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56" r:id="rId2"/>
    <p:sldId id="278" r:id="rId3"/>
    <p:sldId id="257" r:id="rId4"/>
    <p:sldId id="260" r:id="rId5"/>
    <p:sldId id="261" r:id="rId6"/>
    <p:sldId id="262" r:id="rId7"/>
    <p:sldId id="263" r:id="rId8"/>
    <p:sldId id="264" r:id="rId9"/>
    <p:sldId id="276" r:id="rId10"/>
    <p:sldId id="266" r:id="rId11"/>
    <p:sldId id="277" r:id="rId12"/>
    <p:sldId id="268" r:id="rId13"/>
    <p:sldId id="269" r:id="rId14"/>
    <p:sldId id="270" r:id="rId15"/>
    <p:sldId id="271" r:id="rId16"/>
    <p:sldId id="272" r:id="rId17"/>
    <p:sldId id="273" r:id="rId18"/>
    <p:sldId id="275" r:id="rId19"/>
    <p:sldId id="274" r:id="rId20"/>
    <p:sldId id="280" r:id="rId21"/>
    <p:sldId id="281" r:id="rId22"/>
    <p:sldId id="282" r:id="rId23"/>
    <p:sldId id="283" r:id="rId2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4F4F4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500" autoAdjust="0"/>
    <p:restoredTop sz="94660"/>
  </p:normalViewPr>
  <p:slideViewPr>
    <p:cSldViewPr snapToGrid="0" showGuides="1">
      <p:cViewPr varScale="1">
        <p:scale>
          <a:sx n="87" d="100"/>
          <a:sy n="87" d="100"/>
        </p:scale>
        <p:origin x="-1194" y="-84"/>
      </p:cViewPr>
      <p:guideLst>
        <p:guide orient="horz" pos="827"/>
        <p:guide pos="2889"/>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C6936E09-2343-44E0-90D6-C4854E916E83}" type="datetimeFigureOut">
              <a:rPr lang="en-US"/>
              <a:pPr>
                <a:defRPr/>
              </a:pPr>
              <a:t>5/4/2011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6A416C1E-4BAE-48B7-A175-B65D50A1A7ED}"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BB9AAA22-0807-495F-BEF1-F282629BECEA}" type="datetimeFigureOut">
              <a:rPr lang="en-US"/>
              <a:pPr>
                <a:defRPr/>
              </a:pPr>
              <a:t>5/4/2011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B9156FC-D0E9-47DA-A1C2-113A47C9EE0B}"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5F40EC-4A45-4BA0-88E8-AEAD7F90807E}"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5F40EC-4A45-4BA0-88E8-AEAD7F90807E}" type="slidenum">
              <a:rPr lang="en-US" smtClean="0"/>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5F40EC-4A45-4BA0-88E8-AEAD7F90807E}" type="slidenum">
              <a:rPr lang="en-US" smtClean="0"/>
              <a:pPr/>
              <a:t>21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5F40EC-4A45-4BA0-88E8-AEAD7F90807E}" type="slidenum">
              <a:rPr lang="en-US" smtClean="0"/>
              <a:pPr/>
              <a:t>22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p:cNvPicPr>
            <a:picLocks noChangeAspect="1" noChangeArrowheads="1"/>
          </p:cNvPicPr>
          <p:nvPr userDrawn="1"/>
        </p:nvPicPr>
        <p:blipFill>
          <a:blip r:embed="rId2"/>
          <a:srcRect/>
          <a:stretch>
            <a:fillRect/>
          </a:stretch>
        </p:blipFill>
        <p:spPr bwMode="auto">
          <a:xfrm>
            <a:off x="0" y="3227388"/>
            <a:ext cx="9142413" cy="3657600"/>
          </a:xfrm>
          <a:prstGeom prst="rect">
            <a:avLst/>
          </a:prstGeom>
          <a:noFill/>
          <a:ln w="9525">
            <a:noFill/>
            <a:miter lim="800000"/>
            <a:headEnd/>
            <a:tailEnd/>
          </a:ln>
        </p:spPr>
      </p:pic>
      <p:pic>
        <p:nvPicPr>
          <p:cNvPr id="6" name="Picture 8" descr="explore-powerpoint.png"/>
          <p:cNvPicPr>
            <a:picLocks noChangeAspect="1"/>
          </p:cNvPicPr>
          <p:nvPr userDrawn="1"/>
        </p:nvPicPr>
        <p:blipFill>
          <a:blip r:embed="rId3"/>
          <a:srcRect/>
          <a:stretch>
            <a:fillRect/>
          </a:stretch>
        </p:blipFill>
        <p:spPr bwMode="auto">
          <a:xfrm>
            <a:off x="558800" y="2255838"/>
            <a:ext cx="2908300" cy="868362"/>
          </a:xfrm>
          <a:prstGeom prst="rect">
            <a:avLst/>
          </a:prstGeom>
          <a:noFill/>
          <a:ln w="9525">
            <a:noFill/>
            <a:miter lim="800000"/>
            <a:headEnd/>
            <a:tailEnd/>
          </a:ln>
        </p:spPr>
      </p:pic>
      <p:sp>
        <p:nvSpPr>
          <p:cNvPr id="9" name="Title Placeholder 1"/>
          <p:cNvSpPr>
            <a:spLocks noGrp="1"/>
          </p:cNvSpPr>
          <p:nvPr>
            <p:ph type="title"/>
          </p:nvPr>
        </p:nvSpPr>
        <p:spPr>
          <a:xfrm>
            <a:off x="457200" y="607452"/>
            <a:ext cx="8229600" cy="705411"/>
          </a:xfrm>
          <a:prstGeom prst="rect">
            <a:avLst/>
          </a:prstGeom>
        </p:spPr>
        <p:txBody>
          <a:bodyPr rtlCol="0">
            <a:normAutofit/>
          </a:bodyPr>
          <a:lstStyle/>
          <a:p>
            <a:r>
              <a:rPr lang="en-US" smtClean="0"/>
              <a:t>Click to edit Master title style</a:t>
            </a:r>
            <a:endParaRPr lang="en-US" dirty="0"/>
          </a:p>
        </p:txBody>
      </p:sp>
      <p:sp>
        <p:nvSpPr>
          <p:cNvPr id="14" name="Text Placeholder 13"/>
          <p:cNvSpPr>
            <a:spLocks noGrp="1"/>
          </p:cNvSpPr>
          <p:nvPr>
            <p:ph type="body" sz="quarter" idx="10"/>
          </p:nvPr>
        </p:nvSpPr>
        <p:spPr>
          <a:xfrm>
            <a:off x="457200" y="1417638"/>
            <a:ext cx="8229600" cy="349250"/>
          </a:xfrm>
        </p:spPr>
        <p:txBody>
          <a:bodyPr>
            <a:noAutofit/>
          </a:bodyPr>
          <a:lstStyle>
            <a:lvl1pPr marL="0" indent="0">
              <a:buFontTx/>
              <a:buNone/>
              <a:defRPr sz="2000" b="1">
                <a:solidFill>
                  <a:schemeClr val="tx1">
                    <a:lumMod val="75000"/>
                    <a:lumOff val="25000"/>
                  </a:schemeClr>
                </a:solidFill>
              </a:defRPr>
            </a:lvl1pPr>
          </a:lstStyle>
          <a:p>
            <a:pPr lvl="0"/>
            <a:r>
              <a:rPr lang="en-US" smtClean="0"/>
              <a:t>Click to edit Master text styles</a:t>
            </a:r>
          </a:p>
        </p:txBody>
      </p:sp>
      <p:sp>
        <p:nvSpPr>
          <p:cNvPr id="16" name="Text Placeholder 15"/>
          <p:cNvSpPr>
            <a:spLocks noGrp="1"/>
          </p:cNvSpPr>
          <p:nvPr>
            <p:ph type="body" sz="quarter" idx="1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16182"/>
            <a:ext cx="8229600" cy="4999951"/>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607452"/>
            <a:ext cx="8229600" cy="708730"/>
          </a:xfrm>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16" name="Text Placeholder 15"/>
          <p:cNvSpPr>
            <a:spLocks noGrp="1"/>
          </p:cNvSpPr>
          <p:nvPr>
            <p:ph type="body" sz="quarter" idx="1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
        <p:nvSpPr>
          <p:cNvPr id="6" name="Slide Number Placeholder 5"/>
          <p:cNvSpPr>
            <a:spLocks noGrp="1"/>
          </p:cNvSpPr>
          <p:nvPr>
            <p:ph type="sldNum" sz="quarter" idx="12"/>
          </p:nvPr>
        </p:nvSpPr>
        <p:spPr>
          <a:xfrm>
            <a:off x="6923088" y="6459538"/>
            <a:ext cx="2133600" cy="365125"/>
          </a:xfrm>
        </p:spPr>
        <p:txBody>
          <a:bodyPr/>
          <a:lstStyle>
            <a:lvl1pPr>
              <a:defRPr/>
            </a:lvl1pPr>
          </a:lstStyle>
          <a:p>
            <a:pPr>
              <a:defRPr/>
            </a:pPr>
            <a:fld id="{65AC5E42-9382-4D34-9BD1-81DEC8D6E36B}"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7" descr="explore-powerpoint.png"/>
          <p:cNvPicPr>
            <a:picLocks noChangeAspect="1"/>
          </p:cNvPicPr>
          <p:nvPr userDrawn="1"/>
        </p:nvPicPr>
        <p:blipFill>
          <a:blip r:embed="rId2"/>
          <a:srcRect/>
          <a:stretch>
            <a:fillRect/>
          </a:stretch>
        </p:blipFill>
        <p:spPr bwMode="auto">
          <a:xfrm>
            <a:off x="558800" y="4349750"/>
            <a:ext cx="2908300" cy="869950"/>
          </a:xfrm>
          <a:prstGeom prst="rect">
            <a:avLst/>
          </a:prstGeom>
          <a:noFill/>
          <a:ln w="9525">
            <a:noFill/>
            <a:miter lim="800000"/>
            <a:headEnd/>
            <a:tailEnd/>
          </a:ln>
        </p:spPr>
      </p:pic>
      <p:sp>
        <p:nvSpPr>
          <p:cNvPr id="8" name="Text Placeholder 13"/>
          <p:cNvSpPr>
            <a:spLocks noGrp="1"/>
          </p:cNvSpPr>
          <p:nvPr>
            <p:ph type="body" sz="quarter" idx="10"/>
          </p:nvPr>
        </p:nvSpPr>
        <p:spPr>
          <a:xfrm>
            <a:off x="455243" y="3428408"/>
            <a:ext cx="8229600" cy="349250"/>
          </a:xfrm>
        </p:spPr>
        <p:txBody>
          <a:bodyPr>
            <a:noAutofit/>
          </a:bodyPr>
          <a:lstStyle>
            <a:lvl1pPr marL="0" indent="0">
              <a:buFontTx/>
              <a:buNone/>
              <a:defRPr sz="2000" b="1">
                <a:solidFill>
                  <a:schemeClr val="tx1">
                    <a:lumMod val="75000"/>
                    <a:lumOff val="25000"/>
                  </a:schemeClr>
                </a:solidFill>
              </a:defRPr>
            </a:lvl1pPr>
          </a:lstStyle>
          <a:p>
            <a:pPr lvl="0"/>
            <a:r>
              <a:rPr lang="en-US" smtClean="0"/>
              <a:t>Click to edit Master text styles</a:t>
            </a:r>
          </a:p>
        </p:txBody>
      </p:sp>
      <p:sp>
        <p:nvSpPr>
          <p:cNvPr id="7" name="Title Placeholder 1"/>
          <p:cNvSpPr>
            <a:spLocks noGrp="1"/>
          </p:cNvSpPr>
          <p:nvPr>
            <p:ph type="title"/>
          </p:nvPr>
        </p:nvSpPr>
        <p:spPr>
          <a:xfrm>
            <a:off x="455243" y="2618222"/>
            <a:ext cx="8229600" cy="810186"/>
          </a:xfrm>
          <a:prstGeom prst="rect">
            <a:avLst/>
          </a:prstGeom>
        </p:spPr>
        <p:txBody>
          <a:bodyPr rtlCol="0">
            <a:normAutofit/>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9" name="Text Placeholder 15"/>
          <p:cNvSpPr>
            <a:spLocks noGrp="1"/>
          </p:cNvSpPr>
          <p:nvPr>
            <p:ph type="body" sz="quarter" idx="11"/>
          </p:nvPr>
        </p:nvSpPr>
        <p:spPr>
          <a:xfrm>
            <a:off x="455243" y="219015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lvl1pPr>
              <a:defRPr/>
            </a:lvl1pPr>
          </a:lstStyle>
          <a:p>
            <a:pPr>
              <a:defRPr/>
            </a:pPr>
            <a:fld id="{65AC5E42-9382-4D34-9BD1-81DEC8D6E36B}"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17638"/>
            <a:ext cx="4038600" cy="4898495"/>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7638"/>
            <a:ext cx="4038600" cy="4898495"/>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8" name="Text Placeholder 15"/>
          <p:cNvSpPr>
            <a:spLocks noGrp="1"/>
          </p:cNvSpPr>
          <p:nvPr>
            <p:ph type="body" sz="quarter" idx="13"/>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
        <p:nvSpPr>
          <p:cNvPr id="6" name="Slide Number Placeholder 5"/>
          <p:cNvSpPr>
            <a:spLocks noGrp="1"/>
          </p:cNvSpPr>
          <p:nvPr>
            <p:ph type="sldNum" sz="quarter" idx="14"/>
          </p:nvPr>
        </p:nvSpPr>
        <p:spPr/>
        <p:txBody>
          <a:bodyPr/>
          <a:lstStyle>
            <a:lvl1pPr>
              <a:defRPr/>
            </a:lvl1pPr>
          </a:lstStyle>
          <a:p>
            <a:pPr>
              <a:defRPr/>
            </a:pPr>
            <a:fld id="{F0A08E8D-EE9E-42B7-BD72-3D03E4FF6237}"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4645025" y="2064444"/>
            <a:ext cx="4041775" cy="4234755"/>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24683"/>
            <a:ext cx="4041775" cy="639762"/>
          </a:xfrm>
        </p:spPr>
        <p:txBody>
          <a:bodyPr anchor="ctr"/>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064444"/>
            <a:ext cx="4040188" cy="4234755"/>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ext Placeholder 2"/>
          <p:cNvSpPr>
            <a:spLocks noGrp="1"/>
          </p:cNvSpPr>
          <p:nvPr>
            <p:ph type="body" idx="1"/>
          </p:nvPr>
        </p:nvSpPr>
        <p:spPr>
          <a:xfrm>
            <a:off x="457200" y="1424683"/>
            <a:ext cx="4040188" cy="639762"/>
          </a:xfrm>
        </p:spPr>
        <p:txBody>
          <a:bodyPr anchor="ctr"/>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10" name="Text Placeholder 15"/>
          <p:cNvSpPr>
            <a:spLocks noGrp="1"/>
          </p:cNvSpPr>
          <p:nvPr>
            <p:ph type="body" sz="quarter" idx="13"/>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
        <p:nvSpPr>
          <p:cNvPr id="8" name="Slide Number Placeholder 5"/>
          <p:cNvSpPr>
            <a:spLocks noGrp="1"/>
          </p:cNvSpPr>
          <p:nvPr>
            <p:ph type="sldNum" sz="quarter" idx="14"/>
          </p:nvPr>
        </p:nvSpPr>
        <p:spPr/>
        <p:txBody>
          <a:bodyPr/>
          <a:lstStyle>
            <a:lvl1pPr>
              <a:defRPr/>
            </a:lvl1pPr>
          </a:lstStyle>
          <a:p>
            <a:pPr>
              <a:defRPr/>
            </a:pPr>
            <a:fld id="{64C37361-B030-41DF-A0A4-ABCD205542D7}"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6" name="Text Placeholder 15"/>
          <p:cNvSpPr>
            <a:spLocks noGrp="1"/>
          </p:cNvSpPr>
          <p:nvPr>
            <p:ph type="body" sz="quarter" idx="13"/>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
        <p:nvSpPr>
          <p:cNvPr id="4" name="Slide Number Placeholder 5"/>
          <p:cNvSpPr>
            <a:spLocks noGrp="1"/>
          </p:cNvSpPr>
          <p:nvPr>
            <p:ph type="sldNum" sz="quarter" idx="14"/>
          </p:nvPr>
        </p:nvSpPr>
        <p:spPr/>
        <p:txBody>
          <a:bodyPr/>
          <a:lstStyle>
            <a:lvl1pPr>
              <a:defRPr/>
            </a:lvl1pPr>
          </a:lstStyle>
          <a:p>
            <a:pPr>
              <a:defRPr/>
            </a:pPr>
            <a:fld id="{DAB61106-741D-4B91-8027-78CE104B5EB8}"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 of Items/Names">
    <p:spTree>
      <p:nvGrpSpPr>
        <p:cNvPr id="1" name=""/>
        <p:cNvGrpSpPr/>
        <p:nvPr/>
      </p:nvGrpSpPr>
      <p:grpSpPr>
        <a:xfrm>
          <a:off x="0" y="0"/>
          <a:ext cx="0" cy="0"/>
          <a:chOff x="0" y="0"/>
          <a:chExt cx="0" cy="0"/>
        </a:xfrm>
      </p:grpSpPr>
      <p:sp>
        <p:nvSpPr>
          <p:cNvPr id="8" name="Content Placeholder 3"/>
          <p:cNvSpPr>
            <a:spLocks noGrp="1"/>
          </p:cNvSpPr>
          <p:nvPr>
            <p:ph sz="half" idx="16"/>
          </p:nvPr>
        </p:nvSpPr>
        <p:spPr>
          <a:xfrm>
            <a:off x="5886173" y="1420041"/>
            <a:ext cx="2800627" cy="4819523"/>
          </a:xfrm>
          <a:prstGeom prst="rect">
            <a:avLst/>
          </a:prstGeom>
        </p:spPr>
        <p:txBody>
          <a:bodyPr>
            <a:normAutofit/>
          </a:bodyPr>
          <a:lstStyle>
            <a:lvl1pPr marL="0" indent="0">
              <a:spcBef>
                <a:spcPts val="0"/>
              </a:spcBef>
              <a:buClr>
                <a:schemeClr val="accent6"/>
              </a:buClr>
              <a:buFontTx/>
              <a:buNone/>
              <a:defRPr sz="2000" baseline="0">
                <a:solidFill>
                  <a:schemeClr val="tx1">
                    <a:lumMod val="75000"/>
                    <a:lumOff val="25000"/>
                  </a:schemeClr>
                </a:solidFill>
                <a:latin typeface="Century Gothic" pitchFamily="34" charset="0"/>
              </a:defRPr>
            </a:lvl1pPr>
            <a:lvl2pPr marL="266700" indent="0">
              <a:spcBef>
                <a:spcPts val="0"/>
              </a:spcBef>
              <a:buClr>
                <a:schemeClr val="accent6"/>
              </a:buClr>
              <a:buFontTx/>
              <a:buNone/>
              <a:defRPr sz="1800">
                <a:solidFill>
                  <a:schemeClr val="tx1">
                    <a:lumMod val="75000"/>
                    <a:lumOff val="25000"/>
                  </a:schemeClr>
                </a:solidFill>
                <a:latin typeface="Century Gothic" pitchFamily="34" charset="0"/>
              </a:defRPr>
            </a:lvl2pPr>
            <a:lvl3pPr marL="715963" indent="-180975">
              <a:spcBef>
                <a:spcPts val="1200"/>
              </a:spcBef>
              <a:buClr>
                <a:schemeClr val="accent6"/>
              </a:buClr>
              <a:defRPr sz="2400">
                <a:solidFill>
                  <a:srgbClr val="666666"/>
                </a:solidFill>
                <a:latin typeface="Century Gothic" pitchFamily="34" charset="0"/>
              </a:defRPr>
            </a:lvl3pPr>
            <a:lvl4pPr marL="982663" indent="-266700">
              <a:spcBef>
                <a:spcPts val="1200"/>
              </a:spcBef>
              <a:buClr>
                <a:schemeClr val="accent6"/>
              </a:buClr>
              <a:defRPr sz="2000">
                <a:solidFill>
                  <a:srgbClr val="666666"/>
                </a:solidFill>
                <a:latin typeface="Century Gothic" pitchFamily="34" charset="0"/>
              </a:defRPr>
            </a:lvl4pPr>
            <a:lvl5pPr marL="1165225" indent="-182563">
              <a:spcBef>
                <a:spcPts val="1200"/>
              </a:spcBef>
              <a:buClr>
                <a:schemeClr val="accent6"/>
              </a:buClr>
              <a:defRPr sz="2000">
                <a:solidFill>
                  <a:srgbClr val="666666"/>
                </a:solidFill>
                <a:latin typeface="Century Gothic"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9" name="Content Placeholder 3"/>
          <p:cNvSpPr>
            <a:spLocks noGrp="1"/>
          </p:cNvSpPr>
          <p:nvPr>
            <p:ph sz="half" idx="17"/>
          </p:nvPr>
        </p:nvSpPr>
        <p:spPr>
          <a:xfrm>
            <a:off x="3235738" y="1420041"/>
            <a:ext cx="2650435" cy="4819523"/>
          </a:xfrm>
          <a:prstGeom prst="rect">
            <a:avLst/>
          </a:prstGeom>
        </p:spPr>
        <p:txBody>
          <a:bodyPr>
            <a:normAutofit/>
          </a:bodyPr>
          <a:lstStyle>
            <a:lvl1pPr marL="0" indent="0">
              <a:spcBef>
                <a:spcPts val="0"/>
              </a:spcBef>
              <a:buClr>
                <a:schemeClr val="accent6"/>
              </a:buClr>
              <a:buFontTx/>
              <a:buNone/>
              <a:defRPr sz="2000" baseline="0">
                <a:solidFill>
                  <a:schemeClr val="tx1">
                    <a:lumMod val="75000"/>
                    <a:lumOff val="25000"/>
                  </a:schemeClr>
                </a:solidFill>
                <a:latin typeface="Century Gothic" pitchFamily="34" charset="0"/>
              </a:defRPr>
            </a:lvl1pPr>
            <a:lvl2pPr marL="266700" indent="0">
              <a:spcBef>
                <a:spcPts val="0"/>
              </a:spcBef>
              <a:buClr>
                <a:schemeClr val="accent6"/>
              </a:buClr>
              <a:buFontTx/>
              <a:buNone/>
              <a:defRPr sz="1800">
                <a:solidFill>
                  <a:schemeClr val="tx1">
                    <a:lumMod val="75000"/>
                    <a:lumOff val="25000"/>
                  </a:schemeClr>
                </a:solidFill>
                <a:latin typeface="Century Gothic" pitchFamily="34" charset="0"/>
              </a:defRPr>
            </a:lvl2pPr>
            <a:lvl3pPr marL="715963" indent="-180975">
              <a:spcBef>
                <a:spcPts val="1200"/>
              </a:spcBef>
              <a:buClr>
                <a:schemeClr val="accent6"/>
              </a:buClr>
              <a:defRPr sz="2400">
                <a:solidFill>
                  <a:srgbClr val="666666"/>
                </a:solidFill>
                <a:latin typeface="Century Gothic" pitchFamily="34" charset="0"/>
              </a:defRPr>
            </a:lvl3pPr>
            <a:lvl4pPr marL="982663" indent="-266700">
              <a:spcBef>
                <a:spcPts val="1200"/>
              </a:spcBef>
              <a:buClr>
                <a:schemeClr val="accent6"/>
              </a:buClr>
              <a:defRPr sz="2000">
                <a:solidFill>
                  <a:srgbClr val="666666"/>
                </a:solidFill>
                <a:latin typeface="Century Gothic" pitchFamily="34" charset="0"/>
              </a:defRPr>
            </a:lvl4pPr>
            <a:lvl5pPr marL="1165225" indent="-182563">
              <a:spcBef>
                <a:spcPts val="1200"/>
              </a:spcBef>
              <a:buClr>
                <a:schemeClr val="accent6"/>
              </a:buClr>
              <a:defRPr sz="2000">
                <a:solidFill>
                  <a:srgbClr val="666666"/>
                </a:solidFill>
                <a:latin typeface="Century Gothic"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7" name="Content Placeholder 3"/>
          <p:cNvSpPr>
            <a:spLocks noGrp="1"/>
          </p:cNvSpPr>
          <p:nvPr>
            <p:ph sz="half" idx="15"/>
          </p:nvPr>
        </p:nvSpPr>
        <p:spPr>
          <a:xfrm>
            <a:off x="456655" y="1420041"/>
            <a:ext cx="2779084" cy="4819523"/>
          </a:xfrm>
          <a:prstGeom prst="rect">
            <a:avLst/>
          </a:prstGeom>
        </p:spPr>
        <p:txBody>
          <a:bodyPr>
            <a:normAutofit/>
          </a:bodyPr>
          <a:lstStyle>
            <a:lvl1pPr marL="0" indent="0">
              <a:spcBef>
                <a:spcPts val="0"/>
              </a:spcBef>
              <a:buClr>
                <a:schemeClr val="accent6"/>
              </a:buClr>
              <a:buFontTx/>
              <a:buNone/>
              <a:defRPr sz="2000" baseline="0">
                <a:solidFill>
                  <a:schemeClr val="tx1">
                    <a:lumMod val="75000"/>
                    <a:lumOff val="25000"/>
                  </a:schemeClr>
                </a:solidFill>
                <a:latin typeface="Century Gothic" pitchFamily="34" charset="0"/>
              </a:defRPr>
            </a:lvl1pPr>
            <a:lvl2pPr marL="266700" indent="0">
              <a:spcBef>
                <a:spcPts val="0"/>
              </a:spcBef>
              <a:buClr>
                <a:schemeClr val="accent6"/>
              </a:buClr>
              <a:buFontTx/>
              <a:buNone/>
              <a:defRPr sz="1800">
                <a:solidFill>
                  <a:schemeClr val="tx1">
                    <a:lumMod val="75000"/>
                    <a:lumOff val="25000"/>
                  </a:schemeClr>
                </a:solidFill>
                <a:latin typeface="Century Gothic" pitchFamily="34" charset="0"/>
              </a:defRPr>
            </a:lvl2pPr>
            <a:lvl3pPr marL="715963" indent="-180975">
              <a:spcBef>
                <a:spcPts val="1200"/>
              </a:spcBef>
              <a:buClr>
                <a:schemeClr val="accent6"/>
              </a:buClr>
              <a:defRPr sz="2400">
                <a:solidFill>
                  <a:srgbClr val="666666"/>
                </a:solidFill>
                <a:latin typeface="Century Gothic" pitchFamily="34" charset="0"/>
              </a:defRPr>
            </a:lvl3pPr>
            <a:lvl4pPr marL="982663" indent="-266700">
              <a:spcBef>
                <a:spcPts val="1200"/>
              </a:spcBef>
              <a:buClr>
                <a:schemeClr val="accent6"/>
              </a:buClr>
              <a:defRPr sz="2000">
                <a:solidFill>
                  <a:srgbClr val="666666"/>
                </a:solidFill>
                <a:latin typeface="Century Gothic" pitchFamily="34" charset="0"/>
              </a:defRPr>
            </a:lvl4pPr>
            <a:lvl5pPr marL="1165225" indent="-182563">
              <a:spcBef>
                <a:spcPts val="1200"/>
              </a:spcBef>
              <a:buClr>
                <a:schemeClr val="accent6"/>
              </a:buClr>
              <a:defRPr sz="2000">
                <a:solidFill>
                  <a:srgbClr val="666666"/>
                </a:solidFill>
                <a:latin typeface="Century Gothic"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6" name="Text Placeholder 15"/>
          <p:cNvSpPr>
            <a:spLocks noGrp="1"/>
          </p:cNvSpPr>
          <p:nvPr>
            <p:ph type="body" sz="quarter" idx="13"/>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
        <p:nvSpPr>
          <p:cNvPr id="10" name="Slide Number Placeholder 5"/>
          <p:cNvSpPr>
            <a:spLocks noGrp="1"/>
          </p:cNvSpPr>
          <p:nvPr>
            <p:ph type="sldNum" sz="quarter" idx="18"/>
          </p:nvPr>
        </p:nvSpPr>
        <p:spPr/>
        <p:txBody>
          <a:bodyPr/>
          <a:lstStyle>
            <a:lvl1pPr>
              <a:defRPr/>
            </a:lvl1pPr>
          </a:lstStyle>
          <a:p>
            <a:pPr>
              <a:defRPr/>
            </a:pPr>
            <a:fld id="{8D24E301-F2FE-403C-B3C4-EA3384BB15A1}"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304D2A61-29B6-430F-9B22-EFF0723BBAB6}"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phic/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4" name="Text Placeholder 15"/>
          <p:cNvSpPr>
            <a:spLocks noGrp="1"/>
          </p:cNvSpPr>
          <p:nvPr>
            <p:ph type="body" sz="quarter" idx="13"/>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smtClean="0"/>
              <a:t>Click to edit Master text styles</a:t>
            </a:r>
          </a:p>
        </p:txBody>
      </p:sp>
      <p:sp>
        <p:nvSpPr>
          <p:cNvPr id="5" name="Picture Placeholder 2"/>
          <p:cNvSpPr>
            <a:spLocks noGrp="1"/>
          </p:cNvSpPr>
          <p:nvPr>
            <p:ph type="pic" idx="1"/>
          </p:nvPr>
        </p:nvSpPr>
        <p:spPr>
          <a:xfrm>
            <a:off x="457200" y="1417637"/>
            <a:ext cx="8229600" cy="4864629"/>
          </a:xfrm>
        </p:spPr>
        <p:txBody>
          <a:bodyPr rtlCol="0">
            <a:normAutofit/>
          </a:bodyPr>
          <a:lstStyle>
            <a:lvl1pPr marL="0" indent="0">
              <a:buNone/>
              <a:defRPr sz="28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6" name="Slide Number Placeholder 5"/>
          <p:cNvSpPr>
            <a:spLocks noGrp="1"/>
          </p:cNvSpPr>
          <p:nvPr>
            <p:ph type="sldNum" sz="quarter" idx="14"/>
          </p:nvPr>
        </p:nvSpPr>
        <p:spPr/>
        <p:txBody>
          <a:bodyPr/>
          <a:lstStyle>
            <a:lvl1pPr>
              <a:defRPr/>
            </a:lvl1pPr>
          </a:lstStyle>
          <a:p>
            <a:pPr>
              <a:defRPr/>
            </a:pPr>
            <a:fld id="{1FCA2968-6E20-4CF0-B8D3-D9426E85FA9F}" type="slidenum">
              <a:rPr lang="en-US"/>
              <a:pPr>
                <a:defRPr/>
              </a:pPr>
              <a:t>‹#›</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3"/>
          <p:cNvPicPr>
            <a:picLocks noChangeAspect="1" noChangeArrowheads="1"/>
          </p:cNvPicPr>
          <p:nvPr/>
        </p:nvPicPr>
        <p:blipFill>
          <a:blip r:embed="rId11"/>
          <a:srcRect/>
          <a:stretch>
            <a:fillRect/>
          </a:stretch>
        </p:blipFill>
        <p:spPr bwMode="auto">
          <a:xfrm>
            <a:off x="0" y="6021388"/>
            <a:ext cx="9144000" cy="838200"/>
          </a:xfrm>
          <a:prstGeom prst="rect">
            <a:avLst/>
          </a:prstGeom>
          <a:noFill/>
          <a:ln w="9525">
            <a:noFill/>
            <a:miter lim="800000"/>
            <a:headEnd/>
            <a:tailEnd/>
          </a:ln>
        </p:spPr>
      </p:pic>
      <p:sp>
        <p:nvSpPr>
          <p:cNvPr id="1027" name="Title Placeholder 1"/>
          <p:cNvSpPr>
            <a:spLocks noGrp="1"/>
          </p:cNvSpPr>
          <p:nvPr>
            <p:ph type="title"/>
          </p:nvPr>
        </p:nvSpPr>
        <p:spPr bwMode="auto">
          <a:xfrm>
            <a:off x="457200" y="598488"/>
            <a:ext cx="8229600" cy="7175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316038"/>
            <a:ext cx="8229600" cy="4991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6923088" y="6459538"/>
            <a:ext cx="2133600" cy="365125"/>
          </a:xfrm>
          <a:prstGeom prst="rect">
            <a:avLst/>
          </a:prstGeom>
        </p:spPr>
        <p:txBody>
          <a:bodyPr vert="horz" lIns="91440" tIns="45720" rIns="91440" bIns="45720" rtlCol="0" anchor="ctr"/>
          <a:lstStyle>
            <a:lvl1pPr algn="r" fontAlgn="auto">
              <a:spcBef>
                <a:spcPts val="0"/>
              </a:spcBef>
              <a:spcAft>
                <a:spcPts val="0"/>
              </a:spcAft>
              <a:defRPr sz="2000" b="0" smtClean="0">
                <a:solidFill>
                  <a:schemeClr val="bg1"/>
                </a:solidFill>
                <a:latin typeface="Century Gothic"/>
                <a:cs typeface="Century Gothic"/>
              </a:defRPr>
            </a:lvl1pPr>
          </a:lstStyle>
          <a:p>
            <a:pPr>
              <a:defRPr/>
            </a:pPr>
            <a:fld id="{97847BE7-08C9-4172-9EF6-AE8826D427E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hf hdr="0" ftr="0" dt="0"/>
  <p:txStyles>
    <p:titleStyle>
      <a:lvl1pPr algn="l" defTabSz="457200" rtl="0" fontAlgn="base">
        <a:spcBef>
          <a:spcPct val="0"/>
        </a:spcBef>
        <a:spcAft>
          <a:spcPct val="0"/>
        </a:spcAft>
        <a:defRPr sz="3200" b="1" kern="1200">
          <a:solidFill>
            <a:srgbClr val="4F4F4F"/>
          </a:solidFill>
          <a:latin typeface="Century Gothic"/>
          <a:ea typeface="Century Gothic" pitchFamily="34" charset="0"/>
          <a:cs typeface="Century Gothic"/>
        </a:defRPr>
      </a:lvl1pPr>
      <a:lvl2pPr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2pPr>
      <a:lvl3pPr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3pPr>
      <a:lvl4pPr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4pPr>
      <a:lvl5pPr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5pPr>
      <a:lvl6pPr marL="457200"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6pPr>
      <a:lvl7pPr marL="914400"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7pPr>
      <a:lvl8pPr marL="1371600"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8pPr>
      <a:lvl9pPr marL="1828800" algn="l" defTabSz="457200" rtl="0" fontAlgn="base">
        <a:spcBef>
          <a:spcPct val="0"/>
        </a:spcBef>
        <a:spcAft>
          <a:spcPct val="0"/>
        </a:spcAft>
        <a:defRPr sz="3200" b="1">
          <a:solidFill>
            <a:srgbClr val="4F4F4F"/>
          </a:solidFill>
          <a:latin typeface="Century Gothic" pitchFamily="34" charset="0"/>
          <a:ea typeface="Century Gothic" pitchFamily="34" charset="0"/>
          <a:cs typeface="Century Gothic" pitchFamily="34" charset="0"/>
        </a:defRPr>
      </a:lvl9pPr>
    </p:titleStyle>
    <p:bodyStyle>
      <a:lvl1pPr marL="342900" indent="-342900" algn="l" defTabSz="457200" rtl="0" fontAlgn="base">
        <a:spcBef>
          <a:spcPct val="20000"/>
        </a:spcBef>
        <a:spcAft>
          <a:spcPct val="0"/>
        </a:spcAft>
        <a:buClr>
          <a:srgbClr val="F79646"/>
        </a:buClr>
        <a:buFont typeface="Arial" pitchFamily="34" charset="0"/>
        <a:buChar char="•"/>
        <a:defRPr sz="2800" kern="1200">
          <a:solidFill>
            <a:srgbClr val="4F4F4F"/>
          </a:solidFill>
          <a:latin typeface="Century Gothic"/>
          <a:ea typeface="Century Gothic" pitchFamily="34" charset="0"/>
          <a:cs typeface="Century Gothic"/>
        </a:defRPr>
      </a:lvl1pPr>
      <a:lvl2pPr marL="742950" indent="-285750" algn="l" defTabSz="457200" rtl="0" fontAlgn="base">
        <a:spcBef>
          <a:spcPct val="20000"/>
        </a:spcBef>
        <a:spcAft>
          <a:spcPct val="0"/>
        </a:spcAft>
        <a:buClr>
          <a:srgbClr val="F79646"/>
        </a:buClr>
        <a:buFont typeface="Lucida Grande"/>
        <a:buChar char="-"/>
        <a:defRPr sz="2400" kern="1200">
          <a:solidFill>
            <a:srgbClr val="4F4F4F"/>
          </a:solidFill>
          <a:latin typeface="Century Gothic"/>
          <a:ea typeface="Century Gothic" pitchFamily="34" charset="0"/>
          <a:cs typeface="Century Gothic"/>
        </a:defRPr>
      </a:lvl2pPr>
      <a:lvl3pPr marL="1143000" indent="-228600" algn="l" defTabSz="457200" rtl="0" fontAlgn="base">
        <a:spcBef>
          <a:spcPct val="20000"/>
        </a:spcBef>
        <a:spcAft>
          <a:spcPct val="0"/>
        </a:spcAft>
        <a:buClr>
          <a:srgbClr val="F79646"/>
        </a:buClr>
        <a:buFont typeface="Arial" pitchFamily="34" charset="0"/>
        <a:buChar char="•"/>
        <a:defRPr sz="2000" kern="1200">
          <a:solidFill>
            <a:srgbClr val="4F4F4F"/>
          </a:solidFill>
          <a:latin typeface="Century Gothic"/>
          <a:ea typeface="Century Gothic" pitchFamily="34" charset="0"/>
          <a:cs typeface="Century Gothic"/>
        </a:defRPr>
      </a:lvl3pPr>
      <a:lvl4pPr marL="1600200" indent="-228600" algn="l" defTabSz="457200" rtl="0" fontAlgn="base">
        <a:spcBef>
          <a:spcPct val="20000"/>
        </a:spcBef>
        <a:spcAft>
          <a:spcPct val="0"/>
        </a:spcAft>
        <a:buClr>
          <a:srgbClr val="F79646"/>
        </a:buClr>
        <a:buFont typeface="Lucida Grande"/>
        <a:buChar char="-"/>
        <a:defRPr kern="1200">
          <a:solidFill>
            <a:srgbClr val="4F4F4F"/>
          </a:solidFill>
          <a:latin typeface="Century Gothic"/>
          <a:ea typeface="Century Gothic" pitchFamily="34" charset="0"/>
          <a:cs typeface="Century Gothic"/>
        </a:defRPr>
      </a:lvl4pPr>
      <a:lvl5pPr marL="2057400" indent="-228600" algn="l" defTabSz="457200" rtl="0" fontAlgn="base">
        <a:spcBef>
          <a:spcPct val="20000"/>
        </a:spcBef>
        <a:spcAft>
          <a:spcPct val="0"/>
        </a:spcAft>
        <a:buClr>
          <a:srgbClr val="F79646"/>
        </a:buClr>
        <a:buFont typeface="Arial" pitchFamily="34" charset="0"/>
        <a:buChar char="•"/>
        <a:defRPr kern="1200">
          <a:solidFill>
            <a:srgbClr val="4F4F4F"/>
          </a:solidFill>
          <a:latin typeface="Century Gothic"/>
          <a:ea typeface="Century Gothic" pitchFamily="34" charset="0"/>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KWhite@SugarFoods.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mailto:Ragrusti@EagleConDev.com" TargetMode="External"/><Relationship Id="rId4" Type="http://schemas.openxmlformats.org/officeDocument/2006/relationships/hyperlink" Target="mailto:BPaone@EagleConDev.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qad.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5" Type="http://schemas.openxmlformats.org/officeDocument/2006/relationships/image" Target="../media/image1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gif"/><Relationship Id="rId14"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lnSpc>
                <a:spcPct val="90000"/>
              </a:lnSpc>
              <a:spcAft>
                <a:spcPts val="0"/>
              </a:spcAft>
              <a:defRPr/>
            </a:pPr>
            <a:r>
              <a:rPr lang="en-US" sz="2700" dirty="0">
                <a:solidFill>
                  <a:schemeClr val="tx1">
                    <a:lumMod val="75000"/>
                    <a:lumOff val="25000"/>
                  </a:schemeClr>
                </a:solidFill>
                <a:ea typeface="+mj-ea"/>
              </a:rPr>
              <a:t>Maximizing Your QAD Enterprise Investment with Integrated Automated Data Collection (ADC) </a:t>
            </a:r>
            <a:endParaRPr lang="en-US" sz="2700" dirty="0">
              <a:solidFill>
                <a:schemeClr val="tx1">
                  <a:lumMod val="75000"/>
                  <a:lumOff val="25000"/>
                </a:schemeClr>
              </a:solidFill>
              <a:latin typeface="Tahoma" charset="0"/>
              <a:ea typeface="+mj-ea"/>
              <a:cs typeface="Tahoma" charset="0"/>
            </a:endParaRPr>
          </a:p>
        </p:txBody>
      </p:sp>
      <p:sp>
        <p:nvSpPr>
          <p:cNvPr id="5123" name="Text Placeholder 2"/>
          <p:cNvSpPr>
            <a:spLocks noGrp="1"/>
          </p:cNvSpPr>
          <p:nvPr>
            <p:ph type="body" sz="quarter" idx="10"/>
          </p:nvPr>
        </p:nvSpPr>
        <p:spPr/>
        <p:txBody>
          <a:bodyPr/>
          <a:lstStyle/>
          <a:p>
            <a:pPr>
              <a:spcBef>
                <a:spcPct val="0"/>
              </a:spcBef>
              <a:buClr>
                <a:srgbClr val="890C4C"/>
              </a:buClr>
            </a:pPr>
            <a:r>
              <a:rPr lang="en-US" dirty="0" smtClean="0">
                <a:solidFill>
                  <a:srgbClr val="4F4F4F"/>
                </a:solidFill>
                <a:latin typeface="+mn-lt"/>
                <a:cs typeface="Tahoma" pitchFamily="34" charset="0"/>
              </a:rPr>
              <a:t>Kerry White – IT Manager, Sugar Foods Corporation</a:t>
            </a:r>
            <a:br>
              <a:rPr lang="en-US" dirty="0" smtClean="0">
                <a:solidFill>
                  <a:srgbClr val="4F4F4F"/>
                </a:solidFill>
                <a:latin typeface="+mn-lt"/>
                <a:cs typeface="Tahoma" pitchFamily="34" charset="0"/>
              </a:rPr>
            </a:br>
            <a:endParaRPr lang="en-US" dirty="0" smtClean="0">
              <a:solidFill>
                <a:srgbClr val="4F4F4F"/>
              </a:solidFill>
              <a:latin typeface="+mn-lt"/>
              <a:cs typeface="Tahoma" pitchFamily="34" charset="0"/>
            </a:endParaRPr>
          </a:p>
        </p:txBody>
      </p:sp>
      <p:sp>
        <p:nvSpPr>
          <p:cNvPr id="4" name="Text Placeholder 3"/>
          <p:cNvSpPr>
            <a:spLocks noGrp="1"/>
          </p:cNvSpPr>
          <p:nvPr>
            <p:ph type="body" sz="quarter" idx="11"/>
          </p:nvPr>
        </p:nvSpPr>
        <p:spPr/>
        <p:txBody>
          <a:bodyPr/>
          <a:lstStyle/>
          <a:p>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p:txBody>
          <a:bodyPr/>
          <a:lstStyle/>
          <a:p>
            <a:pPr>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Strategic QAD Partner since 1992</a:t>
            </a:r>
          </a:p>
          <a:p>
            <a:pPr>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Seamless integration with QAD EA</a:t>
            </a:r>
          </a:p>
          <a:p>
            <a:pPr>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Progress-based solution</a:t>
            </a:r>
          </a:p>
          <a:p>
            <a:pPr>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99% data accuracy or better</a:t>
            </a:r>
          </a:p>
          <a:p>
            <a:pPr>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Real-time data capture without changes to QAD code</a:t>
            </a:r>
          </a:p>
          <a:p>
            <a:pPr>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Personal experience with Eagle’s solution</a:t>
            </a:r>
          </a:p>
          <a:p>
            <a:pPr lvl="1">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Ease of implementation and use</a:t>
            </a:r>
          </a:p>
          <a:p>
            <a:pPr lvl="1">
              <a:lnSpc>
                <a:spcPct val="90000"/>
              </a:lnSpc>
              <a:buFont typeface="Century Gothic" pitchFamily="34" charset="0"/>
              <a:buChar char="-"/>
            </a:pPr>
            <a:r>
              <a:rPr lang="en-US" dirty="0" smtClean="0">
                <a:solidFill>
                  <a:srgbClr val="4F4F4F"/>
                </a:solidFill>
                <a:latin typeface="Century Gothic" pitchFamily="34" charset="0"/>
                <a:cs typeface="Century Gothic" pitchFamily="34" charset="0"/>
              </a:rPr>
              <a:t>Hardware and device flexibility</a:t>
            </a:r>
          </a:p>
        </p:txBody>
      </p:sp>
      <p:sp>
        <p:nvSpPr>
          <p:cNvPr id="13316" name="Title 3"/>
          <p:cNvSpPr>
            <a:spLocks noGrp="1"/>
          </p:cNvSpPr>
          <p:nvPr>
            <p:ph type="title"/>
          </p:nvPr>
        </p:nvSpPr>
        <p:spPr/>
        <p:txBody>
          <a:bodyPr/>
          <a:lstStyle/>
          <a:p>
            <a:r>
              <a:rPr lang="en-US" smtClean="0">
                <a:solidFill>
                  <a:srgbClr val="4F4F4F"/>
                </a:solidFill>
                <a:latin typeface="Century Gothic" pitchFamily="34" charset="0"/>
                <a:cs typeface="Century Gothic" pitchFamily="34" charset="0"/>
              </a:rPr>
              <a:t>Why Eagle?</a:t>
            </a:r>
          </a:p>
        </p:txBody>
      </p:sp>
      <p:sp>
        <p:nvSpPr>
          <p:cNvPr id="8" name="Text Placeholder 7"/>
          <p:cNvSpPr>
            <a:spLocks noGrp="1"/>
          </p:cNvSpPr>
          <p:nvPr>
            <p:ph type="body"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defRPr/>
            </a:pPr>
            <a:fld id="{65AC5E42-9382-4D34-9BD1-81DEC8D6E36B}" type="slidenum">
              <a:rPr lang="en-US" smtClean="0"/>
              <a:pPr>
                <a:defRPr/>
              </a:pPr>
              <a:t>10</a:t>
            </a:fld>
            <a:endParaRPr lang="en-US" dirty="0"/>
          </a:p>
        </p:txBody>
      </p:sp>
      <p:pic>
        <p:nvPicPr>
          <p:cNvPr id="13317" name="Picture 5" descr="logo_final_75"/>
          <p:cNvPicPr>
            <a:picLocks noChangeAspect="1" noChangeArrowheads="1"/>
          </p:cNvPicPr>
          <p:nvPr/>
        </p:nvPicPr>
        <p:blipFill>
          <a:blip r:embed="rId2"/>
          <a:srcRect/>
          <a:stretch>
            <a:fillRect/>
          </a:stretch>
        </p:blipFill>
        <p:spPr bwMode="auto">
          <a:xfrm>
            <a:off x="6284913" y="5007277"/>
            <a:ext cx="2401887" cy="111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373284" y="2177142"/>
            <a:ext cx="8397433" cy="4147457"/>
          </a:xfrm>
        </p:spPr>
        <p:txBody>
          <a:bodyPr/>
          <a:lstStyle/>
          <a:p>
            <a:pPr>
              <a:spcAft>
                <a:spcPts val="0"/>
              </a:spcAft>
              <a:buNone/>
            </a:pPr>
            <a:endParaRPr lang="en-GB" sz="1200" dirty="0" smtClean="0"/>
          </a:p>
          <a:p>
            <a:pPr>
              <a:spcAft>
                <a:spcPts val="0"/>
              </a:spcAft>
            </a:pPr>
            <a:r>
              <a:rPr lang="en-GB" sz="2400" dirty="0" smtClean="0"/>
              <a:t>Began ADC of raw material data in Villa Rica facility in July 2007</a:t>
            </a:r>
          </a:p>
          <a:p>
            <a:pPr lvl="1">
              <a:spcAft>
                <a:spcPts val="0"/>
              </a:spcAft>
            </a:pPr>
            <a:r>
              <a:rPr lang="en-GB" sz="2000" dirty="0" smtClean="0"/>
              <a:t>Receiving</a:t>
            </a:r>
          </a:p>
          <a:p>
            <a:pPr lvl="1">
              <a:spcAft>
                <a:spcPts val="0"/>
              </a:spcAft>
            </a:pPr>
            <a:r>
              <a:rPr lang="en-GB" sz="2000" dirty="0" smtClean="0"/>
              <a:t>Material transfer</a:t>
            </a:r>
          </a:p>
          <a:p>
            <a:pPr lvl="1">
              <a:spcAft>
                <a:spcPts val="0"/>
              </a:spcAft>
            </a:pPr>
            <a:r>
              <a:rPr lang="en-GB" sz="2000" dirty="0" smtClean="0"/>
              <a:t>WIP production</a:t>
            </a:r>
          </a:p>
          <a:p>
            <a:pPr>
              <a:spcAft>
                <a:spcPts val="0"/>
              </a:spcAft>
            </a:pPr>
            <a:r>
              <a:rPr lang="en-GB" sz="2400" dirty="0" smtClean="0"/>
              <a:t>Completed rollout of raw material in Sun Valley in September 2007</a:t>
            </a:r>
          </a:p>
          <a:p>
            <a:pPr>
              <a:spcAft>
                <a:spcPts val="0"/>
              </a:spcAft>
            </a:pPr>
            <a:r>
              <a:rPr lang="en-GB" sz="2400" dirty="0" smtClean="0"/>
              <a:t>Completed rollout of raw material in Commerce in December 2007</a:t>
            </a:r>
            <a:endParaRPr lang="en-US" sz="2400" dirty="0" smtClean="0"/>
          </a:p>
          <a:p>
            <a:pPr>
              <a:spcAft>
                <a:spcPts val="0"/>
              </a:spcAft>
            </a:pPr>
            <a:endParaRPr lang="en-US" dirty="0" smtClean="0"/>
          </a:p>
          <a:p>
            <a:pPr lvl="1">
              <a:spcAft>
                <a:spcPts val="0"/>
              </a:spcAft>
            </a:pPr>
            <a:endParaRPr lang="en-GB" sz="2000" dirty="0" smtClean="0"/>
          </a:p>
          <a:p>
            <a:pPr>
              <a:spcAft>
                <a:spcPts val="0"/>
              </a:spcAft>
            </a:pPr>
            <a:endParaRPr lang="en-GB" dirty="0" smtClean="0"/>
          </a:p>
          <a:p>
            <a:pPr>
              <a:spcAft>
                <a:spcPts val="0"/>
              </a:spcAft>
            </a:pPr>
            <a:endParaRPr lang="en-GB" dirty="0"/>
          </a:p>
        </p:txBody>
      </p:sp>
      <p:sp>
        <p:nvSpPr>
          <p:cNvPr id="4" name="Title 3"/>
          <p:cNvSpPr>
            <a:spLocks noGrp="1"/>
          </p:cNvSpPr>
          <p:nvPr>
            <p:ph type="title"/>
          </p:nvPr>
        </p:nvSpPr>
        <p:spPr/>
        <p:txBody>
          <a:bodyPr rtlCol="0">
            <a:normAutofit fontScale="90000"/>
          </a:bodyPr>
          <a:lstStyle/>
          <a:p>
            <a:pPr fontAlgn="auto">
              <a:spcAft>
                <a:spcPts val="0"/>
              </a:spcAft>
              <a:defRPr/>
            </a:pPr>
            <a:r>
              <a:rPr lang="en-US" dirty="0">
                <a:ea typeface="+mj-ea"/>
              </a:rPr>
              <a:t>Phase 2: Leveraging QAD EA</a:t>
            </a:r>
            <a:br>
              <a:rPr lang="en-US" dirty="0">
                <a:ea typeface="+mj-ea"/>
              </a:rPr>
            </a:br>
            <a:r>
              <a:rPr lang="en-US" dirty="0">
                <a:ea typeface="+mj-ea"/>
              </a:rPr>
              <a:t>with an Automated Data Collection Solution</a:t>
            </a:r>
          </a:p>
        </p:txBody>
      </p:sp>
      <p:sp>
        <p:nvSpPr>
          <p:cNvPr id="13" name="Text Placeholder 12"/>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10" name="Slide Number Placeholder 9"/>
          <p:cNvSpPr>
            <a:spLocks noGrp="1"/>
          </p:cNvSpPr>
          <p:nvPr>
            <p:ph type="sldNum" sz="quarter" idx="12"/>
          </p:nvPr>
        </p:nvSpPr>
        <p:spPr/>
        <p:txBody>
          <a:bodyPr/>
          <a:lstStyle/>
          <a:p>
            <a:pPr>
              <a:defRPr/>
            </a:pPr>
            <a:fld id="{65AC5E42-9382-4D34-9BD1-81DEC8D6E36B}" type="slidenum">
              <a:rPr lang="en-US" smtClean="0"/>
              <a:pPr>
                <a:defRPr/>
              </a:pPr>
              <a:t>11</a:t>
            </a:fld>
            <a:endParaRPr lang="en-US" dirty="0"/>
          </a:p>
        </p:txBody>
      </p:sp>
      <p:sp>
        <p:nvSpPr>
          <p:cNvPr id="6" name="TextBox 5"/>
          <p:cNvSpPr txBox="1"/>
          <p:nvPr/>
        </p:nvSpPr>
        <p:spPr>
          <a:xfrm>
            <a:off x="729343" y="1415142"/>
            <a:ext cx="7685314" cy="892552"/>
          </a:xfrm>
          <a:prstGeom prst="rect">
            <a:avLst/>
          </a:prstGeom>
          <a:noFill/>
        </p:spPr>
        <p:txBody>
          <a:bodyPr wrap="square" rtlCol="0">
            <a:spAutoFit/>
          </a:bodyPr>
          <a:lstStyle/>
          <a:p>
            <a:pPr algn="ctr" fontAlgn="auto">
              <a:spcAft>
                <a:spcPts val="0"/>
              </a:spcAft>
              <a:buClr>
                <a:schemeClr val="accent6"/>
              </a:buClr>
              <a:buFont typeface="Webdings" pitchFamily="18" charset="2"/>
              <a:buNone/>
              <a:defRPr/>
            </a:pPr>
            <a:r>
              <a:rPr lang="en-GB" i="1" dirty="0" smtClean="0"/>
              <a:t>“ERP system implementations have 50% higher benefits when integrated with an Automated Data Collection System.” </a:t>
            </a:r>
          </a:p>
          <a:p>
            <a:pPr lvl="1" algn="r" fontAlgn="auto">
              <a:spcAft>
                <a:spcPts val="0"/>
              </a:spcAft>
              <a:buClr>
                <a:schemeClr val="accent6"/>
              </a:buClr>
              <a:buFont typeface="Times New Roman" pitchFamily="18" charset="0"/>
              <a:buNone/>
              <a:defRPr/>
            </a:pPr>
            <a:r>
              <a:rPr lang="en-GB" sz="1600" i="1" dirty="0" smtClean="0"/>
              <a:t>	</a:t>
            </a:r>
            <a:r>
              <a:rPr lang="en-GB" sz="1400" i="1" dirty="0" smtClean="0"/>
              <a:t>Gartner Group </a:t>
            </a:r>
            <a:r>
              <a:rPr lang="en-GB" sz="1400" i="1" dirty="0" smtClean="0"/>
              <a:t>2001</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4"/>
          <p:cNvPicPr>
            <a:picLocks noChangeAspect="1" noChangeArrowheads="1"/>
          </p:cNvPicPr>
          <p:nvPr/>
        </p:nvPicPr>
        <p:blipFill>
          <a:blip r:embed="rId2"/>
          <a:srcRect/>
          <a:stretch>
            <a:fillRect/>
          </a:stretch>
        </p:blipFill>
        <p:spPr bwMode="auto">
          <a:xfrm>
            <a:off x="817563" y="436563"/>
            <a:ext cx="7543800" cy="5562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65AC5E42-9382-4D34-9BD1-81DEC8D6E36B}"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5"/>
          <p:cNvPicPr>
            <a:picLocks noChangeAspect="1" noChangeArrowheads="1"/>
          </p:cNvPicPr>
          <p:nvPr/>
        </p:nvPicPr>
        <p:blipFill>
          <a:blip r:embed="rId2"/>
          <a:srcRect/>
          <a:stretch>
            <a:fillRect/>
          </a:stretch>
        </p:blipFill>
        <p:spPr bwMode="auto">
          <a:xfrm>
            <a:off x="741363" y="314325"/>
            <a:ext cx="7691437" cy="5791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65AC5E42-9382-4D34-9BD1-81DEC8D6E36B}" type="slidenum">
              <a:rPr lang="en-US" smtClean="0"/>
              <a:pPr>
                <a:defRPr/>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p:txBody>
          <a:bodyPr/>
          <a:lstStyle/>
          <a:p>
            <a:r>
              <a:rPr lang="en-US" sz="2600" dirty="0" smtClean="0"/>
              <a:t>All production in all four US facilities is recorded via scanning and pallet </a:t>
            </a:r>
            <a:r>
              <a:rPr lang="en-US" sz="2600" dirty="0" smtClean="0"/>
              <a:t>t</a:t>
            </a:r>
            <a:r>
              <a:rPr lang="en-US" sz="2600" dirty="0" smtClean="0"/>
              <a:t>ags are assigned</a:t>
            </a:r>
          </a:p>
          <a:p>
            <a:r>
              <a:rPr lang="en-US" sz="2600" dirty="0" smtClean="0"/>
              <a:t>All finished </a:t>
            </a:r>
            <a:r>
              <a:rPr lang="en-US" sz="2600" dirty="0" smtClean="0"/>
              <a:t>g</a:t>
            </a:r>
            <a:r>
              <a:rPr lang="en-US" sz="2600" dirty="0" smtClean="0"/>
              <a:t>oods movement is scanned</a:t>
            </a:r>
          </a:p>
          <a:p>
            <a:r>
              <a:rPr lang="en-US" sz="2600" dirty="0" smtClean="0"/>
              <a:t>All sales </a:t>
            </a:r>
            <a:r>
              <a:rPr lang="en-US" sz="2600" dirty="0" smtClean="0"/>
              <a:t>o</a:t>
            </a:r>
            <a:r>
              <a:rPr lang="en-US" sz="2600" dirty="0" smtClean="0"/>
              <a:t>rder </a:t>
            </a:r>
            <a:r>
              <a:rPr lang="en-US" sz="2600" dirty="0" smtClean="0"/>
              <a:t>p</a:t>
            </a:r>
            <a:r>
              <a:rPr lang="en-US" sz="2600" dirty="0" smtClean="0"/>
              <a:t>icking is performed utilizing scanners</a:t>
            </a:r>
          </a:p>
          <a:p>
            <a:r>
              <a:rPr lang="en-US" sz="2600" dirty="0" smtClean="0"/>
              <a:t>All finished </a:t>
            </a:r>
            <a:r>
              <a:rPr lang="en-US" sz="2600" dirty="0" smtClean="0"/>
              <a:t>g</a:t>
            </a:r>
            <a:r>
              <a:rPr lang="en-US" sz="2600" dirty="0" smtClean="0"/>
              <a:t>oods inventory receives a lot code at the time of production</a:t>
            </a:r>
          </a:p>
          <a:p>
            <a:r>
              <a:rPr lang="en-US" sz="2600" dirty="0" smtClean="0"/>
              <a:t>Inventory rotation </a:t>
            </a:r>
            <a:r>
              <a:rPr lang="en-US" sz="2600" dirty="0" smtClean="0"/>
              <a:t>r</a:t>
            </a:r>
            <a:r>
              <a:rPr lang="en-US" sz="2600" dirty="0" smtClean="0"/>
              <a:t>ules are in place by customer/item</a:t>
            </a:r>
          </a:p>
          <a:p>
            <a:endParaRPr lang="en-US" dirty="0" smtClean="0"/>
          </a:p>
          <a:p>
            <a:endParaRPr lang="en-US" dirty="0" smtClean="0"/>
          </a:p>
          <a:p>
            <a:endParaRPr lang="en-US" dirty="0" smtClean="0"/>
          </a:p>
          <a:p>
            <a:endParaRPr lang="en-GB" dirty="0"/>
          </a:p>
        </p:txBody>
      </p:sp>
      <p:sp>
        <p:nvSpPr>
          <p:cNvPr id="17411" name="Title 3"/>
          <p:cNvSpPr>
            <a:spLocks noGrp="1"/>
          </p:cNvSpPr>
          <p:nvPr>
            <p:ph type="title"/>
          </p:nvPr>
        </p:nvSpPr>
        <p:spPr/>
        <p:txBody>
          <a:bodyPr/>
          <a:lstStyle/>
          <a:p>
            <a:r>
              <a:rPr lang="en-US" dirty="0" smtClean="0">
                <a:solidFill>
                  <a:srgbClr val="4F4F4F"/>
                </a:solidFill>
                <a:latin typeface="Century Gothic" pitchFamily="34" charset="0"/>
                <a:cs typeface="Century Gothic" pitchFamily="34" charset="0"/>
              </a:rPr>
              <a:t>Where Are We Now?</a:t>
            </a:r>
          </a:p>
        </p:txBody>
      </p:sp>
      <p:sp>
        <p:nvSpPr>
          <p:cNvPr id="14" name="Text Placeholder 13"/>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12" name="Slide Number Placeholder 11"/>
          <p:cNvSpPr>
            <a:spLocks noGrp="1"/>
          </p:cNvSpPr>
          <p:nvPr>
            <p:ph type="sldNum" sz="quarter" idx="12"/>
          </p:nvPr>
        </p:nvSpPr>
        <p:spPr/>
        <p:txBody>
          <a:bodyPr/>
          <a:lstStyle/>
          <a:p>
            <a:pPr>
              <a:defRPr/>
            </a:pPr>
            <a:fld id="{65AC5E42-9382-4D34-9BD1-81DEC8D6E36B}"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18"/>
          <p:cNvSpPr>
            <a:spLocks noGrp="1"/>
          </p:cNvSpPr>
          <p:nvPr>
            <p:ph idx="1"/>
          </p:nvPr>
        </p:nvSpPr>
        <p:spPr/>
        <p:txBody>
          <a:bodyPr/>
          <a:lstStyle/>
          <a:p>
            <a:r>
              <a:rPr lang="en-US" sz="2400" dirty="0" smtClean="0"/>
              <a:t>Improve production recording accuracy</a:t>
            </a:r>
          </a:p>
          <a:p>
            <a:r>
              <a:rPr lang="en-US" sz="2400" dirty="0" smtClean="0"/>
              <a:t>Improve picking efficiency</a:t>
            </a:r>
          </a:p>
          <a:p>
            <a:r>
              <a:rPr lang="en-US" sz="2400" dirty="0" smtClean="0"/>
              <a:t>Reduce picking errors</a:t>
            </a:r>
          </a:p>
          <a:p>
            <a:pPr lvl="1"/>
            <a:r>
              <a:rPr lang="en-US" sz="2000" dirty="0" smtClean="0"/>
              <a:t>Over picking</a:t>
            </a:r>
          </a:p>
          <a:p>
            <a:pPr lvl="1"/>
            <a:r>
              <a:rPr lang="en-US" sz="2000" dirty="0" smtClean="0"/>
              <a:t>Wrong item</a:t>
            </a:r>
          </a:p>
          <a:p>
            <a:r>
              <a:rPr lang="en-US" sz="2400" dirty="0" smtClean="0"/>
              <a:t>Reduce inventory obsolescence</a:t>
            </a:r>
          </a:p>
          <a:p>
            <a:pPr lvl="1"/>
            <a:r>
              <a:rPr lang="en-US" sz="2000" dirty="0" smtClean="0"/>
              <a:t>Implement FIFO logic</a:t>
            </a:r>
          </a:p>
          <a:p>
            <a:pPr lvl="1"/>
            <a:r>
              <a:rPr lang="en-US" sz="2000" dirty="0" smtClean="0"/>
              <a:t>Implement picking rotation</a:t>
            </a:r>
          </a:p>
          <a:p>
            <a:pPr lvl="1"/>
            <a:r>
              <a:rPr lang="en-US" sz="2000" dirty="0" smtClean="0"/>
              <a:t>Rules by item/customer</a:t>
            </a:r>
          </a:p>
          <a:p>
            <a:r>
              <a:rPr lang="en-US" sz="2400" dirty="0" smtClean="0"/>
              <a:t>Meet compliance requirements for lot traceability</a:t>
            </a:r>
          </a:p>
          <a:p>
            <a:r>
              <a:rPr lang="en-US" sz="2400" dirty="0" smtClean="0"/>
              <a:t>Position for future growth</a:t>
            </a:r>
          </a:p>
          <a:p>
            <a:endParaRPr lang="en-US" sz="3200" dirty="0" smtClean="0"/>
          </a:p>
          <a:p>
            <a:pPr lvl="1"/>
            <a:endParaRPr lang="en-US" sz="2800" dirty="0" smtClean="0"/>
          </a:p>
          <a:p>
            <a:pPr lvl="1"/>
            <a:endParaRPr lang="en-US" sz="2800" dirty="0" smtClean="0"/>
          </a:p>
          <a:p>
            <a:pPr lvl="1"/>
            <a:endParaRPr lang="en-US" dirty="0" smtClean="0"/>
          </a:p>
          <a:p>
            <a:endParaRPr lang="en-US" dirty="0" smtClean="0"/>
          </a:p>
          <a:p>
            <a:pPr lvl="1"/>
            <a:endParaRPr lang="en-US" dirty="0" smtClean="0"/>
          </a:p>
          <a:p>
            <a:pPr lvl="1"/>
            <a:endParaRPr lang="en-US" dirty="0" smtClean="0"/>
          </a:p>
          <a:p>
            <a:endParaRPr lang="en-US" dirty="0" smtClean="0"/>
          </a:p>
          <a:p>
            <a:endParaRPr lang="en-US" dirty="0" smtClean="0"/>
          </a:p>
          <a:p>
            <a:endParaRPr lang="en-US" dirty="0" smtClean="0"/>
          </a:p>
          <a:p>
            <a:endParaRPr lang="en-GB" dirty="0"/>
          </a:p>
        </p:txBody>
      </p:sp>
      <p:sp>
        <p:nvSpPr>
          <p:cNvPr id="18435" name="Title 3"/>
          <p:cNvSpPr>
            <a:spLocks noGrp="1"/>
          </p:cNvSpPr>
          <p:nvPr>
            <p:ph type="title"/>
          </p:nvPr>
        </p:nvSpPr>
        <p:spPr/>
        <p:txBody>
          <a:bodyPr/>
          <a:lstStyle/>
          <a:p>
            <a:r>
              <a:rPr lang="en-US" dirty="0" smtClean="0">
                <a:solidFill>
                  <a:srgbClr val="4F4F4F"/>
                </a:solidFill>
                <a:latin typeface="Century Gothic" pitchFamily="34" charset="0"/>
                <a:cs typeface="Century Gothic" pitchFamily="34" charset="0"/>
              </a:rPr>
              <a:t>What About the Challenges?</a:t>
            </a:r>
          </a:p>
        </p:txBody>
      </p:sp>
      <p:sp>
        <p:nvSpPr>
          <p:cNvPr id="20" name="Text Placeholder 19"/>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18" name="Slide Number Placeholder 17"/>
          <p:cNvSpPr>
            <a:spLocks noGrp="1"/>
          </p:cNvSpPr>
          <p:nvPr>
            <p:ph type="sldNum" sz="quarter" idx="12"/>
          </p:nvPr>
        </p:nvSpPr>
        <p:spPr/>
        <p:txBody>
          <a:bodyPr/>
          <a:lstStyle/>
          <a:p>
            <a:pPr>
              <a:defRPr/>
            </a:pPr>
            <a:fld id="{65AC5E42-9382-4D34-9BD1-81DEC8D6E36B}"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ntent Placeholder 27"/>
          <p:cNvSpPr>
            <a:spLocks noGrp="1"/>
          </p:cNvSpPr>
          <p:nvPr>
            <p:ph idx="1"/>
          </p:nvPr>
        </p:nvSpPr>
        <p:spPr/>
        <p:txBody>
          <a:bodyPr/>
          <a:lstStyle/>
          <a:p>
            <a:r>
              <a:rPr lang="en-US" sz="2400" dirty="0" smtClean="0"/>
              <a:t>Improved production recording accuracy</a:t>
            </a:r>
          </a:p>
          <a:p>
            <a:pPr marL="800100" lvl="3" indent="-342900"/>
            <a:r>
              <a:rPr lang="en-US" sz="2000" dirty="0" smtClean="0"/>
              <a:t>Utilization of pre-printed pallet tags on </a:t>
            </a:r>
            <a:r>
              <a:rPr lang="en-US" sz="2000" dirty="0" err="1" smtClean="0"/>
              <a:t>cornerboards</a:t>
            </a:r>
            <a:endParaRPr lang="en-US" sz="2000" dirty="0" smtClean="0"/>
          </a:p>
          <a:p>
            <a:pPr marL="800100" lvl="3" indent="-342900"/>
            <a:r>
              <a:rPr lang="en-US" sz="2000" dirty="0" smtClean="0"/>
              <a:t>Utilization of “order quantity” to enforce full pallet quantity</a:t>
            </a:r>
          </a:p>
          <a:p>
            <a:pPr marL="342900" lvl="2" indent="-342900"/>
            <a:r>
              <a:rPr lang="en-US" sz="2400" dirty="0" smtClean="0"/>
              <a:t>Improved picking efficiency</a:t>
            </a:r>
          </a:p>
          <a:p>
            <a:pPr marL="800100" lvl="3" indent="-342900"/>
            <a:r>
              <a:rPr lang="en-US" sz="2000" dirty="0" smtClean="0"/>
              <a:t>Sort items to pick by weight (heaviest first)</a:t>
            </a:r>
          </a:p>
          <a:p>
            <a:pPr marL="800100" lvl="3" indent="-342900"/>
            <a:r>
              <a:rPr lang="en-US" sz="2000" dirty="0" smtClean="0"/>
              <a:t>Warehouse locations sort by closest to dock</a:t>
            </a:r>
          </a:p>
          <a:p>
            <a:pPr marL="800100" lvl="3" indent="-342900"/>
            <a:r>
              <a:rPr lang="en-US" sz="2000" dirty="0" smtClean="0"/>
              <a:t>Streamlined prompts by pallet tag</a:t>
            </a:r>
          </a:p>
          <a:p>
            <a:pPr marL="342900" lvl="2" indent="-342900"/>
            <a:r>
              <a:rPr lang="en-US" sz="2400" dirty="0" smtClean="0"/>
              <a:t>Reduced picking errors</a:t>
            </a:r>
          </a:p>
          <a:p>
            <a:pPr marL="800100" lvl="3" indent="-342900"/>
            <a:r>
              <a:rPr lang="en-US" sz="2000" dirty="0" smtClean="0"/>
              <a:t>Streamlined prompts by pallet tag</a:t>
            </a:r>
          </a:p>
          <a:p>
            <a:pPr marL="800100" lvl="3" indent="-342900"/>
            <a:r>
              <a:rPr lang="en-US" sz="2000" dirty="0" smtClean="0"/>
              <a:t>Restricted pick quantity to order quantity</a:t>
            </a:r>
          </a:p>
          <a:p>
            <a:pPr marL="800100" lvl="3" indent="-342900"/>
            <a:r>
              <a:rPr lang="en-US" sz="2000" dirty="0" smtClean="0"/>
              <a:t>Only items on the order can be picked</a:t>
            </a:r>
            <a:endParaRPr lang="en-US" sz="2200" dirty="0" smtClean="0"/>
          </a:p>
          <a:p>
            <a:pPr marL="342900" lvl="2" indent="-342900"/>
            <a:endParaRPr lang="en-US" sz="2200" dirty="0" smtClean="0"/>
          </a:p>
          <a:p>
            <a:pPr marL="800100" lvl="3" indent="-342900"/>
            <a:endParaRPr lang="en-US" sz="2000" dirty="0" smtClean="0"/>
          </a:p>
          <a:p>
            <a:pPr marL="800100" lvl="3" indent="-342900"/>
            <a:endParaRPr lang="en-US" sz="2200" dirty="0" smtClean="0"/>
          </a:p>
          <a:p>
            <a:endParaRPr lang="en-US" dirty="0" smtClean="0"/>
          </a:p>
          <a:p>
            <a:endParaRPr lang="en-GB" dirty="0"/>
          </a:p>
        </p:txBody>
      </p:sp>
      <p:sp>
        <p:nvSpPr>
          <p:cNvPr id="19459" name="Title 3"/>
          <p:cNvSpPr>
            <a:spLocks noGrp="1"/>
          </p:cNvSpPr>
          <p:nvPr>
            <p:ph type="title"/>
          </p:nvPr>
        </p:nvSpPr>
        <p:spPr/>
        <p:txBody>
          <a:bodyPr/>
          <a:lstStyle/>
          <a:p>
            <a:r>
              <a:rPr lang="en-US" dirty="0" smtClean="0">
                <a:solidFill>
                  <a:srgbClr val="4F4F4F"/>
                </a:solidFill>
                <a:latin typeface="Century Gothic" pitchFamily="34" charset="0"/>
                <a:cs typeface="Century Gothic" pitchFamily="34" charset="0"/>
              </a:rPr>
              <a:t>How We Met These Challenges</a:t>
            </a:r>
          </a:p>
        </p:txBody>
      </p:sp>
      <p:sp>
        <p:nvSpPr>
          <p:cNvPr id="29" name="Text Placeholder 28"/>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27" name="Slide Number Placeholder 26"/>
          <p:cNvSpPr>
            <a:spLocks noGrp="1"/>
          </p:cNvSpPr>
          <p:nvPr>
            <p:ph type="sldNum" sz="quarter" idx="12"/>
          </p:nvPr>
        </p:nvSpPr>
        <p:spPr/>
        <p:txBody>
          <a:bodyPr/>
          <a:lstStyle/>
          <a:p>
            <a:pPr>
              <a:defRPr/>
            </a:pPr>
            <a:fld id="{65AC5E42-9382-4D34-9BD1-81DEC8D6E36B}"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p:cNvSpPr>
            <a:spLocks noGrp="1"/>
          </p:cNvSpPr>
          <p:nvPr>
            <p:ph idx="1"/>
          </p:nvPr>
        </p:nvSpPr>
        <p:spPr/>
        <p:txBody>
          <a:bodyPr/>
          <a:lstStyle/>
          <a:p>
            <a:r>
              <a:rPr lang="en-US" sz="2400" dirty="0" smtClean="0"/>
              <a:t>Reduced inventory obsolescence</a:t>
            </a:r>
          </a:p>
          <a:p>
            <a:pPr lvl="1"/>
            <a:r>
              <a:rPr lang="en-US" sz="2000" dirty="0" smtClean="0"/>
              <a:t>Items to pick are in FIFO order</a:t>
            </a:r>
          </a:p>
          <a:p>
            <a:pPr lvl="1"/>
            <a:r>
              <a:rPr lang="en-US" sz="2000" dirty="0" smtClean="0"/>
              <a:t>Rotation rules are set up by customer/item</a:t>
            </a:r>
          </a:p>
          <a:p>
            <a:pPr lvl="1"/>
            <a:r>
              <a:rPr lang="en-US" sz="2000" dirty="0" smtClean="0"/>
              <a:t>Utilization of short shelf life reports</a:t>
            </a:r>
          </a:p>
          <a:p>
            <a:pPr lvl="1"/>
            <a:r>
              <a:rPr lang="en-US" sz="2000" dirty="0" smtClean="0"/>
              <a:t>Generalized codes dictate minimum shelf life</a:t>
            </a:r>
          </a:p>
          <a:p>
            <a:r>
              <a:rPr lang="en-US" sz="2400" dirty="0" smtClean="0"/>
              <a:t>Met compliance requirements for lot traceability</a:t>
            </a:r>
          </a:p>
          <a:p>
            <a:pPr lvl="1"/>
            <a:r>
              <a:rPr lang="en-US" sz="2000" dirty="0" smtClean="0"/>
              <a:t>Achieved remaining shelf life requirement for customers</a:t>
            </a:r>
          </a:p>
          <a:p>
            <a:pPr lvl="1"/>
            <a:r>
              <a:rPr lang="en-US" sz="2000" dirty="0" smtClean="0"/>
              <a:t>Absolute rotation as per customer requirements</a:t>
            </a:r>
          </a:p>
          <a:p>
            <a:r>
              <a:rPr lang="en-US" sz="2400" dirty="0" smtClean="0"/>
              <a:t>Positioned for future growth</a:t>
            </a:r>
          </a:p>
          <a:p>
            <a:pPr lvl="1"/>
            <a:r>
              <a:rPr lang="en-US" sz="2000" dirty="0" smtClean="0"/>
              <a:t>Built-in flexibility through generalized codes</a:t>
            </a:r>
          </a:p>
          <a:p>
            <a:pPr lvl="1"/>
            <a:r>
              <a:rPr lang="en-US" sz="2000" dirty="0" smtClean="0"/>
              <a:t>Sub-routines called by eagle to support business rules</a:t>
            </a:r>
          </a:p>
          <a:p>
            <a:endParaRPr lang="en-US" dirty="0" smtClean="0"/>
          </a:p>
          <a:p>
            <a:pPr lvl="1"/>
            <a:endParaRPr lang="en-US" sz="2000" dirty="0" smtClean="0"/>
          </a:p>
          <a:p>
            <a:endParaRPr lang="en-US" dirty="0" smtClean="0"/>
          </a:p>
          <a:p>
            <a:endParaRPr lang="en-GB" dirty="0"/>
          </a:p>
        </p:txBody>
      </p:sp>
      <p:sp>
        <p:nvSpPr>
          <p:cNvPr id="20483" name="Title 3"/>
          <p:cNvSpPr>
            <a:spLocks noGrp="1"/>
          </p:cNvSpPr>
          <p:nvPr>
            <p:ph type="title"/>
          </p:nvPr>
        </p:nvSpPr>
        <p:spPr/>
        <p:txBody>
          <a:bodyPr/>
          <a:lstStyle/>
          <a:p>
            <a:r>
              <a:rPr lang="en-US" dirty="0" smtClean="0">
                <a:solidFill>
                  <a:srgbClr val="4F4F4F"/>
                </a:solidFill>
                <a:latin typeface="Century Gothic" pitchFamily="34" charset="0"/>
                <a:cs typeface="Century Gothic" pitchFamily="34" charset="0"/>
              </a:rPr>
              <a:t>How We Met These Challenges (cont’d)</a:t>
            </a:r>
          </a:p>
        </p:txBody>
      </p:sp>
      <p:sp>
        <p:nvSpPr>
          <p:cNvPr id="19" name="Text Placeholder 18"/>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17" name="Slide Number Placeholder 16"/>
          <p:cNvSpPr>
            <a:spLocks noGrp="1"/>
          </p:cNvSpPr>
          <p:nvPr>
            <p:ph type="sldNum" sz="quarter" idx="12"/>
          </p:nvPr>
        </p:nvSpPr>
        <p:spPr/>
        <p:txBody>
          <a:bodyPr/>
          <a:lstStyle/>
          <a:p>
            <a:pPr>
              <a:defRPr/>
            </a:pPr>
            <a:fld id="{65AC5E42-9382-4D34-9BD1-81DEC8D6E36B}" type="slidenum">
              <a:rPr lang="en-US" smtClean="0"/>
              <a:pPr>
                <a:defRPr/>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3"/>
          <p:cNvSpPr>
            <a:spLocks noGrp="1"/>
          </p:cNvSpPr>
          <p:nvPr>
            <p:ph type="title"/>
          </p:nvPr>
        </p:nvSpPr>
        <p:spPr>
          <a:xfrm>
            <a:off x="471488" y="2442258"/>
            <a:ext cx="8229600" cy="1622425"/>
          </a:xfrm>
        </p:spPr>
        <p:txBody>
          <a:bodyPr/>
          <a:lstStyle/>
          <a:p>
            <a:pPr algn="ctr"/>
            <a:r>
              <a:rPr lang="en-US" sz="7200" dirty="0" smtClean="0">
                <a:solidFill>
                  <a:srgbClr val="4F4F4F"/>
                </a:solidFill>
                <a:latin typeface="Century Gothic" pitchFamily="34" charset="0"/>
                <a:cs typeface="Century Gothic" pitchFamily="34" charset="0"/>
              </a:rPr>
              <a:t>DEMO</a:t>
            </a:r>
          </a:p>
        </p:txBody>
      </p:sp>
      <p:sp>
        <p:nvSpPr>
          <p:cNvPr id="5" name="Slide Number Placeholder 4"/>
          <p:cNvSpPr>
            <a:spLocks noGrp="1"/>
          </p:cNvSpPr>
          <p:nvPr>
            <p:ph type="sldNum" sz="quarter" idx="12"/>
          </p:nvPr>
        </p:nvSpPr>
        <p:spPr/>
        <p:txBody>
          <a:bodyPr/>
          <a:lstStyle/>
          <a:p>
            <a:pPr>
              <a:defRPr/>
            </a:pPr>
            <a:fld id="{65AC5E42-9382-4D34-9BD1-81DEC8D6E36B}" type="slidenum">
              <a:rPr lang="en-US" smtClean="0"/>
              <a:pPr>
                <a:defRPr/>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b="1" dirty="0" smtClean="0">
                <a:solidFill>
                  <a:schemeClr val="accent1"/>
                </a:solidFill>
              </a:rPr>
              <a:t>Know your business requirements (rules)</a:t>
            </a:r>
          </a:p>
          <a:p>
            <a:r>
              <a:rPr lang="en-US" b="1" dirty="0" smtClean="0">
                <a:solidFill>
                  <a:schemeClr val="accent1"/>
                </a:solidFill>
              </a:rPr>
              <a:t>Simplify</a:t>
            </a:r>
            <a:r>
              <a:rPr lang="en-US" dirty="0" smtClean="0">
                <a:solidFill>
                  <a:schemeClr val="accent1"/>
                </a:solidFill>
              </a:rPr>
              <a:t> </a:t>
            </a:r>
            <a:r>
              <a:rPr lang="en-US" dirty="0" smtClean="0"/>
              <a:t>the process for the end user</a:t>
            </a:r>
          </a:p>
          <a:p>
            <a:r>
              <a:rPr lang="en-US" dirty="0" smtClean="0"/>
              <a:t>Provide as many tools as necessary</a:t>
            </a:r>
          </a:p>
          <a:p>
            <a:r>
              <a:rPr lang="en-US" dirty="0" smtClean="0"/>
              <a:t>Reduce keypad entry</a:t>
            </a:r>
          </a:p>
          <a:p>
            <a:r>
              <a:rPr lang="en-US" dirty="0" smtClean="0"/>
              <a:t>Review the process periodically</a:t>
            </a:r>
          </a:p>
          <a:p>
            <a:r>
              <a:rPr lang="en-US" dirty="0" smtClean="0"/>
              <a:t>Utilize your skill set and available resources</a:t>
            </a:r>
          </a:p>
          <a:p>
            <a:endParaRPr lang="en-GB" dirty="0"/>
          </a:p>
        </p:txBody>
      </p:sp>
      <p:sp>
        <p:nvSpPr>
          <p:cNvPr id="22531" name="Title 3"/>
          <p:cNvSpPr>
            <a:spLocks noGrp="1"/>
          </p:cNvSpPr>
          <p:nvPr>
            <p:ph type="title"/>
          </p:nvPr>
        </p:nvSpPr>
        <p:spPr/>
        <p:txBody>
          <a:bodyPr/>
          <a:lstStyle/>
          <a:p>
            <a:r>
              <a:rPr lang="en-US" smtClean="0">
                <a:solidFill>
                  <a:srgbClr val="4F4F4F"/>
                </a:solidFill>
                <a:latin typeface="Century Gothic" pitchFamily="34" charset="0"/>
                <a:cs typeface="Century Gothic" pitchFamily="34" charset="0"/>
              </a:rPr>
              <a:t>Keys to Success</a:t>
            </a:r>
          </a:p>
        </p:txBody>
      </p:sp>
      <p:sp>
        <p:nvSpPr>
          <p:cNvPr id="9" name="Text Placeholder 8"/>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6" name="Slide Number Placeholder 5"/>
          <p:cNvSpPr>
            <a:spLocks noGrp="1"/>
          </p:cNvSpPr>
          <p:nvPr>
            <p:ph type="sldNum" sz="quarter" idx="12"/>
          </p:nvPr>
        </p:nvSpPr>
        <p:spPr/>
        <p:txBody>
          <a:bodyPr/>
          <a:lstStyle/>
          <a:p>
            <a:pPr>
              <a:defRPr/>
            </a:pPr>
            <a:fld id="{65AC5E42-9382-4D34-9BD1-81DEC8D6E36B}" type="slidenum">
              <a:rPr lang="en-US" smtClean="0"/>
              <a:pPr>
                <a:defRPr/>
              </a:pPr>
              <a:t>19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2</a:t>
            </a:fld>
            <a:endParaRPr lang="en-US"/>
          </a:p>
        </p:txBody>
      </p:sp>
      <p:sp>
        <p:nvSpPr>
          <p:cNvPr id="5" name="Content Placeholder 4"/>
          <p:cNvSpPr>
            <a:spLocks noGrp="1"/>
          </p:cNvSpPr>
          <p:nvPr>
            <p:ph idx="1"/>
          </p:nvPr>
        </p:nvSpPr>
        <p:spPr>
          <a:xfrm>
            <a:off x="115745" y="1316182"/>
            <a:ext cx="8229600" cy="4999951"/>
          </a:xfrm>
        </p:spPr>
        <p:txBody>
          <a:bodyPr>
            <a:normAutofit/>
          </a:bodyPr>
          <a:lstStyle/>
          <a:p>
            <a:pPr>
              <a:buNone/>
            </a:pPr>
            <a:r>
              <a:rPr lang="en-US" sz="2500" dirty="0" smtClean="0"/>
              <a:t>	The following is intended to outline QAD’s general product direction. It is intended for information purposes only, and may not be incorporated into any contract.  It is not a commitment to deliver any material, code, functional capabilities, and should not be relied upon in making purchasing decisions. The development, release, and timing of any features or functional capabilities described for QAD’s products remains at the sole discretion of QAD.</a:t>
            </a:r>
            <a:endParaRPr lang="en-US" sz="2500" dirty="0"/>
          </a:p>
        </p:txBody>
      </p:sp>
      <p:sp>
        <p:nvSpPr>
          <p:cNvPr id="3" name="Title 2"/>
          <p:cNvSpPr>
            <a:spLocks noGrp="1"/>
          </p:cNvSpPr>
          <p:nvPr>
            <p:ph type="title"/>
          </p:nvPr>
        </p:nvSpPr>
        <p:spPr/>
        <p:txBody>
          <a:bodyPr>
            <a:normAutofit/>
          </a:bodyPr>
          <a:lstStyle/>
          <a:p>
            <a:r>
              <a:rPr lang="en-US" dirty="0" smtClean="0"/>
              <a:t>Safe Harbor Statement</a:t>
            </a:r>
            <a:endParaRPr lang="en-US" dirty="0"/>
          </a:p>
        </p:txBody>
      </p:sp>
      <p:sp>
        <p:nvSpPr>
          <p:cNvPr id="4" name="Text Placeholder 3"/>
          <p:cNvSpPr>
            <a:spLocks noGrp="1"/>
          </p:cNvSpPr>
          <p:nvPr>
            <p:ph type="body" sz="quarter" idx="11"/>
          </p:nvPr>
        </p:nvSpPr>
        <p:spPr/>
        <p:txBody>
          <a:bodyPr/>
          <a:lstStyle/>
          <a:p>
            <a:r>
              <a:rPr lang="en-US" dirty="0" smtClean="0">
                <a:solidFill>
                  <a:schemeClr val="accent1"/>
                </a:solidFill>
              </a:rPr>
              <a:t>Integrated Automated Data Collection (ADC)</a:t>
            </a:r>
            <a:endParaRPr lang="en-US"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Metrics Affected</a:t>
            </a:r>
            <a:endParaRPr lang="en-US" dirty="0"/>
          </a:p>
        </p:txBody>
      </p:sp>
      <p:sp>
        <p:nvSpPr>
          <p:cNvPr id="4" name="Text Placeholder 3"/>
          <p:cNvSpPr>
            <a:spLocks noGrp="1"/>
          </p:cNvSpPr>
          <p:nvPr>
            <p:ph type="body" sz="quarter" idx="13"/>
          </p:nvPr>
        </p:nvSpPr>
        <p:spPr/>
        <p:txBody>
          <a:bodyPr/>
          <a:lstStyle/>
          <a:p>
            <a:r>
              <a:rPr lang="en-US" dirty="0" smtClean="0">
                <a:solidFill>
                  <a:schemeClr val="accent1"/>
                </a:solidFill>
              </a:rPr>
              <a:t>Integrated Automated Data Collection (ADC)</a:t>
            </a:r>
            <a:endParaRPr lang="en-US" dirty="0">
              <a:solidFill>
                <a:schemeClr val="accent1"/>
              </a:solidFill>
            </a:endParaRPr>
          </a:p>
        </p:txBody>
      </p:sp>
      <p:sp>
        <p:nvSpPr>
          <p:cNvPr id="2" name="Slide Number Placeholder 1"/>
          <p:cNvSpPr>
            <a:spLocks noGrp="1"/>
          </p:cNvSpPr>
          <p:nvPr>
            <p:ph type="sldNum" sz="quarter" idx="14"/>
          </p:nvPr>
        </p:nvSpPr>
        <p:spPr/>
        <p:txBody>
          <a:bodyPr/>
          <a:lstStyle/>
          <a:p>
            <a:fld id="{D295FD85-0E9A-9A4B-AEA4-CF6493BFD0E6}" type="slidenum">
              <a:rPr lang="en-US" smtClean="0"/>
              <a:pPr/>
              <a:t>20</a:t>
            </a:fld>
            <a:endParaRPr lang="en-US"/>
          </a:p>
        </p:txBody>
      </p:sp>
      <p:graphicFrame>
        <p:nvGraphicFramePr>
          <p:cNvPr id="6" name="Table 5"/>
          <p:cNvGraphicFramePr>
            <a:graphicFrameLocks noGrp="1"/>
          </p:cNvGraphicFramePr>
          <p:nvPr/>
        </p:nvGraphicFramePr>
        <p:xfrm>
          <a:off x="261257" y="1397000"/>
          <a:ext cx="8708571" cy="4690872"/>
        </p:xfrm>
        <a:graphic>
          <a:graphicData uri="http://schemas.openxmlformats.org/drawingml/2006/table">
            <a:tbl>
              <a:tblPr firstRow="1" bandRow="1">
                <a:tableStyleId>{5C22544A-7EE6-4342-B048-85BDC9FD1C3A}</a:tableStyleId>
              </a:tblPr>
              <a:tblGrid>
                <a:gridCol w="2500068"/>
                <a:gridCol w="3479262"/>
                <a:gridCol w="2729241"/>
              </a:tblGrid>
              <a:tr h="370840">
                <a:tc>
                  <a:txBody>
                    <a:bodyPr/>
                    <a:lstStyle/>
                    <a:p>
                      <a:pPr marL="0" marR="0" lvl="0" indent="0" algn="ctr" defTabSz="914400" rtl="0" eaLnBrk="1" fontAlgn="base" latinLnBrk="0" hangingPunct="1">
                        <a:lnSpc>
                          <a:spcPct val="100000"/>
                        </a:lnSpc>
                        <a:spcBef>
                          <a:spcPct val="20000"/>
                        </a:spcBef>
                        <a:spcAft>
                          <a:spcPct val="0"/>
                        </a:spcAft>
                        <a:buClr>
                          <a:srgbClr val="890C4C"/>
                        </a:buClr>
                        <a:buSzTx/>
                        <a:buFont typeface="Webdings" pitchFamily="18" charset="2"/>
                        <a:buNone/>
                        <a:tabLst/>
                      </a:pPr>
                      <a:r>
                        <a:rPr kumimoji="0" lang="en-US" sz="1400" b="1" i="0" u="none" strike="noStrike" cap="none" normalizeH="0" baseline="0" dirty="0" smtClean="0">
                          <a:ln>
                            <a:noFill/>
                          </a:ln>
                          <a:solidFill>
                            <a:schemeClr val="bg1"/>
                          </a:solidFill>
                          <a:effectLst/>
                          <a:latin typeface="+mn-lt"/>
                        </a:rPr>
                        <a:t>Process</a:t>
                      </a:r>
                    </a:p>
                  </a:txBody>
                  <a:tcPr marT="91440" marB="91440" horzOverflow="overflow"/>
                </a:tc>
                <a:tc>
                  <a:txBody>
                    <a:bodyPr/>
                    <a:lstStyle/>
                    <a:p>
                      <a:pPr marL="0" marR="0" lvl="0" indent="0" algn="ctr" defTabSz="914400" rtl="0" eaLnBrk="1" fontAlgn="base" latinLnBrk="0" hangingPunct="1">
                        <a:lnSpc>
                          <a:spcPct val="100000"/>
                        </a:lnSpc>
                        <a:spcBef>
                          <a:spcPct val="20000"/>
                        </a:spcBef>
                        <a:spcAft>
                          <a:spcPct val="0"/>
                        </a:spcAft>
                        <a:buClr>
                          <a:srgbClr val="890C4C"/>
                        </a:buClr>
                        <a:buSzTx/>
                        <a:buFont typeface="Webdings" pitchFamily="18" charset="2"/>
                        <a:buNone/>
                        <a:tabLst/>
                      </a:pPr>
                      <a:r>
                        <a:rPr kumimoji="0" lang="en-US" sz="1400" b="1" i="0" u="none" strike="noStrike" cap="none" normalizeH="0" baseline="0" dirty="0" smtClean="0">
                          <a:ln>
                            <a:noFill/>
                          </a:ln>
                          <a:solidFill>
                            <a:schemeClr val="bg1"/>
                          </a:solidFill>
                          <a:effectLst/>
                          <a:latin typeface="+mn-lt"/>
                        </a:rPr>
                        <a:t>Benefit</a:t>
                      </a:r>
                    </a:p>
                  </a:txBody>
                  <a:tcPr marT="91440" marB="91440" horzOverflow="overflow"/>
                </a:tc>
                <a:tc>
                  <a:txBody>
                    <a:bodyPr/>
                    <a:lstStyle/>
                    <a:p>
                      <a:pPr marL="0" marR="0" lvl="0" indent="0" algn="ctr" defTabSz="914400" rtl="0" eaLnBrk="1" fontAlgn="base" latinLnBrk="0" hangingPunct="1">
                        <a:lnSpc>
                          <a:spcPct val="100000"/>
                        </a:lnSpc>
                        <a:spcBef>
                          <a:spcPct val="20000"/>
                        </a:spcBef>
                        <a:spcAft>
                          <a:spcPct val="0"/>
                        </a:spcAft>
                        <a:buClr>
                          <a:srgbClr val="890C4C"/>
                        </a:buClr>
                        <a:buSzTx/>
                        <a:buFont typeface="Webdings" pitchFamily="18" charset="2"/>
                        <a:buNone/>
                        <a:tabLst/>
                      </a:pPr>
                      <a:r>
                        <a:rPr kumimoji="0" lang="en-US" sz="1400" b="1" i="0" u="none" strike="noStrike" cap="none" normalizeH="0" baseline="0" dirty="0" smtClean="0">
                          <a:ln>
                            <a:noFill/>
                          </a:ln>
                          <a:solidFill>
                            <a:schemeClr val="bg1"/>
                          </a:solidFill>
                          <a:effectLst/>
                          <a:latin typeface="+mn-lt"/>
                        </a:rPr>
                        <a:t>Value</a:t>
                      </a:r>
                    </a:p>
                  </a:txBody>
                  <a:tcPr marT="91440" marB="91440" horzOverflow="overflow"/>
                </a:tc>
              </a:tr>
              <a:tr h="370840">
                <a:tc>
                  <a:txBody>
                    <a:bodyPr/>
                    <a:lstStyle/>
                    <a:p>
                      <a:pPr marL="0" marR="0" lvl="0" indent="0" algn="l" defTabSz="914400" rtl="0" eaLnBrk="1" fontAlgn="base" latinLnBrk="0" hangingPunct="1">
                        <a:lnSpc>
                          <a:spcPct val="100000"/>
                        </a:lnSpc>
                        <a:spcBef>
                          <a:spcPct val="30000"/>
                        </a:spcBef>
                        <a:spcAft>
                          <a:spcPct val="0"/>
                        </a:spcAft>
                        <a:buClr>
                          <a:srgbClr val="890C4C"/>
                        </a:buClr>
                        <a:buSzTx/>
                        <a:buFont typeface="Webdings" pitchFamily="18" charset="2"/>
                        <a:buNone/>
                        <a:tabLst/>
                      </a:pPr>
                      <a:r>
                        <a:rPr kumimoji="0" lang="en-US" sz="1400" b="0" i="0" u="none" strike="noStrike" cap="none" normalizeH="0" baseline="0" smtClean="0">
                          <a:ln>
                            <a:noFill/>
                          </a:ln>
                          <a:solidFill>
                            <a:schemeClr val="tx1"/>
                          </a:solidFill>
                          <a:effectLst/>
                          <a:latin typeface="+mn-lt"/>
                        </a:rPr>
                        <a:t>Bin Level Location Mgt</a:t>
                      </a:r>
                    </a:p>
                  </a:txBody>
                  <a:tcPr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Reduced labor cost</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Improved fill rate </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Reduced Inventory level</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Improved Inventory accuracy</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Less warehouse space</a:t>
                      </a:r>
                    </a:p>
                  </a:txBody>
                  <a:tcPr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 -20 to 30%</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 +10 to 40 pts</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 -10 to 30%</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 To 99.9%</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 -20 to 50%</a:t>
                      </a:r>
                    </a:p>
                  </a:txBody>
                  <a:tcPr marT="91440" marB="91440" horzOverflow="overflow"/>
                </a:tc>
              </a:tr>
              <a:tr h="370840">
                <a:tc>
                  <a:txBody>
                    <a:bodyPr/>
                    <a:lstStyle/>
                    <a:p>
                      <a:pPr marL="0" marR="0" lvl="0" indent="0" algn="l" defTabSz="914400" rtl="0" eaLnBrk="1" fontAlgn="base" latinLnBrk="0" hangingPunct="1">
                        <a:lnSpc>
                          <a:spcPct val="100000"/>
                        </a:lnSpc>
                        <a:spcBef>
                          <a:spcPct val="30000"/>
                        </a:spcBef>
                        <a:spcAft>
                          <a:spcPct val="0"/>
                        </a:spcAft>
                        <a:buClr>
                          <a:srgbClr val="890C4C"/>
                        </a:buClr>
                        <a:buSzTx/>
                        <a:buFont typeface="Webdings" pitchFamily="18" charset="2"/>
                        <a:buNone/>
                        <a:tabLst/>
                      </a:pPr>
                      <a:r>
                        <a:rPr kumimoji="0" lang="en-US" sz="1400" b="0" i="0" u="none" strike="noStrike" cap="none" normalizeH="0" baseline="0" dirty="0" smtClean="0">
                          <a:ln>
                            <a:noFill/>
                          </a:ln>
                          <a:solidFill>
                            <a:schemeClr val="tx1"/>
                          </a:solidFill>
                          <a:effectLst/>
                          <a:latin typeface="+mn-lt"/>
                        </a:rPr>
                        <a:t>Real Time Put Away, Product Slotting</a:t>
                      </a:r>
                    </a:p>
                  </a:txBody>
                  <a:tcPr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smtClean="0">
                          <a:ln>
                            <a:noFill/>
                          </a:ln>
                          <a:solidFill>
                            <a:schemeClr val="tx1"/>
                          </a:solidFill>
                          <a:effectLst/>
                          <a:latin typeface="+mn-lt"/>
                        </a:rPr>
                        <a:t>Labor reduction</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smtClean="0">
                          <a:ln>
                            <a:noFill/>
                          </a:ln>
                          <a:solidFill>
                            <a:schemeClr val="tx1"/>
                          </a:solidFill>
                          <a:effectLst/>
                          <a:latin typeface="+mn-lt"/>
                        </a:rPr>
                        <a:t>Inventory accuracy improved</a:t>
                      </a:r>
                    </a:p>
                  </a:txBody>
                  <a:tcPr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-20 to 30%</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To 99.9%</a:t>
                      </a:r>
                    </a:p>
                  </a:txBody>
                  <a:tcPr marT="91440" marB="91440" horzOverflow="overflow"/>
                </a:tc>
              </a:tr>
              <a:tr h="370840">
                <a:tc>
                  <a:txBody>
                    <a:bodyPr/>
                    <a:lstStyle/>
                    <a:p>
                      <a:pPr marL="0" marR="0" lvl="0" indent="0" algn="l" defTabSz="914400" rtl="0" eaLnBrk="1" fontAlgn="base" latinLnBrk="0" hangingPunct="1">
                        <a:lnSpc>
                          <a:spcPct val="100000"/>
                        </a:lnSpc>
                        <a:spcBef>
                          <a:spcPct val="30000"/>
                        </a:spcBef>
                        <a:spcAft>
                          <a:spcPct val="0"/>
                        </a:spcAft>
                        <a:buClr>
                          <a:srgbClr val="890C4C"/>
                        </a:buClr>
                        <a:buSzTx/>
                        <a:buFont typeface="Webdings" pitchFamily="18" charset="2"/>
                        <a:buNone/>
                        <a:tabLst/>
                      </a:pPr>
                      <a:r>
                        <a:rPr kumimoji="0" lang="en-US" sz="1400" b="0" i="0" u="none" strike="noStrike" cap="none" normalizeH="0" baseline="0" dirty="0" smtClean="0">
                          <a:ln>
                            <a:noFill/>
                          </a:ln>
                          <a:solidFill>
                            <a:schemeClr val="tx1"/>
                          </a:solidFill>
                          <a:effectLst/>
                          <a:latin typeface="+mn-lt"/>
                        </a:rPr>
                        <a:t>Paperless Receiving – PO scanning, pallet/tote fill, label printing; Real Time Put Away</a:t>
                      </a:r>
                    </a:p>
                  </a:txBody>
                  <a:tcPr marL="87865" marR="87865"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Administrative labor reduced</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Fill rate improved</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Improved pick accuracy and perfect order </a:t>
                      </a:r>
                      <a:r>
                        <a:rPr kumimoji="0" lang="en-US" sz="1400" b="0" i="0" u="none" strike="noStrike" cap="none" normalizeH="0" baseline="0" dirty="0" smtClean="0">
                          <a:ln>
                            <a:noFill/>
                          </a:ln>
                          <a:solidFill>
                            <a:schemeClr val="tx1"/>
                          </a:solidFill>
                          <a:effectLst/>
                          <a:latin typeface="+mn-lt"/>
                        </a:rPr>
                        <a:t>percentage</a:t>
                      </a:r>
                    </a:p>
                  </a:txBody>
                  <a:tcPr marL="87865" marR="87865"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-50 to 80%</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+10 to 40 pts</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To 95</a:t>
                      </a:r>
                      <a:r>
                        <a:rPr kumimoji="0" lang="en-US" sz="1400" b="0" i="0" u="none" strike="noStrike" cap="none" normalizeH="0" baseline="0" dirty="0" smtClean="0">
                          <a:ln>
                            <a:noFill/>
                          </a:ln>
                          <a:solidFill>
                            <a:schemeClr val="tx1"/>
                          </a:solidFill>
                          <a:effectLst/>
                          <a:latin typeface="+mn-lt"/>
                        </a:rPr>
                        <a:t>%</a:t>
                      </a:r>
                    </a:p>
                  </a:txBody>
                  <a:tcPr marL="87865" marR="87865" marT="91440" marB="91440" horzOverflow="overflow"/>
                </a:tc>
              </a:tr>
              <a:tr h="370840">
                <a:tc>
                  <a:txBody>
                    <a:bodyPr/>
                    <a:lstStyle/>
                    <a:p>
                      <a:pPr marL="0" marR="0" lvl="0" indent="0" algn="l" defTabSz="914400" rtl="0" eaLnBrk="1" fontAlgn="base" latinLnBrk="0" hangingPunct="1">
                        <a:lnSpc>
                          <a:spcPct val="100000"/>
                        </a:lnSpc>
                        <a:spcBef>
                          <a:spcPct val="30000"/>
                        </a:spcBef>
                        <a:spcAft>
                          <a:spcPct val="0"/>
                        </a:spcAft>
                        <a:buClr>
                          <a:srgbClr val="890C4C"/>
                        </a:buClr>
                        <a:buSzTx/>
                        <a:buFont typeface="Webdings" pitchFamily="18" charset="2"/>
                        <a:buNone/>
                        <a:tabLst/>
                      </a:pPr>
                      <a:r>
                        <a:rPr kumimoji="0" lang="en-US" sz="1400" b="0" i="0" u="none" strike="noStrike" cap="none" normalizeH="0" baseline="0" smtClean="0">
                          <a:ln>
                            <a:noFill/>
                          </a:ln>
                          <a:solidFill>
                            <a:schemeClr val="tx1"/>
                          </a:solidFill>
                          <a:effectLst/>
                          <a:latin typeface="+mn-lt"/>
                        </a:rPr>
                        <a:t>Mobile Device Based Order Fulfillment</a:t>
                      </a:r>
                    </a:p>
                  </a:txBody>
                  <a:tcPr marL="87865" marR="87865"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smtClean="0">
                          <a:ln>
                            <a:noFill/>
                          </a:ln>
                          <a:solidFill>
                            <a:schemeClr val="tx1"/>
                          </a:solidFill>
                          <a:effectLst/>
                          <a:latin typeface="+mn-lt"/>
                        </a:rPr>
                        <a:t>Administrative labor savings</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smtClean="0">
                          <a:ln>
                            <a:noFill/>
                          </a:ln>
                          <a:solidFill>
                            <a:schemeClr val="tx1"/>
                          </a:solidFill>
                          <a:effectLst/>
                          <a:latin typeface="+mn-lt"/>
                        </a:rPr>
                        <a:t>Inventory accuracy improved</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smtClean="0">
                          <a:ln>
                            <a:noFill/>
                          </a:ln>
                          <a:solidFill>
                            <a:schemeClr val="tx1"/>
                          </a:solidFill>
                          <a:effectLst/>
                          <a:latin typeface="+mn-lt"/>
                        </a:rPr>
                        <a:t>On-time delivery improvement</a:t>
                      </a:r>
                    </a:p>
                  </a:txBody>
                  <a:tcPr marL="87865" marR="87865" marT="91440" marB="91440" horzOverflow="overflow"/>
                </a:tc>
                <a:tc>
                  <a:txBody>
                    <a:bodyPr/>
                    <a:lstStyle/>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-50 to 80%</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To 99.9%</a:t>
                      </a:r>
                    </a:p>
                    <a:p>
                      <a:pPr marL="0" marR="0" lvl="0" indent="0" algn="l" defTabSz="914400" rtl="0" eaLnBrk="1" fontAlgn="base" latinLnBrk="0" hangingPunct="1">
                        <a:lnSpc>
                          <a:spcPct val="100000"/>
                        </a:lnSpc>
                        <a:spcBef>
                          <a:spcPct val="30000"/>
                        </a:spcBef>
                        <a:spcAft>
                          <a:spcPct val="0"/>
                        </a:spcAft>
                        <a:buClr>
                          <a:schemeClr val="accent6"/>
                        </a:buClr>
                        <a:buSzTx/>
                        <a:buFont typeface="Arial" pitchFamily="34" charset="0"/>
                        <a:buChar char="•"/>
                        <a:tabLst/>
                      </a:pPr>
                      <a:r>
                        <a:rPr kumimoji="0" lang="en-US" sz="1400" b="0" i="0" u="none" strike="noStrike" cap="none" normalizeH="0" baseline="0" dirty="0" smtClean="0">
                          <a:ln>
                            <a:noFill/>
                          </a:ln>
                          <a:solidFill>
                            <a:schemeClr val="tx1"/>
                          </a:solidFill>
                          <a:effectLst/>
                          <a:latin typeface="+mn-lt"/>
                        </a:rPr>
                        <a:t>To 99.9%</a:t>
                      </a:r>
                    </a:p>
                  </a:txBody>
                  <a:tcPr marL="87865" marR="87865" marT="91440" marB="91440" horzOverflow="overflow"/>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21</a:t>
            </a:fld>
            <a:endParaRPr lang="en-US"/>
          </a:p>
        </p:txBody>
      </p:sp>
      <p:sp>
        <p:nvSpPr>
          <p:cNvPr id="5" name="Content Placeholder 4"/>
          <p:cNvSpPr>
            <a:spLocks noGrp="1"/>
          </p:cNvSpPr>
          <p:nvPr>
            <p:ph idx="1"/>
          </p:nvPr>
        </p:nvSpPr>
        <p:spPr/>
        <p:txBody>
          <a:bodyPr/>
          <a:lstStyle/>
          <a:p>
            <a:r>
              <a:rPr lang="en-US" dirty="0" smtClean="0"/>
              <a:t>Stop by the Eagle booth in the EXPO to learn how data collection can improve your bottom line</a:t>
            </a:r>
            <a:endParaRPr lang="en-US" dirty="0"/>
          </a:p>
        </p:txBody>
      </p:sp>
      <p:sp>
        <p:nvSpPr>
          <p:cNvPr id="3" name="Title 2"/>
          <p:cNvSpPr>
            <a:spLocks noGrp="1"/>
          </p:cNvSpPr>
          <p:nvPr>
            <p:ph type="title"/>
          </p:nvPr>
        </p:nvSpPr>
        <p:spPr/>
        <p:txBody>
          <a:bodyPr>
            <a:normAutofit/>
          </a:bodyPr>
          <a:lstStyle/>
          <a:p>
            <a:r>
              <a:rPr lang="en-US" dirty="0" smtClean="0"/>
              <a:t>Next Steps</a:t>
            </a:r>
            <a:endParaRPr lang="en-US" dirty="0"/>
          </a:p>
        </p:txBody>
      </p:sp>
      <p:sp>
        <p:nvSpPr>
          <p:cNvPr id="4" name="Text Placeholder 3"/>
          <p:cNvSpPr>
            <a:spLocks noGrp="1"/>
          </p:cNvSpPr>
          <p:nvPr>
            <p:ph type="body" sz="quarter" idx="11"/>
          </p:nvPr>
        </p:nvSpPr>
        <p:spPr/>
        <p:txBody>
          <a:bodyPr/>
          <a:lstStyle/>
          <a:p>
            <a:r>
              <a:rPr lang="en-US" dirty="0" smtClean="0">
                <a:solidFill>
                  <a:schemeClr val="accent1"/>
                </a:solidFill>
              </a:rPr>
              <a:t>Integrated Automated Data Collection (ADC)</a:t>
            </a:r>
            <a:endParaRPr lang="en-US" dirty="0">
              <a:solidFill>
                <a:schemeClr val="accent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indent="0">
              <a:spcBef>
                <a:spcPts val="0"/>
              </a:spcBef>
              <a:spcAft>
                <a:spcPts val="0"/>
              </a:spcAft>
              <a:buFont typeface="Webdings" pitchFamily="18" charset="2"/>
              <a:buNone/>
            </a:pPr>
            <a:r>
              <a:rPr lang="en-US" sz="1800" b="1" dirty="0" smtClean="0">
                <a:latin typeface="Century Gothic" pitchFamily="34" charset="0"/>
                <a:cs typeface="Century Gothic" pitchFamily="34" charset="0"/>
              </a:rPr>
              <a:t>Kerry White</a:t>
            </a:r>
          </a:p>
          <a:p>
            <a:pPr marL="0" indent="0">
              <a:spcBef>
                <a:spcPts val="0"/>
              </a:spcBef>
              <a:spcAft>
                <a:spcPts val="0"/>
              </a:spcAft>
              <a:buFont typeface="Webdings" pitchFamily="18" charset="2"/>
              <a:buNone/>
            </a:pPr>
            <a:r>
              <a:rPr lang="en-GB" sz="1800" dirty="0" smtClean="0">
                <a:latin typeface="Century Gothic" pitchFamily="34" charset="0"/>
                <a:cs typeface="Century Gothic" pitchFamily="34" charset="0"/>
              </a:rPr>
              <a:t>IT Manager, Villa Rica Facility</a:t>
            </a:r>
          </a:p>
          <a:p>
            <a:pPr marL="0" indent="0">
              <a:spcBef>
                <a:spcPts val="0"/>
              </a:spcBef>
              <a:spcAft>
                <a:spcPts val="0"/>
              </a:spcAft>
              <a:buFont typeface="Webdings" pitchFamily="18" charset="2"/>
              <a:buNone/>
            </a:pPr>
            <a:r>
              <a:rPr lang="en-US" sz="1800" dirty="0" smtClean="0">
                <a:latin typeface="Century Gothic" pitchFamily="34" charset="0"/>
                <a:cs typeface="Century Gothic" pitchFamily="34" charset="0"/>
                <a:hlinkClick r:id="rId3"/>
              </a:rPr>
              <a:t>KWhite@SugarFoods.com</a:t>
            </a:r>
            <a:r>
              <a:rPr lang="en-US" sz="1800" dirty="0" smtClean="0">
                <a:latin typeface="Century Gothic" pitchFamily="34" charset="0"/>
                <a:cs typeface="Century Gothic" pitchFamily="34" charset="0"/>
              </a:rPr>
              <a:t> </a:t>
            </a:r>
            <a:endParaRPr lang="en-US" sz="1800" dirty="0" smtClean="0">
              <a:latin typeface="Century Gothic" pitchFamily="34" charset="0"/>
              <a:cs typeface="Century Gothic" pitchFamily="34" charset="0"/>
            </a:endParaRPr>
          </a:p>
          <a:p>
            <a:pPr marL="0" indent="0">
              <a:spcBef>
                <a:spcPts val="0"/>
              </a:spcBef>
              <a:spcAft>
                <a:spcPts val="0"/>
              </a:spcAft>
              <a:buFont typeface="Webdings" pitchFamily="18" charset="2"/>
              <a:buNone/>
            </a:pPr>
            <a:endParaRPr lang="en-US" sz="1800" dirty="0" smtClean="0">
              <a:latin typeface="Century Gothic" pitchFamily="34" charset="0"/>
              <a:cs typeface="Century Gothic" pitchFamily="34" charset="0"/>
            </a:endParaRPr>
          </a:p>
          <a:p>
            <a:pPr marL="0" indent="0" fontAlgn="auto">
              <a:spcBef>
                <a:spcPts val="0"/>
              </a:spcBef>
              <a:spcAft>
                <a:spcPts val="0"/>
              </a:spcAft>
              <a:buClr>
                <a:srgbClr val="890C4C"/>
              </a:buClr>
              <a:buFont typeface="Webdings" pitchFamily="18" charset="2"/>
              <a:buNone/>
              <a:defRPr/>
            </a:pPr>
            <a:r>
              <a:rPr lang="en-US" sz="1800" b="1" dirty="0" smtClean="0"/>
              <a:t>Bill </a:t>
            </a:r>
            <a:r>
              <a:rPr lang="en-US" sz="1800" b="1" dirty="0" err="1" smtClean="0"/>
              <a:t>Paone</a:t>
            </a:r>
            <a:r>
              <a:rPr lang="en-US" sz="1800" b="1" dirty="0" smtClean="0"/>
              <a:t/>
            </a:r>
            <a:br>
              <a:rPr lang="en-US" sz="1800" b="1" dirty="0" smtClean="0"/>
            </a:br>
            <a:r>
              <a:rPr lang="en-US" sz="1800" dirty="0" smtClean="0"/>
              <a:t>Executive VP, Sales and Marketing</a:t>
            </a:r>
            <a:endParaRPr lang="en-US" sz="1800" dirty="0" smtClean="0"/>
          </a:p>
          <a:p>
            <a:pPr marL="0" indent="0" fontAlgn="auto">
              <a:spcBef>
                <a:spcPts val="0"/>
              </a:spcBef>
              <a:spcAft>
                <a:spcPts val="0"/>
              </a:spcAft>
              <a:buClr>
                <a:srgbClr val="890C4C"/>
              </a:buClr>
              <a:buNone/>
              <a:defRPr/>
            </a:pPr>
            <a:r>
              <a:rPr lang="en-US" sz="1800" dirty="0" smtClean="0">
                <a:hlinkClick r:id="rId4"/>
              </a:rPr>
              <a:t>BPaone@EagleConDev.com</a:t>
            </a:r>
            <a:r>
              <a:rPr lang="en-US" sz="1800" dirty="0" smtClean="0"/>
              <a:t> </a:t>
            </a:r>
          </a:p>
          <a:p>
            <a:pPr marL="0" indent="0" fontAlgn="auto">
              <a:spcBef>
                <a:spcPts val="0"/>
              </a:spcBef>
              <a:spcAft>
                <a:spcPts val="0"/>
              </a:spcAft>
              <a:buClr>
                <a:srgbClr val="890C4C"/>
              </a:buClr>
              <a:buNone/>
              <a:defRPr/>
            </a:pPr>
            <a:endParaRPr lang="en-US" sz="1800" dirty="0" smtClean="0"/>
          </a:p>
          <a:p>
            <a:pPr marL="0" indent="0" fontAlgn="auto">
              <a:spcBef>
                <a:spcPts val="0"/>
              </a:spcBef>
              <a:spcAft>
                <a:spcPts val="0"/>
              </a:spcAft>
              <a:buClr>
                <a:srgbClr val="890C4C"/>
              </a:buClr>
              <a:buNone/>
              <a:defRPr/>
            </a:pPr>
            <a:r>
              <a:rPr lang="en-US" sz="1800" b="1" dirty="0" smtClean="0"/>
              <a:t>Ray </a:t>
            </a:r>
            <a:r>
              <a:rPr lang="en-US" sz="1800" b="1" dirty="0" err="1" smtClean="0"/>
              <a:t>Agrusti</a:t>
            </a:r>
            <a:r>
              <a:rPr lang="en-US" sz="1800" b="1" dirty="0" smtClean="0"/>
              <a:t/>
            </a:r>
            <a:br>
              <a:rPr lang="en-US" sz="1800" b="1" dirty="0" smtClean="0"/>
            </a:br>
            <a:r>
              <a:rPr lang="en-US" sz="1800" dirty="0" smtClean="0"/>
              <a:t>Senior Product Consultant / Project Manager</a:t>
            </a:r>
            <a:br>
              <a:rPr lang="en-US" sz="1800" dirty="0" smtClean="0"/>
            </a:br>
            <a:r>
              <a:rPr lang="en-US" sz="1800" dirty="0" smtClean="0">
                <a:hlinkClick r:id="rId5"/>
              </a:rPr>
              <a:t>Ragrusti@EagleConDev.com</a:t>
            </a:r>
            <a:endParaRPr lang="en-US" sz="1800" dirty="0" smtClean="0">
              <a:latin typeface="Century Gothic" pitchFamily="34" charset="0"/>
              <a:cs typeface="Century Gothic" pitchFamily="34" charset="0"/>
            </a:endParaRPr>
          </a:p>
          <a:p>
            <a:pPr>
              <a:spcBef>
                <a:spcPts val="0"/>
              </a:spcBef>
              <a:spcAft>
                <a:spcPts val="0"/>
              </a:spcAft>
              <a:buFont typeface="Webdings" pitchFamily="18" charset="2"/>
              <a:buNone/>
            </a:pPr>
            <a:endParaRPr lang="en-US" sz="1800" dirty="0" smtClean="0">
              <a:latin typeface="Century Gothic" pitchFamily="34" charset="0"/>
              <a:cs typeface="Century Gothic" pitchFamily="34" charset="0"/>
            </a:endParaRPr>
          </a:p>
          <a:p>
            <a:pPr>
              <a:spcBef>
                <a:spcPts val="0"/>
              </a:spcBef>
              <a:spcAft>
                <a:spcPts val="0"/>
              </a:spcAft>
              <a:buFont typeface="Webdings" pitchFamily="18" charset="2"/>
              <a:buNone/>
            </a:pPr>
            <a:endParaRPr lang="en-US" sz="1800" dirty="0" smtClean="0">
              <a:latin typeface="Century Gothic" pitchFamily="34" charset="0"/>
              <a:cs typeface="Century Gothic" pitchFamily="34" charset="0"/>
            </a:endParaRPr>
          </a:p>
        </p:txBody>
      </p:sp>
      <p:sp>
        <p:nvSpPr>
          <p:cNvPr id="3" name="Title 2"/>
          <p:cNvSpPr>
            <a:spLocks noGrp="1"/>
          </p:cNvSpPr>
          <p:nvPr>
            <p:ph type="title"/>
          </p:nvPr>
        </p:nvSpPr>
        <p:spPr/>
        <p:txBody>
          <a:bodyPr/>
          <a:lstStyle/>
          <a:p>
            <a:r>
              <a:rPr lang="en-US" dirty="0" smtClean="0"/>
              <a:t>Questions &amp; Answers</a:t>
            </a:r>
            <a:endParaRPr lang="en-US" dirty="0"/>
          </a:p>
        </p:txBody>
      </p:sp>
      <p:sp>
        <p:nvSpPr>
          <p:cNvPr id="4" name="Text Placeholder 3"/>
          <p:cNvSpPr>
            <a:spLocks noGrp="1"/>
          </p:cNvSpPr>
          <p:nvPr>
            <p:ph type="body" sz="quarter" idx="11"/>
          </p:nvPr>
        </p:nvSpPr>
        <p:spPr/>
        <p:txBody>
          <a:bodyPr/>
          <a:lstStyle/>
          <a:p>
            <a:r>
              <a:rPr lang="en-US" dirty="0" smtClean="0">
                <a:solidFill>
                  <a:schemeClr val="accent1"/>
                </a:solidFill>
              </a:rPr>
              <a:t>Integrated Automated Data Collection (ADC)</a:t>
            </a:r>
            <a:endParaRPr lang="en-US" dirty="0">
              <a:solidFill>
                <a:schemeClr val="accent1"/>
              </a:solidFill>
            </a:endParaRPr>
          </a:p>
        </p:txBody>
      </p:sp>
      <p:sp>
        <p:nvSpPr>
          <p:cNvPr id="2" name="Slide Number Placeholder 1"/>
          <p:cNvSpPr>
            <a:spLocks noGrp="1"/>
          </p:cNvSpPr>
          <p:nvPr>
            <p:ph type="sldNum" sz="quarter" idx="12"/>
          </p:nvPr>
        </p:nvSpPr>
        <p:spPr/>
        <p:txBody>
          <a:bodyPr/>
          <a:lstStyle/>
          <a:p>
            <a:fld id="{D295FD85-0E9A-9A4B-AEA4-CF6493BFD0E6}" type="slidenum">
              <a:rPr lang="en-US" smtClean="0"/>
              <a:pPr/>
              <a:t>22</a:t>
            </a:fld>
            <a:endParaRPr lang="en-US"/>
          </a:p>
        </p:txBody>
      </p:sp>
      <p:sp>
        <p:nvSpPr>
          <p:cNvPr id="6" name="Content Placeholder 5"/>
          <p:cNvSpPr>
            <a:spLocks noGrp="1"/>
          </p:cNvSpPr>
          <p:nvPr>
            <p:ph sz="half" idx="4294967295"/>
          </p:nvPr>
        </p:nvSpPr>
        <p:spPr>
          <a:xfrm>
            <a:off x="5105400" y="1417638"/>
            <a:ext cx="4038600" cy="4899025"/>
          </a:xfrm>
        </p:spPr>
        <p:txBody>
          <a:bodyPr>
            <a:normAutofit/>
          </a:bodyPr>
          <a:lstStyle/>
          <a:p>
            <a:pPr marL="0" indent="0" fontAlgn="auto">
              <a:spcBef>
                <a:spcPts val="0"/>
              </a:spcBef>
              <a:spcAft>
                <a:spcPts val="0"/>
              </a:spcAft>
              <a:buClr>
                <a:srgbClr val="890C4C"/>
              </a:buClr>
              <a:buFont typeface="Webdings" pitchFamily="18" charset="2"/>
              <a:buNone/>
              <a:defRPr/>
            </a:pPr>
            <a:endParaRPr lang="en-US" sz="1800" dirty="0" smtClean="0"/>
          </a:p>
          <a:p>
            <a:pPr>
              <a:spcBef>
                <a:spcPts val="0"/>
              </a:spcBef>
              <a:spcAft>
                <a:spcPts val="0"/>
              </a:spcAft>
            </a:pPr>
            <a:endParaRPr lang="en-GB" sz="1800" dirty="0"/>
          </a:p>
        </p:txBody>
      </p:sp>
      <p:sp>
        <p:nvSpPr>
          <p:cNvPr id="7" name="Rectangle 11"/>
          <p:cNvSpPr>
            <a:spLocks noChangeArrowheads="1"/>
          </p:cNvSpPr>
          <p:nvPr/>
        </p:nvSpPr>
        <p:spPr bwMode="auto">
          <a:xfrm>
            <a:off x="729115" y="5731498"/>
            <a:ext cx="6052685" cy="590931"/>
          </a:xfrm>
          <a:prstGeom prst="rect">
            <a:avLst/>
          </a:prstGeom>
          <a:noFill/>
          <a:ln w="9525">
            <a:noFill/>
            <a:miter lim="800000"/>
            <a:headEnd/>
            <a:tailEnd/>
          </a:ln>
        </p:spPr>
        <p:txBody>
          <a:bodyPr wrap="square">
            <a:spAutoFit/>
          </a:bodyPr>
          <a:lstStyle/>
          <a:p>
            <a:pPr>
              <a:spcBef>
                <a:spcPct val="60000"/>
              </a:spcBef>
            </a:pPr>
            <a:r>
              <a:rPr lang="en-US" sz="900" dirty="0">
                <a:solidFill>
                  <a:schemeClr val="tx1">
                    <a:lumMod val="75000"/>
                    <a:lumOff val="25000"/>
                  </a:schemeClr>
                </a:solidFill>
                <a:latin typeface="Century Gothic" pitchFamily="34" charset="0"/>
              </a:rPr>
              <a:t>RF Express™ for QAD Enterprise Applications is a trademark </a:t>
            </a:r>
            <a:r>
              <a:rPr lang="en-US" sz="900" dirty="0" smtClean="0">
                <a:solidFill>
                  <a:schemeClr val="tx1">
                    <a:lumMod val="75000"/>
                    <a:lumOff val="25000"/>
                  </a:schemeClr>
                </a:solidFill>
                <a:latin typeface="Century Gothic" pitchFamily="34" charset="0"/>
              </a:rPr>
              <a:t>of Eagle </a:t>
            </a:r>
            <a:r>
              <a:rPr lang="en-US" sz="900" dirty="0">
                <a:solidFill>
                  <a:schemeClr val="tx1">
                    <a:lumMod val="75000"/>
                    <a:lumOff val="25000"/>
                  </a:schemeClr>
                </a:solidFill>
                <a:latin typeface="Century Gothic" pitchFamily="34" charset="0"/>
              </a:rPr>
              <a:t>Consulting and Development.</a:t>
            </a:r>
            <a:br>
              <a:rPr lang="en-US" sz="900" dirty="0">
                <a:solidFill>
                  <a:schemeClr val="tx1">
                    <a:lumMod val="75000"/>
                    <a:lumOff val="25000"/>
                  </a:schemeClr>
                </a:solidFill>
                <a:latin typeface="Century Gothic" pitchFamily="34" charset="0"/>
              </a:rPr>
            </a:br>
            <a:r>
              <a:rPr lang="en-US" sz="900" dirty="0">
                <a:solidFill>
                  <a:schemeClr val="tx1">
                    <a:lumMod val="75000"/>
                    <a:lumOff val="25000"/>
                  </a:schemeClr>
                </a:solidFill>
                <a:latin typeface="Century Gothic" pitchFamily="34" charset="0"/>
              </a:rPr>
              <a:t>“QAD” is a registered trademark of QAD Inc.</a:t>
            </a:r>
          </a:p>
          <a:p>
            <a:pPr>
              <a:spcBef>
                <a:spcPct val="60000"/>
              </a:spcBef>
            </a:pPr>
            <a:r>
              <a:rPr lang="en-US" sz="900" dirty="0">
                <a:solidFill>
                  <a:schemeClr val="tx1">
                    <a:lumMod val="75000"/>
                    <a:lumOff val="25000"/>
                  </a:schemeClr>
                </a:solidFill>
                <a:latin typeface="Century Gothic" pitchFamily="34" charset="0"/>
              </a:rPr>
              <a:t>All other products or Company names </a:t>
            </a:r>
            <a:r>
              <a:rPr lang="en-US" sz="900" dirty="0" smtClean="0">
                <a:solidFill>
                  <a:schemeClr val="tx1">
                    <a:lumMod val="75000"/>
                    <a:lumOff val="25000"/>
                  </a:schemeClr>
                </a:solidFill>
                <a:latin typeface="Century Gothic" pitchFamily="34" charset="0"/>
              </a:rPr>
              <a:t>herein may </a:t>
            </a:r>
            <a:r>
              <a:rPr lang="en-US" sz="900" dirty="0">
                <a:solidFill>
                  <a:schemeClr val="tx1">
                    <a:lumMod val="75000"/>
                    <a:lumOff val="25000"/>
                  </a:schemeClr>
                </a:solidFill>
                <a:latin typeface="Century Gothic" pitchFamily="34" charset="0"/>
              </a:rPr>
              <a:t>be trademarks of their respective owners</a:t>
            </a:r>
            <a:r>
              <a:rPr lang="en-US" sz="900" dirty="0" smtClean="0">
                <a:solidFill>
                  <a:schemeClr val="tx1">
                    <a:lumMod val="75000"/>
                    <a:lumOff val="25000"/>
                  </a:schemeClr>
                </a:solidFill>
                <a:latin typeface="Century Gothic" pitchFamily="34" charset="0"/>
              </a:rPr>
              <a:t>.</a:t>
            </a:r>
            <a:endParaRPr lang="en-US" sz="1000" dirty="0">
              <a:latin typeface="Century Gothic" pitchFamily="34" charset="0"/>
            </a:endParaRPr>
          </a:p>
        </p:txBody>
      </p:sp>
      <p:pic>
        <p:nvPicPr>
          <p:cNvPr id="8" name="Picture 5" descr="logo_final_75"/>
          <p:cNvPicPr>
            <a:picLocks noChangeAspect="1" noChangeArrowheads="1"/>
          </p:cNvPicPr>
          <p:nvPr/>
        </p:nvPicPr>
        <p:blipFill>
          <a:blip r:embed="rId6"/>
          <a:srcRect/>
          <a:stretch>
            <a:fillRect/>
          </a:stretch>
        </p:blipFill>
        <p:spPr bwMode="auto">
          <a:xfrm>
            <a:off x="5322284" y="1296353"/>
            <a:ext cx="3174013" cy="14686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endParaRPr lang="en-GB" sz="4000" dirty="0" smtClean="0"/>
          </a:p>
          <a:p>
            <a:pPr algn="ctr">
              <a:lnSpc>
                <a:spcPct val="150000"/>
              </a:lnSpc>
              <a:buNone/>
            </a:pPr>
            <a:r>
              <a:rPr lang="en-GB" sz="4000" dirty="0" smtClean="0">
                <a:hlinkClick r:id="rId3"/>
              </a:rPr>
              <a:t>www.qad.com</a:t>
            </a:r>
            <a:endParaRPr lang="en-GB" sz="4000" dirty="0" smtClean="0"/>
          </a:p>
          <a:p>
            <a:pPr algn="ctr">
              <a:lnSpc>
                <a:spcPct val="150000"/>
              </a:lnSpc>
              <a:buNone/>
            </a:pPr>
            <a:r>
              <a:rPr lang="en-GB" sz="2000" dirty="0" smtClean="0"/>
              <a:t>© QAD Inc</a:t>
            </a:r>
            <a:endParaRPr lang="en-GB" sz="2000" dirty="0"/>
          </a:p>
        </p:txBody>
      </p:sp>
      <p:sp>
        <p:nvSpPr>
          <p:cNvPr id="4" name="Title 3"/>
          <p:cNvSpPr>
            <a:spLocks noGrp="1"/>
          </p:cNvSpPr>
          <p:nvPr>
            <p:ph type="title"/>
          </p:nvPr>
        </p:nvSpPr>
        <p:spPr/>
        <p:txBody>
          <a:bodyPr/>
          <a:lstStyle/>
          <a:p>
            <a:endParaRPr lang="en-GB" dirty="0"/>
          </a:p>
        </p:txBody>
      </p:sp>
      <p:sp>
        <p:nvSpPr>
          <p:cNvPr id="6" name="Text Placeholder 5"/>
          <p:cNvSpPr>
            <a:spLocks noGrp="1"/>
          </p:cNvSpPr>
          <p:nvPr>
            <p:ph type="body"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295FD85-0E9A-9A4B-AEA4-CF6493BFD0E6}" type="slidenum">
              <a:rPr lang="en-US" smtClean="0"/>
              <a:pPr/>
              <a:t>23</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0"/>
          </p:nvPr>
        </p:nvSpPr>
        <p:spPr/>
        <p:txBody>
          <a:bodyPr/>
          <a:lstStyle/>
          <a:p>
            <a:pPr>
              <a:defRPr/>
            </a:pPr>
            <a:fld id="{65AC5E42-9382-4D34-9BD1-81DEC8D6E36B}" type="slidenum">
              <a:rPr lang="en-US" smtClean="0"/>
              <a:pPr>
                <a:defRPr/>
              </a:pPr>
              <a:t>3</a:t>
            </a:fld>
            <a:endParaRPr lang="en-US" dirty="0"/>
          </a:p>
        </p:txBody>
      </p:sp>
      <p:pic>
        <p:nvPicPr>
          <p:cNvPr id="614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43213" y="-227013"/>
            <a:ext cx="3319462" cy="1660526"/>
          </a:xfrm>
          <a:prstGeom prst="rect">
            <a:avLst/>
          </a:prstGeom>
          <a:noFill/>
          <a:ln w="9525">
            <a:noFill/>
            <a:miter lim="800000"/>
            <a:headEnd/>
            <a:tailEnd/>
          </a:ln>
        </p:spPr>
      </p:pic>
      <p:grpSp>
        <p:nvGrpSpPr>
          <p:cNvPr id="6148" name="Group 3"/>
          <p:cNvGrpSpPr>
            <a:grpSpLocks/>
          </p:cNvGrpSpPr>
          <p:nvPr/>
        </p:nvGrpSpPr>
        <p:grpSpPr bwMode="auto">
          <a:xfrm>
            <a:off x="611188" y="3013075"/>
            <a:ext cx="2016125" cy="2592388"/>
            <a:chOff x="4307" y="436"/>
            <a:chExt cx="1187" cy="1406"/>
          </a:xfrm>
        </p:grpSpPr>
        <p:pic>
          <p:nvPicPr>
            <p:cNvPr id="6169" name="Picture 8" descr="Njoy New Creamer"/>
            <p:cNvPicPr>
              <a:picLocks noChangeAspect="1" noChangeArrowheads="1"/>
            </p:cNvPicPr>
            <p:nvPr/>
          </p:nvPicPr>
          <p:blipFill>
            <a:blip r:embed="rId3"/>
            <a:srcRect/>
            <a:stretch>
              <a:fillRect/>
            </a:stretch>
          </p:blipFill>
          <p:spPr bwMode="auto">
            <a:xfrm>
              <a:off x="4307" y="436"/>
              <a:ext cx="587" cy="1322"/>
            </a:xfrm>
            <a:prstGeom prst="rect">
              <a:avLst/>
            </a:prstGeom>
            <a:noFill/>
            <a:ln w="9525">
              <a:noFill/>
              <a:miter lim="800000"/>
              <a:headEnd/>
              <a:tailEnd/>
            </a:ln>
          </p:spPr>
        </p:pic>
        <p:pic>
          <p:nvPicPr>
            <p:cNvPr id="6170" name="Picture 9" descr="Njoy New Sugar"/>
            <p:cNvPicPr>
              <a:picLocks noChangeAspect="1" noChangeArrowheads="1"/>
            </p:cNvPicPr>
            <p:nvPr/>
          </p:nvPicPr>
          <p:blipFill>
            <a:blip r:embed="rId4"/>
            <a:srcRect/>
            <a:stretch>
              <a:fillRect/>
            </a:stretch>
          </p:blipFill>
          <p:spPr bwMode="auto">
            <a:xfrm>
              <a:off x="4893" y="526"/>
              <a:ext cx="601" cy="1316"/>
            </a:xfrm>
            <a:prstGeom prst="rect">
              <a:avLst/>
            </a:prstGeom>
            <a:noFill/>
            <a:ln w="9525">
              <a:noFill/>
              <a:miter lim="800000"/>
              <a:headEnd/>
              <a:tailEnd/>
            </a:ln>
          </p:spPr>
        </p:pic>
      </p:grpSp>
      <p:grpSp>
        <p:nvGrpSpPr>
          <p:cNvPr id="6149" name="Group 6"/>
          <p:cNvGrpSpPr>
            <a:grpSpLocks/>
          </p:cNvGrpSpPr>
          <p:nvPr/>
        </p:nvGrpSpPr>
        <p:grpSpPr bwMode="auto">
          <a:xfrm>
            <a:off x="539750" y="203200"/>
            <a:ext cx="2303463" cy="2449513"/>
            <a:chOff x="4190" y="3216"/>
            <a:chExt cx="1104" cy="1104"/>
          </a:xfrm>
        </p:grpSpPr>
        <p:pic>
          <p:nvPicPr>
            <p:cNvPr id="6166" name="Picture 7"/>
            <p:cNvPicPr>
              <a:picLocks noChangeAspect="1" noChangeArrowheads="1"/>
            </p:cNvPicPr>
            <p:nvPr/>
          </p:nvPicPr>
          <p:blipFill>
            <a:blip r:embed="rId5"/>
            <a:srcRect/>
            <a:stretch>
              <a:fillRect/>
            </a:stretch>
          </p:blipFill>
          <p:spPr bwMode="auto">
            <a:xfrm rot="498707">
              <a:off x="4487" y="3216"/>
              <a:ext cx="807" cy="897"/>
            </a:xfrm>
            <a:prstGeom prst="rect">
              <a:avLst/>
            </a:prstGeom>
            <a:noFill/>
            <a:ln w="9525">
              <a:noFill/>
              <a:miter lim="800000"/>
              <a:headEnd/>
              <a:tailEnd/>
            </a:ln>
          </p:spPr>
        </p:pic>
        <p:pic>
          <p:nvPicPr>
            <p:cNvPr id="6167" name="Picture 8"/>
            <p:cNvPicPr>
              <a:picLocks noChangeAspect="1" noChangeArrowheads="1"/>
            </p:cNvPicPr>
            <p:nvPr/>
          </p:nvPicPr>
          <p:blipFill>
            <a:blip r:embed="rId6"/>
            <a:srcRect/>
            <a:stretch>
              <a:fillRect/>
            </a:stretch>
          </p:blipFill>
          <p:spPr bwMode="auto">
            <a:xfrm rot="-582115">
              <a:off x="4190" y="3309"/>
              <a:ext cx="500" cy="627"/>
            </a:xfrm>
            <a:prstGeom prst="rect">
              <a:avLst/>
            </a:prstGeom>
            <a:noFill/>
            <a:ln w="9525">
              <a:noFill/>
              <a:miter lim="800000"/>
              <a:headEnd/>
              <a:tailEnd/>
            </a:ln>
          </p:spPr>
        </p:pic>
        <p:pic>
          <p:nvPicPr>
            <p:cNvPr id="6168" name="Picture 9"/>
            <p:cNvPicPr>
              <a:picLocks noChangeAspect="1" noChangeArrowheads="1"/>
            </p:cNvPicPr>
            <p:nvPr/>
          </p:nvPicPr>
          <p:blipFill>
            <a:blip r:embed="rId7"/>
            <a:srcRect/>
            <a:stretch>
              <a:fillRect/>
            </a:stretch>
          </p:blipFill>
          <p:spPr bwMode="auto">
            <a:xfrm>
              <a:off x="4286" y="3648"/>
              <a:ext cx="672" cy="672"/>
            </a:xfrm>
            <a:prstGeom prst="rect">
              <a:avLst/>
            </a:prstGeom>
            <a:noFill/>
            <a:ln w="9525">
              <a:noFill/>
              <a:miter lim="800000"/>
              <a:headEnd/>
              <a:tailEnd/>
            </a:ln>
          </p:spPr>
        </p:pic>
      </p:grpSp>
      <p:pic>
        <p:nvPicPr>
          <p:cNvPr id="6150" name="Picture 1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3103563" y="4597400"/>
            <a:ext cx="2981325" cy="2019300"/>
          </a:xfrm>
          <a:prstGeom prst="rect">
            <a:avLst/>
          </a:prstGeom>
          <a:noFill/>
          <a:ln w="9525">
            <a:noFill/>
            <a:miter lim="800000"/>
            <a:headEnd/>
            <a:tailEnd/>
          </a:ln>
        </p:spPr>
      </p:pic>
      <p:sp>
        <p:nvSpPr>
          <p:cNvPr id="6151" name="Rectangle 11"/>
          <p:cNvSpPr>
            <a:spLocks noChangeArrowheads="1"/>
          </p:cNvSpPr>
          <p:nvPr/>
        </p:nvSpPr>
        <p:spPr bwMode="auto">
          <a:xfrm>
            <a:off x="3244850" y="1528763"/>
            <a:ext cx="2654300" cy="3136900"/>
          </a:xfrm>
          <a:prstGeom prst="rect">
            <a:avLst/>
          </a:prstGeom>
          <a:solidFill>
            <a:srgbClr val="5DA835"/>
          </a:solidFill>
          <a:ln w="9525" algn="ctr">
            <a:solidFill>
              <a:srgbClr val="5DA835"/>
            </a:solidFill>
            <a:miter lim="800000"/>
            <a:headEnd/>
            <a:tailEnd/>
          </a:ln>
        </p:spPr>
        <p:txBody>
          <a:bodyPr wrap="none" tIns="91440" bIns="91440" anchor="ctr"/>
          <a:lstStyle/>
          <a:p>
            <a:endParaRPr lang="en-US">
              <a:latin typeface="Century Gothic" pitchFamily="34" charset="0"/>
            </a:endParaRPr>
          </a:p>
        </p:txBody>
      </p:sp>
      <p:sp>
        <p:nvSpPr>
          <p:cNvPr id="6152" name="Text Box 12"/>
          <p:cNvSpPr txBox="1">
            <a:spLocks noChangeArrowheads="1"/>
          </p:cNvSpPr>
          <p:nvPr/>
        </p:nvSpPr>
        <p:spPr bwMode="auto">
          <a:xfrm>
            <a:off x="3167063" y="1582738"/>
            <a:ext cx="2808287" cy="1708150"/>
          </a:xfrm>
          <a:prstGeom prst="rect">
            <a:avLst/>
          </a:prstGeom>
          <a:noFill/>
          <a:ln w="9525">
            <a:noFill/>
            <a:miter lim="800000"/>
            <a:headEnd/>
            <a:tailEnd/>
          </a:ln>
        </p:spPr>
        <p:txBody>
          <a:bodyPr tIns="91440" bIns="91440">
            <a:spAutoFit/>
          </a:bodyPr>
          <a:lstStyle/>
          <a:p>
            <a:pPr algn="ctr">
              <a:spcBef>
                <a:spcPct val="50000"/>
              </a:spcBef>
            </a:pPr>
            <a:r>
              <a:rPr lang="en-US" sz="2000" i="1">
                <a:solidFill>
                  <a:schemeClr val="bg1"/>
                </a:solidFill>
              </a:rPr>
              <a:t>SUGAR FOODS PRODUCTS ARE CONSUMED</a:t>
            </a:r>
            <a:br>
              <a:rPr lang="en-US" sz="2000" i="1">
                <a:solidFill>
                  <a:schemeClr val="bg1"/>
                </a:solidFill>
              </a:rPr>
            </a:br>
            <a:r>
              <a:rPr lang="en-US" sz="2000" b="1" i="1">
                <a:solidFill>
                  <a:schemeClr val="bg1"/>
                </a:solidFill>
              </a:rPr>
              <a:t>80 MILLION</a:t>
            </a:r>
            <a:r>
              <a:rPr lang="en-US" sz="2000" i="1">
                <a:solidFill>
                  <a:schemeClr val="bg1"/>
                </a:solidFill>
              </a:rPr>
              <a:t> TIMES PER DAY!</a:t>
            </a:r>
          </a:p>
        </p:txBody>
      </p:sp>
      <p:pic>
        <p:nvPicPr>
          <p:cNvPr id="6153" name="Picture 13" descr="MMj02832690000[1]"/>
          <p:cNvPicPr>
            <a:picLocks noChangeAspect="1" noChangeArrowheads="1" noCrop="1"/>
          </p:cNvPicPr>
          <p:nvPr/>
        </p:nvPicPr>
        <p:blipFill>
          <a:blip r:embed="rId9"/>
          <a:srcRect/>
          <a:stretch>
            <a:fillRect/>
          </a:stretch>
        </p:blipFill>
        <p:spPr bwMode="auto">
          <a:xfrm>
            <a:off x="4129088" y="3635375"/>
            <a:ext cx="885825" cy="752475"/>
          </a:xfrm>
          <a:prstGeom prst="rect">
            <a:avLst/>
          </a:prstGeom>
          <a:noFill/>
          <a:ln w="9525">
            <a:noFill/>
            <a:miter lim="800000"/>
            <a:headEnd/>
            <a:tailEnd/>
          </a:ln>
        </p:spPr>
      </p:pic>
      <p:pic>
        <p:nvPicPr>
          <p:cNvPr id="6154" name="Picture 17"/>
          <p:cNvPicPr>
            <a:picLocks noChangeAspect="1" noChangeArrowheads="1"/>
          </p:cNvPicPr>
          <p:nvPr/>
        </p:nvPicPr>
        <p:blipFill>
          <a:blip r:embed="rId10"/>
          <a:srcRect/>
          <a:stretch>
            <a:fillRect/>
          </a:stretch>
        </p:blipFill>
        <p:spPr bwMode="auto">
          <a:xfrm>
            <a:off x="5940425" y="3865563"/>
            <a:ext cx="3116263" cy="1452562"/>
          </a:xfrm>
          <a:prstGeom prst="rect">
            <a:avLst/>
          </a:prstGeom>
          <a:noFill/>
          <a:ln w="9525">
            <a:noFill/>
            <a:miter lim="800000"/>
            <a:headEnd/>
            <a:tailEnd/>
          </a:ln>
        </p:spPr>
      </p:pic>
      <p:sp>
        <p:nvSpPr>
          <p:cNvPr id="6155" name="Text Box 15"/>
          <p:cNvSpPr txBox="1">
            <a:spLocks noChangeArrowheads="1"/>
          </p:cNvSpPr>
          <p:nvPr/>
        </p:nvSpPr>
        <p:spPr bwMode="auto">
          <a:xfrm>
            <a:off x="3263900" y="981075"/>
            <a:ext cx="2743200" cy="396875"/>
          </a:xfrm>
          <a:prstGeom prst="rect">
            <a:avLst/>
          </a:prstGeom>
          <a:noFill/>
          <a:ln w="9525">
            <a:noFill/>
            <a:miter lim="800000"/>
            <a:headEnd/>
            <a:tailEnd/>
          </a:ln>
        </p:spPr>
        <p:txBody>
          <a:bodyPr tIns="91440" bIns="91440">
            <a:spAutoFit/>
          </a:bodyPr>
          <a:lstStyle/>
          <a:p>
            <a:pPr algn="ctr">
              <a:spcBef>
                <a:spcPct val="50000"/>
              </a:spcBef>
            </a:pPr>
            <a:r>
              <a:rPr lang="en-US" sz="1400"/>
              <a:t>#1 Supplier of sugar substitutes</a:t>
            </a:r>
          </a:p>
        </p:txBody>
      </p:sp>
      <p:sp>
        <p:nvSpPr>
          <p:cNvPr id="6156" name="Text Box 16"/>
          <p:cNvSpPr txBox="1">
            <a:spLocks noChangeArrowheads="1"/>
          </p:cNvSpPr>
          <p:nvPr/>
        </p:nvSpPr>
        <p:spPr bwMode="auto">
          <a:xfrm>
            <a:off x="179388" y="5572125"/>
            <a:ext cx="2743200" cy="609600"/>
          </a:xfrm>
          <a:prstGeom prst="rect">
            <a:avLst/>
          </a:prstGeom>
          <a:noFill/>
          <a:ln w="9525">
            <a:noFill/>
            <a:miter lim="800000"/>
            <a:headEnd/>
            <a:tailEnd/>
          </a:ln>
        </p:spPr>
        <p:txBody>
          <a:bodyPr tIns="91440" bIns="91440">
            <a:spAutoFit/>
          </a:bodyPr>
          <a:lstStyle/>
          <a:p>
            <a:pPr algn="ctr">
              <a:spcBef>
                <a:spcPct val="50000"/>
              </a:spcBef>
            </a:pPr>
            <a:r>
              <a:rPr lang="en-US" sz="1400"/>
              <a:t>#1 Supplier of powdered, </a:t>
            </a:r>
            <a:br>
              <a:rPr lang="en-US" sz="1400"/>
            </a:br>
            <a:r>
              <a:rPr lang="en-US" sz="1400"/>
              <a:t>non-dairy creamer</a:t>
            </a:r>
          </a:p>
        </p:txBody>
      </p:sp>
      <p:sp>
        <p:nvSpPr>
          <p:cNvPr id="6157" name="Text Box 17"/>
          <p:cNvSpPr txBox="1">
            <a:spLocks noChangeArrowheads="1"/>
          </p:cNvSpPr>
          <p:nvPr/>
        </p:nvSpPr>
        <p:spPr bwMode="auto">
          <a:xfrm>
            <a:off x="244475" y="2544763"/>
            <a:ext cx="2743200" cy="396875"/>
          </a:xfrm>
          <a:prstGeom prst="rect">
            <a:avLst/>
          </a:prstGeom>
          <a:noFill/>
          <a:ln w="9525">
            <a:noFill/>
            <a:miter lim="800000"/>
            <a:headEnd/>
            <a:tailEnd/>
          </a:ln>
        </p:spPr>
        <p:txBody>
          <a:bodyPr tIns="91440" bIns="91440">
            <a:spAutoFit/>
          </a:bodyPr>
          <a:lstStyle/>
          <a:p>
            <a:pPr algn="ctr">
              <a:spcBef>
                <a:spcPct val="50000"/>
              </a:spcBef>
            </a:pPr>
            <a:r>
              <a:rPr lang="en-US" sz="1400"/>
              <a:t>#1 Supplier of almonds</a:t>
            </a:r>
          </a:p>
        </p:txBody>
      </p:sp>
      <p:sp>
        <p:nvSpPr>
          <p:cNvPr id="6158" name="Text Box 18"/>
          <p:cNvSpPr txBox="1">
            <a:spLocks noChangeArrowheads="1"/>
          </p:cNvSpPr>
          <p:nvPr/>
        </p:nvSpPr>
        <p:spPr bwMode="auto">
          <a:xfrm>
            <a:off x="6227763" y="5427663"/>
            <a:ext cx="2743200" cy="609600"/>
          </a:xfrm>
          <a:prstGeom prst="rect">
            <a:avLst/>
          </a:prstGeom>
          <a:noFill/>
          <a:ln w="9525">
            <a:noFill/>
            <a:miter lim="800000"/>
            <a:headEnd/>
            <a:tailEnd/>
          </a:ln>
        </p:spPr>
        <p:txBody>
          <a:bodyPr tIns="91440" bIns="91440">
            <a:spAutoFit/>
          </a:bodyPr>
          <a:lstStyle/>
          <a:p>
            <a:pPr algn="ctr">
              <a:spcBef>
                <a:spcPct val="50000"/>
              </a:spcBef>
            </a:pPr>
            <a:r>
              <a:rPr lang="en-US" sz="1400"/>
              <a:t>#1 Supplier of croutons and crunchy salad toppings</a:t>
            </a:r>
          </a:p>
        </p:txBody>
      </p:sp>
      <p:grpSp>
        <p:nvGrpSpPr>
          <p:cNvPr id="6159" name="Group 19"/>
          <p:cNvGrpSpPr>
            <a:grpSpLocks/>
          </p:cNvGrpSpPr>
          <p:nvPr/>
        </p:nvGrpSpPr>
        <p:grpSpPr bwMode="auto">
          <a:xfrm>
            <a:off x="6300788" y="852488"/>
            <a:ext cx="2576512" cy="3048000"/>
            <a:chOff x="3988" y="1779"/>
            <a:chExt cx="1623" cy="1920"/>
          </a:xfrm>
        </p:grpSpPr>
        <p:pic>
          <p:nvPicPr>
            <p:cNvPr id="6161" name="Picture 10"/>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4804" y="1779"/>
              <a:ext cx="807" cy="1032"/>
            </a:xfrm>
            <a:prstGeom prst="rect">
              <a:avLst/>
            </a:prstGeom>
            <a:noFill/>
            <a:ln w="9525">
              <a:noFill/>
              <a:miter lim="800000"/>
              <a:headEnd/>
              <a:tailEnd/>
            </a:ln>
          </p:spPr>
        </p:pic>
        <p:pic>
          <p:nvPicPr>
            <p:cNvPr id="6162" name="Picture 18"/>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3988" y="2643"/>
              <a:ext cx="788" cy="1008"/>
            </a:xfrm>
            <a:prstGeom prst="rect">
              <a:avLst/>
            </a:prstGeom>
            <a:noFill/>
            <a:ln w="9525">
              <a:noFill/>
              <a:miter lim="800000"/>
              <a:headEnd/>
              <a:tailEnd/>
            </a:ln>
          </p:spPr>
        </p:pic>
        <p:pic>
          <p:nvPicPr>
            <p:cNvPr id="6163" name="Picture 19"/>
            <p:cNvPicPr>
              <a:picLocks noChangeAspect="1" noChangeArrowheads="1"/>
            </p:cNvPicPr>
            <p:nvPr/>
          </p:nvPicPr>
          <p:blipFill>
            <a:blip r:embed="rId13">
              <a:clrChange>
                <a:clrFrom>
                  <a:srgbClr val="FFFFFF"/>
                </a:clrFrom>
                <a:clrTo>
                  <a:srgbClr val="FFFFFF">
                    <a:alpha val="0"/>
                  </a:srgbClr>
                </a:clrTo>
              </a:clrChange>
            </a:blip>
            <a:srcRect/>
            <a:stretch>
              <a:fillRect/>
            </a:stretch>
          </p:blipFill>
          <p:spPr bwMode="auto">
            <a:xfrm>
              <a:off x="3988" y="1779"/>
              <a:ext cx="807" cy="1032"/>
            </a:xfrm>
            <a:prstGeom prst="rect">
              <a:avLst/>
            </a:prstGeom>
            <a:noFill/>
            <a:ln w="9525">
              <a:noFill/>
              <a:miter lim="800000"/>
              <a:headEnd/>
              <a:tailEnd/>
            </a:ln>
          </p:spPr>
        </p:pic>
        <p:pic>
          <p:nvPicPr>
            <p:cNvPr id="6164" name="Picture 20"/>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4468" y="2115"/>
              <a:ext cx="788" cy="1008"/>
            </a:xfrm>
            <a:prstGeom prst="rect">
              <a:avLst/>
            </a:prstGeom>
            <a:noFill/>
            <a:ln w="9525">
              <a:noFill/>
              <a:miter lim="800000"/>
              <a:headEnd/>
              <a:tailEnd/>
            </a:ln>
          </p:spPr>
        </p:pic>
        <p:pic>
          <p:nvPicPr>
            <p:cNvPr id="6165" name="Picture 21"/>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4804" y="2691"/>
              <a:ext cx="788" cy="1008"/>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p:cNvSpPr txBox="1">
            <a:spLocks noChangeArrowheads="1"/>
          </p:cNvSpPr>
          <p:nvPr/>
        </p:nvSpPr>
        <p:spPr bwMode="auto">
          <a:xfrm>
            <a:off x="1079500" y="4627563"/>
            <a:ext cx="6924675" cy="1279525"/>
          </a:xfrm>
          <a:prstGeom prst="rect">
            <a:avLst/>
          </a:prstGeom>
          <a:solidFill>
            <a:srgbClr val="5DA835"/>
          </a:solidFill>
          <a:ln w="9525">
            <a:noFill/>
            <a:miter lim="800000"/>
            <a:headEnd/>
            <a:tailEnd/>
          </a:ln>
        </p:spPr>
        <p:txBody>
          <a:bodyPr tIns="91440" bIns="91440">
            <a:spAutoFit/>
          </a:bodyPr>
          <a:lstStyle/>
          <a:p>
            <a:pPr algn="ctr">
              <a:spcBef>
                <a:spcPct val="50000"/>
              </a:spcBef>
            </a:pPr>
            <a:r>
              <a:rPr lang="en-US" sz="2400" i="1">
                <a:solidFill>
                  <a:schemeClr val="bg1"/>
                </a:solidFill>
              </a:rPr>
              <a:t>SUGAR FOODS PRODUCTS ARE DISTRIBUTED TO MORE THAN </a:t>
            </a:r>
            <a:br>
              <a:rPr lang="en-US" sz="2400" i="1">
                <a:solidFill>
                  <a:schemeClr val="bg1"/>
                </a:solidFill>
              </a:rPr>
            </a:br>
            <a:r>
              <a:rPr lang="en-US" sz="2400" i="1">
                <a:solidFill>
                  <a:schemeClr val="bg1"/>
                </a:solidFill>
              </a:rPr>
              <a:t>850,000 OPERATORS</a:t>
            </a:r>
          </a:p>
        </p:txBody>
      </p:sp>
      <p:sp>
        <p:nvSpPr>
          <p:cNvPr id="7171" name="Text Box 3"/>
          <p:cNvSpPr txBox="1">
            <a:spLocks noChangeArrowheads="1"/>
          </p:cNvSpPr>
          <p:nvPr/>
        </p:nvSpPr>
        <p:spPr bwMode="auto">
          <a:xfrm>
            <a:off x="195263" y="2314575"/>
            <a:ext cx="2305050" cy="558800"/>
          </a:xfrm>
          <a:prstGeom prst="rect">
            <a:avLst/>
          </a:prstGeom>
          <a:solidFill>
            <a:srgbClr val="5DA835"/>
          </a:solidFill>
          <a:ln w="9525" algn="ctr">
            <a:solidFill>
              <a:srgbClr val="5DA835"/>
            </a:solidFill>
            <a:miter lim="800000"/>
            <a:headEnd/>
            <a:tailEnd/>
          </a:ln>
        </p:spPr>
        <p:txBody>
          <a:bodyPr lIns="0" tIns="0" rIns="0" bIns="0">
            <a:spAutoFit/>
          </a:bodyPr>
          <a:lstStyle/>
          <a:p>
            <a:pPr algn="ctr">
              <a:spcBef>
                <a:spcPct val="50000"/>
              </a:spcBef>
            </a:pPr>
            <a:r>
              <a:rPr lang="en-US">
                <a:solidFill>
                  <a:schemeClr val="bg1"/>
                </a:solidFill>
              </a:rPr>
              <a:t>Commercial Food Service Providers</a:t>
            </a:r>
          </a:p>
        </p:txBody>
      </p:sp>
      <p:sp>
        <p:nvSpPr>
          <p:cNvPr id="7172" name="Text Box 4"/>
          <p:cNvSpPr txBox="1">
            <a:spLocks noChangeArrowheads="1"/>
          </p:cNvSpPr>
          <p:nvPr/>
        </p:nvSpPr>
        <p:spPr bwMode="auto">
          <a:xfrm>
            <a:off x="6113463" y="2314575"/>
            <a:ext cx="2843212" cy="558800"/>
          </a:xfrm>
          <a:prstGeom prst="rect">
            <a:avLst/>
          </a:prstGeom>
          <a:solidFill>
            <a:srgbClr val="5DA835"/>
          </a:solidFill>
          <a:ln w="9525" algn="ctr">
            <a:solidFill>
              <a:srgbClr val="5DA835"/>
            </a:solidFill>
            <a:miter lim="800000"/>
            <a:headEnd/>
            <a:tailEnd/>
          </a:ln>
        </p:spPr>
        <p:txBody>
          <a:bodyPr lIns="0" tIns="0" rIns="0" bIns="0">
            <a:spAutoFit/>
          </a:bodyPr>
          <a:lstStyle/>
          <a:p>
            <a:pPr algn="ctr">
              <a:spcBef>
                <a:spcPct val="50000"/>
              </a:spcBef>
            </a:pPr>
            <a:r>
              <a:rPr lang="en-US">
                <a:solidFill>
                  <a:schemeClr val="bg1"/>
                </a:solidFill>
              </a:rPr>
              <a:t>Non-Commercial Food Service Providers</a:t>
            </a:r>
          </a:p>
        </p:txBody>
      </p:sp>
      <p:sp>
        <p:nvSpPr>
          <p:cNvPr id="7173" name="Text Box 5"/>
          <p:cNvSpPr txBox="1">
            <a:spLocks noChangeArrowheads="1"/>
          </p:cNvSpPr>
          <p:nvPr/>
        </p:nvSpPr>
        <p:spPr bwMode="auto">
          <a:xfrm>
            <a:off x="77788" y="3017838"/>
            <a:ext cx="2016125" cy="795337"/>
          </a:xfrm>
          <a:prstGeom prst="rect">
            <a:avLst/>
          </a:prstGeom>
          <a:noFill/>
          <a:ln w="9525">
            <a:noFill/>
            <a:miter lim="800000"/>
            <a:headEnd/>
            <a:tailEnd/>
          </a:ln>
        </p:spPr>
        <p:txBody>
          <a:bodyPr tIns="91440" bIns="91440">
            <a:spAutoFit/>
          </a:bodyPr>
          <a:lstStyle/>
          <a:p>
            <a:pPr>
              <a:spcBef>
                <a:spcPct val="50000"/>
              </a:spcBef>
            </a:pPr>
            <a:r>
              <a:rPr lang="en-US" sz="1600"/>
              <a:t> Restaurants</a:t>
            </a:r>
          </a:p>
          <a:p>
            <a:pPr>
              <a:spcBef>
                <a:spcPct val="50000"/>
              </a:spcBef>
            </a:pPr>
            <a:r>
              <a:rPr lang="en-US" sz="1600"/>
              <a:t> Hotels</a:t>
            </a:r>
          </a:p>
        </p:txBody>
      </p:sp>
      <p:sp>
        <p:nvSpPr>
          <p:cNvPr id="7174" name="Text Box 6"/>
          <p:cNvSpPr txBox="1">
            <a:spLocks noChangeArrowheads="1"/>
          </p:cNvSpPr>
          <p:nvPr/>
        </p:nvSpPr>
        <p:spPr bwMode="auto">
          <a:xfrm>
            <a:off x="6181725" y="3017838"/>
            <a:ext cx="2411413" cy="795337"/>
          </a:xfrm>
          <a:prstGeom prst="rect">
            <a:avLst/>
          </a:prstGeom>
          <a:noFill/>
          <a:ln w="9525">
            <a:noFill/>
            <a:miter lim="800000"/>
            <a:headEnd/>
            <a:tailEnd/>
          </a:ln>
        </p:spPr>
        <p:txBody>
          <a:bodyPr tIns="91440" bIns="91440">
            <a:spAutoFit/>
          </a:bodyPr>
          <a:lstStyle/>
          <a:p>
            <a:pPr>
              <a:spcBef>
                <a:spcPct val="50000"/>
              </a:spcBef>
            </a:pPr>
            <a:r>
              <a:rPr lang="en-US" sz="1600"/>
              <a:t> Colleges</a:t>
            </a:r>
          </a:p>
          <a:p>
            <a:pPr>
              <a:spcBef>
                <a:spcPct val="50000"/>
              </a:spcBef>
            </a:pPr>
            <a:r>
              <a:rPr lang="en-US" sz="1600"/>
              <a:t> Health Care Facilities</a:t>
            </a:r>
          </a:p>
        </p:txBody>
      </p:sp>
      <p:sp>
        <p:nvSpPr>
          <p:cNvPr id="7175" name="Text Box 7"/>
          <p:cNvSpPr txBox="1">
            <a:spLocks noChangeArrowheads="1"/>
          </p:cNvSpPr>
          <p:nvPr/>
        </p:nvSpPr>
        <p:spPr bwMode="auto">
          <a:xfrm>
            <a:off x="3494088" y="2314575"/>
            <a:ext cx="2081212" cy="558800"/>
          </a:xfrm>
          <a:prstGeom prst="rect">
            <a:avLst/>
          </a:prstGeom>
          <a:solidFill>
            <a:srgbClr val="5DA835"/>
          </a:solidFill>
          <a:ln w="9525" algn="ctr">
            <a:solidFill>
              <a:srgbClr val="5DA835"/>
            </a:solidFill>
            <a:miter lim="800000"/>
            <a:headEnd/>
            <a:tailEnd/>
          </a:ln>
        </p:spPr>
        <p:txBody>
          <a:bodyPr lIns="0" tIns="0" rIns="0" bIns="0">
            <a:spAutoFit/>
          </a:bodyPr>
          <a:lstStyle/>
          <a:p>
            <a:pPr algn="ctr">
              <a:spcBef>
                <a:spcPct val="50000"/>
              </a:spcBef>
            </a:pPr>
            <a:r>
              <a:rPr lang="en-US">
                <a:solidFill>
                  <a:schemeClr val="bg1"/>
                </a:solidFill>
              </a:rPr>
              <a:t>Retail and </a:t>
            </a:r>
            <a:br>
              <a:rPr lang="en-US">
                <a:solidFill>
                  <a:schemeClr val="bg1"/>
                </a:solidFill>
              </a:rPr>
            </a:br>
            <a:r>
              <a:rPr lang="en-US">
                <a:solidFill>
                  <a:schemeClr val="bg1"/>
                </a:solidFill>
              </a:rPr>
              <a:t>Consumer</a:t>
            </a:r>
          </a:p>
        </p:txBody>
      </p:sp>
      <p:sp>
        <p:nvSpPr>
          <p:cNvPr id="7176" name="Text Box 8"/>
          <p:cNvSpPr txBox="1">
            <a:spLocks noChangeArrowheads="1"/>
          </p:cNvSpPr>
          <p:nvPr/>
        </p:nvSpPr>
        <p:spPr bwMode="auto">
          <a:xfrm>
            <a:off x="3398838" y="2976563"/>
            <a:ext cx="3167062" cy="1162050"/>
          </a:xfrm>
          <a:prstGeom prst="rect">
            <a:avLst/>
          </a:prstGeom>
          <a:noFill/>
          <a:ln w="9525">
            <a:noFill/>
            <a:miter lim="800000"/>
            <a:headEnd/>
            <a:tailEnd/>
          </a:ln>
        </p:spPr>
        <p:txBody>
          <a:bodyPr tIns="91440" bIns="91440">
            <a:spAutoFit/>
          </a:bodyPr>
          <a:lstStyle/>
          <a:p>
            <a:pPr>
              <a:spcBef>
                <a:spcPct val="50000"/>
              </a:spcBef>
            </a:pPr>
            <a:r>
              <a:rPr lang="en-US" sz="1600"/>
              <a:t> Warehouse clubs</a:t>
            </a:r>
          </a:p>
          <a:p>
            <a:pPr>
              <a:spcBef>
                <a:spcPct val="50000"/>
              </a:spcBef>
            </a:pPr>
            <a:r>
              <a:rPr lang="en-US" sz="1600"/>
              <a:t> Supermarkets</a:t>
            </a:r>
          </a:p>
          <a:p>
            <a:pPr>
              <a:spcBef>
                <a:spcPct val="50000"/>
              </a:spcBef>
            </a:pPr>
            <a:r>
              <a:rPr lang="en-US" sz="1600"/>
              <a:t> Mass merchandisers</a:t>
            </a:r>
          </a:p>
        </p:txBody>
      </p:sp>
      <p:pic>
        <p:nvPicPr>
          <p:cNvPr id="7177" name="Picture 9" descr="sf_logo_box"/>
          <p:cNvPicPr>
            <a:picLocks noChangeAspect="1" noChangeArrowheads="1"/>
          </p:cNvPicPr>
          <p:nvPr/>
        </p:nvPicPr>
        <p:blipFill>
          <a:blip r:embed="rId2"/>
          <a:srcRect t="10106"/>
          <a:stretch>
            <a:fillRect/>
          </a:stretch>
        </p:blipFill>
        <p:spPr bwMode="auto">
          <a:xfrm>
            <a:off x="3152775" y="458788"/>
            <a:ext cx="2778125" cy="1223962"/>
          </a:xfrm>
          <a:prstGeom prst="rect">
            <a:avLst/>
          </a:prstGeom>
          <a:noFill/>
          <a:ln w="9525">
            <a:noFill/>
            <a:miter lim="800000"/>
            <a:headEnd/>
            <a:tailEnd/>
          </a:ln>
        </p:spPr>
      </p:pic>
      <p:sp>
        <p:nvSpPr>
          <p:cNvPr id="7178" name="Line 10"/>
          <p:cNvSpPr>
            <a:spLocks noChangeShapeType="1"/>
          </p:cNvSpPr>
          <p:nvPr/>
        </p:nvSpPr>
        <p:spPr bwMode="auto">
          <a:xfrm>
            <a:off x="211138" y="1781175"/>
            <a:ext cx="8729662" cy="0"/>
          </a:xfrm>
          <a:prstGeom prst="line">
            <a:avLst/>
          </a:prstGeom>
          <a:noFill/>
          <a:ln w="28575">
            <a:solidFill>
              <a:srgbClr val="5DA835"/>
            </a:solidFill>
            <a:round/>
            <a:headEnd/>
            <a:tailEnd/>
          </a:ln>
        </p:spPr>
        <p:txBody>
          <a:bodyPr wrap="none" tIns="91440" bIns="91440" anchor="ctr"/>
          <a:lstStyle/>
          <a:p>
            <a:endParaRPr lang="en-GB"/>
          </a:p>
        </p:txBody>
      </p:sp>
      <p:sp>
        <p:nvSpPr>
          <p:cNvPr id="7179" name="Line 11"/>
          <p:cNvSpPr>
            <a:spLocks noChangeShapeType="1"/>
          </p:cNvSpPr>
          <p:nvPr/>
        </p:nvSpPr>
        <p:spPr bwMode="auto">
          <a:xfrm>
            <a:off x="4541838" y="1387475"/>
            <a:ext cx="0" cy="439738"/>
          </a:xfrm>
          <a:prstGeom prst="line">
            <a:avLst/>
          </a:prstGeom>
          <a:noFill/>
          <a:ln w="28575">
            <a:solidFill>
              <a:srgbClr val="5DA835"/>
            </a:solidFill>
            <a:round/>
            <a:headEnd/>
            <a:tailEnd/>
          </a:ln>
        </p:spPr>
        <p:txBody>
          <a:bodyPr wrap="none" tIns="91440" bIns="91440" anchor="ctr"/>
          <a:lstStyle/>
          <a:p>
            <a:endParaRPr lang="en-GB"/>
          </a:p>
        </p:txBody>
      </p:sp>
      <p:sp>
        <p:nvSpPr>
          <p:cNvPr id="7180" name="Line 12"/>
          <p:cNvSpPr>
            <a:spLocks noChangeShapeType="1"/>
          </p:cNvSpPr>
          <p:nvPr/>
        </p:nvSpPr>
        <p:spPr bwMode="auto">
          <a:xfrm>
            <a:off x="1328738" y="1770063"/>
            <a:ext cx="0" cy="547687"/>
          </a:xfrm>
          <a:prstGeom prst="line">
            <a:avLst/>
          </a:prstGeom>
          <a:noFill/>
          <a:ln w="28575">
            <a:solidFill>
              <a:srgbClr val="5DA835"/>
            </a:solidFill>
            <a:round/>
            <a:headEnd/>
            <a:tailEnd/>
          </a:ln>
        </p:spPr>
        <p:txBody>
          <a:bodyPr wrap="none" tIns="91440" bIns="91440" anchor="ctr"/>
          <a:lstStyle/>
          <a:p>
            <a:endParaRPr lang="en-GB"/>
          </a:p>
        </p:txBody>
      </p:sp>
      <p:sp>
        <p:nvSpPr>
          <p:cNvPr id="7181" name="Line 13"/>
          <p:cNvSpPr>
            <a:spLocks noChangeShapeType="1"/>
          </p:cNvSpPr>
          <p:nvPr/>
        </p:nvSpPr>
        <p:spPr bwMode="auto">
          <a:xfrm>
            <a:off x="7564438" y="1770063"/>
            <a:ext cx="0" cy="547687"/>
          </a:xfrm>
          <a:prstGeom prst="line">
            <a:avLst/>
          </a:prstGeom>
          <a:noFill/>
          <a:ln w="28575">
            <a:solidFill>
              <a:srgbClr val="5DA835"/>
            </a:solidFill>
            <a:round/>
            <a:headEnd/>
            <a:tailEnd/>
          </a:ln>
        </p:spPr>
        <p:txBody>
          <a:bodyPr wrap="none" tIns="91440" bIns="91440" anchor="ctr"/>
          <a:lstStyle/>
          <a:p>
            <a:endParaRPr lang="en-GB"/>
          </a:p>
        </p:txBody>
      </p:sp>
      <p:sp>
        <p:nvSpPr>
          <p:cNvPr id="7182" name="Line 14"/>
          <p:cNvSpPr>
            <a:spLocks noChangeShapeType="1"/>
          </p:cNvSpPr>
          <p:nvPr/>
        </p:nvSpPr>
        <p:spPr bwMode="auto">
          <a:xfrm>
            <a:off x="4541838" y="1785938"/>
            <a:ext cx="0" cy="547687"/>
          </a:xfrm>
          <a:prstGeom prst="line">
            <a:avLst/>
          </a:prstGeom>
          <a:noFill/>
          <a:ln w="28575">
            <a:solidFill>
              <a:srgbClr val="5DA835"/>
            </a:solidFill>
            <a:round/>
            <a:headEnd/>
            <a:tailEnd/>
          </a:ln>
        </p:spPr>
        <p:txBody>
          <a:bodyPr wrap="none" tIns="91440" bIns="91440" anchor="ctr"/>
          <a:lstStyle/>
          <a:p>
            <a:endParaRPr lang="en-GB"/>
          </a:p>
        </p:txBody>
      </p:sp>
      <p:sp>
        <p:nvSpPr>
          <p:cNvPr id="17" name="Slide Number Placeholder 16"/>
          <p:cNvSpPr>
            <a:spLocks noGrp="1"/>
          </p:cNvSpPr>
          <p:nvPr>
            <p:ph type="sldNum" sz="quarter" idx="12"/>
          </p:nvPr>
        </p:nvSpPr>
        <p:spPr/>
        <p:txBody>
          <a:bodyPr/>
          <a:lstStyle/>
          <a:p>
            <a:pPr>
              <a:defRPr/>
            </a:pPr>
            <a:fld id="{65AC5E42-9382-4D34-9BD1-81DEC8D6E36B}" type="slidenum">
              <a:rPr lang="en-US" smtClean="0"/>
              <a:pPr>
                <a:defRPr/>
              </a:pPr>
              <a:t>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fontAlgn="auto">
              <a:lnSpc>
                <a:spcPct val="90000"/>
              </a:lnSpc>
              <a:spcAft>
                <a:spcPts val="0"/>
              </a:spcAft>
              <a:buClr>
                <a:schemeClr val="accent6"/>
              </a:buClr>
              <a:buFont typeface="Arial"/>
              <a:buChar char="•"/>
              <a:defRPr/>
            </a:pPr>
            <a:r>
              <a:rPr lang="en-US" dirty="0" smtClean="0">
                <a:ea typeface="+mn-ea"/>
              </a:rPr>
              <a:t>Corporate offices located in new </a:t>
            </a:r>
            <a:r>
              <a:rPr lang="en-US" dirty="0" err="1" smtClean="0">
                <a:ea typeface="+mn-ea"/>
              </a:rPr>
              <a:t>york</a:t>
            </a:r>
            <a:r>
              <a:rPr lang="en-US" dirty="0" smtClean="0">
                <a:ea typeface="+mn-ea"/>
              </a:rPr>
              <a:t> city</a:t>
            </a:r>
          </a:p>
          <a:p>
            <a:pPr fontAlgn="auto">
              <a:lnSpc>
                <a:spcPct val="90000"/>
              </a:lnSpc>
              <a:spcAft>
                <a:spcPts val="0"/>
              </a:spcAft>
              <a:buClr>
                <a:schemeClr val="accent6"/>
              </a:buClr>
              <a:buFont typeface="Arial"/>
              <a:buChar char="•"/>
              <a:defRPr/>
            </a:pPr>
            <a:r>
              <a:rPr lang="en-US" dirty="0" smtClean="0">
                <a:ea typeface="+mn-ea"/>
              </a:rPr>
              <a:t>Five manufacturing/distribution facilities</a:t>
            </a:r>
          </a:p>
          <a:p>
            <a:pPr marL="669925" lvl="1" indent="-325438" fontAlgn="auto">
              <a:lnSpc>
                <a:spcPct val="90000"/>
              </a:lnSpc>
              <a:spcAft>
                <a:spcPts val="0"/>
              </a:spcAft>
              <a:buClr>
                <a:schemeClr val="accent6"/>
              </a:buClr>
              <a:defRPr/>
            </a:pPr>
            <a:r>
              <a:rPr lang="en-US" dirty="0" smtClean="0">
                <a:ea typeface="+mn-ea"/>
              </a:rPr>
              <a:t>Sun valley, CA		(180,000 sq. Feet)</a:t>
            </a:r>
          </a:p>
          <a:p>
            <a:pPr marL="669925" lvl="1" indent="-325438" fontAlgn="auto">
              <a:lnSpc>
                <a:spcPct val="90000"/>
              </a:lnSpc>
              <a:spcAft>
                <a:spcPts val="0"/>
              </a:spcAft>
              <a:buClr>
                <a:schemeClr val="accent6"/>
              </a:buClr>
              <a:defRPr/>
            </a:pPr>
            <a:r>
              <a:rPr lang="en-US" dirty="0" smtClean="0">
                <a:ea typeface="+mn-ea"/>
              </a:rPr>
              <a:t>Commerce, CA	(250,000 sq. Feet)</a:t>
            </a:r>
          </a:p>
          <a:p>
            <a:pPr marL="669925" lvl="1" indent="-325438" fontAlgn="auto">
              <a:lnSpc>
                <a:spcPct val="90000"/>
              </a:lnSpc>
              <a:spcAft>
                <a:spcPts val="0"/>
              </a:spcAft>
              <a:buClr>
                <a:schemeClr val="accent6"/>
              </a:buClr>
              <a:defRPr/>
            </a:pPr>
            <a:r>
              <a:rPr lang="en-US" dirty="0" smtClean="0">
                <a:ea typeface="+mn-ea"/>
              </a:rPr>
              <a:t>Villa </a:t>
            </a:r>
            <a:r>
              <a:rPr lang="en-US" dirty="0" err="1" smtClean="0">
                <a:ea typeface="+mn-ea"/>
              </a:rPr>
              <a:t>rica</a:t>
            </a:r>
            <a:r>
              <a:rPr lang="en-US" dirty="0" smtClean="0">
                <a:ea typeface="+mn-ea"/>
              </a:rPr>
              <a:t>, GA		(340,000 sq. Feet)</a:t>
            </a:r>
          </a:p>
          <a:p>
            <a:pPr marL="669925" lvl="1" indent="-325438" fontAlgn="auto">
              <a:lnSpc>
                <a:spcPct val="90000"/>
              </a:lnSpc>
              <a:spcAft>
                <a:spcPts val="0"/>
              </a:spcAft>
              <a:buClr>
                <a:schemeClr val="accent6"/>
              </a:buClr>
              <a:defRPr/>
            </a:pPr>
            <a:r>
              <a:rPr lang="en-US" dirty="0" smtClean="0">
                <a:ea typeface="+mn-ea"/>
              </a:rPr>
              <a:t>Mazatlan, </a:t>
            </a:r>
            <a:r>
              <a:rPr lang="en-US" dirty="0" err="1" smtClean="0">
                <a:ea typeface="+mn-ea"/>
              </a:rPr>
              <a:t>mexico</a:t>
            </a:r>
            <a:r>
              <a:rPr lang="en-US" dirty="0" smtClean="0">
                <a:ea typeface="+mn-ea"/>
              </a:rPr>
              <a:t>	(  70,000 sq. Feet)</a:t>
            </a:r>
          </a:p>
          <a:p>
            <a:pPr marL="669925" lvl="1" indent="-325438" fontAlgn="auto">
              <a:lnSpc>
                <a:spcPct val="90000"/>
              </a:lnSpc>
              <a:spcAft>
                <a:spcPts val="0"/>
              </a:spcAft>
              <a:buClr>
                <a:schemeClr val="accent6"/>
              </a:buClr>
              <a:defRPr/>
            </a:pPr>
            <a:r>
              <a:rPr lang="en-US" dirty="0" smtClean="0">
                <a:ea typeface="+mn-ea"/>
              </a:rPr>
              <a:t>Levittown, PA		(  33,000 sq. Feet)</a:t>
            </a:r>
          </a:p>
          <a:p>
            <a:pPr fontAlgn="auto">
              <a:lnSpc>
                <a:spcPct val="90000"/>
              </a:lnSpc>
              <a:spcAft>
                <a:spcPts val="0"/>
              </a:spcAft>
              <a:buClr>
                <a:schemeClr val="accent6"/>
              </a:buClr>
              <a:buFont typeface="Arial"/>
              <a:buChar char="•"/>
              <a:defRPr/>
            </a:pPr>
            <a:r>
              <a:rPr lang="en-US" dirty="0" smtClean="0">
                <a:ea typeface="+mn-ea"/>
              </a:rPr>
              <a:t>750 employees AND GROWING</a:t>
            </a:r>
          </a:p>
          <a:p>
            <a:pPr fontAlgn="auto">
              <a:lnSpc>
                <a:spcPct val="90000"/>
              </a:lnSpc>
              <a:spcAft>
                <a:spcPts val="0"/>
              </a:spcAft>
              <a:buClr>
                <a:schemeClr val="accent6"/>
              </a:buClr>
              <a:buFont typeface="Arial"/>
              <a:buChar char="•"/>
              <a:defRPr/>
            </a:pPr>
            <a:r>
              <a:rPr lang="en-US" dirty="0" smtClean="0">
                <a:ea typeface="+mn-ea"/>
              </a:rPr>
              <a:t>Mission statement:</a:t>
            </a:r>
            <a:r>
              <a:rPr lang="en-US" dirty="0" smtClean="0">
                <a:ea typeface="+mn-ea"/>
              </a:rPr>
              <a:t/>
            </a:r>
            <a:br>
              <a:rPr lang="en-US" dirty="0" smtClean="0">
                <a:ea typeface="+mn-ea"/>
              </a:rPr>
            </a:br>
            <a:endParaRPr lang="en-US" sz="2400" dirty="0">
              <a:ea typeface="+mn-ea"/>
            </a:endParaRPr>
          </a:p>
          <a:p>
            <a:pPr algn="ctr" fontAlgn="auto">
              <a:lnSpc>
                <a:spcPct val="90000"/>
              </a:lnSpc>
              <a:spcAft>
                <a:spcPts val="0"/>
              </a:spcAft>
              <a:buClr>
                <a:schemeClr val="accent6"/>
              </a:buClr>
              <a:buFont typeface="Arial"/>
              <a:buNone/>
              <a:defRPr/>
            </a:pPr>
            <a:r>
              <a:rPr lang="en-US" sz="3200" b="1" dirty="0">
                <a:ea typeface="+mn-ea"/>
              </a:rPr>
              <a:t>The Customer is KING</a:t>
            </a:r>
            <a:endParaRPr lang="en-US" sz="3200" dirty="0">
              <a:ea typeface="+mn-ea"/>
            </a:endParaRPr>
          </a:p>
        </p:txBody>
      </p:sp>
      <p:sp>
        <p:nvSpPr>
          <p:cNvPr id="8196" name="Title 3"/>
          <p:cNvSpPr>
            <a:spLocks noGrp="1"/>
          </p:cNvSpPr>
          <p:nvPr>
            <p:ph type="title"/>
          </p:nvPr>
        </p:nvSpPr>
        <p:spPr/>
        <p:txBody>
          <a:bodyPr/>
          <a:lstStyle/>
          <a:p>
            <a:r>
              <a:rPr lang="en-US" dirty="0" smtClean="0">
                <a:latin typeface="Century Gothic" pitchFamily="34" charset="0"/>
                <a:cs typeface="Arial" pitchFamily="34" charset="0"/>
              </a:rPr>
              <a:t>Company Background</a:t>
            </a:r>
          </a:p>
        </p:txBody>
      </p:sp>
      <p:sp>
        <p:nvSpPr>
          <p:cNvPr id="7" name="Text Placeholder 6"/>
          <p:cNvSpPr>
            <a:spLocks noGrp="1"/>
          </p:cNvSpPr>
          <p:nvPr>
            <p:ph type="body" sz="quarter" idx="11"/>
          </p:nvPr>
        </p:nvSpPr>
        <p:spPr/>
        <p:txBody>
          <a:bodyPr/>
          <a:lstStyle/>
          <a:p>
            <a:r>
              <a:rPr lang="en-US" dirty="0" smtClean="0">
                <a:solidFill>
                  <a:schemeClr val="accent1"/>
                </a:solidFill>
              </a:rPr>
              <a:t>Integrated Automated Data Collection (ADC)</a:t>
            </a:r>
          </a:p>
        </p:txBody>
      </p:sp>
      <p:sp>
        <p:nvSpPr>
          <p:cNvPr id="6" name="Slide Number Placeholder 5"/>
          <p:cNvSpPr>
            <a:spLocks noGrp="1"/>
          </p:cNvSpPr>
          <p:nvPr>
            <p:ph type="sldNum" sz="quarter" idx="12"/>
          </p:nvPr>
        </p:nvSpPr>
        <p:spPr/>
        <p:txBody>
          <a:bodyPr/>
          <a:lstStyle/>
          <a:p>
            <a:pPr>
              <a:defRPr/>
            </a:pPr>
            <a:fld id="{65AC5E42-9382-4D34-9BD1-81DEC8D6E36B}"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3"/>
          <p:cNvSpPr>
            <a:spLocks noGrp="1" noChangeArrowheads="1"/>
          </p:cNvSpPr>
          <p:nvPr>
            <p:ph idx="1"/>
          </p:nvPr>
        </p:nvSpPr>
        <p:spPr/>
        <p:txBody>
          <a:bodyPr/>
          <a:lstStyle/>
          <a:p>
            <a:r>
              <a:rPr lang="en-US" dirty="0" smtClean="0">
                <a:solidFill>
                  <a:srgbClr val="4F4F4F"/>
                </a:solidFill>
                <a:latin typeface="Century Gothic" pitchFamily="34" charset="0"/>
                <a:cs typeface="Century Gothic" pitchFamily="34" charset="0"/>
              </a:rPr>
              <a:t>Less than acceptable inventory accuracy</a:t>
            </a:r>
          </a:p>
          <a:p>
            <a:r>
              <a:rPr lang="en-US" dirty="0" smtClean="0">
                <a:solidFill>
                  <a:srgbClr val="4F4F4F"/>
                </a:solidFill>
                <a:latin typeface="Century Gothic" pitchFamily="34" charset="0"/>
                <a:cs typeface="Century Gothic" pitchFamily="34" charset="0"/>
              </a:rPr>
              <a:t>Limited granularity in transaction history</a:t>
            </a:r>
          </a:p>
          <a:p>
            <a:r>
              <a:rPr lang="en-US" dirty="0" smtClean="0">
                <a:solidFill>
                  <a:srgbClr val="4F4F4F"/>
                </a:solidFill>
                <a:latin typeface="Century Gothic" pitchFamily="34" charset="0"/>
                <a:cs typeface="Century Gothic" pitchFamily="34" charset="0"/>
              </a:rPr>
              <a:t>Unidentifiable products with similar characteristics</a:t>
            </a:r>
          </a:p>
          <a:p>
            <a:pPr>
              <a:spcBef>
                <a:spcPts val="1800"/>
              </a:spcBef>
              <a:buFont typeface="Arial" pitchFamily="34" charset="0"/>
              <a:buNone/>
            </a:pPr>
            <a:r>
              <a:rPr lang="en-US" dirty="0" smtClean="0">
                <a:solidFill>
                  <a:srgbClr val="4F4F4F"/>
                </a:solidFill>
                <a:latin typeface="Century Gothic" pitchFamily="34" charset="0"/>
                <a:cs typeface="Century Gothic" pitchFamily="34" charset="0"/>
              </a:rPr>
              <a:t>Wish to:</a:t>
            </a:r>
          </a:p>
          <a:p>
            <a:r>
              <a:rPr lang="en-US" dirty="0" smtClean="0">
                <a:solidFill>
                  <a:srgbClr val="4F4F4F"/>
                </a:solidFill>
                <a:latin typeface="Century Gothic" pitchFamily="34" charset="0"/>
                <a:cs typeface="Century Gothic" pitchFamily="34" charset="0"/>
              </a:rPr>
              <a:t>Maximize efficiency and profitability</a:t>
            </a:r>
          </a:p>
          <a:p>
            <a:r>
              <a:rPr lang="en-US" dirty="0" smtClean="0">
                <a:solidFill>
                  <a:srgbClr val="4F4F4F"/>
                </a:solidFill>
                <a:latin typeface="Century Gothic" pitchFamily="34" charset="0"/>
                <a:cs typeface="Century Gothic" pitchFamily="34" charset="0"/>
              </a:rPr>
              <a:t>Meet compliance requirements for lot traceability</a:t>
            </a:r>
          </a:p>
          <a:p>
            <a:r>
              <a:rPr lang="en-US" dirty="0" smtClean="0">
                <a:solidFill>
                  <a:srgbClr val="4F4F4F"/>
                </a:solidFill>
                <a:latin typeface="Century Gothic" pitchFamily="34" charset="0"/>
                <a:cs typeface="Century Gothic" pitchFamily="34" charset="0"/>
              </a:rPr>
              <a:t>Position for future growth.</a:t>
            </a:r>
            <a:endParaRPr lang="en-US" dirty="0" smtClean="0">
              <a:solidFill>
                <a:srgbClr val="4F4F4F"/>
              </a:solidFill>
              <a:latin typeface="Century Gothic" pitchFamily="34" charset="0"/>
              <a:cs typeface="Century Gothic" pitchFamily="34" charset="0"/>
            </a:endParaRPr>
          </a:p>
        </p:txBody>
      </p:sp>
      <p:sp>
        <p:nvSpPr>
          <p:cNvPr id="9219" name="Title 3"/>
          <p:cNvSpPr>
            <a:spLocks noGrp="1"/>
          </p:cNvSpPr>
          <p:nvPr>
            <p:ph type="title"/>
          </p:nvPr>
        </p:nvSpPr>
        <p:spPr/>
        <p:txBody>
          <a:bodyPr/>
          <a:lstStyle/>
          <a:p>
            <a:r>
              <a:rPr lang="en-US" smtClean="0">
                <a:solidFill>
                  <a:srgbClr val="4F4F4F"/>
                </a:solidFill>
                <a:latin typeface="Century Gothic" pitchFamily="34" charset="0"/>
                <a:cs typeface="Century Gothic" pitchFamily="34" charset="0"/>
              </a:rPr>
              <a:t>Challenges</a:t>
            </a:r>
          </a:p>
        </p:txBody>
      </p:sp>
      <p:sp>
        <p:nvSpPr>
          <p:cNvPr id="7" name="Text Placeholder 6"/>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6" name="Slide Number Placeholder 5"/>
          <p:cNvSpPr>
            <a:spLocks noGrp="1"/>
          </p:cNvSpPr>
          <p:nvPr>
            <p:ph type="sldNum" sz="quarter" idx="12"/>
          </p:nvPr>
        </p:nvSpPr>
        <p:spPr/>
        <p:txBody>
          <a:bodyPr/>
          <a:lstStyle/>
          <a:p>
            <a:pPr>
              <a:defRPr/>
            </a:pPr>
            <a:fld id="{65AC5E42-9382-4D34-9BD1-81DEC8D6E36B}" type="slidenum">
              <a:rPr lang="en-US" smtClean="0"/>
              <a:pPr>
                <a:defRPr/>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fontAlgn="auto">
              <a:spcAft>
                <a:spcPts val="0"/>
              </a:spcAft>
              <a:buClr>
                <a:schemeClr val="accent6"/>
              </a:buClr>
              <a:buFont typeface="Arial"/>
              <a:buChar char="•"/>
              <a:defRPr/>
            </a:pPr>
            <a:r>
              <a:rPr lang="en-US" dirty="0">
                <a:ea typeface="+mn-ea"/>
              </a:rPr>
              <a:t>Implemented QAD Eb2.1in 2006</a:t>
            </a:r>
          </a:p>
          <a:p>
            <a:pPr lvl="1" fontAlgn="auto">
              <a:spcAft>
                <a:spcPts val="0"/>
              </a:spcAft>
              <a:buClr>
                <a:schemeClr val="accent6"/>
              </a:buClr>
              <a:defRPr/>
            </a:pPr>
            <a:r>
              <a:rPr lang="en-US" dirty="0">
                <a:ea typeface="+mn-ea"/>
              </a:rPr>
              <a:t>QAD recognized Sugar Foods with its “Rapid Implementation Award” at Explore 2007</a:t>
            </a:r>
          </a:p>
          <a:p>
            <a:pPr lvl="1" fontAlgn="auto">
              <a:spcAft>
                <a:spcPts val="0"/>
              </a:spcAft>
              <a:buClr>
                <a:schemeClr val="accent6"/>
              </a:buClr>
              <a:defRPr/>
            </a:pPr>
            <a:r>
              <a:rPr lang="en-US" dirty="0">
                <a:ea typeface="+mn-ea"/>
              </a:rPr>
              <a:t>Discovery to GO-LIVE in 77 days</a:t>
            </a:r>
          </a:p>
          <a:p>
            <a:pPr marL="0" indent="0" fontAlgn="auto">
              <a:spcAft>
                <a:spcPts val="0"/>
              </a:spcAft>
              <a:buClr>
                <a:schemeClr val="accent6"/>
              </a:buClr>
              <a:buFont typeface="Arial"/>
              <a:buNone/>
              <a:defRPr/>
            </a:pPr>
            <a:endParaRPr lang="en-US" dirty="0">
              <a:ea typeface="+mn-ea"/>
            </a:endParaRPr>
          </a:p>
        </p:txBody>
      </p:sp>
      <p:sp>
        <p:nvSpPr>
          <p:cNvPr id="10244" name="Title 3"/>
          <p:cNvSpPr>
            <a:spLocks noGrp="1"/>
          </p:cNvSpPr>
          <p:nvPr>
            <p:ph type="title"/>
          </p:nvPr>
        </p:nvSpPr>
        <p:spPr/>
        <p:txBody>
          <a:bodyPr/>
          <a:lstStyle/>
          <a:p>
            <a:r>
              <a:rPr lang="en-US" smtClean="0">
                <a:solidFill>
                  <a:srgbClr val="4F4F4F"/>
                </a:solidFill>
                <a:latin typeface="Century Gothic" pitchFamily="34" charset="0"/>
                <a:cs typeface="Century Gothic" pitchFamily="34" charset="0"/>
              </a:rPr>
              <a:t>Meeting the Challenges: Phase 1</a:t>
            </a:r>
          </a:p>
        </p:txBody>
      </p:sp>
      <p:sp>
        <p:nvSpPr>
          <p:cNvPr id="7" name="Text Placeholder 6"/>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6" name="Slide Number Placeholder 5"/>
          <p:cNvSpPr>
            <a:spLocks noGrp="1"/>
          </p:cNvSpPr>
          <p:nvPr>
            <p:ph type="sldNum" sz="quarter" idx="12"/>
          </p:nvPr>
        </p:nvSpPr>
        <p:spPr/>
        <p:txBody>
          <a:bodyPr/>
          <a:lstStyle/>
          <a:p>
            <a:pPr>
              <a:defRPr/>
            </a:pPr>
            <a:fld id="{65AC5E42-9382-4D34-9BD1-81DEC8D6E36B}"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lstStyle/>
          <a:p>
            <a:r>
              <a:rPr lang="en-US" dirty="0" smtClean="0">
                <a:solidFill>
                  <a:srgbClr val="4F4F4F"/>
                </a:solidFill>
                <a:latin typeface="Century Gothic" pitchFamily="34" charset="0"/>
                <a:cs typeface="Century Gothic" pitchFamily="34" charset="0"/>
              </a:rPr>
              <a:t>Lack of inventory accuracy or a single location called “OT”; that is: </a:t>
            </a:r>
          </a:p>
          <a:p>
            <a:pPr lvl="1"/>
            <a:r>
              <a:rPr lang="en-US" i="1" dirty="0" smtClean="0">
                <a:solidFill>
                  <a:srgbClr val="4F4F4F"/>
                </a:solidFill>
                <a:latin typeface="Century Gothic" pitchFamily="34" charset="0"/>
                <a:cs typeface="Century Gothic" pitchFamily="34" charset="0"/>
              </a:rPr>
              <a:t>Inventory that’s “</a:t>
            </a:r>
            <a:r>
              <a:rPr lang="en-US" b="1" i="1" dirty="0" smtClean="0">
                <a:solidFill>
                  <a:srgbClr val="4F4F4F"/>
                </a:solidFill>
                <a:latin typeface="Century Gothic" pitchFamily="34" charset="0"/>
                <a:cs typeface="Century Gothic" pitchFamily="34" charset="0"/>
              </a:rPr>
              <a:t>o</a:t>
            </a:r>
            <a:r>
              <a:rPr lang="en-US" i="1" dirty="0" smtClean="0">
                <a:solidFill>
                  <a:srgbClr val="4F4F4F"/>
                </a:solidFill>
                <a:latin typeface="Century Gothic" pitchFamily="34" charset="0"/>
                <a:cs typeface="Century Gothic" pitchFamily="34" charset="0"/>
              </a:rPr>
              <a:t>ut </a:t>
            </a:r>
            <a:r>
              <a:rPr lang="en-US" b="1" i="1" dirty="0" smtClean="0">
                <a:solidFill>
                  <a:srgbClr val="4F4F4F"/>
                </a:solidFill>
                <a:latin typeface="Century Gothic" pitchFamily="34" charset="0"/>
                <a:cs typeface="Century Gothic" pitchFamily="34" charset="0"/>
              </a:rPr>
              <a:t>t</a:t>
            </a:r>
            <a:r>
              <a:rPr lang="en-US" i="1" dirty="0" smtClean="0">
                <a:solidFill>
                  <a:srgbClr val="4F4F4F"/>
                </a:solidFill>
                <a:latin typeface="Century Gothic" pitchFamily="34" charset="0"/>
                <a:cs typeface="Century Gothic" pitchFamily="34" charset="0"/>
              </a:rPr>
              <a:t>here” somewhere</a:t>
            </a:r>
          </a:p>
          <a:p>
            <a:r>
              <a:rPr lang="en-US" dirty="0" smtClean="0">
                <a:solidFill>
                  <a:srgbClr val="4F4F4F"/>
                </a:solidFill>
                <a:latin typeface="Century Gothic" pitchFamily="34" charset="0"/>
                <a:cs typeface="Century Gothic" pitchFamily="34" charset="0"/>
              </a:rPr>
              <a:t>Lack of real-time information</a:t>
            </a:r>
          </a:p>
          <a:p>
            <a:r>
              <a:rPr lang="en-US" dirty="0" smtClean="0">
                <a:solidFill>
                  <a:srgbClr val="4F4F4F"/>
                </a:solidFill>
                <a:latin typeface="Century Gothic" pitchFamily="34" charset="0"/>
                <a:cs typeface="Century Gothic" pitchFamily="34" charset="0"/>
              </a:rPr>
              <a:t>N</a:t>
            </a:r>
            <a:r>
              <a:rPr lang="en-US" dirty="0" smtClean="0">
                <a:solidFill>
                  <a:srgbClr val="4F4F4F"/>
                </a:solidFill>
                <a:latin typeface="Century Gothic" pitchFamily="34" charset="0"/>
                <a:cs typeface="Century Gothic" pitchFamily="34" charset="0"/>
              </a:rPr>
              <a:t>eed to eliminate manual logging of raw materials</a:t>
            </a:r>
          </a:p>
          <a:p>
            <a:r>
              <a:rPr lang="en-US" dirty="0" smtClean="0">
                <a:solidFill>
                  <a:srgbClr val="4F4F4F"/>
                </a:solidFill>
                <a:latin typeface="Century Gothic" pitchFamily="34" charset="0"/>
                <a:cs typeface="Century Gothic" pitchFamily="34" charset="0"/>
              </a:rPr>
              <a:t>Lack of ability to track materials from receiving through production and then shipping by means of </a:t>
            </a:r>
            <a:r>
              <a:rPr lang="en-US" b="1" dirty="0" smtClean="0">
                <a:solidFill>
                  <a:srgbClr val="4F4F4F"/>
                </a:solidFill>
                <a:latin typeface="Century Gothic" pitchFamily="34" charset="0"/>
                <a:cs typeface="Century Gothic" pitchFamily="34" charset="0"/>
              </a:rPr>
              <a:t>an automated system that provides full lot traceability.</a:t>
            </a:r>
            <a:r>
              <a:rPr lang="en-US" dirty="0" smtClean="0">
                <a:solidFill>
                  <a:srgbClr val="4F4F4F"/>
                </a:solidFill>
                <a:latin typeface="Century Gothic" pitchFamily="34" charset="0"/>
                <a:cs typeface="Century Gothic" pitchFamily="34" charset="0"/>
              </a:rPr>
              <a:t> </a:t>
            </a:r>
            <a:endParaRPr lang="en-US" dirty="0" smtClean="0">
              <a:solidFill>
                <a:srgbClr val="4F4F4F"/>
              </a:solidFill>
              <a:latin typeface="Century Gothic" pitchFamily="34" charset="0"/>
              <a:cs typeface="Century Gothic" pitchFamily="34" charset="0"/>
            </a:endParaRPr>
          </a:p>
        </p:txBody>
      </p:sp>
      <p:sp>
        <p:nvSpPr>
          <p:cNvPr id="11268" name="Title 3"/>
          <p:cNvSpPr>
            <a:spLocks noGrp="1"/>
          </p:cNvSpPr>
          <p:nvPr>
            <p:ph type="title"/>
          </p:nvPr>
        </p:nvSpPr>
        <p:spPr/>
        <p:txBody>
          <a:bodyPr/>
          <a:lstStyle/>
          <a:p>
            <a:r>
              <a:rPr lang="en-US" smtClean="0">
                <a:solidFill>
                  <a:srgbClr val="4F4F4F"/>
                </a:solidFill>
                <a:latin typeface="Century Gothic" pitchFamily="34" charset="0"/>
                <a:cs typeface="Century Gothic" pitchFamily="34" charset="0"/>
              </a:rPr>
              <a:t>Known Challenges – Specific to ADC</a:t>
            </a:r>
          </a:p>
        </p:txBody>
      </p:sp>
      <p:sp>
        <p:nvSpPr>
          <p:cNvPr id="7" name="Text Placeholder 6"/>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6" name="Slide Number Placeholder 5"/>
          <p:cNvSpPr>
            <a:spLocks noGrp="1"/>
          </p:cNvSpPr>
          <p:nvPr>
            <p:ph type="sldNum" sz="quarter" idx="12"/>
          </p:nvPr>
        </p:nvSpPr>
        <p:spPr/>
        <p:txBody>
          <a:bodyPr/>
          <a:lstStyle/>
          <a:p>
            <a:pPr>
              <a:defRPr/>
            </a:pPr>
            <a:fld id="{65AC5E42-9382-4D34-9BD1-81DEC8D6E36B}"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457200" y="1316182"/>
            <a:ext cx="5619509" cy="4999951"/>
          </a:xfrm>
        </p:spPr>
        <p:txBody>
          <a:bodyPr/>
          <a:lstStyle/>
          <a:p>
            <a:pPr>
              <a:spcBef>
                <a:spcPts val="600"/>
              </a:spcBef>
            </a:pPr>
            <a:r>
              <a:rPr lang="en-US" sz="2600" dirty="0" smtClean="0">
                <a:latin typeface="Century Gothic" pitchFamily="34" charset="0"/>
              </a:rPr>
              <a:t>Sugar Foods chose Eagle’s RF Express™ for QAD Enterprise Applications</a:t>
            </a:r>
          </a:p>
          <a:p>
            <a:pPr>
              <a:spcBef>
                <a:spcPts val="600"/>
              </a:spcBef>
            </a:pPr>
            <a:r>
              <a:rPr lang="en-US" sz="2600" dirty="0" smtClean="0">
                <a:latin typeface="Century Gothic" pitchFamily="34" charset="0"/>
              </a:rPr>
              <a:t>Chose Intermec Corporation’s CK31 RF handheld devices</a:t>
            </a:r>
          </a:p>
          <a:p>
            <a:pPr>
              <a:spcBef>
                <a:spcPts val="600"/>
              </a:spcBef>
            </a:pPr>
            <a:r>
              <a:rPr lang="en-US" sz="2600" dirty="0" smtClean="0"/>
              <a:t>Chose Zebra Technologies 105SL bar code label printers for the shop floor</a:t>
            </a:r>
          </a:p>
          <a:p>
            <a:pPr>
              <a:spcBef>
                <a:spcPts val="600"/>
              </a:spcBef>
            </a:pPr>
            <a:endParaRPr lang="en-GB" dirty="0"/>
          </a:p>
        </p:txBody>
      </p:sp>
      <p:sp>
        <p:nvSpPr>
          <p:cNvPr id="12291" name="Title 3"/>
          <p:cNvSpPr>
            <a:spLocks noGrp="1"/>
          </p:cNvSpPr>
          <p:nvPr>
            <p:ph type="title"/>
          </p:nvPr>
        </p:nvSpPr>
        <p:spPr/>
        <p:txBody>
          <a:bodyPr/>
          <a:lstStyle/>
          <a:p>
            <a:r>
              <a:rPr lang="en-US" smtClean="0">
                <a:solidFill>
                  <a:srgbClr val="4F4F4F"/>
                </a:solidFill>
                <a:latin typeface="Century Gothic" pitchFamily="34" charset="0"/>
                <a:cs typeface="Century Gothic" pitchFamily="34" charset="0"/>
              </a:rPr>
              <a:t>The Right Solution for Sugar Foods</a:t>
            </a:r>
          </a:p>
        </p:txBody>
      </p:sp>
      <p:sp>
        <p:nvSpPr>
          <p:cNvPr id="12" name="Text Placeholder 11"/>
          <p:cNvSpPr>
            <a:spLocks noGrp="1"/>
          </p:cNvSpPr>
          <p:nvPr>
            <p:ph type="body" sz="quarter" idx="11"/>
          </p:nvPr>
        </p:nvSpPr>
        <p:spPr/>
        <p:txBody>
          <a:bodyPr/>
          <a:lstStyle/>
          <a:p>
            <a:r>
              <a:rPr lang="en-US" dirty="0" smtClean="0">
                <a:solidFill>
                  <a:schemeClr val="accent1"/>
                </a:solidFill>
              </a:rPr>
              <a:t>Integrated Automated Data Collection (ADC)</a:t>
            </a:r>
            <a:endParaRPr lang="en-GB" dirty="0"/>
          </a:p>
        </p:txBody>
      </p:sp>
      <p:sp>
        <p:nvSpPr>
          <p:cNvPr id="10" name="Slide Number Placeholder 9"/>
          <p:cNvSpPr>
            <a:spLocks noGrp="1"/>
          </p:cNvSpPr>
          <p:nvPr>
            <p:ph type="sldNum" sz="quarter" idx="12"/>
          </p:nvPr>
        </p:nvSpPr>
        <p:spPr/>
        <p:txBody>
          <a:bodyPr/>
          <a:lstStyle/>
          <a:p>
            <a:pPr>
              <a:defRPr/>
            </a:pPr>
            <a:fld id="{65AC5E42-9382-4D34-9BD1-81DEC8D6E36B}" type="slidenum">
              <a:rPr lang="en-US" smtClean="0"/>
              <a:pPr>
                <a:defRPr/>
              </a:pPr>
              <a:t>9</a:t>
            </a:fld>
            <a:endParaRPr lang="en-US" dirty="0"/>
          </a:p>
        </p:txBody>
      </p:sp>
      <p:pic>
        <p:nvPicPr>
          <p:cNvPr id="12296" name="Picture 5" descr="logo_final_75"/>
          <p:cNvPicPr>
            <a:picLocks noChangeAspect="1" noChangeArrowheads="1"/>
          </p:cNvPicPr>
          <p:nvPr/>
        </p:nvPicPr>
        <p:blipFill>
          <a:blip r:embed="rId2"/>
          <a:srcRect/>
          <a:stretch>
            <a:fillRect/>
          </a:stretch>
        </p:blipFill>
        <p:spPr bwMode="auto">
          <a:xfrm>
            <a:off x="6365937" y="1385632"/>
            <a:ext cx="2164607" cy="1001470"/>
          </a:xfrm>
          <a:prstGeom prst="rect">
            <a:avLst/>
          </a:prstGeom>
          <a:noFill/>
          <a:ln w="9525">
            <a:noFill/>
            <a:miter lim="800000"/>
            <a:headEnd/>
            <a:tailEnd/>
          </a:ln>
        </p:spPr>
      </p:pic>
      <p:sp>
        <p:nvSpPr>
          <p:cNvPr id="14" name="Rectangle 6"/>
          <p:cNvSpPr>
            <a:spLocks noChangeArrowheads="1"/>
          </p:cNvSpPr>
          <p:nvPr/>
        </p:nvSpPr>
        <p:spPr bwMode="auto">
          <a:xfrm>
            <a:off x="468313" y="2949575"/>
            <a:ext cx="8218487" cy="1009650"/>
          </a:xfrm>
          <a:prstGeom prst="rect">
            <a:avLst/>
          </a:prstGeom>
          <a:noFill/>
          <a:ln w="9525">
            <a:noFill/>
            <a:miter lim="800000"/>
            <a:headEnd/>
            <a:tailEnd/>
          </a:ln>
        </p:spPr>
        <p:txBody>
          <a:bodyPr tIns="91440" bIns="91440"/>
          <a:lstStyle/>
          <a:p>
            <a:pPr marL="457200" indent="-457200">
              <a:buClr>
                <a:srgbClr val="F79646"/>
              </a:buClr>
              <a:buFont typeface="Century Gothic" pitchFamily="34" charset="0"/>
              <a:buChar char="•"/>
            </a:pPr>
            <a:endParaRPr lang="en-US" sz="2800" dirty="0">
              <a:latin typeface="Century Gothic"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theme/theme1.xml><?xml version="1.0" encoding="utf-8"?>
<a:theme xmlns:a="http://schemas.openxmlformats.org/drawingml/2006/main" name="QAD_Breakout_Template_Explore2011">
  <a:themeElements>
    <a:clrScheme name="Custom 1">
      <a:dk1>
        <a:srgbClr val="141414"/>
      </a:dk1>
      <a:lt1>
        <a:sysClr val="window" lastClr="FFFFFF"/>
      </a:lt1>
      <a:dk2>
        <a:srgbClr val="141414"/>
      </a:dk2>
      <a:lt2>
        <a:srgbClr val="FFFFFF"/>
      </a:lt2>
      <a:accent1>
        <a:srgbClr val="4F81BD"/>
      </a:accent1>
      <a:accent2>
        <a:srgbClr val="F79646"/>
      </a:accent2>
      <a:accent3>
        <a:srgbClr val="9BBB59"/>
      </a:accent3>
      <a:accent4>
        <a:srgbClr val="A5A5A5"/>
      </a:accent4>
      <a:accent5>
        <a:srgbClr val="2B2B2B"/>
      </a:accent5>
      <a:accent6>
        <a:srgbClr val="F79646"/>
      </a:accent6>
      <a:hlink>
        <a:srgbClr val="4F81BD"/>
      </a:hlink>
      <a:folHlink>
        <a:srgbClr val="366092"/>
      </a:folHlink>
    </a:clrScheme>
    <a:fontScheme name="Perception">
      <a:majorFont>
        <a:latin typeface="Century Gothic"/>
        <a:ea typeface=""/>
        <a:cs typeface=""/>
        <a:font script="Jpan" typeface="メイリオ"/>
      </a:majorFont>
      <a:minorFont>
        <a:latin typeface="Century Gothic"/>
        <a:ea typeface=""/>
        <a:cs typeface=""/>
        <a:font script="Jpan" typeface="メイリオ"/>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28575">
          <a:solidFill>
            <a:schemeClr val="tx1">
              <a:lumMod val="75000"/>
              <a:lumOff val="25000"/>
            </a:schemeClr>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QAD_Breakout_Template_Explore2011</Template>
  <TotalTime>235</TotalTime>
  <Words>985</Words>
  <Application>Microsoft Office PowerPoint</Application>
  <PresentationFormat>On-screen Show (4:3)</PresentationFormat>
  <Paragraphs>231</Paragraphs>
  <Slides>23</Slides>
  <Notes>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QAD_Breakout_Template_Explore2011</vt:lpstr>
      <vt:lpstr>Maximizing Your QAD Enterprise Investment with Integrated Automated Data Collection (ADC) </vt:lpstr>
      <vt:lpstr>Safe Harbor Statement</vt:lpstr>
      <vt:lpstr>Slide 3</vt:lpstr>
      <vt:lpstr>Slide 4</vt:lpstr>
      <vt:lpstr>Company Background</vt:lpstr>
      <vt:lpstr>Challenges</vt:lpstr>
      <vt:lpstr>Meeting the Challenges: Phase 1</vt:lpstr>
      <vt:lpstr>Known Challenges – Specific to ADC</vt:lpstr>
      <vt:lpstr>The Right Solution for Sugar Foods</vt:lpstr>
      <vt:lpstr>Why Eagle?</vt:lpstr>
      <vt:lpstr>Phase 2: Leveraging QAD EA with an Automated Data Collection Solution</vt:lpstr>
      <vt:lpstr>Slide 12</vt:lpstr>
      <vt:lpstr>Slide 13</vt:lpstr>
      <vt:lpstr>Where Are We Now?</vt:lpstr>
      <vt:lpstr>What About the Challenges?</vt:lpstr>
      <vt:lpstr>How We Met These Challenges</vt:lpstr>
      <vt:lpstr>How We Met These Challenges (cont’d)</vt:lpstr>
      <vt:lpstr>DEMO</vt:lpstr>
      <vt:lpstr>Keys to Success</vt:lpstr>
      <vt:lpstr>Metrics Affected</vt:lpstr>
      <vt:lpstr>Next Steps</vt:lpstr>
      <vt:lpstr>Questions &amp; Answers</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Maximizing Your QAD Enterprise Investment with Integrated Automated Data Collection (ADC)</dc:title>
  <dc:creator>Kerry White</dc:creator>
  <cp:lastModifiedBy>Sharon Ward</cp:lastModifiedBy>
  <cp:revision>33</cp:revision>
  <dcterms:created xsi:type="dcterms:W3CDTF">2011-04-18T15:36:58Z</dcterms:created>
  <dcterms:modified xsi:type="dcterms:W3CDTF">2011-05-04T13:52:12Z</dcterms:modified>
</cp:coreProperties>
</file>