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6"/>
  </p:notesMasterIdLst>
  <p:handoutMasterIdLst>
    <p:handoutMasterId r:id="rId27"/>
  </p:handoutMasterIdLst>
  <p:sldIdLst>
    <p:sldId id="264" r:id="rId2"/>
    <p:sldId id="300" r:id="rId3"/>
    <p:sldId id="263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22" r:id="rId18"/>
    <p:sldId id="315" r:id="rId19"/>
    <p:sldId id="316" r:id="rId20"/>
    <p:sldId id="317" r:id="rId21"/>
    <p:sldId id="321" r:id="rId22"/>
    <p:sldId id="318" r:id="rId23"/>
    <p:sldId id="319" r:id="rId24"/>
    <p:sldId id="299" r:id="rId2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DF2"/>
    <a:srgbClr val="4F4F4F"/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16" d="100"/>
          <a:sy n="116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5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2.1_1_budgets</a:t>
            </a:r>
          </a:p>
        </p:txBody>
      </p:sp>
      <p:sp>
        <p:nvSpPr>
          <p:cNvPr id="215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5D4E0D5-FD60-470C-9C35-A31C0FA1D22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2.1_1_budgets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1E2F20E-DEBE-435A-9823-EA19F3ECCC4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2.1_1_budgets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9A74A0-8351-40EF-BF44-6A0E023D4992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2.1_1_budgets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70EC72-CBAB-48F7-B37F-C7BADBCEBA58}" type="slidenum">
              <a:rPr lang="en-US"/>
              <a:pPr/>
              <a:t>3</a:t>
            </a:fld>
            <a:endParaRPr lang="en-US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21502"/>
            <a:ext cx="8229600" cy="705411"/>
          </a:xfrm>
        </p:spPr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Budgeting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831688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467034" y="953084"/>
            <a:ext cx="825275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/>
              <a:t>QAD Enterprise </a:t>
            </a:r>
            <a:r>
              <a:rPr lang="en-US" b="1" dirty="0" smtClean="0"/>
              <a:t>Edition, Advanced </a:t>
            </a:r>
            <a:r>
              <a:rPr lang="en-US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Budget-Create-Gen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778" y="1031033"/>
            <a:ext cx="6238875" cy="3657600"/>
          </a:xfrm>
          <a:prstGeom prst="rect">
            <a:avLst/>
          </a:prstGeom>
        </p:spPr>
      </p:pic>
      <p:sp>
        <p:nvSpPr>
          <p:cNvPr id="1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852528" y="6638544"/>
            <a:ext cx="1291472" cy="219456"/>
          </a:xfrm>
        </p:spPr>
        <p:txBody>
          <a:bodyPr/>
          <a:lstStyle/>
          <a:p>
            <a:r>
              <a:rPr lang="en-US" smtClean="0"/>
              <a:t>MC-2.1-1-BU-100</a:t>
            </a:r>
            <a:endParaRPr lang="en-US" dirty="0"/>
          </a:p>
        </p:txBody>
      </p:sp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457200" y="-834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General Budget Data</a:t>
            </a:r>
          </a:p>
        </p:txBody>
      </p:sp>
      <p:sp>
        <p:nvSpPr>
          <p:cNvPr id="231428" name="Oval 4"/>
          <p:cNvSpPr>
            <a:spLocks noChangeArrowheads="1"/>
          </p:cNvSpPr>
          <p:nvPr/>
        </p:nvSpPr>
        <p:spPr bwMode="auto">
          <a:xfrm>
            <a:off x="437791" y="2903200"/>
            <a:ext cx="2418121" cy="885029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998376" y="5085184"/>
            <a:ext cx="2332653" cy="979714"/>
            <a:chOff x="998376" y="5085184"/>
            <a:chExt cx="2332653" cy="979714"/>
          </a:xfrm>
        </p:grpSpPr>
        <p:sp>
          <p:nvSpPr>
            <p:cNvPr id="41" name="Rectangle 40"/>
            <p:cNvSpPr/>
            <p:nvPr/>
          </p:nvSpPr>
          <p:spPr>
            <a:xfrm>
              <a:off x="998376" y="5085184"/>
              <a:ext cx="2258008" cy="914400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430" name="Text Box 6"/>
            <p:cNvSpPr txBox="1">
              <a:spLocks noChangeArrowheads="1"/>
            </p:cNvSpPr>
            <p:nvPr/>
          </p:nvSpPr>
          <p:spPr bwMode="auto">
            <a:xfrm>
              <a:off x="1147666" y="5089577"/>
              <a:ext cx="2183363" cy="97532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Specify how the system </a:t>
              </a:r>
              <a:r>
                <a:rPr lang="en-US" sz="1400" dirty="0" smtClean="0">
                  <a:latin typeface="+mj-lt"/>
                </a:rPr>
                <a:t>responds to budget overruns</a:t>
              </a:r>
              <a:endParaRPr lang="en-US" sz="1400" dirty="0">
                <a:latin typeface="+mj-lt"/>
              </a:endParaRPr>
            </a:p>
          </p:txBody>
        </p:sp>
      </p:grpSp>
      <p:sp>
        <p:nvSpPr>
          <p:cNvPr id="231431" name="Line 7"/>
          <p:cNvSpPr>
            <a:spLocks noChangeShapeType="1"/>
          </p:cNvSpPr>
          <p:nvPr/>
        </p:nvSpPr>
        <p:spPr bwMode="auto">
          <a:xfrm flipH="1" flipV="1">
            <a:off x="2015412" y="3844211"/>
            <a:ext cx="53522" cy="1225019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620278" y="5057192"/>
            <a:ext cx="2519265" cy="933061"/>
            <a:chOff x="3620278" y="5057192"/>
            <a:chExt cx="2519265" cy="933061"/>
          </a:xfrm>
        </p:grpSpPr>
        <p:sp>
          <p:nvSpPr>
            <p:cNvPr id="38" name="Rectangle 37"/>
            <p:cNvSpPr/>
            <p:nvPr/>
          </p:nvSpPr>
          <p:spPr>
            <a:xfrm>
              <a:off x="3620278" y="5057192"/>
              <a:ext cx="2519265" cy="933061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438" name="Text Box 14"/>
            <p:cNvSpPr txBox="1">
              <a:spLocks noChangeArrowheads="1"/>
            </p:cNvSpPr>
            <p:nvPr/>
          </p:nvSpPr>
          <p:spPr bwMode="auto">
            <a:xfrm>
              <a:off x="3694922" y="5112481"/>
              <a:ext cx="2379306" cy="83099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Specify the entities that </a:t>
              </a:r>
              <a:r>
                <a:rPr lang="en-US" sz="1400" dirty="0" smtClean="0">
                  <a:latin typeface="+mj-lt"/>
                </a:rPr>
                <a:t>update </a:t>
              </a:r>
              <a:r>
                <a:rPr lang="en-US" sz="1400" dirty="0" err="1">
                  <a:latin typeface="+mj-lt"/>
                </a:rPr>
                <a:t>actuals</a:t>
              </a:r>
              <a:r>
                <a:rPr lang="en-US" sz="1400" dirty="0">
                  <a:latin typeface="+mj-lt"/>
                </a:rPr>
                <a:t> for the </a:t>
              </a:r>
              <a:r>
                <a:rPr lang="en-US" sz="1400" dirty="0" smtClean="0">
                  <a:latin typeface="+mj-lt"/>
                </a:rPr>
                <a:t>budget</a:t>
              </a:r>
              <a:endParaRPr lang="en-US" sz="1400" dirty="0">
                <a:latin typeface="+mj-lt"/>
              </a:endParaRPr>
            </a:p>
          </p:txBody>
        </p:sp>
      </p:grpSp>
      <p:cxnSp>
        <p:nvCxnSpPr>
          <p:cNvPr id="24" name="Straight Arrow Connector 23"/>
          <p:cNvCxnSpPr>
            <a:stCxn id="38" idx="0"/>
          </p:cNvCxnSpPr>
          <p:nvPr/>
        </p:nvCxnSpPr>
        <p:spPr>
          <a:xfrm flipV="1">
            <a:off x="4879911" y="3590224"/>
            <a:ext cx="48224" cy="1466968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6680423" y="391099"/>
            <a:ext cx="2230312" cy="808523"/>
            <a:chOff x="6391175" y="279132"/>
            <a:chExt cx="2030930" cy="808523"/>
          </a:xfrm>
        </p:grpSpPr>
        <p:sp>
          <p:nvSpPr>
            <p:cNvPr id="16" name="Rectangle 15"/>
            <p:cNvSpPr/>
            <p:nvPr/>
          </p:nvSpPr>
          <p:spPr>
            <a:xfrm>
              <a:off x="6391175" y="308008"/>
              <a:ext cx="2030930" cy="779647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 Box 8"/>
            <p:cNvSpPr txBox="1">
              <a:spLocks noChangeArrowheads="1"/>
            </p:cNvSpPr>
            <p:nvPr/>
          </p:nvSpPr>
          <p:spPr bwMode="auto">
            <a:xfrm>
              <a:off x="6432554" y="279132"/>
              <a:ext cx="1989551" cy="79889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  <a:spcAft>
                  <a:spcPts val="400"/>
                </a:spcAft>
              </a:pPr>
              <a:r>
                <a:rPr lang="en-US" sz="1400" dirty="0">
                  <a:latin typeface="+mj-lt"/>
                </a:rPr>
                <a:t>Select </a:t>
              </a:r>
              <a:r>
                <a:rPr lang="en-US" sz="1400" dirty="0" smtClean="0">
                  <a:latin typeface="+mj-lt"/>
                </a:rPr>
                <a:t>if </a:t>
              </a:r>
              <a:r>
                <a:rPr lang="en-US" sz="1400" dirty="0">
                  <a:latin typeface="+mj-lt"/>
                </a:rPr>
                <a:t>the budget structure will be used for </a:t>
              </a:r>
              <a:r>
                <a:rPr lang="en-US" sz="1400" dirty="0" smtClean="0">
                  <a:latin typeface="+mj-lt"/>
                </a:rPr>
                <a:t>allocations</a:t>
              </a:r>
              <a:endParaRPr lang="en-US" sz="1400" dirty="0"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690049" y="1536549"/>
            <a:ext cx="2267339" cy="874088"/>
            <a:chOff x="5439747" y="5026198"/>
            <a:chExt cx="2267339" cy="874088"/>
          </a:xfrm>
        </p:grpSpPr>
        <p:sp>
          <p:nvSpPr>
            <p:cNvPr id="20" name="Rectangle 19"/>
            <p:cNvSpPr/>
            <p:nvPr/>
          </p:nvSpPr>
          <p:spPr>
            <a:xfrm>
              <a:off x="5439747" y="5029200"/>
              <a:ext cx="2211355" cy="839755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 Box 4"/>
            <p:cNvSpPr txBox="1">
              <a:spLocks noChangeArrowheads="1"/>
            </p:cNvSpPr>
            <p:nvPr/>
          </p:nvSpPr>
          <p:spPr bwMode="auto">
            <a:xfrm>
              <a:off x="5522424" y="5026198"/>
              <a:ext cx="2184662" cy="8740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Select if </a:t>
              </a:r>
              <a:r>
                <a:rPr lang="en-US" sz="1400" dirty="0" smtClean="0">
                  <a:latin typeface="+mj-lt"/>
                </a:rPr>
                <a:t>budget defines </a:t>
              </a:r>
              <a:r>
                <a:rPr lang="en-US" sz="1400" dirty="0">
                  <a:latin typeface="+mj-lt"/>
                </a:rPr>
                <a:t>a </a:t>
              </a:r>
              <a:r>
                <a:rPr lang="en-US" sz="1400" dirty="0" smtClean="0">
                  <a:latin typeface="+mj-lt"/>
                </a:rPr>
                <a:t>hierarchy for structured reports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800" dirty="0">
                <a:latin typeface="+mj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718040" y="2577125"/>
            <a:ext cx="2183363" cy="874088"/>
            <a:chOff x="6400799" y="4648521"/>
            <a:chExt cx="1977209" cy="874088"/>
          </a:xfrm>
        </p:grpSpPr>
        <p:sp>
          <p:nvSpPr>
            <p:cNvPr id="22" name="Rectangle 21"/>
            <p:cNvSpPr/>
            <p:nvPr/>
          </p:nvSpPr>
          <p:spPr>
            <a:xfrm>
              <a:off x="6400799" y="4655976"/>
              <a:ext cx="1977209" cy="821093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6435614" y="4648521"/>
              <a:ext cx="1933945" cy="8740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Select if </a:t>
              </a:r>
              <a:r>
                <a:rPr lang="en-US" sz="1400" dirty="0" smtClean="0">
                  <a:latin typeface="+mj-lt"/>
                </a:rPr>
                <a:t>the budget will be used for financial reports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800" dirty="0">
                <a:latin typeface="+mj-lt"/>
              </a:endParaRPr>
            </a:p>
          </p:txBody>
        </p:sp>
      </p:grpSp>
      <p:cxnSp>
        <p:nvCxnSpPr>
          <p:cNvPr id="28" name="Straight Arrow Connector 27"/>
          <p:cNvCxnSpPr>
            <a:stCxn id="16" idx="1"/>
          </p:cNvCxnSpPr>
          <p:nvPr/>
        </p:nvCxnSpPr>
        <p:spPr>
          <a:xfrm flipH="1">
            <a:off x="5598367" y="809799"/>
            <a:ext cx="1082056" cy="711091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0" idx="1"/>
          </p:cNvCxnSpPr>
          <p:nvPr/>
        </p:nvCxnSpPr>
        <p:spPr>
          <a:xfrm flipH="1" flipV="1">
            <a:off x="5607698" y="1828800"/>
            <a:ext cx="1082351" cy="130629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2" idx="1"/>
          </p:cNvCxnSpPr>
          <p:nvPr/>
        </p:nvCxnSpPr>
        <p:spPr>
          <a:xfrm flipH="1" flipV="1">
            <a:off x="5682343" y="2108718"/>
            <a:ext cx="1035697" cy="886409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88577" y="6638544"/>
            <a:ext cx="1555423" cy="219456"/>
          </a:xfrm>
        </p:spPr>
        <p:txBody>
          <a:bodyPr/>
          <a:lstStyle/>
          <a:p>
            <a:r>
              <a:rPr lang="en-US" smtClean="0"/>
              <a:t>MC-2.1-1-BU-110</a:t>
            </a:r>
            <a:endParaRPr lang="en-US" dirty="0"/>
          </a:p>
        </p:txBody>
      </p:sp>
      <p:sp>
        <p:nvSpPr>
          <p:cNvPr id="232450" name="Rectangle 2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Periods</a:t>
            </a:r>
          </a:p>
        </p:txBody>
      </p:sp>
      <p:sp>
        <p:nvSpPr>
          <p:cNvPr id="232451" name="Rectangle 3"/>
          <p:cNvSpPr>
            <a:spLocks noChangeArrowheads="1"/>
          </p:cNvSpPr>
          <p:nvPr/>
        </p:nvSpPr>
        <p:spPr bwMode="auto">
          <a:xfrm>
            <a:off x="457200" y="878006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ts val="8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n-lt"/>
              </a:rPr>
              <a:t>Intervals of time into which the budget life span is divided for budget reporting </a:t>
            </a:r>
            <a:r>
              <a:rPr lang="en-US" sz="2400" dirty="0" smtClean="0">
                <a:latin typeface="+mn-lt"/>
              </a:rPr>
              <a:t>purposes </a:t>
            </a:r>
            <a:endParaRPr lang="en-US" sz="2400" dirty="0">
              <a:latin typeface="+mn-lt"/>
            </a:endParaRPr>
          </a:p>
          <a:p>
            <a:pPr marL="342900" indent="-342900" algn="l">
              <a:spcBef>
                <a:spcPts val="18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n-lt"/>
              </a:rPr>
              <a:t>Separate from tax or GL </a:t>
            </a:r>
            <a:r>
              <a:rPr lang="en-US" sz="2400" dirty="0" smtClean="0">
                <a:latin typeface="+mn-lt"/>
              </a:rPr>
              <a:t>periods</a:t>
            </a:r>
            <a:endParaRPr lang="en-US" sz="2400" dirty="0">
              <a:latin typeface="+mn-lt"/>
            </a:endParaRP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pic>
        <p:nvPicPr>
          <p:cNvPr id="7" name="Picture 6" descr="Budget-Periods-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777" y="2616201"/>
            <a:ext cx="62103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84882" y="6581982"/>
            <a:ext cx="1659118" cy="261884"/>
          </a:xfrm>
        </p:spPr>
        <p:txBody>
          <a:bodyPr/>
          <a:lstStyle/>
          <a:p>
            <a:r>
              <a:rPr lang="en-US" smtClean="0"/>
              <a:t>MC-2.1-1-BU-120</a:t>
            </a:r>
            <a:endParaRPr lang="en-US"/>
          </a:p>
        </p:txBody>
      </p:sp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Levels</a:t>
            </a:r>
          </a:p>
        </p:txBody>
      </p:sp>
      <p:sp>
        <p:nvSpPr>
          <p:cNvPr id="233479" name="Text Box 7"/>
          <p:cNvSpPr txBox="1">
            <a:spLocks noChangeArrowheads="1"/>
          </p:cNvSpPr>
          <p:nvPr/>
        </p:nvSpPr>
        <p:spPr bwMode="auto">
          <a:xfrm>
            <a:off x="2069517" y="3713778"/>
            <a:ext cx="2735748" cy="886214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lIns="91440" tIns="91440" rIns="91440" bIns="91440">
            <a:noAutofit/>
          </a:bodyPr>
          <a:lstStyle/>
          <a:p>
            <a:pPr algn="l">
              <a:spcBef>
                <a:spcPts val="400"/>
              </a:spcBef>
            </a:pPr>
            <a:r>
              <a:rPr lang="en-US" sz="1400" dirty="0">
                <a:latin typeface="+mj-lt"/>
              </a:rPr>
              <a:t>Choose the COA hierarchy on which to base the budget </a:t>
            </a:r>
            <a:r>
              <a:rPr lang="en-US" sz="1400" dirty="0" smtClean="0">
                <a:latin typeface="+mj-lt"/>
              </a:rPr>
              <a:t>structure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endParaRPr lang="en-US" sz="1400" dirty="0">
              <a:latin typeface="+mj-lt"/>
            </a:endParaRPr>
          </a:p>
        </p:txBody>
      </p:sp>
      <p:pic>
        <p:nvPicPr>
          <p:cNvPr id="233475" name="Picture 3" descr="Budget-Lvls-T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319" y="1741135"/>
            <a:ext cx="6924675" cy="1771650"/>
          </a:xfrm>
          <a:prstGeom prst="rect">
            <a:avLst/>
          </a:prstGeom>
          <a:noFill/>
        </p:spPr>
      </p:pic>
      <p:sp>
        <p:nvSpPr>
          <p:cNvPr id="233476" name="Oval 4"/>
          <p:cNvSpPr>
            <a:spLocks noChangeArrowheads="1"/>
          </p:cNvSpPr>
          <p:nvPr/>
        </p:nvSpPr>
        <p:spPr bwMode="auto">
          <a:xfrm>
            <a:off x="3721394" y="2358673"/>
            <a:ext cx="182563" cy="801687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657600" y="690465"/>
            <a:ext cx="2743200" cy="671804"/>
            <a:chOff x="4739951" y="457200"/>
            <a:chExt cx="2743200" cy="671804"/>
          </a:xfrm>
        </p:grpSpPr>
        <p:sp>
          <p:nvSpPr>
            <p:cNvPr id="14" name="Rectangle 13"/>
            <p:cNvSpPr/>
            <p:nvPr/>
          </p:nvSpPr>
          <p:spPr>
            <a:xfrm>
              <a:off x="4739951" y="457200"/>
              <a:ext cx="2724539" cy="671804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477" name="Text Box 5"/>
            <p:cNvSpPr txBox="1">
              <a:spLocks noChangeArrowheads="1"/>
            </p:cNvSpPr>
            <p:nvPr/>
          </p:nvSpPr>
          <p:spPr bwMode="auto">
            <a:xfrm>
              <a:off x="4786639" y="469548"/>
              <a:ext cx="2696512" cy="61555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 smtClean="0">
                  <a:latin typeface="+mn-lt"/>
                </a:rPr>
                <a:t>Only </a:t>
              </a:r>
              <a:r>
                <a:rPr lang="en-US" sz="1400" dirty="0">
                  <a:latin typeface="+mn-lt"/>
                </a:rPr>
                <a:t>valid when budget is marked as </a:t>
              </a:r>
              <a:r>
                <a:rPr lang="en-US" sz="1400" dirty="0" smtClean="0">
                  <a:latin typeface="+mn-lt"/>
                </a:rPr>
                <a:t>Use </a:t>
              </a:r>
              <a:r>
                <a:rPr lang="en-US" sz="1400" dirty="0">
                  <a:latin typeface="+mn-lt"/>
                </a:rPr>
                <a:t>in </a:t>
              </a:r>
              <a:r>
                <a:rPr lang="en-US" sz="1400" dirty="0" smtClean="0">
                  <a:latin typeface="+mn-lt"/>
                </a:rPr>
                <a:t>Allocations</a:t>
              </a:r>
              <a:endParaRPr lang="en-US" sz="1400" dirty="0">
                <a:latin typeface="+mn-lt"/>
              </a:endParaRPr>
            </a:p>
          </p:txBody>
        </p:sp>
      </p:grpSp>
      <p:sp>
        <p:nvSpPr>
          <p:cNvPr id="233478" name="Line 6"/>
          <p:cNvSpPr>
            <a:spLocks noChangeShapeType="1"/>
          </p:cNvSpPr>
          <p:nvPr/>
        </p:nvSpPr>
        <p:spPr bwMode="auto">
          <a:xfrm flipH="1">
            <a:off x="3984919" y="1374423"/>
            <a:ext cx="923925" cy="1096962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sp>
        <p:nvSpPr>
          <p:cNvPr id="233481" name="Text Box 9"/>
          <p:cNvSpPr txBox="1">
            <a:spLocks noChangeArrowheads="1"/>
          </p:cNvSpPr>
          <p:nvPr/>
        </p:nvSpPr>
        <p:spPr bwMode="auto">
          <a:xfrm>
            <a:off x="5539082" y="3739798"/>
            <a:ext cx="3078162" cy="8842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505062" y="3692853"/>
            <a:ext cx="2752530" cy="1000445"/>
            <a:chOff x="5505062" y="3692853"/>
            <a:chExt cx="2752530" cy="1000445"/>
          </a:xfrm>
        </p:grpSpPr>
        <p:sp>
          <p:nvSpPr>
            <p:cNvPr id="18" name="Rectangle 17"/>
            <p:cNvSpPr/>
            <p:nvPr/>
          </p:nvSpPr>
          <p:spPr>
            <a:xfrm>
              <a:off x="5505062" y="3722914"/>
              <a:ext cx="2472612" cy="905070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482" name="Text Box 10"/>
            <p:cNvSpPr txBox="1">
              <a:spLocks noChangeArrowheads="1"/>
            </p:cNvSpPr>
            <p:nvPr/>
          </p:nvSpPr>
          <p:spPr bwMode="auto">
            <a:xfrm>
              <a:off x="5548607" y="3692853"/>
              <a:ext cx="2708985" cy="100044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dirty="0" smtClean="0">
                  <a:latin typeface="+mj-lt"/>
                </a:rPr>
                <a:t>Subtotal: calculated </a:t>
              </a:r>
              <a:r>
                <a:rPr lang="en-US" sz="1400" dirty="0">
                  <a:latin typeface="+mj-lt"/>
                </a:rPr>
                <a:t>field that shows </a:t>
              </a:r>
              <a:r>
                <a:rPr lang="en-US" sz="1400" dirty="0" smtClean="0">
                  <a:latin typeface="+mj-lt"/>
                </a:rPr>
                <a:t>sum </a:t>
              </a:r>
              <a:r>
                <a:rPr lang="en-US" sz="1400" dirty="0">
                  <a:latin typeface="+mj-lt"/>
                </a:rPr>
                <a:t>of </a:t>
              </a:r>
              <a:r>
                <a:rPr lang="en-US" sz="1400" dirty="0" smtClean="0">
                  <a:latin typeface="+mj-lt"/>
                </a:rPr>
                <a:t/>
              </a:r>
              <a:br>
                <a:rPr lang="en-US" sz="1400" dirty="0" smtClean="0">
                  <a:latin typeface="+mj-lt"/>
                </a:rPr>
              </a:br>
              <a:r>
                <a:rPr lang="en-US" sz="1400" dirty="0" smtClean="0">
                  <a:latin typeface="+mj-lt"/>
                </a:rPr>
                <a:t>underlying levels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600" dirty="0">
                <a:latin typeface="+mj-lt"/>
              </a:endParaRPr>
            </a:p>
          </p:txBody>
        </p:sp>
      </p:grpSp>
      <p:sp>
        <p:nvSpPr>
          <p:cNvPr id="233484" name="Line 12"/>
          <p:cNvSpPr>
            <a:spLocks noChangeShapeType="1"/>
          </p:cNvSpPr>
          <p:nvPr/>
        </p:nvSpPr>
        <p:spPr bwMode="auto">
          <a:xfrm flipH="1" flipV="1">
            <a:off x="2765718" y="3203223"/>
            <a:ext cx="751922" cy="50103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sp>
        <p:nvSpPr>
          <p:cNvPr id="233483" name="Line 11"/>
          <p:cNvSpPr>
            <a:spLocks noChangeShapeType="1"/>
          </p:cNvSpPr>
          <p:nvPr/>
        </p:nvSpPr>
        <p:spPr bwMode="auto">
          <a:xfrm flipV="1">
            <a:off x="989045" y="2826985"/>
            <a:ext cx="811474" cy="90526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70588" y="3694441"/>
            <a:ext cx="1689880" cy="615553"/>
            <a:chOff x="270588" y="3694441"/>
            <a:chExt cx="1689880" cy="615553"/>
          </a:xfrm>
        </p:grpSpPr>
        <p:sp>
          <p:nvSpPr>
            <p:cNvPr id="16" name="Rectangle 15"/>
            <p:cNvSpPr/>
            <p:nvPr/>
          </p:nvSpPr>
          <p:spPr>
            <a:xfrm>
              <a:off x="270588" y="3713584"/>
              <a:ext cx="1679510" cy="578498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480" name="Text Box 8"/>
            <p:cNvSpPr txBox="1">
              <a:spLocks noChangeArrowheads="1"/>
            </p:cNvSpPr>
            <p:nvPr/>
          </p:nvSpPr>
          <p:spPr bwMode="auto">
            <a:xfrm>
              <a:off x="304705" y="3694441"/>
              <a:ext cx="1655763" cy="61555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1440" tIns="91440" rIns="91440" bIns="91440"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dirty="0">
                  <a:latin typeface="+mj-lt"/>
                </a:rPr>
                <a:t>Maximum of 15 </a:t>
              </a:r>
              <a:r>
                <a:rPr lang="en-US" sz="1400" dirty="0" smtClean="0">
                  <a:latin typeface="+mj-lt"/>
                </a:rPr>
                <a:t>levels</a:t>
              </a:r>
              <a:endParaRPr lang="en-US" sz="14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786540" y="6638544"/>
            <a:ext cx="1357460" cy="219456"/>
          </a:xfrm>
        </p:spPr>
        <p:txBody>
          <a:bodyPr/>
          <a:lstStyle/>
          <a:p>
            <a:r>
              <a:rPr lang="en-US" smtClean="0"/>
              <a:t>MC-2.1-1-BU-130</a:t>
            </a:r>
            <a:endParaRPr lang="en-US" dirty="0"/>
          </a:p>
        </p:txBody>
      </p:sp>
      <p:sp>
        <p:nvSpPr>
          <p:cNvPr id="234498" name="Rectangle 2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Structures</a:t>
            </a:r>
          </a:p>
        </p:txBody>
      </p:sp>
      <p:sp>
        <p:nvSpPr>
          <p:cNvPr id="234500" name="Text Box 4"/>
          <p:cNvSpPr txBox="1">
            <a:spLocks noChangeArrowheads="1"/>
          </p:cNvSpPr>
          <p:nvPr/>
        </p:nvSpPr>
        <p:spPr bwMode="auto">
          <a:xfrm>
            <a:off x="929609" y="4559732"/>
            <a:ext cx="2803525" cy="14351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algn="l">
              <a:spcBef>
                <a:spcPts val="800"/>
              </a:spcBef>
            </a:pPr>
            <a:r>
              <a:rPr lang="en-US" sz="1600" dirty="0">
                <a:latin typeface="+mj-lt"/>
              </a:rPr>
              <a:t>Create the budget topics according to the structure defined on the WBS Levels </a:t>
            </a:r>
            <a:r>
              <a:rPr lang="en-US" sz="1600" dirty="0" smtClean="0">
                <a:latin typeface="+mj-lt"/>
              </a:rPr>
              <a:t>tab</a:t>
            </a:r>
            <a:endParaRPr lang="en-US" sz="1600" dirty="0">
              <a:latin typeface="+mj-lt"/>
            </a:endParaRPr>
          </a:p>
        </p:txBody>
      </p:sp>
      <p:sp>
        <p:nvSpPr>
          <p:cNvPr id="234501" name="Text Box 5"/>
          <p:cNvSpPr txBox="1">
            <a:spLocks noChangeArrowheads="1"/>
          </p:cNvSpPr>
          <p:nvPr/>
        </p:nvSpPr>
        <p:spPr bwMode="auto">
          <a:xfrm>
            <a:off x="5214271" y="4558144"/>
            <a:ext cx="2987675" cy="14351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algn="l">
              <a:spcBef>
                <a:spcPts val="800"/>
              </a:spcBef>
            </a:pPr>
            <a:r>
              <a:rPr lang="en-US" sz="1600" dirty="0">
                <a:latin typeface="+mj-lt"/>
              </a:rPr>
              <a:t>The columns in the grid default from the settings on the General and Periods </a:t>
            </a:r>
            <a:r>
              <a:rPr lang="en-US" sz="1600" dirty="0" smtClean="0">
                <a:latin typeface="+mj-lt"/>
              </a:rPr>
              <a:t>tab</a:t>
            </a:r>
            <a:endParaRPr lang="en-US" sz="1600" dirty="0">
              <a:latin typeface="+mj-lt"/>
            </a:endParaRPr>
          </a:p>
        </p:txBody>
      </p:sp>
      <p:pic>
        <p:nvPicPr>
          <p:cNvPr id="8" name="Picture 7" descr="Budget=Structures-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96869" y="1988416"/>
            <a:ext cx="4838700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>
          <a:xfrm>
            <a:off x="757081" y="1104940"/>
            <a:ext cx="7931150" cy="2620962"/>
          </a:xfrm>
        </p:spPr>
        <p:txBody>
          <a:bodyPr/>
          <a:lstStyle/>
          <a:p>
            <a:r>
              <a:rPr lang="en-US" dirty="0"/>
              <a:t>Manually in the grid</a:t>
            </a:r>
          </a:p>
          <a:p>
            <a:pPr>
              <a:spcBef>
                <a:spcPts val="1800"/>
              </a:spcBef>
            </a:pPr>
            <a:r>
              <a:rPr lang="en-US" dirty="0"/>
              <a:t>Excel Hotlink</a:t>
            </a:r>
          </a:p>
          <a:p>
            <a:pPr lvl="1"/>
            <a:r>
              <a:rPr lang="en-US" dirty="0"/>
              <a:t>Create Excel template</a:t>
            </a:r>
          </a:p>
          <a:p>
            <a:pPr lvl="1"/>
            <a:r>
              <a:rPr lang="en-US" dirty="0"/>
              <a:t>Create from Excel</a:t>
            </a:r>
          </a:p>
        </p:txBody>
      </p:sp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94105" y="94212"/>
            <a:ext cx="8207375" cy="865187"/>
          </a:xfrm>
        </p:spPr>
        <p:txBody>
          <a:bodyPr/>
          <a:lstStyle/>
          <a:p>
            <a:r>
              <a:rPr lang="en-US" dirty="0" smtClean="0"/>
              <a:t>Creating </a:t>
            </a:r>
            <a:r>
              <a:rPr lang="en-US" dirty="0"/>
              <a:t>a Budget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MC-2.1-1-BU-140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94309" y="6638544"/>
            <a:ext cx="1649691" cy="219456"/>
          </a:xfrm>
        </p:spPr>
        <p:txBody>
          <a:bodyPr/>
          <a:lstStyle/>
          <a:p>
            <a:r>
              <a:rPr lang="en-US" smtClean="0"/>
              <a:t>MC-2.1-1-BU-150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86016" y="542096"/>
            <a:ext cx="7753350" cy="5638800"/>
            <a:chOff x="554038" y="936625"/>
            <a:chExt cx="7753350" cy="5638800"/>
          </a:xfrm>
        </p:grpSpPr>
        <p:pic>
          <p:nvPicPr>
            <p:cNvPr id="23655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4038" y="936625"/>
              <a:ext cx="7753350" cy="5638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36549" name="Oval 5"/>
            <p:cNvSpPr>
              <a:spLocks noChangeArrowheads="1"/>
            </p:cNvSpPr>
            <p:nvPr/>
          </p:nvSpPr>
          <p:spPr bwMode="auto">
            <a:xfrm>
              <a:off x="2951163" y="5507038"/>
              <a:ext cx="2336800" cy="334962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/>
            </a:p>
          </p:txBody>
        </p:sp>
      </p:grpSp>
      <p:sp>
        <p:nvSpPr>
          <p:cNvPr id="236546" name="Text Box 2"/>
          <p:cNvSpPr txBox="1">
            <a:spLocks noChangeArrowheads="1"/>
          </p:cNvSpPr>
          <p:nvPr/>
        </p:nvSpPr>
        <p:spPr bwMode="auto">
          <a:xfrm>
            <a:off x="5589512" y="4899693"/>
            <a:ext cx="3297839" cy="615553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 smtClean="0">
                <a:solidFill>
                  <a:schemeClr val="tx2"/>
                </a:solidFill>
                <a:latin typeface="+mn-lt"/>
              </a:rPr>
              <a:t>Right-click </a:t>
            </a:r>
            <a:r>
              <a:rPr lang="en-US" sz="1400" dirty="0" smtClean="0">
                <a:latin typeface="+mn-lt"/>
              </a:rPr>
              <a:t>and select </a:t>
            </a:r>
            <a:r>
              <a:rPr lang="en-US" sz="1400" dirty="0" smtClean="0">
                <a:solidFill>
                  <a:schemeClr val="tx2"/>
                </a:solidFill>
                <a:latin typeface="+mn-lt"/>
              </a:rPr>
              <a:t>Insert 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a New Row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2590" y="6638544"/>
            <a:ext cx="1621410" cy="219456"/>
          </a:xfrm>
        </p:spPr>
        <p:txBody>
          <a:bodyPr/>
          <a:lstStyle/>
          <a:p>
            <a:r>
              <a:rPr lang="en-US" smtClean="0"/>
              <a:t>MC-2.1-1-BU-160</a:t>
            </a:r>
            <a:endParaRPr lang="en-US"/>
          </a:p>
        </p:txBody>
      </p:sp>
      <p:sp>
        <p:nvSpPr>
          <p:cNvPr id="237570" name="Text Box 2"/>
          <p:cNvSpPr txBox="1">
            <a:spLocks noChangeArrowheads="1"/>
          </p:cNvSpPr>
          <p:nvPr/>
        </p:nvSpPr>
        <p:spPr bwMode="auto">
          <a:xfrm>
            <a:off x="428919" y="355836"/>
            <a:ext cx="822960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tx2"/>
                </a:solidFill>
                <a:latin typeface="+mj-lt"/>
              </a:rPr>
              <a:t>Creating a Structure using an Excel Hotlink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375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366" y="1181532"/>
            <a:ext cx="7515225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37572" name="Oval 4"/>
          <p:cNvSpPr>
            <a:spLocks noChangeArrowheads="1"/>
          </p:cNvSpPr>
          <p:nvPr/>
        </p:nvSpPr>
        <p:spPr bwMode="auto">
          <a:xfrm>
            <a:off x="676491" y="2613457"/>
            <a:ext cx="2336800" cy="674687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428983" y="3947971"/>
            <a:ext cx="2172633" cy="615553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 smtClean="0">
                <a:solidFill>
                  <a:schemeClr val="tx2"/>
                </a:solidFill>
                <a:latin typeface="+mn-lt"/>
              </a:rPr>
              <a:t>Create From Excel or Create Excel Template</a:t>
            </a:r>
            <a:endParaRPr lang="en-US" sz="14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Topic Properties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9644" y="6645244"/>
            <a:ext cx="1584356" cy="212756"/>
          </a:xfrm>
        </p:spPr>
        <p:txBody>
          <a:bodyPr/>
          <a:lstStyle/>
          <a:p>
            <a:r>
              <a:rPr lang="en-US" dirty="0" smtClean="0"/>
              <a:t>MC-2.1-1-BU-165</a:t>
            </a:r>
            <a:endParaRPr lang="en-US" dirty="0"/>
          </a:p>
        </p:txBody>
      </p:sp>
      <p:pic>
        <p:nvPicPr>
          <p:cNvPr id="5" name="Picture 4" descr="TopicProps_G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2604" y="1309687"/>
            <a:ext cx="5886450" cy="4238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TopicProps_CO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336" y="1439501"/>
            <a:ext cx="5207019" cy="3730028"/>
          </a:xfrm>
          <a:prstGeom prst="rect">
            <a:avLst/>
          </a:prstGeom>
        </p:spPr>
      </p:pic>
      <p:sp>
        <p:nvSpPr>
          <p:cNvPr id="1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MC-2.1-1-BU-170</a:t>
            </a:r>
            <a:endParaRPr lang="en-US" dirty="0"/>
          </a:p>
        </p:txBody>
      </p:sp>
      <p:sp>
        <p:nvSpPr>
          <p:cNvPr id="238603" name="Rectangle 11"/>
          <p:cNvSpPr>
            <a:spLocks noChangeArrowheads="1"/>
          </p:cNvSpPr>
          <p:nvPr/>
        </p:nvSpPr>
        <p:spPr bwMode="auto">
          <a:xfrm>
            <a:off x="55147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Linking Topics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018246" y="1632857"/>
            <a:ext cx="2743200" cy="671804"/>
            <a:chOff x="5654351" y="1632857"/>
            <a:chExt cx="2963955" cy="671804"/>
          </a:xfrm>
        </p:grpSpPr>
        <p:sp>
          <p:nvSpPr>
            <p:cNvPr id="23" name="Rectangle 22"/>
            <p:cNvSpPr/>
            <p:nvPr/>
          </p:nvSpPr>
          <p:spPr>
            <a:xfrm>
              <a:off x="5654351" y="1632857"/>
              <a:ext cx="2920482" cy="671804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605" name="Text Box 13"/>
            <p:cNvSpPr txBox="1">
              <a:spLocks noChangeArrowheads="1"/>
            </p:cNvSpPr>
            <p:nvPr/>
          </p:nvSpPr>
          <p:spPr bwMode="auto">
            <a:xfrm>
              <a:off x="5722706" y="1661839"/>
              <a:ext cx="2895600" cy="61555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Specify a budget group to link all </a:t>
              </a:r>
              <a:r>
                <a:rPr lang="en-US" sz="1400" dirty="0" smtClean="0">
                  <a:latin typeface="+mj-lt"/>
                </a:rPr>
                <a:t>COAs </a:t>
              </a:r>
              <a:r>
                <a:rPr lang="en-US" sz="1400" dirty="0">
                  <a:latin typeface="+mj-lt"/>
                </a:rPr>
                <a:t>for the </a:t>
              </a:r>
              <a:r>
                <a:rPr lang="en-US" sz="1400" dirty="0" smtClean="0">
                  <a:latin typeface="+mj-lt"/>
                </a:rPr>
                <a:t>group</a:t>
              </a:r>
              <a:endParaRPr lang="en-US" sz="1400" dirty="0">
                <a:latin typeface="+mj-lt"/>
              </a:endParaRPr>
            </a:p>
          </p:txBody>
        </p:sp>
      </p:grpSp>
      <p:sp>
        <p:nvSpPr>
          <p:cNvPr id="238606" name="Text Box 14"/>
          <p:cNvSpPr txBox="1">
            <a:spLocks noChangeArrowheads="1"/>
          </p:cNvSpPr>
          <p:nvPr/>
        </p:nvSpPr>
        <p:spPr bwMode="auto">
          <a:xfrm>
            <a:off x="6018245" y="2842776"/>
            <a:ext cx="2733869" cy="824154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40" tIns="91440" rIns="91440" bIns="91440">
            <a:noAutofit/>
          </a:bodyPr>
          <a:lstStyle/>
          <a:p>
            <a:pPr algn="l">
              <a:spcBef>
                <a:spcPts val="400"/>
              </a:spcBef>
            </a:pPr>
            <a:r>
              <a:rPr lang="en-US" sz="1400" dirty="0">
                <a:latin typeface="+mj-lt"/>
              </a:rPr>
              <a:t>Specify the COA components to link to the </a:t>
            </a:r>
            <a:r>
              <a:rPr lang="en-US" sz="1400" dirty="0" smtClean="0">
                <a:latin typeface="+mj-lt"/>
              </a:rPr>
              <a:t>topic</a:t>
            </a:r>
            <a:endParaRPr lang="en-US" sz="1400" dirty="0">
              <a:latin typeface="+mj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018245" y="3918857"/>
            <a:ext cx="2845836" cy="877078"/>
            <a:chOff x="5728996" y="3918857"/>
            <a:chExt cx="2845836" cy="877078"/>
          </a:xfrm>
        </p:grpSpPr>
        <p:sp>
          <p:nvSpPr>
            <p:cNvPr id="18" name="Rectangle 17"/>
            <p:cNvSpPr/>
            <p:nvPr/>
          </p:nvSpPr>
          <p:spPr>
            <a:xfrm>
              <a:off x="5728996" y="3918857"/>
              <a:ext cx="2761861" cy="877078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607" name="Text Box 15"/>
            <p:cNvSpPr txBox="1">
              <a:spLocks noChangeArrowheads="1"/>
            </p:cNvSpPr>
            <p:nvPr/>
          </p:nvSpPr>
          <p:spPr bwMode="auto">
            <a:xfrm>
              <a:off x="5754261" y="3934751"/>
              <a:ext cx="2820571" cy="83099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1440" tIns="91440" rIns="91440" bIns="91440">
              <a:noAutofit/>
            </a:bodyPr>
            <a:lstStyle/>
            <a:p>
              <a:pPr algn="l"/>
              <a:r>
                <a:rPr lang="en-US" sz="1400" dirty="0">
                  <a:latin typeface="+mj-lt"/>
                </a:rPr>
                <a:t>Specify </a:t>
              </a:r>
              <a:r>
                <a:rPr lang="en-US" sz="1400" dirty="0" smtClean="0">
                  <a:latin typeface="+mj-lt"/>
                </a:rPr>
                <a:t>a </a:t>
              </a:r>
              <a:r>
                <a:rPr lang="en-US" sz="1400" dirty="0">
                  <a:latin typeface="+mj-lt"/>
                </a:rPr>
                <a:t>SAF structure and concept code for the first SAF level in the </a:t>
              </a:r>
              <a:r>
                <a:rPr lang="en-US" sz="1400" dirty="0" smtClean="0">
                  <a:latin typeface="+mj-lt"/>
                </a:rPr>
                <a:t>structure</a:t>
              </a:r>
              <a:endParaRPr lang="en-US" sz="1400" dirty="0">
                <a:latin typeface="+mj-lt"/>
              </a:endParaRPr>
            </a:p>
          </p:txBody>
        </p:sp>
      </p:grpSp>
      <p:sp>
        <p:nvSpPr>
          <p:cNvPr id="238609" name="Rectangle 17"/>
          <p:cNvSpPr>
            <a:spLocks noChangeArrowheads="1"/>
          </p:cNvSpPr>
          <p:nvPr/>
        </p:nvSpPr>
        <p:spPr bwMode="auto">
          <a:xfrm>
            <a:off x="494614" y="2723876"/>
            <a:ext cx="2495550" cy="168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8610" name="AutoShape 18"/>
          <p:cNvCxnSpPr>
            <a:cxnSpLocks noChangeShapeType="1"/>
            <a:stCxn id="23" idx="1"/>
          </p:cNvCxnSpPr>
          <p:nvPr/>
        </p:nvCxnSpPr>
        <p:spPr bwMode="auto">
          <a:xfrm flipH="1">
            <a:off x="3517642" y="1968759"/>
            <a:ext cx="2500604" cy="1026368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38611" name="Rectangle 19"/>
          <p:cNvSpPr>
            <a:spLocks noChangeArrowheads="1"/>
          </p:cNvSpPr>
          <p:nvPr/>
        </p:nvSpPr>
        <p:spPr bwMode="auto">
          <a:xfrm>
            <a:off x="540652" y="3015976"/>
            <a:ext cx="2449512" cy="147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8612" name="AutoShape 20"/>
          <p:cNvCxnSpPr>
            <a:cxnSpLocks noChangeShapeType="1"/>
            <a:stCxn id="238606" idx="1"/>
          </p:cNvCxnSpPr>
          <p:nvPr/>
        </p:nvCxnSpPr>
        <p:spPr bwMode="auto">
          <a:xfrm flipH="1">
            <a:off x="3433667" y="3254853"/>
            <a:ext cx="2584578" cy="85507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38613" name="Rectangle 21"/>
          <p:cNvSpPr>
            <a:spLocks noChangeArrowheads="1"/>
          </p:cNvSpPr>
          <p:nvPr/>
        </p:nvSpPr>
        <p:spPr bwMode="auto">
          <a:xfrm>
            <a:off x="483502" y="3603351"/>
            <a:ext cx="2641600" cy="417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" name="Straight Arrow Connector 21"/>
          <p:cNvCxnSpPr>
            <a:stCxn id="18" idx="1"/>
          </p:cNvCxnSpPr>
          <p:nvPr/>
        </p:nvCxnSpPr>
        <p:spPr>
          <a:xfrm flipH="1" flipV="1">
            <a:off x="3517642" y="4021494"/>
            <a:ext cx="2500603" cy="335902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96346" y="6638544"/>
            <a:ext cx="1847654" cy="219456"/>
          </a:xfrm>
        </p:spPr>
        <p:txBody>
          <a:bodyPr/>
          <a:lstStyle/>
          <a:p>
            <a:r>
              <a:rPr lang="en-US" smtClean="0"/>
              <a:t>MC-2.1-1-BU-180</a:t>
            </a:r>
            <a:endParaRPr lang="en-US"/>
          </a:p>
        </p:txBody>
      </p:sp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513762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Versions</a:t>
            </a:r>
          </a:p>
        </p:txBody>
      </p:sp>
      <p:sp>
        <p:nvSpPr>
          <p:cNvPr id="239620" name="Text Box 4"/>
          <p:cNvSpPr txBox="1">
            <a:spLocks noChangeArrowheads="1"/>
          </p:cNvSpPr>
          <p:nvPr/>
        </p:nvSpPr>
        <p:spPr bwMode="auto">
          <a:xfrm>
            <a:off x="600585" y="3700032"/>
            <a:ext cx="6724650" cy="19113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marL="233363" indent="-233363" algn="l">
              <a:spcBef>
                <a:spcPts val="8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Budgets can have multiple versions.</a:t>
            </a:r>
          </a:p>
          <a:p>
            <a:pPr marL="233363" indent="-233363" algn="l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You must associate each version record with a valid reporting period. </a:t>
            </a:r>
          </a:p>
          <a:p>
            <a:pPr marL="233363" indent="-233363" algn="l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Only one budget version can be active at any time.</a:t>
            </a:r>
            <a:endParaRPr lang="en-US" sz="1600" dirty="0">
              <a:latin typeface="+mj-lt"/>
            </a:endParaRPr>
          </a:p>
        </p:txBody>
      </p:sp>
      <p:pic>
        <p:nvPicPr>
          <p:cNvPr id="2396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97" y="1563257"/>
            <a:ext cx="7810500" cy="1876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how budgeting works in QAD Enterprise </a:t>
            </a:r>
            <a:r>
              <a:rPr lang="en-US" dirty="0" smtClean="0"/>
              <a:t>Applications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Learn how to create and update </a:t>
            </a:r>
            <a:r>
              <a:rPr lang="en-US" dirty="0" smtClean="0"/>
              <a:t>budgets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Learn how to use the Excel integration for </a:t>
            </a:r>
            <a:r>
              <a:rPr lang="en-US" dirty="0" smtClean="0"/>
              <a:t>budgets</a:t>
            </a:r>
            <a:endParaRPr lang="en-US" dirty="0"/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88577" y="6638544"/>
            <a:ext cx="1555423" cy="219456"/>
          </a:xfrm>
        </p:spPr>
        <p:txBody>
          <a:bodyPr/>
          <a:lstStyle/>
          <a:p>
            <a:r>
              <a:rPr lang="en-US" smtClean="0"/>
              <a:t>MC-2.1-1-BU-020</a:t>
            </a:r>
            <a:endParaRPr lang="en-US" dirty="0"/>
          </a:p>
        </p:txBody>
      </p:sp>
      <p:pic>
        <p:nvPicPr>
          <p:cNvPr id="223237" name="Picture 5" descr="Budge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633" y="3534560"/>
            <a:ext cx="3227387" cy="2160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Copy</a:t>
            </a:r>
          </a:p>
          <a:p>
            <a:pPr lvl="1">
              <a:lnSpc>
                <a:spcPct val="80000"/>
              </a:lnSpc>
              <a:spcBef>
                <a:spcPct val="30000"/>
              </a:spcBef>
            </a:pPr>
            <a:r>
              <a:rPr lang="en-GB" dirty="0" smtClean="0"/>
              <a:t>Use existing </a:t>
            </a:r>
            <a:r>
              <a:rPr lang="en-GB" dirty="0"/>
              <a:t>budget as </a:t>
            </a:r>
            <a:r>
              <a:rPr lang="en-GB" dirty="0" smtClean="0"/>
              <a:t>basis </a:t>
            </a:r>
            <a:r>
              <a:rPr lang="en-GB" dirty="0"/>
              <a:t>for </a:t>
            </a:r>
            <a:r>
              <a:rPr lang="en-GB" dirty="0" smtClean="0"/>
              <a:t>new budget </a:t>
            </a:r>
            <a:endParaRPr lang="en-GB" dirty="0"/>
          </a:p>
          <a:p>
            <a:pPr lvl="1">
              <a:lnSpc>
                <a:spcPct val="80000"/>
              </a:lnSpc>
              <a:spcBef>
                <a:spcPct val="30000"/>
              </a:spcBef>
            </a:pPr>
            <a:r>
              <a:rPr lang="en-GB" dirty="0" smtClean="0"/>
              <a:t>Copying rules</a:t>
            </a:r>
            <a:endParaRPr lang="en-GB" dirty="0"/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 dirty="0"/>
              <a:t>The structure is </a:t>
            </a:r>
            <a:r>
              <a:rPr lang="en-GB" dirty="0" smtClean="0"/>
              <a:t>copied</a:t>
            </a:r>
            <a:endParaRPr lang="en-GB" dirty="0"/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 dirty="0"/>
              <a:t>You must define the periods of the new </a:t>
            </a:r>
            <a:r>
              <a:rPr lang="en-GB" dirty="0" smtClean="0"/>
              <a:t>budget</a:t>
            </a:r>
            <a:endParaRPr lang="en-GB" dirty="0"/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 dirty="0"/>
              <a:t>You can optionally</a:t>
            </a:r>
            <a:r>
              <a:rPr lang="en-GB" sz="1800" dirty="0"/>
              <a:t> copy the budget data </a:t>
            </a:r>
            <a:r>
              <a:rPr lang="en-GB" sz="1800" dirty="0" smtClean="0"/>
              <a:t>also</a:t>
            </a:r>
            <a:endParaRPr lang="en-US" sz="1800" dirty="0"/>
          </a:p>
          <a:p>
            <a:pPr>
              <a:lnSpc>
                <a:spcPct val="80000"/>
              </a:lnSpc>
              <a:spcBef>
                <a:spcPct val="55000"/>
              </a:spcBef>
            </a:pPr>
            <a:r>
              <a:rPr lang="en-US" dirty="0"/>
              <a:t>Rebuild</a:t>
            </a:r>
          </a:p>
          <a:p>
            <a:pPr lvl="1">
              <a:lnSpc>
                <a:spcPct val="80000"/>
              </a:lnSpc>
              <a:spcBef>
                <a:spcPct val="35000"/>
              </a:spcBef>
            </a:pPr>
            <a:r>
              <a:rPr lang="en-GB" dirty="0" smtClean="0"/>
              <a:t>Budget </a:t>
            </a:r>
            <a:r>
              <a:rPr lang="en-GB" dirty="0"/>
              <a:t>daemon updates the topic </a:t>
            </a:r>
            <a:r>
              <a:rPr lang="en-GB" dirty="0" smtClean="0"/>
              <a:t>actual</a:t>
            </a:r>
            <a:endParaRPr lang="en-GB" dirty="0"/>
          </a:p>
          <a:p>
            <a:pPr lvl="1">
              <a:lnSpc>
                <a:spcPct val="80000"/>
              </a:lnSpc>
              <a:spcBef>
                <a:spcPct val="35000"/>
              </a:spcBef>
            </a:pPr>
            <a:r>
              <a:rPr lang="en-GB" dirty="0" smtClean="0"/>
              <a:t>Each posting </a:t>
            </a:r>
            <a:r>
              <a:rPr lang="en-GB" dirty="0"/>
              <a:t>on a budget item generates a work record for the </a:t>
            </a:r>
            <a:r>
              <a:rPr lang="en-GB" dirty="0" smtClean="0"/>
              <a:t>daemon</a:t>
            </a:r>
            <a:endParaRPr lang="en-GB" dirty="0"/>
          </a:p>
        </p:txBody>
      </p:sp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Activities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MC-2.1-1-BU-190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Rebuild</a:t>
            </a:r>
            <a:endParaRPr lang="en-GB" dirty="0"/>
          </a:p>
          <a:p>
            <a:pPr lvl="1">
              <a:spcBef>
                <a:spcPct val="35000"/>
              </a:spcBef>
            </a:pPr>
            <a:r>
              <a:rPr lang="en-GB" dirty="0"/>
              <a:t>Clears </a:t>
            </a:r>
            <a:r>
              <a:rPr lang="en-GB" dirty="0" smtClean="0"/>
              <a:t>previous </a:t>
            </a:r>
            <a:r>
              <a:rPr lang="en-GB" dirty="0"/>
              <a:t>daemon calculations for </a:t>
            </a:r>
            <a:r>
              <a:rPr lang="en-GB" dirty="0" smtClean="0"/>
              <a:t>budget </a:t>
            </a:r>
            <a:r>
              <a:rPr lang="en-GB" dirty="0"/>
              <a:t>and </a:t>
            </a:r>
            <a:r>
              <a:rPr lang="en-GB" dirty="0" smtClean="0"/>
              <a:t>regenerates </a:t>
            </a:r>
            <a:r>
              <a:rPr lang="en-GB" dirty="0"/>
              <a:t>all work </a:t>
            </a:r>
            <a:r>
              <a:rPr lang="en-GB" dirty="0" smtClean="0"/>
              <a:t>records</a:t>
            </a:r>
            <a:endParaRPr lang="en-GB" dirty="0"/>
          </a:p>
          <a:p>
            <a:pPr lvl="1">
              <a:spcBef>
                <a:spcPct val="35000"/>
              </a:spcBef>
            </a:pPr>
            <a:r>
              <a:rPr lang="en-GB" dirty="0" smtClean="0"/>
              <a:t>B</a:t>
            </a:r>
            <a:r>
              <a:rPr lang="en-GB" dirty="0" smtClean="0"/>
              <a:t>udget </a:t>
            </a:r>
            <a:r>
              <a:rPr lang="en-GB" dirty="0"/>
              <a:t>actuals are recalculated (rebuilt</a:t>
            </a:r>
            <a:r>
              <a:rPr lang="en-GB" dirty="0" smtClean="0"/>
              <a:t>)</a:t>
            </a:r>
            <a:endParaRPr lang="en-GB" dirty="0"/>
          </a:p>
          <a:p>
            <a:pPr>
              <a:spcBef>
                <a:spcPct val="55000"/>
              </a:spcBef>
            </a:pPr>
            <a:r>
              <a:rPr lang="en-US" dirty="0"/>
              <a:t>Delete</a:t>
            </a:r>
          </a:p>
          <a:p>
            <a:pPr lvl="1">
              <a:spcBef>
                <a:spcPct val="35000"/>
              </a:spcBef>
            </a:pPr>
            <a:r>
              <a:rPr lang="en-GB" dirty="0"/>
              <a:t>All budgets can be </a:t>
            </a:r>
            <a:r>
              <a:rPr lang="en-GB" dirty="0" smtClean="0"/>
              <a:t>deleted</a:t>
            </a:r>
            <a:endParaRPr lang="en-US" dirty="0"/>
          </a:p>
          <a:p>
            <a:endParaRPr lang="en-US" dirty="0"/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Activities – Continued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MC-2.1-1-BU-195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Allocates postings to the appropriate budget </a:t>
            </a:r>
            <a:r>
              <a:rPr lang="en-US" sz="2400" dirty="0" smtClean="0"/>
              <a:t>topics </a:t>
            </a:r>
            <a:endParaRPr lang="en-US" sz="2400" dirty="0"/>
          </a:p>
          <a:p>
            <a:pPr>
              <a:spcBef>
                <a:spcPct val="100000"/>
              </a:spcBef>
            </a:pPr>
            <a:r>
              <a:rPr lang="en-US" sz="2400" dirty="0"/>
              <a:t>All postings are processed, including those in the transient and secondary </a:t>
            </a:r>
            <a:r>
              <a:rPr lang="en-US" sz="2400" dirty="0" smtClean="0"/>
              <a:t>layers</a:t>
            </a:r>
            <a:endParaRPr lang="en-US" sz="2400" dirty="0"/>
          </a:p>
          <a:p>
            <a:pPr>
              <a:spcBef>
                <a:spcPct val="100000"/>
              </a:spcBef>
            </a:pPr>
            <a:r>
              <a:rPr lang="en-US" sz="2400" dirty="0"/>
              <a:t>Inspects all budget definition tables, and updates the </a:t>
            </a:r>
            <a:r>
              <a:rPr lang="en-US" sz="2400" dirty="0" err="1"/>
              <a:t>actuals</a:t>
            </a:r>
            <a:r>
              <a:rPr lang="en-US" sz="2400" dirty="0"/>
              <a:t> for the relevant budget </a:t>
            </a:r>
            <a:r>
              <a:rPr lang="en-US" sz="2400" dirty="0" smtClean="0"/>
              <a:t>topics</a:t>
            </a:r>
            <a:endParaRPr lang="en-US" sz="2400" dirty="0"/>
          </a:p>
          <a:p>
            <a:pPr>
              <a:spcBef>
                <a:spcPct val="100000"/>
              </a:spcBef>
            </a:pPr>
            <a:r>
              <a:rPr lang="en-US" sz="2400" dirty="0" smtClean="0"/>
              <a:t>Also used </a:t>
            </a:r>
            <a:r>
              <a:rPr lang="en-US" sz="2400" dirty="0"/>
              <a:t>for </a:t>
            </a:r>
            <a:r>
              <a:rPr lang="en-US" sz="2400" dirty="0" smtClean="0"/>
              <a:t>GL allocations</a:t>
            </a:r>
            <a:endParaRPr lang="en-US" sz="2400" dirty="0"/>
          </a:p>
          <a:p>
            <a:endParaRPr lang="en-US" sz="2000" dirty="0"/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Daemon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82845" y="6638544"/>
            <a:ext cx="1461155" cy="219456"/>
          </a:xfrm>
        </p:spPr>
        <p:txBody>
          <a:bodyPr/>
          <a:lstStyle/>
          <a:p>
            <a:r>
              <a:rPr lang="en-US" smtClean="0"/>
              <a:t>MC-2.1-1-BU-200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Manually in the grid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Excel Hotlink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Create Hotlink / Restore Hotlink / Synchronize</a:t>
            </a: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Budget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MC-2.1-1-BU-210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86540" y="6638544"/>
            <a:ext cx="1357460" cy="219456"/>
          </a:xfrm>
        </p:spPr>
        <p:txBody>
          <a:bodyPr/>
          <a:lstStyle/>
          <a:p>
            <a:r>
              <a:rPr lang="en-US" smtClean="0"/>
              <a:t>MC-2.1-1-BU-220</a:t>
            </a:r>
            <a:endParaRPr lang="en-US" dirty="0"/>
          </a:p>
        </p:txBody>
      </p:sp>
      <p:pic>
        <p:nvPicPr>
          <p:cNvPr id="22118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  <a:p>
            <a:pPr lvl="1"/>
            <a:r>
              <a:rPr lang="en-US" dirty="0"/>
              <a:t>Budget creation, budget periods, budget levels, Excel integration, hotlink, budget update</a:t>
            </a:r>
          </a:p>
          <a:p>
            <a:pPr>
              <a:spcBef>
                <a:spcPts val="1800"/>
              </a:spcBef>
            </a:pPr>
            <a:r>
              <a:rPr lang="en-US" dirty="0"/>
              <a:t>Budget </a:t>
            </a:r>
            <a:r>
              <a:rPr lang="en-US" dirty="0" smtClean="0"/>
              <a:t>setup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Exercise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239"/>
            <a:ext cx="8153400" cy="650875"/>
          </a:xfrm>
        </p:spPr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28322" y="6638544"/>
            <a:ext cx="1715678" cy="219456"/>
          </a:xfrm>
        </p:spPr>
        <p:txBody>
          <a:bodyPr/>
          <a:lstStyle/>
          <a:p>
            <a:r>
              <a:rPr lang="en-US" smtClean="0"/>
              <a:t>MC-2.1-1-BU-030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Use Budget Create (25.5.2.1) to define </a:t>
            </a:r>
            <a:r>
              <a:rPr lang="en-US" sz="2400" dirty="0" smtClean="0"/>
              <a:t>budgets</a:t>
            </a:r>
            <a:endParaRPr lang="en-US" sz="2400" dirty="0"/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/>
              <a:t>Define budgets for a single entity, or for a group of entities with the same shared </a:t>
            </a:r>
            <a:r>
              <a:rPr lang="en-US" sz="2400" dirty="0" smtClean="0"/>
              <a:t>sets</a:t>
            </a:r>
            <a:endParaRPr lang="en-US" sz="2400" dirty="0"/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/>
              <a:t>Budgets are composed of a structure of budget </a:t>
            </a:r>
            <a:r>
              <a:rPr lang="en-US" sz="2400" dirty="0" smtClean="0"/>
              <a:t>topics</a:t>
            </a:r>
            <a:endParaRPr lang="en-US" sz="2400" dirty="0"/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/>
              <a:t>Topics are linked </a:t>
            </a:r>
            <a:r>
              <a:rPr lang="en-US" sz="2400" dirty="0" smtClean="0"/>
              <a:t>to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000" dirty="0"/>
              <a:t>Accounts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Sub-accounts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Cost centers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Projects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SAFs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Sub-totals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Budgeting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4882" y="6638544"/>
            <a:ext cx="1659118" cy="219456"/>
          </a:xfrm>
        </p:spPr>
        <p:txBody>
          <a:bodyPr/>
          <a:lstStyle/>
          <a:p>
            <a:r>
              <a:rPr lang="en-US" smtClean="0"/>
              <a:t>MC-2.1-1-BU-040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66029" y="6638544"/>
            <a:ext cx="1677971" cy="219456"/>
          </a:xfrm>
        </p:spPr>
        <p:txBody>
          <a:bodyPr/>
          <a:lstStyle/>
          <a:p>
            <a:r>
              <a:rPr lang="en-US" smtClean="0"/>
              <a:t>MC-2.1-1-BU-050</a:t>
            </a:r>
            <a:endParaRPr lang="en-US" dirty="0"/>
          </a:p>
        </p:txBody>
      </p:sp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Process</a:t>
            </a:r>
          </a:p>
        </p:txBody>
      </p:sp>
      <p:pic>
        <p:nvPicPr>
          <p:cNvPr id="5" name="Picture 4" descr="Budgeting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3576" y="894227"/>
            <a:ext cx="6637227" cy="53170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Facilitate budget </a:t>
            </a:r>
            <a:r>
              <a:rPr lang="en-US" sz="2400" dirty="0" smtClean="0"/>
              <a:t>setup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Define a budget group of accounts, sub-accounts, cost centers, projects, or </a:t>
            </a:r>
            <a:r>
              <a:rPr lang="en-US" sz="2400" dirty="0" smtClean="0"/>
              <a:t>SAFs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Link the budget group to a budget topic, rather than linking each COA component </a:t>
            </a:r>
            <a:r>
              <a:rPr lang="en-US" sz="2400" dirty="0" smtClean="0"/>
              <a:t>individually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Groups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77493" y="6638544"/>
            <a:ext cx="1866507" cy="219456"/>
          </a:xfrm>
        </p:spPr>
        <p:txBody>
          <a:bodyPr/>
          <a:lstStyle/>
          <a:p>
            <a:r>
              <a:rPr lang="en-US" smtClean="0"/>
              <a:t>MC-2.1-1-BU-060</a:t>
            </a:r>
            <a:endParaRPr lang="en-US"/>
          </a:p>
        </p:txBody>
      </p:sp>
      <p:pic>
        <p:nvPicPr>
          <p:cNvPr id="2273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622" y="3550376"/>
            <a:ext cx="4629150" cy="246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800"/>
              </a:spcBef>
            </a:pPr>
            <a:r>
              <a:rPr lang="en-US" sz="2400" dirty="0"/>
              <a:t>Define report periods that are specific to budget </a:t>
            </a:r>
            <a:r>
              <a:rPr lang="en-US" sz="2400" dirty="0" smtClean="0"/>
              <a:t>reports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Budgets can have multiple </a:t>
            </a:r>
            <a:r>
              <a:rPr lang="en-US" sz="2400" dirty="0" smtClean="0"/>
              <a:t>versions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Associate each version record with a valid reporting </a:t>
            </a:r>
            <a:r>
              <a:rPr lang="en-US" sz="2400" dirty="0" smtClean="0"/>
              <a:t>period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Reporting periods are independent of GL periods and tax </a:t>
            </a:r>
            <a:r>
              <a:rPr lang="en-US" sz="2400" dirty="0" smtClean="0"/>
              <a:t>periods</a:t>
            </a:r>
            <a:endParaRPr lang="en-US" sz="2400" dirty="0"/>
          </a:p>
          <a:p>
            <a:pPr>
              <a:spcBef>
                <a:spcPts val="800"/>
              </a:spcBef>
            </a:pPr>
            <a:endParaRPr lang="en-US" sz="2400" dirty="0"/>
          </a:p>
          <a:p>
            <a:pPr>
              <a:spcBef>
                <a:spcPts val="800"/>
              </a:spcBef>
            </a:pPr>
            <a:endParaRPr lang="en-US" dirty="0"/>
          </a:p>
          <a:p>
            <a:pPr>
              <a:spcBef>
                <a:spcPts val="800"/>
              </a:spcBef>
            </a:pPr>
            <a:endParaRPr lang="en-US" dirty="0"/>
          </a:p>
          <a:p>
            <a:endParaRPr lang="en-US" dirty="0"/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Report Periods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32016" y="6638544"/>
            <a:ext cx="1611984" cy="219456"/>
          </a:xfrm>
        </p:spPr>
        <p:txBody>
          <a:bodyPr/>
          <a:lstStyle/>
          <a:p>
            <a:r>
              <a:rPr lang="en-US" smtClean="0"/>
              <a:t>MC-2.1-1-BU-070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Create (25.5.1.1)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07431" y="6638544"/>
            <a:ext cx="1536569" cy="219456"/>
          </a:xfrm>
        </p:spPr>
        <p:txBody>
          <a:bodyPr/>
          <a:lstStyle/>
          <a:p>
            <a:r>
              <a:rPr lang="en-US" smtClean="0"/>
              <a:t>MC-2.1-1-BU-080</a:t>
            </a:r>
            <a:endParaRPr lang="en-US" dirty="0"/>
          </a:p>
        </p:txBody>
      </p:sp>
      <p:pic>
        <p:nvPicPr>
          <p:cNvPr id="5" name="Picture 4" descr="Budget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63362"/>
            <a:ext cx="5814138" cy="48706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udget-Create-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2281" y="1418738"/>
            <a:ext cx="6153150" cy="1781175"/>
          </a:xfrm>
          <a:prstGeom prst="rect">
            <a:avLst/>
          </a:prstGeom>
        </p:spPr>
      </p:pic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smtClean="0"/>
              <a:t>MC-2.1-1-BU-090</a:t>
            </a:r>
            <a:endParaRPr lang="en-US" dirty="0"/>
          </a:p>
        </p:txBody>
      </p:sp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Create Header Fields</a:t>
            </a:r>
          </a:p>
        </p:txBody>
      </p:sp>
      <p:sp>
        <p:nvSpPr>
          <p:cNvPr id="230410" name="Text Box 10"/>
          <p:cNvSpPr txBox="1">
            <a:spLocks noChangeArrowheads="1"/>
          </p:cNvSpPr>
          <p:nvPr/>
        </p:nvSpPr>
        <p:spPr bwMode="auto">
          <a:xfrm>
            <a:off x="7201082" y="1696248"/>
            <a:ext cx="1360488" cy="95410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Budget </a:t>
            </a:r>
            <a:r>
              <a:rPr lang="en-US" sz="1600" dirty="0" smtClean="0">
                <a:latin typeface="+mj-lt"/>
              </a:rPr>
              <a:t>status</a:t>
            </a:r>
            <a:endParaRPr lang="en-US" sz="1600" dirty="0">
              <a:latin typeface="+mj-lt"/>
            </a:endParaRPr>
          </a:p>
        </p:txBody>
      </p:sp>
      <p:sp>
        <p:nvSpPr>
          <p:cNvPr id="230411" name="Line 11"/>
          <p:cNvSpPr>
            <a:spLocks noChangeShapeType="1"/>
          </p:cNvSpPr>
          <p:nvPr/>
        </p:nvSpPr>
        <p:spPr bwMode="auto">
          <a:xfrm flipH="1">
            <a:off x="6468404" y="2150045"/>
            <a:ext cx="852487" cy="5175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2285</TotalTime>
  <Words>602</Words>
  <Application>Microsoft Office PowerPoint</Application>
  <PresentationFormat>On-screen Show (4:3)</PresentationFormat>
  <Paragraphs>125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QAD 2010 Presentation</vt:lpstr>
      <vt:lpstr>Budgeting</vt:lpstr>
      <vt:lpstr>Objectives</vt:lpstr>
      <vt:lpstr>Overview</vt:lpstr>
      <vt:lpstr>Budgeting</vt:lpstr>
      <vt:lpstr>Slide 5</vt:lpstr>
      <vt:lpstr>Budget Groups</vt:lpstr>
      <vt:lpstr>Budget Report Periods</vt:lpstr>
      <vt:lpstr>Budget Create (25.5.1.1)</vt:lpstr>
      <vt:lpstr>Slide 9</vt:lpstr>
      <vt:lpstr>Slide 10</vt:lpstr>
      <vt:lpstr>Slide 11</vt:lpstr>
      <vt:lpstr>Slide 12</vt:lpstr>
      <vt:lpstr>Slide 13</vt:lpstr>
      <vt:lpstr>Creating a Budget Structure</vt:lpstr>
      <vt:lpstr>Slide 15</vt:lpstr>
      <vt:lpstr>Slide 16</vt:lpstr>
      <vt:lpstr>Topic Properties</vt:lpstr>
      <vt:lpstr>Slide 18</vt:lpstr>
      <vt:lpstr>Slide 19</vt:lpstr>
      <vt:lpstr>Budget Activities</vt:lpstr>
      <vt:lpstr>Budget Activities – Continued</vt:lpstr>
      <vt:lpstr>Budget Daemon</vt:lpstr>
      <vt:lpstr>Updating Budget Data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158</cp:revision>
  <dcterms:created xsi:type="dcterms:W3CDTF">2006-05-18T22:11:08Z</dcterms:created>
  <dcterms:modified xsi:type="dcterms:W3CDTF">2017-10-04T10:25:53Z</dcterms:modified>
</cp:coreProperties>
</file>