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23"/>
  </p:notesMasterIdLst>
  <p:handoutMasterIdLst>
    <p:handoutMasterId r:id="rId24"/>
  </p:handoutMasterIdLst>
  <p:sldIdLst>
    <p:sldId id="275" r:id="rId2"/>
    <p:sldId id="279" r:id="rId3"/>
    <p:sldId id="283" r:id="rId4"/>
    <p:sldId id="276" r:id="rId5"/>
    <p:sldId id="292" r:id="rId6"/>
    <p:sldId id="281" r:id="rId7"/>
    <p:sldId id="284" r:id="rId8"/>
    <p:sldId id="291" r:id="rId9"/>
    <p:sldId id="297" r:id="rId10"/>
    <p:sldId id="282" r:id="rId11"/>
    <p:sldId id="285" r:id="rId12"/>
    <p:sldId id="286" r:id="rId13"/>
    <p:sldId id="287" r:id="rId14"/>
    <p:sldId id="288" r:id="rId15"/>
    <p:sldId id="289" r:id="rId16"/>
    <p:sldId id="290" r:id="rId17"/>
    <p:sldId id="293" r:id="rId18"/>
    <p:sldId id="294" r:id="rId19"/>
    <p:sldId id="295" r:id="rId20"/>
    <p:sldId id="296" r:id="rId21"/>
    <p:sldId id="280" r:id="rId22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  <a:srgbClr val="FFFED2"/>
    <a:srgbClr val="FEA46A"/>
    <a:srgbClr val="FFF1E1"/>
    <a:srgbClr val="D9FFD9"/>
    <a:srgbClr val="EAEAEA"/>
    <a:srgbClr val="E9F3FD"/>
    <a:srgbClr val="000099"/>
    <a:srgbClr val="FFFFB9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382" autoAdjust="0"/>
    <p:restoredTop sz="99815" autoAdjust="0"/>
  </p:normalViewPr>
  <p:slideViewPr>
    <p:cSldViewPr snapToGrid="0">
      <p:cViewPr varScale="1">
        <p:scale>
          <a:sx n="45" d="100"/>
          <a:sy n="45" d="100"/>
        </p:scale>
        <p:origin x="-117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14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14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3.2_1_gl mask</a:t>
            </a:r>
          </a:p>
        </p:txBody>
      </p:sp>
      <p:sp>
        <p:nvSpPr>
          <p:cNvPr id="1914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4F5F1CBB-2513-439D-A273-9F6F43C630A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3.2_1_gl mask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222AFA6E-C354-4D7F-8C7A-347B37C0C63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3.2_1_gl mask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6544A74-1416-4D3D-A6E7-D0D13D9DB8F5}" type="slidenum">
              <a:rPr lang="en-US"/>
              <a:pPr/>
              <a:t>1</a:t>
            </a:fld>
            <a:endParaRPr lang="en-US"/>
          </a:p>
        </p:txBody>
      </p:sp>
      <p:sp>
        <p:nvSpPr>
          <p:cNvPr id="190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2008-MC-3.2-1-GLM-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2008-MC-3.2-1-GLM-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2008-MC-3.2-1-GLM-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2008-MC-3.2-1-GLM-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2008-MC-3.2-1-GLM-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2008-MC-3.2-1-GLM-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43800" y="6648450"/>
            <a:ext cx="1600200" cy="2095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2008-MC-3.2-1-GLM-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2008-MC-3.2-1-GLM-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70670"/>
            <a:ext cx="8229600" cy="705411"/>
          </a:xfrm>
        </p:spPr>
        <p:txBody>
          <a:bodyPr>
            <a:normAutofit fontScale="90000"/>
          </a:bodyPr>
          <a:lstStyle/>
          <a:p>
            <a:r>
              <a:rPr lang="en-US" sz="2400" b="0">
                <a:solidFill>
                  <a:schemeClr val="tx1"/>
                </a:solidFill>
              </a:rPr>
              <a:t/>
            </a:r>
            <a:br>
              <a:rPr lang="en-US" sz="2400" b="0">
                <a:solidFill>
                  <a:schemeClr val="tx1"/>
                </a:solidFill>
              </a:rPr>
            </a:br>
            <a:r>
              <a:rPr lang="en-US" sz="2400" b="0">
                <a:solidFill>
                  <a:schemeClr val="tx1"/>
                </a:solidFill>
              </a:rPr>
              <a:t>COA Mask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2680856"/>
            <a:ext cx="8229600" cy="34925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9445" name="Rectangle 5"/>
          <p:cNvSpPr>
            <a:spLocks noChangeArrowheads="1"/>
          </p:cNvSpPr>
          <p:nvPr/>
        </p:nvSpPr>
        <p:spPr bwMode="auto">
          <a:xfrm>
            <a:off x="467035" y="971905"/>
            <a:ext cx="822447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b="1" dirty="0">
                <a:latin typeface="+mj-lt"/>
              </a:rPr>
              <a:t>QAD Enterprise </a:t>
            </a:r>
            <a:r>
              <a:rPr lang="en-US" b="1" dirty="0" smtClean="0">
                <a:latin typeface="+mj-lt"/>
              </a:rPr>
              <a:t>Edition, Advanced </a:t>
            </a:r>
            <a:r>
              <a:rPr lang="en-US" b="1" dirty="0">
                <a:latin typeface="+mj-lt"/>
              </a:rPr>
              <a:t>Financials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8" name="Rectangle 10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Sub-Account COA Mask</a:t>
            </a:r>
          </a:p>
        </p:txBody>
      </p:sp>
      <p:sp>
        <p:nvSpPr>
          <p:cNvPr id="1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11126" y="6638544"/>
            <a:ext cx="1432874" cy="219456"/>
          </a:xfrm>
        </p:spPr>
        <p:txBody>
          <a:bodyPr/>
          <a:lstStyle/>
          <a:p>
            <a:r>
              <a:rPr lang="en-US" smtClean="0"/>
              <a:t>MC-3.2-1-GLM-060</a:t>
            </a:r>
            <a:endParaRPr lang="en-US" dirty="0"/>
          </a:p>
        </p:txBody>
      </p:sp>
      <p:pic>
        <p:nvPicPr>
          <p:cNvPr id="222219" name="Picture 11" descr="Sub-Acc-GLMask-C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504" y="999753"/>
            <a:ext cx="4235450" cy="2327275"/>
          </a:xfrm>
          <a:prstGeom prst="rect">
            <a:avLst/>
          </a:prstGeom>
          <a:noFill/>
        </p:spPr>
      </p:pic>
      <p:pic>
        <p:nvPicPr>
          <p:cNvPr id="222220" name="Picture 12" descr="Sub-Acc-Cr_withMas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1654" y="1434728"/>
            <a:ext cx="4505325" cy="3486150"/>
          </a:xfrm>
          <a:prstGeom prst="rect">
            <a:avLst/>
          </a:prstGeom>
          <a:noFill/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70691" y="4801816"/>
            <a:ext cx="2071688" cy="1000125"/>
          </a:xfrm>
          <a:prstGeom prst="rect">
            <a:avLst/>
          </a:prstGeom>
          <a:solidFill>
            <a:srgbClr val="BDDEFF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r>
              <a:rPr lang="en-US" altLang="zh-CN" sz="1100" b="1">
                <a:solidFill>
                  <a:srgbClr val="1E3355"/>
                </a:solidFill>
                <a:latin typeface="Arial" charset="0"/>
                <a:ea typeface="宋体" pitchFamily="2" charset="-122"/>
              </a:rPr>
              <a:t>Sub-Account </a:t>
            </a:r>
            <a:r>
              <a:rPr lang="en-US" altLang="zh-CN" sz="1100">
                <a:solidFill>
                  <a:srgbClr val="1E3355"/>
                </a:solidFill>
                <a:latin typeface="Arial" charset="0"/>
                <a:ea typeface="宋体" pitchFamily="2" charset="-122"/>
              </a:rPr>
              <a:t>Type</a:t>
            </a:r>
          </a:p>
          <a:p>
            <a:r>
              <a:rPr lang="en-US" altLang="zh-CN" sz="1100">
                <a:solidFill>
                  <a:srgbClr val="1E3355"/>
                </a:solidFill>
                <a:latin typeface="Arial" charset="0"/>
                <a:ea typeface="宋体" pitchFamily="2" charset="-122"/>
              </a:rPr>
              <a:t>COA Mask “SAMatrix1”</a:t>
            </a:r>
          </a:p>
        </p:txBody>
      </p:sp>
      <p:cxnSp>
        <p:nvCxnSpPr>
          <p:cNvPr id="222222" name="Straight Arrow Connector 29"/>
          <p:cNvCxnSpPr>
            <a:cxnSpLocks noChangeShapeType="1"/>
            <a:stCxn id="5" idx="3"/>
          </p:cNvCxnSpPr>
          <p:nvPr/>
        </p:nvCxnSpPr>
        <p:spPr bwMode="auto">
          <a:xfrm flipV="1">
            <a:off x="2442379" y="5017716"/>
            <a:ext cx="642937" cy="284162"/>
          </a:xfrm>
          <a:prstGeom prst="straightConnector1">
            <a:avLst/>
          </a:prstGeom>
          <a:noFill/>
          <a:ln w="19050" algn="ctr">
            <a:solidFill>
              <a:srgbClr val="4F4F4F"/>
            </a:solidFill>
            <a:round/>
            <a:headEnd/>
            <a:tailEnd type="arrow" w="med" len="med"/>
          </a:ln>
        </p:spPr>
      </p:cxn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406116" y="4301753"/>
            <a:ext cx="1320800" cy="290513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1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>To GL Account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3085316" y="4592266"/>
            <a:ext cx="2643188" cy="331787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r>
              <a:rPr lang="en-US" altLang="zh-CN" sz="1100" dirty="0" smtClean="0">
                <a:solidFill>
                  <a:srgbClr val="1E3355"/>
                </a:solidFill>
                <a:latin typeface="Arial" charset="0"/>
                <a:ea typeface="宋体" pitchFamily="2" charset="-122"/>
              </a:rPr>
              <a:t>100   </a:t>
            </a:r>
            <a:r>
              <a:rPr lang="en-US" altLang="zh-CN" sz="1100" dirty="0">
                <a:solidFill>
                  <a:srgbClr val="1E3355"/>
                </a:solidFill>
                <a:latin typeface="Arial" charset="0"/>
                <a:ea typeface="宋体" pitchFamily="2" charset="-122"/>
              </a:rPr>
              <a:t>-     </a:t>
            </a:r>
            <a:r>
              <a:rPr lang="en-US" altLang="zh-CN" sz="1100" dirty="0" smtClean="0">
                <a:solidFill>
                  <a:srgbClr val="1E3355"/>
                </a:solidFill>
                <a:latin typeface="Arial" charset="0"/>
                <a:ea typeface="宋体" pitchFamily="2" charset="-122"/>
              </a:rPr>
              <a:t>1000</a:t>
            </a:r>
            <a:endParaRPr lang="en-US" altLang="zh-CN" sz="1100" dirty="0">
              <a:solidFill>
                <a:srgbClr val="1E3355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3085316" y="4301753"/>
            <a:ext cx="1322388" cy="290513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en-US" sz="11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>From GL Account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3085316" y="4924053"/>
            <a:ext cx="2643188" cy="331788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r>
              <a:rPr lang="en-US" altLang="zh-CN" sz="1100" dirty="0" smtClean="0">
                <a:solidFill>
                  <a:srgbClr val="1E3355"/>
                </a:solidFill>
                <a:latin typeface="Arial" charset="0"/>
                <a:ea typeface="宋体" pitchFamily="2" charset="-122"/>
              </a:rPr>
              <a:t>1010   </a:t>
            </a:r>
            <a:r>
              <a:rPr lang="en-US" altLang="zh-CN" sz="1100" dirty="0">
                <a:solidFill>
                  <a:srgbClr val="1E3355"/>
                </a:solidFill>
                <a:latin typeface="Arial" charset="0"/>
                <a:ea typeface="宋体" pitchFamily="2" charset="-122"/>
              </a:rPr>
              <a:t>-     </a:t>
            </a:r>
            <a:r>
              <a:rPr lang="en-US" altLang="zh-CN" sz="1100" dirty="0" smtClean="0">
                <a:solidFill>
                  <a:srgbClr val="1E3355"/>
                </a:solidFill>
                <a:latin typeface="Arial" charset="0"/>
                <a:ea typeface="宋体" pitchFamily="2" charset="-122"/>
              </a:rPr>
              <a:t>1099</a:t>
            </a:r>
            <a:endParaRPr lang="en-US" altLang="zh-CN" sz="1100" dirty="0">
              <a:solidFill>
                <a:srgbClr val="1E3355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2448729" y="5708278"/>
            <a:ext cx="2643187" cy="3317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1100" b="1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>….</a:t>
            </a:r>
            <a:r>
              <a:rPr lang="en-US" sz="11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> </a:t>
            </a:r>
          </a:p>
        </p:txBody>
      </p:sp>
      <p:cxnSp>
        <p:nvCxnSpPr>
          <p:cNvPr id="222228" name="Straight Arrow Connector 29"/>
          <p:cNvCxnSpPr>
            <a:cxnSpLocks noChangeShapeType="1"/>
            <a:stCxn id="5" idx="3"/>
          </p:cNvCxnSpPr>
          <p:nvPr/>
        </p:nvCxnSpPr>
        <p:spPr bwMode="auto">
          <a:xfrm>
            <a:off x="2442379" y="5301878"/>
            <a:ext cx="781050" cy="584200"/>
          </a:xfrm>
          <a:prstGeom prst="straightConnector1">
            <a:avLst/>
          </a:prstGeom>
          <a:noFill/>
          <a:ln w="19050" algn="ctr">
            <a:solidFill>
              <a:srgbClr val="4F4F4F"/>
            </a:solidFill>
            <a:prstDash val="dash"/>
            <a:round/>
            <a:headEnd/>
            <a:tailEnd type="arrow" w="med" len="med"/>
          </a:ln>
        </p:spPr>
      </p:cxn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3086904" y="5249491"/>
            <a:ext cx="2643187" cy="331787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r>
              <a:rPr lang="en-US" altLang="zh-CN" sz="1100" dirty="0" smtClean="0">
                <a:solidFill>
                  <a:srgbClr val="1E3355"/>
                </a:solidFill>
                <a:latin typeface="Arial" charset="0"/>
                <a:ea typeface="宋体" pitchFamily="2" charset="-122"/>
              </a:rPr>
              <a:t>2001   </a:t>
            </a:r>
            <a:r>
              <a:rPr lang="en-US" altLang="zh-CN" sz="1100" dirty="0">
                <a:solidFill>
                  <a:srgbClr val="1E3355"/>
                </a:solidFill>
                <a:latin typeface="Arial" charset="0"/>
                <a:ea typeface="宋体" pitchFamily="2" charset="-122"/>
              </a:rPr>
              <a:t>-     </a:t>
            </a:r>
            <a:r>
              <a:rPr lang="en-US" altLang="zh-CN" sz="1100" dirty="0" smtClean="0">
                <a:solidFill>
                  <a:srgbClr val="1E3355"/>
                </a:solidFill>
                <a:latin typeface="Arial" charset="0"/>
                <a:ea typeface="宋体" pitchFamily="2" charset="-122"/>
              </a:rPr>
              <a:t>2550</a:t>
            </a:r>
            <a:endParaRPr lang="en-US" altLang="zh-CN" sz="1100" dirty="0">
              <a:solidFill>
                <a:srgbClr val="1E3355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222230" name="Oval 22"/>
          <p:cNvSpPr>
            <a:spLocks noChangeArrowheads="1"/>
          </p:cNvSpPr>
          <p:nvPr/>
        </p:nvSpPr>
        <p:spPr bwMode="auto">
          <a:xfrm>
            <a:off x="550079" y="1588716"/>
            <a:ext cx="1979612" cy="300037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22231" name="Oval 23"/>
          <p:cNvSpPr>
            <a:spLocks noChangeArrowheads="1"/>
          </p:cNvSpPr>
          <p:nvPr/>
        </p:nvSpPr>
        <p:spPr bwMode="auto">
          <a:xfrm>
            <a:off x="4661704" y="3847728"/>
            <a:ext cx="3125787" cy="369888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22232" name="AutoShape 24"/>
          <p:cNvCxnSpPr>
            <a:cxnSpLocks noChangeShapeType="1"/>
            <a:stCxn id="222230" idx="4"/>
            <a:endCxn id="222231" idx="2"/>
          </p:cNvCxnSpPr>
          <p:nvPr/>
        </p:nvCxnSpPr>
        <p:spPr bwMode="auto">
          <a:xfrm rot="16200000" flipH="1">
            <a:off x="2028835" y="1413297"/>
            <a:ext cx="2132013" cy="3108325"/>
          </a:xfrm>
          <a:prstGeom prst="bentConnector2">
            <a:avLst/>
          </a:prstGeom>
          <a:noFill/>
          <a:ln w="19050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466029" y="6638544"/>
            <a:ext cx="1677971" cy="219456"/>
          </a:xfrm>
        </p:spPr>
        <p:txBody>
          <a:bodyPr/>
          <a:lstStyle/>
          <a:p>
            <a:r>
              <a:rPr lang="en-US" smtClean="0"/>
              <a:t>MC-3.2-1-GLM-061</a:t>
            </a:r>
            <a:endParaRPr lang="en-US" dirty="0"/>
          </a:p>
        </p:txBody>
      </p:sp>
      <p:sp>
        <p:nvSpPr>
          <p:cNvPr id="226308" name="Rectangle 4"/>
          <p:cNvSpPr>
            <a:spLocks noChangeArrowheads="1"/>
          </p:cNvSpPr>
          <p:nvPr/>
        </p:nvSpPr>
        <p:spPr bwMode="auto">
          <a:xfrm>
            <a:off x="457200" y="-69144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sz="3200" b="1">
                <a:latin typeface="+mj-lt"/>
              </a:rPr>
              <a:t>Cost Center COA Mask</a:t>
            </a:r>
          </a:p>
        </p:txBody>
      </p:sp>
      <p:pic>
        <p:nvPicPr>
          <p:cNvPr id="226309" name="Picture 5" descr="CC-Mask-Modif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2082" y="887315"/>
            <a:ext cx="5359400" cy="2106613"/>
          </a:xfrm>
          <a:prstGeom prst="rect">
            <a:avLst/>
          </a:prstGeom>
          <a:noFill/>
        </p:spPr>
      </p:pic>
      <p:pic>
        <p:nvPicPr>
          <p:cNvPr id="226310" name="Picture 6" descr="Cost-Center-Create-withMas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21469" y="2255740"/>
            <a:ext cx="4645025" cy="2355850"/>
          </a:xfrm>
          <a:prstGeom prst="rect">
            <a:avLst/>
          </a:prstGeom>
          <a:noFill/>
        </p:spPr>
      </p:pic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70157" y="4675090"/>
            <a:ext cx="2071687" cy="1000125"/>
          </a:xfrm>
          <a:prstGeom prst="rect">
            <a:avLst/>
          </a:prstGeom>
          <a:solidFill>
            <a:srgbClr val="CCFFCC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Cost Center </a:t>
            </a:r>
            <a:r>
              <a:rPr lang="en-US" altLang="zh-CN" sz="1100">
                <a:solidFill>
                  <a:srgbClr val="1E3355"/>
                </a:solidFill>
                <a:latin typeface="+mj-lt"/>
                <a:ea typeface="宋体" pitchFamily="2" charset="-122"/>
              </a:rPr>
              <a:t>Type</a:t>
            </a:r>
          </a:p>
          <a:p>
            <a:r>
              <a:rPr lang="en-US" altLang="zh-CN" sz="1100">
                <a:solidFill>
                  <a:srgbClr val="1E3355"/>
                </a:solidFill>
                <a:latin typeface="+mj-lt"/>
                <a:ea typeface="宋体" pitchFamily="2" charset="-122"/>
              </a:rPr>
              <a:t>COA Mask “CCMatrix1”</a:t>
            </a:r>
          </a:p>
        </p:txBody>
      </p:sp>
      <p:cxnSp>
        <p:nvCxnSpPr>
          <p:cNvPr id="226312" name="Straight Arrow Connector 29"/>
          <p:cNvCxnSpPr>
            <a:cxnSpLocks noChangeShapeType="1"/>
            <a:stCxn id="22" idx="3"/>
          </p:cNvCxnSpPr>
          <p:nvPr/>
        </p:nvCxnSpPr>
        <p:spPr bwMode="auto">
          <a:xfrm flipV="1">
            <a:off x="2241844" y="4559203"/>
            <a:ext cx="642938" cy="615950"/>
          </a:xfrm>
          <a:prstGeom prst="straightConnector1">
            <a:avLst/>
          </a:prstGeom>
          <a:noFill/>
          <a:ln w="19050" algn="ctr">
            <a:solidFill>
              <a:srgbClr val="4F4F4F"/>
            </a:solidFill>
            <a:round/>
            <a:headEnd type="none" w="med" len="med"/>
            <a:tailEnd type="arrow" w="med" len="med"/>
          </a:ln>
        </p:spPr>
      </p:cxnSp>
      <p:cxnSp>
        <p:nvCxnSpPr>
          <p:cNvPr id="226313" name="Straight Arrow Connector 29"/>
          <p:cNvCxnSpPr>
            <a:cxnSpLocks noChangeShapeType="1"/>
            <a:stCxn id="22" idx="3"/>
          </p:cNvCxnSpPr>
          <p:nvPr/>
        </p:nvCxnSpPr>
        <p:spPr bwMode="auto">
          <a:xfrm flipV="1">
            <a:off x="2241844" y="4890990"/>
            <a:ext cx="642938" cy="284163"/>
          </a:xfrm>
          <a:prstGeom prst="straightConnector1">
            <a:avLst/>
          </a:prstGeom>
          <a:noFill/>
          <a:ln w="19050" algn="ctr">
            <a:solidFill>
              <a:srgbClr val="4F4F4F"/>
            </a:solidFill>
            <a:round/>
            <a:headEnd type="none" w="med" len="med"/>
            <a:tailEnd type="arrow" w="med" len="med"/>
          </a:ln>
        </p:spPr>
      </p:cxnSp>
      <p:grpSp>
        <p:nvGrpSpPr>
          <p:cNvPr id="226314" name="Group 26"/>
          <p:cNvGrpSpPr>
            <a:grpSpLocks/>
          </p:cNvGrpSpPr>
          <p:nvPr/>
        </p:nvGrpSpPr>
        <p:grpSpPr bwMode="auto">
          <a:xfrm>
            <a:off x="2884782" y="4103590"/>
            <a:ext cx="2643187" cy="1071563"/>
            <a:chOff x="3857620" y="2571744"/>
            <a:chExt cx="3714776" cy="2214578"/>
          </a:xfrm>
        </p:grpSpPr>
        <p:sp>
          <p:nvSpPr>
            <p:cNvPr id="29" name="Rectangle 28"/>
            <p:cNvSpPr>
              <a:spLocks noChangeArrowheads="1"/>
            </p:cNvSpPr>
            <p:nvPr/>
          </p:nvSpPr>
          <p:spPr bwMode="auto">
            <a:xfrm>
              <a:off x="5713892" y="2571744"/>
              <a:ext cx="1856272" cy="498690"/>
            </a:xfrm>
            <a:prstGeom prst="rect">
              <a:avLst/>
            </a:prstGeom>
            <a:solidFill>
              <a:srgbClr val="CEDCE8"/>
            </a:solidFill>
            <a:ln w="9525" algn="ctr">
              <a:solidFill>
                <a:srgbClr val="1E3355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en-US" sz="1100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  <a:t>To GL Account</a:t>
              </a:r>
            </a:p>
          </p:txBody>
        </p:sp>
        <p:sp>
          <p:nvSpPr>
            <p:cNvPr id="31" name="Rectangle 30"/>
            <p:cNvSpPr>
              <a:spLocks noChangeArrowheads="1"/>
            </p:cNvSpPr>
            <p:nvPr/>
          </p:nvSpPr>
          <p:spPr bwMode="auto">
            <a:xfrm>
              <a:off x="3857620" y="3070434"/>
              <a:ext cx="3714776" cy="574149"/>
            </a:xfrm>
            <a:prstGeom prst="rect">
              <a:avLst/>
            </a:prstGeom>
            <a:solidFill>
              <a:srgbClr val="CEDCE8"/>
            </a:solidFill>
            <a:ln w="9525" algn="ctr">
              <a:solidFill>
                <a:srgbClr val="1E3355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 altLang="zh-CN" sz="1100" dirty="0" smtClean="0">
                  <a:solidFill>
                    <a:srgbClr val="1E3355"/>
                  </a:solidFill>
                  <a:latin typeface="+mj-lt"/>
                  <a:ea typeface="宋体" pitchFamily="2" charset="-122"/>
                </a:rPr>
                <a:t>10   </a:t>
              </a:r>
              <a:r>
                <a:rPr lang="en-US" altLang="zh-CN" sz="1100" dirty="0">
                  <a:solidFill>
                    <a:srgbClr val="1E3355"/>
                  </a:solidFill>
                  <a:latin typeface="+mj-lt"/>
                  <a:ea typeface="宋体" pitchFamily="2" charset="-122"/>
                </a:rPr>
                <a:t>-     </a:t>
              </a:r>
              <a:r>
                <a:rPr lang="en-US" altLang="zh-CN" sz="1100" dirty="0" smtClean="0">
                  <a:solidFill>
                    <a:srgbClr val="1E3355"/>
                  </a:solidFill>
                  <a:latin typeface="+mj-lt"/>
                  <a:ea typeface="宋体" pitchFamily="2" charset="-122"/>
                </a:rPr>
                <a:t>1999</a:t>
              </a:r>
              <a:endParaRPr lang="en-US" altLang="zh-CN" sz="1100" dirty="0">
                <a:solidFill>
                  <a:srgbClr val="1E3355"/>
                </a:solidFill>
                <a:latin typeface="+mj-lt"/>
                <a:ea typeface="宋体" pitchFamily="2" charset="-122"/>
              </a:endParaRPr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3857620" y="2571744"/>
              <a:ext cx="1858504" cy="498690"/>
            </a:xfrm>
            <a:prstGeom prst="rect">
              <a:avLst/>
            </a:prstGeom>
            <a:solidFill>
              <a:srgbClr val="CEDCE8"/>
            </a:solidFill>
            <a:ln w="9525" algn="ctr">
              <a:solidFill>
                <a:srgbClr val="1E3355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en-US" sz="1100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  <a:t>From GL Account</a:t>
              </a:r>
            </a:p>
          </p:txBody>
        </p:sp>
        <p:sp>
          <p:nvSpPr>
            <p:cNvPr id="38" name="Rectangle 37"/>
            <p:cNvSpPr>
              <a:spLocks noChangeArrowheads="1"/>
            </p:cNvSpPr>
            <p:nvPr/>
          </p:nvSpPr>
          <p:spPr bwMode="auto">
            <a:xfrm>
              <a:off x="3857620" y="3644583"/>
              <a:ext cx="3714776" cy="570869"/>
            </a:xfrm>
            <a:prstGeom prst="rect">
              <a:avLst/>
            </a:prstGeom>
            <a:solidFill>
              <a:srgbClr val="CEDCE8"/>
            </a:solidFill>
            <a:ln w="9525" algn="ctr">
              <a:solidFill>
                <a:srgbClr val="1E3355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 altLang="zh-CN" sz="1100" dirty="0" smtClean="0">
                  <a:solidFill>
                    <a:srgbClr val="1E3355"/>
                  </a:solidFill>
                  <a:latin typeface="+mj-lt"/>
                  <a:ea typeface="宋体" pitchFamily="2" charset="-122"/>
                </a:rPr>
                <a:t>2010   </a:t>
              </a:r>
              <a:r>
                <a:rPr lang="en-US" altLang="zh-CN" sz="1100" dirty="0">
                  <a:solidFill>
                    <a:srgbClr val="1E3355"/>
                  </a:solidFill>
                  <a:latin typeface="+mj-lt"/>
                  <a:ea typeface="宋体" pitchFamily="2" charset="-122"/>
                </a:rPr>
                <a:t>-     </a:t>
              </a:r>
              <a:r>
                <a:rPr lang="en-US" altLang="zh-CN" sz="1100" dirty="0" smtClean="0">
                  <a:solidFill>
                    <a:srgbClr val="1E3355"/>
                  </a:solidFill>
                  <a:latin typeface="+mj-lt"/>
                  <a:ea typeface="宋体" pitchFamily="2" charset="-122"/>
                </a:rPr>
                <a:t>2055</a:t>
              </a:r>
              <a:endParaRPr lang="en-US" altLang="zh-CN" sz="1100" dirty="0">
                <a:solidFill>
                  <a:srgbClr val="1E3355"/>
                </a:solidFill>
                <a:latin typeface="+mj-lt"/>
                <a:ea typeface="宋体" pitchFamily="2" charset="-122"/>
              </a:endParaRPr>
            </a:p>
          </p:txBody>
        </p:sp>
        <p:sp>
          <p:nvSpPr>
            <p:cNvPr id="39" name="Rectangle 38"/>
            <p:cNvSpPr>
              <a:spLocks noChangeArrowheads="1"/>
            </p:cNvSpPr>
            <p:nvPr/>
          </p:nvSpPr>
          <p:spPr bwMode="auto">
            <a:xfrm>
              <a:off x="3857620" y="4215453"/>
              <a:ext cx="3714776" cy="57086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en-US" sz="1100" b="1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  <a:t>….</a:t>
              </a:r>
              <a:r>
                <a:rPr lang="en-US" sz="1100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  <a:t> </a:t>
              </a:r>
            </a:p>
          </p:txBody>
        </p:sp>
      </p:grpSp>
      <p:cxnSp>
        <p:nvCxnSpPr>
          <p:cNvPr id="226320" name="Straight Arrow Connector 29"/>
          <p:cNvCxnSpPr>
            <a:cxnSpLocks noChangeShapeType="1"/>
            <a:stCxn id="22" idx="3"/>
          </p:cNvCxnSpPr>
          <p:nvPr/>
        </p:nvCxnSpPr>
        <p:spPr bwMode="auto">
          <a:xfrm flipV="1">
            <a:off x="2241844" y="5109328"/>
            <a:ext cx="1745694" cy="65825"/>
          </a:xfrm>
          <a:prstGeom prst="straightConnector1">
            <a:avLst/>
          </a:prstGeom>
          <a:noFill/>
          <a:ln w="19050" algn="ctr">
            <a:solidFill>
              <a:srgbClr val="4F4F4F"/>
            </a:solidFill>
            <a:prstDash val="dash"/>
            <a:round/>
            <a:headEnd type="none" w="med" len="med"/>
            <a:tailEnd type="arrow" w="med" len="med"/>
          </a:ln>
        </p:spPr>
      </p:cxnSp>
      <p:grpSp>
        <p:nvGrpSpPr>
          <p:cNvPr id="226321" name="Group 40"/>
          <p:cNvGrpSpPr>
            <a:grpSpLocks/>
          </p:cNvGrpSpPr>
          <p:nvPr/>
        </p:nvGrpSpPr>
        <p:grpSpPr bwMode="auto">
          <a:xfrm>
            <a:off x="4746311" y="5103715"/>
            <a:ext cx="2643187" cy="1000125"/>
            <a:chOff x="3857620" y="2571744"/>
            <a:chExt cx="3714776" cy="1968528"/>
          </a:xfrm>
        </p:grpSpPr>
        <p:sp>
          <p:nvSpPr>
            <p:cNvPr id="42" name="Rectangle 41"/>
            <p:cNvSpPr>
              <a:spLocks noChangeArrowheads="1"/>
            </p:cNvSpPr>
            <p:nvPr/>
          </p:nvSpPr>
          <p:spPr bwMode="auto">
            <a:xfrm>
              <a:off x="5713892" y="2571744"/>
              <a:ext cx="1856272" cy="499944"/>
            </a:xfrm>
            <a:prstGeom prst="rect">
              <a:avLst/>
            </a:prstGeom>
            <a:solidFill>
              <a:srgbClr val="CEDCE8"/>
            </a:solidFill>
            <a:ln w="9525" algn="ctr">
              <a:solidFill>
                <a:srgbClr val="1E3355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en-US" sz="1100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  <a:t>To Sub-Acct</a:t>
              </a:r>
            </a:p>
          </p:txBody>
        </p:sp>
        <p:sp>
          <p:nvSpPr>
            <p:cNvPr id="43" name="Rectangle 42"/>
            <p:cNvSpPr>
              <a:spLocks noChangeArrowheads="1"/>
            </p:cNvSpPr>
            <p:nvPr/>
          </p:nvSpPr>
          <p:spPr bwMode="auto">
            <a:xfrm>
              <a:off x="3857620" y="3071688"/>
              <a:ext cx="3714776" cy="571810"/>
            </a:xfrm>
            <a:prstGeom prst="rect">
              <a:avLst/>
            </a:prstGeom>
            <a:solidFill>
              <a:srgbClr val="CEDCE8"/>
            </a:solidFill>
            <a:ln w="9525" algn="ctr">
              <a:solidFill>
                <a:srgbClr val="1E3355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 altLang="zh-CN" sz="1100" dirty="0" smtClean="0">
                  <a:solidFill>
                    <a:srgbClr val="1E3355"/>
                  </a:solidFill>
                  <a:latin typeface="+mj-lt"/>
                  <a:ea typeface="宋体" pitchFamily="2" charset="-122"/>
                </a:rPr>
                <a:t>01   </a:t>
              </a:r>
              <a:r>
                <a:rPr lang="en-US" altLang="zh-CN" sz="1100" dirty="0">
                  <a:solidFill>
                    <a:srgbClr val="1E3355"/>
                  </a:solidFill>
                  <a:latin typeface="+mj-lt"/>
                  <a:ea typeface="宋体" pitchFamily="2" charset="-122"/>
                </a:rPr>
                <a:t>-     </a:t>
              </a:r>
              <a:r>
                <a:rPr lang="en-US" altLang="zh-CN" sz="1100" dirty="0" smtClean="0">
                  <a:solidFill>
                    <a:srgbClr val="1E3355"/>
                  </a:solidFill>
                  <a:latin typeface="+mj-lt"/>
                  <a:ea typeface="宋体" pitchFamily="2" charset="-122"/>
                </a:rPr>
                <a:t>99</a:t>
              </a:r>
              <a:endParaRPr lang="en-US" altLang="zh-CN" sz="1100" dirty="0">
                <a:solidFill>
                  <a:srgbClr val="1E3355"/>
                </a:solidFill>
                <a:latin typeface="+mj-lt"/>
                <a:ea typeface="宋体" pitchFamily="2" charset="-122"/>
              </a:endParaRPr>
            </a:p>
          </p:txBody>
        </p:sp>
        <p:sp>
          <p:nvSpPr>
            <p:cNvPr id="44" name="Rectangle 43"/>
            <p:cNvSpPr>
              <a:spLocks noChangeArrowheads="1"/>
            </p:cNvSpPr>
            <p:nvPr/>
          </p:nvSpPr>
          <p:spPr bwMode="auto">
            <a:xfrm>
              <a:off x="3857620" y="2571744"/>
              <a:ext cx="1858504" cy="499944"/>
            </a:xfrm>
            <a:prstGeom prst="rect">
              <a:avLst/>
            </a:prstGeom>
            <a:solidFill>
              <a:srgbClr val="CEDCE8"/>
            </a:solidFill>
            <a:ln w="9525" algn="ctr">
              <a:solidFill>
                <a:srgbClr val="1E3355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en-US" sz="1100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  <a:t>From Sub-Acct</a:t>
              </a:r>
            </a:p>
          </p:txBody>
        </p:sp>
        <p:sp>
          <p:nvSpPr>
            <p:cNvPr id="45" name="Rectangle 44"/>
            <p:cNvSpPr>
              <a:spLocks noChangeArrowheads="1"/>
            </p:cNvSpPr>
            <p:nvPr/>
          </p:nvSpPr>
          <p:spPr bwMode="auto">
            <a:xfrm>
              <a:off x="3857620" y="3643497"/>
              <a:ext cx="3714776" cy="571811"/>
            </a:xfrm>
            <a:prstGeom prst="rect">
              <a:avLst/>
            </a:prstGeom>
            <a:solidFill>
              <a:srgbClr val="CEDCE8"/>
            </a:solidFill>
            <a:ln w="9525" algn="ctr">
              <a:solidFill>
                <a:srgbClr val="1E3355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 altLang="zh-CN" sz="1100" dirty="0" smtClean="0">
                  <a:solidFill>
                    <a:srgbClr val="1E3355"/>
                  </a:solidFill>
                  <a:latin typeface="+mj-lt"/>
                  <a:ea typeface="宋体" pitchFamily="2" charset="-122"/>
                </a:rPr>
                <a:t>102   </a:t>
              </a:r>
              <a:r>
                <a:rPr lang="en-US" altLang="zh-CN" sz="1100" dirty="0">
                  <a:solidFill>
                    <a:srgbClr val="1E3355"/>
                  </a:solidFill>
                  <a:latin typeface="+mj-lt"/>
                  <a:ea typeface="宋体" pitchFamily="2" charset="-122"/>
                </a:rPr>
                <a:t>-     </a:t>
              </a:r>
              <a:r>
                <a:rPr lang="en-US" altLang="zh-CN" sz="1100" dirty="0" smtClean="0">
                  <a:solidFill>
                    <a:srgbClr val="1E3355"/>
                  </a:solidFill>
                  <a:latin typeface="+mj-lt"/>
                  <a:ea typeface="宋体" pitchFamily="2" charset="-122"/>
                </a:rPr>
                <a:t>199</a:t>
              </a:r>
              <a:endParaRPr lang="en-US" altLang="zh-CN" sz="1100" dirty="0">
                <a:solidFill>
                  <a:srgbClr val="1E3355"/>
                </a:solidFill>
                <a:latin typeface="+mj-lt"/>
                <a:ea typeface="宋体" pitchFamily="2" charset="-122"/>
              </a:endParaRPr>
            </a:p>
          </p:txBody>
        </p:sp>
        <p:sp>
          <p:nvSpPr>
            <p:cNvPr id="46" name="Rectangle 45"/>
            <p:cNvSpPr>
              <a:spLocks noChangeArrowheads="1"/>
            </p:cNvSpPr>
            <p:nvPr/>
          </p:nvSpPr>
          <p:spPr bwMode="auto">
            <a:xfrm>
              <a:off x="3857620" y="4215309"/>
              <a:ext cx="3714776" cy="3249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en-US" sz="1100" b="1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  <a:t>….</a:t>
              </a:r>
              <a:r>
                <a:rPr lang="en-US" sz="1100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  <a:t> </a:t>
              </a:r>
            </a:p>
          </p:txBody>
        </p:sp>
      </p:grpSp>
      <p:cxnSp>
        <p:nvCxnSpPr>
          <p:cNvPr id="226327" name="Straight Arrow Connector 29"/>
          <p:cNvCxnSpPr>
            <a:cxnSpLocks noChangeShapeType="1"/>
            <a:stCxn id="22" idx="3"/>
            <a:endCxn id="43" idx="1"/>
          </p:cNvCxnSpPr>
          <p:nvPr/>
        </p:nvCxnSpPr>
        <p:spPr bwMode="auto">
          <a:xfrm>
            <a:off x="2241844" y="5175153"/>
            <a:ext cx="2504467" cy="327818"/>
          </a:xfrm>
          <a:prstGeom prst="straightConnector1">
            <a:avLst/>
          </a:prstGeom>
          <a:noFill/>
          <a:ln w="19050" algn="ctr">
            <a:solidFill>
              <a:srgbClr val="4F4F4F"/>
            </a:solidFill>
            <a:round/>
            <a:headEnd type="none" w="med" len="med"/>
            <a:tailEnd type="arrow" w="med" len="med"/>
          </a:ln>
        </p:spPr>
      </p:cxnSp>
      <p:sp>
        <p:nvSpPr>
          <p:cNvPr id="226330" name="Oval 26"/>
          <p:cNvSpPr>
            <a:spLocks noChangeArrowheads="1"/>
          </p:cNvSpPr>
          <p:nvPr/>
        </p:nvSpPr>
        <p:spPr bwMode="auto">
          <a:xfrm>
            <a:off x="4381794" y="3725765"/>
            <a:ext cx="2117725" cy="230188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26331" name="Oval 27"/>
          <p:cNvSpPr>
            <a:spLocks noChangeArrowheads="1"/>
          </p:cNvSpPr>
          <p:nvPr/>
        </p:nvSpPr>
        <p:spPr bwMode="auto">
          <a:xfrm>
            <a:off x="306682" y="1363565"/>
            <a:ext cx="1782762" cy="301625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26332" name="AutoShape 28"/>
          <p:cNvCxnSpPr>
            <a:cxnSpLocks noChangeShapeType="1"/>
            <a:stCxn id="226331" idx="4"/>
            <a:endCxn id="226330" idx="2"/>
          </p:cNvCxnSpPr>
          <p:nvPr/>
        </p:nvCxnSpPr>
        <p:spPr bwMode="auto">
          <a:xfrm rot="16200000" flipH="1">
            <a:off x="1702094" y="1174653"/>
            <a:ext cx="2163763" cy="3170237"/>
          </a:xfrm>
          <a:prstGeom prst="bentConnector2">
            <a:avLst/>
          </a:prstGeom>
          <a:noFill/>
          <a:ln w="19050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cxnSp>
        <p:nvCxnSpPr>
          <p:cNvPr id="34" name="Straight Arrow Connector 33"/>
          <p:cNvCxnSpPr>
            <a:stCxn id="22" idx="3"/>
            <a:endCxn id="45" idx="1"/>
          </p:cNvCxnSpPr>
          <p:nvPr/>
        </p:nvCxnSpPr>
        <p:spPr>
          <a:xfrm>
            <a:off x="2241844" y="5175153"/>
            <a:ext cx="2504467" cy="618331"/>
          </a:xfrm>
          <a:prstGeom prst="straightConnector1">
            <a:avLst/>
          </a:prstGeom>
          <a:ln w="19050">
            <a:solidFill>
              <a:srgbClr val="4F4F4F"/>
            </a:solidFill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Elbow Connector 40"/>
          <p:cNvCxnSpPr>
            <a:stCxn id="22" idx="3"/>
          </p:cNvCxnSpPr>
          <p:nvPr/>
        </p:nvCxnSpPr>
        <p:spPr>
          <a:xfrm>
            <a:off x="2241844" y="5175153"/>
            <a:ext cx="3640482" cy="923989"/>
          </a:xfrm>
          <a:prstGeom prst="bentConnector3">
            <a:avLst>
              <a:gd name="adj1" fmla="val 2355"/>
            </a:avLst>
          </a:prstGeom>
          <a:ln w="19050">
            <a:solidFill>
              <a:srgbClr val="4F4F4F"/>
            </a:solidFill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598004" y="6638544"/>
            <a:ext cx="1545996" cy="219456"/>
          </a:xfrm>
        </p:spPr>
        <p:txBody>
          <a:bodyPr/>
          <a:lstStyle/>
          <a:p>
            <a:r>
              <a:rPr lang="en-US" smtClean="0"/>
              <a:t>MC-3.2-1-GLM-062</a:t>
            </a:r>
            <a:endParaRPr lang="en-US" dirty="0"/>
          </a:p>
        </p:txBody>
      </p:sp>
      <p:sp>
        <p:nvSpPr>
          <p:cNvPr id="227332" name="Rectangle 4"/>
          <p:cNvSpPr>
            <a:spLocks noChangeArrowheads="1"/>
          </p:cNvSpPr>
          <p:nvPr/>
        </p:nvSpPr>
        <p:spPr bwMode="auto">
          <a:xfrm>
            <a:off x="457200" y="-78571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sz="3200" b="1" dirty="0">
                <a:latin typeface="+mj-lt"/>
              </a:rPr>
              <a:t>Project COA Mask</a:t>
            </a:r>
          </a:p>
        </p:txBody>
      </p:sp>
      <p:pic>
        <p:nvPicPr>
          <p:cNvPr id="227333" name="Picture 5" descr="project-COA-Mas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501" y="818857"/>
            <a:ext cx="4878388" cy="2338387"/>
          </a:xfrm>
          <a:prstGeom prst="rect">
            <a:avLst/>
          </a:prstGeom>
          <a:noFill/>
        </p:spPr>
      </p:pic>
      <p:pic>
        <p:nvPicPr>
          <p:cNvPr id="227334" name="Picture 6" descr="Project-Create_withMas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74551" y="2090444"/>
            <a:ext cx="4635500" cy="2524125"/>
          </a:xfrm>
          <a:prstGeom prst="rect">
            <a:avLst/>
          </a:prstGeom>
          <a:noFill/>
        </p:spPr>
      </p:pic>
      <p:sp>
        <p:nvSpPr>
          <p:cNvPr id="57" name="Rectangle 56"/>
          <p:cNvSpPr>
            <a:spLocks noChangeArrowheads="1"/>
          </p:cNvSpPr>
          <p:nvPr/>
        </p:nvSpPr>
        <p:spPr bwMode="auto">
          <a:xfrm>
            <a:off x="572539" y="4282782"/>
            <a:ext cx="2071687" cy="1000125"/>
          </a:xfrm>
          <a:prstGeom prst="rect">
            <a:avLst/>
          </a:prstGeom>
          <a:solidFill>
            <a:srgbClr val="FFFFD1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Project </a:t>
            </a:r>
            <a:r>
              <a:rPr lang="en-US" altLang="zh-CN" sz="1100">
                <a:solidFill>
                  <a:srgbClr val="1E3355"/>
                </a:solidFill>
                <a:latin typeface="+mj-lt"/>
                <a:ea typeface="宋体" pitchFamily="2" charset="-122"/>
              </a:rPr>
              <a:t>Type</a:t>
            </a:r>
          </a:p>
          <a:p>
            <a:r>
              <a:rPr lang="en-US" altLang="zh-CN" sz="1100">
                <a:solidFill>
                  <a:srgbClr val="1E3355"/>
                </a:solidFill>
                <a:latin typeface="+mj-lt"/>
                <a:ea typeface="宋体" pitchFamily="2" charset="-122"/>
              </a:rPr>
              <a:t>COA Mask “PrjMatrix1”</a:t>
            </a:r>
          </a:p>
        </p:txBody>
      </p:sp>
      <p:cxnSp>
        <p:nvCxnSpPr>
          <p:cNvPr id="227336" name="Straight Arrow Connector 29"/>
          <p:cNvCxnSpPr>
            <a:cxnSpLocks noChangeShapeType="1"/>
            <a:stCxn id="57" idx="3"/>
          </p:cNvCxnSpPr>
          <p:nvPr/>
        </p:nvCxnSpPr>
        <p:spPr bwMode="auto">
          <a:xfrm flipV="1">
            <a:off x="2644226" y="4066882"/>
            <a:ext cx="714375" cy="715962"/>
          </a:xfrm>
          <a:prstGeom prst="straightConnector1">
            <a:avLst/>
          </a:prstGeom>
          <a:noFill/>
          <a:ln w="22225" algn="ctr">
            <a:solidFill>
              <a:srgbClr val="4F4F4F"/>
            </a:solidFill>
            <a:round/>
            <a:headEnd type="none" w="med" len="med"/>
            <a:tailEnd type="arrow" w="med" len="med"/>
          </a:ln>
        </p:spPr>
      </p:cxnSp>
      <p:cxnSp>
        <p:nvCxnSpPr>
          <p:cNvPr id="227337" name="Straight Arrow Connector 29"/>
          <p:cNvCxnSpPr>
            <a:cxnSpLocks noChangeShapeType="1"/>
            <a:stCxn id="57" idx="3"/>
          </p:cNvCxnSpPr>
          <p:nvPr/>
        </p:nvCxnSpPr>
        <p:spPr bwMode="auto">
          <a:xfrm flipV="1">
            <a:off x="2644226" y="4425657"/>
            <a:ext cx="642938" cy="357187"/>
          </a:xfrm>
          <a:prstGeom prst="straightConnector1">
            <a:avLst/>
          </a:prstGeom>
          <a:noFill/>
          <a:ln w="22225" algn="ctr">
            <a:solidFill>
              <a:srgbClr val="4F4F4F"/>
            </a:solidFill>
            <a:round/>
            <a:headEnd type="none" w="med" len="med"/>
            <a:tailEnd type="arrow" w="med" len="med"/>
          </a:ln>
        </p:spPr>
      </p:cxnSp>
      <p:sp>
        <p:nvSpPr>
          <p:cNvPr id="61" name="Rectangle 60"/>
          <p:cNvSpPr>
            <a:spLocks noChangeArrowheads="1"/>
          </p:cNvSpPr>
          <p:nvPr/>
        </p:nvSpPr>
        <p:spPr bwMode="auto">
          <a:xfrm>
            <a:off x="4679401" y="3711282"/>
            <a:ext cx="1320800" cy="225425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1100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To GL Account</a:t>
            </a:r>
          </a:p>
        </p:txBody>
      </p:sp>
      <p:sp>
        <p:nvSpPr>
          <p:cNvPr id="62" name="Rectangle 61"/>
          <p:cNvSpPr>
            <a:spLocks noChangeArrowheads="1"/>
          </p:cNvSpPr>
          <p:nvPr/>
        </p:nvSpPr>
        <p:spPr bwMode="auto">
          <a:xfrm>
            <a:off x="3358601" y="3936707"/>
            <a:ext cx="2643188" cy="258762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altLang="zh-CN" sz="1100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001   </a:t>
            </a:r>
            <a:r>
              <a:rPr lang="en-US" altLang="zh-CN" sz="11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-     </a:t>
            </a:r>
            <a:r>
              <a:rPr lang="en-US" altLang="zh-CN" sz="1100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999</a:t>
            </a:r>
            <a:endParaRPr lang="en-US" altLang="zh-CN" sz="1100" dirty="0">
              <a:solidFill>
                <a:srgbClr val="1E3355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63" name="Rectangle 62"/>
          <p:cNvSpPr>
            <a:spLocks noChangeArrowheads="1"/>
          </p:cNvSpPr>
          <p:nvPr/>
        </p:nvSpPr>
        <p:spPr bwMode="auto">
          <a:xfrm>
            <a:off x="3358601" y="3711282"/>
            <a:ext cx="1322388" cy="225425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1100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From GL Account</a:t>
            </a:r>
          </a:p>
        </p:txBody>
      </p:sp>
      <p:sp>
        <p:nvSpPr>
          <p:cNvPr id="64" name="Rectangle 63"/>
          <p:cNvSpPr>
            <a:spLocks noChangeArrowheads="1"/>
          </p:cNvSpPr>
          <p:nvPr/>
        </p:nvSpPr>
        <p:spPr bwMode="auto">
          <a:xfrm>
            <a:off x="3358601" y="4195469"/>
            <a:ext cx="2643188" cy="257175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altLang="zh-CN" sz="1100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1002   </a:t>
            </a:r>
            <a:r>
              <a:rPr lang="en-US" altLang="zh-CN" sz="11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-     </a:t>
            </a:r>
            <a:r>
              <a:rPr lang="en-US" altLang="zh-CN" sz="1100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2999</a:t>
            </a:r>
            <a:endParaRPr lang="en-US" altLang="zh-CN" sz="1100" dirty="0">
              <a:solidFill>
                <a:srgbClr val="1E3355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65" name="Rectangle 64"/>
          <p:cNvSpPr>
            <a:spLocks noChangeArrowheads="1"/>
          </p:cNvSpPr>
          <p:nvPr/>
        </p:nvSpPr>
        <p:spPr bwMode="auto">
          <a:xfrm>
            <a:off x="3358601" y="4452644"/>
            <a:ext cx="2643188" cy="258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1100" b="1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….</a:t>
            </a:r>
            <a:r>
              <a:rPr lang="en-US" sz="1100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 </a:t>
            </a:r>
          </a:p>
        </p:txBody>
      </p:sp>
      <p:cxnSp>
        <p:nvCxnSpPr>
          <p:cNvPr id="227344" name="Straight Arrow Connector 29"/>
          <p:cNvCxnSpPr>
            <a:cxnSpLocks noChangeShapeType="1"/>
            <a:stCxn id="57" idx="3"/>
          </p:cNvCxnSpPr>
          <p:nvPr/>
        </p:nvCxnSpPr>
        <p:spPr bwMode="auto">
          <a:xfrm flipV="1">
            <a:off x="2644226" y="4711407"/>
            <a:ext cx="642938" cy="71437"/>
          </a:xfrm>
          <a:prstGeom prst="straightConnector1">
            <a:avLst/>
          </a:prstGeom>
          <a:noFill/>
          <a:ln w="22225" algn="ctr">
            <a:solidFill>
              <a:srgbClr val="4F4F4F"/>
            </a:solidFill>
            <a:prstDash val="dash"/>
            <a:round/>
            <a:headEnd type="none" w="med" len="med"/>
            <a:tailEnd type="arrow" w="med" len="med"/>
          </a:ln>
        </p:spPr>
      </p:cxnSp>
      <p:sp>
        <p:nvSpPr>
          <p:cNvPr id="68" name="Rectangle 67"/>
          <p:cNvSpPr>
            <a:spLocks noChangeArrowheads="1"/>
          </p:cNvSpPr>
          <p:nvPr/>
        </p:nvSpPr>
        <p:spPr bwMode="auto">
          <a:xfrm>
            <a:off x="5036589" y="4568532"/>
            <a:ext cx="1320800" cy="225425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1100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To Sub-Acct</a:t>
            </a:r>
          </a:p>
        </p:txBody>
      </p:sp>
      <p:sp>
        <p:nvSpPr>
          <p:cNvPr id="69" name="Rectangle 68"/>
          <p:cNvSpPr>
            <a:spLocks noChangeArrowheads="1"/>
          </p:cNvSpPr>
          <p:nvPr/>
        </p:nvSpPr>
        <p:spPr bwMode="auto">
          <a:xfrm>
            <a:off x="3715789" y="4793957"/>
            <a:ext cx="2643187" cy="258762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altLang="zh-CN" sz="1100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01   </a:t>
            </a:r>
            <a:r>
              <a:rPr lang="en-US" altLang="zh-CN" sz="11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-     </a:t>
            </a:r>
            <a:r>
              <a:rPr lang="en-US" altLang="zh-CN" sz="1100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99</a:t>
            </a:r>
            <a:endParaRPr lang="en-US" altLang="zh-CN" sz="1100" dirty="0">
              <a:solidFill>
                <a:srgbClr val="1E3355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70" name="Rectangle 69"/>
          <p:cNvSpPr>
            <a:spLocks noChangeArrowheads="1"/>
          </p:cNvSpPr>
          <p:nvPr/>
        </p:nvSpPr>
        <p:spPr bwMode="auto">
          <a:xfrm>
            <a:off x="3715789" y="4568532"/>
            <a:ext cx="1322387" cy="225425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1100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From Sub-Acct</a:t>
            </a:r>
          </a:p>
        </p:txBody>
      </p:sp>
      <p:sp>
        <p:nvSpPr>
          <p:cNvPr id="71" name="Rectangle 70"/>
          <p:cNvSpPr>
            <a:spLocks noChangeArrowheads="1"/>
          </p:cNvSpPr>
          <p:nvPr/>
        </p:nvSpPr>
        <p:spPr bwMode="auto">
          <a:xfrm>
            <a:off x="3715789" y="5052719"/>
            <a:ext cx="2643187" cy="257175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altLang="zh-CN" sz="1100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101   </a:t>
            </a:r>
            <a:r>
              <a:rPr lang="en-US" altLang="zh-CN" sz="11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-     </a:t>
            </a:r>
            <a:r>
              <a:rPr lang="en-US" altLang="zh-CN" sz="1100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150</a:t>
            </a:r>
            <a:endParaRPr lang="en-US" altLang="zh-CN" sz="1100" dirty="0">
              <a:solidFill>
                <a:srgbClr val="1E3355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72" name="Rectangle 71"/>
          <p:cNvSpPr>
            <a:spLocks noChangeArrowheads="1"/>
          </p:cNvSpPr>
          <p:nvPr/>
        </p:nvSpPr>
        <p:spPr bwMode="auto">
          <a:xfrm>
            <a:off x="3715789" y="5309894"/>
            <a:ext cx="2643187" cy="258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1100" b="1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….</a:t>
            </a:r>
            <a:r>
              <a:rPr lang="en-US" sz="1100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 </a:t>
            </a:r>
          </a:p>
        </p:txBody>
      </p:sp>
      <p:cxnSp>
        <p:nvCxnSpPr>
          <p:cNvPr id="227351" name="Straight Arrow Connector 29"/>
          <p:cNvCxnSpPr>
            <a:cxnSpLocks noChangeShapeType="1"/>
            <a:stCxn id="57" idx="3"/>
          </p:cNvCxnSpPr>
          <p:nvPr/>
        </p:nvCxnSpPr>
        <p:spPr bwMode="auto">
          <a:xfrm>
            <a:off x="2644226" y="4782844"/>
            <a:ext cx="1071563" cy="141288"/>
          </a:xfrm>
          <a:prstGeom prst="straightConnector1">
            <a:avLst/>
          </a:prstGeom>
          <a:noFill/>
          <a:ln w="22225" algn="ctr">
            <a:solidFill>
              <a:srgbClr val="4F4F4F"/>
            </a:solidFill>
            <a:round/>
            <a:headEnd type="none" w="med" len="med"/>
            <a:tailEnd type="arrow" w="med" len="med"/>
          </a:ln>
        </p:spPr>
      </p:cxnSp>
      <p:cxnSp>
        <p:nvCxnSpPr>
          <p:cNvPr id="227352" name="Straight Arrow Connector 29"/>
          <p:cNvCxnSpPr>
            <a:cxnSpLocks noChangeShapeType="1"/>
            <a:stCxn id="57" idx="3"/>
          </p:cNvCxnSpPr>
          <p:nvPr/>
        </p:nvCxnSpPr>
        <p:spPr bwMode="auto">
          <a:xfrm>
            <a:off x="2644226" y="4782844"/>
            <a:ext cx="1071563" cy="398463"/>
          </a:xfrm>
          <a:prstGeom prst="straightConnector1">
            <a:avLst/>
          </a:prstGeom>
          <a:noFill/>
          <a:ln w="22225" algn="ctr">
            <a:solidFill>
              <a:srgbClr val="4F4F4F"/>
            </a:solidFill>
            <a:round/>
            <a:headEnd type="none" w="med" len="med"/>
            <a:tailEnd type="arrow" w="med" len="med"/>
          </a:ln>
        </p:spPr>
      </p:cxnSp>
      <p:sp>
        <p:nvSpPr>
          <p:cNvPr id="86" name="Rectangle 85"/>
          <p:cNvSpPr>
            <a:spLocks noChangeArrowheads="1"/>
          </p:cNvSpPr>
          <p:nvPr/>
        </p:nvSpPr>
        <p:spPr bwMode="auto">
          <a:xfrm>
            <a:off x="5750964" y="5354344"/>
            <a:ext cx="1320800" cy="225425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1100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To Cost Center</a:t>
            </a:r>
          </a:p>
        </p:txBody>
      </p:sp>
      <p:sp>
        <p:nvSpPr>
          <p:cNvPr id="87" name="Rectangle 86"/>
          <p:cNvSpPr>
            <a:spLocks noChangeArrowheads="1"/>
          </p:cNvSpPr>
          <p:nvPr/>
        </p:nvSpPr>
        <p:spPr bwMode="auto">
          <a:xfrm>
            <a:off x="4430164" y="5579769"/>
            <a:ext cx="2643187" cy="258763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altLang="zh-CN" sz="1100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Dep1   </a:t>
            </a:r>
            <a:r>
              <a:rPr lang="en-US" altLang="zh-CN" sz="11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-     </a:t>
            </a:r>
            <a:r>
              <a:rPr lang="en-US" altLang="zh-CN" sz="1100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Dep2</a:t>
            </a:r>
            <a:endParaRPr lang="en-US" altLang="zh-CN" sz="1100" dirty="0">
              <a:solidFill>
                <a:srgbClr val="1E3355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88" name="Rectangle 87"/>
          <p:cNvSpPr>
            <a:spLocks noChangeArrowheads="1"/>
          </p:cNvSpPr>
          <p:nvPr/>
        </p:nvSpPr>
        <p:spPr bwMode="auto">
          <a:xfrm>
            <a:off x="4430164" y="5354344"/>
            <a:ext cx="1322387" cy="225425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1100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From Cost Center</a:t>
            </a:r>
          </a:p>
        </p:txBody>
      </p:sp>
      <p:sp>
        <p:nvSpPr>
          <p:cNvPr id="89" name="Rectangle 88"/>
          <p:cNvSpPr>
            <a:spLocks noChangeArrowheads="1"/>
          </p:cNvSpPr>
          <p:nvPr/>
        </p:nvSpPr>
        <p:spPr bwMode="auto">
          <a:xfrm>
            <a:off x="4430164" y="5838532"/>
            <a:ext cx="2643187" cy="257175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altLang="zh-CN" sz="1100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Dep6   </a:t>
            </a:r>
            <a:r>
              <a:rPr lang="en-US" altLang="zh-CN" sz="11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-     </a:t>
            </a:r>
            <a:r>
              <a:rPr lang="en-US" altLang="zh-CN" sz="1100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Dep8</a:t>
            </a:r>
            <a:endParaRPr lang="en-US" altLang="zh-CN" sz="1100" dirty="0">
              <a:solidFill>
                <a:srgbClr val="1E3355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90" name="Rectangle 89"/>
          <p:cNvSpPr>
            <a:spLocks noChangeArrowheads="1"/>
          </p:cNvSpPr>
          <p:nvPr/>
        </p:nvSpPr>
        <p:spPr bwMode="auto">
          <a:xfrm>
            <a:off x="4430164" y="6095707"/>
            <a:ext cx="2643187" cy="2587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1100" b="1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….</a:t>
            </a:r>
            <a:r>
              <a:rPr lang="en-US" sz="1100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 </a:t>
            </a:r>
          </a:p>
        </p:txBody>
      </p:sp>
      <p:cxnSp>
        <p:nvCxnSpPr>
          <p:cNvPr id="227359" name="Straight Arrow Connector 29"/>
          <p:cNvCxnSpPr>
            <a:cxnSpLocks noChangeShapeType="1"/>
          </p:cNvCxnSpPr>
          <p:nvPr/>
        </p:nvCxnSpPr>
        <p:spPr bwMode="auto">
          <a:xfrm>
            <a:off x="2644226" y="4782844"/>
            <a:ext cx="1785938" cy="927100"/>
          </a:xfrm>
          <a:prstGeom prst="straightConnector1">
            <a:avLst/>
          </a:prstGeom>
          <a:noFill/>
          <a:ln w="22225" algn="ctr">
            <a:solidFill>
              <a:srgbClr val="4F4F4F"/>
            </a:solidFill>
            <a:round/>
            <a:headEnd type="none" w="med" len="med"/>
            <a:tailEnd type="arrow" w="med" len="med"/>
          </a:ln>
        </p:spPr>
      </p:cxnSp>
      <p:cxnSp>
        <p:nvCxnSpPr>
          <p:cNvPr id="227360" name="Straight Arrow Connector 29"/>
          <p:cNvCxnSpPr>
            <a:cxnSpLocks noChangeShapeType="1"/>
            <a:stCxn id="57" idx="3"/>
          </p:cNvCxnSpPr>
          <p:nvPr/>
        </p:nvCxnSpPr>
        <p:spPr bwMode="auto">
          <a:xfrm>
            <a:off x="2644226" y="4782844"/>
            <a:ext cx="1785938" cy="1184275"/>
          </a:xfrm>
          <a:prstGeom prst="straightConnector1">
            <a:avLst/>
          </a:prstGeom>
          <a:noFill/>
          <a:ln w="22225" algn="ctr">
            <a:solidFill>
              <a:srgbClr val="4F4F4F"/>
            </a:solidFill>
            <a:round/>
            <a:headEnd type="none" w="med" len="med"/>
            <a:tailEnd type="arrow" w="med" len="med"/>
          </a:ln>
        </p:spPr>
      </p:cxnSp>
      <p:sp>
        <p:nvSpPr>
          <p:cNvPr id="227361" name="Oval 33"/>
          <p:cNvSpPr>
            <a:spLocks noChangeArrowheads="1"/>
          </p:cNvSpPr>
          <p:nvPr/>
        </p:nvSpPr>
        <p:spPr bwMode="auto">
          <a:xfrm>
            <a:off x="555076" y="1279232"/>
            <a:ext cx="1539875" cy="207962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27362" name="Oval 34"/>
          <p:cNvSpPr>
            <a:spLocks noChangeArrowheads="1"/>
          </p:cNvSpPr>
          <p:nvPr/>
        </p:nvSpPr>
        <p:spPr bwMode="auto">
          <a:xfrm>
            <a:off x="3995189" y="3187407"/>
            <a:ext cx="1841500" cy="196850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27363" name="AutoShape 35"/>
          <p:cNvCxnSpPr>
            <a:cxnSpLocks noChangeShapeType="1"/>
            <a:stCxn id="227361" idx="4"/>
            <a:endCxn id="227362" idx="2"/>
          </p:cNvCxnSpPr>
          <p:nvPr/>
        </p:nvCxnSpPr>
        <p:spPr bwMode="auto">
          <a:xfrm rot="16200000" flipH="1">
            <a:off x="1760783" y="1064125"/>
            <a:ext cx="1785938" cy="2657475"/>
          </a:xfrm>
          <a:prstGeom prst="bentConnector2">
            <a:avLst/>
          </a:prstGeom>
          <a:noFill/>
          <a:ln w="19050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COA masks and shared </a:t>
            </a:r>
            <a:r>
              <a:rPr lang="en-US" dirty="0" smtClean="0"/>
              <a:t>sets</a:t>
            </a:r>
            <a:endParaRPr lang="en-US" dirty="0"/>
          </a:p>
          <a:p>
            <a:pPr lvl="1">
              <a:lnSpc>
                <a:spcPct val="120000"/>
              </a:lnSpc>
              <a:spcBef>
                <a:spcPts val="1200"/>
              </a:spcBef>
            </a:pPr>
            <a:r>
              <a:rPr lang="en-US" dirty="0"/>
              <a:t>Who will maintain both the COA element shared sets and COA mask shared sets?</a:t>
            </a:r>
          </a:p>
          <a:p>
            <a:pPr lvl="1">
              <a:lnSpc>
                <a:spcPct val="120000"/>
              </a:lnSpc>
              <a:spcBef>
                <a:spcPts val="1200"/>
              </a:spcBef>
            </a:pPr>
            <a:r>
              <a:rPr lang="en-US" dirty="0"/>
              <a:t>Will the COA shared sets and COA mask shared sets be </a:t>
            </a:r>
            <a:r>
              <a:rPr lang="en-US" dirty="0" smtClean="0"/>
              <a:t>administered</a:t>
            </a:r>
            <a:endParaRPr lang="en-US" dirty="0"/>
          </a:p>
          <a:p>
            <a:pPr lvl="2">
              <a:lnSpc>
                <a:spcPct val="120000"/>
              </a:lnSpc>
            </a:pPr>
            <a:r>
              <a:rPr lang="en-US" dirty="0"/>
              <a:t>Locally </a:t>
            </a:r>
          </a:p>
          <a:p>
            <a:pPr lvl="2">
              <a:lnSpc>
                <a:spcPct val="120000"/>
              </a:lnSpc>
            </a:pPr>
            <a:r>
              <a:rPr lang="en-US" dirty="0"/>
              <a:t>Centrally</a:t>
            </a:r>
          </a:p>
          <a:p>
            <a:pPr lvl="2">
              <a:lnSpc>
                <a:spcPct val="120000"/>
              </a:lnSpc>
            </a:pPr>
            <a:r>
              <a:rPr lang="en-US" dirty="0"/>
              <a:t>A combination of both</a:t>
            </a:r>
          </a:p>
        </p:txBody>
      </p:sp>
      <p:sp>
        <p:nvSpPr>
          <p:cNvPr id="2283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COA Mask Implementation Considerations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20553" y="6638544"/>
            <a:ext cx="1423447" cy="219456"/>
          </a:xfrm>
        </p:spPr>
        <p:txBody>
          <a:bodyPr/>
          <a:lstStyle/>
          <a:p>
            <a:r>
              <a:rPr lang="en-US" smtClean="0"/>
              <a:t>MC-3.2-1-GLM-063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ChangeArrowheads="1"/>
          </p:cNvSpPr>
          <p:nvPr>
            <p:ph type="title"/>
          </p:nvPr>
        </p:nvSpPr>
        <p:spPr>
          <a:xfrm>
            <a:off x="516501" y="104036"/>
            <a:ext cx="6088062" cy="881062"/>
          </a:xfrm>
        </p:spPr>
        <p:txBody>
          <a:bodyPr/>
          <a:lstStyle/>
          <a:p>
            <a:r>
              <a:rPr lang="en-US" sz="2800" dirty="0"/>
              <a:t>Scenario 1: Complete Sharing</a:t>
            </a:r>
          </a:p>
        </p:txBody>
      </p:sp>
      <p:sp>
        <p:nvSpPr>
          <p:cNvPr id="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39406" y="6638544"/>
            <a:ext cx="1404594" cy="219456"/>
          </a:xfrm>
        </p:spPr>
        <p:txBody>
          <a:bodyPr/>
          <a:lstStyle/>
          <a:p>
            <a:r>
              <a:rPr lang="en-US" smtClean="0"/>
              <a:t>MC-3.2-1-GLM-064</a:t>
            </a:r>
            <a:endParaRPr lang="en-US" dirty="0"/>
          </a:p>
        </p:txBody>
      </p:sp>
      <p:sp>
        <p:nvSpPr>
          <p:cNvPr id="229381" name="Rectangle 5"/>
          <p:cNvSpPr>
            <a:spLocks noChangeArrowheads="1"/>
          </p:cNvSpPr>
          <p:nvPr/>
        </p:nvSpPr>
        <p:spPr bwMode="auto">
          <a:xfrm>
            <a:off x="1391552" y="985544"/>
            <a:ext cx="1884362" cy="5097463"/>
          </a:xfrm>
          <a:prstGeom prst="rect">
            <a:avLst/>
          </a:prstGeom>
          <a:solidFill>
            <a:srgbClr val="FFFFB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29382" name="Rectangle 6"/>
          <p:cNvSpPr>
            <a:spLocks noChangeArrowheads="1"/>
          </p:cNvSpPr>
          <p:nvPr/>
        </p:nvSpPr>
        <p:spPr bwMode="auto">
          <a:xfrm>
            <a:off x="3653739" y="985544"/>
            <a:ext cx="1884363" cy="5116513"/>
          </a:xfrm>
          <a:prstGeom prst="rect">
            <a:avLst/>
          </a:prstGeom>
          <a:solidFill>
            <a:srgbClr val="FFFFB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29383" name="Rectangle 7"/>
          <p:cNvSpPr>
            <a:spLocks noChangeArrowheads="1"/>
          </p:cNvSpPr>
          <p:nvPr/>
        </p:nvSpPr>
        <p:spPr bwMode="auto">
          <a:xfrm>
            <a:off x="5887352" y="985544"/>
            <a:ext cx="1884362" cy="5137150"/>
          </a:xfrm>
          <a:prstGeom prst="rect">
            <a:avLst/>
          </a:prstGeom>
          <a:solidFill>
            <a:srgbClr val="FFFFB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29384" name="Rectangle 8" descr="10%"/>
          <p:cNvSpPr>
            <a:spLocks noChangeArrowheads="1"/>
          </p:cNvSpPr>
          <p:nvPr/>
        </p:nvSpPr>
        <p:spPr bwMode="auto">
          <a:xfrm>
            <a:off x="1093102" y="1357019"/>
            <a:ext cx="6950075" cy="569913"/>
          </a:xfrm>
          <a:prstGeom prst="rect">
            <a:avLst/>
          </a:prstGeom>
          <a:pattFill prst="pct10">
            <a:fgClr>
              <a:schemeClr val="bg1"/>
            </a:fgClr>
            <a:bgClr>
              <a:srgbClr val="CEDCE8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29385" name="Text Box 9"/>
          <p:cNvSpPr txBox="1">
            <a:spLocks noChangeArrowheads="1"/>
          </p:cNvSpPr>
          <p:nvPr/>
        </p:nvSpPr>
        <p:spPr bwMode="auto">
          <a:xfrm>
            <a:off x="1815414" y="991894"/>
            <a:ext cx="1228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latin typeface="+mj-lt"/>
              </a:rPr>
              <a:t>Domain 1</a:t>
            </a:r>
          </a:p>
        </p:txBody>
      </p:sp>
      <p:sp>
        <p:nvSpPr>
          <p:cNvPr id="229386" name="Text Box 10"/>
          <p:cNvSpPr txBox="1">
            <a:spLocks noChangeArrowheads="1"/>
          </p:cNvSpPr>
          <p:nvPr/>
        </p:nvSpPr>
        <p:spPr bwMode="auto">
          <a:xfrm>
            <a:off x="4080777" y="991894"/>
            <a:ext cx="1228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latin typeface="+mj-lt"/>
              </a:rPr>
              <a:t>Domain 2</a:t>
            </a:r>
          </a:p>
        </p:txBody>
      </p:sp>
      <p:sp>
        <p:nvSpPr>
          <p:cNvPr id="229387" name="Text Box 11"/>
          <p:cNvSpPr txBox="1">
            <a:spLocks noChangeArrowheads="1"/>
          </p:cNvSpPr>
          <p:nvPr/>
        </p:nvSpPr>
        <p:spPr bwMode="auto">
          <a:xfrm>
            <a:off x="6358839" y="991894"/>
            <a:ext cx="1228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latin typeface="+mj-lt"/>
              </a:rPr>
              <a:t>Domain 3</a:t>
            </a:r>
          </a:p>
        </p:txBody>
      </p:sp>
      <p:sp>
        <p:nvSpPr>
          <p:cNvPr id="229388" name="Rectangle 12" descr="10%"/>
          <p:cNvSpPr>
            <a:spLocks noChangeArrowheads="1"/>
          </p:cNvSpPr>
          <p:nvPr/>
        </p:nvSpPr>
        <p:spPr bwMode="auto">
          <a:xfrm>
            <a:off x="1093102" y="1998369"/>
            <a:ext cx="6950075" cy="976313"/>
          </a:xfrm>
          <a:prstGeom prst="rect">
            <a:avLst/>
          </a:prstGeom>
          <a:pattFill prst="pct10">
            <a:fgClr>
              <a:schemeClr val="bg1"/>
            </a:fgClr>
            <a:bgClr>
              <a:srgbClr val="CEDCE8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800">
              <a:latin typeface="+mj-lt"/>
            </a:endParaRPr>
          </a:p>
        </p:txBody>
      </p:sp>
      <p:sp>
        <p:nvSpPr>
          <p:cNvPr id="229389" name="Rectangle 13"/>
          <p:cNvSpPr>
            <a:spLocks noChangeArrowheads="1"/>
          </p:cNvSpPr>
          <p:nvPr/>
        </p:nvSpPr>
        <p:spPr bwMode="auto">
          <a:xfrm>
            <a:off x="1083577" y="3035007"/>
            <a:ext cx="6950075" cy="976312"/>
          </a:xfrm>
          <a:prstGeom prst="rect">
            <a:avLst/>
          </a:prstGeom>
          <a:solidFill>
            <a:srgbClr val="CEDCE8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800">
              <a:latin typeface="+mj-lt"/>
            </a:endParaRPr>
          </a:p>
        </p:txBody>
      </p:sp>
      <p:sp>
        <p:nvSpPr>
          <p:cNvPr id="229390" name="Rectangle 14" descr="Light horizontal"/>
          <p:cNvSpPr>
            <a:spLocks noChangeArrowheads="1"/>
          </p:cNvSpPr>
          <p:nvPr/>
        </p:nvSpPr>
        <p:spPr bwMode="auto">
          <a:xfrm>
            <a:off x="1081989" y="4100219"/>
            <a:ext cx="6950075" cy="1760538"/>
          </a:xfrm>
          <a:prstGeom prst="rect">
            <a:avLst/>
          </a:prstGeom>
          <a:pattFill prst="ltHorz">
            <a:fgClr>
              <a:srgbClr val="AEC6DA"/>
            </a:fgClr>
            <a:bgClr>
              <a:srgbClr val="AEC6DA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800">
              <a:latin typeface="+mj-lt"/>
            </a:endParaRPr>
          </a:p>
        </p:txBody>
      </p:sp>
      <p:sp>
        <p:nvSpPr>
          <p:cNvPr id="229391" name="Text Box 15"/>
          <p:cNvSpPr txBox="1">
            <a:spLocks noChangeArrowheads="1"/>
          </p:cNvSpPr>
          <p:nvPr/>
        </p:nvSpPr>
        <p:spPr bwMode="auto">
          <a:xfrm>
            <a:off x="3706127" y="1468144"/>
            <a:ext cx="35861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b="1">
                <a:latin typeface="+mj-lt"/>
              </a:rPr>
              <a:t>GL Shared Set 1</a:t>
            </a:r>
          </a:p>
        </p:txBody>
      </p:sp>
      <p:sp>
        <p:nvSpPr>
          <p:cNvPr id="229392" name="Text Box 16"/>
          <p:cNvSpPr txBox="1">
            <a:spLocks noChangeArrowheads="1"/>
          </p:cNvSpPr>
          <p:nvPr/>
        </p:nvSpPr>
        <p:spPr bwMode="auto">
          <a:xfrm>
            <a:off x="3574364" y="2026944"/>
            <a:ext cx="3586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latin typeface="+mj-lt"/>
              </a:rPr>
              <a:t>Sub-Account Shared Set 1</a:t>
            </a:r>
          </a:p>
        </p:txBody>
      </p:sp>
      <p:sp>
        <p:nvSpPr>
          <p:cNvPr id="229393" name="Rectangle 17"/>
          <p:cNvSpPr>
            <a:spLocks noChangeArrowheads="1"/>
          </p:cNvSpPr>
          <p:nvPr/>
        </p:nvSpPr>
        <p:spPr bwMode="auto">
          <a:xfrm>
            <a:off x="3525626" y="2371432"/>
            <a:ext cx="2281286" cy="449262"/>
          </a:xfrm>
          <a:prstGeom prst="rect">
            <a:avLst/>
          </a:prstGeom>
          <a:solidFill>
            <a:srgbClr val="AEC6D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29394" name="Rectangle 18"/>
          <p:cNvSpPr>
            <a:spLocks noChangeArrowheads="1"/>
          </p:cNvSpPr>
          <p:nvPr/>
        </p:nvSpPr>
        <p:spPr bwMode="auto">
          <a:xfrm>
            <a:off x="1389964" y="4557419"/>
            <a:ext cx="6410325" cy="1138238"/>
          </a:xfrm>
          <a:prstGeom prst="rect">
            <a:avLst/>
          </a:prstGeom>
          <a:noFill/>
          <a:ln w="15875">
            <a:solidFill>
              <a:srgbClr val="80808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29395" name="Rectangle 19"/>
          <p:cNvSpPr>
            <a:spLocks noChangeArrowheads="1"/>
          </p:cNvSpPr>
          <p:nvPr/>
        </p:nvSpPr>
        <p:spPr bwMode="auto">
          <a:xfrm>
            <a:off x="3535052" y="3419182"/>
            <a:ext cx="2290713" cy="449262"/>
          </a:xfrm>
          <a:prstGeom prst="rect">
            <a:avLst/>
          </a:prstGeom>
          <a:solidFill>
            <a:srgbClr val="AEC6D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29396" name="Text Box 20"/>
          <p:cNvSpPr txBox="1">
            <a:spLocks noChangeArrowheads="1"/>
          </p:cNvSpPr>
          <p:nvPr/>
        </p:nvSpPr>
        <p:spPr bwMode="auto">
          <a:xfrm>
            <a:off x="2891739" y="3103269"/>
            <a:ext cx="39004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latin typeface="+mj-lt"/>
              </a:rPr>
              <a:t>Sub-Account Mask        Shared Set 1</a:t>
            </a:r>
          </a:p>
        </p:txBody>
      </p:sp>
      <p:sp>
        <p:nvSpPr>
          <p:cNvPr id="229397" name="Text Box 21"/>
          <p:cNvSpPr txBox="1">
            <a:spLocks noChangeArrowheads="1"/>
          </p:cNvSpPr>
          <p:nvPr/>
        </p:nvSpPr>
        <p:spPr bwMode="auto">
          <a:xfrm>
            <a:off x="3198127" y="4139907"/>
            <a:ext cx="35861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latin typeface="+mj-lt"/>
              </a:rPr>
              <a:t>Ranges for GL Shared Set 1</a:t>
            </a:r>
          </a:p>
        </p:txBody>
      </p:sp>
      <p:sp>
        <p:nvSpPr>
          <p:cNvPr id="229398" name="Line 22"/>
          <p:cNvSpPr>
            <a:spLocks noChangeShapeType="1"/>
          </p:cNvSpPr>
          <p:nvPr/>
        </p:nvSpPr>
        <p:spPr bwMode="auto">
          <a:xfrm>
            <a:off x="1388377" y="4852694"/>
            <a:ext cx="6410325" cy="0"/>
          </a:xfrm>
          <a:prstGeom prst="line">
            <a:avLst/>
          </a:prstGeom>
          <a:noFill/>
          <a:ln w="1587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29399" name="Text Box 23"/>
          <p:cNvSpPr txBox="1">
            <a:spLocks noChangeArrowheads="1"/>
          </p:cNvSpPr>
          <p:nvPr/>
        </p:nvSpPr>
        <p:spPr bwMode="auto">
          <a:xfrm>
            <a:off x="2912377" y="4568532"/>
            <a:ext cx="3851275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300" b="1">
                <a:latin typeface="+mj-lt"/>
              </a:rPr>
              <a:t>From GL Account  –  To GL Account</a:t>
            </a:r>
          </a:p>
        </p:txBody>
      </p:sp>
      <p:sp>
        <p:nvSpPr>
          <p:cNvPr id="229400" name="Line 24"/>
          <p:cNvSpPr>
            <a:spLocks noChangeShapeType="1"/>
          </p:cNvSpPr>
          <p:nvPr/>
        </p:nvSpPr>
        <p:spPr bwMode="auto">
          <a:xfrm>
            <a:off x="1377264" y="5127332"/>
            <a:ext cx="6410325" cy="0"/>
          </a:xfrm>
          <a:prstGeom prst="line">
            <a:avLst/>
          </a:prstGeom>
          <a:noFill/>
          <a:ln w="1587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29401" name="Line 25"/>
          <p:cNvSpPr>
            <a:spLocks noChangeShapeType="1"/>
          </p:cNvSpPr>
          <p:nvPr/>
        </p:nvSpPr>
        <p:spPr bwMode="auto">
          <a:xfrm>
            <a:off x="1388377" y="5441657"/>
            <a:ext cx="6410325" cy="0"/>
          </a:xfrm>
          <a:prstGeom prst="line">
            <a:avLst/>
          </a:prstGeom>
          <a:noFill/>
          <a:ln w="1587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29402" name="Text Box 26"/>
          <p:cNvSpPr txBox="1">
            <a:spLocks noChangeArrowheads="1"/>
          </p:cNvSpPr>
          <p:nvPr/>
        </p:nvSpPr>
        <p:spPr bwMode="auto">
          <a:xfrm>
            <a:off x="3774389" y="4809832"/>
            <a:ext cx="19002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200">
                <a:latin typeface="+mj-lt"/>
              </a:rPr>
              <a:t>“100000” </a:t>
            </a:r>
            <a:r>
              <a:rPr lang="en-US" sz="1400" b="1">
                <a:latin typeface="+mj-lt"/>
              </a:rPr>
              <a:t>–</a:t>
            </a:r>
            <a:r>
              <a:rPr lang="en-US" sz="1800" b="1">
                <a:latin typeface="+mj-lt"/>
              </a:rPr>
              <a:t> </a:t>
            </a:r>
            <a:r>
              <a:rPr lang="en-US" sz="1200">
                <a:latin typeface="+mj-lt"/>
              </a:rPr>
              <a:t> “199999”</a:t>
            </a:r>
          </a:p>
        </p:txBody>
      </p:sp>
      <p:sp>
        <p:nvSpPr>
          <p:cNvPr id="229403" name="Text Box 27"/>
          <p:cNvSpPr txBox="1">
            <a:spLocks noChangeArrowheads="1"/>
          </p:cNvSpPr>
          <p:nvPr/>
        </p:nvSpPr>
        <p:spPr bwMode="auto">
          <a:xfrm>
            <a:off x="3793439" y="5114632"/>
            <a:ext cx="19002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200">
                <a:latin typeface="+mj-lt"/>
              </a:rPr>
              <a:t>“300000” </a:t>
            </a:r>
            <a:r>
              <a:rPr lang="en-US" sz="1400" b="1">
                <a:latin typeface="+mj-lt"/>
              </a:rPr>
              <a:t>–</a:t>
            </a:r>
            <a:r>
              <a:rPr lang="en-US" sz="1800" b="1">
                <a:latin typeface="+mj-lt"/>
              </a:rPr>
              <a:t> </a:t>
            </a:r>
            <a:r>
              <a:rPr lang="en-US" sz="1200">
                <a:latin typeface="+mj-lt"/>
              </a:rPr>
              <a:t> “349999”</a:t>
            </a:r>
          </a:p>
        </p:txBody>
      </p:sp>
      <p:sp>
        <p:nvSpPr>
          <p:cNvPr id="229404" name="Text Box 28"/>
          <p:cNvSpPr txBox="1">
            <a:spLocks noChangeArrowheads="1"/>
          </p:cNvSpPr>
          <p:nvPr/>
        </p:nvSpPr>
        <p:spPr bwMode="auto">
          <a:xfrm>
            <a:off x="4168089" y="5378157"/>
            <a:ext cx="19002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200" b="1">
                <a:latin typeface="+mj-lt"/>
              </a:rPr>
              <a:t>…</a:t>
            </a:r>
            <a:r>
              <a:rPr lang="en-US" sz="1200">
                <a:latin typeface="+mj-lt"/>
              </a:rPr>
              <a:t>   </a:t>
            </a:r>
            <a:r>
              <a:rPr lang="en-US" sz="1400" b="1">
                <a:latin typeface="+mj-lt"/>
              </a:rPr>
              <a:t>–</a:t>
            </a:r>
            <a:r>
              <a:rPr lang="en-US" sz="1800" b="1">
                <a:latin typeface="+mj-lt"/>
              </a:rPr>
              <a:t> </a:t>
            </a:r>
            <a:r>
              <a:rPr lang="en-US" sz="1200">
                <a:latin typeface="+mj-lt"/>
              </a:rPr>
              <a:t>   </a:t>
            </a:r>
            <a:r>
              <a:rPr lang="en-US" sz="1200" b="1">
                <a:latin typeface="+mj-lt"/>
              </a:rPr>
              <a:t>…</a:t>
            </a:r>
          </a:p>
        </p:txBody>
      </p:sp>
      <p:sp>
        <p:nvSpPr>
          <p:cNvPr id="229405" name="Text Box 29"/>
          <p:cNvSpPr txBox="1">
            <a:spLocks noChangeArrowheads="1"/>
          </p:cNvSpPr>
          <p:nvPr/>
        </p:nvSpPr>
        <p:spPr bwMode="auto">
          <a:xfrm>
            <a:off x="3553906" y="2433344"/>
            <a:ext cx="223415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>
                <a:latin typeface="+mj-lt"/>
              </a:rPr>
              <a:t>Sub-Account 100</a:t>
            </a:r>
          </a:p>
        </p:txBody>
      </p:sp>
      <p:sp>
        <p:nvSpPr>
          <p:cNvPr id="229406" name="Text Box 30"/>
          <p:cNvSpPr txBox="1">
            <a:spLocks noChangeArrowheads="1"/>
          </p:cNvSpPr>
          <p:nvPr/>
        </p:nvSpPr>
        <p:spPr bwMode="auto">
          <a:xfrm>
            <a:off x="3723588" y="3490619"/>
            <a:ext cx="2092749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>
                <a:latin typeface="+mj-lt"/>
              </a:rPr>
              <a:t>COA Mask Code S1</a:t>
            </a:r>
          </a:p>
        </p:txBody>
      </p:sp>
      <p:sp>
        <p:nvSpPr>
          <p:cNvPr id="229407" name="Line 31"/>
          <p:cNvSpPr>
            <a:spLocks noChangeShapeType="1"/>
          </p:cNvSpPr>
          <p:nvPr/>
        </p:nvSpPr>
        <p:spPr bwMode="auto">
          <a:xfrm>
            <a:off x="4709427" y="2809582"/>
            <a:ext cx="0" cy="5889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29408" name="Line 32"/>
          <p:cNvSpPr>
            <a:spLocks noChangeShapeType="1"/>
          </p:cNvSpPr>
          <p:nvPr/>
        </p:nvSpPr>
        <p:spPr bwMode="auto">
          <a:xfrm>
            <a:off x="4711014" y="3876382"/>
            <a:ext cx="0" cy="21431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2"/>
          <p:cNvSpPr>
            <a:spLocks noGrp="1" noChangeArrowheads="1"/>
          </p:cNvSpPr>
          <p:nvPr>
            <p:ph type="title"/>
          </p:nvPr>
        </p:nvSpPr>
        <p:spPr>
          <a:xfrm>
            <a:off x="530579" y="92056"/>
            <a:ext cx="6691312" cy="881062"/>
          </a:xfrm>
        </p:spPr>
        <p:txBody>
          <a:bodyPr/>
          <a:lstStyle/>
          <a:p>
            <a:r>
              <a:rPr lang="en-US" sz="2800" dirty="0"/>
              <a:t>Scenario 2: Complete Segregation</a:t>
            </a:r>
          </a:p>
        </p:txBody>
      </p:sp>
      <p:sp>
        <p:nvSpPr>
          <p:cNvPr id="8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35711" y="6638544"/>
            <a:ext cx="1508289" cy="219456"/>
          </a:xfrm>
        </p:spPr>
        <p:txBody>
          <a:bodyPr/>
          <a:lstStyle/>
          <a:p>
            <a:r>
              <a:rPr lang="en-US" smtClean="0"/>
              <a:t>MC-3.2-1-GLM-065</a:t>
            </a:r>
            <a:endParaRPr lang="en-US" dirty="0"/>
          </a:p>
        </p:txBody>
      </p:sp>
      <p:sp>
        <p:nvSpPr>
          <p:cNvPr id="230424" name="Text Box 24"/>
          <p:cNvSpPr txBox="1">
            <a:spLocks noChangeArrowheads="1"/>
          </p:cNvSpPr>
          <p:nvPr/>
        </p:nvSpPr>
        <p:spPr bwMode="auto">
          <a:xfrm>
            <a:off x="6408738" y="5630863"/>
            <a:ext cx="24796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900" b="1">
                <a:solidFill>
                  <a:srgbClr val="5F5F5F"/>
                </a:solidFill>
                <a:latin typeface="Arial" charset="0"/>
              </a:rPr>
              <a:t>Fr GL Account  –  To GL Account</a:t>
            </a:r>
          </a:p>
        </p:txBody>
      </p:sp>
      <p:grpSp>
        <p:nvGrpSpPr>
          <p:cNvPr id="81" name="Group 80"/>
          <p:cNvGrpSpPr/>
          <p:nvPr/>
        </p:nvGrpSpPr>
        <p:grpSpPr>
          <a:xfrm>
            <a:off x="586376" y="738913"/>
            <a:ext cx="7954962" cy="5614988"/>
            <a:chOff x="642938" y="1266825"/>
            <a:chExt cx="7954962" cy="5614988"/>
          </a:xfrm>
        </p:grpSpPr>
        <p:sp>
          <p:nvSpPr>
            <p:cNvPr id="230404" name="Rectangle 4"/>
            <p:cNvSpPr>
              <a:spLocks noChangeArrowheads="1"/>
            </p:cNvSpPr>
            <p:nvPr/>
          </p:nvSpPr>
          <p:spPr bwMode="auto">
            <a:xfrm>
              <a:off x="6288088" y="1266825"/>
              <a:ext cx="2290762" cy="5614988"/>
            </a:xfrm>
            <a:prstGeom prst="rect">
              <a:avLst/>
            </a:prstGeom>
            <a:solidFill>
              <a:srgbClr val="FFFFB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05" name="Text Box 5"/>
            <p:cNvSpPr txBox="1">
              <a:spLocks noChangeArrowheads="1"/>
            </p:cNvSpPr>
            <p:nvPr/>
          </p:nvSpPr>
          <p:spPr bwMode="auto">
            <a:xfrm>
              <a:off x="6762750" y="1323975"/>
              <a:ext cx="12287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400">
                  <a:latin typeface="+mj-lt"/>
                </a:rPr>
                <a:t>Domain 3</a:t>
              </a:r>
            </a:p>
          </p:txBody>
        </p:sp>
        <p:grpSp>
          <p:nvGrpSpPr>
            <p:cNvPr id="230406" name="Group 6"/>
            <p:cNvGrpSpPr>
              <a:grpSpLocks/>
            </p:cNvGrpSpPr>
            <p:nvPr/>
          </p:nvGrpSpPr>
          <p:grpSpPr bwMode="auto">
            <a:xfrm>
              <a:off x="6489700" y="1644650"/>
              <a:ext cx="1803400" cy="642938"/>
              <a:chOff x="594" y="794"/>
              <a:chExt cx="1136" cy="480"/>
            </a:xfrm>
          </p:grpSpPr>
          <p:sp>
            <p:nvSpPr>
              <p:cNvPr id="230407" name="Rectangle 7" descr="10%"/>
              <p:cNvSpPr>
                <a:spLocks noChangeArrowheads="1"/>
              </p:cNvSpPr>
              <p:nvPr/>
            </p:nvSpPr>
            <p:spPr bwMode="auto">
              <a:xfrm>
                <a:off x="594" y="794"/>
                <a:ext cx="1025" cy="480"/>
              </a:xfrm>
              <a:prstGeom prst="rect">
                <a:avLst/>
              </a:prstGeom>
              <a:pattFill prst="pct10">
                <a:fgClr>
                  <a:schemeClr val="bg1"/>
                </a:fgClr>
                <a:bgClr>
                  <a:srgbClr val="CEDCE8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30408" name="Text Box 8"/>
              <p:cNvSpPr txBox="1">
                <a:spLocks noChangeArrowheads="1"/>
              </p:cNvSpPr>
              <p:nvPr/>
            </p:nvSpPr>
            <p:spPr bwMode="auto">
              <a:xfrm>
                <a:off x="622" y="947"/>
                <a:ext cx="110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sz="1400">
                    <a:latin typeface="+mj-lt"/>
                  </a:rPr>
                  <a:t>GL Shared Set 3</a:t>
                </a:r>
              </a:p>
            </p:txBody>
          </p:sp>
        </p:grpSp>
        <p:sp>
          <p:nvSpPr>
            <p:cNvPr id="230409" name="Text Box 9"/>
            <p:cNvSpPr txBox="1">
              <a:spLocks noChangeArrowheads="1"/>
            </p:cNvSpPr>
            <p:nvPr/>
          </p:nvSpPr>
          <p:spPr bwMode="auto">
            <a:xfrm>
              <a:off x="995363" y="3028950"/>
              <a:ext cx="162560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400">
                  <a:latin typeface="+mj-lt"/>
                </a:rPr>
                <a:t>Sub-Account 100</a:t>
              </a:r>
            </a:p>
          </p:txBody>
        </p:sp>
        <p:sp>
          <p:nvSpPr>
            <p:cNvPr id="230410" name="Rectangle 10" descr="10%"/>
            <p:cNvSpPr>
              <a:spLocks noChangeArrowheads="1"/>
            </p:cNvSpPr>
            <p:nvPr/>
          </p:nvSpPr>
          <p:spPr bwMode="auto">
            <a:xfrm>
              <a:off x="6429375" y="2389188"/>
              <a:ext cx="2044700" cy="1260475"/>
            </a:xfrm>
            <a:prstGeom prst="rect">
              <a:avLst/>
            </a:prstGeom>
            <a:pattFill prst="pct10">
              <a:fgClr>
                <a:schemeClr val="bg1"/>
              </a:fgClr>
              <a:bgClr>
                <a:srgbClr val="CEDCE8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11" name="Text Box 11"/>
            <p:cNvSpPr txBox="1">
              <a:spLocks noChangeArrowheads="1"/>
            </p:cNvSpPr>
            <p:nvPr/>
          </p:nvSpPr>
          <p:spPr bwMode="auto">
            <a:xfrm>
              <a:off x="6392863" y="2474913"/>
              <a:ext cx="2124075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b="1">
                  <a:latin typeface="+mj-lt"/>
                </a:rPr>
                <a:t>Sub-Account Shared Set 3</a:t>
              </a:r>
            </a:p>
          </p:txBody>
        </p:sp>
        <p:sp>
          <p:nvSpPr>
            <p:cNvPr id="230412" name="Rectangle 12"/>
            <p:cNvSpPr>
              <a:spLocks noChangeArrowheads="1"/>
            </p:cNvSpPr>
            <p:nvPr/>
          </p:nvSpPr>
          <p:spPr bwMode="auto">
            <a:xfrm>
              <a:off x="6604000" y="2886075"/>
              <a:ext cx="1676400" cy="601663"/>
            </a:xfrm>
            <a:prstGeom prst="rect">
              <a:avLst/>
            </a:prstGeom>
            <a:solidFill>
              <a:srgbClr val="AEC6D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13" name="Text Box 13"/>
            <p:cNvSpPr txBox="1">
              <a:spLocks noChangeArrowheads="1"/>
            </p:cNvSpPr>
            <p:nvPr/>
          </p:nvSpPr>
          <p:spPr bwMode="auto">
            <a:xfrm>
              <a:off x="6645275" y="3028950"/>
              <a:ext cx="16256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dirty="0">
                  <a:latin typeface="+mj-lt"/>
                </a:rPr>
                <a:t>Sub-Account 001</a:t>
              </a:r>
            </a:p>
          </p:txBody>
        </p:sp>
        <p:sp>
          <p:nvSpPr>
            <p:cNvPr id="230414" name="Rectangle 14" descr="10%"/>
            <p:cNvSpPr>
              <a:spLocks noChangeArrowheads="1"/>
            </p:cNvSpPr>
            <p:nvPr/>
          </p:nvSpPr>
          <p:spPr bwMode="auto">
            <a:xfrm>
              <a:off x="6408738" y="3770313"/>
              <a:ext cx="2105025" cy="1260475"/>
            </a:xfrm>
            <a:prstGeom prst="rect">
              <a:avLst/>
            </a:prstGeom>
            <a:pattFill prst="pct10">
              <a:fgClr>
                <a:schemeClr val="bg1"/>
              </a:fgClr>
              <a:bgClr>
                <a:srgbClr val="CEDCE8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15" name="Text Box 15"/>
            <p:cNvSpPr txBox="1">
              <a:spLocks noChangeArrowheads="1"/>
            </p:cNvSpPr>
            <p:nvPr/>
          </p:nvSpPr>
          <p:spPr bwMode="auto">
            <a:xfrm>
              <a:off x="6545263" y="3846513"/>
              <a:ext cx="2052637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b="1">
                  <a:latin typeface="+mj-lt"/>
                </a:rPr>
                <a:t>  SA Mask   Shared Set 3</a:t>
              </a:r>
            </a:p>
          </p:txBody>
        </p:sp>
        <p:sp>
          <p:nvSpPr>
            <p:cNvPr id="230416" name="Rectangle 16"/>
            <p:cNvSpPr>
              <a:spLocks noChangeArrowheads="1"/>
            </p:cNvSpPr>
            <p:nvPr/>
          </p:nvSpPr>
          <p:spPr bwMode="auto">
            <a:xfrm>
              <a:off x="6491288" y="4267200"/>
              <a:ext cx="1858962" cy="601663"/>
            </a:xfrm>
            <a:prstGeom prst="rect">
              <a:avLst/>
            </a:prstGeom>
            <a:solidFill>
              <a:srgbClr val="AEC6D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17" name="Text Box 17"/>
            <p:cNvSpPr txBox="1">
              <a:spLocks noChangeArrowheads="1"/>
            </p:cNvSpPr>
            <p:nvPr/>
          </p:nvSpPr>
          <p:spPr bwMode="auto">
            <a:xfrm>
              <a:off x="6542088" y="4400550"/>
              <a:ext cx="1919287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dirty="0">
                  <a:latin typeface="+mj-lt"/>
                </a:rPr>
                <a:t>COA Mask Code </a:t>
              </a:r>
              <a:r>
                <a:rPr lang="en-US" sz="1200" dirty="0" err="1">
                  <a:latin typeface="+mj-lt"/>
                </a:rPr>
                <a:t>Mx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230418" name="Rectangle 18"/>
            <p:cNvSpPr>
              <a:spLocks noChangeArrowheads="1"/>
            </p:cNvSpPr>
            <p:nvPr/>
          </p:nvSpPr>
          <p:spPr bwMode="auto">
            <a:xfrm>
              <a:off x="6357938" y="5203825"/>
              <a:ext cx="2162175" cy="1498600"/>
            </a:xfrm>
            <a:prstGeom prst="rect">
              <a:avLst/>
            </a:prstGeom>
            <a:solidFill>
              <a:srgbClr val="AEC6D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19" name="Rectangle 19"/>
            <p:cNvSpPr>
              <a:spLocks noChangeArrowheads="1"/>
            </p:cNvSpPr>
            <p:nvPr/>
          </p:nvSpPr>
          <p:spPr bwMode="auto">
            <a:xfrm>
              <a:off x="6402388" y="5570538"/>
              <a:ext cx="2051050" cy="333375"/>
            </a:xfrm>
            <a:prstGeom prst="rect">
              <a:avLst/>
            </a:prstGeom>
            <a:noFill/>
            <a:ln w="1587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20" name="Rectangle 20"/>
            <p:cNvSpPr>
              <a:spLocks noChangeArrowheads="1"/>
            </p:cNvSpPr>
            <p:nvPr/>
          </p:nvSpPr>
          <p:spPr bwMode="auto">
            <a:xfrm>
              <a:off x="6402388" y="5903913"/>
              <a:ext cx="2051050" cy="263525"/>
            </a:xfrm>
            <a:prstGeom prst="rect">
              <a:avLst/>
            </a:prstGeom>
            <a:noFill/>
            <a:ln w="1587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21" name="Rectangle 21"/>
            <p:cNvSpPr>
              <a:spLocks noChangeArrowheads="1"/>
            </p:cNvSpPr>
            <p:nvPr/>
          </p:nvSpPr>
          <p:spPr bwMode="auto">
            <a:xfrm>
              <a:off x="6402388" y="6167438"/>
              <a:ext cx="2051050" cy="263525"/>
            </a:xfrm>
            <a:prstGeom prst="rect">
              <a:avLst/>
            </a:prstGeom>
            <a:noFill/>
            <a:ln w="1587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22" name="Rectangle 22"/>
            <p:cNvSpPr>
              <a:spLocks noChangeArrowheads="1"/>
            </p:cNvSpPr>
            <p:nvPr/>
          </p:nvSpPr>
          <p:spPr bwMode="auto">
            <a:xfrm>
              <a:off x="6402388" y="6430963"/>
              <a:ext cx="2051050" cy="263525"/>
            </a:xfrm>
            <a:prstGeom prst="rect">
              <a:avLst/>
            </a:prstGeom>
            <a:noFill/>
            <a:ln w="1587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23" name="Text Box 23"/>
            <p:cNvSpPr txBox="1">
              <a:spLocks noChangeArrowheads="1"/>
            </p:cNvSpPr>
            <p:nvPr/>
          </p:nvSpPr>
          <p:spPr bwMode="auto">
            <a:xfrm>
              <a:off x="6351588" y="5229225"/>
              <a:ext cx="22256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b="1">
                  <a:latin typeface="+mj-lt"/>
                </a:rPr>
                <a:t>Ranges for GL Shared Set 3</a:t>
              </a:r>
            </a:p>
          </p:txBody>
        </p:sp>
        <p:sp>
          <p:nvSpPr>
            <p:cNvPr id="230425" name="Text Box 25"/>
            <p:cNvSpPr txBox="1">
              <a:spLocks noChangeArrowheads="1"/>
            </p:cNvSpPr>
            <p:nvPr/>
          </p:nvSpPr>
          <p:spPr bwMode="auto">
            <a:xfrm>
              <a:off x="7035800" y="6440488"/>
              <a:ext cx="94615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…</a:t>
              </a:r>
              <a:r>
                <a:rPr lang="en-US" sz="1000">
                  <a:solidFill>
                    <a:srgbClr val="5F5F5F"/>
                  </a:solidFill>
                  <a:latin typeface="+mj-lt"/>
                </a:rPr>
                <a:t>   </a:t>
              </a: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– </a:t>
              </a:r>
              <a:r>
                <a:rPr lang="en-US" sz="1000">
                  <a:solidFill>
                    <a:srgbClr val="5F5F5F"/>
                  </a:solidFill>
                  <a:latin typeface="+mj-lt"/>
                </a:rPr>
                <a:t>   </a:t>
              </a: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…</a:t>
              </a:r>
            </a:p>
          </p:txBody>
        </p:sp>
        <p:sp>
          <p:nvSpPr>
            <p:cNvPr id="230426" name="Text Box 26"/>
            <p:cNvSpPr txBox="1">
              <a:spLocks noChangeArrowheads="1"/>
            </p:cNvSpPr>
            <p:nvPr/>
          </p:nvSpPr>
          <p:spPr bwMode="auto">
            <a:xfrm>
              <a:off x="6726238" y="5943600"/>
              <a:ext cx="168247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000" dirty="0">
                  <a:solidFill>
                    <a:srgbClr val="5F5F5F"/>
                  </a:solidFill>
                  <a:latin typeface="+mj-lt"/>
                </a:rPr>
                <a:t>“250000” </a:t>
              </a:r>
              <a:r>
                <a:rPr lang="en-US" sz="1000" b="1" dirty="0">
                  <a:solidFill>
                    <a:srgbClr val="5F5F5F"/>
                  </a:solidFill>
                  <a:latin typeface="+mj-lt"/>
                </a:rPr>
                <a:t>– </a:t>
              </a:r>
              <a:r>
                <a:rPr lang="en-US" sz="1000" dirty="0">
                  <a:solidFill>
                    <a:srgbClr val="5F5F5F"/>
                  </a:solidFill>
                  <a:latin typeface="+mj-lt"/>
                </a:rPr>
                <a:t> “299999”</a:t>
              </a:r>
            </a:p>
          </p:txBody>
        </p:sp>
        <p:sp>
          <p:nvSpPr>
            <p:cNvPr id="230427" name="Text Box 27"/>
            <p:cNvSpPr txBox="1">
              <a:spLocks noChangeArrowheads="1"/>
            </p:cNvSpPr>
            <p:nvPr/>
          </p:nvSpPr>
          <p:spPr bwMode="auto">
            <a:xfrm>
              <a:off x="6735763" y="6188075"/>
              <a:ext cx="1493837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000">
                  <a:solidFill>
                    <a:srgbClr val="5F5F5F"/>
                  </a:solidFill>
                  <a:latin typeface="+mj-lt"/>
                </a:rPr>
                <a:t>“410000” </a:t>
              </a: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– </a:t>
              </a:r>
              <a:r>
                <a:rPr lang="en-US" sz="1000">
                  <a:solidFill>
                    <a:srgbClr val="5F5F5F"/>
                  </a:solidFill>
                  <a:latin typeface="+mj-lt"/>
                </a:rPr>
                <a:t> “419999”</a:t>
              </a:r>
            </a:p>
          </p:txBody>
        </p:sp>
        <p:sp>
          <p:nvSpPr>
            <p:cNvPr id="230428" name="Rectangle 28"/>
            <p:cNvSpPr>
              <a:spLocks noChangeArrowheads="1"/>
            </p:cNvSpPr>
            <p:nvPr/>
          </p:nvSpPr>
          <p:spPr bwMode="auto">
            <a:xfrm>
              <a:off x="642938" y="1304925"/>
              <a:ext cx="2301875" cy="5562600"/>
            </a:xfrm>
            <a:prstGeom prst="rect">
              <a:avLst/>
            </a:prstGeom>
            <a:solidFill>
              <a:srgbClr val="FFFFB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29" name="Text Box 29"/>
            <p:cNvSpPr txBox="1">
              <a:spLocks noChangeArrowheads="1"/>
            </p:cNvSpPr>
            <p:nvPr/>
          </p:nvSpPr>
          <p:spPr bwMode="auto">
            <a:xfrm>
              <a:off x="1227138" y="1273175"/>
              <a:ext cx="12287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400">
                  <a:latin typeface="+mj-lt"/>
                </a:rPr>
                <a:t>Domain 1</a:t>
              </a:r>
            </a:p>
          </p:txBody>
        </p:sp>
        <p:grpSp>
          <p:nvGrpSpPr>
            <p:cNvPr id="230430" name="Group 30"/>
            <p:cNvGrpSpPr>
              <a:grpSpLocks/>
            </p:cNvGrpSpPr>
            <p:nvPr/>
          </p:nvGrpSpPr>
          <p:grpSpPr bwMode="auto">
            <a:xfrm>
              <a:off x="942975" y="1617663"/>
              <a:ext cx="1803400" cy="669925"/>
              <a:chOff x="594" y="794"/>
              <a:chExt cx="1136" cy="480"/>
            </a:xfrm>
          </p:grpSpPr>
          <p:sp>
            <p:nvSpPr>
              <p:cNvPr id="230431" name="Rectangle 31" descr="10%"/>
              <p:cNvSpPr>
                <a:spLocks noChangeArrowheads="1"/>
              </p:cNvSpPr>
              <p:nvPr/>
            </p:nvSpPr>
            <p:spPr bwMode="auto">
              <a:xfrm>
                <a:off x="594" y="794"/>
                <a:ext cx="1025" cy="480"/>
              </a:xfrm>
              <a:prstGeom prst="rect">
                <a:avLst/>
              </a:prstGeom>
              <a:pattFill prst="pct10">
                <a:fgClr>
                  <a:schemeClr val="bg1"/>
                </a:fgClr>
                <a:bgClr>
                  <a:srgbClr val="CEDCE8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30432" name="Text Box 32"/>
              <p:cNvSpPr txBox="1">
                <a:spLocks noChangeArrowheads="1"/>
              </p:cNvSpPr>
              <p:nvPr/>
            </p:nvSpPr>
            <p:spPr bwMode="auto">
              <a:xfrm>
                <a:off x="622" y="948"/>
                <a:ext cx="1108" cy="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sz="1400">
                    <a:latin typeface="+mj-lt"/>
                  </a:rPr>
                  <a:t>GL Shared Set 1</a:t>
                </a:r>
              </a:p>
            </p:txBody>
          </p:sp>
        </p:grpSp>
        <p:sp>
          <p:nvSpPr>
            <p:cNvPr id="230433" name="Rectangle 33" descr="10%"/>
            <p:cNvSpPr>
              <a:spLocks noChangeArrowheads="1"/>
            </p:cNvSpPr>
            <p:nvPr/>
          </p:nvSpPr>
          <p:spPr bwMode="auto">
            <a:xfrm>
              <a:off x="779463" y="2389188"/>
              <a:ext cx="2044700" cy="1260475"/>
            </a:xfrm>
            <a:prstGeom prst="rect">
              <a:avLst/>
            </a:prstGeom>
            <a:pattFill prst="pct10">
              <a:fgClr>
                <a:schemeClr val="bg1"/>
              </a:fgClr>
              <a:bgClr>
                <a:srgbClr val="CEDCE8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34" name="Text Box 34"/>
            <p:cNvSpPr txBox="1">
              <a:spLocks noChangeArrowheads="1"/>
            </p:cNvSpPr>
            <p:nvPr/>
          </p:nvSpPr>
          <p:spPr bwMode="auto">
            <a:xfrm>
              <a:off x="742950" y="2474913"/>
              <a:ext cx="2124075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b="1">
                  <a:latin typeface="+mj-lt"/>
                </a:rPr>
                <a:t>Sub-Account Shared Set 1</a:t>
              </a:r>
            </a:p>
          </p:txBody>
        </p:sp>
        <p:sp>
          <p:nvSpPr>
            <p:cNvPr id="230435" name="Rectangle 35"/>
            <p:cNvSpPr>
              <a:spLocks noChangeArrowheads="1"/>
            </p:cNvSpPr>
            <p:nvPr/>
          </p:nvSpPr>
          <p:spPr bwMode="auto">
            <a:xfrm>
              <a:off x="954088" y="2886075"/>
              <a:ext cx="1676400" cy="601663"/>
            </a:xfrm>
            <a:prstGeom prst="rect">
              <a:avLst/>
            </a:prstGeom>
            <a:solidFill>
              <a:srgbClr val="AEC6D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36" name="Rectangle 36" descr="10%"/>
            <p:cNvSpPr>
              <a:spLocks noChangeArrowheads="1"/>
            </p:cNvSpPr>
            <p:nvPr/>
          </p:nvSpPr>
          <p:spPr bwMode="auto">
            <a:xfrm>
              <a:off x="758825" y="3770313"/>
              <a:ext cx="2085975" cy="1260475"/>
            </a:xfrm>
            <a:prstGeom prst="rect">
              <a:avLst/>
            </a:prstGeom>
            <a:pattFill prst="pct10">
              <a:fgClr>
                <a:schemeClr val="bg1"/>
              </a:fgClr>
              <a:bgClr>
                <a:srgbClr val="CEDCE8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37" name="Text Box 37"/>
            <p:cNvSpPr txBox="1">
              <a:spLocks noChangeArrowheads="1"/>
            </p:cNvSpPr>
            <p:nvPr/>
          </p:nvSpPr>
          <p:spPr bwMode="auto">
            <a:xfrm>
              <a:off x="793750" y="3846513"/>
              <a:ext cx="2114550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b="1">
                  <a:latin typeface="+mj-lt"/>
                </a:rPr>
                <a:t>     SA Mask   Shared Set 1</a:t>
              </a:r>
            </a:p>
          </p:txBody>
        </p:sp>
        <p:sp>
          <p:nvSpPr>
            <p:cNvPr id="230438" name="Rectangle 38"/>
            <p:cNvSpPr>
              <a:spLocks noChangeArrowheads="1"/>
            </p:cNvSpPr>
            <p:nvPr/>
          </p:nvSpPr>
          <p:spPr bwMode="auto">
            <a:xfrm>
              <a:off x="841375" y="4267200"/>
              <a:ext cx="1858963" cy="601663"/>
            </a:xfrm>
            <a:prstGeom prst="rect">
              <a:avLst/>
            </a:prstGeom>
            <a:solidFill>
              <a:srgbClr val="AEC6D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39" name="Text Box 39"/>
            <p:cNvSpPr txBox="1">
              <a:spLocks noChangeArrowheads="1"/>
            </p:cNvSpPr>
            <p:nvPr/>
          </p:nvSpPr>
          <p:spPr bwMode="auto">
            <a:xfrm>
              <a:off x="892175" y="4400550"/>
              <a:ext cx="191928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dirty="0">
                  <a:latin typeface="+mj-lt"/>
                </a:rPr>
                <a:t>COA Mask Code S1</a:t>
              </a:r>
            </a:p>
          </p:txBody>
        </p:sp>
        <p:sp>
          <p:nvSpPr>
            <p:cNvPr id="230440" name="Rectangle 40"/>
            <p:cNvSpPr>
              <a:spLocks noChangeArrowheads="1"/>
            </p:cNvSpPr>
            <p:nvPr/>
          </p:nvSpPr>
          <p:spPr bwMode="auto">
            <a:xfrm>
              <a:off x="708025" y="5213350"/>
              <a:ext cx="2162175" cy="1525588"/>
            </a:xfrm>
            <a:prstGeom prst="rect">
              <a:avLst/>
            </a:prstGeom>
            <a:solidFill>
              <a:srgbClr val="AEC6D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41" name="Rectangle 41"/>
            <p:cNvSpPr>
              <a:spLocks noChangeArrowheads="1"/>
            </p:cNvSpPr>
            <p:nvPr/>
          </p:nvSpPr>
          <p:spPr bwMode="auto">
            <a:xfrm>
              <a:off x="752475" y="5580063"/>
              <a:ext cx="2051050" cy="333375"/>
            </a:xfrm>
            <a:prstGeom prst="rect">
              <a:avLst/>
            </a:prstGeom>
            <a:noFill/>
            <a:ln w="1587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42" name="Rectangle 42"/>
            <p:cNvSpPr>
              <a:spLocks noChangeArrowheads="1"/>
            </p:cNvSpPr>
            <p:nvPr/>
          </p:nvSpPr>
          <p:spPr bwMode="auto">
            <a:xfrm>
              <a:off x="752475" y="6176963"/>
              <a:ext cx="2051050" cy="263525"/>
            </a:xfrm>
            <a:prstGeom prst="rect">
              <a:avLst/>
            </a:prstGeom>
            <a:noFill/>
            <a:ln w="1587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43" name="Rectangle 43"/>
            <p:cNvSpPr>
              <a:spLocks noChangeArrowheads="1"/>
            </p:cNvSpPr>
            <p:nvPr/>
          </p:nvSpPr>
          <p:spPr bwMode="auto">
            <a:xfrm>
              <a:off x="752475" y="6440488"/>
              <a:ext cx="2051050" cy="263525"/>
            </a:xfrm>
            <a:prstGeom prst="rect">
              <a:avLst/>
            </a:prstGeom>
            <a:noFill/>
            <a:ln w="1587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44" name="Text Box 44"/>
            <p:cNvSpPr txBox="1">
              <a:spLocks noChangeArrowheads="1"/>
            </p:cNvSpPr>
            <p:nvPr/>
          </p:nvSpPr>
          <p:spPr bwMode="auto">
            <a:xfrm>
              <a:off x="701675" y="5238750"/>
              <a:ext cx="22256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b="1">
                  <a:latin typeface="+mj-lt"/>
                </a:rPr>
                <a:t>Ranges for GL Shared Set 1</a:t>
              </a:r>
            </a:p>
          </p:txBody>
        </p:sp>
        <p:sp>
          <p:nvSpPr>
            <p:cNvPr id="230445" name="Text Box 45"/>
            <p:cNvSpPr txBox="1">
              <a:spLocks noChangeArrowheads="1"/>
            </p:cNvSpPr>
            <p:nvPr/>
          </p:nvSpPr>
          <p:spPr bwMode="auto">
            <a:xfrm>
              <a:off x="758825" y="5640388"/>
              <a:ext cx="2479675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900" b="1">
                  <a:latin typeface="+mj-lt"/>
                </a:rPr>
                <a:t>Fr GL Account  –  To GL Account</a:t>
              </a:r>
            </a:p>
          </p:txBody>
        </p:sp>
        <p:sp>
          <p:nvSpPr>
            <p:cNvPr id="230446" name="Text Box 46"/>
            <p:cNvSpPr txBox="1">
              <a:spLocks noChangeArrowheads="1"/>
            </p:cNvSpPr>
            <p:nvPr/>
          </p:nvSpPr>
          <p:spPr bwMode="auto">
            <a:xfrm>
              <a:off x="1385888" y="6450013"/>
              <a:ext cx="94615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…</a:t>
              </a:r>
              <a:r>
                <a:rPr lang="en-US" sz="1000">
                  <a:solidFill>
                    <a:srgbClr val="5F5F5F"/>
                  </a:solidFill>
                  <a:latin typeface="+mj-lt"/>
                </a:rPr>
                <a:t>   </a:t>
              </a: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– </a:t>
              </a:r>
              <a:r>
                <a:rPr lang="en-US" sz="1000">
                  <a:solidFill>
                    <a:srgbClr val="5F5F5F"/>
                  </a:solidFill>
                  <a:latin typeface="+mj-lt"/>
                </a:rPr>
                <a:t>   </a:t>
              </a: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…</a:t>
              </a:r>
            </a:p>
          </p:txBody>
        </p:sp>
        <p:sp>
          <p:nvSpPr>
            <p:cNvPr id="230447" name="Text Box 47"/>
            <p:cNvSpPr txBox="1">
              <a:spLocks noChangeArrowheads="1"/>
            </p:cNvSpPr>
            <p:nvPr/>
          </p:nvSpPr>
          <p:spPr bwMode="auto">
            <a:xfrm>
              <a:off x="1076325" y="5953125"/>
              <a:ext cx="1629169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000" dirty="0">
                  <a:solidFill>
                    <a:srgbClr val="5F5F5F"/>
                  </a:solidFill>
                  <a:latin typeface="+mj-lt"/>
                </a:rPr>
                <a:t>“100000” </a:t>
              </a:r>
              <a:r>
                <a:rPr lang="en-US" sz="1000" b="1" dirty="0">
                  <a:solidFill>
                    <a:srgbClr val="5F5F5F"/>
                  </a:solidFill>
                  <a:latin typeface="+mj-lt"/>
                </a:rPr>
                <a:t>– </a:t>
              </a:r>
              <a:r>
                <a:rPr lang="en-US" sz="1000" dirty="0">
                  <a:solidFill>
                    <a:srgbClr val="5F5F5F"/>
                  </a:solidFill>
                  <a:latin typeface="+mj-lt"/>
                </a:rPr>
                <a:t> “199999”</a:t>
              </a:r>
            </a:p>
          </p:txBody>
        </p:sp>
        <p:sp>
          <p:nvSpPr>
            <p:cNvPr id="230448" name="Text Box 48"/>
            <p:cNvSpPr txBox="1">
              <a:spLocks noChangeArrowheads="1"/>
            </p:cNvSpPr>
            <p:nvPr/>
          </p:nvSpPr>
          <p:spPr bwMode="auto">
            <a:xfrm>
              <a:off x="1085850" y="6197600"/>
              <a:ext cx="1493838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000">
                  <a:solidFill>
                    <a:srgbClr val="5F5F5F"/>
                  </a:solidFill>
                  <a:latin typeface="+mj-lt"/>
                </a:rPr>
                <a:t>“300000” </a:t>
              </a: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– </a:t>
              </a:r>
              <a:r>
                <a:rPr lang="en-US" sz="1000">
                  <a:solidFill>
                    <a:srgbClr val="5F5F5F"/>
                  </a:solidFill>
                  <a:latin typeface="+mj-lt"/>
                </a:rPr>
                <a:t> “349999”</a:t>
              </a:r>
            </a:p>
          </p:txBody>
        </p:sp>
        <p:sp>
          <p:nvSpPr>
            <p:cNvPr id="230449" name="Text Box 49"/>
            <p:cNvSpPr txBox="1">
              <a:spLocks noChangeArrowheads="1"/>
            </p:cNvSpPr>
            <p:nvPr/>
          </p:nvSpPr>
          <p:spPr bwMode="auto">
            <a:xfrm>
              <a:off x="984250" y="3008313"/>
              <a:ext cx="16256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dirty="0">
                  <a:latin typeface="+mj-lt"/>
                </a:rPr>
                <a:t>Sub-Account 100</a:t>
              </a:r>
            </a:p>
          </p:txBody>
        </p:sp>
        <p:sp>
          <p:nvSpPr>
            <p:cNvPr id="230450" name="Rectangle 50"/>
            <p:cNvSpPr>
              <a:spLocks noChangeArrowheads="1"/>
            </p:cNvSpPr>
            <p:nvPr/>
          </p:nvSpPr>
          <p:spPr bwMode="auto">
            <a:xfrm>
              <a:off x="760413" y="5915025"/>
              <a:ext cx="2044700" cy="254000"/>
            </a:xfrm>
            <a:prstGeom prst="rect">
              <a:avLst/>
            </a:prstGeom>
            <a:noFill/>
            <a:ln w="12700">
              <a:solidFill>
                <a:srgbClr val="5F5F5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51" name="Rectangle 51"/>
            <p:cNvSpPr>
              <a:spLocks noChangeArrowheads="1"/>
            </p:cNvSpPr>
            <p:nvPr/>
          </p:nvSpPr>
          <p:spPr bwMode="auto">
            <a:xfrm>
              <a:off x="3438525" y="1306513"/>
              <a:ext cx="2301875" cy="5551487"/>
            </a:xfrm>
            <a:prstGeom prst="rect">
              <a:avLst/>
            </a:prstGeom>
            <a:solidFill>
              <a:srgbClr val="FFFFB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52" name="Text Box 52"/>
            <p:cNvSpPr txBox="1">
              <a:spLocks noChangeArrowheads="1"/>
            </p:cNvSpPr>
            <p:nvPr/>
          </p:nvSpPr>
          <p:spPr bwMode="auto">
            <a:xfrm>
              <a:off x="3997325" y="1287463"/>
              <a:ext cx="12287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400">
                  <a:latin typeface="+mj-lt"/>
                </a:rPr>
                <a:t>Domain 2</a:t>
              </a:r>
            </a:p>
          </p:txBody>
        </p:sp>
        <p:grpSp>
          <p:nvGrpSpPr>
            <p:cNvPr id="230453" name="Group 53"/>
            <p:cNvGrpSpPr>
              <a:grpSpLocks/>
            </p:cNvGrpSpPr>
            <p:nvPr/>
          </p:nvGrpSpPr>
          <p:grpSpPr bwMode="auto">
            <a:xfrm>
              <a:off x="3738563" y="1633538"/>
              <a:ext cx="1803400" cy="644525"/>
              <a:chOff x="594" y="794"/>
              <a:chExt cx="1136" cy="480"/>
            </a:xfrm>
          </p:grpSpPr>
          <p:sp>
            <p:nvSpPr>
              <p:cNvPr id="230454" name="Rectangle 54" descr="10%"/>
              <p:cNvSpPr>
                <a:spLocks noChangeArrowheads="1"/>
              </p:cNvSpPr>
              <p:nvPr/>
            </p:nvSpPr>
            <p:spPr bwMode="auto">
              <a:xfrm>
                <a:off x="594" y="794"/>
                <a:ext cx="1025" cy="480"/>
              </a:xfrm>
              <a:prstGeom prst="rect">
                <a:avLst/>
              </a:prstGeom>
              <a:pattFill prst="pct10">
                <a:fgClr>
                  <a:schemeClr val="bg1"/>
                </a:fgClr>
                <a:bgClr>
                  <a:srgbClr val="CEDCE8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30455" name="Text Box 55"/>
              <p:cNvSpPr txBox="1">
                <a:spLocks noChangeArrowheads="1"/>
              </p:cNvSpPr>
              <p:nvPr/>
            </p:nvSpPr>
            <p:spPr bwMode="auto">
              <a:xfrm>
                <a:off x="622" y="947"/>
                <a:ext cx="1108" cy="2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sz="1400">
                    <a:latin typeface="+mj-lt"/>
                  </a:rPr>
                  <a:t>GL Shared Set 2</a:t>
                </a:r>
              </a:p>
            </p:txBody>
          </p:sp>
        </p:grpSp>
        <p:sp>
          <p:nvSpPr>
            <p:cNvPr id="230456" name="Rectangle 56" descr="10%"/>
            <p:cNvSpPr>
              <a:spLocks noChangeArrowheads="1"/>
            </p:cNvSpPr>
            <p:nvPr/>
          </p:nvSpPr>
          <p:spPr bwMode="auto">
            <a:xfrm>
              <a:off x="3575050" y="2379663"/>
              <a:ext cx="2044700" cy="1260475"/>
            </a:xfrm>
            <a:prstGeom prst="rect">
              <a:avLst/>
            </a:prstGeom>
            <a:pattFill prst="pct10">
              <a:fgClr>
                <a:schemeClr val="bg1"/>
              </a:fgClr>
              <a:bgClr>
                <a:srgbClr val="CEDCE8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57" name="Text Box 57"/>
            <p:cNvSpPr txBox="1">
              <a:spLocks noChangeArrowheads="1"/>
            </p:cNvSpPr>
            <p:nvPr/>
          </p:nvSpPr>
          <p:spPr bwMode="auto">
            <a:xfrm>
              <a:off x="3538538" y="2465388"/>
              <a:ext cx="2124075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b="1">
                  <a:latin typeface="+mj-lt"/>
                </a:rPr>
                <a:t>Sub-Account Shared Set 2</a:t>
              </a:r>
            </a:p>
          </p:txBody>
        </p:sp>
        <p:sp>
          <p:nvSpPr>
            <p:cNvPr id="230458" name="Rectangle 58"/>
            <p:cNvSpPr>
              <a:spLocks noChangeArrowheads="1"/>
            </p:cNvSpPr>
            <p:nvPr/>
          </p:nvSpPr>
          <p:spPr bwMode="auto">
            <a:xfrm>
              <a:off x="3749675" y="2876550"/>
              <a:ext cx="1676400" cy="601663"/>
            </a:xfrm>
            <a:prstGeom prst="rect">
              <a:avLst/>
            </a:prstGeom>
            <a:solidFill>
              <a:srgbClr val="AEC6D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59" name="Rectangle 59" descr="10%"/>
            <p:cNvSpPr>
              <a:spLocks noChangeArrowheads="1"/>
            </p:cNvSpPr>
            <p:nvPr/>
          </p:nvSpPr>
          <p:spPr bwMode="auto">
            <a:xfrm>
              <a:off x="3554413" y="3760788"/>
              <a:ext cx="2074862" cy="1260475"/>
            </a:xfrm>
            <a:prstGeom prst="rect">
              <a:avLst/>
            </a:prstGeom>
            <a:pattFill prst="pct10">
              <a:fgClr>
                <a:schemeClr val="bg1"/>
              </a:fgClr>
              <a:bgClr>
                <a:srgbClr val="CEDCE8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60" name="Text Box 60"/>
            <p:cNvSpPr txBox="1">
              <a:spLocks noChangeArrowheads="1"/>
            </p:cNvSpPr>
            <p:nvPr/>
          </p:nvSpPr>
          <p:spPr bwMode="auto">
            <a:xfrm>
              <a:off x="3690938" y="3836988"/>
              <a:ext cx="2022475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b="1">
                  <a:latin typeface="+mj-lt"/>
                </a:rPr>
                <a:t>   SA Mask   Shared Set 2</a:t>
              </a:r>
            </a:p>
          </p:txBody>
        </p:sp>
        <p:sp>
          <p:nvSpPr>
            <p:cNvPr id="230461" name="Rectangle 61"/>
            <p:cNvSpPr>
              <a:spLocks noChangeArrowheads="1"/>
            </p:cNvSpPr>
            <p:nvPr/>
          </p:nvSpPr>
          <p:spPr bwMode="auto">
            <a:xfrm>
              <a:off x="3636963" y="4257675"/>
              <a:ext cx="1930400" cy="601663"/>
            </a:xfrm>
            <a:prstGeom prst="rect">
              <a:avLst/>
            </a:prstGeom>
            <a:solidFill>
              <a:srgbClr val="AEC6D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62" name="Text Box 62"/>
            <p:cNvSpPr txBox="1">
              <a:spLocks noChangeArrowheads="1"/>
            </p:cNvSpPr>
            <p:nvPr/>
          </p:nvSpPr>
          <p:spPr bwMode="auto">
            <a:xfrm>
              <a:off x="3587750" y="4383088"/>
              <a:ext cx="20828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dirty="0">
                  <a:latin typeface="+mj-lt"/>
                </a:rPr>
                <a:t>COA Mask Code SMA2</a:t>
              </a:r>
            </a:p>
          </p:txBody>
        </p:sp>
        <p:sp>
          <p:nvSpPr>
            <p:cNvPr id="230463" name="Rectangle 63"/>
            <p:cNvSpPr>
              <a:spLocks noChangeArrowheads="1"/>
            </p:cNvSpPr>
            <p:nvPr/>
          </p:nvSpPr>
          <p:spPr bwMode="auto">
            <a:xfrm>
              <a:off x="3503613" y="5203825"/>
              <a:ext cx="2162175" cy="1498600"/>
            </a:xfrm>
            <a:prstGeom prst="rect">
              <a:avLst/>
            </a:prstGeom>
            <a:solidFill>
              <a:srgbClr val="AEC6D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64" name="Rectangle 64"/>
            <p:cNvSpPr>
              <a:spLocks noChangeArrowheads="1"/>
            </p:cNvSpPr>
            <p:nvPr/>
          </p:nvSpPr>
          <p:spPr bwMode="auto">
            <a:xfrm>
              <a:off x="3548063" y="5570538"/>
              <a:ext cx="2051050" cy="333375"/>
            </a:xfrm>
            <a:prstGeom prst="rect">
              <a:avLst/>
            </a:prstGeom>
            <a:noFill/>
            <a:ln w="1587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65" name="Rectangle 65"/>
            <p:cNvSpPr>
              <a:spLocks noChangeArrowheads="1"/>
            </p:cNvSpPr>
            <p:nvPr/>
          </p:nvSpPr>
          <p:spPr bwMode="auto">
            <a:xfrm>
              <a:off x="3548063" y="6167438"/>
              <a:ext cx="2051050" cy="263525"/>
            </a:xfrm>
            <a:prstGeom prst="rect">
              <a:avLst/>
            </a:prstGeom>
            <a:noFill/>
            <a:ln w="1587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66" name="Rectangle 66"/>
            <p:cNvSpPr>
              <a:spLocks noChangeArrowheads="1"/>
            </p:cNvSpPr>
            <p:nvPr/>
          </p:nvSpPr>
          <p:spPr bwMode="auto">
            <a:xfrm>
              <a:off x="3548063" y="6430963"/>
              <a:ext cx="2051050" cy="263525"/>
            </a:xfrm>
            <a:prstGeom prst="rect">
              <a:avLst/>
            </a:prstGeom>
            <a:noFill/>
            <a:ln w="1587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67" name="Text Box 67"/>
            <p:cNvSpPr txBox="1">
              <a:spLocks noChangeArrowheads="1"/>
            </p:cNvSpPr>
            <p:nvPr/>
          </p:nvSpPr>
          <p:spPr bwMode="auto">
            <a:xfrm>
              <a:off x="3497263" y="5229225"/>
              <a:ext cx="22256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b="1">
                  <a:latin typeface="+mj-lt"/>
                </a:rPr>
                <a:t>Ranges for GL Shared Set 2</a:t>
              </a:r>
            </a:p>
          </p:txBody>
        </p:sp>
        <p:sp>
          <p:nvSpPr>
            <p:cNvPr id="230468" name="Text Box 68"/>
            <p:cNvSpPr txBox="1">
              <a:spLocks noChangeArrowheads="1"/>
            </p:cNvSpPr>
            <p:nvPr/>
          </p:nvSpPr>
          <p:spPr bwMode="auto">
            <a:xfrm>
              <a:off x="3554413" y="5630863"/>
              <a:ext cx="2479675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900" b="1">
                  <a:solidFill>
                    <a:srgbClr val="5F5F5F"/>
                  </a:solidFill>
                  <a:latin typeface="+mj-lt"/>
                </a:rPr>
                <a:t>Fr GL Account  –  To GL Account</a:t>
              </a:r>
            </a:p>
          </p:txBody>
        </p:sp>
        <p:sp>
          <p:nvSpPr>
            <p:cNvPr id="230469" name="Text Box 69"/>
            <p:cNvSpPr txBox="1">
              <a:spLocks noChangeArrowheads="1"/>
            </p:cNvSpPr>
            <p:nvPr/>
          </p:nvSpPr>
          <p:spPr bwMode="auto">
            <a:xfrm>
              <a:off x="4181475" y="6440488"/>
              <a:ext cx="94615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…</a:t>
              </a:r>
              <a:r>
                <a:rPr lang="en-US" sz="1000">
                  <a:solidFill>
                    <a:srgbClr val="5F5F5F"/>
                  </a:solidFill>
                  <a:latin typeface="+mj-lt"/>
                </a:rPr>
                <a:t>   </a:t>
              </a: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– </a:t>
              </a:r>
              <a:r>
                <a:rPr lang="en-US" sz="1000">
                  <a:solidFill>
                    <a:srgbClr val="5F5F5F"/>
                  </a:solidFill>
                  <a:latin typeface="+mj-lt"/>
                </a:rPr>
                <a:t>   </a:t>
              </a: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…</a:t>
              </a:r>
            </a:p>
          </p:txBody>
        </p:sp>
        <p:sp>
          <p:nvSpPr>
            <p:cNvPr id="230470" name="Text Box 70"/>
            <p:cNvSpPr txBox="1">
              <a:spLocks noChangeArrowheads="1"/>
            </p:cNvSpPr>
            <p:nvPr/>
          </p:nvSpPr>
          <p:spPr bwMode="auto">
            <a:xfrm>
              <a:off x="3871913" y="5943600"/>
              <a:ext cx="1642769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000" dirty="0">
                  <a:solidFill>
                    <a:srgbClr val="5F5F5F"/>
                  </a:solidFill>
                  <a:latin typeface="+mj-lt"/>
                </a:rPr>
                <a:t>“600000” </a:t>
              </a:r>
              <a:r>
                <a:rPr lang="en-US" sz="1000" b="1" dirty="0">
                  <a:solidFill>
                    <a:srgbClr val="5F5F5F"/>
                  </a:solidFill>
                  <a:latin typeface="+mj-lt"/>
                </a:rPr>
                <a:t>– </a:t>
              </a:r>
              <a:r>
                <a:rPr lang="en-US" sz="1000" dirty="0">
                  <a:solidFill>
                    <a:srgbClr val="5F5F5F"/>
                  </a:solidFill>
                  <a:latin typeface="+mj-lt"/>
                </a:rPr>
                <a:t> “699999”</a:t>
              </a:r>
            </a:p>
          </p:txBody>
        </p:sp>
        <p:sp>
          <p:nvSpPr>
            <p:cNvPr id="230471" name="Text Box 71"/>
            <p:cNvSpPr txBox="1">
              <a:spLocks noChangeArrowheads="1"/>
            </p:cNvSpPr>
            <p:nvPr/>
          </p:nvSpPr>
          <p:spPr bwMode="auto">
            <a:xfrm>
              <a:off x="3881438" y="6188075"/>
              <a:ext cx="1493837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000">
                  <a:solidFill>
                    <a:srgbClr val="5F5F5F"/>
                  </a:solidFill>
                  <a:latin typeface="+mj-lt"/>
                </a:rPr>
                <a:t>“700000” </a:t>
              </a: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– </a:t>
              </a:r>
              <a:r>
                <a:rPr lang="en-US" sz="1000">
                  <a:solidFill>
                    <a:srgbClr val="5F5F5F"/>
                  </a:solidFill>
                  <a:latin typeface="+mj-lt"/>
                </a:rPr>
                <a:t> “749999”</a:t>
              </a:r>
            </a:p>
          </p:txBody>
        </p:sp>
        <p:sp>
          <p:nvSpPr>
            <p:cNvPr id="230472" name="Text Box 72"/>
            <p:cNvSpPr txBox="1">
              <a:spLocks noChangeArrowheads="1"/>
            </p:cNvSpPr>
            <p:nvPr/>
          </p:nvSpPr>
          <p:spPr bwMode="auto">
            <a:xfrm>
              <a:off x="3779838" y="2998788"/>
              <a:ext cx="16256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dirty="0">
                  <a:latin typeface="+mj-lt"/>
                </a:rPr>
                <a:t>Sub-Account A02</a:t>
              </a:r>
            </a:p>
          </p:txBody>
        </p:sp>
        <p:sp>
          <p:nvSpPr>
            <p:cNvPr id="230473" name="Rectangle 73"/>
            <p:cNvSpPr>
              <a:spLocks noChangeArrowheads="1"/>
            </p:cNvSpPr>
            <p:nvPr/>
          </p:nvSpPr>
          <p:spPr bwMode="auto">
            <a:xfrm>
              <a:off x="3556000" y="5905500"/>
              <a:ext cx="2044700" cy="254000"/>
            </a:xfrm>
            <a:prstGeom prst="rect">
              <a:avLst/>
            </a:prstGeom>
            <a:noFill/>
            <a:ln w="12700">
              <a:solidFill>
                <a:srgbClr val="5F5F5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74" name="Line 74"/>
            <p:cNvSpPr>
              <a:spLocks noChangeShapeType="1"/>
            </p:cNvSpPr>
            <p:nvPr/>
          </p:nvSpPr>
          <p:spPr bwMode="auto">
            <a:xfrm>
              <a:off x="1787525" y="3486150"/>
              <a:ext cx="0" cy="773113"/>
            </a:xfrm>
            <a:prstGeom prst="line">
              <a:avLst/>
            </a:prstGeom>
            <a:noFill/>
            <a:ln w="25400">
              <a:solidFill>
                <a:srgbClr val="4F4F4F"/>
              </a:solidFill>
              <a:round/>
              <a:headEnd/>
              <a:tailEnd type="arrow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75" name="Line 75"/>
            <p:cNvSpPr>
              <a:spLocks noChangeShapeType="1"/>
            </p:cNvSpPr>
            <p:nvPr/>
          </p:nvSpPr>
          <p:spPr bwMode="auto">
            <a:xfrm>
              <a:off x="1797050" y="4868863"/>
              <a:ext cx="0" cy="355600"/>
            </a:xfrm>
            <a:prstGeom prst="line">
              <a:avLst/>
            </a:prstGeom>
            <a:noFill/>
            <a:ln w="25400">
              <a:solidFill>
                <a:srgbClr val="4F4F4F"/>
              </a:solidFill>
              <a:round/>
              <a:headEnd/>
              <a:tailEnd type="arrow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76" name="Line 76"/>
            <p:cNvSpPr>
              <a:spLocks noChangeShapeType="1"/>
            </p:cNvSpPr>
            <p:nvPr/>
          </p:nvSpPr>
          <p:spPr bwMode="auto">
            <a:xfrm>
              <a:off x="4602163" y="3475038"/>
              <a:ext cx="0" cy="773112"/>
            </a:xfrm>
            <a:prstGeom prst="line">
              <a:avLst/>
            </a:prstGeom>
            <a:noFill/>
            <a:ln w="25400">
              <a:solidFill>
                <a:srgbClr val="4F4F4F"/>
              </a:solidFill>
              <a:round/>
              <a:headEnd/>
              <a:tailEnd type="arrow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77" name="Line 77"/>
            <p:cNvSpPr>
              <a:spLocks noChangeShapeType="1"/>
            </p:cNvSpPr>
            <p:nvPr/>
          </p:nvSpPr>
          <p:spPr bwMode="auto">
            <a:xfrm>
              <a:off x="4611688" y="4857750"/>
              <a:ext cx="0" cy="355600"/>
            </a:xfrm>
            <a:prstGeom prst="line">
              <a:avLst/>
            </a:prstGeom>
            <a:noFill/>
            <a:ln w="25400">
              <a:solidFill>
                <a:srgbClr val="4F4F4F"/>
              </a:solidFill>
              <a:round/>
              <a:headEnd/>
              <a:tailEnd type="arrow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78" name="Line 78"/>
            <p:cNvSpPr>
              <a:spLocks noChangeShapeType="1"/>
            </p:cNvSpPr>
            <p:nvPr/>
          </p:nvSpPr>
          <p:spPr bwMode="auto">
            <a:xfrm>
              <a:off x="7437438" y="3494088"/>
              <a:ext cx="0" cy="773112"/>
            </a:xfrm>
            <a:prstGeom prst="line">
              <a:avLst/>
            </a:prstGeom>
            <a:noFill/>
            <a:ln w="25400">
              <a:solidFill>
                <a:srgbClr val="4F4F4F"/>
              </a:solidFill>
              <a:round/>
              <a:headEnd/>
              <a:tailEnd type="arrow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79" name="Line 79"/>
            <p:cNvSpPr>
              <a:spLocks noChangeShapeType="1"/>
            </p:cNvSpPr>
            <p:nvPr/>
          </p:nvSpPr>
          <p:spPr bwMode="auto">
            <a:xfrm>
              <a:off x="7446963" y="4876800"/>
              <a:ext cx="0" cy="355600"/>
            </a:xfrm>
            <a:prstGeom prst="line">
              <a:avLst/>
            </a:prstGeom>
            <a:noFill/>
            <a:ln w="25400">
              <a:solidFill>
                <a:srgbClr val="4F4F4F"/>
              </a:solidFill>
              <a:round/>
              <a:headEnd/>
              <a:tailEnd type="arrow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230480" name="Text Box 80"/>
          <p:cNvSpPr txBox="1">
            <a:spLocks noChangeArrowheads="1"/>
          </p:cNvSpPr>
          <p:nvPr/>
        </p:nvSpPr>
        <p:spPr bwMode="auto">
          <a:xfrm>
            <a:off x="2520950" y="7204075"/>
            <a:ext cx="49164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800">
                <a:latin typeface="Arial" charset="0"/>
              </a:rPr>
              <a:t>Complete Segregation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600"/>
              <a:t>Scenario 3: Combination of Shared and Segregated</a:t>
            </a:r>
          </a:p>
        </p:txBody>
      </p:sp>
      <p:sp>
        <p:nvSpPr>
          <p:cNvPr id="4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77113" y="6638544"/>
            <a:ext cx="1366887" cy="219456"/>
          </a:xfrm>
        </p:spPr>
        <p:txBody>
          <a:bodyPr/>
          <a:lstStyle/>
          <a:p>
            <a:r>
              <a:rPr lang="en-US" smtClean="0"/>
              <a:t>MC-3.2-1-GLM-066</a:t>
            </a:r>
            <a:endParaRPr lang="en-US" dirty="0"/>
          </a:p>
        </p:txBody>
      </p:sp>
      <p:sp>
        <p:nvSpPr>
          <p:cNvPr id="231429" name="Text Box 5"/>
          <p:cNvSpPr txBox="1">
            <a:spLocks noChangeArrowheads="1"/>
          </p:cNvSpPr>
          <p:nvPr/>
        </p:nvSpPr>
        <p:spPr bwMode="auto">
          <a:xfrm>
            <a:off x="2022475" y="6953250"/>
            <a:ext cx="71215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200" u="sng">
                <a:latin typeface="Arial" charset="0"/>
                <a:ea typeface="宋体" pitchFamily="2" charset="-122"/>
              </a:rPr>
              <a:t>Scenario 3: Separate GL shared sets, shared Sub-Account and Sub-Account Mask shared sets</a:t>
            </a:r>
            <a:endParaRPr lang="en-US" sz="1200" u="sng">
              <a:latin typeface="Arial" charset="0"/>
            </a:endParaRPr>
          </a:p>
        </p:txBody>
      </p:sp>
      <p:sp>
        <p:nvSpPr>
          <p:cNvPr id="231428" name="Rectangle 4"/>
          <p:cNvSpPr>
            <a:spLocks noChangeArrowheads="1"/>
          </p:cNvSpPr>
          <p:nvPr/>
        </p:nvSpPr>
        <p:spPr bwMode="auto">
          <a:xfrm>
            <a:off x="4708545" y="826030"/>
            <a:ext cx="2301875" cy="5522912"/>
          </a:xfrm>
          <a:prstGeom prst="rect">
            <a:avLst/>
          </a:prstGeom>
          <a:solidFill>
            <a:srgbClr val="FFFFB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31430" name="Text Box 6"/>
          <p:cNvSpPr txBox="1">
            <a:spLocks noChangeArrowheads="1"/>
          </p:cNvSpPr>
          <p:nvPr/>
        </p:nvSpPr>
        <p:spPr bwMode="auto">
          <a:xfrm>
            <a:off x="2265382" y="2310342"/>
            <a:ext cx="1625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>
                <a:latin typeface="+mj-lt"/>
              </a:rPr>
              <a:t>Sub-Account 100</a:t>
            </a:r>
          </a:p>
        </p:txBody>
      </p:sp>
      <p:sp>
        <p:nvSpPr>
          <p:cNvPr id="231431" name="Rectangle 7"/>
          <p:cNvSpPr>
            <a:spLocks noChangeArrowheads="1"/>
          </p:cNvSpPr>
          <p:nvPr/>
        </p:nvSpPr>
        <p:spPr bwMode="auto">
          <a:xfrm>
            <a:off x="1912957" y="835555"/>
            <a:ext cx="2301875" cy="5522912"/>
          </a:xfrm>
          <a:prstGeom prst="rect">
            <a:avLst/>
          </a:prstGeom>
          <a:solidFill>
            <a:srgbClr val="FFFFB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31432" name="Text Box 8"/>
          <p:cNvSpPr txBox="1">
            <a:spLocks noChangeArrowheads="1"/>
          </p:cNvSpPr>
          <p:nvPr/>
        </p:nvSpPr>
        <p:spPr bwMode="auto">
          <a:xfrm>
            <a:off x="2509857" y="853017"/>
            <a:ext cx="1228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>
                <a:latin typeface="+mj-lt"/>
              </a:rPr>
              <a:t>Domain 1</a:t>
            </a:r>
          </a:p>
        </p:txBody>
      </p:sp>
      <p:grpSp>
        <p:nvGrpSpPr>
          <p:cNvPr id="231433" name="Group 9"/>
          <p:cNvGrpSpPr>
            <a:grpSpLocks/>
          </p:cNvGrpSpPr>
          <p:nvPr/>
        </p:nvGrpSpPr>
        <p:grpSpPr bwMode="auto">
          <a:xfrm>
            <a:off x="2212995" y="1146705"/>
            <a:ext cx="1803400" cy="762000"/>
            <a:chOff x="594" y="794"/>
            <a:chExt cx="1136" cy="480"/>
          </a:xfrm>
        </p:grpSpPr>
        <p:sp>
          <p:nvSpPr>
            <p:cNvPr id="231434" name="Rectangle 10" descr="10%"/>
            <p:cNvSpPr>
              <a:spLocks noChangeArrowheads="1"/>
            </p:cNvSpPr>
            <p:nvPr/>
          </p:nvSpPr>
          <p:spPr bwMode="auto">
            <a:xfrm>
              <a:off x="594" y="794"/>
              <a:ext cx="1025" cy="480"/>
            </a:xfrm>
            <a:prstGeom prst="rect">
              <a:avLst/>
            </a:prstGeom>
            <a:pattFill prst="pct10">
              <a:fgClr>
                <a:schemeClr val="bg1"/>
              </a:fgClr>
              <a:bgClr>
                <a:srgbClr val="CEDCE8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1435" name="Text Box 11"/>
            <p:cNvSpPr txBox="1">
              <a:spLocks noChangeArrowheads="1"/>
            </p:cNvSpPr>
            <p:nvPr/>
          </p:nvSpPr>
          <p:spPr bwMode="auto">
            <a:xfrm>
              <a:off x="622" y="947"/>
              <a:ext cx="110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400">
                  <a:latin typeface="+mj-lt"/>
                </a:rPr>
                <a:t>GL Shared Set 1</a:t>
              </a:r>
            </a:p>
          </p:txBody>
        </p:sp>
      </p:grpSp>
      <p:sp>
        <p:nvSpPr>
          <p:cNvPr id="231436" name="Rectangle 12" descr="10%"/>
          <p:cNvSpPr>
            <a:spLocks noChangeArrowheads="1"/>
          </p:cNvSpPr>
          <p:nvPr/>
        </p:nvSpPr>
        <p:spPr bwMode="auto">
          <a:xfrm>
            <a:off x="1835170" y="2088092"/>
            <a:ext cx="5235575" cy="1065213"/>
          </a:xfrm>
          <a:prstGeom prst="rect">
            <a:avLst/>
          </a:prstGeom>
          <a:pattFill prst="pct10">
            <a:fgClr>
              <a:schemeClr val="bg1"/>
            </a:fgClr>
            <a:bgClr>
              <a:srgbClr val="CEDCE8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31437" name="Rectangle 13" descr="10%"/>
          <p:cNvSpPr>
            <a:spLocks noChangeArrowheads="1"/>
          </p:cNvSpPr>
          <p:nvPr/>
        </p:nvSpPr>
        <p:spPr bwMode="auto">
          <a:xfrm>
            <a:off x="1835170" y="3235855"/>
            <a:ext cx="5246687" cy="1076325"/>
          </a:xfrm>
          <a:prstGeom prst="rect">
            <a:avLst/>
          </a:prstGeom>
          <a:pattFill prst="pct10">
            <a:fgClr>
              <a:schemeClr val="bg1"/>
            </a:fgClr>
            <a:bgClr>
              <a:srgbClr val="CEDCE8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31438" name="Text Box 14"/>
          <p:cNvSpPr txBox="1">
            <a:spLocks noChangeArrowheads="1"/>
          </p:cNvSpPr>
          <p:nvPr/>
        </p:nvSpPr>
        <p:spPr bwMode="auto">
          <a:xfrm>
            <a:off x="3240107" y="3283480"/>
            <a:ext cx="21145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200" b="1">
                <a:latin typeface="+mj-lt"/>
              </a:rPr>
              <a:t>     SA Mask   Shared Set 1</a:t>
            </a:r>
          </a:p>
        </p:txBody>
      </p:sp>
      <p:sp>
        <p:nvSpPr>
          <p:cNvPr id="231439" name="Rectangle 15"/>
          <p:cNvSpPr>
            <a:spLocks noChangeArrowheads="1"/>
          </p:cNvSpPr>
          <p:nvPr/>
        </p:nvSpPr>
        <p:spPr bwMode="auto">
          <a:xfrm>
            <a:off x="3300432" y="3548592"/>
            <a:ext cx="1858963" cy="601663"/>
          </a:xfrm>
          <a:prstGeom prst="rect">
            <a:avLst/>
          </a:prstGeom>
          <a:solidFill>
            <a:srgbClr val="AEC6D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31440" name="Text Box 16"/>
          <p:cNvSpPr txBox="1">
            <a:spLocks noChangeArrowheads="1"/>
          </p:cNvSpPr>
          <p:nvPr/>
        </p:nvSpPr>
        <p:spPr bwMode="auto">
          <a:xfrm>
            <a:off x="3351232" y="3681942"/>
            <a:ext cx="19192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>
                <a:latin typeface="+mj-lt"/>
              </a:rPr>
              <a:t>COA Mask Code S1</a:t>
            </a:r>
          </a:p>
        </p:txBody>
      </p:sp>
      <p:sp>
        <p:nvSpPr>
          <p:cNvPr id="231441" name="Rectangle 17"/>
          <p:cNvSpPr>
            <a:spLocks noChangeArrowheads="1"/>
          </p:cNvSpPr>
          <p:nvPr/>
        </p:nvSpPr>
        <p:spPr bwMode="auto">
          <a:xfrm>
            <a:off x="1978045" y="4494742"/>
            <a:ext cx="2162175" cy="1708150"/>
          </a:xfrm>
          <a:prstGeom prst="rect">
            <a:avLst/>
          </a:prstGeom>
          <a:solidFill>
            <a:srgbClr val="AEC6D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31442" name="Rectangle 18"/>
          <p:cNvSpPr>
            <a:spLocks noChangeArrowheads="1"/>
          </p:cNvSpPr>
          <p:nvPr/>
        </p:nvSpPr>
        <p:spPr bwMode="auto">
          <a:xfrm>
            <a:off x="2022495" y="4861455"/>
            <a:ext cx="2051050" cy="333375"/>
          </a:xfrm>
          <a:prstGeom prst="rect">
            <a:avLst/>
          </a:prstGeom>
          <a:noFill/>
          <a:ln w="15875">
            <a:solidFill>
              <a:srgbClr val="80808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31443" name="Rectangle 19"/>
          <p:cNvSpPr>
            <a:spLocks noChangeArrowheads="1"/>
          </p:cNvSpPr>
          <p:nvPr/>
        </p:nvSpPr>
        <p:spPr bwMode="auto">
          <a:xfrm>
            <a:off x="2022495" y="5458355"/>
            <a:ext cx="2051050" cy="263525"/>
          </a:xfrm>
          <a:prstGeom prst="rect">
            <a:avLst/>
          </a:prstGeom>
          <a:noFill/>
          <a:ln w="15875">
            <a:solidFill>
              <a:srgbClr val="80808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31444" name="Rectangle 20"/>
          <p:cNvSpPr>
            <a:spLocks noChangeArrowheads="1"/>
          </p:cNvSpPr>
          <p:nvPr/>
        </p:nvSpPr>
        <p:spPr bwMode="auto">
          <a:xfrm>
            <a:off x="2022495" y="5721880"/>
            <a:ext cx="2051050" cy="263525"/>
          </a:xfrm>
          <a:prstGeom prst="rect">
            <a:avLst/>
          </a:prstGeom>
          <a:noFill/>
          <a:ln w="15875">
            <a:solidFill>
              <a:srgbClr val="80808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31445" name="Text Box 21"/>
          <p:cNvSpPr txBox="1">
            <a:spLocks noChangeArrowheads="1"/>
          </p:cNvSpPr>
          <p:nvPr/>
        </p:nvSpPr>
        <p:spPr bwMode="auto">
          <a:xfrm>
            <a:off x="1971695" y="4520142"/>
            <a:ext cx="22256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200" b="1">
                <a:latin typeface="+mj-lt"/>
              </a:rPr>
              <a:t>Ranges for GL Shared Set 1</a:t>
            </a:r>
          </a:p>
        </p:txBody>
      </p:sp>
      <p:sp>
        <p:nvSpPr>
          <p:cNvPr id="231446" name="Text Box 22"/>
          <p:cNvSpPr txBox="1">
            <a:spLocks noChangeArrowheads="1"/>
          </p:cNvSpPr>
          <p:nvPr/>
        </p:nvSpPr>
        <p:spPr bwMode="auto">
          <a:xfrm>
            <a:off x="2028845" y="4921780"/>
            <a:ext cx="24796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900" b="1">
                <a:solidFill>
                  <a:srgbClr val="5F5F5F"/>
                </a:solidFill>
                <a:latin typeface="+mj-lt"/>
              </a:rPr>
              <a:t>Fr GL Account  –  To GL Account</a:t>
            </a:r>
          </a:p>
        </p:txBody>
      </p:sp>
      <p:sp>
        <p:nvSpPr>
          <p:cNvPr id="231447" name="Text Box 23"/>
          <p:cNvSpPr txBox="1">
            <a:spLocks noChangeArrowheads="1"/>
          </p:cNvSpPr>
          <p:nvPr/>
        </p:nvSpPr>
        <p:spPr bwMode="auto">
          <a:xfrm>
            <a:off x="2655907" y="5731405"/>
            <a:ext cx="9461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 b="1">
                <a:solidFill>
                  <a:srgbClr val="5F5F5F"/>
                </a:solidFill>
                <a:latin typeface="+mj-lt"/>
              </a:rPr>
              <a:t>…</a:t>
            </a:r>
            <a:r>
              <a:rPr lang="en-US" sz="1000">
                <a:solidFill>
                  <a:srgbClr val="5F5F5F"/>
                </a:solidFill>
                <a:latin typeface="+mj-lt"/>
              </a:rPr>
              <a:t>   </a:t>
            </a:r>
            <a:r>
              <a:rPr lang="en-US" sz="1000" b="1">
                <a:solidFill>
                  <a:srgbClr val="5F5F5F"/>
                </a:solidFill>
                <a:latin typeface="+mj-lt"/>
              </a:rPr>
              <a:t>– </a:t>
            </a:r>
            <a:r>
              <a:rPr lang="en-US" sz="1000">
                <a:solidFill>
                  <a:srgbClr val="5F5F5F"/>
                </a:solidFill>
                <a:latin typeface="+mj-lt"/>
              </a:rPr>
              <a:t>   </a:t>
            </a:r>
            <a:r>
              <a:rPr lang="en-US" sz="1000" b="1">
                <a:solidFill>
                  <a:srgbClr val="5F5F5F"/>
                </a:solidFill>
                <a:latin typeface="+mj-lt"/>
              </a:rPr>
              <a:t>…</a:t>
            </a:r>
          </a:p>
        </p:txBody>
      </p:sp>
      <p:sp>
        <p:nvSpPr>
          <p:cNvPr id="231448" name="Text Box 24"/>
          <p:cNvSpPr txBox="1">
            <a:spLocks noChangeArrowheads="1"/>
          </p:cNvSpPr>
          <p:nvPr/>
        </p:nvSpPr>
        <p:spPr bwMode="auto">
          <a:xfrm>
            <a:off x="2346345" y="5234517"/>
            <a:ext cx="151864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 dirty="0">
                <a:solidFill>
                  <a:srgbClr val="5F5F5F"/>
                </a:solidFill>
                <a:latin typeface="+mj-lt"/>
              </a:rPr>
              <a:t>“100000” </a:t>
            </a:r>
            <a:r>
              <a:rPr lang="en-US" sz="1000" b="1" dirty="0">
                <a:solidFill>
                  <a:srgbClr val="5F5F5F"/>
                </a:solidFill>
                <a:latin typeface="+mj-lt"/>
              </a:rPr>
              <a:t>– </a:t>
            </a:r>
            <a:r>
              <a:rPr lang="en-US" sz="1000" dirty="0">
                <a:solidFill>
                  <a:srgbClr val="5F5F5F"/>
                </a:solidFill>
                <a:latin typeface="+mj-lt"/>
              </a:rPr>
              <a:t> “199999”</a:t>
            </a:r>
          </a:p>
        </p:txBody>
      </p:sp>
      <p:sp>
        <p:nvSpPr>
          <p:cNvPr id="231449" name="Text Box 25"/>
          <p:cNvSpPr txBox="1">
            <a:spLocks noChangeArrowheads="1"/>
          </p:cNvSpPr>
          <p:nvPr/>
        </p:nvSpPr>
        <p:spPr bwMode="auto">
          <a:xfrm>
            <a:off x="2355870" y="5478992"/>
            <a:ext cx="14938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rgbClr val="5F5F5F"/>
                </a:solidFill>
                <a:latin typeface="+mj-lt"/>
              </a:rPr>
              <a:t>“300000” </a:t>
            </a:r>
            <a:r>
              <a:rPr lang="en-US" sz="1000" b="1">
                <a:solidFill>
                  <a:srgbClr val="5F5F5F"/>
                </a:solidFill>
                <a:latin typeface="+mj-lt"/>
              </a:rPr>
              <a:t>– </a:t>
            </a:r>
            <a:r>
              <a:rPr lang="en-US" sz="1000">
                <a:solidFill>
                  <a:srgbClr val="5F5F5F"/>
                </a:solidFill>
                <a:latin typeface="+mj-lt"/>
              </a:rPr>
              <a:t> “349999”</a:t>
            </a:r>
          </a:p>
        </p:txBody>
      </p:sp>
      <p:sp>
        <p:nvSpPr>
          <p:cNvPr id="231450" name="Rectangle 26"/>
          <p:cNvSpPr>
            <a:spLocks noChangeArrowheads="1"/>
          </p:cNvSpPr>
          <p:nvPr/>
        </p:nvSpPr>
        <p:spPr bwMode="auto">
          <a:xfrm>
            <a:off x="2030432" y="5196417"/>
            <a:ext cx="2044700" cy="254000"/>
          </a:xfrm>
          <a:prstGeom prst="rect">
            <a:avLst/>
          </a:prstGeom>
          <a:noFill/>
          <a:ln w="12700">
            <a:solidFill>
              <a:srgbClr val="5F5F5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31451" name="Text Box 27"/>
          <p:cNvSpPr txBox="1">
            <a:spLocks noChangeArrowheads="1"/>
          </p:cNvSpPr>
          <p:nvPr/>
        </p:nvSpPr>
        <p:spPr bwMode="auto">
          <a:xfrm>
            <a:off x="5305445" y="843492"/>
            <a:ext cx="1228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>
                <a:latin typeface="+mj-lt"/>
              </a:rPr>
              <a:t>Domain 2</a:t>
            </a:r>
          </a:p>
        </p:txBody>
      </p:sp>
      <p:grpSp>
        <p:nvGrpSpPr>
          <p:cNvPr id="231452" name="Group 28"/>
          <p:cNvGrpSpPr>
            <a:grpSpLocks/>
          </p:cNvGrpSpPr>
          <p:nvPr/>
        </p:nvGrpSpPr>
        <p:grpSpPr bwMode="auto">
          <a:xfrm>
            <a:off x="5008582" y="1137180"/>
            <a:ext cx="1803400" cy="762000"/>
            <a:chOff x="594" y="794"/>
            <a:chExt cx="1136" cy="480"/>
          </a:xfrm>
        </p:grpSpPr>
        <p:sp>
          <p:nvSpPr>
            <p:cNvPr id="231453" name="Rectangle 29" descr="10%"/>
            <p:cNvSpPr>
              <a:spLocks noChangeArrowheads="1"/>
            </p:cNvSpPr>
            <p:nvPr/>
          </p:nvSpPr>
          <p:spPr bwMode="auto">
            <a:xfrm>
              <a:off x="594" y="794"/>
              <a:ext cx="1025" cy="480"/>
            </a:xfrm>
            <a:prstGeom prst="rect">
              <a:avLst/>
            </a:prstGeom>
            <a:pattFill prst="pct10">
              <a:fgClr>
                <a:schemeClr val="bg1"/>
              </a:fgClr>
              <a:bgClr>
                <a:srgbClr val="CEDCE8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1454" name="Text Box 30"/>
            <p:cNvSpPr txBox="1">
              <a:spLocks noChangeArrowheads="1"/>
            </p:cNvSpPr>
            <p:nvPr/>
          </p:nvSpPr>
          <p:spPr bwMode="auto">
            <a:xfrm>
              <a:off x="622" y="947"/>
              <a:ext cx="110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400">
                  <a:latin typeface="+mj-lt"/>
                </a:rPr>
                <a:t>GL Shared Set 2</a:t>
              </a:r>
            </a:p>
          </p:txBody>
        </p:sp>
      </p:grpSp>
      <p:sp>
        <p:nvSpPr>
          <p:cNvPr id="231455" name="Rectangle 31"/>
          <p:cNvSpPr>
            <a:spLocks noChangeArrowheads="1"/>
          </p:cNvSpPr>
          <p:nvPr/>
        </p:nvSpPr>
        <p:spPr bwMode="auto">
          <a:xfrm>
            <a:off x="4773632" y="4485217"/>
            <a:ext cx="2162175" cy="1708150"/>
          </a:xfrm>
          <a:prstGeom prst="rect">
            <a:avLst/>
          </a:prstGeom>
          <a:solidFill>
            <a:srgbClr val="AEC6D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31456" name="Rectangle 32"/>
          <p:cNvSpPr>
            <a:spLocks noChangeArrowheads="1"/>
          </p:cNvSpPr>
          <p:nvPr/>
        </p:nvSpPr>
        <p:spPr bwMode="auto">
          <a:xfrm>
            <a:off x="4818082" y="4851930"/>
            <a:ext cx="2051050" cy="333375"/>
          </a:xfrm>
          <a:prstGeom prst="rect">
            <a:avLst/>
          </a:prstGeom>
          <a:noFill/>
          <a:ln w="15875">
            <a:solidFill>
              <a:srgbClr val="80808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31457" name="Rectangle 33"/>
          <p:cNvSpPr>
            <a:spLocks noChangeArrowheads="1"/>
          </p:cNvSpPr>
          <p:nvPr/>
        </p:nvSpPr>
        <p:spPr bwMode="auto">
          <a:xfrm>
            <a:off x="4818082" y="5448830"/>
            <a:ext cx="2051050" cy="263525"/>
          </a:xfrm>
          <a:prstGeom prst="rect">
            <a:avLst/>
          </a:prstGeom>
          <a:noFill/>
          <a:ln w="15875">
            <a:solidFill>
              <a:srgbClr val="80808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31458" name="Rectangle 34"/>
          <p:cNvSpPr>
            <a:spLocks noChangeArrowheads="1"/>
          </p:cNvSpPr>
          <p:nvPr/>
        </p:nvSpPr>
        <p:spPr bwMode="auto">
          <a:xfrm>
            <a:off x="4818082" y="5712355"/>
            <a:ext cx="2051050" cy="263525"/>
          </a:xfrm>
          <a:prstGeom prst="rect">
            <a:avLst/>
          </a:prstGeom>
          <a:noFill/>
          <a:ln w="15875">
            <a:solidFill>
              <a:srgbClr val="80808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31459" name="Text Box 35"/>
          <p:cNvSpPr txBox="1">
            <a:spLocks noChangeArrowheads="1"/>
          </p:cNvSpPr>
          <p:nvPr/>
        </p:nvSpPr>
        <p:spPr bwMode="auto">
          <a:xfrm>
            <a:off x="4767282" y="4510617"/>
            <a:ext cx="22256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200" b="1">
                <a:latin typeface="+mj-lt"/>
              </a:rPr>
              <a:t>Ranges for GL Shared Set 2</a:t>
            </a:r>
          </a:p>
        </p:txBody>
      </p:sp>
      <p:sp>
        <p:nvSpPr>
          <p:cNvPr id="231460" name="Text Box 36"/>
          <p:cNvSpPr txBox="1">
            <a:spLocks noChangeArrowheads="1"/>
          </p:cNvSpPr>
          <p:nvPr/>
        </p:nvSpPr>
        <p:spPr bwMode="auto">
          <a:xfrm>
            <a:off x="4824432" y="4912255"/>
            <a:ext cx="24796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900" b="1">
                <a:solidFill>
                  <a:srgbClr val="5F5F5F"/>
                </a:solidFill>
                <a:latin typeface="+mj-lt"/>
              </a:rPr>
              <a:t>Fr GL Account  –  To GL Account</a:t>
            </a:r>
          </a:p>
        </p:txBody>
      </p:sp>
      <p:sp>
        <p:nvSpPr>
          <p:cNvPr id="231461" name="Text Box 37"/>
          <p:cNvSpPr txBox="1">
            <a:spLocks noChangeArrowheads="1"/>
          </p:cNvSpPr>
          <p:nvPr/>
        </p:nvSpPr>
        <p:spPr bwMode="auto">
          <a:xfrm>
            <a:off x="5451495" y="5721880"/>
            <a:ext cx="9461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 b="1">
                <a:solidFill>
                  <a:srgbClr val="5F5F5F"/>
                </a:solidFill>
                <a:latin typeface="+mj-lt"/>
              </a:rPr>
              <a:t>…</a:t>
            </a:r>
            <a:r>
              <a:rPr lang="en-US" sz="1000">
                <a:solidFill>
                  <a:srgbClr val="5F5F5F"/>
                </a:solidFill>
                <a:latin typeface="+mj-lt"/>
              </a:rPr>
              <a:t>   </a:t>
            </a:r>
            <a:r>
              <a:rPr lang="en-US" sz="1000" b="1">
                <a:solidFill>
                  <a:srgbClr val="5F5F5F"/>
                </a:solidFill>
                <a:latin typeface="+mj-lt"/>
              </a:rPr>
              <a:t>– </a:t>
            </a:r>
            <a:r>
              <a:rPr lang="en-US" sz="1000">
                <a:solidFill>
                  <a:srgbClr val="5F5F5F"/>
                </a:solidFill>
                <a:latin typeface="+mj-lt"/>
              </a:rPr>
              <a:t>   </a:t>
            </a:r>
            <a:r>
              <a:rPr lang="en-US" sz="1000" b="1">
                <a:solidFill>
                  <a:srgbClr val="5F5F5F"/>
                </a:solidFill>
                <a:latin typeface="+mj-lt"/>
              </a:rPr>
              <a:t>…</a:t>
            </a:r>
          </a:p>
        </p:txBody>
      </p:sp>
      <p:sp>
        <p:nvSpPr>
          <p:cNvPr id="231462" name="Text Box 38"/>
          <p:cNvSpPr txBox="1">
            <a:spLocks noChangeArrowheads="1"/>
          </p:cNvSpPr>
          <p:nvPr/>
        </p:nvSpPr>
        <p:spPr bwMode="auto">
          <a:xfrm>
            <a:off x="5141932" y="5224992"/>
            <a:ext cx="153224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 dirty="0">
                <a:solidFill>
                  <a:srgbClr val="5F5F5F"/>
                </a:solidFill>
                <a:latin typeface="+mj-lt"/>
              </a:rPr>
              <a:t>“600000” </a:t>
            </a:r>
            <a:r>
              <a:rPr lang="en-US" sz="1000" b="1" dirty="0">
                <a:solidFill>
                  <a:srgbClr val="5F5F5F"/>
                </a:solidFill>
                <a:latin typeface="+mj-lt"/>
              </a:rPr>
              <a:t>– </a:t>
            </a:r>
            <a:r>
              <a:rPr lang="en-US" sz="1000" dirty="0">
                <a:solidFill>
                  <a:srgbClr val="5F5F5F"/>
                </a:solidFill>
                <a:latin typeface="+mj-lt"/>
              </a:rPr>
              <a:t> “699999”</a:t>
            </a:r>
          </a:p>
        </p:txBody>
      </p:sp>
      <p:sp>
        <p:nvSpPr>
          <p:cNvPr id="231463" name="Text Box 39"/>
          <p:cNvSpPr txBox="1">
            <a:spLocks noChangeArrowheads="1"/>
          </p:cNvSpPr>
          <p:nvPr/>
        </p:nvSpPr>
        <p:spPr bwMode="auto">
          <a:xfrm>
            <a:off x="5151457" y="5469467"/>
            <a:ext cx="149383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rgbClr val="5F5F5F"/>
                </a:solidFill>
                <a:latin typeface="+mj-lt"/>
              </a:rPr>
              <a:t>“700000” </a:t>
            </a:r>
            <a:r>
              <a:rPr lang="en-US" sz="1000" b="1">
                <a:solidFill>
                  <a:srgbClr val="5F5F5F"/>
                </a:solidFill>
                <a:latin typeface="+mj-lt"/>
              </a:rPr>
              <a:t>– </a:t>
            </a:r>
            <a:r>
              <a:rPr lang="en-US" sz="1000">
                <a:solidFill>
                  <a:srgbClr val="5F5F5F"/>
                </a:solidFill>
                <a:latin typeface="+mj-lt"/>
              </a:rPr>
              <a:t> “749999”</a:t>
            </a:r>
          </a:p>
        </p:txBody>
      </p:sp>
      <p:sp>
        <p:nvSpPr>
          <p:cNvPr id="231464" name="Rectangle 40"/>
          <p:cNvSpPr>
            <a:spLocks noChangeArrowheads="1"/>
          </p:cNvSpPr>
          <p:nvPr/>
        </p:nvSpPr>
        <p:spPr bwMode="auto">
          <a:xfrm>
            <a:off x="4826020" y="5186892"/>
            <a:ext cx="2044700" cy="254000"/>
          </a:xfrm>
          <a:prstGeom prst="rect">
            <a:avLst/>
          </a:prstGeom>
          <a:noFill/>
          <a:ln w="12700">
            <a:solidFill>
              <a:srgbClr val="5F5F5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31465" name="Line 41"/>
          <p:cNvSpPr>
            <a:spLocks noChangeShapeType="1"/>
          </p:cNvSpPr>
          <p:nvPr/>
        </p:nvSpPr>
        <p:spPr bwMode="auto">
          <a:xfrm>
            <a:off x="4246582" y="2767542"/>
            <a:ext cx="0" cy="773113"/>
          </a:xfrm>
          <a:prstGeom prst="line">
            <a:avLst/>
          </a:prstGeom>
          <a:noFill/>
          <a:ln w="25400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31466" name="Text Box 42"/>
          <p:cNvSpPr txBox="1">
            <a:spLocks noChangeArrowheads="1"/>
          </p:cNvSpPr>
          <p:nvPr/>
        </p:nvSpPr>
        <p:spPr bwMode="auto">
          <a:xfrm>
            <a:off x="3171845" y="2118255"/>
            <a:ext cx="21240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200" b="1">
                <a:latin typeface="+mj-lt"/>
              </a:rPr>
              <a:t>Sub-Account Shared Set 1</a:t>
            </a:r>
          </a:p>
        </p:txBody>
      </p:sp>
      <p:sp>
        <p:nvSpPr>
          <p:cNvPr id="231467" name="Rectangle 43"/>
          <p:cNvSpPr>
            <a:spLocks noChangeArrowheads="1"/>
          </p:cNvSpPr>
          <p:nvPr/>
        </p:nvSpPr>
        <p:spPr bwMode="auto">
          <a:xfrm>
            <a:off x="3413145" y="2389717"/>
            <a:ext cx="1676400" cy="601663"/>
          </a:xfrm>
          <a:prstGeom prst="rect">
            <a:avLst/>
          </a:prstGeom>
          <a:solidFill>
            <a:srgbClr val="AEC6D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31468" name="Text Box 44"/>
          <p:cNvSpPr txBox="1">
            <a:spLocks noChangeArrowheads="1"/>
          </p:cNvSpPr>
          <p:nvPr/>
        </p:nvSpPr>
        <p:spPr bwMode="auto">
          <a:xfrm>
            <a:off x="3443306" y="2511955"/>
            <a:ext cx="174143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dirty="0">
                <a:latin typeface="+mj-lt"/>
              </a:rPr>
              <a:t>Sub-Account 100</a:t>
            </a:r>
          </a:p>
        </p:txBody>
      </p:sp>
      <p:sp>
        <p:nvSpPr>
          <p:cNvPr id="231469" name="Line 45"/>
          <p:cNvSpPr>
            <a:spLocks noChangeShapeType="1"/>
          </p:cNvSpPr>
          <p:nvPr/>
        </p:nvSpPr>
        <p:spPr bwMode="auto">
          <a:xfrm>
            <a:off x="4276745" y="4159780"/>
            <a:ext cx="1544637" cy="314325"/>
          </a:xfrm>
          <a:prstGeom prst="line">
            <a:avLst/>
          </a:prstGeom>
          <a:noFill/>
          <a:ln w="25400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31470" name="Line 46"/>
          <p:cNvSpPr>
            <a:spLocks noChangeShapeType="1"/>
          </p:cNvSpPr>
          <p:nvPr/>
        </p:nvSpPr>
        <p:spPr bwMode="auto">
          <a:xfrm flipH="1">
            <a:off x="2782907" y="4159780"/>
            <a:ext cx="1503363" cy="334962"/>
          </a:xfrm>
          <a:prstGeom prst="line">
            <a:avLst/>
          </a:prstGeom>
          <a:noFill/>
          <a:ln w="25400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5000"/>
              </a:lnSpc>
            </a:pPr>
            <a:r>
              <a:rPr lang="en-US" sz="2400" dirty="0"/>
              <a:t>If the sub-account is not </a:t>
            </a:r>
            <a:r>
              <a:rPr lang="en-US" sz="2400" dirty="0" smtClean="0"/>
              <a:t>blank</a:t>
            </a:r>
          </a:p>
          <a:p>
            <a:pPr lvl="1">
              <a:lnSpc>
                <a:spcPct val="125000"/>
              </a:lnSpc>
            </a:pPr>
            <a:r>
              <a:rPr lang="en-US" sz="2000" dirty="0" smtClean="0"/>
              <a:t>The </a:t>
            </a:r>
            <a:r>
              <a:rPr lang="en-US" sz="2000" dirty="0"/>
              <a:t>system matches the GL account using the sub-account COA </a:t>
            </a:r>
            <a:r>
              <a:rPr lang="en-US" sz="2000" dirty="0" smtClean="0"/>
              <a:t>mask</a:t>
            </a:r>
            <a:endParaRPr lang="en-US" sz="2000" dirty="0"/>
          </a:p>
          <a:p>
            <a:pPr>
              <a:lnSpc>
                <a:spcPct val="125000"/>
              </a:lnSpc>
              <a:spcBef>
                <a:spcPct val="60000"/>
              </a:spcBef>
            </a:pPr>
            <a:r>
              <a:rPr lang="en-US" sz="2400" dirty="0"/>
              <a:t>If the cost center is not </a:t>
            </a:r>
            <a:r>
              <a:rPr lang="en-US" sz="2400" dirty="0" smtClean="0"/>
              <a:t>blank</a:t>
            </a:r>
          </a:p>
          <a:p>
            <a:pPr lvl="1">
              <a:lnSpc>
                <a:spcPct val="125000"/>
              </a:lnSpc>
              <a:spcBef>
                <a:spcPts val="600"/>
              </a:spcBef>
            </a:pPr>
            <a:r>
              <a:rPr lang="en-US" sz="2000" dirty="0" smtClean="0"/>
              <a:t>The </a:t>
            </a:r>
            <a:r>
              <a:rPr lang="en-US" sz="2000" dirty="0"/>
              <a:t>system matches the GL account and sub-account using the cost center COA </a:t>
            </a:r>
            <a:r>
              <a:rPr lang="en-US" sz="2000" dirty="0" smtClean="0"/>
              <a:t>mask</a:t>
            </a:r>
            <a:endParaRPr lang="en-US" sz="2000" dirty="0"/>
          </a:p>
          <a:p>
            <a:pPr>
              <a:lnSpc>
                <a:spcPct val="125000"/>
              </a:lnSpc>
              <a:spcBef>
                <a:spcPct val="60000"/>
              </a:spcBef>
            </a:pPr>
            <a:r>
              <a:rPr lang="en-US" sz="2400" dirty="0"/>
              <a:t>If the project is not </a:t>
            </a:r>
            <a:r>
              <a:rPr lang="en-US" sz="2400" dirty="0" smtClean="0"/>
              <a:t>blank</a:t>
            </a:r>
          </a:p>
          <a:p>
            <a:pPr lvl="1">
              <a:lnSpc>
                <a:spcPct val="125000"/>
              </a:lnSpc>
              <a:spcBef>
                <a:spcPts val="600"/>
              </a:spcBef>
            </a:pPr>
            <a:r>
              <a:rPr lang="en-US" sz="2000" dirty="0" smtClean="0"/>
              <a:t>The </a:t>
            </a:r>
            <a:r>
              <a:rPr lang="en-US" sz="2000" dirty="0"/>
              <a:t>system matches the GL account, sub-account, and cost center using the project COA </a:t>
            </a:r>
            <a:r>
              <a:rPr lang="en-US" sz="2000" dirty="0" smtClean="0"/>
              <a:t>mask</a:t>
            </a:r>
            <a:endParaRPr lang="en-US" sz="2000" dirty="0"/>
          </a:p>
        </p:txBody>
      </p:sp>
      <p:sp>
        <p:nvSpPr>
          <p:cNvPr id="235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COA Mask Validation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14821" y="6638544"/>
            <a:ext cx="1329179" cy="219456"/>
          </a:xfrm>
        </p:spPr>
        <p:txBody>
          <a:bodyPr/>
          <a:lstStyle/>
          <a:p>
            <a:r>
              <a:rPr lang="en-US" smtClean="0"/>
              <a:t>MC-3.2-1-GLM-067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6717" name="Group 173"/>
          <p:cNvGraphicFramePr>
            <a:graphicFrameLocks noGrp="1"/>
          </p:cNvGraphicFramePr>
          <p:nvPr>
            <p:ph sz="half" idx="1"/>
          </p:nvPr>
        </p:nvGraphicFramePr>
        <p:xfrm>
          <a:off x="2129151" y="1459011"/>
          <a:ext cx="4859337" cy="1494473"/>
        </p:xfrm>
        <a:graphic>
          <a:graphicData uri="http://schemas.openxmlformats.org/drawingml/2006/table">
            <a:tbl>
              <a:tblPr/>
              <a:tblGrid>
                <a:gridCol w="1841500"/>
                <a:gridCol w="1489075"/>
                <a:gridCol w="1528762"/>
              </a:tblGrid>
              <a:tr h="354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GL Account From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B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GL Account To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B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Disallowed?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B9">
                        <a:alpha val="50000"/>
                      </a:srgbClr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010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B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1999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B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B9">
                        <a:alpha val="50000"/>
                      </a:srgbClr>
                    </a:solidFill>
                  </a:tcPr>
                </a:tc>
              </a:tr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2002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B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3000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B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B9">
                        <a:alpha val="50000"/>
                      </a:srgbClr>
                    </a:solidFill>
                  </a:tcPr>
                </a:tc>
              </a:tr>
              <a:tr h="325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2050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B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2055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B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Yes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B9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6737" name="Group 193"/>
          <p:cNvGraphicFramePr>
            <a:graphicFrameLocks noGrp="1"/>
          </p:cNvGraphicFramePr>
          <p:nvPr>
            <p:ph sz="half" idx="2"/>
          </p:nvPr>
        </p:nvGraphicFramePr>
        <p:xfrm>
          <a:off x="969845" y="3734212"/>
          <a:ext cx="7183438" cy="2169160"/>
        </p:xfrm>
        <a:graphic>
          <a:graphicData uri="http://schemas.openxmlformats.org/drawingml/2006/table">
            <a:tbl>
              <a:tblPr/>
              <a:tblGrid>
                <a:gridCol w="1260475"/>
                <a:gridCol w="992188"/>
                <a:gridCol w="1354137"/>
                <a:gridCol w="1031875"/>
                <a:gridCol w="1273175"/>
                <a:gridCol w="1271588"/>
              </a:tblGrid>
              <a:tr h="658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GL Account From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GL Account To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Disallowed?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Sub-Account From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Sub-Account To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Disallowed?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010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1999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01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99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2002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3000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102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199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2050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2055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Yes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36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Validation Example</a:t>
            </a:r>
          </a:p>
        </p:txBody>
      </p:sp>
      <p:sp>
        <p:nvSpPr>
          <p:cNvPr id="6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861955" y="6638544"/>
            <a:ext cx="1282045" cy="219456"/>
          </a:xfrm>
        </p:spPr>
        <p:txBody>
          <a:bodyPr/>
          <a:lstStyle/>
          <a:p>
            <a:r>
              <a:rPr lang="en-US" smtClean="0"/>
              <a:t>MC-3.2-1-GLM-068</a:t>
            </a:r>
            <a:endParaRPr lang="en-US"/>
          </a:p>
        </p:txBody>
      </p:sp>
      <p:sp>
        <p:nvSpPr>
          <p:cNvPr id="236738" name="Text Box 194"/>
          <p:cNvSpPr txBox="1">
            <a:spLocks noChangeArrowheads="1"/>
          </p:cNvSpPr>
          <p:nvPr/>
        </p:nvSpPr>
        <p:spPr bwMode="auto">
          <a:xfrm>
            <a:off x="1754680" y="972752"/>
            <a:ext cx="5630862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u="sng" dirty="0">
                <a:solidFill>
                  <a:srgbClr val="000099"/>
                </a:solidFill>
                <a:latin typeface="+mj-lt"/>
              </a:rPr>
              <a:t>Sub-Account Mask assigned to sub-account 28</a:t>
            </a:r>
          </a:p>
        </p:txBody>
      </p:sp>
      <p:sp>
        <p:nvSpPr>
          <p:cNvPr id="236739" name="Text Box 195"/>
          <p:cNvSpPr txBox="1">
            <a:spLocks noChangeArrowheads="1"/>
          </p:cNvSpPr>
          <p:nvPr/>
        </p:nvSpPr>
        <p:spPr bwMode="auto">
          <a:xfrm>
            <a:off x="1749934" y="3302020"/>
            <a:ext cx="5630863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u="sng" dirty="0">
                <a:solidFill>
                  <a:srgbClr val="000099"/>
                </a:solidFill>
                <a:latin typeface="+mj-lt"/>
              </a:rPr>
              <a:t>Cost Center Mask assigned to cost center Dep2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Validation Example – Continued </a:t>
            </a:r>
          </a:p>
        </p:txBody>
      </p:sp>
      <p:sp>
        <p:nvSpPr>
          <p:cNvPr id="5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93930" y="6638544"/>
            <a:ext cx="1150070" cy="219456"/>
          </a:xfrm>
        </p:spPr>
        <p:txBody>
          <a:bodyPr/>
          <a:lstStyle/>
          <a:p>
            <a:r>
              <a:rPr lang="en-US" smtClean="0"/>
              <a:t>MC-3.2-1-GLM-070</a:t>
            </a:r>
            <a:endParaRPr lang="en-US"/>
          </a:p>
        </p:txBody>
      </p:sp>
      <p:graphicFrame>
        <p:nvGraphicFramePr>
          <p:cNvPr id="241753" name="Group 89"/>
          <p:cNvGraphicFramePr>
            <a:graphicFrameLocks noGrp="1"/>
          </p:cNvGraphicFramePr>
          <p:nvPr>
            <p:ph type="tbl" idx="4294967295"/>
          </p:nvPr>
        </p:nvGraphicFramePr>
        <p:xfrm>
          <a:off x="263956" y="2360613"/>
          <a:ext cx="8607425" cy="2250886"/>
        </p:xfrm>
        <a:graphic>
          <a:graphicData uri="http://schemas.openxmlformats.org/drawingml/2006/table">
            <a:tbl>
              <a:tblPr/>
              <a:tblGrid>
                <a:gridCol w="966788"/>
                <a:gridCol w="717550"/>
                <a:gridCol w="1281112"/>
                <a:gridCol w="717550"/>
                <a:gridCol w="679450"/>
                <a:gridCol w="1279525"/>
                <a:gridCol w="862013"/>
                <a:gridCol w="601662"/>
                <a:gridCol w="1501775"/>
              </a:tblGrid>
              <a:tr h="630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GL From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GL To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Disallowed?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S-A From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S-A To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Disallowed?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CC From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CC To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Disallowed?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</a:tr>
              <a:tr h="554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001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9999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01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99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Dep1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Dep2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</a:tr>
              <a:tr h="522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100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101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150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Yes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Dep6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Dep8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Yes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</a:tr>
              <a:tr h="522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Dep8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Dep9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41754" name="Text Box 90"/>
          <p:cNvSpPr txBox="1">
            <a:spLocks noChangeArrowheads="1"/>
          </p:cNvSpPr>
          <p:nvPr/>
        </p:nvSpPr>
        <p:spPr bwMode="auto">
          <a:xfrm>
            <a:off x="1741663" y="1851025"/>
            <a:ext cx="5630863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u="sng" dirty="0">
                <a:solidFill>
                  <a:srgbClr val="000099"/>
                </a:solidFill>
                <a:latin typeface="+mj-lt"/>
              </a:rPr>
              <a:t>Project Mask assigned to project Eng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Learn about the concept of COA masks</a:t>
            </a:r>
          </a:p>
          <a:p>
            <a:pPr>
              <a:spcBef>
                <a:spcPts val="1800"/>
              </a:spcBef>
            </a:pPr>
            <a:r>
              <a:rPr lang="en-US" dirty="0"/>
              <a:t>Learn how to activate, create, and assign COA masks </a:t>
            </a:r>
          </a:p>
          <a:p>
            <a:pPr>
              <a:spcBef>
                <a:spcPts val="1800"/>
              </a:spcBef>
            </a:pPr>
            <a:r>
              <a:rPr lang="en-US" dirty="0"/>
              <a:t>Use the COA mask functionality to validate GL account, sub-account, cost center, and project combinations</a:t>
            </a:r>
          </a:p>
        </p:txBody>
      </p:sp>
      <p:sp>
        <p:nvSpPr>
          <p:cNvPr id="219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Objectives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01699" y="6638544"/>
            <a:ext cx="1442301" cy="219456"/>
          </a:xfrm>
        </p:spPr>
        <p:txBody>
          <a:bodyPr/>
          <a:lstStyle/>
          <a:p>
            <a:r>
              <a:rPr lang="en-US" smtClean="0"/>
              <a:t>MC-3.2-1-GLM-020</a:t>
            </a:r>
            <a:endParaRPr lang="en-US" dirty="0"/>
          </a:p>
        </p:txBody>
      </p:sp>
      <p:pic>
        <p:nvPicPr>
          <p:cNvPr id="219140" name="Picture 4" descr="Electronic Payme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4088" y="4109001"/>
            <a:ext cx="3708400" cy="2000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Postings and Validation</a:t>
            </a:r>
          </a:p>
        </p:txBody>
      </p:sp>
      <p:sp>
        <p:nvSpPr>
          <p:cNvPr id="4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16858" y="6638544"/>
            <a:ext cx="1527142" cy="219456"/>
          </a:xfrm>
        </p:spPr>
        <p:txBody>
          <a:bodyPr/>
          <a:lstStyle/>
          <a:p>
            <a:r>
              <a:rPr lang="en-US" smtClean="0"/>
              <a:t>MC-3.2-1-GLM-080</a:t>
            </a:r>
            <a:endParaRPr lang="en-US" dirty="0"/>
          </a:p>
        </p:txBody>
      </p:sp>
      <p:graphicFrame>
        <p:nvGraphicFramePr>
          <p:cNvPr id="244795" name="Group 59"/>
          <p:cNvGraphicFramePr>
            <a:graphicFrameLocks noGrp="1"/>
          </p:cNvGraphicFramePr>
          <p:nvPr>
            <p:ph type="tbl" idx="4294967295"/>
          </p:nvPr>
        </p:nvGraphicFramePr>
        <p:xfrm>
          <a:off x="1206656" y="1906588"/>
          <a:ext cx="6708775" cy="3162301"/>
        </p:xfrm>
        <a:graphic>
          <a:graphicData uri="http://schemas.openxmlformats.org/drawingml/2006/table">
            <a:tbl>
              <a:tblPr/>
              <a:tblGrid>
                <a:gridCol w="1430338"/>
                <a:gridCol w="1127125"/>
                <a:gridCol w="1535112"/>
                <a:gridCol w="1173163"/>
                <a:gridCol w="1443037"/>
              </a:tblGrid>
              <a:tr h="719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GL Account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Sub-Account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Cost Center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Project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Validated?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</a:tr>
              <a:tr h="534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998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100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Dep1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Eng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</a:tr>
              <a:tr h="574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1004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28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Dep2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Eng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Yes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2000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10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Dep8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Eng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2997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123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Dep9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Eng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/>
              <a:t>Hands-on Exercise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63992" y="6638544"/>
            <a:ext cx="1480008" cy="219456"/>
          </a:xfrm>
        </p:spPr>
        <p:txBody>
          <a:bodyPr/>
          <a:lstStyle/>
          <a:p>
            <a:r>
              <a:rPr lang="en-US" smtClean="0"/>
              <a:t>MC-3.2-1-GLM-090</a:t>
            </a:r>
            <a:endParaRPr lang="en-US" dirty="0"/>
          </a:p>
        </p:txBody>
      </p:sp>
      <p:pic>
        <p:nvPicPr>
          <p:cNvPr id="220163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908" y="1893712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Definition</a:t>
            </a:r>
          </a:p>
          <a:p>
            <a:r>
              <a:rPr lang="en-US"/>
              <a:t>Setup</a:t>
            </a:r>
          </a:p>
          <a:p>
            <a:pPr lvl="1"/>
            <a:r>
              <a:rPr lang="en-US"/>
              <a:t>Domain level</a:t>
            </a:r>
          </a:p>
          <a:p>
            <a:pPr lvl="1"/>
            <a:r>
              <a:rPr lang="en-US"/>
              <a:t>Creating COA masks</a:t>
            </a:r>
          </a:p>
          <a:p>
            <a:pPr lvl="1"/>
            <a:r>
              <a:rPr lang="en-US"/>
              <a:t>Assigning COA masks</a:t>
            </a:r>
          </a:p>
          <a:p>
            <a:r>
              <a:rPr lang="en-US"/>
              <a:t>Exercise</a:t>
            </a:r>
          </a:p>
        </p:txBody>
      </p:sp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01699" y="6638544"/>
            <a:ext cx="1442301" cy="219456"/>
          </a:xfrm>
        </p:spPr>
        <p:txBody>
          <a:bodyPr/>
          <a:lstStyle/>
          <a:p>
            <a:r>
              <a:rPr lang="en-US" smtClean="0"/>
              <a:t>MC-3.2-1-GLM-030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Matrix that defines the valid combinations of COA elements</a:t>
            </a:r>
          </a:p>
          <a:p>
            <a:pPr>
              <a:lnSpc>
                <a:spcPct val="125000"/>
              </a:lnSpc>
            </a:pPr>
            <a:r>
              <a:rPr lang="en-US" dirty="0"/>
              <a:t>Three types of COA </a:t>
            </a:r>
            <a:r>
              <a:rPr lang="en-US" dirty="0" smtClean="0"/>
              <a:t>mask</a:t>
            </a:r>
            <a:endParaRPr lang="en-US" dirty="0"/>
          </a:p>
          <a:p>
            <a:pPr lvl="1"/>
            <a:r>
              <a:rPr lang="en-US" dirty="0"/>
              <a:t>Sub-account</a:t>
            </a:r>
          </a:p>
          <a:p>
            <a:pPr lvl="1"/>
            <a:r>
              <a:rPr lang="en-US" dirty="0"/>
              <a:t>Cost center</a:t>
            </a:r>
          </a:p>
          <a:p>
            <a:pPr lvl="1"/>
            <a:r>
              <a:rPr lang="en-US" dirty="0"/>
              <a:t>Project </a:t>
            </a:r>
          </a:p>
          <a:p>
            <a:pPr>
              <a:lnSpc>
                <a:spcPct val="125000"/>
              </a:lnSpc>
            </a:pPr>
            <a:r>
              <a:rPr lang="en-US" dirty="0"/>
              <a:t>Activated at domain level</a:t>
            </a:r>
          </a:p>
          <a:p>
            <a:endParaRPr lang="en-US" dirty="0"/>
          </a:p>
        </p:txBody>
      </p:sp>
      <p:sp>
        <p:nvSpPr>
          <p:cNvPr id="206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01699" y="6638544"/>
            <a:ext cx="1442301" cy="219456"/>
          </a:xfrm>
        </p:spPr>
        <p:txBody>
          <a:bodyPr/>
          <a:lstStyle/>
          <a:p>
            <a:r>
              <a:rPr lang="en-US" smtClean="0"/>
              <a:t>MC-3.2-1-GLM-040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Process Map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47175" y="6638544"/>
            <a:ext cx="1696825" cy="219456"/>
          </a:xfrm>
        </p:spPr>
        <p:txBody>
          <a:bodyPr/>
          <a:lstStyle/>
          <a:p>
            <a:r>
              <a:rPr lang="en-US" smtClean="0"/>
              <a:t>MC-3.2-1-GLM-045</a:t>
            </a:r>
            <a:endParaRPr lang="en-US" dirty="0"/>
          </a:p>
        </p:txBody>
      </p:sp>
      <p:pic>
        <p:nvPicPr>
          <p:cNvPr id="5" name="Picture 4" descr="COA-Masks-pm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1166812"/>
            <a:ext cx="7620000" cy="45243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omain-Create-20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9214" y="2236569"/>
            <a:ext cx="5014044" cy="3844817"/>
          </a:xfrm>
          <a:prstGeom prst="rect">
            <a:avLst/>
          </a:prstGeom>
        </p:spPr>
      </p:pic>
      <p:sp>
        <p:nvSpPr>
          <p:cNvPr id="221189" name="Rectangle 5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 lIns="91432" tIns="91432" rIns="91432" bIns="91432"/>
          <a:lstStyle/>
          <a:p>
            <a:endParaRPr lang="en-US" dirty="0"/>
          </a:p>
          <a:p>
            <a:pPr lvl="1"/>
            <a:endParaRPr lang="en-US" dirty="0"/>
          </a:p>
        </p:txBody>
      </p:sp>
      <p:sp>
        <p:nvSpPr>
          <p:cNvPr id="221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Domain COA Mask Settings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48833" y="6638544"/>
            <a:ext cx="1395167" cy="219456"/>
          </a:xfrm>
        </p:spPr>
        <p:txBody>
          <a:bodyPr/>
          <a:lstStyle/>
          <a:p>
            <a:r>
              <a:rPr lang="en-US" smtClean="0"/>
              <a:t>MC-3.2-1-GLM-050</a:t>
            </a:r>
            <a:endParaRPr lang="en-US" dirty="0"/>
          </a:p>
        </p:txBody>
      </p:sp>
      <p:sp>
        <p:nvSpPr>
          <p:cNvPr id="221190" name="Rectangle 6"/>
          <p:cNvSpPr>
            <a:spLocks noChangeArrowheads="1"/>
          </p:cNvSpPr>
          <p:nvPr/>
        </p:nvSpPr>
        <p:spPr bwMode="auto">
          <a:xfrm>
            <a:off x="5365750" y="2881313"/>
            <a:ext cx="3276600" cy="256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91432" rIns="91432" bIns="91432"/>
          <a:lstStyle/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1800" dirty="0">
                <a:latin typeface="+mj-lt"/>
              </a:rPr>
              <a:t>Use the check boxes to activate combinations of GL elements to validate during posting.</a:t>
            </a:r>
          </a:p>
          <a:p>
            <a:pPr marL="742950" lvl="1" indent="-285750" algn="l">
              <a:spcBef>
                <a:spcPct val="20000"/>
              </a:spcBef>
              <a:buClr>
                <a:srgbClr val="1A7BB2"/>
              </a:buClr>
              <a:buFontTx/>
              <a:buChar char="–"/>
            </a:pPr>
            <a:endParaRPr lang="en-US" sz="1600" dirty="0">
              <a:latin typeface="+mj-lt"/>
            </a:endParaRPr>
          </a:p>
          <a:p>
            <a:pPr marL="742950" lvl="1" indent="-285750" algn="l">
              <a:spcBef>
                <a:spcPct val="20000"/>
              </a:spcBef>
              <a:buClr>
                <a:srgbClr val="1A7BB2"/>
              </a:buClr>
              <a:buFontTx/>
              <a:buChar char="–"/>
            </a:pPr>
            <a:r>
              <a:rPr lang="en-US" sz="1600" dirty="0">
                <a:latin typeface="+mj-lt"/>
              </a:rPr>
              <a:t>Sub-accounts</a:t>
            </a:r>
          </a:p>
          <a:p>
            <a:pPr marL="742950" lvl="1" indent="-285750" algn="l">
              <a:spcBef>
                <a:spcPct val="20000"/>
              </a:spcBef>
              <a:buClr>
                <a:srgbClr val="1A7BB2"/>
              </a:buClr>
              <a:buFontTx/>
              <a:buChar char="–"/>
            </a:pPr>
            <a:r>
              <a:rPr lang="en-US" sz="1600" dirty="0">
                <a:latin typeface="+mj-lt"/>
              </a:rPr>
              <a:t>Cost centers</a:t>
            </a:r>
          </a:p>
          <a:p>
            <a:pPr marL="742950" lvl="1" indent="-285750" algn="l">
              <a:spcBef>
                <a:spcPct val="20000"/>
              </a:spcBef>
              <a:buClr>
                <a:srgbClr val="1A7BB2"/>
              </a:buClr>
              <a:buFontTx/>
              <a:buChar char="–"/>
            </a:pPr>
            <a:r>
              <a:rPr lang="en-US" sz="1600" dirty="0">
                <a:latin typeface="+mj-lt"/>
              </a:rPr>
              <a:t>Projects</a:t>
            </a:r>
          </a:p>
        </p:txBody>
      </p:sp>
      <p:sp>
        <p:nvSpPr>
          <p:cNvPr id="221192" name="Rectangle 8"/>
          <p:cNvSpPr>
            <a:spLocks noChangeArrowheads="1"/>
          </p:cNvSpPr>
          <p:nvPr/>
        </p:nvSpPr>
        <p:spPr bwMode="auto">
          <a:xfrm>
            <a:off x="470289" y="1163055"/>
            <a:ext cx="8132763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91432" rIns="91432" bIns="91432"/>
          <a:lstStyle/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Domain Modify (36.1.1.1.2)</a:t>
            </a:r>
          </a:p>
          <a:p>
            <a:pPr marL="742950" lvl="1" indent="-285750" algn="l">
              <a:spcBef>
                <a:spcPct val="20000"/>
              </a:spcBef>
              <a:buClr>
                <a:srgbClr val="1A7BB2"/>
              </a:buClr>
              <a:buFontTx/>
              <a:buChar char="–"/>
            </a:pPr>
            <a:r>
              <a:rPr lang="en-US" sz="2400" dirty="0">
                <a:latin typeface="+mj-lt"/>
              </a:rPr>
              <a:t>Valid for all entities in the current domain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556055" y="4794417"/>
            <a:ext cx="1705232" cy="1142816"/>
          </a:xfrm>
          <a:prstGeom prst="rect">
            <a:avLst/>
          </a:prstGeom>
          <a:noFill/>
          <a:ln w="2222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omain-Create-Mas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30454" y="1087755"/>
            <a:ext cx="5328710" cy="2990850"/>
          </a:xfrm>
          <a:prstGeom prst="rect">
            <a:avLst/>
          </a:prstGeom>
        </p:spPr>
      </p:pic>
      <p:sp>
        <p:nvSpPr>
          <p:cNvPr id="22426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COA Element without Mask Setting</a:t>
            </a:r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663992" y="6638544"/>
            <a:ext cx="1480008" cy="219456"/>
          </a:xfrm>
        </p:spPr>
        <p:txBody>
          <a:bodyPr/>
          <a:lstStyle/>
          <a:p>
            <a:r>
              <a:rPr lang="en-US" smtClean="0"/>
              <a:t>MC-3.2-1-GLM-051</a:t>
            </a:r>
            <a:endParaRPr lang="en-US" dirty="0"/>
          </a:p>
        </p:txBody>
      </p:sp>
      <p:sp>
        <p:nvSpPr>
          <p:cNvPr id="224262" name="Oval 6"/>
          <p:cNvSpPr>
            <a:spLocks noChangeArrowheads="1"/>
          </p:cNvSpPr>
          <p:nvPr/>
        </p:nvSpPr>
        <p:spPr bwMode="auto">
          <a:xfrm>
            <a:off x="3472250" y="2792627"/>
            <a:ext cx="1717588" cy="1219302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24263" name="Text Box 7"/>
          <p:cNvSpPr txBox="1">
            <a:spLocks noChangeArrowheads="1"/>
          </p:cNvSpPr>
          <p:nvPr/>
        </p:nvSpPr>
        <p:spPr bwMode="auto">
          <a:xfrm>
            <a:off x="1394132" y="4223141"/>
            <a:ext cx="6453188" cy="1828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dirty="0">
                <a:latin typeface="+mj-lt"/>
              </a:rPr>
              <a:t>Specify how system will treat COA elements not assigned a mask</a:t>
            </a:r>
          </a:p>
          <a:p>
            <a:pPr algn="l">
              <a:spcBef>
                <a:spcPct val="50000"/>
              </a:spcBef>
            </a:pPr>
            <a:r>
              <a:rPr lang="en-US" sz="2000" dirty="0">
                <a:solidFill>
                  <a:srgbClr val="4D4D4D"/>
                </a:solidFill>
                <a:latin typeface="+mj-lt"/>
              </a:rPr>
              <a:t>- Exclude from Posting</a:t>
            </a:r>
          </a:p>
          <a:p>
            <a:pPr algn="l">
              <a:spcBef>
                <a:spcPct val="50000"/>
              </a:spcBef>
            </a:pPr>
            <a:r>
              <a:rPr lang="en-US" sz="2000" dirty="0">
                <a:solidFill>
                  <a:srgbClr val="4D4D4D"/>
                </a:solidFill>
                <a:latin typeface="+mj-lt"/>
              </a:rPr>
              <a:t>- No Posting Restrictions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Three COA mask shared </a:t>
            </a:r>
            <a:r>
              <a:rPr lang="en-US" dirty="0" smtClean="0"/>
              <a:t>sets</a:t>
            </a:r>
            <a:endParaRPr lang="en-US" dirty="0"/>
          </a:p>
          <a:p>
            <a:pPr lvl="1">
              <a:lnSpc>
                <a:spcPct val="125000"/>
              </a:lnSpc>
            </a:pPr>
            <a:r>
              <a:rPr lang="en-US" dirty="0"/>
              <a:t>Sub-Account COA Mask</a:t>
            </a:r>
          </a:p>
          <a:p>
            <a:pPr lvl="1">
              <a:lnSpc>
                <a:spcPct val="125000"/>
              </a:lnSpc>
            </a:pPr>
            <a:r>
              <a:rPr lang="en-US" dirty="0"/>
              <a:t>Cost Center COA Mask</a:t>
            </a:r>
          </a:p>
          <a:p>
            <a:pPr lvl="1">
              <a:lnSpc>
                <a:spcPct val="125000"/>
              </a:lnSpc>
            </a:pPr>
            <a:r>
              <a:rPr lang="en-US" dirty="0"/>
              <a:t>Project COA Mask</a:t>
            </a:r>
          </a:p>
          <a:p>
            <a:pPr>
              <a:lnSpc>
                <a:spcPct val="125000"/>
              </a:lnSpc>
              <a:spcBef>
                <a:spcPts val="1800"/>
              </a:spcBef>
            </a:pPr>
            <a:r>
              <a:rPr lang="en-US" dirty="0" smtClean="0"/>
              <a:t>Modify COA </a:t>
            </a:r>
            <a:r>
              <a:rPr lang="en-US" dirty="0"/>
              <a:t>mask shared sets at any </a:t>
            </a:r>
            <a:r>
              <a:rPr lang="en-US" dirty="0" smtClean="0"/>
              <a:t>point</a:t>
            </a:r>
            <a:endParaRPr lang="en-US" dirty="0"/>
          </a:p>
          <a:p>
            <a:pPr lvl="1">
              <a:lnSpc>
                <a:spcPct val="125000"/>
              </a:lnSpc>
            </a:pPr>
            <a:r>
              <a:rPr lang="en-US" dirty="0"/>
              <a:t>Even when Setup Complete is Yes in Domain Modify</a:t>
            </a:r>
          </a:p>
        </p:txBody>
      </p:sp>
      <p:sp>
        <p:nvSpPr>
          <p:cNvPr id="232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COA Mask Shared Sets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13163" y="6638544"/>
            <a:ext cx="1630837" cy="219456"/>
          </a:xfrm>
        </p:spPr>
        <p:txBody>
          <a:bodyPr/>
          <a:lstStyle/>
          <a:p>
            <a:r>
              <a:rPr lang="en-US" smtClean="0"/>
              <a:t>MC-3.2-1-GLM-052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COA Masks and Account Analysis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60297" y="6638544"/>
            <a:ext cx="1583703" cy="219456"/>
          </a:xfrm>
        </p:spPr>
        <p:txBody>
          <a:bodyPr/>
          <a:lstStyle/>
          <a:p>
            <a:r>
              <a:rPr lang="en-US" smtClean="0"/>
              <a:t>MC-3.2-1-GLM-053</a:t>
            </a:r>
            <a:endParaRPr lang="en-US" dirty="0"/>
          </a:p>
        </p:txBody>
      </p:sp>
      <p:pic>
        <p:nvPicPr>
          <p:cNvPr id="7" name="Picture 6" descr="GL-Account-AnalysisTa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6004" y="985232"/>
            <a:ext cx="7134083" cy="5148868"/>
          </a:xfrm>
          <a:prstGeom prst="rect">
            <a:avLst/>
          </a:prstGeom>
        </p:spPr>
      </p:pic>
      <p:sp>
        <p:nvSpPr>
          <p:cNvPr id="246789" name="Rectangle 5"/>
          <p:cNvSpPr>
            <a:spLocks noChangeArrowheads="1"/>
          </p:cNvSpPr>
          <p:nvPr/>
        </p:nvSpPr>
        <p:spPr bwMode="auto">
          <a:xfrm>
            <a:off x="1397292" y="2919459"/>
            <a:ext cx="6894513" cy="3227843"/>
          </a:xfrm>
          <a:prstGeom prst="rect">
            <a:avLst/>
          </a:prstGeom>
          <a:noFill/>
          <a:ln w="2222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1624</TotalTime>
  <Words>901</Words>
  <Application>Microsoft Office PowerPoint</Application>
  <PresentationFormat>On-screen Show (4:3)</PresentationFormat>
  <Paragraphs>282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QAD 2010 Template</vt:lpstr>
      <vt:lpstr> COA Mask</vt:lpstr>
      <vt:lpstr>Objectives</vt:lpstr>
      <vt:lpstr>Overview</vt:lpstr>
      <vt:lpstr>Definition</vt:lpstr>
      <vt:lpstr>Process Map</vt:lpstr>
      <vt:lpstr>Domain COA Mask Settings</vt:lpstr>
      <vt:lpstr>COA Element without Mask Setting</vt:lpstr>
      <vt:lpstr>COA Mask Shared Sets</vt:lpstr>
      <vt:lpstr>COA Masks and Account Analysis</vt:lpstr>
      <vt:lpstr>Sub-Account COA Mask</vt:lpstr>
      <vt:lpstr>Slide 11</vt:lpstr>
      <vt:lpstr>Slide 12</vt:lpstr>
      <vt:lpstr>COA Mask Implementation Considerations</vt:lpstr>
      <vt:lpstr>Scenario 1: Complete Sharing</vt:lpstr>
      <vt:lpstr>Scenario 2: Complete Segregation</vt:lpstr>
      <vt:lpstr>Scenario 3: Combination of Shared and Segregated</vt:lpstr>
      <vt:lpstr>COA Mask Validation</vt:lpstr>
      <vt:lpstr>Validation Example</vt:lpstr>
      <vt:lpstr>Validation Example – Continued </vt:lpstr>
      <vt:lpstr>Postings and Validation</vt:lpstr>
      <vt:lpstr>Hands-on Exercise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ofs</cp:lastModifiedBy>
  <cp:revision>161</cp:revision>
  <dcterms:created xsi:type="dcterms:W3CDTF">2006-05-18T22:11:08Z</dcterms:created>
  <dcterms:modified xsi:type="dcterms:W3CDTF">2016-03-02T11:39:54Z</dcterms:modified>
</cp:coreProperties>
</file>