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24"/>
  </p:notesMasterIdLst>
  <p:handoutMasterIdLst>
    <p:handoutMasterId r:id="rId25"/>
  </p:handoutMasterIdLst>
  <p:sldIdLst>
    <p:sldId id="275" r:id="rId2"/>
    <p:sldId id="297" r:id="rId3"/>
    <p:sldId id="298" r:id="rId4"/>
    <p:sldId id="282" r:id="rId5"/>
    <p:sldId id="279" r:id="rId6"/>
    <p:sldId id="276" r:id="rId7"/>
    <p:sldId id="280" r:id="rId8"/>
    <p:sldId id="278" r:id="rId9"/>
    <p:sldId id="304" r:id="rId10"/>
    <p:sldId id="305" r:id="rId11"/>
    <p:sldId id="306" r:id="rId12"/>
    <p:sldId id="307" r:id="rId13"/>
    <p:sldId id="287" r:id="rId14"/>
    <p:sldId id="312" r:id="rId15"/>
    <p:sldId id="310" r:id="rId16"/>
    <p:sldId id="291" r:id="rId17"/>
    <p:sldId id="308" r:id="rId18"/>
    <p:sldId id="309" r:id="rId19"/>
    <p:sldId id="302" r:id="rId20"/>
    <p:sldId id="303" r:id="rId21"/>
    <p:sldId id="311" r:id="rId22"/>
    <p:sldId id="296" r:id="rId23"/>
  </p:sldIdLst>
  <p:sldSz cx="9144000" cy="6858000" type="screen4x3"/>
  <p:notesSz cx="6854825" cy="9083675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3200" b="1" kern="1200">
        <a:solidFill>
          <a:srgbClr val="1A7BB2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3200" b="1" kern="1200">
        <a:solidFill>
          <a:srgbClr val="1A7BB2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3200" b="1" kern="1200">
        <a:solidFill>
          <a:srgbClr val="1A7BB2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3200" b="1" kern="1200">
        <a:solidFill>
          <a:srgbClr val="1A7BB2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3200" b="1" kern="1200">
        <a:solidFill>
          <a:srgbClr val="1A7BB2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3200" b="1" kern="1200">
        <a:solidFill>
          <a:srgbClr val="1A7BB2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3200" b="1" kern="1200">
        <a:solidFill>
          <a:srgbClr val="1A7BB2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3200" b="1" kern="1200">
        <a:solidFill>
          <a:srgbClr val="1A7BB2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3200" b="1" kern="1200">
        <a:solidFill>
          <a:srgbClr val="1A7BB2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  <a:srgbClr val="FEA46A"/>
    <a:srgbClr val="FF8500"/>
    <a:srgbClr val="FFE354"/>
    <a:srgbClr val="6A9913"/>
    <a:srgbClr val="4BB69D"/>
    <a:srgbClr val="2461AA"/>
    <a:srgbClr val="716FB0"/>
    <a:srgbClr val="1A7BB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6382" autoAdjust="0"/>
    <p:restoredTop sz="76129" autoAdjust="0"/>
  </p:normalViewPr>
  <p:slideViewPr>
    <p:cSldViewPr snapToGrid="0">
      <p:cViewPr varScale="1">
        <p:scale>
          <a:sx n="74" d="100"/>
          <a:sy n="74" d="100"/>
        </p:scale>
        <p:origin x="-24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168"/>
    </p:cViewPr>
  </p:sorterViewPr>
  <p:notesViewPr>
    <p:cSldViewPr snapToGrid="0">
      <p:cViewPr varScale="1">
        <p:scale>
          <a:sx n="87" d="100"/>
          <a:sy n="87" d="100"/>
        </p:scale>
        <p:origin x="-2310" y="-90"/>
      </p:cViewPr>
      <p:guideLst>
        <p:guide orient="horz" pos="2861"/>
        <p:guide pos="2159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74" tIns="45537" rIns="91074" bIns="45537" numCol="1" anchor="t" anchorCtr="0" compatLnSpc="1">
            <a:prstTxWarp prst="textNoShape">
              <a:avLst/>
            </a:prstTxWarp>
          </a:bodyPr>
          <a:lstStyle>
            <a:lvl1pPr algn="l" defTabSz="911225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14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3025" y="0"/>
            <a:ext cx="2970213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74" tIns="45537" rIns="91074" bIns="45537" numCol="1" anchor="t" anchorCtr="0" compatLnSpc="1">
            <a:prstTxWarp prst="textNoShape">
              <a:avLst/>
            </a:prstTxWarp>
          </a:bodyPr>
          <a:lstStyle>
            <a:lvl1pPr algn="r" defTabSz="911225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14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26475"/>
            <a:ext cx="2970213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74" tIns="45537" rIns="91074" bIns="45537" numCol="1" anchor="b" anchorCtr="0" compatLnSpc="1">
            <a:prstTxWarp prst="textNoShape">
              <a:avLst/>
            </a:prstTxWarp>
          </a:bodyPr>
          <a:lstStyle>
            <a:lvl1pPr algn="l" defTabSz="911225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en-US"/>
              <a:t>1.4_1_xls integration</a:t>
            </a:r>
          </a:p>
        </p:txBody>
      </p:sp>
      <p:sp>
        <p:nvSpPr>
          <p:cNvPr id="1914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3025" y="8626475"/>
            <a:ext cx="2970213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74" tIns="45537" rIns="91074" bIns="45537" numCol="1" anchor="b" anchorCtr="0" compatLnSpc="1">
            <a:prstTxWarp prst="textNoShape">
              <a:avLst/>
            </a:prstTxWarp>
          </a:bodyPr>
          <a:lstStyle>
            <a:lvl1pPr algn="r" defTabSz="911225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fld id="{E2079230-0824-4D5B-B069-89988B9B068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74" tIns="45537" rIns="91074" bIns="45537" numCol="1" anchor="t" anchorCtr="0" compatLnSpc="1">
            <a:prstTxWarp prst="textNoShape">
              <a:avLst/>
            </a:prstTxWarp>
          </a:bodyPr>
          <a:lstStyle>
            <a:lvl1pPr algn="l" defTabSz="911225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0213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74" tIns="45537" rIns="91074" bIns="45537" numCol="1" anchor="t" anchorCtr="0" compatLnSpc="1">
            <a:prstTxWarp prst="textNoShape">
              <a:avLst/>
            </a:prstTxWarp>
          </a:bodyPr>
          <a:lstStyle>
            <a:lvl1pPr algn="r" defTabSz="911225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7288" y="681038"/>
            <a:ext cx="4541837" cy="34067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14825"/>
            <a:ext cx="5483225" cy="408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74" tIns="45537" rIns="91074" bIns="455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26475"/>
            <a:ext cx="2970213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74" tIns="45537" rIns="91074" bIns="45537" numCol="1" anchor="b" anchorCtr="0" compatLnSpc="1">
            <a:prstTxWarp prst="textNoShape">
              <a:avLst/>
            </a:prstTxWarp>
          </a:bodyPr>
          <a:lstStyle>
            <a:lvl1pPr algn="l" defTabSz="911225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en-US"/>
              <a:t>1.4_1_xls integration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26475"/>
            <a:ext cx="2970213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74" tIns="45537" rIns="91074" bIns="45537" numCol="1" anchor="b" anchorCtr="0" compatLnSpc="1">
            <a:prstTxWarp prst="textNoShape">
              <a:avLst/>
            </a:prstTxWarp>
          </a:bodyPr>
          <a:lstStyle>
            <a:lvl1pPr algn="r" defTabSz="911225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fld id="{6E7009B6-603C-4D62-8985-248CA2CA6D3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1.4_1_xls integration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D7D0BA-3B5F-47A2-B882-5A0F8C22DCFB}" type="slidenum">
              <a:rPr lang="en-US"/>
              <a:pPr/>
              <a:t>1</a:t>
            </a:fld>
            <a:endParaRPr lang="en-US"/>
          </a:p>
        </p:txBody>
      </p:sp>
      <p:sp>
        <p:nvSpPr>
          <p:cNvPr id="190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0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7847044" y="6638544"/>
            <a:ext cx="1296955" cy="219456"/>
          </a:xfrm>
        </p:spPr>
        <p:txBody>
          <a:bodyPr>
            <a:spAutoFit/>
          </a:bodyPr>
          <a:lstStyle/>
          <a:p>
            <a:r>
              <a:rPr lang="en-US" dirty="0" smtClean="0"/>
              <a:t>MC-1.4-1-XLS-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7856376" y="6642556"/>
            <a:ext cx="1287624" cy="215444"/>
          </a:xfrm>
        </p:spPr>
        <p:txBody>
          <a:bodyPr wrap="square">
            <a:spAutoFit/>
          </a:bodyPr>
          <a:lstStyle/>
          <a:p>
            <a:r>
              <a:rPr lang="en-US" dirty="0" smtClean="0"/>
              <a:t>MC-1.4-1-XLS-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7865706" y="6642556"/>
            <a:ext cx="1278294" cy="215444"/>
          </a:xfrm>
        </p:spPr>
        <p:txBody>
          <a:bodyPr wrap="square">
            <a:spAutoFit/>
          </a:bodyPr>
          <a:lstStyle/>
          <a:p>
            <a:r>
              <a:rPr lang="en-US" dirty="0" smtClean="0"/>
              <a:t>MC-1.4-1-XLS-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19053" y="6642556"/>
            <a:ext cx="1324947" cy="215444"/>
          </a:xfrm>
        </p:spPr>
        <p:txBody>
          <a:bodyPr wrap="square">
            <a:spAutoFit/>
          </a:bodyPr>
          <a:lstStyle/>
          <a:p>
            <a:r>
              <a:rPr lang="en-US" dirty="0" smtClean="0"/>
              <a:t>MC-1.4-1-XLS-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744408" y="6642556"/>
            <a:ext cx="1399592" cy="215444"/>
          </a:xfrm>
        </p:spPr>
        <p:txBody>
          <a:bodyPr wrap="square">
            <a:spAutoFit/>
          </a:bodyPr>
          <a:lstStyle/>
          <a:p>
            <a:r>
              <a:rPr lang="en-US" dirty="0" smtClean="0"/>
              <a:t>MC-1.4-1-XLS-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7763069" y="6638544"/>
            <a:ext cx="1380931" cy="219456"/>
          </a:xfrm>
        </p:spPr>
        <p:txBody>
          <a:bodyPr>
            <a:spAutoFit/>
          </a:bodyPr>
          <a:lstStyle/>
          <a:p>
            <a:r>
              <a:rPr lang="en-US" dirty="0" smtClean="0"/>
              <a:t>MC-1.4-1-XLS-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2008-MC-1.4-1-XLS-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12444"/>
            <a:ext cx="8229600" cy="705411"/>
          </a:xfrm>
        </p:spPr>
        <p:txBody>
          <a:bodyPr>
            <a:normAutofit fontScale="90000"/>
          </a:bodyPr>
          <a:lstStyle/>
          <a:p>
            <a:r>
              <a:rPr lang="en-US" sz="2400" b="0">
                <a:solidFill>
                  <a:schemeClr val="tx1"/>
                </a:solidFill>
              </a:rPr>
              <a:t/>
            </a:r>
            <a:br>
              <a:rPr lang="en-US" sz="2400" b="0">
                <a:solidFill>
                  <a:schemeClr val="tx1"/>
                </a:solidFill>
              </a:rPr>
            </a:br>
            <a:r>
              <a:rPr lang="en-US" sz="2400" b="0">
                <a:solidFill>
                  <a:schemeClr val="tx1"/>
                </a:solidFill>
              </a:rPr>
              <a:t>Excel Integration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2322630"/>
            <a:ext cx="8229600" cy="34925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9445" name="Rectangle 5"/>
          <p:cNvSpPr>
            <a:spLocks noChangeArrowheads="1"/>
          </p:cNvSpPr>
          <p:nvPr/>
        </p:nvSpPr>
        <p:spPr bwMode="auto">
          <a:xfrm>
            <a:off x="457608" y="618701"/>
            <a:ext cx="8215051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+mj-lt"/>
              </a:rPr>
              <a:t>QAD Enterprise </a:t>
            </a:r>
            <a:r>
              <a:rPr lang="en-US" sz="2800" dirty="0" smtClean="0">
                <a:solidFill>
                  <a:schemeClr val="tx1"/>
                </a:solidFill>
                <a:latin typeface="+mj-lt"/>
              </a:rPr>
              <a:t>Edition, Advanced </a:t>
            </a:r>
            <a:r>
              <a:rPr lang="en-US" sz="2800" dirty="0">
                <a:solidFill>
                  <a:schemeClr val="tx1"/>
                </a:solidFill>
                <a:latin typeface="+mj-lt"/>
              </a:rPr>
              <a:t>Financials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CustomerBankNoExcelIn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6597" y="795662"/>
            <a:ext cx="3923810" cy="4133334"/>
          </a:xfrm>
          <a:prstGeom prst="rect">
            <a:avLst/>
          </a:prstGeom>
        </p:spPr>
      </p:pic>
      <p:pic>
        <p:nvPicPr>
          <p:cNvPr id="11" name="Picture 10" descr="SupplierBankNoExcelIn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41600" y="1617529"/>
            <a:ext cx="3838096" cy="4438096"/>
          </a:xfrm>
          <a:prstGeom prst="rect">
            <a:avLst/>
          </a:prstGeom>
        </p:spPr>
      </p:pic>
      <p:sp>
        <p:nvSpPr>
          <p:cNvPr id="9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7579151" y="6638544"/>
            <a:ext cx="1564849" cy="219456"/>
          </a:xfrm>
        </p:spPr>
        <p:txBody>
          <a:bodyPr/>
          <a:lstStyle/>
          <a:p>
            <a:r>
              <a:rPr lang="en-US" smtClean="0"/>
              <a:t>MC-1.4-1-XLS-100</a:t>
            </a:r>
            <a:endParaRPr lang="en-US" dirty="0"/>
          </a:p>
        </p:txBody>
      </p:sp>
      <p:sp>
        <p:nvSpPr>
          <p:cNvPr id="241668" name="Title 1"/>
          <p:cNvSpPr>
            <a:spLocks/>
          </p:cNvSpPr>
          <p:nvPr/>
        </p:nvSpPr>
        <p:spPr bwMode="auto">
          <a:xfrm>
            <a:off x="457200" y="-97425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l"/>
            <a:r>
              <a:rPr lang="en-US" dirty="0">
                <a:solidFill>
                  <a:schemeClr val="tx1"/>
                </a:solidFill>
                <a:latin typeface="+mj-lt"/>
              </a:rPr>
              <a:t>Load Bank Numbers</a:t>
            </a:r>
          </a:p>
        </p:txBody>
      </p:sp>
      <p:sp>
        <p:nvSpPr>
          <p:cNvPr id="241673" name="Rectangle 9"/>
          <p:cNvSpPr>
            <a:spLocks noChangeArrowheads="1"/>
          </p:cNvSpPr>
          <p:nvPr/>
        </p:nvSpPr>
        <p:spPr bwMode="auto">
          <a:xfrm>
            <a:off x="1542972" y="3902300"/>
            <a:ext cx="2050234" cy="244698"/>
          </a:xfrm>
          <a:prstGeom prst="rect">
            <a:avLst/>
          </a:prstGeom>
          <a:noFill/>
          <a:ln w="2540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41674" name="Rectangle 10"/>
          <p:cNvSpPr>
            <a:spLocks noChangeArrowheads="1"/>
          </p:cNvSpPr>
          <p:nvPr/>
        </p:nvSpPr>
        <p:spPr bwMode="auto">
          <a:xfrm>
            <a:off x="5177183" y="4790941"/>
            <a:ext cx="2150895" cy="249265"/>
          </a:xfrm>
          <a:prstGeom prst="rect">
            <a:avLst/>
          </a:prstGeom>
          <a:noFill/>
          <a:ln w="2540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Indicate whether a modified record loaded using Bank Number Excel Integration</a:t>
            </a:r>
          </a:p>
          <a:p>
            <a:pPr lvl="1">
              <a:spcBef>
                <a:spcPts val="1800"/>
              </a:spcBef>
            </a:pPr>
            <a:r>
              <a:rPr lang="en-US" dirty="0" smtClean="0"/>
              <a:t>Updates an existing record</a:t>
            </a:r>
          </a:p>
          <a:p>
            <a:pPr lvl="1">
              <a:spcBef>
                <a:spcPts val="1800"/>
              </a:spcBef>
            </a:pPr>
            <a:r>
              <a:rPr lang="en-US" dirty="0" smtClean="0"/>
              <a:t>Creates a new bank number record</a:t>
            </a:r>
          </a:p>
          <a:p>
            <a:pPr>
              <a:spcBef>
                <a:spcPts val="2400"/>
              </a:spcBef>
            </a:pPr>
            <a:r>
              <a:rPr lang="en-US" dirty="0" smtClean="0"/>
              <a:t>For loaded data, the field is selected if the bank number is not yet used in a payment</a:t>
            </a:r>
          </a:p>
          <a:p>
            <a:pPr lvl="1">
              <a:spcBef>
                <a:spcPts val="1800"/>
              </a:spcBef>
            </a:pPr>
            <a:r>
              <a:rPr lang="en-US" dirty="0" smtClean="0"/>
              <a:t>Otherwise, the field is blank </a:t>
            </a:r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Existing Record Field in Excel Grid</a:t>
            </a:r>
            <a:endParaRPr lang="en-US" dirty="0"/>
          </a:p>
        </p:txBody>
      </p:sp>
      <p:sp>
        <p:nvSpPr>
          <p:cNvPr id="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MC-1.4-1-XLS-110</a:t>
            </a:r>
            <a:endParaRPr lang="en-US"/>
          </a:p>
        </p:txBody>
      </p:sp>
      <p:sp>
        <p:nvSpPr>
          <p:cNvPr id="242692" name="Title 1"/>
          <p:cNvSpPr>
            <a:spLocks/>
          </p:cNvSpPr>
          <p:nvPr/>
        </p:nvSpPr>
        <p:spPr bwMode="auto">
          <a:xfrm>
            <a:off x="457200" y="-78571"/>
            <a:ext cx="8431213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l"/>
            <a:endParaRPr lang="en-US" dirty="0">
              <a:solidFill>
                <a:schemeClr val="tx1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For newly imported data, the field is blank, and the system creates a new bank number</a:t>
            </a:r>
          </a:p>
          <a:p>
            <a:endParaRPr lang="en-US" dirty="0"/>
          </a:p>
        </p:txBody>
      </p:sp>
      <p:sp>
        <p:nvSpPr>
          <p:cNvPr id="24371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Existing Record </a:t>
            </a:r>
            <a:r>
              <a:rPr lang="en-US" dirty="0" smtClean="0"/>
              <a:t>Field in Excel Grid</a:t>
            </a:r>
            <a:endParaRPr lang="en-US" dirty="0"/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MC-1.4-1-XLS-120</a:t>
            </a:r>
            <a:endParaRPr lang="en-US"/>
          </a:p>
        </p:txBody>
      </p:sp>
      <p:pic>
        <p:nvPicPr>
          <p:cNvPr id="243717" name="Picture 5" descr="ExistingRecor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150" y="2562559"/>
            <a:ext cx="8134350" cy="3371850"/>
          </a:xfrm>
          <a:prstGeom prst="rect">
            <a:avLst/>
          </a:prstGeom>
          <a:noFill/>
        </p:spPr>
      </p:pic>
      <p:sp>
        <p:nvSpPr>
          <p:cNvPr id="243718" name="Rectangle 6"/>
          <p:cNvSpPr>
            <a:spLocks noChangeArrowheads="1"/>
          </p:cNvSpPr>
          <p:nvPr/>
        </p:nvSpPr>
        <p:spPr bwMode="auto">
          <a:xfrm>
            <a:off x="6869113" y="3467434"/>
            <a:ext cx="1022350" cy="409575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43719" name="Line 7"/>
          <p:cNvSpPr>
            <a:spLocks noChangeShapeType="1"/>
          </p:cNvSpPr>
          <p:nvPr/>
        </p:nvSpPr>
        <p:spPr bwMode="auto">
          <a:xfrm>
            <a:off x="6846888" y="2602246"/>
            <a:ext cx="565150" cy="817563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Export a template from Incoming Bank File Excel Integration (31.1.12)</a:t>
            </a:r>
          </a:p>
          <a:p>
            <a:r>
              <a:rPr lang="en-US" dirty="0" smtClean="0"/>
              <a:t>Complete the template with bank file data</a:t>
            </a:r>
          </a:p>
          <a:p>
            <a:r>
              <a:rPr lang="en-US" dirty="0" smtClean="0"/>
              <a:t>Import to Incoming Bank File Excel Integration</a:t>
            </a:r>
            <a:endParaRPr lang="en-US" dirty="0"/>
          </a:p>
          <a:p>
            <a:r>
              <a:rPr lang="en-GB" dirty="0" smtClean="0"/>
              <a:t>Save the file and process it in </a:t>
            </a:r>
            <a:r>
              <a:rPr lang="en-US" dirty="0" smtClean="0"/>
              <a:t>Process Incoming Bank Files (31.1.6)</a:t>
            </a:r>
          </a:p>
        </p:txBody>
      </p:sp>
      <p:sp>
        <p:nvSpPr>
          <p:cNvPr id="209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Incoming Bank Files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98004" y="6638544"/>
            <a:ext cx="1545996" cy="219456"/>
          </a:xfrm>
        </p:spPr>
        <p:txBody>
          <a:bodyPr/>
          <a:lstStyle/>
          <a:p>
            <a:r>
              <a:rPr lang="en-US" dirty="0" smtClean="0"/>
              <a:t>MC-1.4-1-XLS-121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Customer (27.1.10)/Supplier (28.1.15)</a:t>
            </a:r>
          </a:p>
          <a:p>
            <a:pPr>
              <a:spcBef>
                <a:spcPct val="40000"/>
              </a:spcBef>
            </a:pPr>
            <a:r>
              <a:rPr lang="en-US" dirty="0"/>
              <a:t>Transfer account</a:t>
            </a:r>
          </a:p>
          <a:p>
            <a:pPr>
              <a:spcBef>
                <a:spcPct val="40000"/>
              </a:spcBef>
            </a:pPr>
            <a:r>
              <a:rPr lang="en-US" dirty="0"/>
              <a:t>Calculate BC/SC</a:t>
            </a:r>
          </a:p>
          <a:p>
            <a:pPr>
              <a:spcBef>
                <a:spcPct val="40000"/>
              </a:spcBef>
            </a:pPr>
            <a:r>
              <a:rPr lang="en-US" dirty="0"/>
              <a:t>Invoice </a:t>
            </a:r>
            <a:r>
              <a:rPr lang="en-US" dirty="0" smtClean="0"/>
              <a:t>type</a:t>
            </a:r>
            <a:endParaRPr lang="en-US" dirty="0"/>
          </a:p>
          <a:p>
            <a:pPr lvl="1"/>
            <a:r>
              <a:rPr lang="en-US" dirty="0"/>
              <a:t>Adjustment, Credit note, Credit note correction, Invoice, Invoice Correction</a:t>
            </a:r>
          </a:p>
          <a:p>
            <a:pPr>
              <a:spcBef>
                <a:spcPct val="40000"/>
              </a:spcBef>
            </a:pPr>
            <a:r>
              <a:rPr lang="en-US" dirty="0"/>
              <a:t>Customers: Ship-to/Ship-From</a:t>
            </a:r>
          </a:p>
          <a:p>
            <a:pPr>
              <a:spcBef>
                <a:spcPct val="40000"/>
              </a:spcBef>
            </a:pPr>
            <a:r>
              <a:rPr lang="en-US" dirty="0"/>
              <a:t>Suppliers: Invoice Status Code</a:t>
            </a:r>
          </a:p>
          <a:p>
            <a:pPr lvl="1"/>
            <a:r>
              <a:rPr lang="en-US" dirty="0"/>
              <a:t>Allocation status: any or allocated</a:t>
            </a:r>
          </a:p>
          <a:p>
            <a:pPr lvl="1">
              <a:buFontTx/>
              <a:buNone/>
            </a:pPr>
            <a:endParaRPr lang="en-US" dirty="0"/>
          </a:p>
        </p:txBody>
      </p:sp>
      <p:sp>
        <p:nvSpPr>
          <p:cNvPr id="209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Opening </a:t>
            </a:r>
            <a:r>
              <a:rPr lang="en-US" dirty="0"/>
              <a:t>Balance </a:t>
            </a:r>
            <a:r>
              <a:rPr lang="en-US" dirty="0" smtClean="0"/>
              <a:t>Create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98004" y="6638544"/>
            <a:ext cx="1545996" cy="219456"/>
          </a:xfrm>
        </p:spPr>
        <p:txBody>
          <a:bodyPr/>
          <a:lstStyle/>
          <a:p>
            <a:r>
              <a:rPr lang="en-US" smtClean="0"/>
              <a:t>MC-1.4-1-XLS-130</a:t>
            </a:r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800"/>
              </a:spcBef>
            </a:pPr>
            <a:r>
              <a:rPr lang="en-US" dirty="0" smtClean="0"/>
              <a:t>JE Excel Integration is divided into</a:t>
            </a:r>
          </a:p>
          <a:p>
            <a:pPr lvl="1">
              <a:spcBef>
                <a:spcPts val="900"/>
              </a:spcBef>
            </a:pPr>
            <a:r>
              <a:rPr lang="en-US" dirty="0" smtClean="0"/>
              <a:t>Journal Entry Excel Integration</a:t>
            </a:r>
          </a:p>
          <a:p>
            <a:pPr lvl="1">
              <a:spcBef>
                <a:spcPts val="900"/>
              </a:spcBef>
            </a:pPr>
            <a:r>
              <a:rPr lang="en-US" dirty="0" smtClean="0"/>
              <a:t>Journal Entry Cross-Company Excel Integration</a:t>
            </a:r>
          </a:p>
          <a:p>
            <a:pPr lvl="1">
              <a:spcBef>
                <a:spcPts val="900"/>
              </a:spcBef>
            </a:pPr>
            <a:r>
              <a:rPr lang="en-US" dirty="0" smtClean="0"/>
              <a:t>Journal Entry Excel Integration Repair</a:t>
            </a:r>
          </a:p>
          <a:p>
            <a:endParaRPr lang="en-US" dirty="0"/>
          </a:p>
        </p:txBody>
      </p:sp>
      <p:sp>
        <p:nvSpPr>
          <p:cNvPr id="214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Journal </a:t>
            </a:r>
            <a:r>
              <a:rPr lang="en-US" dirty="0" smtClean="0"/>
              <a:t>Entries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50870" y="6638544"/>
            <a:ext cx="1593130" cy="219456"/>
          </a:xfrm>
        </p:spPr>
        <p:txBody>
          <a:bodyPr/>
          <a:lstStyle/>
          <a:p>
            <a:r>
              <a:rPr lang="en-US" dirty="0" smtClean="0"/>
              <a:t>MC-1.4-1-XLS-140</a:t>
            </a:r>
            <a:endParaRPr lang="en-US" dirty="0"/>
          </a:p>
        </p:txBody>
      </p:sp>
      <p:pic>
        <p:nvPicPr>
          <p:cNvPr id="10" name="Picture 9" descr="MC-1.4-1-XLS-14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39189" y="3010462"/>
            <a:ext cx="2628572" cy="3219048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3160166" y="4345229"/>
            <a:ext cx="2128724" cy="351129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>
            <a:outerShdw dist="23000" dir="5400000" rotWithShape="0">
              <a:srgbClr val="000000">
                <a:alpha val="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158951" y="4016045"/>
            <a:ext cx="2128724" cy="181678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>
            <a:outerShdw dist="23000" dir="5400000" rotWithShape="0">
              <a:srgbClr val="000000">
                <a:alpha val="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Journal </a:t>
            </a:r>
            <a:r>
              <a:rPr lang="en-US" dirty="0"/>
              <a:t>Entry Excel Integration (25.13.1.6)</a:t>
            </a:r>
          </a:p>
          <a:p>
            <a:pPr>
              <a:spcBef>
                <a:spcPct val="55000"/>
              </a:spcBef>
            </a:pPr>
            <a:r>
              <a:rPr lang="en-US" dirty="0"/>
              <a:t>Right-click in </a:t>
            </a:r>
            <a:r>
              <a:rPr lang="en-US" dirty="0" smtClean="0"/>
              <a:t>grid</a:t>
            </a:r>
            <a:endParaRPr lang="en-US" dirty="0"/>
          </a:p>
          <a:p>
            <a:pPr lvl="1"/>
            <a:r>
              <a:rPr lang="en-US" dirty="0"/>
              <a:t>Export to Excel for maintenance</a:t>
            </a:r>
          </a:p>
          <a:p>
            <a:pPr lvl="1"/>
            <a:r>
              <a:rPr lang="en-US" dirty="0"/>
              <a:t>Import from Excel </a:t>
            </a:r>
          </a:p>
          <a:p>
            <a:endParaRPr lang="en-US" dirty="0"/>
          </a:p>
        </p:txBody>
      </p:sp>
      <p:sp>
        <p:nvSpPr>
          <p:cNvPr id="214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Journal </a:t>
            </a:r>
            <a:r>
              <a:rPr lang="en-US" dirty="0" smtClean="0"/>
              <a:t>Entry Excel Integration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50870" y="6638544"/>
            <a:ext cx="1593130" cy="219456"/>
          </a:xfrm>
        </p:spPr>
        <p:txBody>
          <a:bodyPr/>
          <a:lstStyle/>
          <a:p>
            <a:r>
              <a:rPr lang="en-US" dirty="0" smtClean="0"/>
              <a:t>MC-1.4-1-XLS-150</a:t>
            </a: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JE Cross-Company Excel Integration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MC-1.4-1-XLS-152</a:t>
            </a:r>
            <a:endParaRPr lang="en-US" dirty="0"/>
          </a:p>
        </p:txBody>
      </p:sp>
      <p:sp>
        <p:nvSpPr>
          <p:cNvPr id="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/>
          <a:p>
            <a:r>
              <a:rPr lang="en-US" dirty="0" smtClean="0"/>
              <a:t>Journal </a:t>
            </a:r>
            <a:r>
              <a:rPr lang="en-US" dirty="0"/>
              <a:t>Entry Excel </a:t>
            </a:r>
            <a:r>
              <a:rPr lang="en-US" dirty="0" smtClean="0"/>
              <a:t>Cross Co Excel Integration </a:t>
            </a:r>
            <a:r>
              <a:rPr lang="en-US" dirty="0"/>
              <a:t>(</a:t>
            </a:r>
            <a:r>
              <a:rPr lang="en-US" dirty="0" smtClean="0"/>
              <a:t>25.13.1.10)</a:t>
            </a:r>
            <a:endParaRPr lang="en-US" dirty="0"/>
          </a:p>
          <a:p>
            <a:pPr>
              <a:spcBef>
                <a:spcPct val="55000"/>
              </a:spcBef>
            </a:pPr>
            <a:r>
              <a:rPr lang="en-US" dirty="0"/>
              <a:t>Right-click in </a:t>
            </a:r>
            <a:r>
              <a:rPr lang="en-US" dirty="0" smtClean="0"/>
              <a:t>grid</a:t>
            </a:r>
            <a:endParaRPr lang="en-US" dirty="0"/>
          </a:p>
          <a:p>
            <a:pPr lvl="1"/>
            <a:r>
              <a:rPr lang="en-US" dirty="0"/>
              <a:t>Export to Excel for maintenance</a:t>
            </a:r>
          </a:p>
          <a:p>
            <a:pPr lvl="1"/>
            <a:r>
              <a:rPr lang="en-GB" dirty="0" smtClean="0"/>
              <a:t>Export </a:t>
            </a:r>
            <a:r>
              <a:rPr lang="en-GB" dirty="0" err="1" smtClean="0"/>
              <a:t>Unposted</a:t>
            </a:r>
            <a:r>
              <a:rPr lang="en-GB" dirty="0" smtClean="0"/>
              <a:t> to Excel for Maintenance</a:t>
            </a:r>
            <a:endParaRPr lang="en-US" dirty="0" smtClean="0"/>
          </a:p>
          <a:p>
            <a:pPr lvl="1"/>
            <a:r>
              <a:rPr lang="en-US" dirty="0" smtClean="0"/>
              <a:t>Import </a:t>
            </a:r>
            <a:r>
              <a:rPr lang="en-US" dirty="0"/>
              <a:t>from Excel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MC-1.4-1-XLS-</a:t>
            </a: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914400" y="1371600"/>
            <a:ext cx="6019800" cy="3276600"/>
          </a:xfrm>
          <a:prstGeom prst="rect">
            <a:avLst/>
          </a:prstGeom>
          <a:solidFill>
            <a:srgbClr val="E1F1F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1295400" y="2057400"/>
            <a:ext cx="5334000" cy="1066800"/>
            <a:chOff x="816" y="1296"/>
            <a:chExt cx="3360" cy="672"/>
          </a:xfrm>
        </p:grpSpPr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816" y="1296"/>
              <a:ext cx="3360" cy="672"/>
            </a:xfrm>
            <a:prstGeom prst="rect">
              <a:avLst/>
            </a:prstGeom>
            <a:solidFill>
              <a:srgbClr val="C7D6E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Text Box 9"/>
            <p:cNvSpPr txBox="1">
              <a:spLocks noChangeArrowheads="1"/>
            </p:cNvSpPr>
            <p:nvPr/>
          </p:nvSpPr>
          <p:spPr bwMode="auto">
            <a:xfrm>
              <a:off x="816" y="1296"/>
              <a:ext cx="29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dirty="0">
                  <a:solidFill>
                    <a:schemeClr val="tx1"/>
                  </a:solidFill>
                </a:rPr>
                <a:t>Entity-Level Child Posting – Entity </a:t>
              </a:r>
              <a:r>
                <a:rPr lang="en-US" sz="1400" dirty="0" smtClean="0">
                  <a:solidFill>
                    <a:schemeClr val="tx1"/>
                  </a:solidFill>
                </a:rPr>
                <a:t>10USACO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grpSp>
          <p:nvGrpSpPr>
            <p:cNvPr id="9" name="Group 13"/>
            <p:cNvGrpSpPr>
              <a:grpSpLocks/>
            </p:cNvGrpSpPr>
            <p:nvPr/>
          </p:nvGrpSpPr>
          <p:grpSpPr bwMode="auto">
            <a:xfrm>
              <a:off x="960" y="1536"/>
              <a:ext cx="3120" cy="154"/>
              <a:chOff x="960" y="1536"/>
              <a:chExt cx="3120" cy="154"/>
            </a:xfrm>
          </p:grpSpPr>
          <p:sp>
            <p:nvSpPr>
              <p:cNvPr id="15" name="Rectangle 7"/>
              <p:cNvSpPr>
                <a:spLocks noChangeArrowheads="1"/>
              </p:cNvSpPr>
              <p:nvPr/>
            </p:nvSpPr>
            <p:spPr bwMode="auto">
              <a:xfrm>
                <a:off x="960" y="1536"/>
                <a:ext cx="3120" cy="144"/>
              </a:xfrm>
              <a:prstGeom prst="rect">
                <a:avLst/>
              </a:prstGeom>
              <a:solidFill>
                <a:srgbClr val="8198E3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6" name="Text Box 10"/>
              <p:cNvSpPr txBox="1">
                <a:spLocks noChangeArrowheads="1"/>
              </p:cNvSpPr>
              <p:nvPr/>
            </p:nvSpPr>
            <p:spPr bwMode="auto">
              <a:xfrm>
                <a:off x="960" y="1536"/>
                <a:ext cx="163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000" b="1" dirty="0">
                    <a:solidFill>
                      <a:schemeClr val="tx1"/>
                    </a:solidFill>
                  </a:rPr>
                  <a:t>Level 3  </a:t>
                </a:r>
                <a:r>
                  <a:rPr lang="en-US" sz="1000" dirty="0">
                    <a:solidFill>
                      <a:schemeClr val="tx1"/>
                    </a:solidFill>
                  </a:rPr>
                  <a:t>- Posting Line</a:t>
                </a:r>
              </a:p>
            </p:txBody>
          </p:sp>
          <p:sp>
            <p:nvSpPr>
              <p:cNvPr id="17" name="Text Box 11"/>
              <p:cNvSpPr txBox="1">
                <a:spLocks noChangeArrowheads="1"/>
              </p:cNvSpPr>
              <p:nvPr/>
            </p:nvSpPr>
            <p:spPr bwMode="auto">
              <a:xfrm>
                <a:off x="2400" y="1536"/>
                <a:ext cx="720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000" dirty="0">
                    <a:solidFill>
                      <a:schemeClr val="tx1"/>
                    </a:solidFill>
                  </a:rPr>
                  <a:t>AC 10000012</a:t>
                </a:r>
              </a:p>
            </p:txBody>
          </p:sp>
          <p:sp>
            <p:nvSpPr>
              <p:cNvPr id="18" name="Text Box 12"/>
              <p:cNvSpPr txBox="1">
                <a:spLocks noChangeArrowheads="1"/>
              </p:cNvSpPr>
              <p:nvPr/>
            </p:nvSpPr>
            <p:spPr bwMode="auto">
              <a:xfrm>
                <a:off x="3408" y="1536"/>
                <a:ext cx="67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000" dirty="0">
                    <a:solidFill>
                      <a:schemeClr val="tx1"/>
                    </a:solidFill>
                  </a:rPr>
                  <a:t>DR  12,000</a:t>
                </a:r>
              </a:p>
            </p:txBody>
          </p:sp>
        </p:grpSp>
        <p:grpSp>
          <p:nvGrpSpPr>
            <p:cNvPr id="10" name="Group 14"/>
            <p:cNvGrpSpPr>
              <a:grpSpLocks/>
            </p:cNvGrpSpPr>
            <p:nvPr/>
          </p:nvGrpSpPr>
          <p:grpSpPr bwMode="auto">
            <a:xfrm>
              <a:off x="960" y="1728"/>
              <a:ext cx="3120" cy="154"/>
              <a:chOff x="960" y="1536"/>
              <a:chExt cx="3120" cy="154"/>
            </a:xfrm>
          </p:grpSpPr>
          <p:sp>
            <p:nvSpPr>
              <p:cNvPr id="11" name="Rectangle 15"/>
              <p:cNvSpPr>
                <a:spLocks noChangeArrowheads="1"/>
              </p:cNvSpPr>
              <p:nvPr/>
            </p:nvSpPr>
            <p:spPr bwMode="auto">
              <a:xfrm>
                <a:off x="960" y="1536"/>
                <a:ext cx="3120" cy="144"/>
              </a:xfrm>
              <a:prstGeom prst="rect">
                <a:avLst/>
              </a:prstGeom>
              <a:solidFill>
                <a:srgbClr val="8198E3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" name="Text Box 16"/>
              <p:cNvSpPr txBox="1">
                <a:spLocks noChangeArrowheads="1"/>
              </p:cNvSpPr>
              <p:nvPr/>
            </p:nvSpPr>
            <p:spPr bwMode="auto">
              <a:xfrm>
                <a:off x="960" y="1536"/>
                <a:ext cx="163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000" b="1" dirty="0">
                    <a:solidFill>
                      <a:schemeClr val="tx1"/>
                    </a:solidFill>
                  </a:rPr>
                  <a:t>Level 3  </a:t>
                </a:r>
                <a:r>
                  <a:rPr lang="en-US" sz="1000" dirty="0">
                    <a:solidFill>
                      <a:schemeClr val="tx1"/>
                    </a:solidFill>
                  </a:rPr>
                  <a:t>- Posting Line</a:t>
                </a:r>
              </a:p>
            </p:txBody>
          </p:sp>
          <p:sp>
            <p:nvSpPr>
              <p:cNvPr id="13" name="Text Box 17"/>
              <p:cNvSpPr txBox="1">
                <a:spLocks noChangeArrowheads="1"/>
              </p:cNvSpPr>
              <p:nvPr/>
            </p:nvSpPr>
            <p:spPr bwMode="auto">
              <a:xfrm>
                <a:off x="2400" y="1536"/>
                <a:ext cx="720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000" dirty="0">
                    <a:solidFill>
                      <a:schemeClr val="tx1"/>
                    </a:solidFill>
                  </a:rPr>
                  <a:t>AC 100400</a:t>
                </a:r>
              </a:p>
            </p:txBody>
          </p:sp>
          <p:sp>
            <p:nvSpPr>
              <p:cNvPr id="14" name="Text Box 18"/>
              <p:cNvSpPr txBox="1">
                <a:spLocks noChangeArrowheads="1"/>
              </p:cNvSpPr>
              <p:nvPr/>
            </p:nvSpPr>
            <p:spPr bwMode="auto">
              <a:xfrm>
                <a:off x="3408" y="1536"/>
                <a:ext cx="67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000" dirty="0">
                    <a:solidFill>
                      <a:schemeClr val="tx1"/>
                    </a:solidFill>
                  </a:rPr>
                  <a:t>CR  12,000</a:t>
                </a:r>
              </a:p>
            </p:txBody>
          </p:sp>
        </p:grpSp>
      </p:grpSp>
      <p:grpSp>
        <p:nvGrpSpPr>
          <p:cNvPr id="19" name="Group 20"/>
          <p:cNvGrpSpPr>
            <a:grpSpLocks/>
          </p:cNvGrpSpPr>
          <p:nvPr/>
        </p:nvGrpSpPr>
        <p:grpSpPr bwMode="auto">
          <a:xfrm>
            <a:off x="1295400" y="3352800"/>
            <a:ext cx="5334000" cy="1066800"/>
            <a:chOff x="816" y="1296"/>
            <a:chExt cx="3360" cy="672"/>
          </a:xfrm>
        </p:grpSpPr>
        <p:sp>
          <p:nvSpPr>
            <p:cNvPr id="20" name="Rectangle 21"/>
            <p:cNvSpPr>
              <a:spLocks noChangeArrowheads="1"/>
            </p:cNvSpPr>
            <p:nvPr/>
          </p:nvSpPr>
          <p:spPr bwMode="auto">
            <a:xfrm>
              <a:off x="816" y="1296"/>
              <a:ext cx="3360" cy="672"/>
            </a:xfrm>
            <a:prstGeom prst="rect">
              <a:avLst/>
            </a:prstGeom>
            <a:solidFill>
              <a:srgbClr val="C7D6E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Text Box 22"/>
            <p:cNvSpPr txBox="1">
              <a:spLocks noChangeArrowheads="1"/>
            </p:cNvSpPr>
            <p:nvPr/>
          </p:nvSpPr>
          <p:spPr bwMode="auto">
            <a:xfrm>
              <a:off x="816" y="1296"/>
              <a:ext cx="29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dirty="0">
                  <a:solidFill>
                    <a:schemeClr val="tx1"/>
                  </a:solidFill>
                </a:rPr>
                <a:t>Entity-Level Child Posting – Entity </a:t>
              </a:r>
              <a:r>
                <a:rPr lang="en-US" sz="1400" dirty="0" smtClean="0">
                  <a:solidFill>
                    <a:schemeClr val="tx1"/>
                  </a:solidFill>
                </a:rPr>
                <a:t>11CANCO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grpSp>
          <p:nvGrpSpPr>
            <p:cNvPr id="22" name="Group 23"/>
            <p:cNvGrpSpPr>
              <a:grpSpLocks/>
            </p:cNvGrpSpPr>
            <p:nvPr/>
          </p:nvGrpSpPr>
          <p:grpSpPr bwMode="auto">
            <a:xfrm>
              <a:off x="960" y="1536"/>
              <a:ext cx="3120" cy="154"/>
              <a:chOff x="960" y="1536"/>
              <a:chExt cx="3120" cy="154"/>
            </a:xfrm>
          </p:grpSpPr>
          <p:sp>
            <p:nvSpPr>
              <p:cNvPr id="28" name="Rectangle 24"/>
              <p:cNvSpPr>
                <a:spLocks noChangeArrowheads="1"/>
              </p:cNvSpPr>
              <p:nvPr/>
            </p:nvSpPr>
            <p:spPr bwMode="auto">
              <a:xfrm>
                <a:off x="960" y="1536"/>
                <a:ext cx="3120" cy="144"/>
              </a:xfrm>
              <a:prstGeom prst="rect">
                <a:avLst/>
              </a:prstGeom>
              <a:solidFill>
                <a:srgbClr val="8198E3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9" name="Text Box 25"/>
              <p:cNvSpPr txBox="1">
                <a:spLocks noChangeArrowheads="1"/>
              </p:cNvSpPr>
              <p:nvPr/>
            </p:nvSpPr>
            <p:spPr bwMode="auto">
              <a:xfrm>
                <a:off x="960" y="1536"/>
                <a:ext cx="163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000" b="1" dirty="0">
                    <a:solidFill>
                      <a:schemeClr val="tx1"/>
                    </a:solidFill>
                  </a:rPr>
                  <a:t>Level 3  </a:t>
                </a:r>
                <a:r>
                  <a:rPr lang="en-US" sz="1000" dirty="0">
                    <a:solidFill>
                      <a:schemeClr val="tx1"/>
                    </a:solidFill>
                  </a:rPr>
                  <a:t>- Posting Line</a:t>
                </a:r>
              </a:p>
            </p:txBody>
          </p:sp>
          <p:sp>
            <p:nvSpPr>
              <p:cNvPr id="30" name="Text Box 26"/>
              <p:cNvSpPr txBox="1">
                <a:spLocks noChangeArrowheads="1"/>
              </p:cNvSpPr>
              <p:nvPr/>
            </p:nvSpPr>
            <p:spPr bwMode="auto">
              <a:xfrm>
                <a:off x="2400" y="1536"/>
                <a:ext cx="720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000" dirty="0"/>
                  <a:t>AC 410001</a:t>
                </a:r>
              </a:p>
            </p:txBody>
          </p:sp>
          <p:sp>
            <p:nvSpPr>
              <p:cNvPr id="31" name="Text Box 27"/>
              <p:cNvSpPr txBox="1">
                <a:spLocks noChangeArrowheads="1"/>
              </p:cNvSpPr>
              <p:nvPr/>
            </p:nvSpPr>
            <p:spPr bwMode="auto">
              <a:xfrm>
                <a:off x="3408" y="1536"/>
                <a:ext cx="67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000" dirty="0">
                    <a:solidFill>
                      <a:schemeClr val="tx1"/>
                    </a:solidFill>
                  </a:rPr>
                  <a:t>DR  12,000</a:t>
                </a:r>
              </a:p>
            </p:txBody>
          </p:sp>
        </p:grpSp>
        <p:grpSp>
          <p:nvGrpSpPr>
            <p:cNvPr id="23" name="Group 28"/>
            <p:cNvGrpSpPr>
              <a:grpSpLocks/>
            </p:cNvGrpSpPr>
            <p:nvPr/>
          </p:nvGrpSpPr>
          <p:grpSpPr bwMode="auto">
            <a:xfrm>
              <a:off x="960" y="1728"/>
              <a:ext cx="3120" cy="154"/>
              <a:chOff x="960" y="1536"/>
              <a:chExt cx="3120" cy="154"/>
            </a:xfrm>
          </p:grpSpPr>
          <p:sp>
            <p:nvSpPr>
              <p:cNvPr id="24" name="Rectangle 29"/>
              <p:cNvSpPr>
                <a:spLocks noChangeArrowheads="1"/>
              </p:cNvSpPr>
              <p:nvPr/>
            </p:nvSpPr>
            <p:spPr bwMode="auto">
              <a:xfrm>
                <a:off x="960" y="1536"/>
                <a:ext cx="3120" cy="144"/>
              </a:xfrm>
              <a:prstGeom prst="rect">
                <a:avLst/>
              </a:prstGeom>
              <a:solidFill>
                <a:srgbClr val="8198E3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5" name="Text Box 30"/>
              <p:cNvSpPr txBox="1">
                <a:spLocks noChangeArrowheads="1"/>
              </p:cNvSpPr>
              <p:nvPr/>
            </p:nvSpPr>
            <p:spPr bwMode="auto">
              <a:xfrm>
                <a:off x="960" y="1536"/>
                <a:ext cx="163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000" b="1" dirty="0">
                    <a:solidFill>
                      <a:schemeClr val="tx1"/>
                    </a:solidFill>
                  </a:rPr>
                  <a:t>Level 3  </a:t>
                </a:r>
                <a:r>
                  <a:rPr lang="en-US" sz="1000" dirty="0">
                    <a:solidFill>
                      <a:schemeClr val="tx1"/>
                    </a:solidFill>
                  </a:rPr>
                  <a:t>- Posting Line</a:t>
                </a:r>
              </a:p>
            </p:txBody>
          </p:sp>
          <p:sp>
            <p:nvSpPr>
              <p:cNvPr id="26" name="Text Box 31"/>
              <p:cNvSpPr txBox="1">
                <a:spLocks noChangeArrowheads="1"/>
              </p:cNvSpPr>
              <p:nvPr/>
            </p:nvSpPr>
            <p:spPr bwMode="auto">
              <a:xfrm>
                <a:off x="2400" y="1536"/>
                <a:ext cx="720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000" dirty="0"/>
                  <a:t>AC 4100021</a:t>
                </a:r>
              </a:p>
            </p:txBody>
          </p:sp>
          <p:sp>
            <p:nvSpPr>
              <p:cNvPr id="27" name="Text Box 32"/>
              <p:cNvSpPr txBox="1">
                <a:spLocks noChangeArrowheads="1"/>
              </p:cNvSpPr>
              <p:nvPr/>
            </p:nvSpPr>
            <p:spPr bwMode="auto">
              <a:xfrm>
                <a:off x="3408" y="1536"/>
                <a:ext cx="67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000" dirty="0">
                    <a:solidFill>
                      <a:schemeClr val="tx1"/>
                    </a:solidFill>
                  </a:rPr>
                  <a:t>CR  12,000</a:t>
                </a:r>
              </a:p>
            </p:txBody>
          </p:sp>
        </p:grpSp>
      </p:grpSp>
      <p:sp>
        <p:nvSpPr>
          <p:cNvPr id="32" name="Text Box 33"/>
          <p:cNvSpPr txBox="1">
            <a:spLocks noChangeArrowheads="1"/>
          </p:cNvSpPr>
          <p:nvPr/>
        </p:nvSpPr>
        <p:spPr bwMode="auto">
          <a:xfrm>
            <a:off x="990600" y="1447800"/>
            <a:ext cx="46482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solidFill>
                  <a:schemeClr val="tx1"/>
                </a:solidFill>
              </a:rPr>
              <a:t>Level 1 – Overall Posting Details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Designed for use by system administrators and senior </a:t>
            </a:r>
            <a:r>
              <a:rPr lang="en-US" dirty="0" smtClean="0"/>
              <a:t>staff</a:t>
            </a:r>
            <a:endParaRPr lang="en-US" dirty="0"/>
          </a:p>
          <a:p>
            <a:pPr>
              <a:spcBef>
                <a:spcPts val="2400"/>
              </a:spcBef>
            </a:pPr>
            <a:r>
              <a:rPr lang="en-US" dirty="0"/>
              <a:t>Lets you bypass some of the validations of standard journal </a:t>
            </a:r>
            <a:r>
              <a:rPr lang="en-US" dirty="0" smtClean="0"/>
              <a:t>entry</a:t>
            </a:r>
            <a:endParaRPr lang="en-US" dirty="0"/>
          </a:p>
          <a:p>
            <a:pPr>
              <a:spcBef>
                <a:spcPts val="2400"/>
              </a:spcBef>
            </a:pPr>
            <a:r>
              <a:rPr lang="en-US" dirty="0"/>
              <a:t>Designed for </a:t>
            </a:r>
            <a:r>
              <a:rPr lang="en-US" dirty="0" smtClean="0"/>
              <a:t>repair activities</a:t>
            </a:r>
            <a:endParaRPr lang="en-US" dirty="0"/>
          </a:p>
          <a:p>
            <a:pPr lvl="1">
              <a:buFontTx/>
              <a:buNone/>
            </a:pPr>
            <a:r>
              <a:rPr lang="en-US" dirty="0"/>
              <a:t>Usage Examples</a:t>
            </a:r>
          </a:p>
          <a:p>
            <a:pPr lvl="2"/>
            <a:r>
              <a:rPr lang="en-US" dirty="0"/>
              <a:t>Manually adjusting rounding differences on inventory control accounts</a:t>
            </a:r>
          </a:p>
          <a:p>
            <a:pPr lvl="2"/>
            <a:r>
              <a:rPr lang="en-US" dirty="0"/>
              <a:t>Manually adjusting errors in initial data load</a:t>
            </a:r>
          </a:p>
          <a:p>
            <a:pPr lvl="2"/>
            <a:r>
              <a:rPr lang="en-US" dirty="0"/>
              <a:t>Manually adjusting historical AR and AP balances at initial data load</a:t>
            </a:r>
          </a:p>
        </p:txBody>
      </p:sp>
      <p:sp>
        <p:nvSpPr>
          <p:cNvPr id="238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JE Excel Integration Repair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92272" y="6638544"/>
            <a:ext cx="1451728" cy="219456"/>
          </a:xfrm>
        </p:spPr>
        <p:txBody>
          <a:bodyPr/>
          <a:lstStyle/>
          <a:p>
            <a:r>
              <a:rPr lang="en-US" smtClean="0"/>
              <a:t>MC-1.4-1-XLS-160</a:t>
            </a: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Learn how to use Excel integration </a:t>
            </a:r>
            <a:r>
              <a:rPr lang="en-US" dirty="0" smtClean="0"/>
              <a:t>for </a:t>
            </a:r>
            <a:endParaRPr lang="en-US" dirty="0"/>
          </a:p>
          <a:p>
            <a:pPr lvl="1"/>
            <a:r>
              <a:rPr lang="en-US" dirty="0"/>
              <a:t>Loading and updating static data</a:t>
            </a:r>
          </a:p>
          <a:p>
            <a:pPr lvl="1"/>
            <a:r>
              <a:rPr lang="en-US" dirty="0"/>
              <a:t>Loading transaction data</a:t>
            </a:r>
          </a:p>
        </p:txBody>
      </p:sp>
      <p:sp>
        <p:nvSpPr>
          <p:cNvPr id="232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Objectives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93930" y="6638544"/>
            <a:ext cx="1150070" cy="219456"/>
          </a:xfrm>
        </p:spPr>
        <p:txBody>
          <a:bodyPr/>
          <a:lstStyle/>
          <a:p>
            <a:r>
              <a:rPr lang="en-US" dirty="0" smtClean="0"/>
              <a:t>MC-1.4-1-XLS-020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ebdings" pitchFamily="18" charset="2"/>
              <a:buNone/>
            </a:pPr>
            <a:r>
              <a:rPr lang="en-US" u="sng" dirty="0">
                <a:solidFill>
                  <a:srgbClr val="1A7BB2"/>
                </a:solidFill>
              </a:rPr>
              <a:t>NOT</a:t>
            </a:r>
            <a:r>
              <a:rPr lang="en-US" dirty="0">
                <a:solidFill>
                  <a:srgbClr val="1A7BB2"/>
                </a:solidFill>
              </a:rPr>
              <a:t> for use </a:t>
            </a:r>
            <a:r>
              <a:rPr lang="en-US" dirty="0" smtClean="0">
                <a:solidFill>
                  <a:srgbClr val="1A7BB2"/>
                </a:solidFill>
              </a:rPr>
              <a:t>in</a:t>
            </a:r>
            <a:endParaRPr lang="en-US" dirty="0">
              <a:solidFill>
                <a:srgbClr val="1A7BB2"/>
              </a:solidFill>
            </a:endParaRPr>
          </a:p>
          <a:p>
            <a:pPr>
              <a:spcBef>
                <a:spcPts val="1800"/>
              </a:spcBef>
            </a:pPr>
            <a:r>
              <a:rPr lang="en-US" dirty="0"/>
              <a:t>Day-to-day accounting </a:t>
            </a:r>
            <a:r>
              <a:rPr lang="en-US" dirty="0" smtClean="0"/>
              <a:t>activities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/>
              <a:t>Correcting discrepancies between GL and </a:t>
            </a:r>
            <a:r>
              <a:rPr lang="en-US" dirty="0" smtClean="0"/>
              <a:t>AR/AP</a:t>
            </a:r>
            <a:endParaRPr lang="en-US" dirty="0"/>
          </a:p>
          <a:p>
            <a:pPr lvl="1"/>
            <a:r>
              <a:rPr lang="en-US" dirty="0"/>
              <a:t>This requires intervention by QAD Support!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JE Excel Integration Repair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47175" y="6638544"/>
            <a:ext cx="1696825" cy="219456"/>
          </a:xfrm>
        </p:spPr>
        <p:txBody>
          <a:bodyPr/>
          <a:lstStyle/>
          <a:p>
            <a:r>
              <a:rPr lang="en-US" smtClean="0"/>
              <a:t>MC-1.4-1-XLS-170</a:t>
            </a:r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800"/>
              </a:spcBef>
            </a:pPr>
            <a:r>
              <a:rPr lang="en-US" dirty="0" smtClean="0"/>
              <a:t>Bulk Data Load</a:t>
            </a:r>
          </a:p>
          <a:p>
            <a:pPr lvl="1">
              <a:spcBef>
                <a:spcPts val="900"/>
              </a:spcBef>
            </a:pPr>
            <a:r>
              <a:rPr lang="en-US" dirty="0" smtClean="0"/>
              <a:t>Import multiple </a:t>
            </a:r>
            <a:r>
              <a:rPr lang="en-US" dirty="0" err="1" smtClean="0"/>
              <a:t>csv</a:t>
            </a:r>
            <a:r>
              <a:rPr lang="en-US" dirty="0" smtClean="0"/>
              <a:t> files into the system at once</a:t>
            </a:r>
          </a:p>
          <a:p>
            <a:pPr lvl="1">
              <a:spcBef>
                <a:spcPts val="900"/>
              </a:spcBef>
            </a:pPr>
            <a:r>
              <a:rPr lang="en-IE" dirty="0" smtClean="0"/>
              <a:t>Useful when setting up an implementation</a:t>
            </a:r>
            <a:endParaRPr lang="en-US" dirty="0" smtClean="0"/>
          </a:p>
        </p:txBody>
      </p:sp>
      <p:sp>
        <p:nvSpPr>
          <p:cNvPr id="214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Bulk Data Load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50870" y="6638544"/>
            <a:ext cx="1593130" cy="219456"/>
          </a:xfrm>
        </p:spPr>
        <p:txBody>
          <a:bodyPr/>
          <a:lstStyle/>
          <a:p>
            <a:r>
              <a:rPr lang="en-US" dirty="0" smtClean="0"/>
              <a:t>MC-1.4-1-XLS-140</a:t>
            </a:r>
            <a:endParaRPr lang="en-US" dirty="0"/>
          </a:p>
        </p:txBody>
      </p:sp>
      <p:pic>
        <p:nvPicPr>
          <p:cNvPr id="10" name="Picture 9" descr="MC-1.4-1-XLS-14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57551" y="2406329"/>
            <a:ext cx="5628902" cy="3888432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/>
              <a:t>Hands-on Exercise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79151" y="6638544"/>
            <a:ext cx="1564849" cy="219456"/>
          </a:xfrm>
        </p:spPr>
        <p:txBody>
          <a:bodyPr/>
          <a:lstStyle/>
          <a:p>
            <a:r>
              <a:rPr lang="en-US" smtClean="0"/>
              <a:t>MC-1.4-1-XLS-180</a:t>
            </a:r>
            <a:endParaRPr lang="en-US"/>
          </a:p>
        </p:txBody>
      </p:sp>
      <p:pic>
        <p:nvPicPr>
          <p:cNvPr id="231427" name="Picture 3" descr="hands-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481" y="1893712"/>
            <a:ext cx="81534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Static data</a:t>
            </a:r>
            <a:endParaRPr lang="en-US" dirty="0"/>
          </a:p>
          <a:p>
            <a:pPr lvl="2"/>
            <a:r>
              <a:rPr lang="en-US" dirty="0"/>
              <a:t>GL Accounts (25.3.13.5)</a:t>
            </a:r>
          </a:p>
          <a:p>
            <a:pPr lvl="2"/>
            <a:r>
              <a:rPr lang="en-US" dirty="0"/>
              <a:t>Business Relations (36.1.4.3.5)</a:t>
            </a:r>
          </a:p>
          <a:p>
            <a:pPr lvl="2"/>
            <a:r>
              <a:rPr lang="en-US" dirty="0"/>
              <a:t>…</a:t>
            </a:r>
          </a:p>
          <a:p>
            <a:r>
              <a:rPr lang="en-US" dirty="0"/>
              <a:t>Transactional data</a:t>
            </a:r>
          </a:p>
          <a:p>
            <a:pPr lvl="2"/>
            <a:r>
              <a:rPr lang="en-US" dirty="0"/>
              <a:t>Journal entries (25.13.1.6)</a:t>
            </a:r>
          </a:p>
          <a:p>
            <a:pPr lvl="1">
              <a:buFontTx/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233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56223" y="6638544"/>
            <a:ext cx="1187777" cy="219456"/>
          </a:xfrm>
        </p:spPr>
        <p:txBody>
          <a:bodyPr/>
          <a:lstStyle/>
          <a:p>
            <a:r>
              <a:rPr lang="en-US" smtClean="0"/>
              <a:t>MC-1.4-1-XLS-030</a:t>
            </a:r>
            <a:endParaRPr lang="en-US" dirty="0"/>
          </a:p>
        </p:txBody>
      </p:sp>
      <p:pic>
        <p:nvPicPr>
          <p:cNvPr id="6" name="Picture 5" descr="MC-1.4-1-XLS-03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49441" y="71109"/>
            <a:ext cx="2730680" cy="634000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Load</a:t>
            </a:r>
          </a:p>
          <a:p>
            <a:pPr lvl="1"/>
            <a:r>
              <a:rPr lang="en-US" dirty="0" smtClean="0"/>
              <a:t>Load </a:t>
            </a:r>
            <a:r>
              <a:rPr lang="en-US" dirty="0"/>
              <a:t>existing data to the Excel Integration grid</a:t>
            </a:r>
          </a:p>
          <a:p>
            <a:pPr>
              <a:spcBef>
                <a:spcPct val="55000"/>
              </a:spcBef>
            </a:pPr>
            <a:r>
              <a:rPr lang="en-US" dirty="0"/>
              <a:t>Export to Excel for maintenance</a:t>
            </a:r>
          </a:p>
          <a:p>
            <a:pPr lvl="1"/>
            <a:r>
              <a:rPr lang="en-US" dirty="0" smtClean="0"/>
              <a:t>Create </a:t>
            </a:r>
            <a:r>
              <a:rPr lang="en-US" dirty="0"/>
              <a:t>Excel file (template)</a:t>
            </a:r>
          </a:p>
          <a:p>
            <a:pPr>
              <a:spcBef>
                <a:spcPct val="55000"/>
              </a:spcBef>
            </a:pPr>
            <a:r>
              <a:rPr lang="en-US" dirty="0"/>
              <a:t>System View System Codes (36.24.3.3)</a:t>
            </a:r>
          </a:p>
          <a:p>
            <a:pPr lvl="1"/>
            <a:r>
              <a:rPr lang="en-US" dirty="0" smtClean="0"/>
              <a:t>Display </a:t>
            </a:r>
            <a:r>
              <a:rPr lang="en-US" dirty="0"/>
              <a:t>database field name</a:t>
            </a:r>
          </a:p>
        </p:txBody>
      </p:sp>
      <p:sp>
        <p:nvSpPr>
          <p:cNvPr id="204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Excel Integration Uses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14821" y="6638544"/>
            <a:ext cx="1329179" cy="219456"/>
          </a:xfrm>
        </p:spPr>
        <p:txBody>
          <a:bodyPr/>
          <a:lstStyle/>
          <a:p>
            <a:r>
              <a:rPr lang="en-US" smtClean="0"/>
              <a:t>MC-1.4-1-XLS-040</a:t>
            </a: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GL Account Excel Integration (25.3.13.5)</a:t>
            </a:r>
          </a:p>
          <a:p>
            <a:pPr>
              <a:spcBef>
                <a:spcPct val="55000"/>
              </a:spcBef>
            </a:pPr>
            <a:r>
              <a:rPr lang="en-US" dirty="0"/>
              <a:t>Right-click in </a:t>
            </a:r>
            <a:r>
              <a:rPr lang="en-US" dirty="0" smtClean="0"/>
              <a:t>grid</a:t>
            </a:r>
            <a:endParaRPr lang="en-US" dirty="0"/>
          </a:p>
          <a:p>
            <a:pPr lvl="1"/>
            <a:r>
              <a:rPr lang="en-US" dirty="0"/>
              <a:t>Load Accounts</a:t>
            </a:r>
          </a:p>
          <a:p>
            <a:pPr lvl="1"/>
            <a:r>
              <a:rPr lang="en-US" dirty="0"/>
              <a:t>Export to Excel for maintenance</a:t>
            </a:r>
          </a:p>
          <a:p>
            <a:pPr lvl="1"/>
            <a:r>
              <a:rPr lang="en-US" dirty="0"/>
              <a:t>Import from Excel </a:t>
            </a:r>
          </a:p>
        </p:txBody>
      </p:sp>
      <p:sp>
        <p:nvSpPr>
          <p:cNvPr id="201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Chart of Accounts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54565" y="6638544"/>
            <a:ext cx="1489435" cy="219456"/>
          </a:xfrm>
        </p:spPr>
        <p:txBody>
          <a:bodyPr/>
          <a:lstStyle/>
          <a:p>
            <a:r>
              <a:rPr lang="en-US" smtClean="0"/>
              <a:t>MC-1.4-1-XLS-050</a:t>
            </a: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Business Relation Excel Integration (36.1.4.3.5)</a:t>
            </a:r>
          </a:p>
          <a:p>
            <a:pPr>
              <a:spcBef>
                <a:spcPct val="55000"/>
              </a:spcBef>
            </a:pPr>
            <a:r>
              <a:rPr lang="en-US" dirty="0"/>
              <a:t>Right-click in </a:t>
            </a:r>
            <a:r>
              <a:rPr lang="en-US" dirty="0" smtClean="0"/>
              <a:t>grid</a:t>
            </a:r>
            <a:endParaRPr lang="en-US" dirty="0"/>
          </a:p>
          <a:p>
            <a:pPr lvl="1"/>
            <a:r>
              <a:rPr lang="en-US" dirty="0"/>
              <a:t>Load business relations</a:t>
            </a:r>
          </a:p>
          <a:p>
            <a:pPr lvl="1"/>
            <a:r>
              <a:rPr lang="en-US" dirty="0"/>
              <a:t>Export to Excel for maintenance</a:t>
            </a:r>
          </a:p>
          <a:p>
            <a:pPr lvl="1"/>
            <a:r>
              <a:rPr lang="en-US" dirty="0"/>
              <a:t>Import from Excel </a:t>
            </a:r>
          </a:p>
        </p:txBody>
      </p:sp>
      <p:sp>
        <p:nvSpPr>
          <p:cNvPr id="197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Business Relations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46796" y="6638544"/>
            <a:ext cx="1197204" cy="219456"/>
          </a:xfrm>
        </p:spPr>
        <p:txBody>
          <a:bodyPr/>
          <a:lstStyle/>
          <a:p>
            <a:r>
              <a:rPr lang="en-US" smtClean="0"/>
              <a:t>MC-1.4-1-XLS-060</a:t>
            </a:r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Customer Excel Integration (27.20.1.5)</a:t>
            </a:r>
          </a:p>
          <a:p>
            <a:pPr>
              <a:spcBef>
                <a:spcPct val="55000"/>
              </a:spcBef>
            </a:pPr>
            <a:r>
              <a:rPr lang="en-US" dirty="0"/>
              <a:t>Right-click in </a:t>
            </a:r>
            <a:r>
              <a:rPr lang="en-US" dirty="0" smtClean="0"/>
              <a:t>grid</a:t>
            </a:r>
            <a:endParaRPr lang="en-US" dirty="0"/>
          </a:p>
          <a:p>
            <a:pPr lvl="1"/>
            <a:r>
              <a:rPr lang="en-US" dirty="0"/>
              <a:t>Load Customers</a:t>
            </a:r>
          </a:p>
          <a:p>
            <a:pPr lvl="1"/>
            <a:r>
              <a:rPr lang="en-US" dirty="0"/>
              <a:t>Export to Excel for maintenance</a:t>
            </a:r>
          </a:p>
          <a:p>
            <a:pPr lvl="1"/>
            <a:r>
              <a:rPr lang="en-US" dirty="0"/>
              <a:t>Import from Excel </a:t>
            </a:r>
          </a:p>
        </p:txBody>
      </p:sp>
      <p:sp>
        <p:nvSpPr>
          <p:cNvPr id="202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Customer Data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37748" y="6638544"/>
            <a:ext cx="1706252" cy="219456"/>
          </a:xfrm>
        </p:spPr>
        <p:txBody>
          <a:bodyPr/>
          <a:lstStyle/>
          <a:p>
            <a:r>
              <a:rPr lang="en-US" smtClean="0"/>
              <a:t>MC-1.4-1-XLS-070</a:t>
            </a:r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Supplier Excel Integration (28.20.1.5)</a:t>
            </a:r>
          </a:p>
          <a:p>
            <a:pPr>
              <a:spcBef>
                <a:spcPct val="55000"/>
              </a:spcBef>
            </a:pPr>
            <a:r>
              <a:rPr lang="en-US" dirty="0"/>
              <a:t>Right-click in </a:t>
            </a:r>
            <a:r>
              <a:rPr lang="en-US" dirty="0" smtClean="0"/>
              <a:t>grid</a:t>
            </a:r>
            <a:endParaRPr lang="en-US" dirty="0"/>
          </a:p>
          <a:p>
            <a:pPr lvl="1"/>
            <a:r>
              <a:rPr lang="en-US" dirty="0"/>
              <a:t>Load Suppliers</a:t>
            </a:r>
          </a:p>
          <a:p>
            <a:pPr lvl="1"/>
            <a:r>
              <a:rPr lang="en-US" dirty="0"/>
              <a:t>Export to Excel for maintenance</a:t>
            </a:r>
          </a:p>
          <a:p>
            <a:pPr lvl="1"/>
            <a:r>
              <a:rPr lang="en-US" dirty="0"/>
              <a:t>Import from Excel</a:t>
            </a:r>
          </a:p>
        </p:txBody>
      </p:sp>
      <p:sp>
        <p:nvSpPr>
          <p:cNvPr id="200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Supplier Data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18895" y="6638544"/>
            <a:ext cx="1725105" cy="219456"/>
          </a:xfrm>
        </p:spPr>
        <p:txBody>
          <a:bodyPr/>
          <a:lstStyle/>
          <a:p>
            <a:r>
              <a:rPr lang="en-US" smtClean="0"/>
              <a:t>MC-1.4-1-XLS-080</a:t>
            </a:r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Up to QAD 2009.1 EE</a:t>
            </a:r>
          </a:p>
          <a:p>
            <a:pPr lvl="1"/>
            <a:r>
              <a:rPr lang="en-US" dirty="0" smtClean="0"/>
              <a:t>Upload new bank numbers only</a:t>
            </a:r>
          </a:p>
          <a:p>
            <a:pPr lvl="1"/>
            <a:r>
              <a:rPr lang="en-US" dirty="0" smtClean="0"/>
              <a:t>Unsuitable for mass updates (no Load Data option)</a:t>
            </a:r>
          </a:p>
          <a:p>
            <a:pPr>
              <a:spcBef>
                <a:spcPts val="2400"/>
              </a:spcBef>
            </a:pPr>
            <a:r>
              <a:rPr lang="en-US" dirty="0" smtClean="0"/>
              <a:t>From QAD 2010 EE</a:t>
            </a:r>
          </a:p>
          <a:p>
            <a:pPr lvl="1"/>
            <a:r>
              <a:rPr lang="en-US" dirty="0" smtClean="0"/>
              <a:t>New Load Data option</a:t>
            </a:r>
          </a:p>
          <a:p>
            <a:pPr lvl="1"/>
            <a:r>
              <a:rPr lang="en-US" dirty="0" smtClean="0"/>
              <a:t>Can be used for mass updates</a:t>
            </a:r>
          </a:p>
          <a:p>
            <a:pPr>
              <a:buClr>
                <a:srgbClr val="FF9900"/>
              </a:buClr>
            </a:pP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Bank Numbers</a:t>
            </a:r>
            <a:endParaRPr lang="en-US" dirty="0"/>
          </a:p>
        </p:txBody>
      </p:sp>
      <p:sp>
        <p:nvSpPr>
          <p:cNvPr id="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MC-1.4-1-XLS-090</a:t>
            </a:r>
            <a:endParaRPr lang="en-US" dirty="0"/>
          </a:p>
        </p:txBody>
      </p:sp>
      <p:sp>
        <p:nvSpPr>
          <p:cNvPr id="240644" name="Title 1"/>
          <p:cNvSpPr>
            <a:spLocks/>
          </p:cNvSpPr>
          <p:nvPr/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l"/>
            <a:endParaRPr lang="en-US" dirty="0">
              <a:solidFill>
                <a:schemeClr val="tx1"/>
              </a:solidFill>
              <a:latin typeface="+mj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2239</TotalTime>
  <Words>624</Words>
  <Application>Microsoft Office PowerPoint</Application>
  <PresentationFormat>On-screen Show (4:3)</PresentationFormat>
  <Paragraphs>146</Paragraphs>
  <Slides>22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QAD 2010 Template</vt:lpstr>
      <vt:lpstr> Excel Integration</vt:lpstr>
      <vt:lpstr>Objectives</vt:lpstr>
      <vt:lpstr>Overview</vt:lpstr>
      <vt:lpstr>Excel Integration Uses</vt:lpstr>
      <vt:lpstr>Chart of Accounts</vt:lpstr>
      <vt:lpstr>Business Relations</vt:lpstr>
      <vt:lpstr>Customer Data</vt:lpstr>
      <vt:lpstr>Supplier Data</vt:lpstr>
      <vt:lpstr>Bank Numbers</vt:lpstr>
      <vt:lpstr>Slide 10</vt:lpstr>
      <vt:lpstr>Existing Record Field in Excel Grid</vt:lpstr>
      <vt:lpstr>Existing Record Field in Excel Grid</vt:lpstr>
      <vt:lpstr>Incoming Bank Files</vt:lpstr>
      <vt:lpstr>Opening Balance Create</vt:lpstr>
      <vt:lpstr>Journal Entries</vt:lpstr>
      <vt:lpstr>Journal Entry Excel Integration</vt:lpstr>
      <vt:lpstr>JE Cross-Company Excel Integration</vt:lpstr>
      <vt:lpstr>Slide 18</vt:lpstr>
      <vt:lpstr>JE Excel Integration Repair</vt:lpstr>
      <vt:lpstr>JE Excel Integration Repair</vt:lpstr>
      <vt:lpstr>Bulk Data Load</vt:lpstr>
      <vt:lpstr>Hands-on Exercise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ofs</cp:lastModifiedBy>
  <cp:revision>180</cp:revision>
  <dcterms:created xsi:type="dcterms:W3CDTF">2006-05-18T22:11:08Z</dcterms:created>
  <dcterms:modified xsi:type="dcterms:W3CDTF">2016-03-03T16:33:49Z</dcterms:modified>
</cp:coreProperties>
</file>