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tags/tag38.xml" ContentType="application/vnd.openxmlformats-officedocument.presentationml.tags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notesSlides/notesSlide30.xml" ContentType="application/vnd.openxmlformats-officedocument.presentationml.notesSlide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ags/tag57.xml" ContentType="application/vnd.openxmlformats-officedocument.presentationml.tags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notesSlides/notesSlide14.xml" ContentType="application/vnd.openxmlformats-officedocument.presentationml.notesSlide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notesSlides/notesSlide9.xml" ContentType="application/vnd.openxmlformats-officedocument.presentationml.notesSlide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notesSlides/notesSlide21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notesSlides/notesSlide22.xml" ContentType="application/vnd.openxmlformats-officedocument.presentationml.notesSlide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notesSlides/notesSlide11.xml" ContentType="application/vnd.openxmlformats-officedocument.presentationml.notesSlide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tags/tag78.xml" ContentType="application/vnd.openxmlformats-officedocument.presentationml.tags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notesSlides/notesSlide23.xml" ContentType="application/vnd.openxmlformats-officedocument.presentationml.notesSlide+xml"/>
  <Override PartName="/ppt/tags/tag34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tags/tag17.xml" ContentType="application/vnd.openxmlformats-officedocument.presentationml.tags+xml"/>
  <Override PartName="/ppt/tags/tag6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86" r:id="rId2"/>
    <p:sldMasterId id="2147483788" r:id="rId3"/>
    <p:sldMasterId id="2147483802" r:id="rId4"/>
    <p:sldMasterId id="2147483817" r:id="rId5"/>
  </p:sldMasterIdLst>
  <p:notesMasterIdLst>
    <p:notesMasterId r:id="rId76"/>
  </p:notesMasterIdLst>
  <p:handoutMasterIdLst>
    <p:handoutMasterId r:id="rId77"/>
  </p:handoutMasterIdLst>
  <p:sldIdLst>
    <p:sldId id="586" r:id="rId6"/>
    <p:sldId id="597" r:id="rId7"/>
    <p:sldId id="585" r:id="rId8"/>
    <p:sldId id="596" r:id="rId9"/>
    <p:sldId id="598" r:id="rId10"/>
    <p:sldId id="599" r:id="rId11"/>
    <p:sldId id="600" r:id="rId12"/>
    <p:sldId id="626" r:id="rId13"/>
    <p:sldId id="615" r:id="rId14"/>
    <p:sldId id="616" r:id="rId15"/>
    <p:sldId id="651" r:id="rId16"/>
    <p:sldId id="617" r:id="rId17"/>
    <p:sldId id="618" r:id="rId18"/>
    <p:sldId id="619" r:id="rId19"/>
    <p:sldId id="622" r:id="rId20"/>
    <p:sldId id="623" r:id="rId21"/>
    <p:sldId id="650" r:id="rId22"/>
    <p:sldId id="627" r:id="rId23"/>
    <p:sldId id="601" r:id="rId24"/>
    <p:sldId id="624" r:id="rId25"/>
    <p:sldId id="602" r:id="rId26"/>
    <p:sldId id="603" r:id="rId27"/>
    <p:sldId id="604" r:id="rId28"/>
    <p:sldId id="605" r:id="rId29"/>
    <p:sldId id="607" r:id="rId30"/>
    <p:sldId id="630" r:id="rId31"/>
    <p:sldId id="631" r:id="rId32"/>
    <p:sldId id="606" r:id="rId33"/>
    <p:sldId id="608" r:id="rId34"/>
    <p:sldId id="609" r:id="rId35"/>
    <p:sldId id="610" r:id="rId36"/>
    <p:sldId id="628" r:id="rId37"/>
    <p:sldId id="654" r:id="rId38"/>
    <p:sldId id="611" r:id="rId39"/>
    <p:sldId id="629" r:id="rId40"/>
    <p:sldId id="612" r:id="rId41"/>
    <p:sldId id="653" r:id="rId42"/>
    <p:sldId id="613" r:id="rId43"/>
    <p:sldId id="643" r:id="rId44"/>
    <p:sldId id="644" r:id="rId45"/>
    <p:sldId id="649" r:id="rId46"/>
    <p:sldId id="645" r:id="rId47"/>
    <p:sldId id="646" r:id="rId48"/>
    <p:sldId id="647" r:id="rId49"/>
    <p:sldId id="648" r:id="rId50"/>
    <p:sldId id="632" r:id="rId51"/>
    <p:sldId id="633" r:id="rId52"/>
    <p:sldId id="634" r:id="rId53"/>
    <p:sldId id="635" r:id="rId54"/>
    <p:sldId id="636" r:id="rId55"/>
    <p:sldId id="637" r:id="rId56"/>
    <p:sldId id="639" r:id="rId57"/>
    <p:sldId id="640" r:id="rId58"/>
    <p:sldId id="641" r:id="rId59"/>
    <p:sldId id="638" r:id="rId60"/>
    <p:sldId id="642" r:id="rId61"/>
    <p:sldId id="669" r:id="rId62"/>
    <p:sldId id="670" r:id="rId63"/>
    <p:sldId id="671" r:id="rId64"/>
    <p:sldId id="672" r:id="rId65"/>
    <p:sldId id="673" r:id="rId66"/>
    <p:sldId id="674" r:id="rId67"/>
    <p:sldId id="675" r:id="rId68"/>
    <p:sldId id="676" r:id="rId69"/>
    <p:sldId id="677" r:id="rId70"/>
    <p:sldId id="678" r:id="rId71"/>
    <p:sldId id="679" r:id="rId72"/>
    <p:sldId id="681" r:id="rId73"/>
    <p:sldId id="680" r:id="rId74"/>
    <p:sldId id="682" r:id="rId75"/>
  </p:sldIdLst>
  <p:sldSz cx="9144000" cy="6858000" type="screen4x3"/>
  <p:notesSz cx="68580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0033CC"/>
    <a:srgbClr val="777777"/>
    <a:srgbClr val="660066"/>
    <a:srgbClr val="000066"/>
    <a:srgbClr val="CC3300"/>
    <a:srgbClr val="003399"/>
    <a:srgbClr val="FFFEDE"/>
    <a:srgbClr val="F7FEC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23810" autoAdjust="0"/>
    <p:restoredTop sz="75866" autoAdjust="0"/>
  </p:normalViewPr>
  <p:slideViewPr>
    <p:cSldViewPr snapToGrid="0">
      <p:cViewPr varScale="1">
        <p:scale>
          <a:sx n="87" d="100"/>
          <a:sy n="87" d="100"/>
        </p:scale>
        <p:origin x="-296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770" y="-90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2.3_1_structured reports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EE1DD27C-A0DE-458C-B148-467C8968F2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2.3_1_structured reports</a:t>
            </a:r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3B51899-6C2A-44FF-9EA1-3E79EDF103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2.3_1_structured reports</a:t>
            </a:r>
          </a:p>
        </p:txBody>
      </p:sp>
      <p:sp>
        <p:nvSpPr>
          <p:cNvPr id="4096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578A8B-361F-4BFE-B979-68D32B3B8DB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40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EX06_EMEA_Templat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5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5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5" name="Picture 2" descr="06_corp_ppt_Templa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14623743"/>
      </p:ext>
    </p:extLst>
  </p:cSld>
  <p:clrMapOvr>
    <a:masterClrMapping/>
  </p:clrMapOvr>
  <p:hf sldNum="0"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hf sldNum="0"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hf sldNum="0"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2002215"/>
      </p:ext>
    </p:extLst>
  </p:cSld>
  <p:clrMapOvr>
    <a:masterClrMapping/>
  </p:clrMapOvr>
  <p:hf sldNum="0" hd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632700" y="6619874"/>
            <a:ext cx="1435100" cy="238125"/>
          </a:xfrm>
          <a:prstGeom prst="rect">
            <a:avLst/>
          </a:prstGeom>
          <a:ln/>
        </p:spPr>
        <p:txBody>
          <a:bodyPr/>
          <a:lstStyle>
            <a:lvl1pPr algn="r">
              <a:defRPr sz="1000"/>
            </a:lvl1pPr>
          </a:lstStyle>
          <a:p>
            <a:pPr>
              <a:defRPr/>
            </a:pPr>
            <a:r>
              <a:rPr lang="en-US" smtClean="0"/>
              <a:t>2007-QS-OR-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2007-QS-OR-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hf sldNum="0" hd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hf sldNum="0" hd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  <p:hf sldNum="0" hd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8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467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4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543800" y="6648450"/>
            <a:ext cx="16002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85" r:id="rId13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082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08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543800" y="6648450"/>
            <a:ext cx="16002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86" r:id="rId12"/>
    <p:sldLayoutId id="2147483787" r:id="rId13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80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>
              <a:defRPr kumimoji="0" sz="800">
                <a:latin typeface="Arial" charset="0"/>
              </a:defRPr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  <p:pic>
        <p:nvPicPr>
          <p:cNvPr id="7" name="Picture 5" descr="pg2_graphic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  <p:sldLayoutId id="2147483801" r:id="rId13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  <p:sldLayoutId id="2147483816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13" Type="http://schemas.openxmlformats.org/officeDocument/2006/relationships/tags" Target="../tags/tag63.xml"/><Relationship Id="rId18" Type="http://schemas.openxmlformats.org/officeDocument/2006/relationships/tags" Target="../tags/tag68.xml"/><Relationship Id="rId3" Type="http://schemas.openxmlformats.org/officeDocument/2006/relationships/tags" Target="../tags/tag53.xml"/><Relationship Id="rId21" Type="http://schemas.openxmlformats.org/officeDocument/2006/relationships/image" Target="../media/image8.png"/><Relationship Id="rId7" Type="http://schemas.openxmlformats.org/officeDocument/2006/relationships/tags" Target="../tags/tag57.xml"/><Relationship Id="rId12" Type="http://schemas.openxmlformats.org/officeDocument/2006/relationships/tags" Target="../tags/tag62.xml"/><Relationship Id="rId17" Type="http://schemas.openxmlformats.org/officeDocument/2006/relationships/tags" Target="../tags/tag67.xml"/><Relationship Id="rId2" Type="http://schemas.openxmlformats.org/officeDocument/2006/relationships/tags" Target="../tags/tag52.xml"/><Relationship Id="rId16" Type="http://schemas.openxmlformats.org/officeDocument/2006/relationships/tags" Target="../tags/tag66.xml"/><Relationship Id="rId20" Type="http://schemas.openxmlformats.org/officeDocument/2006/relationships/notesSlide" Target="../notesSlides/notesSlide15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tags" Target="../tags/tag61.xml"/><Relationship Id="rId5" Type="http://schemas.openxmlformats.org/officeDocument/2006/relationships/tags" Target="../tags/tag55.xml"/><Relationship Id="rId15" Type="http://schemas.openxmlformats.org/officeDocument/2006/relationships/tags" Target="../tags/tag65.xml"/><Relationship Id="rId10" Type="http://schemas.openxmlformats.org/officeDocument/2006/relationships/tags" Target="../tags/tag60.xml"/><Relationship Id="rId19" Type="http://schemas.openxmlformats.org/officeDocument/2006/relationships/slideLayout" Target="../slideLayouts/slideLayout58.xml"/><Relationship Id="rId4" Type="http://schemas.openxmlformats.org/officeDocument/2006/relationships/tags" Target="../tags/tag54.xml"/><Relationship Id="rId9" Type="http://schemas.openxmlformats.org/officeDocument/2006/relationships/tags" Target="../tags/tag59.xml"/><Relationship Id="rId14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13" Type="http://schemas.openxmlformats.org/officeDocument/2006/relationships/image" Target="../media/image7.png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notesSlide" Target="../notesSlides/notesSlide17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slideLayout" Target="../slideLayouts/slideLayout58.xml"/><Relationship Id="rId5" Type="http://schemas.openxmlformats.org/officeDocument/2006/relationships/tags" Target="../tags/tag73.xml"/><Relationship Id="rId10" Type="http://schemas.openxmlformats.org/officeDocument/2006/relationships/tags" Target="../tags/tag78.xml"/><Relationship Id="rId4" Type="http://schemas.openxmlformats.org/officeDocument/2006/relationships/tags" Target="../tags/tag72.xml"/><Relationship Id="rId9" Type="http://schemas.openxmlformats.org/officeDocument/2006/relationships/tags" Target="../tags/tag7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notesSlide" Target="../notesSlides/notesSlide2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5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7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5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55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5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tags" Target="../tags/tag23.xml"/><Relationship Id="rId18" Type="http://schemas.openxmlformats.org/officeDocument/2006/relationships/tags" Target="../tags/tag28.xml"/><Relationship Id="rId3" Type="http://schemas.openxmlformats.org/officeDocument/2006/relationships/tags" Target="../tags/tag13.xml"/><Relationship Id="rId21" Type="http://schemas.openxmlformats.org/officeDocument/2006/relationships/slideLayout" Target="../slideLayouts/slideLayout58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17" Type="http://schemas.openxmlformats.org/officeDocument/2006/relationships/tags" Target="../tags/tag27.xml"/><Relationship Id="rId2" Type="http://schemas.openxmlformats.org/officeDocument/2006/relationships/tags" Target="../tags/tag12.xml"/><Relationship Id="rId16" Type="http://schemas.openxmlformats.org/officeDocument/2006/relationships/tags" Target="../tags/tag26.xml"/><Relationship Id="rId20" Type="http://schemas.openxmlformats.org/officeDocument/2006/relationships/tags" Target="../tags/tag30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openxmlformats.org/officeDocument/2006/relationships/tags" Target="../tags/tag25.xml"/><Relationship Id="rId23" Type="http://schemas.openxmlformats.org/officeDocument/2006/relationships/image" Target="../media/image8.png"/><Relationship Id="rId10" Type="http://schemas.openxmlformats.org/officeDocument/2006/relationships/tags" Target="../tags/tag20.xml"/><Relationship Id="rId19" Type="http://schemas.openxmlformats.org/officeDocument/2006/relationships/tags" Target="../tags/tag29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tags" Target="../tags/tag24.xml"/><Relationship Id="rId22" Type="http://schemas.openxmlformats.org/officeDocument/2006/relationships/notesSlide" Target="../notesSlides/notesSlide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62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5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5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5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tags" Target="../tags/tag43.xml"/><Relationship Id="rId18" Type="http://schemas.openxmlformats.org/officeDocument/2006/relationships/tags" Target="../tags/tag48.xml"/><Relationship Id="rId3" Type="http://schemas.openxmlformats.org/officeDocument/2006/relationships/tags" Target="../tags/tag33.xml"/><Relationship Id="rId21" Type="http://schemas.openxmlformats.org/officeDocument/2006/relationships/slideLayout" Target="../slideLayouts/slideLayout58.xml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17" Type="http://schemas.openxmlformats.org/officeDocument/2006/relationships/tags" Target="../tags/tag47.xml"/><Relationship Id="rId2" Type="http://schemas.openxmlformats.org/officeDocument/2006/relationships/tags" Target="../tags/tag32.xml"/><Relationship Id="rId16" Type="http://schemas.openxmlformats.org/officeDocument/2006/relationships/tags" Target="../tags/tag46.xml"/><Relationship Id="rId20" Type="http://schemas.openxmlformats.org/officeDocument/2006/relationships/tags" Target="../tags/tag50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5" Type="http://schemas.openxmlformats.org/officeDocument/2006/relationships/tags" Target="../tags/tag35.xml"/><Relationship Id="rId15" Type="http://schemas.openxmlformats.org/officeDocument/2006/relationships/tags" Target="../tags/tag45.xml"/><Relationship Id="rId23" Type="http://schemas.openxmlformats.org/officeDocument/2006/relationships/image" Target="../media/image8.png"/><Relationship Id="rId10" Type="http://schemas.openxmlformats.org/officeDocument/2006/relationships/tags" Target="../tags/tag40.xml"/><Relationship Id="rId19" Type="http://schemas.openxmlformats.org/officeDocument/2006/relationships/tags" Target="../tags/tag49.xml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tags" Target="../tags/tag44.xml"/><Relationship Id="rId22" Type="http://schemas.openxmlformats.org/officeDocument/2006/relationships/notesSlide" Target="../notesSlides/notesSlide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7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42452"/>
            <a:ext cx="8229600" cy="705411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Financials Report Writer</a:t>
            </a:r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57200" y="2652638"/>
            <a:ext cx="8229600" cy="3492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463262" y="950350"/>
            <a:ext cx="8217599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b="1" dirty="0"/>
              <a:t>QAD Enterprise </a:t>
            </a:r>
            <a:r>
              <a:rPr lang="en-US" b="1" dirty="0" smtClean="0"/>
              <a:t>Edition, Advanced </a:t>
            </a:r>
            <a:r>
              <a:rPr lang="en-US" b="1" dirty="0"/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Chart of Accounts Create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AF-FRW-110</a:t>
            </a:r>
            <a:endParaRPr lang="en-US" dirty="0"/>
          </a:p>
        </p:txBody>
      </p:sp>
      <p:pic>
        <p:nvPicPr>
          <p:cNvPr id="6" name="Picture 5" descr="Report-COA-Create-DefAcct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8287" y="1053340"/>
            <a:ext cx="4552950" cy="2047875"/>
          </a:xfrm>
          <a:prstGeom prst="rect">
            <a:avLst/>
          </a:prstGeom>
        </p:spPr>
      </p:pic>
      <p:pic>
        <p:nvPicPr>
          <p:cNvPr id="7" name="Picture 6" descr="Report-COA-Create-Entiti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1965" y="3078355"/>
            <a:ext cx="5267325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AF-FRW-115</a:t>
            </a:r>
          </a:p>
        </p:txBody>
      </p:sp>
      <p:pic>
        <p:nvPicPr>
          <p:cNvPr id="5" name="Picture 4" descr="Report-COA-Create-COACrossRe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3680" y="583633"/>
            <a:ext cx="7477125" cy="50387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Use COA Cross Reference Create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For each COA dimension in FRW</a:t>
            </a:r>
          </a:p>
          <a:p>
            <a:pPr lvl="1"/>
            <a:r>
              <a:rPr lang="en-GB" dirty="0" smtClean="0"/>
              <a:t>create COA cross reference of type Separate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Only create Combined mappings for exceptions </a:t>
            </a:r>
          </a:p>
          <a:p>
            <a:pPr>
              <a:spcBef>
                <a:spcPts val="1800"/>
              </a:spcBef>
            </a:pPr>
            <a:r>
              <a:rPr lang="en-IE" dirty="0" smtClean="0"/>
              <a:t>If a Combined mapping is found, Financial Report Writer uses it</a:t>
            </a:r>
          </a:p>
          <a:p>
            <a:pPr>
              <a:spcBef>
                <a:spcPts val="1800"/>
              </a:spcBef>
            </a:pPr>
            <a:r>
              <a:rPr lang="en-IE" dirty="0" smtClean="0"/>
              <a:t>Otherwise, Separate type mappings are used</a:t>
            </a:r>
            <a:endParaRPr lang="en-GB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Create COA Cross References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AF-FRW-120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 smtClean="0"/>
              <a:t>AF-FRW-130</a:t>
            </a:r>
            <a:endParaRPr lang="en-US" dirty="0"/>
          </a:p>
        </p:txBody>
      </p:sp>
      <p:sp>
        <p:nvSpPr>
          <p:cNvPr id="4" name="Up Arrow 3"/>
          <p:cNvSpPr/>
          <p:nvPr/>
        </p:nvSpPr>
        <p:spPr>
          <a:xfrm rot="5400000">
            <a:off x="4208022" y="1415960"/>
            <a:ext cx="685800" cy="613660"/>
          </a:xfrm>
          <a:prstGeom prst="up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Up Arrow 4"/>
          <p:cNvSpPr/>
          <p:nvPr/>
        </p:nvSpPr>
        <p:spPr>
          <a:xfrm rot="5400000">
            <a:off x="3907629" y="3215849"/>
            <a:ext cx="685800" cy="785818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14546" y="2880088"/>
            <a:ext cx="17510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Source Domain COAs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96403" y="863029"/>
            <a:ext cx="25770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latin typeface="Arial" pitchFamily="34" charset="0"/>
                <a:cs typeface="Arial" pitchFamily="34" charset="0"/>
              </a:rPr>
              <a:t>Combined Mapping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06946" y="2880088"/>
            <a:ext cx="17510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Target Report COA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5852" y="1022700"/>
            <a:ext cx="17510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Source Domain COAs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78582" y="1022700"/>
            <a:ext cx="17510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Target Report COA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1802" y="2451460"/>
            <a:ext cx="24288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latin typeface="Arial" pitchFamily="34" charset="0"/>
                <a:cs typeface="Arial" pitchFamily="34" charset="0"/>
              </a:rPr>
              <a:t>Separate Mapping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57752" y="1451328"/>
            <a:ext cx="919164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GL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86446" y="1451328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Sub Account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29454" y="1451328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Cost Center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72462" y="1451328"/>
            <a:ext cx="1000132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Project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57752" y="1737080"/>
            <a:ext cx="561974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29256" y="1737080"/>
            <a:ext cx="357190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86446" y="1737080"/>
            <a:ext cx="642942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29388" y="1737080"/>
            <a:ext cx="50006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29454" y="1737080"/>
            <a:ext cx="642942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72396" y="1737080"/>
            <a:ext cx="50006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072462" y="1737080"/>
            <a:ext cx="561974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643966" y="1737080"/>
            <a:ext cx="428628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406" y="1451328"/>
            <a:ext cx="919164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GL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00100" y="1451328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Sub Account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43108" y="1451328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Cost Center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86116" y="1451328"/>
            <a:ext cx="1000132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Project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406" y="1737080"/>
            <a:ext cx="561974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2910" y="1737080"/>
            <a:ext cx="357190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00100" y="1737080"/>
            <a:ext cx="642942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43042" y="1737080"/>
            <a:ext cx="50006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43108" y="1737080"/>
            <a:ext cx="642942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86050" y="1737080"/>
            <a:ext cx="50006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86116" y="1737080"/>
            <a:ext cx="561974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57620" y="1737080"/>
            <a:ext cx="428628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00298" y="4031849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Sub Account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500298" y="4317601"/>
            <a:ext cx="642942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143240" y="4317601"/>
            <a:ext cx="50006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00298" y="3317469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GL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00298" y="3603221"/>
            <a:ext cx="642942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43240" y="3603221"/>
            <a:ext cx="50006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500298" y="4817667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Cost Center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500298" y="5103419"/>
            <a:ext cx="642942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143240" y="5103419"/>
            <a:ext cx="50006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500298" y="5603485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Project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500298" y="5889237"/>
            <a:ext cx="642942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143240" y="5889237"/>
            <a:ext cx="50006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786314" y="3308716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GL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786314" y="3594468"/>
            <a:ext cx="1143008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86314" y="4023096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Sub Account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786314" y="4308848"/>
            <a:ext cx="1143008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786314" y="4808914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Cost Center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786314" y="5094666"/>
            <a:ext cx="1143008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786314" y="5594732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Project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786314" y="5880484"/>
            <a:ext cx="1143008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Up Arrow 55"/>
          <p:cNvSpPr/>
          <p:nvPr/>
        </p:nvSpPr>
        <p:spPr>
          <a:xfrm rot="5400000">
            <a:off x="3907629" y="3973087"/>
            <a:ext cx="685800" cy="785818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Up Arrow 56"/>
          <p:cNvSpPr/>
          <p:nvPr/>
        </p:nvSpPr>
        <p:spPr>
          <a:xfrm rot="5400000">
            <a:off x="3907629" y="4716047"/>
            <a:ext cx="685800" cy="785818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Up Arrow 57"/>
          <p:cNvSpPr/>
          <p:nvPr/>
        </p:nvSpPr>
        <p:spPr>
          <a:xfrm rot="5400000">
            <a:off x="3907629" y="5473285"/>
            <a:ext cx="685800" cy="785818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Report-Cube-Crea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1110" y="1406425"/>
            <a:ext cx="4175179" cy="4467270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Use Report Cube Create to set up report cubes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Define Report Cubes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AF-FRW-140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3877" y="2444381"/>
            <a:ext cx="22292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800" dirty="0" smtClean="0">
                <a:latin typeface="Century Gothic" pitchFamily="34" charset="0"/>
              </a:rPr>
              <a:t>Cube status assigned by system</a:t>
            </a:r>
            <a:endParaRPr lang="en-US" sz="1800" dirty="0"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6355" y="3488144"/>
            <a:ext cx="2626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800" dirty="0" smtClean="0">
                <a:latin typeface="Century Gothic" pitchFamily="34" charset="0"/>
              </a:rPr>
              <a:t>Specify report chart</a:t>
            </a:r>
            <a:endParaRPr lang="en-US" sz="1800" dirty="0">
              <a:latin typeface="Century Gothic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2785730" y="2735249"/>
            <a:ext cx="704893" cy="25250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2785730" y="3013544"/>
            <a:ext cx="768503" cy="675954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Report-Cube-Create-DimensionsTa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51486" y="3300785"/>
            <a:ext cx="4371975" cy="25146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AF-FRW-150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12661" y="1696779"/>
            <a:ext cx="2349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latin typeface="+mn-lt"/>
              </a:rPr>
              <a:t>Specify layers</a:t>
            </a:r>
            <a:endParaRPr lang="en-US" sz="1800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7591" y="5552853"/>
            <a:ext cx="2571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800" dirty="0" smtClean="0">
                <a:latin typeface="+mn-lt"/>
              </a:rPr>
              <a:t>Specify dimensions</a:t>
            </a:r>
            <a:endParaRPr lang="en-US" sz="1800" dirty="0">
              <a:latin typeface="+mn-lt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2705100" y="5560829"/>
            <a:ext cx="1165151" cy="192271"/>
          </a:xfrm>
          <a:prstGeom prst="straightConnector1">
            <a:avLst/>
          </a:prstGeom>
          <a:ln w="28575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Report-Cube-Create-LayersTa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6779" y="243094"/>
            <a:ext cx="4400550" cy="2952750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rot="10800000">
            <a:off x="4659465" y="1288111"/>
            <a:ext cx="1150787" cy="550214"/>
          </a:xfrm>
          <a:prstGeom prst="straightConnector1">
            <a:avLst/>
          </a:prstGeom>
          <a:ln w="28575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AF-FRW-170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793414" y="3493681"/>
            <a:ext cx="3010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latin typeface="+mn-lt"/>
              </a:rPr>
              <a:t>Specify report periods</a:t>
            </a:r>
            <a:endParaRPr lang="en-US" sz="1800" dirty="0"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67350" y="4613644"/>
            <a:ext cx="3010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latin typeface="+mn-lt"/>
              </a:rPr>
              <a:t>Select entities</a:t>
            </a:r>
            <a:endParaRPr lang="en-US" sz="1800" dirty="0">
              <a:latin typeface="+mn-lt"/>
            </a:endParaRPr>
          </a:p>
        </p:txBody>
      </p:sp>
      <p:pic>
        <p:nvPicPr>
          <p:cNvPr id="9" name="Picture 8" descr="Report-Cube-Create-ReportCalendarTab-FullGri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0201" y="435116"/>
            <a:ext cx="7343527" cy="2667052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>
          <a:xfrm rot="16200000" flipV="1">
            <a:off x="4911027" y="2555249"/>
            <a:ext cx="1210081" cy="949880"/>
          </a:xfrm>
          <a:prstGeom prst="straightConnector1">
            <a:avLst/>
          </a:prstGeom>
          <a:ln w="28575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Report-Cube-Create-EntitiesTa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055" y="3281505"/>
            <a:ext cx="4826317" cy="2776561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>
          <a:xfrm rot="10800000">
            <a:off x="5135527" y="4699592"/>
            <a:ext cx="965351" cy="87501"/>
          </a:xfrm>
          <a:prstGeom prst="straightConnector1">
            <a:avLst/>
          </a:prstGeom>
          <a:ln w="28575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port-Cube-Create-PeriodMapping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0302" y="737359"/>
            <a:ext cx="7496175" cy="2600325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AF-FRW-175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53312" y="3972146"/>
            <a:ext cx="595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latin typeface="+mn-lt"/>
              </a:rPr>
              <a:t>Map the GL periods to the report periods</a:t>
            </a:r>
            <a:endParaRPr lang="en-US" sz="1800" dirty="0">
              <a:latin typeface="+mn-lt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rot="16200000" flipV="1">
            <a:off x="4071947" y="3219028"/>
            <a:ext cx="1031358" cy="191387"/>
          </a:xfrm>
          <a:prstGeom prst="straightConnector1">
            <a:avLst/>
          </a:prstGeom>
          <a:ln w="28575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Building and Running Reports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AF-FRW-180</a:t>
            </a:r>
            <a:endParaRPr lang="en-US" dirty="0"/>
          </a:p>
        </p:txBody>
      </p:sp>
      <p:pic>
        <p:nvPicPr>
          <p:cNvPr id="6" name="Picture 5" descr="FRW-Setup-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6524" y="1119891"/>
            <a:ext cx="3172251" cy="1368127"/>
          </a:xfrm>
          <a:prstGeom prst="rect">
            <a:avLst/>
          </a:prstGeom>
        </p:spPr>
      </p:pic>
      <p:pic>
        <p:nvPicPr>
          <p:cNvPr id="7" name="Picture 6" descr="FRW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8317" y="3050508"/>
            <a:ext cx="7211720" cy="22338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Real-Time Update of Report Cube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AF-FRW-190</a:t>
            </a:r>
            <a:endParaRPr lang="en-US" dirty="0"/>
          </a:p>
        </p:txBody>
      </p:sp>
      <p:cxnSp>
        <p:nvCxnSpPr>
          <p:cNvPr id="4" name="Straight Arrow Connector 3"/>
          <p:cNvCxnSpPr/>
          <p:nvPr>
            <p:custDataLst>
              <p:tags r:id="rId1"/>
            </p:custDataLst>
          </p:nvPr>
        </p:nvCxnSpPr>
        <p:spPr>
          <a:xfrm flipV="1">
            <a:off x="2399211" y="3840640"/>
            <a:ext cx="1707840" cy="55479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>
            <p:custDataLst>
              <p:tags r:id="rId2"/>
            </p:custDataLst>
          </p:nvPr>
        </p:nvCxnSpPr>
        <p:spPr>
          <a:xfrm flipV="1">
            <a:off x="2631621" y="4146573"/>
            <a:ext cx="1878386" cy="111946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>
            <p:custDataLst>
              <p:tags r:id="rId3"/>
            </p:custDataLst>
          </p:nvPr>
        </p:nvSpPr>
        <p:spPr>
          <a:xfrm>
            <a:off x="5175919" y="2187917"/>
            <a:ext cx="1528863" cy="282962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7" name="Rounded Rectangle 6"/>
          <p:cNvSpPr/>
          <p:nvPr>
            <p:custDataLst>
              <p:tags r:id="rId4"/>
            </p:custDataLst>
          </p:nvPr>
        </p:nvSpPr>
        <p:spPr>
          <a:xfrm>
            <a:off x="7218829" y="2356963"/>
            <a:ext cx="1528863" cy="215707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Reports</a:t>
            </a:r>
          </a:p>
        </p:txBody>
      </p:sp>
      <p:cxnSp>
        <p:nvCxnSpPr>
          <p:cNvPr id="8" name="Straight Arrow Connector 7"/>
          <p:cNvCxnSpPr/>
          <p:nvPr>
            <p:custDataLst>
              <p:tags r:id="rId5"/>
            </p:custDataLst>
          </p:nvPr>
        </p:nvCxnSpPr>
        <p:spPr>
          <a:xfrm>
            <a:off x="6236997" y="3475663"/>
            <a:ext cx="1035093" cy="84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>
            <p:custDataLst>
              <p:tags r:id="rId6"/>
            </p:custDataLst>
          </p:nvPr>
        </p:nvSpPr>
        <p:spPr>
          <a:xfrm>
            <a:off x="5239417" y="2838517"/>
            <a:ext cx="1395640" cy="167552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 algn="ctr"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Reporting</a:t>
            </a:r>
            <a:b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</a:b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Data</a:t>
            </a:r>
          </a:p>
        </p:txBody>
      </p:sp>
      <p:sp>
        <p:nvSpPr>
          <p:cNvPr id="10" name="Vertical Scroll 9"/>
          <p:cNvSpPr/>
          <p:nvPr>
            <p:custDataLst>
              <p:tags r:id="rId7"/>
            </p:custDataLst>
          </p:nvPr>
        </p:nvSpPr>
        <p:spPr>
          <a:xfrm>
            <a:off x="7272090" y="2808037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Vertical Scroll 10"/>
          <p:cNvSpPr/>
          <p:nvPr>
            <p:custDataLst>
              <p:tags r:id="rId8"/>
            </p:custDataLst>
          </p:nvPr>
        </p:nvSpPr>
        <p:spPr>
          <a:xfrm>
            <a:off x="7403789" y="2966594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Vertical Scroll 11"/>
          <p:cNvSpPr/>
          <p:nvPr>
            <p:custDataLst>
              <p:tags r:id="rId9"/>
            </p:custDataLst>
          </p:nvPr>
        </p:nvSpPr>
        <p:spPr>
          <a:xfrm>
            <a:off x="7539650" y="3127941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775443" y="3262720"/>
            <a:ext cx="742716" cy="10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Straight Arrow Connector 13"/>
          <p:cNvCxnSpPr/>
          <p:nvPr>
            <p:custDataLst>
              <p:tags r:id="rId11"/>
            </p:custDataLst>
          </p:nvPr>
        </p:nvCxnSpPr>
        <p:spPr>
          <a:xfrm rot="5400000" flipH="1" flipV="1">
            <a:off x="3175829" y="2061681"/>
            <a:ext cx="41104" cy="312320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>
            <p:custDataLst>
              <p:tags r:id="rId12"/>
            </p:custDataLst>
          </p:nvPr>
        </p:nvCxnSpPr>
        <p:spPr>
          <a:xfrm>
            <a:off x="1934391" y="3029538"/>
            <a:ext cx="2575616" cy="44697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>
            <p:custDataLst>
              <p:tags r:id="rId13"/>
            </p:custDataLst>
          </p:nvPr>
        </p:nvCxnSpPr>
        <p:spPr>
          <a:xfrm>
            <a:off x="1701981" y="2316839"/>
            <a:ext cx="2808026" cy="81110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2771343" y="2633085"/>
            <a:ext cx="2286000" cy="106357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514350" indent="-514350"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1.  Report  Cube Generate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(initial)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796931" y="3799652"/>
            <a:ext cx="2244914" cy="121788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endPara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2. Cube Daemon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(continual and real time)</a:t>
            </a:r>
          </a:p>
        </p:txBody>
      </p:sp>
      <p:sp>
        <p:nvSpPr>
          <p:cNvPr id="24" name="Right Arrow 23"/>
          <p:cNvSpPr/>
          <p:nvPr/>
        </p:nvSpPr>
        <p:spPr>
          <a:xfrm>
            <a:off x="5041845" y="3262720"/>
            <a:ext cx="320569" cy="303087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>
            <a:off x="5027334" y="4096503"/>
            <a:ext cx="320569" cy="303087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>
            <p:custDataLst>
              <p:tags r:id="rId14"/>
            </p:custDataLst>
          </p:nvPr>
        </p:nvSpPr>
        <p:spPr>
          <a:xfrm>
            <a:off x="191514" y="1505737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7" name="Rounded Rectangle 26"/>
          <p:cNvSpPr/>
          <p:nvPr>
            <p:custDataLst>
              <p:tags r:id="rId15"/>
            </p:custDataLst>
          </p:nvPr>
        </p:nvSpPr>
        <p:spPr>
          <a:xfrm>
            <a:off x="423924" y="2218436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8" name="Rounded Rectangle 27"/>
          <p:cNvSpPr/>
          <p:nvPr>
            <p:custDataLst>
              <p:tags r:id="rId16"/>
            </p:custDataLst>
          </p:nvPr>
        </p:nvSpPr>
        <p:spPr>
          <a:xfrm>
            <a:off x="656334" y="2931135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9" name="Rounded Rectangle 28"/>
          <p:cNvSpPr/>
          <p:nvPr>
            <p:custDataLst>
              <p:tags r:id="rId17"/>
            </p:custDataLst>
          </p:nvPr>
        </p:nvSpPr>
        <p:spPr>
          <a:xfrm>
            <a:off x="888744" y="3643834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30" name="Rounded Rectangle 29"/>
          <p:cNvSpPr/>
          <p:nvPr>
            <p:custDataLst>
              <p:tags r:id="rId18"/>
            </p:custDataLst>
          </p:nvPr>
        </p:nvSpPr>
        <p:spPr>
          <a:xfrm>
            <a:off x="1121154" y="4356533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</a:t>
            </a:r>
            <a:r>
              <a:rPr lang="en-US" sz="1800" dirty="0" smtClean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Group reporting solution</a:t>
            </a:r>
          </a:p>
          <a:p>
            <a:pPr>
              <a:spcBef>
                <a:spcPts val="2400"/>
              </a:spcBef>
            </a:pPr>
            <a:r>
              <a:rPr lang="en-GB" dirty="0" smtClean="0"/>
              <a:t>Combines the existing Financials report functionality into a single user experience</a:t>
            </a:r>
          </a:p>
          <a:p>
            <a:pPr>
              <a:spcBef>
                <a:spcPts val="2400"/>
              </a:spcBef>
            </a:pPr>
            <a:r>
              <a:rPr lang="en-GB" dirty="0" smtClean="0"/>
              <a:t>Produce reports built on</a:t>
            </a:r>
          </a:p>
          <a:p>
            <a:pPr lvl="1"/>
            <a:r>
              <a:rPr lang="en-GB" dirty="0" smtClean="0"/>
              <a:t>A common chart of accounts</a:t>
            </a:r>
          </a:p>
          <a:p>
            <a:pPr lvl="1"/>
            <a:r>
              <a:rPr lang="en-GB" dirty="0" smtClean="0"/>
              <a:t>A common currency – the presentation currency</a:t>
            </a:r>
          </a:p>
          <a:p>
            <a:pPr lvl="1"/>
            <a:r>
              <a:rPr lang="en-GB" dirty="0" smtClean="0"/>
              <a:t>A common calendar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 to Financial Report Writer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AF-FRW-020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Generate Report </a:t>
            </a:r>
            <a:r>
              <a:rPr lang="en-GB" smtClean="0"/>
              <a:t>Cube Data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AF-FRW-200</a:t>
            </a:r>
            <a:endParaRPr lang="en-US" dirty="0"/>
          </a:p>
        </p:txBody>
      </p:sp>
      <p:pic>
        <p:nvPicPr>
          <p:cNvPr id="5" name="Picture 4" descr="Financial_Report_Cube_Generat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5423" y="944123"/>
            <a:ext cx="7953154" cy="4969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Building and Running Reports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AF-FRW-210</a:t>
            </a:r>
            <a:endParaRPr lang="en-US" dirty="0"/>
          </a:p>
        </p:txBody>
      </p:sp>
      <p:sp>
        <p:nvSpPr>
          <p:cNvPr id="4" name="Rounded Rectangle 3"/>
          <p:cNvSpPr/>
          <p:nvPr>
            <p:custDataLst>
              <p:tags r:id="rId1"/>
            </p:custDataLst>
          </p:nvPr>
        </p:nvSpPr>
        <p:spPr>
          <a:xfrm>
            <a:off x="5805285" y="1351775"/>
            <a:ext cx="291062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Reports</a:t>
            </a:r>
          </a:p>
        </p:txBody>
      </p:sp>
      <p:cxnSp>
        <p:nvCxnSpPr>
          <p:cNvPr id="5" name="Straight Arrow Connector 4"/>
          <p:cNvCxnSpPr/>
          <p:nvPr>
            <p:custDataLst>
              <p:tags r:id="rId2"/>
            </p:custDataLst>
          </p:nvPr>
        </p:nvCxnSpPr>
        <p:spPr>
          <a:xfrm>
            <a:off x="3779262" y="3447448"/>
            <a:ext cx="1970592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>
            <p:custDataLst>
              <p:tags r:id="rId3"/>
            </p:custDataLst>
          </p:nvPr>
        </p:nvSpPr>
        <p:spPr>
          <a:xfrm>
            <a:off x="971874" y="1035339"/>
            <a:ext cx="2910624" cy="529674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7" name="Rounded Rectangle 6"/>
          <p:cNvSpPr/>
          <p:nvPr>
            <p:custDataLst>
              <p:tags r:id="rId4"/>
            </p:custDataLst>
          </p:nvPr>
        </p:nvSpPr>
        <p:spPr>
          <a:xfrm>
            <a:off x="1122266" y="1910861"/>
            <a:ext cx="2656996" cy="237261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-Entity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-Layer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-GL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-Sub-Account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-Cost Center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-Project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-SAF 1-10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-Intercompany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-Daybook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-TC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8" name="Rounded Rectangle 7"/>
          <p:cNvSpPr/>
          <p:nvPr>
            <p:custDataLst>
              <p:tags r:id="rId5"/>
            </p:custDataLst>
          </p:nvPr>
        </p:nvSpPr>
        <p:spPr>
          <a:xfrm>
            <a:off x="1122266" y="5451364"/>
            <a:ext cx="2656996" cy="478998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Report Calendar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9" name="Rounded Rectangle 8"/>
          <p:cNvSpPr/>
          <p:nvPr>
            <p:custDataLst>
              <p:tags r:id="rId6"/>
            </p:custDataLst>
          </p:nvPr>
        </p:nvSpPr>
        <p:spPr>
          <a:xfrm>
            <a:off x="1122266" y="4559095"/>
            <a:ext cx="2656996" cy="70419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Presentation Currency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10" name="Vertical Scroll 9"/>
          <p:cNvSpPr/>
          <p:nvPr>
            <p:custDataLst>
              <p:tags r:id="rId7"/>
            </p:custDataLst>
          </p:nvPr>
        </p:nvSpPr>
        <p:spPr>
          <a:xfrm>
            <a:off x="5906684" y="1910861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Vertical Scroll 10"/>
          <p:cNvSpPr/>
          <p:nvPr>
            <p:custDataLst>
              <p:tags r:id="rId8"/>
            </p:custDataLst>
          </p:nvPr>
        </p:nvSpPr>
        <p:spPr>
          <a:xfrm>
            <a:off x="6157409" y="2207663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Vertical Scroll 11"/>
          <p:cNvSpPr/>
          <p:nvPr>
            <p:custDataLst>
              <p:tags r:id="rId9"/>
            </p:custDataLst>
          </p:nvPr>
        </p:nvSpPr>
        <p:spPr>
          <a:xfrm>
            <a:off x="6416060" y="2509687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64957" y="2761979"/>
            <a:ext cx="1413971" cy="2047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AF-FRW-220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529" y="1214278"/>
            <a:ext cx="7588507" cy="4382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0775" y="112654"/>
            <a:ext cx="3613395" cy="1908113"/>
          </a:xfrm>
          <a:prstGeom prst="rect">
            <a:avLst/>
          </a:prstGeom>
          <a:noFill/>
          <a:ln w="9525">
            <a:solidFill>
              <a:schemeClr val="tx2">
                <a:lumMod val="90000"/>
                <a:lumOff val="10000"/>
              </a:schemeClr>
            </a:solidFill>
            <a:prstDash val="dash"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89065" y="3476933"/>
            <a:ext cx="1291110" cy="271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79362" y="3018236"/>
            <a:ext cx="1247981" cy="62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51212" y="3488879"/>
            <a:ext cx="1365169" cy="26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11024" y="2931533"/>
            <a:ext cx="1305357" cy="72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41559" y="3579312"/>
            <a:ext cx="1166266" cy="260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64823" y="3079089"/>
            <a:ext cx="1164113" cy="596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30234" y="3527880"/>
            <a:ext cx="1356788" cy="260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30234" y="2947165"/>
            <a:ext cx="1331259" cy="572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Down Arrow 13"/>
          <p:cNvSpPr/>
          <p:nvPr/>
        </p:nvSpPr>
        <p:spPr bwMode="auto">
          <a:xfrm rot="13629959">
            <a:off x="2258496" y="1589915"/>
            <a:ext cx="357473" cy="100511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sz="1400">
              <a:solidFill>
                <a:schemeClr val="accent5">
                  <a:lumMod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5" name="Down Arrow 14"/>
          <p:cNvSpPr/>
          <p:nvPr/>
        </p:nvSpPr>
        <p:spPr bwMode="auto">
          <a:xfrm rot="7815570">
            <a:off x="6718720" y="1574356"/>
            <a:ext cx="407840" cy="973501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sz="1400">
              <a:solidFill>
                <a:schemeClr val="accent5">
                  <a:lumMod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6" name="Down Arrow 15"/>
          <p:cNvSpPr/>
          <p:nvPr/>
        </p:nvSpPr>
        <p:spPr bwMode="auto">
          <a:xfrm rot="10800000">
            <a:off x="4263169" y="2061108"/>
            <a:ext cx="353212" cy="870424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sz="1400">
              <a:solidFill>
                <a:schemeClr val="accent5">
                  <a:lumMod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7" name="Down Arrow 16"/>
          <p:cNvSpPr/>
          <p:nvPr/>
        </p:nvSpPr>
        <p:spPr bwMode="auto">
          <a:xfrm rot="10800000">
            <a:off x="5493518" y="2047657"/>
            <a:ext cx="369400" cy="883873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sz="1400">
              <a:solidFill>
                <a:schemeClr val="accent5">
                  <a:lumMod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8" name="Text Placeholder 6"/>
          <p:cNvSpPr txBox="1">
            <a:spLocks/>
          </p:cNvSpPr>
          <p:nvPr/>
        </p:nvSpPr>
        <p:spPr>
          <a:xfrm>
            <a:off x="457200" y="179388"/>
            <a:ext cx="8229600" cy="428625"/>
          </a:xfrm>
          <a:prstGeom prst="rect">
            <a:avLst/>
          </a:prstGeom>
        </p:spPr>
        <p:txBody>
          <a:bodyPr/>
          <a:lstStyle/>
          <a:p>
            <a:pPr marR="0" lvl="0" algn="l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lang="en-US" sz="2000" b="1" dirty="0" smtClean="0">
                <a:solidFill>
                  <a:srgbClr val="4F81BD"/>
                </a:solidFill>
                <a:latin typeface="Century Gothic"/>
                <a:cs typeface="Century Gothic"/>
              </a:rPr>
              <a:t>Financial</a:t>
            </a:r>
          </a:p>
          <a:p>
            <a:pPr marR="0" lvl="0" algn="l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lang="en-US" sz="2000" b="1" dirty="0" smtClean="0">
                <a:solidFill>
                  <a:srgbClr val="4F81BD"/>
                </a:solidFill>
                <a:latin typeface="Century Gothic"/>
                <a:cs typeface="Century Gothic"/>
              </a:rPr>
              <a:t>Report Writer</a:t>
            </a:r>
            <a:endParaRPr lang="en-GB" sz="2000" b="1" dirty="0">
              <a:solidFill>
                <a:srgbClr val="4F81BD"/>
              </a:solidFill>
              <a:latin typeface="Century Gothic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Analysis Codes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AF-FRW-230</a:t>
            </a:r>
            <a:endParaRPr lang="en-US" dirty="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3797084" y="3009217"/>
            <a:ext cx="604434" cy="1588"/>
          </a:xfrm>
          <a:prstGeom prst="straightConnector1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>
            <a:endCxn id="81" idx="1"/>
          </p:cNvCxnSpPr>
          <p:nvPr/>
        </p:nvCxnSpPr>
        <p:spPr>
          <a:xfrm>
            <a:off x="3797084" y="4170240"/>
            <a:ext cx="604434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7" idx="3"/>
          </p:cNvCxnSpPr>
          <p:nvPr/>
        </p:nvCxnSpPr>
        <p:spPr>
          <a:xfrm>
            <a:off x="2743210" y="3573503"/>
            <a:ext cx="449441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258966" y="1536620"/>
            <a:ext cx="2484244" cy="407376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71350" y="2392508"/>
            <a:ext cx="2039384" cy="2938909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Reporting Data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115245" y="1552118"/>
            <a:ext cx="291062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grpSp>
        <p:nvGrpSpPr>
          <p:cNvPr id="10" name="Group 92"/>
          <p:cNvGrpSpPr>
            <a:grpSpLocks/>
          </p:cNvGrpSpPr>
          <p:nvPr/>
        </p:nvGrpSpPr>
        <p:grpSpPr bwMode="auto">
          <a:xfrm>
            <a:off x="7663846" y="1793893"/>
            <a:ext cx="928689" cy="3611564"/>
            <a:chOff x="2579687" y="1733549"/>
            <a:chExt cx="928689" cy="3611565"/>
          </a:xfrm>
        </p:grpSpPr>
        <p:grpSp>
          <p:nvGrpSpPr>
            <p:cNvPr id="11" name="Group 78"/>
            <p:cNvGrpSpPr>
              <a:grpSpLocks/>
            </p:cNvGrpSpPr>
            <p:nvPr/>
          </p:nvGrpSpPr>
          <p:grpSpPr bwMode="auto">
            <a:xfrm>
              <a:off x="2579687" y="3201812"/>
              <a:ext cx="500066" cy="2143290"/>
              <a:chOff x="2357419" y="2786058"/>
              <a:chExt cx="500069" cy="2143140"/>
            </a:xfrm>
          </p:grpSpPr>
          <p:sp>
            <p:nvSpPr>
              <p:cNvPr id="16" name="Rectangle 15"/>
              <p:cNvSpPr>
                <a:spLocks noChangeArrowheads="1"/>
              </p:cNvSpPr>
              <p:nvPr/>
            </p:nvSpPr>
            <p:spPr bwMode="auto">
              <a:xfrm>
                <a:off x="2357419" y="3643418"/>
                <a:ext cx="500066" cy="142865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grpSp>
            <p:nvGrpSpPr>
              <p:cNvPr id="17" name="Group 49"/>
              <p:cNvGrpSpPr/>
              <p:nvPr/>
            </p:nvGrpSpPr>
            <p:grpSpPr>
              <a:xfrm>
                <a:off x="2357422" y="2786058"/>
                <a:ext cx="500066" cy="2143140"/>
                <a:chOff x="2714612" y="2786058"/>
                <a:chExt cx="500066" cy="2143140"/>
              </a:xfrm>
              <a:solidFill>
                <a:schemeClr val="bg1"/>
              </a:solidFill>
            </p:grpSpPr>
            <p:sp>
              <p:nvSpPr>
                <p:cNvPr id="18" name="Rectangle 17"/>
                <p:cNvSpPr>
                  <a:spLocks noChangeArrowheads="1"/>
                </p:cNvSpPr>
                <p:nvPr/>
              </p:nvSpPr>
              <p:spPr bwMode="auto">
                <a:xfrm>
                  <a:off x="2714612" y="2928934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9" name="Rectangle 6"/>
                <p:cNvSpPr>
                  <a:spLocks noChangeArrowheads="1"/>
                </p:cNvSpPr>
                <p:nvPr/>
              </p:nvSpPr>
              <p:spPr bwMode="auto">
                <a:xfrm>
                  <a:off x="2714612" y="307181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0" name="Rectangle 19"/>
                <p:cNvSpPr>
                  <a:spLocks noChangeArrowheads="1"/>
                </p:cNvSpPr>
                <p:nvPr/>
              </p:nvSpPr>
              <p:spPr bwMode="auto">
                <a:xfrm>
                  <a:off x="2714612" y="321468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1" name="Rectangle 20"/>
                <p:cNvSpPr>
                  <a:spLocks noChangeArrowheads="1"/>
                </p:cNvSpPr>
                <p:nvPr/>
              </p:nvSpPr>
              <p:spPr bwMode="auto">
                <a:xfrm>
                  <a:off x="2714612" y="278605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2" name="Rectangle 21"/>
                <p:cNvSpPr>
                  <a:spLocks noChangeArrowheads="1"/>
                </p:cNvSpPr>
                <p:nvPr/>
              </p:nvSpPr>
              <p:spPr bwMode="auto">
                <a:xfrm>
                  <a:off x="2714612" y="335756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3" name="Rectangle 22"/>
                <p:cNvSpPr>
                  <a:spLocks noChangeArrowheads="1"/>
                </p:cNvSpPr>
                <p:nvPr/>
              </p:nvSpPr>
              <p:spPr bwMode="auto">
                <a:xfrm>
                  <a:off x="2714612" y="378619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4" name="Rectangle 23"/>
                <p:cNvSpPr>
                  <a:spLocks noChangeArrowheads="1"/>
                </p:cNvSpPr>
                <p:nvPr/>
              </p:nvSpPr>
              <p:spPr bwMode="auto">
                <a:xfrm>
                  <a:off x="2714612" y="392906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5" name="Rectangle 24"/>
                <p:cNvSpPr>
                  <a:spLocks noChangeArrowheads="1"/>
                </p:cNvSpPr>
                <p:nvPr/>
              </p:nvSpPr>
              <p:spPr bwMode="auto">
                <a:xfrm>
                  <a:off x="2714612" y="350043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6" name="Rectangle 25"/>
                <p:cNvSpPr>
                  <a:spLocks noChangeArrowheads="1"/>
                </p:cNvSpPr>
                <p:nvPr/>
              </p:nvSpPr>
              <p:spPr bwMode="auto">
                <a:xfrm>
                  <a:off x="2714612" y="407194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7" name="Rectangle 26"/>
                <p:cNvSpPr>
                  <a:spLocks noChangeArrowheads="1"/>
                </p:cNvSpPr>
                <p:nvPr/>
              </p:nvSpPr>
              <p:spPr bwMode="auto">
                <a:xfrm>
                  <a:off x="2714612" y="4357694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8" name="Rectangle 27"/>
                <p:cNvSpPr>
                  <a:spLocks noChangeArrowheads="1"/>
                </p:cNvSpPr>
                <p:nvPr/>
              </p:nvSpPr>
              <p:spPr bwMode="auto">
                <a:xfrm>
                  <a:off x="2714612" y="450057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9" name="Rectangle 28"/>
                <p:cNvSpPr>
                  <a:spLocks noChangeArrowheads="1"/>
                </p:cNvSpPr>
                <p:nvPr/>
              </p:nvSpPr>
              <p:spPr bwMode="auto">
                <a:xfrm>
                  <a:off x="2714612" y="464344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30" name="Rectangle 29"/>
                <p:cNvSpPr>
                  <a:spLocks noChangeArrowheads="1"/>
                </p:cNvSpPr>
                <p:nvPr/>
              </p:nvSpPr>
              <p:spPr bwMode="auto">
                <a:xfrm>
                  <a:off x="2714612" y="421481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31" name="Rectangle 30"/>
                <p:cNvSpPr>
                  <a:spLocks noChangeArrowheads="1"/>
                </p:cNvSpPr>
                <p:nvPr/>
              </p:nvSpPr>
              <p:spPr bwMode="auto">
                <a:xfrm>
                  <a:off x="2714612" y="478632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</p:grpSp>
        </p:grpSp>
        <p:grpSp>
          <p:nvGrpSpPr>
            <p:cNvPr id="12" name="Group 91"/>
            <p:cNvGrpSpPr>
              <a:grpSpLocks/>
            </p:cNvGrpSpPr>
            <p:nvPr/>
          </p:nvGrpSpPr>
          <p:grpSpPr bwMode="auto">
            <a:xfrm>
              <a:off x="3079751" y="1733549"/>
              <a:ext cx="428625" cy="3611565"/>
              <a:chOff x="3079751" y="1733549"/>
              <a:chExt cx="428625" cy="3611565"/>
            </a:xfrm>
          </p:grpSpPr>
          <p:sp>
            <p:nvSpPr>
              <p:cNvPr id="13" name="Flowchart: Data 12"/>
              <p:cNvSpPr/>
              <p:nvPr/>
            </p:nvSpPr>
            <p:spPr bwMode="auto">
              <a:xfrm rot="5400000" flipV="1">
                <a:off x="1829594" y="3952082"/>
                <a:ext cx="2643189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4" name="Flowchart: Data 13"/>
              <p:cNvSpPr/>
              <p:nvPr/>
            </p:nvSpPr>
            <p:spPr bwMode="auto">
              <a:xfrm rot="5400000" flipV="1">
                <a:off x="1972469" y="3467895"/>
                <a:ext cx="2643188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5" name="Flowchart: Data 14"/>
              <p:cNvSpPr/>
              <p:nvPr/>
            </p:nvSpPr>
            <p:spPr bwMode="auto">
              <a:xfrm rot="5400000" flipV="1">
                <a:off x="2115344" y="2983706"/>
                <a:ext cx="2643189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</p:grpSp>
      <p:grpSp>
        <p:nvGrpSpPr>
          <p:cNvPr id="32" name="Group 84"/>
          <p:cNvGrpSpPr>
            <a:grpSpLocks/>
          </p:cNvGrpSpPr>
          <p:nvPr/>
        </p:nvGrpSpPr>
        <p:grpSpPr bwMode="auto">
          <a:xfrm>
            <a:off x="7092349" y="3375044"/>
            <a:ext cx="571500" cy="1546225"/>
            <a:chOff x="2571736" y="2156563"/>
            <a:chExt cx="571504" cy="1546330"/>
          </a:xfrm>
        </p:grpSpPr>
        <p:cxnSp>
          <p:nvCxnSpPr>
            <p:cNvPr id="33" name="Straight Connector 32"/>
            <p:cNvCxnSpPr/>
            <p:nvPr/>
          </p:nvCxnSpPr>
          <p:spPr bwMode="auto">
            <a:xfrm rot="5400000">
              <a:off x="2180382" y="2924172"/>
              <a:ext cx="1070048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/>
            <p:cNvCxnSpPr/>
            <p:nvPr/>
          </p:nvCxnSpPr>
          <p:spPr bwMode="auto">
            <a:xfrm>
              <a:off x="2571736" y="2942429"/>
              <a:ext cx="142876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35" name="Group 232"/>
            <p:cNvGrpSpPr>
              <a:grpSpLocks/>
            </p:cNvGrpSpPr>
            <p:nvPr/>
          </p:nvGrpSpPr>
          <p:grpSpPr bwMode="auto">
            <a:xfrm>
              <a:off x="2714612" y="2156563"/>
              <a:ext cx="428628" cy="461994"/>
              <a:chOff x="2714612" y="2196904"/>
              <a:chExt cx="428628" cy="461994"/>
            </a:xfrm>
          </p:grpSpPr>
          <p:cxnSp>
            <p:nvCxnSpPr>
              <p:cNvPr id="66" name="Straight Connector 65"/>
              <p:cNvCxnSpPr/>
              <p:nvPr/>
            </p:nvCxnSpPr>
            <p:spPr bwMode="auto">
              <a:xfrm>
                <a:off x="2714612" y="2428695"/>
                <a:ext cx="285752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7" name="Straight Connector 66"/>
              <p:cNvCxnSpPr/>
              <p:nvPr/>
            </p:nvCxnSpPr>
            <p:spPr bwMode="auto">
              <a:xfrm rot="5400000">
                <a:off x="2714604" y="242710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8" name="Straight Connector 67"/>
              <p:cNvCxnSpPr/>
              <p:nvPr/>
            </p:nvCxnSpPr>
            <p:spPr bwMode="auto">
              <a:xfrm>
                <a:off x="2857488" y="2285810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" name="Straight Connector 68"/>
              <p:cNvCxnSpPr/>
              <p:nvPr/>
            </p:nvCxnSpPr>
            <p:spPr bwMode="auto">
              <a:xfrm>
                <a:off x="2857488" y="2428695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" name="Straight Connector 69"/>
              <p:cNvCxnSpPr/>
              <p:nvPr/>
            </p:nvCxnSpPr>
            <p:spPr bwMode="auto">
              <a:xfrm>
                <a:off x="2857488" y="2571579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" name="Straight Connector 70"/>
              <p:cNvCxnSpPr/>
              <p:nvPr/>
            </p:nvCxnSpPr>
            <p:spPr bwMode="auto">
              <a:xfrm rot="5400000" flipH="1" flipV="1">
                <a:off x="2963055" y="2238976"/>
                <a:ext cx="74617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2" name="Straight Connector 71"/>
              <p:cNvCxnSpPr/>
              <p:nvPr/>
            </p:nvCxnSpPr>
            <p:spPr bwMode="auto">
              <a:xfrm>
                <a:off x="3000364" y="2290573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" name="Straight Connector 72"/>
              <p:cNvCxnSpPr/>
              <p:nvPr/>
            </p:nvCxnSpPr>
            <p:spPr bwMode="auto">
              <a:xfrm>
                <a:off x="3000364" y="2196904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" name="Straight Connector 73"/>
              <p:cNvCxnSpPr/>
              <p:nvPr/>
            </p:nvCxnSpPr>
            <p:spPr bwMode="auto">
              <a:xfrm>
                <a:off x="3000364" y="237312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" name="Straight Connector 74"/>
              <p:cNvCxnSpPr/>
              <p:nvPr/>
            </p:nvCxnSpPr>
            <p:spPr bwMode="auto">
              <a:xfrm>
                <a:off x="3000364" y="246997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" name="Straight Connector 75"/>
              <p:cNvCxnSpPr/>
              <p:nvPr/>
            </p:nvCxnSpPr>
            <p:spPr bwMode="auto">
              <a:xfrm>
                <a:off x="3000364" y="2657310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7" name="Straight Connector 76"/>
              <p:cNvCxnSpPr/>
              <p:nvPr/>
            </p:nvCxnSpPr>
            <p:spPr bwMode="auto">
              <a:xfrm>
                <a:off x="3000364" y="2571579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8" name="Straight Connector 77"/>
              <p:cNvCxnSpPr/>
              <p:nvPr/>
            </p:nvCxnSpPr>
            <p:spPr bwMode="auto">
              <a:xfrm rot="5400000" flipH="1" flipV="1">
                <a:off x="2963055" y="2613651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9" name="Straight Connector 78"/>
              <p:cNvCxnSpPr/>
              <p:nvPr/>
            </p:nvCxnSpPr>
            <p:spPr bwMode="auto">
              <a:xfrm rot="5400000" flipH="1" flipV="1">
                <a:off x="2963055" y="2412025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36" name="Group 233"/>
            <p:cNvGrpSpPr>
              <a:grpSpLocks/>
            </p:cNvGrpSpPr>
            <p:nvPr/>
          </p:nvGrpSpPr>
          <p:grpSpPr bwMode="auto">
            <a:xfrm>
              <a:off x="2714612" y="2701113"/>
              <a:ext cx="428628" cy="461993"/>
              <a:chOff x="2714612" y="2196844"/>
              <a:chExt cx="428628" cy="461993"/>
            </a:xfrm>
          </p:grpSpPr>
          <p:cxnSp>
            <p:nvCxnSpPr>
              <p:cNvPr id="52" name="Straight Connector 51"/>
              <p:cNvCxnSpPr/>
              <p:nvPr/>
            </p:nvCxnSpPr>
            <p:spPr bwMode="auto">
              <a:xfrm>
                <a:off x="2714612" y="2428635"/>
                <a:ext cx="285752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Straight Connector 52"/>
              <p:cNvCxnSpPr/>
              <p:nvPr/>
            </p:nvCxnSpPr>
            <p:spPr bwMode="auto">
              <a:xfrm rot="5400000">
                <a:off x="2714604" y="242704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4" name="Straight Connector 53"/>
              <p:cNvCxnSpPr/>
              <p:nvPr/>
            </p:nvCxnSpPr>
            <p:spPr bwMode="auto">
              <a:xfrm>
                <a:off x="2857488" y="228575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5" name="Straight Connector 54"/>
              <p:cNvCxnSpPr/>
              <p:nvPr/>
            </p:nvCxnSpPr>
            <p:spPr bwMode="auto">
              <a:xfrm>
                <a:off x="2857488" y="2428635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6" name="Straight Connector 55"/>
              <p:cNvCxnSpPr/>
              <p:nvPr/>
            </p:nvCxnSpPr>
            <p:spPr bwMode="auto">
              <a:xfrm>
                <a:off x="2857488" y="257151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7" name="Straight Connector 56"/>
              <p:cNvCxnSpPr/>
              <p:nvPr/>
            </p:nvCxnSpPr>
            <p:spPr bwMode="auto">
              <a:xfrm rot="5400000" flipH="1" flipV="1">
                <a:off x="2963054" y="2238916"/>
                <a:ext cx="7461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8" name="Straight Connector 57"/>
              <p:cNvCxnSpPr/>
              <p:nvPr/>
            </p:nvCxnSpPr>
            <p:spPr bwMode="auto">
              <a:xfrm>
                <a:off x="3000364" y="229051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9" name="Straight Connector 58"/>
              <p:cNvCxnSpPr/>
              <p:nvPr/>
            </p:nvCxnSpPr>
            <p:spPr bwMode="auto">
              <a:xfrm>
                <a:off x="3000364" y="2196844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0" name="Straight Connector 59"/>
              <p:cNvCxnSpPr/>
              <p:nvPr/>
            </p:nvCxnSpPr>
            <p:spPr bwMode="auto">
              <a:xfrm>
                <a:off x="3000364" y="2373068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1" name="Straight Connector 60"/>
              <p:cNvCxnSpPr/>
              <p:nvPr/>
            </p:nvCxnSpPr>
            <p:spPr bwMode="auto">
              <a:xfrm>
                <a:off x="3000364" y="2469912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2" name="Straight Connector 61"/>
              <p:cNvCxnSpPr/>
              <p:nvPr/>
            </p:nvCxnSpPr>
            <p:spPr bwMode="auto">
              <a:xfrm>
                <a:off x="3000364" y="265725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3" name="Straight Connector 62"/>
              <p:cNvCxnSpPr/>
              <p:nvPr/>
            </p:nvCxnSpPr>
            <p:spPr bwMode="auto">
              <a:xfrm>
                <a:off x="3000364" y="257151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" name="Straight Connector 63"/>
              <p:cNvCxnSpPr/>
              <p:nvPr/>
            </p:nvCxnSpPr>
            <p:spPr bwMode="auto">
              <a:xfrm rot="5400000" flipH="1" flipV="1">
                <a:off x="2963055" y="2613590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5" name="Straight Connector 64"/>
              <p:cNvCxnSpPr/>
              <p:nvPr/>
            </p:nvCxnSpPr>
            <p:spPr bwMode="auto">
              <a:xfrm rot="5400000" flipH="1" flipV="1">
                <a:off x="2963055" y="2411964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37" name="Group 248"/>
            <p:cNvGrpSpPr>
              <a:grpSpLocks/>
            </p:cNvGrpSpPr>
            <p:nvPr/>
          </p:nvGrpSpPr>
          <p:grpSpPr bwMode="auto">
            <a:xfrm>
              <a:off x="2714612" y="3240900"/>
              <a:ext cx="428628" cy="461993"/>
              <a:chOff x="2714612" y="2196224"/>
              <a:chExt cx="428628" cy="461993"/>
            </a:xfrm>
          </p:grpSpPr>
          <p:cxnSp>
            <p:nvCxnSpPr>
              <p:cNvPr id="38" name="Straight Connector 37"/>
              <p:cNvCxnSpPr/>
              <p:nvPr/>
            </p:nvCxnSpPr>
            <p:spPr bwMode="auto">
              <a:xfrm>
                <a:off x="2714612" y="2428015"/>
                <a:ext cx="285752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9" name="Straight Connector 38"/>
              <p:cNvCxnSpPr/>
              <p:nvPr/>
            </p:nvCxnSpPr>
            <p:spPr bwMode="auto">
              <a:xfrm rot="5400000">
                <a:off x="2714604" y="242642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0" name="Straight Connector 39"/>
              <p:cNvCxnSpPr/>
              <p:nvPr/>
            </p:nvCxnSpPr>
            <p:spPr bwMode="auto">
              <a:xfrm>
                <a:off x="2857488" y="228513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1" name="Straight Connector 40"/>
              <p:cNvCxnSpPr/>
              <p:nvPr/>
            </p:nvCxnSpPr>
            <p:spPr bwMode="auto">
              <a:xfrm>
                <a:off x="2857488" y="2428015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2" name="Straight Connector 41"/>
              <p:cNvCxnSpPr/>
              <p:nvPr/>
            </p:nvCxnSpPr>
            <p:spPr bwMode="auto">
              <a:xfrm>
                <a:off x="2857488" y="257089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3" name="Straight Connector 42"/>
              <p:cNvCxnSpPr/>
              <p:nvPr/>
            </p:nvCxnSpPr>
            <p:spPr bwMode="auto">
              <a:xfrm rot="5400000" flipH="1" flipV="1">
                <a:off x="2963054" y="2238296"/>
                <a:ext cx="7461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4" name="Straight Connector 43"/>
              <p:cNvCxnSpPr/>
              <p:nvPr/>
            </p:nvCxnSpPr>
            <p:spPr bwMode="auto">
              <a:xfrm>
                <a:off x="3000364" y="228989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5" name="Straight Connector 44"/>
              <p:cNvCxnSpPr/>
              <p:nvPr/>
            </p:nvCxnSpPr>
            <p:spPr bwMode="auto">
              <a:xfrm>
                <a:off x="3000364" y="2196224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6" name="Straight Connector 45"/>
              <p:cNvCxnSpPr/>
              <p:nvPr/>
            </p:nvCxnSpPr>
            <p:spPr bwMode="auto">
              <a:xfrm>
                <a:off x="3000364" y="2372448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7" name="Straight Connector 46"/>
              <p:cNvCxnSpPr/>
              <p:nvPr/>
            </p:nvCxnSpPr>
            <p:spPr bwMode="auto">
              <a:xfrm>
                <a:off x="3000364" y="2469292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8" name="Straight Connector 47"/>
              <p:cNvCxnSpPr/>
              <p:nvPr/>
            </p:nvCxnSpPr>
            <p:spPr bwMode="auto">
              <a:xfrm>
                <a:off x="3000364" y="265663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9" name="Straight Connector 48"/>
              <p:cNvCxnSpPr/>
              <p:nvPr/>
            </p:nvCxnSpPr>
            <p:spPr bwMode="auto">
              <a:xfrm>
                <a:off x="3000364" y="257089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Straight Connector 49"/>
              <p:cNvCxnSpPr/>
              <p:nvPr/>
            </p:nvCxnSpPr>
            <p:spPr bwMode="auto">
              <a:xfrm rot="5400000" flipH="1" flipV="1">
                <a:off x="2963055" y="2612970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1" name="Straight Connector 50"/>
              <p:cNvCxnSpPr/>
              <p:nvPr/>
            </p:nvCxnSpPr>
            <p:spPr bwMode="auto">
              <a:xfrm rot="5400000" flipH="1" flipV="1">
                <a:off x="2963055" y="2411344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80" name="Rounded Rectangle 79"/>
          <p:cNvSpPr/>
          <p:nvPr/>
        </p:nvSpPr>
        <p:spPr>
          <a:xfrm>
            <a:off x="2882692" y="2495707"/>
            <a:ext cx="1348351" cy="207781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Analysis Codes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4401518" y="3745182"/>
            <a:ext cx="1574245" cy="85011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Tree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4401518" y="2482972"/>
            <a:ext cx="1574245" cy="85011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Column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Group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cxnSp>
        <p:nvCxnSpPr>
          <p:cNvPr id="83" name="Straight Arrow Connector 82"/>
          <p:cNvCxnSpPr>
            <a:stCxn id="82" idx="3"/>
          </p:cNvCxnSpPr>
          <p:nvPr/>
        </p:nvCxnSpPr>
        <p:spPr>
          <a:xfrm>
            <a:off x="5975763" y="2908030"/>
            <a:ext cx="2188146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>
            <a:stCxn id="81" idx="3"/>
          </p:cNvCxnSpPr>
          <p:nvPr/>
        </p:nvCxnSpPr>
        <p:spPr>
          <a:xfrm>
            <a:off x="5975763" y="4170240"/>
            <a:ext cx="1116586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Rounded Rectangle 84"/>
          <p:cNvSpPr/>
          <p:nvPr/>
        </p:nvSpPr>
        <p:spPr>
          <a:xfrm>
            <a:off x="4231043" y="1557539"/>
            <a:ext cx="1884202" cy="4073766"/>
          </a:xfrm>
          <a:prstGeom prst="round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Master</a:t>
            </a:r>
            <a:endParaRPr lang="en-US" sz="1800" dirty="0">
              <a:solidFill>
                <a:schemeClr val="accent1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Analysis Codes for a Sales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AF-FRW-240</a:t>
            </a:r>
            <a:endParaRPr lang="en-US" dirty="0"/>
          </a:p>
        </p:txBody>
      </p:sp>
      <p:sp>
        <p:nvSpPr>
          <p:cNvPr id="4" name="Rectangle 48"/>
          <p:cNvSpPr>
            <a:spLocks noChangeArrowheads="1"/>
          </p:cNvSpPr>
          <p:nvPr/>
        </p:nvSpPr>
        <p:spPr bwMode="auto">
          <a:xfrm>
            <a:off x="468313" y="1300163"/>
            <a:ext cx="2600325" cy="71120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pPr algn="ctr"/>
            <a:r>
              <a:rPr lang="en-US" sz="1800" dirty="0" smtClean="0"/>
              <a:t>Report Cube </a:t>
            </a:r>
            <a:r>
              <a:rPr lang="en-US" sz="1800" dirty="0"/>
              <a:t>D</a:t>
            </a:r>
            <a:r>
              <a:rPr lang="en-US" sz="1800" dirty="0" smtClean="0"/>
              <a:t>ata</a:t>
            </a:r>
            <a:endParaRPr lang="en-US" sz="1800" dirty="0"/>
          </a:p>
        </p:txBody>
      </p:sp>
      <p:grpSp>
        <p:nvGrpSpPr>
          <p:cNvPr id="5" name="Group 98"/>
          <p:cNvGrpSpPr>
            <a:grpSpLocks/>
          </p:cNvGrpSpPr>
          <p:nvPr/>
        </p:nvGrpSpPr>
        <p:grpSpPr bwMode="auto">
          <a:xfrm>
            <a:off x="755650" y="2135188"/>
            <a:ext cx="2168525" cy="3654425"/>
            <a:chOff x="4725873" y="1737302"/>
            <a:chExt cx="1489201" cy="3654824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725873" y="1940524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/>
                <a:t>China </a:t>
              </a:r>
              <a:r>
                <a:rPr lang="en-US" sz="1400" dirty="0" smtClean="0"/>
                <a:t>01    41200  Auto</a:t>
              </a:r>
              <a:endParaRPr lang="en-US" sz="1400" dirty="0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4725873" y="2143746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USA01         41100 Auto</a:t>
              </a:r>
              <a:endParaRPr lang="en-US" sz="1400" dirty="0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4725873" y="1737302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China01     41100  Auto</a:t>
              </a:r>
              <a:endParaRPr lang="en-US" sz="1400" dirty="0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725873" y="2346969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4725873" y="2550191"/>
              <a:ext cx="1489201" cy="20163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/>
                <a:t>….</a:t>
              </a: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25873" y="2751825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endParaRPr lang="en-US" sz="1400" dirty="0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25873" y="2955047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25873" y="2346969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France01    41200 Auto</a:t>
              </a:r>
              <a:endParaRPr lang="en-US" sz="1400" dirty="0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25873" y="3158269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25873" y="3564713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China01    51100  Pack</a:t>
              </a:r>
              <a:endParaRPr lang="en-US" sz="1400" dirty="0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25873" y="3767936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USA01        55100  Pack</a:t>
              </a:r>
              <a:endParaRPr lang="en-US" sz="1400" dirty="0"/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4725873" y="3971158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France01  55100  Pack</a:t>
              </a:r>
              <a:endParaRPr lang="en-US" sz="1400" dirty="0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4725873" y="3361491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Japan01   51100  Pack</a:t>
              </a:r>
              <a:endParaRPr lang="en-US" sz="1400" dirty="0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4725873" y="4174380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/>
                <a:t>…</a:t>
              </a: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4725873" y="4579237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USA01       63010  Auto</a:t>
              </a:r>
              <a:endParaRPr lang="en-US" sz="1400" dirty="0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4725873" y="4782459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USA01       63010 Auto</a:t>
              </a:r>
              <a:endParaRPr lang="en-US" sz="1400" dirty="0"/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4725873" y="4985682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/>
                <a:t>…</a:t>
              </a: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4725873" y="4377602"/>
              <a:ext cx="1489201" cy="20163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4725873" y="5188904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25" name="Rectangle 48"/>
          <p:cNvSpPr>
            <a:spLocks noChangeArrowheads="1"/>
          </p:cNvSpPr>
          <p:nvPr/>
        </p:nvSpPr>
        <p:spPr bwMode="auto">
          <a:xfrm>
            <a:off x="4341813" y="1315066"/>
            <a:ext cx="2357437" cy="71120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pPr algn="ctr"/>
            <a:r>
              <a:rPr lang="en-US" sz="1800" dirty="0"/>
              <a:t>Report Analysis Codes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3920351" y="2279754"/>
            <a:ext cx="1060450" cy="23812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/>
              <a:t>Europe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3920351" y="2501544"/>
            <a:ext cx="1060450" cy="11922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u="sng" dirty="0"/>
              <a:t>Entities</a:t>
            </a:r>
          </a:p>
          <a:p>
            <a:pPr algn="ctr">
              <a:defRPr/>
            </a:pPr>
            <a:r>
              <a:rPr lang="en-US" sz="1400" dirty="0" smtClean="0"/>
              <a:t>France01</a:t>
            </a:r>
          </a:p>
          <a:p>
            <a:pPr algn="ctr">
              <a:defRPr/>
            </a:pPr>
            <a:r>
              <a:rPr lang="en-US" sz="1400" dirty="0" smtClean="0"/>
              <a:t>….</a:t>
            </a:r>
            <a:endParaRPr lang="en-US" sz="1400" dirty="0"/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4991913" y="2279754"/>
            <a:ext cx="1060450" cy="23812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/>
              <a:t>Americas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4991913" y="2501544"/>
            <a:ext cx="1060450" cy="11922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u="sng" dirty="0"/>
              <a:t>Entities</a:t>
            </a:r>
          </a:p>
          <a:p>
            <a:pPr algn="ctr">
              <a:defRPr/>
            </a:pPr>
            <a:r>
              <a:rPr lang="en-US" sz="1400" dirty="0" smtClean="0"/>
              <a:t>USA01</a:t>
            </a:r>
          </a:p>
          <a:p>
            <a:pPr algn="ctr">
              <a:defRPr/>
            </a:pPr>
            <a:r>
              <a:rPr lang="en-US" sz="1400" dirty="0" smtClean="0"/>
              <a:t>…</a:t>
            </a:r>
            <a:endParaRPr lang="en-US" sz="1400" dirty="0"/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6063476" y="2279754"/>
            <a:ext cx="1060450" cy="23812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/>
              <a:t>Asia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6063476" y="2501544"/>
            <a:ext cx="1060450" cy="11922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u="sng" dirty="0"/>
              <a:t>Entities</a:t>
            </a:r>
          </a:p>
          <a:p>
            <a:pPr algn="ctr">
              <a:defRPr/>
            </a:pPr>
            <a:r>
              <a:rPr lang="en-US" sz="1400" dirty="0" smtClean="0"/>
              <a:t>China01</a:t>
            </a:r>
            <a:endParaRPr lang="en-US" sz="1400" dirty="0"/>
          </a:p>
          <a:p>
            <a:pPr algn="ctr">
              <a:defRPr/>
            </a:pPr>
            <a:r>
              <a:rPr lang="en-US" sz="1400" dirty="0" smtClean="0"/>
              <a:t>Japan01</a:t>
            </a:r>
          </a:p>
          <a:p>
            <a:pPr algn="ctr">
              <a:defRPr/>
            </a:pPr>
            <a:r>
              <a:rPr lang="en-US" sz="1400" dirty="0" smtClean="0"/>
              <a:t>…</a:t>
            </a:r>
            <a:endParaRPr lang="en-US" sz="1400" dirty="0"/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3614738" y="3903767"/>
            <a:ext cx="1200150" cy="247829"/>
          </a:xfrm>
          <a:prstGeom prst="rect">
            <a:avLst/>
          </a:prstGeom>
          <a:solidFill>
            <a:srgbClr val="FF9900">
              <a:alpha val="38000"/>
            </a:srgbClr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/>
              <a:t>Sales </a:t>
            </a:r>
            <a:r>
              <a:rPr lang="en-US" sz="1400" dirty="0" smtClean="0"/>
              <a:t>Auto</a:t>
            </a:r>
            <a:endParaRPr lang="en-US" sz="1400" dirty="0"/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3614738" y="4140306"/>
            <a:ext cx="1200150" cy="11922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u="sng" dirty="0"/>
              <a:t>GL</a:t>
            </a:r>
          </a:p>
          <a:p>
            <a:pPr algn="ctr">
              <a:defRPr/>
            </a:pPr>
            <a:r>
              <a:rPr lang="en-US" sz="1400" dirty="0" smtClean="0"/>
              <a:t>41100-41200</a:t>
            </a:r>
            <a:endParaRPr lang="en-US" sz="1400" dirty="0"/>
          </a:p>
          <a:p>
            <a:pPr algn="ctr">
              <a:defRPr/>
            </a:pPr>
            <a:r>
              <a:rPr lang="en-US" sz="1400" u="sng" dirty="0"/>
              <a:t>Sub-Acct.</a:t>
            </a:r>
            <a:r>
              <a:rPr lang="en-US" sz="1400" dirty="0"/>
              <a:t> </a:t>
            </a:r>
          </a:p>
          <a:p>
            <a:pPr algn="ctr">
              <a:defRPr/>
            </a:pPr>
            <a:r>
              <a:rPr lang="en-US" sz="1400" dirty="0" smtClean="0"/>
              <a:t>Auto</a:t>
            </a:r>
            <a:endParaRPr lang="en-US" sz="1400" dirty="0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4817321" y="3910117"/>
            <a:ext cx="1249363" cy="241479"/>
          </a:xfrm>
          <a:prstGeom prst="rect">
            <a:avLst/>
          </a:prstGeom>
          <a:solidFill>
            <a:srgbClr val="FF9900">
              <a:alpha val="38000"/>
            </a:srgbClr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/>
              <a:t>Sales </a:t>
            </a:r>
            <a:r>
              <a:rPr lang="en-US" sz="1400" dirty="0" smtClean="0"/>
              <a:t>Pack</a:t>
            </a:r>
            <a:endParaRPr lang="en-US" sz="1400" dirty="0"/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4817321" y="4151597"/>
            <a:ext cx="1249363" cy="117298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u="sng" dirty="0"/>
              <a:t>GL</a:t>
            </a:r>
          </a:p>
          <a:p>
            <a:pPr algn="ctr">
              <a:defRPr/>
            </a:pPr>
            <a:r>
              <a:rPr lang="en-US" sz="1400" dirty="0" smtClean="0"/>
              <a:t>41100-41200</a:t>
            </a:r>
            <a:endParaRPr lang="en-US" sz="1400" dirty="0"/>
          </a:p>
          <a:p>
            <a:pPr algn="ctr">
              <a:defRPr/>
            </a:pPr>
            <a:r>
              <a:rPr lang="en-US" sz="1400" u="sng" dirty="0"/>
              <a:t>Sub-Acct.</a:t>
            </a:r>
            <a:r>
              <a:rPr lang="en-US" sz="1400" dirty="0"/>
              <a:t> </a:t>
            </a:r>
          </a:p>
          <a:p>
            <a:pPr algn="ctr">
              <a:defRPr/>
            </a:pPr>
            <a:r>
              <a:rPr lang="en-US" sz="1400" dirty="0" smtClean="0"/>
              <a:t>Pack</a:t>
            </a:r>
            <a:endParaRPr lang="en-US" sz="1400" dirty="0"/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6357938" y="3903767"/>
            <a:ext cx="1060450" cy="238125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 smtClean="0"/>
              <a:t>Global Sales</a:t>
            </a:r>
            <a:endParaRPr lang="en-US" sz="1400" dirty="0"/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6357938" y="4125557"/>
            <a:ext cx="1060450" cy="11922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u="sng" dirty="0" smtClean="0"/>
              <a:t>Sub-Total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AF-FRW-250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Analysis Code Create/Modify</a:t>
            </a:r>
            <a:endParaRPr lang="en-US" dirty="0"/>
          </a:p>
        </p:txBody>
      </p:sp>
      <p:pic>
        <p:nvPicPr>
          <p:cNvPr id="7" name="Picture 6" descr="Report Analysis Code Crea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722" y="1120073"/>
            <a:ext cx="4224233" cy="3102070"/>
          </a:xfrm>
          <a:prstGeom prst="rect">
            <a:avLst/>
          </a:prstGeom>
        </p:spPr>
      </p:pic>
      <p:pic>
        <p:nvPicPr>
          <p:cNvPr id="6" name="Picture 5" descr="Report-Analysis-Code-GLta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87256" y="3557855"/>
            <a:ext cx="4592954" cy="2312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Financial Report Writer produces reports based on report trees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A report tree is a hierarchy composed of report analysis codes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Tree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AF-FRW-260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Report Analysis Code Create and Report Tree Maintenance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Create report analysis codes one by one using Report Analysis Code Create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Create report analysis codes on the fly using Report Tree Maintenance or select previously created analysis codes and drag them to a tree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Create a basic hierarchy in Report Tree Maintenance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 smtClean="0"/>
              <a:t>Export it to Excel and add detail</a:t>
            </a:r>
            <a:endParaRPr lang="en-US" dirty="0" smtClean="0"/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Upload the completed Excel file to Report Tree Maintenance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Ways to Create a Report Tree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AF-FRW-270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Tree for a Sales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AF-FRW-280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673818" y="1144588"/>
            <a:ext cx="4377297" cy="4822258"/>
            <a:chOff x="247974" y="1036102"/>
            <a:chExt cx="4377297" cy="4930744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1673817" y="1604828"/>
              <a:ext cx="1060450" cy="238125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/>
                <a:t>Europe</a:t>
              </a: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673817" y="1826618"/>
              <a:ext cx="1060450" cy="82359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 smtClean="0"/>
                <a:t>France01</a:t>
              </a:r>
            </a:p>
            <a:p>
              <a:pPr algn="ctr">
                <a:defRPr/>
              </a:pPr>
              <a:r>
                <a:rPr lang="en-US" sz="1400" dirty="0" smtClean="0"/>
                <a:t>….</a:t>
              </a:r>
              <a:endParaRPr lang="en-US" sz="1400" dirty="0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673817" y="3225959"/>
              <a:ext cx="1060450" cy="238125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/>
                <a:t>Americas</a:t>
              </a: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673817" y="3447749"/>
              <a:ext cx="1060450" cy="84528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 smtClean="0"/>
                <a:t>USA01</a:t>
              </a:r>
            </a:p>
            <a:p>
              <a:pPr algn="ctr">
                <a:defRPr/>
              </a:pPr>
              <a:r>
                <a:rPr lang="en-US" sz="1400" dirty="0" smtClean="0"/>
                <a:t>…</a:t>
              </a:r>
              <a:endParaRPr lang="en-US" sz="1400" dirty="0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673817" y="4881964"/>
              <a:ext cx="1060450" cy="238125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/>
                <a:t>Asia</a:t>
              </a: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673817" y="5103754"/>
              <a:ext cx="1060450" cy="86309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 smtClean="0"/>
                <a:t>China01</a:t>
              </a:r>
              <a:endParaRPr lang="en-US" sz="1400" dirty="0"/>
            </a:p>
            <a:p>
              <a:pPr algn="ctr">
                <a:defRPr/>
              </a:pPr>
              <a:r>
                <a:rPr lang="en-US" sz="1400" dirty="0" smtClean="0"/>
                <a:t>Japan01</a:t>
              </a:r>
            </a:p>
            <a:p>
              <a:pPr algn="ctr">
                <a:defRPr/>
              </a:pPr>
              <a:r>
                <a:rPr lang="en-US" sz="1400" dirty="0" smtClean="0"/>
                <a:t>…</a:t>
              </a:r>
              <a:endParaRPr lang="en-US" sz="1400" dirty="0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47974" y="1036102"/>
              <a:ext cx="1060450" cy="238125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 smtClean="0"/>
                <a:t>Global Sales</a:t>
              </a:r>
              <a:endParaRPr lang="en-US" sz="1400" dirty="0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47974" y="1257892"/>
              <a:ext cx="1060450" cy="60055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endParaRPr lang="en-US" sz="1400" dirty="0"/>
            </a:p>
          </p:txBody>
        </p:sp>
        <p:cxnSp>
          <p:nvCxnSpPr>
            <p:cNvPr id="13" name="Elbow Connector 50"/>
            <p:cNvCxnSpPr>
              <a:stCxn id="12" idx="2"/>
              <a:endCxn id="6" idx="1"/>
            </p:cNvCxnSpPr>
            <p:nvPr/>
          </p:nvCxnSpPr>
          <p:spPr>
            <a:xfrm rot="16200000" flipH="1">
              <a:off x="1036027" y="1600623"/>
              <a:ext cx="379963" cy="895618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hape 13"/>
            <p:cNvCxnSpPr>
              <a:stCxn id="12" idx="2"/>
              <a:endCxn id="8" idx="1"/>
            </p:cNvCxnSpPr>
            <p:nvPr/>
          </p:nvCxnSpPr>
          <p:spPr>
            <a:xfrm rot="16200000" flipH="1">
              <a:off x="220039" y="2416611"/>
              <a:ext cx="2011939" cy="895618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hape 14"/>
            <p:cNvCxnSpPr>
              <a:stCxn id="12" idx="2"/>
              <a:endCxn id="10" idx="1"/>
            </p:cNvCxnSpPr>
            <p:nvPr/>
          </p:nvCxnSpPr>
          <p:spPr>
            <a:xfrm rot="16200000" flipH="1">
              <a:off x="-612416" y="3249066"/>
              <a:ext cx="3676849" cy="895618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80"/>
            <p:cNvGrpSpPr/>
            <p:nvPr/>
          </p:nvGrpSpPr>
          <p:grpSpPr>
            <a:xfrm>
              <a:off x="3425119" y="1620326"/>
              <a:ext cx="1200152" cy="1045381"/>
              <a:chOff x="3425119" y="2162756"/>
              <a:chExt cx="1200152" cy="1045381"/>
            </a:xfrm>
          </p:grpSpPr>
          <p:grpSp>
            <p:nvGrpSpPr>
              <p:cNvPr id="37" name="Group 58"/>
              <p:cNvGrpSpPr/>
              <p:nvPr/>
            </p:nvGrpSpPr>
            <p:grpSpPr>
              <a:xfrm>
                <a:off x="3425119" y="2162756"/>
                <a:ext cx="1200152" cy="440948"/>
                <a:chOff x="3130658" y="1267953"/>
                <a:chExt cx="1200150" cy="628201"/>
              </a:xfrm>
            </p:grpSpPr>
            <p:sp>
              <p:nvSpPr>
                <p:cNvPr id="41" name="Rectangle 40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1200" dirty="0"/>
                    <a:t>Sales </a:t>
                  </a:r>
                  <a:r>
                    <a:rPr lang="en-US" sz="1200" dirty="0" smtClean="0"/>
                    <a:t>Auto</a:t>
                  </a:r>
                  <a:endParaRPr lang="en-US" sz="1200" dirty="0"/>
                </a:p>
              </p:txBody>
            </p:sp>
            <p:sp>
              <p:nvSpPr>
                <p:cNvPr id="42" name="Rectangle 41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1200" dirty="0"/>
                </a:p>
              </p:txBody>
            </p:sp>
          </p:grpSp>
          <p:grpSp>
            <p:nvGrpSpPr>
              <p:cNvPr id="38" name="Group 74"/>
              <p:cNvGrpSpPr/>
              <p:nvPr/>
            </p:nvGrpSpPr>
            <p:grpSpPr>
              <a:xfrm>
                <a:off x="3425119" y="2767189"/>
                <a:ext cx="1200152" cy="440948"/>
                <a:chOff x="3130658" y="1267953"/>
                <a:chExt cx="1200150" cy="628201"/>
              </a:xfrm>
            </p:grpSpPr>
            <p:sp>
              <p:nvSpPr>
                <p:cNvPr id="39" name="Rectangle 38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1200" dirty="0"/>
                    <a:t>Sales </a:t>
                  </a:r>
                  <a:r>
                    <a:rPr lang="en-US" sz="1200" dirty="0" smtClean="0"/>
                    <a:t>Pack</a:t>
                  </a:r>
                  <a:endParaRPr lang="en-US" sz="1200" dirty="0"/>
                </a:p>
              </p:txBody>
            </p:sp>
            <p:sp>
              <p:nvSpPr>
                <p:cNvPr id="40" name="Rectangle 39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1200" dirty="0"/>
                </a:p>
              </p:txBody>
            </p:sp>
          </p:grpSp>
        </p:grpSp>
        <p:grpSp>
          <p:nvGrpSpPr>
            <p:cNvPr id="17" name="Group 81"/>
            <p:cNvGrpSpPr/>
            <p:nvPr/>
          </p:nvGrpSpPr>
          <p:grpSpPr>
            <a:xfrm>
              <a:off x="3425119" y="3250470"/>
              <a:ext cx="1200152" cy="1045381"/>
              <a:chOff x="3425119" y="2162756"/>
              <a:chExt cx="1200152" cy="1045381"/>
            </a:xfrm>
          </p:grpSpPr>
          <p:grpSp>
            <p:nvGrpSpPr>
              <p:cNvPr id="31" name="Group 82"/>
              <p:cNvGrpSpPr/>
              <p:nvPr/>
            </p:nvGrpSpPr>
            <p:grpSpPr>
              <a:xfrm>
                <a:off x="3425119" y="2162756"/>
                <a:ext cx="1200152" cy="440948"/>
                <a:chOff x="3130658" y="1267953"/>
                <a:chExt cx="1200150" cy="628201"/>
              </a:xfrm>
            </p:grpSpPr>
            <p:sp>
              <p:nvSpPr>
                <p:cNvPr id="35" name="Rectangle 34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1200" dirty="0"/>
                    <a:t>Sales </a:t>
                  </a:r>
                  <a:r>
                    <a:rPr lang="en-US" sz="1200" dirty="0" smtClean="0"/>
                    <a:t>Auto</a:t>
                  </a:r>
                  <a:endParaRPr lang="en-US" sz="1200" dirty="0"/>
                </a:p>
              </p:txBody>
            </p:sp>
            <p:sp>
              <p:nvSpPr>
                <p:cNvPr id="36" name="Rectangle 35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1200" dirty="0"/>
                </a:p>
              </p:txBody>
            </p:sp>
          </p:grpSp>
          <p:grpSp>
            <p:nvGrpSpPr>
              <p:cNvPr id="32" name="Group 83"/>
              <p:cNvGrpSpPr/>
              <p:nvPr/>
            </p:nvGrpSpPr>
            <p:grpSpPr>
              <a:xfrm>
                <a:off x="3425119" y="2767189"/>
                <a:ext cx="1200152" cy="440948"/>
                <a:chOff x="3130658" y="1267953"/>
                <a:chExt cx="1200150" cy="628201"/>
              </a:xfrm>
            </p:grpSpPr>
            <p:sp>
              <p:nvSpPr>
                <p:cNvPr id="33" name="Rectangle 32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1200" dirty="0"/>
                    <a:t>Sales </a:t>
                  </a:r>
                  <a:r>
                    <a:rPr lang="en-US" sz="1200" dirty="0" smtClean="0"/>
                    <a:t>Pack</a:t>
                  </a:r>
                  <a:endParaRPr lang="en-US" sz="1200" dirty="0"/>
                </a:p>
              </p:txBody>
            </p:sp>
            <p:sp>
              <p:nvSpPr>
                <p:cNvPr id="34" name="Rectangle 33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1200" dirty="0"/>
                </a:p>
              </p:txBody>
            </p:sp>
          </p:grpSp>
        </p:grpSp>
        <p:grpSp>
          <p:nvGrpSpPr>
            <p:cNvPr id="18" name="Group 88"/>
            <p:cNvGrpSpPr/>
            <p:nvPr/>
          </p:nvGrpSpPr>
          <p:grpSpPr>
            <a:xfrm>
              <a:off x="3425119" y="4917223"/>
              <a:ext cx="1200152" cy="1045381"/>
              <a:chOff x="3425119" y="2162756"/>
              <a:chExt cx="1200152" cy="1045381"/>
            </a:xfrm>
          </p:grpSpPr>
          <p:grpSp>
            <p:nvGrpSpPr>
              <p:cNvPr id="25" name="Group 89"/>
              <p:cNvGrpSpPr/>
              <p:nvPr/>
            </p:nvGrpSpPr>
            <p:grpSpPr>
              <a:xfrm>
                <a:off x="3425119" y="2162756"/>
                <a:ext cx="1200152" cy="440948"/>
                <a:chOff x="3130658" y="1267953"/>
                <a:chExt cx="1200150" cy="628201"/>
              </a:xfrm>
            </p:grpSpPr>
            <p:sp>
              <p:nvSpPr>
                <p:cNvPr id="29" name="Rectangle 28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1200" dirty="0"/>
                    <a:t>Sales </a:t>
                  </a:r>
                  <a:r>
                    <a:rPr lang="en-US" sz="1200" dirty="0" smtClean="0"/>
                    <a:t>Auto</a:t>
                  </a:r>
                  <a:endParaRPr lang="en-US" sz="1200" dirty="0"/>
                </a:p>
              </p:txBody>
            </p:sp>
            <p:sp>
              <p:nvSpPr>
                <p:cNvPr id="30" name="Rectangle 29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1200" dirty="0"/>
                </a:p>
              </p:txBody>
            </p:sp>
          </p:grpSp>
          <p:grpSp>
            <p:nvGrpSpPr>
              <p:cNvPr id="26" name="Group 90"/>
              <p:cNvGrpSpPr/>
              <p:nvPr/>
            </p:nvGrpSpPr>
            <p:grpSpPr>
              <a:xfrm>
                <a:off x="3425119" y="2767189"/>
                <a:ext cx="1200152" cy="440948"/>
                <a:chOff x="3130658" y="1267953"/>
                <a:chExt cx="1200150" cy="628201"/>
              </a:xfrm>
            </p:grpSpPr>
            <p:sp>
              <p:nvSpPr>
                <p:cNvPr id="27" name="Rectangle 26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1200" dirty="0"/>
                    <a:t>Sales </a:t>
                  </a:r>
                  <a:r>
                    <a:rPr lang="en-US" sz="1200" dirty="0" smtClean="0"/>
                    <a:t>Pack</a:t>
                  </a:r>
                  <a:endParaRPr lang="en-US" sz="1200" dirty="0"/>
                </a:p>
              </p:txBody>
            </p:sp>
            <p:sp>
              <p:nvSpPr>
                <p:cNvPr id="28" name="Rectangle 27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1200" dirty="0"/>
                </a:p>
              </p:txBody>
            </p:sp>
          </p:grpSp>
        </p:grpSp>
        <p:cxnSp>
          <p:nvCxnSpPr>
            <p:cNvPr id="19" name="Elbow Connector 18"/>
            <p:cNvCxnSpPr>
              <a:stCxn id="6" idx="3"/>
              <a:endCxn id="42" idx="1"/>
            </p:cNvCxnSpPr>
            <p:nvPr/>
          </p:nvCxnSpPr>
          <p:spPr>
            <a:xfrm flipV="1">
              <a:off x="2734267" y="1941537"/>
              <a:ext cx="690852" cy="29687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lbow Connector 19"/>
            <p:cNvCxnSpPr>
              <a:stCxn id="6" idx="3"/>
              <a:endCxn id="40" idx="1"/>
            </p:cNvCxnSpPr>
            <p:nvPr/>
          </p:nvCxnSpPr>
          <p:spPr>
            <a:xfrm>
              <a:off x="2734267" y="2238414"/>
              <a:ext cx="690852" cy="30755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lbow Connector 20"/>
            <p:cNvCxnSpPr/>
            <p:nvPr/>
          </p:nvCxnSpPr>
          <p:spPr>
            <a:xfrm flipV="1">
              <a:off x="2734267" y="3542979"/>
              <a:ext cx="690852" cy="29687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lbow Connector 21"/>
            <p:cNvCxnSpPr/>
            <p:nvPr/>
          </p:nvCxnSpPr>
          <p:spPr>
            <a:xfrm>
              <a:off x="2734267" y="3839856"/>
              <a:ext cx="690852" cy="30755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lbow Connector 22"/>
            <p:cNvCxnSpPr/>
            <p:nvPr/>
          </p:nvCxnSpPr>
          <p:spPr>
            <a:xfrm flipV="1">
              <a:off x="2734267" y="5120089"/>
              <a:ext cx="690852" cy="29687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Elbow Connector 23"/>
            <p:cNvCxnSpPr/>
            <p:nvPr/>
          </p:nvCxnSpPr>
          <p:spPr>
            <a:xfrm>
              <a:off x="2734267" y="5416966"/>
              <a:ext cx="690852" cy="30755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</a:t>
            </a:r>
            <a:r>
              <a:rPr lang="en-GB" smtClean="0"/>
              <a:t>Tree Maintenance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AF-FRW-290</a:t>
            </a:r>
            <a:endParaRPr lang="en-US" dirty="0"/>
          </a:p>
        </p:txBody>
      </p:sp>
      <p:pic>
        <p:nvPicPr>
          <p:cNvPr id="5" name="Picture 4" descr="Report_Tree_Maintenance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6447" y="933640"/>
            <a:ext cx="8591106" cy="5330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2200" y="1107752"/>
            <a:ext cx="551180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Single solution </a:t>
            </a:r>
            <a:br>
              <a:rPr lang="en-US" sz="2200" dirty="0" smtClean="0"/>
            </a:br>
            <a:r>
              <a:rPr lang="en-US" sz="2200" dirty="0" smtClean="0"/>
              <a:t>for GL reporting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Real time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Multi-domain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Consolidated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Chart translation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Currency translation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Multi-GAAP</a:t>
            </a:r>
          </a:p>
          <a:p>
            <a:pPr eaLnBrk="1" hangingPunct="1"/>
            <a:endParaRPr lang="en-US" dirty="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Benefits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AF-FRW-030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port_Tree_Maintenance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330" y="1032342"/>
            <a:ext cx="5188688" cy="3219698"/>
          </a:xfrm>
          <a:prstGeom prst="rect">
            <a:avLst/>
          </a:prstGeom>
        </p:spPr>
      </p:pic>
      <p:pic>
        <p:nvPicPr>
          <p:cNvPr id="8" name="Picture 7" descr="Excel_Integratio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42583" y="2626243"/>
            <a:ext cx="5848612" cy="27538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Tree Excel Integration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AF-FRW-300</a:t>
            </a:r>
            <a:endParaRPr lang="en-US" dirty="0"/>
          </a:p>
        </p:txBody>
      </p:sp>
      <p:sp>
        <p:nvSpPr>
          <p:cNvPr id="9" name="Left-Up Arrow 8"/>
          <p:cNvSpPr/>
          <p:nvPr/>
        </p:nvSpPr>
        <p:spPr>
          <a:xfrm>
            <a:off x="2413591" y="4040386"/>
            <a:ext cx="1020725" cy="1222744"/>
          </a:xfrm>
          <a:prstGeom prst="leftUpArrow">
            <a:avLst/>
          </a:prstGeom>
          <a:solidFill>
            <a:schemeClr val="accent1"/>
          </a:solidFill>
          <a:ln>
            <a:noFill/>
          </a:ln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Column Groups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AF-FRW-310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6099747" y="957087"/>
            <a:ext cx="2910624" cy="489880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grpSp>
        <p:nvGrpSpPr>
          <p:cNvPr id="5" name="Group 92"/>
          <p:cNvGrpSpPr>
            <a:grpSpLocks/>
          </p:cNvGrpSpPr>
          <p:nvPr/>
        </p:nvGrpSpPr>
        <p:grpSpPr bwMode="auto">
          <a:xfrm>
            <a:off x="7434036" y="1189213"/>
            <a:ext cx="1143001" cy="3890786"/>
            <a:chOff x="2365375" y="1454327"/>
            <a:chExt cx="1143001" cy="3890787"/>
          </a:xfrm>
        </p:grpSpPr>
        <p:grpSp>
          <p:nvGrpSpPr>
            <p:cNvPr id="6" name="Group 78"/>
            <p:cNvGrpSpPr>
              <a:grpSpLocks/>
            </p:cNvGrpSpPr>
            <p:nvPr/>
          </p:nvGrpSpPr>
          <p:grpSpPr bwMode="auto">
            <a:xfrm>
              <a:off x="2579687" y="3201812"/>
              <a:ext cx="500066" cy="2143290"/>
              <a:chOff x="2357419" y="2786058"/>
              <a:chExt cx="500069" cy="2143140"/>
            </a:xfrm>
          </p:grpSpPr>
          <p:sp>
            <p:nvSpPr>
              <p:cNvPr id="13" name="Rectangle 12"/>
              <p:cNvSpPr>
                <a:spLocks noChangeArrowheads="1"/>
              </p:cNvSpPr>
              <p:nvPr/>
            </p:nvSpPr>
            <p:spPr bwMode="auto">
              <a:xfrm>
                <a:off x="2357419" y="3643418"/>
                <a:ext cx="500066" cy="142865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grpSp>
            <p:nvGrpSpPr>
              <p:cNvPr id="14" name="Group 49"/>
              <p:cNvGrpSpPr/>
              <p:nvPr/>
            </p:nvGrpSpPr>
            <p:grpSpPr>
              <a:xfrm>
                <a:off x="2357422" y="2786058"/>
                <a:ext cx="500066" cy="2143140"/>
                <a:chOff x="2714612" y="2786058"/>
                <a:chExt cx="500066" cy="2143140"/>
              </a:xfrm>
              <a:solidFill>
                <a:schemeClr val="bg1"/>
              </a:solidFill>
            </p:grpSpPr>
            <p:sp>
              <p:nvSpPr>
                <p:cNvPr id="15" name="Rectangle 14"/>
                <p:cNvSpPr>
                  <a:spLocks noChangeArrowheads="1"/>
                </p:cNvSpPr>
                <p:nvPr/>
              </p:nvSpPr>
              <p:spPr bwMode="auto">
                <a:xfrm>
                  <a:off x="2714612" y="2928934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6" name="Rectangle 6"/>
                <p:cNvSpPr>
                  <a:spLocks noChangeArrowheads="1"/>
                </p:cNvSpPr>
                <p:nvPr/>
              </p:nvSpPr>
              <p:spPr bwMode="auto">
                <a:xfrm>
                  <a:off x="2714612" y="307181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7" name="Rectangle 16"/>
                <p:cNvSpPr>
                  <a:spLocks noChangeArrowheads="1"/>
                </p:cNvSpPr>
                <p:nvPr/>
              </p:nvSpPr>
              <p:spPr bwMode="auto">
                <a:xfrm>
                  <a:off x="2714612" y="321468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8" name="Rectangle 17"/>
                <p:cNvSpPr>
                  <a:spLocks noChangeArrowheads="1"/>
                </p:cNvSpPr>
                <p:nvPr/>
              </p:nvSpPr>
              <p:spPr bwMode="auto">
                <a:xfrm>
                  <a:off x="2714612" y="278605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9" name="Rectangle 18"/>
                <p:cNvSpPr>
                  <a:spLocks noChangeArrowheads="1"/>
                </p:cNvSpPr>
                <p:nvPr/>
              </p:nvSpPr>
              <p:spPr bwMode="auto">
                <a:xfrm>
                  <a:off x="2714612" y="335756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0" name="Rectangle 19"/>
                <p:cNvSpPr>
                  <a:spLocks noChangeArrowheads="1"/>
                </p:cNvSpPr>
                <p:nvPr/>
              </p:nvSpPr>
              <p:spPr bwMode="auto">
                <a:xfrm>
                  <a:off x="2714612" y="378619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1" name="Rectangle 20"/>
                <p:cNvSpPr>
                  <a:spLocks noChangeArrowheads="1"/>
                </p:cNvSpPr>
                <p:nvPr/>
              </p:nvSpPr>
              <p:spPr bwMode="auto">
                <a:xfrm>
                  <a:off x="2714612" y="392906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2" name="Rectangle 21"/>
                <p:cNvSpPr>
                  <a:spLocks noChangeArrowheads="1"/>
                </p:cNvSpPr>
                <p:nvPr/>
              </p:nvSpPr>
              <p:spPr bwMode="auto">
                <a:xfrm>
                  <a:off x="2714612" y="350043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3" name="Rectangle 22"/>
                <p:cNvSpPr>
                  <a:spLocks noChangeArrowheads="1"/>
                </p:cNvSpPr>
                <p:nvPr/>
              </p:nvSpPr>
              <p:spPr bwMode="auto">
                <a:xfrm>
                  <a:off x="2714612" y="407194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4" name="Rectangle 23"/>
                <p:cNvSpPr>
                  <a:spLocks noChangeArrowheads="1"/>
                </p:cNvSpPr>
                <p:nvPr/>
              </p:nvSpPr>
              <p:spPr bwMode="auto">
                <a:xfrm>
                  <a:off x="2714612" y="4357694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5" name="Rectangle 24"/>
                <p:cNvSpPr>
                  <a:spLocks noChangeArrowheads="1"/>
                </p:cNvSpPr>
                <p:nvPr/>
              </p:nvSpPr>
              <p:spPr bwMode="auto">
                <a:xfrm>
                  <a:off x="2714612" y="450057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6" name="Rectangle 25"/>
                <p:cNvSpPr>
                  <a:spLocks noChangeArrowheads="1"/>
                </p:cNvSpPr>
                <p:nvPr/>
              </p:nvSpPr>
              <p:spPr bwMode="auto">
                <a:xfrm>
                  <a:off x="2714612" y="464344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7" name="Rectangle 26"/>
                <p:cNvSpPr>
                  <a:spLocks noChangeArrowheads="1"/>
                </p:cNvSpPr>
                <p:nvPr/>
              </p:nvSpPr>
              <p:spPr bwMode="auto">
                <a:xfrm>
                  <a:off x="2714612" y="421481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8" name="Rectangle 27"/>
                <p:cNvSpPr>
                  <a:spLocks noChangeArrowheads="1"/>
                </p:cNvSpPr>
                <p:nvPr/>
              </p:nvSpPr>
              <p:spPr bwMode="auto">
                <a:xfrm>
                  <a:off x="2714612" y="478632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</p:grpSp>
        </p:grpSp>
        <p:sp>
          <p:nvSpPr>
            <p:cNvPr id="7" name="Rectangle 47"/>
            <p:cNvSpPr>
              <a:spLocks noChangeArrowheads="1"/>
            </p:cNvSpPr>
            <p:nvPr/>
          </p:nvSpPr>
          <p:spPr bwMode="auto">
            <a:xfrm>
              <a:off x="2365375" y="2773363"/>
              <a:ext cx="785812" cy="500062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800" dirty="0">
                  <a:latin typeface="Century Gothic" pitchFamily="34" charset="0"/>
                </a:rPr>
                <a:t>Rows</a:t>
              </a:r>
            </a:p>
          </p:txBody>
        </p:sp>
        <p:grpSp>
          <p:nvGrpSpPr>
            <p:cNvPr id="8" name="Group 91"/>
            <p:cNvGrpSpPr>
              <a:grpSpLocks/>
            </p:cNvGrpSpPr>
            <p:nvPr/>
          </p:nvGrpSpPr>
          <p:grpSpPr bwMode="auto">
            <a:xfrm>
              <a:off x="3079751" y="1733549"/>
              <a:ext cx="428625" cy="3611565"/>
              <a:chOff x="3079751" y="1733549"/>
              <a:chExt cx="428625" cy="3611565"/>
            </a:xfrm>
          </p:grpSpPr>
          <p:sp>
            <p:nvSpPr>
              <p:cNvPr id="10" name="Flowchart: Data 9"/>
              <p:cNvSpPr/>
              <p:nvPr/>
            </p:nvSpPr>
            <p:spPr bwMode="auto">
              <a:xfrm rot="5400000" flipV="1">
                <a:off x="1829594" y="3952082"/>
                <a:ext cx="2643189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1" name="Flowchart: Data 10"/>
              <p:cNvSpPr/>
              <p:nvPr/>
            </p:nvSpPr>
            <p:spPr bwMode="auto">
              <a:xfrm rot="5400000" flipV="1">
                <a:off x="1972469" y="3467895"/>
                <a:ext cx="2643188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" name="Flowchart: Data 11"/>
              <p:cNvSpPr/>
              <p:nvPr/>
            </p:nvSpPr>
            <p:spPr bwMode="auto">
              <a:xfrm rot="5400000" flipV="1">
                <a:off x="2115344" y="2983706"/>
                <a:ext cx="2643189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sp>
          <p:nvSpPr>
            <p:cNvPr id="9" name="Rectangle 99"/>
            <p:cNvSpPr>
              <a:spLocks noChangeArrowheads="1"/>
            </p:cNvSpPr>
            <p:nvPr/>
          </p:nvSpPr>
          <p:spPr bwMode="auto">
            <a:xfrm rot="17365564">
              <a:off x="2650287" y="1811514"/>
              <a:ext cx="1214438" cy="500063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800" dirty="0">
                  <a:latin typeface="Century Gothic" pitchFamily="34" charset="0"/>
                </a:rPr>
                <a:t>Columns</a:t>
              </a:r>
            </a:p>
          </p:txBody>
        </p:sp>
      </p:grpSp>
      <p:grpSp>
        <p:nvGrpSpPr>
          <p:cNvPr id="29" name="Group 84"/>
          <p:cNvGrpSpPr>
            <a:grpSpLocks/>
          </p:cNvGrpSpPr>
          <p:nvPr/>
        </p:nvGrpSpPr>
        <p:grpSpPr bwMode="auto">
          <a:xfrm>
            <a:off x="7076851" y="3049586"/>
            <a:ext cx="571500" cy="1546225"/>
            <a:chOff x="2571736" y="2156563"/>
            <a:chExt cx="571504" cy="1546330"/>
          </a:xfrm>
        </p:grpSpPr>
        <p:cxnSp>
          <p:nvCxnSpPr>
            <p:cNvPr id="30" name="Straight Connector 29"/>
            <p:cNvCxnSpPr/>
            <p:nvPr/>
          </p:nvCxnSpPr>
          <p:spPr bwMode="auto">
            <a:xfrm rot="5400000">
              <a:off x="2180382" y="2924172"/>
              <a:ext cx="1070048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/>
            <p:cNvCxnSpPr/>
            <p:nvPr/>
          </p:nvCxnSpPr>
          <p:spPr bwMode="auto">
            <a:xfrm>
              <a:off x="2571736" y="2942429"/>
              <a:ext cx="142876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32" name="Group 232"/>
            <p:cNvGrpSpPr>
              <a:grpSpLocks/>
            </p:cNvGrpSpPr>
            <p:nvPr/>
          </p:nvGrpSpPr>
          <p:grpSpPr bwMode="auto">
            <a:xfrm>
              <a:off x="2714612" y="2156563"/>
              <a:ext cx="428628" cy="461994"/>
              <a:chOff x="2714612" y="2196904"/>
              <a:chExt cx="428628" cy="461994"/>
            </a:xfrm>
          </p:grpSpPr>
          <p:cxnSp>
            <p:nvCxnSpPr>
              <p:cNvPr id="63" name="Straight Connector 62"/>
              <p:cNvCxnSpPr/>
              <p:nvPr/>
            </p:nvCxnSpPr>
            <p:spPr bwMode="auto">
              <a:xfrm>
                <a:off x="2714612" y="2428695"/>
                <a:ext cx="285752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" name="Straight Connector 63"/>
              <p:cNvCxnSpPr/>
              <p:nvPr/>
            </p:nvCxnSpPr>
            <p:spPr bwMode="auto">
              <a:xfrm rot="5400000">
                <a:off x="2714604" y="242710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5" name="Straight Connector 64"/>
              <p:cNvCxnSpPr/>
              <p:nvPr/>
            </p:nvCxnSpPr>
            <p:spPr bwMode="auto">
              <a:xfrm>
                <a:off x="2857488" y="2285810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6" name="Straight Connector 65"/>
              <p:cNvCxnSpPr/>
              <p:nvPr/>
            </p:nvCxnSpPr>
            <p:spPr bwMode="auto">
              <a:xfrm>
                <a:off x="2857488" y="2428695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7" name="Straight Connector 66"/>
              <p:cNvCxnSpPr/>
              <p:nvPr/>
            </p:nvCxnSpPr>
            <p:spPr bwMode="auto">
              <a:xfrm>
                <a:off x="2857488" y="2571579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8" name="Straight Connector 67"/>
              <p:cNvCxnSpPr/>
              <p:nvPr/>
            </p:nvCxnSpPr>
            <p:spPr bwMode="auto">
              <a:xfrm rot="5400000" flipH="1" flipV="1">
                <a:off x="2963055" y="2238976"/>
                <a:ext cx="74617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" name="Straight Connector 68"/>
              <p:cNvCxnSpPr/>
              <p:nvPr/>
            </p:nvCxnSpPr>
            <p:spPr bwMode="auto">
              <a:xfrm>
                <a:off x="3000364" y="2290573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" name="Straight Connector 69"/>
              <p:cNvCxnSpPr/>
              <p:nvPr/>
            </p:nvCxnSpPr>
            <p:spPr bwMode="auto">
              <a:xfrm>
                <a:off x="3000364" y="2196904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" name="Straight Connector 70"/>
              <p:cNvCxnSpPr/>
              <p:nvPr/>
            </p:nvCxnSpPr>
            <p:spPr bwMode="auto">
              <a:xfrm>
                <a:off x="3000364" y="237312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2" name="Straight Connector 71"/>
              <p:cNvCxnSpPr/>
              <p:nvPr/>
            </p:nvCxnSpPr>
            <p:spPr bwMode="auto">
              <a:xfrm>
                <a:off x="3000364" y="246997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" name="Straight Connector 72"/>
              <p:cNvCxnSpPr/>
              <p:nvPr/>
            </p:nvCxnSpPr>
            <p:spPr bwMode="auto">
              <a:xfrm>
                <a:off x="3000364" y="2657310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" name="Straight Connector 73"/>
              <p:cNvCxnSpPr/>
              <p:nvPr/>
            </p:nvCxnSpPr>
            <p:spPr bwMode="auto">
              <a:xfrm>
                <a:off x="3000364" y="2571579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" name="Straight Connector 74"/>
              <p:cNvCxnSpPr/>
              <p:nvPr/>
            </p:nvCxnSpPr>
            <p:spPr bwMode="auto">
              <a:xfrm rot="5400000" flipH="1" flipV="1">
                <a:off x="2963055" y="2613651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" name="Straight Connector 75"/>
              <p:cNvCxnSpPr/>
              <p:nvPr/>
            </p:nvCxnSpPr>
            <p:spPr bwMode="auto">
              <a:xfrm rot="5400000" flipH="1" flipV="1">
                <a:off x="2963055" y="2412025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33" name="Group 233"/>
            <p:cNvGrpSpPr>
              <a:grpSpLocks/>
            </p:cNvGrpSpPr>
            <p:nvPr/>
          </p:nvGrpSpPr>
          <p:grpSpPr bwMode="auto">
            <a:xfrm>
              <a:off x="2714612" y="2701113"/>
              <a:ext cx="428628" cy="461993"/>
              <a:chOff x="2714612" y="2196844"/>
              <a:chExt cx="428628" cy="461993"/>
            </a:xfrm>
          </p:grpSpPr>
          <p:cxnSp>
            <p:nvCxnSpPr>
              <p:cNvPr id="49" name="Straight Connector 48"/>
              <p:cNvCxnSpPr/>
              <p:nvPr/>
            </p:nvCxnSpPr>
            <p:spPr bwMode="auto">
              <a:xfrm>
                <a:off x="2714612" y="2428635"/>
                <a:ext cx="285752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Straight Connector 49"/>
              <p:cNvCxnSpPr/>
              <p:nvPr/>
            </p:nvCxnSpPr>
            <p:spPr bwMode="auto">
              <a:xfrm rot="5400000">
                <a:off x="2714604" y="242704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1" name="Straight Connector 50"/>
              <p:cNvCxnSpPr/>
              <p:nvPr/>
            </p:nvCxnSpPr>
            <p:spPr bwMode="auto">
              <a:xfrm>
                <a:off x="2857488" y="228575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2" name="Straight Connector 51"/>
              <p:cNvCxnSpPr/>
              <p:nvPr/>
            </p:nvCxnSpPr>
            <p:spPr bwMode="auto">
              <a:xfrm>
                <a:off x="2857488" y="2428635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Straight Connector 52"/>
              <p:cNvCxnSpPr/>
              <p:nvPr/>
            </p:nvCxnSpPr>
            <p:spPr bwMode="auto">
              <a:xfrm>
                <a:off x="2857488" y="257151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4" name="Straight Connector 53"/>
              <p:cNvCxnSpPr/>
              <p:nvPr/>
            </p:nvCxnSpPr>
            <p:spPr bwMode="auto">
              <a:xfrm rot="5400000" flipH="1" flipV="1">
                <a:off x="2963054" y="2238916"/>
                <a:ext cx="7461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5" name="Straight Connector 54"/>
              <p:cNvCxnSpPr/>
              <p:nvPr/>
            </p:nvCxnSpPr>
            <p:spPr bwMode="auto">
              <a:xfrm>
                <a:off x="3000364" y="229051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6" name="Straight Connector 55"/>
              <p:cNvCxnSpPr/>
              <p:nvPr/>
            </p:nvCxnSpPr>
            <p:spPr bwMode="auto">
              <a:xfrm>
                <a:off x="3000364" y="2196844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7" name="Straight Connector 56"/>
              <p:cNvCxnSpPr/>
              <p:nvPr/>
            </p:nvCxnSpPr>
            <p:spPr bwMode="auto">
              <a:xfrm>
                <a:off x="3000364" y="2373068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8" name="Straight Connector 57"/>
              <p:cNvCxnSpPr/>
              <p:nvPr/>
            </p:nvCxnSpPr>
            <p:spPr bwMode="auto">
              <a:xfrm>
                <a:off x="3000364" y="2469912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9" name="Straight Connector 58"/>
              <p:cNvCxnSpPr/>
              <p:nvPr/>
            </p:nvCxnSpPr>
            <p:spPr bwMode="auto">
              <a:xfrm>
                <a:off x="3000364" y="265725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0" name="Straight Connector 59"/>
              <p:cNvCxnSpPr/>
              <p:nvPr/>
            </p:nvCxnSpPr>
            <p:spPr bwMode="auto">
              <a:xfrm>
                <a:off x="3000364" y="257151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1" name="Straight Connector 60"/>
              <p:cNvCxnSpPr/>
              <p:nvPr/>
            </p:nvCxnSpPr>
            <p:spPr bwMode="auto">
              <a:xfrm rot="5400000" flipH="1" flipV="1">
                <a:off x="2963055" y="2613590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2" name="Straight Connector 61"/>
              <p:cNvCxnSpPr/>
              <p:nvPr/>
            </p:nvCxnSpPr>
            <p:spPr bwMode="auto">
              <a:xfrm rot="5400000" flipH="1" flipV="1">
                <a:off x="2963055" y="2411964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34" name="Group 248"/>
            <p:cNvGrpSpPr>
              <a:grpSpLocks/>
            </p:cNvGrpSpPr>
            <p:nvPr/>
          </p:nvGrpSpPr>
          <p:grpSpPr bwMode="auto">
            <a:xfrm>
              <a:off x="2714612" y="3240900"/>
              <a:ext cx="428628" cy="461993"/>
              <a:chOff x="2714612" y="2196224"/>
              <a:chExt cx="428628" cy="461993"/>
            </a:xfrm>
          </p:grpSpPr>
          <p:cxnSp>
            <p:nvCxnSpPr>
              <p:cNvPr id="35" name="Straight Connector 34"/>
              <p:cNvCxnSpPr/>
              <p:nvPr/>
            </p:nvCxnSpPr>
            <p:spPr bwMode="auto">
              <a:xfrm>
                <a:off x="2714612" y="2428015"/>
                <a:ext cx="285752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6" name="Straight Connector 35"/>
              <p:cNvCxnSpPr/>
              <p:nvPr/>
            </p:nvCxnSpPr>
            <p:spPr bwMode="auto">
              <a:xfrm rot="5400000">
                <a:off x="2714604" y="242642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7" name="Straight Connector 36"/>
              <p:cNvCxnSpPr/>
              <p:nvPr/>
            </p:nvCxnSpPr>
            <p:spPr bwMode="auto">
              <a:xfrm>
                <a:off x="2857488" y="228513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8" name="Straight Connector 37"/>
              <p:cNvCxnSpPr/>
              <p:nvPr/>
            </p:nvCxnSpPr>
            <p:spPr bwMode="auto">
              <a:xfrm>
                <a:off x="2857488" y="2428015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9" name="Straight Connector 38"/>
              <p:cNvCxnSpPr/>
              <p:nvPr/>
            </p:nvCxnSpPr>
            <p:spPr bwMode="auto">
              <a:xfrm>
                <a:off x="2857488" y="257089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0" name="Straight Connector 39"/>
              <p:cNvCxnSpPr/>
              <p:nvPr/>
            </p:nvCxnSpPr>
            <p:spPr bwMode="auto">
              <a:xfrm rot="5400000" flipH="1" flipV="1">
                <a:off x="2963054" y="2238296"/>
                <a:ext cx="7461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1" name="Straight Connector 40"/>
              <p:cNvCxnSpPr/>
              <p:nvPr/>
            </p:nvCxnSpPr>
            <p:spPr bwMode="auto">
              <a:xfrm>
                <a:off x="3000364" y="228989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2" name="Straight Connector 41"/>
              <p:cNvCxnSpPr/>
              <p:nvPr/>
            </p:nvCxnSpPr>
            <p:spPr bwMode="auto">
              <a:xfrm>
                <a:off x="3000364" y="2196224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3" name="Straight Connector 42"/>
              <p:cNvCxnSpPr/>
              <p:nvPr/>
            </p:nvCxnSpPr>
            <p:spPr bwMode="auto">
              <a:xfrm>
                <a:off x="3000364" y="2372448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4" name="Straight Connector 43"/>
              <p:cNvCxnSpPr/>
              <p:nvPr/>
            </p:nvCxnSpPr>
            <p:spPr bwMode="auto">
              <a:xfrm>
                <a:off x="3000364" y="2469292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5" name="Straight Connector 44"/>
              <p:cNvCxnSpPr/>
              <p:nvPr/>
            </p:nvCxnSpPr>
            <p:spPr bwMode="auto">
              <a:xfrm>
                <a:off x="3000364" y="265663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6" name="Straight Connector 45"/>
              <p:cNvCxnSpPr/>
              <p:nvPr/>
            </p:nvCxnSpPr>
            <p:spPr bwMode="auto">
              <a:xfrm>
                <a:off x="3000364" y="257089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7" name="Straight Connector 46"/>
              <p:cNvCxnSpPr/>
              <p:nvPr/>
            </p:nvCxnSpPr>
            <p:spPr bwMode="auto">
              <a:xfrm rot="5400000" flipH="1" flipV="1">
                <a:off x="2963055" y="2612970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8" name="Straight Connector 47"/>
              <p:cNvCxnSpPr/>
              <p:nvPr/>
            </p:nvCxnSpPr>
            <p:spPr bwMode="auto">
              <a:xfrm rot="5400000" flipH="1" flipV="1">
                <a:off x="2963055" y="2411344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77" name="Rectangle 47"/>
          <p:cNvSpPr>
            <a:spLocks noChangeArrowheads="1"/>
          </p:cNvSpPr>
          <p:nvPr/>
        </p:nvSpPr>
        <p:spPr bwMode="auto">
          <a:xfrm>
            <a:off x="6336280" y="3544086"/>
            <a:ext cx="785812" cy="5000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800" dirty="0">
                <a:latin typeface="Century Gothic" pitchFamily="34" charset="0"/>
              </a:rPr>
              <a:t>Tree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457201" y="1818079"/>
            <a:ext cx="164764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tx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Column 1: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Opening  2015/01</a:t>
            </a:r>
          </a:p>
          <a:p>
            <a:pPr algn="ctr">
              <a:lnSpc>
                <a:spcPct val="85000"/>
              </a:lnSpc>
              <a:defRPr/>
            </a:pPr>
            <a:endPara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  <a:endParaRPr lang="en-US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2104845" y="1848242"/>
            <a:ext cx="164764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tx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Column 2: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Activity  2015/01-12</a:t>
            </a:r>
          </a:p>
          <a:p>
            <a:pPr algn="ctr">
              <a:lnSpc>
                <a:spcPct val="85000"/>
              </a:lnSpc>
              <a:defRPr/>
            </a:pPr>
            <a:endPara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  <a:endParaRPr lang="en-US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3752489" y="1848242"/>
            <a:ext cx="164764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tx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Column 3: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Closing  2015/12</a:t>
            </a:r>
          </a:p>
          <a:p>
            <a:pPr algn="ctr">
              <a:lnSpc>
                <a:spcPct val="85000"/>
              </a:lnSpc>
              <a:defRPr/>
            </a:pPr>
            <a:endPara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  <a:endParaRPr lang="en-US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81" name="Left Brace 80"/>
          <p:cNvSpPr/>
          <p:nvPr/>
        </p:nvSpPr>
        <p:spPr>
          <a:xfrm rot="5400000">
            <a:off x="2535622" y="-860130"/>
            <a:ext cx="725708" cy="5175848"/>
          </a:xfrm>
          <a:prstGeom prst="leftBrace">
            <a:avLst/>
          </a:prstGeom>
          <a:ln w="28575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Curved Down Arrow 81"/>
          <p:cNvSpPr/>
          <p:nvPr/>
        </p:nvSpPr>
        <p:spPr>
          <a:xfrm rot="820236">
            <a:off x="2778489" y="1428398"/>
            <a:ext cx="5972037" cy="582850"/>
          </a:xfrm>
          <a:prstGeom prst="curvedDownArrow">
            <a:avLst/>
          </a:prstGeom>
          <a:solidFill>
            <a:schemeClr val="accent1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Column Group Create/Modify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AF-FRW-320</a:t>
            </a:r>
            <a:endParaRPr lang="en-US" dirty="0"/>
          </a:p>
        </p:txBody>
      </p:sp>
      <p:pic>
        <p:nvPicPr>
          <p:cNvPr id="6" name="Picture 5" descr="Report-Column-Group-Modif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425" y="1045350"/>
            <a:ext cx="7315200" cy="3086100"/>
          </a:xfrm>
          <a:prstGeom prst="rect">
            <a:avLst/>
          </a:prstGeom>
        </p:spPr>
      </p:pic>
      <p:pic>
        <p:nvPicPr>
          <p:cNvPr id="5" name="Picture 4" descr="Report-Column-Group-Modify-Ro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33975" y="2228850"/>
            <a:ext cx="3714750" cy="4114800"/>
          </a:xfrm>
          <a:prstGeom prst="rect">
            <a:avLst/>
          </a:prstGeom>
        </p:spPr>
      </p:pic>
      <p:cxnSp>
        <p:nvCxnSpPr>
          <p:cNvPr id="10" name="Elbow Connector 9"/>
          <p:cNvCxnSpPr/>
          <p:nvPr/>
        </p:nvCxnSpPr>
        <p:spPr>
          <a:xfrm>
            <a:off x="3695700" y="3552825"/>
            <a:ext cx="1619250" cy="923925"/>
          </a:xfrm>
          <a:prstGeom prst="bentConnector3">
            <a:avLst>
              <a:gd name="adj1" fmla="val 8824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Specify Calculated in the Measure Type field</a:t>
            </a:r>
          </a:p>
          <a:p>
            <a:r>
              <a:rPr lang="en-GB" dirty="0" smtClean="0"/>
              <a:t>Enter the calculation in the Formula field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Column Calculations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AF-FRW-325</a:t>
            </a:r>
            <a:endParaRPr lang="en-US" dirty="0"/>
          </a:p>
        </p:txBody>
      </p:sp>
      <p:pic>
        <p:nvPicPr>
          <p:cNvPr id="5" name="Picture 4" descr="Column-Calculatio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57180" y="2408451"/>
            <a:ext cx="5096256" cy="19933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43003" y="4862693"/>
            <a:ext cx="38355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800" dirty="0" smtClean="0">
                <a:latin typeface="+mn-lt"/>
              </a:rPr>
              <a:t>Summation type calculation – list of columns separated </a:t>
            </a:r>
            <a:r>
              <a:rPr lang="en-GB" sz="1800" smtClean="0">
                <a:latin typeface="+mn-lt"/>
              </a:rPr>
              <a:t>by commas</a:t>
            </a:r>
            <a:endParaRPr lang="en-US" sz="1800" dirty="0">
              <a:latin typeface="+mn-lt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16200000" flipV="1">
            <a:off x="5122627" y="4490131"/>
            <a:ext cx="560016" cy="103921"/>
          </a:xfrm>
          <a:prstGeom prst="straightConnector1">
            <a:avLst/>
          </a:prstGeom>
          <a:ln w="28575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Master Create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 smtClean="0"/>
              <a:t>AF-FRW-330</a:t>
            </a:r>
            <a:endParaRPr lang="en-US" dirty="0"/>
          </a:p>
        </p:txBody>
      </p:sp>
      <p:sp>
        <p:nvSpPr>
          <p:cNvPr id="5" name="Rectangle 4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661425" y="2219111"/>
            <a:ext cx="523875" cy="5000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Tree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200791" y="3462331"/>
            <a:ext cx="2238532" cy="2924202"/>
            <a:chOff x="247974" y="1036102"/>
            <a:chExt cx="4377297" cy="4930744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673817" y="1604828"/>
              <a:ext cx="1060450" cy="238125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900" dirty="0"/>
                <a:t>Europe</a:t>
              </a: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673817" y="1826618"/>
              <a:ext cx="1060450" cy="82359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900" dirty="0" smtClean="0"/>
                <a:t>France01</a:t>
              </a:r>
            </a:p>
            <a:p>
              <a:pPr algn="ctr">
                <a:defRPr/>
              </a:pPr>
              <a:r>
                <a:rPr lang="en-US" sz="900" dirty="0" smtClean="0"/>
                <a:t>….</a:t>
              </a:r>
              <a:endParaRPr lang="en-US" sz="900" dirty="0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673817" y="3225959"/>
              <a:ext cx="1060450" cy="238125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900" dirty="0"/>
                <a:t>Americas</a:t>
              </a: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673817" y="3447749"/>
              <a:ext cx="1060450" cy="84528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900" dirty="0" smtClean="0"/>
                <a:t>USA01</a:t>
              </a:r>
            </a:p>
            <a:p>
              <a:pPr algn="ctr">
                <a:defRPr/>
              </a:pPr>
              <a:r>
                <a:rPr lang="en-US" sz="900" dirty="0" smtClean="0"/>
                <a:t>…</a:t>
              </a:r>
              <a:endParaRPr lang="en-US" sz="900" dirty="0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673817" y="4881964"/>
              <a:ext cx="1060450" cy="238125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900" dirty="0"/>
                <a:t>Asia</a:t>
              </a: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673817" y="5103754"/>
              <a:ext cx="1060450" cy="86309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900" dirty="0" smtClean="0"/>
                <a:t>China01</a:t>
              </a:r>
              <a:endParaRPr lang="en-US" sz="900" dirty="0"/>
            </a:p>
            <a:p>
              <a:pPr algn="ctr">
                <a:defRPr/>
              </a:pPr>
              <a:r>
                <a:rPr lang="en-US" sz="900" dirty="0" smtClean="0"/>
                <a:t>Japan01</a:t>
              </a:r>
            </a:p>
            <a:p>
              <a:pPr algn="ctr">
                <a:defRPr/>
              </a:pPr>
              <a:r>
                <a:rPr lang="en-US" sz="900" dirty="0" smtClean="0"/>
                <a:t>…</a:t>
              </a:r>
              <a:endParaRPr lang="en-US" sz="900" dirty="0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47974" y="1036102"/>
              <a:ext cx="1060450" cy="238125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800" dirty="0" smtClean="0"/>
                <a:t>Global Sales</a:t>
              </a:r>
              <a:endParaRPr lang="en-US" sz="800" dirty="0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247974" y="1257892"/>
              <a:ext cx="1060450" cy="60055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endParaRPr lang="en-US" sz="900" dirty="0"/>
            </a:p>
          </p:txBody>
        </p:sp>
        <p:cxnSp>
          <p:nvCxnSpPr>
            <p:cNvPr id="15" name="Elbow Connector 50"/>
            <p:cNvCxnSpPr>
              <a:stCxn id="14" idx="2"/>
              <a:endCxn id="8" idx="1"/>
            </p:cNvCxnSpPr>
            <p:nvPr/>
          </p:nvCxnSpPr>
          <p:spPr>
            <a:xfrm rot="16200000" flipH="1">
              <a:off x="1036027" y="1600623"/>
              <a:ext cx="379963" cy="895618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hape 15"/>
            <p:cNvCxnSpPr>
              <a:stCxn id="14" idx="2"/>
              <a:endCxn id="10" idx="1"/>
            </p:cNvCxnSpPr>
            <p:nvPr/>
          </p:nvCxnSpPr>
          <p:spPr>
            <a:xfrm rot="16200000" flipH="1">
              <a:off x="220039" y="2416611"/>
              <a:ext cx="2011939" cy="895618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hape 16"/>
            <p:cNvCxnSpPr>
              <a:stCxn id="14" idx="2"/>
              <a:endCxn id="12" idx="1"/>
            </p:cNvCxnSpPr>
            <p:nvPr/>
          </p:nvCxnSpPr>
          <p:spPr>
            <a:xfrm rot="16200000" flipH="1">
              <a:off x="-612416" y="3249066"/>
              <a:ext cx="3676849" cy="895618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up 80"/>
            <p:cNvGrpSpPr/>
            <p:nvPr/>
          </p:nvGrpSpPr>
          <p:grpSpPr>
            <a:xfrm>
              <a:off x="3425119" y="1620326"/>
              <a:ext cx="1200152" cy="1045381"/>
              <a:chOff x="3425119" y="2162756"/>
              <a:chExt cx="1200152" cy="1045381"/>
            </a:xfrm>
          </p:grpSpPr>
          <p:grpSp>
            <p:nvGrpSpPr>
              <p:cNvPr id="39" name="Group 58"/>
              <p:cNvGrpSpPr/>
              <p:nvPr/>
            </p:nvGrpSpPr>
            <p:grpSpPr>
              <a:xfrm>
                <a:off x="3425119" y="2162756"/>
                <a:ext cx="1200152" cy="440948"/>
                <a:chOff x="3130658" y="1267953"/>
                <a:chExt cx="1200150" cy="628201"/>
              </a:xfrm>
            </p:grpSpPr>
            <p:sp>
              <p:nvSpPr>
                <p:cNvPr id="43" name="Rectangle 42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900" dirty="0"/>
                    <a:t>Sales </a:t>
                  </a:r>
                  <a:r>
                    <a:rPr lang="en-US" sz="900" dirty="0" smtClean="0"/>
                    <a:t>Auto</a:t>
                  </a:r>
                  <a:endParaRPr lang="en-US" sz="900" dirty="0"/>
                </a:p>
              </p:txBody>
            </p:sp>
            <p:sp>
              <p:nvSpPr>
                <p:cNvPr id="44" name="Rectangle 43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900" dirty="0"/>
                </a:p>
              </p:txBody>
            </p:sp>
          </p:grpSp>
          <p:grpSp>
            <p:nvGrpSpPr>
              <p:cNvPr id="40" name="Group 74"/>
              <p:cNvGrpSpPr/>
              <p:nvPr/>
            </p:nvGrpSpPr>
            <p:grpSpPr>
              <a:xfrm>
                <a:off x="3425119" y="2767189"/>
                <a:ext cx="1200152" cy="440948"/>
                <a:chOff x="3130658" y="1267953"/>
                <a:chExt cx="1200150" cy="628201"/>
              </a:xfrm>
            </p:grpSpPr>
            <p:sp>
              <p:nvSpPr>
                <p:cNvPr id="41" name="Rectangle 40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900" dirty="0"/>
                    <a:t>Sales </a:t>
                  </a:r>
                  <a:r>
                    <a:rPr lang="en-US" sz="900" dirty="0" smtClean="0"/>
                    <a:t>Pack</a:t>
                  </a:r>
                  <a:endParaRPr lang="en-US" sz="900" dirty="0"/>
                </a:p>
              </p:txBody>
            </p:sp>
            <p:sp>
              <p:nvSpPr>
                <p:cNvPr id="42" name="Rectangle 41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900" dirty="0"/>
                </a:p>
              </p:txBody>
            </p:sp>
          </p:grpSp>
        </p:grpSp>
        <p:grpSp>
          <p:nvGrpSpPr>
            <p:cNvPr id="19" name="Group 81"/>
            <p:cNvGrpSpPr/>
            <p:nvPr/>
          </p:nvGrpSpPr>
          <p:grpSpPr>
            <a:xfrm>
              <a:off x="3425119" y="3250470"/>
              <a:ext cx="1200152" cy="1045381"/>
              <a:chOff x="3425119" y="2162756"/>
              <a:chExt cx="1200152" cy="1045381"/>
            </a:xfrm>
          </p:grpSpPr>
          <p:grpSp>
            <p:nvGrpSpPr>
              <p:cNvPr id="33" name="Group 82"/>
              <p:cNvGrpSpPr/>
              <p:nvPr/>
            </p:nvGrpSpPr>
            <p:grpSpPr>
              <a:xfrm>
                <a:off x="3425119" y="2162756"/>
                <a:ext cx="1200152" cy="440948"/>
                <a:chOff x="3130658" y="1267953"/>
                <a:chExt cx="1200150" cy="628201"/>
              </a:xfrm>
            </p:grpSpPr>
            <p:sp>
              <p:nvSpPr>
                <p:cNvPr id="37" name="Rectangle 36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900" dirty="0"/>
                    <a:t>Sales </a:t>
                  </a:r>
                  <a:r>
                    <a:rPr lang="en-US" sz="900" dirty="0" smtClean="0"/>
                    <a:t>Auto</a:t>
                  </a:r>
                  <a:endParaRPr lang="en-US" sz="900" dirty="0"/>
                </a:p>
              </p:txBody>
            </p:sp>
            <p:sp>
              <p:nvSpPr>
                <p:cNvPr id="38" name="Rectangle 37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900" dirty="0"/>
                </a:p>
              </p:txBody>
            </p:sp>
          </p:grpSp>
          <p:grpSp>
            <p:nvGrpSpPr>
              <p:cNvPr id="34" name="Group 83"/>
              <p:cNvGrpSpPr/>
              <p:nvPr/>
            </p:nvGrpSpPr>
            <p:grpSpPr>
              <a:xfrm>
                <a:off x="3425119" y="2767189"/>
                <a:ext cx="1200152" cy="440948"/>
                <a:chOff x="3130658" y="1267953"/>
                <a:chExt cx="1200150" cy="628201"/>
              </a:xfrm>
            </p:grpSpPr>
            <p:sp>
              <p:nvSpPr>
                <p:cNvPr id="35" name="Rectangle 34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900" dirty="0"/>
                    <a:t>Sales </a:t>
                  </a:r>
                  <a:r>
                    <a:rPr lang="en-US" sz="900" dirty="0" smtClean="0"/>
                    <a:t>Pack</a:t>
                  </a:r>
                  <a:endParaRPr lang="en-US" sz="900" dirty="0"/>
                </a:p>
              </p:txBody>
            </p:sp>
            <p:sp>
              <p:nvSpPr>
                <p:cNvPr id="36" name="Rectangle 35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900" dirty="0"/>
                </a:p>
              </p:txBody>
            </p:sp>
          </p:grpSp>
        </p:grpSp>
        <p:grpSp>
          <p:nvGrpSpPr>
            <p:cNvPr id="20" name="Group 88"/>
            <p:cNvGrpSpPr/>
            <p:nvPr/>
          </p:nvGrpSpPr>
          <p:grpSpPr>
            <a:xfrm>
              <a:off x="3425119" y="4917223"/>
              <a:ext cx="1200152" cy="1045381"/>
              <a:chOff x="3425119" y="2162756"/>
              <a:chExt cx="1200152" cy="1045381"/>
            </a:xfrm>
          </p:grpSpPr>
          <p:grpSp>
            <p:nvGrpSpPr>
              <p:cNvPr id="27" name="Group 89"/>
              <p:cNvGrpSpPr/>
              <p:nvPr/>
            </p:nvGrpSpPr>
            <p:grpSpPr>
              <a:xfrm>
                <a:off x="3425119" y="2162756"/>
                <a:ext cx="1200152" cy="440948"/>
                <a:chOff x="3130658" y="1267953"/>
                <a:chExt cx="1200150" cy="628201"/>
              </a:xfrm>
            </p:grpSpPr>
            <p:sp>
              <p:nvSpPr>
                <p:cNvPr id="31" name="Rectangle 30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900" dirty="0"/>
                    <a:t>Sales </a:t>
                  </a:r>
                  <a:r>
                    <a:rPr lang="en-US" sz="900" dirty="0" smtClean="0"/>
                    <a:t>Auto</a:t>
                  </a:r>
                  <a:endParaRPr lang="en-US" sz="900" dirty="0"/>
                </a:p>
              </p:txBody>
            </p:sp>
            <p:sp>
              <p:nvSpPr>
                <p:cNvPr id="32" name="Rectangle 31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900" dirty="0"/>
                </a:p>
              </p:txBody>
            </p:sp>
          </p:grpSp>
          <p:grpSp>
            <p:nvGrpSpPr>
              <p:cNvPr id="28" name="Group 90"/>
              <p:cNvGrpSpPr/>
              <p:nvPr/>
            </p:nvGrpSpPr>
            <p:grpSpPr>
              <a:xfrm>
                <a:off x="3425119" y="2767189"/>
                <a:ext cx="1200152" cy="440948"/>
                <a:chOff x="3130658" y="1267953"/>
                <a:chExt cx="1200150" cy="628201"/>
              </a:xfrm>
            </p:grpSpPr>
            <p:sp>
              <p:nvSpPr>
                <p:cNvPr id="29" name="Rectangle 28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900" dirty="0"/>
                    <a:t>Sales </a:t>
                  </a:r>
                  <a:r>
                    <a:rPr lang="en-US" sz="900" dirty="0" smtClean="0"/>
                    <a:t>Pack</a:t>
                  </a:r>
                  <a:endParaRPr lang="en-US" sz="900" dirty="0"/>
                </a:p>
              </p:txBody>
            </p:sp>
            <p:sp>
              <p:nvSpPr>
                <p:cNvPr id="30" name="Rectangle 29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900" dirty="0"/>
                </a:p>
              </p:txBody>
            </p:sp>
          </p:grpSp>
        </p:grpSp>
        <p:cxnSp>
          <p:nvCxnSpPr>
            <p:cNvPr id="21" name="Elbow Connector 20"/>
            <p:cNvCxnSpPr>
              <a:stCxn id="8" idx="3"/>
              <a:endCxn id="44" idx="1"/>
            </p:cNvCxnSpPr>
            <p:nvPr/>
          </p:nvCxnSpPr>
          <p:spPr>
            <a:xfrm flipV="1">
              <a:off x="2734267" y="1941537"/>
              <a:ext cx="690852" cy="29687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lbow Connector 21"/>
            <p:cNvCxnSpPr>
              <a:stCxn id="8" idx="3"/>
              <a:endCxn id="42" idx="1"/>
            </p:cNvCxnSpPr>
            <p:nvPr/>
          </p:nvCxnSpPr>
          <p:spPr>
            <a:xfrm>
              <a:off x="2734267" y="2238414"/>
              <a:ext cx="690852" cy="30755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lbow Connector 22"/>
            <p:cNvCxnSpPr/>
            <p:nvPr/>
          </p:nvCxnSpPr>
          <p:spPr>
            <a:xfrm flipV="1">
              <a:off x="2734267" y="3542979"/>
              <a:ext cx="690852" cy="29687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Elbow Connector 23"/>
            <p:cNvCxnSpPr/>
            <p:nvPr/>
          </p:nvCxnSpPr>
          <p:spPr>
            <a:xfrm>
              <a:off x="2734267" y="3839856"/>
              <a:ext cx="690852" cy="30755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lbow Connector 24"/>
            <p:cNvCxnSpPr/>
            <p:nvPr/>
          </p:nvCxnSpPr>
          <p:spPr>
            <a:xfrm flipV="1">
              <a:off x="2734267" y="5120089"/>
              <a:ext cx="690852" cy="29687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Elbow Connector 25"/>
            <p:cNvCxnSpPr/>
            <p:nvPr/>
          </p:nvCxnSpPr>
          <p:spPr>
            <a:xfrm>
              <a:off x="2734267" y="5416966"/>
              <a:ext cx="690852" cy="30755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Rounded Rectangle 44"/>
          <p:cNvSpPr/>
          <p:nvPr/>
        </p:nvSpPr>
        <p:spPr>
          <a:xfrm>
            <a:off x="6115245" y="1552118"/>
            <a:ext cx="291062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grpSp>
        <p:nvGrpSpPr>
          <p:cNvPr id="46" name="Group 92"/>
          <p:cNvGrpSpPr>
            <a:grpSpLocks/>
          </p:cNvGrpSpPr>
          <p:nvPr/>
        </p:nvGrpSpPr>
        <p:grpSpPr bwMode="auto">
          <a:xfrm>
            <a:off x="7663846" y="1793893"/>
            <a:ext cx="928689" cy="3611564"/>
            <a:chOff x="2579687" y="1733549"/>
            <a:chExt cx="928689" cy="3611565"/>
          </a:xfrm>
        </p:grpSpPr>
        <p:grpSp>
          <p:nvGrpSpPr>
            <p:cNvPr id="47" name="Group 78"/>
            <p:cNvGrpSpPr>
              <a:grpSpLocks/>
            </p:cNvGrpSpPr>
            <p:nvPr/>
          </p:nvGrpSpPr>
          <p:grpSpPr bwMode="auto">
            <a:xfrm>
              <a:off x="2579687" y="3201812"/>
              <a:ext cx="500066" cy="2143290"/>
              <a:chOff x="2357419" y="2786058"/>
              <a:chExt cx="500069" cy="2143140"/>
            </a:xfrm>
          </p:grpSpPr>
          <p:sp>
            <p:nvSpPr>
              <p:cNvPr id="52" name="Rectangle 51"/>
              <p:cNvSpPr>
                <a:spLocks noChangeArrowheads="1"/>
              </p:cNvSpPr>
              <p:nvPr/>
            </p:nvSpPr>
            <p:spPr bwMode="auto">
              <a:xfrm>
                <a:off x="2357419" y="3643418"/>
                <a:ext cx="500066" cy="142865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grpSp>
            <p:nvGrpSpPr>
              <p:cNvPr id="53" name="Group 49"/>
              <p:cNvGrpSpPr/>
              <p:nvPr/>
            </p:nvGrpSpPr>
            <p:grpSpPr>
              <a:xfrm>
                <a:off x="2357422" y="2786058"/>
                <a:ext cx="500066" cy="2143140"/>
                <a:chOff x="2714612" y="2786058"/>
                <a:chExt cx="500066" cy="2143140"/>
              </a:xfrm>
              <a:solidFill>
                <a:schemeClr val="bg1"/>
              </a:solidFill>
            </p:grpSpPr>
            <p:sp>
              <p:nvSpPr>
                <p:cNvPr id="54" name="Rectangle 53"/>
                <p:cNvSpPr>
                  <a:spLocks noChangeArrowheads="1"/>
                </p:cNvSpPr>
                <p:nvPr/>
              </p:nvSpPr>
              <p:spPr bwMode="auto">
                <a:xfrm>
                  <a:off x="2714612" y="2928934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55" name="Rectangle 6"/>
                <p:cNvSpPr>
                  <a:spLocks noChangeArrowheads="1"/>
                </p:cNvSpPr>
                <p:nvPr/>
              </p:nvSpPr>
              <p:spPr bwMode="auto">
                <a:xfrm>
                  <a:off x="2714612" y="307181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56" name="Rectangle 55"/>
                <p:cNvSpPr>
                  <a:spLocks noChangeArrowheads="1"/>
                </p:cNvSpPr>
                <p:nvPr/>
              </p:nvSpPr>
              <p:spPr bwMode="auto">
                <a:xfrm>
                  <a:off x="2714612" y="321468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57" name="Rectangle 56"/>
                <p:cNvSpPr>
                  <a:spLocks noChangeArrowheads="1"/>
                </p:cNvSpPr>
                <p:nvPr/>
              </p:nvSpPr>
              <p:spPr bwMode="auto">
                <a:xfrm>
                  <a:off x="2714612" y="278605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58" name="Rectangle 57"/>
                <p:cNvSpPr>
                  <a:spLocks noChangeArrowheads="1"/>
                </p:cNvSpPr>
                <p:nvPr/>
              </p:nvSpPr>
              <p:spPr bwMode="auto">
                <a:xfrm>
                  <a:off x="2714612" y="335756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59" name="Rectangle 58"/>
                <p:cNvSpPr>
                  <a:spLocks noChangeArrowheads="1"/>
                </p:cNvSpPr>
                <p:nvPr/>
              </p:nvSpPr>
              <p:spPr bwMode="auto">
                <a:xfrm>
                  <a:off x="2714612" y="378619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0" name="Rectangle 59"/>
                <p:cNvSpPr>
                  <a:spLocks noChangeArrowheads="1"/>
                </p:cNvSpPr>
                <p:nvPr/>
              </p:nvSpPr>
              <p:spPr bwMode="auto">
                <a:xfrm>
                  <a:off x="2714612" y="392906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1" name="Rectangle 60"/>
                <p:cNvSpPr>
                  <a:spLocks noChangeArrowheads="1"/>
                </p:cNvSpPr>
                <p:nvPr/>
              </p:nvSpPr>
              <p:spPr bwMode="auto">
                <a:xfrm>
                  <a:off x="2714612" y="350043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2" name="Rectangle 61"/>
                <p:cNvSpPr>
                  <a:spLocks noChangeArrowheads="1"/>
                </p:cNvSpPr>
                <p:nvPr/>
              </p:nvSpPr>
              <p:spPr bwMode="auto">
                <a:xfrm>
                  <a:off x="2714612" y="407194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3" name="Rectangle 62"/>
                <p:cNvSpPr>
                  <a:spLocks noChangeArrowheads="1"/>
                </p:cNvSpPr>
                <p:nvPr/>
              </p:nvSpPr>
              <p:spPr bwMode="auto">
                <a:xfrm>
                  <a:off x="2714612" y="4357694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4" name="Rectangle 63"/>
                <p:cNvSpPr>
                  <a:spLocks noChangeArrowheads="1"/>
                </p:cNvSpPr>
                <p:nvPr/>
              </p:nvSpPr>
              <p:spPr bwMode="auto">
                <a:xfrm>
                  <a:off x="2714612" y="450057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5" name="Rectangle 64"/>
                <p:cNvSpPr>
                  <a:spLocks noChangeArrowheads="1"/>
                </p:cNvSpPr>
                <p:nvPr/>
              </p:nvSpPr>
              <p:spPr bwMode="auto">
                <a:xfrm>
                  <a:off x="2714612" y="464344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6" name="Rectangle 65"/>
                <p:cNvSpPr>
                  <a:spLocks noChangeArrowheads="1"/>
                </p:cNvSpPr>
                <p:nvPr/>
              </p:nvSpPr>
              <p:spPr bwMode="auto">
                <a:xfrm>
                  <a:off x="2714612" y="421481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7" name="Rectangle 66"/>
                <p:cNvSpPr>
                  <a:spLocks noChangeArrowheads="1"/>
                </p:cNvSpPr>
                <p:nvPr/>
              </p:nvSpPr>
              <p:spPr bwMode="auto">
                <a:xfrm>
                  <a:off x="2714612" y="478632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</p:grpSp>
        </p:grpSp>
        <p:grpSp>
          <p:nvGrpSpPr>
            <p:cNvPr id="48" name="Group 91"/>
            <p:cNvGrpSpPr>
              <a:grpSpLocks/>
            </p:cNvGrpSpPr>
            <p:nvPr/>
          </p:nvGrpSpPr>
          <p:grpSpPr bwMode="auto">
            <a:xfrm>
              <a:off x="3079751" y="1733549"/>
              <a:ext cx="428625" cy="3611565"/>
              <a:chOff x="3079751" y="1733549"/>
              <a:chExt cx="428625" cy="3611565"/>
            </a:xfrm>
          </p:grpSpPr>
          <p:sp>
            <p:nvSpPr>
              <p:cNvPr id="49" name="Flowchart: Data 48"/>
              <p:cNvSpPr/>
              <p:nvPr/>
            </p:nvSpPr>
            <p:spPr bwMode="auto">
              <a:xfrm rot="5400000" flipV="1">
                <a:off x="1829594" y="3952082"/>
                <a:ext cx="2643189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50" name="Flowchart: Data 49"/>
              <p:cNvSpPr/>
              <p:nvPr/>
            </p:nvSpPr>
            <p:spPr bwMode="auto">
              <a:xfrm rot="5400000" flipV="1">
                <a:off x="1972469" y="3467895"/>
                <a:ext cx="2643188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51" name="Flowchart: Data 50"/>
              <p:cNvSpPr/>
              <p:nvPr/>
            </p:nvSpPr>
            <p:spPr bwMode="auto">
              <a:xfrm rot="5400000" flipV="1">
                <a:off x="2115344" y="2983706"/>
                <a:ext cx="2643189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</p:grpSp>
      <p:grpSp>
        <p:nvGrpSpPr>
          <p:cNvPr id="68" name="Group 84"/>
          <p:cNvGrpSpPr>
            <a:grpSpLocks/>
          </p:cNvGrpSpPr>
          <p:nvPr/>
        </p:nvGrpSpPr>
        <p:grpSpPr bwMode="auto">
          <a:xfrm>
            <a:off x="7092349" y="3375044"/>
            <a:ext cx="571500" cy="1546225"/>
            <a:chOff x="2571736" y="2156563"/>
            <a:chExt cx="571504" cy="1546330"/>
          </a:xfrm>
        </p:grpSpPr>
        <p:cxnSp>
          <p:nvCxnSpPr>
            <p:cNvPr id="69" name="Straight Connector 68"/>
            <p:cNvCxnSpPr/>
            <p:nvPr/>
          </p:nvCxnSpPr>
          <p:spPr bwMode="auto">
            <a:xfrm rot="5400000">
              <a:off x="2180382" y="2924172"/>
              <a:ext cx="1070048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2571736" y="2942429"/>
              <a:ext cx="142876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71" name="Group 232"/>
            <p:cNvGrpSpPr>
              <a:grpSpLocks/>
            </p:cNvGrpSpPr>
            <p:nvPr/>
          </p:nvGrpSpPr>
          <p:grpSpPr bwMode="auto">
            <a:xfrm>
              <a:off x="2714612" y="2156563"/>
              <a:ext cx="428628" cy="461994"/>
              <a:chOff x="2714612" y="2196904"/>
              <a:chExt cx="428628" cy="461994"/>
            </a:xfrm>
          </p:grpSpPr>
          <p:cxnSp>
            <p:nvCxnSpPr>
              <p:cNvPr id="102" name="Straight Connector 101"/>
              <p:cNvCxnSpPr/>
              <p:nvPr/>
            </p:nvCxnSpPr>
            <p:spPr bwMode="auto">
              <a:xfrm>
                <a:off x="2714612" y="2428695"/>
                <a:ext cx="285752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3" name="Straight Connector 102"/>
              <p:cNvCxnSpPr/>
              <p:nvPr/>
            </p:nvCxnSpPr>
            <p:spPr bwMode="auto">
              <a:xfrm rot="5400000">
                <a:off x="2714604" y="242710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4" name="Straight Connector 103"/>
              <p:cNvCxnSpPr/>
              <p:nvPr/>
            </p:nvCxnSpPr>
            <p:spPr bwMode="auto">
              <a:xfrm>
                <a:off x="2857488" y="2285810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5" name="Straight Connector 104"/>
              <p:cNvCxnSpPr/>
              <p:nvPr/>
            </p:nvCxnSpPr>
            <p:spPr bwMode="auto">
              <a:xfrm>
                <a:off x="2857488" y="2428695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6" name="Straight Connector 105"/>
              <p:cNvCxnSpPr/>
              <p:nvPr/>
            </p:nvCxnSpPr>
            <p:spPr bwMode="auto">
              <a:xfrm>
                <a:off x="2857488" y="2571579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7" name="Straight Connector 106"/>
              <p:cNvCxnSpPr/>
              <p:nvPr/>
            </p:nvCxnSpPr>
            <p:spPr bwMode="auto">
              <a:xfrm rot="5400000" flipH="1" flipV="1">
                <a:off x="2963055" y="2238976"/>
                <a:ext cx="74617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8" name="Straight Connector 107"/>
              <p:cNvCxnSpPr/>
              <p:nvPr/>
            </p:nvCxnSpPr>
            <p:spPr bwMode="auto">
              <a:xfrm>
                <a:off x="3000364" y="2290573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9" name="Straight Connector 108"/>
              <p:cNvCxnSpPr/>
              <p:nvPr/>
            </p:nvCxnSpPr>
            <p:spPr bwMode="auto">
              <a:xfrm>
                <a:off x="3000364" y="2196904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0" name="Straight Connector 109"/>
              <p:cNvCxnSpPr/>
              <p:nvPr/>
            </p:nvCxnSpPr>
            <p:spPr bwMode="auto">
              <a:xfrm>
                <a:off x="3000364" y="237312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1" name="Straight Connector 110"/>
              <p:cNvCxnSpPr/>
              <p:nvPr/>
            </p:nvCxnSpPr>
            <p:spPr bwMode="auto">
              <a:xfrm>
                <a:off x="3000364" y="246997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2" name="Straight Connector 111"/>
              <p:cNvCxnSpPr/>
              <p:nvPr/>
            </p:nvCxnSpPr>
            <p:spPr bwMode="auto">
              <a:xfrm>
                <a:off x="3000364" y="2657310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3" name="Straight Connector 112"/>
              <p:cNvCxnSpPr/>
              <p:nvPr/>
            </p:nvCxnSpPr>
            <p:spPr bwMode="auto">
              <a:xfrm>
                <a:off x="3000364" y="2571579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4" name="Straight Connector 113"/>
              <p:cNvCxnSpPr/>
              <p:nvPr/>
            </p:nvCxnSpPr>
            <p:spPr bwMode="auto">
              <a:xfrm rot="5400000" flipH="1" flipV="1">
                <a:off x="2963055" y="2613651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5" name="Straight Connector 114"/>
              <p:cNvCxnSpPr/>
              <p:nvPr/>
            </p:nvCxnSpPr>
            <p:spPr bwMode="auto">
              <a:xfrm rot="5400000" flipH="1" flipV="1">
                <a:off x="2963055" y="2412025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72" name="Group 233"/>
            <p:cNvGrpSpPr>
              <a:grpSpLocks/>
            </p:cNvGrpSpPr>
            <p:nvPr/>
          </p:nvGrpSpPr>
          <p:grpSpPr bwMode="auto">
            <a:xfrm>
              <a:off x="2714612" y="2701113"/>
              <a:ext cx="428628" cy="461993"/>
              <a:chOff x="2714612" y="2196844"/>
              <a:chExt cx="428628" cy="461993"/>
            </a:xfrm>
          </p:grpSpPr>
          <p:cxnSp>
            <p:nvCxnSpPr>
              <p:cNvPr id="88" name="Straight Connector 87"/>
              <p:cNvCxnSpPr/>
              <p:nvPr/>
            </p:nvCxnSpPr>
            <p:spPr bwMode="auto">
              <a:xfrm>
                <a:off x="2714612" y="2428635"/>
                <a:ext cx="285752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9" name="Straight Connector 88"/>
              <p:cNvCxnSpPr/>
              <p:nvPr/>
            </p:nvCxnSpPr>
            <p:spPr bwMode="auto">
              <a:xfrm rot="5400000">
                <a:off x="2714604" y="242704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0" name="Straight Connector 89"/>
              <p:cNvCxnSpPr/>
              <p:nvPr/>
            </p:nvCxnSpPr>
            <p:spPr bwMode="auto">
              <a:xfrm>
                <a:off x="2857488" y="228575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1" name="Straight Connector 90"/>
              <p:cNvCxnSpPr/>
              <p:nvPr/>
            </p:nvCxnSpPr>
            <p:spPr bwMode="auto">
              <a:xfrm>
                <a:off x="2857488" y="2428635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2" name="Straight Connector 91"/>
              <p:cNvCxnSpPr/>
              <p:nvPr/>
            </p:nvCxnSpPr>
            <p:spPr bwMode="auto">
              <a:xfrm>
                <a:off x="2857488" y="257151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3" name="Straight Connector 92"/>
              <p:cNvCxnSpPr/>
              <p:nvPr/>
            </p:nvCxnSpPr>
            <p:spPr bwMode="auto">
              <a:xfrm rot="5400000" flipH="1" flipV="1">
                <a:off x="2963054" y="2238916"/>
                <a:ext cx="7461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4" name="Straight Connector 93"/>
              <p:cNvCxnSpPr/>
              <p:nvPr/>
            </p:nvCxnSpPr>
            <p:spPr bwMode="auto">
              <a:xfrm>
                <a:off x="3000364" y="229051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5" name="Straight Connector 94"/>
              <p:cNvCxnSpPr/>
              <p:nvPr/>
            </p:nvCxnSpPr>
            <p:spPr bwMode="auto">
              <a:xfrm>
                <a:off x="3000364" y="2196844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6" name="Straight Connector 95"/>
              <p:cNvCxnSpPr/>
              <p:nvPr/>
            </p:nvCxnSpPr>
            <p:spPr bwMode="auto">
              <a:xfrm>
                <a:off x="3000364" y="2373068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7" name="Straight Connector 96"/>
              <p:cNvCxnSpPr/>
              <p:nvPr/>
            </p:nvCxnSpPr>
            <p:spPr bwMode="auto">
              <a:xfrm>
                <a:off x="3000364" y="2469912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8" name="Straight Connector 97"/>
              <p:cNvCxnSpPr/>
              <p:nvPr/>
            </p:nvCxnSpPr>
            <p:spPr bwMode="auto">
              <a:xfrm>
                <a:off x="3000364" y="265725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9" name="Straight Connector 98"/>
              <p:cNvCxnSpPr/>
              <p:nvPr/>
            </p:nvCxnSpPr>
            <p:spPr bwMode="auto">
              <a:xfrm>
                <a:off x="3000364" y="257151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0" name="Straight Connector 99"/>
              <p:cNvCxnSpPr/>
              <p:nvPr/>
            </p:nvCxnSpPr>
            <p:spPr bwMode="auto">
              <a:xfrm rot="5400000" flipH="1" flipV="1">
                <a:off x="2963055" y="2613590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1" name="Straight Connector 100"/>
              <p:cNvCxnSpPr/>
              <p:nvPr/>
            </p:nvCxnSpPr>
            <p:spPr bwMode="auto">
              <a:xfrm rot="5400000" flipH="1" flipV="1">
                <a:off x="2963055" y="2411964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73" name="Group 248"/>
            <p:cNvGrpSpPr>
              <a:grpSpLocks/>
            </p:cNvGrpSpPr>
            <p:nvPr/>
          </p:nvGrpSpPr>
          <p:grpSpPr bwMode="auto">
            <a:xfrm>
              <a:off x="2714612" y="3240900"/>
              <a:ext cx="428628" cy="461993"/>
              <a:chOff x="2714612" y="2196224"/>
              <a:chExt cx="428628" cy="461993"/>
            </a:xfrm>
          </p:grpSpPr>
          <p:cxnSp>
            <p:nvCxnSpPr>
              <p:cNvPr id="74" name="Straight Connector 73"/>
              <p:cNvCxnSpPr/>
              <p:nvPr/>
            </p:nvCxnSpPr>
            <p:spPr bwMode="auto">
              <a:xfrm>
                <a:off x="2714612" y="2428015"/>
                <a:ext cx="285752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" name="Straight Connector 74"/>
              <p:cNvCxnSpPr/>
              <p:nvPr/>
            </p:nvCxnSpPr>
            <p:spPr bwMode="auto">
              <a:xfrm rot="5400000">
                <a:off x="2714604" y="242642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" name="Straight Connector 75"/>
              <p:cNvCxnSpPr/>
              <p:nvPr/>
            </p:nvCxnSpPr>
            <p:spPr bwMode="auto">
              <a:xfrm>
                <a:off x="2857488" y="228513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7" name="Straight Connector 76"/>
              <p:cNvCxnSpPr/>
              <p:nvPr/>
            </p:nvCxnSpPr>
            <p:spPr bwMode="auto">
              <a:xfrm>
                <a:off x="2857488" y="2428015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8" name="Straight Connector 77"/>
              <p:cNvCxnSpPr/>
              <p:nvPr/>
            </p:nvCxnSpPr>
            <p:spPr bwMode="auto">
              <a:xfrm>
                <a:off x="2857488" y="257089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9" name="Straight Connector 78"/>
              <p:cNvCxnSpPr/>
              <p:nvPr/>
            </p:nvCxnSpPr>
            <p:spPr bwMode="auto">
              <a:xfrm rot="5400000" flipH="1" flipV="1">
                <a:off x="2963054" y="2238296"/>
                <a:ext cx="7461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0" name="Straight Connector 79"/>
              <p:cNvCxnSpPr/>
              <p:nvPr/>
            </p:nvCxnSpPr>
            <p:spPr bwMode="auto">
              <a:xfrm>
                <a:off x="3000364" y="228989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1" name="Straight Connector 80"/>
              <p:cNvCxnSpPr/>
              <p:nvPr/>
            </p:nvCxnSpPr>
            <p:spPr bwMode="auto">
              <a:xfrm>
                <a:off x="3000364" y="2196224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2" name="Straight Connector 81"/>
              <p:cNvCxnSpPr/>
              <p:nvPr/>
            </p:nvCxnSpPr>
            <p:spPr bwMode="auto">
              <a:xfrm>
                <a:off x="3000364" y="2372448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3" name="Straight Connector 82"/>
              <p:cNvCxnSpPr/>
              <p:nvPr/>
            </p:nvCxnSpPr>
            <p:spPr bwMode="auto">
              <a:xfrm>
                <a:off x="3000364" y="2469292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4" name="Straight Connector 83"/>
              <p:cNvCxnSpPr/>
              <p:nvPr/>
            </p:nvCxnSpPr>
            <p:spPr bwMode="auto">
              <a:xfrm>
                <a:off x="3000364" y="265663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5" name="Straight Connector 84"/>
              <p:cNvCxnSpPr/>
              <p:nvPr/>
            </p:nvCxnSpPr>
            <p:spPr bwMode="auto">
              <a:xfrm>
                <a:off x="3000364" y="257089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6" name="Straight Connector 85"/>
              <p:cNvCxnSpPr/>
              <p:nvPr/>
            </p:nvCxnSpPr>
            <p:spPr bwMode="auto">
              <a:xfrm rot="5400000" flipH="1" flipV="1">
                <a:off x="2963055" y="2612970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7" name="Straight Connector 86"/>
              <p:cNvCxnSpPr/>
              <p:nvPr/>
            </p:nvCxnSpPr>
            <p:spPr bwMode="auto">
              <a:xfrm rot="5400000" flipH="1" flipV="1">
                <a:off x="2963055" y="2411344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cxnSp>
        <p:nvCxnSpPr>
          <p:cNvPr id="116" name="Straight Arrow Connector 115"/>
          <p:cNvCxnSpPr/>
          <p:nvPr/>
        </p:nvCxnSpPr>
        <p:spPr>
          <a:xfrm>
            <a:off x="4864110" y="2909618"/>
            <a:ext cx="3299799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>
            <a:off x="4633993" y="4170240"/>
            <a:ext cx="2458356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9" name="Rounded Rectangle 118"/>
          <p:cNvSpPr/>
          <p:nvPr/>
        </p:nvSpPr>
        <p:spPr>
          <a:xfrm>
            <a:off x="2104655" y="1004158"/>
            <a:ext cx="919818" cy="229266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tx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000" dirty="0" smtClean="0">
                <a:solidFill>
                  <a:schemeClr val="tx1"/>
                </a:solidFill>
                <a:latin typeface="Century Gothic" pitchFamily="34" charset="0"/>
              </a:rPr>
              <a:t>Column</a:t>
            </a:r>
            <a:r>
              <a:rPr lang="en-US" sz="1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en-US" sz="1000" dirty="0" smtClean="0">
                <a:solidFill>
                  <a:schemeClr val="tx1"/>
                </a:solidFill>
                <a:latin typeface="Century Gothic" pitchFamily="34" charset="0"/>
              </a:rPr>
              <a:t>1: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000" dirty="0" smtClean="0">
                <a:solidFill>
                  <a:schemeClr val="tx1"/>
                </a:solidFill>
                <a:latin typeface="Century Gothic" pitchFamily="34" charset="0"/>
              </a:rPr>
              <a:t>Opening</a:t>
            </a:r>
            <a:r>
              <a:rPr lang="en-US" sz="1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 </a:t>
            </a:r>
            <a:r>
              <a:rPr lang="en-US" sz="1000" dirty="0" smtClean="0">
                <a:solidFill>
                  <a:schemeClr val="tx1"/>
                </a:solidFill>
                <a:latin typeface="Century Gothic" pitchFamily="34" charset="0"/>
              </a:rPr>
              <a:t>2015/01</a:t>
            </a:r>
          </a:p>
          <a:p>
            <a:pPr algn="ctr">
              <a:lnSpc>
                <a:spcPct val="85000"/>
              </a:lnSpc>
              <a:defRPr/>
            </a:pPr>
            <a:endParaRPr lang="en-US" sz="1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999.99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999.99 999.99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999.99 999.99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999.99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999.99 999.99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999.99</a:t>
            </a:r>
            <a:endParaRPr lang="en-US" sz="11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grpSp>
        <p:nvGrpSpPr>
          <p:cNvPr id="122" name="Group 121"/>
          <p:cNvGrpSpPr/>
          <p:nvPr/>
        </p:nvGrpSpPr>
        <p:grpSpPr>
          <a:xfrm>
            <a:off x="3024473" y="1021284"/>
            <a:ext cx="1839637" cy="2292660"/>
            <a:chOff x="3024473" y="911556"/>
            <a:chExt cx="1839637" cy="2292660"/>
          </a:xfrm>
        </p:grpSpPr>
        <p:sp>
          <p:nvSpPr>
            <p:cNvPr id="120" name="Rounded Rectangle 119"/>
            <p:cNvSpPr/>
            <p:nvPr/>
          </p:nvSpPr>
          <p:spPr>
            <a:xfrm>
              <a:off x="3024473" y="911556"/>
              <a:ext cx="919818" cy="229266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5875">
              <a:solidFill>
                <a:schemeClr val="tx1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>
                <a:lnSpc>
                  <a:spcPct val="85000"/>
                </a:lnSpc>
                <a:defRPr/>
              </a:pPr>
              <a:r>
                <a:rPr lang="en-US" sz="1000" dirty="0" smtClean="0">
                  <a:solidFill>
                    <a:schemeClr val="tx1"/>
                  </a:solidFill>
                  <a:latin typeface="Century Gothic" pitchFamily="34" charset="0"/>
                </a:rPr>
                <a:t>Column 2:</a:t>
              </a:r>
            </a:p>
            <a:p>
              <a:pPr algn="ctr">
                <a:lnSpc>
                  <a:spcPct val="85000"/>
                </a:lnSpc>
                <a:defRPr/>
              </a:pPr>
              <a:r>
                <a:rPr lang="en-US" sz="1000" dirty="0" smtClean="0">
                  <a:solidFill>
                    <a:schemeClr val="tx1"/>
                  </a:solidFill>
                  <a:latin typeface="Century Gothic" pitchFamily="34" charset="0"/>
                </a:rPr>
                <a:t>Activity  2015/01-12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999.99 999.99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999.99 999.99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999.99 999.99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</a:t>
              </a:r>
              <a:endParaRPr lang="en-US" sz="1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endParaRPr>
            </a:p>
          </p:txBody>
        </p:sp>
        <p:sp>
          <p:nvSpPr>
            <p:cNvPr id="121" name="Rounded Rectangle 120"/>
            <p:cNvSpPr/>
            <p:nvPr/>
          </p:nvSpPr>
          <p:spPr>
            <a:xfrm>
              <a:off x="3944292" y="911556"/>
              <a:ext cx="919818" cy="229266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5875">
              <a:solidFill>
                <a:schemeClr val="tx1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>
                <a:lnSpc>
                  <a:spcPct val="85000"/>
                </a:lnSpc>
                <a:defRPr/>
              </a:pPr>
              <a:r>
                <a:rPr lang="en-US" sz="1000" dirty="0" smtClean="0">
                  <a:solidFill>
                    <a:schemeClr val="tx1"/>
                  </a:solidFill>
                  <a:latin typeface="Century Gothic" pitchFamily="34" charset="0"/>
                </a:rPr>
                <a:t>Column 3:</a:t>
              </a:r>
            </a:p>
            <a:p>
              <a:pPr algn="ctr">
                <a:lnSpc>
                  <a:spcPct val="85000"/>
                </a:lnSpc>
                <a:defRPr/>
              </a:pPr>
              <a:r>
                <a:rPr lang="en-US" sz="1000" dirty="0" smtClean="0">
                  <a:solidFill>
                    <a:schemeClr val="tx1"/>
                  </a:solidFill>
                  <a:latin typeface="Century Gothic" pitchFamily="34" charset="0"/>
                </a:rPr>
                <a:t>Closing  2015/12</a:t>
              </a:r>
            </a:p>
            <a:p>
              <a:pPr algn="ctr">
                <a:lnSpc>
                  <a:spcPct val="85000"/>
                </a:lnSpc>
                <a:defRPr/>
              </a:pPr>
              <a:endParaRPr lang="en-US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endParaRP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999.99 999.99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999.99 999.99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999.99 999.99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</a:t>
              </a:r>
              <a:endParaRPr lang="en-US" sz="1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endParaRPr>
            </a:p>
          </p:txBody>
        </p:sp>
      </p:grpSp>
      <p:sp>
        <p:nvSpPr>
          <p:cNvPr id="123" name="Content Placeholder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908430" y="1028891"/>
            <a:ext cx="3640347" cy="5238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Report Title: “Global Sales”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Master Create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AF-FRW-340</a:t>
            </a:r>
            <a:endParaRPr lang="en-US" dirty="0"/>
          </a:p>
        </p:txBody>
      </p:sp>
      <p:pic>
        <p:nvPicPr>
          <p:cNvPr id="5" name="Picture 4" descr="Report Master 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017" y="1450051"/>
            <a:ext cx="5370576" cy="3846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Fiinancial Report Run View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90912" y="1427393"/>
            <a:ext cx="5535035" cy="42966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Financial Report Run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AF-FRW-350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326164" y="5363762"/>
            <a:ext cx="941685" cy="17264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327471" y="5153191"/>
            <a:ext cx="941685" cy="17264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4929810"/>
            <a:ext cx="2902228" cy="88259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US" sz="1600" dirty="0" smtClean="0"/>
              <a:t>Create a separate page for each controlling dimension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5702411"/>
            <a:ext cx="2902228" cy="65068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US" sz="1600" dirty="0" smtClean="0"/>
              <a:t>Display additional COA columns and use Excel layout </a:t>
            </a:r>
          </a:p>
          <a:p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941983" y="5239913"/>
            <a:ext cx="302146" cy="1589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0" y="4479237"/>
            <a:ext cx="2902228" cy="3790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US" sz="1600" dirty="0" smtClean="0"/>
              <a:t>Print detailed GL transactions</a:t>
            </a:r>
          </a:p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3312894" y="4939831"/>
            <a:ext cx="941685" cy="17264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322170" y="3255479"/>
            <a:ext cx="941685" cy="17264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/>
          <p:cNvCxnSpPr/>
          <p:nvPr/>
        </p:nvCxnSpPr>
        <p:spPr>
          <a:xfrm rot="16200000" flipH="1">
            <a:off x="2941983" y="4668745"/>
            <a:ext cx="308772" cy="30877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 flipH="1" flipV="1">
            <a:off x="2841263" y="5587120"/>
            <a:ext cx="494310" cy="29287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0" y="3025473"/>
            <a:ext cx="2902228" cy="3790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US" sz="1600" dirty="0" smtClean="0"/>
              <a:t>Filter report for a given entity, layer, etc</a:t>
            </a:r>
          </a:p>
          <a:p>
            <a:endParaRPr lang="en-US" dirty="0"/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2941983" y="3339548"/>
            <a:ext cx="356333" cy="225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Financial Report Run – Layout Menu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AF-FRW-355</a:t>
            </a:r>
            <a:endParaRPr lang="en-US" dirty="0"/>
          </a:p>
        </p:txBody>
      </p:sp>
      <p:pic>
        <p:nvPicPr>
          <p:cNvPr id="4" name="Picture 3" descr="Financial-Report=Run-LayoutMen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6907" y="1160296"/>
            <a:ext cx="4974336" cy="1475232"/>
          </a:xfrm>
          <a:prstGeom prst="rect">
            <a:avLst/>
          </a:prstGeom>
        </p:spPr>
      </p:pic>
      <p:sp>
        <p:nvSpPr>
          <p:cNvPr id="7" name="Content Placeholder 1"/>
          <p:cNvSpPr txBox="1">
            <a:spLocks/>
          </p:cNvSpPr>
          <p:nvPr/>
        </p:nvSpPr>
        <p:spPr>
          <a:xfrm>
            <a:off x="457200" y="2943694"/>
            <a:ext cx="8229600" cy="194728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Default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. Use to print a report with up to 16 columns.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Excel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. Use to generate a report with up to 60 columns and optimized for output to Excel.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Global Sales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AF-FRW-360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528" y="1136315"/>
            <a:ext cx="8883712" cy="4889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Budget specifically for use in Financial Report Writer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Link budget structure to financial reports using analysis codes or detailed COA dimensions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Options:</a:t>
            </a:r>
            <a:endParaRPr lang="en-US" dirty="0" smtClean="0"/>
          </a:p>
          <a:p>
            <a:pPr lvl="1"/>
            <a:r>
              <a:rPr lang="en-US" dirty="0" smtClean="0"/>
              <a:t>Manually create budget in Budget Create</a:t>
            </a:r>
          </a:p>
          <a:p>
            <a:pPr lvl="1"/>
            <a:r>
              <a:rPr lang="en-US" dirty="0" smtClean="0"/>
              <a:t>Import a prepared budget from Excel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Add budget totals as report columns</a:t>
            </a:r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Budgets in Financial Reports</a:t>
            </a:r>
            <a:endParaRPr lang="en-US" dirty="0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 smtClean="0"/>
              <a:t>AF-FRW-370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Build and run flexible reports</a:t>
            </a:r>
          </a:p>
          <a:p>
            <a:pPr marL="914400" lvl="1" indent="-457200"/>
            <a:r>
              <a:rPr lang="en-US" dirty="0" smtClean="0"/>
              <a:t>Flexible report hierarchies</a:t>
            </a:r>
          </a:p>
          <a:p>
            <a:pPr marL="914400" lvl="1" indent="-457200"/>
            <a:r>
              <a:rPr lang="en-US" dirty="0" smtClean="0"/>
              <a:t>Flexible row and column definitions with in-line calculations</a:t>
            </a:r>
          </a:p>
          <a:p>
            <a:pPr marL="914400" lvl="1" indent="-457200"/>
            <a:r>
              <a:rPr lang="en-US" dirty="0" smtClean="0"/>
              <a:t>Reusable analysis codes</a:t>
            </a:r>
          </a:p>
          <a:p>
            <a:pPr marL="514350" indent="-514350">
              <a:spcBef>
                <a:spcPts val="3000"/>
              </a:spcBef>
            </a:pPr>
            <a:r>
              <a:rPr lang="en-US" dirty="0" smtClean="0"/>
              <a:t>Based on harmonized data in a reporting cube</a:t>
            </a:r>
          </a:p>
          <a:p>
            <a:pPr marL="914400" lvl="1" indent="-457200"/>
            <a:r>
              <a:rPr lang="en-US" dirty="0" smtClean="0"/>
              <a:t>Across multiple COAs, currencies, GAAPs</a:t>
            </a:r>
          </a:p>
          <a:p>
            <a:pPr marL="914400" lvl="1" indent="-457200"/>
            <a:r>
              <a:rPr lang="en-US" dirty="0" smtClean="0"/>
              <a:t>Optimized for reporting inquiries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Financial Report Writer – Main Features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AF-FRW-040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Budget Create, FRW Budget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AF-FRW-372</a:t>
            </a:r>
            <a:endParaRPr lang="en-US" dirty="0"/>
          </a:p>
        </p:txBody>
      </p:sp>
      <p:pic>
        <p:nvPicPr>
          <p:cNvPr id="5" name="Picture 4" descr="FRW Budget Create General 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4790" y="1138059"/>
            <a:ext cx="6876607" cy="486224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444409" y="4518837"/>
            <a:ext cx="1031358" cy="81870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012018" y="3958855"/>
            <a:ext cx="2218661" cy="304801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994297" y="3558362"/>
            <a:ext cx="2218661" cy="304801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97442" y="4529470"/>
            <a:ext cx="1967023" cy="669851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Creating an FRW Budget, Budget Period Tab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AF-FRW-373</a:t>
            </a:r>
            <a:endParaRPr lang="en-US" dirty="0"/>
          </a:p>
        </p:txBody>
      </p:sp>
      <p:pic>
        <p:nvPicPr>
          <p:cNvPr id="5" name="Picture 4" descr="FRW Budget Create Period 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6937" y="1131814"/>
            <a:ext cx="7543800" cy="501967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Creating an FRW Budget, Levels Tab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AF-FRW-374</a:t>
            </a:r>
            <a:endParaRPr lang="en-US" dirty="0"/>
          </a:p>
        </p:txBody>
      </p:sp>
      <p:pic>
        <p:nvPicPr>
          <p:cNvPr id="5" name="Picture 4" descr="FRW Budget Create Levels 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7712" y="1800225"/>
            <a:ext cx="7648575" cy="32575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62716" y="4061637"/>
            <a:ext cx="1095154" cy="818707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Creating an FRW Budget, Structure Tab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AF-FRW-376</a:t>
            </a:r>
            <a:endParaRPr lang="en-US" dirty="0"/>
          </a:p>
        </p:txBody>
      </p:sp>
      <p:pic>
        <p:nvPicPr>
          <p:cNvPr id="5" name="Picture 4" descr="FRW Budget Create Structures 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525" y="1212945"/>
            <a:ext cx="8208335" cy="4522303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make the budget available to display </a:t>
            </a:r>
          </a:p>
          <a:p>
            <a:pPr lvl="1"/>
            <a:r>
              <a:rPr lang="en-US" dirty="0" smtClean="0"/>
              <a:t>add a budget column in Report Column Group Create 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Create or modify report master to display the budget columns in Financial Report Run 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Run the report in Financial Report Run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FRW Budgets, Additional Steps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AF-FRW-378</a:t>
            </a:r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FRW Report with Budget Column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AF-FRW-379</a:t>
            </a:r>
            <a:endParaRPr lang="en-US" dirty="0"/>
          </a:p>
        </p:txBody>
      </p:sp>
      <p:pic>
        <p:nvPicPr>
          <p:cNvPr id="4" name="Picture 3" descr="FRW-Budget-R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120" y="1475439"/>
            <a:ext cx="8973879" cy="398262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389088" y="1998921"/>
            <a:ext cx="627320" cy="3264195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Drill down in real time from report totals to transaction details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Powerful analysis tool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Complements QAD Business Intelligence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Tree Drill Down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AF-FRW-380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Report chart and report cube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Report analysis and report tree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Report Tree View Create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Prerequisites for Report Tree Drill Down	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15300" y="6638544"/>
            <a:ext cx="914400" cy="219456"/>
          </a:xfrm>
        </p:spPr>
        <p:txBody>
          <a:bodyPr/>
          <a:lstStyle/>
          <a:p>
            <a:r>
              <a:rPr lang="en-US" dirty="0" smtClean="0"/>
              <a:t>AF-FRW-390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Tree View Create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AF-FRW-400</a:t>
            </a:r>
            <a:endParaRPr lang="en-US" dirty="0"/>
          </a:p>
        </p:txBody>
      </p:sp>
      <p:pic>
        <p:nvPicPr>
          <p:cNvPr id="5" name="Picture 4" descr="Report-Tree-View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9637" y="1362075"/>
            <a:ext cx="4333875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Tree Drill Down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AF-FRW-410</a:t>
            </a:r>
            <a:endParaRPr lang="en-US" dirty="0"/>
          </a:p>
        </p:txBody>
      </p:sp>
      <p:pic>
        <p:nvPicPr>
          <p:cNvPr id="5" name="Picture 4" descr="Report-Tree-DrillDown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812" y="1295400"/>
            <a:ext cx="909637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AF-FRW-050</a:t>
            </a:r>
            <a:endParaRPr lang="en-US" dirty="0"/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/>
          <a:p>
            <a:r>
              <a:rPr lang="en-GB" dirty="0" smtClean="0"/>
              <a:t>Financial Report Writer Components</a:t>
            </a:r>
            <a:endParaRPr lang="en-US" dirty="0"/>
          </a:p>
        </p:txBody>
      </p:sp>
      <p:sp>
        <p:nvSpPr>
          <p:cNvPr id="17" name="Rounded Rectangle 16"/>
          <p:cNvSpPr/>
          <p:nvPr>
            <p:custDataLst>
              <p:tags r:id="rId1"/>
            </p:custDataLst>
          </p:nvPr>
        </p:nvSpPr>
        <p:spPr>
          <a:xfrm>
            <a:off x="5805285" y="1304150"/>
            <a:ext cx="291062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Reports</a:t>
            </a:r>
          </a:p>
        </p:txBody>
      </p:sp>
      <p:cxnSp>
        <p:nvCxnSpPr>
          <p:cNvPr id="18" name="Straight Arrow Connector 17"/>
          <p:cNvCxnSpPr/>
          <p:nvPr>
            <p:custDataLst>
              <p:tags r:id="rId2"/>
            </p:custDataLst>
          </p:nvPr>
        </p:nvCxnSpPr>
        <p:spPr>
          <a:xfrm>
            <a:off x="3779262" y="3399823"/>
            <a:ext cx="1970592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>
            <p:custDataLst>
              <p:tags r:id="rId3"/>
            </p:custDataLst>
          </p:nvPr>
        </p:nvSpPr>
        <p:spPr>
          <a:xfrm>
            <a:off x="971874" y="987714"/>
            <a:ext cx="2910624" cy="529674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0" name="Rounded Rectangle 19"/>
          <p:cNvSpPr/>
          <p:nvPr>
            <p:custDataLst>
              <p:tags r:id="rId4"/>
            </p:custDataLst>
          </p:nvPr>
        </p:nvSpPr>
        <p:spPr>
          <a:xfrm>
            <a:off x="1122266" y="1863236"/>
            <a:ext cx="2656996" cy="237261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-Entity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-Layer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-GL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-Sub-Account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-Cost Center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-Project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-SAF 1-10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-Intercompany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-Daybook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-TC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21" name="Rounded Rectangle 20"/>
          <p:cNvSpPr/>
          <p:nvPr>
            <p:custDataLst>
              <p:tags r:id="rId5"/>
            </p:custDataLst>
          </p:nvPr>
        </p:nvSpPr>
        <p:spPr>
          <a:xfrm>
            <a:off x="1122266" y="5403739"/>
            <a:ext cx="2656996" cy="478998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Report Calendar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22" name="Rounded Rectangle 21"/>
          <p:cNvSpPr/>
          <p:nvPr>
            <p:custDataLst>
              <p:tags r:id="rId6"/>
            </p:custDataLst>
          </p:nvPr>
        </p:nvSpPr>
        <p:spPr>
          <a:xfrm>
            <a:off x="1122266" y="4511470"/>
            <a:ext cx="2656996" cy="70419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Presentation Currency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23" name="Vertical Scroll 22"/>
          <p:cNvSpPr/>
          <p:nvPr>
            <p:custDataLst>
              <p:tags r:id="rId7"/>
            </p:custDataLst>
          </p:nvPr>
        </p:nvSpPr>
        <p:spPr>
          <a:xfrm>
            <a:off x="5906684" y="1863236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Vertical Scroll 23"/>
          <p:cNvSpPr/>
          <p:nvPr>
            <p:custDataLst>
              <p:tags r:id="rId8"/>
            </p:custDataLst>
          </p:nvPr>
        </p:nvSpPr>
        <p:spPr>
          <a:xfrm>
            <a:off x="6157409" y="2160038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Vertical Scroll 24"/>
          <p:cNvSpPr/>
          <p:nvPr>
            <p:custDataLst>
              <p:tags r:id="rId9"/>
            </p:custDataLst>
          </p:nvPr>
        </p:nvSpPr>
        <p:spPr>
          <a:xfrm>
            <a:off x="6416060" y="2462062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64957" y="2714354"/>
            <a:ext cx="1413971" cy="2047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Tree Drill Down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AF-FRW-420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9163"/>
            <a:ext cx="9620250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104900" y="2952750"/>
            <a:ext cx="1914525" cy="142875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Detailed Balances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AF-FRW-430</a:t>
            </a:r>
            <a:endParaRPr lang="en-US" dirty="0"/>
          </a:p>
        </p:txBody>
      </p:sp>
      <p:pic>
        <p:nvPicPr>
          <p:cNvPr id="6" name="Picture 5" descr="Report-Tree-DrillDown-P1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1025" y="965189"/>
            <a:ext cx="7881937" cy="51546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Detailed Balances, Total by GL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AF-FRW-440</a:t>
            </a:r>
            <a:endParaRPr lang="en-US" dirty="0"/>
          </a:p>
        </p:txBody>
      </p:sp>
      <p:pic>
        <p:nvPicPr>
          <p:cNvPr id="4" name="Picture 3" descr="Report-Tree-DrillDown-Right-Cli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65285"/>
            <a:ext cx="9144000" cy="372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Subtotal by Entity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AF-FRW-450</a:t>
            </a:r>
            <a:endParaRPr lang="en-US" dirty="0"/>
          </a:p>
        </p:txBody>
      </p:sp>
      <p:pic>
        <p:nvPicPr>
          <p:cNvPr id="4" name="Picture 3" descr="Report-Tree-DrillDown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4353" y="1142335"/>
            <a:ext cx="6696075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Export Hierarchical Data to Excel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AF-FRW-460</a:t>
            </a:r>
            <a:endParaRPr lang="en-US" dirty="0"/>
          </a:p>
        </p:txBody>
      </p:sp>
      <p:pic>
        <p:nvPicPr>
          <p:cNvPr id="4" name="Picture 3" descr="Report-Tree-DrillDown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9431"/>
            <a:ext cx="9144000" cy="5139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Summarize Transactions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AF-FRW-470</a:t>
            </a:r>
            <a:endParaRPr lang="en-US" dirty="0"/>
          </a:p>
        </p:txBody>
      </p:sp>
      <p:pic>
        <p:nvPicPr>
          <p:cNvPr id="4" name="Picture 3" descr="Report-Tree-DrillDown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3254" y="1044206"/>
            <a:ext cx="7896225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View for Summarized Transactions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AF-FRW-480</a:t>
            </a:r>
            <a:endParaRPr lang="en-US" dirty="0"/>
          </a:p>
        </p:txBody>
      </p:sp>
      <p:pic>
        <p:nvPicPr>
          <p:cNvPr id="4" name="Picture 3" descr="Report-Tree-DrillDown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35548"/>
            <a:ext cx="9144000" cy="4186903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 Key Performance indicator is:</a:t>
            </a:r>
          </a:p>
          <a:p>
            <a:pPr lvl="1"/>
            <a:r>
              <a:rPr lang="en-GB" dirty="0" smtClean="0"/>
              <a:t>An indicator of company performance against objectives</a:t>
            </a:r>
          </a:p>
          <a:p>
            <a:pPr lvl="1"/>
            <a:r>
              <a:rPr lang="en-GB" dirty="0" smtClean="0"/>
              <a:t>A single amount composed of KPI Element(s)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KPIs	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15300" y="6638544"/>
            <a:ext cx="914400" cy="219456"/>
          </a:xfrm>
        </p:spPr>
        <p:txBody>
          <a:bodyPr/>
          <a:lstStyle/>
          <a:p>
            <a:r>
              <a:rPr lang="en-US" dirty="0" smtClean="0"/>
              <a:t>AF-FRW-490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KPI Setup Process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AF-FRW-500</a:t>
            </a:r>
            <a:endParaRPr lang="en-US" dirty="0"/>
          </a:p>
        </p:txBody>
      </p:sp>
      <p:sp>
        <p:nvSpPr>
          <p:cNvPr id="5" name="Shape 126"/>
          <p:cNvSpPr/>
          <p:nvPr/>
        </p:nvSpPr>
        <p:spPr>
          <a:xfrm>
            <a:off x="3646295" y="2082965"/>
            <a:ext cx="1494845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KPI Elements</a:t>
            </a:r>
          </a:p>
        </p:txBody>
      </p:sp>
      <p:sp>
        <p:nvSpPr>
          <p:cNvPr id="6" name="Shape 127"/>
          <p:cNvSpPr/>
          <p:nvPr/>
        </p:nvSpPr>
        <p:spPr>
          <a:xfrm>
            <a:off x="6603051" y="2584034"/>
            <a:ext cx="1494845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KPI</a:t>
            </a:r>
          </a:p>
        </p:txBody>
      </p:sp>
      <p:sp>
        <p:nvSpPr>
          <p:cNvPr id="7" name="Shape 128"/>
          <p:cNvSpPr/>
          <p:nvPr/>
        </p:nvSpPr>
        <p:spPr>
          <a:xfrm>
            <a:off x="3648945" y="3373728"/>
            <a:ext cx="1494845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KPI Slice</a:t>
            </a:r>
          </a:p>
        </p:txBody>
      </p:sp>
      <p:sp>
        <p:nvSpPr>
          <p:cNvPr id="8" name="Shape 129"/>
          <p:cNvSpPr/>
          <p:nvPr/>
        </p:nvSpPr>
        <p:spPr>
          <a:xfrm>
            <a:off x="1197146" y="2615702"/>
            <a:ext cx="1494845" cy="914400"/>
          </a:xfrm>
          <a:prstGeom prst="roundRect">
            <a:avLst>
              <a:gd name="adj" fmla="val 16667"/>
            </a:avLst>
          </a:prstGeom>
          <a:solidFill>
            <a:srgbClr val="9DD89A"/>
          </a:solidFill>
          <a:ln w="9525" cap="flat" cmpd="sng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FRW Data </a:t>
            </a:r>
          </a:p>
        </p:txBody>
      </p:sp>
      <p:cxnSp>
        <p:nvCxnSpPr>
          <p:cNvPr id="9" name="Shape 130"/>
          <p:cNvCxnSpPr>
            <a:stCxn id="8" idx="3"/>
            <a:endCxn id="5" idx="1"/>
          </p:cNvCxnSpPr>
          <p:nvPr/>
        </p:nvCxnSpPr>
        <p:spPr>
          <a:xfrm rot="10800000" flipH="1">
            <a:off x="2691991" y="2540102"/>
            <a:ext cx="954300" cy="532800"/>
          </a:xfrm>
          <a:prstGeom prst="straightConnector1">
            <a:avLst/>
          </a:prstGeom>
          <a:noFill/>
          <a:ln w="28575" cap="flat" cmpd="sng">
            <a:solidFill>
              <a:srgbClr val="4E4E4E"/>
            </a:solidFill>
            <a:prstDash val="solid"/>
            <a:round/>
            <a:headEnd type="none" w="med" len="med"/>
            <a:tailEnd type="stealth" w="lg" len="lg"/>
          </a:ln>
        </p:spPr>
      </p:cxnSp>
      <p:cxnSp>
        <p:nvCxnSpPr>
          <p:cNvPr id="10" name="Shape 131"/>
          <p:cNvCxnSpPr>
            <a:stCxn id="8" idx="3"/>
            <a:endCxn id="7" idx="1"/>
          </p:cNvCxnSpPr>
          <p:nvPr/>
        </p:nvCxnSpPr>
        <p:spPr>
          <a:xfrm>
            <a:off x="2691991" y="3072902"/>
            <a:ext cx="957000" cy="758100"/>
          </a:xfrm>
          <a:prstGeom prst="straightConnector1">
            <a:avLst/>
          </a:prstGeom>
          <a:noFill/>
          <a:ln w="28575" cap="flat" cmpd="sng">
            <a:solidFill>
              <a:srgbClr val="4E4E4E"/>
            </a:solidFill>
            <a:prstDash val="solid"/>
            <a:round/>
            <a:headEnd type="none" w="med" len="med"/>
            <a:tailEnd type="stealth" w="lg" len="lg"/>
          </a:ln>
        </p:spPr>
      </p:cxnSp>
      <p:cxnSp>
        <p:nvCxnSpPr>
          <p:cNvPr id="11" name="Shape 132"/>
          <p:cNvCxnSpPr>
            <a:stCxn id="5" idx="3"/>
            <a:endCxn id="6" idx="1"/>
          </p:cNvCxnSpPr>
          <p:nvPr/>
        </p:nvCxnSpPr>
        <p:spPr>
          <a:xfrm>
            <a:off x="5141140" y="2540165"/>
            <a:ext cx="1461900" cy="501000"/>
          </a:xfrm>
          <a:prstGeom prst="straightConnector1">
            <a:avLst/>
          </a:prstGeom>
          <a:noFill/>
          <a:ln w="28575" cap="flat" cmpd="sng">
            <a:solidFill>
              <a:srgbClr val="4E4E4E"/>
            </a:solidFill>
            <a:prstDash val="solid"/>
            <a:round/>
            <a:headEnd type="none" w="med" len="med"/>
            <a:tailEnd type="stealth" w="lg" len="lg"/>
          </a:ln>
        </p:spPr>
      </p:cxnSp>
      <p:cxnSp>
        <p:nvCxnSpPr>
          <p:cNvPr id="12" name="Shape 133"/>
          <p:cNvCxnSpPr>
            <a:stCxn id="7" idx="3"/>
            <a:endCxn id="6" idx="1"/>
          </p:cNvCxnSpPr>
          <p:nvPr/>
        </p:nvCxnSpPr>
        <p:spPr>
          <a:xfrm rot="10800000" flipH="1">
            <a:off x="5143790" y="3041328"/>
            <a:ext cx="1459200" cy="789600"/>
          </a:xfrm>
          <a:prstGeom prst="straightConnector1">
            <a:avLst/>
          </a:prstGeom>
          <a:noFill/>
          <a:ln w="28575" cap="flat" cmpd="sng">
            <a:solidFill>
              <a:srgbClr val="4E4E4E"/>
            </a:solidFill>
            <a:prstDash val="solid"/>
            <a:round/>
            <a:headEnd type="none" w="med" len="med"/>
            <a:tailEnd type="stealth" w="lg" len="lg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E4E4E"/>
                </a:solidFill>
                <a:ea typeface="Century Gothic"/>
                <a:sym typeface="Century Gothic"/>
              </a:rPr>
              <a:t>KPI Element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AF-FRW-510</a:t>
            </a:r>
            <a:endParaRPr lang="en-US" dirty="0"/>
          </a:p>
        </p:txBody>
      </p:sp>
      <p:pic>
        <p:nvPicPr>
          <p:cNvPr id="5" name="Shape 152" descr="kpielement-1.jpg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548185" y="1475078"/>
            <a:ext cx="7494998" cy="385443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hape 153"/>
          <p:cNvSpPr/>
          <p:nvPr/>
        </p:nvSpPr>
        <p:spPr>
          <a:xfrm>
            <a:off x="6651425" y="3604547"/>
            <a:ext cx="2043486" cy="556592"/>
          </a:xfrm>
          <a:prstGeom prst="wedgeRoundRectCallout">
            <a:avLst>
              <a:gd name="adj1" fmla="val -89557"/>
              <a:gd name="adj2" fmla="val -61773"/>
              <a:gd name="adj3" fmla="val 16667"/>
            </a:avLst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100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report </a:t>
            </a:r>
            <a:r>
              <a:rPr lang="en-US" sz="1100" dirty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master </a:t>
            </a:r>
            <a:r>
              <a:rPr lang="en-US" sz="1100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specifies </a:t>
            </a:r>
            <a:r>
              <a:rPr lang="en-US" sz="1100" dirty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related report tree and report column </a:t>
            </a:r>
            <a:r>
              <a:rPr lang="en-US" sz="1100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group.</a:t>
            </a:r>
            <a:endParaRPr lang="en-US" sz="1100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" name="Shape 154"/>
          <p:cNvSpPr/>
          <p:nvPr/>
        </p:nvSpPr>
        <p:spPr>
          <a:xfrm>
            <a:off x="3215198" y="3567595"/>
            <a:ext cx="2043486" cy="556592"/>
          </a:xfrm>
          <a:prstGeom prst="wedgeRoundRectCallout">
            <a:avLst>
              <a:gd name="adj1" fmla="val -52750"/>
              <a:gd name="adj2" fmla="val -69913"/>
              <a:gd name="adj3" fmla="val 16667"/>
            </a:avLst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100" dirty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Use the lookup to pick a node in </a:t>
            </a:r>
            <a:r>
              <a:rPr lang="en-US" sz="1100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report tree.</a:t>
            </a:r>
            <a:endParaRPr lang="en-US" sz="1100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Harmonized Data in a Report Cube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AF-FRW-060</a:t>
            </a:r>
            <a:endParaRPr lang="en-US" dirty="0"/>
          </a:p>
        </p:txBody>
      </p:sp>
      <p:sp>
        <p:nvSpPr>
          <p:cNvPr id="4" name="Rounded Rectangle 3"/>
          <p:cNvSpPr/>
          <p:nvPr>
            <p:custDataLst>
              <p:tags r:id="rId1"/>
            </p:custDataLst>
          </p:nvPr>
        </p:nvSpPr>
        <p:spPr>
          <a:xfrm>
            <a:off x="6443929" y="2356963"/>
            <a:ext cx="1528863" cy="215707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2000" dirty="0" smtClean="0">
                <a:solidFill>
                  <a:schemeClr val="tx1"/>
                </a:solidFill>
                <a:latin typeface="Century Gothic" pitchFamily="34" charset="0"/>
              </a:rPr>
              <a:t>Reports</a:t>
            </a:r>
          </a:p>
        </p:txBody>
      </p:sp>
      <p:cxnSp>
        <p:nvCxnSpPr>
          <p:cNvPr id="5" name="Straight Arrow Connector 4"/>
          <p:cNvCxnSpPr/>
          <p:nvPr>
            <p:custDataLst>
              <p:tags r:id="rId2"/>
            </p:custDataLst>
          </p:nvPr>
        </p:nvCxnSpPr>
        <p:spPr>
          <a:xfrm>
            <a:off x="5379720" y="3476511"/>
            <a:ext cx="1035093" cy="84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>
            <p:custDataLst>
              <p:tags r:id="rId3"/>
            </p:custDataLst>
          </p:nvPr>
        </p:nvSpPr>
        <p:spPr>
          <a:xfrm>
            <a:off x="3905083" y="2187917"/>
            <a:ext cx="1528863" cy="282962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20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20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20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7" name="Rounded Rectangle 6"/>
          <p:cNvSpPr/>
          <p:nvPr>
            <p:custDataLst>
              <p:tags r:id="rId4"/>
            </p:custDataLst>
          </p:nvPr>
        </p:nvSpPr>
        <p:spPr>
          <a:xfrm>
            <a:off x="3984079" y="2838517"/>
            <a:ext cx="1395640" cy="1267493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8" name="Rounded Rectangle 7"/>
          <p:cNvSpPr/>
          <p:nvPr>
            <p:custDataLst>
              <p:tags r:id="rId5"/>
            </p:custDataLst>
          </p:nvPr>
        </p:nvSpPr>
        <p:spPr>
          <a:xfrm>
            <a:off x="3984079" y="4562280"/>
            <a:ext cx="1395640" cy="255890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9" name="Rounded Rectangle 8"/>
          <p:cNvSpPr/>
          <p:nvPr>
            <p:custDataLst>
              <p:tags r:id="rId6"/>
            </p:custDataLst>
          </p:nvPr>
        </p:nvSpPr>
        <p:spPr>
          <a:xfrm>
            <a:off x="3984079" y="4146573"/>
            <a:ext cx="1395640" cy="376192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10" name="Vertical Scroll 9"/>
          <p:cNvSpPr/>
          <p:nvPr>
            <p:custDataLst>
              <p:tags r:id="rId7"/>
            </p:custDataLst>
          </p:nvPr>
        </p:nvSpPr>
        <p:spPr>
          <a:xfrm>
            <a:off x="6497190" y="2808037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Vertical Scroll 10"/>
          <p:cNvSpPr/>
          <p:nvPr>
            <p:custDataLst>
              <p:tags r:id="rId8"/>
            </p:custDataLst>
          </p:nvPr>
        </p:nvSpPr>
        <p:spPr>
          <a:xfrm>
            <a:off x="6628889" y="2966594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Vertical Scroll 11"/>
          <p:cNvSpPr/>
          <p:nvPr>
            <p:custDataLst>
              <p:tags r:id="rId9"/>
            </p:custDataLst>
          </p:nvPr>
        </p:nvSpPr>
        <p:spPr>
          <a:xfrm>
            <a:off x="6764750" y="3127941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000543" y="3262720"/>
            <a:ext cx="742716" cy="10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Straight Arrow Connector 13"/>
          <p:cNvCxnSpPr>
            <a:stCxn id="23" idx="3"/>
          </p:cNvCxnSpPr>
          <p:nvPr>
            <p:custDataLst>
              <p:tags r:id="rId11"/>
            </p:custDataLst>
          </p:nvPr>
        </p:nvCxnSpPr>
        <p:spPr>
          <a:xfrm flipV="1">
            <a:off x="3050067" y="3610030"/>
            <a:ext cx="702673" cy="155760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22" idx="3"/>
          </p:cNvCxnSpPr>
          <p:nvPr>
            <p:custDataLst>
              <p:tags r:id="rId12"/>
            </p:custDataLst>
          </p:nvPr>
        </p:nvCxnSpPr>
        <p:spPr>
          <a:xfrm flipV="1">
            <a:off x="2817657" y="3610030"/>
            <a:ext cx="950940" cy="844906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6" idx="1"/>
          </p:cNvCxnSpPr>
          <p:nvPr>
            <p:custDataLst>
              <p:tags r:id="rId13"/>
            </p:custDataLst>
          </p:nvPr>
        </p:nvCxnSpPr>
        <p:spPr>
          <a:xfrm flipV="1">
            <a:off x="2585247" y="3602728"/>
            <a:ext cx="1319836" cy="41107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20" idx="3"/>
          </p:cNvCxnSpPr>
          <p:nvPr>
            <p:custDataLst>
              <p:tags r:id="rId14"/>
            </p:custDataLst>
          </p:nvPr>
        </p:nvCxnSpPr>
        <p:spPr>
          <a:xfrm>
            <a:off x="2352837" y="3029538"/>
            <a:ext cx="1421045" cy="58049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9" idx="3"/>
          </p:cNvCxnSpPr>
          <p:nvPr>
            <p:custDataLst>
              <p:tags r:id="rId15"/>
            </p:custDataLst>
          </p:nvPr>
        </p:nvCxnSpPr>
        <p:spPr>
          <a:xfrm>
            <a:off x="2120427" y="2316839"/>
            <a:ext cx="1632313" cy="1277334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>
            <p:custDataLst>
              <p:tags r:id="rId16"/>
            </p:custDataLst>
          </p:nvPr>
        </p:nvSpPr>
        <p:spPr>
          <a:xfrm>
            <a:off x="591564" y="1505737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0" name="Rounded Rectangle 19"/>
          <p:cNvSpPr/>
          <p:nvPr>
            <p:custDataLst>
              <p:tags r:id="rId17"/>
            </p:custDataLst>
          </p:nvPr>
        </p:nvSpPr>
        <p:spPr>
          <a:xfrm>
            <a:off x="823974" y="2218436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1" name="Rounded Rectangle 20"/>
          <p:cNvSpPr/>
          <p:nvPr>
            <p:custDataLst>
              <p:tags r:id="rId18"/>
            </p:custDataLst>
          </p:nvPr>
        </p:nvSpPr>
        <p:spPr>
          <a:xfrm>
            <a:off x="1056384" y="2931135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2" name="Rounded Rectangle 21"/>
          <p:cNvSpPr/>
          <p:nvPr>
            <p:custDataLst>
              <p:tags r:id="rId19"/>
            </p:custDataLst>
          </p:nvPr>
        </p:nvSpPr>
        <p:spPr>
          <a:xfrm>
            <a:off x="1288794" y="3643834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3" name="Rounded Rectangle 22"/>
          <p:cNvSpPr/>
          <p:nvPr>
            <p:custDataLst>
              <p:tags r:id="rId20"/>
            </p:custDataLst>
          </p:nvPr>
        </p:nvSpPr>
        <p:spPr>
          <a:xfrm>
            <a:off x="1521204" y="4356533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</a:t>
            </a:r>
            <a:r>
              <a:rPr lang="en-US" sz="1800" dirty="0" smtClean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4E4E4E"/>
                </a:solidFill>
                <a:ea typeface="Century Gothic"/>
                <a:sym typeface="Century Gothic"/>
              </a:rPr>
              <a:t>Report Tree/Columns Matrix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AF-FRW-520</a:t>
            </a:r>
            <a:endParaRPr lang="en-US" dirty="0"/>
          </a:p>
        </p:txBody>
      </p:sp>
      <p:pic>
        <p:nvPicPr>
          <p:cNvPr id="5" name="Shape 164" descr="kpielement-2.jpg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609599" y="1508124"/>
            <a:ext cx="7025409" cy="38639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hape 165"/>
          <p:cNvSpPr/>
          <p:nvPr/>
        </p:nvSpPr>
        <p:spPr>
          <a:xfrm>
            <a:off x="6312461" y="2365515"/>
            <a:ext cx="2204610" cy="634890"/>
          </a:xfrm>
          <a:prstGeom prst="wedgeRoundRectCallout">
            <a:avLst>
              <a:gd name="adj1" fmla="val -54696"/>
              <a:gd name="adj2" fmla="val 87230"/>
              <a:gd name="adj3" fmla="val 16667"/>
            </a:avLst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100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Select one activity.</a:t>
            </a:r>
            <a:endParaRPr lang="en-US" sz="1100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Slice KPI with different dimensions</a:t>
            </a:r>
          </a:p>
          <a:p>
            <a:pPr lvl="1"/>
            <a:r>
              <a:rPr lang="en-GB" dirty="0" smtClean="0"/>
              <a:t>Entities</a:t>
            </a:r>
          </a:p>
          <a:p>
            <a:pPr lvl="1"/>
            <a:r>
              <a:rPr lang="en-GB" dirty="0" smtClean="0"/>
              <a:t>GL categories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Slicing	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15300" y="6638544"/>
            <a:ext cx="914400" cy="219456"/>
          </a:xfrm>
        </p:spPr>
        <p:txBody>
          <a:bodyPr/>
          <a:lstStyle/>
          <a:p>
            <a:r>
              <a:rPr lang="en-US" dirty="0" smtClean="0"/>
              <a:t> AF-FRW-530</a:t>
            </a:r>
          </a:p>
        </p:txBody>
      </p:sp>
      <p:sp>
        <p:nvSpPr>
          <p:cNvPr id="5" name="Shape 175"/>
          <p:cNvSpPr/>
          <p:nvPr/>
        </p:nvSpPr>
        <p:spPr>
          <a:xfrm>
            <a:off x="5152618" y="4322509"/>
            <a:ext cx="2542442" cy="1773166"/>
          </a:xfrm>
          <a:prstGeom prst="roundRect">
            <a:avLst>
              <a:gd name="adj" fmla="val 16667"/>
            </a:avLst>
          </a:prstGeom>
          <a:solidFill>
            <a:srgbClr val="EAF1DD"/>
          </a:solidFill>
          <a:ln w="254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2700" dir="3360000" algn="ctr" rotWithShape="0">
              <a:srgbClr val="366092"/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600" b="1">
              <a:solidFill>
                <a:srgbClr val="36609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" name="Shape 176"/>
          <p:cNvSpPr/>
          <p:nvPr/>
        </p:nvSpPr>
        <p:spPr>
          <a:xfrm>
            <a:off x="1161490" y="3128709"/>
            <a:ext cx="2542442" cy="1773166"/>
          </a:xfrm>
          <a:prstGeom prst="roundRect">
            <a:avLst>
              <a:gd name="adj" fmla="val 16667"/>
            </a:avLst>
          </a:prstGeom>
          <a:solidFill>
            <a:srgbClr val="EAF1DD"/>
          </a:solidFill>
          <a:ln w="254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2700" dir="3360000" algn="ctr" rotWithShape="0">
              <a:srgbClr val="366092"/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600" b="1">
                <a:solidFill>
                  <a:srgbClr val="36609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Net Profit = 14,9 M$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600" b="1">
                <a:solidFill>
                  <a:srgbClr val="36609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Revenue = 200 M$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200">
                <a:solidFill>
                  <a:srgbClr val="36609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Budget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200">
                <a:solidFill>
                  <a:srgbClr val="36609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Net Profit  = 13,65 M$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200">
                <a:solidFill>
                  <a:srgbClr val="36609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Revenue  = 195 M$ </a:t>
            </a:r>
          </a:p>
          <a:p>
            <a:pPr marL="0" marR="0" lvl="0" indent="0" algn="ctr" rtl="0">
              <a:spcBef>
                <a:spcPts val="0"/>
              </a:spcBef>
              <a:buNone/>
            </a:pPr>
            <a:endParaRPr sz="1600" b="1">
              <a:solidFill>
                <a:srgbClr val="36609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7" name="Shape 177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1408071" y="3232480"/>
            <a:ext cx="2046430" cy="1549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78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5391068" y="4421779"/>
            <a:ext cx="2065950" cy="15639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79"/>
          <p:cNvSpPr/>
          <p:nvPr/>
        </p:nvSpPr>
        <p:spPr>
          <a:xfrm>
            <a:off x="5165318" y="2326183"/>
            <a:ext cx="2542442" cy="1773166"/>
          </a:xfrm>
          <a:prstGeom prst="roundRect">
            <a:avLst>
              <a:gd name="adj" fmla="val 16667"/>
            </a:avLst>
          </a:prstGeom>
          <a:solidFill>
            <a:srgbClr val="EAF1DD"/>
          </a:solidFill>
          <a:ln w="254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2700" dir="3360000" algn="ctr" rotWithShape="0">
              <a:srgbClr val="366092"/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600" b="1">
              <a:solidFill>
                <a:srgbClr val="36609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0" name="Shape 180"/>
          <p:cNvPicPr preferRelativeResize="0"/>
          <p:nvPr/>
        </p:nvPicPr>
        <p:blipFill rotWithShape="1">
          <a:blip r:embed="rId4" cstate="print">
            <a:alphaModFix/>
          </a:blip>
          <a:srcRect/>
          <a:stretch/>
        </p:blipFill>
        <p:spPr>
          <a:xfrm>
            <a:off x="5416608" y="2429954"/>
            <a:ext cx="2068189" cy="156562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Shape 181"/>
          <p:cNvSpPr/>
          <p:nvPr/>
        </p:nvSpPr>
        <p:spPr>
          <a:xfrm rot="-958081">
            <a:off x="3669657" y="3538946"/>
            <a:ext cx="1456767" cy="34714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" name="Shape 182"/>
          <p:cNvSpPr/>
          <p:nvPr/>
        </p:nvSpPr>
        <p:spPr>
          <a:xfrm rot="789912">
            <a:off x="3704097" y="4295150"/>
            <a:ext cx="1428019" cy="34714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Indicates the dimension category for filtering</a:t>
            </a:r>
          </a:p>
          <a:p>
            <a:r>
              <a:rPr lang="en-GB" dirty="0" smtClean="0"/>
              <a:t>There are two types</a:t>
            </a:r>
          </a:p>
          <a:p>
            <a:pPr lvl="1"/>
            <a:r>
              <a:rPr lang="en-GB" dirty="0" smtClean="0"/>
              <a:t>Report analysis code</a:t>
            </a:r>
          </a:p>
          <a:p>
            <a:pPr lvl="2"/>
            <a:r>
              <a:rPr lang="en-GB" dirty="0" smtClean="0"/>
              <a:t>A new user-defined category</a:t>
            </a:r>
          </a:p>
          <a:p>
            <a:pPr lvl="1"/>
            <a:r>
              <a:rPr lang="en-GB" dirty="0" smtClean="0"/>
              <a:t>Normal COA dimension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KPI Slice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15300" y="6638544"/>
            <a:ext cx="914400" cy="219456"/>
          </a:xfrm>
        </p:spPr>
        <p:txBody>
          <a:bodyPr/>
          <a:lstStyle/>
          <a:p>
            <a:r>
              <a:rPr lang="en-US" dirty="0" smtClean="0"/>
              <a:t> AF-FRW-540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E4E4E"/>
                </a:solidFill>
                <a:ea typeface="Century Gothic"/>
                <a:sym typeface="Century Gothic"/>
              </a:rPr>
              <a:t>KPI Slice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AF-FRW-550</a:t>
            </a:r>
            <a:endParaRPr lang="en-US" dirty="0"/>
          </a:p>
        </p:txBody>
      </p:sp>
      <p:pic>
        <p:nvPicPr>
          <p:cNvPr id="8" name="Shape 201" descr="KPISlice.jpg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583248" y="1327695"/>
            <a:ext cx="6197600" cy="42227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202"/>
          <p:cNvSpPr/>
          <p:nvPr/>
        </p:nvSpPr>
        <p:spPr>
          <a:xfrm>
            <a:off x="4715123" y="3546281"/>
            <a:ext cx="2019632" cy="747422"/>
          </a:xfrm>
          <a:prstGeom prst="wedgeRoundRectCallout">
            <a:avLst>
              <a:gd name="adj1" fmla="val -54696"/>
              <a:gd name="adj2" fmla="val 87230"/>
              <a:gd name="adj3" fmla="val 16667"/>
            </a:avLst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Specify which report analysis codes are used for slicing. In this case, they are regions.</a:t>
            </a:r>
          </a:p>
        </p:txBody>
      </p:sp>
      <p:sp>
        <p:nvSpPr>
          <p:cNvPr id="10" name="Shape 203"/>
          <p:cNvSpPr/>
          <p:nvPr/>
        </p:nvSpPr>
        <p:spPr>
          <a:xfrm>
            <a:off x="3643022" y="2472855"/>
            <a:ext cx="2019632" cy="406840"/>
          </a:xfrm>
          <a:prstGeom prst="wedgeRoundRectCallout">
            <a:avLst>
              <a:gd name="adj1" fmla="val -54696"/>
              <a:gd name="adj2" fmla="val 87230"/>
              <a:gd name="adj3" fmla="val 16667"/>
            </a:avLst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100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Type set to Report </a:t>
            </a:r>
            <a:r>
              <a:rPr lang="en-US" sz="1100" dirty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</a:t>
            </a:r>
            <a:r>
              <a:rPr lang="en-US" sz="1100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nalysis Code.</a:t>
            </a:r>
            <a:endParaRPr lang="en-US" sz="1100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E4E4E"/>
                </a:solidFill>
                <a:ea typeface="Century Gothic"/>
                <a:sym typeface="Century Gothic"/>
              </a:rPr>
              <a:t>KPI Slice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AF-FRW-560</a:t>
            </a:r>
            <a:endParaRPr lang="en-US" dirty="0"/>
          </a:p>
        </p:txBody>
      </p:sp>
      <p:pic>
        <p:nvPicPr>
          <p:cNvPr id="7" name="Shape 213" descr="slice-2.jpg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582654" y="1314977"/>
            <a:ext cx="6197600" cy="4241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Shape 214"/>
          <p:cNvSpPr/>
          <p:nvPr/>
        </p:nvSpPr>
        <p:spPr>
          <a:xfrm>
            <a:off x="3657600" y="2313830"/>
            <a:ext cx="1574358" cy="437319"/>
          </a:xfrm>
          <a:prstGeom prst="wedgeRoundRectCallout">
            <a:avLst>
              <a:gd name="adj1" fmla="val -54696"/>
              <a:gd name="adj2" fmla="val 87230"/>
              <a:gd name="adj3" fmla="val 16667"/>
            </a:avLst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1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Type: Cost Center</a:t>
            </a:r>
          </a:p>
        </p:txBody>
      </p:sp>
      <p:sp>
        <p:nvSpPr>
          <p:cNvPr id="12" name="Shape 215"/>
          <p:cNvSpPr/>
          <p:nvPr/>
        </p:nvSpPr>
        <p:spPr>
          <a:xfrm>
            <a:off x="4715121" y="3331597"/>
            <a:ext cx="3085109" cy="962106"/>
          </a:xfrm>
          <a:prstGeom prst="wedgeRoundRectCallout">
            <a:avLst>
              <a:gd name="adj1" fmla="val -54696"/>
              <a:gd name="adj2" fmla="val 87230"/>
              <a:gd name="adj3" fmla="val 16667"/>
            </a:avLst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100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There is no </a:t>
            </a:r>
            <a:r>
              <a:rPr lang="en-US" sz="1100" dirty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need </a:t>
            </a:r>
            <a:r>
              <a:rPr lang="en-US" sz="1100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for </a:t>
            </a:r>
            <a:r>
              <a:rPr lang="en-US" sz="1100" dirty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 here if the type is </a:t>
            </a:r>
            <a:r>
              <a:rPr lang="en-US" sz="1100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GL, sub account, cost center, project, or SAF. </a:t>
            </a:r>
            <a:r>
              <a:rPr lang="en-US" sz="1100" dirty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All the related codes can be used for </a:t>
            </a:r>
            <a:r>
              <a:rPr lang="en-US" sz="1100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slicing.</a:t>
            </a:r>
            <a:endParaRPr lang="en-US" sz="1100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Composed of KPI Elements:</a:t>
            </a:r>
          </a:p>
          <a:p>
            <a:pPr lvl="1"/>
            <a:r>
              <a:rPr lang="en-GB" dirty="0" smtClean="0"/>
              <a:t>Net Profit Margin = 100 * (Net Sales – COGS – Other OPEX - Interests Paid – Tax)/Net Sales</a:t>
            </a:r>
          </a:p>
          <a:p>
            <a:r>
              <a:rPr lang="en-GB" dirty="0" smtClean="0"/>
              <a:t>Calculation based on report cube data during a year or period range</a:t>
            </a:r>
          </a:p>
          <a:p>
            <a:r>
              <a:rPr lang="en-GB" dirty="0" smtClean="0"/>
              <a:t>You can:</a:t>
            </a:r>
          </a:p>
          <a:p>
            <a:pPr lvl="1"/>
            <a:r>
              <a:rPr lang="en-GB" dirty="0" smtClean="0"/>
              <a:t>Compare  actual to budget values</a:t>
            </a:r>
          </a:p>
          <a:p>
            <a:pPr lvl="1"/>
            <a:r>
              <a:rPr lang="en-GB" dirty="0" smtClean="0"/>
              <a:t>Slice and drill down to different dimensions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KPI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15300" y="6638544"/>
            <a:ext cx="914400" cy="219456"/>
          </a:xfrm>
        </p:spPr>
        <p:txBody>
          <a:bodyPr/>
          <a:lstStyle/>
          <a:p>
            <a:r>
              <a:rPr lang="en-US" dirty="0" smtClean="0"/>
              <a:t> AF-FRW-570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E4E4E"/>
                </a:solidFill>
                <a:ea typeface="Century Gothic"/>
                <a:sym typeface="Century Gothic"/>
              </a:rPr>
              <a:t>KPI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AF-FRW-580</a:t>
            </a:r>
            <a:endParaRPr lang="en-US" dirty="0"/>
          </a:p>
        </p:txBody>
      </p:sp>
      <p:pic>
        <p:nvPicPr>
          <p:cNvPr id="8" name="Shape 234" descr="KPI.jpg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568684" y="1308873"/>
            <a:ext cx="6591300" cy="40767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235"/>
          <p:cNvSpPr/>
          <p:nvPr/>
        </p:nvSpPr>
        <p:spPr>
          <a:xfrm>
            <a:off x="5438692" y="4039261"/>
            <a:ext cx="2043486" cy="747422"/>
          </a:xfrm>
          <a:prstGeom prst="wedgeRoundRectCallout">
            <a:avLst>
              <a:gd name="adj1" fmla="val -69483"/>
              <a:gd name="adj2" fmla="val -70216"/>
              <a:gd name="adj3" fmla="val 16667"/>
            </a:avLst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100" dirty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</a:t>
            </a:r>
            <a:r>
              <a:rPr lang="en-US" sz="1100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formula </a:t>
            </a:r>
            <a:r>
              <a:rPr lang="en-US" sz="1100" dirty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is composed of </a:t>
            </a:r>
            <a:r>
              <a:rPr lang="en-US" sz="1100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already-defined KPI elements.</a:t>
            </a:r>
            <a:endParaRPr lang="en-US" sz="1100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E4E4E"/>
                </a:solidFill>
                <a:ea typeface="Century Gothic"/>
                <a:sym typeface="Century Gothic"/>
              </a:rPr>
              <a:t>Link Slices to KPI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AF-FRW-590</a:t>
            </a:r>
            <a:endParaRPr lang="en-US" dirty="0"/>
          </a:p>
        </p:txBody>
      </p:sp>
      <p:pic>
        <p:nvPicPr>
          <p:cNvPr id="6" name="Shape 242" descr="KPISlice.jpg"/>
          <p:cNvPicPr preferRelativeResize="0">
            <a:picLocks/>
          </p:cNvPicPr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567721" y="1418728"/>
            <a:ext cx="4382893" cy="2986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hape 245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3723023" y="2671638"/>
            <a:ext cx="5093980" cy="314714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Shape 246"/>
          <p:cNvCxnSpPr/>
          <p:nvPr/>
        </p:nvCxnSpPr>
        <p:spPr>
          <a:xfrm>
            <a:off x="2146852" y="4110824"/>
            <a:ext cx="1741336" cy="795131"/>
          </a:xfrm>
          <a:prstGeom prst="straightConnector1">
            <a:avLst/>
          </a:prstGeom>
          <a:noFill/>
          <a:ln w="28575" cap="flat" cmpd="sng">
            <a:solidFill>
              <a:srgbClr val="4E4E4E"/>
            </a:solidFill>
            <a:prstDash val="solid"/>
            <a:round/>
            <a:headEnd type="none" w="med" len="med"/>
            <a:tailEnd type="stealth" w="lg" len="lg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E4E4E"/>
                </a:solidFill>
                <a:ea typeface="Century Gothic"/>
                <a:sym typeface="Century Gothic"/>
              </a:rPr>
              <a:t>Compare Budget to Actual KPI Setup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AF-FRW-600</a:t>
            </a:r>
            <a:endParaRPr lang="en-US" dirty="0"/>
          </a:p>
        </p:txBody>
      </p:sp>
      <p:pic>
        <p:nvPicPr>
          <p:cNvPr id="8" name="Shape 256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671513" y="1323975"/>
            <a:ext cx="7800975" cy="4210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E4E4E"/>
                </a:solidFill>
                <a:ea typeface="Century Gothic"/>
                <a:sym typeface="Century Gothic"/>
              </a:rPr>
              <a:t>KPI Monitor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AF-FRW-610</a:t>
            </a:r>
            <a:endParaRPr lang="en-US" dirty="0"/>
          </a:p>
        </p:txBody>
      </p:sp>
      <p:pic>
        <p:nvPicPr>
          <p:cNvPr id="8" name="Shape 266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528453" y="1368004"/>
            <a:ext cx="5549308" cy="2439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hape 267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6070590" y="1369301"/>
            <a:ext cx="2184410" cy="2439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268"/>
          <p:cNvPicPr preferRelativeResize="0"/>
          <p:nvPr/>
        </p:nvPicPr>
        <p:blipFill rotWithShape="1">
          <a:blip r:embed="rId4" cstate="print">
            <a:alphaModFix/>
          </a:blip>
          <a:srcRect/>
          <a:stretch/>
        </p:blipFill>
        <p:spPr>
          <a:xfrm>
            <a:off x="525978" y="3810155"/>
            <a:ext cx="7754422" cy="2251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hape 269"/>
          <p:cNvPicPr preferRelativeResize="0"/>
          <p:nvPr/>
        </p:nvPicPr>
        <p:blipFill rotWithShape="1">
          <a:blip r:embed="rId5" cstate="print">
            <a:alphaModFix/>
          </a:blip>
          <a:srcRect/>
          <a:stretch/>
        </p:blipFill>
        <p:spPr>
          <a:xfrm>
            <a:off x="3655482" y="4045625"/>
            <a:ext cx="1778333" cy="1855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Shape 270"/>
          <p:cNvPicPr preferRelativeResize="0"/>
          <p:nvPr/>
        </p:nvPicPr>
        <p:blipFill rotWithShape="1">
          <a:blip r:embed="rId6" cstate="print">
            <a:alphaModFix/>
          </a:blip>
          <a:srcRect/>
          <a:stretch/>
        </p:blipFill>
        <p:spPr>
          <a:xfrm>
            <a:off x="6072716" y="4022547"/>
            <a:ext cx="1881525" cy="187026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" name="Shape 271"/>
          <p:cNvCxnSpPr/>
          <p:nvPr/>
        </p:nvCxnSpPr>
        <p:spPr>
          <a:xfrm flipH="1">
            <a:off x="4725911" y="4004733"/>
            <a:ext cx="658889" cy="322823"/>
          </a:xfrm>
          <a:prstGeom prst="straightConnector1">
            <a:avLst/>
          </a:prstGeom>
          <a:noFill/>
          <a:ln w="28575" cap="flat" cmpd="sng">
            <a:solidFill>
              <a:srgbClr val="0099FF"/>
            </a:solidFill>
            <a:prstDash val="solid"/>
            <a:round/>
            <a:headEnd type="none" w="med" len="med"/>
            <a:tailEnd type="stealth" w="lg" len="lg"/>
          </a:ln>
        </p:spPr>
      </p:cxnSp>
      <p:sp>
        <p:nvSpPr>
          <p:cNvPr id="15" name="Shape 272"/>
          <p:cNvSpPr/>
          <p:nvPr/>
        </p:nvSpPr>
        <p:spPr>
          <a:xfrm>
            <a:off x="5025789" y="3676414"/>
            <a:ext cx="1197180" cy="279504"/>
          </a:xfrm>
          <a:prstGeom prst="cloud">
            <a:avLst/>
          </a:prstGeom>
          <a:solidFill>
            <a:srgbClr val="CDF7F5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100">
                <a:solidFill>
                  <a:srgbClr val="0099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By slices</a:t>
            </a:r>
          </a:p>
        </p:txBody>
      </p:sp>
      <p:sp>
        <p:nvSpPr>
          <p:cNvPr id="16" name="Shape 273"/>
          <p:cNvSpPr/>
          <p:nvPr/>
        </p:nvSpPr>
        <p:spPr>
          <a:xfrm>
            <a:off x="2442926" y="5883192"/>
            <a:ext cx="1392474" cy="246675"/>
          </a:xfrm>
          <a:prstGeom prst="cloud">
            <a:avLst/>
          </a:prstGeom>
          <a:solidFill>
            <a:srgbClr val="CDF7F5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200">
                <a:solidFill>
                  <a:srgbClr val="0099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By period</a:t>
            </a:r>
          </a:p>
        </p:txBody>
      </p:sp>
      <p:cxnSp>
        <p:nvCxnSpPr>
          <p:cNvPr id="17" name="Shape 274"/>
          <p:cNvCxnSpPr>
            <a:stCxn id="16" idx="3"/>
          </p:cNvCxnSpPr>
          <p:nvPr/>
        </p:nvCxnSpPr>
        <p:spPr>
          <a:xfrm rot="10800000">
            <a:off x="2543963" y="5758096"/>
            <a:ext cx="595200" cy="139200"/>
          </a:xfrm>
          <a:prstGeom prst="straightConnector1">
            <a:avLst/>
          </a:prstGeom>
          <a:noFill/>
          <a:ln w="28575" cap="flat" cmpd="sng">
            <a:solidFill>
              <a:srgbClr val="0099FF"/>
            </a:solidFill>
            <a:prstDash val="solid"/>
            <a:round/>
            <a:headEnd type="none" w="med" len="med"/>
            <a:tailEnd type="stealth" w="lg" len="lg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AF-FRW-070</a:t>
            </a:r>
            <a:endParaRPr lang="en-US" dirty="0"/>
          </a:p>
        </p:txBody>
      </p:sp>
      <p:sp>
        <p:nvSpPr>
          <p:cNvPr id="36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GB" dirty="0" smtClean="0"/>
              <a:t>Report Chart and Report Cube</a:t>
            </a:r>
            <a:endParaRPr lang="en-US" dirty="0"/>
          </a:p>
        </p:txBody>
      </p:sp>
      <p:cxnSp>
        <p:nvCxnSpPr>
          <p:cNvPr id="37" name="Straight Arrow Connector 36"/>
          <p:cNvCxnSpPr/>
          <p:nvPr>
            <p:custDataLst>
              <p:tags r:id="rId1"/>
            </p:custDataLst>
          </p:nvPr>
        </p:nvCxnSpPr>
        <p:spPr>
          <a:xfrm flipV="1">
            <a:off x="2399211" y="3840640"/>
            <a:ext cx="1707840" cy="55479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>
            <p:custDataLst>
              <p:tags r:id="rId2"/>
            </p:custDataLst>
          </p:nvPr>
        </p:nvCxnSpPr>
        <p:spPr>
          <a:xfrm flipV="1">
            <a:off x="2631621" y="4146573"/>
            <a:ext cx="1878386" cy="111946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ounded Rectangle 38"/>
          <p:cNvSpPr/>
          <p:nvPr>
            <p:custDataLst>
              <p:tags r:id="rId3"/>
            </p:custDataLst>
          </p:nvPr>
        </p:nvSpPr>
        <p:spPr>
          <a:xfrm>
            <a:off x="5175919" y="2187917"/>
            <a:ext cx="1528863" cy="282962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40" name="Rounded Rectangle 39"/>
          <p:cNvSpPr/>
          <p:nvPr>
            <p:custDataLst>
              <p:tags r:id="rId4"/>
            </p:custDataLst>
          </p:nvPr>
        </p:nvSpPr>
        <p:spPr>
          <a:xfrm>
            <a:off x="7218829" y="2356963"/>
            <a:ext cx="1528863" cy="215707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Reports</a:t>
            </a:r>
          </a:p>
        </p:txBody>
      </p:sp>
      <p:cxnSp>
        <p:nvCxnSpPr>
          <p:cNvPr id="41" name="Straight Arrow Connector 40"/>
          <p:cNvCxnSpPr/>
          <p:nvPr>
            <p:custDataLst>
              <p:tags r:id="rId5"/>
            </p:custDataLst>
          </p:nvPr>
        </p:nvCxnSpPr>
        <p:spPr>
          <a:xfrm>
            <a:off x="6236997" y="3475663"/>
            <a:ext cx="1035093" cy="84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ounded Rectangle 41"/>
          <p:cNvSpPr/>
          <p:nvPr>
            <p:custDataLst>
              <p:tags r:id="rId6"/>
            </p:custDataLst>
          </p:nvPr>
        </p:nvSpPr>
        <p:spPr>
          <a:xfrm>
            <a:off x="5239417" y="2838517"/>
            <a:ext cx="1395640" cy="1002123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 algn="ctr"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Reporting</a:t>
            </a:r>
            <a:b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</a:b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COA</a:t>
            </a:r>
          </a:p>
        </p:txBody>
      </p:sp>
      <p:sp>
        <p:nvSpPr>
          <p:cNvPr id="43" name="Rounded Rectangle 42"/>
          <p:cNvSpPr/>
          <p:nvPr>
            <p:custDataLst>
              <p:tags r:id="rId7"/>
            </p:custDataLst>
          </p:nvPr>
        </p:nvSpPr>
        <p:spPr>
          <a:xfrm>
            <a:off x="5239417" y="4500287"/>
            <a:ext cx="1395640" cy="455259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 algn="ctr">
              <a:lnSpc>
                <a:spcPct val="85000"/>
              </a:lnSpc>
              <a:defRPr/>
            </a:pPr>
            <a:r>
              <a:rPr lang="en-US" sz="1400" dirty="0" smtClean="0">
                <a:solidFill>
                  <a:srgbClr val="141414"/>
                </a:solidFill>
                <a:latin typeface="Century Gothic" pitchFamily="34" charset="0"/>
              </a:rPr>
              <a:t>Report Calendar</a:t>
            </a:r>
          </a:p>
        </p:txBody>
      </p:sp>
      <p:sp>
        <p:nvSpPr>
          <p:cNvPr id="44" name="Rounded Rectangle 43"/>
          <p:cNvSpPr/>
          <p:nvPr>
            <p:custDataLst>
              <p:tags r:id="rId8"/>
            </p:custDataLst>
          </p:nvPr>
        </p:nvSpPr>
        <p:spPr>
          <a:xfrm>
            <a:off x="5239417" y="4013538"/>
            <a:ext cx="1395640" cy="447235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 algn="ctr">
              <a:lnSpc>
                <a:spcPct val="85000"/>
              </a:lnSpc>
              <a:defRPr/>
            </a:pPr>
            <a:r>
              <a:rPr lang="en-US" sz="1400" dirty="0" smtClean="0">
                <a:solidFill>
                  <a:srgbClr val="141414"/>
                </a:solidFill>
                <a:latin typeface="Century Gothic" pitchFamily="34" charset="0"/>
              </a:rPr>
              <a:t>Presentation Currency</a:t>
            </a:r>
          </a:p>
        </p:txBody>
      </p:sp>
      <p:sp>
        <p:nvSpPr>
          <p:cNvPr id="45" name="Vertical Scroll 44"/>
          <p:cNvSpPr/>
          <p:nvPr>
            <p:custDataLst>
              <p:tags r:id="rId9"/>
            </p:custDataLst>
          </p:nvPr>
        </p:nvSpPr>
        <p:spPr>
          <a:xfrm>
            <a:off x="7272090" y="2808037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Vertical Scroll 45"/>
          <p:cNvSpPr/>
          <p:nvPr>
            <p:custDataLst>
              <p:tags r:id="rId10"/>
            </p:custDataLst>
          </p:nvPr>
        </p:nvSpPr>
        <p:spPr>
          <a:xfrm>
            <a:off x="7403789" y="2966594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Vertical Scroll 46"/>
          <p:cNvSpPr/>
          <p:nvPr>
            <p:custDataLst>
              <p:tags r:id="rId11"/>
            </p:custDataLst>
          </p:nvPr>
        </p:nvSpPr>
        <p:spPr>
          <a:xfrm>
            <a:off x="7539650" y="3127941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775443" y="3262720"/>
            <a:ext cx="742716" cy="10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9" name="Straight Arrow Connector 48"/>
          <p:cNvCxnSpPr/>
          <p:nvPr>
            <p:custDataLst>
              <p:tags r:id="rId13"/>
            </p:custDataLst>
          </p:nvPr>
        </p:nvCxnSpPr>
        <p:spPr>
          <a:xfrm rot="5400000" flipH="1" flipV="1">
            <a:off x="3175829" y="2061681"/>
            <a:ext cx="41104" cy="312320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>
            <p:custDataLst>
              <p:tags r:id="rId14"/>
            </p:custDataLst>
          </p:nvPr>
        </p:nvCxnSpPr>
        <p:spPr>
          <a:xfrm>
            <a:off x="1934391" y="3029538"/>
            <a:ext cx="2575616" cy="44697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>
            <p:custDataLst>
              <p:tags r:id="rId15"/>
            </p:custDataLst>
          </p:nvPr>
        </p:nvCxnSpPr>
        <p:spPr>
          <a:xfrm>
            <a:off x="1701981" y="2316839"/>
            <a:ext cx="2808026" cy="81110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Rounded Rectangle 51"/>
          <p:cNvSpPr/>
          <p:nvPr/>
        </p:nvSpPr>
        <p:spPr>
          <a:xfrm>
            <a:off x="2771343" y="2199141"/>
            <a:ext cx="2286000" cy="158242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600" dirty="0" smtClean="0">
                <a:solidFill>
                  <a:schemeClr val="tx1"/>
                </a:solidFill>
                <a:latin typeface="Century Gothic" pitchFamily="34" charset="0"/>
              </a:rPr>
              <a:t>Report  Chart</a:t>
            </a:r>
          </a:p>
          <a:p>
            <a:pPr algn="ctr">
              <a:lnSpc>
                <a:spcPct val="85000"/>
              </a:lnSpc>
              <a:defRPr/>
            </a:pPr>
            <a:r>
              <a:rPr lang="en-GB" sz="1600" dirty="0" smtClean="0">
                <a:solidFill>
                  <a:schemeClr val="tx1"/>
                </a:solidFill>
                <a:latin typeface="Century Gothic" pitchFamily="34" charset="0"/>
              </a:rPr>
              <a:t>of Accounts Create</a:t>
            </a:r>
            <a:endParaRPr lang="en-US" sz="16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2879829" y="2920489"/>
            <a:ext cx="2095112" cy="64531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bg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COA</a:t>
            </a:r>
            <a:b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Cross-Reference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2796931" y="3799652"/>
            <a:ext cx="2244914" cy="121788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endPara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>
              <a:lnSpc>
                <a:spcPct val="85000"/>
              </a:lnSpc>
              <a:defRPr/>
            </a:pPr>
            <a:r>
              <a:rPr lang="en-US" sz="1600" dirty="0" smtClean="0">
                <a:solidFill>
                  <a:schemeClr val="tx1"/>
                </a:solidFill>
                <a:latin typeface="Century Gothic" pitchFamily="34" charset="0"/>
              </a:rPr>
              <a:t>Report Cube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600" dirty="0" smtClean="0">
                <a:solidFill>
                  <a:schemeClr val="tx1"/>
                </a:solidFill>
                <a:latin typeface="Century Gothic" pitchFamily="34" charset="0"/>
              </a:rPr>
              <a:t>Create</a:t>
            </a:r>
          </a:p>
        </p:txBody>
      </p:sp>
      <p:sp>
        <p:nvSpPr>
          <p:cNvPr id="55" name="Right Arrow 54"/>
          <p:cNvSpPr/>
          <p:nvPr/>
        </p:nvSpPr>
        <p:spPr>
          <a:xfrm>
            <a:off x="5041845" y="3262720"/>
            <a:ext cx="320569" cy="303087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ight Arrow 55"/>
          <p:cNvSpPr/>
          <p:nvPr/>
        </p:nvSpPr>
        <p:spPr>
          <a:xfrm>
            <a:off x="5027334" y="4096503"/>
            <a:ext cx="320569" cy="303087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ight Arrow 56"/>
          <p:cNvSpPr/>
          <p:nvPr/>
        </p:nvSpPr>
        <p:spPr>
          <a:xfrm>
            <a:off x="5027334" y="4537841"/>
            <a:ext cx="320569" cy="303087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ounded Rectangle 57"/>
          <p:cNvSpPr/>
          <p:nvPr>
            <p:custDataLst>
              <p:tags r:id="rId16"/>
            </p:custDataLst>
          </p:nvPr>
        </p:nvSpPr>
        <p:spPr>
          <a:xfrm>
            <a:off x="191514" y="1505737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59" name="Rounded Rectangle 58"/>
          <p:cNvSpPr/>
          <p:nvPr>
            <p:custDataLst>
              <p:tags r:id="rId17"/>
            </p:custDataLst>
          </p:nvPr>
        </p:nvSpPr>
        <p:spPr>
          <a:xfrm>
            <a:off x="423924" y="2218436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60" name="Rounded Rectangle 59"/>
          <p:cNvSpPr/>
          <p:nvPr>
            <p:custDataLst>
              <p:tags r:id="rId18"/>
            </p:custDataLst>
          </p:nvPr>
        </p:nvSpPr>
        <p:spPr>
          <a:xfrm>
            <a:off x="656334" y="2931135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61" name="Rounded Rectangle 60"/>
          <p:cNvSpPr/>
          <p:nvPr>
            <p:custDataLst>
              <p:tags r:id="rId19"/>
            </p:custDataLst>
          </p:nvPr>
        </p:nvSpPr>
        <p:spPr>
          <a:xfrm>
            <a:off x="888744" y="3643834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62" name="Rounded Rectangle 61"/>
          <p:cNvSpPr/>
          <p:nvPr>
            <p:custDataLst>
              <p:tags r:id="rId20"/>
            </p:custDataLst>
          </p:nvPr>
        </p:nvSpPr>
        <p:spPr>
          <a:xfrm>
            <a:off x="1121154" y="4356533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</a:t>
            </a:r>
            <a:r>
              <a:rPr lang="en-US" sz="1800" dirty="0" smtClean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E4E4E"/>
                </a:solidFill>
                <a:sym typeface="Century Gothic"/>
              </a:rPr>
              <a:t>Actual Versus Budget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AF-FRW-620</a:t>
            </a:r>
            <a:endParaRPr lang="en-US" dirty="0"/>
          </a:p>
        </p:txBody>
      </p:sp>
      <p:pic>
        <p:nvPicPr>
          <p:cNvPr id="18" name="Shape 284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265814" y="1332614"/>
            <a:ext cx="8625067" cy="4440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Shape 285"/>
          <p:cNvPicPr preferRelativeResize="0"/>
          <p:nvPr/>
        </p:nvPicPr>
        <p:blipFill rotWithShape="1">
          <a:blip r:embed="rId4" cstate="print">
            <a:alphaModFix/>
          </a:blip>
          <a:srcRect/>
          <a:stretch/>
        </p:blipFill>
        <p:spPr>
          <a:xfrm>
            <a:off x="3370521" y="1601971"/>
            <a:ext cx="5437338" cy="39056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 special Currency Translation Adjustment GL account</a:t>
            </a:r>
          </a:p>
          <a:p>
            <a:pPr lvl="1"/>
            <a:r>
              <a:rPr lang="en-US" dirty="0" smtClean="0"/>
              <a:t>Standard P&amp;L account</a:t>
            </a:r>
          </a:p>
          <a:p>
            <a:pPr lvl="1"/>
            <a:r>
              <a:rPr lang="en-US" dirty="0" smtClean="0"/>
              <a:t>Use the GL account setup default values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Only needed when currency translations use different rates for different account types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Currency Translation Account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AF-FRW-090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Chart of Accounts Create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AF-FRW-100</a:t>
            </a:r>
            <a:endParaRPr lang="en-US" dirty="0"/>
          </a:p>
        </p:txBody>
      </p:sp>
      <p:pic>
        <p:nvPicPr>
          <p:cNvPr id="6" name="Picture 5" descr="Report-COA-Crea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1176" y="945369"/>
            <a:ext cx="4373671" cy="3332721"/>
          </a:xfrm>
          <a:prstGeom prst="rect">
            <a:avLst/>
          </a:prstGeom>
        </p:spPr>
      </p:pic>
      <p:pic>
        <p:nvPicPr>
          <p:cNvPr id="7" name="Picture 6" descr="Report-COA-Create-SAF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63629" y="3029446"/>
            <a:ext cx="3956055" cy="3004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YBq3m4O8NPgN3BVcXMF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6P6PWblna22YF8r9IsOo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YBq3m4O8NPgN3BVcXMF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MnW8EJq1SzQHX4d626bH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H04lV1TsSGS6Pp5DbfB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2qbRwSNLG8FoBGxvJgs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Im1i4kEhBxbh2FQ3DVVwh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kEoH5b9mQuWj49zry8u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7y1Hr5lxJPDrGDGCz5rb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6lLU4tnnNZkQxQFoK40j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GDsVLVzoEp7jsFVx0R9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rLdQLuJpCw5mld7sI2oqN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6P6PWblna22YF8r9IsOo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rLdQLuJpCw5mld7sI2oqN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4tmDbcRMSO5Us3e5teFLU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1FXzZz85slWFjsM1yea6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C3C9RWDW2mbBsHFCdhDN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XMKMjrGqAOMZ3TXPHcrwj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6HgevsOk3M303ZoCGTDj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PtEMFnzrmOqmi2Le6LpHm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aN7pCyfhIO6SxqzgDj1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sJwmjp5tb30VatZxYXT6x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6HgevsOk3M303ZoCGTDj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xcaeOxvMokmqI3B3i9aN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4tmDbcRMSO5Us3e5teFLU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rLdQLuJpCw5mld7sI2oqN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H04lV1TsSGS6Pp5DbfB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YBq3m4O8NPgN3BVcXMF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MnW8EJq1SzQHX4d626bH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2qbRwSNLG8FoBGxvJgs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Im1i4kEhBxbh2FQ3DVVwh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kEoH5b9mQuWj49zry8u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7y1Hr5lxJPDrGDGCz5rb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2qbRwSNLG8FoBGxvJgs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6lLU4tnnNZkQxQFoK40j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GDsVLVzoEp7jsFVx0R9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6P6PWblna22YF8r9IsOo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1FXzZz85slWFjsM1yea6G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C3C9RWDW2mbBsHFCdhDN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XMKMjrGqAOMZ3TXPHcrwj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6HgevsOk3M303ZoCGTDj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PtEMFnzrmOqmi2Le6LpHm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aN7pCyfhIO6SxqzgDj1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sJwmjp5tb30VatZxYXT6x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Im1i4kEhBxbh2FQ3DVVwh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xcaeOxvMokmqI3B3i9aN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4tmDbcRMSO5Us3e5teFLU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rLdQLuJpCw5mld7sI2oqN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H04lV1TsSGS6Pp5DbfB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YBq3m4O8NPgN3BVcXMF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MnW8EJq1SzQHX4d626bH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2qbRwSNLG8FoBGxvJgsg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7y1Hr5lxJPDrGDGCz5rb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6lLU4tnnNZkQxQFoK40j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GDsVLVzoEp7jsFVx0R9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kEoH5b9mQuWj49zry8u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6P6PWblna22YF8r9IsOo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1FXzZz85slWFjsM1yea6G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C3C9RWDW2mbBsHFCdhDN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XMKMjrGqAOMZ3TXPHcrwj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6HgevsOk3M303ZoCGTDj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PtEMFnzrmOqmi2Le6LpHm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aN7pCyfhIO6SxqzgDj1w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sJwmjp5tb30VatZxYXT6x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xcaeOxvMokmqI3B3i9aNw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YBq3m4O8NPgN3BVcXMF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7y1Hr5lxJPDrGDGCz5rb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rLdQLuJpCw5mld7sI2oqN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6HgevsOk3M303ZoCGTDj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2qbRwSNLG8FoBGxvJgs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Im1i4kEhBxbh2FQ3DVVwh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kEoH5b9mQuWj49zry8u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7y1Hr5lxJPDrGDGCz5rb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6lLU4tnnNZkQxQFoK40j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GDsVLVzoEp7jsFVx0R9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6P6PWblna22YF8r9IsOo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fyMSYM2j7qcetQhox2hQ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6lLU4tnnNZkQxQFoK40j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7JCE3ZMR4ienkFliZogrj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GDsVLVzoEp7jsFVx0R9l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011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06_Corp_Template</Template>
  <TotalTime>17042</TotalTime>
  <Words>1565</Words>
  <Application>Microsoft Office PowerPoint</Application>
  <PresentationFormat>On-screen Show (4:3)</PresentationFormat>
  <Paragraphs>577</Paragraphs>
  <Slides>70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70</vt:i4>
      </vt:variant>
    </vt:vector>
  </HeadingPairs>
  <TitlesOfParts>
    <vt:vector size="75" baseType="lpstr">
      <vt:lpstr>1_EX06PP_template</vt:lpstr>
      <vt:lpstr>2_EX06PP_template</vt:lpstr>
      <vt:lpstr>2011</vt:lpstr>
      <vt:lpstr>QAD 2010 Template</vt:lpstr>
      <vt:lpstr>1_QAD 2010 Template</vt:lpstr>
      <vt:lpstr>Financials Report Writer</vt:lpstr>
      <vt:lpstr>Introduction to Financial Report Writer</vt:lpstr>
      <vt:lpstr>Benefits</vt:lpstr>
      <vt:lpstr>Financial Report Writer – Main Features</vt:lpstr>
      <vt:lpstr>Financial Report Writer Components</vt:lpstr>
      <vt:lpstr>Harmonized Data in a Report Cube</vt:lpstr>
      <vt:lpstr>Report Chart and Report Cube</vt:lpstr>
      <vt:lpstr>Currency Translation Account</vt:lpstr>
      <vt:lpstr>Report Chart of Accounts Create</vt:lpstr>
      <vt:lpstr>Report Chart of Accounts Create</vt:lpstr>
      <vt:lpstr>Slide 11</vt:lpstr>
      <vt:lpstr>Create COA Cross References</vt:lpstr>
      <vt:lpstr>Slide 13</vt:lpstr>
      <vt:lpstr>Define Report Cubes</vt:lpstr>
      <vt:lpstr>Slide 15</vt:lpstr>
      <vt:lpstr>Slide 16</vt:lpstr>
      <vt:lpstr>Slide 17</vt:lpstr>
      <vt:lpstr>Building and Running Reports</vt:lpstr>
      <vt:lpstr>Real-Time Update of Report Cube</vt:lpstr>
      <vt:lpstr>Generate Report Cube Data</vt:lpstr>
      <vt:lpstr>Building and Running Reports</vt:lpstr>
      <vt:lpstr>Slide 22</vt:lpstr>
      <vt:lpstr>Report Analysis Codes</vt:lpstr>
      <vt:lpstr>Report Analysis Codes for a Sales Report</vt:lpstr>
      <vt:lpstr>Report Analysis Code Create/Modify</vt:lpstr>
      <vt:lpstr>Report Tree</vt:lpstr>
      <vt:lpstr>Ways to Create a Report Tree</vt:lpstr>
      <vt:lpstr>Report Tree for a Sales Report</vt:lpstr>
      <vt:lpstr>Report Tree Maintenance</vt:lpstr>
      <vt:lpstr>Report Tree Excel Integration</vt:lpstr>
      <vt:lpstr>Report Column Groups</vt:lpstr>
      <vt:lpstr>Report Column Group Create/Modify</vt:lpstr>
      <vt:lpstr>Column Calculations</vt:lpstr>
      <vt:lpstr>Report Master Create</vt:lpstr>
      <vt:lpstr>Report Master Create</vt:lpstr>
      <vt:lpstr>Financial Report Run</vt:lpstr>
      <vt:lpstr>Financial Report Run – Layout Menu</vt:lpstr>
      <vt:lpstr>Global Sales Report</vt:lpstr>
      <vt:lpstr>Budgets in Financial Reports</vt:lpstr>
      <vt:lpstr>Budget Create, FRW Budget</vt:lpstr>
      <vt:lpstr>Creating an FRW Budget, Budget Period Tab</vt:lpstr>
      <vt:lpstr>Creating an FRW Budget, Levels Tab</vt:lpstr>
      <vt:lpstr>Creating an FRW Budget, Structure Tab</vt:lpstr>
      <vt:lpstr>FRW Budgets, Additional Steps</vt:lpstr>
      <vt:lpstr>FRW Report with Budget Column</vt:lpstr>
      <vt:lpstr>Report Tree Drill Down</vt:lpstr>
      <vt:lpstr>Prerequisites for Report Tree Drill Down </vt:lpstr>
      <vt:lpstr>Report Tree View Create</vt:lpstr>
      <vt:lpstr>Report Tree Drill Down</vt:lpstr>
      <vt:lpstr>Report Tree Drill Down</vt:lpstr>
      <vt:lpstr>Detailed Balances Level</vt:lpstr>
      <vt:lpstr>Detailed Balances, Total by GL</vt:lpstr>
      <vt:lpstr>Subtotal by Entity</vt:lpstr>
      <vt:lpstr>Export Hierarchical Data to Excel</vt:lpstr>
      <vt:lpstr>Summarize Transactions</vt:lpstr>
      <vt:lpstr>View for Summarized Transactions</vt:lpstr>
      <vt:lpstr>KPIs </vt:lpstr>
      <vt:lpstr>KPI Setup Process</vt:lpstr>
      <vt:lpstr>KPI Element</vt:lpstr>
      <vt:lpstr>Report Tree/Columns Matrix</vt:lpstr>
      <vt:lpstr>Slicing </vt:lpstr>
      <vt:lpstr>KPI Slice</vt:lpstr>
      <vt:lpstr>KPI Slice</vt:lpstr>
      <vt:lpstr>KPI Slice</vt:lpstr>
      <vt:lpstr>KPI</vt:lpstr>
      <vt:lpstr>KPI</vt:lpstr>
      <vt:lpstr>Link Slices to KPI</vt:lpstr>
      <vt:lpstr>Compare Budget to Actual KPI Setup</vt:lpstr>
      <vt:lpstr>KPI Monitor</vt:lpstr>
      <vt:lpstr>Actual Versus Budget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eB3 Early Adopter webinar</dc:title>
  <dc:creator>Luc Janssen</dc:creator>
  <cp:lastModifiedBy>ofs</cp:lastModifiedBy>
  <cp:revision>644</cp:revision>
  <dcterms:created xsi:type="dcterms:W3CDTF">2002-08-30T20:17:01Z</dcterms:created>
  <dcterms:modified xsi:type="dcterms:W3CDTF">2018-04-09T14:26:54Z</dcterms:modified>
</cp:coreProperties>
</file>