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72"/>
  </p:notesMasterIdLst>
  <p:handoutMasterIdLst>
    <p:handoutMasterId r:id="rId73"/>
  </p:handoutMasterIdLst>
  <p:sldIdLst>
    <p:sldId id="297" r:id="rId2"/>
    <p:sldId id="343" r:id="rId3"/>
    <p:sldId id="344" r:id="rId4"/>
    <p:sldId id="342" r:id="rId5"/>
    <p:sldId id="318" r:id="rId6"/>
    <p:sldId id="349" r:id="rId7"/>
    <p:sldId id="350" r:id="rId8"/>
    <p:sldId id="345" r:id="rId9"/>
    <p:sldId id="351" r:id="rId10"/>
    <p:sldId id="352" r:id="rId11"/>
    <p:sldId id="353" r:id="rId12"/>
    <p:sldId id="346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47" r:id="rId26"/>
    <p:sldId id="366" r:id="rId27"/>
    <p:sldId id="367" r:id="rId28"/>
    <p:sldId id="398" r:id="rId29"/>
    <p:sldId id="368" r:id="rId30"/>
    <p:sldId id="369" r:id="rId31"/>
    <p:sldId id="315" r:id="rId32"/>
    <p:sldId id="370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314" r:id="rId44"/>
    <p:sldId id="409" r:id="rId45"/>
    <p:sldId id="410" r:id="rId46"/>
    <p:sldId id="411" r:id="rId47"/>
    <p:sldId id="412" r:id="rId48"/>
    <p:sldId id="413" r:id="rId49"/>
    <p:sldId id="414" r:id="rId50"/>
    <p:sldId id="415" r:id="rId51"/>
    <p:sldId id="416" r:id="rId52"/>
    <p:sldId id="417" r:id="rId53"/>
    <p:sldId id="418" r:id="rId54"/>
    <p:sldId id="419" r:id="rId55"/>
    <p:sldId id="420" r:id="rId56"/>
    <p:sldId id="348" r:id="rId57"/>
    <p:sldId id="333" r:id="rId58"/>
    <p:sldId id="421" r:id="rId59"/>
    <p:sldId id="334" r:id="rId60"/>
    <p:sldId id="422" r:id="rId61"/>
    <p:sldId id="322" r:id="rId62"/>
    <p:sldId id="423" r:id="rId63"/>
    <p:sldId id="424" r:id="rId64"/>
    <p:sldId id="425" r:id="rId65"/>
    <p:sldId id="337" r:id="rId66"/>
    <p:sldId id="426" r:id="rId67"/>
    <p:sldId id="323" r:id="rId68"/>
    <p:sldId id="427" r:id="rId69"/>
    <p:sldId id="428" r:id="rId70"/>
    <p:sldId id="429" r:id="rId71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EA46A"/>
    <a:srgbClr val="FF8500"/>
    <a:srgbClr val="FFE354"/>
    <a:srgbClr val="6A9913"/>
    <a:srgbClr val="4BB69D"/>
    <a:srgbClr val="2461AA"/>
    <a:srgbClr val="5A87C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2" autoAdjust="0"/>
    <p:restoredTop sz="66859" autoAdjust="0"/>
  </p:normalViewPr>
  <p:slideViewPr>
    <p:cSldViewPr snapToGrid="0">
      <p:cViewPr>
        <p:scale>
          <a:sx n="100" d="100"/>
          <a:sy n="100" d="100"/>
        </p:scale>
        <p:origin x="-1920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0F3EEBC-0C1F-43C4-83EA-07DB4F9FCF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D720BE1-2487-4929-BF57-F958BA5ED0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4.3_1_payment format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26C8A8-E042-4078-B7E3-AB63C25B506C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4.3_1_payment format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720BE1-2487-4929-BF57-F958BA5ED0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0097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 dirty="0">
                <a:solidFill>
                  <a:schemeClr val="tx1"/>
                </a:solidFill>
              </a:rPr>
              <a:t/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 </a:t>
            </a:r>
            <a:r>
              <a:rPr lang="en-US" sz="2400" b="0" dirty="0" smtClean="0">
                <a:solidFill>
                  <a:schemeClr val="tx1"/>
                </a:solidFill>
              </a:rPr>
              <a:t>Advanced Self-Billing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90283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19" y="953031"/>
            <a:ext cx="8196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Order – Scheduled Order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MC-ASB-045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57200" y="1323900"/>
            <a:ext cx="8229600" cy="5000700"/>
            <a:chOff x="489761" y="1195880"/>
            <a:chExt cx="8229600" cy="5000700"/>
          </a:xfrm>
        </p:grpSpPr>
        <p:pic>
          <p:nvPicPr>
            <p:cNvPr id="10" name="Shape 210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89761" y="1195880"/>
              <a:ext cx="5486400" cy="3483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1" name="Shape 214"/>
            <p:cNvSpPr/>
            <p:nvPr/>
          </p:nvSpPr>
          <p:spPr>
            <a:xfrm>
              <a:off x="522287" y="4162425"/>
              <a:ext cx="979500" cy="381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" name="Shape 215"/>
            <p:cNvSpPr/>
            <p:nvPr/>
          </p:nvSpPr>
          <p:spPr>
            <a:xfrm>
              <a:off x="847725" y="3453380"/>
              <a:ext cx="806400" cy="2715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3" name="Shape 218"/>
            <p:cNvPicPr preferRelativeResize="0"/>
            <p:nvPr/>
          </p:nvPicPr>
          <p:blipFill rotWithShape="1">
            <a:blip r:embed="rId3" cstate="print">
              <a:alphaModFix/>
            </a:blip>
            <a:srcRect/>
            <a:stretch/>
          </p:blipFill>
          <p:spPr>
            <a:xfrm>
              <a:off x="3232961" y="3253280"/>
              <a:ext cx="5486400" cy="29433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4" name="Shape 219"/>
            <p:cNvSpPr/>
            <p:nvPr/>
          </p:nvSpPr>
          <p:spPr>
            <a:xfrm>
              <a:off x="3646486" y="5216010"/>
              <a:ext cx="5072875" cy="59957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cxnSp>
          <p:nvCxnSpPr>
            <p:cNvPr id="15" name="Shape 220"/>
            <p:cNvCxnSpPr>
              <a:stCxn id="12" idx="3"/>
              <a:endCxn id="14" idx="1"/>
            </p:cNvCxnSpPr>
            <p:nvPr/>
          </p:nvCxnSpPr>
          <p:spPr>
            <a:xfrm>
              <a:off x="1654125" y="3589130"/>
              <a:ext cx="1992361" cy="1926665"/>
            </a:xfrm>
            <a:prstGeom prst="straightConnector1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stealth" w="lg" len="lg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Order – Discrete Order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MC-ASB-050</a:t>
            </a:r>
            <a:endParaRPr lang="en-US" dirty="0"/>
          </a:p>
        </p:txBody>
      </p:sp>
      <p:pic>
        <p:nvPicPr>
          <p:cNvPr id="9" name="Shape 229"/>
          <p:cNvPicPr preferRelativeResize="0"/>
          <p:nvPr/>
        </p:nvPicPr>
        <p:blipFill rotWithShape="1">
          <a:blip r:embed="rId2" cstate="print">
            <a:alphaModFix/>
          </a:blip>
          <a:srcRect b="19211"/>
          <a:stretch/>
        </p:blipFill>
        <p:spPr>
          <a:xfrm>
            <a:off x="457200" y="1295400"/>
            <a:ext cx="6400800" cy="4209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0" name="Shape 231"/>
          <p:cNvSpPr/>
          <p:nvPr/>
        </p:nvSpPr>
        <p:spPr>
          <a:xfrm>
            <a:off x="762000" y="4953000"/>
            <a:ext cx="806400" cy="241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1" name="Shape 233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114800" y="3165600"/>
            <a:ext cx="4572000" cy="3159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cxnSp>
        <p:nvCxnSpPr>
          <p:cNvPr id="12" name="Shape 234"/>
          <p:cNvCxnSpPr>
            <a:stCxn id="10" idx="3"/>
          </p:cNvCxnSpPr>
          <p:nvPr/>
        </p:nvCxnSpPr>
        <p:spPr>
          <a:xfrm>
            <a:off x="1568400" y="5073600"/>
            <a:ext cx="3056075" cy="843087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sp>
        <p:nvSpPr>
          <p:cNvPr id="13" name="Shape 235"/>
          <p:cNvSpPr/>
          <p:nvPr/>
        </p:nvSpPr>
        <p:spPr>
          <a:xfrm>
            <a:off x="4624387" y="5697600"/>
            <a:ext cx="3997199" cy="6270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Solution Setup</a:t>
            </a:r>
          </a:p>
          <a:p>
            <a:pPr>
              <a:spcAft>
                <a:spcPct val="50000"/>
              </a:spcAft>
            </a:pPr>
            <a:r>
              <a:rPr lang="en-US" b="1" dirty="0" smtClean="0"/>
              <a:t>General Process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Tolerance Scenario and Quantity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Price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Self-Bill Invoice Block and Shipper Exclusion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Useful Browses and Reports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MC-ASB-055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Ship the self-bill order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Enter self-bill invoice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Post the invoice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Match the self-bill invoices with shipments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Accruals and reversals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 General Process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MC-ASB-060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Ship Self-Bill Order – Shipper Confirm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MC-ASB-065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286000" y="1316037"/>
            <a:ext cx="4572000" cy="4764000"/>
            <a:chOff x="457200" y="1316037"/>
            <a:chExt cx="4572000" cy="4764000"/>
          </a:xfrm>
        </p:grpSpPr>
        <p:pic>
          <p:nvPicPr>
            <p:cNvPr id="17" name="Shape 150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4572000" cy="4764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8" name="Shape 153"/>
            <p:cNvSpPr/>
            <p:nvPr/>
          </p:nvSpPr>
          <p:spPr>
            <a:xfrm>
              <a:off x="714375" y="4233862"/>
              <a:ext cx="1306500" cy="4746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Shape 154"/>
            <p:cNvSpPr txBox="1"/>
            <p:nvPr/>
          </p:nvSpPr>
          <p:spPr>
            <a:xfrm>
              <a:off x="2020886" y="4538662"/>
              <a:ext cx="3008314" cy="6429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1600" b="0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Not allowed to post invoice for self-bill order 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Ship Self-Bill Order – Sales Order Shipment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MC-ASB-070</a:t>
            </a:r>
            <a:endParaRPr lang="en-US" dirty="0"/>
          </a:p>
        </p:txBody>
      </p:sp>
      <p:pic>
        <p:nvPicPr>
          <p:cNvPr id="16" name="Shape 162"/>
          <p:cNvPicPr preferRelativeResize="0">
            <a:picLocks/>
          </p:cNvPicPr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752600" y="1316037"/>
            <a:ext cx="5486400" cy="2685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MC-ASB-075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71600" y="1316037"/>
            <a:ext cx="6400800" cy="4967400"/>
            <a:chOff x="457200" y="1316037"/>
            <a:chExt cx="6400800" cy="4967400"/>
          </a:xfrm>
        </p:grpSpPr>
        <p:sp>
          <p:nvSpPr>
            <p:cNvPr id="17" name="Shape 172"/>
            <p:cNvSpPr/>
            <p:nvPr/>
          </p:nvSpPr>
          <p:spPr>
            <a:xfrm>
              <a:off x="2579686" y="3341687"/>
              <a:ext cx="2497200" cy="141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8" name="Shape 173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6400800" cy="4967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MC-ASB-080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71600" y="1316037"/>
            <a:ext cx="6400800" cy="4633800"/>
            <a:chOff x="457200" y="1316037"/>
            <a:chExt cx="6400800" cy="4633800"/>
          </a:xfrm>
        </p:grpSpPr>
        <p:pic>
          <p:nvPicPr>
            <p:cNvPr id="17" name="Shape 178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6400800" cy="4633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8" name="Shape 182"/>
            <p:cNvSpPr/>
            <p:nvPr/>
          </p:nvSpPr>
          <p:spPr>
            <a:xfrm>
              <a:off x="2579686" y="3341687"/>
              <a:ext cx="2497200" cy="141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Shape 183"/>
            <p:cNvSpPr/>
            <p:nvPr/>
          </p:nvSpPr>
          <p:spPr>
            <a:xfrm>
              <a:off x="2686050" y="3775075"/>
              <a:ext cx="1757400" cy="51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MC-ASB-085</a:t>
            </a:r>
            <a:endParaRPr lang="en-US" dirty="0"/>
          </a:p>
        </p:txBody>
      </p:sp>
      <p:pic>
        <p:nvPicPr>
          <p:cNvPr id="16" name="Shape 192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457200" y="1208943"/>
            <a:ext cx="5486400" cy="3035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7" name="Shape 193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2286000" y="4461731"/>
            <a:ext cx="6400800" cy="1890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cxnSp>
        <p:nvCxnSpPr>
          <p:cNvPr id="18" name="Shape 194"/>
          <p:cNvCxnSpPr/>
          <p:nvPr/>
        </p:nvCxnSpPr>
        <p:spPr>
          <a:xfrm>
            <a:off x="4275137" y="4033106"/>
            <a:ext cx="0" cy="15543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MC-ASB-090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71600" y="1316037"/>
            <a:ext cx="6400800" cy="4218000"/>
            <a:chOff x="457200" y="1316037"/>
            <a:chExt cx="6400800" cy="4218000"/>
          </a:xfrm>
        </p:grpSpPr>
        <p:pic>
          <p:nvPicPr>
            <p:cNvPr id="17" name="Shape 199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6400800" cy="4218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8" name="Shape 203"/>
            <p:cNvSpPr/>
            <p:nvPr/>
          </p:nvSpPr>
          <p:spPr>
            <a:xfrm>
              <a:off x="2579686" y="3341687"/>
              <a:ext cx="2497200" cy="141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Shape 204"/>
            <p:cNvSpPr/>
            <p:nvPr/>
          </p:nvSpPr>
          <p:spPr>
            <a:xfrm>
              <a:off x="1168400" y="2366961"/>
              <a:ext cx="3262200" cy="4953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entury Gothic" panose="020B0502020202020204" pitchFamily="34" charset="0"/>
              <a:buChar char="-"/>
            </a:pPr>
            <a:r>
              <a:rPr lang="en-IE" b="1" dirty="0" smtClean="0"/>
              <a:t>Set up the solution</a:t>
            </a:r>
            <a:endParaRPr lang="en-IE" b="1" dirty="0" smtClean="0"/>
          </a:p>
          <a:p>
            <a:pPr>
              <a:buFont typeface="Century Gothic" panose="020B0502020202020204" pitchFamily="34" charset="0"/>
              <a:buChar char="-"/>
            </a:pPr>
            <a:r>
              <a:rPr lang="en-IE" dirty="0" smtClean="0"/>
              <a:t>Understand the general </a:t>
            </a:r>
            <a:r>
              <a:rPr lang="en-IE" dirty="0" smtClean="0"/>
              <a:t>p</a:t>
            </a:r>
            <a:r>
              <a:rPr lang="en-IE" dirty="0" smtClean="0"/>
              <a:t>rocess</a:t>
            </a:r>
            <a:endParaRPr lang="en-IE" dirty="0" smtClean="0"/>
          </a:p>
          <a:p>
            <a:pPr>
              <a:buFont typeface="Century Gothic" panose="020B0502020202020204" pitchFamily="34" charset="0"/>
              <a:buChar char="-"/>
            </a:pPr>
            <a:r>
              <a:rPr lang="en-IE" dirty="0" smtClean="0"/>
              <a:t>Learn how to process</a:t>
            </a:r>
            <a:r>
              <a:rPr lang="en-IE" dirty="0" smtClean="0"/>
              <a:t> tolerance and </a:t>
            </a:r>
            <a:r>
              <a:rPr lang="en-IE" dirty="0" smtClean="0"/>
              <a:t>q</a:t>
            </a:r>
            <a:r>
              <a:rPr lang="en-IE" dirty="0" smtClean="0"/>
              <a:t>uantity </a:t>
            </a:r>
            <a:r>
              <a:rPr lang="en-IE" dirty="0" smtClean="0"/>
              <a:t>d</a:t>
            </a:r>
            <a:r>
              <a:rPr lang="en-IE" dirty="0" smtClean="0"/>
              <a:t>ifferences</a:t>
            </a:r>
            <a:endParaRPr lang="en-IE" dirty="0" smtClean="0"/>
          </a:p>
          <a:p>
            <a:pPr>
              <a:buFont typeface="Century Gothic" panose="020B0502020202020204" pitchFamily="34" charset="0"/>
              <a:buChar char="-"/>
            </a:pPr>
            <a:r>
              <a:rPr lang="en-IE" dirty="0" smtClean="0"/>
              <a:t>Learn how to manage price </a:t>
            </a:r>
            <a:r>
              <a:rPr lang="en-IE" dirty="0" smtClean="0"/>
              <a:t>d</a:t>
            </a:r>
            <a:r>
              <a:rPr lang="en-IE" dirty="0" smtClean="0"/>
              <a:t>ifferences</a:t>
            </a:r>
            <a:endParaRPr lang="en-IE" dirty="0" smtClean="0"/>
          </a:p>
          <a:p>
            <a:pPr>
              <a:buFont typeface="Century Gothic" panose="020B0502020202020204" pitchFamily="34" charset="0"/>
              <a:buChar char="-"/>
            </a:pPr>
            <a:r>
              <a:rPr lang="en-IE" dirty="0" smtClean="0"/>
              <a:t>Learn how to block self-bill invoice </a:t>
            </a:r>
            <a:r>
              <a:rPr lang="en-IE" dirty="0" smtClean="0"/>
              <a:t>and how to exclude s</a:t>
            </a:r>
            <a:r>
              <a:rPr lang="en-IE" dirty="0" smtClean="0"/>
              <a:t>hippers from self-billing</a:t>
            </a:r>
            <a:endParaRPr lang="en-IE" dirty="0" smtClean="0"/>
          </a:p>
          <a:p>
            <a:pPr>
              <a:buFont typeface="Century Gothic" panose="020B0502020202020204" pitchFamily="34" charset="0"/>
              <a:buChar char="-"/>
            </a:pPr>
            <a:r>
              <a:rPr lang="en-IE" dirty="0" smtClean="0"/>
              <a:t>Learn how to use self-billing </a:t>
            </a:r>
            <a:br>
              <a:rPr lang="en-IE" dirty="0" smtClean="0"/>
            </a:br>
            <a:r>
              <a:rPr lang="en-IE" dirty="0" smtClean="0"/>
              <a:t>browses and </a:t>
            </a:r>
            <a:r>
              <a:rPr lang="en-IE" dirty="0" smtClean="0"/>
              <a:t>r</a:t>
            </a:r>
            <a:r>
              <a:rPr lang="en-IE" dirty="0" smtClean="0"/>
              <a:t>eports</a:t>
            </a:r>
            <a:endParaRPr lang="en-I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MC-ASB-005</a:t>
            </a:r>
            <a:endParaRPr lang="en-US" dirty="0"/>
          </a:p>
        </p:txBody>
      </p:sp>
      <p:pic>
        <p:nvPicPr>
          <p:cNvPr id="6" name="Picture 4" descr="Electronic Pay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5489" y="4440072"/>
            <a:ext cx="3428502" cy="1849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MC-ASB-095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71600" y="1316037"/>
            <a:ext cx="6400800" cy="4179900"/>
            <a:chOff x="457200" y="1316037"/>
            <a:chExt cx="6400800" cy="4179900"/>
          </a:xfrm>
        </p:grpSpPr>
        <p:pic>
          <p:nvPicPr>
            <p:cNvPr id="17" name="Shape 209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6400800" cy="41799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8" name="Shape 213"/>
            <p:cNvSpPr/>
            <p:nvPr/>
          </p:nvSpPr>
          <p:spPr>
            <a:xfrm>
              <a:off x="2579686" y="3341687"/>
              <a:ext cx="2497200" cy="141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Shape 214"/>
            <p:cNvSpPr/>
            <p:nvPr/>
          </p:nvSpPr>
          <p:spPr>
            <a:xfrm>
              <a:off x="1203325" y="2349500"/>
              <a:ext cx="3608400" cy="5793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Create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MC-ASB-100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371600" y="1316037"/>
            <a:ext cx="6400800" cy="3443150"/>
            <a:chOff x="457200" y="1316037"/>
            <a:chExt cx="6400800" cy="3443150"/>
          </a:xfrm>
        </p:grpSpPr>
        <p:sp>
          <p:nvSpPr>
            <p:cNvPr id="17" name="Shape 223"/>
            <p:cNvSpPr/>
            <p:nvPr/>
          </p:nvSpPr>
          <p:spPr>
            <a:xfrm>
              <a:off x="2579686" y="3341687"/>
              <a:ext cx="2497200" cy="141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8" name="Shape 224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6400800" cy="28782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Post Self-Bill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MC-ASB-105</a:t>
            </a:r>
            <a:endParaRPr lang="en-US" dirty="0"/>
          </a:p>
        </p:txBody>
      </p:sp>
      <p:pic>
        <p:nvPicPr>
          <p:cNvPr id="16" name="Shape 229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457200" y="1316037"/>
            <a:ext cx="5486400" cy="2255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7" name="Shape 233"/>
          <p:cNvPicPr preferRelativeResize="0"/>
          <p:nvPr/>
        </p:nvPicPr>
        <p:blipFill rotWithShape="1">
          <a:blip r:embed="rId3" cstate="print">
            <a:alphaModFix/>
          </a:blip>
          <a:srcRect b="7481"/>
          <a:stretch/>
        </p:blipFill>
        <p:spPr>
          <a:xfrm>
            <a:off x="1473200" y="2767011"/>
            <a:ext cx="7315200" cy="363378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8" name="Shape 234"/>
          <p:cNvSpPr/>
          <p:nvPr/>
        </p:nvSpPr>
        <p:spPr>
          <a:xfrm>
            <a:off x="1473200" y="3822700"/>
            <a:ext cx="1098600" cy="441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9" name="Shape 235"/>
          <p:cNvCxnSpPr/>
          <p:nvPr/>
        </p:nvCxnSpPr>
        <p:spPr>
          <a:xfrm>
            <a:off x="1323975" y="2863850"/>
            <a:ext cx="480900" cy="9588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Generated Customer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MC-ASB-110</a:t>
            </a:r>
            <a:endParaRPr lang="en-US" dirty="0"/>
          </a:p>
        </p:txBody>
      </p:sp>
      <p:pic>
        <p:nvPicPr>
          <p:cNvPr id="16" name="Shape 240"/>
          <p:cNvPicPr preferRelativeResize="0"/>
          <p:nvPr/>
        </p:nvPicPr>
        <p:blipFill rotWithShape="1">
          <a:blip r:embed="rId2" cstate="print">
            <a:alphaModFix/>
          </a:blip>
          <a:srcRect t="20573" b="17625"/>
          <a:stretch/>
        </p:blipFill>
        <p:spPr>
          <a:xfrm>
            <a:off x="3260725" y="3657600"/>
            <a:ext cx="5486400" cy="2613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7" name="Shape 244"/>
          <p:cNvPicPr preferRelativeResize="0"/>
          <p:nvPr/>
        </p:nvPicPr>
        <p:blipFill rotWithShape="1">
          <a:blip r:embed="rId3" cstate="print">
            <a:alphaModFix/>
          </a:blip>
          <a:srcRect b="46751"/>
          <a:stretch/>
        </p:blipFill>
        <p:spPr>
          <a:xfrm>
            <a:off x="457200" y="1316037"/>
            <a:ext cx="5486400" cy="2166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8" name="Shape 245"/>
          <p:cNvSpPr/>
          <p:nvPr/>
        </p:nvSpPr>
        <p:spPr>
          <a:xfrm>
            <a:off x="3025775" y="3233736"/>
            <a:ext cx="2917800" cy="249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" name="Shape 246"/>
          <p:cNvSpPr/>
          <p:nvPr/>
        </p:nvSpPr>
        <p:spPr>
          <a:xfrm>
            <a:off x="3543300" y="5684838"/>
            <a:ext cx="2125800" cy="5859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" name="Shape 247"/>
          <p:cNvSpPr/>
          <p:nvPr/>
        </p:nvSpPr>
        <p:spPr>
          <a:xfrm>
            <a:off x="6145212" y="5684838"/>
            <a:ext cx="1928699" cy="5859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Match Invoice with Shipment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MC-ASB-115</a:t>
            </a:r>
            <a:endParaRPr lang="en-US" dirty="0"/>
          </a:p>
        </p:txBody>
      </p:sp>
      <p:pic>
        <p:nvPicPr>
          <p:cNvPr id="16" name="Shape 252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3201986"/>
            <a:ext cx="9144000" cy="2343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7" name="Shape 257"/>
          <p:cNvSpPr/>
          <p:nvPr/>
        </p:nvSpPr>
        <p:spPr>
          <a:xfrm>
            <a:off x="1441450" y="3883025"/>
            <a:ext cx="393600" cy="335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" name="Shape 258"/>
          <p:cNvSpPr/>
          <p:nvPr/>
        </p:nvSpPr>
        <p:spPr>
          <a:xfrm>
            <a:off x="879475" y="4217987"/>
            <a:ext cx="392100" cy="335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" name="Shape 25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57200" y="1377950"/>
            <a:ext cx="5486400" cy="1662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cxnSp>
        <p:nvCxnSpPr>
          <p:cNvPr id="20" name="Shape 260"/>
          <p:cNvCxnSpPr/>
          <p:nvPr/>
        </p:nvCxnSpPr>
        <p:spPr>
          <a:xfrm>
            <a:off x="4017962" y="2732086"/>
            <a:ext cx="0" cy="9399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sp>
        <p:nvSpPr>
          <p:cNvPr id="21" name="Shape 261"/>
          <p:cNvSpPr/>
          <p:nvPr/>
        </p:nvSpPr>
        <p:spPr>
          <a:xfrm>
            <a:off x="1441450" y="4552950"/>
            <a:ext cx="393600" cy="4287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" name="Shape 262"/>
          <p:cNvSpPr/>
          <p:nvPr/>
        </p:nvSpPr>
        <p:spPr>
          <a:xfrm>
            <a:off x="879475" y="4981575"/>
            <a:ext cx="392100" cy="328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Self-Bill Accrual (Shipment Confirm)</a:t>
            </a:r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endParaRPr lang="en-IE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Self-Bill Accrual Reversal (Self-Bill Invoice Post)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buNone/>
            </a:pPr>
            <a:endParaRPr lang="en-GB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Accrual Process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MC-ASB-120</a:t>
            </a:r>
            <a:endParaRPr lang="en-US" dirty="0"/>
          </a:p>
        </p:txBody>
      </p:sp>
      <p:pic>
        <p:nvPicPr>
          <p:cNvPr id="8" name="Shape 267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4675187"/>
            <a:ext cx="9144000" cy="1065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9" name="Shape 26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1871787"/>
            <a:ext cx="9144000" cy="1063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0" name="Shape 273"/>
          <p:cNvSpPr txBox="1"/>
          <p:nvPr/>
        </p:nvSpPr>
        <p:spPr>
          <a:xfrm>
            <a:off x="2236786" y="5740400"/>
            <a:ext cx="31908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 Accrual Account</a:t>
            </a:r>
          </a:p>
        </p:txBody>
      </p:sp>
      <p:sp>
        <p:nvSpPr>
          <p:cNvPr id="11" name="Shape 274"/>
          <p:cNvSpPr txBox="1"/>
          <p:nvPr/>
        </p:nvSpPr>
        <p:spPr>
          <a:xfrm>
            <a:off x="2236786" y="4275137"/>
            <a:ext cx="31908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Sales Accrual Account</a:t>
            </a:r>
          </a:p>
        </p:txBody>
      </p:sp>
      <p:cxnSp>
        <p:nvCxnSpPr>
          <p:cNvPr id="12" name="Shape 275"/>
          <p:cNvCxnSpPr/>
          <p:nvPr/>
        </p:nvCxnSpPr>
        <p:spPr>
          <a:xfrm rot="10800000" flipH="1">
            <a:off x="2370136" y="4621212"/>
            <a:ext cx="276300" cy="1524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cxnSp>
        <p:nvCxnSpPr>
          <p:cNvPr id="13" name="Shape 276"/>
          <p:cNvCxnSpPr/>
          <p:nvPr/>
        </p:nvCxnSpPr>
        <p:spPr>
          <a:xfrm>
            <a:off x="2370136" y="5011737"/>
            <a:ext cx="711300" cy="7287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sp>
        <p:nvSpPr>
          <p:cNvPr id="14" name="Shape 277"/>
          <p:cNvSpPr txBox="1"/>
          <p:nvPr/>
        </p:nvSpPr>
        <p:spPr>
          <a:xfrm>
            <a:off x="2370136" y="1471737"/>
            <a:ext cx="31908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 Accrual Account</a:t>
            </a:r>
          </a:p>
        </p:txBody>
      </p:sp>
      <p:sp>
        <p:nvSpPr>
          <p:cNvPr id="15" name="Shape 278"/>
          <p:cNvSpPr txBox="1"/>
          <p:nvPr/>
        </p:nvSpPr>
        <p:spPr>
          <a:xfrm>
            <a:off x="2370136" y="2935412"/>
            <a:ext cx="31908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Sales Accrual Account</a:t>
            </a:r>
          </a:p>
        </p:txBody>
      </p:sp>
      <p:cxnSp>
        <p:nvCxnSpPr>
          <p:cNvPr id="16" name="Shape 280"/>
          <p:cNvCxnSpPr/>
          <p:nvPr/>
        </p:nvCxnSpPr>
        <p:spPr>
          <a:xfrm>
            <a:off x="2370136" y="2208337"/>
            <a:ext cx="549300" cy="7272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Solution Setup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General Process</a:t>
            </a:r>
          </a:p>
          <a:p>
            <a:pPr>
              <a:spcAft>
                <a:spcPct val="50000"/>
              </a:spcAft>
            </a:pPr>
            <a:r>
              <a:rPr lang="en-US" b="1" dirty="0" smtClean="0"/>
              <a:t>Tolerance Scenario and Quantity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Price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Self-Bill Invoice Block and Shipper Exclusion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Useful Browses and Reports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MC-ASB-125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Set Self-Bill Tolerance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MC-ASB-130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828800" y="1316037"/>
            <a:ext cx="5486400" cy="3657600"/>
            <a:chOff x="457200" y="1316037"/>
            <a:chExt cx="5486400" cy="3657600"/>
          </a:xfrm>
        </p:grpSpPr>
        <p:pic>
          <p:nvPicPr>
            <p:cNvPr id="12" name="Shape 160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5486400" cy="36576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3" name="Shape 161"/>
            <p:cNvSpPr/>
            <p:nvPr/>
          </p:nvSpPr>
          <p:spPr>
            <a:xfrm>
              <a:off x="457200" y="3505200"/>
              <a:ext cx="3787800" cy="5112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IE" sz="2400" dirty="0" smtClean="0">
                <a:solidFill>
                  <a:srgbClr val="4F4F4F"/>
                </a:solidFill>
              </a:rPr>
              <a:t>Self-bill invoice price is different from the ship price by decimal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Shipment and the Invoice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MC-ASB-135</a:t>
            </a:r>
            <a:endParaRPr lang="en-US" dirty="0"/>
          </a:p>
        </p:txBody>
      </p:sp>
      <p:pic>
        <p:nvPicPr>
          <p:cNvPr id="7" name="Shape 172"/>
          <p:cNvPicPr preferRelativeResize="0"/>
          <p:nvPr/>
        </p:nvPicPr>
        <p:blipFill rotWithShape="1">
          <a:blip r:embed="rId2" cstate="print">
            <a:alphaModFix/>
          </a:blip>
          <a:srcRect b="4058"/>
          <a:stretch/>
        </p:blipFill>
        <p:spPr>
          <a:xfrm>
            <a:off x="712787" y="2394086"/>
            <a:ext cx="6400800" cy="2013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8" name="Shape 173"/>
          <p:cNvPicPr preferRelativeResize="0"/>
          <p:nvPr/>
        </p:nvPicPr>
        <p:blipFill rotWithShape="1">
          <a:blip r:embed="rId3" cstate="print">
            <a:alphaModFix/>
          </a:blip>
          <a:srcRect r="3735"/>
          <a:stretch/>
        </p:blipFill>
        <p:spPr>
          <a:xfrm>
            <a:off x="712787" y="4687800"/>
            <a:ext cx="6400800" cy="1636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9" name="Shape 174"/>
          <p:cNvSpPr/>
          <p:nvPr/>
        </p:nvSpPr>
        <p:spPr>
          <a:xfrm>
            <a:off x="6550025" y="3916500"/>
            <a:ext cx="563700" cy="503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" name="Shape 175"/>
          <p:cNvSpPr/>
          <p:nvPr/>
        </p:nvSpPr>
        <p:spPr>
          <a:xfrm>
            <a:off x="6511925" y="5821275"/>
            <a:ext cx="601800" cy="503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" name="Shape 176"/>
          <p:cNvSpPr txBox="1"/>
          <p:nvPr/>
        </p:nvSpPr>
        <p:spPr>
          <a:xfrm>
            <a:off x="7250100" y="4019687"/>
            <a:ext cx="14367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Order</a:t>
            </a:r>
          </a:p>
        </p:txBody>
      </p:sp>
      <p:sp>
        <p:nvSpPr>
          <p:cNvPr id="12" name="Shape 177"/>
          <p:cNvSpPr txBox="1"/>
          <p:nvPr/>
        </p:nvSpPr>
        <p:spPr>
          <a:xfrm>
            <a:off x="7250100" y="5924463"/>
            <a:ext cx="14367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Invoice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Matching with Tolerance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MC-ASB-140</a:t>
            </a:r>
            <a:endParaRPr lang="en-US" dirty="0"/>
          </a:p>
        </p:txBody>
      </p:sp>
      <p:pic>
        <p:nvPicPr>
          <p:cNvPr id="11" name="Shape 186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1514475"/>
            <a:ext cx="9144000" cy="1519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2" name="Shape 187"/>
          <p:cNvSpPr/>
          <p:nvPr/>
        </p:nvSpPr>
        <p:spPr>
          <a:xfrm>
            <a:off x="7591425" y="2486025"/>
            <a:ext cx="1552500" cy="5478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" name="Shape 190"/>
          <p:cNvSpPr txBox="1"/>
          <p:nvPr/>
        </p:nvSpPr>
        <p:spPr>
          <a:xfrm>
            <a:off x="457200" y="3619500"/>
            <a:ext cx="8229600" cy="1754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entury Gothic" panose="020B0502020202020204" pitchFamily="34" charset="0"/>
              <a:buChar char="-"/>
            </a:pPr>
            <a:r>
              <a:rPr lang="en-IE" sz="2000" b="0" i="0" u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Difference = 21.18 – 21.10 = 0.08 EUR (0.07 GBP Base Currency)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entury Gothic" panose="020B0502020202020204" pitchFamily="34" charset="0"/>
              <a:buChar char="-"/>
            </a:pPr>
            <a:r>
              <a:rPr lang="en-IE" sz="2000" b="0" i="0" u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Tolerance Rate = 1% </a:t>
            </a:r>
            <a:r>
              <a:rPr lang="en-IE" sz="2000" b="0" i="1" u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(0.21 EUR)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entury Gothic" panose="020B0502020202020204" pitchFamily="34" charset="0"/>
              <a:buChar char="-"/>
            </a:pPr>
            <a:r>
              <a:rPr lang="en-IE" sz="2000" b="0" i="0" u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Tolerance Amount Limit = 10 GBP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entury Gothic"/>
              <a:buNone/>
            </a:pPr>
            <a:endParaRPr sz="2400" b="0" i="0" u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Difference is in the tolerance range, perfect matching.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dirty="0">
              <a:solidFill>
                <a:srgbClr val="00B05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75000"/>
              </a:spcBef>
            </a:pPr>
            <a:r>
              <a:rPr lang="en-US" sz="2400" dirty="0" smtClean="0"/>
              <a:t>Enable QAD PRO/PLUS Advanced Self-Billing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Set up self-bill customers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Maintain product lines and sales accounts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Maintain customer items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Create self-bill orders</a:t>
            </a:r>
          </a:p>
          <a:p>
            <a:pPr>
              <a:spcBef>
                <a:spcPct val="7500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MC-ASB-010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Accrual for Tolerance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MC-ASB-145</a:t>
            </a:r>
            <a:endParaRPr lang="en-US" dirty="0"/>
          </a:p>
        </p:txBody>
      </p:sp>
      <p:pic>
        <p:nvPicPr>
          <p:cNvPr id="11" name="Shape 196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1976436"/>
            <a:ext cx="9144000" cy="87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2" name="Shape 200"/>
          <p:cNvSpPr txBox="1"/>
          <p:nvPr/>
        </p:nvSpPr>
        <p:spPr>
          <a:xfrm>
            <a:off x="3116260" y="1608137"/>
            <a:ext cx="3132139" cy="24612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Sales Accrual Account</a:t>
            </a:r>
          </a:p>
        </p:txBody>
      </p:sp>
      <p:sp>
        <p:nvSpPr>
          <p:cNvPr id="13" name="Shape 201"/>
          <p:cNvSpPr txBox="1"/>
          <p:nvPr/>
        </p:nvSpPr>
        <p:spPr>
          <a:xfrm>
            <a:off x="3116261" y="2854325"/>
            <a:ext cx="2827200" cy="33634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 Accrual Account</a:t>
            </a:r>
          </a:p>
        </p:txBody>
      </p:sp>
      <p:cxnSp>
        <p:nvCxnSpPr>
          <p:cNvPr id="14" name="Shape 202"/>
          <p:cNvCxnSpPr/>
          <p:nvPr/>
        </p:nvCxnSpPr>
        <p:spPr>
          <a:xfrm rot="10800000" flipH="1">
            <a:off x="2547936" y="1854261"/>
            <a:ext cx="568200" cy="4746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cxnSp>
        <p:nvCxnSpPr>
          <p:cNvPr id="15" name="Shape 203"/>
          <p:cNvCxnSpPr/>
          <p:nvPr/>
        </p:nvCxnSpPr>
        <p:spPr>
          <a:xfrm>
            <a:off x="2547936" y="2624136"/>
            <a:ext cx="568200" cy="4317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dirty="0" smtClean="0"/>
              <a:t>MC-ASB-150</a:t>
            </a:r>
            <a:endParaRPr lang="en-US" dirty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08000" y="892175"/>
            <a:ext cx="7721600" cy="5424488"/>
          </a:xfrm>
        </p:spPr>
        <p:txBody>
          <a:bodyPr/>
          <a:lstStyle/>
          <a:p>
            <a:pPr>
              <a:spcAft>
                <a:spcPct val="45000"/>
              </a:spcAft>
            </a:pPr>
            <a:r>
              <a:rPr lang="en-US" dirty="0" smtClean="0"/>
              <a:t>Supplier is Correct Scenario</a:t>
            </a:r>
          </a:p>
          <a:p>
            <a:pPr>
              <a:spcAft>
                <a:spcPct val="45000"/>
              </a:spcAft>
            </a:pPr>
            <a:r>
              <a:rPr lang="en-US" dirty="0" smtClean="0"/>
              <a:t>Customer is Correct Scenario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Supplier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MC-ASB-155</a:t>
            </a:r>
            <a:endParaRPr lang="en-US" dirty="0"/>
          </a:p>
        </p:txBody>
      </p:sp>
      <p:pic>
        <p:nvPicPr>
          <p:cNvPr id="11" name="Shape 223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3890962"/>
            <a:ext cx="9144000" cy="1403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2" name="Shape 224"/>
          <p:cNvSpPr/>
          <p:nvPr/>
        </p:nvSpPr>
        <p:spPr>
          <a:xfrm>
            <a:off x="6035675" y="4700587"/>
            <a:ext cx="573000" cy="365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142950" y="1630362"/>
            <a:ext cx="6883500" cy="1787400"/>
            <a:chOff x="0" y="1630362"/>
            <a:chExt cx="6883500" cy="1787400"/>
          </a:xfrm>
        </p:grpSpPr>
        <p:pic>
          <p:nvPicPr>
            <p:cNvPr id="14" name="Shape 221"/>
            <p:cNvPicPr preferRelativeResize="0"/>
            <p:nvPr/>
          </p:nvPicPr>
          <p:blipFill rotWithShape="1">
            <a:blip r:embed="rId3" cstate="print">
              <a:alphaModFix/>
            </a:blip>
            <a:srcRect/>
            <a:stretch/>
          </p:blipFill>
          <p:spPr>
            <a:xfrm>
              <a:off x="0" y="1630362"/>
              <a:ext cx="6858000" cy="1787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5" name="Shape 222"/>
            <p:cNvSpPr/>
            <p:nvPr/>
          </p:nvSpPr>
          <p:spPr>
            <a:xfrm>
              <a:off x="4418012" y="2773361"/>
              <a:ext cx="822300" cy="4476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" name="Shape 225"/>
            <p:cNvSpPr txBox="1"/>
            <p:nvPr/>
          </p:nvSpPr>
          <p:spPr>
            <a:xfrm>
              <a:off x="5638850" y="2070099"/>
              <a:ext cx="1244650" cy="496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2000" b="1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Invoice</a:t>
              </a:r>
            </a:p>
          </p:txBody>
        </p:sp>
      </p:grpSp>
      <p:sp>
        <p:nvSpPr>
          <p:cNvPr id="24" name="Shape 226"/>
          <p:cNvSpPr txBox="1"/>
          <p:nvPr/>
        </p:nvSpPr>
        <p:spPr>
          <a:xfrm>
            <a:off x="7924800" y="4029075"/>
            <a:ext cx="1122769" cy="38728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Shipper</a:t>
            </a:r>
            <a:endParaRPr lang="en-IE" sz="1600" b="1" i="0" u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Supplier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MC-ASB-160</a:t>
            </a:r>
            <a:endParaRPr lang="en-US" dirty="0"/>
          </a:p>
        </p:txBody>
      </p:sp>
      <p:pic>
        <p:nvPicPr>
          <p:cNvPr id="13" name="Shape 232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-6350" y="1614362"/>
            <a:ext cx="9144000" cy="1528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6" name="Shape 236"/>
          <p:cNvSpPr/>
          <p:nvPr/>
        </p:nvSpPr>
        <p:spPr>
          <a:xfrm>
            <a:off x="5719762" y="2389061"/>
            <a:ext cx="741300" cy="328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" name="Shape 237"/>
          <p:cNvSpPr/>
          <p:nvPr/>
        </p:nvSpPr>
        <p:spPr>
          <a:xfrm>
            <a:off x="6461125" y="2717675"/>
            <a:ext cx="1177800" cy="4269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371600" y="3578100"/>
            <a:ext cx="6400800" cy="2594100"/>
            <a:chOff x="2743200" y="2974975"/>
            <a:chExt cx="6400800" cy="2594100"/>
          </a:xfrm>
        </p:grpSpPr>
        <p:pic>
          <p:nvPicPr>
            <p:cNvPr id="19" name="Shape 238"/>
            <p:cNvPicPr preferRelativeResize="0"/>
            <p:nvPr/>
          </p:nvPicPr>
          <p:blipFill rotWithShape="1">
            <a:blip r:embed="rId3" cstate="print">
              <a:alphaModFix/>
            </a:blip>
            <a:srcRect/>
            <a:stretch/>
          </p:blipFill>
          <p:spPr>
            <a:xfrm>
              <a:off x="2743200" y="2974975"/>
              <a:ext cx="6400800" cy="25941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0" name="Shape 239"/>
            <p:cNvSpPr/>
            <p:nvPr/>
          </p:nvSpPr>
          <p:spPr>
            <a:xfrm>
              <a:off x="4976812" y="4305300"/>
              <a:ext cx="741300" cy="519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" name="Shape 240"/>
            <p:cNvSpPr/>
            <p:nvPr/>
          </p:nvSpPr>
          <p:spPr>
            <a:xfrm>
              <a:off x="4954587" y="4833937"/>
              <a:ext cx="662100" cy="452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Supplier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MC-ASB-165</a:t>
            </a:r>
            <a:endParaRPr lang="en-US" dirty="0"/>
          </a:p>
        </p:txBody>
      </p:sp>
      <p:grpSp>
        <p:nvGrpSpPr>
          <p:cNvPr id="11" name="Group 2"/>
          <p:cNvGrpSpPr/>
          <p:nvPr/>
        </p:nvGrpSpPr>
        <p:grpSpPr>
          <a:xfrm>
            <a:off x="914400" y="1276350"/>
            <a:ext cx="7315200" cy="4218000"/>
            <a:chOff x="808050" y="1276350"/>
            <a:chExt cx="7315200" cy="4218000"/>
          </a:xfrm>
        </p:grpSpPr>
        <p:pic>
          <p:nvPicPr>
            <p:cNvPr id="12" name="Shape 246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808050" y="1276350"/>
              <a:ext cx="7315200" cy="4218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4" name="Shape 250"/>
            <p:cNvSpPr/>
            <p:nvPr/>
          </p:nvSpPr>
          <p:spPr>
            <a:xfrm>
              <a:off x="1166825" y="2493961"/>
              <a:ext cx="411300" cy="479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15" name="Shape 251"/>
          <p:cNvSpPr txBox="1"/>
          <p:nvPr/>
        </p:nvSpPr>
        <p:spPr>
          <a:xfrm>
            <a:off x="808050" y="5610225"/>
            <a:ext cx="7527900" cy="36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Customer creates a QD Self-Bill Invoice for the quantity difference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Supplier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MC-ASB-170</a:t>
            </a:r>
            <a:endParaRPr lang="en-US" dirty="0"/>
          </a:p>
        </p:txBody>
      </p:sp>
      <p:pic>
        <p:nvPicPr>
          <p:cNvPr id="7" name="Shape 26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914400" y="1477962"/>
            <a:ext cx="7315200" cy="3838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8" name="Shape 261"/>
          <p:cNvSpPr/>
          <p:nvPr/>
        </p:nvSpPr>
        <p:spPr>
          <a:xfrm>
            <a:off x="5257800" y="3090861"/>
            <a:ext cx="754200" cy="3969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262"/>
          <p:cNvSpPr/>
          <p:nvPr/>
        </p:nvSpPr>
        <p:spPr>
          <a:xfrm>
            <a:off x="914400" y="2540000"/>
            <a:ext cx="1041300" cy="4398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Supplier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MC-ASB-175</a:t>
            </a:r>
            <a:endParaRPr lang="en-US" dirty="0"/>
          </a:p>
        </p:txBody>
      </p:sp>
      <p:pic>
        <p:nvPicPr>
          <p:cNvPr id="5" name="Shape 271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1589100"/>
            <a:ext cx="9144000" cy="2373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6" name="Shape 272"/>
          <p:cNvSpPr/>
          <p:nvPr/>
        </p:nvSpPr>
        <p:spPr>
          <a:xfrm>
            <a:off x="0" y="3011499"/>
            <a:ext cx="804899" cy="341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Shape 273"/>
          <p:cNvSpPr/>
          <p:nvPr/>
        </p:nvSpPr>
        <p:spPr>
          <a:xfrm>
            <a:off x="0" y="2316174"/>
            <a:ext cx="804899" cy="3540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Shape 274"/>
          <p:cNvSpPr/>
          <p:nvPr/>
        </p:nvSpPr>
        <p:spPr>
          <a:xfrm>
            <a:off x="5705475" y="2316174"/>
            <a:ext cx="750900" cy="3540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275"/>
          <p:cNvSpPr/>
          <p:nvPr/>
        </p:nvSpPr>
        <p:spPr>
          <a:xfrm>
            <a:off x="5705475" y="3011499"/>
            <a:ext cx="628500" cy="341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" name="Shape 276"/>
          <p:cNvSpPr/>
          <p:nvPr/>
        </p:nvSpPr>
        <p:spPr>
          <a:xfrm rot="10800000" flipH="1">
            <a:off x="6456362" y="3352863"/>
            <a:ext cx="1206599" cy="387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" name="Shape 277"/>
          <p:cNvSpPr/>
          <p:nvPr/>
        </p:nvSpPr>
        <p:spPr>
          <a:xfrm>
            <a:off x="6456362" y="2670188"/>
            <a:ext cx="1206599" cy="341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Customer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MC-ASB-180</a:t>
            </a:r>
            <a:endParaRPr lang="en-US" dirty="0"/>
          </a:p>
        </p:txBody>
      </p:sp>
      <p:pic>
        <p:nvPicPr>
          <p:cNvPr id="5" name="Shape 283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3249611"/>
            <a:ext cx="9144000" cy="1401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6" name="Shape 284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6350" y="4789487"/>
            <a:ext cx="9137700" cy="1670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Shape 290"/>
          <p:cNvSpPr/>
          <p:nvPr/>
        </p:nvSpPr>
        <p:spPr>
          <a:xfrm>
            <a:off x="6035675" y="4078287"/>
            <a:ext cx="573000" cy="365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endParaRPr sz="18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42950" y="1346200"/>
            <a:ext cx="6858100" cy="1782900"/>
            <a:chOff x="6350" y="1346200"/>
            <a:chExt cx="6858100" cy="1782900"/>
          </a:xfrm>
        </p:grpSpPr>
        <p:pic>
          <p:nvPicPr>
            <p:cNvPr id="9" name="Shape 285"/>
            <p:cNvPicPr preferRelativeResize="0"/>
            <p:nvPr/>
          </p:nvPicPr>
          <p:blipFill rotWithShape="1">
            <a:blip r:embed="rId4" cstate="print">
              <a:alphaModFix/>
            </a:blip>
            <a:srcRect b="3725"/>
            <a:stretch/>
          </p:blipFill>
          <p:spPr>
            <a:xfrm>
              <a:off x="6350" y="1346200"/>
              <a:ext cx="6858000" cy="17829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0" name="Shape 289"/>
            <p:cNvSpPr/>
            <p:nvPr/>
          </p:nvSpPr>
          <p:spPr>
            <a:xfrm>
              <a:off x="4418012" y="2468561"/>
              <a:ext cx="822300" cy="4476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1" name="Shape 291"/>
            <p:cNvSpPr txBox="1"/>
            <p:nvPr/>
          </p:nvSpPr>
          <p:spPr>
            <a:xfrm>
              <a:off x="5924550" y="1900236"/>
              <a:ext cx="939900" cy="3366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1600" b="1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Invoice</a:t>
              </a:r>
            </a:p>
          </p:txBody>
        </p:sp>
      </p:grpSp>
      <p:sp>
        <p:nvSpPr>
          <p:cNvPr id="12" name="Shape 292"/>
          <p:cNvSpPr txBox="1"/>
          <p:nvPr/>
        </p:nvSpPr>
        <p:spPr>
          <a:xfrm>
            <a:off x="8040686" y="3560762"/>
            <a:ext cx="1103400" cy="33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1600" b="1" i="0" u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Shipper</a:t>
            </a:r>
          </a:p>
        </p:txBody>
      </p:sp>
      <p:sp>
        <p:nvSpPr>
          <p:cNvPr id="13" name="Shape 293"/>
          <p:cNvSpPr/>
          <p:nvPr/>
        </p:nvSpPr>
        <p:spPr>
          <a:xfrm>
            <a:off x="5718175" y="5505450"/>
            <a:ext cx="579300" cy="382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lvl="0" indent="0"/>
            <a:endParaRPr sz="18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" name="Shape 294"/>
          <p:cNvSpPr/>
          <p:nvPr/>
        </p:nvSpPr>
        <p:spPr>
          <a:xfrm>
            <a:off x="6467475" y="5888037"/>
            <a:ext cx="555600" cy="360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endParaRPr sz="18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Customer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MC-ASB-185</a:t>
            </a:r>
            <a:endParaRPr lang="en-US" dirty="0"/>
          </a:p>
        </p:txBody>
      </p:sp>
      <p:pic>
        <p:nvPicPr>
          <p:cNvPr id="15" name="Shape 303"/>
          <p:cNvPicPr preferRelativeResize="0"/>
          <p:nvPr/>
        </p:nvPicPr>
        <p:blipFill rotWithShape="1">
          <a:blip r:embed="rId2" cstate="print">
            <a:alphaModFix/>
          </a:blip>
          <a:srcRect b="3818"/>
          <a:stretch/>
        </p:blipFill>
        <p:spPr>
          <a:xfrm>
            <a:off x="1828800" y="1501800"/>
            <a:ext cx="5486400" cy="3375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Customer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MC-ASB-190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357313" y="1542137"/>
            <a:ext cx="6429375" cy="4706263"/>
            <a:chOff x="457200" y="1380337"/>
            <a:chExt cx="6429375" cy="4706263"/>
          </a:xfrm>
        </p:grpSpPr>
        <p:pic>
          <p:nvPicPr>
            <p:cNvPr id="6" name="Shape 312"/>
            <p:cNvPicPr preferRelativeResize="0"/>
            <p:nvPr/>
          </p:nvPicPr>
          <p:blipFill rotWithShape="1">
            <a:blip r:embed="rId2" cstate="print">
              <a:alphaModFix/>
            </a:blip>
            <a:srcRect b="23301"/>
            <a:stretch/>
          </p:blipFill>
          <p:spPr>
            <a:xfrm>
              <a:off x="457200" y="3987800"/>
              <a:ext cx="5486400" cy="20988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cxnSp>
          <p:nvCxnSpPr>
            <p:cNvPr id="7" name="Shape 313"/>
            <p:cNvCxnSpPr/>
            <p:nvPr/>
          </p:nvCxnSpPr>
          <p:spPr>
            <a:xfrm>
              <a:off x="1948000" y="3282225"/>
              <a:ext cx="8100" cy="705600"/>
            </a:xfrm>
            <a:prstGeom prst="straightConnector1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stealth" w="lg" len="lg"/>
            </a:ln>
          </p:spPr>
        </p:cxnSp>
        <p:pic>
          <p:nvPicPr>
            <p:cNvPr id="8" name="Shape 314"/>
            <p:cNvPicPr preferRelativeResize="0"/>
            <p:nvPr/>
          </p:nvPicPr>
          <p:blipFill>
            <a:blip r:embed="rId3" cstate="print">
              <a:alphaModFix/>
            </a:blip>
            <a:stretch>
              <a:fillRect/>
            </a:stretch>
          </p:blipFill>
          <p:spPr>
            <a:xfrm>
              <a:off x="457200" y="1380337"/>
              <a:ext cx="6429375" cy="19335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Enable QAD PRO/PLUS Advanced Self-Billing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MC-ASB-015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828800" y="1295400"/>
            <a:ext cx="5486400" cy="4671646"/>
            <a:chOff x="1828800" y="1295400"/>
            <a:chExt cx="5486400" cy="4671646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28800" y="1295400"/>
              <a:ext cx="5486400" cy="4671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5" name="Rounded Rectangle 34"/>
            <p:cNvSpPr/>
            <p:nvPr/>
          </p:nvSpPr>
          <p:spPr>
            <a:xfrm>
              <a:off x="2286000" y="2438400"/>
              <a:ext cx="2819400" cy="4572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Customer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MC-ASB-195</a:t>
            </a:r>
            <a:endParaRPr lang="en-US" dirty="0"/>
          </a:p>
        </p:txBody>
      </p:sp>
      <p:pic>
        <p:nvPicPr>
          <p:cNvPr id="5" name="Shape 323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00113" y="1562100"/>
            <a:ext cx="7343775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6705600" y="2895600"/>
            <a:ext cx="12192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Quantity Difference - Customer is Correct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MC-ASB-200</a:t>
            </a:r>
            <a:endParaRPr lang="en-US" dirty="0"/>
          </a:p>
        </p:txBody>
      </p:sp>
      <p:pic>
        <p:nvPicPr>
          <p:cNvPr id="5" name="Shape 332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438150" y="1752600"/>
            <a:ext cx="8267700" cy="1914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Solution Setup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General Process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Tolerance Scenario and Quantity Difference Scenario</a:t>
            </a:r>
          </a:p>
          <a:p>
            <a:pPr>
              <a:spcAft>
                <a:spcPct val="50000"/>
              </a:spcAft>
            </a:pPr>
            <a:r>
              <a:rPr lang="en-US" b="1" dirty="0" smtClean="0"/>
              <a:t>Price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Self-Bill Invoice Block and Shipper Exclusion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Useful Browses and Reports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MC-ASB-205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Supplier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MC-ASB-210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2" name="Shape 152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514350" y="1447800"/>
            <a:ext cx="6400800" cy="1965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3" name="Shape 153"/>
          <p:cNvPicPr preferRelativeResize="0"/>
          <p:nvPr/>
        </p:nvPicPr>
        <p:blipFill rotWithShape="1">
          <a:blip r:embed="rId3" cstate="print">
            <a:alphaModFix/>
          </a:blip>
          <a:srcRect r="1748"/>
          <a:stretch/>
        </p:blipFill>
        <p:spPr>
          <a:xfrm>
            <a:off x="506412" y="3689350"/>
            <a:ext cx="6400800" cy="169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4" name="Shape 154"/>
          <p:cNvSpPr/>
          <p:nvPr/>
        </p:nvSpPr>
        <p:spPr>
          <a:xfrm>
            <a:off x="6300787" y="2919411"/>
            <a:ext cx="614399" cy="4938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" name="Shape 155"/>
          <p:cNvSpPr/>
          <p:nvPr/>
        </p:nvSpPr>
        <p:spPr>
          <a:xfrm>
            <a:off x="6300787" y="4818062"/>
            <a:ext cx="606299" cy="449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" name="Shape 156"/>
          <p:cNvSpPr txBox="1"/>
          <p:nvPr/>
        </p:nvSpPr>
        <p:spPr>
          <a:xfrm>
            <a:off x="514350" y="5656288"/>
            <a:ext cx="7867650" cy="4474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Self-Bill </a:t>
            </a:r>
            <a:r>
              <a:rPr lang="en-IE" sz="2400" b="1" i="0" u="none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invoice </a:t>
            </a: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price is different from the </a:t>
            </a:r>
            <a:r>
              <a:rPr lang="en-IE" sz="2400" b="1" i="0" u="none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ship </a:t>
            </a:r>
            <a:r>
              <a:rPr lang="en-IE" sz="2400" b="1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</a:t>
            </a:r>
            <a:r>
              <a:rPr lang="en-IE" sz="2400" b="1" i="0" u="none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rice </a:t>
            </a:r>
            <a:endParaRPr lang="en-IE" sz="2400" b="1" i="0" u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" name="Shape 157"/>
          <p:cNvSpPr txBox="1"/>
          <p:nvPr/>
        </p:nvSpPr>
        <p:spPr>
          <a:xfrm>
            <a:off x="7250111" y="1790700"/>
            <a:ext cx="14367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Order</a:t>
            </a:r>
            <a:endParaRPr lang="en-IE" sz="2000" b="1" i="0" u="none" dirty="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" name="Shape 158"/>
          <p:cNvSpPr txBox="1"/>
          <p:nvPr/>
        </p:nvSpPr>
        <p:spPr>
          <a:xfrm>
            <a:off x="7250111" y="4575175"/>
            <a:ext cx="14367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Invoice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Supplier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MC-ASB-215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167"/>
          <p:cNvPicPr preferRelativeResize="0"/>
          <p:nvPr/>
        </p:nvPicPr>
        <p:blipFill rotWithShape="1">
          <a:blip r:embed="rId2" cstate="print">
            <a:alphaModFix/>
          </a:blip>
          <a:srcRect r="950"/>
          <a:stretch/>
        </p:blipFill>
        <p:spPr>
          <a:xfrm>
            <a:off x="0" y="1687511"/>
            <a:ext cx="9144000" cy="14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Shape 168"/>
          <p:cNvSpPr/>
          <p:nvPr/>
        </p:nvSpPr>
        <p:spPr>
          <a:xfrm>
            <a:off x="5651500" y="2711450"/>
            <a:ext cx="536700" cy="4269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Shape 169"/>
          <p:cNvSpPr/>
          <p:nvPr/>
        </p:nvSpPr>
        <p:spPr>
          <a:xfrm>
            <a:off x="1387475" y="2339975"/>
            <a:ext cx="441300" cy="441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171"/>
          <p:cNvSpPr txBox="1"/>
          <p:nvPr/>
        </p:nvSpPr>
        <p:spPr>
          <a:xfrm>
            <a:off x="1333500" y="3541711"/>
            <a:ext cx="6477000" cy="63493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Matching fails due to the price difference</a:t>
            </a:r>
          </a:p>
        </p:txBody>
      </p:sp>
      <p:sp>
        <p:nvSpPr>
          <p:cNvPr id="11" name="Shape 170"/>
          <p:cNvSpPr/>
          <p:nvPr/>
        </p:nvSpPr>
        <p:spPr>
          <a:xfrm>
            <a:off x="830262" y="2674936"/>
            <a:ext cx="435000" cy="463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" name="Shape 172"/>
          <p:cNvSpPr/>
          <p:nvPr/>
        </p:nvSpPr>
        <p:spPr>
          <a:xfrm>
            <a:off x="4827587" y="2339975"/>
            <a:ext cx="652500" cy="441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Supplier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MC-ASB-220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371600" y="1644650"/>
            <a:ext cx="6400800" cy="1795500"/>
            <a:chOff x="457200" y="1644650"/>
            <a:chExt cx="6400800" cy="1795500"/>
          </a:xfrm>
        </p:grpSpPr>
        <p:pic>
          <p:nvPicPr>
            <p:cNvPr id="7" name="Shape 181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644650"/>
              <a:ext cx="6400800" cy="17955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8" name="Shape 182"/>
            <p:cNvSpPr/>
            <p:nvPr/>
          </p:nvSpPr>
          <p:spPr>
            <a:xfrm>
              <a:off x="815975" y="2759075"/>
              <a:ext cx="411300" cy="479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9" name="Shape 183"/>
          <p:cNvSpPr txBox="1"/>
          <p:nvPr/>
        </p:nvSpPr>
        <p:spPr>
          <a:xfrm>
            <a:off x="960450" y="3698875"/>
            <a:ext cx="7223100" cy="36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Customer creates a PD </a:t>
            </a:r>
            <a:r>
              <a:rPr lang="en-IE" sz="2400" b="1" dirty="0" smtClean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r>
              <a:rPr lang="en-IE" sz="2400" b="1" i="0" u="none" dirty="0" smtClean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elf-Bill </a:t>
            </a:r>
            <a:r>
              <a:rPr lang="en-IE" sz="2400" b="1" i="0" u="none" dirty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Invoice for the price difference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Supplier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MC-ASB-225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600200"/>
            <a:ext cx="9144136" cy="1467000"/>
            <a:chOff x="0" y="2689225"/>
            <a:chExt cx="9144136" cy="1467000"/>
          </a:xfrm>
        </p:grpSpPr>
        <p:pic>
          <p:nvPicPr>
            <p:cNvPr id="7" name="Shape 192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0" y="2689225"/>
              <a:ext cx="9144000" cy="1467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8" name="Shape 193"/>
            <p:cNvSpPr/>
            <p:nvPr/>
          </p:nvSpPr>
          <p:spPr>
            <a:xfrm>
              <a:off x="7551736" y="2949575"/>
              <a:ext cx="1592400" cy="5397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Shape 194"/>
            <p:cNvSpPr/>
            <p:nvPr/>
          </p:nvSpPr>
          <p:spPr>
            <a:xfrm>
              <a:off x="7551736" y="3589337"/>
              <a:ext cx="1592400" cy="5667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1" name="Shape 195"/>
            <p:cNvSpPr/>
            <p:nvPr/>
          </p:nvSpPr>
          <p:spPr>
            <a:xfrm>
              <a:off x="4767262" y="2689225"/>
              <a:ext cx="708000" cy="381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" name="Shape 196"/>
            <p:cNvSpPr/>
            <p:nvPr/>
          </p:nvSpPr>
          <p:spPr>
            <a:xfrm>
              <a:off x="4767262" y="3375025"/>
              <a:ext cx="708000" cy="3747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" name="Shape 197"/>
            <p:cNvSpPr/>
            <p:nvPr/>
          </p:nvSpPr>
          <p:spPr>
            <a:xfrm>
              <a:off x="1439862" y="2689225"/>
              <a:ext cx="388800" cy="381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" name="Shape 198"/>
            <p:cNvSpPr/>
            <p:nvPr/>
          </p:nvSpPr>
          <p:spPr>
            <a:xfrm>
              <a:off x="846137" y="3070225"/>
              <a:ext cx="449400" cy="3048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" name="Shape 199"/>
            <p:cNvSpPr/>
            <p:nvPr/>
          </p:nvSpPr>
          <p:spPr>
            <a:xfrm>
              <a:off x="1439862" y="3375025"/>
              <a:ext cx="388800" cy="3747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" name="Shape 200"/>
            <p:cNvSpPr/>
            <p:nvPr/>
          </p:nvSpPr>
          <p:spPr>
            <a:xfrm>
              <a:off x="846137" y="3749675"/>
              <a:ext cx="449400" cy="281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" name="Shape 201"/>
            <p:cNvSpPr/>
            <p:nvPr/>
          </p:nvSpPr>
          <p:spPr>
            <a:xfrm>
              <a:off x="5602287" y="3070225"/>
              <a:ext cx="579300" cy="3048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" name="Shape 202"/>
            <p:cNvSpPr/>
            <p:nvPr/>
          </p:nvSpPr>
          <p:spPr>
            <a:xfrm>
              <a:off x="5602287" y="3749675"/>
              <a:ext cx="579300" cy="281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MC-ASB-230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1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4768850"/>
            <a:ext cx="9144000" cy="169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Shape 211"/>
          <p:cNvSpPr/>
          <p:nvPr/>
        </p:nvSpPr>
        <p:spPr>
          <a:xfrm>
            <a:off x="1443037" y="5494337"/>
            <a:ext cx="369900" cy="352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Shape 212"/>
          <p:cNvSpPr/>
          <p:nvPr/>
        </p:nvSpPr>
        <p:spPr>
          <a:xfrm>
            <a:off x="874712" y="5846762"/>
            <a:ext cx="408000" cy="330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213"/>
          <p:cNvSpPr/>
          <p:nvPr/>
        </p:nvSpPr>
        <p:spPr>
          <a:xfrm>
            <a:off x="4787900" y="5494337"/>
            <a:ext cx="769800" cy="352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" name="Shape 214"/>
          <p:cNvSpPr/>
          <p:nvPr/>
        </p:nvSpPr>
        <p:spPr>
          <a:xfrm>
            <a:off x="5557837" y="5846762"/>
            <a:ext cx="698400" cy="3303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2" name="Shape 215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2286000" y="2840036"/>
            <a:ext cx="6400800" cy="1752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3" name="Shape 216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58775" y="1316037"/>
            <a:ext cx="8229600" cy="1455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4" name="Shape 217"/>
          <p:cNvSpPr/>
          <p:nvPr/>
        </p:nvSpPr>
        <p:spPr>
          <a:xfrm>
            <a:off x="6932611" y="2390775"/>
            <a:ext cx="730200" cy="449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" name="Shape 218"/>
          <p:cNvSpPr/>
          <p:nvPr/>
        </p:nvSpPr>
        <p:spPr>
          <a:xfrm>
            <a:off x="8010525" y="4025900"/>
            <a:ext cx="577800" cy="433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" name="Shape 219"/>
          <p:cNvSpPr txBox="1"/>
          <p:nvPr/>
        </p:nvSpPr>
        <p:spPr>
          <a:xfrm>
            <a:off x="7423150" y="1790700"/>
            <a:ext cx="11652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Order</a:t>
            </a:r>
          </a:p>
        </p:txBody>
      </p:sp>
      <p:sp>
        <p:nvSpPr>
          <p:cNvPr id="17" name="Shape 220"/>
          <p:cNvSpPr txBox="1"/>
          <p:nvPr/>
        </p:nvSpPr>
        <p:spPr>
          <a:xfrm>
            <a:off x="7553325" y="3282950"/>
            <a:ext cx="1133400" cy="399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000" b="1" i="0" u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Invoice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MC-ASB-235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29"/>
          <p:cNvPicPr preferRelativeResize="0"/>
          <p:nvPr/>
        </p:nvPicPr>
        <p:blipFill rotWithShape="1">
          <a:blip r:embed="rId2" cstate="print">
            <a:alphaModFix/>
          </a:blip>
          <a:srcRect r="2789"/>
          <a:stretch/>
        </p:blipFill>
        <p:spPr>
          <a:xfrm>
            <a:off x="1828800" y="1316037"/>
            <a:ext cx="5486400" cy="4980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MC-ASB-240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38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2286000" y="1316037"/>
            <a:ext cx="4572000" cy="2186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7" name="Shape 239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3959225"/>
            <a:ext cx="9144000" cy="1582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8" name="Shape 240"/>
          <p:cNvSpPr/>
          <p:nvPr/>
        </p:nvSpPr>
        <p:spPr>
          <a:xfrm>
            <a:off x="833437" y="4562475"/>
            <a:ext cx="801600" cy="8526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241"/>
          <p:cNvSpPr/>
          <p:nvPr/>
        </p:nvSpPr>
        <p:spPr>
          <a:xfrm>
            <a:off x="8310561" y="4562475"/>
            <a:ext cx="406500" cy="8526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Set Up Self-Bill Customer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MC-ASB-020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828800" y="1632000"/>
            <a:ext cx="5486400" cy="3702000"/>
            <a:chOff x="457200" y="1316037"/>
            <a:chExt cx="5486400" cy="3702000"/>
          </a:xfrm>
        </p:grpSpPr>
        <p:pic>
          <p:nvPicPr>
            <p:cNvPr id="7" name="Shape 160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5486400" cy="3702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8" name="Shape 161"/>
            <p:cNvSpPr/>
            <p:nvPr/>
          </p:nvSpPr>
          <p:spPr>
            <a:xfrm>
              <a:off x="558800" y="4706937"/>
              <a:ext cx="863700" cy="203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MC-ASB-245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49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1608137"/>
            <a:ext cx="9144000" cy="1504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Shape 250"/>
          <p:cNvSpPr/>
          <p:nvPr/>
        </p:nvSpPr>
        <p:spPr>
          <a:xfrm>
            <a:off x="4692650" y="2286000"/>
            <a:ext cx="801600" cy="4176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Shape 251"/>
          <p:cNvSpPr/>
          <p:nvPr/>
        </p:nvSpPr>
        <p:spPr>
          <a:xfrm>
            <a:off x="5494337" y="2703511"/>
            <a:ext cx="730200" cy="4095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Shape 252"/>
          <p:cNvSpPr txBox="1"/>
          <p:nvPr/>
        </p:nvSpPr>
        <p:spPr>
          <a:xfrm>
            <a:off x="2945632" y="3444874"/>
            <a:ext cx="3252737" cy="5175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Ship price updated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MC-ASB-250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6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0" y="2124075"/>
            <a:ext cx="9144000" cy="920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" name="Shape 261"/>
          <p:cNvSpPr txBox="1"/>
          <p:nvPr/>
        </p:nvSpPr>
        <p:spPr>
          <a:xfrm>
            <a:off x="2684461" y="3044825"/>
            <a:ext cx="3563938" cy="5951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Sales Accrual Account</a:t>
            </a:r>
          </a:p>
        </p:txBody>
      </p:sp>
      <p:sp>
        <p:nvSpPr>
          <p:cNvPr id="8" name="Shape 262"/>
          <p:cNvSpPr txBox="1"/>
          <p:nvPr/>
        </p:nvSpPr>
        <p:spPr>
          <a:xfrm>
            <a:off x="2836860" y="1600200"/>
            <a:ext cx="3411539" cy="36983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entury Gothic"/>
              <a:buNone/>
            </a:pPr>
            <a:r>
              <a:rPr lang="en-IE" sz="2400" b="1" i="0" u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 Accrual Account</a:t>
            </a:r>
          </a:p>
        </p:txBody>
      </p:sp>
      <p:cxnSp>
        <p:nvCxnSpPr>
          <p:cNvPr id="9" name="Shape 263"/>
          <p:cNvCxnSpPr/>
          <p:nvPr/>
        </p:nvCxnSpPr>
        <p:spPr>
          <a:xfrm rot="10800000" flipH="1">
            <a:off x="2557461" y="2124200"/>
            <a:ext cx="279300" cy="3396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  <p:cxnSp>
        <p:nvCxnSpPr>
          <p:cNvPr id="11" name="Shape 264"/>
          <p:cNvCxnSpPr/>
          <p:nvPr/>
        </p:nvCxnSpPr>
        <p:spPr>
          <a:xfrm>
            <a:off x="2557461" y="2760661"/>
            <a:ext cx="126900" cy="28410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med" len="med"/>
            <a:tailEnd type="stealth" w="lg" len="lg"/>
          </a:ln>
        </p:spPr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MC-ASB-255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371600" y="1316037"/>
            <a:ext cx="6400800" cy="3690900"/>
            <a:chOff x="457200" y="1316037"/>
            <a:chExt cx="6400800" cy="3690900"/>
          </a:xfrm>
        </p:grpSpPr>
        <p:pic>
          <p:nvPicPr>
            <p:cNvPr id="7" name="Shape 273"/>
            <p:cNvPicPr preferRelativeResize="0"/>
            <p:nvPr/>
          </p:nvPicPr>
          <p:blipFill rotWithShape="1">
            <a:blip r:embed="rId2" cstate="print">
              <a:alphaModFix/>
            </a:blip>
            <a:srcRect r="12899" b="5695"/>
            <a:stretch/>
          </p:blipFill>
          <p:spPr>
            <a:xfrm>
              <a:off x="457200" y="1316037"/>
              <a:ext cx="6400800" cy="36909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8" name="Shape 274"/>
            <p:cNvSpPr/>
            <p:nvPr/>
          </p:nvSpPr>
          <p:spPr>
            <a:xfrm>
              <a:off x="4852987" y="2165350"/>
              <a:ext cx="1019100" cy="4809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Shape 275"/>
            <p:cNvSpPr/>
            <p:nvPr/>
          </p:nvSpPr>
          <p:spPr>
            <a:xfrm>
              <a:off x="3746500" y="2743200"/>
              <a:ext cx="720600" cy="449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1" name="Shape 276"/>
            <p:cNvSpPr/>
            <p:nvPr/>
          </p:nvSpPr>
          <p:spPr>
            <a:xfrm>
              <a:off x="3746500" y="3192461"/>
              <a:ext cx="873000" cy="368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" name="Shape 277"/>
            <p:cNvSpPr/>
            <p:nvPr/>
          </p:nvSpPr>
          <p:spPr>
            <a:xfrm>
              <a:off x="457200" y="2165350"/>
              <a:ext cx="793800" cy="5778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" name="Shape 278"/>
            <p:cNvSpPr/>
            <p:nvPr/>
          </p:nvSpPr>
          <p:spPr>
            <a:xfrm>
              <a:off x="457200" y="3560762"/>
              <a:ext cx="793800" cy="4905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" name="Shape 279"/>
            <p:cNvSpPr/>
            <p:nvPr/>
          </p:nvSpPr>
          <p:spPr>
            <a:xfrm>
              <a:off x="4852987" y="3560762"/>
              <a:ext cx="1019100" cy="4905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" name="Shape 280"/>
            <p:cNvSpPr/>
            <p:nvPr/>
          </p:nvSpPr>
          <p:spPr>
            <a:xfrm>
              <a:off x="3746500" y="4051300"/>
              <a:ext cx="720600" cy="5049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" name="Shape 281"/>
            <p:cNvSpPr/>
            <p:nvPr/>
          </p:nvSpPr>
          <p:spPr>
            <a:xfrm>
              <a:off x="3746500" y="4556125"/>
              <a:ext cx="873000" cy="392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MC-ASB-260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29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457200" y="1316037"/>
            <a:ext cx="4572000" cy="2928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7" name="Shape 291"/>
          <p:cNvPicPr preferRelativeResize="0"/>
          <p:nvPr/>
        </p:nvPicPr>
        <p:blipFill rotWithShape="1">
          <a:blip r:embed="rId3" cstate="print">
            <a:alphaModFix/>
          </a:blip>
          <a:srcRect b="5997"/>
          <a:stretch/>
        </p:blipFill>
        <p:spPr>
          <a:xfrm>
            <a:off x="2286000" y="4244975"/>
            <a:ext cx="6400800" cy="2162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Price Difference - Customer is Correct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MC-ASB-265</a:t>
            </a:r>
            <a:endParaRPr lang="en-US" dirty="0"/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" name="Shape 30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371600" y="1316037"/>
            <a:ext cx="6400800" cy="4454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Solution Setup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General Process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Tolerance Scenario and Quantity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Price Difference Scenario</a:t>
            </a:r>
          </a:p>
          <a:p>
            <a:pPr>
              <a:spcAft>
                <a:spcPct val="50000"/>
              </a:spcAft>
            </a:pPr>
            <a:r>
              <a:rPr lang="en-US" b="1" dirty="0" smtClean="0"/>
              <a:t>Self-Bill Invoice Block and Shipper Exclusion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Useful Browses and Reports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MC-ASB-270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Block self-bill invoice from posting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Invoice </a:t>
            </a:r>
            <a:r>
              <a:rPr lang="en-IE" dirty="0" smtClean="0">
                <a:solidFill>
                  <a:srgbClr val="4F4F4F"/>
                </a:solidFill>
              </a:rPr>
              <a:t>Block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MC-ASB-275</a:t>
            </a: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Enable Block Line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MC-ASB-280</a:t>
            </a:r>
            <a:endParaRPr lang="en-US" dirty="0"/>
          </a:p>
        </p:txBody>
      </p:sp>
      <p:sp>
        <p:nvSpPr>
          <p:cNvPr id="272401" name="Rectangle 17"/>
          <p:cNvSpPr>
            <a:spLocks noChangeArrowheads="1"/>
          </p:cNvSpPr>
          <p:nvPr/>
        </p:nvSpPr>
        <p:spPr bwMode="auto">
          <a:xfrm>
            <a:off x="4075113" y="2906321"/>
            <a:ext cx="849312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403" name="Rectangle 19"/>
          <p:cNvSpPr>
            <a:spLocks noChangeArrowheads="1"/>
          </p:cNvSpPr>
          <p:nvPr/>
        </p:nvSpPr>
        <p:spPr bwMode="auto">
          <a:xfrm>
            <a:off x="1516063" y="2552309"/>
            <a:ext cx="534987" cy="354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405" name="Rectangle 21"/>
          <p:cNvSpPr>
            <a:spLocks noChangeArrowheads="1"/>
          </p:cNvSpPr>
          <p:nvPr/>
        </p:nvSpPr>
        <p:spPr bwMode="auto">
          <a:xfrm>
            <a:off x="1985963" y="4160446"/>
            <a:ext cx="3867150" cy="80962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23" name="Group 24"/>
          <p:cNvGrpSpPr/>
          <p:nvPr/>
        </p:nvGrpSpPr>
        <p:grpSpPr>
          <a:xfrm>
            <a:off x="1828800" y="1432677"/>
            <a:ext cx="5486400" cy="3367923"/>
            <a:chOff x="2057400" y="1295400"/>
            <a:chExt cx="5486400" cy="3367923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7400" y="1295400"/>
              <a:ext cx="5486400" cy="3367923"/>
            </a:xfrm>
            <a:prstGeom prst="rect">
              <a:avLst/>
            </a:prstGeom>
            <a:noFill/>
            <a:ln w="9525">
              <a:solidFill>
                <a:schemeClr val="dk1"/>
              </a:solidFill>
              <a:miter lim="800000"/>
              <a:headEnd/>
              <a:tailEnd/>
            </a:ln>
            <a:effectLst/>
          </p:spPr>
        </p:pic>
        <p:sp>
          <p:nvSpPr>
            <p:cNvPr id="25" name="Rounded Rectangle 24"/>
            <p:cNvSpPr/>
            <p:nvPr/>
          </p:nvSpPr>
          <p:spPr>
            <a:xfrm>
              <a:off x="2057400" y="3733800"/>
              <a:ext cx="1752600" cy="2286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Automatic Post Block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MC-ASB-285</a:t>
            </a:r>
            <a:endParaRPr lang="en-US" dirty="0"/>
          </a:p>
        </p:txBody>
      </p:sp>
      <p:sp>
        <p:nvSpPr>
          <p:cNvPr id="272401" name="Rectangle 17"/>
          <p:cNvSpPr>
            <a:spLocks noChangeArrowheads="1"/>
          </p:cNvSpPr>
          <p:nvPr/>
        </p:nvSpPr>
        <p:spPr bwMode="auto">
          <a:xfrm>
            <a:off x="4075113" y="2906321"/>
            <a:ext cx="849312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403" name="Rectangle 19"/>
          <p:cNvSpPr>
            <a:spLocks noChangeArrowheads="1"/>
          </p:cNvSpPr>
          <p:nvPr/>
        </p:nvSpPr>
        <p:spPr bwMode="auto">
          <a:xfrm>
            <a:off x="1516063" y="2552309"/>
            <a:ext cx="534987" cy="354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405" name="Rectangle 21"/>
          <p:cNvSpPr>
            <a:spLocks noChangeArrowheads="1"/>
          </p:cNvSpPr>
          <p:nvPr/>
        </p:nvSpPr>
        <p:spPr bwMode="auto">
          <a:xfrm>
            <a:off x="1985963" y="4160446"/>
            <a:ext cx="3867150" cy="80962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2" name="Group 3"/>
          <p:cNvGrpSpPr/>
          <p:nvPr/>
        </p:nvGrpSpPr>
        <p:grpSpPr>
          <a:xfrm>
            <a:off x="914400" y="1316037"/>
            <a:ext cx="7315200" cy="4398963"/>
            <a:chOff x="457200" y="1239837"/>
            <a:chExt cx="7315200" cy="4398963"/>
          </a:xfrm>
        </p:grpSpPr>
        <p:pic>
          <p:nvPicPr>
            <p:cNvPr id="17" name="Shape 158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239837"/>
              <a:ext cx="7315200" cy="42816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8" name="Shape 162"/>
            <p:cNvSpPr/>
            <p:nvPr/>
          </p:nvSpPr>
          <p:spPr>
            <a:xfrm>
              <a:off x="619125" y="5156200"/>
              <a:ext cx="1066800" cy="219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" name="Shape 163"/>
            <p:cNvSpPr/>
            <p:nvPr/>
          </p:nvSpPr>
          <p:spPr>
            <a:xfrm>
              <a:off x="1252537" y="2525711"/>
              <a:ext cx="1082700" cy="492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" name="Shape 164"/>
            <p:cNvSpPr txBox="1"/>
            <p:nvPr/>
          </p:nvSpPr>
          <p:spPr>
            <a:xfrm>
              <a:off x="2335211" y="3201986"/>
              <a:ext cx="4587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2000" b="1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Customer uses wrong Shipment Ref</a:t>
              </a:r>
            </a:p>
          </p:txBody>
        </p:sp>
        <p:cxnSp>
          <p:nvCxnSpPr>
            <p:cNvPr id="21" name="Shape 165"/>
            <p:cNvCxnSpPr/>
            <p:nvPr/>
          </p:nvCxnSpPr>
          <p:spPr>
            <a:xfrm>
              <a:off x="1793875" y="3017836"/>
              <a:ext cx="541200" cy="352500"/>
            </a:xfrm>
            <a:prstGeom prst="straightConnector1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stealth" w="lg" len="lg"/>
            </a:ln>
          </p:spPr>
        </p:cxnSp>
        <p:sp>
          <p:nvSpPr>
            <p:cNvPr id="22" name="Shape 166"/>
            <p:cNvSpPr txBox="1"/>
            <p:nvPr/>
          </p:nvSpPr>
          <p:spPr>
            <a:xfrm>
              <a:off x="1933574" y="5156200"/>
              <a:ext cx="4989511" cy="4826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2000" b="1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Invoice line is blocked automatically</a:t>
              </a: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Unblock the Self-Bill Invoice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MC-ASB-290</a:t>
            </a:r>
            <a:endParaRPr lang="en-US" dirty="0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800100" y="1316037"/>
            <a:ext cx="7543800" cy="4870500"/>
            <a:chOff x="457200" y="1316037"/>
            <a:chExt cx="7543800" cy="4870500"/>
          </a:xfrm>
        </p:grpSpPr>
        <p:pic>
          <p:nvPicPr>
            <p:cNvPr id="11" name="Shape 172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7315200" cy="48705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2" name="Shape 176"/>
            <p:cNvSpPr/>
            <p:nvPr/>
          </p:nvSpPr>
          <p:spPr>
            <a:xfrm>
              <a:off x="4672012" y="4773612"/>
              <a:ext cx="978000" cy="1842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" name="Shape 177"/>
            <p:cNvSpPr txBox="1"/>
            <p:nvPr/>
          </p:nvSpPr>
          <p:spPr>
            <a:xfrm>
              <a:off x="5861050" y="5204635"/>
              <a:ext cx="2139950" cy="9794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ct val="25000"/>
                <a:buFont typeface="Century Gothic"/>
                <a:buNone/>
              </a:pPr>
              <a:r>
                <a:rPr lang="en-IE" sz="2000" b="1" dirty="0" smtClean="0">
                  <a:solidFill>
                    <a:srgbClr val="00B05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Clear field</a:t>
              </a:r>
              <a:r>
                <a:rPr lang="en-IE" sz="2000" b="1" i="0" u="none" dirty="0" smtClean="0">
                  <a:solidFill>
                    <a:srgbClr val="00B05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r>
                <a:rPr lang="en-IE" sz="2000" b="1" i="0" u="none" dirty="0">
                  <a:solidFill>
                    <a:srgbClr val="00B05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to unblock the invoice</a:t>
              </a:r>
            </a:p>
          </p:txBody>
        </p:sp>
        <p:cxnSp>
          <p:nvCxnSpPr>
            <p:cNvPr id="14" name="Shape 178"/>
            <p:cNvCxnSpPr>
              <a:endCxn id="12" idx="3"/>
            </p:cNvCxnSpPr>
            <p:nvPr/>
          </p:nvCxnSpPr>
          <p:spPr>
            <a:xfrm flipH="1" flipV="1">
              <a:off x="5650012" y="4865712"/>
              <a:ext cx="211036" cy="801663"/>
            </a:xfrm>
            <a:prstGeom prst="straightConnector1">
              <a:avLst/>
            </a:prstGeom>
            <a:noFill/>
            <a:ln w="25400" cap="flat" cmpd="sng">
              <a:solidFill>
                <a:srgbClr val="00B050"/>
              </a:solidFill>
              <a:prstDash val="solid"/>
              <a:miter lim="800000"/>
              <a:headEnd type="none" w="med" len="med"/>
              <a:tailEnd type="stealth" w="lg" len="lg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>
            <a:normAutofit/>
          </a:bodyPr>
          <a:lstStyle/>
          <a:p>
            <a:pPr>
              <a:spcBef>
                <a:spcPct val="75000"/>
              </a:spcBef>
            </a:pPr>
            <a:r>
              <a:rPr lang="en-US" sz="2400" dirty="0" smtClean="0"/>
              <a:t>Define self-bill GL accounts for the customer</a:t>
            </a:r>
          </a:p>
          <a:p>
            <a:pPr>
              <a:spcBef>
                <a:spcPct val="7500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Maintain Self-Bill Customer Data - Accounts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MC-ASB-025</a:t>
            </a:r>
            <a:endParaRPr lang="en-US" dirty="0"/>
          </a:p>
        </p:txBody>
      </p:sp>
      <p:pic>
        <p:nvPicPr>
          <p:cNvPr id="9" name="Shape 170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828800" y="2132100"/>
            <a:ext cx="5486400" cy="2592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Post the Unblocked Self-Bill Invoice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MC-ASB-295</a:t>
            </a:r>
            <a:endParaRPr lang="en-US" dirty="0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14400" y="1316037"/>
            <a:ext cx="7315200" cy="3862500"/>
            <a:chOff x="457200" y="1316037"/>
            <a:chExt cx="7315200" cy="3862500"/>
          </a:xfrm>
        </p:grpSpPr>
        <p:pic>
          <p:nvPicPr>
            <p:cNvPr id="16" name="Shape 187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7315200" cy="38625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7" name="Shape 188"/>
            <p:cNvSpPr/>
            <p:nvPr/>
          </p:nvSpPr>
          <p:spPr>
            <a:xfrm>
              <a:off x="850900" y="2959100"/>
              <a:ext cx="841500" cy="4905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" name="Shape 189"/>
            <p:cNvSpPr txBox="1"/>
            <p:nvPr/>
          </p:nvSpPr>
          <p:spPr>
            <a:xfrm>
              <a:off x="685800" y="3778250"/>
              <a:ext cx="1487488" cy="33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25000"/>
                <a:buFont typeface="Century Gothic"/>
                <a:buNone/>
              </a:pPr>
              <a:r>
                <a:rPr lang="en-IE" sz="2000" b="1" i="0" u="none" dirty="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Corrected</a:t>
              </a: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Shipper Exclusion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3101" y="6638544"/>
            <a:ext cx="1300899" cy="219456"/>
          </a:xfrm>
        </p:spPr>
        <p:txBody>
          <a:bodyPr/>
          <a:lstStyle/>
          <a:p>
            <a:r>
              <a:rPr lang="en-US" dirty="0" smtClean="0"/>
              <a:t>MC-ASB-300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72654" y="892175"/>
            <a:ext cx="7656945" cy="54244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IE" sz="2400" dirty="0" smtClean="0">
                <a:solidFill>
                  <a:srgbClr val="4F4F4F"/>
                </a:solidFill>
              </a:rPr>
              <a:t>Exclude shippers to avoid self-bill invoice from posting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Shipper Exclusion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MC-ASB-305</a:t>
            </a:r>
            <a:endParaRPr lang="en-US" dirty="0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9" name="Group 2"/>
          <p:cNvGrpSpPr/>
          <p:nvPr/>
        </p:nvGrpSpPr>
        <p:grpSpPr>
          <a:xfrm>
            <a:off x="5943600" y="1316037"/>
            <a:ext cx="2743200" cy="1616199"/>
            <a:chOff x="5943600" y="1316037"/>
            <a:chExt cx="2743200" cy="1616199"/>
          </a:xfrm>
        </p:grpSpPr>
        <p:pic>
          <p:nvPicPr>
            <p:cNvPr id="11" name="Shape 204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5943600" y="1316037"/>
              <a:ext cx="2743200" cy="1616099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2" name="Shape 208"/>
            <p:cNvSpPr/>
            <p:nvPr/>
          </p:nvSpPr>
          <p:spPr>
            <a:xfrm>
              <a:off x="5943600" y="2014536"/>
              <a:ext cx="2317800" cy="9177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13" name="Group 1"/>
          <p:cNvGrpSpPr/>
          <p:nvPr/>
        </p:nvGrpSpPr>
        <p:grpSpPr>
          <a:xfrm>
            <a:off x="457200" y="1316037"/>
            <a:ext cx="5029200" cy="3392400"/>
            <a:chOff x="457200" y="1316037"/>
            <a:chExt cx="5029200" cy="3392400"/>
          </a:xfrm>
        </p:grpSpPr>
        <p:pic>
          <p:nvPicPr>
            <p:cNvPr id="14" name="Shape 209"/>
            <p:cNvPicPr preferRelativeResize="0"/>
            <p:nvPr/>
          </p:nvPicPr>
          <p:blipFill rotWithShape="1">
            <a:blip r:embed="rId3" cstate="print">
              <a:alphaModFix/>
            </a:blip>
            <a:srcRect r="5383"/>
            <a:stretch/>
          </p:blipFill>
          <p:spPr>
            <a:xfrm>
              <a:off x="457200" y="1316037"/>
              <a:ext cx="5029200" cy="3392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5" name="Shape 210"/>
            <p:cNvSpPr/>
            <p:nvPr/>
          </p:nvSpPr>
          <p:spPr>
            <a:xfrm>
              <a:off x="457200" y="3967162"/>
              <a:ext cx="4114800" cy="58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Invoice Linked to Excluded </a:t>
            </a:r>
            <a:r>
              <a:rPr lang="en-IE" dirty="0" smtClean="0">
                <a:solidFill>
                  <a:srgbClr val="4F4F4F"/>
                </a:solidFill>
              </a:rPr>
              <a:t>S</a:t>
            </a:r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hipment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MC-ASB-310</a:t>
            </a:r>
            <a:endParaRPr lang="en-US" dirty="0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14400" y="1316037"/>
            <a:ext cx="7315200" cy="4118100"/>
            <a:chOff x="457200" y="1316037"/>
            <a:chExt cx="7315200" cy="4118100"/>
          </a:xfrm>
        </p:grpSpPr>
        <p:pic>
          <p:nvPicPr>
            <p:cNvPr id="11" name="Shape 219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7315200" cy="41181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2" name="Shape 220"/>
            <p:cNvSpPr/>
            <p:nvPr/>
          </p:nvSpPr>
          <p:spPr>
            <a:xfrm>
              <a:off x="458787" y="4768850"/>
              <a:ext cx="1535100" cy="395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Invoice Linked to Excluded </a:t>
            </a:r>
            <a:r>
              <a:rPr lang="en-IE" dirty="0" smtClean="0">
                <a:solidFill>
                  <a:srgbClr val="4F4F4F"/>
                </a:solidFill>
              </a:rPr>
              <a:t>S</a:t>
            </a:r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hipment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MC-ASB-315</a:t>
            </a:r>
            <a:endParaRPr lang="en-US" dirty="0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14400" y="1316037"/>
            <a:ext cx="7315200" cy="4183200"/>
            <a:chOff x="457200" y="1316037"/>
            <a:chExt cx="7315200" cy="4183200"/>
          </a:xfrm>
        </p:grpSpPr>
        <p:pic>
          <p:nvPicPr>
            <p:cNvPr id="11" name="Shape 229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7315200" cy="41832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2" name="Shape 230"/>
            <p:cNvSpPr/>
            <p:nvPr/>
          </p:nvSpPr>
          <p:spPr>
            <a:xfrm>
              <a:off x="457200" y="4795837"/>
              <a:ext cx="1535100" cy="3954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Post the Invoice with Excluded </a:t>
            </a:r>
            <a:r>
              <a:rPr lang="en-IE" dirty="0" smtClean="0">
                <a:solidFill>
                  <a:srgbClr val="4F4F4F"/>
                </a:solidFill>
              </a:rPr>
              <a:t>S</a:t>
            </a:r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hipment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75076" y="6638544"/>
            <a:ext cx="1168924" cy="219456"/>
          </a:xfrm>
        </p:spPr>
        <p:txBody>
          <a:bodyPr/>
          <a:lstStyle/>
          <a:p>
            <a:r>
              <a:rPr lang="en-US" dirty="0" smtClean="0"/>
              <a:t>MC-ASB-320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914400" y="1316037"/>
            <a:ext cx="7315200" cy="3562500"/>
            <a:chOff x="457200" y="1316037"/>
            <a:chExt cx="7315200" cy="3562500"/>
          </a:xfrm>
        </p:grpSpPr>
        <p:pic>
          <p:nvPicPr>
            <p:cNvPr id="14" name="Shape 238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316037"/>
              <a:ext cx="7315200" cy="35625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5" name="Shape 239"/>
            <p:cNvSpPr/>
            <p:nvPr/>
          </p:nvSpPr>
          <p:spPr>
            <a:xfrm>
              <a:off x="457200" y="2943225"/>
              <a:ext cx="7315200" cy="4413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Solution Setup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General Process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Tolerance Scenario and Quantity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Price Difference Scenario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Self-Bill Invoice Block and Shipper Exclusion</a:t>
            </a:r>
          </a:p>
          <a:p>
            <a:pPr>
              <a:spcAft>
                <a:spcPct val="50000"/>
              </a:spcAft>
            </a:pPr>
            <a:r>
              <a:rPr lang="en-US" b="1" dirty="0" smtClean="0"/>
              <a:t>Useful Browses and Reports</a:t>
            </a:r>
          </a:p>
          <a:p>
            <a:pPr>
              <a:spcAft>
                <a:spcPct val="5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Advanced Self-Billing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MC-ASB-325</a:t>
            </a:r>
            <a:endParaRPr 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Self-Bill </a:t>
            </a:r>
            <a:r>
              <a:rPr lang="en-US" dirty="0" smtClean="0"/>
              <a:t>Shipment Report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dirty="0" smtClean="0"/>
              <a:t>MC-ASB-330</a:t>
            </a:r>
            <a:endParaRPr lang="en-US" dirty="0"/>
          </a:p>
        </p:txBody>
      </p:sp>
      <p:pic>
        <p:nvPicPr>
          <p:cNvPr id="7" name="Shape 152"/>
          <p:cNvPicPr preferRelativeResize="0"/>
          <p:nvPr/>
        </p:nvPicPr>
        <p:blipFill rotWithShape="1">
          <a:blip r:embed="rId2" cstate="print">
            <a:alphaModFix/>
          </a:blip>
          <a:srcRect b="51672"/>
          <a:stretch/>
        </p:blipFill>
        <p:spPr>
          <a:xfrm>
            <a:off x="914400" y="5878512"/>
            <a:ext cx="8229600" cy="573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8" name="Shape 153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57200" y="1316037"/>
            <a:ext cx="5486400" cy="3618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9" name="Shape 154"/>
          <p:cNvPicPr preferRelativeResize="0"/>
          <p:nvPr/>
        </p:nvPicPr>
        <p:blipFill rotWithShape="1">
          <a:blip r:embed="rId4" cstate="print">
            <a:alphaModFix/>
          </a:blip>
          <a:srcRect b="32069"/>
          <a:stretch/>
        </p:blipFill>
        <p:spPr>
          <a:xfrm>
            <a:off x="0" y="4286250"/>
            <a:ext cx="8229600" cy="1592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Unmatched Shipments Report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dirty="0" smtClean="0"/>
              <a:t>MC-ASB-335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457200" y="1605000"/>
            <a:ext cx="8229600" cy="2052600"/>
            <a:chOff x="457200" y="1316037"/>
            <a:chExt cx="8229600" cy="2052600"/>
          </a:xfrm>
        </p:grpSpPr>
        <p:pic>
          <p:nvPicPr>
            <p:cNvPr id="11" name="Shape 163"/>
            <p:cNvPicPr preferRelativeResize="0"/>
            <p:nvPr/>
          </p:nvPicPr>
          <p:blipFill rotWithShape="1">
            <a:blip r:embed="rId2" cstate="print">
              <a:alphaModFix/>
            </a:blip>
            <a:srcRect b="6288"/>
            <a:stretch/>
          </p:blipFill>
          <p:spPr>
            <a:xfrm>
              <a:off x="457200" y="1316037"/>
              <a:ext cx="8229600" cy="20526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12" name="Shape 164"/>
            <p:cNvSpPr/>
            <p:nvPr/>
          </p:nvSpPr>
          <p:spPr>
            <a:xfrm>
              <a:off x="5272087" y="1316037"/>
              <a:ext cx="2052599" cy="6714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" name="Shape 165"/>
            <p:cNvSpPr/>
            <p:nvPr/>
          </p:nvSpPr>
          <p:spPr>
            <a:xfrm>
              <a:off x="3436937" y="1987550"/>
              <a:ext cx="741300" cy="6366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" name="Shape 166"/>
            <p:cNvSpPr/>
            <p:nvPr/>
          </p:nvSpPr>
          <p:spPr>
            <a:xfrm>
              <a:off x="3211511" y="2624136"/>
              <a:ext cx="895200" cy="6081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" name="Shape 167"/>
            <p:cNvSpPr/>
            <p:nvPr/>
          </p:nvSpPr>
          <p:spPr>
            <a:xfrm>
              <a:off x="5510212" y="2101850"/>
              <a:ext cx="1147799" cy="5223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" name="Shape 168"/>
            <p:cNvSpPr/>
            <p:nvPr/>
          </p:nvSpPr>
          <p:spPr>
            <a:xfrm>
              <a:off x="5838825" y="2624136"/>
              <a:ext cx="987300" cy="608100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Reconciliation Browse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dirty="0" smtClean="0"/>
              <a:t>MC-ASB-340</a:t>
            </a:r>
            <a:endParaRPr lang="en-US" dirty="0"/>
          </a:p>
        </p:txBody>
      </p:sp>
      <p:pic>
        <p:nvPicPr>
          <p:cNvPr id="10" name="Shape 177"/>
          <p:cNvPicPr preferRelativeResize="0"/>
          <p:nvPr/>
        </p:nvPicPr>
        <p:blipFill rotWithShape="1">
          <a:blip r:embed="rId2" cstate="print">
            <a:alphaModFix/>
          </a:blip>
          <a:srcRect r="15160"/>
          <a:stretch/>
        </p:blipFill>
        <p:spPr>
          <a:xfrm>
            <a:off x="0" y="1600200"/>
            <a:ext cx="8229600" cy="462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1" name="Shape 178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914400" y="2062164"/>
            <a:ext cx="8229600" cy="522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2" name="Shape 179"/>
          <p:cNvSpPr/>
          <p:nvPr/>
        </p:nvSpPr>
        <p:spPr>
          <a:xfrm>
            <a:off x="0" y="1600200"/>
            <a:ext cx="325500" cy="46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" name="Shape 180"/>
          <p:cNvSpPr/>
          <p:nvPr/>
        </p:nvSpPr>
        <p:spPr>
          <a:xfrm>
            <a:off x="5272087" y="1600200"/>
            <a:ext cx="2957399" cy="46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" name="Shape 181"/>
          <p:cNvSpPr/>
          <p:nvPr/>
        </p:nvSpPr>
        <p:spPr>
          <a:xfrm>
            <a:off x="1641475" y="2062164"/>
            <a:ext cx="3948000" cy="522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Maintain Self-Bill Customer Data - Settings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dirty="0" smtClean="0"/>
              <a:t>MC-ASB-030</a:t>
            </a:r>
            <a:endParaRPr lang="en-US" dirty="0"/>
          </a:p>
        </p:txBody>
      </p:sp>
      <p:pic>
        <p:nvPicPr>
          <p:cNvPr id="9" name="Shape 179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828800" y="2133306"/>
            <a:ext cx="5486400" cy="3463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>
            <a:normAutofit/>
          </a:bodyPr>
          <a:lstStyle/>
          <a:p>
            <a:pPr>
              <a:spcBef>
                <a:spcPct val="75000"/>
              </a:spcBef>
            </a:pPr>
            <a:r>
              <a:rPr lang="en-US" sz="2400" dirty="0" smtClean="0"/>
              <a:t>Define self-bill GL settings for the customer</a:t>
            </a:r>
          </a:p>
          <a:p>
            <a:pPr>
              <a:spcBef>
                <a:spcPct val="75000"/>
              </a:spcBef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Self-Bill GL Trans Detail Browse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dirty="0" smtClean="0"/>
              <a:t>MC-ASB-345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28600" y="1589087"/>
            <a:ext cx="8686800" cy="2636950"/>
            <a:chOff x="457200" y="1589087"/>
            <a:chExt cx="8686800" cy="2636950"/>
          </a:xfrm>
        </p:grpSpPr>
        <p:pic>
          <p:nvPicPr>
            <p:cNvPr id="5" name="Shape 190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1589087"/>
              <a:ext cx="8229600" cy="1605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pic>
          <p:nvPicPr>
            <p:cNvPr id="7" name="Shape 191"/>
            <p:cNvPicPr preferRelativeResize="0"/>
            <p:nvPr/>
          </p:nvPicPr>
          <p:blipFill rotWithShape="1">
            <a:blip r:embed="rId3" cstate="print">
              <a:alphaModFix/>
            </a:blip>
            <a:srcRect r="20521"/>
            <a:stretch/>
          </p:blipFill>
          <p:spPr>
            <a:xfrm>
              <a:off x="1185862" y="3194050"/>
              <a:ext cx="6858000" cy="5223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  <p:pic>
          <p:nvPicPr>
            <p:cNvPr id="8" name="Shape 192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1828800" y="3716337"/>
              <a:ext cx="7315200" cy="5097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Define self-Bill GL settings for Product Line Maintenance and Sales Account Maintenance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Product Line and Sales Account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MC-ASB-035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2200"/>
            <a:ext cx="3657600" cy="2593878"/>
          </a:xfrm>
          <a:prstGeom prst="rect">
            <a:avLst/>
          </a:prstGeom>
          <a:noFill/>
          <a:ln w="9525">
            <a:solidFill>
              <a:schemeClr val="dk1"/>
            </a:solidFill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r="2161"/>
          <a:stretch>
            <a:fillRect/>
          </a:stretch>
        </p:blipFill>
        <p:spPr bwMode="auto">
          <a:xfrm>
            <a:off x="5029200" y="2362200"/>
            <a:ext cx="3657600" cy="3884675"/>
          </a:xfrm>
          <a:prstGeom prst="rect">
            <a:avLst/>
          </a:prstGeom>
          <a:noFill/>
          <a:ln w="9525">
            <a:solidFill>
              <a:schemeClr val="dk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Create relationship between item number and customer item number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4F4F4F"/>
                </a:solidFill>
                <a:ea typeface="Century Gothic"/>
                <a:sym typeface="Century Gothic"/>
              </a:rPr>
              <a:t>Link Item to Customer Item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MC-ASB-040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828800" y="2535238"/>
            <a:ext cx="5486400" cy="2874962"/>
            <a:chOff x="457200" y="2120900"/>
            <a:chExt cx="5486400" cy="2874962"/>
          </a:xfrm>
        </p:grpSpPr>
        <p:sp>
          <p:nvSpPr>
            <p:cNvPr id="8" name="Shape 201"/>
            <p:cNvSpPr/>
            <p:nvPr/>
          </p:nvSpPr>
          <p:spPr>
            <a:xfrm>
              <a:off x="587375" y="4614862"/>
              <a:ext cx="979500" cy="381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blurRad="63500" dist="23000" dir="5400000">
                <a:srgbClr val="000000">
                  <a:alpha val="34900"/>
                </a:srgbClr>
              </a:outerShdw>
            </a:effectLst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9" name="Shape 204"/>
            <p:cNvPicPr preferRelativeResize="0"/>
            <p:nvPr/>
          </p:nvPicPr>
          <p:blipFill rotWithShape="1">
            <a:blip r:embed="rId2" cstate="print">
              <a:alphaModFix/>
            </a:blip>
            <a:srcRect/>
            <a:stretch/>
          </p:blipFill>
          <p:spPr>
            <a:xfrm>
              <a:off x="457200" y="2120900"/>
              <a:ext cx="5486400" cy="23400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4791</TotalTime>
  <Words>801</Words>
  <Application>Microsoft Office PowerPoint</Application>
  <PresentationFormat>On-screen Show (4:3)</PresentationFormat>
  <Paragraphs>241</Paragraphs>
  <Slides>70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QAD 2010 Template</vt:lpstr>
      <vt:lpstr>  Advanced Self-Billing</vt:lpstr>
      <vt:lpstr>Objectives</vt:lpstr>
      <vt:lpstr>Solution Setup</vt:lpstr>
      <vt:lpstr>Enable QAD PRO/PLUS Advanced Self-Billing</vt:lpstr>
      <vt:lpstr>Set Up Self-Bill Customer</vt:lpstr>
      <vt:lpstr>Maintain Self-Bill Customer Data - Accounts </vt:lpstr>
      <vt:lpstr>Maintain Self-Bill Customer Data - Settings</vt:lpstr>
      <vt:lpstr>Product Line and Sales Account</vt:lpstr>
      <vt:lpstr>Link Item to Customer Item</vt:lpstr>
      <vt:lpstr>Create Self-Bill Order – Scheduled Order</vt:lpstr>
      <vt:lpstr>Create Self-Bill Order – Discrete Order</vt:lpstr>
      <vt:lpstr>Advanced Self-Billing</vt:lpstr>
      <vt:lpstr>Advanced Self-Billing General Process</vt:lpstr>
      <vt:lpstr>Ship Self-Bill Order – Shipper Confirm</vt:lpstr>
      <vt:lpstr>Ship Self-Bill Order – Sales Order Shipment</vt:lpstr>
      <vt:lpstr>Create Self-Bill Invoice</vt:lpstr>
      <vt:lpstr>Create Self-Bill Invoice</vt:lpstr>
      <vt:lpstr>Create Self-Bill Invoice</vt:lpstr>
      <vt:lpstr>Create Self-Bill Invoice</vt:lpstr>
      <vt:lpstr>Create Self-Bill Invoice</vt:lpstr>
      <vt:lpstr>Create Self-Bill Invoice</vt:lpstr>
      <vt:lpstr>Post Self-Bill Invoice</vt:lpstr>
      <vt:lpstr>Generated Customer Invoice</vt:lpstr>
      <vt:lpstr>Match Invoice with Shipment</vt:lpstr>
      <vt:lpstr>Self-Bill Accrual Process</vt:lpstr>
      <vt:lpstr>Advanced Self-Billing</vt:lpstr>
      <vt:lpstr>Set Self-Bill Tolerance</vt:lpstr>
      <vt:lpstr>Self-Bill Shipment and the Invoice</vt:lpstr>
      <vt:lpstr>Matching with Tolerance</vt:lpstr>
      <vt:lpstr>Self-Bill Accrual for Tolerance</vt:lpstr>
      <vt:lpstr>Quantity Difference Scenario</vt:lpstr>
      <vt:lpstr>Quantity Difference - Supplier is Correct</vt:lpstr>
      <vt:lpstr>Quantity Difference - Supplier is Correct</vt:lpstr>
      <vt:lpstr>Quantity Difference - Supplier is Correct</vt:lpstr>
      <vt:lpstr>Quantity Difference - Supplier is Correct</vt:lpstr>
      <vt:lpstr>Quantity Difference - Supplier is Correct</vt:lpstr>
      <vt:lpstr>Quantity Difference - Customer is Correct</vt:lpstr>
      <vt:lpstr>Quantity Difference - Customer is Correct</vt:lpstr>
      <vt:lpstr>Quantity Difference - Customer is Correct</vt:lpstr>
      <vt:lpstr>Quantity Difference - Customer is Correct</vt:lpstr>
      <vt:lpstr>Quantity Difference - Customer is Correct</vt:lpstr>
      <vt:lpstr>Advanced Self-Billing</vt:lpstr>
      <vt:lpstr>Price Difference - Supplier is Correct</vt:lpstr>
      <vt:lpstr>Price Difference - Supplier is Correct</vt:lpstr>
      <vt:lpstr>Price Difference - Supplier is Correct</vt:lpstr>
      <vt:lpstr>Price Difference - Supplier is Correct</vt:lpstr>
      <vt:lpstr>Price Difference - Customer is Correct</vt:lpstr>
      <vt:lpstr>Price Difference - Customer is Correct</vt:lpstr>
      <vt:lpstr>Price Difference - Customer is Correct</vt:lpstr>
      <vt:lpstr>Price Difference - Customer is Correct</vt:lpstr>
      <vt:lpstr>Price Difference - Customer is Correct</vt:lpstr>
      <vt:lpstr>Price Difference - Customer is Correct</vt:lpstr>
      <vt:lpstr>Price Difference - Customer is Correct</vt:lpstr>
      <vt:lpstr>Price Difference - Customer is Correct</vt:lpstr>
      <vt:lpstr>Advanced Self-Billing</vt:lpstr>
      <vt:lpstr>Self-Bill Invoice Block </vt:lpstr>
      <vt:lpstr>Enable Block Line</vt:lpstr>
      <vt:lpstr>Automatic Post Block</vt:lpstr>
      <vt:lpstr>Unblock the Self-Bill Invoice</vt:lpstr>
      <vt:lpstr>Post the Unblocked Self-Bill Invoice</vt:lpstr>
      <vt:lpstr>Shipper Exclusion</vt:lpstr>
      <vt:lpstr>Shipper Exclusion</vt:lpstr>
      <vt:lpstr>Invoice Linked to Excluded Shipment</vt:lpstr>
      <vt:lpstr>Invoice Linked to Excluded Shipment</vt:lpstr>
      <vt:lpstr>Post the Invoice with Excluded Shipment</vt:lpstr>
      <vt:lpstr>Advanced Self-Billing</vt:lpstr>
      <vt:lpstr>Self-Bill Shipment Report</vt:lpstr>
      <vt:lpstr>Self-Bill Unmatched Shipments Report</vt:lpstr>
      <vt:lpstr>Self-Bill Reconciliation Browse</vt:lpstr>
      <vt:lpstr>Self-Bill GL Trans Detail Browse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307</cp:revision>
  <dcterms:created xsi:type="dcterms:W3CDTF">2006-05-18T22:11:08Z</dcterms:created>
  <dcterms:modified xsi:type="dcterms:W3CDTF">2018-04-24T09:46:34Z</dcterms:modified>
</cp:coreProperties>
</file>