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17"/>
  </p:notesMasterIdLst>
  <p:handoutMasterIdLst>
    <p:handoutMasterId r:id="rId18"/>
  </p:handoutMasterIdLst>
  <p:sldIdLst>
    <p:sldId id="420" r:id="rId3"/>
    <p:sldId id="417" r:id="rId4"/>
    <p:sldId id="352" r:id="rId5"/>
    <p:sldId id="353" r:id="rId6"/>
    <p:sldId id="346" r:id="rId7"/>
    <p:sldId id="345" r:id="rId8"/>
    <p:sldId id="354" r:id="rId9"/>
    <p:sldId id="419" r:id="rId10"/>
    <p:sldId id="402" r:id="rId11"/>
    <p:sldId id="414" r:id="rId12"/>
    <p:sldId id="415" r:id="rId13"/>
    <p:sldId id="416" r:id="rId14"/>
    <p:sldId id="351" r:id="rId15"/>
    <p:sldId id="418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FF0000"/>
    <a:srgbClr val="E3E2DB"/>
    <a:srgbClr val="D8D7CE"/>
    <a:srgbClr val="CECDC2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-995" y="-84"/>
      </p:cViewPr>
      <p:guideLst>
        <p:guide orient="horz" pos="1271"/>
        <p:guide pos="43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2AFBEA1-B856-419C-92BC-495CA16E66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63C1817-6952-4B94-B5AE-85DD1761080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05BAEC-35B8-4D37-AF89-FB7072C3BB9B}" type="slidenum">
              <a:rPr lang="en-US"/>
              <a:pPr/>
              <a:t>2</a:t>
            </a:fld>
            <a:endParaRPr lang="en-US"/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949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BB1BB-48C4-4323-8E74-B51B62C3F60E}" type="slidenum">
              <a:rPr lang="en-US"/>
              <a:pPr/>
              <a:t>3</a:t>
            </a:fld>
            <a:endParaRPr lang="en-US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2A3873-0868-427A-AF1B-DEC400339313}" type="slidenum">
              <a:rPr lang="en-US"/>
              <a:pPr/>
              <a:t>4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501E1A-A327-417E-846E-6DAA69AB3909}" type="slidenum">
              <a:rPr lang="en-US"/>
              <a:pPr/>
              <a:t>5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74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3DA55B-C9BB-44BD-9CDB-A04315E59E7E}" type="slidenum">
              <a:rPr lang="en-US"/>
              <a:pPr/>
              <a:t>6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68AAF8-52E5-4EBB-A2F2-20C3943C875C}" type="slidenum">
              <a:rPr lang="en-US"/>
              <a:pPr/>
              <a:t>7</a:t>
            </a:fld>
            <a:endParaRPr lang="en-US"/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027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C17EBC-AA93-4A3E-8008-8691B0B322CB}" type="slidenum">
              <a:rPr lang="en-US"/>
              <a:pPr/>
              <a:t>8</a:t>
            </a:fld>
            <a:endParaRPr lang="en-US"/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3194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C6303E-8A41-4091-BECC-F1FAEAB7259F}" type="slidenum">
              <a:rPr lang="en-US"/>
              <a:pPr/>
              <a:t>13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4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9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9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798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7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85100" y="6581775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PC-AC-020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smtClean="0"/>
              <a:t>PC-AC-000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Partial WO Receipts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PC-AC-090</a:t>
            </a:r>
            <a:endParaRPr lang="en-US"/>
          </a:p>
        </p:txBody>
      </p:sp>
      <p:sp>
        <p:nvSpPr>
          <p:cNvPr id="288773" name="Rectangle 1029"/>
          <p:cNvSpPr>
            <a:spLocks noChangeArrowheads="1"/>
          </p:cNvSpPr>
          <p:nvPr/>
        </p:nvSpPr>
        <p:spPr bwMode="auto">
          <a:xfrm>
            <a:off x="911225" y="1489075"/>
            <a:ext cx="732155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74" name="Rectangle 1030"/>
          <p:cNvSpPr>
            <a:spLocks noChangeArrowheads="1"/>
          </p:cNvSpPr>
          <p:nvPr/>
        </p:nvSpPr>
        <p:spPr bwMode="auto">
          <a:xfrm>
            <a:off x="914399" y="1577975"/>
            <a:ext cx="7305675" cy="38100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Amount to apply to inventory equals: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       </a:t>
            </a:r>
            <a:r>
              <a:rPr lang="en-US" sz="1800" dirty="0">
                <a:latin typeface="+mj-lt"/>
              </a:rPr>
              <a:t> (op)   </a:t>
            </a:r>
            <a:r>
              <a:rPr lang="en-US" sz="1400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Remaining Cost    X</a:t>
            </a:r>
            <a:r>
              <a:rPr lang="en-US" sz="1200" dirty="0">
                <a:latin typeface="+mj-lt"/>
              </a:rPr>
              <a:t>          </a:t>
            </a:r>
            <a:r>
              <a:rPr lang="en-US" sz="1600" dirty="0">
                <a:latin typeface="+mj-lt"/>
              </a:rPr>
              <a:t>Qty being Received 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                     </a:t>
            </a:r>
            <a:r>
              <a:rPr lang="en-US" sz="1600" dirty="0" smtClean="0">
                <a:latin typeface="+mj-lt"/>
              </a:rPr>
              <a:t>    Qty </a:t>
            </a:r>
            <a:r>
              <a:rPr lang="en-US" sz="1600" dirty="0">
                <a:latin typeface="+mj-lt"/>
              </a:rPr>
              <a:t>Remaining         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where Qty Remaining = Op. Qty Complete - Qty Already Received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800" dirty="0">
                <a:latin typeface="+mj-lt"/>
              </a:rPr>
              <a:t>Example:</a:t>
            </a:r>
            <a:r>
              <a:rPr lang="en-US" sz="2000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On-hand =   3        Average Cost = $2.50 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                 WO Qty. =  10       WIP Cost (Mat + Labor)  = $30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400" dirty="0">
                <a:latin typeface="+mj-lt"/>
              </a:rPr>
              <a:t>1. Receive 1 unit complete</a:t>
            </a: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600" dirty="0">
                <a:latin typeface="+mj-lt"/>
              </a:rPr>
              <a:t>          </a:t>
            </a:r>
            <a:r>
              <a:rPr lang="en-US" sz="1600" dirty="0" err="1">
                <a:latin typeface="+mj-lt"/>
              </a:rPr>
              <a:t>Avg</a:t>
            </a:r>
            <a:r>
              <a:rPr lang="en-US" sz="1600" dirty="0">
                <a:latin typeface="+mj-lt"/>
              </a:rPr>
              <a:t> = (3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2.50) + (1 </a:t>
            </a:r>
            <a:r>
              <a:rPr lang="en-US" sz="1800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3.00) = $2.63</a:t>
            </a:r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4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400" dirty="0">
                <a:latin typeface="+mj-lt"/>
              </a:rPr>
              <a:t>2. Add $10 to WIP and receive another unit</a:t>
            </a: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600" dirty="0">
                <a:latin typeface="+mj-lt"/>
              </a:rPr>
              <a:t>          </a:t>
            </a:r>
            <a:r>
              <a:rPr lang="en-US" sz="1600" dirty="0" err="1">
                <a:latin typeface="+mj-lt"/>
              </a:rPr>
              <a:t>Avg</a:t>
            </a:r>
            <a:r>
              <a:rPr lang="en-US" sz="1600" dirty="0">
                <a:latin typeface="+mj-lt"/>
              </a:rPr>
              <a:t> = (4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2.63) + (1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4.11) = $2.93</a:t>
            </a:r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5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600" dirty="0">
              <a:latin typeface="+mj-lt"/>
            </a:endParaRPr>
          </a:p>
        </p:txBody>
      </p:sp>
      <p:sp>
        <p:nvSpPr>
          <p:cNvPr id="288785" name="Line 1041"/>
          <p:cNvSpPr>
            <a:spLocks noChangeShapeType="1"/>
          </p:cNvSpPr>
          <p:nvPr/>
        </p:nvSpPr>
        <p:spPr bwMode="auto">
          <a:xfrm>
            <a:off x="1638300" y="4114800"/>
            <a:ext cx="372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6" name="Line 1042"/>
          <p:cNvSpPr>
            <a:spLocks noChangeShapeType="1"/>
          </p:cNvSpPr>
          <p:nvPr/>
        </p:nvSpPr>
        <p:spPr bwMode="auto">
          <a:xfrm>
            <a:off x="1641475" y="4826000"/>
            <a:ext cx="372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7" name="Line 1043"/>
          <p:cNvSpPr>
            <a:spLocks noChangeShapeType="1"/>
          </p:cNvSpPr>
          <p:nvPr/>
        </p:nvSpPr>
        <p:spPr bwMode="auto">
          <a:xfrm>
            <a:off x="4467225" y="2241550"/>
            <a:ext cx="2120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8" name="Text Box 1044"/>
          <p:cNvSpPr txBox="1">
            <a:spLocks noChangeArrowheads="1"/>
          </p:cNvSpPr>
          <p:nvPr/>
        </p:nvSpPr>
        <p:spPr bwMode="auto">
          <a:xfrm>
            <a:off x="930275" y="2117725"/>
            <a:ext cx="673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Sum</a:t>
            </a:r>
            <a:endParaRPr lang="en-US" sz="1600">
              <a:latin typeface="+mj-lt"/>
            </a:endParaRPr>
          </a:p>
        </p:txBody>
      </p:sp>
      <p:sp>
        <p:nvSpPr>
          <p:cNvPr id="288789" name="Text Box 1045"/>
          <p:cNvSpPr txBox="1">
            <a:spLocks noChangeArrowheads="1"/>
          </p:cNvSpPr>
          <p:nvPr/>
        </p:nvSpPr>
        <p:spPr bwMode="auto">
          <a:xfrm>
            <a:off x="1292225" y="2019300"/>
            <a:ext cx="762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3000" dirty="0">
                <a:latin typeface="Symbol" pitchFamily="18" charset="2"/>
              </a:rPr>
              <a:t>S</a:t>
            </a:r>
          </a:p>
        </p:txBody>
      </p:sp>
      <p:sp>
        <p:nvSpPr>
          <p:cNvPr id="288790" name="AutoShape 1046"/>
          <p:cNvSpPr>
            <a:spLocks/>
          </p:cNvSpPr>
          <p:nvPr/>
        </p:nvSpPr>
        <p:spPr bwMode="auto">
          <a:xfrm>
            <a:off x="4400550" y="1962150"/>
            <a:ext cx="76200" cy="547688"/>
          </a:xfrm>
          <a:prstGeom prst="leftBracket">
            <a:avLst>
              <a:gd name="adj" fmla="val 5989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88791" name="AutoShape 1047"/>
          <p:cNvSpPr>
            <a:spLocks/>
          </p:cNvSpPr>
          <p:nvPr/>
        </p:nvSpPr>
        <p:spPr bwMode="auto">
          <a:xfrm>
            <a:off x="6553200" y="1952625"/>
            <a:ext cx="76200" cy="547688"/>
          </a:xfrm>
          <a:prstGeom prst="rightBracket">
            <a:avLst>
              <a:gd name="adj" fmla="val 5989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Accounting Close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PC-AC-100</a:t>
            </a:r>
            <a:endParaRPr lang="en-US"/>
          </a:p>
        </p:txBody>
      </p:sp>
      <p:sp>
        <p:nvSpPr>
          <p:cNvPr id="289805" name="Rectangle 13"/>
          <p:cNvSpPr>
            <a:spLocks noChangeArrowheads="1"/>
          </p:cNvSpPr>
          <p:nvPr/>
        </p:nvSpPr>
        <p:spPr bwMode="auto">
          <a:xfrm>
            <a:off x="1054100" y="1384300"/>
            <a:ext cx="7016750" cy="1416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9806" name="Rectangle 14"/>
          <p:cNvSpPr>
            <a:spLocks noChangeArrowheads="1"/>
          </p:cNvSpPr>
          <p:nvPr/>
        </p:nvSpPr>
        <p:spPr bwMode="auto">
          <a:xfrm>
            <a:off x="1057273" y="1473200"/>
            <a:ext cx="7486091" cy="4631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On Receipt: Excess posts to Inventory and Re-averaged 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On WO Close: Costs posted after WO is closed; also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re-averaged unless QOH&lt;Receipt Qty. (Part of cost is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re-averaged; the rest is Inventory Discrepancy)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Example: </a:t>
            </a:r>
            <a:endParaRPr lang="en-US" sz="1800" dirty="0" smtClean="0">
              <a:latin typeface="+mj-lt"/>
            </a:endParaRPr>
          </a:p>
          <a:p>
            <a:pPr marL="342900" indent="-342900" algn="l">
              <a:spcBef>
                <a:spcPct val="30000"/>
              </a:spcBef>
              <a:buClr>
                <a:srgbClr val="5A87C6"/>
              </a:buClr>
              <a:buFont typeface="+mj-lt"/>
              <a:buAutoNum type="arabicPeriod"/>
              <a:tabLst>
                <a:tab pos="5429250" algn="l"/>
              </a:tabLst>
            </a:pPr>
            <a:r>
              <a:rPr lang="en-US" sz="1800" dirty="0" smtClean="0">
                <a:latin typeface="+mj-lt"/>
              </a:rPr>
              <a:t>Transfer 100 units from WO123 to FG @ </a:t>
            </a:r>
            <a:r>
              <a:rPr lang="en-US" sz="1800" dirty="0">
                <a:latin typeface="+mj-lt"/>
              </a:rPr>
              <a:t>This-Level Labor = $</a:t>
            </a:r>
            <a:r>
              <a:rPr lang="en-US" sz="1800" dirty="0" smtClean="0">
                <a:latin typeface="+mj-lt"/>
              </a:rPr>
              <a:t>2</a:t>
            </a:r>
          </a:p>
          <a:p>
            <a:pPr marL="342900" indent="-342900" algn="l">
              <a:spcBef>
                <a:spcPct val="30000"/>
              </a:spcBef>
              <a:buClr>
                <a:srgbClr val="5A87C6"/>
              </a:buClr>
              <a:buFont typeface="+mj-lt"/>
              <a:buAutoNum type="arabicPeriod"/>
              <a:tabLst>
                <a:tab pos="5429250" algn="l"/>
              </a:tabLst>
            </a:pPr>
            <a:r>
              <a:rPr lang="en-US" sz="1800" dirty="0" smtClean="0">
                <a:latin typeface="+mj-lt"/>
              </a:rPr>
              <a:t>Sell 25 of these units </a:t>
            </a:r>
            <a:r>
              <a:rPr lang="en-US" sz="1800" dirty="0">
                <a:latin typeface="+mj-lt"/>
              </a:rPr>
              <a:t>from </a:t>
            </a:r>
            <a:r>
              <a:rPr lang="en-US" sz="1800" dirty="0" smtClean="0">
                <a:latin typeface="+mj-lt"/>
              </a:rPr>
              <a:t>FG @TL Labor $2</a:t>
            </a:r>
            <a:endParaRPr lang="en-US" sz="1800" dirty="0">
              <a:latin typeface="+mj-lt"/>
            </a:endParaRPr>
          </a:p>
          <a:p>
            <a:pPr marL="342900" indent="-342900" algn="l">
              <a:spcBef>
                <a:spcPct val="30000"/>
              </a:spcBef>
              <a:buClr>
                <a:srgbClr val="5A87C6"/>
              </a:buClr>
              <a:buFont typeface="+mj-lt"/>
              <a:buAutoNum type="arabicPeriod"/>
              <a:tabLst>
                <a:tab pos="5429250" algn="l"/>
              </a:tabLst>
            </a:pPr>
            <a:r>
              <a:rPr lang="en-US" sz="1800" dirty="0" smtClean="0">
                <a:latin typeface="+mj-lt"/>
              </a:rPr>
              <a:t>Before WO Accounting Close, add further </a:t>
            </a:r>
            <a:r>
              <a:rPr lang="en-US" sz="1800" dirty="0">
                <a:latin typeface="+mj-lt"/>
              </a:rPr>
              <a:t>$</a:t>
            </a:r>
            <a:r>
              <a:rPr lang="en-US" sz="1800" dirty="0" smtClean="0">
                <a:latin typeface="+mj-lt"/>
              </a:rPr>
              <a:t>250 Labor to WO123</a:t>
            </a:r>
          </a:p>
          <a:p>
            <a:pPr marL="342900" indent="-342900" algn="l">
              <a:spcBef>
                <a:spcPct val="30000"/>
              </a:spcBef>
              <a:buClr>
                <a:srgbClr val="5A87C6"/>
              </a:buClr>
              <a:buFont typeface="+mj-lt"/>
              <a:buAutoNum type="arabicPeriod"/>
              <a:tabLst>
                <a:tab pos="5429250" algn="l"/>
              </a:tabLst>
            </a:pPr>
            <a:r>
              <a:rPr lang="en-US" sz="1800" dirty="0" smtClean="0">
                <a:latin typeface="+mj-lt"/>
              </a:rPr>
              <a:t>WO Accounting </a:t>
            </a:r>
            <a:r>
              <a:rPr lang="en-US" sz="1800" dirty="0">
                <a:latin typeface="+mj-lt"/>
              </a:rPr>
              <a:t>Close </a:t>
            </a:r>
            <a:r>
              <a:rPr lang="en-US" sz="1800" dirty="0" smtClean="0">
                <a:latin typeface="+mj-lt"/>
              </a:rPr>
              <a:t>recognizes QOH 75 &lt; Receipt Qty 100, so averages 75/100 x $250 = $187.50 over 75 in stock; 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new Labor Cost = ((75 x $2)+$187.50)/75 = $4.50; and posts Inventory </a:t>
            </a:r>
            <a:r>
              <a:rPr lang="en-US" sz="1800" dirty="0" smtClean="0">
                <a:latin typeface="+mj-lt"/>
              </a:rPr>
              <a:t>Discrepancy </a:t>
            </a:r>
            <a:r>
              <a:rPr lang="en-US" sz="1800" dirty="0" smtClean="0">
                <a:latin typeface="+mj-lt"/>
              </a:rPr>
              <a:t>of 25/100 x $250 = $62.50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Transfers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PC-AC-110</a:t>
            </a:r>
            <a:endParaRPr lang="en-US"/>
          </a:p>
        </p:txBody>
      </p:sp>
      <p:sp>
        <p:nvSpPr>
          <p:cNvPr id="290823" name="Rectangle 7"/>
          <p:cNvSpPr>
            <a:spLocks noChangeArrowheads="1"/>
          </p:cNvSpPr>
          <p:nvPr/>
        </p:nvSpPr>
        <p:spPr bwMode="auto">
          <a:xfrm>
            <a:off x="974725" y="1968500"/>
            <a:ext cx="7016750" cy="850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0824" name="Rectangle 8"/>
          <p:cNvSpPr>
            <a:spLocks noChangeArrowheads="1"/>
          </p:cNvSpPr>
          <p:nvPr/>
        </p:nvSpPr>
        <p:spPr bwMode="auto">
          <a:xfrm>
            <a:off x="1044575" y="2057400"/>
            <a:ext cx="6940550" cy="7620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ingdings" pitchFamily="2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Any difference in total standard cost is posted to the Transfer Variance Account at receiving site</a:t>
            </a:r>
            <a:endParaRPr lang="en-US" sz="2000">
              <a:latin typeface="+mj-lt"/>
            </a:endParaRPr>
          </a:p>
        </p:txBody>
      </p:sp>
      <p:sp>
        <p:nvSpPr>
          <p:cNvPr id="290825" name="Rectangle 9"/>
          <p:cNvSpPr>
            <a:spLocks noChangeArrowheads="1"/>
          </p:cNvSpPr>
          <p:nvPr/>
        </p:nvSpPr>
        <p:spPr bwMode="auto">
          <a:xfrm>
            <a:off x="981075" y="3429000"/>
            <a:ext cx="701675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0826" name="Rectangle 10"/>
          <p:cNvSpPr>
            <a:spLocks noChangeArrowheads="1"/>
          </p:cNvSpPr>
          <p:nvPr/>
        </p:nvSpPr>
        <p:spPr bwMode="auto">
          <a:xfrm>
            <a:off x="1050925" y="3517900"/>
            <a:ext cx="6927850" cy="1371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ingdings" pitchFamily="2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Any difference in Material, Labor, Burden, or Subcontract cost causes the Average cost at the receiving site to be re-averaged. Only Overhead cost posts to the Transfer Variance Account</a:t>
            </a:r>
            <a:endParaRPr lang="en-US" sz="2000" dirty="0">
              <a:latin typeface="+mj-lt"/>
            </a:endParaRPr>
          </a:p>
        </p:txBody>
      </p:sp>
      <p:sp>
        <p:nvSpPr>
          <p:cNvPr id="290827" name="Rectangle 11"/>
          <p:cNvSpPr>
            <a:spLocks noChangeArrowheads="1"/>
          </p:cNvSpPr>
          <p:nvPr/>
        </p:nvSpPr>
        <p:spPr bwMode="auto">
          <a:xfrm>
            <a:off x="904875" y="1447800"/>
            <a:ext cx="54991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to Standard or Average to Standard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auto">
          <a:xfrm>
            <a:off x="904875" y="2971800"/>
            <a:ext cx="2971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to Average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*Beginning quantity less than zero (negative inventory)</a:t>
            </a:r>
          </a:p>
          <a:p>
            <a:r>
              <a:rPr lang="en-US" dirty="0" smtClean="0"/>
              <a:t>*Receipt quantity less than zero, resulting in a negative ending quantity on-hand</a:t>
            </a:r>
          </a:p>
          <a:p>
            <a:r>
              <a:rPr lang="en-US" dirty="0" smtClean="0"/>
              <a:t>Cost of items returned to a supplier is large enough to result in a negative cost</a:t>
            </a:r>
            <a:endParaRPr lang="en-US" dirty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Exceptions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PC-AC-120</a:t>
            </a:r>
            <a:endParaRPr lang="en-US"/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auto">
          <a:xfrm>
            <a:off x="2703514" y="4137025"/>
            <a:ext cx="3725862" cy="95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>
              <a:lnSpc>
                <a:spcPct val="90000"/>
              </a:lnSpc>
              <a:spcBef>
                <a:spcPct val="60000"/>
              </a:spcBef>
              <a:buClr>
                <a:srgbClr val="890C4C"/>
              </a:buClr>
              <a:buFont typeface="r_symbol" pitchFamily="49" charset="2"/>
              <a:buNone/>
            </a:pPr>
            <a:r>
              <a:rPr lang="en-US" sz="2000" dirty="0" smtClean="0">
                <a:latin typeface="+mj-lt"/>
              </a:rPr>
              <a:t>Must make a manual adjusting entry to correct or resolve</a:t>
            </a:r>
            <a:endParaRPr lang="en-US" sz="2000" dirty="0">
              <a:latin typeface="+mj-lt"/>
            </a:endParaRP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903288" y="5699125"/>
            <a:ext cx="538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dirty="0">
                <a:latin typeface="+mj-lt"/>
              </a:rPr>
              <a:t>*</a:t>
            </a:r>
            <a:r>
              <a:rPr lang="en-US" sz="2000" dirty="0">
                <a:latin typeface="+mj-lt"/>
              </a:rPr>
              <a:t>New average will be receipt cost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0" name="Picture 49" descr="h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6" name="Rectangle 103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Timing/procedure of transactions critical</a:t>
            </a:r>
            <a:endParaRPr lang="en-US"/>
          </a:p>
        </p:txBody>
      </p:sp>
      <p:sp>
        <p:nvSpPr>
          <p:cNvPr id="2938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(Weighted Average)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PC-AC-010</a:t>
            </a:r>
            <a:endParaRPr lang="en-US"/>
          </a:p>
        </p:txBody>
      </p:sp>
      <p:sp>
        <p:nvSpPr>
          <p:cNvPr id="293892" name="Rectangle 1028"/>
          <p:cNvSpPr>
            <a:spLocks noChangeArrowheads="1"/>
          </p:cNvSpPr>
          <p:nvPr/>
        </p:nvSpPr>
        <p:spPr bwMode="auto">
          <a:xfrm>
            <a:off x="849313" y="3275013"/>
            <a:ext cx="8320087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(Old Qty On-hand x Old Avg Cost) + (Qty Received x Received Cost)</a:t>
            </a:r>
          </a:p>
        </p:txBody>
      </p:sp>
      <p:sp>
        <p:nvSpPr>
          <p:cNvPr id="293893" name="Rectangle 1029"/>
          <p:cNvSpPr>
            <a:spLocks noChangeArrowheads="1"/>
          </p:cNvSpPr>
          <p:nvPr/>
        </p:nvSpPr>
        <p:spPr bwMode="auto">
          <a:xfrm>
            <a:off x="1277938" y="3675063"/>
            <a:ext cx="7121525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(Old Qty On-hand + Qty Received)</a:t>
            </a:r>
          </a:p>
        </p:txBody>
      </p:sp>
      <p:sp>
        <p:nvSpPr>
          <p:cNvPr id="293894" name="Line 1030"/>
          <p:cNvSpPr>
            <a:spLocks noChangeShapeType="1"/>
          </p:cNvSpPr>
          <p:nvPr/>
        </p:nvSpPr>
        <p:spPr bwMode="auto">
          <a:xfrm>
            <a:off x="774700" y="3656013"/>
            <a:ext cx="7396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3895" name="Rectangle 1031"/>
          <p:cNvSpPr>
            <a:spLocks noChangeArrowheads="1"/>
          </p:cNvSpPr>
          <p:nvPr/>
        </p:nvSpPr>
        <p:spPr bwMode="auto">
          <a:xfrm>
            <a:off x="1455738" y="2036763"/>
            <a:ext cx="6054725" cy="82843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+mj-lt"/>
              </a:rPr>
              <a:t>Each time an item is received, the average cost is recalculated as: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Use Average Costing?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42950" y="1597025"/>
            <a:ext cx="7658100" cy="2178050"/>
          </a:xfrm>
          <a:noFill/>
          <a:ln/>
        </p:spPr>
        <p:txBody>
          <a:bodyPr lIns="90488" tIns="44450" rIns="90488" bIns="44450"/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Hyperinflation / legal requirement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Radical fluctuation or unpredictability of cost components (commodity prices)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Business practice (philosophy)</a:t>
            </a:r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2532065" y="3914775"/>
            <a:ext cx="4059236" cy="95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1440" rIns="91440" anchor="ctr" anchorCtr="0"/>
          <a:lstStyle/>
          <a:p>
            <a:pPr marL="0" lvl="1">
              <a:lnSpc>
                <a:spcPct val="90000"/>
              </a:lnSpc>
              <a:spcBef>
                <a:spcPct val="60000"/>
              </a:spcBef>
              <a:buClr>
                <a:srgbClr val="890C4C"/>
              </a:buClr>
              <a:buFont typeface="r_symbol" pitchFamily="49" charset="2"/>
              <a:buNone/>
            </a:pPr>
            <a:r>
              <a:rPr lang="en-US" sz="2000" dirty="0" smtClean="0">
                <a:latin typeface="+mj-lt"/>
              </a:rPr>
              <a:t>Requires more attention to detail and procedures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Standard vs Average</a:t>
            </a:r>
            <a:endParaRPr lang="en-US"/>
          </a:p>
        </p:txBody>
      </p:sp>
      <p:sp>
        <p:nvSpPr>
          <p:cNvPr id="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PC-AC-030</a:t>
            </a:r>
            <a:endParaRPr lang="en-US"/>
          </a:p>
        </p:txBody>
      </p:sp>
      <p:sp>
        <p:nvSpPr>
          <p:cNvPr id="197649" name="Rectangle 17"/>
          <p:cNvSpPr>
            <a:spLocks noChangeArrowheads="1"/>
          </p:cNvSpPr>
          <p:nvPr/>
        </p:nvSpPr>
        <p:spPr bwMode="auto">
          <a:xfrm>
            <a:off x="5907088" y="1606550"/>
            <a:ext cx="2501900" cy="303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0" name="Line 18"/>
          <p:cNvSpPr>
            <a:spLocks noChangeShapeType="1"/>
          </p:cNvSpPr>
          <p:nvPr/>
        </p:nvSpPr>
        <p:spPr bwMode="auto">
          <a:xfrm>
            <a:off x="5907088" y="2362200"/>
            <a:ext cx="2501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1" name="Line 19"/>
          <p:cNvSpPr>
            <a:spLocks noChangeShapeType="1"/>
          </p:cNvSpPr>
          <p:nvPr/>
        </p:nvSpPr>
        <p:spPr bwMode="auto">
          <a:xfrm>
            <a:off x="6988175" y="1606550"/>
            <a:ext cx="0" cy="3035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2" name="Rectangle 20"/>
          <p:cNvSpPr>
            <a:spLocks noChangeArrowheads="1"/>
          </p:cNvSpPr>
          <p:nvPr/>
        </p:nvSpPr>
        <p:spPr bwMode="auto">
          <a:xfrm>
            <a:off x="2914650" y="1614488"/>
            <a:ext cx="2501900" cy="303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3" name="Line 21"/>
          <p:cNvSpPr>
            <a:spLocks noChangeShapeType="1"/>
          </p:cNvSpPr>
          <p:nvPr/>
        </p:nvSpPr>
        <p:spPr bwMode="auto">
          <a:xfrm>
            <a:off x="2901950" y="2370138"/>
            <a:ext cx="2501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4" name="Rectangle 22"/>
          <p:cNvSpPr>
            <a:spLocks noChangeArrowheads="1"/>
          </p:cNvSpPr>
          <p:nvPr/>
        </p:nvSpPr>
        <p:spPr bwMode="auto">
          <a:xfrm>
            <a:off x="4464050" y="1601788"/>
            <a:ext cx="4568825" cy="283527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800100" lvl="4" indent="114300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       Average      Inventory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Cost	             Value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10.00	50,000.00</a:t>
            </a: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endParaRPr lang="en-US" sz="1800" dirty="0">
              <a:latin typeface="+mj-lt"/>
            </a:endParaRPr>
          </a:p>
          <a:p>
            <a:pPr marL="800100" lvl="4" indent="114300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          13.75		110,000.00</a:t>
            </a:r>
            <a:br>
              <a:rPr lang="en-US" sz="1800" dirty="0">
                <a:latin typeface="+mj-lt"/>
              </a:rPr>
            </a:br>
            <a:endParaRPr lang="en-US" sz="1800" dirty="0">
              <a:latin typeface="+mj-lt"/>
            </a:endParaRP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endParaRPr lang="en-US" sz="1800" dirty="0">
              <a:latin typeface="+mj-lt"/>
            </a:endParaRP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	13.75	55,000.00</a:t>
            </a:r>
          </a:p>
        </p:txBody>
      </p:sp>
      <p:sp>
        <p:nvSpPr>
          <p:cNvPr id="197655" name="Rectangle 23"/>
          <p:cNvSpPr>
            <a:spLocks noChangeArrowheads="1"/>
          </p:cNvSpPr>
          <p:nvPr/>
        </p:nvSpPr>
        <p:spPr bwMode="auto">
          <a:xfrm>
            <a:off x="0" y="1592263"/>
            <a:ext cx="6497638" cy="283527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457200" lvl="4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>
                <a:latin typeface="Arial" charset="0"/>
              </a:rPr>
              <a:t>                                        Standard     Inventory 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                                         Cost            Value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endParaRPr lang="en-US" sz="1800" dirty="0">
              <a:latin typeface="Arial" charset="0"/>
            </a:endParaRPr>
          </a:p>
          <a:p>
            <a:pPr marL="457200" lvl="4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/>
              <a:t>Qty on Hand  5,000</a:t>
            </a:r>
            <a:r>
              <a:rPr lang="en-US" sz="1800" dirty="0">
                <a:latin typeface="Arial" charset="0"/>
              </a:rPr>
              <a:t> 	10.00	50,000.00</a:t>
            </a:r>
          </a:p>
          <a:p>
            <a:pPr marL="342900" lvl="3" algn="l" eaLnBrk="0" hangingPunct="0">
              <a:tabLst>
                <a:tab pos="3829050" algn="r"/>
                <a:tab pos="5257800" algn="r"/>
              </a:tabLst>
            </a:pPr>
            <a:endParaRPr lang="en-US" sz="1800" dirty="0">
              <a:latin typeface="Arial" charset="0"/>
            </a:endParaRPr>
          </a:p>
          <a:p>
            <a:pPr marL="342900" lvl="3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Purchase  3,000</a:t>
            </a:r>
            <a:r>
              <a:rPr lang="en-US" sz="1800" dirty="0">
                <a:latin typeface="Arial" charset="0"/>
              </a:rPr>
              <a:t> 	10.00	80,000.00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(@20.00)</a:t>
            </a: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Use 4,000</a:t>
            </a:r>
            <a:r>
              <a:rPr lang="en-US" sz="1800" dirty="0">
                <a:latin typeface="Arial" charset="0"/>
              </a:rPr>
              <a:t> 	10.00	40,000.00</a:t>
            </a:r>
          </a:p>
        </p:txBody>
      </p:sp>
      <p:sp>
        <p:nvSpPr>
          <p:cNvPr id="197656" name="Line 24"/>
          <p:cNvSpPr>
            <a:spLocks noChangeShapeType="1"/>
          </p:cNvSpPr>
          <p:nvPr/>
        </p:nvSpPr>
        <p:spPr bwMode="auto">
          <a:xfrm>
            <a:off x="4124325" y="1612900"/>
            <a:ext cx="0" cy="3035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8" name="Rectangle 26"/>
          <p:cNvSpPr>
            <a:spLocks noChangeArrowheads="1"/>
          </p:cNvSpPr>
          <p:nvPr/>
        </p:nvSpPr>
        <p:spPr bwMode="auto">
          <a:xfrm>
            <a:off x="3184525" y="1089025"/>
            <a:ext cx="2463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Costing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7659" name="Rectangle 27"/>
          <p:cNvSpPr>
            <a:spLocks noChangeArrowheads="1"/>
          </p:cNvSpPr>
          <p:nvPr/>
        </p:nvSpPr>
        <p:spPr bwMode="auto">
          <a:xfrm>
            <a:off x="6207125" y="1089025"/>
            <a:ext cx="2463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Average Costing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7662" name="Text Box 30"/>
          <p:cNvSpPr txBox="1">
            <a:spLocks noChangeArrowheads="1"/>
          </p:cNvSpPr>
          <p:nvPr/>
        </p:nvSpPr>
        <p:spPr bwMode="auto">
          <a:xfrm>
            <a:off x="2654300" y="4683125"/>
            <a:ext cx="31115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Differences posted to variances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PPV = 30,000</a:t>
            </a:r>
          </a:p>
        </p:txBody>
      </p:sp>
      <p:sp>
        <p:nvSpPr>
          <p:cNvPr id="197663" name="Text Box 31"/>
          <p:cNvSpPr txBox="1">
            <a:spLocks noChangeArrowheads="1"/>
          </p:cNvSpPr>
          <p:nvPr/>
        </p:nvSpPr>
        <p:spPr bwMode="auto">
          <a:xfrm>
            <a:off x="5857875" y="4683125"/>
            <a:ext cx="2825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Costs chosen reflect actual</a:t>
            </a:r>
          </a:p>
        </p:txBody>
      </p:sp>
      <p:sp>
        <p:nvSpPr>
          <p:cNvPr id="197665" name="Rectangle 33"/>
          <p:cNvSpPr>
            <a:spLocks noChangeArrowheads="1"/>
          </p:cNvSpPr>
          <p:nvPr/>
        </p:nvSpPr>
        <p:spPr bwMode="auto">
          <a:xfrm>
            <a:off x="4354513" y="5380038"/>
            <a:ext cx="3376612" cy="30521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(5,000 x 10.00) + (3,000 x 20.00)</a:t>
            </a:r>
          </a:p>
        </p:txBody>
      </p:sp>
      <p:sp>
        <p:nvSpPr>
          <p:cNvPr id="197666" name="Rectangle 34"/>
          <p:cNvSpPr>
            <a:spLocks noChangeArrowheads="1"/>
          </p:cNvSpPr>
          <p:nvPr/>
        </p:nvSpPr>
        <p:spPr bwMode="auto">
          <a:xfrm>
            <a:off x="4916488" y="5761038"/>
            <a:ext cx="2006600" cy="30521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(5,000 + 3,000)</a:t>
            </a:r>
          </a:p>
        </p:txBody>
      </p:sp>
      <p:sp>
        <p:nvSpPr>
          <p:cNvPr id="197667" name="Line 35"/>
          <p:cNvSpPr>
            <a:spLocks noChangeShapeType="1"/>
          </p:cNvSpPr>
          <p:nvPr/>
        </p:nvSpPr>
        <p:spPr bwMode="auto">
          <a:xfrm>
            <a:off x="4860925" y="5751513"/>
            <a:ext cx="23288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68" name="Text Box 36"/>
          <p:cNvSpPr txBox="1">
            <a:spLocks noChangeArrowheads="1"/>
          </p:cNvSpPr>
          <p:nvPr/>
        </p:nvSpPr>
        <p:spPr bwMode="auto">
          <a:xfrm>
            <a:off x="7115175" y="5514975"/>
            <a:ext cx="14287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= 13.75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 for Purchased Items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PC-AC-040</a:t>
            </a:r>
            <a:endParaRPr lang="en-US"/>
          </a:p>
        </p:txBody>
      </p:sp>
      <p:sp>
        <p:nvSpPr>
          <p:cNvPr id="173070" name="Rectangle 14"/>
          <p:cNvSpPr>
            <a:spLocks noChangeArrowheads="1"/>
          </p:cNvSpPr>
          <p:nvPr/>
        </p:nvSpPr>
        <p:spPr bwMode="auto">
          <a:xfrm>
            <a:off x="207963" y="3970338"/>
            <a:ext cx="8707437" cy="36676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[(Receipt Qty x Receipt Cost) + (Item Qty On-hand x Current Material Cost)]</a:t>
            </a:r>
          </a:p>
        </p:txBody>
      </p:sp>
      <p:sp>
        <p:nvSpPr>
          <p:cNvPr id="173071" name="Rectangle 15"/>
          <p:cNvSpPr>
            <a:spLocks noChangeArrowheads="1"/>
          </p:cNvSpPr>
          <p:nvPr/>
        </p:nvSpPr>
        <p:spPr bwMode="auto">
          <a:xfrm>
            <a:off x="1004888" y="4335463"/>
            <a:ext cx="7121525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New Qty On-hand</a:t>
            </a:r>
          </a:p>
        </p:txBody>
      </p:sp>
      <p:sp>
        <p:nvSpPr>
          <p:cNvPr id="173072" name="Line 16"/>
          <p:cNvSpPr>
            <a:spLocks noChangeShapeType="1"/>
          </p:cNvSpPr>
          <p:nvPr/>
        </p:nvSpPr>
        <p:spPr bwMode="auto">
          <a:xfrm>
            <a:off x="342901" y="4333875"/>
            <a:ext cx="841248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3073" name="Rectangle 17"/>
          <p:cNvSpPr>
            <a:spLocks noChangeArrowheads="1"/>
          </p:cNvSpPr>
          <p:nvPr/>
        </p:nvSpPr>
        <p:spPr bwMode="auto">
          <a:xfrm>
            <a:off x="1544638" y="2363788"/>
            <a:ext cx="6054725" cy="82843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+mj-lt"/>
              </a:rPr>
              <a:t>The system calculates the average cost for materials by using the equation: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Costs for Manufactured Items</a:t>
            </a:r>
            <a:endParaRPr lang="en-US"/>
          </a:p>
        </p:txBody>
      </p:sp>
      <p:sp>
        <p:nvSpPr>
          <p:cNvPr id="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PC-AC-050</a:t>
            </a:r>
            <a:endParaRPr lang="en-US"/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885825" y="20955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Actual</a:t>
            </a:r>
          </a:p>
          <a:p>
            <a:pPr eaLnBrk="0" hangingPunct="0"/>
            <a:r>
              <a:rPr lang="en-US" sz="1800">
                <a:latin typeface="+mj-lt"/>
              </a:rPr>
              <a:t>Labor costs</a:t>
            </a: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885825" y="32385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dirty="0">
                <a:latin typeface="+mj-lt"/>
              </a:rPr>
              <a:t>Components </a:t>
            </a:r>
          </a:p>
          <a:p>
            <a:pPr eaLnBrk="0" hangingPunct="0"/>
            <a:r>
              <a:rPr lang="en-US" sz="1800" dirty="0">
                <a:latin typeface="+mj-lt"/>
              </a:rPr>
              <a:t>Value at AVG.</a:t>
            </a: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885825" y="44577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Burden Rates </a:t>
            </a:r>
          </a:p>
          <a:p>
            <a:pPr eaLnBrk="0" hangingPunct="0"/>
            <a:r>
              <a:rPr lang="en-US" sz="1800">
                <a:latin typeface="+mj-lt"/>
              </a:rPr>
              <a:t>x Actual hrs.</a:t>
            </a:r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6600825" y="44577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Finished</a:t>
            </a:r>
          </a:p>
          <a:p>
            <a:pPr eaLnBrk="0" hangingPunct="0"/>
            <a:r>
              <a:rPr lang="en-US" sz="1800">
                <a:latin typeface="+mj-lt"/>
              </a:rPr>
              <a:t>Goods</a:t>
            </a:r>
          </a:p>
        </p:txBody>
      </p:sp>
      <p:grpSp>
        <p:nvGrpSpPr>
          <p:cNvPr id="169993" name="Group 9"/>
          <p:cNvGrpSpPr>
            <a:grpSpLocks/>
          </p:cNvGrpSpPr>
          <p:nvPr/>
        </p:nvGrpSpPr>
        <p:grpSpPr bwMode="auto">
          <a:xfrm>
            <a:off x="3473450" y="2066925"/>
            <a:ext cx="2016125" cy="1152525"/>
            <a:chOff x="2504" y="1570"/>
            <a:chExt cx="1270" cy="726"/>
          </a:xfrm>
        </p:grpSpPr>
        <p:sp>
          <p:nvSpPr>
            <p:cNvPr id="169994" name="Line 10"/>
            <p:cNvSpPr>
              <a:spLocks noChangeShapeType="1"/>
            </p:cNvSpPr>
            <p:nvPr/>
          </p:nvSpPr>
          <p:spPr bwMode="auto">
            <a:xfrm>
              <a:off x="2504" y="1824"/>
              <a:ext cx="12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5" name="Line 11"/>
            <p:cNvSpPr>
              <a:spLocks noChangeShapeType="1"/>
            </p:cNvSpPr>
            <p:nvPr/>
          </p:nvSpPr>
          <p:spPr bwMode="auto">
            <a:xfrm>
              <a:off x="3168" y="1832"/>
              <a:ext cx="0" cy="4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6" name="Rectangle 12"/>
            <p:cNvSpPr>
              <a:spLocks noChangeArrowheads="1"/>
            </p:cNvSpPr>
            <p:nvPr/>
          </p:nvSpPr>
          <p:spPr bwMode="auto">
            <a:xfrm>
              <a:off x="2583" y="1570"/>
              <a:ext cx="1191" cy="231"/>
            </a:xfrm>
            <a:prstGeom prst="rect">
              <a:avLst/>
            </a:prstGeom>
            <a:noFill/>
            <a:ln w="12700" cmpd="dbl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dirty="0">
                  <a:latin typeface="+mj-lt"/>
                </a:rPr>
                <a:t>Work in Process</a:t>
              </a:r>
            </a:p>
          </p:txBody>
        </p:sp>
      </p:grpSp>
      <p:sp>
        <p:nvSpPr>
          <p:cNvPr id="169997" name="Line 13"/>
          <p:cNvSpPr>
            <a:spLocks noChangeShapeType="1"/>
          </p:cNvSpPr>
          <p:nvPr/>
        </p:nvSpPr>
        <p:spPr bwMode="auto">
          <a:xfrm>
            <a:off x="2476500" y="2400300"/>
            <a:ext cx="120650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9998" name="Line 14"/>
          <p:cNvSpPr>
            <a:spLocks noChangeShapeType="1"/>
          </p:cNvSpPr>
          <p:nvPr/>
        </p:nvSpPr>
        <p:spPr bwMode="auto">
          <a:xfrm flipV="1">
            <a:off x="2476500" y="2844800"/>
            <a:ext cx="1206500" cy="6985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9999" name="Line 15"/>
          <p:cNvSpPr>
            <a:spLocks noChangeShapeType="1"/>
          </p:cNvSpPr>
          <p:nvPr/>
        </p:nvSpPr>
        <p:spPr bwMode="auto">
          <a:xfrm flipV="1">
            <a:off x="2476500" y="3149600"/>
            <a:ext cx="1206500" cy="1765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3690938" y="2471738"/>
            <a:ext cx="758825" cy="8207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</p:txBody>
      </p:sp>
      <p:sp>
        <p:nvSpPr>
          <p:cNvPr id="170001" name="Rectangle 17"/>
          <p:cNvSpPr>
            <a:spLocks noChangeArrowheads="1"/>
          </p:cNvSpPr>
          <p:nvPr/>
        </p:nvSpPr>
        <p:spPr bwMode="auto">
          <a:xfrm>
            <a:off x="4605338" y="2776538"/>
            <a:ext cx="758825" cy="274434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$ XX.XX</a:t>
            </a:r>
          </a:p>
        </p:txBody>
      </p:sp>
      <p:sp>
        <p:nvSpPr>
          <p:cNvPr id="170002" name="Line 18"/>
          <p:cNvSpPr>
            <a:spLocks noChangeShapeType="1"/>
          </p:cNvSpPr>
          <p:nvPr/>
        </p:nvSpPr>
        <p:spPr bwMode="auto">
          <a:xfrm>
            <a:off x="5372100" y="2933700"/>
            <a:ext cx="2044700" cy="1511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3" name="Rectangle 19"/>
          <p:cNvSpPr>
            <a:spLocks noChangeArrowheads="1"/>
          </p:cNvSpPr>
          <p:nvPr/>
        </p:nvSpPr>
        <p:spPr bwMode="auto">
          <a:xfrm>
            <a:off x="6129338" y="2852738"/>
            <a:ext cx="2054225" cy="62837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u="sng">
                <a:latin typeface="+mj-lt"/>
              </a:rPr>
              <a:t>Total Costs in WIP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Quantity Received</a:t>
            </a:r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4665663" y="4416425"/>
            <a:ext cx="1633462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Reaveraging</a:t>
            </a:r>
          </a:p>
          <a:p>
            <a:pPr algn="l" eaLnBrk="0" hangingPunct="0"/>
            <a:r>
              <a:rPr lang="en-US" sz="1800">
                <a:latin typeface="+mj-lt"/>
              </a:rPr>
              <a:t>takes place </a:t>
            </a:r>
          </a:p>
          <a:p>
            <a:pPr algn="l" eaLnBrk="0" hangingPunct="0"/>
            <a:r>
              <a:rPr lang="en-US" sz="1800">
                <a:latin typeface="+mj-lt"/>
              </a:rPr>
              <a:t>in F.G. stock</a:t>
            </a:r>
          </a:p>
        </p:txBody>
      </p:sp>
      <p:sp>
        <p:nvSpPr>
          <p:cNvPr id="170005" name="Line 21"/>
          <p:cNvSpPr>
            <a:spLocks noChangeShapeType="1"/>
          </p:cNvSpPr>
          <p:nvPr/>
        </p:nvSpPr>
        <p:spPr bwMode="auto">
          <a:xfrm>
            <a:off x="6134100" y="4597400"/>
            <a:ext cx="520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1479550" y="5721350"/>
            <a:ext cx="6437313" cy="441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Overhead is not re-averaged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 Receipts: Standard vs Average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PC-AC-060</a:t>
            </a:r>
            <a:endParaRPr lang="en-US"/>
          </a:p>
        </p:txBody>
      </p:sp>
      <p:sp>
        <p:nvSpPr>
          <p:cNvPr id="201761" name="Rectangle 33"/>
          <p:cNvSpPr>
            <a:spLocks noChangeArrowheads="1"/>
          </p:cNvSpPr>
          <p:nvPr/>
        </p:nvSpPr>
        <p:spPr bwMode="auto">
          <a:xfrm>
            <a:off x="904875" y="1196975"/>
            <a:ext cx="7429500" cy="44577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Standard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standard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Variances calculated</a:t>
            </a:r>
            <a:br>
              <a:rPr lang="en-US" sz="2000" dirty="0"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Average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actual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 (not re-averaged)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No variance calculated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Receipt re-averages GL cost (&amp; adjusts inventory value)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AP variances optionally re-average GL cost &amp; inventory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Receipts: Standard vs Average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PC-AC-070</a:t>
            </a:r>
            <a:endParaRPr lang="en-US"/>
          </a:p>
        </p:txBody>
      </p:sp>
      <p:sp>
        <p:nvSpPr>
          <p:cNvPr id="318467" name="Rectangle 3"/>
          <p:cNvSpPr>
            <a:spLocks noChangeArrowheads="1"/>
          </p:cNvSpPr>
          <p:nvPr/>
        </p:nvSpPr>
        <p:spPr bwMode="auto">
          <a:xfrm>
            <a:off x="904875" y="1196975"/>
            <a:ext cx="7505700" cy="44577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Standard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standard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Variances calculated</a:t>
            </a:r>
            <a:br>
              <a:rPr lang="en-US" sz="2000" dirty="0"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Average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actual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 (not re-averaged)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No variance calculated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Receipt re-averages GL cost (&amp; adjusts inventory value)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WO Receipts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PC-AC-080</a:t>
            </a:r>
            <a:endParaRPr lang="en-US"/>
          </a:p>
        </p:txBody>
      </p:sp>
      <p:sp>
        <p:nvSpPr>
          <p:cNvPr id="271373" name="Rectangle 13"/>
          <p:cNvSpPr>
            <a:spLocks noChangeArrowheads="1"/>
          </p:cNvSpPr>
          <p:nvPr/>
        </p:nvSpPr>
        <p:spPr bwMode="auto">
          <a:xfrm>
            <a:off x="908050" y="1203325"/>
            <a:ext cx="7239000" cy="498232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On Hand =   3        Average Cost = $2.50 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WO Qty. =  10       WIP Cost (Mat + Labor)  = $</a:t>
            </a:r>
            <a:r>
              <a:rPr lang="en-US" sz="1800" dirty="0" smtClean="0">
                <a:latin typeface="+mj-lt"/>
              </a:rPr>
              <a:t>3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800" i="1" dirty="0" smtClean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i="1" dirty="0" smtClean="0">
                <a:latin typeface="+mj-lt"/>
              </a:rPr>
              <a:t>Note: The three examples below are independent, not cumulative.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8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1. Receive 10 units complete</a:t>
            </a:r>
            <a:r>
              <a:rPr lang="en-US" sz="2400" dirty="0">
                <a:latin typeface="+mj-lt"/>
              </a:rPr>
              <a:t> </a:t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(10 X 3.00) = $2.89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13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600" dirty="0" smtClean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 smtClean="0">
                <a:latin typeface="+mj-lt"/>
              </a:rPr>
              <a:t>2</a:t>
            </a:r>
            <a:r>
              <a:rPr lang="en-US" sz="1600" dirty="0">
                <a:latin typeface="+mj-lt"/>
              </a:rPr>
              <a:t>. Receive 9 units complete, reject 1, close WO</a:t>
            </a: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(9 X 3.00) = $2.88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12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600" dirty="0" smtClean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 smtClean="0">
                <a:latin typeface="+mj-lt"/>
              </a:rPr>
              <a:t>3</a:t>
            </a:r>
            <a:r>
              <a:rPr lang="en-US" sz="1600" dirty="0">
                <a:latin typeface="+mj-lt"/>
              </a:rPr>
              <a:t>. Receive 9 units complete, close WO</a:t>
            </a: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(9 X 3.33) = $3.12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12</a:t>
            </a:r>
          </a:p>
        </p:txBody>
      </p:sp>
      <p:sp>
        <p:nvSpPr>
          <p:cNvPr id="271374" name="Line 14"/>
          <p:cNvSpPr>
            <a:spLocks noChangeShapeType="1"/>
          </p:cNvSpPr>
          <p:nvPr/>
        </p:nvSpPr>
        <p:spPr bwMode="auto">
          <a:xfrm>
            <a:off x="1695450" y="5877080"/>
            <a:ext cx="415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5" name="Line 15"/>
          <p:cNvSpPr>
            <a:spLocks noChangeShapeType="1"/>
          </p:cNvSpPr>
          <p:nvPr/>
        </p:nvSpPr>
        <p:spPr bwMode="auto">
          <a:xfrm>
            <a:off x="1784350" y="4804205"/>
            <a:ext cx="415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6" name="Line 16"/>
          <p:cNvSpPr>
            <a:spLocks noChangeShapeType="1"/>
          </p:cNvSpPr>
          <p:nvPr/>
        </p:nvSpPr>
        <p:spPr bwMode="auto">
          <a:xfrm flipV="1">
            <a:off x="1762125" y="3715155"/>
            <a:ext cx="4184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6540500" y="3385275"/>
            <a:ext cx="2222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Reject posted to Scrap account</a:t>
            </a:r>
          </a:p>
        </p:txBody>
      </p:sp>
      <p:sp>
        <p:nvSpPr>
          <p:cNvPr id="271378" name="Text Box 18"/>
          <p:cNvSpPr txBox="1">
            <a:spLocks noChangeArrowheads="1"/>
          </p:cNvSpPr>
          <p:nvPr/>
        </p:nvSpPr>
        <p:spPr bwMode="auto">
          <a:xfrm>
            <a:off x="6578600" y="4577200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In-process loss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3976</TotalTime>
  <Words>432</Words>
  <Application>Microsoft Office PowerPoint</Application>
  <PresentationFormat>On-screen Show (4:3)</PresentationFormat>
  <Paragraphs>138</Paragraphs>
  <Slides>14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1_EX06PP_template</vt:lpstr>
      <vt:lpstr>QAD 2010 Template</vt:lpstr>
      <vt:lpstr>Average Costing</vt:lpstr>
      <vt:lpstr>Average Costing (Weighted Average)</vt:lpstr>
      <vt:lpstr>Why Use Average Costing?</vt:lpstr>
      <vt:lpstr>Example: Standard vs Average</vt:lpstr>
      <vt:lpstr>Average Cost for Purchased Items</vt:lpstr>
      <vt:lpstr>Average Costs for Manufactured Items</vt:lpstr>
      <vt:lpstr>PO Receipts: Standard vs Average</vt:lpstr>
      <vt:lpstr>WO Receipts: Standard vs Average</vt:lpstr>
      <vt:lpstr>Example: WO Receipts</vt:lpstr>
      <vt:lpstr>Partial WO Receipts</vt:lpstr>
      <vt:lpstr>Work Order Accounting Close</vt:lpstr>
      <vt:lpstr>Multi-Site Transfers</vt:lpstr>
      <vt:lpstr>Average Costing Exceptions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qgl</cp:lastModifiedBy>
  <cp:revision>179</cp:revision>
  <cp:lastPrinted>2000-01-18T02:30:34Z</cp:lastPrinted>
  <dcterms:created xsi:type="dcterms:W3CDTF">1998-03-17T23:27:45Z</dcterms:created>
  <dcterms:modified xsi:type="dcterms:W3CDTF">2018-01-15T05:11:56Z</dcterms:modified>
</cp:coreProperties>
</file>