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718" r:id="rId2"/>
  </p:sldMasterIdLst>
  <p:notesMasterIdLst>
    <p:notesMasterId r:id="rId39"/>
  </p:notesMasterIdLst>
  <p:handoutMasterIdLst>
    <p:handoutMasterId r:id="rId40"/>
  </p:handoutMasterIdLst>
  <p:sldIdLst>
    <p:sldId id="257" r:id="rId3"/>
    <p:sldId id="363" r:id="rId4"/>
    <p:sldId id="364" r:id="rId5"/>
    <p:sldId id="362" r:id="rId6"/>
    <p:sldId id="316" r:id="rId7"/>
    <p:sldId id="317" r:id="rId8"/>
    <p:sldId id="318" r:id="rId9"/>
    <p:sldId id="319" r:id="rId10"/>
    <p:sldId id="320" r:id="rId11"/>
    <p:sldId id="284" r:id="rId12"/>
    <p:sldId id="303" r:id="rId13"/>
    <p:sldId id="359" r:id="rId14"/>
    <p:sldId id="285" r:id="rId15"/>
    <p:sldId id="301" r:id="rId16"/>
    <p:sldId id="309" r:id="rId17"/>
    <p:sldId id="308" r:id="rId18"/>
    <p:sldId id="286" r:id="rId19"/>
    <p:sldId id="287" r:id="rId20"/>
    <p:sldId id="361" r:id="rId21"/>
    <p:sldId id="302" r:id="rId22"/>
    <p:sldId id="327" r:id="rId23"/>
    <p:sldId id="328" r:id="rId24"/>
    <p:sldId id="329" r:id="rId25"/>
    <p:sldId id="330" r:id="rId26"/>
    <p:sldId id="291" r:id="rId27"/>
    <p:sldId id="331" r:id="rId28"/>
    <p:sldId id="294" r:id="rId29"/>
    <p:sldId id="357" r:id="rId30"/>
    <p:sldId id="295" r:id="rId31"/>
    <p:sldId id="313" r:id="rId32"/>
    <p:sldId id="312" r:id="rId33"/>
    <p:sldId id="311" r:id="rId34"/>
    <p:sldId id="306" r:id="rId35"/>
    <p:sldId id="305" r:id="rId36"/>
    <p:sldId id="325" r:id="rId37"/>
    <p:sldId id="322" r:id="rId38"/>
  </p:sldIdLst>
  <p:sldSz cx="9144000" cy="6858000" type="screen4x3"/>
  <p:notesSz cx="6858000" cy="9144000"/>
  <p:defaultTextStyle>
    <a:defPPr>
      <a:defRPr lang="en-US"/>
    </a:defPPr>
    <a:lvl1pPr algn="ctr" rtl="0" fontAlgn="base">
      <a:spcBef>
        <a:spcPct val="0"/>
      </a:spcBef>
      <a:spcAft>
        <a:spcPct val="0"/>
      </a:spcAft>
      <a:defRPr sz="2000" kern="1200">
        <a:solidFill>
          <a:schemeClr val="tx1"/>
        </a:solidFill>
        <a:latin typeface="Tahoma" pitchFamily="34" charset="0"/>
        <a:ea typeface="+mn-ea"/>
        <a:cs typeface="+mn-cs"/>
      </a:defRPr>
    </a:lvl1pPr>
    <a:lvl2pPr marL="457200" algn="ctr" rtl="0" fontAlgn="base">
      <a:spcBef>
        <a:spcPct val="0"/>
      </a:spcBef>
      <a:spcAft>
        <a:spcPct val="0"/>
      </a:spcAft>
      <a:defRPr sz="2000" kern="1200">
        <a:solidFill>
          <a:schemeClr val="tx1"/>
        </a:solidFill>
        <a:latin typeface="Tahoma" pitchFamily="34" charset="0"/>
        <a:ea typeface="+mn-ea"/>
        <a:cs typeface="+mn-cs"/>
      </a:defRPr>
    </a:lvl2pPr>
    <a:lvl3pPr marL="914400" algn="ctr" rtl="0" fontAlgn="base">
      <a:spcBef>
        <a:spcPct val="0"/>
      </a:spcBef>
      <a:spcAft>
        <a:spcPct val="0"/>
      </a:spcAft>
      <a:defRPr sz="2000" kern="1200">
        <a:solidFill>
          <a:schemeClr val="tx1"/>
        </a:solidFill>
        <a:latin typeface="Tahoma" pitchFamily="34" charset="0"/>
        <a:ea typeface="+mn-ea"/>
        <a:cs typeface="+mn-cs"/>
      </a:defRPr>
    </a:lvl3pPr>
    <a:lvl4pPr marL="1371600" algn="ctr" rtl="0" fontAlgn="base">
      <a:spcBef>
        <a:spcPct val="0"/>
      </a:spcBef>
      <a:spcAft>
        <a:spcPct val="0"/>
      </a:spcAft>
      <a:defRPr sz="2000" kern="1200">
        <a:solidFill>
          <a:schemeClr val="tx1"/>
        </a:solidFill>
        <a:latin typeface="Tahoma" pitchFamily="34" charset="0"/>
        <a:ea typeface="+mn-ea"/>
        <a:cs typeface="+mn-cs"/>
      </a:defRPr>
    </a:lvl4pPr>
    <a:lvl5pPr marL="1828800" algn="ctr" rtl="0" fontAlgn="base">
      <a:spcBef>
        <a:spcPct val="0"/>
      </a:spcBef>
      <a:spcAft>
        <a:spcPct val="0"/>
      </a:spcAft>
      <a:defRPr sz="2000" kern="1200">
        <a:solidFill>
          <a:schemeClr val="tx1"/>
        </a:solidFill>
        <a:latin typeface="Tahoma" pitchFamily="34" charset="0"/>
        <a:ea typeface="+mn-ea"/>
        <a:cs typeface="+mn-cs"/>
      </a:defRPr>
    </a:lvl5pPr>
    <a:lvl6pPr marL="2286000" algn="l" defTabSz="914400" rtl="0" eaLnBrk="1" latinLnBrk="0" hangingPunct="1">
      <a:defRPr sz="2000" kern="1200">
        <a:solidFill>
          <a:schemeClr val="tx1"/>
        </a:solidFill>
        <a:latin typeface="Tahoma" pitchFamily="34" charset="0"/>
        <a:ea typeface="+mn-ea"/>
        <a:cs typeface="+mn-cs"/>
      </a:defRPr>
    </a:lvl6pPr>
    <a:lvl7pPr marL="2743200" algn="l" defTabSz="914400" rtl="0" eaLnBrk="1" latinLnBrk="0" hangingPunct="1">
      <a:defRPr sz="2000" kern="1200">
        <a:solidFill>
          <a:schemeClr val="tx1"/>
        </a:solidFill>
        <a:latin typeface="Tahoma" pitchFamily="34" charset="0"/>
        <a:ea typeface="+mn-ea"/>
        <a:cs typeface="+mn-cs"/>
      </a:defRPr>
    </a:lvl7pPr>
    <a:lvl8pPr marL="3200400" algn="l" defTabSz="914400" rtl="0" eaLnBrk="1" latinLnBrk="0" hangingPunct="1">
      <a:defRPr sz="2000" kern="1200">
        <a:solidFill>
          <a:schemeClr val="tx1"/>
        </a:solidFill>
        <a:latin typeface="Tahoma" pitchFamily="34" charset="0"/>
        <a:ea typeface="+mn-ea"/>
        <a:cs typeface="+mn-cs"/>
      </a:defRPr>
    </a:lvl8pPr>
    <a:lvl9pPr marL="3657600" algn="l" defTabSz="914400" rtl="0" eaLnBrk="1" latinLnBrk="0" hangingPunct="1">
      <a:defRPr sz="20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F8F8F8"/>
    <a:srgbClr val="FFFFFF"/>
    <a:srgbClr val="CCECFF"/>
    <a:srgbClr val="FF7C80"/>
    <a:srgbClr val="FF0000"/>
    <a:srgbClr val="3366FF"/>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80" d="100"/>
          <a:sy n="80" d="100"/>
        </p:scale>
        <p:origin x="-958" y="-325"/>
      </p:cViewPr>
      <p:guideLst>
        <p:guide orient="horz" pos="1313"/>
        <p:guide pos="4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2" d="100"/>
          <a:sy n="52" d="100"/>
        </p:scale>
        <p:origin x="-181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718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61443" name="Rectangle 3"/>
          <p:cNvSpPr>
            <a:spLocks noGrp="1" noChangeArrowheads="1"/>
          </p:cNvSpPr>
          <p:nvPr>
            <p:ph type="dt" sz="quarter" idx="1"/>
          </p:nvPr>
        </p:nvSpPr>
        <p:spPr bwMode="auto">
          <a:xfrm>
            <a:off x="3886200" y="0"/>
            <a:ext cx="29718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61444" name="Rectangle 4"/>
          <p:cNvSpPr>
            <a:spLocks noGrp="1" noChangeArrowheads="1"/>
          </p:cNvSpPr>
          <p:nvPr>
            <p:ph type="ftr" sz="quarter" idx="2"/>
          </p:nvPr>
        </p:nvSpPr>
        <p:spPr bwMode="auto">
          <a:xfrm>
            <a:off x="0" y="8686800"/>
            <a:ext cx="29718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61445" name="Rectangle 5"/>
          <p:cNvSpPr>
            <a:spLocks noGrp="1" noChangeArrowheads="1"/>
          </p:cNvSpPr>
          <p:nvPr>
            <p:ph type="sldNum" sz="quarter" idx="3"/>
          </p:nvPr>
        </p:nvSpPr>
        <p:spPr bwMode="auto">
          <a:xfrm>
            <a:off x="3886200" y="8686800"/>
            <a:ext cx="29718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1BFEB8FA-3514-443D-835E-DB2722C2C2D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FCC920E5-8031-41EB-AAA4-BCD6B28C5C6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21A7FCDC-D8B8-42DD-A41E-59B48130EB0B}" type="slidenum">
              <a:rPr lang="en-US" smtClean="0"/>
              <a:pPr/>
              <a:t>1</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lIns="89950" tIns="44975" rIns="89950" bIns="44975"/>
          <a:lstStyle/>
          <a:p>
            <a:pPr>
              <a:spcBef>
                <a:spcPct val="0"/>
              </a:spcBef>
            </a:pPr>
            <a:endParaRPr lang="en-US" sz="24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D02D22B-CCE6-4DF9-AEB2-EE4B6A90F7CE}" type="slidenum">
              <a:rPr lang="en-US" smtClean="0"/>
              <a:pPr/>
              <a:t>11</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36938425-F9C8-44EF-A09F-5188C8B8AA50}" type="slidenum">
              <a:rPr lang="en-US" smtClean="0"/>
              <a:pPr/>
              <a:t>14</a:t>
            </a:fld>
            <a:endParaRPr lang="en-US" smtClean="0"/>
          </a:p>
        </p:txBody>
      </p:sp>
      <p:sp>
        <p:nvSpPr>
          <p:cNvPr id="53251" name="Rectangle 2"/>
          <p:cNvSpPr>
            <a:spLocks noGrp="1" noRot="1" noChangeAspect="1" noChangeArrowheads="1" noTextEdit="1"/>
          </p:cNvSpPr>
          <p:nvPr>
            <p:ph type="sldImg"/>
          </p:nvPr>
        </p:nvSpPr>
        <p:spPr>
          <a:xfrm>
            <a:off x="1301750" y="803275"/>
            <a:ext cx="4256088" cy="3192463"/>
          </a:xfrm>
          <a:ln/>
        </p:spPr>
      </p:sp>
      <p:sp>
        <p:nvSpPr>
          <p:cNvPr id="53252" name="Rectangle 3"/>
          <p:cNvSpPr>
            <a:spLocks noGrp="1" noChangeArrowheads="1"/>
          </p:cNvSpPr>
          <p:nvPr>
            <p:ph type="body" idx="1"/>
          </p:nvPr>
        </p:nvSpPr>
        <p:spPr>
          <a:xfrm>
            <a:off x="914400" y="4346575"/>
            <a:ext cx="5029200" cy="3849688"/>
          </a:xfrm>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7662FF8-26C0-4A5A-8D5F-CBF7AC64811A}" type="slidenum">
              <a:rPr lang="en-US" smtClean="0"/>
              <a:pPr/>
              <a:t>18</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296108E-A85B-4F16-9DDF-2C6766AC48AC}" type="slidenum">
              <a:rPr lang="en-US" smtClean="0"/>
              <a:pPr/>
              <a:t>19</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673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674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PC-IN-</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1673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674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794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6794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8415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ftr" sz="quarter" idx="10"/>
          </p:nvPr>
        </p:nvSpPr>
        <p:spPr/>
        <p:txBody>
          <a:bodyPr/>
          <a:lstStyle>
            <a:lvl1pPr algn="r">
              <a:defRPr/>
            </a:lvl1pPr>
          </a:lstStyle>
          <a:p>
            <a:pPr>
              <a:defRPr/>
            </a:pPr>
            <a:r>
              <a:rPr lang="en-US"/>
              <a:t>PC-IN-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571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5718" name="Rectangle 6"/>
          <p:cNvSpPr>
            <a:spLocks noGrp="1" noChangeArrowheads="1"/>
          </p:cNvSpPr>
          <p:nvPr>
            <p:ph type="ftr" sz="quarter" idx="3"/>
          </p:nvPr>
        </p:nvSpPr>
        <p:spPr bwMode="auto">
          <a:xfrm>
            <a:off x="7954963" y="6648450"/>
            <a:ext cx="118903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800">
                <a:latin typeface="Arial" charset="0"/>
              </a:defRPr>
            </a:lvl1pPr>
          </a:lstStyle>
          <a:p>
            <a:pPr>
              <a:defRPr/>
            </a:pPr>
            <a:r>
              <a:rPr lang="en-US"/>
              <a:t>PC-IN-</a:t>
            </a: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PC-IN-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4"/>
          <p:cNvSpPr>
            <a:spLocks noGrp="1" noChangeArrowheads="1"/>
          </p:cNvSpPr>
          <p:nvPr>
            <p:ph type="title"/>
          </p:nvPr>
        </p:nvSpPr>
        <p:spPr/>
        <p:txBody>
          <a:bodyPr/>
          <a:lstStyle/>
          <a:p>
            <a:r>
              <a:rPr lang="en-US" smtClean="0"/>
              <a:t>Introduction to Product Costing</a:t>
            </a:r>
          </a:p>
        </p:txBody>
      </p:sp>
      <p:sp>
        <p:nvSpPr>
          <p:cNvPr id="8" name="Text Placeholder 7"/>
          <p:cNvSpPr>
            <a:spLocks noGrp="1"/>
          </p:cNvSpPr>
          <p:nvPr>
            <p:ph type="body" sz="quarter" idx="10"/>
          </p:nvPr>
        </p:nvSpPr>
        <p:spPr/>
        <p:txBody>
          <a:bodyPr/>
          <a:lstStyle/>
          <a:p>
            <a:r>
              <a:rPr lang="en-US" dirty="0" smtClean="0"/>
              <a:t>QAD Enterprise Applications</a:t>
            </a:r>
            <a:endParaRPr lang="en-US" dirty="0"/>
          </a:p>
        </p:txBody>
      </p:sp>
      <p:sp>
        <p:nvSpPr>
          <p:cNvPr id="9" name="Text Placeholder 8"/>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normAutofit lnSpcReduction="10000"/>
          </a:bodyPr>
          <a:lstStyle/>
          <a:p>
            <a:r>
              <a:rPr lang="en-US" smtClean="0"/>
              <a:t>Determination of product costs for</a:t>
            </a:r>
          </a:p>
          <a:p>
            <a:pPr lvl="1"/>
            <a:r>
              <a:rPr lang="en-US" smtClean="0"/>
              <a:t>Inventory valuation</a:t>
            </a:r>
          </a:p>
          <a:p>
            <a:pPr lvl="1"/>
            <a:r>
              <a:rPr lang="en-US" smtClean="0"/>
              <a:t>COGS</a:t>
            </a:r>
          </a:p>
          <a:p>
            <a:pPr lvl="1"/>
            <a:r>
              <a:rPr lang="en-US" smtClean="0"/>
              <a:t>Cost-plus product pricing models</a:t>
            </a:r>
          </a:p>
          <a:p>
            <a:r>
              <a:rPr lang="en-US" smtClean="0"/>
              <a:t>Determination of costs for other units of activity</a:t>
            </a:r>
          </a:p>
          <a:p>
            <a:pPr lvl="1"/>
            <a:r>
              <a:rPr lang="en-US" smtClean="0"/>
              <a:t>Departments</a:t>
            </a:r>
          </a:p>
          <a:p>
            <a:pPr lvl="1"/>
            <a:r>
              <a:rPr lang="en-US" smtClean="0"/>
              <a:t>Sales territories</a:t>
            </a:r>
          </a:p>
          <a:p>
            <a:pPr lvl="1"/>
            <a:r>
              <a:rPr lang="en-US" smtClean="0"/>
              <a:t>Customer/industry groups</a:t>
            </a:r>
          </a:p>
          <a:p>
            <a:pPr lvl="1"/>
            <a:r>
              <a:rPr lang="en-US" smtClean="0"/>
              <a:t>Distribution channels</a:t>
            </a:r>
          </a:p>
          <a:p>
            <a:r>
              <a:rPr lang="en-US" smtClean="0"/>
              <a:t>Internal performance measurement</a:t>
            </a:r>
          </a:p>
          <a:p>
            <a:r>
              <a:rPr lang="en-US" smtClean="0"/>
              <a:t>Control and planning</a:t>
            </a:r>
          </a:p>
        </p:txBody>
      </p:sp>
      <p:sp>
        <p:nvSpPr>
          <p:cNvPr id="22530" name="Rectangle 2"/>
          <p:cNvSpPr>
            <a:spLocks noGrp="1" noChangeArrowheads="1"/>
          </p:cNvSpPr>
          <p:nvPr>
            <p:ph type="title"/>
          </p:nvPr>
        </p:nvSpPr>
        <p:spPr/>
        <p:txBody>
          <a:bodyPr/>
          <a:lstStyle/>
          <a:p>
            <a:r>
              <a:rPr lang="en-US" smtClean="0"/>
              <a:t>Purpose of Cost Accounting</a:t>
            </a:r>
          </a:p>
        </p:txBody>
      </p:sp>
      <p:sp>
        <p:nvSpPr>
          <p:cNvPr id="22532" name="Footer Placeholder 3"/>
          <p:cNvSpPr>
            <a:spLocks noGrp="1"/>
          </p:cNvSpPr>
          <p:nvPr>
            <p:ph type="ftr" sz="quarter" idx="10"/>
          </p:nvPr>
        </p:nvSpPr>
        <p:spPr/>
        <p:txBody>
          <a:bodyPr/>
          <a:lstStyle/>
          <a:p>
            <a:r>
              <a:rPr lang="en-US" smtClean="0"/>
              <a:t>PC-IN-100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4"/>
          <p:cNvSpPr>
            <a:spLocks noGrp="1"/>
          </p:cNvSpPr>
          <p:nvPr>
            <p:ph type="title"/>
          </p:nvPr>
        </p:nvSpPr>
        <p:spPr/>
        <p:txBody>
          <a:bodyPr/>
          <a:lstStyle/>
          <a:p>
            <a:r>
              <a:rPr lang="en-US" smtClean="0"/>
              <a:t>Manufacturing Cost Flow</a:t>
            </a:r>
          </a:p>
        </p:txBody>
      </p:sp>
      <p:sp>
        <p:nvSpPr>
          <p:cNvPr id="23555" name="Footer Placeholder 1"/>
          <p:cNvSpPr>
            <a:spLocks noGrp="1"/>
          </p:cNvSpPr>
          <p:nvPr>
            <p:ph type="ftr" sz="quarter" idx="10"/>
          </p:nvPr>
        </p:nvSpPr>
        <p:spPr/>
        <p:txBody>
          <a:bodyPr/>
          <a:lstStyle/>
          <a:p>
            <a:r>
              <a:rPr lang="en-US" smtClean="0"/>
              <a:t>PC-IN-110</a:t>
            </a:r>
          </a:p>
        </p:txBody>
      </p:sp>
      <p:cxnSp>
        <p:nvCxnSpPr>
          <p:cNvPr id="23568" name="AutoShape 1039"/>
          <p:cNvCxnSpPr>
            <a:cxnSpLocks noChangeShapeType="1"/>
            <a:stCxn id="68614" idx="3"/>
            <a:endCxn id="68615" idx="1"/>
          </p:cNvCxnSpPr>
          <p:nvPr/>
        </p:nvCxnSpPr>
        <p:spPr bwMode="auto">
          <a:xfrm>
            <a:off x="4478868" y="3760079"/>
            <a:ext cx="329850" cy="1588"/>
          </a:xfrm>
          <a:prstGeom prst="straightConnector1">
            <a:avLst/>
          </a:prstGeom>
          <a:noFill/>
          <a:ln w="38100">
            <a:solidFill>
              <a:schemeClr val="tx1"/>
            </a:solidFill>
            <a:round/>
            <a:headEnd/>
            <a:tailEnd type="triangle" w="med" len="med"/>
          </a:ln>
        </p:spPr>
      </p:cxnSp>
      <p:cxnSp>
        <p:nvCxnSpPr>
          <p:cNvPr id="23569" name="AutoShape 1040"/>
          <p:cNvCxnSpPr>
            <a:cxnSpLocks noChangeShapeType="1"/>
            <a:stCxn id="68613" idx="3"/>
            <a:endCxn id="68614" idx="1"/>
          </p:cNvCxnSpPr>
          <p:nvPr/>
        </p:nvCxnSpPr>
        <p:spPr bwMode="auto">
          <a:xfrm>
            <a:off x="2320218" y="3760079"/>
            <a:ext cx="329850" cy="1588"/>
          </a:xfrm>
          <a:prstGeom prst="straightConnector1">
            <a:avLst/>
          </a:prstGeom>
          <a:noFill/>
          <a:ln w="38100">
            <a:solidFill>
              <a:schemeClr val="tx1"/>
            </a:solidFill>
            <a:round/>
            <a:headEnd/>
            <a:tailEnd type="triangle" w="med" len="med"/>
          </a:ln>
        </p:spPr>
      </p:cxnSp>
      <p:sp>
        <p:nvSpPr>
          <p:cNvPr id="23573" name="Line 1044"/>
          <p:cNvSpPr>
            <a:spLocks noChangeShapeType="1"/>
          </p:cNvSpPr>
          <p:nvPr/>
        </p:nvSpPr>
        <p:spPr bwMode="auto">
          <a:xfrm>
            <a:off x="495300" y="1459791"/>
            <a:ext cx="5695950" cy="0"/>
          </a:xfrm>
          <a:prstGeom prst="line">
            <a:avLst/>
          </a:prstGeom>
          <a:noFill/>
          <a:ln w="57150">
            <a:solidFill>
              <a:schemeClr val="tx1"/>
            </a:solidFill>
            <a:round/>
            <a:headEnd/>
            <a:tailEnd type="triangle" w="med" len="med"/>
          </a:ln>
        </p:spPr>
        <p:txBody>
          <a:bodyPr wrap="none" anchor="ctr"/>
          <a:lstStyle/>
          <a:p>
            <a:endParaRPr lang="en-US">
              <a:latin typeface="+mj-lt"/>
            </a:endParaRPr>
          </a:p>
        </p:txBody>
      </p:sp>
      <p:grpSp>
        <p:nvGrpSpPr>
          <p:cNvPr id="52" name="Group 51"/>
          <p:cNvGrpSpPr/>
          <p:nvPr/>
        </p:nvGrpSpPr>
        <p:grpSpPr>
          <a:xfrm>
            <a:off x="374650" y="4274427"/>
            <a:ext cx="6400800" cy="278606"/>
            <a:chOff x="647700" y="4274427"/>
            <a:chExt cx="6400800" cy="278606"/>
          </a:xfrm>
        </p:grpSpPr>
        <p:sp>
          <p:nvSpPr>
            <p:cNvPr id="23585" name="Line 1057"/>
            <p:cNvSpPr>
              <a:spLocks noChangeShapeType="1"/>
            </p:cNvSpPr>
            <p:nvPr/>
          </p:nvSpPr>
          <p:spPr bwMode="auto">
            <a:xfrm>
              <a:off x="647700" y="4531604"/>
              <a:ext cx="6400800" cy="2296"/>
            </a:xfrm>
            <a:prstGeom prst="line">
              <a:avLst/>
            </a:prstGeom>
            <a:noFill/>
            <a:ln w="38100">
              <a:solidFill>
                <a:schemeClr val="tx1"/>
              </a:solidFill>
              <a:round/>
              <a:headEnd/>
              <a:tailEnd/>
            </a:ln>
          </p:spPr>
          <p:txBody>
            <a:bodyPr wrap="none" anchor="ctr"/>
            <a:lstStyle/>
            <a:p>
              <a:endParaRPr lang="en-US">
                <a:latin typeface="+mj-lt"/>
              </a:endParaRPr>
            </a:p>
          </p:txBody>
        </p:sp>
        <p:sp>
          <p:nvSpPr>
            <p:cNvPr id="23586" name="Line 1058"/>
            <p:cNvSpPr>
              <a:spLocks noChangeShapeType="1"/>
            </p:cNvSpPr>
            <p:nvPr/>
          </p:nvSpPr>
          <p:spPr bwMode="auto">
            <a:xfrm flipV="1">
              <a:off x="666754" y="4274427"/>
              <a:ext cx="0" cy="276225"/>
            </a:xfrm>
            <a:prstGeom prst="line">
              <a:avLst/>
            </a:prstGeom>
            <a:noFill/>
            <a:ln w="38100">
              <a:solidFill>
                <a:schemeClr val="tx1"/>
              </a:solidFill>
              <a:round/>
              <a:headEnd/>
              <a:tailEnd/>
            </a:ln>
          </p:spPr>
          <p:txBody>
            <a:bodyPr wrap="none" anchor="ctr"/>
            <a:lstStyle/>
            <a:p>
              <a:endParaRPr lang="en-US">
                <a:latin typeface="+mj-lt"/>
              </a:endParaRPr>
            </a:p>
          </p:txBody>
        </p:sp>
        <p:sp>
          <p:nvSpPr>
            <p:cNvPr id="23587" name="Line 1059"/>
            <p:cNvSpPr>
              <a:spLocks noChangeShapeType="1"/>
            </p:cNvSpPr>
            <p:nvPr/>
          </p:nvSpPr>
          <p:spPr bwMode="auto">
            <a:xfrm flipV="1">
              <a:off x="7030228" y="4276808"/>
              <a:ext cx="0" cy="276225"/>
            </a:xfrm>
            <a:prstGeom prst="line">
              <a:avLst/>
            </a:prstGeom>
            <a:noFill/>
            <a:ln w="38100">
              <a:solidFill>
                <a:schemeClr val="tx1"/>
              </a:solidFill>
              <a:round/>
              <a:headEnd/>
              <a:tailEnd/>
            </a:ln>
          </p:spPr>
          <p:txBody>
            <a:bodyPr wrap="none" anchor="ctr"/>
            <a:lstStyle/>
            <a:p>
              <a:endParaRPr lang="en-US">
                <a:latin typeface="+mj-lt"/>
              </a:endParaRPr>
            </a:p>
          </p:txBody>
        </p:sp>
      </p:grpSp>
      <p:sp>
        <p:nvSpPr>
          <p:cNvPr id="68613" name="Rectangle 1029"/>
          <p:cNvSpPr>
            <a:spLocks noChangeArrowheads="1"/>
          </p:cNvSpPr>
          <p:nvPr/>
        </p:nvSpPr>
        <p:spPr bwMode="auto">
          <a:xfrm>
            <a:off x="49141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Raw Materials</a:t>
            </a:r>
            <a:endParaRPr lang="en-US" sz="1800" b="1" dirty="0">
              <a:latin typeface="+mj-lt"/>
            </a:endParaRPr>
          </a:p>
        </p:txBody>
      </p:sp>
      <p:sp>
        <p:nvSpPr>
          <p:cNvPr id="23567" name="Text Box 1038"/>
          <p:cNvSpPr txBox="1">
            <a:spLocks noChangeArrowheads="1"/>
          </p:cNvSpPr>
          <p:nvPr/>
        </p:nvSpPr>
        <p:spPr bwMode="auto">
          <a:xfrm>
            <a:off x="491418" y="1828800"/>
            <a:ext cx="1828800" cy="655638"/>
          </a:xfrm>
          <a:prstGeom prst="rect">
            <a:avLst/>
          </a:prstGeom>
          <a:noFill/>
          <a:ln w="9525">
            <a:noFill/>
            <a:miter lim="800000"/>
            <a:headEnd/>
            <a:tailEnd/>
          </a:ln>
        </p:spPr>
        <p:txBody>
          <a:bodyPr wrap="none">
            <a:spAutoFit/>
          </a:bodyPr>
          <a:lstStyle/>
          <a:p>
            <a:pPr algn="l" eaLnBrk="0" hangingPunct="0">
              <a:spcBef>
                <a:spcPct val="50000"/>
              </a:spcBef>
              <a:buFontTx/>
              <a:buChar char="•"/>
            </a:pPr>
            <a:r>
              <a:rPr lang="en-US" sz="1600" b="1" dirty="0">
                <a:latin typeface="+mj-lt"/>
              </a:rPr>
              <a:t> </a:t>
            </a:r>
            <a:r>
              <a:rPr lang="en-US" sz="1400" dirty="0">
                <a:latin typeface="+mj-lt"/>
              </a:rPr>
              <a:t>Direct Material</a:t>
            </a:r>
          </a:p>
          <a:p>
            <a:pPr algn="l" eaLnBrk="0" hangingPunct="0">
              <a:spcBef>
                <a:spcPct val="50000"/>
              </a:spcBef>
              <a:buFontTx/>
              <a:buChar char="•"/>
            </a:pPr>
            <a:r>
              <a:rPr lang="en-US" sz="1400" dirty="0">
                <a:latin typeface="+mj-lt"/>
              </a:rPr>
              <a:t> Overhead (fixed)</a:t>
            </a:r>
          </a:p>
        </p:txBody>
      </p:sp>
      <p:sp>
        <p:nvSpPr>
          <p:cNvPr id="23574" name="Rectangle 1045"/>
          <p:cNvSpPr>
            <a:spLocks noChangeArrowheads="1"/>
          </p:cNvSpPr>
          <p:nvPr/>
        </p:nvSpPr>
        <p:spPr bwMode="auto">
          <a:xfrm>
            <a:off x="491418" y="1226426"/>
            <a:ext cx="1828800" cy="361950"/>
          </a:xfrm>
          <a:prstGeom prst="rect">
            <a:avLst/>
          </a:prstGeom>
          <a:solidFill>
            <a:schemeClr val="bg1"/>
          </a:solidFill>
          <a:ln w="9525">
            <a:solidFill>
              <a:schemeClr val="tx1"/>
            </a:solidFill>
            <a:miter lim="800000"/>
            <a:headEnd/>
            <a:tailEnd/>
          </a:ln>
          <a:effectLst/>
        </p:spPr>
        <p:txBody>
          <a:bodyPr wrap="none" anchor="ctr"/>
          <a:lstStyle/>
          <a:p>
            <a:pPr algn="l" eaLnBrk="0" hangingPunct="0">
              <a:spcBef>
                <a:spcPct val="50000"/>
              </a:spcBef>
            </a:pPr>
            <a:r>
              <a:rPr lang="en-US" sz="1600" b="1" dirty="0" smtClean="0">
                <a:latin typeface="+mj-lt"/>
              </a:rPr>
              <a:t>Value Increasing</a:t>
            </a:r>
            <a:endParaRPr lang="en-US" sz="1600" b="1" dirty="0">
              <a:latin typeface="+mj-lt"/>
            </a:endParaRPr>
          </a:p>
        </p:txBody>
      </p:sp>
      <p:sp>
        <p:nvSpPr>
          <p:cNvPr id="23576" name="Text Box 1048"/>
          <p:cNvSpPr txBox="1">
            <a:spLocks noChangeArrowheads="1"/>
          </p:cNvSpPr>
          <p:nvPr/>
        </p:nvSpPr>
        <p:spPr bwMode="auto">
          <a:xfrm>
            <a:off x="491418" y="1596316"/>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Costs</a:t>
            </a:r>
            <a:endParaRPr lang="en-US" sz="1400" dirty="0">
              <a:latin typeface="+mj-lt"/>
            </a:endParaRPr>
          </a:p>
        </p:txBody>
      </p:sp>
      <p:grpSp>
        <p:nvGrpSpPr>
          <p:cNvPr id="49" name="Group 48"/>
          <p:cNvGrpSpPr/>
          <p:nvPr/>
        </p:nvGrpSpPr>
        <p:grpSpPr>
          <a:xfrm>
            <a:off x="1089067" y="2758366"/>
            <a:ext cx="628650" cy="419100"/>
            <a:chOff x="1512049" y="2758366"/>
            <a:chExt cx="628650" cy="419100"/>
          </a:xfrm>
        </p:grpSpPr>
        <p:sp>
          <p:nvSpPr>
            <p:cNvPr id="23571" name="AutoShape 1042"/>
            <p:cNvSpPr>
              <a:spLocks noChangeArrowheads="1"/>
            </p:cNvSpPr>
            <p:nvPr/>
          </p:nvSpPr>
          <p:spPr bwMode="auto">
            <a:xfrm flipV="1">
              <a:off x="1581106" y="2758366"/>
              <a:ext cx="495300" cy="419100"/>
            </a:xfrm>
            <a:prstGeom prst="up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US">
                <a:latin typeface="+mj-lt"/>
              </a:endParaRPr>
            </a:p>
          </p:txBody>
        </p:sp>
        <p:sp>
          <p:nvSpPr>
            <p:cNvPr id="23582" name="Text Box 1054"/>
            <p:cNvSpPr txBox="1">
              <a:spLocks noChangeArrowheads="1"/>
            </p:cNvSpPr>
            <p:nvPr/>
          </p:nvSpPr>
          <p:spPr bwMode="auto">
            <a:xfrm>
              <a:off x="1512049" y="2758366"/>
              <a:ext cx="628650" cy="366713"/>
            </a:xfrm>
            <a:prstGeom prst="rect">
              <a:avLst/>
            </a:prstGeom>
            <a:noFill/>
            <a:ln w="9525">
              <a:noFill/>
              <a:miter lim="800000"/>
              <a:headEnd/>
              <a:tailEnd/>
            </a:ln>
          </p:spPr>
          <p:txBody>
            <a:bodyPr>
              <a:spAutoFit/>
            </a:bodyPr>
            <a:lstStyle/>
            <a:p>
              <a:pPr eaLnBrk="0" hangingPunct="0">
                <a:spcBef>
                  <a:spcPct val="50000"/>
                </a:spcBef>
              </a:pPr>
              <a:r>
                <a:rPr lang="en-US" sz="1800" b="1" dirty="0">
                  <a:solidFill>
                    <a:schemeClr val="bg1"/>
                  </a:solidFill>
                  <a:latin typeface="+mj-lt"/>
                </a:rPr>
                <a:t>$</a:t>
              </a:r>
              <a:endParaRPr lang="en-US" sz="1600" b="1" dirty="0">
                <a:solidFill>
                  <a:schemeClr val="bg1"/>
                </a:solidFill>
                <a:latin typeface="+mj-lt"/>
              </a:endParaRPr>
            </a:p>
          </p:txBody>
        </p:sp>
      </p:grpSp>
      <p:sp>
        <p:nvSpPr>
          <p:cNvPr id="23590" name="Text Box 1062"/>
          <p:cNvSpPr txBox="1">
            <a:spLocks noChangeArrowheads="1"/>
          </p:cNvSpPr>
          <p:nvPr/>
        </p:nvSpPr>
        <p:spPr bwMode="auto">
          <a:xfrm>
            <a:off x="491418" y="4846320"/>
            <a:ext cx="1828800" cy="584775"/>
          </a:xfrm>
          <a:prstGeom prst="rect">
            <a:avLst/>
          </a:prstGeom>
          <a:noFill/>
          <a:ln w="9525">
            <a:noFill/>
            <a:miter lim="800000"/>
            <a:headEnd/>
            <a:tailEnd/>
          </a:ln>
        </p:spPr>
        <p:txBody>
          <a:bodyPr wrap="none">
            <a:spAutoFit/>
          </a:bodyPr>
          <a:lstStyle/>
          <a:p>
            <a:pPr algn="l" eaLnBrk="0" hangingPunct="0">
              <a:spcBef>
                <a:spcPct val="50000"/>
              </a:spcBef>
            </a:pPr>
            <a:r>
              <a:rPr lang="en-US" sz="1600" b="1" dirty="0">
                <a:latin typeface="+mj-lt"/>
              </a:rPr>
              <a:t>Purchasing</a:t>
            </a:r>
            <a:br>
              <a:rPr lang="en-US" sz="1600" b="1" dirty="0">
                <a:latin typeface="+mj-lt"/>
              </a:rPr>
            </a:br>
            <a:r>
              <a:rPr lang="en-US" sz="1600" b="1" dirty="0">
                <a:latin typeface="+mj-lt"/>
              </a:rPr>
              <a:t>AP</a:t>
            </a:r>
          </a:p>
        </p:txBody>
      </p:sp>
      <p:sp>
        <p:nvSpPr>
          <p:cNvPr id="68614" name="Rectangle 1030"/>
          <p:cNvSpPr>
            <a:spLocks noChangeArrowheads="1"/>
          </p:cNvSpPr>
          <p:nvPr/>
        </p:nvSpPr>
        <p:spPr bwMode="auto">
          <a:xfrm>
            <a:off x="265006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WIP</a:t>
            </a:r>
            <a:endParaRPr lang="en-US" sz="1800" b="1" dirty="0">
              <a:latin typeface="+mj-lt"/>
            </a:endParaRPr>
          </a:p>
        </p:txBody>
      </p:sp>
      <p:sp>
        <p:nvSpPr>
          <p:cNvPr id="23566" name="Text Box 1037"/>
          <p:cNvSpPr txBox="1">
            <a:spLocks noChangeArrowheads="1"/>
          </p:cNvSpPr>
          <p:nvPr/>
        </p:nvSpPr>
        <p:spPr bwMode="auto">
          <a:xfrm>
            <a:off x="2650068" y="1828800"/>
            <a:ext cx="1828800" cy="661720"/>
          </a:xfrm>
          <a:prstGeom prst="rect">
            <a:avLst/>
          </a:prstGeom>
          <a:noFill/>
          <a:ln w="9525">
            <a:noFill/>
            <a:miter lim="800000"/>
            <a:headEnd/>
            <a:tailEnd/>
          </a:ln>
        </p:spPr>
        <p:txBody>
          <a:bodyPr wrap="none" lIns="91440" rIns="0">
            <a:noAutofit/>
          </a:bodyPr>
          <a:lstStyle/>
          <a:p>
            <a:pPr algn="l" eaLnBrk="0" hangingPunct="0">
              <a:spcBef>
                <a:spcPct val="50000"/>
              </a:spcBef>
              <a:buFontTx/>
              <a:buChar char="•"/>
              <a:tabLst>
                <a:tab pos="114300" algn="l"/>
              </a:tabLst>
            </a:pPr>
            <a:r>
              <a:rPr lang="en-US" sz="1600" b="1" dirty="0">
                <a:latin typeface="+mj-lt"/>
              </a:rPr>
              <a:t> </a:t>
            </a:r>
            <a:r>
              <a:rPr lang="en-US" sz="1400" dirty="0">
                <a:latin typeface="+mj-lt"/>
              </a:rPr>
              <a:t>Direct Labor</a:t>
            </a:r>
          </a:p>
          <a:p>
            <a:pPr marL="114300" indent="-114300" algn="l" eaLnBrk="0" hangingPunct="0">
              <a:spcBef>
                <a:spcPct val="50000"/>
              </a:spcBef>
              <a:buFontTx/>
              <a:buChar char="•"/>
            </a:pPr>
            <a:r>
              <a:rPr lang="en-US" sz="1400" dirty="0">
                <a:latin typeface="+mj-lt"/>
              </a:rPr>
              <a:t> Manufacturing </a:t>
            </a:r>
            <a:r>
              <a:rPr lang="en-US" sz="1400" dirty="0" smtClean="0">
                <a:latin typeface="+mj-lt"/>
              </a:rPr>
              <a:t>OH </a:t>
            </a:r>
            <a:br>
              <a:rPr lang="en-US" sz="1400" dirty="0" smtClean="0">
                <a:latin typeface="+mj-lt"/>
              </a:rPr>
            </a:br>
            <a:r>
              <a:rPr lang="en-US" sz="1400" dirty="0" smtClean="0">
                <a:latin typeface="+mj-lt"/>
              </a:rPr>
              <a:t>(fixed </a:t>
            </a:r>
            <a:r>
              <a:rPr lang="en-US" sz="1400" dirty="0">
                <a:latin typeface="+mj-lt"/>
              </a:rPr>
              <a:t>&amp; variable)</a:t>
            </a:r>
          </a:p>
        </p:txBody>
      </p:sp>
      <p:sp>
        <p:nvSpPr>
          <p:cNvPr id="23577" name="Text Box 1049"/>
          <p:cNvSpPr txBox="1">
            <a:spLocks noChangeArrowheads="1"/>
          </p:cNvSpPr>
          <p:nvPr/>
        </p:nvSpPr>
        <p:spPr bwMode="auto">
          <a:xfrm>
            <a:off x="2650068" y="1596314"/>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Costs</a:t>
            </a:r>
            <a:endParaRPr lang="en-US" sz="1600" b="1" dirty="0">
              <a:latin typeface="+mj-lt"/>
            </a:endParaRPr>
          </a:p>
        </p:txBody>
      </p:sp>
      <p:grpSp>
        <p:nvGrpSpPr>
          <p:cNvPr id="50" name="Group 49"/>
          <p:cNvGrpSpPr/>
          <p:nvPr/>
        </p:nvGrpSpPr>
        <p:grpSpPr>
          <a:xfrm>
            <a:off x="3249349" y="2758366"/>
            <a:ext cx="628650" cy="419100"/>
            <a:chOff x="3342481" y="2758366"/>
            <a:chExt cx="628650" cy="419100"/>
          </a:xfrm>
        </p:grpSpPr>
        <p:sp>
          <p:nvSpPr>
            <p:cNvPr id="23572" name="AutoShape 1043"/>
            <p:cNvSpPr>
              <a:spLocks noChangeArrowheads="1"/>
            </p:cNvSpPr>
            <p:nvPr/>
          </p:nvSpPr>
          <p:spPr bwMode="auto">
            <a:xfrm flipV="1">
              <a:off x="3407569" y="2758366"/>
              <a:ext cx="495300" cy="419100"/>
            </a:xfrm>
            <a:prstGeom prst="up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US">
                <a:latin typeface="+mj-lt"/>
              </a:endParaRPr>
            </a:p>
          </p:txBody>
        </p:sp>
        <p:sp>
          <p:nvSpPr>
            <p:cNvPr id="23583" name="Text Box 1055"/>
            <p:cNvSpPr txBox="1">
              <a:spLocks noChangeArrowheads="1"/>
            </p:cNvSpPr>
            <p:nvPr/>
          </p:nvSpPr>
          <p:spPr bwMode="auto">
            <a:xfrm>
              <a:off x="3342481" y="2758366"/>
              <a:ext cx="628650" cy="366713"/>
            </a:xfrm>
            <a:prstGeom prst="rect">
              <a:avLst/>
            </a:prstGeom>
            <a:noFill/>
            <a:ln w="9525">
              <a:noFill/>
              <a:miter lim="800000"/>
              <a:headEnd/>
              <a:tailEnd/>
            </a:ln>
          </p:spPr>
          <p:txBody>
            <a:bodyPr>
              <a:spAutoFit/>
            </a:bodyPr>
            <a:lstStyle/>
            <a:p>
              <a:pPr eaLnBrk="0" hangingPunct="0">
                <a:spcBef>
                  <a:spcPct val="50000"/>
                </a:spcBef>
              </a:pPr>
              <a:r>
                <a:rPr lang="en-US" sz="1800" b="1" dirty="0">
                  <a:solidFill>
                    <a:schemeClr val="bg1"/>
                  </a:solidFill>
                  <a:latin typeface="+mj-lt"/>
                </a:rPr>
                <a:t>$</a:t>
              </a:r>
              <a:endParaRPr lang="en-US" sz="1600" b="1" dirty="0">
                <a:solidFill>
                  <a:schemeClr val="bg1"/>
                </a:solidFill>
                <a:latin typeface="+mj-lt"/>
              </a:endParaRPr>
            </a:p>
          </p:txBody>
        </p:sp>
      </p:grpSp>
      <p:sp>
        <p:nvSpPr>
          <p:cNvPr id="23588" name="Rectangle 1060"/>
          <p:cNvSpPr>
            <a:spLocks noChangeArrowheads="1"/>
          </p:cNvSpPr>
          <p:nvPr/>
        </p:nvSpPr>
        <p:spPr bwMode="auto">
          <a:xfrm>
            <a:off x="2650068" y="4398254"/>
            <a:ext cx="1828800" cy="34290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Inventory</a:t>
            </a:r>
            <a:endParaRPr lang="en-US" sz="1800" b="1" dirty="0">
              <a:latin typeface="+mj-lt"/>
            </a:endParaRPr>
          </a:p>
        </p:txBody>
      </p:sp>
      <p:sp>
        <p:nvSpPr>
          <p:cNvPr id="23591" name="Text Box 1063"/>
          <p:cNvSpPr txBox="1">
            <a:spLocks noChangeArrowheads="1"/>
          </p:cNvSpPr>
          <p:nvPr/>
        </p:nvSpPr>
        <p:spPr bwMode="auto">
          <a:xfrm>
            <a:off x="2650068" y="4846320"/>
            <a:ext cx="1828800" cy="1077218"/>
          </a:xfrm>
          <a:prstGeom prst="rect">
            <a:avLst/>
          </a:prstGeom>
          <a:noFill/>
          <a:ln w="9525">
            <a:noFill/>
            <a:miter lim="800000"/>
            <a:headEnd/>
            <a:tailEnd/>
          </a:ln>
        </p:spPr>
        <p:txBody>
          <a:bodyPr wrap="none">
            <a:spAutoFit/>
          </a:bodyPr>
          <a:lstStyle/>
          <a:p>
            <a:pPr algn="l" eaLnBrk="0" hangingPunct="0">
              <a:spcBef>
                <a:spcPct val="50000"/>
              </a:spcBef>
            </a:pPr>
            <a:r>
              <a:rPr lang="en-US" sz="1600" b="1" dirty="0">
                <a:latin typeface="+mj-lt"/>
              </a:rPr>
              <a:t>Work Orders</a:t>
            </a:r>
            <a:br>
              <a:rPr lang="en-US" sz="1600" b="1" dirty="0">
                <a:latin typeface="+mj-lt"/>
              </a:rPr>
            </a:br>
            <a:r>
              <a:rPr lang="en-US" sz="1600" b="1" dirty="0">
                <a:latin typeface="+mj-lt"/>
              </a:rPr>
              <a:t>SFC</a:t>
            </a:r>
            <a:br>
              <a:rPr lang="en-US" sz="1600" b="1" dirty="0">
                <a:latin typeface="+mj-lt"/>
              </a:rPr>
            </a:br>
            <a:r>
              <a:rPr lang="en-US" sz="1600" b="1" dirty="0">
                <a:latin typeface="+mj-lt"/>
              </a:rPr>
              <a:t>Repetitive</a:t>
            </a:r>
            <a:br>
              <a:rPr lang="en-US" sz="1600" b="1" dirty="0">
                <a:latin typeface="+mj-lt"/>
              </a:rPr>
            </a:br>
            <a:r>
              <a:rPr lang="en-US" sz="1600" b="1" dirty="0">
                <a:latin typeface="+mj-lt"/>
              </a:rPr>
              <a:t>Co/By-Products</a:t>
            </a:r>
          </a:p>
        </p:txBody>
      </p:sp>
      <p:sp>
        <p:nvSpPr>
          <p:cNvPr id="68611" name="Rectangle 1027"/>
          <p:cNvSpPr>
            <a:spLocks noChangeArrowheads="1"/>
          </p:cNvSpPr>
          <p:nvPr/>
        </p:nvSpPr>
        <p:spPr bwMode="auto">
          <a:xfrm>
            <a:off x="4978468" y="2988554"/>
            <a:ext cx="1828800" cy="895350"/>
          </a:xfrm>
          <a:prstGeom prst="rect">
            <a:avLst/>
          </a:prstGeom>
          <a:solidFill>
            <a:schemeClr val="bg1"/>
          </a:solidFill>
          <a:ln w="9525">
            <a:solidFill>
              <a:schemeClr val="tx1"/>
            </a:solidFill>
            <a:miter lim="800000"/>
            <a:headEnd/>
            <a:tailEnd/>
          </a:ln>
          <a:effectLst/>
        </p:spPr>
        <p:txBody>
          <a:bodyPr wrap="none" tIns="45720" anchor="t" anchorCtr="0"/>
          <a:lstStyle/>
          <a:p>
            <a:pPr eaLnBrk="0" hangingPunct="0">
              <a:spcBef>
                <a:spcPct val="50000"/>
              </a:spcBef>
            </a:pPr>
            <a:r>
              <a:rPr lang="en-US" sz="1800" b="1" dirty="0" smtClean="0">
                <a:latin typeface="+mj-lt"/>
              </a:rPr>
              <a:t>COGS</a:t>
            </a:r>
            <a:endParaRPr lang="en-US" sz="1800" b="1" dirty="0">
              <a:latin typeface="+mj-lt"/>
            </a:endParaRPr>
          </a:p>
        </p:txBody>
      </p:sp>
      <p:sp>
        <p:nvSpPr>
          <p:cNvPr id="68615" name="Rectangle 1031"/>
          <p:cNvSpPr>
            <a:spLocks noChangeArrowheads="1"/>
          </p:cNvSpPr>
          <p:nvPr/>
        </p:nvSpPr>
        <p:spPr bwMode="auto">
          <a:xfrm>
            <a:off x="480871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Finished Goods</a:t>
            </a:r>
            <a:endParaRPr lang="en-US" sz="1800" b="1" dirty="0">
              <a:latin typeface="+mj-lt"/>
            </a:endParaRPr>
          </a:p>
        </p:txBody>
      </p:sp>
      <p:sp>
        <p:nvSpPr>
          <p:cNvPr id="23578" name="Text Box 1050"/>
          <p:cNvSpPr txBox="1">
            <a:spLocks noChangeArrowheads="1"/>
          </p:cNvSpPr>
          <p:nvPr/>
        </p:nvSpPr>
        <p:spPr bwMode="auto">
          <a:xfrm>
            <a:off x="4808718" y="1596312"/>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Costs</a:t>
            </a:r>
            <a:endParaRPr lang="en-US" sz="1400" dirty="0">
              <a:latin typeface="+mj-lt"/>
            </a:endParaRPr>
          </a:p>
        </p:txBody>
      </p:sp>
      <p:sp>
        <p:nvSpPr>
          <p:cNvPr id="23580" name="Text Box 1052"/>
          <p:cNvSpPr txBox="1">
            <a:spLocks noChangeArrowheads="1"/>
          </p:cNvSpPr>
          <p:nvPr/>
        </p:nvSpPr>
        <p:spPr bwMode="auto">
          <a:xfrm>
            <a:off x="4808718" y="1828800"/>
            <a:ext cx="1828800" cy="307777"/>
          </a:xfrm>
          <a:prstGeom prst="rect">
            <a:avLst/>
          </a:prstGeom>
          <a:noFill/>
          <a:ln w="9525">
            <a:noFill/>
            <a:miter lim="800000"/>
            <a:headEnd/>
            <a:tailEnd/>
          </a:ln>
        </p:spPr>
        <p:txBody>
          <a:bodyPr wrap="none">
            <a:spAutoFit/>
          </a:bodyPr>
          <a:lstStyle/>
          <a:p>
            <a:pPr algn="l" eaLnBrk="0" hangingPunct="0">
              <a:spcBef>
                <a:spcPct val="50000"/>
              </a:spcBef>
              <a:buFontTx/>
              <a:buChar char="•"/>
            </a:pPr>
            <a:r>
              <a:rPr lang="en-US" sz="1400" dirty="0">
                <a:latin typeface="+mj-lt"/>
              </a:rPr>
              <a:t> Overhead (fixed)</a:t>
            </a:r>
          </a:p>
        </p:txBody>
      </p:sp>
      <p:grpSp>
        <p:nvGrpSpPr>
          <p:cNvPr id="48" name="Group 47"/>
          <p:cNvGrpSpPr/>
          <p:nvPr/>
        </p:nvGrpSpPr>
        <p:grpSpPr>
          <a:xfrm>
            <a:off x="5475466" y="2522613"/>
            <a:ext cx="495300" cy="419100"/>
            <a:chOff x="6153149" y="2522613"/>
            <a:chExt cx="495300" cy="419100"/>
          </a:xfrm>
        </p:grpSpPr>
        <p:sp>
          <p:nvSpPr>
            <p:cNvPr id="23581" name="AutoShape 1053"/>
            <p:cNvSpPr>
              <a:spLocks noChangeArrowheads="1"/>
            </p:cNvSpPr>
            <p:nvPr/>
          </p:nvSpPr>
          <p:spPr bwMode="auto">
            <a:xfrm flipV="1">
              <a:off x="6153149" y="2522613"/>
              <a:ext cx="495300" cy="419100"/>
            </a:xfrm>
            <a:prstGeom prst="up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US">
                <a:latin typeface="+mj-lt"/>
              </a:endParaRPr>
            </a:p>
          </p:txBody>
        </p:sp>
        <p:sp>
          <p:nvSpPr>
            <p:cNvPr id="23584" name="Text Box 1056"/>
            <p:cNvSpPr txBox="1">
              <a:spLocks noChangeArrowheads="1"/>
            </p:cNvSpPr>
            <p:nvPr/>
          </p:nvSpPr>
          <p:spPr bwMode="auto">
            <a:xfrm>
              <a:off x="6248665" y="2527375"/>
              <a:ext cx="304801" cy="366713"/>
            </a:xfrm>
            <a:prstGeom prst="rect">
              <a:avLst/>
            </a:prstGeom>
            <a:noFill/>
            <a:ln w="9525">
              <a:noFill/>
              <a:miter lim="800000"/>
              <a:headEnd/>
              <a:tailEnd/>
            </a:ln>
          </p:spPr>
          <p:txBody>
            <a:bodyPr wrap="square">
              <a:spAutoFit/>
            </a:bodyPr>
            <a:lstStyle/>
            <a:p>
              <a:pPr eaLnBrk="0" hangingPunct="0">
                <a:spcBef>
                  <a:spcPct val="50000"/>
                </a:spcBef>
              </a:pPr>
              <a:r>
                <a:rPr lang="en-US" sz="1800" b="1" dirty="0">
                  <a:solidFill>
                    <a:schemeClr val="bg1"/>
                  </a:solidFill>
                  <a:latin typeface="+mj-lt"/>
                </a:rPr>
                <a:t>$</a:t>
              </a:r>
              <a:endParaRPr lang="en-US" sz="1600" b="1" dirty="0">
                <a:solidFill>
                  <a:schemeClr val="bg1"/>
                </a:solidFill>
                <a:latin typeface="+mj-lt"/>
              </a:endParaRPr>
            </a:p>
          </p:txBody>
        </p:sp>
      </p:grpSp>
      <p:sp>
        <p:nvSpPr>
          <p:cNvPr id="23592" name="Text Box 1064"/>
          <p:cNvSpPr txBox="1">
            <a:spLocks noChangeArrowheads="1"/>
          </p:cNvSpPr>
          <p:nvPr/>
        </p:nvSpPr>
        <p:spPr bwMode="auto">
          <a:xfrm>
            <a:off x="4808718" y="4846320"/>
            <a:ext cx="1828800" cy="584775"/>
          </a:xfrm>
          <a:prstGeom prst="rect">
            <a:avLst/>
          </a:prstGeom>
          <a:noFill/>
          <a:ln w="9525">
            <a:noFill/>
            <a:miter lim="800000"/>
            <a:headEnd/>
            <a:tailEnd/>
          </a:ln>
        </p:spPr>
        <p:txBody>
          <a:bodyPr wrap="none">
            <a:spAutoFit/>
          </a:bodyPr>
          <a:lstStyle/>
          <a:p>
            <a:pPr algn="l" eaLnBrk="0" hangingPunct="0">
              <a:spcBef>
                <a:spcPct val="50000"/>
              </a:spcBef>
            </a:pPr>
            <a:r>
              <a:rPr lang="en-US" sz="1600" b="1" dirty="0">
                <a:latin typeface="+mj-lt"/>
              </a:rPr>
              <a:t>Sales Orders</a:t>
            </a:r>
            <a:br>
              <a:rPr lang="en-US" sz="1600" b="1" dirty="0">
                <a:latin typeface="+mj-lt"/>
              </a:rPr>
            </a:br>
            <a:r>
              <a:rPr lang="en-US" sz="1600" b="1" dirty="0">
                <a:latin typeface="+mj-lt"/>
              </a:rPr>
              <a:t>(Configured Prod)</a:t>
            </a:r>
          </a:p>
        </p:txBody>
      </p:sp>
      <p:sp>
        <p:nvSpPr>
          <p:cNvPr id="68616" name="Rectangle 1032"/>
          <p:cNvSpPr>
            <a:spLocks noChangeArrowheads="1"/>
          </p:cNvSpPr>
          <p:nvPr/>
        </p:nvSpPr>
        <p:spPr bwMode="auto">
          <a:xfrm>
            <a:off x="6967368" y="3312404"/>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Margin</a:t>
            </a:r>
            <a:endParaRPr lang="en-US" sz="1800" b="1" dirty="0">
              <a:latin typeface="+mj-lt"/>
            </a:endParaRPr>
          </a:p>
        </p:txBody>
      </p:sp>
      <p:sp>
        <p:nvSpPr>
          <p:cNvPr id="23579" name="Text Box 1051"/>
          <p:cNvSpPr txBox="1">
            <a:spLocks noChangeArrowheads="1"/>
          </p:cNvSpPr>
          <p:nvPr/>
        </p:nvSpPr>
        <p:spPr bwMode="auto">
          <a:xfrm>
            <a:off x="6967368" y="1596310"/>
            <a:ext cx="1828800" cy="307777"/>
          </a:xfrm>
          <a:prstGeom prst="rect">
            <a:avLst/>
          </a:prstGeom>
          <a:noFill/>
          <a:ln w="9525">
            <a:noFill/>
            <a:miter lim="800000"/>
            <a:headEnd/>
            <a:tailEnd/>
          </a:ln>
        </p:spPr>
        <p:txBody>
          <a:bodyPr wrap="none">
            <a:spAutoFit/>
          </a:bodyPr>
          <a:lstStyle/>
          <a:p>
            <a:pPr eaLnBrk="0" hangingPunct="0">
              <a:spcBef>
                <a:spcPct val="50000"/>
              </a:spcBef>
            </a:pPr>
            <a:r>
              <a:rPr lang="en-US" sz="1400" u="sng" dirty="0">
                <a:latin typeface="+mj-lt"/>
              </a:rPr>
              <a:t>Revenue</a:t>
            </a:r>
            <a:endParaRPr lang="en-US" sz="1600" b="1" dirty="0">
              <a:latin typeface="+mj-lt"/>
            </a:endParaRPr>
          </a:p>
        </p:txBody>
      </p:sp>
      <p:sp>
        <p:nvSpPr>
          <p:cNvPr id="23593" name="Text Box 1065"/>
          <p:cNvSpPr txBox="1">
            <a:spLocks noChangeArrowheads="1"/>
          </p:cNvSpPr>
          <p:nvPr/>
        </p:nvSpPr>
        <p:spPr bwMode="auto">
          <a:xfrm>
            <a:off x="6967368" y="5758424"/>
            <a:ext cx="1828800" cy="338554"/>
          </a:xfrm>
          <a:prstGeom prst="rect">
            <a:avLst/>
          </a:prstGeom>
          <a:noFill/>
          <a:ln w="9525">
            <a:noFill/>
            <a:miter lim="800000"/>
            <a:headEnd/>
            <a:tailEnd/>
          </a:ln>
        </p:spPr>
        <p:txBody>
          <a:bodyPr wrap="none">
            <a:spAutoFit/>
          </a:bodyPr>
          <a:lstStyle/>
          <a:p>
            <a:pPr eaLnBrk="0" hangingPunct="0">
              <a:spcBef>
                <a:spcPct val="50000"/>
              </a:spcBef>
            </a:pPr>
            <a:r>
              <a:rPr lang="en-US" sz="1600" b="1" dirty="0">
                <a:latin typeface="+mj-lt"/>
              </a:rPr>
              <a:t>Sales Orders</a:t>
            </a:r>
          </a:p>
        </p:txBody>
      </p:sp>
      <p:sp>
        <p:nvSpPr>
          <p:cNvPr id="68650" name="Rectangle 1066"/>
          <p:cNvSpPr>
            <a:spLocks noChangeArrowheads="1"/>
          </p:cNvSpPr>
          <p:nvPr/>
        </p:nvSpPr>
        <p:spPr bwMode="auto">
          <a:xfrm>
            <a:off x="6967368" y="4846320"/>
            <a:ext cx="1828800" cy="895350"/>
          </a:xfrm>
          <a:prstGeom prst="rect">
            <a:avLst/>
          </a:prstGeom>
          <a:solidFill>
            <a:schemeClr val="bg1"/>
          </a:solidFill>
          <a:ln w="9525">
            <a:solidFill>
              <a:schemeClr val="tx1"/>
            </a:solidFill>
            <a:miter lim="800000"/>
            <a:headEnd/>
            <a:tailEnd/>
          </a:ln>
          <a:effectLst/>
        </p:spPr>
        <p:txBody>
          <a:bodyPr wrap="none" anchor="ctr"/>
          <a:lstStyle/>
          <a:p>
            <a:pPr eaLnBrk="0" hangingPunct="0">
              <a:spcBef>
                <a:spcPct val="50000"/>
              </a:spcBef>
            </a:pPr>
            <a:r>
              <a:rPr lang="en-US" sz="1800" b="1" dirty="0" smtClean="0">
                <a:latin typeface="+mj-lt"/>
              </a:rPr>
              <a:t>Customer</a:t>
            </a:r>
            <a:endParaRPr lang="en-US" sz="1800" b="1" dirty="0">
              <a:latin typeface="+mj-lt"/>
            </a:endParaRPr>
          </a:p>
        </p:txBody>
      </p:sp>
      <p:cxnSp>
        <p:nvCxnSpPr>
          <p:cNvPr id="23596" name="AutoShape 1068"/>
          <p:cNvCxnSpPr>
            <a:cxnSpLocks noChangeShapeType="1"/>
            <a:stCxn id="68650" idx="0"/>
            <a:endCxn id="68616" idx="2"/>
          </p:cNvCxnSpPr>
          <p:nvPr/>
        </p:nvCxnSpPr>
        <p:spPr bwMode="auto">
          <a:xfrm rot="5400000" flipH="1" flipV="1">
            <a:off x="7562485" y="4527037"/>
            <a:ext cx="638566" cy="1588"/>
          </a:xfrm>
          <a:prstGeom prst="straightConnector1">
            <a:avLst/>
          </a:prstGeom>
          <a:noFill/>
          <a:ln w="38100">
            <a:solidFill>
              <a:schemeClr val="tx1"/>
            </a:solidFill>
            <a:round/>
            <a:headEnd/>
            <a:tailEnd type="triangle" w="med" len="med"/>
          </a:ln>
        </p:spPr>
      </p:cxnSp>
      <p:cxnSp>
        <p:nvCxnSpPr>
          <p:cNvPr id="23570" name="AutoShape 1041"/>
          <p:cNvCxnSpPr>
            <a:cxnSpLocks noChangeShapeType="1"/>
            <a:stCxn id="68615" idx="3"/>
            <a:endCxn id="68616" idx="1"/>
          </p:cNvCxnSpPr>
          <p:nvPr/>
        </p:nvCxnSpPr>
        <p:spPr bwMode="auto">
          <a:xfrm>
            <a:off x="6637518" y="3760079"/>
            <a:ext cx="329850" cy="1588"/>
          </a:xfrm>
          <a:prstGeom prst="straightConnector1">
            <a:avLst/>
          </a:prstGeom>
          <a:noFill/>
          <a:ln w="38100">
            <a:solidFill>
              <a:schemeClr val="tx1"/>
            </a:solidFill>
            <a:round/>
            <a:headEnd/>
            <a:tailEnd type="triangl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normAutofit fontScale="92500" lnSpcReduction="10000"/>
          </a:bodyPr>
          <a:lstStyle/>
          <a:p>
            <a:r>
              <a:rPr lang="en-US" smtClean="0"/>
              <a:t>Standard </a:t>
            </a:r>
          </a:p>
          <a:p>
            <a:pPr lvl="1"/>
            <a:r>
              <a:rPr lang="en-US" smtClean="0"/>
              <a:t>Costs are pre-established and all transactions valued at that cost.</a:t>
            </a:r>
          </a:p>
          <a:p>
            <a:pPr lvl="1"/>
            <a:r>
              <a:rPr lang="en-US" smtClean="0"/>
              <a:t>Deviations reported as variances.</a:t>
            </a:r>
          </a:p>
          <a:p>
            <a:r>
              <a:rPr lang="en-US" smtClean="0"/>
              <a:t>Average</a:t>
            </a:r>
          </a:p>
          <a:p>
            <a:pPr lvl="1"/>
            <a:r>
              <a:rPr lang="en-US" smtClean="0"/>
              <a:t>Costs are re-calculated (averaged) as they occur</a:t>
            </a:r>
          </a:p>
          <a:p>
            <a:pPr lvl="1"/>
            <a:r>
              <a:rPr lang="en-US" smtClean="0"/>
              <a:t>No variances </a:t>
            </a:r>
          </a:p>
          <a:p>
            <a:r>
              <a:rPr lang="en-US" smtClean="0"/>
              <a:t>Period</a:t>
            </a:r>
          </a:p>
          <a:p>
            <a:pPr lvl="1"/>
            <a:r>
              <a:rPr lang="en-US" smtClean="0"/>
              <a:t>Uses values of incoming and outgoing GL transactions from AP and changes to inventory balances between periods</a:t>
            </a:r>
          </a:p>
          <a:p>
            <a:pPr lvl="1"/>
            <a:r>
              <a:rPr lang="en-US" smtClean="0"/>
              <a:t>Differences written off as change in inventory value</a:t>
            </a:r>
          </a:p>
          <a:p>
            <a:r>
              <a:rPr lang="en-US" smtClean="0"/>
              <a:t>Periodic</a:t>
            </a:r>
          </a:p>
          <a:p>
            <a:pPr lvl="1"/>
            <a:r>
              <a:rPr lang="en-US" smtClean="0"/>
              <a:t>Calculates periodic costs using WAVG, FIFO, or LIFO</a:t>
            </a:r>
          </a:p>
          <a:p>
            <a:endParaRPr lang="en-US" smtClean="0"/>
          </a:p>
        </p:txBody>
      </p:sp>
      <p:sp>
        <p:nvSpPr>
          <p:cNvPr id="24578" name="Rectangle 2"/>
          <p:cNvSpPr>
            <a:spLocks noGrp="1" noChangeArrowheads="1"/>
          </p:cNvSpPr>
          <p:nvPr>
            <p:ph type="title"/>
          </p:nvPr>
        </p:nvSpPr>
        <p:spPr>
          <a:xfrm>
            <a:off x="457200" y="182880"/>
            <a:ext cx="8686800" cy="708730"/>
          </a:xfrm>
        </p:spPr>
        <p:txBody>
          <a:bodyPr>
            <a:normAutofit fontScale="90000"/>
          </a:bodyPr>
          <a:lstStyle/>
          <a:p>
            <a:r>
              <a:rPr lang="en-US" dirty="0" smtClean="0"/>
              <a:t>QAD Enterprise Applications Costing Methods</a:t>
            </a:r>
          </a:p>
        </p:txBody>
      </p:sp>
      <p:sp>
        <p:nvSpPr>
          <p:cNvPr id="24580" name="Footer Placeholder 3"/>
          <p:cNvSpPr>
            <a:spLocks noGrp="1"/>
          </p:cNvSpPr>
          <p:nvPr>
            <p:ph type="ftr" sz="quarter" idx="10"/>
          </p:nvPr>
        </p:nvSpPr>
        <p:spPr/>
        <p:txBody>
          <a:bodyPr/>
          <a:lstStyle/>
          <a:p>
            <a:r>
              <a:rPr lang="en-US" smtClean="0"/>
              <a:t>PC-IN-120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mtClean="0"/>
              <a:t>Standard Costing: Example</a:t>
            </a:r>
          </a:p>
        </p:txBody>
      </p:sp>
      <p:sp>
        <p:nvSpPr>
          <p:cNvPr id="25603" name="Footer Placeholder 2"/>
          <p:cNvSpPr>
            <a:spLocks noGrp="1"/>
          </p:cNvSpPr>
          <p:nvPr>
            <p:ph type="ftr" sz="quarter" idx="10"/>
          </p:nvPr>
        </p:nvSpPr>
        <p:spPr/>
        <p:txBody>
          <a:bodyPr/>
          <a:lstStyle/>
          <a:p>
            <a:r>
              <a:rPr lang="en-US" smtClean="0"/>
              <a:t>PC-IN-130</a:t>
            </a:r>
          </a:p>
        </p:txBody>
      </p:sp>
      <p:sp>
        <p:nvSpPr>
          <p:cNvPr id="25604" name="Text Box 8"/>
          <p:cNvSpPr txBox="1">
            <a:spLocks noChangeArrowheads="1"/>
          </p:cNvSpPr>
          <p:nvPr/>
        </p:nvSpPr>
        <p:spPr bwMode="auto">
          <a:xfrm>
            <a:off x="5229225" y="2208213"/>
            <a:ext cx="3733800" cy="1495425"/>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50</a:t>
            </a:r>
            <a:br>
              <a:rPr lang="en-US" sz="1600" b="1" dirty="0">
                <a:latin typeface="+mj-lt"/>
              </a:rPr>
            </a:br>
            <a:r>
              <a:rPr lang="en-US" sz="1400" dirty="0">
                <a:latin typeface="+mj-lt"/>
              </a:rPr>
              <a:t>5 x 10 = 50</a:t>
            </a:r>
          </a:p>
          <a:p>
            <a:pPr algn="l" eaLnBrk="0" hangingPunct="0">
              <a:spcBef>
                <a:spcPct val="50000"/>
              </a:spcBef>
            </a:pPr>
            <a:endParaRPr lang="en-US" sz="1600" b="1" dirty="0">
              <a:latin typeface="+mj-lt"/>
            </a:endParaRPr>
          </a:p>
          <a:p>
            <a:pPr algn="l" eaLnBrk="0" hangingPunct="0">
              <a:spcBef>
                <a:spcPct val="50000"/>
              </a:spcBef>
            </a:pPr>
            <a:r>
              <a:rPr lang="en-US" sz="1600" b="1" dirty="0">
                <a:latin typeface="+mj-lt"/>
              </a:rPr>
              <a:t>80</a:t>
            </a:r>
            <a:br>
              <a:rPr lang="en-US" sz="1600" b="1" dirty="0">
                <a:latin typeface="+mj-lt"/>
              </a:rPr>
            </a:br>
            <a:r>
              <a:rPr lang="en-US" sz="1400" dirty="0">
                <a:latin typeface="+mj-lt"/>
              </a:rPr>
              <a:t>(5 + 3) x 10 = 80</a:t>
            </a:r>
            <a:endParaRPr lang="en-US" sz="1600" dirty="0">
              <a:latin typeface="+mj-lt"/>
            </a:endParaRPr>
          </a:p>
        </p:txBody>
      </p:sp>
      <p:sp>
        <p:nvSpPr>
          <p:cNvPr id="25605" name="Rectangle 15"/>
          <p:cNvSpPr>
            <a:spLocks noChangeArrowheads="1"/>
          </p:cNvSpPr>
          <p:nvPr/>
        </p:nvSpPr>
        <p:spPr bwMode="auto">
          <a:xfrm>
            <a:off x="942975" y="2055813"/>
            <a:ext cx="2286000" cy="2876550"/>
          </a:xfrm>
          <a:prstGeom prst="rect">
            <a:avLst/>
          </a:prstGeom>
          <a:noFill/>
          <a:ln w="38100">
            <a:noFill/>
            <a:miter lim="800000"/>
            <a:headEnd/>
            <a:tailEnd/>
          </a:ln>
        </p:spPr>
        <p:txBody>
          <a:bodyPr wrap="none" anchor="ctr"/>
          <a:lstStyle/>
          <a:p>
            <a:endParaRPr lang="en-US"/>
          </a:p>
        </p:txBody>
      </p:sp>
      <p:sp>
        <p:nvSpPr>
          <p:cNvPr id="25606" name="Text Box 5"/>
          <p:cNvSpPr txBox="1">
            <a:spLocks noChangeArrowheads="1"/>
          </p:cNvSpPr>
          <p:nvPr/>
        </p:nvSpPr>
        <p:spPr bwMode="auto">
          <a:xfrm>
            <a:off x="333375" y="2189163"/>
            <a:ext cx="2762250" cy="2536825"/>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Qty on hand = 5 units</a:t>
            </a:r>
          </a:p>
          <a:p>
            <a:pPr algn="r" eaLnBrk="0" hangingPunct="0">
              <a:spcBef>
                <a:spcPct val="50000"/>
              </a:spcBef>
            </a:pPr>
            <a:endParaRPr lang="en-US" sz="1600" b="1">
              <a:latin typeface="+mj-lt"/>
            </a:endParaRPr>
          </a:p>
          <a:p>
            <a:pPr algn="r" eaLnBrk="0" hangingPunct="0">
              <a:spcBef>
                <a:spcPct val="50000"/>
              </a:spcBef>
            </a:pPr>
            <a:r>
              <a:rPr lang="en-US" sz="1600" b="1">
                <a:latin typeface="+mj-lt"/>
              </a:rPr>
              <a:t/>
            </a:r>
            <a:br>
              <a:rPr lang="en-US" sz="1600" b="1">
                <a:latin typeface="+mj-lt"/>
              </a:rPr>
            </a:br>
            <a:r>
              <a:rPr lang="en-US" sz="1600" b="1">
                <a:latin typeface="+mj-lt"/>
              </a:rPr>
              <a:t>Purchase 3 units </a:t>
            </a:r>
            <a:br>
              <a:rPr lang="en-US" sz="1600" b="1">
                <a:latin typeface="+mj-lt"/>
              </a:rPr>
            </a:br>
            <a:r>
              <a:rPr lang="en-US" sz="1600" b="1">
                <a:latin typeface="+mj-lt"/>
              </a:rPr>
              <a:t>at cost of 20/unit</a:t>
            </a:r>
          </a:p>
          <a:p>
            <a:pPr algn="r" eaLnBrk="0" hangingPunct="0">
              <a:spcBef>
                <a:spcPct val="50000"/>
              </a:spcBef>
            </a:pPr>
            <a:endParaRPr lang="en-US" sz="1600" b="1">
              <a:latin typeface="+mj-lt"/>
            </a:endParaRPr>
          </a:p>
          <a:p>
            <a:pPr algn="r" eaLnBrk="0" hangingPunct="0">
              <a:spcBef>
                <a:spcPct val="50000"/>
              </a:spcBef>
            </a:pPr>
            <a:r>
              <a:rPr lang="en-US" sz="1600" b="1">
                <a:latin typeface="+mj-lt"/>
              </a:rPr>
              <a:t/>
            </a:r>
            <a:br>
              <a:rPr lang="en-US" sz="1600" b="1">
                <a:latin typeface="+mj-lt"/>
              </a:rPr>
            </a:br>
            <a:endParaRPr lang="en-US" sz="1600" b="1">
              <a:latin typeface="+mj-lt"/>
            </a:endParaRPr>
          </a:p>
        </p:txBody>
      </p:sp>
      <p:sp>
        <p:nvSpPr>
          <p:cNvPr id="25607" name="Text Box 6"/>
          <p:cNvSpPr txBox="1">
            <a:spLocks noChangeArrowheads="1"/>
          </p:cNvSpPr>
          <p:nvPr/>
        </p:nvSpPr>
        <p:spPr bwMode="auto">
          <a:xfrm>
            <a:off x="3552825" y="2189163"/>
            <a:ext cx="1562100" cy="2414587"/>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10 / unit</a:t>
            </a:r>
            <a:br>
              <a:rPr lang="en-US" sz="1600" b="1" dirty="0">
                <a:latin typeface="+mj-lt"/>
              </a:rPr>
            </a:br>
            <a:endParaRPr lang="en-US" sz="1600" b="1" dirty="0">
              <a:latin typeface="+mj-lt"/>
            </a:endParaRPr>
          </a:p>
          <a:p>
            <a:pPr algn="l" eaLnBrk="0" hangingPunct="0">
              <a:spcBef>
                <a:spcPct val="50000"/>
              </a:spcBef>
            </a:pPr>
            <a:endParaRPr lang="en-US" sz="1600" b="1" dirty="0">
              <a:latin typeface="+mj-lt"/>
            </a:endParaRPr>
          </a:p>
          <a:p>
            <a:pPr algn="l" eaLnBrk="0" hangingPunct="0">
              <a:spcBef>
                <a:spcPct val="50000"/>
              </a:spcBef>
            </a:pPr>
            <a:r>
              <a:rPr lang="en-US" sz="1600" b="1" dirty="0">
                <a:latin typeface="+mj-lt"/>
              </a:rPr>
              <a:t>10 / unit</a:t>
            </a:r>
          </a:p>
          <a:p>
            <a:pPr algn="l" eaLnBrk="0" hangingPunct="0">
              <a:spcBef>
                <a:spcPct val="50000"/>
              </a:spcBef>
            </a:pPr>
            <a:r>
              <a:rPr lang="en-US" sz="1600" b="1" dirty="0">
                <a:latin typeface="+mj-lt"/>
              </a:rPr>
              <a:t/>
            </a:r>
            <a:br>
              <a:rPr lang="en-US" sz="1600" b="1" dirty="0">
                <a:latin typeface="+mj-lt"/>
              </a:rPr>
            </a:br>
            <a:r>
              <a:rPr lang="en-US" sz="1600" b="1" dirty="0">
                <a:latin typeface="+mj-lt"/>
              </a:rPr>
              <a:t/>
            </a:r>
            <a:br>
              <a:rPr lang="en-US" sz="1600" b="1" dirty="0">
                <a:latin typeface="+mj-lt"/>
              </a:rPr>
            </a:br>
            <a:r>
              <a:rPr lang="en-US" sz="1600" b="1" dirty="0">
                <a:latin typeface="+mj-lt"/>
              </a:rPr>
              <a:t/>
            </a:r>
            <a:br>
              <a:rPr lang="en-US" sz="1600" b="1" dirty="0">
                <a:latin typeface="+mj-lt"/>
              </a:rPr>
            </a:br>
            <a:r>
              <a:rPr lang="en-US" sz="1600" b="1" dirty="0">
                <a:latin typeface="+mj-lt"/>
              </a:rPr>
              <a:t>10 / unit</a:t>
            </a:r>
          </a:p>
        </p:txBody>
      </p:sp>
      <p:sp>
        <p:nvSpPr>
          <p:cNvPr id="25608" name="Text Box 11"/>
          <p:cNvSpPr txBox="1">
            <a:spLocks noChangeArrowheads="1"/>
          </p:cNvSpPr>
          <p:nvPr/>
        </p:nvSpPr>
        <p:spPr bwMode="auto">
          <a:xfrm>
            <a:off x="3438525" y="1655763"/>
            <a:ext cx="17335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Standard Cost</a:t>
            </a:r>
          </a:p>
        </p:txBody>
      </p:sp>
      <p:sp>
        <p:nvSpPr>
          <p:cNvPr id="25609" name="Text Box 12"/>
          <p:cNvSpPr txBox="1">
            <a:spLocks noChangeArrowheads="1"/>
          </p:cNvSpPr>
          <p:nvPr/>
        </p:nvSpPr>
        <p:spPr bwMode="auto">
          <a:xfrm>
            <a:off x="5210175" y="1655763"/>
            <a:ext cx="2473325"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Inventory Value</a:t>
            </a:r>
          </a:p>
        </p:txBody>
      </p:sp>
      <p:sp>
        <p:nvSpPr>
          <p:cNvPr id="25610" name="Line 13"/>
          <p:cNvSpPr>
            <a:spLocks noChangeShapeType="1"/>
          </p:cNvSpPr>
          <p:nvPr/>
        </p:nvSpPr>
        <p:spPr bwMode="auto">
          <a:xfrm>
            <a:off x="3495675" y="2036763"/>
            <a:ext cx="4876800" cy="0"/>
          </a:xfrm>
          <a:prstGeom prst="line">
            <a:avLst/>
          </a:prstGeom>
          <a:noFill/>
          <a:ln w="38100">
            <a:solidFill>
              <a:schemeClr val="tx2"/>
            </a:solidFill>
            <a:round/>
            <a:headEnd/>
            <a:tailEnd/>
          </a:ln>
        </p:spPr>
        <p:txBody>
          <a:bodyPr wrap="none" anchor="ctr"/>
          <a:lstStyle/>
          <a:p>
            <a:endParaRPr lang="en-US"/>
          </a:p>
        </p:txBody>
      </p:sp>
      <p:sp>
        <p:nvSpPr>
          <p:cNvPr id="25611" name="Line 16"/>
          <p:cNvSpPr>
            <a:spLocks noChangeShapeType="1"/>
          </p:cNvSpPr>
          <p:nvPr/>
        </p:nvSpPr>
        <p:spPr bwMode="auto">
          <a:xfrm>
            <a:off x="981075" y="5103813"/>
            <a:ext cx="7391400" cy="0"/>
          </a:xfrm>
          <a:prstGeom prst="line">
            <a:avLst/>
          </a:prstGeom>
          <a:noFill/>
          <a:ln w="38100">
            <a:solidFill>
              <a:schemeClr val="tx2"/>
            </a:solidFill>
            <a:round/>
            <a:headEnd/>
            <a:tailEnd/>
          </a:ln>
        </p:spPr>
        <p:txBody>
          <a:bodyPr wrap="none" anchor="ctr"/>
          <a:lstStyle/>
          <a:p>
            <a:endParaRPr lang="en-US"/>
          </a:p>
        </p:txBody>
      </p:sp>
      <p:sp>
        <p:nvSpPr>
          <p:cNvPr id="25612" name="Text Box 17"/>
          <p:cNvSpPr txBox="1">
            <a:spLocks noChangeArrowheads="1"/>
          </p:cNvSpPr>
          <p:nvPr/>
        </p:nvSpPr>
        <p:spPr bwMode="auto">
          <a:xfrm>
            <a:off x="904875" y="5218113"/>
            <a:ext cx="7086600" cy="82550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This would cause a Purchase Price Variance in this example:</a:t>
            </a:r>
            <a:br>
              <a:rPr lang="en-US" sz="1600" b="1">
                <a:latin typeface="+mj-lt"/>
              </a:rPr>
            </a:br>
            <a:r>
              <a:rPr lang="en-US" sz="1600">
                <a:latin typeface="+mj-lt"/>
              </a:rPr>
              <a:t>(Standard Material Cost - PO Cost) x Quantity Received</a:t>
            </a:r>
            <a:br>
              <a:rPr lang="en-US" sz="1600">
                <a:latin typeface="+mj-lt"/>
              </a:rPr>
            </a:br>
            <a:r>
              <a:rPr lang="en-US" sz="1600">
                <a:latin typeface="+mj-lt"/>
              </a:rPr>
              <a:t>(10 - 20) x 3 = 30 unfavorable variance</a:t>
            </a:r>
          </a:p>
        </p:txBody>
      </p:sp>
      <p:sp>
        <p:nvSpPr>
          <p:cNvPr id="25613" name="Text Box 18"/>
          <p:cNvSpPr txBox="1">
            <a:spLocks noChangeArrowheads="1"/>
          </p:cNvSpPr>
          <p:nvPr/>
        </p:nvSpPr>
        <p:spPr bwMode="auto">
          <a:xfrm>
            <a:off x="1076325" y="4265613"/>
            <a:ext cx="1981200" cy="336550"/>
          </a:xfrm>
          <a:prstGeom prst="rect">
            <a:avLst/>
          </a:prstGeom>
          <a:noFill/>
          <a:ln w="38100">
            <a:noFill/>
            <a:miter lim="800000"/>
            <a:headEnd/>
            <a:tailEnd/>
          </a:ln>
        </p:spPr>
        <p:txBody>
          <a:bodyPr>
            <a:spAutoFit/>
          </a:bodyPr>
          <a:lstStyle/>
          <a:p>
            <a:pPr algn="r" eaLnBrk="0" hangingPunct="0">
              <a:spcBef>
                <a:spcPct val="50000"/>
              </a:spcBef>
            </a:pPr>
            <a:r>
              <a:rPr lang="en-US" sz="1600" b="1"/>
              <a:t>Use 4 units</a:t>
            </a:r>
            <a:endParaRPr lang="en-US" sz="2400"/>
          </a:p>
        </p:txBody>
      </p:sp>
      <p:sp>
        <p:nvSpPr>
          <p:cNvPr id="25614" name="Rectangle 21"/>
          <p:cNvSpPr>
            <a:spLocks noChangeArrowheads="1"/>
          </p:cNvSpPr>
          <p:nvPr/>
        </p:nvSpPr>
        <p:spPr bwMode="auto">
          <a:xfrm>
            <a:off x="809625" y="3241675"/>
            <a:ext cx="228600" cy="228600"/>
          </a:xfrm>
          <a:prstGeom prst="rect">
            <a:avLst/>
          </a:prstGeom>
          <a:noFill/>
          <a:ln w="38100">
            <a:noFill/>
            <a:miter lim="800000"/>
            <a:headEnd/>
            <a:tailEnd/>
          </a:ln>
        </p:spPr>
        <p:txBody>
          <a:bodyPr wrap="none" anchor="ctr"/>
          <a:lstStyle/>
          <a:p>
            <a:endParaRPr lang="en-US"/>
          </a:p>
        </p:txBody>
      </p:sp>
      <p:cxnSp>
        <p:nvCxnSpPr>
          <p:cNvPr id="25615" name="AutoShape 22"/>
          <p:cNvCxnSpPr>
            <a:cxnSpLocks noChangeShapeType="1"/>
            <a:stCxn id="25614" idx="1"/>
            <a:endCxn id="25612" idx="1"/>
          </p:cNvCxnSpPr>
          <p:nvPr/>
        </p:nvCxnSpPr>
        <p:spPr bwMode="auto">
          <a:xfrm rot="10800000" flipH="1" flipV="1">
            <a:off x="809625" y="3355975"/>
            <a:ext cx="95250" cy="2274888"/>
          </a:xfrm>
          <a:prstGeom prst="bentConnector3">
            <a:avLst>
              <a:gd name="adj1" fmla="val -240000"/>
            </a:avLst>
          </a:prstGeom>
          <a:noFill/>
          <a:ln w="38100">
            <a:solidFill>
              <a:srgbClr val="FF0000"/>
            </a:solidFill>
            <a:miter lim="800000"/>
            <a:headEnd/>
            <a:tailEnd type="triangle" w="med" len="med"/>
          </a:ln>
        </p:spPr>
      </p:cxnSp>
      <p:sp>
        <p:nvSpPr>
          <p:cNvPr id="25616" name="Text Box 29"/>
          <p:cNvSpPr txBox="1">
            <a:spLocks noChangeArrowheads="1"/>
          </p:cNvSpPr>
          <p:nvPr/>
        </p:nvSpPr>
        <p:spPr bwMode="auto">
          <a:xfrm>
            <a:off x="5229225" y="4308475"/>
            <a:ext cx="3619500" cy="549275"/>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40</a:t>
            </a:r>
            <a:br>
              <a:rPr lang="en-US" sz="1600" b="1">
                <a:latin typeface="+mj-lt"/>
              </a:rPr>
            </a:br>
            <a:r>
              <a:rPr lang="en-US" sz="1400">
                <a:latin typeface="+mj-lt"/>
              </a:rPr>
              <a:t>(8 - 4) x 10 = 40</a:t>
            </a:r>
          </a:p>
        </p:txBody>
      </p:sp>
      <p:sp>
        <p:nvSpPr>
          <p:cNvPr id="25617" name="Text Box 1078"/>
          <p:cNvSpPr txBox="1">
            <a:spLocks noChangeArrowheads="1"/>
          </p:cNvSpPr>
          <p:nvPr/>
        </p:nvSpPr>
        <p:spPr bwMode="auto">
          <a:xfrm>
            <a:off x="298450" y="1095375"/>
            <a:ext cx="8532813" cy="549275"/>
          </a:xfrm>
          <a:prstGeom prst="rect">
            <a:avLst/>
          </a:prstGeom>
          <a:noFill/>
          <a:ln w="9525" algn="ctr">
            <a:noFill/>
            <a:miter lim="800000"/>
            <a:headEnd/>
            <a:tailEnd/>
          </a:ln>
        </p:spPr>
        <p:txBody>
          <a:bodyPr wrap="none" tIns="91440" bIns="91440">
            <a:spAutoFit/>
          </a:bodyPr>
          <a:lstStyle/>
          <a:p>
            <a:r>
              <a:rPr lang="en-US" sz="2400" b="1" u="sng" dirty="0">
                <a:solidFill>
                  <a:srgbClr val="5A87C6"/>
                </a:solidFill>
                <a:latin typeface="+mj-lt"/>
              </a:rPr>
              <a:t>Comparison of Standard and Average Costing Methods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0"/>
          <p:cNvSpPr>
            <a:spLocks noGrp="1"/>
          </p:cNvSpPr>
          <p:nvPr>
            <p:ph type="title"/>
          </p:nvPr>
        </p:nvSpPr>
        <p:spPr/>
        <p:txBody>
          <a:bodyPr/>
          <a:lstStyle/>
          <a:p>
            <a:r>
              <a:rPr lang="en-US" smtClean="0"/>
              <a:t>Standard Rate &amp; Usage Variances</a:t>
            </a:r>
          </a:p>
        </p:txBody>
      </p:sp>
      <p:sp>
        <p:nvSpPr>
          <p:cNvPr id="26627" name="Footer Placeholder 1"/>
          <p:cNvSpPr>
            <a:spLocks noGrp="1"/>
          </p:cNvSpPr>
          <p:nvPr>
            <p:ph type="ftr" sz="quarter" idx="10"/>
          </p:nvPr>
        </p:nvSpPr>
        <p:spPr/>
        <p:txBody>
          <a:bodyPr/>
          <a:lstStyle/>
          <a:p>
            <a:r>
              <a:rPr lang="en-US" smtClean="0"/>
              <a:t>PC-IN-140</a:t>
            </a:r>
          </a:p>
        </p:txBody>
      </p:sp>
      <p:sp>
        <p:nvSpPr>
          <p:cNvPr id="26628" name="Line 3"/>
          <p:cNvSpPr>
            <a:spLocks noChangeShapeType="1"/>
          </p:cNvSpPr>
          <p:nvPr/>
        </p:nvSpPr>
        <p:spPr bwMode="auto">
          <a:xfrm>
            <a:off x="2035175" y="3163888"/>
            <a:ext cx="2168525" cy="0"/>
          </a:xfrm>
          <a:prstGeom prst="line">
            <a:avLst/>
          </a:prstGeom>
          <a:noFill/>
          <a:ln w="38100">
            <a:solidFill>
              <a:srgbClr val="FF0000"/>
            </a:solidFill>
            <a:round/>
            <a:headEnd/>
            <a:tailEnd/>
          </a:ln>
        </p:spPr>
        <p:txBody>
          <a:bodyPr wrap="none" anchor="ctr"/>
          <a:lstStyle/>
          <a:p>
            <a:endParaRPr lang="en-US">
              <a:latin typeface="+mj-lt"/>
            </a:endParaRPr>
          </a:p>
        </p:txBody>
      </p:sp>
      <p:sp>
        <p:nvSpPr>
          <p:cNvPr id="26629" name="Line 4"/>
          <p:cNvSpPr>
            <a:spLocks noChangeShapeType="1"/>
          </p:cNvSpPr>
          <p:nvPr/>
        </p:nvSpPr>
        <p:spPr bwMode="auto">
          <a:xfrm flipV="1">
            <a:off x="4200525" y="277177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0" name="Line 5"/>
          <p:cNvSpPr>
            <a:spLocks noChangeShapeType="1"/>
          </p:cNvSpPr>
          <p:nvPr/>
        </p:nvSpPr>
        <p:spPr bwMode="auto">
          <a:xfrm flipV="1">
            <a:off x="2039938" y="276542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1" name="Line 6"/>
          <p:cNvSpPr>
            <a:spLocks noChangeShapeType="1"/>
          </p:cNvSpPr>
          <p:nvPr/>
        </p:nvSpPr>
        <p:spPr bwMode="auto">
          <a:xfrm>
            <a:off x="4989513" y="3176588"/>
            <a:ext cx="2168525" cy="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2" name="Line 7"/>
          <p:cNvSpPr>
            <a:spLocks noChangeShapeType="1"/>
          </p:cNvSpPr>
          <p:nvPr/>
        </p:nvSpPr>
        <p:spPr bwMode="auto">
          <a:xfrm flipV="1">
            <a:off x="7148513" y="277812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3" name="Line 8"/>
          <p:cNvSpPr>
            <a:spLocks noChangeShapeType="1"/>
          </p:cNvSpPr>
          <p:nvPr/>
        </p:nvSpPr>
        <p:spPr bwMode="auto">
          <a:xfrm flipV="1">
            <a:off x="4997450" y="2778125"/>
            <a:ext cx="0" cy="393700"/>
          </a:xfrm>
          <a:prstGeom prst="line">
            <a:avLst/>
          </a:prstGeom>
          <a:noFill/>
          <a:ln w="38100">
            <a:solidFill>
              <a:srgbClr val="FF0000"/>
            </a:solidFill>
            <a:round/>
            <a:headEnd/>
            <a:tailEnd/>
          </a:ln>
        </p:spPr>
        <p:txBody>
          <a:bodyPr wrap="none" anchor="ctr"/>
          <a:lstStyle/>
          <a:p>
            <a:endParaRPr lang="en-US">
              <a:latin typeface="+mj-lt"/>
            </a:endParaRPr>
          </a:p>
        </p:txBody>
      </p:sp>
      <p:sp>
        <p:nvSpPr>
          <p:cNvPr id="26634" name="Rectangle 9"/>
          <p:cNvSpPr>
            <a:spLocks noChangeArrowheads="1"/>
          </p:cNvSpPr>
          <p:nvPr/>
        </p:nvSpPr>
        <p:spPr bwMode="auto">
          <a:xfrm>
            <a:off x="1441450" y="3230563"/>
            <a:ext cx="3138488" cy="333375"/>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a:latin typeface="+mj-lt"/>
              </a:rPr>
              <a:t>Mat’l Rate Variance 11 F</a:t>
            </a:r>
          </a:p>
        </p:txBody>
      </p:sp>
      <p:sp>
        <p:nvSpPr>
          <p:cNvPr id="26635" name="Rectangle 10"/>
          <p:cNvSpPr>
            <a:spLocks noChangeArrowheads="1"/>
          </p:cNvSpPr>
          <p:nvPr/>
        </p:nvSpPr>
        <p:spPr bwMode="auto">
          <a:xfrm>
            <a:off x="4579938" y="3230563"/>
            <a:ext cx="3276600" cy="333375"/>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a:latin typeface="+mj-lt"/>
              </a:rPr>
              <a:t>Mat’l Usage Variance 10 U</a:t>
            </a:r>
          </a:p>
        </p:txBody>
      </p:sp>
      <p:sp>
        <p:nvSpPr>
          <p:cNvPr id="26636" name="Rectangle 11"/>
          <p:cNvSpPr>
            <a:spLocks noChangeArrowheads="1"/>
          </p:cNvSpPr>
          <p:nvPr/>
        </p:nvSpPr>
        <p:spPr bwMode="auto">
          <a:xfrm>
            <a:off x="736600" y="1781175"/>
            <a:ext cx="2178050" cy="944563"/>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Actual cost 9</a:t>
            </a:r>
          </a:p>
          <a:p>
            <a:pPr eaLnBrk="0" hangingPunct="0">
              <a:spcBef>
                <a:spcPct val="50000"/>
              </a:spcBef>
            </a:pPr>
            <a:r>
              <a:rPr lang="en-US" sz="1600" dirty="0">
                <a:latin typeface="+mj-lt"/>
              </a:rPr>
              <a:t>X</a:t>
            </a:r>
            <a:br>
              <a:rPr lang="en-US" sz="1600" dirty="0">
                <a:latin typeface="+mj-lt"/>
              </a:rPr>
            </a:br>
            <a:r>
              <a:rPr lang="en-US" sz="1600" dirty="0">
                <a:latin typeface="+mj-lt"/>
              </a:rPr>
              <a:t>Actual quantity 11</a:t>
            </a:r>
          </a:p>
        </p:txBody>
      </p:sp>
      <p:sp>
        <p:nvSpPr>
          <p:cNvPr id="26637" name="Rectangle 12"/>
          <p:cNvSpPr>
            <a:spLocks noChangeArrowheads="1"/>
          </p:cNvSpPr>
          <p:nvPr/>
        </p:nvSpPr>
        <p:spPr bwMode="auto">
          <a:xfrm>
            <a:off x="6051906" y="1781175"/>
            <a:ext cx="2511425" cy="944563"/>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Standard cost 10</a:t>
            </a:r>
          </a:p>
          <a:p>
            <a:pPr eaLnBrk="0" hangingPunct="0">
              <a:spcBef>
                <a:spcPct val="50000"/>
              </a:spcBef>
            </a:pPr>
            <a:r>
              <a:rPr lang="en-US" sz="1600" dirty="0">
                <a:latin typeface="+mj-lt"/>
              </a:rPr>
              <a:t>X</a:t>
            </a:r>
            <a:br>
              <a:rPr lang="en-US" sz="1600" dirty="0">
                <a:latin typeface="+mj-lt"/>
              </a:rPr>
            </a:br>
            <a:r>
              <a:rPr lang="en-US" sz="1600" dirty="0">
                <a:latin typeface="+mj-lt"/>
              </a:rPr>
              <a:t>Standard quantity 10</a:t>
            </a:r>
          </a:p>
        </p:txBody>
      </p:sp>
      <p:sp>
        <p:nvSpPr>
          <p:cNvPr id="26638" name="Rectangle 13"/>
          <p:cNvSpPr>
            <a:spLocks noChangeArrowheads="1"/>
          </p:cNvSpPr>
          <p:nvPr/>
        </p:nvSpPr>
        <p:spPr bwMode="auto">
          <a:xfrm>
            <a:off x="3409950" y="1758950"/>
            <a:ext cx="2319338" cy="944563"/>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Standard cost 10 </a:t>
            </a:r>
          </a:p>
          <a:p>
            <a:pPr eaLnBrk="0" hangingPunct="0">
              <a:spcBef>
                <a:spcPct val="50000"/>
              </a:spcBef>
            </a:pPr>
            <a:r>
              <a:rPr lang="en-US" sz="1600" dirty="0">
                <a:latin typeface="+mj-lt"/>
              </a:rPr>
              <a:t>X</a:t>
            </a:r>
            <a:br>
              <a:rPr lang="en-US" sz="1600" dirty="0">
                <a:latin typeface="+mj-lt"/>
              </a:rPr>
            </a:br>
            <a:r>
              <a:rPr lang="en-US" sz="1600" dirty="0">
                <a:latin typeface="+mj-lt"/>
              </a:rPr>
              <a:t>Actual quantity 11</a:t>
            </a:r>
          </a:p>
        </p:txBody>
      </p:sp>
      <p:sp>
        <p:nvSpPr>
          <p:cNvPr id="26639" name="Freeform 15"/>
          <p:cNvSpPr>
            <a:spLocks/>
          </p:cNvSpPr>
          <p:nvPr/>
        </p:nvSpPr>
        <p:spPr bwMode="auto">
          <a:xfrm>
            <a:off x="3041650" y="3582988"/>
            <a:ext cx="2933700" cy="360362"/>
          </a:xfrm>
          <a:custGeom>
            <a:avLst/>
            <a:gdLst>
              <a:gd name="T0" fmla="*/ 0 w 2002"/>
              <a:gd name="T1" fmla="*/ 0 h 227"/>
              <a:gd name="T2" fmla="*/ 0 w 2002"/>
              <a:gd name="T3" fmla="*/ 569554568 h 227"/>
              <a:gd name="T4" fmla="*/ 2147483647 w 2002"/>
              <a:gd name="T5" fmla="*/ 569554568 h 227"/>
              <a:gd name="T6" fmla="*/ 2147483647 w 2002"/>
              <a:gd name="T7" fmla="*/ 0 h 227"/>
              <a:gd name="T8" fmla="*/ 0 60000 65536"/>
              <a:gd name="T9" fmla="*/ 0 60000 65536"/>
              <a:gd name="T10" fmla="*/ 0 60000 65536"/>
              <a:gd name="T11" fmla="*/ 0 60000 65536"/>
              <a:gd name="T12" fmla="*/ 0 w 2002"/>
              <a:gd name="T13" fmla="*/ 0 h 227"/>
              <a:gd name="T14" fmla="*/ 2002 w 2002"/>
              <a:gd name="T15" fmla="*/ 227 h 227"/>
            </a:gdLst>
            <a:ahLst/>
            <a:cxnLst>
              <a:cxn ang="T8">
                <a:pos x="T0" y="T1"/>
              </a:cxn>
              <a:cxn ang="T9">
                <a:pos x="T2" y="T3"/>
              </a:cxn>
              <a:cxn ang="T10">
                <a:pos x="T4" y="T5"/>
              </a:cxn>
              <a:cxn ang="T11">
                <a:pos x="T6" y="T7"/>
              </a:cxn>
            </a:cxnLst>
            <a:rect l="T12" t="T13" r="T14" b="T15"/>
            <a:pathLst>
              <a:path w="2002" h="227">
                <a:moveTo>
                  <a:pt x="0" y="0"/>
                </a:moveTo>
                <a:lnTo>
                  <a:pt x="0" y="226"/>
                </a:lnTo>
                <a:lnTo>
                  <a:pt x="2001" y="226"/>
                </a:lnTo>
                <a:lnTo>
                  <a:pt x="2001" y="0"/>
                </a:lnTo>
              </a:path>
            </a:pathLst>
          </a:custGeom>
          <a:noFill/>
          <a:ln w="38100" cap="rnd">
            <a:solidFill>
              <a:srgbClr val="FF0000"/>
            </a:solidFill>
            <a:round/>
            <a:headEnd/>
            <a:tailEnd/>
          </a:ln>
        </p:spPr>
        <p:txBody>
          <a:bodyPr/>
          <a:lstStyle/>
          <a:p>
            <a:endParaRPr lang="en-US">
              <a:latin typeface="+mj-lt"/>
            </a:endParaRPr>
          </a:p>
        </p:txBody>
      </p:sp>
      <p:sp>
        <p:nvSpPr>
          <p:cNvPr id="26640" name="Line 16"/>
          <p:cNvSpPr>
            <a:spLocks noChangeShapeType="1"/>
          </p:cNvSpPr>
          <p:nvPr/>
        </p:nvSpPr>
        <p:spPr bwMode="auto">
          <a:xfrm>
            <a:off x="4560358" y="3960813"/>
            <a:ext cx="0" cy="258762"/>
          </a:xfrm>
          <a:prstGeom prst="line">
            <a:avLst/>
          </a:prstGeom>
          <a:noFill/>
          <a:ln w="38100">
            <a:solidFill>
              <a:srgbClr val="FF0000"/>
            </a:solidFill>
            <a:round/>
            <a:headEnd/>
            <a:tailEnd/>
          </a:ln>
        </p:spPr>
        <p:txBody>
          <a:bodyPr wrap="none" anchor="ctr"/>
          <a:lstStyle/>
          <a:p>
            <a:endParaRPr lang="en-US">
              <a:latin typeface="+mj-lt"/>
            </a:endParaRPr>
          </a:p>
        </p:txBody>
      </p:sp>
      <p:sp>
        <p:nvSpPr>
          <p:cNvPr id="26641" name="Rectangle 17"/>
          <p:cNvSpPr>
            <a:spLocks noChangeArrowheads="1"/>
          </p:cNvSpPr>
          <p:nvPr/>
        </p:nvSpPr>
        <p:spPr bwMode="auto">
          <a:xfrm>
            <a:off x="2671763" y="4268788"/>
            <a:ext cx="3795712" cy="333375"/>
          </a:xfrm>
          <a:prstGeom prst="rect">
            <a:avLst/>
          </a:prstGeom>
          <a:noFill/>
          <a:ln w="12700" cmpd="dbl">
            <a:noFill/>
            <a:miter lim="800000"/>
            <a:headEnd/>
            <a:tailEnd/>
          </a:ln>
        </p:spPr>
        <p:txBody>
          <a:bodyPr lIns="90488" tIns="44450" rIns="90488" bIns="44450">
            <a:spAutoFit/>
          </a:bodyPr>
          <a:lstStyle/>
          <a:p>
            <a:pPr eaLnBrk="0" hangingPunct="0">
              <a:spcBef>
                <a:spcPct val="50000"/>
              </a:spcBef>
            </a:pPr>
            <a:r>
              <a:rPr lang="en-US" sz="1600" dirty="0">
                <a:latin typeface="+mj-lt"/>
              </a:rPr>
              <a:t>Total Materials Variance 1 F</a:t>
            </a:r>
          </a:p>
        </p:txBody>
      </p:sp>
      <p:sp>
        <p:nvSpPr>
          <p:cNvPr id="26642" name="Rectangle 18"/>
          <p:cNvSpPr>
            <a:spLocks noChangeArrowheads="1"/>
          </p:cNvSpPr>
          <p:nvPr/>
        </p:nvSpPr>
        <p:spPr bwMode="auto">
          <a:xfrm>
            <a:off x="6521958" y="1214438"/>
            <a:ext cx="1587294" cy="338554"/>
          </a:xfrm>
          <a:prstGeom prst="rect">
            <a:avLst/>
          </a:prstGeom>
          <a:noFill/>
          <a:ln w="38100" cmpd="dbl">
            <a:noFill/>
            <a:miter lim="800000"/>
            <a:headEnd/>
            <a:tailEnd/>
          </a:ln>
        </p:spPr>
        <p:txBody>
          <a:bodyPr wrap="none">
            <a:spAutoFit/>
          </a:bodyPr>
          <a:lstStyle/>
          <a:p>
            <a:pPr algn="l" eaLnBrk="0" hangingPunct="0"/>
            <a:r>
              <a:rPr lang="en-US" sz="1600" b="1" dirty="0">
                <a:latin typeface="+mj-lt"/>
              </a:rPr>
              <a:t>Standard Cost</a:t>
            </a:r>
          </a:p>
        </p:txBody>
      </p:sp>
      <p:sp>
        <p:nvSpPr>
          <p:cNvPr id="26643" name="Rectangle 19"/>
          <p:cNvSpPr>
            <a:spLocks noChangeArrowheads="1"/>
          </p:cNvSpPr>
          <p:nvPr/>
        </p:nvSpPr>
        <p:spPr bwMode="auto">
          <a:xfrm>
            <a:off x="3494088" y="1195388"/>
            <a:ext cx="2137124" cy="584775"/>
          </a:xfrm>
          <a:prstGeom prst="rect">
            <a:avLst/>
          </a:prstGeom>
          <a:noFill/>
          <a:ln w="38100" cmpd="dbl">
            <a:noFill/>
            <a:miter lim="800000"/>
            <a:headEnd/>
            <a:tailEnd/>
          </a:ln>
        </p:spPr>
        <p:txBody>
          <a:bodyPr wrap="none">
            <a:spAutoFit/>
          </a:bodyPr>
          <a:lstStyle/>
          <a:p>
            <a:pPr eaLnBrk="0" hangingPunct="0"/>
            <a:r>
              <a:rPr lang="en-US" sz="1600" b="1" dirty="0">
                <a:latin typeface="+mj-lt"/>
              </a:rPr>
              <a:t>Manufacturing Cost</a:t>
            </a:r>
            <a:br>
              <a:rPr lang="en-US" sz="1600" b="1" dirty="0">
                <a:latin typeface="+mj-lt"/>
              </a:rPr>
            </a:br>
            <a:r>
              <a:rPr lang="en-US" sz="1600" b="1" dirty="0">
                <a:latin typeface="+mj-lt"/>
              </a:rPr>
              <a:t>Incurred @ Std.</a:t>
            </a:r>
          </a:p>
        </p:txBody>
      </p:sp>
      <p:sp>
        <p:nvSpPr>
          <p:cNvPr id="26644" name="Rectangle 20"/>
          <p:cNvSpPr>
            <a:spLocks noChangeArrowheads="1"/>
          </p:cNvSpPr>
          <p:nvPr/>
        </p:nvSpPr>
        <p:spPr bwMode="auto">
          <a:xfrm>
            <a:off x="1004888" y="1214438"/>
            <a:ext cx="1617662" cy="581025"/>
          </a:xfrm>
          <a:prstGeom prst="rect">
            <a:avLst/>
          </a:prstGeom>
          <a:noFill/>
          <a:ln w="38100" cmpd="dbl">
            <a:noFill/>
            <a:miter lim="800000"/>
            <a:headEnd/>
            <a:tailEnd/>
          </a:ln>
        </p:spPr>
        <p:txBody>
          <a:bodyPr wrap="none">
            <a:spAutoFit/>
          </a:bodyPr>
          <a:lstStyle/>
          <a:p>
            <a:pPr eaLnBrk="0" hangingPunct="0"/>
            <a:r>
              <a:rPr lang="en-US" sz="1600" b="1" dirty="0">
                <a:latin typeface="+mj-lt"/>
              </a:rPr>
              <a:t>Purchase</a:t>
            </a:r>
            <a:br>
              <a:rPr lang="en-US" sz="1600" b="1" dirty="0">
                <a:latin typeface="+mj-lt"/>
              </a:rPr>
            </a:br>
            <a:r>
              <a:rPr lang="en-US" sz="1600" b="1" dirty="0">
                <a:latin typeface="+mj-lt"/>
              </a:rPr>
              <a:t>Costs Incurred</a:t>
            </a:r>
          </a:p>
        </p:txBody>
      </p:sp>
      <p:sp>
        <p:nvSpPr>
          <p:cNvPr id="26645" name="Text Box 21"/>
          <p:cNvSpPr txBox="1">
            <a:spLocks noChangeArrowheads="1"/>
          </p:cNvSpPr>
          <p:nvPr/>
        </p:nvSpPr>
        <p:spPr bwMode="auto">
          <a:xfrm>
            <a:off x="2109788" y="2771775"/>
            <a:ext cx="774700"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99</a:t>
            </a:r>
          </a:p>
        </p:txBody>
      </p:sp>
      <p:sp>
        <p:nvSpPr>
          <p:cNvPr id="26646" name="Text Box 22"/>
          <p:cNvSpPr txBox="1">
            <a:spLocks noChangeArrowheads="1"/>
          </p:cNvSpPr>
          <p:nvPr/>
        </p:nvSpPr>
        <p:spPr bwMode="auto">
          <a:xfrm>
            <a:off x="3516313" y="2771775"/>
            <a:ext cx="844550"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110</a:t>
            </a:r>
          </a:p>
        </p:txBody>
      </p:sp>
      <p:sp>
        <p:nvSpPr>
          <p:cNvPr id="26647" name="Text Box 23"/>
          <p:cNvSpPr txBox="1">
            <a:spLocks noChangeArrowheads="1"/>
          </p:cNvSpPr>
          <p:nvPr/>
        </p:nvSpPr>
        <p:spPr bwMode="auto">
          <a:xfrm>
            <a:off x="4994275" y="2767013"/>
            <a:ext cx="844550"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110</a:t>
            </a:r>
          </a:p>
        </p:txBody>
      </p:sp>
      <p:sp>
        <p:nvSpPr>
          <p:cNvPr id="26648" name="Text Box 24"/>
          <p:cNvSpPr txBox="1">
            <a:spLocks noChangeArrowheads="1"/>
          </p:cNvSpPr>
          <p:nvPr/>
        </p:nvSpPr>
        <p:spPr bwMode="auto">
          <a:xfrm>
            <a:off x="6542088" y="2771775"/>
            <a:ext cx="842962" cy="336550"/>
          </a:xfrm>
          <a:prstGeom prst="rect">
            <a:avLst/>
          </a:prstGeom>
          <a:noFill/>
          <a:ln w="38100" cmpd="dbl">
            <a:noFill/>
            <a:miter lim="800000"/>
            <a:headEnd/>
            <a:tailEnd/>
          </a:ln>
        </p:spPr>
        <p:txBody>
          <a:bodyPr>
            <a:spAutoFit/>
          </a:bodyPr>
          <a:lstStyle/>
          <a:p>
            <a:pPr algn="l" eaLnBrk="0" hangingPunct="0">
              <a:spcBef>
                <a:spcPct val="50000"/>
              </a:spcBef>
            </a:pPr>
            <a:r>
              <a:rPr lang="en-US" sz="1600">
                <a:latin typeface="+mj-lt"/>
              </a:rPr>
              <a:t>100</a:t>
            </a:r>
          </a:p>
        </p:txBody>
      </p:sp>
      <p:sp>
        <p:nvSpPr>
          <p:cNvPr id="64547" name="Rectangle 35"/>
          <p:cNvSpPr>
            <a:spLocks noChangeArrowheads="1"/>
          </p:cNvSpPr>
          <p:nvPr/>
        </p:nvSpPr>
        <p:spPr bwMode="auto">
          <a:xfrm>
            <a:off x="333375" y="4857750"/>
            <a:ext cx="8343900" cy="1181100"/>
          </a:xfrm>
          <a:prstGeom prst="rect">
            <a:avLst/>
          </a:prstGeom>
          <a:solidFill>
            <a:schemeClr val="bg1"/>
          </a:solidFill>
          <a:ln w="12700">
            <a:solidFill>
              <a:schemeClr val="tx1"/>
            </a:solidFill>
            <a:miter lim="800000"/>
            <a:headEnd/>
            <a:tailEnd/>
          </a:ln>
          <a:effectLst>
            <a:outerShdw dist="107763" dir="18900000" algn="ctr" rotWithShape="0">
              <a:schemeClr val="bg2"/>
            </a:outerShdw>
          </a:effectLst>
        </p:spPr>
        <p:txBody>
          <a:bodyPr wrap="none" anchor="ctr"/>
          <a:lstStyle/>
          <a:p>
            <a:pPr>
              <a:defRPr/>
            </a:pPr>
            <a:endParaRPr lang="en-US">
              <a:latin typeface="+mj-lt"/>
            </a:endParaRPr>
          </a:p>
        </p:txBody>
      </p:sp>
      <p:sp>
        <p:nvSpPr>
          <p:cNvPr id="26650" name="Rectangle 25"/>
          <p:cNvSpPr>
            <a:spLocks noChangeArrowheads="1"/>
          </p:cNvSpPr>
          <p:nvPr/>
        </p:nvSpPr>
        <p:spPr bwMode="auto">
          <a:xfrm>
            <a:off x="522288" y="5676900"/>
            <a:ext cx="5222875" cy="333375"/>
          </a:xfrm>
          <a:prstGeom prst="rect">
            <a:avLst/>
          </a:prstGeom>
          <a:noFill/>
          <a:ln w="12700" cmpd="dbl">
            <a:noFill/>
            <a:miter lim="800000"/>
            <a:headEnd/>
            <a:tailEnd/>
          </a:ln>
        </p:spPr>
        <p:txBody>
          <a:bodyPr lIns="90488" tIns="44450" rIns="90488" bIns="44450">
            <a:spAutoFit/>
          </a:bodyPr>
          <a:lstStyle/>
          <a:p>
            <a:pPr algn="l" eaLnBrk="0" hangingPunct="0">
              <a:spcBef>
                <a:spcPct val="50000"/>
              </a:spcBef>
            </a:pPr>
            <a:r>
              <a:rPr lang="en-US" sz="1600" i="1">
                <a:latin typeface="+mj-lt"/>
              </a:rPr>
              <a:t>F = Favorable; U = Unfavorable</a:t>
            </a:r>
          </a:p>
        </p:txBody>
      </p:sp>
      <p:sp>
        <p:nvSpPr>
          <p:cNvPr id="26651" name="Rectangle 27"/>
          <p:cNvSpPr>
            <a:spLocks noChangeArrowheads="1"/>
          </p:cNvSpPr>
          <p:nvPr/>
        </p:nvSpPr>
        <p:spPr bwMode="auto">
          <a:xfrm>
            <a:off x="442913" y="4905375"/>
            <a:ext cx="8461375" cy="333375"/>
          </a:xfrm>
          <a:prstGeom prst="rect">
            <a:avLst/>
          </a:prstGeom>
          <a:noFill/>
          <a:ln w="12700" cmpd="dbl">
            <a:noFill/>
            <a:miter lim="800000"/>
            <a:headEnd/>
            <a:tailEnd/>
          </a:ln>
        </p:spPr>
        <p:txBody>
          <a:bodyPr lIns="90488" tIns="44450" rIns="90488" bIns="44450">
            <a:spAutoFit/>
          </a:bodyPr>
          <a:lstStyle/>
          <a:p>
            <a:pPr algn="l" eaLnBrk="0" hangingPunct="0">
              <a:spcBef>
                <a:spcPct val="50000"/>
              </a:spcBef>
              <a:buFontTx/>
              <a:buChar char="•"/>
            </a:pPr>
            <a:r>
              <a:rPr lang="en-US" sz="1600" dirty="0">
                <a:latin typeface="+mj-lt"/>
              </a:rPr>
              <a:t> </a:t>
            </a:r>
            <a:r>
              <a:rPr lang="en-US" sz="1600" b="1" dirty="0" err="1">
                <a:latin typeface="+mj-lt"/>
              </a:rPr>
              <a:t>Mat’l</a:t>
            </a:r>
            <a:r>
              <a:rPr lang="en-US" sz="1600" b="1" dirty="0">
                <a:latin typeface="+mj-lt"/>
              </a:rPr>
              <a:t> Rate </a:t>
            </a:r>
            <a:r>
              <a:rPr lang="en-US" sz="1600" b="1" dirty="0" err="1">
                <a:latin typeface="+mj-lt"/>
              </a:rPr>
              <a:t>Var</a:t>
            </a:r>
            <a:r>
              <a:rPr lang="en-US" sz="1600" dirty="0">
                <a:latin typeface="+mj-lt"/>
              </a:rPr>
              <a:t> = Actual Qty Used x (Actual Price - Std Price) = 11 x (9 - 10) = 11 F</a:t>
            </a:r>
          </a:p>
        </p:txBody>
      </p:sp>
      <p:sp>
        <p:nvSpPr>
          <p:cNvPr id="26652" name="Rectangle 28"/>
          <p:cNvSpPr>
            <a:spLocks noChangeArrowheads="1"/>
          </p:cNvSpPr>
          <p:nvPr/>
        </p:nvSpPr>
        <p:spPr bwMode="auto">
          <a:xfrm>
            <a:off x="434975" y="5286375"/>
            <a:ext cx="8442325" cy="333375"/>
          </a:xfrm>
          <a:prstGeom prst="rect">
            <a:avLst/>
          </a:prstGeom>
          <a:noFill/>
          <a:ln w="12700" cmpd="dbl">
            <a:noFill/>
            <a:miter lim="800000"/>
            <a:headEnd/>
            <a:tailEnd/>
          </a:ln>
        </p:spPr>
        <p:txBody>
          <a:bodyPr lIns="90488" tIns="44450" rIns="90488" bIns="44450">
            <a:spAutoFit/>
          </a:bodyPr>
          <a:lstStyle/>
          <a:p>
            <a:pPr algn="l" eaLnBrk="0" hangingPunct="0">
              <a:spcBef>
                <a:spcPct val="50000"/>
              </a:spcBef>
              <a:buFontTx/>
              <a:buChar char="•"/>
            </a:pPr>
            <a:r>
              <a:rPr lang="en-US" sz="1600">
                <a:latin typeface="+mj-lt"/>
              </a:rPr>
              <a:t> </a:t>
            </a:r>
            <a:r>
              <a:rPr lang="en-US" sz="1600" b="1">
                <a:latin typeface="+mj-lt"/>
              </a:rPr>
              <a:t>Mat’l Usage Var</a:t>
            </a:r>
            <a:r>
              <a:rPr lang="en-US" sz="1600">
                <a:latin typeface="+mj-lt"/>
              </a:rPr>
              <a:t> = Std Price x (Actual Qty - Std Qty) = 10 x (11 - 10) = 10 U</a:t>
            </a:r>
          </a:p>
        </p:txBody>
      </p:sp>
      <p:sp>
        <p:nvSpPr>
          <p:cNvPr id="26653" name="Line 33"/>
          <p:cNvSpPr>
            <a:spLocks noChangeShapeType="1"/>
          </p:cNvSpPr>
          <p:nvPr/>
        </p:nvSpPr>
        <p:spPr bwMode="auto">
          <a:xfrm>
            <a:off x="2949575" y="2927350"/>
            <a:ext cx="190500" cy="0"/>
          </a:xfrm>
          <a:prstGeom prst="line">
            <a:avLst/>
          </a:prstGeom>
          <a:noFill/>
          <a:ln w="19050">
            <a:solidFill>
              <a:schemeClr val="tx1"/>
            </a:solidFill>
            <a:round/>
            <a:headEnd/>
            <a:tailEnd/>
          </a:ln>
        </p:spPr>
        <p:txBody>
          <a:bodyPr wrap="none" anchor="ctr"/>
          <a:lstStyle/>
          <a:p>
            <a:endParaRPr lang="en-US">
              <a:latin typeface="+mj-lt"/>
            </a:endParaRPr>
          </a:p>
        </p:txBody>
      </p:sp>
      <p:sp>
        <p:nvSpPr>
          <p:cNvPr id="26654" name="Line 34"/>
          <p:cNvSpPr>
            <a:spLocks noChangeShapeType="1"/>
          </p:cNvSpPr>
          <p:nvPr/>
        </p:nvSpPr>
        <p:spPr bwMode="auto">
          <a:xfrm>
            <a:off x="5991225" y="2927350"/>
            <a:ext cx="190500" cy="0"/>
          </a:xfrm>
          <a:prstGeom prst="line">
            <a:avLst/>
          </a:prstGeom>
          <a:noFill/>
          <a:ln w="19050">
            <a:solidFill>
              <a:schemeClr val="tx1"/>
            </a:solidFill>
            <a:round/>
            <a:headEnd/>
            <a:tailEnd/>
          </a:ln>
        </p:spPr>
        <p:txBody>
          <a:bodyPr wrap="none" anchor="ctr"/>
          <a:lstStyle/>
          <a:p>
            <a:endParaRPr lang="en-US">
              <a:latin typeface="+mj-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Elbow Connector 34"/>
          <p:cNvCxnSpPr>
            <a:stCxn id="76829" idx="2"/>
            <a:endCxn id="76823" idx="0"/>
          </p:cNvCxnSpPr>
          <p:nvPr/>
        </p:nvCxnSpPr>
        <p:spPr>
          <a:xfrm rot="5400000">
            <a:off x="1685531" y="3165823"/>
            <a:ext cx="2085975" cy="1588"/>
          </a:xfrm>
          <a:prstGeom prst="bentConnector3">
            <a:avLst>
              <a:gd name="adj1" fmla="val 50000"/>
            </a:avLst>
          </a:prstGeom>
          <a:noFill/>
          <a:ln w="38100">
            <a:solidFill>
              <a:srgbClr val="FF0000"/>
            </a:solidFill>
            <a:round/>
            <a:headEnd/>
            <a:tailEnd type="triangle" w="med" len="med"/>
          </a:ln>
        </p:spPr>
      </p:cxnSp>
      <p:sp>
        <p:nvSpPr>
          <p:cNvPr id="27650" name="Title 20"/>
          <p:cNvSpPr>
            <a:spLocks noGrp="1"/>
          </p:cNvSpPr>
          <p:nvPr>
            <p:ph type="title"/>
          </p:nvPr>
        </p:nvSpPr>
        <p:spPr/>
        <p:txBody>
          <a:bodyPr/>
          <a:lstStyle/>
          <a:p>
            <a:r>
              <a:rPr lang="en-US" smtClean="0"/>
              <a:t>Standard (GL) Cost: Account Flow</a:t>
            </a:r>
          </a:p>
        </p:txBody>
      </p:sp>
      <p:sp>
        <p:nvSpPr>
          <p:cNvPr id="27651" name="Footer Placeholder 1"/>
          <p:cNvSpPr>
            <a:spLocks noGrp="1"/>
          </p:cNvSpPr>
          <p:nvPr>
            <p:ph type="ftr" sz="quarter" idx="10"/>
          </p:nvPr>
        </p:nvSpPr>
        <p:spPr/>
        <p:txBody>
          <a:bodyPr/>
          <a:lstStyle/>
          <a:p>
            <a:r>
              <a:rPr lang="en-US" smtClean="0"/>
              <a:t>PC-IN-150</a:t>
            </a:r>
          </a:p>
        </p:txBody>
      </p:sp>
      <p:sp>
        <p:nvSpPr>
          <p:cNvPr id="27654" name="Rectangle 1035"/>
          <p:cNvSpPr>
            <a:spLocks noChangeArrowheads="1"/>
          </p:cNvSpPr>
          <p:nvPr/>
        </p:nvSpPr>
        <p:spPr bwMode="auto">
          <a:xfrm>
            <a:off x="5014518" y="4343573"/>
            <a:ext cx="2834640" cy="254173"/>
          </a:xfrm>
          <a:prstGeom prst="rect">
            <a:avLst/>
          </a:prstGeom>
          <a:noFill/>
          <a:ln w="38100">
            <a:noFill/>
            <a:miter lim="800000"/>
            <a:headEnd/>
            <a:tailEnd/>
          </a:ln>
          <a:effectLst/>
        </p:spPr>
        <p:txBody>
          <a:bodyPr lIns="19211" tIns="7684" rIns="19211" bIns="7684">
            <a:spAutoFit/>
          </a:bodyPr>
          <a:lstStyle/>
          <a:p>
            <a:pPr marL="325438" indent="-325438" algn="l" defTabSz="866775" eaLnBrk="0" hangingPunct="0">
              <a:lnSpc>
                <a:spcPct val="105000"/>
              </a:lnSpc>
            </a:pPr>
            <a:r>
              <a:rPr lang="en-US" sz="1600" b="1" dirty="0">
                <a:latin typeface="+mj-lt"/>
              </a:rPr>
              <a:t>DR PO Receipts 12 (PO cost)</a:t>
            </a:r>
          </a:p>
        </p:txBody>
      </p:sp>
      <p:sp>
        <p:nvSpPr>
          <p:cNvPr id="27655" name="Rectangle 1036"/>
          <p:cNvSpPr>
            <a:spLocks noChangeArrowheads="1"/>
          </p:cNvSpPr>
          <p:nvPr/>
        </p:nvSpPr>
        <p:spPr bwMode="auto">
          <a:xfrm>
            <a:off x="5014518" y="4607626"/>
            <a:ext cx="2834640" cy="530225"/>
          </a:xfrm>
          <a:prstGeom prst="rect">
            <a:avLst/>
          </a:prstGeom>
          <a:noFill/>
          <a:ln w="38100">
            <a:noFill/>
            <a:miter lim="800000"/>
            <a:headEnd/>
            <a:tailEnd/>
          </a:ln>
          <a:effectLst/>
        </p:spPr>
        <p:txBody>
          <a:bodyPr lIns="19211" tIns="7684" rIns="19211" bIns="7684">
            <a:spAutoFit/>
          </a:bodyPr>
          <a:lstStyle/>
          <a:p>
            <a:pPr algn="l" defTabSz="866775" eaLnBrk="0" hangingPunct="0">
              <a:lnSpc>
                <a:spcPct val="105000"/>
              </a:lnSpc>
            </a:pPr>
            <a:r>
              <a:rPr lang="en-US" sz="1600" b="1" dirty="0">
                <a:latin typeface="+mj-lt"/>
              </a:rPr>
              <a:t>DR AP Rate Variance </a:t>
            </a:r>
            <a:r>
              <a:rPr lang="en-US" sz="1600" b="1" dirty="0" smtClean="0">
                <a:latin typeface="+mj-lt"/>
              </a:rPr>
              <a:t>1</a:t>
            </a:r>
            <a:br>
              <a:rPr lang="en-US" sz="1600" b="1" dirty="0" smtClean="0">
                <a:latin typeface="+mj-lt"/>
              </a:rPr>
            </a:br>
            <a:r>
              <a:rPr lang="en-US" sz="1600" b="1" dirty="0" smtClean="0">
                <a:latin typeface="+mj-lt"/>
              </a:rPr>
              <a:t>(Invoice </a:t>
            </a:r>
            <a:r>
              <a:rPr lang="en-US" sz="1600" b="1" dirty="0">
                <a:latin typeface="+mj-lt"/>
              </a:rPr>
              <a:t>- PO cost)</a:t>
            </a:r>
            <a:endParaRPr lang="en-US" sz="1100" dirty="0">
              <a:latin typeface="+mj-lt"/>
            </a:endParaRPr>
          </a:p>
        </p:txBody>
      </p:sp>
      <p:sp>
        <p:nvSpPr>
          <p:cNvPr id="27656" name="Rectangle 1039"/>
          <p:cNvSpPr>
            <a:spLocks noChangeArrowheads="1"/>
          </p:cNvSpPr>
          <p:nvPr/>
        </p:nvSpPr>
        <p:spPr bwMode="auto">
          <a:xfrm>
            <a:off x="5014518" y="2857320"/>
            <a:ext cx="2834640" cy="530225"/>
          </a:xfrm>
          <a:prstGeom prst="rect">
            <a:avLst/>
          </a:prstGeom>
          <a:noFill/>
          <a:ln w="38100">
            <a:noFill/>
            <a:miter lim="800000"/>
            <a:headEnd/>
            <a:tailEnd/>
          </a:ln>
          <a:effectLst/>
        </p:spPr>
        <p:txBody>
          <a:bodyPr lIns="19211" tIns="7684" rIns="19211" bIns="7684">
            <a:spAutoFit/>
          </a:bodyPr>
          <a:lstStyle/>
          <a:p>
            <a:pPr marL="325438" indent="-325438" algn="l" defTabSz="866775" eaLnBrk="0" hangingPunct="0">
              <a:lnSpc>
                <a:spcPct val="105000"/>
              </a:lnSpc>
            </a:pPr>
            <a:r>
              <a:rPr lang="en-US" sz="1600" b="1" dirty="0">
                <a:latin typeface="+mj-lt"/>
              </a:rPr>
              <a:t>DR Inv 10 (GL cost)</a:t>
            </a:r>
          </a:p>
          <a:p>
            <a:pPr marL="325438" indent="-325438" algn="l" defTabSz="866775" eaLnBrk="0" hangingPunct="0">
              <a:lnSpc>
                <a:spcPct val="105000"/>
              </a:lnSpc>
            </a:pPr>
            <a:r>
              <a:rPr lang="en-US" sz="1600" b="1" dirty="0">
                <a:latin typeface="+mj-lt"/>
              </a:rPr>
              <a:t>CR PO Receipts 10</a:t>
            </a:r>
          </a:p>
        </p:txBody>
      </p:sp>
      <p:sp>
        <p:nvSpPr>
          <p:cNvPr id="27658" name="Rectangle 1041"/>
          <p:cNvSpPr>
            <a:spLocks noChangeArrowheads="1"/>
          </p:cNvSpPr>
          <p:nvPr/>
        </p:nvSpPr>
        <p:spPr bwMode="auto">
          <a:xfrm>
            <a:off x="5014518" y="3405889"/>
            <a:ext cx="2834640" cy="530225"/>
          </a:xfrm>
          <a:prstGeom prst="rect">
            <a:avLst/>
          </a:prstGeom>
          <a:noFill/>
          <a:ln w="38100">
            <a:noFill/>
            <a:miter lim="800000"/>
            <a:headEnd/>
            <a:tailEnd/>
          </a:ln>
          <a:effectLst/>
        </p:spPr>
        <p:txBody>
          <a:bodyPr lIns="19211" tIns="7684" rIns="19211" bIns="7684">
            <a:spAutoFit/>
          </a:bodyPr>
          <a:lstStyle/>
          <a:p>
            <a:pPr marL="325438" indent="-325438" algn="l" defTabSz="866775" eaLnBrk="0" hangingPunct="0">
              <a:lnSpc>
                <a:spcPct val="105000"/>
              </a:lnSpc>
            </a:pPr>
            <a:r>
              <a:rPr lang="en-US" sz="1600" b="1" dirty="0">
                <a:latin typeface="+mj-lt"/>
              </a:rPr>
              <a:t>DR PPV 2 (GL - PO cost)</a:t>
            </a:r>
          </a:p>
          <a:p>
            <a:pPr marL="325438" indent="-325438" algn="l" defTabSz="866775" eaLnBrk="0" hangingPunct="0">
              <a:lnSpc>
                <a:spcPct val="105000"/>
              </a:lnSpc>
            </a:pPr>
            <a:r>
              <a:rPr lang="en-US" sz="1600" b="1" dirty="0">
                <a:latin typeface="+mj-lt"/>
              </a:rPr>
              <a:t>CR PO Receipts 2</a:t>
            </a:r>
          </a:p>
        </p:txBody>
      </p:sp>
      <p:sp>
        <p:nvSpPr>
          <p:cNvPr id="27663" name="Rectangle 1065"/>
          <p:cNvSpPr>
            <a:spLocks noChangeArrowheads="1"/>
          </p:cNvSpPr>
          <p:nvPr/>
        </p:nvSpPr>
        <p:spPr bwMode="auto">
          <a:xfrm>
            <a:off x="5014518" y="5153020"/>
            <a:ext cx="2834640" cy="530225"/>
          </a:xfrm>
          <a:prstGeom prst="rect">
            <a:avLst/>
          </a:prstGeom>
          <a:noFill/>
          <a:ln w="38100">
            <a:noFill/>
            <a:miter lim="800000"/>
            <a:headEnd/>
            <a:tailEnd/>
          </a:ln>
          <a:effectLst/>
        </p:spPr>
        <p:txBody>
          <a:bodyPr lIns="19211" tIns="7684" rIns="19211" bIns="7684">
            <a:spAutoFit/>
          </a:bodyPr>
          <a:lstStyle/>
          <a:p>
            <a:pPr algn="l" defTabSz="866775" eaLnBrk="0" hangingPunct="0">
              <a:lnSpc>
                <a:spcPct val="105000"/>
              </a:lnSpc>
            </a:pPr>
            <a:r>
              <a:rPr lang="en-US" sz="1600" b="1" dirty="0">
                <a:latin typeface="+mj-lt"/>
              </a:rPr>
              <a:t>CR Accounts Payable 13 (Invoice cost)</a:t>
            </a:r>
            <a:endParaRPr lang="en-US" sz="1100" dirty="0">
              <a:latin typeface="+mj-lt"/>
            </a:endParaRPr>
          </a:p>
        </p:txBody>
      </p:sp>
      <p:sp>
        <p:nvSpPr>
          <p:cNvPr id="76823" name="Rectangle 1047"/>
          <p:cNvSpPr>
            <a:spLocks noChangeArrowheads="1"/>
          </p:cNvSpPr>
          <p:nvPr/>
        </p:nvSpPr>
        <p:spPr bwMode="auto">
          <a:xfrm>
            <a:off x="1356918" y="4208811"/>
            <a:ext cx="2743200" cy="530225"/>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lnSpc>
                <a:spcPct val="99000"/>
              </a:lnSpc>
              <a:spcAft>
                <a:spcPct val="25000"/>
              </a:spcAft>
              <a:defRPr/>
            </a:pPr>
            <a:r>
              <a:rPr lang="en-US" sz="1700" b="1">
                <a:latin typeface="+mj-lt"/>
              </a:rPr>
              <a:t>Voucher PO: </a:t>
            </a:r>
            <a:br>
              <a:rPr lang="en-US" sz="1700" b="1">
                <a:latin typeface="+mj-lt"/>
              </a:rPr>
            </a:br>
            <a:r>
              <a:rPr lang="en-US" sz="1700" b="1">
                <a:latin typeface="+mj-lt"/>
              </a:rPr>
              <a:t>1 @ 13 (Invoice cost)</a:t>
            </a:r>
          </a:p>
        </p:txBody>
      </p:sp>
      <p:sp>
        <p:nvSpPr>
          <p:cNvPr id="76824" name="Rectangle 1048"/>
          <p:cNvSpPr>
            <a:spLocks noChangeArrowheads="1"/>
          </p:cNvSpPr>
          <p:nvPr/>
        </p:nvSpPr>
        <p:spPr bwMode="auto">
          <a:xfrm>
            <a:off x="1356918" y="2824511"/>
            <a:ext cx="2743200" cy="595312"/>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marL="325438" indent="-325438" defTabSz="866775" eaLnBrk="0" hangingPunct="0">
              <a:lnSpc>
                <a:spcPct val="99000"/>
              </a:lnSpc>
              <a:spcAft>
                <a:spcPct val="25000"/>
              </a:spcAft>
              <a:defRPr/>
            </a:pPr>
            <a:r>
              <a:rPr lang="en-US" sz="1700" b="1" dirty="0">
                <a:latin typeface="+mj-lt"/>
              </a:rPr>
              <a:t>Receive PO Item:</a:t>
            </a:r>
          </a:p>
          <a:p>
            <a:pPr marL="325438" indent="-325438" defTabSz="866775" eaLnBrk="0" hangingPunct="0">
              <a:lnSpc>
                <a:spcPct val="99000"/>
              </a:lnSpc>
              <a:spcAft>
                <a:spcPct val="25000"/>
              </a:spcAft>
              <a:defRPr/>
            </a:pPr>
            <a:r>
              <a:rPr lang="en-US" sz="1700" b="1" dirty="0">
                <a:latin typeface="+mj-lt"/>
              </a:rPr>
              <a:t>1 @ 10 (GL cost)</a:t>
            </a:r>
          </a:p>
        </p:txBody>
      </p:sp>
      <p:sp>
        <p:nvSpPr>
          <p:cNvPr id="76829" name="Rectangle 1053"/>
          <p:cNvSpPr>
            <a:spLocks noChangeArrowheads="1"/>
          </p:cNvSpPr>
          <p:nvPr/>
        </p:nvSpPr>
        <p:spPr bwMode="auto">
          <a:xfrm>
            <a:off x="1356918" y="1592611"/>
            <a:ext cx="2743200" cy="530225"/>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lnSpc>
                <a:spcPct val="99000"/>
              </a:lnSpc>
              <a:spcAft>
                <a:spcPct val="25000"/>
              </a:spcAft>
              <a:defRPr/>
            </a:pPr>
            <a:r>
              <a:rPr lang="en-US" sz="1700" b="1">
                <a:latin typeface="+mj-lt"/>
              </a:rPr>
              <a:t>Enter PO Item: </a:t>
            </a:r>
            <a:br>
              <a:rPr lang="en-US" sz="1700" b="1">
                <a:latin typeface="+mj-lt"/>
              </a:rPr>
            </a:br>
            <a:r>
              <a:rPr lang="en-US" sz="1700" b="1">
                <a:latin typeface="+mj-lt"/>
              </a:rPr>
              <a:t>1 @ 12 (PO cost)</a:t>
            </a:r>
          </a:p>
        </p:txBody>
      </p:sp>
      <p:cxnSp>
        <p:nvCxnSpPr>
          <p:cNvPr id="21" name="Elbow Connector 20"/>
          <p:cNvCxnSpPr>
            <a:stCxn id="76824" idx="3"/>
            <a:endCxn id="27656" idx="1"/>
          </p:cNvCxnSpPr>
          <p:nvPr/>
        </p:nvCxnSpPr>
        <p:spPr>
          <a:xfrm>
            <a:off x="4100118" y="3122167"/>
            <a:ext cx="914400" cy="266"/>
          </a:xfrm>
          <a:prstGeom prst="bentConnector3">
            <a:avLst>
              <a:gd name="adj1" fmla="val 50000"/>
            </a:avLst>
          </a:prstGeom>
          <a:noFill/>
          <a:ln w="38100">
            <a:solidFill>
              <a:srgbClr val="FF0000"/>
            </a:solidFill>
            <a:round/>
            <a:headEnd/>
            <a:tailEnd type="triangle" w="med" len="med"/>
          </a:ln>
        </p:spPr>
      </p:cxnSp>
      <p:cxnSp>
        <p:nvCxnSpPr>
          <p:cNvPr id="22" name="Elbow Connector 21"/>
          <p:cNvCxnSpPr>
            <a:stCxn id="76824" idx="3"/>
            <a:endCxn id="27658" idx="1"/>
          </p:cNvCxnSpPr>
          <p:nvPr/>
        </p:nvCxnSpPr>
        <p:spPr>
          <a:xfrm>
            <a:off x="4100118" y="3122167"/>
            <a:ext cx="914400" cy="548835"/>
          </a:xfrm>
          <a:prstGeom prst="bentConnector3">
            <a:avLst>
              <a:gd name="adj1" fmla="val 50000"/>
            </a:avLst>
          </a:prstGeom>
          <a:noFill/>
          <a:ln w="38100">
            <a:solidFill>
              <a:srgbClr val="FF0000"/>
            </a:solidFill>
            <a:round/>
            <a:headEnd/>
            <a:tailEnd type="triangle" w="med" len="med"/>
          </a:ln>
        </p:spPr>
      </p:cxnSp>
      <p:cxnSp>
        <p:nvCxnSpPr>
          <p:cNvPr id="26" name="Elbow Connector 25"/>
          <p:cNvCxnSpPr>
            <a:stCxn id="76823" idx="3"/>
            <a:endCxn id="27654" idx="1"/>
          </p:cNvCxnSpPr>
          <p:nvPr/>
        </p:nvCxnSpPr>
        <p:spPr>
          <a:xfrm flipV="1">
            <a:off x="4100118" y="4470660"/>
            <a:ext cx="914400" cy="3264"/>
          </a:xfrm>
          <a:prstGeom prst="bentConnector3">
            <a:avLst>
              <a:gd name="adj1" fmla="val 50000"/>
            </a:avLst>
          </a:prstGeom>
          <a:noFill/>
          <a:ln w="38100">
            <a:solidFill>
              <a:srgbClr val="FF0000"/>
            </a:solidFill>
            <a:round/>
            <a:headEnd/>
            <a:tailEnd type="triangle" w="med" len="med"/>
          </a:ln>
        </p:spPr>
      </p:cxnSp>
      <p:cxnSp>
        <p:nvCxnSpPr>
          <p:cNvPr id="29" name="Elbow Connector 28"/>
          <p:cNvCxnSpPr>
            <a:stCxn id="76823" idx="3"/>
            <a:endCxn id="27655" idx="1"/>
          </p:cNvCxnSpPr>
          <p:nvPr/>
        </p:nvCxnSpPr>
        <p:spPr>
          <a:xfrm>
            <a:off x="4100118" y="4473924"/>
            <a:ext cx="914400" cy="398815"/>
          </a:xfrm>
          <a:prstGeom prst="bentConnector3">
            <a:avLst>
              <a:gd name="adj1" fmla="val 50000"/>
            </a:avLst>
          </a:prstGeom>
          <a:noFill/>
          <a:ln w="38100">
            <a:solidFill>
              <a:srgbClr val="FF0000"/>
            </a:solidFill>
            <a:round/>
            <a:headEnd/>
            <a:tailEnd type="triangle" w="med" len="med"/>
          </a:ln>
        </p:spPr>
      </p:cxnSp>
      <p:cxnSp>
        <p:nvCxnSpPr>
          <p:cNvPr id="32" name="Elbow Connector 31"/>
          <p:cNvCxnSpPr>
            <a:stCxn id="76823" idx="3"/>
            <a:endCxn id="27663" idx="1"/>
          </p:cNvCxnSpPr>
          <p:nvPr/>
        </p:nvCxnSpPr>
        <p:spPr>
          <a:xfrm>
            <a:off x="4100118" y="4473924"/>
            <a:ext cx="914400" cy="944209"/>
          </a:xfrm>
          <a:prstGeom prst="bentConnector3">
            <a:avLst>
              <a:gd name="adj1" fmla="val 50000"/>
            </a:avLst>
          </a:prstGeom>
          <a:noFill/>
          <a:ln w="38100">
            <a:solidFill>
              <a:srgbClr val="FF0000"/>
            </a:solidFill>
            <a:round/>
            <a:headE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Elbow Connector 66"/>
          <p:cNvCxnSpPr>
            <a:stCxn id="75781" idx="2"/>
            <a:endCxn id="75783" idx="0"/>
          </p:cNvCxnSpPr>
          <p:nvPr/>
        </p:nvCxnSpPr>
        <p:spPr>
          <a:xfrm rot="5400000">
            <a:off x="2391513" y="3414522"/>
            <a:ext cx="2527662" cy="1588"/>
          </a:xfrm>
          <a:prstGeom prst="bentConnector3">
            <a:avLst>
              <a:gd name="adj1" fmla="val 50000"/>
            </a:avLst>
          </a:prstGeom>
          <a:noFill/>
          <a:ln w="38100">
            <a:solidFill>
              <a:srgbClr val="FF0000"/>
            </a:solidFill>
            <a:round/>
            <a:headEnd/>
            <a:tailEnd type="triangle" w="med" len="med"/>
          </a:ln>
        </p:spPr>
      </p:cxnSp>
      <p:sp>
        <p:nvSpPr>
          <p:cNvPr id="28674" name="Title 31"/>
          <p:cNvSpPr>
            <a:spLocks noGrp="1"/>
          </p:cNvSpPr>
          <p:nvPr>
            <p:ph type="title"/>
          </p:nvPr>
        </p:nvSpPr>
        <p:spPr/>
        <p:txBody>
          <a:bodyPr/>
          <a:lstStyle/>
          <a:p>
            <a:r>
              <a:rPr lang="en-US" smtClean="0"/>
              <a:t>Standard (GL) Cost: Account Flow, cont.</a:t>
            </a:r>
          </a:p>
        </p:txBody>
      </p:sp>
      <p:sp>
        <p:nvSpPr>
          <p:cNvPr id="28675" name="Footer Placeholder 1"/>
          <p:cNvSpPr>
            <a:spLocks noGrp="1"/>
          </p:cNvSpPr>
          <p:nvPr>
            <p:ph type="ftr" sz="quarter" idx="10"/>
          </p:nvPr>
        </p:nvSpPr>
        <p:spPr/>
        <p:txBody>
          <a:bodyPr/>
          <a:lstStyle/>
          <a:p>
            <a:r>
              <a:rPr lang="en-US" smtClean="0"/>
              <a:t>PC-IN-160</a:t>
            </a:r>
          </a:p>
        </p:txBody>
      </p:sp>
      <p:sp>
        <p:nvSpPr>
          <p:cNvPr id="28676" name="Rectangle 3"/>
          <p:cNvSpPr>
            <a:spLocks noChangeArrowheads="1"/>
          </p:cNvSpPr>
          <p:nvPr/>
        </p:nvSpPr>
        <p:spPr bwMode="auto">
          <a:xfrm>
            <a:off x="2709863" y="1886832"/>
            <a:ext cx="840299" cy="538738"/>
          </a:xfrm>
          <a:prstGeom prst="rect">
            <a:avLst/>
          </a:prstGeom>
          <a:noFill/>
          <a:ln w="12700">
            <a:noFill/>
            <a:miter lim="800000"/>
            <a:headEnd/>
            <a:tailEnd/>
          </a:ln>
        </p:spPr>
        <p:txBody>
          <a:bodyPr wrap="none" lIns="19211" tIns="7684" rIns="19211" bIns="7684">
            <a:spAutoFit/>
          </a:bodyPr>
          <a:lstStyle/>
          <a:p>
            <a:pPr defTabSz="866775" eaLnBrk="0" hangingPunct="0"/>
            <a:r>
              <a:rPr lang="en-US" sz="3400" b="1">
                <a:solidFill>
                  <a:schemeClr val="bg1"/>
                </a:solidFill>
                <a:latin typeface="+mj-lt"/>
              </a:rPr>
              <a:t>Title</a:t>
            </a:r>
          </a:p>
        </p:txBody>
      </p:sp>
      <p:sp>
        <p:nvSpPr>
          <p:cNvPr id="28677" name="Rectangle 11"/>
          <p:cNvSpPr>
            <a:spLocks noChangeArrowheads="1"/>
          </p:cNvSpPr>
          <p:nvPr/>
        </p:nvSpPr>
        <p:spPr bwMode="auto">
          <a:xfrm>
            <a:off x="5758464" y="1733550"/>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DR WIP 10</a:t>
            </a:r>
          </a:p>
        </p:txBody>
      </p:sp>
      <p:sp>
        <p:nvSpPr>
          <p:cNvPr id="28683" name="Rectangle 21"/>
          <p:cNvSpPr>
            <a:spLocks noChangeArrowheads="1"/>
          </p:cNvSpPr>
          <p:nvPr/>
        </p:nvSpPr>
        <p:spPr bwMode="auto">
          <a:xfrm>
            <a:off x="5758464" y="3715626"/>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a:latin typeface="+mj-lt"/>
              </a:rPr>
              <a:t>DR COGS 15</a:t>
            </a:r>
          </a:p>
        </p:txBody>
      </p:sp>
      <p:sp>
        <p:nvSpPr>
          <p:cNvPr id="28684" name="Rectangle 22"/>
          <p:cNvSpPr>
            <a:spLocks noChangeArrowheads="1"/>
          </p:cNvSpPr>
          <p:nvPr/>
        </p:nvSpPr>
        <p:spPr bwMode="auto">
          <a:xfrm>
            <a:off x="5758464" y="4013546"/>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CR Inv 15</a:t>
            </a:r>
            <a:endParaRPr lang="en-US" sz="1600" dirty="0">
              <a:latin typeface="+mj-lt"/>
            </a:endParaRPr>
          </a:p>
        </p:txBody>
      </p:sp>
      <p:sp>
        <p:nvSpPr>
          <p:cNvPr id="28685" name="Rectangle 23"/>
          <p:cNvSpPr>
            <a:spLocks noChangeArrowheads="1"/>
          </p:cNvSpPr>
          <p:nvPr/>
        </p:nvSpPr>
        <p:spPr bwMode="auto">
          <a:xfrm>
            <a:off x="5758464" y="4677648"/>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DR AR 25</a:t>
            </a:r>
          </a:p>
        </p:txBody>
      </p:sp>
      <p:sp>
        <p:nvSpPr>
          <p:cNvPr id="28686" name="Rectangle 24"/>
          <p:cNvSpPr>
            <a:spLocks noChangeArrowheads="1"/>
          </p:cNvSpPr>
          <p:nvPr/>
        </p:nvSpPr>
        <p:spPr bwMode="auto">
          <a:xfrm>
            <a:off x="5758464" y="4969748"/>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a:latin typeface="+mj-lt"/>
              </a:rPr>
              <a:t>CR Sales 25</a:t>
            </a:r>
          </a:p>
        </p:txBody>
      </p:sp>
      <p:sp>
        <p:nvSpPr>
          <p:cNvPr id="28687" name="Rectangle 29"/>
          <p:cNvSpPr>
            <a:spLocks noChangeArrowheads="1"/>
          </p:cNvSpPr>
          <p:nvPr/>
        </p:nvSpPr>
        <p:spPr bwMode="auto">
          <a:xfrm>
            <a:off x="5758464" y="2760657"/>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a:latin typeface="+mj-lt"/>
              </a:rPr>
              <a:t>DR Inv 15</a:t>
            </a:r>
          </a:p>
        </p:txBody>
      </p:sp>
      <p:sp>
        <p:nvSpPr>
          <p:cNvPr id="28689" name="Rectangle 33"/>
          <p:cNvSpPr>
            <a:spLocks noChangeArrowheads="1"/>
          </p:cNvSpPr>
          <p:nvPr/>
        </p:nvSpPr>
        <p:spPr bwMode="auto">
          <a:xfrm>
            <a:off x="5758464" y="3053815"/>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CR WIP 15</a:t>
            </a:r>
          </a:p>
        </p:txBody>
      </p:sp>
      <p:sp>
        <p:nvSpPr>
          <p:cNvPr id="28690" name="Rectangle 38"/>
          <p:cNvSpPr>
            <a:spLocks noChangeArrowheads="1"/>
          </p:cNvSpPr>
          <p:nvPr/>
        </p:nvSpPr>
        <p:spPr bwMode="auto">
          <a:xfrm>
            <a:off x="5758464" y="2023357"/>
            <a:ext cx="1280160" cy="274320"/>
          </a:xfrm>
          <a:prstGeom prst="rect">
            <a:avLst/>
          </a:prstGeom>
          <a:noFill/>
          <a:ln w="38100">
            <a:noFill/>
            <a:miter lim="800000"/>
            <a:headEnd/>
            <a:tailEnd/>
          </a:ln>
        </p:spPr>
        <p:txBody>
          <a:bodyPr lIns="19211" tIns="7684" rIns="19211" bIns="7684">
            <a:spAutoFit/>
          </a:bodyPr>
          <a:lstStyle/>
          <a:p>
            <a:pPr marL="325438" indent="-325438" algn="l" defTabSz="866775" eaLnBrk="0" hangingPunct="0">
              <a:lnSpc>
                <a:spcPct val="105000"/>
              </a:lnSpc>
            </a:pPr>
            <a:r>
              <a:rPr lang="en-US" sz="1600" b="1" dirty="0">
                <a:latin typeface="+mj-lt"/>
              </a:rPr>
              <a:t>CR Inv 10</a:t>
            </a:r>
          </a:p>
        </p:txBody>
      </p:sp>
      <p:sp>
        <p:nvSpPr>
          <p:cNvPr id="75782" name="Rectangle 6"/>
          <p:cNvSpPr>
            <a:spLocks noChangeArrowheads="1"/>
          </p:cNvSpPr>
          <p:nvPr/>
        </p:nvSpPr>
        <p:spPr bwMode="auto">
          <a:xfrm>
            <a:off x="2192304" y="3580863"/>
            <a:ext cx="2926080" cy="54864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spcAft>
                <a:spcPct val="25000"/>
              </a:spcAft>
              <a:defRPr/>
            </a:pPr>
            <a:r>
              <a:rPr lang="en-US" sz="1600" b="1" dirty="0">
                <a:latin typeface="+mj-lt"/>
              </a:rPr>
              <a:t>Items shipped directly to customer: 1 @ 25</a:t>
            </a:r>
          </a:p>
        </p:txBody>
      </p:sp>
      <p:sp>
        <p:nvSpPr>
          <p:cNvPr id="75804" name="Rectangle 28"/>
          <p:cNvSpPr>
            <a:spLocks noChangeArrowheads="1"/>
          </p:cNvSpPr>
          <p:nvPr/>
        </p:nvSpPr>
        <p:spPr bwMode="auto">
          <a:xfrm>
            <a:off x="2192304" y="2763832"/>
            <a:ext cx="2926080" cy="27432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marL="325438" indent="-325438" defTabSz="866775" eaLnBrk="0" hangingPunct="0">
              <a:lnSpc>
                <a:spcPct val="99000"/>
              </a:lnSpc>
              <a:spcAft>
                <a:spcPct val="25000"/>
              </a:spcAft>
              <a:defRPr/>
            </a:pPr>
            <a:r>
              <a:rPr lang="en-US" sz="1600" b="1" dirty="0">
                <a:latin typeface="+mj-lt"/>
              </a:rPr>
              <a:t>Items rec’d to stock: 1 @  15</a:t>
            </a:r>
          </a:p>
        </p:txBody>
      </p:sp>
      <p:sp>
        <p:nvSpPr>
          <p:cNvPr id="75783" name="Rectangle 7"/>
          <p:cNvSpPr>
            <a:spLocks noChangeArrowheads="1"/>
          </p:cNvSpPr>
          <p:nvPr/>
        </p:nvSpPr>
        <p:spPr bwMode="auto">
          <a:xfrm>
            <a:off x="2192304" y="4678353"/>
            <a:ext cx="2926080" cy="27432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defTabSz="866775" eaLnBrk="0" hangingPunct="0">
              <a:spcAft>
                <a:spcPct val="25000"/>
              </a:spcAft>
              <a:defRPr/>
            </a:pPr>
            <a:r>
              <a:rPr lang="en-US" sz="1600" b="1" dirty="0">
                <a:latin typeface="+mj-lt"/>
              </a:rPr>
              <a:t>Invoice: 1 @ 25</a:t>
            </a:r>
            <a:endParaRPr lang="en-US" sz="1600" dirty="0">
              <a:latin typeface="+mj-lt"/>
            </a:endParaRPr>
          </a:p>
        </p:txBody>
      </p:sp>
      <p:sp>
        <p:nvSpPr>
          <p:cNvPr id="75781" name="Rectangle 5"/>
          <p:cNvSpPr>
            <a:spLocks noChangeArrowheads="1"/>
          </p:cNvSpPr>
          <p:nvPr/>
        </p:nvSpPr>
        <p:spPr bwMode="auto">
          <a:xfrm>
            <a:off x="2192304" y="1602051"/>
            <a:ext cx="2926080" cy="548640"/>
          </a:xfrm>
          <a:prstGeom prst="rect">
            <a:avLst/>
          </a:prstGeom>
          <a:solidFill>
            <a:schemeClr val="bg1"/>
          </a:solidFill>
          <a:ln w="3175">
            <a:solidFill>
              <a:schemeClr val="tx1"/>
            </a:solidFill>
            <a:miter lim="800000"/>
            <a:headEnd/>
            <a:tailEnd/>
          </a:ln>
          <a:effectLst/>
        </p:spPr>
        <p:txBody>
          <a:bodyPr lIns="19211" tIns="7684" rIns="19211" bIns="7684">
            <a:spAutoFit/>
          </a:bodyPr>
          <a:lstStyle/>
          <a:p>
            <a:pPr marL="325438" indent="-325438" defTabSz="866775" eaLnBrk="0" hangingPunct="0">
              <a:lnSpc>
                <a:spcPct val="99000"/>
              </a:lnSpc>
              <a:spcAft>
                <a:spcPct val="25000"/>
              </a:spcAft>
              <a:defRPr/>
            </a:pPr>
            <a:r>
              <a:rPr lang="en-US" sz="1600" b="1" dirty="0">
                <a:latin typeface="+mj-lt"/>
              </a:rPr>
              <a:t>Item used in MFG order as </a:t>
            </a:r>
            <a:br>
              <a:rPr lang="en-US" sz="1600" b="1" dirty="0">
                <a:latin typeface="+mj-lt"/>
              </a:rPr>
            </a:br>
            <a:r>
              <a:rPr lang="en-US" sz="1600" b="1" dirty="0">
                <a:latin typeface="+mj-lt"/>
              </a:rPr>
              <a:t>components: 1 @  10</a:t>
            </a:r>
          </a:p>
        </p:txBody>
      </p:sp>
      <p:sp>
        <p:nvSpPr>
          <p:cNvPr id="28702" name="AutoShape 2"/>
          <p:cNvSpPr>
            <a:spLocks/>
          </p:cNvSpPr>
          <p:nvPr/>
        </p:nvSpPr>
        <p:spPr bwMode="auto">
          <a:xfrm>
            <a:off x="7101947" y="3475038"/>
            <a:ext cx="404812" cy="2162175"/>
          </a:xfrm>
          <a:prstGeom prst="rightBrace">
            <a:avLst>
              <a:gd name="adj1" fmla="val 44510"/>
              <a:gd name="adj2" fmla="val 50000"/>
            </a:avLst>
          </a:prstGeom>
          <a:noFill/>
          <a:ln w="28575">
            <a:solidFill>
              <a:srgbClr val="3366FF"/>
            </a:solidFill>
            <a:round/>
            <a:headEnd/>
            <a:tailEnd type="triangle" w="med" len="med"/>
          </a:ln>
        </p:spPr>
        <p:txBody>
          <a:bodyPr wrap="none" tIns="91440" bIns="91440" anchor="ctr"/>
          <a:lstStyle/>
          <a:p>
            <a:endParaRPr lang="en-US">
              <a:latin typeface="+mj-lt"/>
            </a:endParaRPr>
          </a:p>
        </p:txBody>
      </p:sp>
      <p:sp>
        <p:nvSpPr>
          <p:cNvPr id="28703" name="Text Box 4"/>
          <p:cNvSpPr txBox="1">
            <a:spLocks noChangeArrowheads="1"/>
          </p:cNvSpPr>
          <p:nvPr/>
        </p:nvSpPr>
        <p:spPr bwMode="auto">
          <a:xfrm>
            <a:off x="7735714" y="4035425"/>
            <a:ext cx="973138" cy="917575"/>
          </a:xfrm>
          <a:prstGeom prst="rect">
            <a:avLst/>
          </a:prstGeom>
          <a:noFill/>
          <a:ln w="9525" algn="ctr">
            <a:noFill/>
            <a:miter lim="800000"/>
            <a:headEnd/>
            <a:tailEnd/>
          </a:ln>
        </p:spPr>
        <p:txBody>
          <a:bodyPr tIns="91440" bIns="91440">
            <a:spAutoFit/>
          </a:bodyPr>
          <a:lstStyle/>
          <a:p>
            <a:r>
              <a:rPr lang="en-US" sz="1600" b="1" dirty="0">
                <a:latin typeface="+mj-lt"/>
              </a:rPr>
              <a:t>Gross Margin</a:t>
            </a:r>
          </a:p>
          <a:p>
            <a:r>
              <a:rPr lang="en-US" sz="1600" b="1" dirty="0">
                <a:latin typeface="+mj-lt"/>
              </a:rPr>
              <a:t>= 10</a:t>
            </a:r>
          </a:p>
        </p:txBody>
      </p:sp>
      <p:cxnSp>
        <p:nvCxnSpPr>
          <p:cNvPr id="32" name="Elbow Connector 31"/>
          <p:cNvCxnSpPr>
            <a:stCxn id="75781" idx="3"/>
            <a:endCxn id="28677" idx="1"/>
          </p:cNvCxnSpPr>
          <p:nvPr/>
        </p:nvCxnSpPr>
        <p:spPr>
          <a:xfrm flipV="1">
            <a:off x="5118384" y="1870710"/>
            <a:ext cx="640080" cy="5661"/>
          </a:xfrm>
          <a:prstGeom prst="bentConnector3">
            <a:avLst>
              <a:gd name="adj1" fmla="val 50000"/>
            </a:avLst>
          </a:prstGeom>
          <a:noFill/>
          <a:ln w="38100">
            <a:solidFill>
              <a:srgbClr val="FF0000"/>
            </a:solidFill>
            <a:round/>
            <a:headEnd/>
            <a:tailEnd type="triangle" w="med" len="med"/>
          </a:ln>
        </p:spPr>
      </p:cxnSp>
      <p:cxnSp>
        <p:nvCxnSpPr>
          <p:cNvPr id="35" name="Elbow Connector 34"/>
          <p:cNvCxnSpPr>
            <a:stCxn id="75781" idx="3"/>
            <a:endCxn id="28690" idx="1"/>
          </p:cNvCxnSpPr>
          <p:nvPr/>
        </p:nvCxnSpPr>
        <p:spPr>
          <a:xfrm>
            <a:off x="5118384" y="1876371"/>
            <a:ext cx="640080" cy="284146"/>
          </a:xfrm>
          <a:prstGeom prst="bentConnector3">
            <a:avLst>
              <a:gd name="adj1" fmla="val 50000"/>
            </a:avLst>
          </a:prstGeom>
          <a:noFill/>
          <a:ln w="38100">
            <a:solidFill>
              <a:srgbClr val="FF0000"/>
            </a:solidFill>
            <a:round/>
            <a:headEnd/>
            <a:tailEnd type="triangle" w="med" len="med"/>
          </a:ln>
        </p:spPr>
      </p:cxnSp>
      <p:cxnSp>
        <p:nvCxnSpPr>
          <p:cNvPr id="38" name="Elbow Connector 37"/>
          <p:cNvCxnSpPr>
            <a:stCxn id="75804" idx="3"/>
            <a:endCxn id="28687" idx="1"/>
          </p:cNvCxnSpPr>
          <p:nvPr/>
        </p:nvCxnSpPr>
        <p:spPr>
          <a:xfrm flipV="1">
            <a:off x="5118384" y="2897817"/>
            <a:ext cx="640080" cy="3175"/>
          </a:xfrm>
          <a:prstGeom prst="bentConnector3">
            <a:avLst>
              <a:gd name="adj1" fmla="val 50000"/>
            </a:avLst>
          </a:prstGeom>
          <a:noFill/>
          <a:ln w="38100">
            <a:solidFill>
              <a:srgbClr val="FF0000"/>
            </a:solidFill>
            <a:round/>
            <a:headEnd/>
            <a:tailEnd type="triangle" w="med" len="med"/>
          </a:ln>
        </p:spPr>
      </p:cxnSp>
      <p:cxnSp>
        <p:nvCxnSpPr>
          <p:cNvPr id="42" name="Elbow Connector 41"/>
          <p:cNvCxnSpPr>
            <a:stCxn id="75804" idx="3"/>
            <a:endCxn id="28689" idx="1"/>
          </p:cNvCxnSpPr>
          <p:nvPr/>
        </p:nvCxnSpPr>
        <p:spPr>
          <a:xfrm>
            <a:off x="5118384" y="2900992"/>
            <a:ext cx="640080" cy="289983"/>
          </a:xfrm>
          <a:prstGeom prst="bentConnector3">
            <a:avLst>
              <a:gd name="adj1" fmla="val 50000"/>
            </a:avLst>
          </a:prstGeom>
          <a:noFill/>
          <a:ln w="38100">
            <a:solidFill>
              <a:srgbClr val="FF0000"/>
            </a:solidFill>
            <a:round/>
            <a:headEnd/>
            <a:tailEnd type="triangle" w="med" len="med"/>
          </a:ln>
        </p:spPr>
      </p:cxnSp>
      <p:cxnSp>
        <p:nvCxnSpPr>
          <p:cNvPr id="47" name="Elbow Connector 46"/>
          <p:cNvCxnSpPr>
            <a:stCxn id="75782" idx="3"/>
            <a:endCxn id="28683" idx="1"/>
          </p:cNvCxnSpPr>
          <p:nvPr/>
        </p:nvCxnSpPr>
        <p:spPr>
          <a:xfrm flipV="1">
            <a:off x="5118384" y="3852786"/>
            <a:ext cx="640080" cy="2397"/>
          </a:xfrm>
          <a:prstGeom prst="bentConnector3">
            <a:avLst>
              <a:gd name="adj1" fmla="val 50000"/>
            </a:avLst>
          </a:prstGeom>
          <a:noFill/>
          <a:ln w="38100">
            <a:solidFill>
              <a:srgbClr val="FF0000"/>
            </a:solidFill>
            <a:round/>
            <a:headEnd/>
            <a:tailEnd type="triangle" w="med" len="med"/>
          </a:ln>
        </p:spPr>
      </p:cxnSp>
      <p:cxnSp>
        <p:nvCxnSpPr>
          <p:cNvPr id="50" name="Elbow Connector 49"/>
          <p:cNvCxnSpPr>
            <a:stCxn id="75782" idx="3"/>
            <a:endCxn id="28684" idx="1"/>
          </p:cNvCxnSpPr>
          <p:nvPr/>
        </p:nvCxnSpPr>
        <p:spPr>
          <a:xfrm>
            <a:off x="5118384" y="3855183"/>
            <a:ext cx="640080" cy="295523"/>
          </a:xfrm>
          <a:prstGeom prst="bentConnector3">
            <a:avLst>
              <a:gd name="adj1" fmla="val 50000"/>
            </a:avLst>
          </a:prstGeom>
          <a:noFill/>
          <a:ln w="38100">
            <a:solidFill>
              <a:srgbClr val="FF0000"/>
            </a:solidFill>
            <a:round/>
            <a:headEnd/>
            <a:tailEnd type="triangle" w="med" len="med"/>
          </a:ln>
        </p:spPr>
      </p:cxnSp>
      <p:cxnSp>
        <p:nvCxnSpPr>
          <p:cNvPr id="53" name="Elbow Connector 52"/>
          <p:cNvCxnSpPr>
            <a:stCxn id="75783" idx="3"/>
            <a:endCxn id="28685" idx="1"/>
          </p:cNvCxnSpPr>
          <p:nvPr/>
        </p:nvCxnSpPr>
        <p:spPr>
          <a:xfrm flipV="1">
            <a:off x="5118384" y="4814808"/>
            <a:ext cx="640080" cy="705"/>
          </a:xfrm>
          <a:prstGeom prst="bentConnector3">
            <a:avLst>
              <a:gd name="adj1" fmla="val 50000"/>
            </a:avLst>
          </a:prstGeom>
          <a:noFill/>
          <a:ln w="38100">
            <a:solidFill>
              <a:srgbClr val="FF0000"/>
            </a:solidFill>
            <a:round/>
            <a:headEnd/>
            <a:tailEnd type="triangle" w="med" len="med"/>
          </a:ln>
        </p:spPr>
      </p:cxnSp>
      <p:cxnSp>
        <p:nvCxnSpPr>
          <p:cNvPr id="56" name="Elbow Connector 55"/>
          <p:cNvCxnSpPr>
            <a:stCxn id="75783" idx="3"/>
            <a:endCxn id="28686" idx="1"/>
          </p:cNvCxnSpPr>
          <p:nvPr/>
        </p:nvCxnSpPr>
        <p:spPr>
          <a:xfrm>
            <a:off x="5118384" y="4815513"/>
            <a:ext cx="640080" cy="291395"/>
          </a:xfrm>
          <a:prstGeom prst="bentConnector3">
            <a:avLst>
              <a:gd name="adj1" fmla="val 50000"/>
            </a:avLst>
          </a:prstGeom>
          <a:noFill/>
          <a:ln w="38100">
            <a:solidFill>
              <a:srgbClr val="FF0000"/>
            </a:solidFill>
            <a:round/>
            <a:headEnd/>
            <a:tailEnd type="triangle" w="med" len="med"/>
          </a:ln>
        </p:spPr>
      </p:cxn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39"/>
          <p:cNvSpPr>
            <a:spLocks noGrp="1"/>
          </p:cNvSpPr>
          <p:nvPr>
            <p:ph type="title"/>
          </p:nvPr>
        </p:nvSpPr>
        <p:spPr/>
        <p:txBody>
          <a:bodyPr/>
          <a:lstStyle/>
          <a:p>
            <a:r>
              <a:rPr lang="en-US" dirty="0" smtClean="0"/>
              <a:t>Average Costing: Example</a:t>
            </a:r>
          </a:p>
        </p:txBody>
      </p:sp>
      <p:sp>
        <p:nvSpPr>
          <p:cNvPr id="29699" name="Footer Placeholder 1"/>
          <p:cNvSpPr>
            <a:spLocks noGrp="1"/>
          </p:cNvSpPr>
          <p:nvPr>
            <p:ph type="ftr" sz="quarter" idx="10"/>
          </p:nvPr>
        </p:nvSpPr>
        <p:spPr/>
        <p:txBody>
          <a:bodyPr/>
          <a:lstStyle/>
          <a:p>
            <a:r>
              <a:rPr lang="en-US" dirty="0" smtClean="0"/>
              <a:t>PC-IN-170</a:t>
            </a:r>
          </a:p>
        </p:txBody>
      </p:sp>
      <p:sp>
        <p:nvSpPr>
          <p:cNvPr id="29712" name="Rectangle 30"/>
          <p:cNvSpPr>
            <a:spLocks noChangeArrowheads="1"/>
          </p:cNvSpPr>
          <p:nvPr/>
        </p:nvSpPr>
        <p:spPr bwMode="auto">
          <a:xfrm>
            <a:off x="231246" y="972603"/>
            <a:ext cx="8667750" cy="611188"/>
          </a:xfrm>
          <a:prstGeom prst="rect">
            <a:avLst/>
          </a:prstGeom>
          <a:noFill/>
          <a:ln w="9525">
            <a:noFill/>
            <a:miter lim="800000"/>
            <a:headEnd/>
            <a:tailEnd/>
          </a:ln>
        </p:spPr>
        <p:txBody>
          <a:bodyPr anchor="ctr"/>
          <a:lstStyle/>
          <a:p>
            <a:pPr algn="l">
              <a:lnSpc>
                <a:spcPct val="90000"/>
              </a:lnSpc>
            </a:pPr>
            <a:r>
              <a:rPr lang="en-US" sz="2400" b="1" u="sng" dirty="0">
                <a:solidFill>
                  <a:srgbClr val="5A87C6"/>
                </a:solidFill>
                <a:latin typeface="+mj-lt"/>
              </a:rPr>
              <a:t>Comparison of Standard and Average Costing Methods</a:t>
            </a:r>
            <a:endParaRPr lang="en-US" sz="2400" dirty="0">
              <a:solidFill>
                <a:srgbClr val="5A87C6"/>
              </a:solidFill>
              <a:latin typeface="+mj-lt"/>
            </a:endParaRPr>
          </a:p>
        </p:txBody>
      </p:sp>
      <p:sp>
        <p:nvSpPr>
          <p:cNvPr id="29701" name="Text Box 4"/>
          <p:cNvSpPr txBox="1">
            <a:spLocks noChangeArrowheads="1"/>
          </p:cNvSpPr>
          <p:nvPr/>
        </p:nvSpPr>
        <p:spPr bwMode="auto">
          <a:xfrm>
            <a:off x="585614" y="2142414"/>
            <a:ext cx="2228850" cy="581025"/>
          </a:xfrm>
          <a:prstGeom prst="rect">
            <a:avLst/>
          </a:prstGeom>
          <a:noFill/>
          <a:ln w="38100">
            <a:noFill/>
            <a:miter lim="800000"/>
            <a:headEnd/>
            <a:tailEnd/>
          </a:ln>
        </p:spPr>
        <p:txBody>
          <a:bodyPr>
            <a:spAutoFit/>
          </a:bodyPr>
          <a:lstStyle/>
          <a:p>
            <a:pPr algn="r" eaLnBrk="0" hangingPunct="0">
              <a:spcBef>
                <a:spcPct val="50000"/>
              </a:spcBef>
            </a:pPr>
            <a:r>
              <a:rPr lang="en-US" sz="1600" b="1" dirty="0">
                <a:latin typeface="+mj-lt"/>
              </a:rPr>
              <a:t>Purchase 5 at cost of 10/unit</a:t>
            </a:r>
          </a:p>
        </p:txBody>
      </p:sp>
      <p:sp>
        <p:nvSpPr>
          <p:cNvPr id="29702" name="Text Box 5"/>
          <p:cNvSpPr txBox="1">
            <a:spLocks noChangeArrowheads="1"/>
          </p:cNvSpPr>
          <p:nvPr/>
        </p:nvSpPr>
        <p:spPr bwMode="auto">
          <a:xfrm>
            <a:off x="3093159" y="2906002"/>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60</a:t>
            </a:r>
            <a:endParaRPr lang="en-US" sz="1400">
              <a:latin typeface="+mj-lt"/>
            </a:endParaRPr>
          </a:p>
        </p:txBody>
      </p:sp>
      <p:sp>
        <p:nvSpPr>
          <p:cNvPr id="29703" name="Text Box 6"/>
          <p:cNvSpPr txBox="1">
            <a:spLocks noChangeArrowheads="1"/>
          </p:cNvSpPr>
          <p:nvPr/>
        </p:nvSpPr>
        <p:spPr bwMode="auto">
          <a:xfrm>
            <a:off x="4296552" y="21487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5</a:t>
            </a:r>
          </a:p>
        </p:txBody>
      </p:sp>
      <p:sp>
        <p:nvSpPr>
          <p:cNvPr id="29704" name="Text Box 7"/>
          <p:cNvSpPr txBox="1">
            <a:spLocks noChangeArrowheads="1"/>
          </p:cNvSpPr>
          <p:nvPr/>
        </p:nvSpPr>
        <p:spPr bwMode="auto">
          <a:xfrm>
            <a:off x="3093159" y="1599489"/>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Value</a:t>
            </a:r>
          </a:p>
        </p:txBody>
      </p:sp>
      <p:sp>
        <p:nvSpPr>
          <p:cNvPr id="29705" name="Text Box 8"/>
          <p:cNvSpPr txBox="1">
            <a:spLocks noChangeArrowheads="1"/>
          </p:cNvSpPr>
          <p:nvPr/>
        </p:nvSpPr>
        <p:spPr bwMode="auto">
          <a:xfrm>
            <a:off x="4296552" y="1599489"/>
            <a:ext cx="13398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Total Units</a:t>
            </a:r>
          </a:p>
        </p:txBody>
      </p:sp>
      <p:sp>
        <p:nvSpPr>
          <p:cNvPr id="29706" name="Text Box 10"/>
          <p:cNvSpPr txBox="1">
            <a:spLocks noChangeArrowheads="1"/>
          </p:cNvSpPr>
          <p:nvPr/>
        </p:nvSpPr>
        <p:spPr bwMode="auto">
          <a:xfrm>
            <a:off x="602544" y="4980864"/>
            <a:ext cx="7886700" cy="581025"/>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 Average Cost = </a:t>
            </a:r>
            <a:br>
              <a:rPr lang="en-US" sz="1600" b="1">
                <a:latin typeface="+mj-lt"/>
              </a:rPr>
            </a:br>
            <a:r>
              <a:rPr lang="en-US" sz="1600">
                <a:latin typeface="+mj-lt"/>
              </a:rPr>
              <a:t>(opening qty on hand x opening avg cost)  + ( qty rec’d x rec’d cost)</a:t>
            </a:r>
            <a:r>
              <a:rPr lang="en-US" sz="1600" b="1">
                <a:latin typeface="+mj-lt"/>
              </a:rPr>
              <a:t> </a:t>
            </a:r>
          </a:p>
        </p:txBody>
      </p:sp>
      <p:sp>
        <p:nvSpPr>
          <p:cNvPr id="29707" name="Text Box 15"/>
          <p:cNvSpPr txBox="1">
            <a:spLocks noChangeArrowheads="1"/>
          </p:cNvSpPr>
          <p:nvPr/>
        </p:nvSpPr>
        <p:spPr bwMode="auto">
          <a:xfrm>
            <a:off x="814214" y="3774364"/>
            <a:ext cx="2006600" cy="581025"/>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Use 4 at cost of 13.75/unit</a:t>
            </a:r>
          </a:p>
        </p:txBody>
      </p:sp>
      <p:sp>
        <p:nvSpPr>
          <p:cNvPr id="29708" name="Line 18"/>
          <p:cNvSpPr>
            <a:spLocks noChangeShapeType="1"/>
          </p:cNvSpPr>
          <p:nvPr/>
        </p:nvSpPr>
        <p:spPr bwMode="auto">
          <a:xfrm>
            <a:off x="659694" y="5552364"/>
            <a:ext cx="6949440" cy="0"/>
          </a:xfrm>
          <a:prstGeom prst="line">
            <a:avLst/>
          </a:prstGeom>
          <a:noFill/>
          <a:ln w="19050">
            <a:solidFill>
              <a:schemeClr val="tx1"/>
            </a:solidFill>
            <a:round/>
            <a:headEnd/>
            <a:tailEnd/>
          </a:ln>
        </p:spPr>
        <p:txBody>
          <a:bodyPr wrap="none" anchor="ctr"/>
          <a:lstStyle/>
          <a:p>
            <a:endParaRPr lang="en-US">
              <a:latin typeface="+mj-lt"/>
            </a:endParaRPr>
          </a:p>
        </p:txBody>
      </p:sp>
      <p:sp>
        <p:nvSpPr>
          <p:cNvPr id="29709" name="Text Box 19"/>
          <p:cNvSpPr txBox="1">
            <a:spLocks noChangeArrowheads="1"/>
          </p:cNvSpPr>
          <p:nvPr/>
        </p:nvSpPr>
        <p:spPr bwMode="auto">
          <a:xfrm>
            <a:off x="1878894" y="5533314"/>
            <a:ext cx="3181350" cy="584775"/>
          </a:xfrm>
          <a:prstGeom prst="rect">
            <a:avLst/>
          </a:prstGeom>
          <a:noFill/>
          <a:ln w="38100">
            <a:noFill/>
            <a:miter lim="800000"/>
            <a:headEnd/>
            <a:tailEnd/>
          </a:ln>
        </p:spPr>
        <p:txBody>
          <a:bodyPr>
            <a:spAutoFit/>
          </a:bodyPr>
          <a:lstStyle/>
          <a:p>
            <a:pPr eaLnBrk="0" hangingPunct="0">
              <a:spcBef>
                <a:spcPct val="50000"/>
              </a:spcBef>
            </a:pPr>
            <a:r>
              <a:rPr lang="en-US" sz="1600">
                <a:latin typeface="+mj-lt"/>
              </a:rPr>
              <a:t>(opening qty on hand + qty rec’d)</a:t>
            </a:r>
            <a:endParaRPr lang="en-US" sz="1600" b="1">
              <a:latin typeface="+mj-lt"/>
            </a:endParaRPr>
          </a:p>
        </p:txBody>
      </p:sp>
      <p:sp>
        <p:nvSpPr>
          <p:cNvPr id="29710" name="Text Box 28"/>
          <p:cNvSpPr txBox="1">
            <a:spLocks noChangeArrowheads="1"/>
          </p:cNvSpPr>
          <p:nvPr/>
        </p:nvSpPr>
        <p:spPr bwMode="auto">
          <a:xfrm>
            <a:off x="3093159" y="2144002"/>
            <a:ext cx="914400" cy="338554"/>
          </a:xfrm>
          <a:prstGeom prst="rect">
            <a:avLst/>
          </a:prstGeom>
          <a:noFill/>
          <a:ln w="38100">
            <a:noFill/>
            <a:miter lim="800000"/>
            <a:headEnd/>
            <a:tailEnd/>
          </a:ln>
        </p:spPr>
        <p:txBody>
          <a:bodyPr>
            <a:spAutoFit/>
          </a:bodyPr>
          <a:lstStyle/>
          <a:p>
            <a:pPr algn="l" eaLnBrk="0" hangingPunct="0">
              <a:spcBef>
                <a:spcPct val="50000"/>
              </a:spcBef>
            </a:pPr>
            <a:r>
              <a:rPr lang="en-US" sz="1600" b="1" dirty="0" smtClean="0">
                <a:latin typeface="+mj-lt"/>
              </a:rPr>
              <a:t>50</a:t>
            </a:r>
            <a:endParaRPr lang="en-US" sz="2400" b="1" dirty="0">
              <a:latin typeface="+mj-lt"/>
            </a:endParaRPr>
          </a:p>
        </p:txBody>
      </p:sp>
      <p:sp>
        <p:nvSpPr>
          <p:cNvPr id="29711" name="Text Box 29"/>
          <p:cNvSpPr txBox="1">
            <a:spLocks noChangeArrowheads="1"/>
          </p:cNvSpPr>
          <p:nvPr/>
        </p:nvSpPr>
        <p:spPr bwMode="auto">
          <a:xfrm>
            <a:off x="3093159" y="37743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55</a:t>
            </a:r>
            <a:endParaRPr lang="en-US" sz="1400" dirty="0">
              <a:latin typeface="+mj-lt"/>
            </a:endParaRPr>
          </a:p>
        </p:txBody>
      </p:sp>
      <p:sp>
        <p:nvSpPr>
          <p:cNvPr id="29713" name="Text Box 31"/>
          <p:cNvSpPr txBox="1">
            <a:spLocks noChangeArrowheads="1"/>
          </p:cNvSpPr>
          <p:nvPr/>
        </p:nvSpPr>
        <p:spPr bwMode="auto">
          <a:xfrm>
            <a:off x="5566551" y="2148764"/>
            <a:ext cx="100584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   50</a:t>
            </a:r>
            <a:endParaRPr lang="en-US" sz="1400" dirty="0">
              <a:latin typeface="+mj-lt"/>
            </a:endParaRPr>
          </a:p>
        </p:txBody>
      </p:sp>
      <p:sp>
        <p:nvSpPr>
          <p:cNvPr id="29714" name="Text Box 32"/>
          <p:cNvSpPr txBox="1">
            <a:spLocks noChangeArrowheads="1"/>
          </p:cNvSpPr>
          <p:nvPr/>
        </p:nvSpPr>
        <p:spPr bwMode="auto">
          <a:xfrm>
            <a:off x="6938151" y="2148764"/>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dirty="0" smtClean="0">
                <a:latin typeface="+mj-lt"/>
              </a:rPr>
              <a:t>10</a:t>
            </a:r>
            <a:endParaRPr lang="en-US" sz="1400" dirty="0">
              <a:latin typeface="+mj-lt"/>
            </a:endParaRPr>
          </a:p>
        </p:txBody>
      </p:sp>
      <p:sp>
        <p:nvSpPr>
          <p:cNvPr id="29715" name="Text Box 33"/>
          <p:cNvSpPr txBox="1">
            <a:spLocks noChangeArrowheads="1"/>
          </p:cNvSpPr>
          <p:nvPr/>
        </p:nvSpPr>
        <p:spPr bwMode="auto">
          <a:xfrm>
            <a:off x="5566551" y="1599489"/>
            <a:ext cx="133985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Total Value</a:t>
            </a:r>
          </a:p>
        </p:txBody>
      </p:sp>
      <p:sp>
        <p:nvSpPr>
          <p:cNvPr id="29716" name="Text Box 34"/>
          <p:cNvSpPr txBox="1">
            <a:spLocks noChangeArrowheads="1"/>
          </p:cNvSpPr>
          <p:nvPr/>
        </p:nvSpPr>
        <p:spPr bwMode="auto">
          <a:xfrm>
            <a:off x="6938151" y="1599489"/>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Average Cost</a:t>
            </a:r>
          </a:p>
        </p:txBody>
      </p:sp>
      <p:sp>
        <p:nvSpPr>
          <p:cNvPr id="29717" name="Text Box 35"/>
          <p:cNvSpPr txBox="1">
            <a:spLocks noChangeArrowheads="1"/>
          </p:cNvSpPr>
          <p:nvPr/>
        </p:nvSpPr>
        <p:spPr bwMode="auto">
          <a:xfrm>
            <a:off x="4296552" y="29107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8</a:t>
            </a:r>
          </a:p>
        </p:txBody>
      </p:sp>
      <p:sp>
        <p:nvSpPr>
          <p:cNvPr id="29718" name="Text Box 36"/>
          <p:cNvSpPr txBox="1">
            <a:spLocks noChangeArrowheads="1"/>
          </p:cNvSpPr>
          <p:nvPr/>
        </p:nvSpPr>
        <p:spPr bwMode="auto">
          <a:xfrm>
            <a:off x="4296552" y="3774364"/>
            <a:ext cx="91440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4</a:t>
            </a:r>
          </a:p>
        </p:txBody>
      </p:sp>
      <p:sp>
        <p:nvSpPr>
          <p:cNvPr id="29719" name="Text Box 37"/>
          <p:cNvSpPr txBox="1">
            <a:spLocks noChangeArrowheads="1"/>
          </p:cNvSpPr>
          <p:nvPr/>
        </p:nvSpPr>
        <p:spPr bwMode="auto">
          <a:xfrm>
            <a:off x="5566551" y="2910764"/>
            <a:ext cx="100584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 110</a:t>
            </a:r>
            <a:endParaRPr lang="en-US" sz="1400">
              <a:latin typeface="+mj-lt"/>
            </a:endParaRPr>
          </a:p>
        </p:txBody>
      </p:sp>
      <p:sp>
        <p:nvSpPr>
          <p:cNvPr id="29720" name="Text Box 38"/>
          <p:cNvSpPr txBox="1">
            <a:spLocks noChangeArrowheads="1"/>
          </p:cNvSpPr>
          <p:nvPr/>
        </p:nvSpPr>
        <p:spPr bwMode="auto">
          <a:xfrm>
            <a:off x="5566551" y="3787064"/>
            <a:ext cx="100584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   55</a:t>
            </a:r>
            <a:endParaRPr lang="en-US" sz="1400">
              <a:latin typeface="+mj-lt"/>
            </a:endParaRPr>
          </a:p>
        </p:txBody>
      </p:sp>
      <p:sp>
        <p:nvSpPr>
          <p:cNvPr id="29721" name="Text Box 39"/>
          <p:cNvSpPr txBox="1">
            <a:spLocks noChangeArrowheads="1"/>
          </p:cNvSpPr>
          <p:nvPr/>
        </p:nvSpPr>
        <p:spPr bwMode="auto">
          <a:xfrm>
            <a:off x="6938151" y="2910764"/>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13.75</a:t>
            </a:r>
            <a:endParaRPr lang="en-US" sz="1400">
              <a:latin typeface="+mj-lt"/>
            </a:endParaRPr>
          </a:p>
        </p:txBody>
      </p:sp>
      <p:sp>
        <p:nvSpPr>
          <p:cNvPr id="29722" name="Text Box 40"/>
          <p:cNvSpPr txBox="1">
            <a:spLocks noChangeArrowheads="1"/>
          </p:cNvSpPr>
          <p:nvPr/>
        </p:nvSpPr>
        <p:spPr bwMode="auto">
          <a:xfrm>
            <a:off x="6938151" y="3774364"/>
            <a:ext cx="1554480" cy="336550"/>
          </a:xfrm>
          <a:prstGeom prst="rect">
            <a:avLst/>
          </a:prstGeom>
          <a:noFill/>
          <a:ln w="38100">
            <a:noFill/>
            <a:miter lim="800000"/>
            <a:headEnd/>
            <a:tailEnd/>
          </a:ln>
        </p:spPr>
        <p:txBody>
          <a:bodyPr>
            <a:spAutoFit/>
          </a:bodyPr>
          <a:lstStyle/>
          <a:p>
            <a:pPr algn="l" eaLnBrk="0" hangingPunct="0">
              <a:spcBef>
                <a:spcPct val="50000"/>
              </a:spcBef>
            </a:pPr>
            <a:r>
              <a:rPr lang="en-US" sz="1600" b="1" dirty="0">
                <a:latin typeface="+mj-lt"/>
              </a:rPr>
              <a:t>13.75</a:t>
            </a:r>
            <a:endParaRPr lang="en-US" sz="1400" dirty="0">
              <a:latin typeface="+mj-lt"/>
            </a:endParaRPr>
          </a:p>
        </p:txBody>
      </p:sp>
      <p:sp>
        <p:nvSpPr>
          <p:cNvPr id="29723" name="Text Box 41"/>
          <p:cNvSpPr txBox="1">
            <a:spLocks noChangeArrowheads="1"/>
          </p:cNvSpPr>
          <p:nvPr/>
        </p:nvSpPr>
        <p:spPr bwMode="auto">
          <a:xfrm>
            <a:off x="585614" y="2891714"/>
            <a:ext cx="2228850" cy="581025"/>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Purchase 3 at cost of 20/unit</a:t>
            </a:r>
          </a:p>
        </p:txBody>
      </p:sp>
      <p:sp>
        <p:nvSpPr>
          <p:cNvPr id="29724" name="Line 42"/>
          <p:cNvSpPr>
            <a:spLocks noChangeShapeType="1"/>
          </p:cNvSpPr>
          <p:nvPr/>
        </p:nvSpPr>
        <p:spPr bwMode="auto">
          <a:xfrm>
            <a:off x="555976" y="2021764"/>
            <a:ext cx="8013700" cy="0"/>
          </a:xfrm>
          <a:prstGeom prst="line">
            <a:avLst/>
          </a:prstGeom>
          <a:noFill/>
          <a:ln w="38100">
            <a:solidFill>
              <a:schemeClr val="tx2"/>
            </a:solidFill>
            <a:round/>
            <a:headEnd/>
            <a:tailEnd/>
          </a:ln>
        </p:spPr>
        <p:txBody>
          <a:bodyPr wrap="none" anchor="ctr"/>
          <a:lstStyle/>
          <a:p>
            <a:endParaRPr lang="en-US">
              <a:latin typeface="+mj-lt"/>
            </a:endParaRPr>
          </a:p>
        </p:txBody>
      </p:sp>
      <p:sp>
        <p:nvSpPr>
          <p:cNvPr id="29725" name="Text Box 43"/>
          <p:cNvSpPr txBox="1">
            <a:spLocks noChangeArrowheads="1"/>
          </p:cNvSpPr>
          <p:nvPr/>
        </p:nvSpPr>
        <p:spPr bwMode="auto">
          <a:xfrm>
            <a:off x="3093159" y="24107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dirty="0">
                <a:latin typeface="+mj-lt"/>
              </a:rPr>
              <a:t>(10 x 5)</a:t>
            </a:r>
          </a:p>
        </p:txBody>
      </p:sp>
      <p:sp>
        <p:nvSpPr>
          <p:cNvPr id="29726" name="Text Box 44"/>
          <p:cNvSpPr txBox="1">
            <a:spLocks noChangeArrowheads="1"/>
          </p:cNvSpPr>
          <p:nvPr/>
        </p:nvSpPr>
        <p:spPr bwMode="auto">
          <a:xfrm>
            <a:off x="6938151" y="2444569"/>
            <a:ext cx="1554480" cy="274637"/>
          </a:xfrm>
          <a:prstGeom prst="rect">
            <a:avLst/>
          </a:prstGeom>
          <a:noFill/>
          <a:ln w="38100">
            <a:noFill/>
            <a:miter lim="800000"/>
            <a:headEnd/>
            <a:tailEnd/>
          </a:ln>
        </p:spPr>
        <p:txBody>
          <a:bodyPr>
            <a:spAutoFit/>
          </a:bodyPr>
          <a:lstStyle/>
          <a:p>
            <a:pPr algn="l" eaLnBrk="0" hangingPunct="0">
              <a:spcBef>
                <a:spcPct val="50000"/>
              </a:spcBef>
            </a:pPr>
            <a:r>
              <a:rPr lang="en-US" sz="1200" dirty="0">
                <a:latin typeface="+mj-lt"/>
              </a:rPr>
              <a:t>(50 ¸ 5)</a:t>
            </a:r>
          </a:p>
        </p:txBody>
      </p:sp>
      <p:sp>
        <p:nvSpPr>
          <p:cNvPr id="29727" name="Text Box 45"/>
          <p:cNvSpPr txBox="1">
            <a:spLocks noChangeArrowheads="1"/>
          </p:cNvSpPr>
          <p:nvPr/>
        </p:nvSpPr>
        <p:spPr bwMode="auto">
          <a:xfrm>
            <a:off x="3093159" y="31727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(20 x 3)</a:t>
            </a:r>
          </a:p>
        </p:txBody>
      </p:sp>
      <p:sp>
        <p:nvSpPr>
          <p:cNvPr id="29728" name="Text Box 46"/>
          <p:cNvSpPr txBox="1">
            <a:spLocks noChangeArrowheads="1"/>
          </p:cNvSpPr>
          <p:nvPr/>
        </p:nvSpPr>
        <p:spPr bwMode="auto">
          <a:xfrm>
            <a:off x="6938151" y="3206569"/>
            <a:ext cx="1554480" cy="274637"/>
          </a:xfrm>
          <a:prstGeom prst="rect">
            <a:avLst/>
          </a:prstGeom>
          <a:noFill/>
          <a:ln w="38100">
            <a:noFill/>
            <a:miter lim="800000"/>
            <a:headEnd/>
            <a:tailEnd/>
          </a:ln>
        </p:spPr>
        <p:txBody>
          <a:bodyPr>
            <a:spAutoFit/>
          </a:bodyPr>
          <a:lstStyle/>
          <a:p>
            <a:pPr algn="l" eaLnBrk="0" hangingPunct="0">
              <a:spcBef>
                <a:spcPct val="50000"/>
              </a:spcBef>
            </a:pPr>
            <a:r>
              <a:rPr lang="en-US" sz="1200" dirty="0">
                <a:latin typeface="+mj-lt"/>
              </a:rPr>
              <a:t>(110 </a:t>
            </a:r>
            <a:r>
              <a:rPr lang="en-US" sz="1200" dirty="0" smtClean="0">
                <a:latin typeface="+mj-lt"/>
              </a:rPr>
              <a:t>¸ </a:t>
            </a:r>
            <a:r>
              <a:rPr lang="en-US" sz="1200" dirty="0">
                <a:latin typeface="+mj-lt"/>
              </a:rPr>
              <a:t>8)</a:t>
            </a:r>
          </a:p>
        </p:txBody>
      </p:sp>
      <p:sp>
        <p:nvSpPr>
          <p:cNvPr id="29729" name="Text Box 47"/>
          <p:cNvSpPr txBox="1">
            <a:spLocks noChangeArrowheads="1"/>
          </p:cNvSpPr>
          <p:nvPr/>
        </p:nvSpPr>
        <p:spPr bwMode="auto">
          <a:xfrm>
            <a:off x="4296552" y="31727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(5 + 3)</a:t>
            </a:r>
          </a:p>
        </p:txBody>
      </p:sp>
      <p:sp>
        <p:nvSpPr>
          <p:cNvPr id="29730" name="Text Box 48"/>
          <p:cNvSpPr txBox="1">
            <a:spLocks noChangeArrowheads="1"/>
          </p:cNvSpPr>
          <p:nvPr/>
        </p:nvSpPr>
        <p:spPr bwMode="auto">
          <a:xfrm>
            <a:off x="5668152" y="3172702"/>
            <a:ext cx="100584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(50+ 60)</a:t>
            </a:r>
          </a:p>
        </p:txBody>
      </p:sp>
      <p:sp>
        <p:nvSpPr>
          <p:cNvPr id="29731" name="Text Box 49"/>
          <p:cNvSpPr txBox="1">
            <a:spLocks noChangeArrowheads="1"/>
          </p:cNvSpPr>
          <p:nvPr/>
        </p:nvSpPr>
        <p:spPr bwMode="auto">
          <a:xfrm>
            <a:off x="3093158" y="4049002"/>
            <a:ext cx="929917" cy="274637"/>
          </a:xfrm>
          <a:prstGeom prst="rect">
            <a:avLst/>
          </a:prstGeom>
          <a:noFill/>
          <a:ln w="38100">
            <a:noFill/>
            <a:miter lim="800000"/>
            <a:headEnd/>
            <a:tailEnd/>
          </a:ln>
        </p:spPr>
        <p:txBody>
          <a:bodyPr wrap="square">
            <a:spAutoFit/>
          </a:bodyPr>
          <a:lstStyle/>
          <a:p>
            <a:pPr algn="l" eaLnBrk="0" hangingPunct="0">
              <a:spcBef>
                <a:spcPct val="50000"/>
              </a:spcBef>
            </a:pPr>
            <a:r>
              <a:rPr lang="en-US" sz="1200" dirty="0">
                <a:latin typeface="+mj-lt"/>
              </a:rPr>
              <a:t>(13.75 x 4)</a:t>
            </a:r>
          </a:p>
        </p:txBody>
      </p:sp>
      <p:sp>
        <p:nvSpPr>
          <p:cNvPr id="29732" name="Text Box 50"/>
          <p:cNvSpPr txBox="1">
            <a:spLocks noChangeArrowheads="1"/>
          </p:cNvSpPr>
          <p:nvPr/>
        </p:nvSpPr>
        <p:spPr bwMode="auto">
          <a:xfrm>
            <a:off x="6938151" y="4082869"/>
            <a:ext cx="155448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(55 ¸ 4)</a:t>
            </a:r>
          </a:p>
        </p:txBody>
      </p:sp>
      <p:sp>
        <p:nvSpPr>
          <p:cNvPr id="29733" name="Text Box 51"/>
          <p:cNvSpPr txBox="1">
            <a:spLocks noChangeArrowheads="1"/>
          </p:cNvSpPr>
          <p:nvPr/>
        </p:nvSpPr>
        <p:spPr bwMode="auto">
          <a:xfrm>
            <a:off x="4296552" y="4049002"/>
            <a:ext cx="91440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(8 - 4)</a:t>
            </a:r>
          </a:p>
        </p:txBody>
      </p:sp>
      <p:sp>
        <p:nvSpPr>
          <p:cNvPr id="29734" name="Text Box 52"/>
          <p:cNvSpPr txBox="1">
            <a:spLocks noChangeArrowheads="1"/>
          </p:cNvSpPr>
          <p:nvPr/>
        </p:nvSpPr>
        <p:spPr bwMode="auto">
          <a:xfrm>
            <a:off x="5566551" y="4049002"/>
            <a:ext cx="1005840" cy="274637"/>
          </a:xfrm>
          <a:prstGeom prst="rect">
            <a:avLst/>
          </a:prstGeom>
          <a:noFill/>
          <a:ln w="38100">
            <a:noFill/>
            <a:miter lim="800000"/>
            <a:headEnd/>
            <a:tailEnd/>
          </a:ln>
        </p:spPr>
        <p:txBody>
          <a:bodyPr>
            <a:spAutoFit/>
          </a:bodyPr>
          <a:lstStyle/>
          <a:p>
            <a:pPr algn="l" eaLnBrk="0" hangingPunct="0">
              <a:spcBef>
                <a:spcPct val="50000"/>
              </a:spcBef>
            </a:pPr>
            <a:r>
              <a:rPr lang="en-US" sz="1200">
                <a:latin typeface="+mj-lt"/>
              </a:rPr>
              <a:t>(110 - 55)</a:t>
            </a:r>
          </a:p>
        </p:txBody>
      </p:sp>
      <p:sp>
        <p:nvSpPr>
          <p:cNvPr id="29735" name="Line 53"/>
          <p:cNvSpPr>
            <a:spLocks noChangeShapeType="1"/>
          </p:cNvSpPr>
          <p:nvPr/>
        </p:nvSpPr>
        <p:spPr bwMode="auto">
          <a:xfrm>
            <a:off x="555976" y="4879264"/>
            <a:ext cx="8013700" cy="0"/>
          </a:xfrm>
          <a:prstGeom prst="line">
            <a:avLst/>
          </a:prstGeom>
          <a:noFill/>
          <a:ln w="38100">
            <a:solidFill>
              <a:schemeClr val="tx2"/>
            </a:solidFill>
            <a:round/>
            <a:headEnd/>
            <a:tailEnd/>
          </a:ln>
        </p:spPr>
        <p:txBody>
          <a:bodyPr wrap="none" anchor="ctr"/>
          <a:lstStyle/>
          <a:p>
            <a:endParaRPr lang="en-US">
              <a:latin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r>
              <a:rPr lang="en-US" dirty="0" smtClean="0"/>
              <a:t>Costs are expensed in period incurred</a:t>
            </a:r>
          </a:p>
          <a:p>
            <a:r>
              <a:rPr lang="en-US" dirty="0" smtClean="0"/>
              <a:t>Perpetual inventory not used</a:t>
            </a:r>
          </a:p>
          <a:p>
            <a:r>
              <a:rPr lang="en-US" dirty="0" smtClean="0"/>
              <a:t>Inventory valuation by transactions is turned off by setting Create GL Transactions to No in Inventory Accounting Control (36.9.2)</a:t>
            </a:r>
          </a:p>
          <a:p>
            <a:r>
              <a:rPr lang="en-US" dirty="0" smtClean="0"/>
              <a:t>Valuation of inventory and Costs of Goods Sold calculated from physical inventory counts and from purchase transactions</a:t>
            </a:r>
          </a:p>
        </p:txBody>
      </p:sp>
      <p:sp>
        <p:nvSpPr>
          <p:cNvPr id="30722" name="Rectangle 2"/>
          <p:cNvSpPr>
            <a:spLocks noGrp="1" noChangeArrowheads="1"/>
          </p:cNvSpPr>
          <p:nvPr>
            <p:ph type="title"/>
          </p:nvPr>
        </p:nvSpPr>
        <p:spPr/>
        <p:txBody>
          <a:bodyPr/>
          <a:lstStyle/>
          <a:p>
            <a:r>
              <a:rPr lang="en-US" smtClean="0"/>
              <a:t>Period Costing</a:t>
            </a:r>
          </a:p>
        </p:txBody>
      </p:sp>
      <p:sp>
        <p:nvSpPr>
          <p:cNvPr id="30724" name="Footer Placeholder 3"/>
          <p:cNvSpPr>
            <a:spLocks noGrp="1"/>
          </p:cNvSpPr>
          <p:nvPr>
            <p:ph type="ftr" sz="quarter" idx="10"/>
          </p:nvPr>
        </p:nvSpPr>
        <p:spPr/>
        <p:txBody>
          <a:bodyPr/>
          <a:lstStyle/>
          <a:p>
            <a:r>
              <a:rPr lang="en-US" smtClean="0"/>
              <a:t>PC-IN-180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r>
              <a:rPr lang="en-US" smtClean="0"/>
              <a:t>Calculates inventory valuation based on</a:t>
            </a:r>
          </a:p>
          <a:p>
            <a:pPr lvl="1"/>
            <a:r>
              <a:rPr lang="en-US" smtClean="0"/>
              <a:t>Inventory transactions</a:t>
            </a:r>
          </a:p>
          <a:p>
            <a:pPr lvl="1"/>
            <a:r>
              <a:rPr lang="en-US" smtClean="0"/>
              <a:t>Shop floor transactions</a:t>
            </a:r>
          </a:p>
          <a:p>
            <a:r>
              <a:rPr lang="en-US" smtClean="0"/>
              <a:t>Calculations include</a:t>
            </a:r>
          </a:p>
          <a:p>
            <a:pPr lvl="1"/>
            <a:r>
              <a:rPr lang="en-US" smtClean="0"/>
              <a:t>WAVG – weighted average</a:t>
            </a:r>
          </a:p>
          <a:p>
            <a:pPr lvl="1"/>
            <a:r>
              <a:rPr lang="en-US" smtClean="0"/>
              <a:t>FIFI – first in first out</a:t>
            </a:r>
          </a:p>
          <a:p>
            <a:pPr lvl="1"/>
            <a:r>
              <a:rPr lang="en-US" smtClean="0"/>
              <a:t>LIFO – last in first out</a:t>
            </a:r>
          </a:p>
        </p:txBody>
      </p:sp>
      <p:sp>
        <p:nvSpPr>
          <p:cNvPr id="31746" name="Rectangle 2"/>
          <p:cNvSpPr>
            <a:spLocks noGrp="1" noChangeArrowheads="1"/>
          </p:cNvSpPr>
          <p:nvPr>
            <p:ph type="title"/>
          </p:nvPr>
        </p:nvSpPr>
        <p:spPr/>
        <p:txBody>
          <a:bodyPr/>
          <a:lstStyle/>
          <a:p>
            <a:r>
              <a:rPr lang="en-US" smtClean="0"/>
              <a:t>Periodic Costing</a:t>
            </a:r>
          </a:p>
        </p:txBody>
      </p:sp>
      <p:sp>
        <p:nvSpPr>
          <p:cNvPr id="31748" name="Footer Placeholder 3"/>
          <p:cNvSpPr>
            <a:spLocks noGrp="1"/>
          </p:cNvSpPr>
          <p:nvPr>
            <p:ph type="ftr" sz="quarter" idx="10"/>
          </p:nvPr>
        </p:nvSpPr>
        <p:spPr/>
        <p:txBody>
          <a:bodyPr/>
          <a:lstStyle/>
          <a:p>
            <a:r>
              <a:rPr lang="en-US" smtClean="0"/>
              <a:t>PC-IN-190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14"/>
          <p:cNvSpPr>
            <a:spLocks noGrp="1" noChangeArrowheads="1"/>
          </p:cNvSpPr>
          <p:nvPr>
            <p:ph sz="half" idx="1"/>
          </p:nvPr>
        </p:nvSpPr>
        <p:spPr>
          <a:xfrm>
            <a:off x="308338" y="899404"/>
            <a:ext cx="4038600" cy="5416730"/>
          </a:xfrm>
        </p:spPr>
        <p:txBody>
          <a:bodyPr/>
          <a:lstStyle/>
          <a:p>
            <a:r>
              <a:rPr lang="en-US" dirty="0" smtClean="0"/>
              <a:t>Reading the cost screens</a:t>
            </a:r>
          </a:p>
          <a:p>
            <a:r>
              <a:rPr lang="en-US" dirty="0" smtClean="0"/>
              <a:t>Cost Sets</a:t>
            </a:r>
          </a:p>
          <a:p>
            <a:r>
              <a:rPr lang="en-US" dirty="0" smtClean="0"/>
              <a:t>Cost Categories</a:t>
            </a:r>
          </a:p>
          <a:p>
            <a:r>
              <a:rPr lang="en-US" dirty="0" smtClean="0"/>
              <a:t>Cost Elements</a:t>
            </a:r>
          </a:p>
          <a:p>
            <a:r>
              <a:rPr lang="en-US" dirty="0" smtClean="0"/>
              <a:t>Level Codes</a:t>
            </a:r>
          </a:p>
          <a:p>
            <a:r>
              <a:rPr lang="en-US" dirty="0" smtClean="0"/>
              <a:t>Phantom Structures</a:t>
            </a:r>
          </a:p>
        </p:txBody>
      </p:sp>
      <p:sp>
        <p:nvSpPr>
          <p:cNvPr id="32772" name="Content Placeholder 6"/>
          <p:cNvSpPr>
            <a:spLocks noGrp="1"/>
          </p:cNvSpPr>
          <p:nvPr>
            <p:ph sz="half" idx="2"/>
          </p:nvPr>
        </p:nvSpPr>
        <p:spPr>
          <a:xfrm>
            <a:off x="4423144" y="899404"/>
            <a:ext cx="4263656" cy="5416730"/>
          </a:xfrm>
        </p:spPr>
        <p:txBody>
          <a:bodyPr/>
          <a:lstStyle/>
          <a:p>
            <a:r>
              <a:rPr lang="en-US" dirty="0" smtClean="0"/>
              <a:t>Sites and Entities </a:t>
            </a:r>
          </a:p>
          <a:p>
            <a:r>
              <a:rPr lang="en-US" dirty="0" smtClean="0"/>
              <a:t>Product Line</a:t>
            </a:r>
          </a:p>
          <a:p>
            <a:r>
              <a:rPr lang="en-US" dirty="0" smtClean="0"/>
              <a:t>Direct vs. Indirect</a:t>
            </a:r>
          </a:p>
          <a:p>
            <a:r>
              <a:rPr lang="en-US" dirty="0" smtClean="0"/>
              <a:t>Fixed vs. Variable</a:t>
            </a:r>
          </a:p>
          <a:p>
            <a:r>
              <a:rPr lang="en-US" dirty="0" smtClean="0"/>
              <a:t>Burden vs. Overhead</a:t>
            </a:r>
          </a:p>
          <a:p>
            <a:r>
              <a:rPr lang="en-US" dirty="0" smtClean="0"/>
              <a:t>Absorbed vs. Applied</a:t>
            </a:r>
          </a:p>
          <a:p>
            <a:endParaRPr lang="en-US" dirty="0" smtClean="0"/>
          </a:p>
        </p:txBody>
      </p:sp>
      <p:sp>
        <p:nvSpPr>
          <p:cNvPr id="32770" name="Title 5"/>
          <p:cNvSpPr>
            <a:spLocks noGrp="1"/>
          </p:cNvSpPr>
          <p:nvPr>
            <p:ph type="title"/>
          </p:nvPr>
        </p:nvSpPr>
        <p:spPr/>
        <p:txBody>
          <a:bodyPr/>
          <a:lstStyle/>
          <a:p>
            <a:r>
              <a:rPr lang="en-US" smtClean="0"/>
              <a:t>Terminology and Basic Concepts</a:t>
            </a:r>
          </a:p>
        </p:txBody>
      </p:sp>
      <p:sp>
        <p:nvSpPr>
          <p:cNvPr id="32773" name="Footer Placeholder 3"/>
          <p:cNvSpPr>
            <a:spLocks noGrp="1"/>
          </p:cNvSpPr>
          <p:nvPr>
            <p:ph type="ftr" sz="quarter" idx="10"/>
          </p:nvPr>
        </p:nvSpPr>
        <p:spPr/>
        <p:txBody>
          <a:bodyPr/>
          <a:lstStyle/>
          <a:p>
            <a:r>
              <a:rPr lang="en-US" smtClean="0"/>
              <a:t>PC-IN-200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Grp="1" noChangeArrowheads="1"/>
          </p:cNvSpPr>
          <p:nvPr>
            <p:ph type="title"/>
          </p:nvPr>
        </p:nvSpPr>
        <p:spPr/>
        <p:txBody>
          <a:bodyPr/>
          <a:lstStyle/>
          <a:p>
            <a:r>
              <a:rPr lang="en-US" smtClean="0"/>
              <a:t>Reading the Screen</a:t>
            </a:r>
          </a:p>
        </p:txBody>
      </p:sp>
      <p:sp>
        <p:nvSpPr>
          <p:cNvPr id="33794" name="Footer Placeholder 3"/>
          <p:cNvSpPr>
            <a:spLocks noGrp="1"/>
          </p:cNvSpPr>
          <p:nvPr>
            <p:ph type="ftr" sz="quarter" idx="10"/>
          </p:nvPr>
        </p:nvSpPr>
        <p:spPr/>
        <p:txBody>
          <a:bodyPr/>
          <a:lstStyle/>
          <a:p>
            <a:r>
              <a:rPr lang="en-US" smtClean="0"/>
              <a:t>PC-IN-210</a:t>
            </a:r>
          </a:p>
        </p:txBody>
      </p:sp>
      <p:pic>
        <p:nvPicPr>
          <p:cNvPr id="33795" name="Picture 30"/>
          <p:cNvPicPr>
            <a:picLocks noChangeAspect="1" noChangeArrowheads="1"/>
          </p:cNvPicPr>
          <p:nvPr/>
        </p:nvPicPr>
        <p:blipFill>
          <a:blip r:embed="rId2" cstate="print"/>
          <a:srcRect/>
          <a:stretch>
            <a:fillRect/>
          </a:stretch>
        </p:blipFill>
        <p:spPr bwMode="auto">
          <a:xfrm>
            <a:off x="417513" y="1076498"/>
            <a:ext cx="8345487" cy="4689475"/>
          </a:xfrm>
          <a:prstGeom prst="rect">
            <a:avLst/>
          </a:prstGeom>
          <a:noFill/>
          <a:ln w="9525" algn="ctr">
            <a:noFill/>
            <a:miter lim="800000"/>
            <a:headEnd/>
            <a:tailEnd/>
          </a:ln>
        </p:spPr>
      </p:pic>
      <p:sp>
        <p:nvSpPr>
          <p:cNvPr id="33797" name="Rectangle 5"/>
          <p:cNvSpPr>
            <a:spLocks noChangeArrowheads="1"/>
          </p:cNvSpPr>
          <p:nvPr/>
        </p:nvSpPr>
        <p:spPr bwMode="auto">
          <a:xfrm>
            <a:off x="685800" y="606425"/>
            <a:ext cx="7772400" cy="611188"/>
          </a:xfrm>
          <a:prstGeom prst="rect">
            <a:avLst/>
          </a:prstGeom>
          <a:noFill/>
          <a:ln w="9525">
            <a:noFill/>
            <a:miter lim="800000"/>
            <a:headEnd/>
            <a:tailEnd/>
          </a:ln>
        </p:spPr>
        <p:txBody>
          <a:bodyPr anchor="ctr"/>
          <a:lstStyle/>
          <a:p>
            <a:pPr algn="l">
              <a:lnSpc>
                <a:spcPct val="90000"/>
              </a:lnSpc>
            </a:pPr>
            <a:endParaRPr lang="en-US" sz="3200" b="1">
              <a:solidFill>
                <a:srgbClr val="5A87C6"/>
              </a:solidFill>
              <a:latin typeface="Arial" charset="0"/>
            </a:endParaRPr>
          </a:p>
        </p:txBody>
      </p:sp>
      <p:sp>
        <p:nvSpPr>
          <p:cNvPr id="33798" name="Text Box 13"/>
          <p:cNvSpPr txBox="1">
            <a:spLocks noChangeArrowheads="1"/>
          </p:cNvSpPr>
          <p:nvPr/>
        </p:nvSpPr>
        <p:spPr bwMode="auto">
          <a:xfrm rot="5056">
            <a:off x="4816475" y="5240510"/>
            <a:ext cx="2500313" cy="779463"/>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pPr>
            <a:r>
              <a:rPr lang="en-US" sz="1800" b="1">
                <a:latin typeface="+mj-lt"/>
              </a:rPr>
              <a:t>Add across rows</a:t>
            </a:r>
          </a:p>
          <a:p>
            <a:pPr algn="l" eaLnBrk="0" hangingPunct="0">
              <a:spcBef>
                <a:spcPct val="50000"/>
              </a:spcBef>
              <a:buFontTx/>
              <a:buChar char="•"/>
            </a:pPr>
            <a:r>
              <a:rPr lang="en-US" sz="1800" b="1">
                <a:latin typeface="+mj-lt"/>
              </a:rPr>
              <a:t> </a:t>
            </a:r>
            <a:r>
              <a:rPr lang="en-US" sz="1600">
                <a:latin typeface="+mj-lt"/>
              </a:rPr>
              <a:t>Total cost by element</a:t>
            </a:r>
          </a:p>
        </p:txBody>
      </p:sp>
      <p:sp>
        <p:nvSpPr>
          <p:cNvPr id="33799" name="Rectangle 17"/>
          <p:cNvSpPr>
            <a:spLocks noChangeArrowheads="1"/>
          </p:cNvSpPr>
          <p:nvPr/>
        </p:nvSpPr>
        <p:spPr bwMode="auto">
          <a:xfrm>
            <a:off x="7861300" y="2848148"/>
            <a:ext cx="190500" cy="152400"/>
          </a:xfrm>
          <a:prstGeom prst="rect">
            <a:avLst/>
          </a:prstGeom>
          <a:noFill/>
          <a:ln w="38100">
            <a:noFill/>
            <a:miter lim="800000"/>
            <a:headEnd/>
            <a:tailEnd/>
          </a:ln>
        </p:spPr>
        <p:txBody>
          <a:bodyPr wrap="none" anchor="ctr"/>
          <a:lstStyle/>
          <a:p>
            <a:endParaRPr lang="en-US"/>
          </a:p>
        </p:txBody>
      </p:sp>
      <p:sp>
        <p:nvSpPr>
          <p:cNvPr id="33800" name="Rectangle 18"/>
          <p:cNvSpPr>
            <a:spLocks noChangeArrowheads="1"/>
          </p:cNvSpPr>
          <p:nvPr/>
        </p:nvSpPr>
        <p:spPr bwMode="auto">
          <a:xfrm>
            <a:off x="5472113" y="2764010"/>
            <a:ext cx="365125" cy="300038"/>
          </a:xfrm>
          <a:prstGeom prst="rect">
            <a:avLst/>
          </a:prstGeom>
          <a:noFill/>
          <a:ln w="38100">
            <a:noFill/>
            <a:miter lim="800000"/>
            <a:headEnd/>
            <a:tailEnd/>
          </a:ln>
        </p:spPr>
        <p:txBody>
          <a:bodyPr wrap="none" anchor="ctr"/>
          <a:lstStyle/>
          <a:p>
            <a:endParaRPr lang="en-US"/>
          </a:p>
        </p:txBody>
      </p:sp>
      <p:sp>
        <p:nvSpPr>
          <p:cNvPr id="33801" name="Text Box 8"/>
          <p:cNvSpPr txBox="1">
            <a:spLocks noChangeArrowheads="1"/>
          </p:cNvSpPr>
          <p:nvPr/>
        </p:nvSpPr>
        <p:spPr bwMode="auto">
          <a:xfrm>
            <a:off x="3489325" y="3714923"/>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2" name="Rectangle 7"/>
          <p:cNvSpPr>
            <a:spLocks noChangeArrowheads="1"/>
          </p:cNvSpPr>
          <p:nvPr/>
        </p:nvSpPr>
        <p:spPr bwMode="auto">
          <a:xfrm>
            <a:off x="1074738" y="2790998"/>
            <a:ext cx="5975350" cy="527050"/>
          </a:xfrm>
          <a:prstGeom prst="rect">
            <a:avLst/>
          </a:prstGeom>
          <a:noFill/>
          <a:ln w="38100">
            <a:solidFill>
              <a:srgbClr val="FF0000"/>
            </a:solidFill>
            <a:miter lim="800000"/>
            <a:headEnd/>
            <a:tailEnd/>
          </a:ln>
        </p:spPr>
        <p:txBody>
          <a:bodyPr wrap="none" anchor="ctr"/>
          <a:lstStyle/>
          <a:p>
            <a:endParaRPr lang="en-US"/>
          </a:p>
        </p:txBody>
      </p:sp>
      <p:sp>
        <p:nvSpPr>
          <p:cNvPr id="33803" name="Text Box 14"/>
          <p:cNvSpPr txBox="1">
            <a:spLocks noChangeArrowheads="1"/>
          </p:cNvSpPr>
          <p:nvPr/>
        </p:nvSpPr>
        <p:spPr bwMode="auto">
          <a:xfrm>
            <a:off x="3303588" y="2811635"/>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4" name="Text Box 15"/>
          <p:cNvSpPr txBox="1">
            <a:spLocks noChangeArrowheads="1"/>
          </p:cNvSpPr>
          <p:nvPr/>
        </p:nvSpPr>
        <p:spPr bwMode="auto">
          <a:xfrm>
            <a:off x="5140325" y="2840210"/>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5" name="Text Box 9"/>
          <p:cNvSpPr txBox="1">
            <a:spLocks noChangeArrowheads="1"/>
          </p:cNvSpPr>
          <p:nvPr/>
        </p:nvSpPr>
        <p:spPr bwMode="auto">
          <a:xfrm>
            <a:off x="5322888" y="3716510"/>
            <a:ext cx="400050" cy="457200"/>
          </a:xfrm>
          <a:prstGeom prst="rect">
            <a:avLst/>
          </a:prstGeom>
          <a:noFill/>
          <a:ln w="38100">
            <a:noFill/>
            <a:miter lim="800000"/>
            <a:headEnd/>
            <a:tailEnd/>
          </a:ln>
        </p:spPr>
        <p:txBody>
          <a:bodyPr>
            <a:spAutoFit/>
          </a:bodyPr>
          <a:lstStyle/>
          <a:p>
            <a:pPr algn="l" eaLnBrk="0" hangingPunct="0">
              <a:spcBef>
                <a:spcPct val="50000"/>
              </a:spcBef>
            </a:pPr>
            <a:r>
              <a:rPr lang="en-US" sz="2400" b="1">
                <a:solidFill>
                  <a:srgbClr val="FF0000"/>
                </a:solidFill>
                <a:latin typeface="+mj-lt"/>
              </a:rPr>
              <a:t>=</a:t>
            </a:r>
          </a:p>
        </p:txBody>
      </p:sp>
      <p:sp>
        <p:nvSpPr>
          <p:cNvPr id="33806" name="Text Box 16"/>
          <p:cNvSpPr txBox="1">
            <a:spLocks noChangeArrowheads="1"/>
          </p:cNvSpPr>
          <p:nvPr/>
        </p:nvSpPr>
        <p:spPr bwMode="auto">
          <a:xfrm>
            <a:off x="7669213" y="2733848"/>
            <a:ext cx="1117600" cy="396875"/>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pPr>
            <a:r>
              <a:rPr lang="en-US" b="1">
                <a:latin typeface="+mj-lt"/>
              </a:rPr>
              <a:t>Totals</a:t>
            </a:r>
            <a:endParaRPr lang="en-US" sz="2400" b="1">
              <a:latin typeface="+mj-lt"/>
            </a:endParaRPr>
          </a:p>
        </p:txBody>
      </p:sp>
      <p:cxnSp>
        <p:nvCxnSpPr>
          <p:cNvPr id="33807" name="AutoShape 22"/>
          <p:cNvCxnSpPr>
            <a:cxnSpLocks noChangeShapeType="1"/>
            <a:stCxn id="33806" idx="1"/>
            <a:endCxn id="33802" idx="3"/>
          </p:cNvCxnSpPr>
          <p:nvPr/>
        </p:nvCxnSpPr>
        <p:spPr bwMode="auto">
          <a:xfrm rot="10800000" flipV="1">
            <a:off x="7069138" y="2932285"/>
            <a:ext cx="600075" cy="122238"/>
          </a:xfrm>
          <a:prstGeom prst="bentConnector3">
            <a:avLst>
              <a:gd name="adj1" fmla="val 51588"/>
            </a:avLst>
          </a:prstGeom>
          <a:noFill/>
          <a:ln w="38100">
            <a:solidFill>
              <a:srgbClr val="FF0000"/>
            </a:solidFill>
            <a:miter lim="800000"/>
            <a:headEnd/>
            <a:tailEnd type="triangle" w="med" len="med"/>
          </a:ln>
        </p:spPr>
      </p:cxnSp>
      <p:sp>
        <p:nvSpPr>
          <p:cNvPr id="33808" name="Line 26"/>
          <p:cNvSpPr>
            <a:spLocks noChangeShapeType="1"/>
          </p:cNvSpPr>
          <p:nvPr/>
        </p:nvSpPr>
        <p:spPr bwMode="auto">
          <a:xfrm flipV="1">
            <a:off x="2286000" y="3484735"/>
            <a:ext cx="0" cy="1084263"/>
          </a:xfrm>
          <a:prstGeom prst="line">
            <a:avLst/>
          </a:prstGeom>
          <a:noFill/>
          <a:ln w="38100">
            <a:solidFill>
              <a:srgbClr val="FF0000"/>
            </a:solidFill>
            <a:round/>
            <a:headEnd/>
            <a:tailEnd type="triangle" w="med" len="med"/>
          </a:ln>
        </p:spPr>
        <p:txBody>
          <a:bodyPr/>
          <a:lstStyle/>
          <a:p>
            <a:endParaRPr lang="en-US"/>
          </a:p>
        </p:txBody>
      </p:sp>
      <p:sp>
        <p:nvSpPr>
          <p:cNvPr id="33809" name="Line 28"/>
          <p:cNvSpPr>
            <a:spLocks noChangeShapeType="1"/>
          </p:cNvSpPr>
          <p:nvPr/>
        </p:nvSpPr>
        <p:spPr bwMode="auto">
          <a:xfrm>
            <a:off x="2471738" y="4635673"/>
            <a:ext cx="3386137" cy="0"/>
          </a:xfrm>
          <a:prstGeom prst="line">
            <a:avLst/>
          </a:prstGeom>
          <a:noFill/>
          <a:ln w="38100">
            <a:solidFill>
              <a:srgbClr val="FF0000"/>
            </a:solidFill>
            <a:round/>
            <a:headEnd/>
            <a:tailEnd type="triangle" w="med" len="med"/>
          </a:ln>
        </p:spPr>
        <p:txBody>
          <a:bodyPr/>
          <a:lstStyle/>
          <a:p>
            <a:endParaRPr lang="en-US"/>
          </a:p>
        </p:txBody>
      </p:sp>
      <p:sp>
        <p:nvSpPr>
          <p:cNvPr id="33810" name="Text Box 11"/>
          <p:cNvSpPr txBox="1">
            <a:spLocks noChangeArrowheads="1"/>
          </p:cNvSpPr>
          <p:nvPr/>
        </p:nvSpPr>
        <p:spPr bwMode="auto">
          <a:xfrm rot="5056">
            <a:off x="2081213" y="5256385"/>
            <a:ext cx="2297112" cy="779463"/>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pPr>
            <a:r>
              <a:rPr lang="en-US" sz="1800" b="1" dirty="0">
                <a:latin typeface="+mj-lt"/>
              </a:rPr>
              <a:t>Add up columns</a:t>
            </a:r>
          </a:p>
          <a:p>
            <a:pPr algn="l" eaLnBrk="0" hangingPunct="0">
              <a:spcBef>
                <a:spcPct val="50000"/>
              </a:spcBef>
              <a:buFontTx/>
              <a:buChar char="•"/>
            </a:pPr>
            <a:r>
              <a:rPr lang="en-US" sz="1800" b="1" dirty="0">
                <a:latin typeface="+mj-lt"/>
              </a:rPr>
              <a:t> </a:t>
            </a:r>
            <a:r>
              <a:rPr lang="en-US" sz="1600" dirty="0">
                <a:latin typeface="+mj-lt"/>
              </a:rPr>
              <a:t>Total cost by level</a:t>
            </a:r>
            <a:endParaRPr lang="en-US" sz="1800" b="1"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2"/>
          <p:cNvSpPr>
            <a:spLocks noGrp="1" noChangeArrowheads="1"/>
          </p:cNvSpPr>
          <p:nvPr>
            <p:ph type="title"/>
          </p:nvPr>
        </p:nvSpPr>
        <p:spPr/>
        <p:txBody>
          <a:bodyPr/>
          <a:lstStyle/>
          <a:p>
            <a:r>
              <a:rPr lang="en-US" smtClean="0"/>
              <a:t>Cost Sets in QAD EE</a:t>
            </a:r>
          </a:p>
        </p:txBody>
      </p:sp>
      <p:sp>
        <p:nvSpPr>
          <p:cNvPr id="34818" name="Footer Placeholder 3"/>
          <p:cNvSpPr>
            <a:spLocks noGrp="1"/>
          </p:cNvSpPr>
          <p:nvPr>
            <p:ph type="ftr" sz="quarter" idx="10"/>
          </p:nvPr>
        </p:nvSpPr>
        <p:spPr/>
        <p:txBody>
          <a:bodyPr/>
          <a:lstStyle/>
          <a:p>
            <a:r>
              <a:rPr lang="en-US" smtClean="0"/>
              <a:t>PC-IN-220</a:t>
            </a:r>
          </a:p>
        </p:txBody>
      </p:sp>
      <p:pic>
        <p:nvPicPr>
          <p:cNvPr id="34819" name="Picture 15"/>
          <p:cNvPicPr>
            <a:picLocks noChangeAspect="1" noChangeArrowheads="1"/>
          </p:cNvPicPr>
          <p:nvPr/>
        </p:nvPicPr>
        <p:blipFill>
          <a:blip r:embed="rId2" cstate="print"/>
          <a:srcRect/>
          <a:stretch>
            <a:fillRect/>
          </a:stretch>
        </p:blipFill>
        <p:spPr bwMode="auto">
          <a:xfrm>
            <a:off x="200025" y="907341"/>
            <a:ext cx="6664325" cy="3744913"/>
          </a:xfrm>
          <a:prstGeom prst="rect">
            <a:avLst/>
          </a:prstGeom>
          <a:noFill/>
          <a:ln w="9525" algn="ctr">
            <a:noFill/>
            <a:miter lim="800000"/>
            <a:headEnd/>
            <a:tailEnd/>
          </a:ln>
        </p:spPr>
      </p:pic>
      <p:pic>
        <p:nvPicPr>
          <p:cNvPr id="34820" name="Picture 16"/>
          <p:cNvPicPr>
            <a:picLocks noChangeAspect="1" noChangeArrowheads="1"/>
          </p:cNvPicPr>
          <p:nvPr/>
        </p:nvPicPr>
        <p:blipFill>
          <a:blip r:embed="rId3" cstate="print"/>
          <a:srcRect/>
          <a:stretch>
            <a:fillRect/>
          </a:stretch>
        </p:blipFill>
        <p:spPr bwMode="auto">
          <a:xfrm>
            <a:off x="2727325" y="2725029"/>
            <a:ext cx="6245225" cy="3521075"/>
          </a:xfrm>
          <a:prstGeom prst="rect">
            <a:avLst/>
          </a:prstGeom>
          <a:noFill/>
          <a:ln w="9525" algn="ctr">
            <a:noFill/>
            <a:miter lim="800000"/>
            <a:headEnd/>
            <a:tailEnd/>
          </a:ln>
        </p:spPr>
      </p:pic>
      <p:sp>
        <p:nvSpPr>
          <p:cNvPr id="34822" name="Text Box 6"/>
          <p:cNvSpPr txBox="1">
            <a:spLocks noChangeArrowheads="1"/>
          </p:cNvSpPr>
          <p:nvPr/>
        </p:nvSpPr>
        <p:spPr bwMode="auto">
          <a:xfrm>
            <a:off x="4683125" y="1220079"/>
            <a:ext cx="2292350" cy="1600438"/>
          </a:xfrm>
          <a:prstGeom prst="rect">
            <a:avLst/>
          </a:prstGeom>
          <a:solidFill>
            <a:schemeClr val="bg1"/>
          </a:solidFill>
          <a:ln w="38100">
            <a:solidFill>
              <a:schemeClr val="tx1"/>
            </a:solidFill>
            <a:miter lim="800000"/>
            <a:headEnd/>
            <a:tailEnd/>
          </a:ln>
        </p:spPr>
        <p:txBody>
          <a:bodyPr>
            <a:spAutoFit/>
          </a:bodyPr>
          <a:lstStyle/>
          <a:p>
            <a:pPr algn="l" eaLnBrk="0" hangingPunct="0">
              <a:spcBef>
                <a:spcPct val="50000"/>
              </a:spcBef>
              <a:tabLst>
                <a:tab pos="114300" algn="l"/>
              </a:tabLst>
            </a:pPr>
            <a:r>
              <a:rPr lang="en-US" sz="1800" b="1" dirty="0">
                <a:latin typeface="+mj-lt"/>
              </a:rPr>
              <a:t>GL Cost Set</a:t>
            </a:r>
            <a:endParaRPr lang="en-US" sz="1800" dirty="0">
              <a:latin typeface="+mj-lt"/>
            </a:endParaRPr>
          </a:p>
          <a:p>
            <a:pPr algn="l" eaLnBrk="0" hangingPunct="0">
              <a:spcBef>
                <a:spcPct val="50000"/>
              </a:spcBef>
              <a:buFontTx/>
              <a:buChar char="•"/>
              <a:tabLst>
                <a:tab pos="114300" algn="l"/>
              </a:tabLst>
            </a:pPr>
            <a:r>
              <a:rPr lang="en-US" sz="1600" dirty="0">
                <a:latin typeface="+mj-lt"/>
              </a:rPr>
              <a:t> Valuation of inventory</a:t>
            </a:r>
          </a:p>
          <a:p>
            <a:pPr algn="l" eaLnBrk="0" hangingPunct="0">
              <a:spcBef>
                <a:spcPct val="50000"/>
              </a:spcBef>
              <a:buFontTx/>
              <a:buChar char="•"/>
              <a:tabLst>
                <a:tab pos="114300" algn="l"/>
              </a:tabLst>
            </a:pPr>
            <a:r>
              <a:rPr lang="en-US" sz="1600" dirty="0">
                <a:latin typeface="+mj-lt"/>
              </a:rPr>
              <a:t> Standard or Average</a:t>
            </a:r>
          </a:p>
        </p:txBody>
      </p:sp>
      <p:sp>
        <p:nvSpPr>
          <p:cNvPr id="34824" name="Rectangle 8"/>
          <p:cNvSpPr>
            <a:spLocks noChangeArrowheads="1"/>
          </p:cNvSpPr>
          <p:nvPr/>
        </p:nvSpPr>
        <p:spPr bwMode="auto">
          <a:xfrm>
            <a:off x="187325" y="2904416"/>
            <a:ext cx="2497138" cy="249238"/>
          </a:xfrm>
          <a:prstGeom prst="rect">
            <a:avLst/>
          </a:prstGeom>
          <a:noFill/>
          <a:ln w="38100">
            <a:solidFill>
              <a:srgbClr val="FF0000"/>
            </a:solidFill>
            <a:miter lim="800000"/>
            <a:headEnd/>
            <a:tailEnd/>
          </a:ln>
        </p:spPr>
        <p:txBody>
          <a:bodyPr wrap="none" anchor="ctr"/>
          <a:lstStyle/>
          <a:p>
            <a:endParaRPr lang="en-US"/>
          </a:p>
        </p:txBody>
      </p:sp>
      <p:cxnSp>
        <p:nvCxnSpPr>
          <p:cNvPr id="34826" name="AutoShape 10"/>
          <p:cNvCxnSpPr>
            <a:cxnSpLocks noChangeShapeType="1"/>
            <a:stCxn id="34824" idx="0"/>
            <a:endCxn id="34822" idx="1"/>
          </p:cNvCxnSpPr>
          <p:nvPr/>
        </p:nvCxnSpPr>
        <p:spPr bwMode="auto">
          <a:xfrm rot="5400000" flipH="1" flipV="1">
            <a:off x="2617450" y="838742"/>
            <a:ext cx="884118" cy="3247231"/>
          </a:xfrm>
          <a:prstGeom prst="bentConnector2">
            <a:avLst/>
          </a:prstGeom>
          <a:noFill/>
          <a:ln w="28575">
            <a:solidFill>
              <a:srgbClr val="FF0000"/>
            </a:solidFill>
            <a:miter lim="800000"/>
            <a:headEnd/>
            <a:tailEnd/>
          </a:ln>
        </p:spPr>
      </p:cxnSp>
      <p:sp>
        <p:nvSpPr>
          <p:cNvPr id="34827" name="Rectangle 11"/>
          <p:cNvSpPr>
            <a:spLocks noChangeArrowheads="1"/>
          </p:cNvSpPr>
          <p:nvPr/>
        </p:nvSpPr>
        <p:spPr bwMode="auto">
          <a:xfrm>
            <a:off x="2733675" y="4676066"/>
            <a:ext cx="2566988" cy="180975"/>
          </a:xfrm>
          <a:prstGeom prst="rect">
            <a:avLst/>
          </a:prstGeom>
          <a:noFill/>
          <a:ln w="38100">
            <a:solidFill>
              <a:srgbClr val="FF0000"/>
            </a:solidFill>
            <a:miter lim="800000"/>
            <a:headEnd/>
            <a:tailEnd/>
          </a:ln>
        </p:spPr>
        <p:txBody>
          <a:bodyPr wrap="none" anchor="ctr"/>
          <a:lstStyle/>
          <a:p>
            <a:endParaRPr lang="en-US"/>
          </a:p>
        </p:txBody>
      </p:sp>
      <p:sp>
        <p:nvSpPr>
          <p:cNvPr id="24588" name="Text Box 12"/>
          <p:cNvSpPr txBox="1">
            <a:spLocks noChangeArrowheads="1"/>
          </p:cNvSpPr>
          <p:nvPr/>
        </p:nvSpPr>
        <p:spPr bwMode="auto">
          <a:xfrm>
            <a:off x="82550" y="4241091"/>
            <a:ext cx="2381250" cy="158908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tabLst>
                <a:tab pos="114300" algn="l"/>
              </a:tabLst>
              <a:defRPr/>
            </a:pPr>
            <a:r>
              <a:rPr lang="en-US" sz="1800" b="1" dirty="0">
                <a:latin typeface="+mj-lt"/>
              </a:rPr>
              <a:t>Current Cost Set</a:t>
            </a:r>
            <a:endParaRPr lang="en-US" sz="1800" dirty="0">
              <a:latin typeface="+mj-lt"/>
            </a:endParaRPr>
          </a:p>
          <a:p>
            <a:pPr algn="l" eaLnBrk="0" hangingPunct="0">
              <a:spcBef>
                <a:spcPct val="50000"/>
              </a:spcBef>
              <a:buFontTx/>
              <a:buChar char="•"/>
              <a:tabLst>
                <a:tab pos="114300" algn="l"/>
              </a:tabLst>
              <a:defRPr/>
            </a:pPr>
            <a:r>
              <a:rPr lang="en-US" sz="1600" dirty="0">
                <a:latin typeface="+mj-lt"/>
              </a:rPr>
              <a:t> Tracking and 		comparison</a:t>
            </a:r>
          </a:p>
          <a:p>
            <a:pPr algn="l" eaLnBrk="0" hangingPunct="0">
              <a:spcBef>
                <a:spcPct val="50000"/>
              </a:spcBef>
              <a:buFontTx/>
              <a:buChar char="•"/>
              <a:tabLst>
                <a:tab pos="114300" algn="l"/>
              </a:tabLst>
              <a:defRPr/>
            </a:pPr>
            <a:r>
              <a:rPr lang="en-US" sz="1600" dirty="0">
                <a:latin typeface="+mj-lt"/>
              </a:rPr>
              <a:t> Maintained as </a:t>
            </a:r>
            <a:r>
              <a:rPr lang="en-US" sz="1600" dirty="0" err="1">
                <a:latin typeface="+mj-lt"/>
              </a:rPr>
              <a:t>Avg</a:t>
            </a:r>
            <a:r>
              <a:rPr lang="en-US" sz="1600" dirty="0">
                <a:latin typeface="+mj-lt"/>
              </a:rPr>
              <a:t>, 	Last or None</a:t>
            </a:r>
          </a:p>
        </p:txBody>
      </p:sp>
      <p:cxnSp>
        <p:nvCxnSpPr>
          <p:cNvPr id="34830" name="AutoShape 14"/>
          <p:cNvCxnSpPr>
            <a:cxnSpLocks noChangeShapeType="1"/>
            <a:stCxn id="24588" idx="3"/>
            <a:endCxn id="34827" idx="0"/>
          </p:cNvCxnSpPr>
          <p:nvPr/>
        </p:nvCxnSpPr>
        <p:spPr bwMode="auto">
          <a:xfrm flipV="1">
            <a:off x="2463800" y="4676066"/>
            <a:ext cx="1554163" cy="360363"/>
          </a:xfrm>
          <a:prstGeom prst="bentConnector4">
            <a:avLst>
              <a:gd name="adj1" fmla="val 8685"/>
              <a:gd name="adj2" fmla="val 284546"/>
            </a:avLst>
          </a:prstGeom>
          <a:noFill/>
          <a:ln w="28575">
            <a:solidFill>
              <a:srgbClr val="FF0000"/>
            </a:solidFill>
            <a:miter lim="800000"/>
            <a:headEnd/>
            <a:tailEnd/>
          </a:ln>
        </p:spPr>
      </p:cxnSp>
      <p:sp>
        <p:nvSpPr>
          <p:cNvPr id="34831" name="Rectangle 17"/>
          <p:cNvSpPr>
            <a:spLocks noChangeArrowheads="1"/>
          </p:cNvSpPr>
          <p:nvPr/>
        </p:nvSpPr>
        <p:spPr bwMode="auto">
          <a:xfrm>
            <a:off x="4292600" y="2331329"/>
            <a:ext cx="865188" cy="265112"/>
          </a:xfrm>
          <a:prstGeom prst="rect">
            <a:avLst/>
          </a:prstGeom>
          <a:noFill/>
          <a:ln w="38100">
            <a:solidFill>
              <a:srgbClr val="FF0000"/>
            </a:solidFill>
            <a:miter lim="800000"/>
            <a:headEnd/>
            <a:tailEnd/>
          </a:ln>
        </p:spPr>
        <p:txBody>
          <a:bodyPr wrap="none" anchor="ctr"/>
          <a:lstStyle/>
          <a:p>
            <a:endParaRPr lang="en-US"/>
          </a:p>
        </p:txBody>
      </p:sp>
      <p:sp>
        <p:nvSpPr>
          <p:cNvPr id="34832" name="Rectangle 19"/>
          <p:cNvSpPr>
            <a:spLocks noChangeArrowheads="1"/>
          </p:cNvSpPr>
          <p:nvPr/>
        </p:nvSpPr>
        <p:spPr bwMode="auto">
          <a:xfrm>
            <a:off x="6594475" y="4083929"/>
            <a:ext cx="865188" cy="265112"/>
          </a:xfrm>
          <a:prstGeom prst="rect">
            <a:avLst/>
          </a:prstGeom>
          <a:noFill/>
          <a:ln w="38100">
            <a:solidFill>
              <a:srgbClr val="FF0000"/>
            </a:solidFill>
            <a:miter lim="800000"/>
            <a:headEnd/>
            <a:tailEnd/>
          </a:ln>
        </p:spPr>
        <p:txBody>
          <a:bodyPr wrap="none" anchor="ct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p:nvPr>
        </p:nvSpPr>
        <p:spPr/>
        <p:txBody>
          <a:bodyPr/>
          <a:lstStyle/>
          <a:p>
            <a:r>
              <a:rPr lang="en-US" smtClean="0"/>
              <a:t>Cost Categories</a:t>
            </a:r>
          </a:p>
        </p:txBody>
      </p:sp>
      <p:sp>
        <p:nvSpPr>
          <p:cNvPr id="35842" name="Footer Placeholder 3"/>
          <p:cNvSpPr>
            <a:spLocks noGrp="1"/>
          </p:cNvSpPr>
          <p:nvPr>
            <p:ph type="ftr" sz="quarter" idx="10"/>
          </p:nvPr>
        </p:nvSpPr>
        <p:spPr/>
        <p:txBody>
          <a:bodyPr/>
          <a:lstStyle/>
          <a:p>
            <a:r>
              <a:rPr lang="en-US" smtClean="0"/>
              <a:t>PC-IN-230</a:t>
            </a:r>
          </a:p>
        </p:txBody>
      </p:sp>
      <p:pic>
        <p:nvPicPr>
          <p:cNvPr id="35843" name="Picture 9"/>
          <p:cNvPicPr>
            <a:picLocks noChangeAspect="1" noChangeArrowheads="1"/>
          </p:cNvPicPr>
          <p:nvPr/>
        </p:nvPicPr>
        <p:blipFill>
          <a:blip r:embed="rId2" cstate="print"/>
          <a:srcRect/>
          <a:stretch>
            <a:fillRect/>
          </a:stretch>
        </p:blipFill>
        <p:spPr bwMode="auto">
          <a:xfrm>
            <a:off x="378356" y="1097487"/>
            <a:ext cx="8374062" cy="4705350"/>
          </a:xfrm>
          <a:prstGeom prst="rect">
            <a:avLst/>
          </a:prstGeom>
          <a:noFill/>
          <a:ln w="9525" algn="ctr">
            <a:noFill/>
            <a:miter lim="800000"/>
            <a:headEnd/>
            <a:tailEnd/>
          </a:ln>
        </p:spPr>
      </p:pic>
      <p:sp>
        <p:nvSpPr>
          <p:cNvPr id="35845" name="Rectangle 7"/>
          <p:cNvSpPr>
            <a:spLocks noChangeArrowheads="1"/>
          </p:cNvSpPr>
          <p:nvPr/>
        </p:nvSpPr>
        <p:spPr bwMode="auto">
          <a:xfrm>
            <a:off x="7020456" y="3915300"/>
            <a:ext cx="857250" cy="1468437"/>
          </a:xfrm>
          <a:prstGeom prst="rect">
            <a:avLst/>
          </a:prstGeom>
          <a:noFill/>
          <a:ln w="38100">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Grp="1" noChangeArrowheads="1"/>
          </p:cNvSpPr>
          <p:nvPr>
            <p:ph type="title"/>
          </p:nvPr>
        </p:nvSpPr>
        <p:spPr/>
        <p:txBody>
          <a:bodyPr/>
          <a:lstStyle/>
          <a:p>
            <a:r>
              <a:rPr lang="en-US" smtClean="0"/>
              <a:t>Cost Elements</a:t>
            </a:r>
          </a:p>
        </p:txBody>
      </p:sp>
      <p:sp>
        <p:nvSpPr>
          <p:cNvPr id="36866" name="Footer Placeholder 3"/>
          <p:cNvSpPr>
            <a:spLocks noGrp="1"/>
          </p:cNvSpPr>
          <p:nvPr>
            <p:ph type="ftr" sz="quarter" idx="10"/>
          </p:nvPr>
        </p:nvSpPr>
        <p:spPr/>
        <p:txBody>
          <a:bodyPr/>
          <a:lstStyle/>
          <a:p>
            <a:r>
              <a:rPr lang="en-US" smtClean="0"/>
              <a:t>PC-IN-240</a:t>
            </a:r>
          </a:p>
        </p:txBody>
      </p:sp>
      <p:pic>
        <p:nvPicPr>
          <p:cNvPr id="36867" name="Picture 6"/>
          <p:cNvPicPr>
            <a:picLocks noChangeAspect="1" noChangeArrowheads="1"/>
          </p:cNvPicPr>
          <p:nvPr/>
        </p:nvPicPr>
        <p:blipFill>
          <a:blip r:embed="rId2" cstate="print"/>
          <a:srcRect/>
          <a:stretch>
            <a:fillRect/>
          </a:stretch>
        </p:blipFill>
        <p:spPr bwMode="auto">
          <a:xfrm>
            <a:off x="490186" y="1116184"/>
            <a:ext cx="8142287" cy="4575175"/>
          </a:xfrm>
          <a:prstGeom prst="rect">
            <a:avLst/>
          </a:prstGeom>
          <a:noFill/>
          <a:ln w="9525" algn="ctr">
            <a:noFill/>
            <a:miter lim="800000"/>
            <a:headEnd/>
            <a:tailEnd/>
          </a:ln>
        </p:spPr>
      </p:pic>
      <p:sp>
        <p:nvSpPr>
          <p:cNvPr id="36869" name="Rectangle 5"/>
          <p:cNvSpPr>
            <a:spLocks noChangeArrowheads="1"/>
          </p:cNvSpPr>
          <p:nvPr/>
        </p:nvSpPr>
        <p:spPr bwMode="auto">
          <a:xfrm>
            <a:off x="498123" y="3849859"/>
            <a:ext cx="857250" cy="1533525"/>
          </a:xfrm>
          <a:prstGeom prst="rect">
            <a:avLst/>
          </a:prstGeom>
          <a:noFill/>
          <a:ln w="38100">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r>
              <a:rPr lang="en-US" smtClean="0"/>
              <a:t>Levels</a:t>
            </a:r>
          </a:p>
        </p:txBody>
      </p:sp>
      <p:sp>
        <p:nvSpPr>
          <p:cNvPr id="37890" name="Footer Placeholder 2"/>
          <p:cNvSpPr>
            <a:spLocks noGrp="1"/>
          </p:cNvSpPr>
          <p:nvPr>
            <p:ph type="ftr" sz="quarter" idx="10"/>
          </p:nvPr>
        </p:nvSpPr>
        <p:spPr/>
        <p:txBody>
          <a:bodyPr/>
          <a:lstStyle/>
          <a:p>
            <a:r>
              <a:rPr lang="en-US" smtClean="0"/>
              <a:t>PC-IN-250</a:t>
            </a:r>
          </a:p>
        </p:txBody>
      </p:sp>
      <p:pic>
        <p:nvPicPr>
          <p:cNvPr id="37891" name="Picture 43"/>
          <p:cNvPicPr>
            <a:picLocks noChangeAspect="1" noChangeArrowheads="1"/>
          </p:cNvPicPr>
          <p:nvPr/>
        </p:nvPicPr>
        <p:blipFill>
          <a:blip r:embed="rId2" cstate="print"/>
          <a:srcRect/>
          <a:stretch>
            <a:fillRect/>
          </a:stretch>
        </p:blipFill>
        <p:spPr bwMode="auto">
          <a:xfrm>
            <a:off x="505884" y="1115127"/>
            <a:ext cx="8110538" cy="4557713"/>
          </a:xfrm>
          <a:prstGeom prst="rect">
            <a:avLst/>
          </a:prstGeom>
          <a:noFill/>
          <a:ln w="9525" algn="ctr">
            <a:noFill/>
            <a:miter lim="800000"/>
            <a:headEnd/>
            <a:tailEnd/>
          </a:ln>
        </p:spPr>
      </p:pic>
      <p:sp>
        <p:nvSpPr>
          <p:cNvPr id="37893" name="Rectangle 5"/>
          <p:cNvSpPr>
            <a:spLocks noChangeArrowheads="1"/>
          </p:cNvSpPr>
          <p:nvPr/>
        </p:nvSpPr>
        <p:spPr bwMode="auto">
          <a:xfrm>
            <a:off x="2425172" y="3847215"/>
            <a:ext cx="857250" cy="1466850"/>
          </a:xfrm>
          <a:prstGeom prst="rect">
            <a:avLst/>
          </a:prstGeom>
          <a:noFill/>
          <a:ln w="38100">
            <a:solidFill>
              <a:srgbClr val="FF0000"/>
            </a:solidFill>
            <a:miter lim="800000"/>
            <a:headEnd/>
            <a:tailEnd/>
          </a:ln>
        </p:spPr>
        <p:txBody>
          <a:bodyPr wrap="none" anchor="ctr"/>
          <a:lstStyle/>
          <a:p>
            <a:endParaRPr lang="en-US"/>
          </a:p>
        </p:txBody>
      </p:sp>
      <p:sp>
        <p:nvSpPr>
          <p:cNvPr id="37894" name="Rectangle 6"/>
          <p:cNvSpPr>
            <a:spLocks noChangeArrowheads="1"/>
          </p:cNvSpPr>
          <p:nvPr/>
        </p:nvSpPr>
        <p:spPr bwMode="auto">
          <a:xfrm>
            <a:off x="4012672" y="3805940"/>
            <a:ext cx="857250" cy="1466850"/>
          </a:xfrm>
          <a:prstGeom prst="rect">
            <a:avLst/>
          </a:prstGeom>
          <a:noFill/>
          <a:ln w="38100">
            <a:solidFill>
              <a:srgbClr val="FF0000"/>
            </a:solidFill>
            <a:miter lim="800000"/>
            <a:headEnd/>
            <a:tailEnd/>
          </a:ln>
        </p:spPr>
        <p:txBody>
          <a:bodyPr wrap="none" anchor="ctr"/>
          <a:lstStyle/>
          <a:p>
            <a:endParaRPr lang="en-US"/>
          </a:p>
        </p:txBody>
      </p:sp>
      <p:sp>
        <p:nvSpPr>
          <p:cNvPr id="27655" name="Text Box 10"/>
          <p:cNvSpPr txBox="1">
            <a:spLocks noChangeArrowheads="1"/>
          </p:cNvSpPr>
          <p:nvPr/>
        </p:nvSpPr>
        <p:spPr bwMode="auto">
          <a:xfrm>
            <a:off x="586847" y="5590290"/>
            <a:ext cx="2819400" cy="5810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600" dirty="0">
                <a:latin typeface="+mj-lt"/>
              </a:rPr>
              <a:t>Costs added at this stage of manufacturing</a:t>
            </a:r>
          </a:p>
        </p:txBody>
      </p:sp>
      <p:sp>
        <p:nvSpPr>
          <p:cNvPr id="27656" name="Text Box 11"/>
          <p:cNvSpPr txBox="1">
            <a:spLocks noChangeArrowheads="1"/>
          </p:cNvSpPr>
          <p:nvPr/>
        </p:nvSpPr>
        <p:spPr bwMode="auto">
          <a:xfrm>
            <a:off x="4011084" y="5544252"/>
            <a:ext cx="3048000" cy="5810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600">
                <a:latin typeface="+mj-lt"/>
              </a:rPr>
              <a:t>Costs added at prior stages of manufacturing</a:t>
            </a:r>
          </a:p>
        </p:txBody>
      </p:sp>
      <p:cxnSp>
        <p:nvCxnSpPr>
          <p:cNvPr id="37897" name="AutoShape 12"/>
          <p:cNvCxnSpPr>
            <a:cxnSpLocks noChangeShapeType="1"/>
            <a:stCxn id="27655" idx="0"/>
            <a:endCxn id="37893" idx="1"/>
          </p:cNvCxnSpPr>
          <p:nvPr/>
        </p:nvCxnSpPr>
        <p:spPr bwMode="auto">
          <a:xfrm rot="-5400000">
            <a:off x="1696510" y="4880677"/>
            <a:ext cx="1009650" cy="409575"/>
          </a:xfrm>
          <a:prstGeom prst="bentConnector2">
            <a:avLst/>
          </a:prstGeom>
          <a:noFill/>
          <a:ln w="38100">
            <a:solidFill>
              <a:srgbClr val="FF0000"/>
            </a:solidFill>
            <a:miter lim="800000"/>
            <a:headEnd/>
            <a:tailEnd type="triangle" w="med" len="med"/>
          </a:ln>
        </p:spPr>
      </p:cxnSp>
      <p:cxnSp>
        <p:nvCxnSpPr>
          <p:cNvPr id="37898" name="AutoShape 13"/>
          <p:cNvCxnSpPr>
            <a:cxnSpLocks noChangeShapeType="1"/>
            <a:stCxn id="27656" idx="0"/>
            <a:endCxn id="37894" idx="3"/>
          </p:cNvCxnSpPr>
          <p:nvPr/>
        </p:nvCxnSpPr>
        <p:spPr bwMode="auto">
          <a:xfrm rot="5400000" flipH="1">
            <a:off x="4709584" y="4718753"/>
            <a:ext cx="1004887" cy="646112"/>
          </a:xfrm>
          <a:prstGeom prst="bentConnector2">
            <a:avLst/>
          </a:prstGeom>
          <a:noFill/>
          <a:ln w="38100">
            <a:solidFill>
              <a:srgbClr val="FF0000"/>
            </a:solidFill>
            <a:miter lim="800000"/>
            <a:headEnd/>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Grp="1" noChangeArrowheads="1"/>
          </p:cNvSpPr>
          <p:nvPr>
            <p:ph type="title"/>
          </p:nvPr>
        </p:nvSpPr>
        <p:spPr/>
        <p:txBody>
          <a:bodyPr/>
          <a:lstStyle/>
          <a:p>
            <a:r>
              <a:rPr lang="en-US" smtClean="0"/>
              <a:t>Levels</a:t>
            </a:r>
          </a:p>
        </p:txBody>
      </p:sp>
      <p:sp>
        <p:nvSpPr>
          <p:cNvPr id="38914" name="Footer Placeholder 3"/>
          <p:cNvSpPr>
            <a:spLocks noGrp="1"/>
          </p:cNvSpPr>
          <p:nvPr>
            <p:ph type="ftr" sz="quarter" idx="10"/>
          </p:nvPr>
        </p:nvSpPr>
        <p:spPr/>
        <p:txBody>
          <a:bodyPr/>
          <a:lstStyle/>
          <a:p>
            <a:r>
              <a:rPr lang="en-US" smtClean="0"/>
              <a:t>PC-IN-260</a:t>
            </a:r>
          </a:p>
        </p:txBody>
      </p:sp>
      <p:pic>
        <p:nvPicPr>
          <p:cNvPr id="38915" name="Picture 12"/>
          <p:cNvPicPr>
            <a:picLocks noChangeAspect="1" noChangeArrowheads="1"/>
          </p:cNvPicPr>
          <p:nvPr/>
        </p:nvPicPr>
        <p:blipFill>
          <a:blip r:embed="rId2" cstate="print"/>
          <a:srcRect/>
          <a:stretch>
            <a:fillRect/>
          </a:stretch>
        </p:blipFill>
        <p:spPr bwMode="auto">
          <a:xfrm>
            <a:off x="1771650" y="1059740"/>
            <a:ext cx="5600700" cy="5086350"/>
          </a:xfrm>
          <a:prstGeom prst="rect">
            <a:avLst/>
          </a:prstGeom>
          <a:noFill/>
          <a:ln w="9525" algn="ctr">
            <a:noFill/>
            <a:miter lim="800000"/>
            <a:headEnd/>
            <a:tailEnd/>
          </a:ln>
        </p:spPr>
      </p:pic>
      <p:sp>
        <p:nvSpPr>
          <p:cNvPr id="38917" name="Rectangle 6"/>
          <p:cNvSpPr>
            <a:spLocks noChangeArrowheads="1"/>
          </p:cNvSpPr>
          <p:nvPr/>
        </p:nvSpPr>
        <p:spPr bwMode="auto">
          <a:xfrm>
            <a:off x="2708275" y="3504490"/>
            <a:ext cx="933450" cy="995363"/>
          </a:xfrm>
          <a:prstGeom prst="rect">
            <a:avLst/>
          </a:prstGeom>
          <a:noFill/>
          <a:ln w="38100">
            <a:solidFill>
              <a:srgbClr val="FF0000"/>
            </a:solidFill>
            <a:miter lim="800000"/>
            <a:headEnd/>
            <a:tailEnd/>
          </a:ln>
        </p:spPr>
        <p:txBody>
          <a:bodyPr wrap="none" anchor="ctr"/>
          <a:lstStyle/>
          <a:p>
            <a:endParaRPr lang="en-US"/>
          </a:p>
        </p:txBody>
      </p:sp>
      <p:sp>
        <p:nvSpPr>
          <p:cNvPr id="38918" name="Rectangle 7"/>
          <p:cNvSpPr>
            <a:spLocks noChangeArrowheads="1"/>
          </p:cNvSpPr>
          <p:nvPr/>
        </p:nvSpPr>
        <p:spPr bwMode="auto">
          <a:xfrm>
            <a:off x="3825875" y="3502903"/>
            <a:ext cx="857250" cy="995362"/>
          </a:xfrm>
          <a:prstGeom prst="rect">
            <a:avLst/>
          </a:prstGeom>
          <a:noFill/>
          <a:ln w="38100">
            <a:solidFill>
              <a:srgbClr val="FF0000"/>
            </a:solidFill>
            <a:miter lim="800000"/>
            <a:headEnd/>
            <a:tailEnd/>
          </a:ln>
        </p:spPr>
        <p:txBody>
          <a:bodyPr wrap="none" anchor="ctr"/>
          <a:lstStyle/>
          <a:p>
            <a:endParaRPr lang="en-US"/>
          </a:p>
        </p:txBody>
      </p:sp>
      <p:sp>
        <p:nvSpPr>
          <p:cNvPr id="28679" name="Text Box 8"/>
          <p:cNvSpPr txBox="1">
            <a:spLocks noChangeArrowheads="1"/>
          </p:cNvSpPr>
          <p:nvPr/>
        </p:nvSpPr>
        <p:spPr bwMode="auto">
          <a:xfrm>
            <a:off x="150813" y="2880603"/>
            <a:ext cx="1701738" cy="83099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defRPr/>
            </a:pPr>
            <a:r>
              <a:rPr lang="en-US" sz="1600" dirty="0">
                <a:latin typeface="+mj-lt"/>
              </a:rPr>
              <a:t>Costs added at this stage of manufacturing</a:t>
            </a:r>
          </a:p>
        </p:txBody>
      </p:sp>
      <p:cxnSp>
        <p:nvCxnSpPr>
          <p:cNvPr id="38921" name="AutoShape 10"/>
          <p:cNvCxnSpPr>
            <a:cxnSpLocks noChangeShapeType="1"/>
            <a:stCxn id="28679" idx="3"/>
          </p:cNvCxnSpPr>
          <p:nvPr/>
        </p:nvCxnSpPr>
        <p:spPr bwMode="auto">
          <a:xfrm>
            <a:off x="1852551" y="3296102"/>
            <a:ext cx="827149" cy="621138"/>
          </a:xfrm>
          <a:prstGeom prst="bentConnector3">
            <a:avLst>
              <a:gd name="adj1" fmla="val 50000"/>
            </a:avLst>
          </a:prstGeom>
          <a:noFill/>
          <a:ln w="38100">
            <a:solidFill>
              <a:srgbClr val="FF0000"/>
            </a:solidFill>
            <a:miter lim="800000"/>
            <a:headEnd/>
            <a:tailEnd type="triangle" w="med" len="med"/>
          </a:ln>
        </p:spPr>
      </p:cxnSp>
      <p:cxnSp>
        <p:nvCxnSpPr>
          <p:cNvPr id="38922" name="AutoShape 11"/>
          <p:cNvCxnSpPr>
            <a:cxnSpLocks noChangeShapeType="1"/>
          </p:cNvCxnSpPr>
          <p:nvPr/>
        </p:nvCxnSpPr>
        <p:spPr bwMode="auto">
          <a:xfrm rot="10800000" flipV="1">
            <a:off x="4691063" y="3558465"/>
            <a:ext cx="2743200" cy="214313"/>
          </a:xfrm>
          <a:prstGeom prst="bentConnector3">
            <a:avLst>
              <a:gd name="adj1" fmla="val 50000"/>
            </a:avLst>
          </a:prstGeom>
          <a:noFill/>
          <a:ln w="38100">
            <a:solidFill>
              <a:srgbClr val="FF0000"/>
            </a:solidFill>
            <a:miter lim="800000"/>
            <a:headEnd/>
            <a:tailEnd type="triangle" w="med" len="med"/>
          </a:ln>
        </p:spPr>
      </p:cxnSp>
      <p:sp>
        <p:nvSpPr>
          <p:cNvPr id="28680" name="Text Box 9"/>
          <p:cNvSpPr txBox="1">
            <a:spLocks noChangeArrowheads="1"/>
          </p:cNvSpPr>
          <p:nvPr/>
        </p:nvSpPr>
        <p:spPr bwMode="auto">
          <a:xfrm>
            <a:off x="7196449" y="3163178"/>
            <a:ext cx="1864426" cy="830997"/>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spcBef>
                <a:spcPct val="50000"/>
              </a:spcBef>
              <a:defRPr/>
            </a:pPr>
            <a:r>
              <a:rPr lang="en-US" sz="1600">
                <a:latin typeface="+mj-lt"/>
              </a:rPr>
              <a:t>Costs added at prior stages of manufacturing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938" name="Elbow Connector 35"/>
          <p:cNvCxnSpPr>
            <a:cxnSpLocks noChangeShapeType="1"/>
            <a:stCxn id="55302" idx="0"/>
            <a:endCxn id="55300" idx="2"/>
          </p:cNvCxnSpPr>
          <p:nvPr/>
        </p:nvCxnSpPr>
        <p:spPr bwMode="auto">
          <a:xfrm rot="5400000" flipH="1" flipV="1">
            <a:off x="3162300" y="1903935"/>
            <a:ext cx="704850" cy="1009650"/>
          </a:xfrm>
          <a:prstGeom prst="bentConnector3">
            <a:avLst>
              <a:gd name="adj1" fmla="val 50000"/>
            </a:avLst>
          </a:prstGeom>
          <a:noFill/>
          <a:ln w="38100" algn="ctr">
            <a:solidFill>
              <a:schemeClr val="tx2"/>
            </a:solidFill>
            <a:round/>
            <a:headEnd/>
            <a:tailEnd/>
          </a:ln>
        </p:spPr>
      </p:cxnSp>
      <p:cxnSp>
        <p:nvCxnSpPr>
          <p:cNvPr id="39939" name="Elbow Connector 36"/>
          <p:cNvCxnSpPr>
            <a:cxnSpLocks noChangeShapeType="1"/>
            <a:stCxn id="55303" idx="0"/>
            <a:endCxn id="55300" idx="2"/>
          </p:cNvCxnSpPr>
          <p:nvPr/>
        </p:nvCxnSpPr>
        <p:spPr bwMode="auto">
          <a:xfrm rot="16200000" flipV="1">
            <a:off x="4200525" y="1875360"/>
            <a:ext cx="704850" cy="1066800"/>
          </a:xfrm>
          <a:prstGeom prst="bentConnector3">
            <a:avLst>
              <a:gd name="adj1" fmla="val 50000"/>
            </a:avLst>
          </a:prstGeom>
          <a:noFill/>
          <a:ln w="38100" algn="ctr">
            <a:solidFill>
              <a:schemeClr val="tx2"/>
            </a:solidFill>
            <a:round/>
            <a:headEnd/>
            <a:tailEnd/>
          </a:ln>
        </p:spPr>
      </p:cxnSp>
      <p:cxnSp>
        <p:nvCxnSpPr>
          <p:cNvPr id="39940" name="Elbow Connector 39"/>
          <p:cNvCxnSpPr>
            <a:cxnSpLocks noChangeShapeType="1"/>
            <a:stCxn id="55306" idx="0"/>
            <a:endCxn id="55303" idx="2"/>
          </p:cNvCxnSpPr>
          <p:nvPr/>
        </p:nvCxnSpPr>
        <p:spPr bwMode="auto">
          <a:xfrm rot="5400000" flipH="1" flipV="1">
            <a:off x="4219575" y="3342210"/>
            <a:ext cx="666750" cy="1066800"/>
          </a:xfrm>
          <a:prstGeom prst="bentConnector3">
            <a:avLst>
              <a:gd name="adj1" fmla="val 50000"/>
            </a:avLst>
          </a:prstGeom>
          <a:noFill/>
          <a:ln w="38100" algn="ctr">
            <a:solidFill>
              <a:schemeClr val="tx2"/>
            </a:solidFill>
            <a:round/>
            <a:headEnd/>
            <a:tailEnd/>
          </a:ln>
        </p:spPr>
      </p:cxnSp>
      <p:cxnSp>
        <p:nvCxnSpPr>
          <p:cNvPr id="39941" name="Elbow Connector 42"/>
          <p:cNvCxnSpPr>
            <a:cxnSpLocks noChangeShapeType="1"/>
            <a:stCxn id="55307" idx="0"/>
            <a:endCxn id="55303" idx="2"/>
          </p:cNvCxnSpPr>
          <p:nvPr/>
        </p:nvCxnSpPr>
        <p:spPr bwMode="auto">
          <a:xfrm rot="16200000" flipV="1">
            <a:off x="5257800" y="3370785"/>
            <a:ext cx="666750" cy="1009650"/>
          </a:xfrm>
          <a:prstGeom prst="bentConnector3">
            <a:avLst>
              <a:gd name="adj1" fmla="val 50000"/>
            </a:avLst>
          </a:prstGeom>
          <a:noFill/>
          <a:ln w="38100" algn="ctr">
            <a:solidFill>
              <a:schemeClr val="tx2"/>
            </a:solidFill>
            <a:round/>
            <a:headEnd/>
            <a:tailEnd/>
          </a:ln>
        </p:spPr>
      </p:cxnSp>
      <p:sp>
        <p:nvSpPr>
          <p:cNvPr id="39943" name="Rectangle 1026"/>
          <p:cNvSpPr>
            <a:spLocks noGrp="1" noChangeArrowheads="1"/>
          </p:cNvSpPr>
          <p:nvPr>
            <p:ph type="title"/>
          </p:nvPr>
        </p:nvSpPr>
        <p:spPr/>
        <p:txBody>
          <a:bodyPr/>
          <a:lstStyle/>
          <a:p>
            <a:r>
              <a:rPr lang="en-US" smtClean="0"/>
              <a:t>Levels</a:t>
            </a:r>
          </a:p>
        </p:txBody>
      </p:sp>
      <p:sp>
        <p:nvSpPr>
          <p:cNvPr id="39942" name="Footer Placeholder 2"/>
          <p:cNvSpPr>
            <a:spLocks noGrp="1"/>
          </p:cNvSpPr>
          <p:nvPr>
            <p:ph type="ftr" sz="quarter" idx="10"/>
          </p:nvPr>
        </p:nvSpPr>
        <p:spPr/>
        <p:txBody>
          <a:bodyPr/>
          <a:lstStyle/>
          <a:p>
            <a:r>
              <a:rPr lang="en-US" smtClean="0"/>
              <a:t>PC-IN-270</a:t>
            </a:r>
          </a:p>
        </p:txBody>
      </p:sp>
      <p:sp>
        <p:nvSpPr>
          <p:cNvPr id="55300" name="Rectangle 1028"/>
          <p:cNvSpPr>
            <a:spLocks noChangeArrowheads="1"/>
          </p:cNvSpPr>
          <p:nvPr/>
        </p:nvSpPr>
        <p:spPr bwMode="auto">
          <a:xfrm>
            <a:off x="3505200" y="12752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a:latin typeface="+mj-lt"/>
              </a:rPr>
              <a:t>A</a:t>
            </a:r>
          </a:p>
        </p:txBody>
      </p:sp>
      <p:sp>
        <p:nvSpPr>
          <p:cNvPr id="55302" name="Rectangle 1030"/>
          <p:cNvSpPr>
            <a:spLocks noChangeArrowheads="1"/>
          </p:cNvSpPr>
          <p:nvPr/>
        </p:nvSpPr>
        <p:spPr bwMode="auto">
          <a:xfrm>
            <a:off x="2495550" y="27611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B</a:t>
            </a:r>
            <a:endParaRPr lang="en-US" b="1" dirty="0">
              <a:latin typeface="+mj-lt"/>
            </a:endParaRPr>
          </a:p>
        </p:txBody>
      </p:sp>
      <p:sp>
        <p:nvSpPr>
          <p:cNvPr id="55303" name="Rectangle 1031"/>
          <p:cNvSpPr>
            <a:spLocks noChangeArrowheads="1"/>
          </p:cNvSpPr>
          <p:nvPr/>
        </p:nvSpPr>
        <p:spPr bwMode="auto">
          <a:xfrm>
            <a:off x="4572000" y="27611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C</a:t>
            </a:r>
            <a:endParaRPr lang="en-US" b="1" dirty="0">
              <a:latin typeface="+mj-lt"/>
            </a:endParaRPr>
          </a:p>
        </p:txBody>
      </p:sp>
      <p:sp>
        <p:nvSpPr>
          <p:cNvPr id="55306" name="Rectangle 1034"/>
          <p:cNvSpPr>
            <a:spLocks noChangeArrowheads="1"/>
          </p:cNvSpPr>
          <p:nvPr/>
        </p:nvSpPr>
        <p:spPr bwMode="auto">
          <a:xfrm>
            <a:off x="3505200" y="42089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D</a:t>
            </a:r>
            <a:endParaRPr lang="en-US" b="1" dirty="0">
              <a:latin typeface="+mj-lt"/>
            </a:endParaRPr>
          </a:p>
        </p:txBody>
      </p:sp>
      <p:sp>
        <p:nvSpPr>
          <p:cNvPr id="55307" name="Rectangle 1035"/>
          <p:cNvSpPr>
            <a:spLocks noChangeArrowheads="1"/>
          </p:cNvSpPr>
          <p:nvPr/>
        </p:nvSpPr>
        <p:spPr bwMode="auto">
          <a:xfrm>
            <a:off x="5581650" y="4208985"/>
            <a:ext cx="1028700" cy="781050"/>
          </a:xfrm>
          <a:prstGeom prst="rect">
            <a:avLst/>
          </a:prstGeom>
          <a:solidFill>
            <a:schemeClr val="bg1"/>
          </a:solidFill>
          <a:ln w="12700">
            <a:solidFill>
              <a:schemeClr val="tx1"/>
            </a:solidFill>
            <a:miter lim="800000"/>
            <a:headEnd/>
            <a:tailEnd/>
          </a:ln>
          <a:effectLst>
            <a:outerShdw dist="38100" dir="2700000" algn="tl" rotWithShape="0">
              <a:schemeClr val="bg2"/>
            </a:outerShdw>
          </a:effectLst>
        </p:spPr>
        <p:txBody>
          <a:bodyPr wrap="none" anchor="ctr"/>
          <a:lstStyle/>
          <a:p>
            <a:pPr>
              <a:defRPr/>
            </a:pPr>
            <a:r>
              <a:rPr lang="en-US" b="1" dirty="0" smtClean="0">
                <a:latin typeface="+mj-lt"/>
              </a:rPr>
              <a:t>E</a:t>
            </a:r>
            <a:endParaRPr lang="en-US" b="1" dirty="0">
              <a:latin typeface="+mj-lt"/>
            </a:endParaRPr>
          </a:p>
        </p:txBody>
      </p:sp>
      <p:sp>
        <p:nvSpPr>
          <p:cNvPr id="39949" name="Line 1039"/>
          <p:cNvSpPr>
            <a:spLocks noChangeShapeType="1"/>
          </p:cNvSpPr>
          <p:nvPr/>
        </p:nvSpPr>
        <p:spPr bwMode="auto">
          <a:xfrm>
            <a:off x="3009900" y="2494485"/>
            <a:ext cx="0" cy="247650"/>
          </a:xfrm>
          <a:prstGeom prst="line">
            <a:avLst/>
          </a:prstGeom>
          <a:noFill/>
          <a:ln w="38100">
            <a:solidFill>
              <a:schemeClr val="tx2"/>
            </a:solidFill>
            <a:round/>
            <a:headEnd/>
            <a:tailEnd/>
          </a:ln>
        </p:spPr>
        <p:txBody>
          <a:bodyPr wrap="none" anchor="ctr"/>
          <a:lstStyle/>
          <a:p>
            <a:endParaRPr lang="en-US">
              <a:latin typeface="+mj-lt"/>
            </a:endParaRPr>
          </a:p>
        </p:txBody>
      </p:sp>
      <p:sp>
        <p:nvSpPr>
          <p:cNvPr id="39950" name="Text Box 1045"/>
          <p:cNvSpPr txBox="1">
            <a:spLocks noChangeArrowheads="1"/>
          </p:cNvSpPr>
          <p:nvPr/>
        </p:nvSpPr>
        <p:spPr bwMode="auto">
          <a:xfrm>
            <a:off x="4743450" y="1160985"/>
            <a:ext cx="3562350" cy="1200329"/>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Item A = Manufactured</a:t>
            </a:r>
          </a:p>
          <a:p>
            <a:pPr algn="l" eaLnBrk="0" hangingPunct="0">
              <a:spcBef>
                <a:spcPct val="50000"/>
              </a:spcBef>
            </a:pPr>
            <a:r>
              <a:rPr lang="en-US" sz="1600">
                <a:latin typeface="+mj-lt"/>
              </a:rPr>
              <a:t>This Level Labor, Burden, Subcontract, and/or Overhead costs</a:t>
            </a:r>
          </a:p>
        </p:txBody>
      </p:sp>
      <p:sp>
        <p:nvSpPr>
          <p:cNvPr id="39956" name="Text Box 1052"/>
          <p:cNvSpPr txBox="1">
            <a:spLocks noChangeArrowheads="1"/>
          </p:cNvSpPr>
          <p:nvPr/>
        </p:nvSpPr>
        <p:spPr bwMode="auto">
          <a:xfrm>
            <a:off x="361950" y="3561285"/>
            <a:ext cx="3238500" cy="703263"/>
          </a:xfrm>
          <a:prstGeom prst="rect">
            <a:avLst/>
          </a:prstGeom>
          <a:noFill/>
          <a:ln w="38100">
            <a:noFill/>
            <a:miter lim="800000"/>
            <a:headEnd/>
            <a:tailEnd/>
          </a:ln>
        </p:spPr>
        <p:txBody>
          <a:bodyPr>
            <a:spAutoFit/>
          </a:bodyPr>
          <a:lstStyle/>
          <a:p>
            <a:pPr algn="r" eaLnBrk="0" hangingPunct="0">
              <a:spcBef>
                <a:spcPct val="50000"/>
              </a:spcBef>
            </a:pPr>
            <a:r>
              <a:rPr lang="en-US" sz="1600" b="1">
                <a:latin typeface="+mj-lt"/>
              </a:rPr>
              <a:t>Item B = Purchased</a:t>
            </a:r>
          </a:p>
          <a:p>
            <a:pPr algn="r" eaLnBrk="0" hangingPunct="0">
              <a:spcBef>
                <a:spcPct val="50000"/>
              </a:spcBef>
            </a:pPr>
            <a:r>
              <a:rPr lang="en-US" sz="1600">
                <a:latin typeface="+mj-lt"/>
              </a:rPr>
              <a:t>Lower Level Material cost</a:t>
            </a:r>
          </a:p>
        </p:txBody>
      </p:sp>
      <p:sp>
        <p:nvSpPr>
          <p:cNvPr id="39957" name="Text Box 1053"/>
          <p:cNvSpPr txBox="1">
            <a:spLocks noChangeArrowheads="1"/>
          </p:cNvSpPr>
          <p:nvPr/>
        </p:nvSpPr>
        <p:spPr bwMode="auto">
          <a:xfrm>
            <a:off x="3429000" y="5180535"/>
            <a:ext cx="3238500" cy="703263"/>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Items D and E = Purchased</a:t>
            </a:r>
          </a:p>
          <a:p>
            <a:pPr algn="l" eaLnBrk="0" hangingPunct="0">
              <a:spcBef>
                <a:spcPct val="50000"/>
              </a:spcBef>
            </a:pPr>
            <a:r>
              <a:rPr lang="en-US" sz="1600">
                <a:latin typeface="+mj-lt"/>
              </a:rPr>
              <a:t>Lower Level Material costs</a:t>
            </a:r>
          </a:p>
        </p:txBody>
      </p:sp>
      <p:sp>
        <p:nvSpPr>
          <p:cNvPr id="39958" name="Text Box 1054"/>
          <p:cNvSpPr txBox="1">
            <a:spLocks noChangeArrowheads="1"/>
          </p:cNvSpPr>
          <p:nvPr/>
        </p:nvSpPr>
        <p:spPr bwMode="auto">
          <a:xfrm>
            <a:off x="5791200" y="2684985"/>
            <a:ext cx="2781300" cy="1192213"/>
          </a:xfrm>
          <a:prstGeom prst="rect">
            <a:avLst/>
          </a:prstGeom>
          <a:noFill/>
          <a:ln w="38100">
            <a:noFill/>
            <a:miter lim="800000"/>
            <a:headEnd/>
            <a:tailEnd/>
          </a:ln>
        </p:spPr>
        <p:txBody>
          <a:bodyPr>
            <a:spAutoFit/>
          </a:bodyPr>
          <a:lstStyle/>
          <a:p>
            <a:pPr algn="l" eaLnBrk="0" hangingPunct="0">
              <a:spcBef>
                <a:spcPct val="50000"/>
              </a:spcBef>
            </a:pPr>
            <a:r>
              <a:rPr lang="en-US" sz="1600" b="1">
                <a:latin typeface="+mj-lt"/>
              </a:rPr>
              <a:t>Item C = Manufactured</a:t>
            </a:r>
          </a:p>
          <a:p>
            <a:pPr algn="l" eaLnBrk="0" hangingPunct="0">
              <a:spcBef>
                <a:spcPct val="50000"/>
              </a:spcBef>
            </a:pPr>
            <a:r>
              <a:rPr lang="en-US" sz="1600">
                <a:latin typeface="+mj-lt"/>
              </a:rPr>
              <a:t>Lower Level Labor, Burden, Subcontract, and/or Overhead costs</a:t>
            </a:r>
          </a:p>
        </p:txBody>
      </p:sp>
      <p:sp>
        <p:nvSpPr>
          <p:cNvPr id="39959" name="Text Box 1055"/>
          <p:cNvSpPr txBox="1">
            <a:spLocks noChangeArrowheads="1"/>
          </p:cNvSpPr>
          <p:nvPr/>
        </p:nvSpPr>
        <p:spPr bwMode="auto">
          <a:xfrm>
            <a:off x="704850" y="1199085"/>
            <a:ext cx="1866900" cy="396875"/>
          </a:xfrm>
          <a:prstGeom prst="rect">
            <a:avLst/>
          </a:prstGeom>
          <a:noFill/>
          <a:ln w="38100">
            <a:noFill/>
            <a:miter lim="800000"/>
            <a:headEnd/>
            <a:tailEnd/>
          </a:ln>
        </p:spPr>
        <p:txBody>
          <a:bodyPr>
            <a:spAutoFit/>
          </a:bodyPr>
          <a:lstStyle/>
          <a:p>
            <a:pPr algn="l" eaLnBrk="0" hangingPunct="0">
              <a:spcBef>
                <a:spcPct val="50000"/>
              </a:spcBef>
            </a:pPr>
            <a:r>
              <a:rPr lang="en-US" b="1">
                <a:solidFill>
                  <a:schemeClr val="tx2"/>
                </a:solidFill>
                <a:latin typeface="+mj-lt"/>
              </a:rPr>
              <a:t>This Level</a:t>
            </a:r>
            <a:endParaRPr lang="en-US" sz="2800">
              <a:solidFill>
                <a:schemeClr val="tx2"/>
              </a:solidFill>
              <a:latin typeface="+mj-lt"/>
            </a:endParaRPr>
          </a:p>
        </p:txBody>
      </p:sp>
      <p:sp>
        <p:nvSpPr>
          <p:cNvPr id="39960" name="Line 1059"/>
          <p:cNvSpPr>
            <a:spLocks noChangeShapeType="1"/>
          </p:cNvSpPr>
          <p:nvPr/>
        </p:nvSpPr>
        <p:spPr bwMode="auto">
          <a:xfrm>
            <a:off x="781050" y="2284935"/>
            <a:ext cx="7734300" cy="0"/>
          </a:xfrm>
          <a:prstGeom prst="line">
            <a:avLst/>
          </a:prstGeom>
          <a:noFill/>
          <a:ln w="38100" cap="rnd">
            <a:solidFill>
              <a:schemeClr val="tx2"/>
            </a:solidFill>
            <a:prstDash val="sysDot"/>
            <a:round/>
            <a:headEnd/>
            <a:tailEnd/>
          </a:ln>
        </p:spPr>
        <p:txBody>
          <a:bodyPr wrap="none" anchor="ctr"/>
          <a:lstStyle/>
          <a:p>
            <a:endParaRPr lang="en-US">
              <a:latin typeface="+mj-lt"/>
            </a:endParaRPr>
          </a:p>
        </p:txBody>
      </p:sp>
      <p:sp>
        <p:nvSpPr>
          <p:cNvPr id="39961" name="Text Box 1062"/>
          <p:cNvSpPr txBox="1">
            <a:spLocks noChangeArrowheads="1"/>
          </p:cNvSpPr>
          <p:nvPr/>
        </p:nvSpPr>
        <p:spPr bwMode="auto">
          <a:xfrm>
            <a:off x="693738" y="2661173"/>
            <a:ext cx="1866900" cy="396875"/>
          </a:xfrm>
          <a:prstGeom prst="rect">
            <a:avLst/>
          </a:prstGeom>
          <a:noFill/>
          <a:ln w="38100">
            <a:noFill/>
            <a:miter lim="800000"/>
            <a:headEnd/>
            <a:tailEnd/>
          </a:ln>
        </p:spPr>
        <p:txBody>
          <a:bodyPr>
            <a:spAutoFit/>
          </a:bodyPr>
          <a:lstStyle/>
          <a:p>
            <a:pPr algn="l" eaLnBrk="0" hangingPunct="0">
              <a:spcBef>
                <a:spcPct val="50000"/>
              </a:spcBef>
            </a:pPr>
            <a:r>
              <a:rPr lang="en-US" b="1">
                <a:solidFill>
                  <a:schemeClr val="tx2"/>
                </a:solidFill>
                <a:latin typeface="+mj-lt"/>
              </a:rPr>
              <a:t>Lower Levels</a:t>
            </a:r>
            <a:endParaRPr lang="en-US" sz="2800">
              <a:solidFill>
                <a:schemeClr val="tx2"/>
              </a:solidFill>
              <a:latin typeface="+mj-lt"/>
            </a:endParaRPr>
          </a:p>
        </p:txBody>
      </p:sp>
      <p:sp>
        <p:nvSpPr>
          <p:cNvPr id="39962" name="Text Box 1064"/>
          <p:cNvSpPr txBox="1">
            <a:spLocks noChangeArrowheads="1"/>
          </p:cNvSpPr>
          <p:nvPr/>
        </p:nvSpPr>
        <p:spPr bwMode="auto">
          <a:xfrm>
            <a:off x="374650" y="1681685"/>
            <a:ext cx="990600" cy="336550"/>
          </a:xfrm>
          <a:prstGeom prst="rect">
            <a:avLst/>
          </a:prstGeom>
          <a:noFill/>
          <a:ln w="38100">
            <a:noFill/>
            <a:miter lim="800000"/>
            <a:headEnd/>
            <a:tailEnd/>
          </a:ln>
        </p:spPr>
        <p:txBody>
          <a:bodyPr>
            <a:spAutoFit/>
          </a:bodyPr>
          <a:lstStyle/>
          <a:p>
            <a:pPr algn="r" eaLnBrk="0" hangingPunct="0">
              <a:spcBef>
                <a:spcPct val="50000"/>
              </a:spcBef>
            </a:pPr>
            <a:r>
              <a:rPr lang="en-US" sz="1600" b="1" i="1">
                <a:latin typeface="+mj-lt"/>
              </a:rPr>
              <a:t>Level 0</a:t>
            </a:r>
            <a:endParaRPr lang="en-US" sz="1600" i="1">
              <a:latin typeface="+mj-lt"/>
            </a:endParaRPr>
          </a:p>
        </p:txBody>
      </p:sp>
      <p:sp>
        <p:nvSpPr>
          <p:cNvPr id="39963" name="Text Box 1065"/>
          <p:cNvSpPr txBox="1">
            <a:spLocks noChangeArrowheads="1"/>
          </p:cNvSpPr>
          <p:nvPr/>
        </p:nvSpPr>
        <p:spPr bwMode="auto">
          <a:xfrm>
            <a:off x="374650" y="3129485"/>
            <a:ext cx="990600" cy="336550"/>
          </a:xfrm>
          <a:prstGeom prst="rect">
            <a:avLst/>
          </a:prstGeom>
          <a:noFill/>
          <a:ln w="38100">
            <a:noFill/>
            <a:miter lim="800000"/>
            <a:headEnd/>
            <a:tailEnd/>
          </a:ln>
        </p:spPr>
        <p:txBody>
          <a:bodyPr>
            <a:spAutoFit/>
          </a:bodyPr>
          <a:lstStyle/>
          <a:p>
            <a:pPr algn="r" eaLnBrk="0" hangingPunct="0">
              <a:spcBef>
                <a:spcPct val="50000"/>
              </a:spcBef>
            </a:pPr>
            <a:r>
              <a:rPr lang="en-US" sz="1600" b="1" i="1">
                <a:latin typeface="+mj-lt"/>
              </a:rPr>
              <a:t>Level 1</a:t>
            </a:r>
            <a:endParaRPr lang="en-US" sz="1600" i="1">
              <a:latin typeface="+mj-lt"/>
            </a:endParaRPr>
          </a:p>
        </p:txBody>
      </p:sp>
      <p:sp>
        <p:nvSpPr>
          <p:cNvPr id="39964" name="Text Box 1066"/>
          <p:cNvSpPr txBox="1">
            <a:spLocks noChangeArrowheads="1"/>
          </p:cNvSpPr>
          <p:nvPr/>
        </p:nvSpPr>
        <p:spPr bwMode="auto">
          <a:xfrm>
            <a:off x="374650" y="4539185"/>
            <a:ext cx="990600" cy="336550"/>
          </a:xfrm>
          <a:prstGeom prst="rect">
            <a:avLst/>
          </a:prstGeom>
          <a:noFill/>
          <a:ln w="38100">
            <a:noFill/>
            <a:miter lim="800000"/>
            <a:headEnd/>
            <a:tailEnd/>
          </a:ln>
        </p:spPr>
        <p:txBody>
          <a:bodyPr>
            <a:spAutoFit/>
          </a:bodyPr>
          <a:lstStyle/>
          <a:p>
            <a:pPr algn="r" eaLnBrk="0" hangingPunct="0">
              <a:spcBef>
                <a:spcPct val="50000"/>
              </a:spcBef>
            </a:pPr>
            <a:r>
              <a:rPr lang="en-US" sz="1600" b="1" i="1">
                <a:latin typeface="+mj-lt"/>
              </a:rPr>
              <a:t>Level 2</a:t>
            </a:r>
            <a:endParaRPr lang="en-US" sz="1600" i="1">
              <a:latin typeface="+mj-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p:txBody>
          <a:bodyPr/>
          <a:lstStyle/>
          <a:p>
            <a:r>
              <a:rPr lang="en-US" smtClean="0"/>
              <a:t>Phantom Structures</a:t>
            </a:r>
          </a:p>
        </p:txBody>
      </p:sp>
      <p:sp>
        <p:nvSpPr>
          <p:cNvPr id="40962" name="Footer Placeholder 3"/>
          <p:cNvSpPr>
            <a:spLocks noGrp="1"/>
          </p:cNvSpPr>
          <p:nvPr>
            <p:ph type="ftr" sz="quarter" idx="10"/>
          </p:nvPr>
        </p:nvSpPr>
        <p:spPr/>
        <p:txBody>
          <a:bodyPr/>
          <a:lstStyle/>
          <a:p>
            <a:r>
              <a:rPr lang="en-US" smtClean="0"/>
              <a:t>PC-IN-280</a:t>
            </a:r>
          </a:p>
        </p:txBody>
      </p:sp>
      <p:sp>
        <p:nvSpPr>
          <p:cNvPr id="40964" name="Text Box 5"/>
          <p:cNvSpPr txBox="1">
            <a:spLocks noChangeArrowheads="1"/>
          </p:cNvSpPr>
          <p:nvPr/>
        </p:nvSpPr>
        <p:spPr bwMode="auto">
          <a:xfrm>
            <a:off x="1592263" y="1089192"/>
            <a:ext cx="6045246" cy="461665"/>
          </a:xfrm>
          <a:prstGeom prst="rect">
            <a:avLst/>
          </a:prstGeom>
          <a:noFill/>
          <a:ln w="12700">
            <a:noFill/>
            <a:miter lim="800000"/>
            <a:headEnd/>
            <a:tailEnd/>
          </a:ln>
        </p:spPr>
        <p:txBody>
          <a:bodyPr wrap="none">
            <a:spAutoFit/>
          </a:bodyPr>
          <a:lstStyle/>
          <a:p>
            <a:pPr eaLnBrk="0" hangingPunct="0"/>
            <a:r>
              <a:rPr lang="en-US" sz="2400" b="1" u="sng" dirty="0">
                <a:solidFill>
                  <a:schemeClr val="tx2"/>
                </a:solidFill>
                <a:latin typeface="+mj-lt"/>
              </a:rPr>
              <a:t>Phantom</a:t>
            </a:r>
            <a:r>
              <a:rPr lang="en-US" sz="2400" b="1" dirty="0">
                <a:solidFill>
                  <a:schemeClr val="tx2"/>
                </a:solidFill>
                <a:latin typeface="+mj-lt"/>
              </a:rPr>
              <a:t>: A non-stocked sub-assembly</a:t>
            </a:r>
          </a:p>
        </p:txBody>
      </p:sp>
      <p:sp>
        <p:nvSpPr>
          <p:cNvPr id="40965" name="Text Box 6"/>
          <p:cNvSpPr txBox="1">
            <a:spLocks noChangeArrowheads="1"/>
          </p:cNvSpPr>
          <p:nvPr/>
        </p:nvSpPr>
        <p:spPr bwMode="auto">
          <a:xfrm>
            <a:off x="398463" y="2053512"/>
            <a:ext cx="882650" cy="366713"/>
          </a:xfrm>
          <a:prstGeom prst="rect">
            <a:avLst/>
          </a:prstGeom>
          <a:noFill/>
          <a:ln w="12700">
            <a:noFill/>
            <a:miter lim="800000"/>
            <a:headEnd/>
            <a:tailEnd/>
          </a:ln>
        </p:spPr>
        <p:txBody>
          <a:bodyPr wrap="none">
            <a:spAutoFit/>
          </a:bodyPr>
          <a:lstStyle/>
          <a:p>
            <a:pPr eaLnBrk="0" hangingPunct="0"/>
            <a:r>
              <a:rPr lang="en-US" sz="1800" b="1" dirty="0">
                <a:latin typeface="+mj-lt"/>
              </a:rPr>
              <a:t>What?</a:t>
            </a:r>
          </a:p>
        </p:txBody>
      </p:sp>
      <p:grpSp>
        <p:nvGrpSpPr>
          <p:cNvPr id="31" name="Group 30"/>
          <p:cNvGrpSpPr/>
          <p:nvPr/>
        </p:nvGrpSpPr>
        <p:grpSpPr>
          <a:xfrm>
            <a:off x="4442532" y="2055076"/>
            <a:ext cx="2117725" cy="1670954"/>
            <a:chOff x="4442532" y="1953475"/>
            <a:chExt cx="2117725" cy="1670954"/>
          </a:xfrm>
        </p:grpSpPr>
        <p:grpSp>
          <p:nvGrpSpPr>
            <p:cNvPr id="40966" name="Group 7"/>
            <p:cNvGrpSpPr>
              <a:grpSpLocks/>
            </p:cNvGrpSpPr>
            <p:nvPr/>
          </p:nvGrpSpPr>
          <p:grpSpPr bwMode="auto">
            <a:xfrm>
              <a:off x="4518025" y="2892592"/>
              <a:ext cx="1547813" cy="731837"/>
              <a:chOff x="2198" y="1715"/>
              <a:chExt cx="975" cy="461"/>
            </a:xfrm>
          </p:grpSpPr>
          <p:sp>
            <p:nvSpPr>
              <p:cNvPr id="40981" name="Rectangle 8"/>
              <p:cNvSpPr>
                <a:spLocks noChangeArrowheads="1"/>
              </p:cNvSpPr>
              <p:nvPr/>
            </p:nvSpPr>
            <p:spPr bwMode="auto">
              <a:xfrm>
                <a:off x="2198" y="1763"/>
                <a:ext cx="975" cy="413"/>
              </a:xfrm>
              <a:prstGeom prst="rect">
                <a:avLst/>
              </a:prstGeom>
              <a:solidFill>
                <a:srgbClr val="FFE5E5"/>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E5E5"/>
                </a:extrusionClr>
              </a:sp3d>
            </p:spPr>
            <p:txBody>
              <a:bodyPr wrap="none" anchor="ctr">
                <a:flatTx/>
              </a:bodyPr>
              <a:lstStyle/>
              <a:p>
                <a:endParaRPr lang="en-US"/>
              </a:p>
            </p:txBody>
          </p:sp>
          <p:sp>
            <p:nvSpPr>
              <p:cNvPr id="40982" name="Rectangle 9"/>
              <p:cNvSpPr>
                <a:spLocks noChangeArrowheads="1"/>
              </p:cNvSpPr>
              <p:nvPr/>
            </p:nvSpPr>
            <p:spPr bwMode="auto">
              <a:xfrm>
                <a:off x="2367" y="1730"/>
                <a:ext cx="638" cy="64"/>
              </a:xfrm>
              <a:prstGeom prst="rect">
                <a:avLst/>
              </a:prstGeom>
              <a:solidFill>
                <a:schemeClr val="tx2"/>
              </a:solidFill>
              <a:ln w="9525">
                <a:miter lim="800000"/>
                <a:headEnd/>
                <a:tailEnd/>
              </a:ln>
              <a:scene3d>
                <a:camera prst="legacyObliqueTopRight"/>
                <a:lightRig rig="legacyFlat3" dir="b"/>
              </a:scene3d>
              <a:sp3d extrusionH="430200" prstMaterial="legacyMatte">
                <a:bevelT w="13500" h="13500" prst="angle"/>
                <a:bevelB w="13500" h="13500" prst="angle"/>
                <a:extrusionClr>
                  <a:schemeClr val="tx2"/>
                </a:extrusionClr>
              </a:sp3d>
            </p:spPr>
            <p:txBody>
              <a:bodyPr wrap="none" anchor="ctr">
                <a:flatTx/>
              </a:bodyPr>
              <a:lstStyle/>
              <a:p>
                <a:endParaRPr lang="en-US"/>
              </a:p>
            </p:txBody>
          </p:sp>
          <p:grpSp>
            <p:nvGrpSpPr>
              <p:cNvPr id="40983" name="Group 10"/>
              <p:cNvGrpSpPr>
                <a:grpSpLocks/>
              </p:cNvGrpSpPr>
              <p:nvPr/>
            </p:nvGrpSpPr>
            <p:grpSpPr bwMode="auto">
              <a:xfrm>
                <a:off x="2424" y="1715"/>
                <a:ext cx="523" cy="30"/>
                <a:chOff x="1435" y="3300"/>
                <a:chExt cx="749" cy="144"/>
              </a:xfrm>
            </p:grpSpPr>
            <p:sp>
              <p:nvSpPr>
                <p:cNvPr id="40984" name="Rectangle 11"/>
                <p:cNvSpPr>
                  <a:spLocks noChangeArrowheads="1"/>
                </p:cNvSpPr>
                <p:nvPr/>
              </p:nvSpPr>
              <p:spPr bwMode="auto">
                <a:xfrm>
                  <a:off x="1435"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5" name="Rectangle 12"/>
                <p:cNvSpPr>
                  <a:spLocks noChangeArrowheads="1"/>
                </p:cNvSpPr>
                <p:nvPr/>
              </p:nvSpPr>
              <p:spPr bwMode="auto">
                <a:xfrm>
                  <a:off x="1575"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6" name="Rectangle 13"/>
                <p:cNvSpPr>
                  <a:spLocks noChangeArrowheads="1"/>
                </p:cNvSpPr>
                <p:nvPr/>
              </p:nvSpPr>
              <p:spPr bwMode="auto">
                <a:xfrm>
                  <a:off x="1715"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7" name="Rectangle 14"/>
                <p:cNvSpPr>
                  <a:spLocks noChangeArrowheads="1"/>
                </p:cNvSpPr>
                <p:nvPr/>
              </p:nvSpPr>
              <p:spPr bwMode="auto">
                <a:xfrm>
                  <a:off x="1856"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8" name="Rectangle 15"/>
                <p:cNvSpPr>
                  <a:spLocks noChangeArrowheads="1"/>
                </p:cNvSpPr>
                <p:nvPr/>
              </p:nvSpPr>
              <p:spPr bwMode="auto">
                <a:xfrm>
                  <a:off x="1996"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sp>
              <p:nvSpPr>
                <p:cNvPr id="40989" name="Rectangle 16"/>
                <p:cNvSpPr>
                  <a:spLocks noChangeArrowheads="1"/>
                </p:cNvSpPr>
                <p:nvPr/>
              </p:nvSpPr>
              <p:spPr bwMode="auto">
                <a:xfrm>
                  <a:off x="2137" y="3300"/>
                  <a:ext cx="47" cy="144"/>
                </a:xfrm>
                <a:prstGeom prst="rect">
                  <a:avLst/>
                </a:prstGeom>
                <a:noFill/>
                <a:ln w="1270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sp3d>
              </p:spPr>
              <p:txBody>
                <a:bodyPr wrap="none" anchor="ctr">
                  <a:flatTx/>
                </a:bodyPr>
                <a:lstStyle/>
                <a:p>
                  <a:endParaRPr lang="en-US"/>
                </a:p>
              </p:txBody>
            </p:sp>
          </p:grpSp>
        </p:grpSp>
        <p:grpSp>
          <p:nvGrpSpPr>
            <p:cNvPr id="40967" name="Group 17"/>
            <p:cNvGrpSpPr>
              <a:grpSpLocks/>
            </p:cNvGrpSpPr>
            <p:nvPr/>
          </p:nvGrpSpPr>
          <p:grpSpPr bwMode="auto">
            <a:xfrm>
              <a:off x="4442532" y="2026486"/>
              <a:ext cx="763588" cy="735013"/>
              <a:chOff x="2724" y="577"/>
              <a:chExt cx="481" cy="463"/>
            </a:xfrm>
          </p:grpSpPr>
          <p:cxnSp>
            <p:nvCxnSpPr>
              <p:cNvPr id="40979" name="AutoShape 18"/>
              <p:cNvCxnSpPr>
                <a:cxnSpLocks noChangeShapeType="1"/>
                <a:stCxn id="40984" idx="0"/>
              </p:cNvCxnSpPr>
              <p:nvPr/>
            </p:nvCxnSpPr>
            <p:spPr bwMode="auto">
              <a:xfrm rot="5400000" flipH="1">
                <a:off x="2813" y="746"/>
                <a:ext cx="205" cy="383"/>
              </a:xfrm>
              <a:prstGeom prst="curvedConnector2">
                <a:avLst/>
              </a:prstGeom>
              <a:noFill/>
              <a:ln w="12700">
                <a:solidFill>
                  <a:schemeClr val="hlink"/>
                </a:solidFill>
                <a:round/>
                <a:headEnd/>
                <a:tailEnd/>
              </a:ln>
            </p:spPr>
          </p:cxnSp>
          <p:cxnSp>
            <p:nvCxnSpPr>
              <p:cNvPr id="40980" name="AutoShape 19"/>
              <p:cNvCxnSpPr>
                <a:cxnSpLocks noChangeShapeType="1"/>
                <a:stCxn id="40985" idx="0"/>
              </p:cNvCxnSpPr>
              <p:nvPr/>
            </p:nvCxnSpPr>
            <p:spPr bwMode="auto">
              <a:xfrm rot="5400000" flipH="1">
                <a:off x="2781" y="616"/>
                <a:ext cx="463" cy="385"/>
              </a:xfrm>
              <a:prstGeom prst="curvedConnector2">
                <a:avLst/>
              </a:prstGeom>
              <a:noFill/>
              <a:ln w="12700">
                <a:solidFill>
                  <a:schemeClr val="tx1"/>
                </a:solidFill>
                <a:round/>
                <a:headEnd/>
                <a:tailEnd/>
              </a:ln>
            </p:spPr>
          </p:cxnSp>
        </p:grpSp>
        <p:grpSp>
          <p:nvGrpSpPr>
            <p:cNvPr id="40968" name="Group 20"/>
            <p:cNvGrpSpPr>
              <a:grpSpLocks/>
            </p:cNvGrpSpPr>
            <p:nvPr/>
          </p:nvGrpSpPr>
          <p:grpSpPr bwMode="auto">
            <a:xfrm>
              <a:off x="4999745" y="1953475"/>
              <a:ext cx="958850" cy="808038"/>
              <a:chOff x="3075" y="531"/>
              <a:chExt cx="604" cy="509"/>
            </a:xfrm>
          </p:grpSpPr>
          <p:cxnSp>
            <p:nvCxnSpPr>
              <p:cNvPr id="40977" name="AutoShape 21"/>
              <p:cNvCxnSpPr>
                <a:cxnSpLocks noChangeShapeType="1"/>
                <a:stCxn id="40986" idx="0"/>
              </p:cNvCxnSpPr>
              <p:nvPr/>
            </p:nvCxnSpPr>
            <p:spPr bwMode="auto">
              <a:xfrm rot="5400000" flipH="1">
                <a:off x="2934" y="672"/>
                <a:ext cx="509" cy="227"/>
              </a:xfrm>
              <a:prstGeom prst="curvedConnector3">
                <a:avLst>
                  <a:gd name="adj1" fmla="val 49750"/>
                </a:avLst>
              </a:prstGeom>
              <a:noFill/>
              <a:ln w="12700">
                <a:solidFill>
                  <a:schemeClr val="bg2"/>
                </a:solidFill>
                <a:round/>
                <a:headEnd/>
                <a:tailEnd/>
              </a:ln>
            </p:spPr>
          </p:cxnSp>
          <p:cxnSp>
            <p:nvCxnSpPr>
              <p:cNvPr id="40978" name="AutoShape 22"/>
              <p:cNvCxnSpPr>
                <a:cxnSpLocks noChangeShapeType="1"/>
                <a:stCxn id="40988" idx="0"/>
              </p:cNvCxnSpPr>
              <p:nvPr/>
            </p:nvCxnSpPr>
            <p:spPr bwMode="auto">
              <a:xfrm rot="16200000">
                <a:off x="3366" y="727"/>
                <a:ext cx="446" cy="180"/>
              </a:xfrm>
              <a:prstGeom prst="curvedConnector3">
                <a:avLst>
                  <a:gd name="adj1" fmla="val 50000"/>
                </a:avLst>
              </a:prstGeom>
              <a:noFill/>
              <a:ln w="12700">
                <a:solidFill>
                  <a:schemeClr val="accent2"/>
                </a:solidFill>
                <a:round/>
                <a:headEnd/>
                <a:tailEnd/>
              </a:ln>
            </p:spPr>
          </p:cxnSp>
        </p:grpSp>
        <p:grpSp>
          <p:nvGrpSpPr>
            <p:cNvPr id="40969" name="Group 23"/>
            <p:cNvGrpSpPr>
              <a:grpSpLocks/>
            </p:cNvGrpSpPr>
            <p:nvPr/>
          </p:nvGrpSpPr>
          <p:grpSpPr bwMode="auto">
            <a:xfrm>
              <a:off x="5517270" y="1977297"/>
              <a:ext cx="1042987" cy="784225"/>
              <a:chOff x="3401" y="546"/>
              <a:chExt cx="657" cy="494"/>
            </a:xfrm>
          </p:grpSpPr>
          <p:cxnSp>
            <p:nvCxnSpPr>
              <p:cNvPr id="40975" name="AutoShape 24"/>
              <p:cNvCxnSpPr>
                <a:cxnSpLocks noChangeShapeType="1"/>
                <a:stCxn id="40987" idx="0"/>
              </p:cNvCxnSpPr>
              <p:nvPr/>
            </p:nvCxnSpPr>
            <p:spPr bwMode="auto">
              <a:xfrm rot="16200000">
                <a:off x="3210" y="737"/>
                <a:ext cx="494" cy="111"/>
              </a:xfrm>
              <a:prstGeom prst="curvedConnector3">
                <a:avLst>
                  <a:gd name="adj1" fmla="val 49745"/>
                </a:avLst>
              </a:prstGeom>
              <a:noFill/>
              <a:ln w="12700">
                <a:solidFill>
                  <a:srgbClr val="FF3300"/>
                </a:solidFill>
                <a:round/>
                <a:headEnd/>
                <a:tailEnd/>
              </a:ln>
            </p:spPr>
          </p:cxnSp>
          <p:cxnSp>
            <p:nvCxnSpPr>
              <p:cNvPr id="40976" name="AutoShape 25"/>
              <p:cNvCxnSpPr>
                <a:cxnSpLocks noChangeShapeType="1"/>
                <a:stCxn id="40989" idx="0"/>
              </p:cNvCxnSpPr>
              <p:nvPr/>
            </p:nvCxnSpPr>
            <p:spPr bwMode="auto">
              <a:xfrm rot="16200000">
                <a:off x="3714" y="695"/>
                <a:ext cx="228" cy="461"/>
              </a:xfrm>
              <a:prstGeom prst="curvedConnector2">
                <a:avLst/>
              </a:prstGeom>
              <a:noFill/>
              <a:ln w="12700">
                <a:solidFill>
                  <a:schemeClr val="accent1"/>
                </a:solidFill>
                <a:round/>
                <a:headEnd/>
                <a:tailEnd/>
              </a:ln>
            </p:spPr>
          </p:cxnSp>
        </p:grpSp>
      </p:grpSp>
      <p:sp>
        <p:nvSpPr>
          <p:cNvPr id="40970" name="Text Box 26"/>
          <p:cNvSpPr txBox="1">
            <a:spLocks noChangeArrowheads="1"/>
          </p:cNvSpPr>
          <p:nvPr/>
        </p:nvSpPr>
        <p:spPr bwMode="auto">
          <a:xfrm>
            <a:off x="646113" y="2488133"/>
            <a:ext cx="3681412" cy="1190625"/>
          </a:xfrm>
          <a:prstGeom prst="rect">
            <a:avLst/>
          </a:prstGeom>
          <a:noFill/>
          <a:ln w="12700">
            <a:noFill/>
            <a:miter lim="800000"/>
            <a:headEnd/>
            <a:tailEnd/>
          </a:ln>
        </p:spPr>
        <p:txBody>
          <a:bodyPr>
            <a:spAutoFit/>
          </a:bodyPr>
          <a:lstStyle/>
          <a:p>
            <a:pPr algn="l" eaLnBrk="0" hangingPunct="0"/>
            <a:r>
              <a:rPr lang="en-US" sz="1800" b="1">
                <a:solidFill>
                  <a:schemeClr val="tx2"/>
                </a:solidFill>
                <a:latin typeface="+mj-lt"/>
              </a:rPr>
              <a:t>Example 1</a:t>
            </a:r>
          </a:p>
          <a:p>
            <a:pPr algn="l" eaLnBrk="0" hangingPunct="0"/>
            <a:r>
              <a:rPr lang="en-US" sz="1800" b="1">
                <a:latin typeface="+mj-lt"/>
              </a:rPr>
              <a:t>A wire harness that exists only briefly on the assembly line as a separate sub-assembly</a:t>
            </a:r>
          </a:p>
        </p:txBody>
      </p:sp>
      <p:sp>
        <p:nvSpPr>
          <p:cNvPr id="40971" name="Text Box 27"/>
          <p:cNvSpPr txBox="1">
            <a:spLocks noChangeArrowheads="1"/>
          </p:cNvSpPr>
          <p:nvPr/>
        </p:nvSpPr>
        <p:spPr bwMode="auto">
          <a:xfrm>
            <a:off x="566738" y="4453632"/>
            <a:ext cx="8001000" cy="915987"/>
          </a:xfrm>
          <a:prstGeom prst="rect">
            <a:avLst/>
          </a:prstGeom>
          <a:noFill/>
          <a:ln w="12700">
            <a:noFill/>
            <a:miter lim="800000"/>
            <a:headEnd/>
            <a:tailEnd/>
          </a:ln>
        </p:spPr>
        <p:txBody>
          <a:bodyPr>
            <a:spAutoFit/>
          </a:bodyPr>
          <a:lstStyle/>
          <a:p>
            <a:pPr marL="227013" indent="-227013" algn="l" eaLnBrk="0" hangingPunct="0"/>
            <a:r>
              <a:rPr lang="en-US" sz="1800" b="1">
                <a:latin typeface="+mj-lt"/>
              </a:rPr>
              <a:t>1. Engineering needs to isolate this sub-assembly in their plans</a:t>
            </a:r>
          </a:p>
          <a:p>
            <a:pPr marL="227013" indent="-227013" algn="l" eaLnBrk="0" hangingPunct="0"/>
            <a:r>
              <a:rPr lang="en-US" sz="1800" b="1">
                <a:latin typeface="+mj-lt"/>
              </a:rPr>
              <a:t>2. The service department may need to issue work orders to make some for repairs</a:t>
            </a:r>
          </a:p>
        </p:txBody>
      </p:sp>
      <p:sp>
        <p:nvSpPr>
          <p:cNvPr id="40972" name="Text Box 28"/>
          <p:cNvSpPr txBox="1">
            <a:spLocks noChangeArrowheads="1"/>
          </p:cNvSpPr>
          <p:nvPr/>
        </p:nvSpPr>
        <p:spPr bwMode="auto">
          <a:xfrm>
            <a:off x="398463" y="4021304"/>
            <a:ext cx="806450" cy="366713"/>
          </a:xfrm>
          <a:prstGeom prst="rect">
            <a:avLst/>
          </a:prstGeom>
          <a:noFill/>
          <a:ln w="12700">
            <a:noFill/>
            <a:miter lim="800000"/>
            <a:headEnd/>
            <a:tailEnd/>
          </a:ln>
        </p:spPr>
        <p:txBody>
          <a:bodyPr wrap="none">
            <a:spAutoFit/>
          </a:bodyPr>
          <a:lstStyle/>
          <a:p>
            <a:pPr eaLnBrk="0" hangingPunct="0"/>
            <a:r>
              <a:rPr lang="en-US" sz="1800" b="1" dirty="0">
                <a:latin typeface="+mj-lt"/>
              </a:rPr>
              <a:t>Why?</a:t>
            </a:r>
          </a:p>
        </p:txBody>
      </p:sp>
      <p:sp>
        <p:nvSpPr>
          <p:cNvPr id="40973" name="Text Box 29"/>
          <p:cNvSpPr txBox="1">
            <a:spLocks noChangeArrowheads="1"/>
          </p:cNvSpPr>
          <p:nvPr/>
        </p:nvSpPr>
        <p:spPr bwMode="auto">
          <a:xfrm>
            <a:off x="6513513" y="2003593"/>
            <a:ext cx="2333625" cy="1203325"/>
          </a:xfrm>
          <a:prstGeom prst="rect">
            <a:avLst/>
          </a:prstGeom>
          <a:noFill/>
          <a:ln w="12700">
            <a:solidFill>
              <a:schemeClr val="tx2"/>
            </a:solidFill>
            <a:miter lim="800000"/>
            <a:headEnd/>
            <a:tailEnd/>
          </a:ln>
        </p:spPr>
        <p:txBody>
          <a:bodyPr wrap="none">
            <a:spAutoFit/>
          </a:bodyPr>
          <a:lstStyle/>
          <a:p>
            <a:pPr algn="l" eaLnBrk="0" hangingPunct="0"/>
            <a:r>
              <a:rPr lang="en-US" sz="1800" b="1">
                <a:latin typeface="+mj-lt"/>
              </a:rPr>
              <a:t>Also called</a:t>
            </a:r>
          </a:p>
          <a:p>
            <a:pPr algn="l" eaLnBrk="0" hangingPunct="0">
              <a:buFontTx/>
              <a:buChar char="•"/>
            </a:pPr>
            <a:r>
              <a:rPr lang="en-US" sz="1800" b="1">
                <a:latin typeface="+mj-lt"/>
              </a:rPr>
              <a:t>Pseudo Part</a:t>
            </a:r>
          </a:p>
          <a:p>
            <a:pPr algn="l" eaLnBrk="0" hangingPunct="0">
              <a:buFontTx/>
              <a:buChar char="•"/>
            </a:pPr>
            <a:r>
              <a:rPr lang="en-US" sz="1800" b="1">
                <a:latin typeface="+mj-lt"/>
              </a:rPr>
              <a:t>Transient Part</a:t>
            </a:r>
          </a:p>
          <a:p>
            <a:pPr algn="l" eaLnBrk="0" hangingPunct="0">
              <a:buFontTx/>
              <a:buChar char="•"/>
            </a:pPr>
            <a:r>
              <a:rPr lang="en-US" sz="1800" b="1">
                <a:latin typeface="+mj-lt"/>
              </a:rPr>
              <a:t>Blow-Through Part</a:t>
            </a:r>
          </a:p>
        </p:txBody>
      </p:sp>
      <p:cxnSp>
        <p:nvCxnSpPr>
          <p:cNvPr id="40974" name="AutoShape 30"/>
          <p:cNvCxnSpPr>
            <a:cxnSpLocks noChangeShapeType="1"/>
            <a:stCxn id="40973" idx="0"/>
            <a:endCxn id="40964" idx="1"/>
          </p:cNvCxnSpPr>
          <p:nvPr/>
        </p:nvCxnSpPr>
        <p:spPr bwMode="auto">
          <a:xfrm rot="16200000" flipV="1">
            <a:off x="4294511" y="-1382223"/>
            <a:ext cx="683568" cy="6088063"/>
          </a:xfrm>
          <a:prstGeom prst="curvedConnector4">
            <a:avLst>
              <a:gd name="adj1" fmla="val 33116"/>
              <a:gd name="adj2" fmla="val 103755"/>
            </a:avLst>
          </a:prstGeom>
          <a:noFill/>
          <a:ln w="57150">
            <a:solidFill>
              <a:schemeClr val="tx2"/>
            </a:solidFill>
            <a:round/>
            <a:headEnd/>
            <a:tailEnd/>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itle 83"/>
          <p:cNvSpPr>
            <a:spLocks noGrp="1"/>
          </p:cNvSpPr>
          <p:nvPr>
            <p:ph type="title"/>
          </p:nvPr>
        </p:nvSpPr>
        <p:spPr/>
        <p:txBody>
          <a:bodyPr/>
          <a:lstStyle/>
          <a:p>
            <a:r>
              <a:rPr lang="en-US" dirty="0" smtClean="0"/>
              <a:t>Domain, Sites, Entities, and Locations</a:t>
            </a:r>
            <a:endParaRPr lang="en-US" dirty="0"/>
          </a:p>
        </p:txBody>
      </p:sp>
      <p:sp>
        <p:nvSpPr>
          <p:cNvPr id="41986" name="Footer Placeholder 3"/>
          <p:cNvSpPr>
            <a:spLocks noGrp="1"/>
          </p:cNvSpPr>
          <p:nvPr>
            <p:ph type="ftr" sz="quarter" idx="10"/>
          </p:nvPr>
        </p:nvSpPr>
        <p:spPr/>
        <p:txBody>
          <a:bodyPr/>
          <a:lstStyle/>
          <a:p>
            <a:r>
              <a:rPr lang="en-US" smtClean="0"/>
              <a:t>PC-IN-290</a:t>
            </a:r>
          </a:p>
        </p:txBody>
      </p:sp>
      <p:sp>
        <p:nvSpPr>
          <p:cNvPr id="41987" name="Rectangle 2"/>
          <p:cNvSpPr>
            <a:spLocks noChangeArrowheads="1"/>
          </p:cNvSpPr>
          <p:nvPr/>
        </p:nvSpPr>
        <p:spPr bwMode="auto">
          <a:xfrm>
            <a:off x="863600" y="3815993"/>
            <a:ext cx="6702425" cy="2344738"/>
          </a:xfrm>
          <a:prstGeom prst="rect">
            <a:avLst/>
          </a:prstGeom>
          <a:solidFill>
            <a:schemeClr val="bg1"/>
          </a:solidFill>
          <a:ln w="12700">
            <a:solidFill>
              <a:schemeClr val="tx1"/>
            </a:solidFill>
            <a:miter lim="800000"/>
            <a:headEnd/>
            <a:tailEnd/>
          </a:ln>
        </p:spPr>
        <p:txBody>
          <a:bodyPr wrap="none" anchor="ctr"/>
          <a:lstStyle/>
          <a:p>
            <a:endParaRPr lang="en-US"/>
          </a:p>
        </p:txBody>
      </p:sp>
      <p:sp>
        <p:nvSpPr>
          <p:cNvPr id="41988" name="Rectangle 4"/>
          <p:cNvSpPr>
            <a:spLocks noChangeArrowheads="1"/>
          </p:cNvSpPr>
          <p:nvPr/>
        </p:nvSpPr>
        <p:spPr bwMode="auto">
          <a:xfrm>
            <a:off x="1012825" y="1125711"/>
            <a:ext cx="3502025" cy="2344738"/>
          </a:xfrm>
          <a:prstGeom prst="rect">
            <a:avLst/>
          </a:prstGeom>
          <a:solidFill>
            <a:schemeClr val="bg1"/>
          </a:solidFill>
          <a:ln w="12700">
            <a:solidFill>
              <a:schemeClr val="tx1"/>
            </a:solidFill>
            <a:miter lim="800000"/>
            <a:headEnd/>
            <a:tailEnd/>
          </a:ln>
        </p:spPr>
        <p:txBody>
          <a:bodyPr wrap="none" anchor="ctr"/>
          <a:lstStyle/>
          <a:p>
            <a:endParaRPr lang="en-US"/>
          </a:p>
        </p:txBody>
      </p:sp>
      <p:grpSp>
        <p:nvGrpSpPr>
          <p:cNvPr id="41989" name="Group 5"/>
          <p:cNvGrpSpPr>
            <a:grpSpLocks/>
          </p:cNvGrpSpPr>
          <p:nvPr/>
        </p:nvGrpSpPr>
        <p:grpSpPr bwMode="auto">
          <a:xfrm>
            <a:off x="4808540" y="4446410"/>
            <a:ext cx="2678113" cy="798513"/>
            <a:chOff x="2796" y="2750"/>
            <a:chExt cx="1687" cy="503"/>
          </a:xfrm>
        </p:grpSpPr>
        <p:sp>
          <p:nvSpPr>
            <p:cNvPr id="42047" name="Freeform 6"/>
            <p:cNvSpPr>
              <a:spLocks/>
            </p:cNvSpPr>
            <p:nvPr/>
          </p:nvSpPr>
          <p:spPr bwMode="auto">
            <a:xfrm>
              <a:off x="3748" y="2993"/>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chemeClr val="bg1">
                <a:lumMod val="75000"/>
              </a:schemeClr>
            </a:solidFill>
            <a:ln w="12700" cap="rnd">
              <a:noFill/>
              <a:round/>
              <a:headEnd/>
              <a:tailEnd/>
            </a:ln>
          </p:spPr>
          <p:txBody>
            <a:bodyPr/>
            <a:lstStyle/>
            <a:p>
              <a:endParaRPr lang="en-US"/>
            </a:p>
          </p:txBody>
        </p:sp>
        <p:sp>
          <p:nvSpPr>
            <p:cNvPr id="42048" name="AutoShape 7"/>
            <p:cNvSpPr>
              <a:spLocks noChangeArrowheads="1"/>
            </p:cNvSpPr>
            <p:nvPr/>
          </p:nvSpPr>
          <p:spPr bwMode="auto">
            <a:xfrm>
              <a:off x="2800" y="2754"/>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a:p>
          </p:txBody>
        </p:sp>
        <p:sp>
          <p:nvSpPr>
            <p:cNvPr id="42049" name="Freeform 8" descr="Dark vertical"/>
            <p:cNvSpPr>
              <a:spLocks/>
            </p:cNvSpPr>
            <p:nvPr/>
          </p:nvSpPr>
          <p:spPr bwMode="auto">
            <a:xfrm>
              <a:off x="2796" y="2874"/>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a:p>
          </p:txBody>
        </p:sp>
        <p:sp>
          <p:nvSpPr>
            <p:cNvPr id="42050" name="Freeform 9" descr="Narrow vertical"/>
            <p:cNvSpPr>
              <a:spLocks/>
            </p:cNvSpPr>
            <p:nvPr/>
          </p:nvSpPr>
          <p:spPr bwMode="auto">
            <a:xfrm>
              <a:off x="3858" y="2750"/>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a:p>
          </p:txBody>
        </p:sp>
        <p:sp>
          <p:nvSpPr>
            <p:cNvPr id="42051" name="AutoShape 10"/>
            <p:cNvSpPr>
              <a:spLocks noChangeArrowheads="1"/>
            </p:cNvSpPr>
            <p:nvPr/>
          </p:nvSpPr>
          <p:spPr bwMode="auto">
            <a:xfrm>
              <a:off x="3052" y="2939"/>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a:p>
          </p:txBody>
        </p:sp>
        <p:sp>
          <p:nvSpPr>
            <p:cNvPr id="42052" name="AutoShape 11"/>
            <p:cNvSpPr>
              <a:spLocks noChangeArrowheads="1"/>
            </p:cNvSpPr>
            <p:nvPr/>
          </p:nvSpPr>
          <p:spPr bwMode="auto">
            <a:xfrm>
              <a:off x="3082" y="2970"/>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a:p>
          </p:txBody>
        </p:sp>
        <p:sp>
          <p:nvSpPr>
            <p:cNvPr id="42053" name="Line 12"/>
            <p:cNvSpPr>
              <a:spLocks noChangeShapeType="1"/>
            </p:cNvSpPr>
            <p:nvPr/>
          </p:nvSpPr>
          <p:spPr bwMode="auto">
            <a:xfrm>
              <a:off x="3317" y="2976"/>
              <a:ext cx="0" cy="262"/>
            </a:xfrm>
            <a:prstGeom prst="line">
              <a:avLst/>
            </a:prstGeom>
            <a:noFill/>
            <a:ln w="12700">
              <a:solidFill>
                <a:schemeClr val="tx1"/>
              </a:solidFill>
              <a:round/>
              <a:headEnd/>
              <a:tailEnd/>
            </a:ln>
          </p:spPr>
          <p:txBody>
            <a:bodyPr wrap="none" anchor="ctr"/>
            <a:lstStyle/>
            <a:p>
              <a:endParaRPr lang="en-US"/>
            </a:p>
          </p:txBody>
        </p:sp>
        <p:sp>
          <p:nvSpPr>
            <p:cNvPr id="42054" name="Oval 13"/>
            <p:cNvSpPr>
              <a:spLocks noChangeArrowheads="1"/>
            </p:cNvSpPr>
            <p:nvPr/>
          </p:nvSpPr>
          <p:spPr bwMode="auto">
            <a:xfrm>
              <a:off x="3125" y="3024"/>
              <a:ext cx="129" cy="57"/>
            </a:xfrm>
            <a:prstGeom prst="ellipse">
              <a:avLst/>
            </a:prstGeom>
            <a:solidFill>
              <a:srgbClr val="FEEED4"/>
            </a:solidFill>
            <a:ln w="12700">
              <a:solidFill>
                <a:schemeClr val="tx1"/>
              </a:solidFill>
              <a:round/>
              <a:headEnd/>
              <a:tailEnd/>
            </a:ln>
          </p:spPr>
          <p:txBody>
            <a:bodyPr wrap="none" anchor="ctr"/>
            <a:lstStyle/>
            <a:p>
              <a:endParaRPr lang="en-US"/>
            </a:p>
          </p:txBody>
        </p:sp>
        <p:sp>
          <p:nvSpPr>
            <p:cNvPr id="42055" name="Oval 14"/>
            <p:cNvSpPr>
              <a:spLocks noChangeArrowheads="1"/>
            </p:cNvSpPr>
            <p:nvPr/>
          </p:nvSpPr>
          <p:spPr bwMode="auto">
            <a:xfrm>
              <a:off x="3359" y="3028"/>
              <a:ext cx="129" cy="55"/>
            </a:xfrm>
            <a:prstGeom prst="ellipse">
              <a:avLst/>
            </a:prstGeom>
            <a:solidFill>
              <a:srgbClr val="FEEED4"/>
            </a:solidFill>
            <a:ln w="12700">
              <a:solidFill>
                <a:schemeClr val="tx1"/>
              </a:solidFill>
              <a:round/>
              <a:headEnd/>
              <a:tailEnd/>
            </a:ln>
          </p:spPr>
          <p:txBody>
            <a:bodyPr wrap="none" anchor="ctr"/>
            <a:lstStyle/>
            <a:p>
              <a:endParaRPr lang="en-US"/>
            </a:p>
          </p:txBody>
        </p:sp>
        <p:sp>
          <p:nvSpPr>
            <p:cNvPr id="42056" name="Rectangle 15"/>
            <p:cNvSpPr>
              <a:spLocks noChangeArrowheads="1"/>
            </p:cNvSpPr>
            <p:nvPr/>
          </p:nvSpPr>
          <p:spPr bwMode="auto">
            <a:xfrm>
              <a:off x="2852" y="3108"/>
              <a:ext cx="73" cy="131"/>
            </a:xfrm>
            <a:prstGeom prst="rect">
              <a:avLst/>
            </a:prstGeom>
            <a:solidFill>
              <a:srgbClr val="B5C5CF"/>
            </a:solidFill>
            <a:ln w="12700">
              <a:solidFill>
                <a:schemeClr val="tx1"/>
              </a:solidFill>
              <a:miter lim="800000"/>
              <a:headEnd/>
              <a:tailEnd/>
            </a:ln>
          </p:spPr>
          <p:txBody>
            <a:bodyPr wrap="none" anchor="ctr"/>
            <a:lstStyle/>
            <a:p>
              <a:endParaRPr lang="en-US"/>
            </a:p>
          </p:txBody>
        </p:sp>
        <p:sp>
          <p:nvSpPr>
            <p:cNvPr id="42057" name="Freeform 16"/>
            <p:cNvSpPr>
              <a:spLocks/>
            </p:cNvSpPr>
            <p:nvPr/>
          </p:nvSpPr>
          <p:spPr bwMode="auto">
            <a:xfrm>
              <a:off x="3894" y="2853"/>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a:p>
          </p:txBody>
        </p:sp>
        <p:sp>
          <p:nvSpPr>
            <p:cNvPr id="42058" name="AutoShape 17"/>
            <p:cNvSpPr>
              <a:spLocks noChangeArrowheads="1"/>
            </p:cNvSpPr>
            <p:nvPr/>
          </p:nvSpPr>
          <p:spPr bwMode="auto">
            <a:xfrm>
              <a:off x="4106" y="3095"/>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sp>
          <p:nvSpPr>
            <p:cNvPr id="42059" name="AutoShape 18"/>
            <p:cNvSpPr>
              <a:spLocks noChangeArrowheads="1"/>
            </p:cNvSpPr>
            <p:nvPr/>
          </p:nvSpPr>
          <p:spPr bwMode="auto">
            <a:xfrm>
              <a:off x="4106" y="3070"/>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sp>
          <p:nvSpPr>
            <p:cNvPr id="42060" name="AutoShape 19"/>
            <p:cNvSpPr>
              <a:spLocks noChangeArrowheads="1"/>
            </p:cNvSpPr>
            <p:nvPr/>
          </p:nvSpPr>
          <p:spPr bwMode="auto">
            <a:xfrm>
              <a:off x="4103" y="3042"/>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sp>
          <p:nvSpPr>
            <p:cNvPr id="42061" name="AutoShape 20"/>
            <p:cNvSpPr>
              <a:spLocks noChangeArrowheads="1"/>
            </p:cNvSpPr>
            <p:nvPr/>
          </p:nvSpPr>
          <p:spPr bwMode="auto">
            <a:xfrm>
              <a:off x="4106" y="3013"/>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p>
          </p:txBody>
        </p:sp>
        <p:pic>
          <p:nvPicPr>
            <p:cNvPr id="42062" name="Picture 21"/>
            <p:cNvPicPr>
              <a:picLocks noChangeArrowheads="1"/>
            </p:cNvPicPr>
            <p:nvPr/>
          </p:nvPicPr>
          <p:blipFill>
            <a:blip r:embed="rId2" cstate="print"/>
            <a:srcRect/>
            <a:stretch>
              <a:fillRect/>
            </a:stretch>
          </p:blipFill>
          <p:spPr bwMode="auto">
            <a:xfrm>
              <a:off x="3905" y="3031"/>
              <a:ext cx="259" cy="182"/>
            </a:xfrm>
            <a:prstGeom prst="rect">
              <a:avLst/>
            </a:prstGeom>
            <a:noFill/>
            <a:ln w="12700">
              <a:noFill/>
              <a:miter lim="800000"/>
              <a:headEnd/>
              <a:tailEnd/>
            </a:ln>
          </p:spPr>
        </p:pic>
      </p:grpSp>
      <p:sp>
        <p:nvSpPr>
          <p:cNvPr id="41990" name="Rectangle 22"/>
          <p:cNvSpPr>
            <a:spLocks noChangeArrowheads="1"/>
          </p:cNvSpPr>
          <p:nvPr/>
        </p:nvSpPr>
        <p:spPr bwMode="auto">
          <a:xfrm>
            <a:off x="1360488" y="2848149"/>
            <a:ext cx="2454275" cy="392112"/>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a:latin typeface="+mj-lt"/>
              </a:rPr>
              <a:t>Consolidation Entity</a:t>
            </a:r>
          </a:p>
        </p:txBody>
      </p:sp>
      <p:sp>
        <p:nvSpPr>
          <p:cNvPr id="41991" name="Freeform 24"/>
          <p:cNvSpPr>
            <a:spLocks/>
          </p:cNvSpPr>
          <p:nvPr/>
        </p:nvSpPr>
        <p:spPr bwMode="auto">
          <a:xfrm>
            <a:off x="2965273" y="2294994"/>
            <a:ext cx="1117600" cy="538162"/>
          </a:xfrm>
          <a:custGeom>
            <a:avLst/>
            <a:gdLst>
              <a:gd name="T0" fmla="*/ 0 w 704"/>
              <a:gd name="T1" fmla="*/ 851812111 h 339"/>
              <a:gd name="T2" fmla="*/ 342741230 w 704"/>
              <a:gd name="T3" fmla="*/ 78123974 h 339"/>
              <a:gd name="T4" fmla="*/ 1771670817 w 704"/>
              <a:gd name="T5" fmla="*/ 0 h 339"/>
              <a:gd name="T6" fmla="*/ 1771670817 w 704"/>
              <a:gd name="T7" fmla="*/ 337700601 h 339"/>
              <a:gd name="T8" fmla="*/ 282257501 w 704"/>
              <a:gd name="T9" fmla="*/ 851812111 h 339"/>
              <a:gd name="T10" fmla="*/ 0 w 704"/>
              <a:gd name="T11" fmla="*/ 851812111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chemeClr val="bg1">
              <a:lumMod val="75000"/>
            </a:schemeClr>
          </a:solidFill>
          <a:ln w="12700" cap="rnd">
            <a:noFill/>
            <a:round/>
            <a:headEnd/>
            <a:tailEnd/>
          </a:ln>
        </p:spPr>
        <p:txBody>
          <a:bodyPr/>
          <a:lstStyle/>
          <a:p>
            <a:endParaRPr lang="en-US"/>
          </a:p>
        </p:txBody>
      </p:sp>
      <p:sp>
        <p:nvSpPr>
          <p:cNvPr id="41992" name="AutoShape 26"/>
          <p:cNvSpPr>
            <a:spLocks noChangeArrowheads="1"/>
          </p:cNvSpPr>
          <p:nvPr/>
        </p:nvSpPr>
        <p:spPr bwMode="auto">
          <a:xfrm>
            <a:off x="2017713" y="1446386"/>
            <a:ext cx="1436687" cy="1371600"/>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41993" name="AutoShape 27"/>
          <p:cNvSpPr>
            <a:spLocks noChangeArrowheads="1"/>
          </p:cNvSpPr>
          <p:nvPr/>
        </p:nvSpPr>
        <p:spPr bwMode="auto">
          <a:xfrm>
            <a:off x="2797175" y="1836911"/>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1994" name="AutoShape 28"/>
          <p:cNvSpPr>
            <a:spLocks noChangeArrowheads="1"/>
          </p:cNvSpPr>
          <p:nvPr/>
        </p:nvSpPr>
        <p:spPr bwMode="auto">
          <a:xfrm>
            <a:off x="2430463" y="1836911"/>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1995" name="AutoShape 31"/>
          <p:cNvSpPr>
            <a:spLocks noChangeArrowheads="1"/>
          </p:cNvSpPr>
          <p:nvPr/>
        </p:nvSpPr>
        <p:spPr bwMode="auto">
          <a:xfrm>
            <a:off x="2065338" y="1836911"/>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grpSp>
        <p:nvGrpSpPr>
          <p:cNvPr id="41996" name="Group 37"/>
          <p:cNvGrpSpPr>
            <a:grpSpLocks/>
          </p:cNvGrpSpPr>
          <p:nvPr/>
        </p:nvGrpSpPr>
        <p:grpSpPr bwMode="auto">
          <a:xfrm>
            <a:off x="1282700" y="4460518"/>
            <a:ext cx="3011488" cy="760413"/>
            <a:chOff x="808" y="2732"/>
            <a:chExt cx="1897" cy="479"/>
          </a:xfrm>
        </p:grpSpPr>
        <p:grpSp>
          <p:nvGrpSpPr>
            <p:cNvPr id="42018" name="Group 38"/>
            <p:cNvGrpSpPr>
              <a:grpSpLocks/>
            </p:cNvGrpSpPr>
            <p:nvPr/>
          </p:nvGrpSpPr>
          <p:grpSpPr bwMode="auto">
            <a:xfrm>
              <a:off x="2482" y="3131"/>
              <a:ext cx="223" cy="73"/>
              <a:chOff x="2482" y="3131"/>
              <a:chExt cx="223" cy="73"/>
            </a:xfrm>
          </p:grpSpPr>
          <p:sp>
            <p:nvSpPr>
              <p:cNvPr id="42045" name="Freeform 39"/>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chemeClr val="folHlink"/>
              </a:solidFill>
              <a:ln w="12700" cap="rnd">
                <a:noFill/>
                <a:round/>
                <a:headEnd/>
                <a:tailEnd/>
              </a:ln>
            </p:spPr>
            <p:txBody>
              <a:bodyPr/>
              <a:lstStyle/>
              <a:p>
                <a:endParaRPr lang="en-US"/>
              </a:p>
            </p:txBody>
          </p:sp>
          <p:sp>
            <p:nvSpPr>
              <p:cNvPr id="42046" name="Freeform 40"/>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chemeClr val="bg1">
                  <a:lumMod val="75000"/>
                </a:schemeClr>
              </a:solidFill>
              <a:ln w="12700" cap="rnd">
                <a:noFill/>
                <a:round/>
                <a:headEnd/>
                <a:tailEnd/>
              </a:ln>
            </p:spPr>
            <p:txBody>
              <a:bodyPr/>
              <a:lstStyle/>
              <a:p>
                <a:endParaRPr lang="en-US"/>
              </a:p>
            </p:txBody>
          </p:sp>
        </p:grpSp>
        <p:sp>
          <p:nvSpPr>
            <p:cNvPr id="42019" name="Freeform 41"/>
            <p:cNvSpPr>
              <a:spLocks/>
            </p:cNvSpPr>
            <p:nvPr/>
          </p:nvSpPr>
          <p:spPr bwMode="auto">
            <a:xfrm>
              <a:off x="1685" y="3053"/>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chemeClr val="bg1">
                <a:lumMod val="75000"/>
              </a:schemeClr>
            </a:solidFill>
            <a:ln w="12700" cap="rnd">
              <a:noFill/>
              <a:round/>
              <a:headEnd/>
              <a:tailEnd/>
            </a:ln>
          </p:spPr>
          <p:txBody>
            <a:bodyPr/>
            <a:lstStyle/>
            <a:p>
              <a:endParaRPr lang="en-US"/>
            </a:p>
          </p:txBody>
        </p:sp>
        <p:sp>
          <p:nvSpPr>
            <p:cNvPr id="42020" name="AutoShape 42" descr="Horizontal brick"/>
            <p:cNvSpPr>
              <a:spLocks noChangeArrowheads="1"/>
            </p:cNvSpPr>
            <p:nvPr/>
          </p:nvSpPr>
          <p:spPr bwMode="auto">
            <a:xfrm>
              <a:off x="808" y="2736"/>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a:p>
          </p:txBody>
        </p:sp>
        <p:sp>
          <p:nvSpPr>
            <p:cNvPr id="42021" name="Freeform 43"/>
            <p:cNvSpPr>
              <a:spLocks/>
            </p:cNvSpPr>
            <p:nvPr/>
          </p:nvSpPr>
          <p:spPr bwMode="auto">
            <a:xfrm>
              <a:off x="1685" y="2732"/>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a:p>
          </p:txBody>
        </p:sp>
        <p:sp>
          <p:nvSpPr>
            <p:cNvPr id="42022" name="AutoShape 44"/>
            <p:cNvSpPr>
              <a:spLocks noChangeArrowheads="1"/>
            </p:cNvSpPr>
            <p:nvPr/>
          </p:nvSpPr>
          <p:spPr bwMode="auto">
            <a:xfrm>
              <a:off x="854" y="2908"/>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23" name="AutoShape 45"/>
            <p:cNvSpPr>
              <a:spLocks noChangeArrowheads="1"/>
            </p:cNvSpPr>
            <p:nvPr/>
          </p:nvSpPr>
          <p:spPr bwMode="auto">
            <a:xfrm>
              <a:off x="1076" y="2908"/>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24" name="Freeform 46"/>
            <p:cNvSpPr>
              <a:spLocks/>
            </p:cNvSpPr>
            <p:nvPr/>
          </p:nvSpPr>
          <p:spPr bwMode="auto">
            <a:xfrm>
              <a:off x="1720" y="2844"/>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a:p>
          </p:txBody>
        </p:sp>
        <p:sp>
          <p:nvSpPr>
            <p:cNvPr id="42025" name="Rectangle 47"/>
            <p:cNvSpPr>
              <a:spLocks noChangeArrowheads="1"/>
            </p:cNvSpPr>
            <p:nvPr/>
          </p:nvSpPr>
          <p:spPr bwMode="auto">
            <a:xfrm>
              <a:off x="1724" y="3028"/>
              <a:ext cx="42" cy="93"/>
            </a:xfrm>
            <a:prstGeom prst="rect">
              <a:avLst/>
            </a:prstGeom>
            <a:solidFill>
              <a:srgbClr val="EF9100"/>
            </a:solidFill>
            <a:ln w="12700">
              <a:solidFill>
                <a:schemeClr val="tx1"/>
              </a:solidFill>
              <a:miter lim="800000"/>
              <a:headEnd/>
              <a:tailEnd/>
            </a:ln>
          </p:spPr>
          <p:txBody>
            <a:bodyPr wrap="none" anchor="ctr"/>
            <a:lstStyle/>
            <a:p>
              <a:endParaRPr lang="en-US"/>
            </a:p>
          </p:txBody>
        </p:sp>
        <p:sp>
          <p:nvSpPr>
            <p:cNvPr id="42026" name="AutoShape 48"/>
            <p:cNvSpPr>
              <a:spLocks noChangeArrowheads="1"/>
            </p:cNvSpPr>
            <p:nvPr/>
          </p:nvSpPr>
          <p:spPr bwMode="auto">
            <a:xfrm>
              <a:off x="1720" y="3028"/>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a:p>
          </p:txBody>
        </p:sp>
        <p:sp>
          <p:nvSpPr>
            <p:cNvPr id="42027" name="AutoShape 49"/>
            <p:cNvSpPr>
              <a:spLocks noChangeArrowheads="1"/>
            </p:cNvSpPr>
            <p:nvPr/>
          </p:nvSpPr>
          <p:spPr bwMode="auto">
            <a:xfrm>
              <a:off x="1761" y="2974"/>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p>
          </p:txBody>
        </p:sp>
        <p:sp>
          <p:nvSpPr>
            <p:cNvPr id="42028" name="AutoShape 50"/>
            <p:cNvSpPr>
              <a:spLocks noChangeArrowheads="1"/>
            </p:cNvSpPr>
            <p:nvPr/>
          </p:nvSpPr>
          <p:spPr bwMode="auto">
            <a:xfrm>
              <a:off x="1918" y="2970"/>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p>
          </p:txBody>
        </p:sp>
        <p:grpSp>
          <p:nvGrpSpPr>
            <p:cNvPr id="42029" name="Group 51"/>
            <p:cNvGrpSpPr>
              <a:grpSpLocks/>
            </p:cNvGrpSpPr>
            <p:nvPr/>
          </p:nvGrpSpPr>
          <p:grpSpPr bwMode="auto">
            <a:xfrm>
              <a:off x="2091" y="3029"/>
              <a:ext cx="477" cy="176"/>
              <a:chOff x="2091" y="3029"/>
              <a:chExt cx="477" cy="176"/>
            </a:xfrm>
          </p:grpSpPr>
          <p:sp>
            <p:nvSpPr>
              <p:cNvPr id="42039" name="Freeform 52"/>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a:p>
            </p:txBody>
          </p:sp>
          <p:sp>
            <p:nvSpPr>
              <p:cNvPr id="42040" name="AutoShape 53"/>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a:p>
            </p:txBody>
          </p:sp>
          <p:sp>
            <p:nvSpPr>
              <p:cNvPr id="42041" name="Freeform 54"/>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a:p>
            </p:txBody>
          </p:sp>
          <p:sp>
            <p:nvSpPr>
              <p:cNvPr id="42042" name="Freeform 55"/>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a:p>
            </p:txBody>
          </p:sp>
          <p:sp>
            <p:nvSpPr>
              <p:cNvPr id="42043" name="Line 56"/>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a:p>
            </p:txBody>
          </p:sp>
          <p:sp>
            <p:nvSpPr>
              <p:cNvPr id="42044" name="Freeform 57"/>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a:p>
            </p:txBody>
          </p:sp>
        </p:grpSp>
        <p:sp>
          <p:nvSpPr>
            <p:cNvPr id="42030" name="AutoShape 58"/>
            <p:cNvSpPr>
              <a:spLocks noChangeArrowheads="1"/>
            </p:cNvSpPr>
            <p:nvPr/>
          </p:nvSpPr>
          <p:spPr bwMode="auto">
            <a:xfrm rot="2580000">
              <a:off x="2103" y="2981"/>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p>
          </p:txBody>
        </p:sp>
        <p:sp>
          <p:nvSpPr>
            <p:cNvPr id="42031" name="Freeform 59"/>
            <p:cNvSpPr>
              <a:spLocks/>
            </p:cNvSpPr>
            <p:nvPr/>
          </p:nvSpPr>
          <p:spPr bwMode="auto">
            <a:xfrm>
              <a:off x="808" y="2732"/>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a:p>
          </p:txBody>
        </p:sp>
        <p:sp>
          <p:nvSpPr>
            <p:cNvPr id="42032" name="AutoShape 60"/>
            <p:cNvSpPr>
              <a:spLocks noChangeArrowheads="1"/>
            </p:cNvSpPr>
            <p:nvPr/>
          </p:nvSpPr>
          <p:spPr bwMode="auto">
            <a:xfrm>
              <a:off x="1317" y="2897"/>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33" name="AutoShape 61"/>
            <p:cNvSpPr>
              <a:spLocks noChangeArrowheads="1"/>
            </p:cNvSpPr>
            <p:nvPr/>
          </p:nvSpPr>
          <p:spPr bwMode="auto">
            <a:xfrm>
              <a:off x="940" y="3052"/>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a:p>
          </p:txBody>
        </p:sp>
        <p:sp>
          <p:nvSpPr>
            <p:cNvPr id="42034" name="AutoShape 62"/>
            <p:cNvSpPr>
              <a:spLocks noChangeArrowheads="1"/>
            </p:cNvSpPr>
            <p:nvPr/>
          </p:nvSpPr>
          <p:spPr bwMode="auto">
            <a:xfrm>
              <a:off x="975" y="3072"/>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sp>
          <p:nvSpPr>
            <p:cNvPr id="42035" name="AutoShape 63"/>
            <p:cNvSpPr>
              <a:spLocks noChangeArrowheads="1"/>
            </p:cNvSpPr>
            <p:nvPr/>
          </p:nvSpPr>
          <p:spPr bwMode="auto">
            <a:xfrm>
              <a:off x="1330" y="2905"/>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sp>
          <p:nvSpPr>
            <p:cNvPr id="42036" name="AutoShape 64"/>
            <p:cNvSpPr>
              <a:spLocks noChangeArrowheads="1"/>
            </p:cNvSpPr>
            <p:nvPr/>
          </p:nvSpPr>
          <p:spPr bwMode="auto">
            <a:xfrm>
              <a:off x="1090" y="2922"/>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sp>
          <p:nvSpPr>
            <p:cNvPr id="42037" name="Rectangle 65"/>
            <p:cNvSpPr>
              <a:spLocks noChangeArrowheads="1"/>
            </p:cNvSpPr>
            <p:nvPr/>
          </p:nvSpPr>
          <p:spPr bwMode="auto">
            <a:xfrm>
              <a:off x="1726" y="3030"/>
              <a:ext cx="15" cy="17"/>
            </a:xfrm>
            <a:prstGeom prst="rect">
              <a:avLst/>
            </a:prstGeom>
            <a:solidFill>
              <a:srgbClr val="EF9100"/>
            </a:solidFill>
            <a:ln w="12700">
              <a:noFill/>
              <a:miter lim="800000"/>
              <a:headEnd/>
              <a:tailEnd/>
            </a:ln>
          </p:spPr>
          <p:txBody>
            <a:bodyPr wrap="none" anchor="ctr"/>
            <a:lstStyle/>
            <a:p>
              <a:endParaRPr lang="en-US"/>
            </a:p>
          </p:txBody>
        </p:sp>
        <p:sp>
          <p:nvSpPr>
            <p:cNvPr id="42038" name="AutoShape 66"/>
            <p:cNvSpPr>
              <a:spLocks noChangeArrowheads="1"/>
            </p:cNvSpPr>
            <p:nvPr/>
          </p:nvSpPr>
          <p:spPr bwMode="auto">
            <a:xfrm>
              <a:off x="866" y="2922"/>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p>
          </p:txBody>
        </p:sp>
      </p:grpSp>
      <p:sp>
        <p:nvSpPr>
          <p:cNvPr id="41997" name="Rectangle 67"/>
          <p:cNvSpPr>
            <a:spLocks noChangeArrowheads="1"/>
          </p:cNvSpPr>
          <p:nvPr/>
        </p:nvSpPr>
        <p:spPr bwMode="auto">
          <a:xfrm>
            <a:off x="4762500" y="5355868"/>
            <a:ext cx="1958975" cy="666750"/>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dirty="0">
                <a:latin typeface="+mj-lt"/>
              </a:rPr>
              <a:t>Location = 010</a:t>
            </a:r>
          </a:p>
          <a:p>
            <a:pPr defTabSz="1487488" eaLnBrk="0" hangingPunct="0"/>
            <a:r>
              <a:rPr lang="en-US" sz="1800" b="1" dirty="0">
                <a:latin typeface="+mj-lt"/>
              </a:rPr>
              <a:t>Finished Goods</a:t>
            </a:r>
          </a:p>
        </p:txBody>
      </p:sp>
      <p:sp>
        <p:nvSpPr>
          <p:cNvPr id="41998" name="Rectangle 68"/>
          <p:cNvSpPr>
            <a:spLocks noChangeArrowheads="1"/>
          </p:cNvSpPr>
          <p:nvPr/>
        </p:nvSpPr>
        <p:spPr bwMode="auto">
          <a:xfrm>
            <a:off x="955675" y="5325706"/>
            <a:ext cx="2682875" cy="666750"/>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dirty="0">
                <a:latin typeface="+mj-lt"/>
              </a:rPr>
              <a:t>Site = 10-100</a:t>
            </a:r>
          </a:p>
          <a:p>
            <a:pPr defTabSz="1487488" eaLnBrk="0" hangingPunct="0"/>
            <a:r>
              <a:rPr lang="en-US" sz="1800" b="1" dirty="0">
                <a:latin typeface="+mj-lt"/>
              </a:rPr>
              <a:t>Ultrasound Equipment</a:t>
            </a:r>
          </a:p>
        </p:txBody>
      </p:sp>
      <p:sp>
        <p:nvSpPr>
          <p:cNvPr id="42000" name="Rectangle 70"/>
          <p:cNvSpPr>
            <a:spLocks noChangeArrowheads="1"/>
          </p:cNvSpPr>
          <p:nvPr/>
        </p:nvSpPr>
        <p:spPr bwMode="auto">
          <a:xfrm>
            <a:off x="4518025" y="1235249"/>
            <a:ext cx="4327525" cy="2421176"/>
          </a:xfrm>
          <a:prstGeom prst="rect">
            <a:avLst/>
          </a:prstGeom>
          <a:noFill/>
          <a:ln w="12700">
            <a:noFill/>
            <a:miter lim="800000"/>
            <a:headEnd/>
            <a:tailEnd/>
          </a:ln>
        </p:spPr>
        <p:txBody>
          <a:bodyPr lIns="90488" tIns="44450" rIns="90488" bIns="44450">
            <a:spAutoFit/>
          </a:bodyPr>
          <a:lstStyle/>
          <a:p>
            <a:pPr marL="344488" indent="-285750" algn="l" eaLnBrk="0" hangingPunct="0">
              <a:spcBef>
                <a:spcPts val="300"/>
              </a:spcBef>
              <a:buFont typeface="Arial" pitchFamily="34" charset="0"/>
              <a:buChar char="•"/>
            </a:pPr>
            <a:r>
              <a:rPr lang="en-US" sz="1600" b="1" dirty="0" smtClean="0">
                <a:latin typeface="+mj-lt"/>
              </a:rPr>
              <a:t>A </a:t>
            </a:r>
            <a:r>
              <a:rPr lang="en-US" sz="1600" b="1" i="1" dirty="0">
                <a:latin typeface="+mj-lt"/>
              </a:rPr>
              <a:t>domain</a:t>
            </a:r>
            <a:r>
              <a:rPr lang="en-US" sz="1600" b="1" dirty="0">
                <a:latin typeface="+mj-lt"/>
              </a:rPr>
              <a:t> is business unit that may </a:t>
            </a:r>
            <a:r>
              <a:rPr lang="en-US" sz="1600" b="1" dirty="0" smtClean="0">
                <a:latin typeface="+mj-lt"/>
              </a:rPr>
              <a:t>have several </a:t>
            </a:r>
            <a:r>
              <a:rPr lang="en-US" sz="1600" b="1" dirty="0">
                <a:latin typeface="+mj-lt"/>
              </a:rPr>
              <a:t>entities</a:t>
            </a:r>
          </a:p>
          <a:p>
            <a:pPr marL="344488" indent="-285750" algn="l" eaLnBrk="0" hangingPunct="0">
              <a:spcBef>
                <a:spcPts val="300"/>
              </a:spcBef>
              <a:buFont typeface="Arial" pitchFamily="34" charset="0"/>
              <a:buChar char="•"/>
            </a:pPr>
            <a:r>
              <a:rPr lang="en-US" sz="1600" b="1" dirty="0" smtClean="0">
                <a:latin typeface="+mj-lt"/>
              </a:rPr>
              <a:t>An </a:t>
            </a:r>
            <a:r>
              <a:rPr lang="en-US" sz="1600" b="1" i="1" dirty="0">
                <a:latin typeface="+mj-lt"/>
              </a:rPr>
              <a:t>entity</a:t>
            </a:r>
            <a:r>
              <a:rPr lang="en-US" sz="1600" b="1" dirty="0">
                <a:latin typeface="+mj-lt"/>
              </a:rPr>
              <a:t> is a business </a:t>
            </a:r>
            <a:r>
              <a:rPr lang="en-US" sz="1600" b="1" dirty="0" smtClean="0">
                <a:latin typeface="+mj-lt"/>
              </a:rPr>
              <a:t>that publishes </a:t>
            </a:r>
            <a:r>
              <a:rPr lang="en-US" sz="1600" b="1" dirty="0">
                <a:latin typeface="+mj-lt"/>
              </a:rPr>
              <a:t>financial statements </a:t>
            </a:r>
            <a:r>
              <a:rPr lang="en-US" sz="1600" b="1" dirty="0" smtClean="0">
                <a:latin typeface="+mj-lt"/>
              </a:rPr>
              <a:t>and </a:t>
            </a:r>
            <a:r>
              <a:rPr lang="en-US" sz="1600" b="1" dirty="0">
                <a:latin typeface="+mj-lt"/>
              </a:rPr>
              <a:t>files tax returns</a:t>
            </a:r>
          </a:p>
          <a:p>
            <a:pPr marL="344488" indent="-285750" algn="l" eaLnBrk="0" hangingPunct="0">
              <a:spcBef>
                <a:spcPts val="300"/>
              </a:spcBef>
              <a:buFont typeface="Arial" pitchFamily="34" charset="0"/>
              <a:buChar char="•"/>
            </a:pPr>
            <a:r>
              <a:rPr lang="en-US" sz="1600" b="1" dirty="0" smtClean="0">
                <a:latin typeface="+mj-lt"/>
              </a:rPr>
              <a:t>A </a:t>
            </a:r>
            <a:r>
              <a:rPr lang="en-US" sz="1600" b="1" i="1" dirty="0">
                <a:latin typeface="+mj-lt"/>
              </a:rPr>
              <a:t>site</a:t>
            </a:r>
            <a:r>
              <a:rPr lang="en-US" sz="1600" b="1" dirty="0">
                <a:latin typeface="+mj-lt"/>
              </a:rPr>
              <a:t> is a unit used for </a:t>
            </a:r>
            <a:r>
              <a:rPr lang="en-US" sz="1600" b="1" dirty="0" smtClean="0">
                <a:latin typeface="+mj-lt"/>
              </a:rPr>
              <a:t>inventory  </a:t>
            </a:r>
            <a:r>
              <a:rPr lang="en-US" sz="1600" b="1" dirty="0">
                <a:latin typeface="+mj-lt"/>
              </a:rPr>
              <a:t>planning and control</a:t>
            </a:r>
          </a:p>
          <a:p>
            <a:pPr marL="344488" indent="-285750" algn="l" eaLnBrk="0" hangingPunct="0">
              <a:spcBef>
                <a:spcPts val="300"/>
              </a:spcBef>
              <a:buFont typeface="Arial" pitchFamily="34" charset="0"/>
              <a:buChar char="•"/>
            </a:pPr>
            <a:r>
              <a:rPr lang="en-US" sz="1600" b="1" dirty="0" smtClean="0">
                <a:latin typeface="+mj-lt"/>
              </a:rPr>
              <a:t>A </a:t>
            </a:r>
            <a:r>
              <a:rPr lang="en-US" sz="1600" b="1" i="1" dirty="0">
                <a:latin typeface="+mj-lt"/>
              </a:rPr>
              <a:t>location</a:t>
            </a:r>
            <a:r>
              <a:rPr lang="en-US" sz="1600" b="1" dirty="0">
                <a:latin typeface="+mj-lt"/>
              </a:rPr>
              <a:t> is a specific inventory area</a:t>
            </a:r>
          </a:p>
          <a:p>
            <a:pPr marL="344488" indent="-285750" algn="l" eaLnBrk="0" hangingPunct="0"/>
            <a:endParaRPr lang="en-US" sz="1600" b="1" dirty="0">
              <a:latin typeface="+mj-lt"/>
            </a:endParaRPr>
          </a:p>
        </p:txBody>
      </p:sp>
      <p:sp>
        <p:nvSpPr>
          <p:cNvPr id="42001" name="Rectangle 71"/>
          <p:cNvSpPr>
            <a:spLocks noChangeArrowheads="1"/>
          </p:cNvSpPr>
          <p:nvPr/>
        </p:nvSpPr>
        <p:spPr bwMode="auto">
          <a:xfrm>
            <a:off x="947738" y="3635018"/>
            <a:ext cx="2466975" cy="392113"/>
          </a:xfrm>
          <a:prstGeom prst="rect">
            <a:avLst/>
          </a:prstGeom>
          <a:solidFill>
            <a:schemeClr val="bg1"/>
          </a:solidFill>
          <a:ln w="12700">
            <a:noFill/>
            <a:miter lim="800000"/>
            <a:headEnd/>
            <a:tailEnd/>
          </a:ln>
        </p:spPr>
        <p:txBody>
          <a:bodyPr wrap="none" lIns="115888" tIns="58738" rIns="115888" bIns="58738">
            <a:spAutoFit/>
          </a:bodyPr>
          <a:lstStyle/>
          <a:p>
            <a:pPr defTabSz="1487488" eaLnBrk="0" hangingPunct="0"/>
            <a:r>
              <a:rPr lang="en-US" sz="1800" b="1" dirty="0">
                <a:latin typeface="+mj-lt"/>
              </a:rPr>
              <a:t>US Entity 10USA-CO</a:t>
            </a:r>
          </a:p>
        </p:txBody>
      </p:sp>
      <p:sp>
        <p:nvSpPr>
          <p:cNvPr id="42002" name="Rectangle 3"/>
          <p:cNvSpPr>
            <a:spLocks noChangeArrowheads="1"/>
          </p:cNvSpPr>
          <p:nvPr/>
        </p:nvSpPr>
        <p:spPr bwMode="auto">
          <a:xfrm>
            <a:off x="136525" y="1038399"/>
            <a:ext cx="4210050" cy="392112"/>
          </a:xfrm>
          <a:prstGeom prst="rect">
            <a:avLst/>
          </a:prstGeom>
          <a:solidFill>
            <a:schemeClr val="bg1"/>
          </a:solidFill>
          <a:ln w="12700">
            <a:noFill/>
            <a:miter lim="800000"/>
            <a:headEnd/>
            <a:tailEnd/>
          </a:ln>
        </p:spPr>
        <p:txBody>
          <a:bodyPr lIns="115888" tIns="58738" rIns="115888" bIns="58738">
            <a:spAutoFit/>
          </a:bodyPr>
          <a:lstStyle/>
          <a:p>
            <a:pPr defTabSz="1487488" eaLnBrk="0" hangingPunct="0"/>
            <a:r>
              <a:rPr lang="en-US" sz="1800" b="1">
                <a:latin typeface="+mj-lt"/>
              </a:rPr>
              <a:t>North American Domain 11ACONS</a:t>
            </a:r>
          </a:p>
        </p:txBody>
      </p:sp>
      <p:sp>
        <p:nvSpPr>
          <p:cNvPr id="42003" name="AutoShape 17"/>
          <p:cNvSpPr>
            <a:spLocks noChangeArrowheads="1"/>
          </p:cNvSpPr>
          <p:nvPr/>
        </p:nvSpPr>
        <p:spPr bwMode="auto">
          <a:xfrm>
            <a:off x="2797175" y="2435399"/>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4" name="AutoShape 18"/>
          <p:cNvSpPr>
            <a:spLocks noChangeArrowheads="1"/>
          </p:cNvSpPr>
          <p:nvPr/>
        </p:nvSpPr>
        <p:spPr bwMode="auto">
          <a:xfrm>
            <a:off x="2430463" y="2435399"/>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5" name="AutoShape 19"/>
          <p:cNvSpPr>
            <a:spLocks noChangeArrowheads="1"/>
          </p:cNvSpPr>
          <p:nvPr/>
        </p:nvSpPr>
        <p:spPr bwMode="auto">
          <a:xfrm>
            <a:off x="2065338" y="2435399"/>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6" name="AutoShape 20"/>
          <p:cNvSpPr>
            <a:spLocks noChangeArrowheads="1"/>
          </p:cNvSpPr>
          <p:nvPr/>
        </p:nvSpPr>
        <p:spPr bwMode="auto">
          <a:xfrm>
            <a:off x="2797175" y="2584624"/>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7" name="AutoShape 21"/>
          <p:cNvSpPr>
            <a:spLocks noChangeArrowheads="1"/>
          </p:cNvSpPr>
          <p:nvPr/>
        </p:nvSpPr>
        <p:spPr bwMode="auto">
          <a:xfrm>
            <a:off x="2430463" y="2584624"/>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8" name="AutoShape 22"/>
          <p:cNvSpPr>
            <a:spLocks noChangeArrowheads="1"/>
          </p:cNvSpPr>
          <p:nvPr/>
        </p:nvSpPr>
        <p:spPr bwMode="auto">
          <a:xfrm>
            <a:off x="2065338" y="2584624"/>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09" name="AutoShape 23"/>
          <p:cNvSpPr>
            <a:spLocks noChangeArrowheads="1"/>
          </p:cNvSpPr>
          <p:nvPr/>
        </p:nvSpPr>
        <p:spPr bwMode="auto">
          <a:xfrm>
            <a:off x="2797175" y="1986136"/>
            <a:ext cx="273050"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0" name="AutoShape 24"/>
          <p:cNvSpPr>
            <a:spLocks noChangeArrowheads="1"/>
          </p:cNvSpPr>
          <p:nvPr/>
        </p:nvSpPr>
        <p:spPr bwMode="auto">
          <a:xfrm>
            <a:off x="2430463" y="1986136"/>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1" name="AutoShape 25"/>
          <p:cNvSpPr>
            <a:spLocks noChangeArrowheads="1"/>
          </p:cNvSpPr>
          <p:nvPr/>
        </p:nvSpPr>
        <p:spPr bwMode="auto">
          <a:xfrm>
            <a:off x="2065338" y="1986136"/>
            <a:ext cx="274637" cy="92075"/>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2" name="AutoShape 26"/>
          <p:cNvSpPr>
            <a:spLocks noChangeArrowheads="1"/>
          </p:cNvSpPr>
          <p:nvPr/>
        </p:nvSpPr>
        <p:spPr bwMode="auto">
          <a:xfrm>
            <a:off x="2797175" y="2136949"/>
            <a:ext cx="273050"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3" name="AutoShape 27"/>
          <p:cNvSpPr>
            <a:spLocks noChangeArrowheads="1"/>
          </p:cNvSpPr>
          <p:nvPr/>
        </p:nvSpPr>
        <p:spPr bwMode="auto">
          <a:xfrm>
            <a:off x="2430463" y="2136949"/>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4" name="AutoShape 28"/>
          <p:cNvSpPr>
            <a:spLocks noChangeArrowheads="1"/>
          </p:cNvSpPr>
          <p:nvPr/>
        </p:nvSpPr>
        <p:spPr bwMode="auto">
          <a:xfrm>
            <a:off x="2065338" y="2136949"/>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5" name="AutoShape 29"/>
          <p:cNvSpPr>
            <a:spLocks noChangeArrowheads="1"/>
          </p:cNvSpPr>
          <p:nvPr/>
        </p:nvSpPr>
        <p:spPr bwMode="auto">
          <a:xfrm>
            <a:off x="2797175" y="2286174"/>
            <a:ext cx="273050"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6" name="AutoShape 30"/>
          <p:cNvSpPr>
            <a:spLocks noChangeArrowheads="1"/>
          </p:cNvSpPr>
          <p:nvPr/>
        </p:nvSpPr>
        <p:spPr bwMode="auto">
          <a:xfrm>
            <a:off x="2430463" y="2286174"/>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42017" name="AutoShape 31"/>
          <p:cNvSpPr>
            <a:spLocks noChangeArrowheads="1"/>
          </p:cNvSpPr>
          <p:nvPr/>
        </p:nvSpPr>
        <p:spPr bwMode="auto">
          <a:xfrm>
            <a:off x="2065338" y="2286174"/>
            <a:ext cx="274637" cy="9048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143"/>
          <p:cNvSpPr>
            <a:spLocks noGrp="1" noChangeArrowheads="1"/>
          </p:cNvSpPr>
          <p:nvPr>
            <p:ph type="title"/>
          </p:nvPr>
        </p:nvSpPr>
        <p:spPr/>
        <p:txBody>
          <a:bodyPr/>
          <a:lstStyle/>
          <a:p>
            <a:r>
              <a:rPr lang="en-US" smtClean="0"/>
              <a:t>Facilities</a:t>
            </a:r>
          </a:p>
        </p:txBody>
      </p:sp>
      <p:sp>
        <p:nvSpPr>
          <p:cNvPr id="15362" name="Footer Placeholder 2"/>
          <p:cNvSpPr>
            <a:spLocks noGrp="1"/>
          </p:cNvSpPr>
          <p:nvPr>
            <p:ph type="ftr" sz="quarter" idx="10"/>
          </p:nvPr>
        </p:nvSpPr>
        <p:spPr/>
        <p:txBody>
          <a:bodyPr/>
          <a:lstStyle/>
          <a:p>
            <a:r>
              <a:rPr lang="en-US" smtClean="0"/>
              <a:t>PC-IN-030</a:t>
            </a:r>
          </a:p>
        </p:txBody>
      </p:sp>
      <p:grpSp>
        <p:nvGrpSpPr>
          <p:cNvPr id="2" name="Group 140"/>
          <p:cNvGrpSpPr>
            <a:grpSpLocks/>
          </p:cNvGrpSpPr>
          <p:nvPr/>
        </p:nvGrpSpPr>
        <p:grpSpPr bwMode="auto">
          <a:xfrm>
            <a:off x="533400" y="1157288"/>
            <a:ext cx="7920038" cy="5092700"/>
            <a:chOff x="336" y="729"/>
            <a:chExt cx="4989" cy="3208"/>
          </a:xfrm>
        </p:grpSpPr>
        <p:grpSp>
          <p:nvGrpSpPr>
            <p:cNvPr id="3" name="Group 74"/>
            <p:cNvGrpSpPr>
              <a:grpSpLocks/>
            </p:cNvGrpSpPr>
            <p:nvPr/>
          </p:nvGrpSpPr>
          <p:grpSpPr bwMode="auto">
            <a:xfrm>
              <a:off x="336" y="729"/>
              <a:ext cx="1167" cy="1000"/>
              <a:chOff x="336" y="912"/>
              <a:chExt cx="1167" cy="1000"/>
            </a:xfrm>
          </p:grpSpPr>
          <p:pic>
            <p:nvPicPr>
              <p:cNvPr id="15427" name="Picture 75"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15428" name="Text Box 76"/>
              <p:cNvSpPr txBox="1">
                <a:spLocks noChangeArrowheads="1"/>
              </p:cNvSpPr>
              <p:nvPr/>
            </p:nvSpPr>
            <p:spPr bwMode="auto">
              <a:xfrm>
                <a:off x="336" y="1679"/>
                <a:ext cx="1167" cy="233"/>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4" name="Group 77"/>
            <p:cNvGrpSpPr>
              <a:grpSpLocks/>
            </p:cNvGrpSpPr>
            <p:nvPr/>
          </p:nvGrpSpPr>
          <p:grpSpPr bwMode="auto">
            <a:xfrm>
              <a:off x="2420" y="767"/>
              <a:ext cx="917" cy="962"/>
              <a:chOff x="2420" y="950"/>
              <a:chExt cx="917" cy="962"/>
            </a:xfrm>
          </p:grpSpPr>
          <p:pic>
            <p:nvPicPr>
              <p:cNvPr id="15425" name="Picture 78"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15426" name="Text Box 79"/>
              <p:cNvSpPr txBox="1">
                <a:spLocks noChangeArrowheads="1"/>
              </p:cNvSpPr>
              <p:nvPr/>
            </p:nvSpPr>
            <p:spPr bwMode="auto">
              <a:xfrm>
                <a:off x="2420"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5367" name="Rectangle 80"/>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5" name="Group 82"/>
            <p:cNvGrpSpPr>
              <a:grpSpLocks/>
            </p:cNvGrpSpPr>
            <p:nvPr/>
          </p:nvGrpSpPr>
          <p:grpSpPr bwMode="auto">
            <a:xfrm>
              <a:off x="496" y="1872"/>
              <a:ext cx="816" cy="913"/>
              <a:chOff x="496" y="1872"/>
              <a:chExt cx="816" cy="913"/>
            </a:xfrm>
          </p:grpSpPr>
          <p:sp>
            <p:nvSpPr>
              <p:cNvPr id="15418" name="Text Box 83"/>
              <p:cNvSpPr txBox="1">
                <a:spLocks noChangeArrowheads="1"/>
              </p:cNvSpPr>
              <p:nvPr/>
            </p:nvSpPr>
            <p:spPr bwMode="auto">
              <a:xfrm>
                <a:off x="496"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 name="Group 84"/>
              <p:cNvGrpSpPr>
                <a:grpSpLocks/>
              </p:cNvGrpSpPr>
              <p:nvPr/>
            </p:nvGrpSpPr>
            <p:grpSpPr bwMode="auto">
              <a:xfrm>
                <a:off x="567" y="1872"/>
                <a:ext cx="681" cy="679"/>
                <a:chOff x="567" y="1891"/>
                <a:chExt cx="681" cy="679"/>
              </a:xfrm>
            </p:grpSpPr>
            <p:sp>
              <p:nvSpPr>
                <p:cNvPr id="15420" name="AutoShape 8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 name="Group 86"/>
                <p:cNvGrpSpPr>
                  <a:grpSpLocks/>
                </p:cNvGrpSpPr>
                <p:nvPr/>
              </p:nvGrpSpPr>
              <p:grpSpPr bwMode="auto">
                <a:xfrm>
                  <a:off x="658" y="2064"/>
                  <a:ext cx="494" cy="366"/>
                  <a:chOff x="1581" y="2706"/>
                  <a:chExt cx="494" cy="366"/>
                </a:xfrm>
              </p:grpSpPr>
              <p:sp>
                <p:nvSpPr>
                  <p:cNvPr id="15422" name="Rectangle 8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5423" name="Rectangle 8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5424" name="Freeform 89"/>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 name="Group 90"/>
            <p:cNvGrpSpPr>
              <a:grpSpLocks/>
            </p:cNvGrpSpPr>
            <p:nvPr/>
          </p:nvGrpSpPr>
          <p:grpSpPr bwMode="auto">
            <a:xfrm>
              <a:off x="2535" y="1872"/>
              <a:ext cx="681" cy="908"/>
              <a:chOff x="2535" y="1872"/>
              <a:chExt cx="681" cy="908"/>
            </a:xfrm>
          </p:grpSpPr>
          <p:sp>
            <p:nvSpPr>
              <p:cNvPr id="15410" name="Text Box 9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9" name="Group 92"/>
              <p:cNvGrpSpPr>
                <a:grpSpLocks/>
              </p:cNvGrpSpPr>
              <p:nvPr/>
            </p:nvGrpSpPr>
            <p:grpSpPr bwMode="auto">
              <a:xfrm>
                <a:off x="2535" y="1872"/>
                <a:ext cx="681" cy="679"/>
                <a:chOff x="2535" y="1872"/>
                <a:chExt cx="681" cy="679"/>
              </a:xfrm>
            </p:grpSpPr>
            <p:sp>
              <p:nvSpPr>
                <p:cNvPr id="15412" name="AutoShape 9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0" name="Group 94"/>
                <p:cNvGrpSpPr>
                  <a:grpSpLocks/>
                </p:cNvGrpSpPr>
                <p:nvPr/>
              </p:nvGrpSpPr>
              <p:grpSpPr bwMode="auto">
                <a:xfrm>
                  <a:off x="2615" y="2064"/>
                  <a:ext cx="505" cy="295"/>
                  <a:chOff x="2643" y="2080"/>
                  <a:chExt cx="505" cy="295"/>
                </a:xfrm>
              </p:grpSpPr>
              <p:sp>
                <p:nvSpPr>
                  <p:cNvPr id="15414" name="Freeform 95"/>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 name="Group 96"/>
                  <p:cNvGrpSpPr>
                    <a:grpSpLocks/>
                  </p:cNvGrpSpPr>
                  <p:nvPr/>
                </p:nvGrpSpPr>
                <p:grpSpPr bwMode="auto">
                  <a:xfrm>
                    <a:off x="2754" y="2080"/>
                    <a:ext cx="373" cy="234"/>
                    <a:chOff x="2754" y="2080"/>
                    <a:chExt cx="373" cy="234"/>
                  </a:xfrm>
                </p:grpSpPr>
                <p:sp>
                  <p:nvSpPr>
                    <p:cNvPr id="15416" name="Freeform 97"/>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5417" name="Freeform 98"/>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2" name="Group 99"/>
            <p:cNvGrpSpPr>
              <a:grpSpLocks/>
            </p:cNvGrpSpPr>
            <p:nvPr/>
          </p:nvGrpSpPr>
          <p:grpSpPr bwMode="auto">
            <a:xfrm>
              <a:off x="4404" y="768"/>
              <a:ext cx="921" cy="961"/>
              <a:chOff x="4404" y="768"/>
              <a:chExt cx="921" cy="961"/>
            </a:xfrm>
          </p:grpSpPr>
          <p:sp>
            <p:nvSpPr>
              <p:cNvPr id="15406" name="Text Box 100"/>
              <p:cNvSpPr txBox="1">
                <a:spLocks noChangeArrowheads="1"/>
              </p:cNvSpPr>
              <p:nvPr/>
            </p:nvSpPr>
            <p:spPr bwMode="auto">
              <a:xfrm>
                <a:off x="4404"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3" name="Group 101"/>
              <p:cNvGrpSpPr>
                <a:grpSpLocks/>
              </p:cNvGrpSpPr>
              <p:nvPr/>
            </p:nvGrpSpPr>
            <p:grpSpPr bwMode="auto">
              <a:xfrm>
                <a:off x="4503" y="768"/>
                <a:ext cx="681" cy="679"/>
                <a:chOff x="3639" y="768"/>
                <a:chExt cx="681" cy="679"/>
              </a:xfrm>
            </p:grpSpPr>
            <p:sp>
              <p:nvSpPr>
                <p:cNvPr id="15408" name="AutoShape 10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5409" name="Freeform 103"/>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4" name="Group 104"/>
            <p:cNvGrpSpPr>
              <a:grpSpLocks/>
            </p:cNvGrpSpPr>
            <p:nvPr/>
          </p:nvGrpSpPr>
          <p:grpSpPr bwMode="auto">
            <a:xfrm>
              <a:off x="4488" y="3000"/>
              <a:ext cx="724" cy="935"/>
              <a:chOff x="4488" y="2928"/>
              <a:chExt cx="724" cy="935"/>
            </a:xfrm>
          </p:grpSpPr>
          <p:sp>
            <p:nvSpPr>
              <p:cNvPr id="15391" name="Text Box 10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5" name="Group 106"/>
              <p:cNvGrpSpPr>
                <a:grpSpLocks/>
              </p:cNvGrpSpPr>
              <p:nvPr/>
            </p:nvGrpSpPr>
            <p:grpSpPr bwMode="auto">
              <a:xfrm>
                <a:off x="4512" y="2928"/>
                <a:ext cx="681" cy="679"/>
                <a:chOff x="3504" y="3024"/>
                <a:chExt cx="681" cy="679"/>
              </a:xfrm>
            </p:grpSpPr>
            <p:sp>
              <p:nvSpPr>
                <p:cNvPr id="15393" name="AutoShape 10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6" name="Group 108"/>
                <p:cNvGrpSpPr>
                  <a:grpSpLocks/>
                </p:cNvGrpSpPr>
                <p:nvPr/>
              </p:nvGrpSpPr>
              <p:grpSpPr bwMode="auto">
                <a:xfrm>
                  <a:off x="3587" y="3100"/>
                  <a:ext cx="541" cy="548"/>
                  <a:chOff x="4578" y="3040"/>
                  <a:chExt cx="541" cy="548"/>
                </a:xfrm>
              </p:grpSpPr>
              <p:grpSp>
                <p:nvGrpSpPr>
                  <p:cNvPr id="17" name="Group 109"/>
                  <p:cNvGrpSpPr>
                    <a:grpSpLocks/>
                  </p:cNvGrpSpPr>
                  <p:nvPr/>
                </p:nvGrpSpPr>
                <p:grpSpPr bwMode="auto">
                  <a:xfrm>
                    <a:off x="4682" y="3171"/>
                    <a:ext cx="337" cy="213"/>
                    <a:chOff x="4682" y="3171"/>
                    <a:chExt cx="337" cy="213"/>
                  </a:xfrm>
                </p:grpSpPr>
                <p:grpSp>
                  <p:nvGrpSpPr>
                    <p:cNvPr id="18" name="Group 110"/>
                    <p:cNvGrpSpPr>
                      <a:grpSpLocks/>
                    </p:cNvGrpSpPr>
                    <p:nvPr/>
                  </p:nvGrpSpPr>
                  <p:grpSpPr bwMode="auto">
                    <a:xfrm>
                      <a:off x="4682" y="3335"/>
                      <a:ext cx="337" cy="49"/>
                      <a:chOff x="4682" y="3335"/>
                      <a:chExt cx="337" cy="49"/>
                    </a:xfrm>
                  </p:grpSpPr>
                  <p:sp>
                    <p:nvSpPr>
                      <p:cNvPr id="15403" name="Rectangle 11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404" name="Rectangle 11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405" name="Rectangle 11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 name="Group 114"/>
                    <p:cNvGrpSpPr>
                      <a:grpSpLocks/>
                    </p:cNvGrpSpPr>
                    <p:nvPr/>
                  </p:nvGrpSpPr>
                  <p:grpSpPr bwMode="auto">
                    <a:xfrm>
                      <a:off x="4822" y="3171"/>
                      <a:ext cx="197" cy="158"/>
                      <a:chOff x="4822" y="3171"/>
                      <a:chExt cx="197" cy="158"/>
                    </a:xfrm>
                  </p:grpSpPr>
                  <p:sp>
                    <p:nvSpPr>
                      <p:cNvPr id="15401" name="Freeform 115"/>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5402" name="Freeform 116"/>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20" name="Group 117"/>
                  <p:cNvGrpSpPr>
                    <a:grpSpLocks/>
                  </p:cNvGrpSpPr>
                  <p:nvPr/>
                </p:nvGrpSpPr>
                <p:grpSpPr bwMode="auto">
                  <a:xfrm>
                    <a:off x="4578" y="3040"/>
                    <a:ext cx="541" cy="548"/>
                    <a:chOff x="4578" y="3040"/>
                    <a:chExt cx="541" cy="548"/>
                  </a:xfrm>
                </p:grpSpPr>
                <p:sp>
                  <p:nvSpPr>
                    <p:cNvPr id="15397" name="Line 11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5398" name="Oval 11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21" name="Group 120"/>
            <p:cNvGrpSpPr>
              <a:grpSpLocks/>
            </p:cNvGrpSpPr>
            <p:nvPr/>
          </p:nvGrpSpPr>
          <p:grpSpPr bwMode="auto">
            <a:xfrm>
              <a:off x="2544" y="3017"/>
              <a:ext cx="681" cy="918"/>
              <a:chOff x="2544" y="3017"/>
              <a:chExt cx="681" cy="918"/>
            </a:xfrm>
          </p:grpSpPr>
          <p:sp>
            <p:nvSpPr>
              <p:cNvPr id="15385" name="Text Box 12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22" name="Group 122"/>
              <p:cNvGrpSpPr>
                <a:grpSpLocks/>
              </p:cNvGrpSpPr>
              <p:nvPr/>
            </p:nvGrpSpPr>
            <p:grpSpPr bwMode="auto">
              <a:xfrm>
                <a:off x="2544" y="3017"/>
                <a:ext cx="681" cy="679"/>
                <a:chOff x="2544" y="3017"/>
                <a:chExt cx="681" cy="679"/>
              </a:xfrm>
            </p:grpSpPr>
            <p:sp>
              <p:nvSpPr>
                <p:cNvPr id="15387" name="AutoShape 12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 name="Group 124"/>
                <p:cNvGrpSpPr>
                  <a:grpSpLocks/>
                </p:cNvGrpSpPr>
                <p:nvPr/>
              </p:nvGrpSpPr>
              <p:grpSpPr bwMode="auto">
                <a:xfrm>
                  <a:off x="2697" y="3120"/>
                  <a:ext cx="375" cy="497"/>
                  <a:chOff x="2712" y="3093"/>
                  <a:chExt cx="375" cy="497"/>
                </a:xfrm>
              </p:grpSpPr>
              <p:sp>
                <p:nvSpPr>
                  <p:cNvPr id="15389" name="Freeform 125"/>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5390" name="Freeform 126"/>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4" name="Group 127"/>
            <p:cNvGrpSpPr>
              <a:grpSpLocks/>
            </p:cNvGrpSpPr>
            <p:nvPr/>
          </p:nvGrpSpPr>
          <p:grpSpPr bwMode="auto">
            <a:xfrm>
              <a:off x="464" y="3024"/>
              <a:ext cx="833" cy="913"/>
              <a:chOff x="464" y="3024"/>
              <a:chExt cx="833" cy="913"/>
            </a:xfrm>
          </p:grpSpPr>
          <p:sp>
            <p:nvSpPr>
              <p:cNvPr id="15374" name="Text Box 128"/>
              <p:cNvSpPr txBox="1">
                <a:spLocks noChangeArrowheads="1"/>
              </p:cNvSpPr>
              <p:nvPr/>
            </p:nvSpPr>
            <p:spPr bwMode="auto">
              <a:xfrm>
                <a:off x="464"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25" name="Group 129"/>
              <p:cNvGrpSpPr>
                <a:grpSpLocks/>
              </p:cNvGrpSpPr>
              <p:nvPr/>
            </p:nvGrpSpPr>
            <p:grpSpPr bwMode="auto">
              <a:xfrm>
                <a:off x="567" y="3024"/>
                <a:ext cx="681" cy="679"/>
                <a:chOff x="1440" y="3024"/>
                <a:chExt cx="681" cy="679"/>
              </a:xfrm>
            </p:grpSpPr>
            <p:sp>
              <p:nvSpPr>
                <p:cNvPr id="15376" name="AutoShape 13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6" name="Group 131"/>
                <p:cNvGrpSpPr>
                  <a:grpSpLocks/>
                </p:cNvGrpSpPr>
                <p:nvPr/>
              </p:nvGrpSpPr>
              <p:grpSpPr bwMode="auto">
                <a:xfrm>
                  <a:off x="1505" y="3103"/>
                  <a:ext cx="559" cy="545"/>
                  <a:chOff x="625" y="3069"/>
                  <a:chExt cx="559" cy="545"/>
                </a:xfrm>
              </p:grpSpPr>
              <p:grpSp>
                <p:nvGrpSpPr>
                  <p:cNvPr id="27" name="Group 132"/>
                  <p:cNvGrpSpPr>
                    <a:grpSpLocks/>
                  </p:cNvGrpSpPr>
                  <p:nvPr/>
                </p:nvGrpSpPr>
                <p:grpSpPr bwMode="auto">
                  <a:xfrm>
                    <a:off x="625" y="3075"/>
                    <a:ext cx="209" cy="539"/>
                    <a:chOff x="625" y="3075"/>
                    <a:chExt cx="209" cy="539"/>
                  </a:xfrm>
                </p:grpSpPr>
                <p:sp>
                  <p:nvSpPr>
                    <p:cNvPr id="15383" name="Freeform 133"/>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5384" name="Oval 13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8" name="Group 135"/>
                  <p:cNvGrpSpPr>
                    <a:grpSpLocks/>
                  </p:cNvGrpSpPr>
                  <p:nvPr/>
                </p:nvGrpSpPr>
                <p:grpSpPr bwMode="auto">
                  <a:xfrm>
                    <a:off x="934" y="3075"/>
                    <a:ext cx="250" cy="538"/>
                    <a:chOff x="934" y="3075"/>
                    <a:chExt cx="250" cy="538"/>
                  </a:xfrm>
                </p:grpSpPr>
                <p:sp>
                  <p:nvSpPr>
                    <p:cNvPr id="15381" name="Freeform 136"/>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5382" name="Oval 13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5380" name="Rectangle 13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Content Placeholder 4"/>
          <p:cNvSpPr>
            <a:spLocks noGrp="1"/>
          </p:cNvSpPr>
          <p:nvPr>
            <p:ph idx="1"/>
          </p:nvPr>
        </p:nvSpPr>
        <p:spPr/>
        <p:txBody>
          <a:bodyPr/>
          <a:lstStyle/>
          <a:p>
            <a:r>
              <a:rPr lang="en-US" smtClean="0"/>
              <a:t>Product lines group items by similarities in manufacture or application</a:t>
            </a:r>
          </a:p>
          <a:p>
            <a:r>
              <a:rPr lang="en-US" smtClean="0"/>
              <a:t>Items must belong to only one product line</a:t>
            </a:r>
          </a:p>
          <a:p>
            <a:r>
              <a:rPr lang="en-US" smtClean="0"/>
              <a:t>Product lines identify which GL accounts will be used for sales, inventory, purchasing, work orders, or service transactions</a:t>
            </a:r>
          </a:p>
        </p:txBody>
      </p:sp>
      <p:sp>
        <p:nvSpPr>
          <p:cNvPr id="43010" name="Rectangle 2063"/>
          <p:cNvSpPr>
            <a:spLocks noGrp="1" noChangeArrowheads="1"/>
          </p:cNvSpPr>
          <p:nvPr>
            <p:ph type="title"/>
          </p:nvPr>
        </p:nvSpPr>
        <p:spPr/>
        <p:txBody>
          <a:bodyPr/>
          <a:lstStyle/>
          <a:p>
            <a:r>
              <a:rPr lang="en-US" smtClean="0"/>
              <a:t>Product Lines</a:t>
            </a:r>
          </a:p>
        </p:txBody>
      </p:sp>
      <p:sp>
        <p:nvSpPr>
          <p:cNvPr id="43012" name="Footer Placeholder 3"/>
          <p:cNvSpPr>
            <a:spLocks noGrp="1"/>
          </p:cNvSpPr>
          <p:nvPr>
            <p:ph type="ftr" sz="quarter" idx="10"/>
          </p:nvPr>
        </p:nvSpPr>
        <p:spPr/>
        <p:txBody>
          <a:bodyPr/>
          <a:lstStyle/>
          <a:p>
            <a:r>
              <a:rPr lang="en-US" smtClean="0"/>
              <a:t>PC-IN-300</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Content Placeholder 4"/>
          <p:cNvSpPr>
            <a:spLocks noGrp="1"/>
          </p:cNvSpPr>
          <p:nvPr>
            <p:ph idx="1"/>
          </p:nvPr>
        </p:nvSpPr>
        <p:spPr/>
        <p:txBody>
          <a:bodyPr/>
          <a:lstStyle/>
          <a:p>
            <a:r>
              <a:rPr lang="en-US" smtClean="0"/>
              <a:t>Direct costs are those costs that can be attributed to a single unit of production</a:t>
            </a:r>
          </a:p>
          <a:p>
            <a:r>
              <a:rPr lang="en-US" smtClean="0"/>
              <a:t>Indirect costs, or overhead, are production costs that cannot or will not be directly traced to a single unit of production</a:t>
            </a:r>
          </a:p>
        </p:txBody>
      </p:sp>
      <p:sp>
        <p:nvSpPr>
          <p:cNvPr id="44034" name="Rectangle 1026"/>
          <p:cNvSpPr>
            <a:spLocks noGrp="1" noChangeArrowheads="1"/>
          </p:cNvSpPr>
          <p:nvPr>
            <p:ph type="title"/>
          </p:nvPr>
        </p:nvSpPr>
        <p:spPr/>
        <p:txBody>
          <a:bodyPr/>
          <a:lstStyle/>
          <a:p>
            <a:r>
              <a:rPr lang="en-US" smtClean="0"/>
              <a:t>Direct and Indirect Costs</a:t>
            </a:r>
          </a:p>
        </p:txBody>
      </p:sp>
      <p:sp>
        <p:nvSpPr>
          <p:cNvPr id="44036" name="Footer Placeholder 2"/>
          <p:cNvSpPr>
            <a:spLocks noGrp="1"/>
          </p:cNvSpPr>
          <p:nvPr>
            <p:ph type="ftr" sz="quarter" idx="10"/>
          </p:nvPr>
        </p:nvSpPr>
        <p:spPr/>
        <p:txBody>
          <a:bodyPr/>
          <a:lstStyle/>
          <a:p>
            <a:r>
              <a:rPr lang="en-US" smtClean="0"/>
              <a:t>PC-IN-310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Content Placeholder 4"/>
          <p:cNvSpPr>
            <a:spLocks noGrp="1"/>
          </p:cNvSpPr>
          <p:nvPr>
            <p:ph idx="1"/>
          </p:nvPr>
        </p:nvSpPr>
        <p:spPr/>
        <p:txBody>
          <a:bodyPr/>
          <a:lstStyle/>
          <a:p>
            <a:r>
              <a:rPr lang="en-US" smtClean="0"/>
              <a:t>Variable costs tend to vary in direct proportion to the level of activity</a:t>
            </a:r>
          </a:p>
          <a:p>
            <a:pPr lvl="1"/>
            <a:r>
              <a:rPr lang="en-US" smtClean="0"/>
              <a:t>Labor is an example</a:t>
            </a:r>
          </a:p>
          <a:p>
            <a:r>
              <a:rPr lang="en-US" smtClean="0"/>
              <a:t>Fixed costs do not vary in relation to the level of activity</a:t>
            </a:r>
          </a:p>
          <a:p>
            <a:pPr lvl="1"/>
            <a:r>
              <a:rPr lang="en-US" smtClean="0"/>
              <a:t>Rent is an example</a:t>
            </a:r>
          </a:p>
          <a:p>
            <a:endParaRPr lang="en-US" smtClean="0"/>
          </a:p>
        </p:txBody>
      </p:sp>
      <p:sp>
        <p:nvSpPr>
          <p:cNvPr id="45058" name="Rectangle 2"/>
          <p:cNvSpPr>
            <a:spLocks noGrp="1" noChangeArrowheads="1"/>
          </p:cNvSpPr>
          <p:nvPr>
            <p:ph type="title"/>
          </p:nvPr>
        </p:nvSpPr>
        <p:spPr/>
        <p:txBody>
          <a:bodyPr/>
          <a:lstStyle/>
          <a:p>
            <a:r>
              <a:rPr lang="en-US" smtClean="0"/>
              <a:t>Fixed and Variable Costs</a:t>
            </a:r>
          </a:p>
        </p:txBody>
      </p:sp>
      <p:sp>
        <p:nvSpPr>
          <p:cNvPr id="45060" name="Footer Placeholder 2"/>
          <p:cNvSpPr>
            <a:spLocks noGrp="1"/>
          </p:cNvSpPr>
          <p:nvPr>
            <p:ph type="ftr" sz="quarter" idx="10"/>
          </p:nvPr>
        </p:nvSpPr>
        <p:spPr/>
        <p:txBody>
          <a:bodyPr/>
          <a:lstStyle/>
          <a:p>
            <a:r>
              <a:rPr lang="en-US" smtClean="0"/>
              <a:t>PC-IN-320</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5"/>
          <p:cNvSpPr>
            <a:spLocks noGrp="1" noChangeArrowheads="1"/>
          </p:cNvSpPr>
          <p:nvPr>
            <p:ph idx="1"/>
          </p:nvPr>
        </p:nvSpPr>
        <p:spPr/>
        <p:txBody>
          <a:bodyPr/>
          <a:lstStyle/>
          <a:p>
            <a:r>
              <a:rPr lang="en-US" smtClean="0"/>
              <a:t>Burden is absorbed based on activity on the </a:t>
            </a:r>
            <a:br>
              <a:rPr lang="en-US" smtClean="0"/>
            </a:br>
            <a:r>
              <a:rPr lang="en-US" smtClean="0"/>
              <a:t>shop floor</a:t>
            </a:r>
          </a:p>
          <a:p>
            <a:r>
              <a:rPr lang="en-US" smtClean="0"/>
              <a:t>Overhead is applied based on the number of units received through manufacturing or purchasing</a:t>
            </a:r>
          </a:p>
        </p:txBody>
      </p:sp>
      <p:sp>
        <p:nvSpPr>
          <p:cNvPr id="46082" name="Title 4"/>
          <p:cNvSpPr>
            <a:spLocks noGrp="1"/>
          </p:cNvSpPr>
          <p:nvPr>
            <p:ph type="title"/>
          </p:nvPr>
        </p:nvSpPr>
        <p:spPr/>
        <p:txBody>
          <a:bodyPr/>
          <a:lstStyle/>
          <a:p>
            <a:r>
              <a:rPr lang="en-US" dirty="0" smtClean="0"/>
              <a:t>Absorbed vs. Applied Amounts</a:t>
            </a:r>
          </a:p>
        </p:txBody>
      </p:sp>
      <p:sp>
        <p:nvSpPr>
          <p:cNvPr id="46084" name="Footer Placeholder 3"/>
          <p:cNvSpPr>
            <a:spLocks noGrp="1"/>
          </p:cNvSpPr>
          <p:nvPr>
            <p:ph type="ftr" sz="quarter" idx="10"/>
          </p:nvPr>
        </p:nvSpPr>
        <p:spPr/>
        <p:txBody>
          <a:bodyPr/>
          <a:lstStyle/>
          <a:p>
            <a:r>
              <a:rPr lang="en-US" smtClean="0"/>
              <a:t>PC-IN-330</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6"/>
          <p:cNvSpPr>
            <a:spLocks noGrp="1" noChangeArrowheads="1"/>
          </p:cNvSpPr>
          <p:nvPr>
            <p:ph idx="1"/>
          </p:nvPr>
        </p:nvSpPr>
        <p:spPr/>
        <p:txBody>
          <a:bodyPr/>
          <a:lstStyle/>
          <a:p>
            <a:r>
              <a:rPr lang="en-US" smtClean="0"/>
              <a:t>Overhead, as it is used in QAD EE, is split into two parts:</a:t>
            </a:r>
          </a:p>
          <a:p>
            <a:pPr lvl="1"/>
            <a:r>
              <a:rPr lang="en-US" smtClean="0"/>
              <a:t>Burden (variable overhead)</a:t>
            </a:r>
          </a:p>
          <a:p>
            <a:pPr lvl="1"/>
            <a:r>
              <a:rPr lang="en-US" smtClean="0"/>
              <a:t>Overhead (fixed overhead)</a:t>
            </a:r>
          </a:p>
          <a:p>
            <a:pPr lvl="2"/>
            <a:r>
              <a:rPr lang="en-US" smtClean="0"/>
              <a:t>Fixed overhead set manually, 1.4.1, 1.4.9, or 1.4.18</a:t>
            </a:r>
            <a:br>
              <a:rPr lang="en-US" smtClean="0"/>
            </a:br>
            <a:r>
              <a:rPr lang="en-US" smtClean="0"/>
              <a:t>or as a percentage of some other cost category, 1.4.20 (Burden), 1.4.21 (Overhead)</a:t>
            </a:r>
          </a:p>
        </p:txBody>
      </p:sp>
      <p:sp>
        <p:nvSpPr>
          <p:cNvPr id="47106" name="Title 4"/>
          <p:cNvSpPr>
            <a:spLocks noGrp="1"/>
          </p:cNvSpPr>
          <p:nvPr>
            <p:ph type="title"/>
          </p:nvPr>
        </p:nvSpPr>
        <p:spPr/>
        <p:txBody>
          <a:bodyPr/>
          <a:lstStyle/>
          <a:p>
            <a:r>
              <a:rPr lang="en-US" dirty="0" smtClean="0"/>
              <a:t>Burden vs. Overhead (1 of 2)</a:t>
            </a:r>
          </a:p>
        </p:txBody>
      </p:sp>
      <p:sp>
        <p:nvSpPr>
          <p:cNvPr id="47108" name="Footer Placeholder 3"/>
          <p:cNvSpPr>
            <a:spLocks noGrp="1"/>
          </p:cNvSpPr>
          <p:nvPr>
            <p:ph type="ftr" sz="quarter" idx="10"/>
          </p:nvPr>
        </p:nvSpPr>
        <p:spPr/>
        <p:txBody>
          <a:bodyPr/>
          <a:lstStyle/>
          <a:p>
            <a:r>
              <a:rPr lang="en-US" smtClean="0"/>
              <a:t>PC-IN-340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1028"/>
          <p:cNvSpPr>
            <a:spLocks noGrp="1" noChangeArrowheads="1"/>
          </p:cNvSpPr>
          <p:nvPr>
            <p:ph sz="half" idx="1"/>
          </p:nvPr>
        </p:nvSpPr>
        <p:spPr/>
        <p:txBody>
          <a:bodyPr/>
          <a:lstStyle/>
          <a:p>
            <a:r>
              <a:rPr lang="en-US" smtClean="0"/>
              <a:t>Burden*</a:t>
            </a:r>
          </a:p>
          <a:p>
            <a:pPr lvl="1"/>
            <a:r>
              <a:rPr lang="en-US" smtClean="0"/>
              <a:t>Direct</a:t>
            </a:r>
          </a:p>
          <a:p>
            <a:pPr lvl="1"/>
            <a:r>
              <a:rPr lang="en-US" smtClean="0"/>
              <a:t>Variable</a:t>
            </a:r>
          </a:p>
          <a:p>
            <a:pPr lvl="1"/>
            <a:r>
              <a:rPr lang="en-US" smtClean="0"/>
              <a:t>Absorbed</a:t>
            </a:r>
          </a:p>
        </p:txBody>
      </p:sp>
      <p:sp>
        <p:nvSpPr>
          <p:cNvPr id="48132" name="Content Placeholder 7"/>
          <p:cNvSpPr>
            <a:spLocks noGrp="1"/>
          </p:cNvSpPr>
          <p:nvPr>
            <p:ph sz="half" idx="2"/>
          </p:nvPr>
        </p:nvSpPr>
        <p:spPr/>
        <p:txBody>
          <a:bodyPr/>
          <a:lstStyle/>
          <a:p>
            <a:r>
              <a:rPr lang="en-US" smtClean="0"/>
              <a:t>Overhead*</a:t>
            </a:r>
          </a:p>
          <a:p>
            <a:pPr lvl="1"/>
            <a:r>
              <a:rPr lang="en-US" smtClean="0"/>
              <a:t>Indirect</a:t>
            </a:r>
          </a:p>
          <a:p>
            <a:pPr lvl="1"/>
            <a:r>
              <a:rPr lang="en-US" smtClean="0"/>
              <a:t>Fixed</a:t>
            </a:r>
          </a:p>
          <a:p>
            <a:pPr lvl="1"/>
            <a:r>
              <a:rPr lang="en-US" smtClean="0"/>
              <a:t>Applied</a:t>
            </a:r>
          </a:p>
        </p:txBody>
      </p:sp>
      <p:sp>
        <p:nvSpPr>
          <p:cNvPr id="48130" name="Title 6"/>
          <p:cNvSpPr>
            <a:spLocks noGrp="1"/>
          </p:cNvSpPr>
          <p:nvPr>
            <p:ph type="title"/>
          </p:nvPr>
        </p:nvSpPr>
        <p:spPr/>
        <p:txBody>
          <a:bodyPr/>
          <a:lstStyle/>
          <a:p>
            <a:r>
              <a:rPr lang="en-US" smtClean="0"/>
              <a:t>Burden vs Overhead (2 of 2)</a:t>
            </a:r>
          </a:p>
        </p:txBody>
      </p:sp>
      <p:sp>
        <p:nvSpPr>
          <p:cNvPr id="48133" name="Footer Placeholder 3"/>
          <p:cNvSpPr>
            <a:spLocks noGrp="1"/>
          </p:cNvSpPr>
          <p:nvPr>
            <p:ph type="ftr" sz="quarter" idx="10"/>
          </p:nvPr>
        </p:nvSpPr>
        <p:spPr/>
        <p:txBody>
          <a:bodyPr/>
          <a:lstStyle/>
          <a:p>
            <a:r>
              <a:rPr lang="en-US" smtClean="0"/>
              <a:t>PC-IN-350</a:t>
            </a:r>
          </a:p>
        </p:txBody>
      </p:sp>
      <p:sp>
        <p:nvSpPr>
          <p:cNvPr id="48134" name="Rectangle 1031"/>
          <p:cNvSpPr>
            <a:spLocks noChangeArrowheads="1"/>
          </p:cNvSpPr>
          <p:nvPr/>
        </p:nvSpPr>
        <p:spPr bwMode="auto">
          <a:xfrm>
            <a:off x="549275" y="3821113"/>
            <a:ext cx="7680325" cy="979487"/>
          </a:xfrm>
          <a:prstGeom prst="rect">
            <a:avLst/>
          </a:prstGeom>
          <a:noFill/>
          <a:ln w="9525">
            <a:noFill/>
            <a:miter lim="800000"/>
            <a:headEnd/>
            <a:tailEnd/>
          </a:ln>
        </p:spPr>
        <p:txBody>
          <a:bodyPr/>
          <a:lstStyle/>
          <a:p>
            <a:pPr marL="342900" indent="-342900" algn="l">
              <a:lnSpc>
                <a:spcPct val="90000"/>
              </a:lnSpc>
              <a:spcBef>
                <a:spcPct val="50000"/>
              </a:spcBef>
              <a:buClr>
                <a:srgbClr val="890C4C"/>
              </a:buClr>
              <a:buSzPct val="50000"/>
              <a:buFont typeface="Wingdings" pitchFamily="2" charset="2"/>
              <a:buNone/>
            </a:pPr>
            <a:r>
              <a:rPr lang="en-US" sz="2400" dirty="0">
                <a:latin typeface="+mj-lt"/>
              </a:rPr>
              <a:t>* As used throughout this course and as it pertains to QAD Enterprise Applications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4"/>
          <p:cNvSpPr>
            <a:spLocks noGrp="1" noChangeArrowheads="1"/>
          </p:cNvSpPr>
          <p:nvPr>
            <p:ph idx="1"/>
          </p:nvPr>
        </p:nvSpPr>
        <p:spPr/>
        <p:txBody>
          <a:bodyPr/>
          <a:lstStyle/>
          <a:p>
            <a:r>
              <a:rPr lang="en-US" smtClean="0"/>
              <a:t> Costing method </a:t>
            </a:r>
          </a:p>
          <a:p>
            <a:r>
              <a:rPr lang="en-US" smtClean="0"/>
              <a:t> Multiple sites/entities</a:t>
            </a:r>
          </a:p>
          <a:p>
            <a:r>
              <a:rPr lang="en-US" smtClean="0"/>
              <a:t> Work order or repetitive environment</a:t>
            </a:r>
          </a:p>
          <a:p>
            <a:r>
              <a:rPr lang="en-US" smtClean="0"/>
              <a:t> Discreet or process production</a:t>
            </a:r>
          </a:p>
          <a:p>
            <a:r>
              <a:rPr lang="en-US" smtClean="0"/>
              <a:t> Product changes</a:t>
            </a:r>
          </a:p>
          <a:p>
            <a:r>
              <a:rPr lang="en-US" smtClean="0"/>
              <a:t> Configured products</a:t>
            </a:r>
          </a:p>
          <a:p>
            <a:r>
              <a:rPr lang="en-US" smtClean="0"/>
              <a:t> Overhead and burden</a:t>
            </a:r>
          </a:p>
          <a:p>
            <a:r>
              <a:rPr lang="en-US" smtClean="0"/>
              <a:t> Scrap and yield</a:t>
            </a:r>
          </a:p>
          <a:p>
            <a:endParaRPr lang="en-US" smtClean="0"/>
          </a:p>
        </p:txBody>
      </p:sp>
      <p:sp>
        <p:nvSpPr>
          <p:cNvPr id="49154" name="Rectangle 3"/>
          <p:cNvSpPr>
            <a:spLocks noGrp="1" noChangeArrowheads="1"/>
          </p:cNvSpPr>
          <p:nvPr>
            <p:ph type="title"/>
          </p:nvPr>
        </p:nvSpPr>
        <p:spPr/>
        <p:txBody>
          <a:bodyPr/>
          <a:lstStyle/>
          <a:p>
            <a:r>
              <a:rPr lang="en-US" smtClean="0"/>
              <a:t>Business Issues</a:t>
            </a:r>
          </a:p>
        </p:txBody>
      </p:sp>
      <p:sp>
        <p:nvSpPr>
          <p:cNvPr id="49156" name="Footer Placeholder 3"/>
          <p:cNvSpPr>
            <a:spLocks noGrp="1"/>
          </p:cNvSpPr>
          <p:nvPr>
            <p:ph type="ftr" sz="quarter" idx="10"/>
          </p:nvPr>
        </p:nvSpPr>
        <p:spPr/>
        <p:txBody>
          <a:bodyPr/>
          <a:lstStyle/>
          <a:p>
            <a:r>
              <a:rPr lang="en-US" smtClean="0"/>
              <a:t>PC-IN-360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idx="1"/>
          </p:nvPr>
        </p:nvSpPr>
        <p:spPr/>
        <p:txBody>
          <a:bodyPr>
            <a:normAutofit/>
          </a:bodyPr>
          <a:lstStyle/>
          <a:p>
            <a:r>
              <a:rPr lang="en-US" dirty="0" smtClean="0"/>
              <a:t>This course is part of a series that covers all aspects of QAD product costing and cost management including:</a:t>
            </a:r>
          </a:p>
          <a:p>
            <a:pPr lvl="1"/>
            <a:r>
              <a:rPr lang="en-US" dirty="0" smtClean="0"/>
              <a:t>Introduction to Product Costing</a:t>
            </a:r>
          </a:p>
          <a:p>
            <a:pPr lvl="1"/>
            <a:r>
              <a:rPr lang="en-US" dirty="0" smtClean="0"/>
              <a:t>Product Costing (this course)</a:t>
            </a:r>
          </a:p>
          <a:p>
            <a:pPr lvl="1"/>
            <a:r>
              <a:rPr lang="en-US" dirty="0" smtClean="0"/>
              <a:t>Advanced Repetitive Costing</a:t>
            </a:r>
          </a:p>
          <a:p>
            <a:pPr lvl="1"/>
            <a:r>
              <a:rPr lang="en-US" dirty="0" smtClean="0"/>
              <a:t>Average Costing</a:t>
            </a:r>
          </a:p>
          <a:p>
            <a:pPr lvl="1"/>
            <a:r>
              <a:rPr lang="en-US" dirty="0" smtClean="0"/>
              <a:t>Co/By-Product Costing</a:t>
            </a:r>
          </a:p>
          <a:p>
            <a:pPr lvl="1"/>
            <a:r>
              <a:rPr lang="en-US" dirty="0" smtClean="0"/>
              <a:t>Cost Management</a:t>
            </a:r>
          </a:p>
          <a:p>
            <a:pPr lvl="1"/>
            <a:r>
              <a:rPr lang="en-US" dirty="0" smtClean="0"/>
              <a:t>Purchase Order Costing</a:t>
            </a:r>
          </a:p>
          <a:p>
            <a:pPr lvl="1"/>
            <a:r>
              <a:rPr lang="en-US" dirty="0" smtClean="0"/>
              <a:t>Work Order Costing</a:t>
            </a:r>
          </a:p>
          <a:p>
            <a:pPr lvl="1"/>
            <a:endParaRPr lang="en-US" dirty="0" smtClean="0"/>
          </a:p>
        </p:txBody>
      </p:sp>
      <p:sp>
        <p:nvSpPr>
          <p:cNvPr id="3075" name="Rectangle 2"/>
          <p:cNvSpPr>
            <a:spLocks noGrp="1" noChangeArrowheads="1"/>
          </p:cNvSpPr>
          <p:nvPr>
            <p:ph type="title"/>
          </p:nvPr>
        </p:nvSpPr>
        <p:spPr/>
        <p:txBody>
          <a:bodyPr/>
          <a:lstStyle/>
          <a:p>
            <a:r>
              <a:rPr lang="en-US" dirty="0" smtClean="0"/>
              <a:t>Product Costing Courses</a:t>
            </a:r>
          </a:p>
        </p:txBody>
      </p:sp>
      <p:sp>
        <p:nvSpPr>
          <p:cNvPr id="3074" name="Footer Placeholder 3"/>
          <p:cNvSpPr>
            <a:spLocks noGrp="1"/>
          </p:cNvSpPr>
          <p:nvPr>
            <p:ph type="ftr" sz="quarter" idx="10"/>
          </p:nvPr>
        </p:nvSpPr>
        <p:spPr/>
        <p:txBody>
          <a:bodyPr/>
          <a:lstStyle/>
          <a:p>
            <a:r>
              <a:rPr lang="en-US" dirty="0" smtClean="0"/>
              <a:t>PC-IN-040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title"/>
          </p:nvPr>
        </p:nvSpPr>
        <p:spPr/>
        <p:txBody>
          <a:bodyPr/>
          <a:lstStyle/>
          <a:p>
            <a:r>
              <a:rPr lang="en-US" smtClean="0"/>
              <a:t>Course Overview</a:t>
            </a:r>
          </a:p>
        </p:txBody>
      </p:sp>
      <p:sp>
        <p:nvSpPr>
          <p:cNvPr id="17410" name="Footer Placeholder 2"/>
          <p:cNvSpPr>
            <a:spLocks noGrp="1"/>
          </p:cNvSpPr>
          <p:nvPr>
            <p:ph type="ftr" sz="quarter" idx="10"/>
          </p:nvPr>
        </p:nvSpPr>
        <p:spPr/>
        <p:txBody>
          <a:bodyPr/>
          <a:lstStyle/>
          <a:p>
            <a:r>
              <a:rPr lang="en-US" smtClean="0"/>
              <a:t>PC-IN-050</a:t>
            </a:r>
          </a:p>
        </p:txBody>
      </p:sp>
      <p:sp>
        <p:nvSpPr>
          <p:cNvPr id="17412" name="AutoShape 4"/>
          <p:cNvSpPr>
            <a:spLocks noChangeArrowheads="1"/>
          </p:cNvSpPr>
          <p:nvPr/>
        </p:nvSpPr>
        <p:spPr bwMode="auto">
          <a:xfrm>
            <a:off x="981075" y="137160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86021"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86023"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86025"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17416" name="Text Box 11"/>
          <p:cNvSpPr txBox="1">
            <a:spLocks noChangeArrowheads="1"/>
          </p:cNvSpPr>
          <p:nvPr/>
        </p:nvSpPr>
        <p:spPr bwMode="auto">
          <a:xfrm>
            <a:off x="5495925" y="1374775"/>
            <a:ext cx="28384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Concepts and Definitions</a:t>
            </a:r>
          </a:p>
          <a:p>
            <a:pPr algn="l" eaLnBrk="0" hangingPunct="0">
              <a:spcBef>
                <a:spcPct val="50000"/>
              </a:spcBef>
              <a:buFontTx/>
              <a:buChar char="•"/>
              <a:tabLst>
                <a:tab pos="114300" algn="l"/>
              </a:tabLst>
            </a:pPr>
            <a:r>
              <a:rPr lang="en-US" sz="1600" b="1" dirty="0">
                <a:latin typeface="+mj-lt"/>
              </a:rPr>
              <a:t> Purpose of Costing</a:t>
            </a:r>
          </a:p>
          <a:p>
            <a:pPr algn="l" eaLnBrk="0" hangingPunct="0">
              <a:spcBef>
                <a:spcPct val="50000"/>
              </a:spcBef>
              <a:buFontTx/>
              <a:buChar char="•"/>
              <a:tabLst>
                <a:tab pos="114300" algn="l"/>
              </a:tabLst>
            </a:pPr>
            <a:r>
              <a:rPr lang="en-US" sz="1600" b="1" dirty="0">
                <a:latin typeface="+mj-lt"/>
              </a:rPr>
              <a:t> Cost Flows</a:t>
            </a:r>
            <a:endParaRPr lang="en-US" sz="1600" b="1" dirty="0">
              <a:solidFill>
                <a:schemeClr val="bg2"/>
              </a:solidFill>
              <a:latin typeface="+mj-lt"/>
            </a:endParaRPr>
          </a:p>
        </p:txBody>
      </p:sp>
      <p:sp>
        <p:nvSpPr>
          <p:cNvPr id="86028"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027"/>
          <p:cNvSpPr>
            <a:spLocks noGrp="1" noChangeArrowheads="1"/>
          </p:cNvSpPr>
          <p:nvPr>
            <p:ph type="title"/>
          </p:nvPr>
        </p:nvSpPr>
        <p:spPr/>
        <p:txBody>
          <a:bodyPr/>
          <a:lstStyle/>
          <a:p>
            <a:r>
              <a:rPr lang="en-US" smtClean="0"/>
              <a:t>Course Overview</a:t>
            </a:r>
          </a:p>
        </p:txBody>
      </p:sp>
      <p:sp>
        <p:nvSpPr>
          <p:cNvPr id="18434" name="Footer Placeholder 2"/>
          <p:cNvSpPr>
            <a:spLocks noGrp="1"/>
          </p:cNvSpPr>
          <p:nvPr>
            <p:ph type="ftr" sz="quarter" idx="10"/>
          </p:nvPr>
        </p:nvSpPr>
        <p:spPr/>
        <p:txBody>
          <a:bodyPr/>
          <a:lstStyle/>
          <a:p>
            <a:r>
              <a:rPr lang="en-US" smtClean="0"/>
              <a:t>PC-IN-060</a:t>
            </a:r>
          </a:p>
        </p:txBody>
      </p:sp>
      <p:sp>
        <p:nvSpPr>
          <p:cNvPr id="18440" name="Text Box 1035"/>
          <p:cNvSpPr txBox="1">
            <a:spLocks noChangeArrowheads="1"/>
          </p:cNvSpPr>
          <p:nvPr/>
        </p:nvSpPr>
        <p:spPr bwMode="auto">
          <a:xfrm>
            <a:off x="5472113" y="2554288"/>
            <a:ext cx="28384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Standard Cost</a:t>
            </a:r>
          </a:p>
          <a:p>
            <a:pPr algn="l" eaLnBrk="0" hangingPunct="0">
              <a:spcBef>
                <a:spcPct val="50000"/>
              </a:spcBef>
              <a:buFontTx/>
              <a:buChar char="•"/>
              <a:tabLst>
                <a:tab pos="114300" algn="l"/>
              </a:tabLst>
            </a:pPr>
            <a:r>
              <a:rPr lang="en-US" sz="1600" b="1" dirty="0">
                <a:latin typeface="+mj-lt"/>
              </a:rPr>
              <a:t> Average Cost</a:t>
            </a:r>
          </a:p>
          <a:p>
            <a:pPr algn="l" eaLnBrk="0" hangingPunct="0">
              <a:spcBef>
                <a:spcPct val="50000"/>
              </a:spcBef>
              <a:buFontTx/>
              <a:buChar char="•"/>
              <a:tabLst>
                <a:tab pos="114300" algn="l"/>
              </a:tabLst>
            </a:pPr>
            <a:r>
              <a:rPr lang="en-US" sz="1600" b="1" dirty="0">
                <a:latin typeface="+mj-lt"/>
              </a:rPr>
              <a:t> Period Cost</a:t>
            </a:r>
            <a:endParaRPr lang="en-US" sz="1600" b="1" dirty="0">
              <a:solidFill>
                <a:schemeClr val="bg2"/>
              </a:solidFill>
              <a:latin typeface="+mj-lt"/>
            </a:endParaRPr>
          </a:p>
        </p:txBody>
      </p:sp>
      <p:sp>
        <p:nvSpPr>
          <p:cNvPr id="24" name="AutoShape 4"/>
          <p:cNvSpPr>
            <a:spLocks noChangeArrowheads="1"/>
          </p:cNvSpPr>
          <p:nvPr/>
        </p:nvSpPr>
        <p:spPr bwMode="auto">
          <a:xfrm>
            <a:off x="981075" y="257175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25"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26"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27"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29"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title"/>
          </p:nvPr>
        </p:nvSpPr>
        <p:spPr/>
        <p:txBody>
          <a:bodyPr/>
          <a:lstStyle/>
          <a:p>
            <a:r>
              <a:rPr lang="en-US" smtClean="0"/>
              <a:t>Course Overview</a:t>
            </a:r>
          </a:p>
        </p:txBody>
      </p:sp>
      <p:sp>
        <p:nvSpPr>
          <p:cNvPr id="19458" name="Footer Placeholder 2"/>
          <p:cNvSpPr>
            <a:spLocks noGrp="1"/>
          </p:cNvSpPr>
          <p:nvPr>
            <p:ph type="ftr" sz="quarter" idx="10"/>
          </p:nvPr>
        </p:nvSpPr>
        <p:spPr/>
        <p:txBody>
          <a:bodyPr/>
          <a:lstStyle/>
          <a:p>
            <a:r>
              <a:rPr lang="en-US" smtClean="0"/>
              <a:t>PC-IN-070</a:t>
            </a:r>
          </a:p>
        </p:txBody>
      </p:sp>
      <p:sp>
        <p:nvSpPr>
          <p:cNvPr id="19464" name="Text Box 11"/>
          <p:cNvSpPr txBox="1">
            <a:spLocks noChangeArrowheads="1"/>
          </p:cNvSpPr>
          <p:nvPr/>
        </p:nvSpPr>
        <p:spPr bwMode="auto">
          <a:xfrm>
            <a:off x="5476875" y="3797300"/>
            <a:ext cx="30289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Cost Sets</a:t>
            </a:r>
          </a:p>
          <a:p>
            <a:pPr algn="l" eaLnBrk="0" hangingPunct="0">
              <a:spcBef>
                <a:spcPct val="50000"/>
              </a:spcBef>
              <a:buFontTx/>
              <a:buChar char="•"/>
              <a:tabLst>
                <a:tab pos="114300" algn="l"/>
              </a:tabLst>
            </a:pPr>
            <a:r>
              <a:rPr lang="en-US" sz="1600" b="1" dirty="0">
                <a:latin typeface="+mj-lt"/>
              </a:rPr>
              <a:t> Cost Categories/Elements</a:t>
            </a:r>
          </a:p>
          <a:p>
            <a:pPr algn="l" eaLnBrk="0" hangingPunct="0">
              <a:spcBef>
                <a:spcPct val="50000"/>
              </a:spcBef>
              <a:buFontTx/>
              <a:buChar char="•"/>
              <a:tabLst>
                <a:tab pos="114300" algn="l"/>
              </a:tabLst>
            </a:pPr>
            <a:r>
              <a:rPr lang="en-US" sz="1600" b="1" dirty="0">
                <a:latin typeface="+mj-lt"/>
              </a:rPr>
              <a:t> Cost Levels</a:t>
            </a:r>
          </a:p>
        </p:txBody>
      </p:sp>
      <p:sp>
        <p:nvSpPr>
          <p:cNvPr id="14" name="AutoShape 4"/>
          <p:cNvSpPr>
            <a:spLocks noChangeArrowheads="1"/>
          </p:cNvSpPr>
          <p:nvPr/>
        </p:nvSpPr>
        <p:spPr bwMode="auto">
          <a:xfrm>
            <a:off x="981075" y="382905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16"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17"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19"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title"/>
          </p:nvPr>
        </p:nvSpPr>
        <p:spPr/>
        <p:txBody>
          <a:bodyPr/>
          <a:lstStyle/>
          <a:p>
            <a:r>
              <a:rPr lang="en-US" smtClean="0"/>
              <a:t>Course Overview</a:t>
            </a:r>
          </a:p>
        </p:txBody>
      </p:sp>
      <p:sp>
        <p:nvSpPr>
          <p:cNvPr id="20482" name="Footer Placeholder 2"/>
          <p:cNvSpPr>
            <a:spLocks noGrp="1"/>
          </p:cNvSpPr>
          <p:nvPr>
            <p:ph type="ftr" sz="quarter" idx="10"/>
          </p:nvPr>
        </p:nvSpPr>
        <p:spPr/>
        <p:txBody>
          <a:bodyPr/>
          <a:lstStyle/>
          <a:p>
            <a:r>
              <a:rPr lang="en-US" smtClean="0"/>
              <a:t>PC-IN-080</a:t>
            </a:r>
          </a:p>
        </p:txBody>
      </p:sp>
      <p:sp>
        <p:nvSpPr>
          <p:cNvPr id="20488" name="Text Box 11"/>
          <p:cNvSpPr txBox="1">
            <a:spLocks noChangeArrowheads="1"/>
          </p:cNvSpPr>
          <p:nvPr/>
        </p:nvSpPr>
        <p:spPr bwMode="auto">
          <a:xfrm>
            <a:off x="5476875" y="5045075"/>
            <a:ext cx="3028950" cy="106997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Product Line Accounts</a:t>
            </a:r>
          </a:p>
          <a:p>
            <a:pPr algn="l" eaLnBrk="0" hangingPunct="0">
              <a:spcBef>
                <a:spcPct val="50000"/>
              </a:spcBef>
              <a:buFontTx/>
              <a:buChar char="•"/>
              <a:tabLst>
                <a:tab pos="114300" algn="l"/>
              </a:tabLst>
            </a:pPr>
            <a:r>
              <a:rPr lang="en-US" sz="1600" b="1" dirty="0">
                <a:latin typeface="+mj-lt"/>
              </a:rPr>
              <a:t> Department Accounts</a:t>
            </a:r>
          </a:p>
          <a:p>
            <a:pPr algn="l" eaLnBrk="0" hangingPunct="0">
              <a:spcBef>
                <a:spcPct val="50000"/>
              </a:spcBef>
              <a:buFontTx/>
              <a:buChar char="•"/>
              <a:tabLst>
                <a:tab pos="114300" algn="l"/>
              </a:tabLst>
            </a:pPr>
            <a:r>
              <a:rPr lang="en-US" sz="1600" b="1" dirty="0">
                <a:latin typeface="+mj-lt"/>
              </a:rPr>
              <a:t> Site Accounts </a:t>
            </a:r>
            <a:endParaRPr lang="en-US" sz="1600" b="1" dirty="0">
              <a:solidFill>
                <a:schemeClr val="bg2"/>
              </a:solidFill>
              <a:latin typeface="+mj-lt"/>
            </a:endParaRPr>
          </a:p>
        </p:txBody>
      </p:sp>
      <p:sp>
        <p:nvSpPr>
          <p:cNvPr id="14" name="AutoShape 4"/>
          <p:cNvSpPr>
            <a:spLocks noChangeArrowheads="1"/>
          </p:cNvSpPr>
          <p:nvPr/>
        </p:nvSpPr>
        <p:spPr bwMode="auto">
          <a:xfrm>
            <a:off x="981075" y="506730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924175" y="25527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Cost Methods</a:t>
            </a:r>
          </a:p>
        </p:txBody>
      </p:sp>
      <p:sp>
        <p:nvSpPr>
          <p:cNvPr id="16" name="Rectangle 7"/>
          <p:cNvSpPr>
            <a:spLocks noChangeArrowheads="1"/>
          </p:cNvSpPr>
          <p:nvPr/>
        </p:nvSpPr>
        <p:spPr bwMode="auto">
          <a:xfrm>
            <a:off x="2924175" y="137160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Introduction</a:t>
            </a:r>
          </a:p>
        </p:txBody>
      </p:sp>
      <p:sp>
        <p:nvSpPr>
          <p:cNvPr id="17" name="Rectangle 9"/>
          <p:cNvSpPr>
            <a:spLocks noChangeArrowheads="1"/>
          </p:cNvSpPr>
          <p:nvPr/>
        </p:nvSpPr>
        <p:spPr bwMode="auto">
          <a:xfrm>
            <a:off x="2924175" y="37909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spcBef>
                <a:spcPct val="50000"/>
              </a:spcBef>
              <a:defRPr/>
            </a:pPr>
            <a:r>
              <a:rPr lang="en-US" b="1" dirty="0">
                <a:latin typeface="+mj-lt"/>
              </a:rPr>
              <a:t>Cost Screens</a:t>
            </a:r>
          </a:p>
        </p:txBody>
      </p:sp>
      <p:sp>
        <p:nvSpPr>
          <p:cNvPr id="19" name="Rectangle 12"/>
          <p:cNvSpPr>
            <a:spLocks noChangeArrowheads="1"/>
          </p:cNvSpPr>
          <p:nvPr/>
        </p:nvSpPr>
        <p:spPr bwMode="auto">
          <a:xfrm>
            <a:off x="2924175" y="5035550"/>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eaLnBrk="0" hangingPunct="0">
              <a:defRPr/>
            </a:pPr>
            <a:r>
              <a:rPr lang="en-US" b="1" dirty="0">
                <a:latin typeface="+mj-lt"/>
              </a:rPr>
              <a:t>Account</a:t>
            </a:r>
          </a:p>
          <a:p>
            <a:pPr eaLnBrk="0" hangingPunct="0">
              <a:defRPr/>
            </a:pPr>
            <a:r>
              <a:rPr lang="en-US" b="1" dirty="0">
                <a:latin typeface="+mj-lt"/>
              </a:rPr>
              <a:t>Structures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idx="1"/>
          </p:nvPr>
        </p:nvSpPr>
        <p:spPr/>
        <p:txBody>
          <a:bodyPr/>
          <a:lstStyle/>
          <a:p>
            <a:r>
              <a:rPr lang="en-US" dirty="0" smtClean="0"/>
              <a:t>To gain an understanding of how QAD EE cost accounting functions work</a:t>
            </a:r>
          </a:p>
          <a:p>
            <a:r>
              <a:rPr lang="en-US" dirty="0" smtClean="0"/>
              <a:t>To acquire a framework for setting up an effective product costing system in QAD EE</a:t>
            </a:r>
          </a:p>
        </p:txBody>
      </p:sp>
      <p:sp>
        <p:nvSpPr>
          <p:cNvPr id="21506" name="Rectangle 3"/>
          <p:cNvSpPr>
            <a:spLocks noGrp="1" noChangeArrowheads="1"/>
          </p:cNvSpPr>
          <p:nvPr>
            <p:ph type="title"/>
          </p:nvPr>
        </p:nvSpPr>
        <p:spPr/>
        <p:txBody>
          <a:bodyPr/>
          <a:lstStyle/>
          <a:p>
            <a:r>
              <a:rPr lang="en-US" smtClean="0"/>
              <a:t>Course Goals</a:t>
            </a:r>
          </a:p>
        </p:txBody>
      </p:sp>
      <p:sp>
        <p:nvSpPr>
          <p:cNvPr id="21508" name="Footer Placeholder 3"/>
          <p:cNvSpPr>
            <a:spLocks noGrp="1"/>
          </p:cNvSpPr>
          <p:nvPr>
            <p:ph type="ftr" sz="quarter" idx="10"/>
          </p:nvPr>
        </p:nvSpPr>
        <p:spPr/>
        <p:txBody>
          <a:bodyPr/>
          <a:lstStyle/>
          <a:p>
            <a:r>
              <a:rPr lang="en-US" smtClean="0"/>
              <a:t>PC-IN-090</a:t>
            </a: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5916</TotalTime>
  <Words>1607</Words>
  <Application>Microsoft Office PowerPoint</Application>
  <PresentationFormat>On-screen Show (4:3)</PresentationFormat>
  <Paragraphs>397</Paragraphs>
  <Slides>36</Slides>
  <Notes>6</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1_EX06PP_template</vt:lpstr>
      <vt:lpstr>QAD 2010 Template</vt:lpstr>
      <vt:lpstr>Introduction to Product Costing</vt:lpstr>
      <vt:lpstr>Slide 2</vt:lpstr>
      <vt:lpstr>Facilities</vt:lpstr>
      <vt:lpstr>Product Costing Courses</vt:lpstr>
      <vt:lpstr>Course Overview</vt:lpstr>
      <vt:lpstr>Course Overview</vt:lpstr>
      <vt:lpstr>Course Overview</vt:lpstr>
      <vt:lpstr>Course Overview</vt:lpstr>
      <vt:lpstr>Course Goals</vt:lpstr>
      <vt:lpstr>Purpose of Cost Accounting</vt:lpstr>
      <vt:lpstr>Manufacturing Cost Flow</vt:lpstr>
      <vt:lpstr>QAD Enterprise Applications Costing Methods</vt:lpstr>
      <vt:lpstr>Standard Costing: Example</vt:lpstr>
      <vt:lpstr>Standard Rate &amp; Usage Variances</vt:lpstr>
      <vt:lpstr>Standard (GL) Cost: Account Flow</vt:lpstr>
      <vt:lpstr>Standard (GL) Cost: Account Flow, cont.</vt:lpstr>
      <vt:lpstr>Average Costing: Example</vt:lpstr>
      <vt:lpstr>Period Costing</vt:lpstr>
      <vt:lpstr>Periodic Costing</vt:lpstr>
      <vt:lpstr>Terminology and Basic Concepts</vt:lpstr>
      <vt:lpstr>Reading the Screen</vt:lpstr>
      <vt:lpstr>Cost Sets in QAD EE</vt:lpstr>
      <vt:lpstr>Cost Categories</vt:lpstr>
      <vt:lpstr>Cost Elements</vt:lpstr>
      <vt:lpstr>Levels</vt:lpstr>
      <vt:lpstr>Levels</vt:lpstr>
      <vt:lpstr>Levels</vt:lpstr>
      <vt:lpstr>Phantom Structures</vt:lpstr>
      <vt:lpstr>Domain, Sites, Entities, and Locations</vt:lpstr>
      <vt:lpstr>Product Lines</vt:lpstr>
      <vt:lpstr>Direct and Indirect Costs</vt:lpstr>
      <vt:lpstr>Fixed and Variable Costs</vt:lpstr>
      <vt:lpstr>Absorbed vs. Applied Amounts</vt:lpstr>
      <vt:lpstr>Burden vs. Overhead (1 of 2)</vt:lpstr>
      <vt:lpstr>Burden vs Overhead (2 of 2)</vt:lpstr>
      <vt:lpstr>Business Issues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Standard Costing and  Cost Management</dc:title>
  <dc:creator>Roberta Gage Ricard</dc:creator>
  <cp:lastModifiedBy>qgl</cp:lastModifiedBy>
  <cp:revision>549</cp:revision>
  <cp:lastPrinted>2000-07-13T19:18:00Z</cp:lastPrinted>
  <dcterms:created xsi:type="dcterms:W3CDTF">2000-01-18T23:35:43Z</dcterms:created>
  <dcterms:modified xsi:type="dcterms:W3CDTF">2018-01-08T02:50:26Z</dcterms:modified>
</cp:coreProperties>
</file>