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7" r:id="rId1"/>
  </p:sldMasterIdLst>
  <p:notesMasterIdLst>
    <p:notesMasterId r:id="rId14"/>
  </p:notesMasterIdLst>
  <p:handoutMasterIdLst>
    <p:handoutMasterId r:id="rId15"/>
  </p:handoutMasterIdLst>
  <p:sldIdLst>
    <p:sldId id="318" r:id="rId2"/>
    <p:sldId id="303" r:id="rId3"/>
    <p:sldId id="308" r:id="rId4"/>
    <p:sldId id="305" r:id="rId5"/>
    <p:sldId id="322" r:id="rId6"/>
    <p:sldId id="310" r:id="rId7"/>
    <p:sldId id="311" r:id="rId8"/>
    <p:sldId id="312" r:id="rId9"/>
    <p:sldId id="323" r:id="rId10"/>
    <p:sldId id="324" r:id="rId11"/>
    <p:sldId id="321" r:id="rId12"/>
    <p:sldId id="319" r:id="rId13"/>
  </p:sldIdLst>
  <p:sldSz cx="9144000" cy="6858000" type="screen4x3"/>
  <p:notesSz cx="6991350" cy="9282113"/>
  <p:embeddedFontLst>
    <p:embeddedFont>
      <p:font typeface="Century Gothic" pitchFamily="34" charset="0"/>
      <p:regular r:id="rId16"/>
      <p:bold r:id="rId17"/>
      <p:italic r:id="rId18"/>
      <p:boldItalic r:id="rId19"/>
    </p:embeddedFont>
    <p:embeddedFont>
      <p:font typeface="Tahoma" pitchFamily="34" charset="0"/>
      <p:regular r:id="rId20"/>
      <p:bold r:id="rId21"/>
    </p:embeddedFont>
    <p:embeddedFont>
      <p:font typeface="Webdings" pitchFamily="18" charset="2"/>
      <p:regular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C0C0C0"/>
    <a:srgbClr val="808080"/>
    <a:srgbClr val="FF0000"/>
    <a:srgbClr val="E1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0" autoAdjust="0"/>
    <p:restoredTop sz="94660"/>
  </p:normalViewPr>
  <p:slideViewPr>
    <p:cSldViewPr snapToGrid="0">
      <p:cViewPr>
        <p:scale>
          <a:sx n="100" d="100"/>
          <a:sy n="100" d="100"/>
        </p:scale>
        <p:origin x="-936" y="168"/>
      </p:cViewPr>
      <p:guideLst>
        <p:guide orient="horz" pos="2160"/>
        <p:guide orient="horz" pos="288"/>
        <p:guide pos="129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endParaRPr lang="en-US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endParaRPr lang="en-US"/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endParaRPr lang="en-US"/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fld id="{FEB642CB-2FD1-4AB1-95B2-0C2631ECE41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37088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/>
            </a:lvl1pPr>
          </a:lstStyle>
          <a:p>
            <a:fld id="{AF2E9BB1-AFDB-4B70-88B7-AB59B128C29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section you learn how to:</a:t>
            </a:r>
          </a:p>
          <a:p>
            <a:r>
              <a:rPr lang="en-US" dirty="0" smtClean="0"/>
              <a:t>Identify key business considerations before setting up MRP and CRP in QAD SE &amp; EE</a:t>
            </a:r>
          </a:p>
          <a:p>
            <a:r>
              <a:rPr lang="en-US" b="1" dirty="0" smtClean="0"/>
              <a:t>Set up MRP and CRP in QAD SE &amp; EE</a:t>
            </a:r>
          </a:p>
          <a:p>
            <a:r>
              <a:rPr lang="en-US" dirty="0" smtClean="0"/>
              <a:t>Use MRP and CRP in QAD SE &amp; EE</a:t>
            </a:r>
          </a:p>
        </p:txBody>
      </p:sp>
      <p:sp>
        <p:nvSpPr>
          <p:cNvPr id="307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MRP and CRP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Item-Site Planning Maintenance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MRP-SU-100</a:t>
            </a:r>
            <a:endParaRPr 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702" y="952417"/>
            <a:ext cx="7974013" cy="53657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760413" y="2125663"/>
            <a:ext cx="1341437" cy="59372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Order Policies and Modifiers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MRP-SU-110</a:t>
            </a:r>
            <a:endParaRPr lang="en-US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3051" y="2108179"/>
            <a:ext cx="2247900" cy="876300"/>
          </a:xfrm>
          <a:prstGeom prst="rect">
            <a:avLst/>
          </a:prstGeom>
          <a:solidFill>
            <a:srgbClr val="C0C0C0"/>
          </a:solidFill>
          <a:ln w="38100">
            <a:solidFill>
              <a:srgbClr val="43699C"/>
            </a:solidFill>
            <a:miter lim="800000"/>
            <a:headEnd/>
            <a:tailEnd/>
          </a:ln>
        </p:spPr>
      </p:pic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7205539" y="3817916"/>
            <a:ext cx="546100" cy="3571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86493" tIns="43247" rIns="86493" bIns="43247" anchor="ctr">
            <a:spAutoFit/>
          </a:bodyPr>
          <a:lstStyle/>
          <a:p>
            <a:pPr algn="ctr" defTabSz="865188" eaLnBrk="0" hangingPunct="0">
              <a:defRPr/>
            </a:pPr>
            <a:r>
              <a:rPr lang="en-US" sz="1700" b="1">
                <a:latin typeface="+mj-lt"/>
              </a:rPr>
              <a:t>100</a:t>
            </a:r>
          </a:p>
        </p:txBody>
      </p:sp>
      <p:sp>
        <p:nvSpPr>
          <p:cNvPr id="153729" name="Text Box 129"/>
          <p:cNvSpPr txBox="1">
            <a:spLocks noChangeArrowheads="1"/>
          </p:cNvSpPr>
          <p:nvPr/>
        </p:nvSpPr>
        <p:spPr bwMode="auto">
          <a:xfrm>
            <a:off x="2774826" y="5224934"/>
            <a:ext cx="5491163" cy="6721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lIns="82296" tIns="43247" rIns="82296" bIns="43247" anchor="ctr">
            <a:spAutoFit/>
          </a:bodyPr>
          <a:lstStyle/>
          <a:p>
            <a:pPr defTabSz="865188" eaLnBrk="0" hangingPunct="0">
              <a:defRPr/>
            </a:pPr>
            <a:r>
              <a:rPr lang="en-US" sz="1900">
                <a:latin typeface="+mj-lt"/>
              </a:rPr>
              <a:t>Order policies and modifiers control the type and quantities of MRP-generated orders</a:t>
            </a:r>
          </a:p>
        </p:txBody>
      </p:sp>
      <p:graphicFrame>
        <p:nvGraphicFramePr>
          <p:cNvPr id="154250" name="Group 650"/>
          <p:cNvGraphicFramePr>
            <a:graphicFrameLocks noGrp="1"/>
          </p:cNvGraphicFramePr>
          <p:nvPr/>
        </p:nvGraphicFramePr>
        <p:xfrm>
          <a:off x="2514476" y="1727179"/>
          <a:ext cx="3294063" cy="2347914"/>
        </p:xfrm>
        <a:graphic>
          <a:graphicData uri="http://schemas.openxmlformats.org/drawingml/2006/table">
            <a:tbl>
              <a:tblPr/>
              <a:tblGrid>
                <a:gridCol w="1100138"/>
                <a:gridCol w="438150"/>
                <a:gridCol w="439737"/>
                <a:gridCol w="438150"/>
                <a:gridCol w="439738"/>
                <a:gridCol w="438150"/>
              </a:tblGrid>
              <a:tr h="34448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Past Due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Gross Requirements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Net Requirements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Scheduled Receipts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On-Hand Inventory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230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Planned Orders Due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Planned Order Release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3386" name="AutoShape 494"/>
          <p:cNvCxnSpPr>
            <a:cxnSpLocks noChangeShapeType="1"/>
            <a:stCxn id="153605" idx="0"/>
          </p:cNvCxnSpPr>
          <p:nvPr/>
        </p:nvCxnSpPr>
        <p:spPr bwMode="auto">
          <a:xfrm flipH="1" flipV="1">
            <a:off x="7477001" y="3003529"/>
            <a:ext cx="1588" cy="814387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3387" name="Freeform 495"/>
          <p:cNvSpPr>
            <a:spLocks/>
          </p:cNvSpPr>
          <p:nvPr/>
        </p:nvSpPr>
        <p:spPr bwMode="auto">
          <a:xfrm rot="5400000">
            <a:off x="6154614" y="2952729"/>
            <a:ext cx="306387" cy="2357437"/>
          </a:xfrm>
          <a:custGeom>
            <a:avLst/>
            <a:gdLst>
              <a:gd name="T0" fmla="*/ 220884 w 258"/>
              <a:gd name="T1" fmla="*/ 0 h 198"/>
              <a:gd name="T2" fmla="*/ 306387 w 258"/>
              <a:gd name="T3" fmla="*/ 0 h 198"/>
              <a:gd name="T4" fmla="*/ 306387 w 258"/>
              <a:gd name="T5" fmla="*/ 2357437 h 198"/>
              <a:gd name="T6" fmla="*/ 0 w 258"/>
              <a:gd name="T7" fmla="*/ 2357437 h 198"/>
              <a:gd name="T8" fmla="*/ 0 60000 65536"/>
              <a:gd name="T9" fmla="*/ 0 60000 65536"/>
              <a:gd name="T10" fmla="*/ 0 60000 65536"/>
              <a:gd name="T11" fmla="*/ 0 60000 65536"/>
              <a:gd name="T12" fmla="*/ 0 w 258"/>
              <a:gd name="T13" fmla="*/ 0 h 198"/>
              <a:gd name="T14" fmla="*/ 258 w 258"/>
              <a:gd name="T15" fmla="*/ 198 h 1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8" h="198">
                <a:moveTo>
                  <a:pt x="186" y="0"/>
                </a:moveTo>
                <a:lnTo>
                  <a:pt x="258" y="0"/>
                </a:lnTo>
                <a:lnTo>
                  <a:pt x="258" y="198"/>
                </a:lnTo>
                <a:lnTo>
                  <a:pt x="0" y="198"/>
                </a:lnTo>
              </a:path>
            </a:pathLst>
          </a:cu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88" name="Rectangle 6"/>
          <p:cNvSpPr>
            <a:spLocks noChangeArrowheads="1"/>
          </p:cNvSpPr>
          <p:nvPr/>
        </p:nvSpPr>
        <p:spPr bwMode="auto">
          <a:xfrm>
            <a:off x="634876" y="1330304"/>
            <a:ext cx="5427663" cy="3660775"/>
          </a:xfrm>
          <a:prstGeom prst="rect">
            <a:avLst/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89" name="Rectangle 7"/>
          <p:cNvSpPr>
            <a:spLocks noChangeArrowheads="1"/>
          </p:cNvSpPr>
          <p:nvPr/>
        </p:nvSpPr>
        <p:spPr bwMode="auto">
          <a:xfrm>
            <a:off x="1304801" y="1677966"/>
            <a:ext cx="354013" cy="425450"/>
          </a:xfrm>
          <a:prstGeom prst="rect">
            <a:avLst/>
          </a:prstGeom>
          <a:noFill/>
          <a:ln w="19050" cap="rnd">
            <a:solidFill>
              <a:srgbClr val="000000"/>
            </a:solidFill>
            <a:miter lim="800000"/>
            <a:headEnd/>
            <a:tailEnd/>
          </a:ln>
        </p:spPr>
        <p:txBody>
          <a:bodyPr lIns="86493" tIns="43247" rIns="86493" bIns="43247" anchor="ctr" anchorCtr="1"/>
          <a:lstStyle/>
          <a:p>
            <a:pPr algn="ctr" defTabSz="865188" eaLnBrk="0" hangingPunct="0"/>
            <a:r>
              <a:rPr lang="en-US" sz="1700" b="1">
                <a:latin typeface="+mj-lt"/>
              </a:rPr>
              <a:t>A</a:t>
            </a:r>
          </a:p>
        </p:txBody>
      </p:sp>
      <p:sp>
        <p:nvSpPr>
          <p:cNvPr id="13390" name="Rectangle 8"/>
          <p:cNvSpPr>
            <a:spLocks noChangeArrowheads="1"/>
          </p:cNvSpPr>
          <p:nvPr/>
        </p:nvSpPr>
        <p:spPr bwMode="auto">
          <a:xfrm>
            <a:off x="901576" y="2468541"/>
            <a:ext cx="355600" cy="425450"/>
          </a:xfrm>
          <a:prstGeom prst="rect">
            <a:avLst/>
          </a:prstGeom>
          <a:noFill/>
          <a:ln w="19050" cap="rnd">
            <a:solidFill>
              <a:srgbClr val="000000"/>
            </a:solidFill>
            <a:miter lim="800000"/>
            <a:headEnd/>
            <a:tailEnd/>
          </a:ln>
        </p:spPr>
        <p:txBody>
          <a:bodyPr lIns="86493" tIns="43247" rIns="86493" bIns="43247" anchor="ctr" anchorCtr="1"/>
          <a:lstStyle/>
          <a:p>
            <a:pPr algn="ctr" defTabSz="865188" eaLnBrk="0" hangingPunct="0"/>
            <a:r>
              <a:rPr lang="en-US" sz="1700" b="1">
                <a:latin typeface="+mj-lt"/>
              </a:rPr>
              <a:t>B</a:t>
            </a:r>
          </a:p>
        </p:txBody>
      </p:sp>
      <p:sp>
        <p:nvSpPr>
          <p:cNvPr id="13391" name="Rectangle 9"/>
          <p:cNvSpPr>
            <a:spLocks noChangeArrowheads="1"/>
          </p:cNvSpPr>
          <p:nvPr/>
        </p:nvSpPr>
        <p:spPr bwMode="auto">
          <a:xfrm>
            <a:off x="1708026" y="2468541"/>
            <a:ext cx="355600" cy="425450"/>
          </a:xfrm>
          <a:prstGeom prst="rect">
            <a:avLst/>
          </a:prstGeom>
          <a:noFill/>
          <a:ln w="19050" cap="rnd">
            <a:solidFill>
              <a:srgbClr val="000000"/>
            </a:solidFill>
            <a:miter lim="800000"/>
            <a:headEnd/>
            <a:tailEnd/>
          </a:ln>
        </p:spPr>
        <p:txBody>
          <a:bodyPr lIns="86493" tIns="43247" rIns="86493" bIns="43247" anchor="ctr" anchorCtr="1"/>
          <a:lstStyle/>
          <a:p>
            <a:pPr algn="ctr" defTabSz="865188" eaLnBrk="0" hangingPunct="0"/>
            <a:r>
              <a:rPr lang="en-US" sz="1700" b="1">
                <a:latin typeface="+mj-lt"/>
              </a:rPr>
              <a:t>C</a:t>
            </a:r>
          </a:p>
        </p:txBody>
      </p:sp>
      <p:sp>
        <p:nvSpPr>
          <p:cNvPr id="13392" name="Rectangle 15"/>
          <p:cNvSpPr>
            <a:spLocks noChangeArrowheads="1"/>
          </p:cNvSpPr>
          <p:nvPr/>
        </p:nvSpPr>
        <p:spPr bwMode="auto">
          <a:xfrm>
            <a:off x="788077" y="3316266"/>
            <a:ext cx="163987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865188" eaLnBrk="0" hangingPunct="0"/>
            <a:r>
              <a:rPr lang="en-US" sz="1400" b="1">
                <a:solidFill>
                  <a:srgbClr val="000000"/>
                </a:solidFill>
                <a:latin typeface="+mj-lt"/>
              </a:rPr>
              <a:t>Demand for item A</a:t>
            </a:r>
          </a:p>
          <a:p>
            <a:pPr algn="ctr" defTabSz="865188" eaLnBrk="0" hangingPunct="0"/>
            <a:r>
              <a:rPr lang="en-US" sz="1400" b="1">
                <a:solidFill>
                  <a:srgbClr val="000000"/>
                </a:solidFill>
                <a:latin typeface="+mj-lt"/>
              </a:rPr>
              <a:t>in period 4 is 100 </a:t>
            </a:r>
          </a:p>
        </p:txBody>
      </p:sp>
      <p:sp>
        <p:nvSpPr>
          <p:cNvPr id="13393" name="Rectangle 82"/>
          <p:cNvSpPr>
            <a:spLocks noChangeArrowheads="1"/>
          </p:cNvSpPr>
          <p:nvPr/>
        </p:nvSpPr>
        <p:spPr bwMode="auto">
          <a:xfrm>
            <a:off x="485651" y="4491016"/>
            <a:ext cx="56388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65188" eaLnBrk="0" hangingPunct="0"/>
            <a:r>
              <a:rPr lang="en-US" sz="1200" b="1">
                <a:solidFill>
                  <a:srgbClr val="000000"/>
                </a:solidFill>
                <a:latin typeface="+mj-lt"/>
              </a:rPr>
              <a:t>MRP also calculates the requirements for components B and C</a:t>
            </a:r>
            <a:endParaRPr lang="en-US" sz="1200" b="1">
              <a:latin typeface="+mj-lt"/>
            </a:endParaRPr>
          </a:p>
        </p:txBody>
      </p:sp>
      <p:sp>
        <p:nvSpPr>
          <p:cNvPr id="13394" name="Rectangle 83"/>
          <p:cNvSpPr>
            <a:spLocks noChangeArrowheads="1"/>
          </p:cNvSpPr>
          <p:nvPr/>
        </p:nvSpPr>
        <p:spPr bwMode="auto">
          <a:xfrm>
            <a:off x="1674689" y="1776391"/>
            <a:ext cx="498475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395" name="Rectangle 84"/>
          <p:cNvSpPr>
            <a:spLocks noChangeArrowheads="1"/>
          </p:cNvSpPr>
          <p:nvPr/>
        </p:nvSpPr>
        <p:spPr bwMode="auto">
          <a:xfrm>
            <a:off x="1786443" y="1814491"/>
            <a:ext cx="36227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865188" eaLnBrk="0" hangingPunct="0"/>
            <a:r>
              <a:rPr lang="en-US" sz="1400" b="1">
                <a:solidFill>
                  <a:srgbClr val="000000"/>
                </a:solidFill>
                <a:latin typeface="+mj-lt"/>
              </a:rPr>
              <a:t>LT=1</a:t>
            </a:r>
            <a:endParaRPr lang="en-US" sz="1400" b="1">
              <a:latin typeface="+mj-lt"/>
            </a:endParaRPr>
          </a:p>
        </p:txBody>
      </p:sp>
      <p:cxnSp>
        <p:nvCxnSpPr>
          <p:cNvPr id="13396" name="AutoShape 492"/>
          <p:cNvCxnSpPr>
            <a:cxnSpLocks noChangeShapeType="1"/>
            <a:stCxn id="13389" idx="2"/>
            <a:endCxn id="13390" idx="0"/>
          </p:cNvCxnSpPr>
          <p:nvPr/>
        </p:nvCxnSpPr>
        <p:spPr bwMode="auto">
          <a:xfrm rot="5400000">
            <a:off x="1108745" y="2085160"/>
            <a:ext cx="342900" cy="401638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3397" name="AutoShape 493"/>
          <p:cNvCxnSpPr>
            <a:cxnSpLocks noChangeShapeType="1"/>
            <a:stCxn id="13389" idx="2"/>
            <a:endCxn id="13391" idx="0"/>
          </p:cNvCxnSpPr>
          <p:nvPr/>
        </p:nvCxnSpPr>
        <p:spPr bwMode="auto">
          <a:xfrm rot="16200000" flipH="1">
            <a:off x="1511970" y="2083573"/>
            <a:ext cx="342900" cy="40481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sp>
        <p:nvSpPr>
          <p:cNvPr id="13398" name="Freeform 79"/>
          <p:cNvSpPr>
            <a:spLocks/>
          </p:cNvSpPr>
          <p:nvPr/>
        </p:nvSpPr>
        <p:spPr bwMode="auto">
          <a:xfrm>
            <a:off x="5494214" y="3576616"/>
            <a:ext cx="446087" cy="325438"/>
          </a:xfrm>
          <a:custGeom>
            <a:avLst/>
            <a:gdLst>
              <a:gd name="T0" fmla="*/ 321598 w 258"/>
              <a:gd name="T1" fmla="*/ 0 h 198"/>
              <a:gd name="T2" fmla="*/ 446087 w 258"/>
              <a:gd name="T3" fmla="*/ 0 h 198"/>
              <a:gd name="T4" fmla="*/ 446087 w 258"/>
              <a:gd name="T5" fmla="*/ 325438 h 198"/>
              <a:gd name="T6" fmla="*/ 0 w 258"/>
              <a:gd name="T7" fmla="*/ 325438 h 198"/>
              <a:gd name="T8" fmla="*/ 0 60000 65536"/>
              <a:gd name="T9" fmla="*/ 0 60000 65536"/>
              <a:gd name="T10" fmla="*/ 0 60000 65536"/>
              <a:gd name="T11" fmla="*/ 0 60000 65536"/>
              <a:gd name="T12" fmla="*/ 0 w 258"/>
              <a:gd name="T13" fmla="*/ 0 h 198"/>
              <a:gd name="T14" fmla="*/ 258 w 258"/>
              <a:gd name="T15" fmla="*/ 198 h 1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8" h="198">
                <a:moveTo>
                  <a:pt x="186" y="0"/>
                </a:moveTo>
                <a:lnTo>
                  <a:pt x="258" y="0"/>
                </a:lnTo>
                <a:lnTo>
                  <a:pt x="258" y="198"/>
                </a:lnTo>
                <a:lnTo>
                  <a:pt x="0" y="198"/>
                </a:lnTo>
              </a:path>
            </a:pathLst>
          </a:cu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MRP and CRP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MRP and CRP</a:t>
            </a:r>
          </a:p>
          <a:p>
            <a:r>
              <a:rPr lang="en-US" dirty="0" smtClean="0"/>
              <a:t>Use MRP and CRP</a:t>
            </a:r>
          </a:p>
          <a:p>
            <a:endParaRPr lang="en-US" dirty="0" smtClean="0"/>
          </a:p>
        </p:txBody>
      </p:sp>
      <p:sp>
        <p:nvSpPr>
          <p:cNvPr id="1433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MRP-SU-120</a:t>
            </a:r>
            <a:endParaRPr 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1294" y="891610"/>
            <a:ext cx="7095506" cy="5424523"/>
          </a:xfrm>
        </p:spPr>
        <p:txBody>
          <a:bodyPr/>
          <a:lstStyle/>
          <a:p>
            <a:r>
              <a:rPr lang="en-US" dirty="0" smtClean="0"/>
              <a:t>Creating Work Schedules</a:t>
            </a:r>
          </a:p>
          <a:p>
            <a:r>
              <a:rPr lang="en-US" dirty="0" smtClean="0"/>
              <a:t>Managing the Control Program</a:t>
            </a:r>
          </a:p>
          <a:p>
            <a:r>
              <a:rPr lang="en-US" dirty="0" smtClean="0"/>
              <a:t>Maintaining Planning Parameters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40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MRP-SU-020</a:t>
            </a:r>
            <a:endParaRPr lang="en-US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/>
          <a:lstStyle/>
          <a:p>
            <a:r>
              <a:rPr lang="en-US" b="1" dirty="0" smtClean="0"/>
              <a:t>Creating Work Schedules</a:t>
            </a:r>
          </a:p>
          <a:p>
            <a:r>
              <a:rPr lang="en-US" dirty="0" smtClean="0"/>
              <a:t>Managing the Control Program</a:t>
            </a:r>
          </a:p>
          <a:p>
            <a:r>
              <a:rPr lang="en-US" dirty="0" smtClean="0"/>
              <a:t>Maintaining Planning Parameters</a:t>
            </a:r>
          </a:p>
          <a:p>
            <a:endParaRPr lang="en-US" dirty="0"/>
          </a:p>
        </p:txBody>
      </p:sp>
      <p:sp>
        <p:nvSpPr>
          <p:cNvPr id="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51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MRP-SU-030</a:t>
            </a:r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Holiday Maintenance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MRP-SU-040</a:t>
            </a:r>
            <a:endParaRPr lang="en-US"/>
          </a:p>
        </p:txBody>
      </p:sp>
      <p:pic>
        <p:nvPicPr>
          <p:cNvPr id="6148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2172071"/>
            <a:ext cx="4857750" cy="22288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Calendar </a:t>
            </a:r>
            <a:r>
              <a:rPr lang="en-US" dirty="0" smtClean="0"/>
              <a:t>Setup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MRP-SU-050</a:t>
            </a:r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549" y="1093789"/>
            <a:ext cx="3549144" cy="222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7785" y="1933259"/>
            <a:ext cx="3513411" cy="2476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2359" y="3239453"/>
            <a:ext cx="3688693" cy="265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Creating Work Schedules</a:t>
            </a:r>
          </a:p>
          <a:p>
            <a:r>
              <a:rPr lang="en-US" b="1" dirty="0" smtClean="0"/>
              <a:t>Managing the Control Program</a:t>
            </a:r>
          </a:p>
          <a:p>
            <a:r>
              <a:rPr lang="en-US" dirty="0" smtClean="0"/>
              <a:t>Maintaining Planning Parameters</a:t>
            </a:r>
          </a:p>
          <a:p>
            <a:endParaRPr lang="en-US" dirty="0"/>
          </a:p>
        </p:txBody>
      </p:sp>
      <p:sp>
        <p:nvSpPr>
          <p:cNvPr id="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MRP-SU-060</a:t>
            </a:r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MRP Control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MRP-SU-070</a:t>
            </a:r>
            <a:endParaRPr lang="en-US"/>
          </a:p>
        </p:txBody>
      </p:sp>
      <p:pic>
        <p:nvPicPr>
          <p:cNvPr id="9220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4575" y="1895909"/>
            <a:ext cx="4514850" cy="2733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Creating Work Schedules</a:t>
            </a:r>
          </a:p>
          <a:p>
            <a:r>
              <a:rPr lang="en-US" dirty="0" smtClean="0"/>
              <a:t>Managing the Control Program</a:t>
            </a:r>
          </a:p>
          <a:p>
            <a:r>
              <a:rPr lang="en-US" b="1" dirty="0" smtClean="0"/>
              <a:t>Maintaining Planning Parameters</a:t>
            </a:r>
          </a:p>
          <a:p>
            <a:endParaRPr lang="en-US" dirty="0"/>
          </a:p>
        </p:txBody>
      </p:sp>
      <p:sp>
        <p:nvSpPr>
          <p:cNvPr id="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MRP-SU-080</a:t>
            </a:r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Planning Maintenance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MRP-SU-090</a:t>
            </a:r>
            <a:endParaRPr lang="en-US"/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25" y="957882"/>
            <a:ext cx="7969250" cy="53625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3074988" y="3800475"/>
            <a:ext cx="2660650" cy="11985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11270" name="Rectangle 5"/>
          <p:cNvSpPr>
            <a:spLocks noChangeArrowheads="1"/>
          </p:cNvSpPr>
          <p:nvPr/>
        </p:nvSpPr>
        <p:spPr bwMode="auto">
          <a:xfrm>
            <a:off x="5970588" y="3346450"/>
            <a:ext cx="1712912" cy="115411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11271" name="Rectangle 6"/>
          <p:cNvSpPr>
            <a:spLocks noChangeArrowheads="1"/>
          </p:cNvSpPr>
          <p:nvPr/>
        </p:nvSpPr>
        <p:spPr bwMode="auto">
          <a:xfrm>
            <a:off x="755650" y="3059113"/>
            <a:ext cx="1701800" cy="26416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4906</TotalTime>
  <Words>213</Words>
  <Application>Microsoft Office PowerPoint</Application>
  <PresentationFormat>On-screen Show (4:3)</PresentationFormat>
  <Paragraphs>80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Century Gothic</vt:lpstr>
      <vt:lpstr>Tahoma</vt:lpstr>
      <vt:lpstr>Webdings</vt:lpstr>
      <vt:lpstr>Wingdings</vt:lpstr>
      <vt:lpstr>Lucida Grande</vt:lpstr>
      <vt:lpstr>QAD 2010 Template</vt:lpstr>
      <vt:lpstr>Set up MRP and CRP</vt:lpstr>
      <vt:lpstr>MRP Setup</vt:lpstr>
      <vt:lpstr>MRP Setup</vt:lpstr>
      <vt:lpstr>Holiday Maintenance</vt:lpstr>
      <vt:lpstr>Calendar Setup</vt:lpstr>
      <vt:lpstr>MRP Setup</vt:lpstr>
      <vt:lpstr>MRP Control</vt:lpstr>
      <vt:lpstr>MRP Setup</vt:lpstr>
      <vt:lpstr>Item Planning Maintenance</vt:lpstr>
      <vt:lpstr>Item-Site Planning Maintenance</vt:lpstr>
      <vt:lpstr>Order Policies and Modifiers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Mike Thorn</cp:lastModifiedBy>
  <cp:revision>226</cp:revision>
  <cp:lastPrinted>2001-04-02T23:30:07Z</cp:lastPrinted>
  <dcterms:created xsi:type="dcterms:W3CDTF">1998-02-18T21:36:34Z</dcterms:created>
  <dcterms:modified xsi:type="dcterms:W3CDTF">2016-02-02T23:05:00Z</dcterms:modified>
</cp:coreProperties>
</file>