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15.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23.xml" ContentType="application/vnd.openxmlformats-officedocument.presentationml.notesSlide+xml"/>
  <Override PartName="/ppt/comments/comment22.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notesSlides/notesSlide19.xml" ContentType="application/vnd.openxmlformats-officedocument.presentationml.notesSlide+xml"/>
  <Override PartName="/ppt/comments/comment18.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Override PartName="/ppt/comments/comment16.xml" ContentType="application/vnd.openxmlformats-officedocument.presentationml.comments+xml"/>
  <Override PartName="/ppt/notesSlides/notesSlide28.xml" ContentType="application/vnd.openxmlformats-officedocument.presentationml.notesSlide+xml"/>
  <Override PartName="/ppt/comments/comment25.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notesSlides/notesSlide22.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comments/comment17.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20" r:id="rId2"/>
  </p:sldMasterIdLst>
  <p:notesMasterIdLst>
    <p:notesMasterId r:id="rId33"/>
  </p:notesMasterIdLst>
  <p:handoutMasterIdLst>
    <p:handoutMasterId r:id="rId34"/>
  </p:handoutMasterIdLst>
  <p:sldIdLst>
    <p:sldId id="604" r:id="rId3"/>
    <p:sldId id="642" r:id="rId4"/>
    <p:sldId id="605" r:id="rId5"/>
    <p:sldId id="638" r:id="rId6"/>
    <p:sldId id="620" r:id="rId7"/>
    <p:sldId id="626" r:id="rId8"/>
    <p:sldId id="624" r:id="rId9"/>
    <p:sldId id="627" r:id="rId10"/>
    <p:sldId id="640" r:id="rId11"/>
    <p:sldId id="610" r:id="rId12"/>
    <p:sldId id="611" r:id="rId13"/>
    <p:sldId id="612" r:id="rId14"/>
    <p:sldId id="613" r:id="rId15"/>
    <p:sldId id="614" r:id="rId16"/>
    <p:sldId id="615" r:id="rId17"/>
    <p:sldId id="616" r:id="rId18"/>
    <p:sldId id="617" r:id="rId19"/>
    <p:sldId id="618" r:id="rId20"/>
    <p:sldId id="639" r:id="rId21"/>
    <p:sldId id="629" r:id="rId22"/>
    <p:sldId id="630" r:id="rId23"/>
    <p:sldId id="631" r:id="rId24"/>
    <p:sldId id="633" r:id="rId25"/>
    <p:sldId id="632" r:id="rId26"/>
    <p:sldId id="634" r:id="rId27"/>
    <p:sldId id="635" r:id="rId28"/>
    <p:sldId id="641" r:id="rId29"/>
    <p:sldId id="643" r:id="rId30"/>
    <p:sldId id="644" r:id="rId31"/>
    <p:sldId id="637" r:id="rId32"/>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27" clrIdx="0"/>
  <p:cmAuthor id="1" name="QAD" initials="Q"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8E1C9"/>
    <a:srgbClr val="DDDDDD"/>
    <a:srgbClr val="D6CDAE"/>
    <a:srgbClr val="C7BC93"/>
    <a:srgbClr val="FFFFCC"/>
    <a:srgbClr val="8E7F4A"/>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57000" autoAdjust="0"/>
  </p:normalViewPr>
  <p:slideViewPr>
    <p:cSldViewPr snapToGrid="0">
      <p:cViewPr>
        <p:scale>
          <a:sx n="75" d="100"/>
          <a:sy n="75" d="100"/>
        </p:scale>
        <p:origin x="-1660" y="-48"/>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2274"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11-18T14:10:36.672" idx="24">
    <p:pos x="3653" y="182"/>
    <p:text>H1</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09T11:58:01.391" idx="14">
    <p:pos x="4147" y="18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1-09T11:57:50.276" idx="13">
    <p:pos x="2835" y="18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1-09T11:57:40.181" idx="12">
    <p:pos x="2995" y="18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1-09T11:57:30.706" idx="11">
    <p:pos x="2419" y="18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1-09T11:57:22.226" idx="10">
    <p:pos x="2688" y="18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1-09T11:57:15.261" idx="9">
    <p:pos x="3910" y="18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1-09T11:57:08.671" idx="8">
    <p:pos x="2963" y="18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1-09T11:56:54.141" idx="7">
    <p:pos x="2240" y="179"/>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1-09T11:56:17.151" idx="6">
    <p:pos x="3674" y="16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1-09T11:56:07.336" idx="5">
    <p:pos x="4006" y="179"/>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1-09T11:59:28.301" idx="22">
    <p:pos x="1190"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1-09T11:55:28.126" idx="3">
    <p:pos x="2554" y="179"/>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1-09T11:55:14.346" idx="2">
    <p:pos x="1402" y="179"/>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1-09T11:54:53.866" idx="1">
    <p:pos x="2746" y="18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1-12T16:54:07.819" idx="26">
    <p:pos x="1894" y="179"/>
    <p:text>H1</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1-12T16:54:07.819" idx="27">
    <p:pos x="1894" y="179"/>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1-09T12:08:30.709" idx="23">
    <p:pos x="1440" y="18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1-09T11:59:18.216" idx="21">
    <p:pos x="1754" y="17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1-09T11:59:09.786" idx="20">
    <p:pos x="3571" y="17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1-09T11:59:02.311" idx="19">
    <p:pos x="1818" y="17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1-09T11:58:47.976" idx="18">
    <p:pos x="2112" y="18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1-09T11:58:39.376" idx="17">
    <p:pos x="1229" y="179"/>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1-09T11:58:30.361" idx="16">
    <p:pos x="2573" y="17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1-09T11:58:10.396" idx="15">
    <p:pos x="2464" y="179"/>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C8D1D8E4-55AA-4591-BB9D-316E4B6BDD3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dirty="0"/>
          </a:p>
        </p:txBody>
      </p:sp>
      <p:sp>
        <p:nvSpPr>
          <p:cNvPr id="29700"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06545B7B-A72C-4044-9591-37644EED0D3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The main menu in QAD EE has seven application-related sections: Customer Management, Supply Chain, Manufacturing, Financials, Master Data, System Administration, and Administration. The figure shows this top-level menu in the .NET user interface.</a:t>
            </a:r>
          </a:p>
          <a:p>
            <a:endParaRPr lang="en-US" dirty="0" smtClean="0"/>
          </a:p>
          <a:p>
            <a:r>
              <a:rPr lang="en-US" dirty="0" smtClean="0"/>
              <a:t>Each folder contains groups of related business activities called modules and individual programs.</a:t>
            </a:r>
            <a:r>
              <a:rPr lang="en-US" baseline="0" dirty="0" smtClean="0"/>
              <a:t> </a:t>
            </a:r>
            <a:r>
              <a:rPr lang="en-US" dirty="0" smtClean="0"/>
              <a:t>This course covers only a small portion of QAD EE application functionality. The system includes many more capabilities than can be covered here. Other QAD classes provide in-depth, module-based training. You can access information and schedules on the QAD Web site.</a:t>
            </a:r>
          </a:p>
          <a:p>
            <a:r>
              <a:rPr lang="en-US" dirty="0" smtClean="0"/>
              <a:t>Within each of the seven sections of the main menu are several top-level menu items. Each of these menu items represents a module.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A8CFE51-1C87-4EE3-A42E-DE841F69DB53}" type="slidenum">
              <a:rPr lang="en-US" smtClean="0"/>
              <a:pPr/>
              <a:t>11</a:t>
            </a:fld>
            <a:endParaRPr lang="en-US" dirty="0" smtClean="0"/>
          </a:p>
        </p:txBody>
      </p:sp>
      <p:sp>
        <p:nvSpPr>
          <p:cNvPr id="337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379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The Customer Management menu contains the menu folders required to manage all aspects of your customer relations.</a:t>
            </a:r>
          </a:p>
          <a:p>
            <a:pPr eaLnBrk="1" hangingPunct="1"/>
            <a:r>
              <a:rPr lang="en-US" sz="800" dirty="0" smtClean="0"/>
              <a:t>The three major subdivisions under Customer Management are Sales Orders/Invoices, Configured Products, and Service/Support.</a:t>
            </a:r>
          </a:p>
          <a:p>
            <a:pPr eaLnBrk="1" hangingPunct="1"/>
            <a:r>
              <a:rPr lang="en-US" sz="800" dirty="0" smtClean="0"/>
              <a:t>This course provides an overview of the Quotes,</a:t>
            </a:r>
            <a:r>
              <a:rPr lang="en-US" sz="800" baseline="0" dirty="0" smtClean="0"/>
              <a:t> </a:t>
            </a:r>
            <a:r>
              <a:rPr lang="en-US" sz="800" dirty="0" smtClean="0"/>
              <a:t>Sales Order, Invoicing, Customer</a:t>
            </a:r>
            <a:r>
              <a:rPr lang="en-US" sz="800" baseline="0" dirty="0" smtClean="0"/>
              <a:t> Schedules</a:t>
            </a:r>
            <a:r>
              <a:rPr lang="en-US" sz="800" dirty="0" smtClean="0"/>
              <a:t> functions, and a simplified shipment process. Other functions, such as Containerization, Consignment Inventory, Configured Products, and Service/Support, are covered in detail in their respective training guides. While these topics are not included in this course, a good understanding of the information presented here is a prerequisite to learning to use these more advanced functions.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C10C227-F3CF-4A8B-8186-2CDB49504327}" type="slidenum">
              <a:rPr lang="en-US" smtClean="0"/>
              <a:pPr/>
              <a:t>12</a:t>
            </a:fld>
            <a:endParaRPr lang="en-US" dirty="0" smtClean="0"/>
          </a:p>
        </p:txBody>
      </p:sp>
      <p:sp>
        <p:nvSpPr>
          <p:cNvPr id="348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48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Supply chain management is the process of planning and controlling the movement of goods and information from suppliers and multiple company sites through the manufacturing and distribution processes to the customer.</a:t>
            </a:r>
          </a:p>
          <a:p>
            <a:pPr eaLnBrk="1" hangingPunct="1"/>
            <a:r>
              <a:rPr lang="en-US" sz="800" dirty="0" smtClean="0"/>
              <a:t>Modules in the Supply Chain menu include Warehousing, Purchasing, Distribution Plan, Product Line Plan, Resource Plan, Operations Plan, and EDI eCommerce. The activities in these modules are focused on planning so they have significant system-wide impact.</a:t>
            </a:r>
          </a:p>
          <a:p>
            <a:pPr eaLnBrk="1" hangingPunct="1"/>
            <a:r>
              <a:rPr lang="en-US" sz="800" dirty="0" smtClean="0"/>
              <a:t>This course covers basic requisition, purchasing, accounts</a:t>
            </a:r>
            <a:r>
              <a:rPr lang="en-US" sz="800" baseline="0" dirty="0" smtClean="0"/>
              <a:t> payable </a:t>
            </a:r>
            <a:r>
              <a:rPr lang="en-US" sz="800" dirty="0" smtClean="0"/>
              <a:t>activities</a:t>
            </a:r>
            <a:r>
              <a:rPr lang="en-US" sz="800" baseline="0" dirty="0" smtClean="0"/>
              <a:t>, and supplier schedules</a:t>
            </a:r>
            <a:r>
              <a:rPr lang="en-US" sz="800" dirty="0" smtClean="0"/>
              <a:t>. Separate courseware covers other supply chain functions.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3730C71C-0C8B-4B98-A05F-AD376B41BC6A}" type="slidenum">
              <a:rPr lang="en-US" smtClean="0"/>
              <a:pPr/>
              <a:t>13</a:t>
            </a:fld>
            <a:endParaRPr lang="en-US" dirty="0" smtClean="0"/>
          </a:p>
        </p:txBody>
      </p:sp>
      <p:sp>
        <p:nvSpPr>
          <p:cNvPr id="358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58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Manufacturing modules manage internal supply and demand. Components and raw materials are moved out of inventory into production (WIP). Work orders process these materials and return them to stores or finished goods inventory locations, or components are moved from production into inventory.</a:t>
            </a:r>
            <a:br>
              <a:rPr lang="en-US" sz="800" dirty="0" smtClean="0"/>
            </a:br>
            <a:endParaRPr lang="en-US" sz="800" dirty="0" smtClean="0"/>
          </a:p>
          <a:p>
            <a:pPr eaLnBrk="1" hangingPunct="1"/>
            <a:r>
              <a:rPr lang="en-US" sz="800" dirty="0" smtClean="0"/>
              <a:t>The Manufacturing modules include Product Structures, Routings/Work Centers, Formula/Process, Work Orders, Shop Floor Control (which includes Flow Scheduling and Kanban), Repetitive, Quality Management, Forecasting/Master Schedule Planning, Material Requirements Planning (MRP), and Capacity Requirements Planning (CRP).</a:t>
            </a:r>
            <a:br>
              <a:rPr lang="en-US" sz="800" dirty="0" smtClean="0"/>
            </a:br>
            <a:endParaRPr lang="en-US" sz="800" dirty="0" smtClean="0"/>
          </a:p>
          <a:p>
            <a:pPr eaLnBrk="1" hangingPunct="1"/>
            <a:r>
              <a:rPr lang="en-US" sz="800" dirty="0" smtClean="0"/>
              <a:t>This course provides an overview of activities in the Product Structure, Routings/Work Centers, Work Orders, Shop Floor Control, Forecasting/Master Schedule Planning, and MRP modules.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99F95AC-3B75-4B0C-A917-BD1B308F1DC2}" type="slidenum">
              <a:rPr lang="en-US" smtClean="0"/>
              <a:pPr/>
              <a:t>14</a:t>
            </a:fld>
            <a:endParaRPr lang="en-US" dirty="0" smtClean="0"/>
          </a:p>
        </p:txBody>
      </p:sp>
      <p:sp>
        <p:nvSpPr>
          <p:cNvPr id="368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686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Financial modules support the financial activities of a business and allow you to set up the financial aspects of system administration:</a:t>
            </a:r>
          </a:p>
          <a:p>
            <a:pPr eaLnBrk="1" hangingPunct="1"/>
            <a:endParaRPr lang="en-US" sz="800" dirty="0" smtClean="0"/>
          </a:p>
          <a:p>
            <a:pPr marL="182880" indent="-182880" eaLnBrk="1" hangingPunct="1">
              <a:buFont typeface="Arial" pitchFamily="34" charset="0"/>
              <a:buChar char="•"/>
            </a:pPr>
            <a:r>
              <a:rPr lang="en-US" sz="800" dirty="0" smtClean="0"/>
              <a:t>General Ledger, Accounts Receivable, and Accounts Payable track the financial effects of activities in other modules.</a:t>
            </a:r>
          </a:p>
          <a:p>
            <a:pPr marL="182880" indent="-182880" eaLnBrk="1" hangingPunct="1">
              <a:buFont typeface="Arial" pitchFamily="34" charset="0"/>
              <a:buChar char="•"/>
            </a:pPr>
            <a:r>
              <a:rPr lang="en-US" sz="800" dirty="0" smtClean="0"/>
              <a:t>Multiple Currency, Tax Management, Banking, and Cash Management are used primarily to set up financial data used during financial transactions.</a:t>
            </a:r>
          </a:p>
          <a:p>
            <a:pPr marL="182880" indent="-182880" eaLnBrk="1" hangingPunct="1">
              <a:buFont typeface="Arial" pitchFamily="34" charset="0"/>
              <a:buChar char="•"/>
            </a:pPr>
            <a:r>
              <a:rPr lang="en-US" sz="800" dirty="0" smtClean="0"/>
              <a:t>Cost Management, while having some setup features, is used primarily for cost planning and tracking.</a:t>
            </a:r>
          </a:p>
          <a:p>
            <a:pPr marL="182880" indent="-182880" eaLnBrk="1" hangingPunct="1">
              <a:buFont typeface="Arial" pitchFamily="34" charset="0"/>
              <a:buChar char="•"/>
            </a:pPr>
            <a:r>
              <a:rPr lang="en-US" sz="800" dirty="0" smtClean="0"/>
              <a:t>The Fixed Assets module manages the company’s fixed assets from acquisition to retirement.</a:t>
            </a:r>
          </a:p>
          <a:p>
            <a:pPr marL="182880" indent="-182880" eaLnBrk="1" hangingPunct="1">
              <a:buFont typeface="Arial" pitchFamily="34" charset="0"/>
              <a:buNone/>
            </a:pPr>
            <a:endParaRPr lang="en-US" sz="800" dirty="0" smtClean="0"/>
          </a:p>
          <a:p>
            <a:pPr eaLnBrk="1" hangingPunct="1"/>
            <a:r>
              <a:rPr lang="en-US" sz="800" dirty="0" smtClean="0"/>
              <a:t>This course discusses the Accounts Receivable and Accounts Payable modules, generally as they relate to sales and purchasing activities. The broad concepts and tasks needed for system setup are also covered. Detailed courses are provided on Enterprise Financials, as well as some of the specific modules such as Fixed Assets and Cost Management.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BB94D67C-8823-410F-AFB9-36F2E5D25EA5}" type="slidenum">
              <a:rPr lang="en-US" smtClean="0"/>
              <a:pPr/>
              <a:t>15</a:t>
            </a:fld>
            <a:endParaRPr lang="en-US" dirty="0" smtClean="0"/>
          </a:p>
        </p:txBody>
      </p:sp>
      <p:sp>
        <p:nvSpPr>
          <p:cNvPr id="378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78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Use the modules in the Master Data menu to set up basic business information including item codes, site codes, and inventory control information. Basic address information is defined in Financial setup activities. You use the Master Data Addresses module to define additional operational information about customers, suppliers, and salespersons used during sales and purchasing activities. You also define codes associated with these activities such as country codes and freight charges.</a:t>
            </a:r>
          </a:p>
          <a:p>
            <a:pPr eaLnBrk="1" hangingPunct="1"/>
            <a:endParaRPr lang="en-US" sz="800" dirty="0" smtClean="0"/>
          </a:p>
          <a:p>
            <a:pPr eaLnBrk="1" hangingPunct="1"/>
            <a:r>
              <a:rPr lang="en-US" sz="800" dirty="0" smtClean="0"/>
              <a:t>This course covers activities in the Items/Sites, Addresses, and Inventory Control modules.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29CAA6F-420F-40DE-A735-549EC1C64DD4}" type="slidenum">
              <a:rPr lang="en-US" smtClean="0"/>
              <a:pPr/>
              <a:t>16</a:t>
            </a:fld>
            <a:endParaRPr lang="en-US" dirty="0" smtClean="0"/>
          </a:p>
        </p:txBody>
      </p:sp>
      <p:sp>
        <p:nvSpPr>
          <p:cNvPr id="389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89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The System Administration folder contains many menus. Most of these menus relate to the technical administration and setup of the system hardware, software, security, and communications. These activities are beyond the scope of this course and are for </a:t>
            </a:r>
            <a:r>
              <a:rPr lang="en-US" sz="800" baseline="0" dirty="0" smtClean="0"/>
              <a:t>system administrators only</a:t>
            </a:r>
            <a:r>
              <a:rPr lang="en-US" sz="800" dirty="0" smtClean="0"/>
              <a:t>.</a:t>
            </a:r>
          </a:p>
          <a:p>
            <a:pPr eaLnBrk="1" hangingPunct="1"/>
            <a:endParaRPr lang="en-US" sz="800" dirty="0" smtClean="0"/>
          </a:p>
          <a:p>
            <a:pPr eaLnBrk="1" hangingPunct="1"/>
            <a:r>
              <a:rPr lang="en-US" sz="800" dirty="0" smtClean="0"/>
              <a:t>However,</a:t>
            </a:r>
            <a:r>
              <a:rPr lang="en-US" sz="800" baseline="0" dirty="0" smtClean="0"/>
              <a:t> </a:t>
            </a:r>
            <a:r>
              <a:rPr lang="en-US" sz="800" dirty="0" smtClean="0"/>
              <a:t>the Domain Constants menu has several user-defined functions that are covered in this course. Even if you do not have access to the Domain Constants functions, it is important for you to understand the concepts behind them. The Domain Constants menu contains the work day and holiday calendars, reason codes, generalized code validation tables, and sequenced number ranges for various documents.</a:t>
            </a:r>
          </a:p>
          <a:p>
            <a:pPr eaLnBrk="1" hangingPunct="1"/>
            <a:r>
              <a:rPr lang="en-US" sz="800" dirty="0" smtClean="0"/>
              <a:t>In addition, the concepts underlying the Corporate Structure Setup menu are essential to a high-level understanding of the system as a whole. These concepts, as well as a brief overview of system security, are introduced in the next chapter.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156EFFD-8FEC-4831-957C-9C36AD1AE47D}" type="slidenum">
              <a:rPr lang="en-US" smtClean="0"/>
              <a:pPr/>
              <a:t>17</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Use the Administration menu to organize miscellaneous applications and customized programs that your company creates and uses. These topics are not covered in this course. If used, miscellaneous applications and customized programs are normally set up by your company’s in-house technical support staff.</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the menu, a distinct icon indicates the type of program:</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Maintenance programs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Transactions and utilities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Reports and inquiries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Browses and browse collections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Menu collections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Process maps</a:t>
            </a:r>
            <a:br>
              <a:rPr lang="en-US" dirty="0" smtClean="0"/>
            </a:br>
            <a:endParaRPr lang="en-US" dirty="0" smtClean="0"/>
          </a:p>
          <a:p>
            <a:r>
              <a:rPr lang="en-US" dirty="0" smtClean="0"/>
              <a:t>Each type of program maintains a specific type of data within the database.</a:t>
            </a:r>
            <a:r>
              <a:rPr lang="en-US" baseline="0" dirty="0" smtClean="0"/>
              <a:t> </a:t>
            </a:r>
            <a:r>
              <a:rPr lang="en-US" dirty="0" smtClean="0"/>
              <a:t>The following pages illustrate the types of programs that you encounter as you use the product during this course. However, be aware that there is an additional distinction between program types, which is described on the following slide.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Maintenance programs create and maintain basic codes such as customers, inventory items, GL accounts, currencies, and other data. They are also used to record data that initializes business activity in a module such as sales orders and purchase orders. Most maintenance programs update static data, which is changed infrequently.</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Entering data in a maintenance program creates a record in one or more tables controlled by the maintenance program. For example, item records are stored in the Item Master table controlled by Item Master Maintenance.</a:t>
            </a:r>
          </a:p>
          <a:p>
            <a:r>
              <a:rPr lang="en-US" sz="1200" kern="1200" baseline="0" dirty="0" smtClean="0">
                <a:solidFill>
                  <a:schemeClr val="tx1"/>
                </a:solidFill>
                <a:latin typeface="Times New Roman" pitchFamily="18" charset="0"/>
                <a:ea typeface="+mn-ea"/>
                <a:cs typeface="+mn-cs"/>
              </a:rPr>
              <a:t>With non-component maintenance programs, all changes to the record are made in the same maintenance program. In component-based maintenance programs, changes are made in separate Create, Modify, or Delete functions.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Inquiries and reports retrieve and display database records.</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Inquiries are primarily used to answer specific questions and are typically viewed online, although you can also print them.</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Reports usually provide additional detail to inquiries and you can print</a:t>
            </a:r>
            <a:r>
              <a:rPr lang="en-US" baseline="0" dirty="0" smtClean="0"/>
              <a:t> reports</a:t>
            </a:r>
            <a:r>
              <a:rPr lang="en-US" dirty="0" smtClean="0"/>
              <a:t> for a range of data records. Select data by entering a specific range of criteria such as the item number or date. Reports are often sent to a printer or file,</a:t>
            </a:r>
            <a:r>
              <a:rPr lang="en-US" baseline="0" dirty="0" smtClean="0"/>
              <a:t> but</a:t>
            </a:r>
            <a:r>
              <a:rPr lang="en-US" dirty="0" smtClean="0"/>
              <a:t> other output options, such as e-mail, are available.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Component-based reports have multiple output options, including viewer, printer, and export to PDF, XLS, and DOC standards. The report output is easy to customize, and you can create an extensive set of reports with unlimited report variants for many output types.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run a report immediately, or choose to schedule it to run later. If you schedule a report run, a pop-up window opens to let you enter details for running the report at a later time.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Transactions express the core business activities of a company. They control and record activities related to business documents such as sales orders and invoices. Examples of transactions include</a:t>
            </a:r>
            <a:r>
              <a:rPr lang="en-US" baseline="0" dirty="0" smtClean="0"/>
              <a:t> </a:t>
            </a:r>
            <a:r>
              <a:rPr lang="en-US" dirty="0" smtClean="0"/>
              <a:t>shipping a sales order or receiving a shipment for a purchase order. Enterprise Financials transactions programs include Customer and Supplier Invoice Create and Journal Entry.</a:t>
            </a:r>
            <a:br>
              <a:rPr lang="en-US" dirty="0" smtClean="0"/>
            </a:br>
            <a:endParaRPr lang="en-US" dirty="0" smtClean="0"/>
          </a:p>
          <a:p>
            <a:r>
              <a:rPr lang="en-US" dirty="0" smtClean="0"/>
              <a:t>Most data in the database is transaction data. Every day, sales orders come in, purchase orders go out, and work orders make demands on and create material for inventory. These events result in transactions, which are stored in transaction tables. In contrast to control programs, system users constantly update.</a:t>
            </a:r>
            <a:br>
              <a:rPr lang="en-US" dirty="0" smtClean="0"/>
            </a:br>
            <a:endParaRPr lang="en-US" dirty="0" smtClean="0"/>
          </a:p>
          <a:p>
            <a:r>
              <a:rPr lang="en-US" dirty="0" smtClean="0"/>
              <a:t>Transaction programs often update multiple database records and generate general ledger account transactions. For example, shipping a sales order and posting the invoice:</a:t>
            </a:r>
          </a:p>
          <a:p>
            <a:pPr marL="182880" indent="-182880">
              <a:buFont typeface="Arial" pitchFamily="34" charset="0"/>
              <a:buChar char="•"/>
            </a:pPr>
            <a:r>
              <a:rPr lang="en-US" dirty="0" smtClean="0"/>
              <a:t>Updates the on-hand inventory balance for the items shipped</a:t>
            </a:r>
          </a:p>
          <a:p>
            <a:pPr marL="182880" indent="-182880">
              <a:buFont typeface="Arial" pitchFamily="34" charset="0"/>
              <a:buChar char="•"/>
            </a:pPr>
            <a:r>
              <a:rPr lang="en-US" dirty="0" smtClean="0"/>
              <a:t>Charges the value to the cost of goods sold</a:t>
            </a:r>
          </a:p>
          <a:p>
            <a:pPr marL="182880" indent="-182880">
              <a:buFont typeface="Arial" pitchFamily="34" charset="0"/>
              <a:buChar char="•"/>
            </a:pPr>
            <a:r>
              <a:rPr lang="en-US" dirty="0" smtClean="0"/>
              <a:t>Updates the sales ledger for the value of the sale</a:t>
            </a:r>
          </a:p>
          <a:p>
            <a:pPr marL="182880" indent="-182880">
              <a:buFont typeface="Arial" pitchFamily="34" charset="0"/>
              <a:buChar char="•"/>
            </a:pPr>
            <a:r>
              <a:rPr lang="en-US" dirty="0" smtClean="0"/>
              <a:t>Updates the customer’s accounts receivable record</a:t>
            </a:r>
            <a:br>
              <a:rPr lang="en-US" dirty="0" smtClean="0"/>
            </a:br>
            <a:r>
              <a:rPr lang="en-US" dirty="0" smtClean="0"/>
              <a:t> </a:t>
            </a:r>
          </a:p>
          <a:p>
            <a:r>
              <a:rPr lang="en-US" dirty="0" smtClean="0"/>
              <a:t>It also books charges to appropriate freight accounts, tax accounts, sales commission accounts, updates the inventory allocations, and updates the inventory quantities available to promise.</a:t>
            </a:r>
            <a:br>
              <a:rPr lang="en-US" dirty="0" smtClean="0"/>
            </a:br>
            <a:endParaRPr lang="en-US" dirty="0" smtClean="0"/>
          </a:p>
          <a:p>
            <a:r>
              <a:rPr lang="en-US" dirty="0" smtClean="0"/>
              <a:t>Utilities are a special type of transaction that are often designed to be used only once or under special circumstances. For example, many utilities perform one-time data conversions following system upgrades. Other utility programs enable you to manage and to perform calculations in internal databases. In Purchasing, Closed PO Delete/Archive is a database management utility and, in MRP, Net Change Materials Plan causes the system to run net change MRP calculations.                                                                                                                                                                 </a:t>
            </a:r>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you implement a module, you record data that the system later uses to control the interactions between users and the database. This implementation data is stored in control tables.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Control tables enable you to adapt QAD Enterprise Applications to your environment. The data and settings in these tables determine how certain programs are displayed, how numbers are</a:t>
            </a:r>
            <a:r>
              <a:rPr lang="en-US" baseline="0" dirty="0" smtClean="0"/>
              <a:t> </a:t>
            </a:r>
            <a:r>
              <a:rPr lang="en-US" dirty="0" smtClean="0"/>
              <a:t>assigned to transactions, the GL accounts to use for particular transactions, and so on. In cases where you can manage a typical manufacturing function in more than one way, control settings enable you to establish a preference.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shows two control programs with settings that affect work order processing. To support the enhanced segregation of duties features of QAD Enterprise Edition, financial control settings are updated separately from operational controls. For example, Work Order Control (16.24) under the Work Order menu in Manufacturing has only the operational control settings for work orders. All financial control settings for work orders are located in Work Order Accounting Control (36.9.11) in the Operational Acct Controls menu in System Administration.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The control programs in QAD Enterprise Edition are different than those in QAD Standard Edition, where all control settings for a functional area are updated in one program.</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Browses are inquiry programs with advanced features such as filtering, sorting, and printing. The system supports several types of browses. Complex browses, such as the one in this slide (also called power browses), are listed on the menu. Complex</a:t>
            </a:r>
            <a:r>
              <a:rPr lang="en-US" baseline="0" dirty="0" smtClean="0"/>
              <a:t> browses </a:t>
            </a:r>
            <a:r>
              <a:rPr lang="en-US" dirty="0" smtClean="0"/>
              <a:t>can also be used as drill-down browses within programs.</a:t>
            </a:r>
            <a:r>
              <a:rPr lang="en-US"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Using browse navigation features, you can: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Click Clear All to clear browse results.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Use the navigation buttons to move through the records. Use the buttons, from left to right, to</a:t>
            </a:r>
            <a:r>
              <a:rPr lang="en-US" baseline="0" dirty="0" smtClean="0"/>
              <a:t> </a:t>
            </a:r>
            <a:r>
              <a:rPr lang="en-US" dirty="0" smtClean="0"/>
              <a:t>move to the first set of records, the</a:t>
            </a:r>
            <a:r>
              <a:rPr lang="en-US" baseline="0" dirty="0" smtClean="0"/>
              <a:t> </a:t>
            </a:r>
            <a:r>
              <a:rPr lang="en-US" dirty="0" smtClean="0"/>
              <a:t>previous set of records, the next set, and the</a:t>
            </a:r>
            <a:r>
              <a:rPr lang="en-US" baseline="0" dirty="0" smtClean="0"/>
              <a:t> </a:t>
            </a:r>
            <a:r>
              <a:rPr lang="en-US" dirty="0" smtClean="0"/>
              <a:t>last set.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Use the Records per page drop-down to determine how many records display at one time in the browse. The default value can be set using the Rows Per Page setting in Tools|Options.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Drag columns by their headings to rearrange the display or click any column heading to sort the records in ascending order; click again to sort the records in descending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Drill down to information, where blue underlined text indicates values for which you can drill down. Right-click on any value to display its</a:t>
            </a:r>
            <a:r>
              <a:rPr lang="en-US" baseline="0" dirty="0" smtClean="0"/>
              <a:t> </a:t>
            </a:r>
            <a:r>
              <a:rPr lang="en-US" dirty="0" smtClean="0"/>
              <a:t>associated links</a:t>
            </a:r>
            <a:r>
              <a:rPr lang="en-US" baseline="0" dirty="0" smtClean="0"/>
              <a:t> such as </a:t>
            </a:r>
            <a:r>
              <a:rPr lang="en-US" dirty="0" smtClean="0"/>
              <a:t>a more detailed browse, a related program, or an external Web page.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Power browses also provide tools in the Actions drop-down</a:t>
            </a:r>
            <a:r>
              <a:rPr lang="en-US" baseline="0" dirty="0" smtClean="0"/>
              <a:t> menu</a:t>
            </a:r>
            <a:r>
              <a:rPr lang="en-US" dirty="0" smtClean="0"/>
              <a:t> that let you:</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Display browse data in graphical form such as pie charts and bar charts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Export data to .csv or Excel for further processing</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Generate and e-mail a PDF or report,</a:t>
            </a:r>
            <a:r>
              <a:rPr lang="en-US" baseline="0" dirty="0" smtClean="0"/>
              <a:t> </a:t>
            </a:r>
            <a:r>
              <a:rPr lang="en-US" dirty="0" smtClean="0"/>
              <a:t>or include the output in a workflow</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sz="1200" kern="1200" baseline="0" dirty="0" smtClean="0">
                <a:solidFill>
                  <a:schemeClr val="tx1"/>
                </a:solidFill>
                <a:latin typeface="Times New Roman" pitchFamily="18" charset="0"/>
                <a:ea typeface="+mn-ea"/>
                <a:cs typeface="+mn-cs"/>
              </a:rPr>
              <a:t>Filtering</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If you are using a component browse and stored search criteria exist, you can select the criteria from the drop-down list at the top of the Search area. This sets up the filter criteria to produce preconfigured results. Otherwise,, the search fields display using a default configuration (which is always the case in a non-component browse).</a:t>
            </a:r>
            <a:br>
              <a:rPr lang="en-US" sz="120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Note:</a:t>
            </a:r>
            <a:r>
              <a:rPr lang="en-US" sz="1200" b="0" i="0" kern="1200" baseline="0" dirty="0" smtClean="0">
                <a:solidFill>
                  <a:schemeClr val="tx1"/>
                </a:solidFill>
                <a:latin typeface="Times New Roman" pitchFamily="18" charset="0"/>
                <a:ea typeface="+mn-ea"/>
                <a:cs typeface="+mn-cs"/>
              </a:rPr>
              <a:t> For non-component browses, you can save a browse configuration to your Favorites and use the preconfigured criteria. </a:t>
            </a:r>
            <a:endParaRPr lang="en-US" sz="1200" kern="1200" baseline="0" dirty="0" smtClean="0">
              <a:solidFill>
                <a:schemeClr val="tx1"/>
              </a:solidFill>
              <a:latin typeface="Times New Roman" pitchFamily="18" charset="0"/>
              <a:ea typeface="+mn-ea"/>
              <a:cs typeface="+mn-cs"/>
            </a:endParaRPr>
          </a:p>
          <a:p>
            <a:pPr marL="228600" indent="-228600">
              <a:buFont typeface="+mj-lt"/>
              <a:buAutoNum type="arabicPeriod"/>
            </a:pPr>
            <a:r>
              <a:rPr lang="en-US" sz="1200" b="0" kern="1200" baseline="0" dirty="0" smtClean="0">
                <a:solidFill>
                  <a:schemeClr val="tx1"/>
                </a:solidFill>
                <a:latin typeface="Times New Roman" pitchFamily="18" charset="0"/>
                <a:ea typeface="+mn-ea"/>
                <a:cs typeface="+mn-cs"/>
              </a:rPr>
              <a:t>Search Operators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The various operators include equals, not equals, contains, range, starts at, greater than, less than, is null, and is not null. When an equal sign is displayed next to the field, you enter an exact matching value.</a:t>
            </a:r>
          </a:p>
          <a:p>
            <a:pPr marL="228600" indent="-228600">
              <a:buFont typeface="+mj-lt"/>
              <a:buAutoNum type="arabicPeriod"/>
            </a:pPr>
            <a:r>
              <a:rPr lang="en-US" sz="1200" b="0" kern="1200" baseline="0" dirty="0" smtClean="0">
                <a:solidFill>
                  <a:schemeClr val="tx1"/>
                </a:solidFill>
                <a:latin typeface="Times New Roman" pitchFamily="18" charset="0"/>
                <a:ea typeface="+mn-ea"/>
                <a:cs typeface="+mn-cs"/>
              </a:rPr>
              <a:t>To refine your search further, click the plus (+) icon to add another search row. You can add as many rows as needed, each with different search values and operators. If you choose the range search operator, the second search box is enabled for the ending value of the range. Use the x button to remove search filters you no longer want.</a:t>
            </a:r>
            <a:endParaRPr lang="en-US" b="0"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Lookup browses return the value selected to the active field in a calling program. The lookup browse has limited functionality. Lookup browses cannot filter, graph, or print data. </a:t>
            </a:r>
          </a:p>
          <a:p>
            <a:r>
              <a:rPr lang="en-US" sz="1200" kern="1200" baseline="0" dirty="0" smtClean="0">
                <a:solidFill>
                  <a:schemeClr val="tx1"/>
                </a:solidFill>
                <a:latin typeface="Times New Roman" pitchFamily="18" charset="0"/>
                <a:ea typeface="+mn-ea"/>
                <a:cs typeface="+mn-cs"/>
              </a:rPr>
              <a:t>In the example in the slide, when you select the Sold-To lookup in Sales Order Maintenance, a lookup browse for the Customer Master table opens.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Browse Collections</a:t>
            </a:r>
            <a:r>
              <a:rPr lang="en-US" baseline="0" dirty="0" smtClean="0"/>
              <a:t> comprise a main browse that can drive selected fields in other linked browses and programs.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Dashboards bring together browses, Web pages, business intelligence, and metrics within panels. The</a:t>
            </a:r>
            <a:r>
              <a:rPr lang="en-US" baseline="0" dirty="0" smtClean="0"/>
              <a:t> dashboards are role specific and easy to customize. You can download sample dashboards from QAD Store.</a:t>
            </a:r>
            <a:endParaRPr lang="en-US" dirty="0" smtClean="0"/>
          </a:p>
          <a:p>
            <a:r>
              <a:rPr lang="en-US" dirty="0" smtClean="0"/>
              <a:t>This slide shows an</a:t>
            </a:r>
            <a:r>
              <a:rPr lang="en-US" baseline="0" dirty="0" smtClean="0"/>
              <a:t> example of Sales Representative </a:t>
            </a:r>
            <a:r>
              <a:rPr lang="en-US" dirty="0" smtClean="0"/>
              <a:t>dashboard that you could create to review customer orders. </a:t>
            </a:r>
          </a:p>
          <a:p>
            <a:pPr marL="182880" indent="-182880">
              <a:buFont typeface="Arial" pitchFamily="34" charset="0"/>
              <a:buChar char="•"/>
            </a:pPr>
            <a:r>
              <a:rPr lang="en-US" dirty="0" smtClean="0"/>
              <a:t>The dashboard includes panels that provide information from Salesperson</a:t>
            </a:r>
            <a:r>
              <a:rPr lang="en-US" baseline="0" dirty="0" smtClean="0"/>
              <a:t> Quota Achievement, Sales by Salesperson Browse</a:t>
            </a:r>
            <a:r>
              <a:rPr lang="en-US" dirty="0" smtClean="0"/>
              <a:t> (using a chart view), Sales Order Browse, the Sales</a:t>
            </a:r>
            <a:r>
              <a:rPr lang="en-US" baseline="0" dirty="0" smtClean="0"/>
              <a:t> Order Performance metric</a:t>
            </a:r>
            <a:r>
              <a:rPr lang="en-US" dirty="0" smtClean="0"/>
              <a:t>, Top Customers,</a:t>
            </a:r>
            <a:r>
              <a:rPr lang="en-US" baseline="0" dirty="0" smtClean="0"/>
              <a:t> </a:t>
            </a:r>
            <a:r>
              <a:rPr lang="en-US" dirty="0" smtClean="0"/>
              <a:t>and Top Items. </a:t>
            </a:r>
          </a:p>
          <a:p>
            <a:pPr marL="182880" indent="-182880">
              <a:buFont typeface="Arial" pitchFamily="34" charset="0"/>
              <a:buChar char="•"/>
            </a:pPr>
            <a:r>
              <a:rPr lang="en-US" dirty="0" smtClean="0"/>
              <a:t>Each panel offers a quick summary. To find out more information, click the panel to open the item, such as a browse, within which you can drill</a:t>
            </a:r>
            <a:r>
              <a:rPr lang="en-US" baseline="0" dirty="0" smtClean="0"/>
              <a:t> </a:t>
            </a:r>
            <a:r>
              <a:rPr lang="en-US" dirty="0" smtClean="0"/>
              <a:t>down to detailed information. </a:t>
            </a:r>
          </a:p>
          <a:p>
            <a:pPr marL="182880" indent="-182880">
              <a:buFont typeface="Arial" pitchFamily="34" charset="0"/>
              <a:buChar char="•"/>
            </a:pPr>
            <a:r>
              <a:rPr lang="en-US" dirty="0" smtClean="0"/>
              <a:t>You can create, copy, and modify dashboards like this one directly in QAD .NET UI. Furthermore, you can save one or more dashboards as favorites and have them open automatically when you log in to the QAD .NET UI. </a:t>
            </a:r>
          </a:p>
          <a:p>
            <a:pPr marL="182880" indent="-182880">
              <a:buFont typeface="Arial" pitchFamily="34" charset="0"/>
              <a:buChar char="•"/>
            </a:pPr>
            <a:r>
              <a:rPr lang="en-US" dirty="0" smtClean="0"/>
              <a:t>As an administrative user, you can publish dashboards for use by others and assign them to one or more user roles defined in the system.</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182880">
              <a:buFont typeface="Arial" pitchFamily="34" charset="0"/>
              <a:buChar char="•"/>
            </a:pPr>
            <a:r>
              <a:rPr lang="en-US" b="1" dirty="0" smtClean="0"/>
              <a:t>QAD Guide Me</a:t>
            </a:r>
            <a:r>
              <a:rPr lang="en-US" dirty="0" smtClean="0"/>
              <a:t/>
            </a:r>
            <a:br>
              <a:rPr lang="en-US" dirty="0" smtClean="0"/>
            </a:br>
            <a:r>
              <a:rPr lang="en-US" sz="1200" kern="1200" baseline="0" dirty="0" smtClean="0">
                <a:solidFill>
                  <a:schemeClr val="tx1"/>
                </a:solidFill>
                <a:latin typeface="Times New Roman" pitchFamily="18" charset="0"/>
                <a:ea typeface="+mn-ea"/>
                <a:cs typeface="+mn-cs"/>
              </a:rPr>
              <a:t>The QAD Guide Me feature provides immediate mouse-over descriptions of fields. Hover the mouse over a field to see its description. Click More to expand the description.</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Context Help</a:t>
            </a:r>
            <a:r>
              <a:rPr lang="en-US" sz="1200" b="1" kern="1200" baseline="0" dirty="0">
                <a:solidFill>
                  <a:schemeClr val="tx1"/>
                </a:solidFill>
                <a:latin typeface="Times New Roman" pitchFamily="18" charset="0"/>
                <a:ea typeface="+mn-ea"/>
                <a:cs typeface="+mn-cs"/>
              </a:rPr>
              <a:t/>
            </a:r>
            <a:br>
              <a:rPr lang="en-US" sz="1200" b="1" kern="1200" baseline="0" dirty="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Press F1 on the keyboard to display the help for the current program or field.</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Help Menu</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Search: displays a panel where you can search through field or program help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Application Help: available when your cursor is in a field. Choosing it displays the relevant field or program help.</a:t>
            </a:r>
            <a:r>
              <a:rPr lang="en-US" sz="1200" b="1" kern="1200" baseline="0" dirty="0" smtClean="0">
                <a:solidFill>
                  <a:schemeClr val="tx1"/>
                </a:solidFill>
                <a:latin typeface="Times New Roman" pitchFamily="18" charset="0"/>
                <a:ea typeface="+mn-ea"/>
                <a:cs typeface="+mn-cs"/>
              </a:rPr>
              <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View Configuration: opens a window that displays various configuration settings that are useful for system diagnostics.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About: displays information about the QAD .NET UI version, </a:t>
            </a:r>
            <a:r>
              <a:rPr lang="en-US" sz="1200" kern="1200" baseline="0" dirty="0" smtClean="0">
                <a:solidFill>
                  <a:schemeClr val="tx1"/>
                </a:solidFill>
                <a:latin typeface="Times New Roman" pitchFamily="18" charset="0"/>
                <a:ea typeface="+mn-ea"/>
                <a:cs typeface="+mn-cs"/>
              </a:rPr>
              <a:t>the time at which the session started, and the total amount of physical memory used.</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Document Library</a:t>
            </a: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The QAD Document Library stores user documentations, training guides, and demo guides for all QAD products. The user documentations include user guides, installation guides, release notes, and technical references.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You can access QAD Document Library within QAD EE through the hyperlink at the bottom of program help page. The Documentation Search link in the context menu of each process map node also leads you to the relevant content in the QAD Document Library.</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To access the QAD Document Library outside of QAD EE, use the URL: http://documentlibrary.qad.com</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Use the left pane to navigate the guides by product or use the search functionality to search for content.</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30</a:t>
            </a:fld>
            <a:endParaRPr lang="en-US" dirty="0" smtClean="0"/>
          </a:p>
        </p:txBody>
      </p:sp>
      <p:sp>
        <p:nvSpPr>
          <p:cNvPr id="2027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027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These exercises and discussion questions help you to become familiar with using QAD EE and navigating the user interface.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Sales Order Control (7.1.24) is an example of what type of program?</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Create a custom menu by dragging several programs into the Favorites section of the UI.</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Open Sales Order Browse (7.1.2). Highlight any order and drill down by double-clicking a sales order number. In the Sales Order Maintenance screen that opens, click the Sold-To lookup.</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Use Sales Order Browse and limit the output of the browse to orders for a specific customer. What filter did you use? What operator did you use? Send the output to an Excel sheet.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Run Sales Order Browse and rearrange the columns. Group the results by Sold-To.</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Go to Supplier Invoice View (28.1.1.3) and display a component-based browse. Try rearranging the columns by dragging them to new positions. Click the up or down arrow in the column heading to re-sort the browse.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Select GL Account List (25.15.1.10), run the report, and send the output to a printer. If you do</a:t>
            </a:r>
            <a:r>
              <a:rPr lang="en-US" sz="800" baseline="0" dirty="0" smtClean="0"/>
              <a:t> not</a:t>
            </a:r>
            <a:r>
              <a:rPr lang="en-US" sz="800" dirty="0" smtClean="0"/>
              <a:t> have access to a printer, you can view the output on your monitor.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QAD .NET User Interface (UI) provides a common framework for multiple QAD applications. This framework, based on Microsoft .NET technology, has excellent performance and provides best-practice usability and deployment features, as well as extensive ways for you to adapt the UI to your</a:t>
            </a:r>
            <a:r>
              <a:rPr lang="en-US" baseline="0" dirty="0" smtClean="0"/>
              <a:t> </a:t>
            </a:r>
            <a:r>
              <a:rPr lang="en-US" dirty="0" smtClean="0"/>
              <a:t>preferred work style.</a:t>
            </a:r>
          </a:p>
          <a:p>
            <a:endParaRPr lang="en-US" dirty="0" smtClean="0"/>
          </a:p>
          <a:p>
            <a:r>
              <a:rPr lang="en-US" dirty="0" smtClean="0"/>
              <a:t>When you first log in to the .NET UI, you will see a screen like the one on the slide.</a:t>
            </a:r>
          </a:p>
          <a:p>
            <a:endParaRPr lang="en-US" dirty="0" smtClean="0"/>
          </a:p>
          <a:p>
            <a:pPr marL="228600" indent="-228600">
              <a:buFont typeface="+mj-lt"/>
              <a:buAutoNum type="arabicPeriod"/>
            </a:pPr>
            <a:r>
              <a:rPr lang="en-US" dirty="0" smtClean="0"/>
              <a:t>The main menu bar includes File, Edit, Tools, Workspace, Window, and Help menus.</a:t>
            </a:r>
          </a:p>
          <a:p>
            <a:pPr marL="228600" indent="-228600">
              <a:buFont typeface="+mj-lt"/>
              <a:buAutoNum type="arabicPeriod"/>
            </a:pPr>
            <a:r>
              <a:rPr lang="en-US" dirty="0" smtClean="0"/>
              <a:t>The menu search helps you to locate programs to run.</a:t>
            </a:r>
          </a:p>
          <a:p>
            <a:pPr marL="228600" indent="-228600">
              <a:buFont typeface="+mj-lt"/>
              <a:buAutoNum type="arabicPeriod"/>
            </a:pPr>
            <a:r>
              <a:rPr lang="en-US" dirty="0" smtClean="0"/>
              <a:t>The Application area displays the application programs that can be run in the QAD .NET UI.</a:t>
            </a:r>
          </a:p>
          <a:p>
            <a:pPr marL="228600" indent="-228600">
              <a:buFont typeface="+mj-lt"/>
              <a:buAutoNum type="arabicPeriod"/>
            </a:pPr>
            <a:r>
              <a:rPr lang="en-US" dirty="0" smtClean="0"/>
              <a:t>Use the dashed bar to close and open the navigation pane. Closing the pane gives you more area to work in.</a:t>
            </a:r>
          </a:p>
          <a:p>
            <a:pPr marL="228600" indent="-228600">
              <a:buFont typeface="+mj-lt"/>
              <a:buAutoNum type="arabicPeriod"/>
            </a:pPr>
            <a:r>
              <a:rPr lang="en-US" dirty="0" smtClean="0"/>
              <a:t>The Favorites area allows you to add frequently used programs.</a:t>
            </a:r>
          </a:p>
          <a:p>
            <a:pPr marL="228600" indent="-228600">
              <a:buFont typeface="+mj-lt"/>
              <a:buAutoNum type="arabicPeriod"/>
            </a:pPr>
            <a:r>
              <a:rPr lang="en-US" dirty="0" smtClean="0"/>
              <a:t>The Quick Search area lets you search for a value across all fields in a browse group</a:t>
            </a:r>
            <a:r>
              <a:rPr lang="en-US" baseline="0" dirty="0" smtClean="0"/>
              <a:t> that you can </a:t>
            </a:r>
            <a:r>
              <a:rPr lang="en-US" dirty="0" smtClean="0"/>
              <a:t>define (see Quick Search for details).</a:t>
            </a:r>
          </a:p>
          <a:p>
            <a:pPr marL="228600" indent="-228600">
              <a:buFont typeface="+mj-lt"/>
              <a:buAutoNum type="arabicPeriod"/>
            </a:pPr>
            <a:r>
              <a:rPr lang="en-US" dirty="0" smtClean="0"/>
              <a:t>The Messages area displays messages generated through the QAD Enterprise Applications internal mail system.</a:t>
            </a:r>
          </a:p>
          <a:p>
            <a:pPr marL="228600" indent="-228600">
              <a:buFont typeface="+mj-lt"/>
              <a:buNone/>
            </a:pPr>
            <a:endParaRPr lang="en-US" dirty="0" smtClean="0"/>
          </a:p>
          <a:p>
            <a:r>
              <a:rPr lang="en-US" dirty="0" smtClean="0"/>
              <a:t>You can resize each distinct area of the UI to suit your needs by dragging the edge to the place you want.</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.NET UI, your application context is dependent on a</a:t>
            </a:r>
            <a:r>
              <a:rPr lang="en-US" baseline="0" dirty="0" smtClean="0"/>
              <a:t> </a:t>
            </a:r>
            <a:r>
              <a:rPr lang="en-US" dirty="0" smtClean="0"/>
              <a:t>domain and entity combination, called a workspace. Workspaces represent the area of your business where you are working. In this class, you are using the 10USA &gt; 10USACO workspace, which represents the 10USA domain and the 10USACO entity.</a:t>
            </a:r>
          </a:p>
          <a:p>
            <a:endParaRPr lang="en-US" dirty="0" smtClean="0"/>
          </a:p>
          <a:p>
            <a:r>
              <a:rPr lang="en-US" dirty="0" smtClean="0"/>
              <a:t>Most users only use one workspace and, once selected, the workspace is always active by default. When you exit the QAD NET UI, the active workspace is saved and displays when you log in again.</a:t>
            </a:r>
          </a:p>
          <a:p>
            <a:r>
              <a:rPr lang="en-US" dirty="0" smtClean="0"/>
              <a:t>If needed—and if you have the necessary access—you can select a different workspace that displays on the Workspace menu. The check mark signifies the domain that is currently active.</a:t>
            </a:r>
          </a:p>
          <a:p>
            <a:r>
              <a:rPr lang="en-US" dirty="0" smtClean="0"/>
              <a:t>If you want to change workspaces regularly, you can enable the Workspace toolbar, shown above. Click a workspace name in the toolbar to change the current domain and entity. The toolbar is enabled using the Show Workspace Selector option on the Tools|Options menu.</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6387FC3B-4C48-4AA3-A581-98921ACE8688}" type="slidenum">
              <a:rPr lang="en-US" smtClean="0"/>
              <a:pPr/>
              <a:t>7</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dirty="0" smtClean="0"/>
              <a:t>The .NET UI provides many ways to navigate and find programs you are interested in.</a:t>
            </a:r>
            <a:r>
              <a:rPr lang="en-US" baseline="0" dirty="0" smtClean="0"/>
              <a:t> </a:t>
            </a:r>
            <a:r>
              <a:rPr lang="en-US" dirty="0" smtClean="0"/>
              <a:t>This slide shows you how to use process maps, which are graphical models of workflows that link to programs, browses, and other process maps using advanced features of .NET technology.</a:t>
            </a:r>
            <a:r>
              <a:rPr lang="en-US" baseline="0" dirty="0" smtClean="0"/>
              <a:t> </a:t>
            </a:r>
            <a:r>
              <a:rPr lang="en-US" dirty="0" smtClean="0"/>
              <a:t>Process map nodes provide drill-down navigation to individual programs within process flows.</a:t>
            </a:r>
          </a:p>
          <a:p>
            <a:pPr eaLnBrk="1" hangingPunct="1"/>
            <a:endParaRPr lang="en-US" dirty="0" smtClean="0"/>
          </a:p>
          <a:p>
            <a:pPr eaLnBrk="1" hangingPunct="1"/>
            <a:r>
              <a:rPr lang="en-US" dirty="0" smtClean="0"/>
              <a:t>You can access the process maps from the left menu under Processes|Process Maps.</a:t>
            </a:r>
            <a:r>
              <a:rPr lang="en-US" baseline="0" dirty="0" smtClean="0"/>
              <a:t> </a:t>
            </a:r>
            <a:r>
              <a:rPr lang="en-US" dirty="0" smtClean="0"/>
              <a:t>As you see here, there are multiple predefined process views, including:</a:t>
            </a:r>
          </a:p>
          <a:p>
            <a:pPr marL="182880" indent="-182880" eaLnBrk="1" hangingPunct="1">
              <a:buFont typeface="Arial" pitchFamily="34" charset="0"/>
              <a:buChar char="•"/>
            </a:pPr>
            <a:r>
              <a:rPr lang="en-US" dirty="0" smtClean="0"/>
              <a:t>Vertical industry</a:t>
            </a:r>
          </a:p>
          <a:p>
            <a:pPr marL="182880" indent="-182880" eaLnBrk="1" hangingPunct="1">
              <a:buFont typeface="Arial" pitchFamily="34" charset="0"/>
              <a:buChar char="•"/>
            </a:pPr>
            <a:r>
              <a:rPr lang="en-US" dirty="0" smtClean="0"/>
              <a:t>Supply chain</a:t>
            </a:r>
          </a:p>
          <a:p>
            <a:pPr marL="182880" indent="-182880" eaLnBrk="1" hangingPunct="1">
              <a:buFont typeface="Arial" pitchFamily="34" charset="0"/>
              <a:buChar char="•"/>
            </a:pPr>
            <a:r>
              <a:rPr lang="en-US" dirty="0" smtClean="0"/>
              <a:t>Operational metrics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system is installed, the default menu organization is automatically loaded. The first menu in QAD EE is the main menu, which groups functions into application-related sections. Each menu folder contains other folders or menus of related business activities called modules.</a:t>
            </a:r>
          </a:p>
          <a:p>
            <a:endParaRPr lang="en-US" dirty="0" smtClean="0"/>
          </a:p>
          <a:p>
            <a:r>
              <a:rPr lang="en-US" dirty="0" smtClean="0"/>
              <a:t>This example of the menu structure shows the indented format of subfolders and items. Under the Customer Management folder is the Sales Orders/Invoices folder. It contains other folders for various functions required to manage sales orders and related functions such as Customer Schedules and Shipment Processing.</a:t>
            </a:r>
          </a:p>
          <a:p>
            <a:endParaRPr lang="en-US" dirty="0" smtClean="0"/>
          </a:p>
          <a:p>
            <a:r>
              <a:rPr lang="en-US" b="1" dirty="0" smtClean="0"/>
              <a:t>Note: </a:t>
            </a:r>
            <a:r>
              <a:rPr lang="en-US" dirty="0" smtClean="0"/>
              <a:t>The menu structure for QAD EE was revised from QAD Standard Edition. If you are upgrading from Standard Edition, you should familiarize yourself with the new menu structure. The QAD Financials module was revised from previous releases. Refer to the user guides and training guides for Enterprise Financials if you require in-depth knowledge of the QAD Financials functionality.</a:t>
            </a:r>
          </a:p>
          <a:p>
            <a:endParaRPr lang="en-US" dirty="0" smtClean="0"/>
          </a:p>
          <a:p>
            <a:r>
              <a:rPr lang="en-US" dirty="0" smtClean="0"/>
              <a:t>In order to provide enhanced separation of activities, most of the financial control settings are now updated separately from operational controls. For example, Sales Order Control (7.1.24) under the Sales Order menu in Customer Management now has only the operational control settings for sales orders. All of the financial control settings for sales orders are in Sales Order Accounting Control (36.9.6) under the Operational Acct Controls Menu in System Administration.</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Menu</a:t>
            </a:r>
            <a:r>
              <a:rPr lang="en-US" baseline="0" dirty="0" smtClean="0"/>
              <a:t> collections are collections of menu items such as programs, browses, process maps, and dashboards. Menu collections are stored in the Collections folder.</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QS-OR-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lvl1pPr>
              <a:defRPr b="0"/>
            </a:lvl1pPr>
          </a:lstStyle>
          <a:p>
            <a:pPr>
              <a:defRPr/>
            </a:pPr>
            <a:r>
              <a:rPr lang="en-US" dirty="0" smtClean="0"/>
              <a:t>QS-PL-</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QS-PL-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31247"/>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QS-PL-</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comments" Target="../comments/commen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comments" Target="../comments/comment10.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comments" Target="../comments/comment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comments" Target="../comments/comment1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comments" Target="../comments/comment13.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comments" Target="../comments/comment1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comments" Target="../comments/comment1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comments" Target="../comments/comment1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comments" Target="../comments/comment17.xml"/><Relationship Id="rId4" Type="http://schemas.openxmlformats.org/officeDocument/2006/relationships/image" Target="../media/image2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comments" Target="../comments/comment18.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comments" Target="../comments/commen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comments" Target="../comments/comment19.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comments" Target="../comments/comment20.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comments" Target="../comments/comment21.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comments" Target="../comments/commen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comments" Target="../comments/comment23.xml"/></Relationships>
</file>

<file path=ppt/slides/_rels/slide29.xml.rels><?xml version="1.0" encoding="UTF-8" standalone="yes"?>
<Relationships xmlns="http://schemas.openxmlformats.org/package/2006/relationships"><Relationship Id="rId8" Type="http://schemas.openxmlformats.org/officeDocument/2006/relationships/comments" Target="../comments/comment24.xml"/><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comments" Target="../comments/comment2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comments" Target="../comments/commen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comments" Target="../comments/commen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comments" Target="../comments/commen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comments" Target="../comments/commen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199" y="607452"/>
            <a:ext cx="8328581" cy="705411"/>
          </a:xfrm>
        </p:spPr>
        <p:txBody>
          <a:bodyPr>
            <a:normAutofit fontScale="90000"/>
          </a:bodyPr>
          <a:lstStyle/>
          <a:p>
            <a:pPr eaLnBrk="1" hangingPunct="1"/>
            <a:r>
              <a:rPr lang="en-US" dirty="0" smtClean="0"/>
              <a:t>QAD Enterprise Applications Enterprise Edition Quick Start</a:t>
            </a:r>
          </a:p>
        </p:txBody>
      </p:sp>
      <p:sp>
        <p:nvSpPr>
          <p:cNvPr id="13315" name="Rectangle 5"/>
          <p:cNvSpPr>
            <a:spLocks noGrp="1" noChangeArrowheads="1"/>
          </p:cNvSpPr>
          <p:nvPr>
            <p:ph type="body" sz="quarter" idx="10"/>
          </p:nvPr>
        </p:nvSpPr>
        <p:spPr>
          <a:xfrm>
            <a:off x="457200" y="1683462"/>
            <a:ext cx="8229600" cy="506845"/>
          </a:xfrm>
        </p:spPr>
        <p:txBody>
          <a:bodyPr/>
          <a:lstStyle/>
          <a:p>
            <a:r>
              <a:rPr lang="en-US" sz="2400" dirty="0" smtClean="0">
                <a:solidFill>
                  <a:srgbClr val="0070C0"/>
                </a:solidFill>
              </a:rPr>
              <a:t>User Interface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QAD EE Modules</a:t>
            </a:r>
          </a:p>
        </p:txBody>
      </p:sp>
      <p:pic>
        <p:nvPicPr>
          <p:cNvPr id="29698" name="Picture 2" descr="C:\Users\qgl\AppData\Local\Temp\SNAGHTML108e7e3.PNG"/>
          <p:cNvPicPr>
            <a:picLocks noChangeAspect="1" noChangeArrowheads="1"/>
          </p:cNvPicPr>
          <p:nvPr/>
        </p:nvPicPr>
        <p:blipFill>
          <a:blip r:embed="rId3" cstate="print"/>
          <a:srcRect/>
          <a:stretch>
            <a:fillRect/>
          </a:stretch>
        </p:blipFill>
        <p:spPr bwMode="auto">
          <a:xfrm>
            <a:off x="2792569" y="1101090"/>
            <a:ext cx="3619822" cy="4324350"/>
          </a:xfrm>
          <a:prstGeom prst="rect">
            <a:avLst/>
          </a:prstGeom>
          <a:noFill/>
        </p:spPr>
      </p:pic>
      <p:sp>
        <p:nvSpPr>
          <p:cNvPr id="6" name="Rectangle 5"/>
          <p:cNvSpPr/>
          <p:nvPr/>
        </p:nvSpPr>
        <p:spPr>
          <a:xfrm>
            <a:off x="2914227" y="2668300"/>
            <a:ext cx="1830493" cy="13144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863427" y="4212620"/>
            <a:ext cx="1830493" cy="2679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qgl\AppData\Local\Temp\SNAGHTML108e7e3.PNG"/>
          <p:cNvPicPr>
            <a:picLocks noChangeAspect="1" noChangeArrowheads="1"/>
          </p:cNvPicPr>
          <p:nvPr/>
        </p:nvPicPr>
        <p:blipFill>
          <a:blip r:embed="rId3" cstate="print"/>
          <a:srcRect/>
          <a:stretch>
            <a:fillRect/>
          </a:stretch>
        </p:blipFill>
        <p:spPr bwMode="auto">
          <a:xfrm>
            <a:off x="455769" y="9791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Customer Management Menu</a:t>
            </a:r>
            <a:endParaRPr lang="en-US" dirty="0"/>
          </a:p>
        </p:txBody>
      </p:sp>
      <p:sp>
        <p:nvSpPr>
          <p:cNvPr id="20486" name="Rectangle 17"/>
          <p:cNvSpPr>
            <a:spLocks noChangeArrowheads="1"/>
          </p:cNvSpPr>
          <p:nvPr/>
        </p:nvSpPr>
        <p:spPr bwMode="auto">
          <a:xfrm>
            <a:off x="2332841" y="2634290"/>
            <a:ext cx="88900" cy="95250"/>
          </a:xfrm>
          <a:prstGeom prst="rect">
            <a:avLst/>
          </a:prstGeom>
          <a:noFill/>
          <a:ln w="19050">
            <a:noFill/>
            <a:miter lim="800000"/>
            <a:headEnd/>
            <a:tailEnd/>
          </a:ln>
        </p:spPr>
        <p:txBody>
          <a:bodyPr wrap="none" anchor="ctr">
            <a:spAutoFit/>
          </a:bodyPr>
          <a:lstStyle/>
          <a:p>
            <a:endParaRPr lang="en-US" dirty="0"/>
          </a:p>
        </p:txBody>
      </p:sp>
      <p:sp>
        <p:nvSpPr>
          <p:cNvPr id="20487" name="Rectangle 18"/>
          <p:cNvSpPr>
            <a:spLocks noChangeArrowheads="1"/>
          </p:cNvSpPr>
          <p:nvPr/>
        </p:nvSpPr>
        <p:spPr bwMode="auto">
          <a:xfrm>
            <a:off x="5304641" y="2129465"/>
            <a:ext cx="88900" cy="95250"/>
          </a:xfrm>
          <a:prstGeom prst="rect">
            <a:avLst/>
          </a:prstGeom>
          <a:noFill/>
          <a:ln w="19050">
            <a:noFill/>
            <a:miter lim="800000"/>
            <a:headEnd/>
            <a:tailEnd/>
          </a:ln>
        </p:spPr>
        <p:txBody>
          <a:bodyPr wrap="none" anchor="ctr">
            <a:spAutoFit/>
          </a:bodyPr>
          <a:lstStyle/>
          <a:p>
            <a:endParaRPr lang="en-US" dirty="0"/>
          </a:p>
        </p:txBody>
      </p:sp>
      <p:cxnSp>
        <p:nvCxnSpPr>
          <p:cNvPr id="20488" name="AutoShape 19"/>
          <p:cNvCxnSpPr>
            <a:cxnSpLocks noChangeShapeType="1"/>
            <a:stCxn id="20486" idx="3"/>
          </p:cNvCxnSpPr>
          <p:nvPr/>
        </p:nvCxnSpPr>
        <p:spPr bwMode="auto">
          <a:xfrm flipV="1">
            <a:off x="2421741" y="1148080"/>
            <a:ext cx="2810659" cy="1533835"/>
          </a:xfrm>
          <a:prstGeom prst="bentConnector3">
            <a:avLst>
              <a:gd name="adj1" fmla="val 63590"/>
            </a:avLst>
          </a:prstGeom>
          <a:noFill/>
          <a:ln w="28575">
            <a:solidFill>
              <a:schemeClr val="tx1"/>
            </a:solidFill>
            <a:miter lim="800000"/>
            <a:headEnd/>
            <a:tailEnd type="triangle" w="med" len="med"/>
          </a:ln>
        </p:spPr>
      </p:cxnSp>
      <p:pic>
        <p:nvPicPr>
          <p:cNvPr id="28674" name="Picture 2" descr="C:\Users\qgl\AppData\Local\Temp\SNAGHTML10f409d.PNG"/>
          <p:cNvPicPr>
            <a:picLocks noChangeAspect="1" noChangeArrowheads="1"/>
          </p:cNvPicPr>
          <p:nvPr/>
        </p:nvPicPr>
        <p:blipFill>
          <a:blip r:embed="rId4" cstate="print"/>
          <a:srcRect/>
          <a:stretch>
            <a:fillRect/>
          </a:stretch>
        </p:blipFill>
        <p:spPr bwMode="auto">
          <a:xfrm>
            <a:off x="5286375" y="1034732"/>
            <a:ext cx="3359785" cy="483481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qgl\AppData\Local\Temp\SNAGHTML1852c64.PNG"/>
          <p:cNvPicPr>
            <a:picLocks noChangeAspect="1" noChangeArrowheads="1"/>
          </p:cNvPicPr>
          <p:nvPr/>
        </p:nvPicPr>
        <p:blipFill>
          <a:blip r:embed="rId3" cstate="print"/>
          <a:srcRect/>
          <a:stretch>
            <a:fillRect/>
          </a:stretch>
        </p:blipFill>
        <p:spPr bwMode="auto">
          <a:xfrm>
            <a:off x="5032375" y="1016001"/>
            <a:ext cx="3217545" cy="5577840"/>
          </a:xfrm>
          <a:prstGeom prst="rect">
            <a:avLst/>
          </a:prstGeom>
          <a:noFill/>
        </p:spPr>
      </p:pic>
      <p:pic>
        <p:nvPicPr>
          <p:cNvPr id="10" name="Picture 2" descr="C:\Users\qgl\AppData\Local\Temp\SNAGHTML108e7e3.PNG"/>
          <p:cNvPicPr>
            <a:picLocks noChangeAspect="1" noChangeArrowheads="1"/>
          </p:cNvPicPr>
          <p:nvPr/>
        </p:nvPicPr>
        <p:blipFill>
          <a:blip r:embed="rId4" cstate="print"/>
          <a:srcRect/>
          <a:stretch>
            <a:fillRect/>
          </a:stretch>
        </p:blipFill>
        <p:spPr bwMode="auto">
          <a:xfrm>
            <a:off x="526889" y="1283970"/>
            <a:ext cx="3619822" cy="4324350"/>
          </a:xfrm>
          <a:prstGeom prst="rect">
            <a:avLst/>
          </a:prstGeom>
          <a:noFill/>
        </p:spPr>
      </p:pic>
      <p:sp>
        <p:nvSpPr>
          <p:cNvPr id="21506" name="Rectangle 11"/>
          <p:cNvSpPr>
            <a:spLocks noGrp="1" noChangeArrowheads="1"/>
          </p:cNvSpPr>
          <p:nvPr>
            <p:ph type="title"/>
          </p:nvPr>
        </p:nvSpPr>
        <p:spPr/>
        <p:txBody>
          <a:bodyPr/>
          <a:lstStyle/>
          <a:p>
            <a:r>
              <a:rPr lang="en-US" dirty="0" smtClean="0"/>
              <a:t>Supply Chain Menu</a:t>
            </a:r>
          </a:p>
        </p:txBody>
      </p:sp>
      <p:sp>
        <p:nvSpPr>
          <p:cNvPr id="21510" name="Rectangle 18"/>
          <p:cNvSpPr>
            <a:spLocks noChangeArrowheads="1"/>
          </p:cNvSpPr>
          <p:nvPr/>
        </p:nvSpPr>
        <p:spPr bwMode="auto">
          <a:xfrm>
            <a:off x="1941728" y="2862302"/>
            <a:ext cx="123825" cy="88900"/>
          </a:xfrm>
          <a:prstGeom prst="rect">
            <a:avLst/>
          </a:prstGeom>
          <a:noFill/>
          <a:ln w="19050">
            <a:noFill/>
            <a:miter lim="800000"/>
            <a:headEnd/>
            <a:tailEnd/>
          </a:ln>
        </p:spPr>
        <p:txBody>
          <a:bodyPr wrap="none" anchor="ctr">
            <a:spAutoFit/>
          </a:bodyPr>
          <a:lstStyle/>
          <a:p>
            <a:endParaRPr lang="en-US" dirty="0"/>
          </a:p>
        </p:txBody>
      </p:sp>
      <p:sp>
        <p:nvSpPr>
          <p:cNvPr id="21511" name="Rectangle 19"/>
          <p:cNvSpPr>
            <a:spLocks noChangeArrowheads="1"/>
          </p:cNvSpPr>
          <p:nvPr/>
        </p:nvSpPr>
        <p:spPr bwMode="auto">
          <a:xfrm>
            <a:off x="5208803" y="2252702"/>
            <a:ext cx="123825" cy="88900"/>
          </a:xfrm>
          <a:prstGeom prst="rect">
            <a:avLst/>
          </a:prstGeom>
          <a:noFill/>
          <a:ln w="19050">
            <a:noFill/>
            <a:miter lim="800000"/>
            <a:headEnd/>
            <a:tailEnd/>
          </a:ln>
        </p:spPr>
        <p:txBody>
          <a:bodyPr wrap="none" anchor="ctr">
            <a:spAutoFit/>
          </a:bodyPr>
          <a:lstStyle/>
          <a:p>
            <a:endParaRPr lang="en-US" dirty="0"/>
          </a:p>
        </p:txBody>
      </p:sp>
      <p:cxnSp>
        <p:nvCxnSpPr>
          <p:cNvPr id="21512" name="AutoShape 20"/>
          <p:cNvCxnSpPr>
            <a:cxnSpLocks noChangeShapeType="1"/>
            <a:endCxn id="21511" idx="1"/>
          </p:cNvCxnSpPr>
          <p:nvPr/>
        </p:nvCxnSpPr>
        <p:spPr bwMode="auto">
          <a:xfrm flipV="1">
            <a:off x="1950720" y="2297152"/>
            <a:ext cx="3258083" cy="923568"/>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qgl\AppData\Local\Temp\SNAGHTML187ff0e.PNG"/>
          <p:cNvPicPr>
            <a:picLocks noChangeAspect="1" noChangeArrowheads="1"/>
          </p:cNvPicPr>
          <p:nvPr/>
        </p:nvPicPr>
        <p:blipFill>
          <a:blip r:embed="rId3" cstate="print"/>
          <a:srcRect/>
          <a:stretch>
            <a:fillRect/>
          </a:stretch>
        </p:blipFill>
        <p:spPr bwMode="auto">
          <a:xfrm>
            <a:off x="5118100" y="1772760"/>
            <a:ext cx="3426460" cy="265970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Manufacturing Menu</a:t>
            </a:r>
            <a:endParaRPr lang="en-US" dirty="0"/>
          </a:p>
        </p:txBody>
      </p:sp>
      <p:sp>
        <p:nvSpPr>
          <p:cNvPr id="22534" name="Rectangle 20"/>
          <p:cNvSpPr>
            <a:spLocks noChangeArrowheads="1"/>
          </p:cNvSpPr>
          <p:nvPr/>
        </p:nvSpPr>
        <p:spPr bwMode="auto">
          <a:xfrm>
            <a:off x="1914329" y="3080985"/>
            <a:ext cx="88900" cy="88900"/>
          </a:xfrm>
          <a:prstGeom prst="rect">
            <a:avLst/>
          </a:prstGeom>
          <a:noFill/>
          <a:ln w="19050">
            <a:noFill/>
            <a:miter lim="800000"/>
            <a:headEnd/>
            <a:tailEnd/>
          </a:ln>
        </p:spPr>
        <p:txBody>
          <a:bodyPr wrap="none" anchor="ctr">
            <a:spAutoFit/>
          </a:bodyPr>
          <a:lstStyle/>
          <a:p>
            <a:endParaRPr lang="en-US" dirty="0"/>
          </a:p>
        </p:txBody>
      </p:sp>
      <p:sp>
        <p:nvSpPr>
          <p:cNvPr id="22535" name="Rectangle 21"/>
          <p:cNvSpPr>
            <a:spLocks noChangeArrowheads="1"/>
          </p:cNvSpPr>
          <p:nvPr/>
        </p:nvSpPr>
        <p:spPr bwMode="auto">
          <a:xfrm>
            <a:off x="5248079" y="2499960"/>
            <a:ext cx="88900" cy="88900"/>
          </a:xfrm>
          <a:prstGeom prst="rect">
            <a:avLst/>
          </a:prstGeom>
          <a:noFill/>
          <a:ln w="19050">
            <a:noFill/>
            <a:miter lim="800000"/>
            <a:headEnd/>
            <a:tailEnd/>
          </a:ln>
        </p:spPr>
        <p:txBody>
          <a:bodyPr wrap="none" anchor="ctr">
            <a:spAutoFit/>
          </a:bodyPr>
          <a:lstStyle/>
          <a:p>
            <a:endParaRPr lang="en-US" dirty="0"/>
          </a:p>
        </p:txBody>
      </p:sp>
      <p:cxnSp>
        <p:nvCxnSpPr>
          <p:cNvPr id="22536" name="AutoShape 22"/>
          <p:cNvCxnSpPr>
            <a:cxnSpLocks noChangeShapeType="1"/>
            <a:endCxn id="22535" idx="1"/>
          </p:cNvCxnSpPr>
          <p:nvPr/>
        </p:nvCxnSpPr>
        <p:spPr bwMode="auto">
          <a:xfrm flipV="1">
            <a:off x="1981200" y="2544410"/>
            <a:ext cx="3266879" cy="798230"/>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qgl\AppData\Local\Temp\SNAGHTML1895b12.PNG"/>
          <p:cNvPicPr>
            <a:picLocks noChangeAspect="1" noChangeArrowheads="1"/>
          </p:cNvPicPr>
          <p:nvPr/>
        </p:nvPicPr>
        <p:blipFill>
          <a:blip r:embed="rId3" cstate="print"/>
          <a:srcRect/>
          <a:stretch>
            <a:fillRect/>
          </a:stretch>
        </p:blipFill>
        <p:spPr bwMode="auto">
          <a:xfrm>
            <a:off x="5215034" y="2301240"/>
            <a:ext cx="3752022" cy="230124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Financials Menu</a:t>
            </a:r>
            <a:endParaRPr lang="en-US" dirty="0"/>
          </a:p>
        </p:txBody>
      </p:sp>
      <p:sp>
        <p:nvSpPr>
          <p:cNvPr id="23557" name="Rectangle 20"/>
          <p:cNvSpPr>
            <a:spLocks noChangeArrowheads="1"/>
          </p:cNvSpPr>
          <p:nvPr/>
        </p:nvSpPr>
        <p:spPr bwMode="auto">
          <a:xfrm>
            <a:off x="1704975" y="3516293"/>
            <a:ext cx="104775" cy="88900"/>
          </a:xfrm>
          <a:prstGeom prst="rect">
            <a:avLst/>
          </a:prstGeom>
          <a:noFill/>
          <a:ln w="19050">
            <a:noFill/>
            <a:miter lim="800000"/>
            <a:headEnd/>
            <a:tailEnd/>
          </a:ln>
        </p:spPr>
        <p:txBody>
          <a:bodyPr wrap="none" anchor="ctr">
            <a:spAutoFit/>
          </a:bodyPr>
          <a:lstStyle/>
          <a:p>
            <a:endParaRPr lang="en-US" dirty="0"/>
          </a:p>
        </p:txBody>
      </p:sp>
      <p:sp>
        <p:nvSpPr>
          <p:cNvPr id="23559" name="Rectangle 23"/>
          <p:cNvSpPr>
            <a:spLocks noChangeArrowheads="1"/>
          </p:cNvSpPr>
          <p:nvPr/>
        </p:nvSpPr>
        <p:spPr bwMode="auto">
          <a:xfrm>
            <a:off x="5429250" y="2735243"/>
            <a:ext cx="104775" cy="88900"/>
          </a:xfrm>
          <a:prstGeom prst="rect">
            <a:avLst/>
          </a:prstGeom>
          <a:noFill/>
          <a:ln w="19050">
            <a:noFill/>
            <a:miter lim="800000"/>
            <a:headEnd/>
            <a:tailEnd/>
          </a:ln>
        </p:spPr>
        <p:txBody>
          <a:bodyPr wrap="none" anchor="ctr">
            <a:spAutoFit/>
          </a:bodyPr>
          <a:lstStyle/>
          <a:p>
            <a:endParaRPr lang="en-US" dirty="0"/>
          </a:p>
        </p:txBody>
      </p:sp>
      <p:cxnSp>
        <p:nvCxnSpPr>
          <p:cNvPr id="23560" name="AutoShape 24"/>
          <p:cNvCxnSpPr>
            <a:cxnSpLocks noChangeShapeType="1"/>
            <a:stCxn id="23557" idx="3"/>
            <a:endCxn id="23559" idx="1"/>
          </p:cNvCxnSpPr>
          <p:nvPr/>
        </p:nvCxnSpPr>
        <p:spPr bwMode="auto">
          <a:xfrm flipV="1">
            <a:off x="1809750" y="2779693"/>
            <a:ext cx="3619500" cy="781050"/>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qgl\AppData\Local\Temp\SNAGHTML18adef1.PNG"/>
          <p:cNvPicPr>
            <a:picLocks noChangeAspect="1" noChangeArrowheads="1"/>
          </p:cNvPicPr>
          <p:nvPr/>
        </p:nvPicPr>
        <p:blipFill>
          <a:blip r:embed="rId3" cstate="print"/>
          <a:srcRect/>
          <a:stretch>
            <a:fillRect/>
          </a:stretch>
        </p:blipFill>
        <p:spPr bwMode="auto">
          <a:xfrm>
            <a:off x="5213350" y="1158363"/>
            <a:ext cx="3351530" cy="532169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Master Data Menu</a:t>
            </a:r>
            <a:endParaRPr lang="en-US" dirty="0"/>
          </a:p>
        </p:txBody>
      </p:sp>
      <p:sp>
        <p:nvSpPr>
          <p:cNvPr id="24582" name="Rectangle 20"/>
          <p:cNvSpPr>
            <a:spLocks noChangeArrowheads="1"/>
          </p:cNvSpPr>
          <p:nvPr/>
        </p:nvSpPr>
        <p:spPr bwMode="auto">
          <a:xfrm>
            <a:off x="1837737" y="3386079"/>
            <a:ext cx="88900" cy="114300"/>
          </a:xfrm>
          <a:prstGeom prst="rect">
            <a:avLst/>
          </a:prstGeom>
          <a:noFill/>
          <a:ln w="19050">
            <a:noFill/>
            <a:miter lim="800000"/>
            <a:headEnd/>
            <a:tailEnd/>
          </a:ln>
        </p:spPr>
        <p:txBody>
          <a:bodyPr wrap="none" anchor="ctr">
            <a:spAutoFit/>
          </a:bodyPr>
          <a:lstStyle/>
          <a:p>
            <a:endParaRPr lang="en-US" dirty="0"/>
          </a:p>
        </p:txBody>
      </p:sp>
      <p:sp>
        <p:nvSpPr>
          <p:cNvPr id="24583" name="Rectangle 21"/>
          <p:cNvSpPr>
            <a:spLocks noChangeArrowheads="1"/>
          </p:cNvSpPr>
          <p:nvPr/>
        </p:nvSpPr>
        <p:spPr bwMode="auto">
          <a:xfrm>
            <a:off x="5390562" y="2719329"/>
            <a:ext cx="88900" cy="114300"/>
          </a:xfrm>
          <a:prstGeom prst="rect">
            <a:avLst/>
          </a:prstGeom>
          <a:noFill/>
          <a:ln w="19050">
            <a:noFill/>
            <a:miter lim="800000"/>
            <a:headEnd/>
            <a:tailEnd/>
          </a:ln>
        </p:spPr>
        <p:txBody>
          <a:bodyPr wrap="none" anchor="ctr">
            <a:spAutoFit/>
          </a:bodyPr>
          <a:lstStyle/>
          <a:p>
            <a:endParaRPr lang="en-US" dirty="0"/>
          </a:p>
        </p:txBody>
      </p:sp>
      <p:cxnSp>
        <p:nvCxnSpPr>
          <p:cNvPr id="24584" name="AutoShape 22"/>
          <p:cNvCxnSpPr>
            <a:cxnSpLocks noChangeShapeType="1"/>
            <a:endCxn id="24583" idx="1"/>
          </p:cNvCxnSpPr>
          <p:nvPr/>
        </p:nvCxnSpPr>
        <p:spPr bwMode="auto">
          <a:xfrm flipV="1">
            <a:off x="1869440" y="2776479"/>
            <a:ext cx="3521122" cy="982721"/>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qgl\AppData\Local\Temp\SNAGHTML18c8d39.PNG"/>
          <p:cNvPicPr>
            <a:picLocks noChangeAspect="1" noChangeArrowheads="1"/>
          </p:cNvPicPr>
          <p:nvPr/>
        </p:nvPicPr>
        <p:blipFill>
          <a:blip r:embed="rId3" cstate="print"/>
          <a:srcRect/>
          <a:stretch>
            <a:fillRect/>
          </a:stretch>
        </p:blipFill>
        <p:spPr bwMode="auto">
          <a:xfrm>
            <a:off x="5133975" y="1201736"/>
            <a:ext cx="3379336" cy="4802824"/>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System Administration Menu</a:t>
            </a:r>
            <a:endParaRPr lang="en-US" dirty="0"/>
          </a:p>
        </p:txBody>
      </p:sp>
      <p:sp>
        <p:nvSpPr>
          <p:cNvPr id="25606" name="Rectangle 19"/>
          <p:cNvSpPr>
            <a:spLocks noChangeArrowheads="1"/>
          </p:cNvSpPr>
          <p:nvPr/>
        </p:nvSpPr>
        <p:spPr bwMode="auto">
          <a:xfrm>
            <a:off x="2256739" y="3482113"/>
            <a:ext cx="88900" cy="114300"/>
          </a:xfrm>
          <a:prstGeom prst="rect">
            <a:avLst/>
          </a:prstGeom>
          <a:noFill/>
          <a:ln w="19050">
            <a:noFill/>
            <a:miter lim="800000"/>
            <a:headEnd/>
            <a:tailEnd/>
          </a:ln>
        </p:spPr>
        <p:txBody>
          <a:bodyPr wrap="none" anchor="ctr">
            <a:spAutoFit/>
          </a:bodyPr>
          <a:lstStyle/>
          <a:p>
            <a:endParaRPr lang="en-US" dirty="0"/>
          </a:p>
        </p:txBody>
      </p:sp>
      <p:sp>
        <p:nvSpPr>
          <p:cNvPr id="25607" name="Rectangle 20"/>
          <p:cNvSpPr>
            <a:spLocks noChangeArrowheads="1"/>
          </p:cNvSpPr>
          <p:nvPr/>
        </p:nvSpPr>
        <p:spPr bwMode="auto">
          <a:xfrm>
            <a:off x="5371414" y="2882038"/>
            <a:ext cx="88900" cy="114300"/>
          </a:xfrm>
          <a:prstGeom prst="rect">
            <a:avLst/>
          </a:prstGeom>
          <a:noFill/>
          <a:ln w="19050">
            <a:noFill/>
            <a:miter lim="800000"/>
            <a:headEnd/>
            <a:tailEnd/>
          </a:ln>
        </p:spPr>
        <p:txBody>
          <a:bodyPr wrap="none" anchor="ctr">
            <a:spAutoFit/>
          </a:bodyPr>
          <a:lstStyle/>
          <a:p>
            <a:endParaRPr lang="en-US" dirty="0"/>
          </a:p>
        </p:txBody>
      </p:sp>
      <p:cxnSp>
        <p:nvCxnSpPr>
          <p:cNvPr id="25608" name="AutoShape 21"/>
          <p:cNvCxnSpPr>
            <a:cxnSpLocks noChangeShapeType="1"/>
            <a:endCxn id="25607" idx="1"/>
          </p:cNvCxnSpPr>
          <p:nvPr/>
        </p:nvCxnSpPr>
        <p:spPr bwMode="auto">
          <a:xfrm flipV="1">
            <a:off x="2438400" y="2939188"/>
            <a:ext cx="2933014" cy="1074012"/>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qgl\AppData\Local\Temp\SNAGHTML18e23cd.PNG"/>
          <p:cNvPicPr>
            <a:picLocks noChangeAspect="1" noChangeArrowheads="1"/>
          </p:cNvPicPr>
          <p:nvPr/>
        </p:nvPicPr>
        <p:blipFill>
          <a:blip r:embed="rId3" cstate="print"/>
          <a:srcRect/>
          <a:stretch>
            <a:fillRect/>
          </a:stretch>
        </p:blipFill>
        <p:spPr bwMode="auto">
          <a:xfrm>
            <a:off x="5083175" y="2511742"/>
            <a:ext cx="3255161" cy="2456498"/>
          </a:xfrm>
          <a:prstGeom prst="rect">
            <a:avLst/>
          </a:prstGeom>
          <a:noFill/>
        </p:spPr>
      </p:pic>
      <p:pic>
        <p:nvPicPr>
          <p:cNvPr id="10"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26626" name="Rectangle 2"/>
          <p:cNvSpPr>
            <a:spLocks noGrp="1" noChangeArrowheads="1"/>
          </p:cNvSpPr>
          <p:nvPr>
            <p:ph type="title"/>
          </p:nvPr>
        </p:nvSpPr>
        <p:spPr/>
        <p:txBody>
          <a:bodyPr/>
          <a:lstStyle/>
          <a:p>
            <a:r>
              <a:rPr lang="en-US" dirty="0" smtClean="0"/>
              <a:t>Administration Menu</a:t>
            </a:r>
          </a:p>
        </p:txBody>
      </p:sp>
      <p:sp>
        <p:nvSpPr>
          <p:cNvPr id="26627" name="Footer Placeholder 2"/>
          <p:cNvSpPr>
            <a:spLocks noGrp="1"/>
          </p:cNvSpPr>
          <p:nvPr>
            <p:ph type="ftr" sz="quarter" idx="10"/>
          </p:nvPr>
        </p:nvSpPr>
        <p:spPr>
          <a:noFill/>
        </p:spPr>
        <p:txBody>
          <a:bodyPr/>
          <a:lstStyle/>
          <a:p>
            <a:r>
              <a:rPr lang="en-US" dirty="0"/>
              <a:t>QS-OR-140</a:t>
            </a:r>
          </a:p>
        </p:txBody>
      </p:sp>
      <p:sp>
        <p:nvSpPr>
          <p:cNvPr id="26630" name="Rectangle 11"/>
          <p:cNvSpPr>
            <a:spLocks noChangeArrowheads="1"/>
          </p:cNvSpPr>
          <p:nvPr/>
        </p:nvSpPr>
        <p:spPr bwMode="auto">
          <a:xfrm>
            <a:off x="1942218" y="4222711"/>
            <a:ext cx="88900" cy="123825"/>
          </a:xfrm>
          <a:prstGeom prst="rect">
            <a:avLst/>
          </a:prstGeom>
          <a:noFill/>
          <a:ln w="19050">
            <a:noFill/>
            <a:miter lim="800000"/>
            <a:headEnd/>
            <a:tailEnd/>
          </a:ln>
        </p:spPr>
        <p:txBody>
          <a:bodyPr wrap="none" anchor="ctr">
            <a:spAutoFit/>
          </a:bodyPr>
          <a:lstStyle/>
          <a:p>
            <a:endParaRPr lang="en-US" dirty="0"/>
          </a:p>
        </p:txBody>
      </p:sp>
      <p:sp>
        <p:nvSpPr>
          <p:cNvPr id="26631" name="Rectangle 12"/>
          <p:cNvSpPr>
            <a:spLocks noChangeArrowheads="1"/>
          </p:cNvSpPr>
          <p:nvPr/>
        </p:nvSpPr>
        <p:spPr bwMode="auto">
          <a:xfrm>
            <a:off x="5199768" y="3413086"/>
            <a:ext cx="88900" cy="123825"/>
          </a:xfrm>
          <a:prstGeom prst="rect">
            <a:avLst/>
          </a:prstGeom>
          <a:noFill/>
          <a:ln w="19050">
            <a:noFill/>
            <a:miter lim="800000"/>
            <a:headEnd/>
            <a:tailEnd/>
          </a:ln>
        </p:spPr>
        <p:txBody>
          <a:bodyPr wrap="none" anchor="ctr">
            <a:spAutoFit/>
          </a:bodyPr>
          <a:lstStyle/>
          <a:p>
            <a:endParaRPr lang="en-US" dirty="0"/>
          </a:p>
        </p:txBody>
      </p:sp>
      <p:cxnSp>
        <p:nvCxnSpPr>
          <p:cNvPr id="26632" name="AutoShape 13"/>
          <p:cNvCxnSpPr>
            <a:cxnSpLocks noChangeShapeType="1"/>
          </p:cNvCxnSpPr>
          <p:nvPr/>
        </p:nvCxnSpPr>
        <p:spPr bwMode="auto">
          <a:xfrm flipV="1">
            <a:off x="1971040" y="3058160"/>
            <a:ext cx="3230880" cy="1361441"/>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smtClean="0"/>
              <a:t>Program Types</a:t>
            </a:r>
          </a:p>
        </p:txBody>
      </p:sp>
      <p:pic>
        <p:nvPicPr>
          <p:cNvPr id="17" name="Picture 4"/>
          <p:cNvPicPr>
            <a:picLocks noChangeAspect="1" noChangeArrowheads="1"/>
          </p:cNvPicPr>
          <p:nvPr/>
        </p:nvPicPr>
        <p:blipFill>
          <a:blip r:embed="rId3" cstate="print"/>
          <a:srcRect/>
          <a:stretch>
            <a:fillRect/>
          </a:stretch>
        </p:blipFill>
        <p:spPr bwMode="auto">
          <a:xfrm>
            <a:off x="5168857" y="664754"/>
            <a:ext cx="3278297" cy="5701823"/>
          </a:xfrm>
          <a:prstGeom prst="rect">
            <a:avLst/>
          </a:prstGeom>
          <a:noFill/>
          <a:ln w="9525">
            <a:noFill/>
            <a:miter lim="800000"/>
            <a:headEnd/>
            <a:tailEnd/>
          </a:ln>
        </p:spPr>
      </p:pic>
      <p:sp>
        <p:nvSpPr>
          <p:cNvPr id="18" name="Text Box 16"/>
          <p:cNvSpPr txBox="1">
            <a:spLocks noChangeArrowheads="1"/>
          </p:cNvSpPr>
          <p:nvPr/>
        </p:nvSpPr>
        <p:spPr bwMode="auto">
          <a:xfrm>
            <a:off x="1493374" y="5415444"/>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Process Map</a:t>
            </a:r>
            <a:endParaRPr lang="en-US" sz="1600" dirty="0">
              <a:latin typeface="+mj-lt"/>
            </a:endParaRPr>
          </a:p>
        </p:txBody>
      </p:sp>
      <p:sp>
        <p:nvSpPr>
          <p:cNvPr id="19" name="Line 24"/>
          <p:cNvSpPr>
            <a:spLocks noChangeShapeType="1"/>
          </p:cNvSpPr>
          <p:nvPr/>
        </p:nvSpPr>
        <p:spPr bwMode="auto">
          <a:xfrm rot="10800000" flipH="1">
            <a:off x="4305782" y="5689598"/>
            <a:ext cx="1119658" cy="1672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0" name="Text Box 16"/>
          <p:cNvSpPr txBox="1">
            <a:spLocks noChangeArrowheads="1"/>
          </p:cNvSpPr>
          <p:nvPr/>
        </p:nvSpPr>
        <p:spPr bwMode="auto">
          <a:xfrm>
            <a:off x="1512624" y="399241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Maintenance Program</a:t>
            </a:r>
            <a:endParaRPr lang="en-US" sz="1600" dirty="0">
              <a:latin typeface="+mj-lt"/>
            </a:endParaRPr>
          </a:p>
        </p:txBody>
      </p:sp>
      <p:sp>
        <p:nvSpPr>
          <p:cNvPr id="21" name="Line 24"/>
          <p:cNvSpPr>
            <a:spLocks noChangeShapeType="1"/>
          </p:cNvSpPr>
          <p:nvPr/>
        </p:nvSpPr>
        <p:spPr bwMode="auto">
          <a:xfrm rot="10800000" flipH="1" flipV="1">
            <a:off x="4317357" y="4259484"/>
            <a:ext cx="1616083" cy="7716"/>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2" name="Text Box 16"/>
          <p:cNvSpPr txBox="1">
            <a:spLocks noChangeArrowheads="1"/>
          </p:cNvSpPr>
          <p:nvPr/>
        </p:nvSpPr>
        <p:spPr bwMode="auto">
          <a:xfrm>
            <a:off x="1898940" y="238013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Browse</a:t>
            </a:r>
            <a:endParaRPr lang="en-US" sz="1600" dirty="0">
              <a:latin typeface="+mj-lt"/>
            </a:endParaRPr>
          </a:p>
        </p:txBody>
      </p:sp>
      <p:sp>
        <p:nvSpPr>
          <p:cNvPr id="23" name="Line 24"/>
          <p:cNvSpPr>
            <a:spLocks noChangeShapeType="1"/>
          </p:cNvSpPr>
          <p:nvPr/>
        </p:nvSpPr>
        <p:spPr bwMode="auto">
          <a:xfrm rot="10800000" flipH="1" flipV="1">
            <a:off x="4328932" y="2650604"/>
            <a:ext cx="1478102" cy="2108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4" name="Text Box 16"/>
          <p:cNvSpPr txBox="1">
            <a:spLocks noChangeArrowheads="1"/>
          </p:cNvSpPr>
          <p:nvPr/>
        </p:nvSpPr>
        <p:spPr bwMode="auto">
          <a:xfrm>
            <a:off x="1898940" y="2829016"/>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Transaction or Utility</a:t>
            </a:r>
            <a:endParaRPr lang="en-US" sz="1600" dirty="0">
              <a:latin typeface="+mj-lt"/>
            </a:endParaRPr>
          </a:p>
        </p:txBody>
      </p:sp>
      <p:sp>
        <p:nvSpPr>
          <p:cNvPr id="25" name="Line 24"/>
          <p:cNvSpPr>
            <a:spLocks noChangeShapeType="1"/>
          </p:cNvSpPr>
          <p:nvPr/>
        </p:nvSpPr>
        <p:spPr bwMode="auto">
          <a:xfrm rot="10800000" flipH="1">
            <a:off x="4328932" y="3111066"/>
            <a:ext cx="1513727" cy="14098"/>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6" name="Text Box 16"/>
          <p:cNvSpPr txBox="1">
            <a:spLocks noChangeArrowheads="1"/>
          </p:cNvSpPr>
          <p:nvPr/>
        </p:nvSpPr>
        <p:spPr bwMode="auto">
          <a:xfrm>
            <a:off x="1898940" y="347565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Report or Inquiry</a:t>
            </a:r>
            <a:endParaRPr lang="en-US" sz="1600" dirty="0">
              <a:latin typeface="+mj-lt"/>
            </a:endParaRPr>
          </a:p>
        </p:txBody>
      </p:sp>
      <p:sp>
        <p:nvSpPr>
          <p:cNvPr id="27" name="Line 24"/>
          <p:cNvSpPr>
            <a:spLocks noChangeShapeType="1"/>
          </p:cNvSpPr>
          <p:nvPr/>
        </p:nvSpPr>
        <p:spPr bwMode="auto">
          <a:xfrm rot="10800000" flipH="1">
            <a:off x="4294208" y="3759199"/>
            <a:ext cx="1649392" cy="14147"/>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pic>
        <p:nvPicPr>
          <p:cNvPr id="29" name="Picture 2"/>
          <p:cNvPicPr>
            <a:picLocks noChangeAspect="1" noChangeArrowheads="1"/>
          </p:cNvPicPr>
          <p:nvPr/>
        </p:nvPicPr>
        <p:blipFill>
          <a:blip r:embed="rId4" cstate="print"/>
          <a:srcRect/>
          <a:stretch>
            <a:fillRect/>
          </a:stretch>
        </p:blipFill>
        <p:spPr bwMode="auto">
          <a:xfrm>
            <a:off x="4658062" y="2374802"/>
            <a:ext cx="386963" cy="386963"/>
          </a:xfrm>
          <a:prstGeom prst="rect">
            <a:avLst/>
          </a:prstGeom>
          <a:noFill/>
          <a:ln w="9525">
            <a:noFill/>
            <a:miter lim="800000"/>
            <a:headEnd/>
            <a:tailEnd/>
          </a:ln>
        </p:spPr>
      </p:pic>
      <p:pic>
        <p:nvPicPr>
          <p:cNvPr id="30" name="Picture 3"/>
          <p:cNvPicPr>
            <a:picLocks noChangeAspect="1" noChangeArrowheads="1"/>
          </p:cNvPicPr>
          <p:nvPr/>
        </p:nvPicPr>
        <p:blipFill>
          <a:blip r:embed="rId5" cstate="print"/>
          <a:srcRect/>
          <a:stretch>
            <a:fillRect/>
          </a:stretch>
        </p:blipFill>
        <p:spPr bwMode="auto">
          <a:xfrm>
            <a:off x="4686165" y="4042815"/>
            <a:ext cx="362673" cy="362673"/>
          </a:xfrm>
          <a:prstGeom prst="rect">
            <a:avLst/>
          </a:prstGeom>
          <a:noFill/>
          <a:ln w="9525">
            <a:noFill/>
            <a:miter lim="800000"/>
            <a:headEnd/>
            <a:tailEnd/>
          </a:ln>
        </p:spPr>
      </p:pic>
      <p:pic>
        <p:nvPicPr>
          <p:cNvPr id="31" name="Picture 4"/>
          <p:cNvPicPr>
            <a:picLocks noChangeAspect="1" noChangeArrowheads="1"/>
          </p:cNvPicPr>
          <p:nvPr/>
        </p:nvPicPr>
        <p:blipFill>
          <a:blip r:embed="rId6" cstate="print"/>
          <a:srcRect/>
          <a:stretch>
            <a:fillRect/>
          </a:stretch>
        </p:blipFill>
        <p:spPr bwMode="auto">
          <a:xfrm>
            <a:off x="4663575" y="3603440"/>
            <a:ext cx="347807" cy="347807"/>
          </a:xfrm>
          <a:prstGeom prst="rect">
            <a:avLst/>
          </a:prstGeom>
          <a:noFill/>
          <a:ln w="9525">
            <a:noFill/>
            <a:miter lim="800000"/>
            <a:headEnd/>
            <a:tailEnd/>
          </a:ln>
        </p:spPr>
      </p:pic>
      <p:pic>
        <p:nvPicPr>
          <p:cNvPr id="32" name="Picture 5"/>
          <p:cNvPicPr>
            <a:picLocks noChangeAspect="1" noChangeArrowheads="1"/>
          </p:cNvPicPr>
          <p:nvPr/>
        </p:nvPicPr>
        <p:blipFill>
          <a:blip r:embed="rId7" cstate="print"/>
          <a:srcRect/>
          <a:stretch>
            <a:fillRect/>
          </a:stretch>
        </p:blipFill>
        <p:spPr bwMode="auto">
          <a:xfrm>
            <a:off x="4571995" y="5479690"/>
            <a:ext cx="334344" cy="334344"/>
          </a:xfrm>
          <a:prstGeom prst="rect">
            <a:avLst/>
          </a:prstGeom>
          <a:noFill/>
          <a:ln w="9525">
            <a:noFill/>
            <a:miter lim="800000"/>
            <a:headEnd/>
            <a:tailEnd/>
          </a:ln>
        </p:spPr>
      </p:pic>
      <p:sp>
        <p:nvSpPr>
          <p:cNvPr id="33" name="Text Box 16"/>
          <p:cNvSpPr txBox="1">
            <a:spLocks noChangeArrowheads="1"/>
          </p:cNvSpPr>
          <p:nvPr/>
        </p:nvSpPr>
        <p:spPr bwMode="auto">
          <a:xfrm>
            <a:off x="1479524" y="493846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Menu Collection</a:t>
            </a:r>
            <a:endParaRPr lang="en-US" sz="1600" dirty="0">
              <a:latin typeface="+mj-lt"/>
            </a:endParaRPr>
          </a:p>
        </p:txBody>
      </p:sp>
      <p:sp>
        <p:nvSpPr>
          <p:cNvPr id="34" name="Line 24"/>
          <p:cNvSpPr>
            <a:spLocks noChangeShapeType="1"/>
          </p:cNvSpPr>
          <p:nvPr/>
        </p:nvSpPr>
        <p:spPr bwMode="auto">
          <a:xfrm rot="10800000" flipH="1">
            <a:off x="4317356" y="5151118"/>
            <a:ext cx="1047123" cy="1119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pic>
        <p:nvPicPr>
          <p:cNvPr id="35" name="Picture 6"/>
          <p:cNvPicPr>
            <a:picLocks noChangeAspect="1" noChangeArrowheads="1"/>
          </p:cNvPicPr>
          <p:nvPr/>
        </p:nvPicPr>
        <p:blipFill>
          <a:blip r:embed="rId8" cstate="print"/>
          <a:srcRect/>
          <a:stretch>
            <a:fillRect/>
          </a:stretch>
        </p:blipFill>
        <p:spPr bwMode="auto">
          <a:xfrm>
            <a:off x="4572287" y="4960364"/>
            <a:ext cx="382405" cy="347641"/>
          </a:xfrm>
          <a:prstGeom prst="rect">
            <a:avLst/>
          </a:prstGeom>
          <a:noFill/>
          <a:ln w="9525">
            <a:noFill/>
            <a:miter lim="800000"/>
            <a:headEnd/>
            <a:tailEnd/>
          </a:ln>
        </p:spPr>
      </p:pic>
      <p:pic>
        <p:nvPicPr>
          <p:cNvPr id="14339" name="Picture 3"/>
          <p:cNvPicPr>
            <a:picLocks noChangeAspect="1" noChangeArrowheads="1"/>
          </p:cNvPicPr>
          <p:nvPr/>
        </p:nvPicPr>
        <p:blipFill>
          <a:blip r:embed="rId9" cstate="print"/>
          <a:srcRect/>
          <a:stretch>
            <a:fillRect/>
          </a:stretch>
        </p:blipFill>
        <p:spPr bwMode="auto">
          <a:xfrm>
            <a:off x="4626294" y="2914334"/>
            <a:ext cx="357186" cy="357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Autofit/>
          </a:bodyPr>
          <a:lstStyle/>
          <a:p>
            <a:pPr eaLnBrk="1" hangingPunct="1"/>
            <a:r>
              <a:rPr lang="en-US" dirty="0" smtClean="0"/>
              <a:t>Maintenance Programs</a:t>
            </a:r>
          </a:p>
        </p:txBody>
      </p:sp>
      <p:sp>
        <p:nvSpPr>
          <p:cNvPr id="8194" name="Footer Placeholder 3"/>
          <p:cNvSpPr>
            <a:spLocks noGrp="1"/>
          </p:cNvSpPr>
          <p:nvPr>
            <p:ph type="ftr" sz="quarter" idx="10"/>
          </p:nvPr>
        </p:nvSpPr>
        <p:spPr>
          <a:noFill/>
        </p:spPr>
        <p:txBody>
          <a:bodyPr/>
          <a:lstStyle/>
          <a:p>
            <a:pPr defTabSz="865188"/>
            <a:r>
              <a:rPr lang="en-US" dirty="0" smtClean="0"/>
              <a:t>NET_PRG_060</a:t>
            </a:r>
          </a:p>
        </p:txBody>
      </p:sp>
      <p:pic>
        <p:nvPicPr>
          <p:cNvPr id="8196" name="Picture 4" descr="SHOT0000"/>
          <p:cNvPicPr>
            <a:picLocks noChangeAspect="1" noChangeArrowheads="1"/>
          </p:cNvPicPr>
          <p:nvPr/>
        </p:nvPicPr>
        <p:blipFill>
          <a:blip r:embed="rId3" cstate="print"/>
          <a:srcRect/>
          <a:stretch>
            <a:fillRect/>
          </a:stretch>
        </p:blipFill>
        <p:spPr bwMode="auto">
          <a:xfrm>
            <a:off x="362260" y="1413081"/>
            <a:ext cx="6923087" cy="3648075"/>
          </a:xfrm>
          <a:prstGeom prst="rect">
            <a:avLst/>
          </a:prstGeom>
          <a:noFill/>
          <a:ln w="9525">
            <a:noFill/>
            <a:miter lim="800000"/>
            <a:headEnd/>
            <a:tailEnd/>
          </a:ln>
        </p:spPr>
      </p:pic>
      <p:pic>
        <p:nvPicPr>
          <p:cNvPr id="8197" name="Picture 5" descr="SHOT0000"/>
          <p:cNvPicPr>
            <a:picLocks noChangeAspect="1" noChangeArrowheads="1"/>
          </p:cNvPicPr>
          <p:nvPr/>
        </p:nvPicPr>
        <p:blipFill>
          <a:blip r:embed="rId4" cstate="print"/>
          <a:srcRect/>
          <a:stretch>
            <a:fillRect/>
          </a:stretch>
        </p:blipFill>
        <p:spPr bwMode="auto">
          <a:xfrm>
            <a:off x="1868117" y="2147599"/>
            <a:ext cx="7065962" cy="4152900"/>
          </a:xfrm>
          <a:prstGeom prst="rect">
            <a:avLst/>
          </a:prstGeom>
          <a:noFill/>
          <a:ln w="9525">
            <a:noFill/>
            <a:miter lim="800000"/>
            <a:headEnd/>
            <a:tailEnd/>
          </a:ln>
        </p:spPr>
      </p:pic>
      <p:sp>
        <p:nvSpPr>
          <p:cNvPr id="6" name="TextBox 5"/>
          <p:cNvSpPr txBox="1"/>
          <p:nvPr/>
        </p:nvSpPr>
        <p:spPr>
          <a:xfrm>
            <a:off x="3491345" y="1983180"/>
            <a:ext cx="3811979" cy="461665"/>
          </a:xfrm>
          <a:prstGeom prst="rect">
            <a:avLst/>
          </a:prstGeom>
          <a:noFill/>
        </p:spPr>
        <p:txBody>
          <a:bodyPr wrap="square" rtlCol="0">
            <a:spAutoFit/>
          </a:bodyPr>
          <a:lstStyle/>
          <a:p>
            <a:r>
              <a:rPr lang="en-US" sz="2400" b="1" dirty="0" smtClean="0">
                <a:solidFill>
                  <a:schemeClr val="tx1">
                    <a:lumMod val="75000"/>
                    <a:lumOff val="25000"/>
                  </a:schemeClr>
                </a:solidFill>
                <a:latin typeface="+mn-lt"/>
              </a:rPr>
              <a:t>Component Based</a:t>
            </a:r>
            <a:endParaRPr lang="en-US" sz="2400" b="1" dirty="0">
              <a:solidFill>
                <a:schemeClr val="tx1">
                  <a:lumMod val="75000"/>
                  <a:lumOff val="25000"/>
                </a:schemeClr>
              </a:solidFill>
              <a:latin typeface="+mn-lt"/>
            </a:endParaRPr>
          </a:p>
        </p:txBody>
      </p:sp>
      <p:sp>
        <p:nvSpPr>
          <p:cNvPr id="7" name="TextBox 6"/>
          <p:cNvSpPr txBox="1"/>
          <p:nvPr/>
        </p:nvSpPr>
        <p:spPr>
          <a:xfrm>
            <a:off x="83136" y="995545"/>
            <a:ext cx="4061361" cy="461665"/>
          </a:xfrm>
          <a:prstGeom prst="rect">
            <a:avLst/>
          </a:prstGeom>
          <a:noFill/>
        </p:spPr>
        <p:txBody>
          <a:bodyPr wrap="square" rtlCol="0">
            <a:spAutoFit/>
          </a:bodyPr>
          <a:lstStyle/>
          <a:p>
            <a:r>
              <a:rPr lang="en-US" sz="2400" b="1" dirty="0" smtClean="0">
                <a:solidFill>
                  <a:schemeClr val="tx1">
                    <a:lumMod val="75000"/>
                    <a:lumOff val="25000"/>
                  </a:schemeClr>
                </a:solidFill>
                <a:latin typeface="+mn-lt"/>
              </a:rPr>
              <a:t>Non-Component Based</a:t>
            </a:r>
            <a:endParaRPr lang="en-US" sz="2400" b="1"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User Interface</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728676" y="1687253"/>
            <a:ext cx="1842237"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rPr>
              <a:t>User Interface</a:t>
            </a:r>
            <a:endParaRPr lang="en-US" sz="200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Intro. to EE</a:t>
            </a:r>
            <a:endParaRPr lang="en-US" sz="200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1</a:t>
            </a: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2</a:t>
            </a: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3</a:t>
            </a: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61" name="Rectangle 82"/>
          <p:cNvSpPr>
            <a:spLocks noChangeArrowheads="1"/>
          </p:cNvSpPr>
          <p:nvPr/>
        </p:nvSpPr>
        <p:spPr bwMode="auto">
          <a:xfrm>
            <a:off x="-9538969" y="3432089"/>
            <a:ext cx="8985658" cy="2651125"/>
          </a:xfrm>
          <a:prstGeom prst="rect">
            <a:avLst/>
          </a:prstGeom>
          <a:solidFill>
            <a:schemeClr val="bg1">
              <a:alpha val="84000"/>
            </a:schemeClr>
          </a:solidFill>
          <a:ln w="38100">
            <a:noFill/>
            <a:miter lim="800000"/>
            <a:headEnd/>
            <a:tailEnd/>
          </a:ln>
        </p:spPr>
        <p:txBody>
          <a:bodyPr wrap="none" anchor="ctr"/>
          <a:lstStyle/>
          <a:p>
            <a:endParaRPr lang="en-US" dirty="0"/>
          </a:p>
        </p:txBody>
      </p:sp>
      <p:pic>
        <p:nvPicPr>
          <p:cNvPr id="37" name="Picture 2"/>
          <p:cNvPicPr>
            <a:picLocks noChangeAspect="1" noChangeArrowheads="1"/>
          </p:cNvPicPr>
          <p:nvPr/>
        </p:nvPicPr>
        <p:blipFill>
          <a:blip r:embed="rId3" cstate="print"/>
          <a:srcRect/>
          <a:stretch>
            <a:fillRect/>
          </a:stretch>
        </p:blipFill>
        <p:spPr bwMode="auto">
          <a:xfrm>
            <a:off x="4076262" y="2351089"/>
            <a:ext cx="1048626" cy="858836"/>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1257300" y="2314575"/>
            <a:ext cx="906464" cy="906464"/>
          </a:xfrm>
          <a:prstGeom prst="rect">
            <a:avLst/>
          </a:prstGeom>
          <a:noFill/>
          <a:ln w="9525">
            <a:noFill/>
            <a:miter lim="800000"/>
            <a:headEnd/>
            <a:tailEnd/>
          </a:ln>
        </p:spPr>
      </p:pic>
      <p:sp>
        <p:nvSpPr>
          <p:cNvPr id="63" name="Rectangle 82"/>
          <p:cNvSpPr>
            <a:spLocks noChangeArrowheads="1"/>
          </p:cNvSpPr>
          <p:nvPr/>
        </p:nvSpPr>
        <p:spPr bwMode="auto">
          <a:xfrm>
            <a:off x="153869" y="1296105"/>
            <a:ext cx="2782371" cy="2651125"/>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qgl\AppData\Local\Temp\SNAGHTML1c7997a.PNG"/>
          <p:cNvPicPr>
            <a:picLocks noChangeAspect="1" noChangeArrowheads="1"/>
          </p:cNvPicPr>
          <p:nvPr/>
        </p:nvPicPr>
        <p:blipFill>
          <a:blip r:embed="rId3" cstate="print"/>
          <a:srcRect/>
          <a:stretch>
            <a:fillRect/>
          </a:stretch>
        </p:blipFill>
        <p:spPr bwMode="auto">
          <a:xfrm>
            <a:off x="352345" y="809624"/>
            <a:ext cx="5296102" cy="5768483"/>
          </a:xfrm>
          <a:prstGeom prst="rect">
            <a:avLst/>
          </a:prstGeom>
          <a:noFill/>
        </p:spPr>
      </p:pic>
      <p:sp>
        <p:nvSpPr>
          <p:cNvPr id="9219" name="Rectangle 2"/>
          <p:cNvSpPr>
            <a:spLocks noGrp="1" noChangeArrowheads="1"/>
          </p:cNvSpPr>
          <p:nvPr>
            <p:ph type="title"/>
          </p:nvPr>
        </p:nvSpPr>
        <p:spPr/>
        <p:txBody>
          <a:bodyPr/>
          <a:lstStyle/>
          <a:p>
            <a:pPr eaLnBrk="1" hangingPunct="1"/>
            <a:r>
              <a:rPr lang="en-US" dirty="0" smtClean="0"/>
              <a:t> Inquiry and Report Programs</a:t>
            </a:r>
          </a:p>
        </p:txBody>
      </p:sp>
      <p:sp>
        <p:nvSpPr>
          <p:cNvPr id="9218" name="Footer Placeholder 3"/>
          <p:cNvSpPr>
            <a:spLocks noGrp="1"/>
          </p:cNvSpPr>
          <p:nvPr>
            <p:ph type="ftr" sz="quarter" idx="10"/>
          </p:nvPr>
        </p:nvSpPr>
        <p:spPr>
          <a:noFill/>
        </p:spPr>
        <p:txBody>
          <a:bodyPr/>
          <a:lstStyle/>
          <a:p>
            <a:pPr defTabSz="865188"/>
            <a:r>
              <a:rPr lang="en-US" b="0" dirty="0" smtClean="0"/>
              <a:t>QS-OR-180</a:t>
            </a:r>
          </a:p>
        </p:txBody>
      </p:sp>
      <p:pic>
        <p:nvPicPr>
          <p:cNvPr id="11268" name="Picture 4" descr="C:\Users\qgl\AppData\Local\Temp\SNAGHTML1ca90c3.PNG"/>
          <p:cNvPicPr>
            <a:picLocks noChangeAspect="1" noChangeArrowheads="1"/>
          </p:cNvPicPr>
          <p:nvPr/>
        </p:nvPicPr>
        <p:blipFill>
          <a:blip r:embed="rId4" cstate="print"/>
          <a:srcRect/>
          <a:stretch>
            <a:fillRect/>
          </a:stretch>
        </p:blipFill>
        <p:spPr bwMode="auto">
          <a:xfrm>
            <a:off x="1354316" y="3174318"/>
            <a:ext cx="7789684" cy="274034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 name="Picture 10" descr="C:\Users\qgl\AppData\Local\Temp\SNAGHTML1dfb9a7.PNG"/>
          <p:cNvPicPr>
            <a:picLocks noChangeAspect="1" noChangeArrowheads="1"/>
          </p:cNvPicPr>
          <p:nvPr/>
        </p:nvPicPr>
        <p:blipFill>
          <a:blip r:embed="rId3" cstate="print"/>
          <a:srcRect/>
          <a:stretch>
            <a:fillRect/>
          </a:stretch>
        </p:blipFill>
        <p:spPr bwMode="auto">
          <a:xfrm>
            <a:off x="259747" y="867397"/>
            <a:ext cx="7753350" cy="5019676"/>
          </a:xfrm>
          <a:prstGeom prst="rect">
            <a:avLst/>
          </a:prstGeom>
          <a:noFill/>
        </p:spPr>
      </p:pic>
      <p:sp>
        <p:nvSpPr>
          <p:cNvPr id="10244" name="Rectangle 3"/>
          <p:cNvSpPr>
            <a:spLocks noGrp="1" noChangeArrowheads="1"/>
          </p:cNvSpPr>
          <p:nvPr>
            <p:ph type="title"/>
          </p:nvPr>
        </p:nvSpPr>
        <p:spPr/>
        <p:txBody>
          <a:bodyPr/>
          <a:lstStyle/>
          <a:p>
            <a:pPr eaLnBrk="1" hangingPunct="1"/>
            <a:r>
              <a:rPr lang="en-US" dirty="0" smtClean="0"/>
              <a:t>Component-Based Reports</a:t>
            </a:r>
          </a:p>
        </p:txBody>
      </p:sp>
      <p:pic>
        <p:nvPicPr>
          <p:cNvPr id="10248" name="Picture 8" descr="C:\Users\qgl\AppData\Local\Temp\SNAGHTML1ded18a.PNG"/>
          <p:cNvPicPr>
            <a:picLocks noChangeAspect="1" noChangeArrowheads="1"/>
          </p:cNvPicPr>
          <p:nvPr/>
        </p:nvPicPr>
        <p:blipFill>
          <a:blip r:embed="rId4" cstate="print"/>
          <a:srcRect/>
          <a:stretch>
            <a:fillRect/>
          </a:stretch>
        </p:blipFill>
        <p:spPr bwMode="auto">
          <a:xfrm>
            <a:off x="1693440" y="2635742"/>
            <a:ext cx="7450560" cy="407571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type="title"/>
          </p:nvPr>
        </p:nvSpPr>
        <p:spPr/>
        <p:txBody>
          <a:bodyPr/>
          <a:lstStyle/>
          <a:p>
            <a:pPr eaLnBrk="1" hangingPunct="1"/>
            <a:r>
              <a:rPr lang="en-US" dirty="0" smtClean="0"/>
              <a:t>Transaction Programs</a:t>
            </a:r>
          </a:p>
        </p:txBody>
      </p:sp>
      <p:pic>
        <p:nvPicPr>
          <p:cNvPr id="11267" name="Picture 5" descr="SHOT0000"/>
          <p:cNvPicPr>
            <a:picLocks noChangeAspect="1" noChangeArrowheads="1"/>
          </p:cNvPicPr>
          <p:nvPr/>
        </p:nvPicPr>
        <p:blipFill>
          <a:blip r:embed="rId3" cstate="print"/>
          <a:srcRect/>
          <a:stretch>
            <a:fillRect/>
          </a:stretch>
        </p:blipFill>
        <p:spPr bwMode="auto">
          <a:xfrm>
            <a:off x="347699" y="1256193"/>
            <a:ext cx="7561263" cy="2590800"/>
          </a:xfrm>
          <a:prstGeom prst="rect">
            <a:avLst/>
          </a:prstGeom>
          <a:noFill/>
          <a:ln w="9525">
            <a:noFill/>
            <a:miter lim="800000"/>
            <a:headEnd/>
            <a:tailEnd/>
          </a:ln>
        </p:spPr>
      </p:pic>
      <p:pic>
        <p:nvPicPr>
          <p:cNvPr id="11268" name="Picture 4" descr="SHOT0000"/>
          <p:cNvPicPr>
            <a:picLocks noChangeAspect="1" noChangeArrowheads="1"/>
          </p:cNvPicPr>
          <p:nvPr/>
        </p:nvPicPr>
        <p:blipFill>
          <a:blip r:embed="rId4" cstate="print"/>
          <a:srcRect/>
          <a:stretch>
            <a:fillRect/>
          </a:stretch>
        </p:blipFill>
        <p:spPr bwMode="auto">
          <a:xfrm>
            <a:off x="1828800" y="2537475"/>
            <a:ext cx="6789738" cy="3124200"/>
          </a:xfrm>
          <a:prstGeom prst="rect">
            <a:avLst/>
          </a:prstGeom>
          <a:noFill/>
          <a:ln w="9525">
            <a:noFill/>
            <a:miter lim="800000"/>
            <a:headEnd/>
            <a:tailEnd/>
          </a:ln>
        </p:spPr>
      </p:pic>
      <p:sp>
        <p:nvSpPr>
          <p:cNvPr id="6" name="TextBox 5"/>
          <p:cNvSpPr txBox="1"/>
          <p:nvPr/>
        </p:nvSpPr>
        <p:spPr>
          <a:xfrm>
            <a:off x="3329296" y="2463286"/>
            <a:ext cx="3811979" cy="400110"/>
          </a:xfrm>
          <a:prstGeom prst="rect">
            <a:avLst/>
          </a:prstGeom>
          <a:noFill/>
        </p:spPr>
        <p:txBody>
          <a:bodyPr wrap="square" rtlCol="0">
            <a:spAutoFit/>
          </a:bodyPr>
          <a:lstStyle/>
          <a:p>
            <a:r>
              <a:rPr lang="en-US" sz="2000" b="1" dirty="0" smtClean="0">
                <a:solidFill>
                  <a:schemeClr val="tx1">
                    <a:lumMod val="75000"/>
                    <a:lumOff val="25000"/>
                  </a:schemeClr>
                </a:solidFill>
                <a:latin typeface="+mn-lt"/>
              </a:rPr>
              <a:t>Component Based</a:t>
            </a:r>
            <a:endParaRPr lang="en-US" sz="2000" b="1" dirty="0">
              <a:solidFill>
                <a:schemeClr val="tx1">
                  <a:lumMod val="75000"/>
                  <a:lumOff val="25000"/>
                </a:schemeClr>
              </a:solidFill>
              <a:latin typeface="+mn-lt"/>
            </a:endParaRPr>
          </a:p>
        </p:txBody>
      </p:sp>
      <p:sp>
        <p:nvSpPr>
          <p:cNvPr id="7" name="TextBox 6"/>
          <p:cNvSpPr txBox="1"/>
          <p:nvPr/>
        </p:nvSpPr>
        <p:spPr>
          <a:xfrm>
            <a:off x="2089912" y="1177886"/>
            <a:ext cx="4061361" cy="400110"/>
          </a:xfrm>
          <a:prstGeom prst="rect">
            <a:avLst/>
          </a:prstGeom>
          <a:noFill/>
        </p:spPr>
        <p:txBody>
          <a:bodyPr wrap="square" rtlCol="0">
            <a:spAutoFit/>
          </a:bodyPr>
          <a:lstStyle/>
          <a:p>
            <a:r>
              <a:rPr lang="en-US" sz="2000" b="1" dirty="0" smtClean="0">
                <a:solidFill>
                  <a:schemeClr val="tx1">
                    <a:lumMod val="75000"/>
                    <a:lumOff val="25000"/>
                  </a:schemeClr>
                </a:solidFill>
                <a:latin typeface="+mn-lt"/>
              </a:rPr>
              <a:t>Non-Component Based</a:t>
            </a:r>
            <a:endParaRPr lang="en-US" sz="2000" b="1"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dirty="0" smtClean="0"/>
              <a:t>Control Programs</a:t>
            </a:r>
          </a:p>
        </p:txBody>
      </p:sp>
      <p:pic>
        <p:nvPicPr>
          <p:cNvPr id="8194" name="Picture 2" descr="C:\Users\qgl\AppData\Local\Temp\SNAGHTML20244a8.PNG"/>
          <p:cNvPicPr>
            <a:picLocks noChangeAspect="1" noChangeArrowheads="1"/>
          </p:cNvPicPr>
          <p:nvPr/>
        </p:nvPicPr>
        <p:blipFill>
          <a:blip r:embed="rId3" cstate="print"/>
          <a:srcRect/>
          <a:stretch>
            <a:fillRect/>
          </a:stretch>
        </p:blipFill>
        <p:spPr bwMode="auto">
          <a:xfrm>
            <a:off x="560689" y="1322629"/>
            <a:ext cx="6276975" cy="1733551"/>
          </a:xfrm>
          <a:prstGeom prst="rect">
            <a:avLst/>
          </a:prstGeom>
          <a:noFill/>
        </p:spPr>
      </p:pic>
      <p:pic>
        <p:nvPicPr>
          <p:cNvPr id="8196" name="Picture 4" descr="C:\Users\qgl\AppData\Local\Temp\SNAGHTML202cf98.PNG"/>
          <p:cNvPicPr>
            <a:picLocks noChangeAspect="1" noChangeArrowheads="1"/>
          </p:cNvPicPr>
          <p:nvPr/>
        </p:nvPicPr>
        <p:blipFill>
          <a:blip r:embed="rId4" cstate="print"/>
          <a:srcRect/>
          <a:stretch>
            <a:fillRect/>
          </a:stretch>
        </p:blipFill>
        <p:spPr bwMode="auto">
          <a:xfrm>
            <a:off x="2586260" y="3272038"/>
            <a:ext cx="5381625" cy="263842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Browses</a:t>
            </a:r>
          </a:p>
        </p:txBody>
      </p:sp>
      <p:sp>
        <p:nvSpPr>
          <p:cNvPr id="9223" name="Line 8"/>
          <p:cNvSpPr>
            <a:spLocks noChangeShapeType="1"/>
          </p:cNvSpPr>
          <p:nvPr/>
        </p:nvSpPr>
        <p:spPr bwMode="auto">
          <a:xfrm>
            <a:off x="1450975" y="2799042"/>
            <a:ext cx="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pic>
        <p:nvPicPr>
          <p:cNvPr id="7170" name="Picture 2" descr="C:\Users\qgl\AppData\Local\Temp\SNAGHTML8bffc4.PNG"/>
          <p:cNvPicPr>
            <a:picLocks noChangeAspect="1" noChangeArrowheads="1"/>
          </p:cNvPicPr>
          <p:nvPr/>
        </p:nvPicPr>
        <p:blipFill>
          <a:blip r:embed="rId3" cstate="print"/>
          <a:srcRect/>
          <a:stretch>
            <a:fillRect/>
          </a:stretch>
        </p:blipFill>
        <p:spPr bwMode="auto">
          <a:xfrm>
            <a:off x="219710" y="876215"/>
            <a:ext cx="8141970" cy="5679610"/>
          </a:xfrm>
          <a:prstGeom prst="rect">
            <a:avLst/>
          </a:prstGeom>
          <a:noFill/>
        </p:spPr>
      </p:pic>
      <p:pic>
        <p:nvPicPr>
          <p:cNvPr id="7172" name="Picture 4" descr="C:\Users\qgl\AppData\Local\Temp\SNAGHTML8dd54b.PNG"/>
          <p:cNvPicPr>
            <a:picLocks noChangeAspect="1" noChangeArrowheads="1"/>
          </p:cNvPicPr>
          <p:nvPr/>
        </p:nvPicPr>
        <p:blipFill>
          <a:blip r:embed="rId4" cstate="print"/>
          <a:srcRect/>
          <a:stretch>
            <a:fillRect/>
          </a:stretch>
        </p:blipFill>
        <p:spPr bwMode="auto">
          <a:xfrm>
            <a:off x="4189095" y="2590800"/>
            <a:ext cx="4733925" cy="4267200"/>
          </a:xfrm>
          <a:prstGeom prst="rect">
            <a:avLst/>
          </a:prstGeom>
          <a:noFill/>
        </p:spPr>
      </p:pic>
      <p:sp>
        <p:nvSpPr>
          <p:cNvPr id="13" name="Rectangle 12"/>
          <p:cNvSpPr/>
          <p:nvPr/>
        </p:nvSpPr>
        <p:spPr>
          <a:xfrm>
            <a:off x="4224867" y="2912140"/>
            <a:ext cx="1789853" cy="21069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6388947" y="1601500"/>
            <a:ext cx="79417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2324947" y="1164620"/>
            <a:ext cx="102785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2355427" y="1875820"/>
            <a:ext cx="172889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qgl\AppData\Local\Temp\SNAGHTML9372b2.PNG"/>
          <p:cNvPicPr>
            <a:picLocks noChangeAspect="1" noChangeArrowheads="1"/>
          </p:cNvPicPr>
          <p:nvPr/>
        </p:nvPicPr>
        <p:blipFill>
          <a:blip r:embed="rId3" cstate="print"/>
          <a:srcRect/>
          <a:stretch>
            <a:fillRect/>
          </a:stretch>
        </p:blipFill>
        <p:spPr bwMode="auto">
          <a:xfrm>
            <a:off x="582295" y="952182"/>
            <a:ext cx="7467600" cy="3352801"/>
          </a:xfrm>
          <a:prstGeom prst="rect">
            <a:avLst/>
          </a:prstGeom>
          <a:noFill/>
        </p:spPr>
      </p:pic>
      <p:sp>
        <p:nvSpPr>
          <p:cNvPr id="10243" name="Rectangle 2"/>
          <p:cNvSpPr>
            <a:spLocks noGrp="1" noChangeArrowheads="1"/>
          </p:cNvSpPr>
          <p:nvPr>
            <p:ph type="title"/>
          </p:nvPr>
        </p:nvSpPr>
        <p:spPr/>
        <p:txBody>
          <a:bodyPr/>
          <a:lstStyle/>
          <a:p>
            <a:pPr eaLnBrk="1" hangingPunct="1"/>
            <a:r>
              <a:rPr lang="en-US" dirty="0" smtClean="0"/>
              <a:t>Filters and Operators</a:t>
            </a:r>
          </a:p>
        </p:txBody>
      </p:sp>
      <p:sp>
        <p:nvSpPr>
          <p:cNvPr id="10242" name="Footer Placeholder 3"/>
          <p:cNvSpPr>
            <a:spLocks noGrp="1"/>
          </p:cNvSpPr>
          <p:nvPr>
            <p:ph type="ftr" sz="quarter" idx="10"/>
          </p:nvPr>
        </p:nvSpPr>
        <p:spPr>
          <a:noFill/>
        </p:spPr>
        <p:txBody>
          <a:bodyPr/>
          <a:lstStyle/>
          <a:p>
            <a:pPr defTabSz="865188"/>
            <a:r>
              <a:rPr lang="en-US" b="0" dirty="0" smtClean="0"/>
              <a:t>QS-OR-230</a:t>
            </a:r>
          </a:p>
        </p:txBody>
      </p:sp>
      <p:pic>
        <p:nvPicPr>
          <p:cNvPr id="6148" name="Picture 4" descr="C:\Users\qgl\AppData\Local\Temp\SNAGHTML993a73.PNG"/>
          <p:cNvPicPr>
            <a:picLocks noChangeAspect="1" noChangeArrowheads="1"/>
          </p:cNvPicPr>
          <p:nvPr/>
        </p:nvPicPr>
        <p:blipFill>
          <a:blip r:embed="rId4" cstate="print"/>
          <a:srcRect/>
          <a:stretch>
            <a:fillRect/>
          </a:stretch>
        </p:blipFill>
        <p:spPr bwMode="auto">
          <a:xfrm>
            <a:off x="1514475" y="3951922"/>
            <a:ext cx="7629525" cy="2476501"/>
          </a:xfrm>
          <a:prstGeom prst="rect">
            <a:avLst/>
          </a:prstGeom>
          <a:noFill/>
        </p:spPr>
      </p:pic>
      <p:sp>
        <p:nvSpPr>
          <p:cNvPr id="14" name="Oval 13"/>
          <p:cNvSpPr/>
          <p:nvPr/>
        </p:nvSpPr>
        <p:spPr>
          <a:xfrm>
            <a:off x="1544320" y="28346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1</a:t>
            </a:r>
            <a:endParaRPr lang="en-US" sz="2800" dirty="0"/>
          </a:p>
        </p:txBody>
      </p:sp>
      <p:sp>
        <p:nvSpPr>
          <p:cNvPr id="15" name="Oval 14"/>
          <p:cNvSpPr/>
          <p:nvPr/>
        </p:nvSpPr>
        <p:spPr>
          <a:xfrm>
            <a:off x="3535680" y="52730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2</a:t>
            </a:r>
            <a:endParaRPr lang="en-US" sz="2800" dirty="0"/>
          </a:p>
        </p:txBody>
      </p:sp>
      <p:sp>
        <p:nvSpPr>
          <p:cNvPr id="16" name="Oval 15"/>
          <p:cNvSpPr/>
          <p:nvPr/>
        </p:nvSpPr>
        <p:spPr>
          <a:xfrm>
            <a:off x="6736080" y="44094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3</a:t>
            </a:r>
            <a:endParaRPr lang="en-US"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Lookup Browses</a:t>
            </a:r>
          </a:p>
        </p:txBody>
      </p:sp>
      <p:pic>
        <p:nvPicPr>
          <p:cNvPr id="4100" name="Picture 4" descr="C:\Users\qgl\AppData\Local\Temp\SNAGHTML61d328.PNG"/>
          <p:cNvPicPr>
            <a:picLocks noChangeAspect="1" noChangeArrowheads="1"/>
          </p:cNvPicPr>
          <p:nvPr/>
        </p:nvPicPr>
        <p:blipFill>
          <a:blip r:embed="rId3" cstate="print"/>
          <a:srcRect/>
          <a:stretch>
            <a:fillRect/>
          </a:stretch>
        </p:blipFill>
        <p:spPr bwMode="auto">
          <a:xfrm>
            <a:off x="379095" y="980122"/>
            <a:ext cx="7229475" cy="5505451"/>
          </a:xfrm>
          <a:prstGeom prst="rect">
            <a:avLst/>
          </a:prstGeom>
          <a:noFill/>
        </p:spPr>
      </p:pic>
      <p:sp>
        <p:nvSpPr>
          <p:cNvPr id="8" name="Rounded Rectangular Callout 7"/>
          <p:cNvSpPr/>
          <p:nvPr/>
        </p:nvSpPr>
        <p:spPr>
          <a:xfrm>
            <a:off x="2529840" y="2814320"/>
            <a:ext cx="6217920" cy="3921760"/>
          </a:xfrm>
          <a:prstGeom prst="wedgeRoundRectCallout">
            <a:avLst>
              <a:gd name="adj1" fmla="val -29040"/>
              <a:gd name="adj2" fmla="val -61183"/>
              <a:gd name="adj3" fmla="val 16667"/>
            </a:avLst>
          </a:prstGeom>
          <a:solidFill>
            <a:schemeClr val="accent1">
              <a:lumMod val="60000"/>
              <a:lumOff val="4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101" name="Picture 5"/>
          <p:cNvPicPr>
            <a:picLocks noChangeAspect="1" noChangeArrowheads="1"/>
          </p:cNvPicPr>
          <p:nvPr/>
        </p:nvPicPr>
        <p:blipFill>
          <a:blip r:embed="rId4" cstate="print"/>
          <a:srcRect/>
          <a:stretch>
            <a:fillRect/>
          </a:stretch>
        </p:blipFill>
        <p:spPr bwMode="auto">
          <a:xfrm>
            <a:off x="2772093" y="2996107"/>
            <a:ext cx="5792788" cy="35277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Browse Collections</a:t>
            </a:r>
          </a:p>
        </p:txBody>
      </p:sp>
      <p:pic>
        <p:nvPicPr>
          <p:cNvPr id="4098" name="Picture 2" descr="C:\Users\qgl\AppData\Local\Temp\SNAGHTML5aeacc.PNG"/>
          <p:cNvPicPr>
            <a:picLocks noChangeAspect="1" noChangeArrowheads="1"/>
          </p:cNvPicPr>
          <p:nvPr/>
        </p:nvPicPr>
        <p:blipFill>
          <a:blip r:embed="rId3" cstate="print"/>
          <a:srcRect/>
          <a:stretch>
            <a:fillRect/>
          </a:stretch>
        </p:blipFill>
        <p:spPr bwMode="auto">
          <a:xfrm>
            <a:off x="111760" y="1020114"/>
            <a:ext cx="8983344" cy="5166388"/>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Dashboards</a:t>
            </a:r>
          </a:p>
        </p:txBody>
      </p:sp>
      <p:pic>
        <p:nvPicPr>
          <p:cNvPr id="2052" name="Picture 4" descr="C:\Users\qgl\AppData\Local\Temp\SNAGHTML19f04f7.PNG"/>
          <p:cNvPicPr>
            <a:picLocks noChangeAspect="1" noChangeArrowheads="1"/>
          </p:cNvPicPr>
          <p:nvPr/>
        </p:nvPicPr>
        <p:blipFill>
          <a:blip r:embed="rId3" cstate="print"/>
          <a:srcRect/>
          <a:stretch>
            <a:fillRect/>
          </a:stretch>
        </p:blipFill>
        <p:spPr bwMode="auto">
          <a:xfrm>
            <a:off x="269350" y="985520"/>
            <a:ext cx="8720196" cy="526288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4540840" y="677545"/>
            <a:ext cx="4257720" cy="2959736"/>
            <a:chOff x="4540840" y="677545"/>
            <a:chExt cx="4257720" cy="2959736"/>
          </a:xfrm>
        </p:grpSpPr>
        <p:grpSp>
          <p:nvGrpSpPr>
            <p:cNvPr id="10" name="Group 9"/>
            <p:cNvGrpSpPr/>
            <p:nvPr/>
          </p:nvGrpSpPr>
          <p:grpSpPr>
            <a:xfrm>
              <a:off x="4540840" y="677545"/>
              <a:ext cx="4257720" cy="2959736"/>
              <a:chOff x="4886280" y="596265"/>
              <a:chExt cx="4257720" cy="2959736"/>
            </a:xfrm>
          </p:grpSpPr>
          <p:pic>
            <p:nvPicPr>
              <p:cNvPr id="2" name="Picture 4" descr="C:\Users\qgl\AppData\Local\Temp\SNAGHTMLab3b062.PNG"/>
              <p:cNvPicPr>
                <a:picLocks noChangeAspect="1" noChangeArrowheads="1"/>
              </p:cNvPicPr>
              <p:nvPr/>
            </p:nvPicPr>
            <p:blipFill>
              <a:blip r:embed="rId3" cstate="print"/>
              <a:srcRect/>
              <a:stretch>
                <a:fillRect/>
              </a:stretch>
            </p:blipFill>
            <p:spPr bwMode="auto">
              <a:xfrm>
                <a:off x="4886280" y="596265"/>
                <a:ext cx="4257720" cy="2959736"/>
              </a:xfrm>
              <a:prstGeom prst="rect">
                <a:avLst/>
              </a:prstGeom>
              <a:noFill/>
            </p:spPr>
          </p:pic>
          <p:pic>
            <p:nvPicPr>
              <p:cNvPr id="6" name="Picture 5" descr="f1-key.png"/>
              <p:cNvPicPr>
                <a:picLocks noChangeAspect="1"/>
              </p:cNvPicPr>
              <p:nvPr/>
            </p:nvPicPr>
            <p:blipFill>
              <a:blip r:embed="rId4" cstate="print"/>
              <a:stretch>
                <a:fillRect/>
              </a:stretch>
            </p:blipFill>
            <p:spPr>
              <a:xfrm>
                <a:off x="6197600" y="1722120"/>
                <a:ext cx="716280" cy="716280"/>
              </a:xfrm>
              <a:prstGeom prst="rect">
                <a:avLst/>
              </a:prstGeom>
            </p:spPr>
          </p:pic>
        </p:grpSp>
        <p:sp>
          <p:nvSpPr>
            <p:cNvPr id="13" name="TextBox 12"/>
            <p:cNvSpPr txBox="1"/>
            <p:nvPr/>
          </p:nvSpPr>
          <p:spPr>
            <a:xfrm>
              <a:off x="5608320" y="1259840"/>
              <a:ext cx="2672080" cy="461665"/>
            </a:xfrm>
            <a:prstGeom prst="rect">
              <a:avLst/>
            </a:prstGeom>
            <a:noFill/>
          </p:spPr>
          <p:txBody>
            <a:bodyPr wrap="square" rtlCol="0">
              <a:spAutoFit/>
            </a:bodyPr>
            <a:lstStyle/>
            <a:p>
              <a:r>
                <a:rPr lang="en-US" sz="2400" dirty="0" smtClean="0">
                  <a:solidFill>
                    <a:srgbClr val="0070C0"/>
                  </a:solidFill>
                </a:rPr>
                <a:t>Context Help</a:t>
              </a:r>
              <a:endParaRPr lang="en-US" sz="2400" dirty="0">
                <a:solidFill>
                  <a:srgbClr val="0070C0"/>
                </a:solidFill>
              </a:endParaRPr>
            </a:p>
          </p:txBody>
        </p:sp>
      </p:grpSp>
      <p:grpSp>
        <p:nvGrpSpPr>
          <p:cNvPr id="14" name="Group 13"/>
          <p:cNvGrpSpPr/>
          <p:nvPr/>
        </p:nvGrpSpPr>
        <p:grpSpPr>
          <a:xfrm>
            <a:off x="366833" y="855344"/>
            <a:ext cx="3871990" cy="3472816"/>
            <a:chOff x="366833" y="855344"/>
            <a:chExt cx="3871990" cy="3472816"/>
          </a:xfrm>
        </p:grpSpPr>
        <p:pic>
          <p:nvPicPr>
            <p:cNvPr id="2050" name="Picture 2" descr="C:\Users\qgl\AppData\Local\Temp\SNAGHTMLaa9c1a1.PNG"/>
            <p:cNvPicPr>
              <a:picLocks noChangeAspect="1" noChangeArrowheads="1"/>
            </p:cNvPicPr>
            <p:nvPr/>
          </p:nvPicPr>
          <p:blipFill>
            <a:blip r:embed="rId5" cstate="print"/>
            <a:srcRect/>
            <a:stretch>
              <a:fillRect/>
            </a:stretch>
          </p:blipFill>
          <p:spPr bwMode="auto">
            <a:xfrm>
              <a:off x="366833" y="855344"/>
              <a:ext cx="3871990" cy="3472816"/>
            </a:xfrm>
            <a:prstGeom prst="rect">
              <a:avLst/>
            </a:prstGeom>
            <a:noFill/>
          </p:spPr>
        </p:pic>
        <p:sp>
          <p:nvSpPr>
            <p:cNvPr id="11" name="TextBox 10"/>
            <p:cNvSpPr txBox="1"/>
            <p:nvPr/>
          </p:nvSpPr>
          <p:spPr>
            <a:xfrm>
              <a:off x="904240" y="2804160"/>
              <a:ext cx="2672080" cy="461665"/>
            </a:xfrm>
            <a:prstGeom prst="rect">
              <a:avLst/>
            </a:prstGeom>
            <a:noFill/>
          </p:spPr>
          <p:txBody>
            <a:bodyPr wrap="square" rtlCol="0">
              <a:spAutoFit/>
            </a:bodyPr>
            <a:lstStyle/>
            <a:p>
              <a:r>
                <a:rPr lang="en-US" sz="2400" dirty="0" smtClean="0">
                  <a:solidFill>
                    <a:srgbClr val="0070C0"/>
                  </a:solidFill>
                </a:rPr>
                <a:t>QAD Guide Me</a:t>
              </a:r>
              <a:endParaRPr lang="en-US" sz="2400" dirty="0">
                <a:solidFill>
                  <a:srgbClr val="0070C0"/>
                </a:solidFill>
              </a:endParaRPr>
            </a:p>
          </p:txBody>
        </p:sp>
      </p:grpSp>
      <p:grpSp>
        <p:nvGrpSpPr>
          <p:cNvPr id="15" name="Group 14"/>
          <p:cNvGrpSpPr/>
          <p:nvPr/>
        </p:nvGrpSpPr>
        <p:grpSpPr>
          <a:xfrm>
            <a:off x="167047" y="3386025"/>
            <a:ext cx="4558725" cy="2913175"/>
            <a:chOff x="167047" y="3386025"/>
            <a:chExt cx="4558725" cy="2913175"/>
          </a:xfrm>
        </p:grpSpPr>
        <p:pic>
          <p:nvPicPr>
            <p:cNvPr id="5" name="Picture 4" descr="helpmenu1.png"/>
            <p:cNvPicPr>
              <a:picLocks noChangeAspect="1"/>
            </p:cNvPicPr>
            <p:nvPr/>
          </p:nvPicPr>
          <p:blipFill>
            <a:blip r:embed="rId6" cstate="print"/>
            <a:stretch>
              <a:fillRect/>
            </a:stretch>
          </p:blipFill>
          <p:spPr>
            <a:xfrm>
              <a:off x="167047" y="3386025"/>
              <a:ext cx="4558725" cy="2913175"/>
            </a:xfrm>
            <a:prstGeom prst="rect">
              <a:avLst/>
            </a:prstGeom>
          </p:spPr>
        </p:pic>
        <p:sp>
          <p:nvSpPr>
            <p:cNvPr id="12" name="TextBox 11"/>
            <p:cNvSpPr txBox="1"/>
            <p:nvPr/>
          </p:nvSpPr>
          <p:spPr>
            <a:xfrm>
              <a:off x="1442720" y="5262880"/>
              <a:ext cx="2672080" cy="461665"/>
            </a:xfrm>
            <a:prstGeom prst="rect">
              <a:avLst/>
            </a:prstGeom>
            <a:noFill/>
          </p:spPr>
          <p:txBody>
            <a:bodyPr wrap="square" rtlCol="0">
              <a:spAutoFit/>
            </a:bodyPr>
            <a:lstStyle/>
            <a:p>
              <a:r>
                <a:rPr lang="en-US" sz="2400" dirty="0" smtClean="0">
                  <a:solidFill>
                    <a:srgbClr val="0070C0"/>
                  </a:solidFill>
                </a:rPr>
                <a:t>Help Menu</a:t>
              </a:r>
              <a:endParaRPr lang="en-US" sz="2400" dirty="0">
                <a:solidFill>
                  <a:srgbClr val="0070C0"/>
                </a:solidFill>
              </a:endParaRPr>
            </a:p>
          </p:txBody>
        </p:sp>
      </p:grpSp>
      <p:sp>
        <p:nvSpPr>
          <p:cNvPr id="8195" name="Rectangle 2"/>
          <p:cNvSpPr>
            <a:spLocks noGrp="1" noChangeArrowheads="1"/>
          </p:cNvSpPr>
          <p:nvPr>
            <p:ph type="title"/>
          </p:nvPr>
        </p:nvSpPr>
        <p:spPr/>
        <p:txBody>
          <a:bodyPr/>
          <a:lstStyle/>
          <a:p>
            <a:pPr eaLnBrk="1" hangingPunct="1"/>
            <a:r>
              <a:rPr lang="en-US" dirty="0" smtClean="0"/>
              <a:t>Application Help</a:t>
            </a:r>
          </a:p>
        </p:txBody>
      </p:sp>
      <p:grpSp>
        <p:nvGrpSpPr>
          <p:cNvPr id="18" name="Group 17"/>
          <p:cNvGrpSpPr/>
          <p:nvPr/>
        </p:nvGrpSpPr>
        <p:grpSpPr>
          <a:xfrm>
            <a:off x="4557868" y="3167382"/>
            <a:ext cx="4223486" cy="3538218"/>
            <a:chOff x="4557868" y="3167382"/>
            <a:chExt cx="4223486" cy="3538218"/>
          </a:xfrm>
        </p:grpSpPr>
        <p:pic>
          <p:nvPicPr>
            <p:cNvPr id="2054" name="Picture 6" descr="C:\Users\qgl\AppData\Local\Temp\SNAGHTMLab5992b.PNG"/>
            <p:cNvPicPr>
              <a:picLocks noChangeAspect="1" noChangeArrowheads="1"/>
            </p:cNvPicPr>
            <p:nvPr/>
          </p:nvPicPr>
          <p:blipFill>
            <a:blip r:embed="rId7" cstate="print"/>
            <a:srcRect/>
            <a:stretch>
              <a:fillRect/>
            </a:stretch>
          </p:blipFill>
          <p:spPr bwMode="auto">
            <a:xfrm>
              <a:off x="4557868" y="3167382"/>
              <a:ext cx="4223486" cy="3538218"/>
            </a:xfrm>
            <a:prstGeom prst="rect">
              <a:avLst/>
            </a:prstGeom>
            <a:noFill/>
          </p:spPr>
        </p:pic>
        <p:sp>
          <p:nvSpPr>
            <p:cNvPr id="16" name="TextBox 15"/>
            <p:cNvSpPr txBox="1"/>
            <p:nvPr/>
          </p:nvSpPr>
          <p:spPr>
            <a:xfrm>
              <a:off x="4734560" y="5191760"/>
              <a:ext cx="3850640" cy="461665"/>
            </a:xfrm>
            <a:prstGeom prst="rect">
              <a:avLst/>
            </a:prstGeom>
            <a:noFill/>
          </p:spPr>
          <p:txBody>
            <a:bodyPr wrap="square" rtlCol="0">
              <a:spAutoFit/>
            </a:bodyPr>
            <a:lstStyle/>
            <a:p>
              <a:r>
                <a:rPr lang="en-US" sz="2400" dirty="0" smtClean="0">
                  <a:solidFill>
                    <a:srgbClr val="0070C0"/>
                  </a:solidFill>
                </a:rPr>
                <a:t>QAD Document Library</a:t>
              </a:r>
              <a:endParaRPr lang="en-US" sz="2400" dirty="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a:buFont typeface="Wingdings" pitchFamily="2" charset="2"/>
              <a:buChar char="§"/>
            </a:pPr>
            <a:r>
              <a:rPr lang="en-US" dirty="0" smtClean="0"/>
              <a:t>Introduction to .NET UI</a:t>
            </a:r>
          </a:p>
          <a:p>
            <a:pPr>
              <a:buFont typeface="Wingdings" pitchFamily="2" charset="2"/>
              <a:buChar char="§"/>
            </a:pPr>
            <a:r>
              <a:rPr lang="en-US" dirty="0" smtClean="0"/>
              <a:t>Workspace</a:t>
            </a:r>
          </a:p>
          <a:p>
            <a:pPr>
              <a:buFont typeface="Wingdings" pitchFamily="2" charset="2"/>
              <a:buChar char="§"/>
            </a:pPr>
            <a:r>
              <a:rPr lang="en-US" dirty="0" smtClean="0"/>
              <a:t>Process Maps</a:t>
            </a:r>
          </a:p>
          <a:p>
            <a:pPr>
              <a:buFont typeface="Wingdings" pitchFamily="2" charset="2"/>
              <a:buChar char="§"/>
            </a:pPr>
            <a:r>
              <a:rPr lang="en-US" dirty="0" smtClean="0"/>
              <a:t>Menus</a:t>
            </a:r>
          </a:p>
          <a:p>
            <a:pPr>
              <a:buFont typeface="Wingdings" pitchFamily="2" charset="2"/>
              <a:buChar char="§"/>
            </a:pPr>
            <a:r>
              <a:rPr lang="en-US" dirty="0" smtClean="0"/>
              <a:t>Menu Collections</a:t>
            </a:r>
          </a:p>
          <a:p>
            <a:pPr>
              <a:buFont typeface="Wingdings" pitchFamily="2" charset="2"/>
              <a:buChar char="§"/>
            </a:pPr>
            <a:r>
              <a:rPr lang="en-US" dirty="0" smtClean="0"/>
              <a:t>QAD EE Modules</a:t>
            </a:r>
          </a:p>
          <a:p>
            <a:pPr>
              <a:buFont typeface="Wingdings" pitchFamily="2" charset="2"/>
              <a:buChar char="§"/>
            </a:pPr>
            <a:r>
              <a:rPr lang="en-US" dirty="0" smtClean="0"/>
              <a:t>Program Types</a:t>
            </a:r>
          </a:p>
          <a:p>
            <a:pPr>
              <a:buFont typeface="Wingdings" pitchFamily="2" charset="2"/>
              <a:buChar char="§"/>
            </a:pPr>
            <a:r>
              <a:rPr lang="en-US" dirty="0" smtClean="0"/>
              <a:t>Dashboards</a:t>
            </a:r>
          </a:p>
          <a:p>
            <a:pPr>
              <a:buFont typeface="Wingdings" pitchFamily="2" charset="2"/>
              <a:buChar char="§"/>
            </a:pPr>
            <a:r>
              <a:rPr lang="en-US" dirty="0" smtClean="0"/>
              <a:t>Application Help</a:t>
            </a:r>
          </a:p>
          <a:p>
            <a:pPr>
              <a:buFont typeface="Wingdings" pitchFamily="2" charset="2"/>
              <a:buChar char="§"/>
            </a:pPr>
            <a:r>
              <a:rPr lang="en-US" dirty="0" smtClean="0"/>
              <a:t>Exercise</a:t>
            </a:r>
          </a:p>
        </p:txBody>
      </p:sp>
      <p:sp>
        <p:nvSpPr>
          <p:cNvPr id="14338" name="Rectangle 2"/>
          <p:cNvSpPr>
            <a:spLocks noGrp="1" noChangeArrowheads="1"/>
          </p:cNvSpPr>
          <p:nvPr>
            <p:ph type="title"/>
          </p:nvPr>
        </p:nvSpPr>
        <p:spPr/>
        <p:txBody>
          <a:bodyPr/>
          <a:lstStyle/>
          <a:p>
            <a:r>
              <a:rPr lang="en-US" dirty="0" smtClean="0"/>
              <a:t>Topics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marL="0" indent="0">
              <a:buNone/>
            </a:pPr>
            <a:r>
              <a:rPr lang="en-US" dirty="0" smtClean="0"/>
              <a:t>When you finish this section, you should be able to:</a:t>
            </a:r>
          </a:p>
          <a:p>
            <a:r>
              <a:rPr lang="en-US" dirty="0" smtClean="0"/>
              <a:t>Navigate the UI</a:t>
            </a:r>
          </a:p>
          <a:p>
            <a:r>
              <a:rPr lang="en-US" dirty="0" smtClean="0"/>
              <a:t>Change workspaces and domains</a:t>
            </a:r>
          </a:p>
          <a:p>
            <a:r>
              <a:rPr lang="en-US" dirty="0" smtClean="0"/>
              <a:t>Navigate using process maps</a:t>
            </a:r>
          </a:p>
          <a:p>
            <a:r>
              <a:rPr lang="en-US" dirty="0" smtClean="0"/>
              <a:t>Navigate and select UI menus</a:t>
            </a:r>
          </a:p>
          <a:p>
            <a:endParaRPr lang="en-US" dirty="0" smtClean="0"/>
          </a:p>
          <a:p>
            <a:endParaRPr lang="en-US" dirty="0" smtClean="0"/>
          </a:p>
        </p:txBody>
      </p:sp>
      <p:sp>
        <p:nvSpPr>
          <p:cNvPr id="14338" name="Rectangle 2"/>
          <p:cNvSpPr>
            <a:spLocks noGrp="1" noChangeArrowheads="1"/>
          </p:cNvSpPr>
          <p:nvPr>
            <p:ph type="title"/>
          </p:nvPr>
        </p:nvSpPr>
        <p:spPr/>
        <p:txBody>
          <a:bodyPr/>
          <a:lstStyle/>
          <a:p>
            <a:r>
              <a:rPr lang="en-US" dirty="0" smtClean="0"/>
              <a:t>Objectives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C:\Users\qgl\AppData\Local\Temp\SNAGHTML281ad0.PNG"/>
          <p:cNvPicPr>
            <a:picLocks noChangeAspect="1" noChangeArrowheads="1"/>
          </p:cNvPicPr>
          <p:nvPr/>
        </p:nvPicPr>
        <p:blipFill>
          <a:blip r:embed="rId3" cstate="print"/>
          <a:srcRect/>
          <a:stretch>
            <a:fillRect/>
          </a:stretch>
        </p:blipFill>
        <p:spPr bwMode="auto">
          <a:xfrm>
            <a:off x="1042461" y="914400"/>
            <a:ext cx="6975472" cy="5580312"/>
          </a:xfrm>
          <a:prstGeom prst="rect">
            <a:avLst/>
          </a:prstGeom>
          <a:noFill/>
        </p:spPr>
      </p:pic>
      <p:sp>
        <p:nvSpPr>
          <p:cNvPr id="7172" name="Rectangle 2"/>
          <p:cNvSpPr>
            <a:spLocks noGrp="1" noChangeArrowheads="1"/>
          </p:cNvSpPr>
          <p:nvPr>
            <p:ph type="title"/>
          </p:nvPr>
        </p:nvSpPr>
        <p:spPr/>
        <p:txBody>
          <a:bodyPr/>
          <a:lstStyle/>
          <a:p>
            <a:pPr eaLnBrk="1" hangingPunct="1"/>
            <a:r>
              <a:rPr lang="en-US" dirty="0" smtClean="0"/>
              <a:t>Introduction to the .NET UI</a:t>
            </a:r>
          </a:p>
        </p:txBody>
      </p:sp>
      <p:sp>
        <p:nvSpPr>
          <p:cNvPr id="7173" name="Line 16"/>
          <p:cNvSpPr>
            <a:spLocks noChangeShapeType="1"/>
          </p:cNvSpPr>
          <p:nvPr/>
        </p:nvSpPr>
        <p:spPr bwMode="auto">
          <a:xfrm flipH="1">
            <a:off x="3156909" y="1429323"/>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74" name="Text Box 17"/>
          <p:cNvSpPr txBox="1">
            <a:spLocks noChangeArrowheads="1"/>
          </p:cNvSpPr>
          <p:nvPr/>
        </p:nvSpPr>
        <p:spPr bwMode="auto">
          <a:xfrm>
            <a:off x="4155447" y="1088010"/>
            <a:ext cx="3357562" cy="673100"/>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Menu search for programs, browses, and other menu items</a:t>
            </a:r>
          </a:p>
        </p:txBody>
      </p:sp>
      <p:sp>
        <p:nvSpPr>
          <p:cNvPr id="7175" name="Text Box 18"/>
          <p:cNvSpPr txBox="1">
            <a:spLocks noChangeArrowheads="1"/>
          </p:cNvSpPr>
          <p:nvPr/>
        </p:nvSpPr>
        <p:spPr bwMode="auto">
          <a:xfrm>
            <a:off x="4155447" y="2093959"/>
            <a:ext cx="2565400"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Applications Area</a:t>
            </a:r>
          </a:p>
        </p:txBody>
      </p:sp>
      <p:sp>
        <p:nvSpPr>
          <p:cNvPr id="7176" name="Text Box 20"/>
          <p:cNvSpPr txBox="1">
            <a:spLocks noChangeArrowheads="1"/>
          </p:cNvSpPr>
          <p:nvPr/>
        </p:nvSpPr>
        <p:spPr bwMode="auto">
          <a:xfrm>
            <a:off x="4155447" y="4098478"/>
            <a:ext cx="1760537"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Favorites Area</a:t>
            </a:r>
          </a:p>
        </p:txBody>
      </p:sp>
      <p:sp>
        <p:nvSpPr>
          <p:cNvPr id="7177" name="Text Box 21"/>
          <p:cNvSpPr txBox="1">
            <a:spLocks noChangeArrowheads="1"/>
          </p:cNvSpPr>
          <p:nvPr/>
        </p:nvSpPr>
        <p:spPr bwMode="auto">
          <a:xfrm>
            <a:off x="4155447" y="4656066"/>
            <a:ext cx="2306638"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Quick Search Field</a:t>
            </a:r>
          </a:p>
        </p:txBody>
      </p:sp>
      <p:sp>
        <p:nvSpPr>
          <p:cNvPr id="7178" name="Text Box 22"/>
          <p:cNvSpPr txBox="1">
            <a:spLocks noChangeArrowheads="1"/>
          </p:cNvSpPr>
          <p:nvPr/>
        </p:nvSpPr>
        <p:spPr bwMode="auto">
          <a:xfrm>
            <a:off x="4155446" y="5410881"/>
            <a:ext cx="1924050" cy="428625"/>
          </a:xfrm>
          <a:prstGeom prst="rect">
            <a:avLst/>
          </a:prstGeom>
          <a:noFill/>
          <a:ln w="9525" algn="ctr">
            <a:noFill/>
            <a:miter lim="800000"/>
            <a:headEnd/>
            <a:tailEnd/>
          </a:ln>
        </p:spPr>
        <p:txBody>
          <a:bodyPr tIns="91440" bIns="91440">
            <a:spAutoFit/>
          </a:bodyPr>
          <a:lstStyle/>
          <a:p>
            <a:pPr>
              <a:spcBef>
                <a:spcPct val="50000"/>
              </a:spcBef>
            </a:pPr>
            <a:r>
              <a:rPr lang="en-US" sz="1600" b="0" dirty="0" smtClean="0">
                <a:latin typeface="+mj-lt"/>
              </a:rPr>
              <a:t>Messages area</a:t>
            </a:r>
            <a:endParaRPr lang="en-US" sz="1600" b="0" dirty="0">
              <a:latin typeface="+mj-lt"/>
            </a:endParaRPr>
          </a:p>
        </p:txBody>
      </p:sp>
      <p:sp>
        <p:nvSpPr>
          <p:cNvPr id="7179" name="Line 24"/>
          <p:cNvSpPr>
            <a:spLocks noChangeShapeType="1"/>
          </p:cNvSpPr>
          <p:nvPr/>
        </p:nvSpPr>
        <p:spPr bwMode="auto">
          <a:xfrm flipH="1">
            <a:off x="3752222" y="1030334"/>
            <a:ext cx="90170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0" name="Text Box 25"/>
          <p:cNvSpPr txBox="1">
            <a:spLocks noChangeArrowheads="1"/>
          </p:cNvSpPr>
          <p:nvPr/>
        </p:nvSpPr>
        <p:spPr bwMode="auto">
          <a:xfrm>
            <a:off x="4782508" y="816021"/>
            <a:ext cx="2341305" cy="400110"/>
          </a:xfrm>
          <a:prstGeom prst="rect">
            <a:avLst/>
          </a:prstGeom>
          <a:noFill/>
          <a:ln w="9525" algn="ctr">
            <a:noFill/>
            <a:miter lim="800000"/>
            <a:headEnd/>
            <a:tailEnd/>
          </a:ln>
        </p:spPr>
        <p:txBody>
          <a:bodyPr wrap="square" tIns="91440" bIns="91440">
            <a:spAutoFit/>
          </a:bodyPr>
          <a:lstStyle/>
          <a:p>
            <a:pPr>
              <a:spcBef>
                <a:spcPct val="50000"/>
              </a:spcBef>
            </a:pPr>
            <a:r>
              <a:rPr lang="en-US" sz="1400" b="0" dirty="0">
                <a:latin typeface="+mj-lt"/>
              </a:rPr>
              <a:t>Main menu bar</a:t>
            </a:r>
          </a:p>
        </p:txBody>
      </p:sp>
      <p:sp>
        <p:nvSpPr>
          <p:cNvPr id="7181" name="Line 16"/>
          <p:cNvSpPr>
            <a:spLocks noChangeShapeType="1"/>
          </p:cNvSpPr>
          <p:nvPr/>
        </p:nvSpPr>
        <p:spPr bwMode="auto">
          <a:xfrm flipH="1">
            <a:off x="3153734" y="2325734"/>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2" name="Line 16"/>
          <p:cNvSpPr>
            <a:spLocks noChangeShapeType="1"/>
          </p:cNvSpPr>
          <p:nvPr/>
        </p:nvSpPr>
        <p:spPr bwMode="auto">
          <a:xfrm flipH="1">
            <a:off x="3139447" y="4320728"/>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3" name="Line 16"/>
          <p:cNvSpPr>
            <a:spLocks noChangeShapeType="1"/>
          </p:cNvSpPr>
          <p:nvPr/>
        </p:nvSpPr>
        <p:spPr bwMode="auto">
          <a:xfrm flipH="1">
            <a:off x="3145797" y="4885842"/>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4" name="Line 16"/>
          <p:cNvSpPr>
            <a:spLocks noChangeShapeType="1"/>
          </p:cNvSpPr>
          <p:nvPr/>
        </p:nvSpPr>
        <p:spPr bwMode="auto">
          <a:xfrm flipH="1">
            <a:off x="3051075" y="5607095"/>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20" name="Oval 19"/>
          <p:cNvSpPr/>
          <p:nvPr/>
        </p:nvSpPr>
        <p:spPr>
          <a:xfrm>
            <a:off x="2683934" y="2192867"/>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3</a:t>
            </a:r>
            <a:endParaRPr lang="en-US" sz="2000" dirty="0"/>
          </a:p>
        </p:txBody>
      </p:sp>
      <p:sp>
        <p:nvSpPr>
          <p:cNvPr id="23" name="Oval 22"/>
          <p:cNvSpPr/>
          <p:nvPr/>
        </p:nvSpPr>
        <p:spPr>
          <a:xfrm>
            <a:off x="2607735" y="4698999"/>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6</a:t>
            </a:r>
            <a:endParaRPr lang="en-US" sz="2000" dirty="0"/>
          </a:p>
        </p:txBody>
      </p:sp>
      <p:sp>
        <p:nvSpPr>
          <p:cNvPr id="24" name="Oval 23"/>
          <p:cNvSpPr/>
          <p:nvPr/>
        </p:nvSpPr>
        <p:spPr>
          <a:xfrm>
            <a:off x="2658534" y="8551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1</a:t>
            </a:r>
            <a:endParaRPr lang="en-US" sz="2000" dirty="0"/>
          </a:p>
        </p:txBody>
      </p:sp>
      <p:sp>
        <p:nvSpPr>
          <p:cNvPr id="25" name="Oval 24"/>
          <p:cNvSpPr/>
          <p:nvPr/>
        </p:nvSpPr>
        <p:spPr>
          <a:xfrm>
            <a:off x="2396068" y="12361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2</a:t>
            </a:r>
            <a:endParaRPr lang="en-US" sz="2000" dirty="0"/>
          </a:p>
        </p:txBody>
      </p:sp>
      <p:sp>
        <p:nvSpPr>
          <p:cNvPr id="28" name="Oval 27"/>
          <p:cNvSpPr/>
          <p:nvPr/>
        </p:nvSpPr>
        <p:spPr>
          <a:xfrm>
            <a:off x="2683935" y="4114802"/>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5</a:t>
            </a:r>
            <a:endParaRPr lang="en-US" sz="2000" dirty="0"/>
          </a:p>
        </p:txBody>
      </p:sp>
      <p:sp>
        <p:nvSpPr>
          <p:cNvPr id="29" name="Oval 28"/>
          <p:cNvSpPr/>
          <p:nvPr/>
        </p:nvSpPr>
        <p:spPr>
          <a:xfrm>
            <a:off x="2624669" y="54779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7</a:t>
            </a:r>
            <a:endParaRPr lang="en-US" sz="2000" dirty="0"/>
          </a:p>
        </p:txBody>
      </p:sp>
      <p:sp>
        <p:nvSpPr>
          <p:cNvPr id="30" name="Text Box 20"/>
          <p:cNvSpPr txBox="1">
            <a:spLocks noChangeArrowheads="1"/>
          </p:cNvSpPr>
          <p:nvPr/>
        </p:nvSpPr>
        <p:spPr bwMode="auto">
          <a:xfrm>
            <a:off x="4646513" y="3514275"/>
            <a:ext cx="2990419" cy="430887"/>
          </a:xfrm>
          <a:prstGeom prst="rect">
            <a:avLst/>
          </a:prstGeom>
          <a:noFill/>
          <a:ln w="9525" algn="ctr">
            <a:noFill/>
            <a:miter lim="800000"/>
            <a:headEnd/>
            <a:tailEnd/>
          </a:ln>
        </p:spPr>
        <p:txBody>
          <a:bodyPr wrap="square" tIns="91440" bIns="91440">
            <a:spAutoFit/>
          </a:bodyPr>
          <a:lstStyle/>
          <a:p>
            <a:pPr>
              <a:spcBef>
                <a:spcPct val="50000"/>
              </a:spcBef>
            </a:pPr>
            <a:r>
              <a:rPr lang="en-US" sz="1600" b="0" dirty="0" smtClean="0">
                <a:latin typeface="+mj-lt"/>
              </a:rPr>
              <a:t>Hide/Show navigation pane</a:t>
            </a:r>
            <a:endParaRPr lang="en-US" sz="1600" b="0" dirty="0">
              <a:latin typeface="+mj-lt"/>
            </a:endParaRPr>
          </a:p>
        </p:txBody>
      </p:sp>
      <p:sp>
        <p:nvSpPr>
          <p:cNvPr id="31" name="Line 16"/>
          <p:cNvSpPr>
            <a:spLocks noChangeShapeType="1"/>
          </p:cNvSpPr>
          <p:nvPr/>
        </p:nvSpPr>
        <p:spPr bwMode="auto">
          <a:xfrm flipH="1">
            <a:off x="3630514" y="3736525"/>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32" name="Oval 31"/>
          <p:cNvSpPr/>
          <p:nvPr/>
        </p:nvSpPr>
        <p:spPr>
          <a:xfrm>
            <a:off x="3471335" y="3301999"/>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4</a:t>
            </a:r>
            <a:endParaRPr lang="en-US" sz="2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9" name="Picture 7" descr="C:\Users\qgl\AppData\Local\Temp\SNAGHTML393312.PNG"/>
          <p:cNvPicPr>
            <a:picLocks noChangeAspect="1" noChangeArrowheads="1"/>
          </p:cNvPicPr>
          <p:nvPr/>
        </p:nvPicPr>
        <p:blipFill>
          <a:blip r:embed="rId3" cstate="print"/>
          <a:srcRect/>
          <a:stretch>
            <a:fillRect/>
          </a:stretch>
        </p:blipFill>
        <p:spPr bwMode="auto">
          <a:xfrm>
            <a:off x="485775" y="779463"/>
            <a:ext cx="7963958" cy="5833004"/>
          </a:xfrm>
          <a:prstGeom prst="rect">
            <a:avLst/>
          </a:prstGeom>
          <a:noFill/>
        </p:spPr>
      </p:pic>
      <p:sp>
        <p:nvSpPr>
          <p:cNvPr id="7172" name="Rectangle 2"/>
          <p:cNvSpPr>
            <a:spLocks noGrp="1" noChangeArrowheads="1"/>
          </p:cNvSpPr>
          <p:nvPr>
            <p:ph type="title"/>
          </p:nvPr>
        </p:nvSpPr>
        <p:spPr/>
        <p:txBody>
          <a:bodyPr/>
          <a:lstStyle/>
          <a:p>
            <a:pPr eaLnBrk="1" hangingPunct="1"/>
            <a:r>
              <a:rPr lang="en-US" dirty="0" smtClean="0"/>
              <a:t>Workspace </a:t>
            </a:r>
          </a:p>
        </p:txBody>
      </p:sp>
      <p:sp>
        <p:nvSpPr>
          <p:cNvPr id="24" name="Text Box 18"/>
          <p:cNvSpPr txBox="1">
            <a:spLocks noChangeArrowheads="1"/>
          </p:cNvSpPr>
          <p:nvPr/>
        </p:nvSpPr>
        <p:spPr bwMode="auto">
          <a:xfrm>
            <a:off x="4729604" y="4954117"/>
            <a:ext cx="3159753" cy="430887"/>
          </a:xfrm>
          <a:prstGeom prst="rect">
            <a:avLst/>
          </a:prstGeom>
          <a:noFill/>
          <a:ln w="9525" algn="ctr">
            <a:noFill/>
            <a:miter lim="800000"/>
            <a:headEnd/>
            <a:tailEnd/>
          </a:ln>
        </p:spPr>
        <p:txBody>
          <a:bodyPr wrap="square" tIns="91440" bIns="91440">
            <a:spAutoFit/>
          </a:bodyPr>
          <a:lstStyle/>
          <a:p>
            <a:pPr>
              <a:spcBef>
                <a:spcPct val="50000"/>
              </a:spcBef>
            </a:pPr>
            <a:r>
              <a:rPr lang="en-US" sz="1600" b="0" dirty="0" smtClean="0">
                <a:latin typeface="+mj-lt"/>
              </a:rPr>
              <a:t>Click to select a workspace</a:t>
            </a:r>
            <a:endParaRPr lang="en-US" sz="1600" b="0" dirty="0">
              <a:latin typeface="+mj-lt"/>
            </a:endParaRPr>
          </a:p>
        </p:txBody>
      </p:sp>
      <p:sp>
        <p:nvSpPr>
          <p:cNvPr id="25" name="Line 16"/>
          <p:cNvSpPr>
            <a:spLocks noChangeShapeType="1"/>
          </p:cNvSpPr>
          <p:nvPr/>
        </p:nvSpPr>
        <p:spPr bwMode="auto">
          <a:xfrm flipH="1">
            <a:off x="3589866" y="5178057"/>
            <a:ext cx="1184151" cy="833276"/>
          </a:xfrm>
          <a:prstGeom prst="line">
            <a:avLst/>
          </a:prstGeom>
          <a:noFill/>
          <a:ln w="190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26" name="Line 16"/>
          <p:cNvSpPr>
            <a:spLocks noChangeShapeType="1"/>
          </p:cNvSpPr>
          <p:nvPr/>
        </p:nvSpPr>
        <p:spPr bwMode="auto">
          <a:xfrm flipH="1" flipV="1">
            <a:off x="2379133" y="1066800"/>
            <a:ext cx="2384252" cy="4111256"/>
          </a:xfrm>
          <a:prstGeom prst="line">
            <a:avLst/>
          </a:prstGeom>
          <a:noFill/>
          <a:ln w="190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19" name="Rectangle 18"/>
          <p:cNvSpPr/>
          <p:nvPr/>
        </p:nvSpPr>
        <p:spPr>
          <a:xfrm>
            <a:off x="499533" y="6129869"/>
            <a:ext cx="7772400" cy="332366"/>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ectangle 19"/>
          <p:cNvSpPr/>
          <p:nvPr/>
        </p:nvSpPr>
        <p:spPr>
          <a:xfrm>
            <a:off x="1617134" y="753140"/>
            <a:ext cx="736599" cy="271327"/>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dirty="0" smtClean="0"/>
              <a:t>Process Maps</a:t>
            </a:r>
          </a:p>
        </p:txBody>
      </p:sp>
      <p:pic>
        <p:nvPicPr>
          <p:cNvPr id="32772" name="Picture 4" descr="C:\Users\qgl\AppData\Local\Temp\SNAGHTML3e9ab9.PNG"/>
          <p:cNvPicPr>
            <a:picLocks noChangeAspect="1" noChangeArrowheads="1"/>
          </p:cNvPicPr>
          <p:nvPr/>
        </p:nvPicPr>
        <p:blipFill>
          <a:blip r:embed="rId3" cstate="print"/>
          <a:srcRect/>
          <a:stretch>
            <a:fillRect/>
          </a:stretch>
        </p:blipFill>
        <p:spPr bwMode="auto">
          <a:xfrm>
            <a:off x="245327" y="873124"/>
            <a:ext cx="8015628" cy="5612342"/>
          </a:xfrm>
          <a:prstGeom prst="rect">
            <a:avLst/>
          </a:prstGeom>
          <a:noFill/>
        </p:spPr>
      </p:pic>
      <p:sp>
        <p:nvSpPr>
          <p:cNvPr id="9" name="Rectangle 8"/>
          <p:cNvSpPr/>
          <p:nvPr/>
        </p:nvSpPr>
        <p:spPr>
          <a:xfrm>
            <a:off x="316259" y="1565940"/>
            <a:ext cx="956733" cy="32212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10" name="Rectangle 9"/>
          <p:cNvSpPr/>
          <p:nvPr/>
        </p:nvSpPr>
        <p:spPr>
          <a:xfrm>
            <a:off x="282392" y="2861340"/>
            <a:ext cx="1261533" cy="65232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ular Callout 6"/>
          <p:cNvSpPr/>
          <p:nvPr/>
        </p:nvSpPr>
        <p:spPr>
          <a:xfrm>
            <a:off x="3434080" y="558800"/>
            <a:ext cx="5557520" cy="3068320"/>
          </a:xfrm>
          <a:prstGeom prst="wedgeRoundRectCallout">
            <a:avLst>
              <a:gd name="adj1" fmla="val -43867"/>
              <a:gd name="adj2" fmla="val 61384"/>
              <a:gd name="adj3" fmla="val 16667"/>
            </a:avLst>
          </a:prstGeom>
          <a:solidFill>
            <a:schemeClr val="accent1">
              <a:lumMod val="60000"/>
              <a:lumOff val="40000"/>
            </a:schemeClr>
          </a:solidFill>
          <a:ln w="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8913" name="Picture 1"/>
          <p:cNvPicPr>
            <a:picLocks noChangeAspect="1" noChangeArrowheads="1"/>
          </p:cNvPicPr>
          <p:nvPr/>
        </p:nvPicPr>
        <p:blipFill>
          <a:blip r:embed="rId4" cstate="print"/>
          <a:srcRect/>
          <a:stretch>
            <a:fillRect/>
          </a:stretch>
        </p:blipFill>
        <p:spPr bwMode="auto">
          <a:xfrm>
            <a:off x="3580853" y="735981"/>
            <a:ext cx="5289312" cy="2704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C:\Users\qgl\AppData\Local\Temp\SNAGHTML8d361f.PNG"/>
          <p:cNvPicPr>
            <a:picLocks noChangeAspect="1" noChangeArrowheads="1"/>
          </p:cNvPicPr>
          <p:nvPr/>
        </p:nvPicPr>
        <p:blipFill>
          <a:blip r:embed="rId3" cstate="print"/>
          <a:srcRect/>
          <a:stretch>
            <a:fillRect/>
          </a:stretch>
        </p:blipFill>
        <p:spPr bwMode="auto">
          <a:xfrm>
            <a:off x="5465234" y="1104993"/>
            <a:ext cx="2855805" cy="5515940"/>
          </a:xfrm>
          <a:prstGeom prst="rect">
            <a:avLst/>
          </a:prstGeom>
          <a:noFill/>
        </p:spPr>
      </p:pic>
      <p:sp>
        <p:nvSpPr>
          <p:cNvPr id="15364" name="Rectangle 2"/>
          <p:cNvSpPr>
            <a:spLocks noGrp="1" noChangeArrowheads="1"/>
          </p:cNvSpPr>
          <p:nvPr>
            <p:ph type="title"/>
          </p:nvPr>
        </p:nvSpPr>
        <p:spPr/>
        <p:txBody>
          <a:bodyPr/>
          <a:lstStyle/>
          <a:p>
            <a:pPr eaLnBrk="1" hangingPunct="1"/>
            <a:r>
              <a:rPr lang="en-US" dirty="0" smtClean="0"/>
              <a:t>Menus</a:t>
            </a:r>
          </a:p>
        </p:txBody>
      </p:sp>
      <p:sp>
        <p:nvSpPr>
          <p:cNvPr id="15365" name="Text Box 16"/>
          <p:cNvSpPr txBox="1">
            <a:spLocks noChangeArrowheads="1"/>
          </p:cNvSpPr>
          <p:nvPr/>
        </p:nvSpPr>
        <p:spPr bwMode="auto">
          <a:xfrm>
            <a:off x="3164996" y="2847380"/>
            <a:ext cx="2209800" cy="677108"/>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latin typeface="+mj-lt"/>
              </a:rPr>
              <a:t>Double-click a </a:t>
            </a:r>
            <a:r>
              <a:rPr lang="en-US" sz="1600" dirty="0">
                <a:latin typeface="+mj-lt"/>
              </a:rPr>
              <a:t>program to </a:t>
            </a:r>
            <a:r>
              <a:rPr lang="en-US" sz="1600" dirty="0" smtClean="0">
                <a:latin typeface="+mj-lt"/>
              </a:rPr>
              <a:t>open</a:t>
            </a:r>
            <a:endParaRPr lang="en-US" sz="1600" dirty="0">
              <a:latin typeface="+mj-lt"/>
            </a:endParaRPr>
          </a:p>
        </p:txBody>
      </p:sp>
      <p:sp>
        <p:nvSpPr>
          <p:cNvPr id="15366" name="Text Box 18"/>
          <p:cNvSpPr txBox="1">
            <a:spLocks noChangeArrowheads="1"/>
          </p:cNvSpPr>
          <p:nvPr/>
        </p:nvSpPr>
        <p:spPr bwMode="auto">
          <a:xfrm>
            <a:off x="3120546" y="2104427"/>
            <a:ext cx="2376487" cy="431800"/>
          </a:xfrm>
          <a:prstGeom prst="rect">
            <a:avLst/>
          </a:prstGeom>
          <a:noFill/>
          <a:ln w="9525" algn="ctr">
            <a:noFill/>
            <a:miter lim="800000"/>
            <a:headEnd/>
            <a:tailEnd/>
          </a:ln>
        </p:spPr>
        <p:txBody>
          <a:bodyPr tIns="91440" bIns="91440">
            <a:spAutoFit/>
          </a:bodyPr>
          <a:lstStyle/>
          <a:p>
            <a:pPr>
              <a:spcBef>
                <a:spcPct val="50000"/>
              </a:spcBef>
            </a:pPr>
            <a:r>
              <a:rPr lang="en-US" sz="1600" dirty="0">
                <a:latin typeface="+mj-lt"/>
              </a:rPr>
              <a:t>Click folders to open</a:t>
            </a:r>
          </a:p>
        </p:txBody>
      </p:sp>
      <p:sp>
        <p:nvSpPr>
          <p:cNvPr id="15369" name="Line 24"/>
          <p:cNvSpPr>
            <a:spLocks noChangeShapeType="1"/>
          </p:cNvSpPr>
          <p:nvPr/>
        </p:nvSpPr>
        <p:spPr bwMode="auto">
          <a:xfrm rot="10800000" flipH="1">
            <a:off x="5254145" y="2328672"/>
            <a:ext cx="384655" cy="5943"/>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15370" name="Line 24"/>
          <p:cNvSpPr>
            <a:spLocks noChangeShapeType="1"/>
          </p:cNvSpPr>
          <p:nvPr/>
        </p:nvSpPr>
        <p:spPr bwMode="auto">
          <a:xfrm rot="10800000" flipH="1" flipV="1">
            <a:off x="5249383" y="3090266"/>
            <a:ext cx="1072169" cy="6501"/>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12" name="Text Box 16"/>
          <p:cNvSpPr txBox="1">
            <a:spLocks noChangeArrowheads="1"/>
          </p:cNvSpPr>
          <p:nvPr/>
        </p:nvSpPr>
        <p:spPr bwMode="auto">
          <a:xfrm>
            <a:off x="3147268" y="1294956"/>
            <a:ext cx="2209800" cy="677108"/>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latin typeface="+mj-lt"/>
              </a:rPr>
              <a:t>Enter menu name or number to open</a:t>
            </a:r>
            <a:endParaRPr lang="en-US" sz="1600" dirty="0">
              <a:latin typeface="+mj-lt"/>
            </a:endParaRPr>
          </a:p>
        </p:txBody>
      </p:sp>
      <p:sp>
        <p:nvSpPr>
          <p:cNvPr id="13" name="Line 24"/>
          <p:cNvSpPr>
            <a:spLocks noChangeShapeType="1"/>
          </p:cNvSpPr>
          <p:nvPr/>
        </p:nvSpPr>
        <p:spPr bwMode="auto">
          <a:xfrm rot="10800000" flipH="1" flipV="1">
            <a:off x="5247051" y="1566670"/>
            <a:ext cx="459482" cy="813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pic>
        <p:nvPicPr>
          <p:cNvPr id="31746" name="Picture 2" descr="C:\Users\qgl\AppData\Local\Temp\SNAGHTML8bf0f5.PNG"/>
          <p:cNvPicPr>
            <a:picLocks noChangeAspect="1" noChangeArrowheads="1"/>
          </p:cNvPicPr>
          <p:nvPr/>
        </p:nvPicPr>
        <p:blipFill>
          <a:blip r:embed="rId4" cstate="print"/>
          <a:srcRect/>
          <a:stretch>
            <a:fillRect/>
          </a:stretch>
        </p:blipFill>
        <p:spPr bwMode="auto">
          <a:xfrm>
            <a:off x="299508" y="1103842"/>
            <a:ext cx="2838450" cy="33909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pPr eaLnBrk="1" hangingPunct="1"/>
            <a:r>
              <a:rPr lang="en-US" dirty="0" smtClean="0"/>
              <a:t>Menu Collections </a:t>
            </a:r>
          </a:p>
        </p:txBody>
      </p:sp>
      <p:pic>
        <p:nvPicPr>
          <p:cNvPr id="37890" name="Picture 2" descr="C:\Users\qgl\AppData\Local\Temp\SNAGHTML500a4e.PNG"/>
          <p:cNvPicPr>
            <a:picLocks noChangeAspect="1" noChangeArrowheads="1"/>
          </p:cNvPicPr>
          <p:nvPr/>
        </p:nvPicPr>
        <p:blipFill>
          <a:blip r:embed="rId3" cstate="print"/>
          <a:srcRect/>
          <a:stretch>
            <a:fillRect/>
          </a:stretch>
        </p:blipFill>
        <p:spPr bwMode="auto">
          <a:xfrm>
            <a:off x="141726" y="924560"/>
            <a:ext cx="8837084" cy="5370653"/>
          </a:xfrm>
          <a:prstGeom prst="rect">
            <a:avLst/>
          </a:prstGeom>
          <a:noFill/>
        </p:spPr>
      </p:pic>
      <p:sp>
        <p:nvSpPr>
          <p:cNvPr id="14" name="Rectangle 13"/>
          <p:cNvSpPr/>
          <p:nvPr/>
        </p:nvSpPr>
        <p:spPr>
          <a:xfrm>
            <a:off x="2538307" y="1168400"/>
            <a:ext cx="2582333" cy="233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2538307" y="3352800"/>
            <a:ext cx="5152813"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FF0000"/>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11913</TotalTime>
  <Words>3079</Words>
  <Application>Microsoft Office PowerPoint</Application>
  <PresentationFormat>On-screen Show (4:3)</PresentationFormat>
  <Paragraphs>254</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1_EX06PP_template</vt:lpstr>
      <vt:lpstr>QAD 2010 Template</vt:lpstr>
      <vt:lpstr>QAD Enterprise Applications Enterprise Edition Quick Start</vt:lpstr>
      <vt:lpstr>User Interface</vt:lpstr>
      <vt:lpstr>Topics</vt:lpstr>
      <vt:lpstr>Objectives</vt:lpstr>
      <vt:lpstr>Introduction to the .NET UI</vt:lpstr>
      <vt:lpstr>Workspace </vt:lpstr>
      <vt:lpstr>Process Maps</vt:lpstr>
      <vt:lpstr>Menus</vt:lpstr>
      <vt:lpstr>Menu Collections </vt:lpstr>
      <vt:lpstr>QAD EE Modules</vt:lpstr>
      <vt:lpstr>Customer Management Menu</vt:lpstr>
      <vt:lpstr>Supply Chain Menu</vt:lpstr>
      <vt:lpstr>Manufacturing Menu</vt:lpstr>
      <vt:lpstr>Financials Menu</vt:lpstr>
      <vt:lpstr>Master Data Menu</vt:lpstr>
      <vt:lpstr>System Administration Menu</vt:lpstr>
      <vt:lpstr>Administration Menu</vt:lpstr>
      <vt:lpstr>Program Types</vt:lpstr>
      <vt:lpstr>Maintenance Programs</vt:lpstr>
      <vt:lpstr> Inquiry and Report Programs</vt:lpstr>
      <vt:lpstr>Component-Based Reports</vt:lpstr>
      <vt:lpstr>Transaction Programs</vt:lpstr>
      <vt:lpstr>Control Programs</vt:lpstr>
      <vt:lpstr>Browses</vt:lpstr>
      <vt:lpstr>Filters and Operators</vt:lpstr>
      <vt:lpstr> Lookup Browses</vt:lpstr>
      <vt:lpstr>Browse Collections</vt:lpstr>
      <vt:lpstr>Dashboards</vt:lpstr>
      <vt:lpstr>Application Help</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563</cp:revision>
  <cp:lastPrinted>2001-05-04T21:55:40Z</cp:lastPrinted>
  <dcterms:created xsi:type="dcterms:W3CDTF">1998-03-17T23:27:45Z</dcterms:created>
  <dcterms:modified xsi:type="dcterms:W3CDTF">2017-12-22T07:49:23Z</dcterms:modified>
</cp:coreProperties>
</file>