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comments/comment44.xml" ContentType="application/vnd.openxmlformats-officedocument.presentationml.comment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diagrams/drawing3.xml" ContentType="application/vnd.ms-office.drawingml.diagramDrawing+xml"/>
  <Override PartName="/ppt/notesSlides/notesSlide79.xml" ContentType="application/vnd.openxmlformats-officedocument.presentationml.notesSlide+xml"/>
  <Override PartName="/ppt/comments/comment49.xml" ContentType="application/vnd.openxmlformats-officedocument.presentationml.comment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comments/comment38.xml" ContentType="application/vnd.openxmlformats-officedocument.presentationml.comments+xml"/>
  <Override PartName="/ppt/diagrams/quickStyle3.xml" ContentType="application/vnd.openxmlformats-officedocument.drawingml.diagramStyl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ppt/comments/comment5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comments/comment4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comments/comment46.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notesSlides/notesSlide48.xml" ContentType="application/vnd.openxmlformats-officedocument.presentationml.notesSlide+xml"/>
  <Override PartName="/ppt/diagrams/drawing1.xml" ContentType="application/vnd.ms-office.drawingml.diagramDrawing+xml"/>
  <Override PartName="/ppt/comments/comment36.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47.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notesSlides/notesSlide37.xml" ContentType="application/vnd.openxmlformats-officedocument.presentationml.notesSlide+xml"/>
  <Override PartName="/ppt/comments/comment25.xml" ContentType="application/vnd.openxmlformats-officedocument.presentationml.comments+xml"/>
  <Override PartName="/ppt/notesSlides/notesSlide55.xml" ContentType="application/vnd.openxmlformats-officedocument.presentationml.notesSlide+xml"/>
  <Override PartName="/ppt/diagrams/quickStyle1.xml" ContentType="application/vnd.openxmlformats-officedocument.drawingml.diagramStyl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omments/comment14.xml" ContentType="application/vnd.openxmlformats-officedocument.presentationml.comments+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comments/comment32.xml" ContentType="application/vnd.openxmlformats-officedocument.presentationml.comments+xml"/>
  <Override PartName="/ppt/notesSlides/notesSlide62.xml" ContentType="application/vnd.openxmlformats-officedocument.presentationml.notesSlide+xml"/>
  <Override PartName="/ppt/comments/comment43.xml" ContentType="application/vnd.openxmlformats-officedocument.presentationml.comments+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21.xml" ContentType="application/vnd.openxmlformats-officedocument.presentationml.comments+xml"/>
  <Override PartName="/ppt/notesSlides/notesSlide51.xml" ContentType="application/vnd.openxmlformats-officedocument.presentationml.notesSlide+xml"/>
  <Override PartName="/ppt/diagrams/layout4.xml" ContentType="application/vnd.openxmlformats-officedocument.drawingml.diagramLayout+xml"/>
  <Override PartName="/ppt/notesSlides/notesSlide80.xml" ContentType="application/vnd.openxmlformats-officedocument.presentationml.notesSlide+xml"/>
  <Override PartName="/ppt/comments/comment50.xml" ContentType="application/vnd.openxmlformats-officedocument.presentationml.comments+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diagrams/data5.xml" ContentType="application/vnd.openxmlformats-officedocument.drawingml.diagramData+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78.xml" ContentType="application/vnd.openxmlformats-officedocument.presentationml.notes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comments/comment51.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diagrams/layout5.xml" ContentType="application/vnd.openxmlformats-officedocument.drawingml.diagramLayout+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45.xml" ContentType="application/vnd.openxmlformats-officedocument.presentationml.comments+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 id="2147483773" r:id="rId2"/>
  </p:sldMasterIdLst>
  <p:notesMasterIdLst>
    <p:notesMasterId r:id="rId109"/>
  </p:notesMasterIdLst>
  <p:handoutMasterIdLst>
    <p:handoutMasterId r:id="rId110"/>
  </p:handoutMasterIdLst>
  <p:sldIdLst>
    <p:sldId id="610" r:id="rId3"/>
    <p:sldId id="942" r:id="rId4"/>
    <p:sldId id="931" r:id="rId5"/>
    <p:sldId id="612" r:id="rId6"/>
    <p:sldId id="611" r:id="rId7"/>
    <p:sldId id="897" r:id="rId8"/>
    <p:sldId id="798" r:id="rId9"/>
    <p:sldId id="883" r:id="rId10"/>
    <p:sldId id="882" r:id="rId11"/>
    <p:sldId id="809" r:id="rId12"/>
    <p:sldId id="813" r:id="rId13"/>
    <p:sldId id="814" r:id="rId14"/>
    <p:sldId id="898" r:id="rId15"/>
    <p:sldId id="940" r:id="rId16"/>
    <p:sldId id="895" r:id="rId17"/>
    <p:sldId id="884" r:id="rId18"/>
    <p:sldId id="902" r:id="rId19"/>
    <p:sldId id="932" r:id="rId20"/>
    <p:sldId id="803" r:id="rId21"/>
    <p:sldId id="933" r:id="rId22"/>
    <p:sldId id="934" r:id="rId23"/>
    <p:sldId id="935" r:id="rId24"/>
    <p:sldId id="821" r:id="rId25"/>
    <p:sldId id="822" r:id="rId26"/>
    <p:sldId id="824" r:id="rId27"/>
    <p:sldId id="832" r:id="rId28"/>
    <p:sldId id="831" r:id="rId29"/>
    <p:sldId id="834" r:id="rId30"/>
    <p:sldId id="891" r:id="rId31"/>
    <p:sldId id="885" r:id="rId32"/>
    <p:sldId id="946" r:id="rId33"/>
    <p:sldId id="947" r:id="rId34"/>
    <p:sldId id="952" r:id="rId35"/>
    <p:sldId id="948" r:id="rId36"/>
    <p:sldId id="953" r:id="rId37"/>
    <p:sldId id="971" r:id="rId38"/>
    <p:sldId id="954" r:id="rId39"/>
    <p:sldId id="949" r:id="rId40"/>
    <p:sldId id="950" r:id="rId41"/>
    <p:sldId id="955" r:id="rId42"/>
    <p:sldId id="956" r:id="rId43"/>
    <p:sldId id="957" r:id="rId44"/>
    <p:sldId id="951" r:id="rId45"/>
    <p:sldId id="958" r:id="rId46"/>
    <p:sldId id="963" r:id="rId47"/>
    <p:sldId id="616" r:id="rId48"/>
    <p:sldId id="889" r:id="rId49"/>
    <p:sldId id="960" r:id="rId50"/>
    <p:sldId id="959" r:id="rId51"/>
    <p:sldId id="855" r:id="rId52"/>
    <p:sldId id="861" r:id="rId53"/>
    <p:sldId id="962" r:id="rId54"/>
    <p:sldId id="964" r:id="rId55"/>
    <p:sldId id="969" r:id="rId56"/>
    <p:sldId id="970" r:id="rId57"/>
    <p:sldId id="857" r:id="rId58"/>
    <p:sldId id="967" r:id="rId59"/>
    <p:sldId id="968" r:id="rId60"/>
    <p:sldId id="965" r:id="rId61"/>
    <p:sldId id="892" r:id="rId62"/>
    <p:sldId id="886" r:id="rId63"/>
    <p:sldId id="619" r:id="rId64"/>
    <p:sldId id="904" r:id="rId65"/>
    <p:sldId id="900" r:id="rId66"/>
    <p:sldId id="901" r:id="rId67"/>
    <p:sldId id="905" r:id="rId68"/>
    <p:sldId id="887" r:id="rId69"/>
    <p:sldId id="620" r:id="rId70"/>
    <p:sldId id="623" r:id="rId71"/>
    <p:sldId id="941" r:id="rId72"/>
    <p:sldId id="907" r:id="rId73"/>
    <p:sldId id="624" r:id="rId74"/>
    <p:sldId id="869" r:id="rId75"/>
    <p:sldId id="945" r:id="rId76"/>
    <p:sldId id="868" r:id="rId77"/>
    <p:sldId id="870" r:id="rId78"/>
    <p:sldId id="873" r:id="rId79"/>
    <p:sldId id="866" r:id="rId80"/>
    <p:sldId id="938" r:id="rId81"/>
    <p:sldId id="874" r:id="rId82"/>
    <p:sldId id="643" r:id="rId83"/>
    <p:sldId id="875" r:id="rId84"/>
    <p:sldId id="936" r:id="rId85"/>
    <p:sldId id="867" r:id="rId86"/>
    <p:sldId id="877" r:id="rId87"/>
    <p:sldId id="878" r:id="rId88"/>
    <p:sldId id="906" r:id="rId89"/>
    <p:sldId id="909" r:id="rId90"/>
    <p:sldId id="943" r:id="rId91"/>
    <p:sldId id="913" r:id="rId92"/>
    <p:sldId id="914" r:id="rId93"/>
    <p:sldId id="915" r:id="rId94"/>
    <p:sldId id="916" r:id="rId95"/>
    <p:sldId id="917" r:id="rId96"/>
    <p:sldId id="944" r:id="rId97"/>
    <p:sldId id="937" r:id="rId98"/>
    <p:sldId id="919" r:id="rId99"/>
    <p:sldId id="920" r:id="rId100"/>
    <p:sldId id="921" r:id="rId101"/>
    <p:sldId id="922" r:id="rId102"/>
    <p:sldId id="880" r:id="rId103"/>
    <p:sldId id="926" r:id="rId104"/>
    <p:sldId id="928" r:id="rId105"/>
    <p:sldId id="929" r:id="rId106"/>
    <p:sldId id="930" r:id="rId107"/>
    <p:sldId id="924" r:id="rId108"/>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3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DCCA2"/>
    <a:srgbClr val="D6CDAE"/>
    <a:srgbClr val="FF0000"/>
    <a:srgbClr val="D8E1C9"/>
    <a:srgbClr val="DDDDDD"/>
    <a:srgbClr val="C7BC93"/>
    <a:srgbClr val="FFFFCC"/>
    <a:srgbClr val="8E7F4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1920" autoAdjust="0"/>
    <p:restoredTop sz="76018" autoAdjust="0"/>
  </p:normalViewPr>
  <p:slideViewPr>
    <p:cSldViewPr snapToGrid="0">
      <p:cViewPr>
        <p:scale>
          <a:sx n="66" d="100"/>
          <a:sy n="66" d="100"/>
        </p:scale>
        <p:origin x="-988" y="-52"/>
      </p:cViewPr>
      <p:guideLst>
        <p:guide orient="horz" pos="2191"/>
        <p:guide pos="5759"/>
        <p:guide pos="2860"/>
        <p:guide pos="5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5" d="100"/>
          <a:sy n="75" d="100"/>
        </p:scale>
        <p:origin x="-1296" y="62"/>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handoutMaster" Target="handoutMasters/handoutMaster1.xml"/><Relationship Id="rId115"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notesMaster" Target="notesMasters/notesMaster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1T15:39:37.881" idx="106">
    <p:pos x="3296" y="17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1-10T14:34:54.812" idx="103">
    <p:pos x="3252" y="182"/>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09-16T12:50:03.678" idx="77">
    <p:pos x="2656" y="179"/>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09-01T16:59:44.960" idx="96">
    <p:pos x="3609" y="182"/>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11-04T17:33:16.580" idx="101">
    <p:pos x="3521" y="177"/>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9-01T17:00:14.978" idx="14">
    <p:pos x="3332" y="182"/>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9-01T17:00:52.291" idx="16">
    <p:pos x="3266" y="182"/>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09-02T11:23:32.537" idx="56">
    <p:pos x="1444" y="182"/>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6-03-01T16:26:39.910" idx="109">
    <p:pos x="2861" y="179"/>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6-03-01T16:26:47.818" idx="110">
    <p:pos x="2790" y="179"/>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9-01T17:30:00.129" idx="111">
    <p:pos x="3037" y="178"/>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10-22T17:08:33.097" idx="95">
    <p:pos x="3059" y="17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9-01T17:30:00.129" idx="116">
    <p:pos x="3037" y="178"/>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9-01T17:30:00.129" idx="112">
    <p:pos x="3037" y="178"/>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9-01T17:30:00.129" idx="117">
    <p:pos x="3037" y="178"/>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9-01T17:30:00.129" idx="118">
    <p:pos x="3037" y="178"/>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9-01T17:30:00.129" idx="119">
    <p:pos x="3037" y="178"/>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9-01T17:30:00.129" idx="120">
    <p:pos x="3037" y="178"/>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9-01T17:30:00.129" idx="121">
    <p:pos x="3037" y="178"/>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9-01T17:30:00.129" idx="31">
    <p:pos x="3037" y="178"/>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9-01T17:47:51.549" idx="50">
    <p:pos x="1225" y="182"/>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6-03-16T13:05:54.376" idx="125">
    <p:pos x="2741" y="182"/>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9-01T16:38:04.147" idx="2">
    <p:pos x="2895" y="18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9-01T17:47:04.096" idx="124">
    <p:pos x="4105" y="182"/>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6-03-23T15:55:50.520" idx="128">
    <p:pos x="4353" y="182"/>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6-03-16T16:20:16.938" idx="126">
    <p:pos x="3966" y="182"/>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9-02T11:24:51.092" idx="57">
    <p:pos x="1444" y="182"/>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9-01T16:38:11.961" idx="29">
    <p:pos x="2523" y="153"/>
    <p:text>H1</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9-01T17:45:22.727" idx="41">
    <p:pos x="3420" y="182"/>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9-22T13:13:34.985" idx="93">
    <p:pos x="3763" y="186"/>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9-01T17:45:32.470" idx="66">
    <p:pos x="3274" y="182"/>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8-02-26T11:24:12.661" idx="129">
    <p:pos x="3644" y="182"/>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09-02T11:24:51.092" idx="73">
    <p:pos x="1444" y="182"/>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9-01T16:38:11.961" idx="3">
    <p:pos x="1196" y="18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09-01T16:38:11.961" idx="30">
    <p:pos x="3570" y="153"/>
    <p:text>H1</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9-01T17:41:00.528" idx="33">
    <p:pos x="2756" y="182"/>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4-09-01T17:41:10.406" idx="104">
    <p:pos x="3777" y="182"/>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4-09-16T12:50:25.877" idx="78">
    <p:pos x="2656" y="179"/>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09-01T17:41:38.661" idx="36">
    <p:pos x="4156" y="182"/>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4-09-01T17:41:51.572" idx="37">
    <p:pos x="3945" y="182"/>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4-09-02T11:24:51.092" idx="74">
    <p:pos x="1444" y="182"/>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09-01T16:38:11.961" idx="79">
    <p:pos x="3570" y="153"/>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8-02-26T11:34:16.014" idx="107">
    <p:pos x="3570" y="153"/>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09-01T17:10:52.515" idx="85">
    <p:pos x="2151" y="182"/>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9-01T17:15:20.330" idx="21">
    <p:pos x="2982" y="182"/>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8-02-26T11:34:50.055" idx="130">
    <p:pos x="4232" y="182"/>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4-09-02T11:24:51.092" idx="88">
    <p:pos x="1450" y="-109"/>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4-09-01T17:42:06.219" idx="38">
    <p:pos x="1305" y="182"/>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9-01T17:15:44.736" idx="23">
    <p:pos x="3019" y="182"/>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9-01T17:16:06.223" idx="24">
    <p:pos x="4717" y="18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9-01T16:38:11.961" idx="64">
    <p:pos x="3435" y="124"/>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11-18T15:29:01.657" idx="102">
    <p:pos x="3857" y="182"/>
    <p:text>H2</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EBC9C4-77CB-4A99-A027-F8F60B402295}" type="doc">
      <dgm:prSet loTypeId="urn:microsoft.com/office/officeart/2005/8/layout/process5" loCatId="process" qsTypeId="urn:microsoft.com/office/officeart/2005/8/quickstyle/simple1" qsCatId="simple" csTypeId="urn:microsoft.com/office/officeart/2005/8/colors/accent1_2" csCatId="accent1" phldr="1"/>
      <dgm:spPr/>
    </dgm:pt>
    <dgm:pt modelId="{324FBE36-87F7-4642-9F7F-F594AB91A4A8}">
      <dgm:prSet phldrT="[Text]" custT="1"/>
      <dgm:spPr>
        <a:solidFill>
          <a:schemeClr val="bg1">
            <a:lumMod val="65000"/>
          </a:schemeClr>
        </a:solidFill>
        <a:ln w="31750">
          <a:solidFill>
            <a:srgbClr val="0070C0"/>
          </a:solidFill>
          <a:prstDash val="dash"/>
        </a:ln>
      </dgm:spPr>
      <dgm:t>
        <a:bodyPr/>
        <a:lstStyle/>
        <a:p>
          <a:r>
            <a:rPr lang="en-US" sz="2000" dirty="0" smtClean="0"/>
            <a:t>Approve MRP Planned Order</a:t>
          </a:r>
          <a:endParaRPr lang="en-US" sz="2000" dirty="0"/>
        </a:p>
      </dgm:t>
    </dgm:pt>
    <dgm:pt modelId="{9B0221B4-4B7D-4B88-97B0-A75EF24DCA06}" type="parTrans" cxnId="{74388D88-3E24-4F5D-BFAA-8CA0A5002A2D}">
      <dgm:prSet/>
      <dgm:spPr/>
      <dgm:t>
        <a:bodyPr/>
        <a:lstStyle/>
        <a:p>
          <a:endParaRPr lang="en-US"/>
        </a:p>
      </dgm:t>
    </dgm:pt>
    <dgm:pt modelId="{84A83579-4660-4622-991F-80EB0945A914}" type="sibTrans" cxnId="{74388D88-3E24-4F5D-BFAA-8CA0A5002A2D}">
      <dgm:prSet/>
      <dgm:spPr>
        <a:solidFill>
          <a:schemeClr val="bg1">
            <a:lumMod val="50000"/>
          </a:schemeClr>
        </a:solidFill>
        <a:ln>
          <a:solidFill>
            <a:schemeClr val="tx1"/>
          </a:solidFill>
          <a:prstDash val="dash"/>
        </a:ln>
      </dgm:spPr>
      <dgm:t>
        <a:bodyPr/>
        <a:lstStyle/>
        <a:p>
          <a:endParaRPr lang="en-US"/>
        </a:p>
      </dgm:t>
    </dgm:pt>
    <dgm:pt modelId="{7FAE7236-9701-4EFF-A4E6-F6E6AE7DD390}">
      <dgm:prSet phldrT="[Text]" custT="1"/>
      <dgm:spPr/>
      <dgm:t>
        <a:bodyPr/>
        <a:lstStyle/>
        <a:p>
          <a:r>
            <a:rPr lang="en-US" sz="2000" dirty="0" smtClean="0"/>
            <a:t>Receive PO Delivery</a:t>
          </a:r>
          <a:endParaRPr lang="en-US" sz="2000" dirty="0"/>
        </a:p>
      </dgm:t>
    </dgm:pt>
    <dgm:pt modelId="{BCDF0E7C-956D-437E-9306-4542D1904BD0}" type="parTrans" cxnId="{398654A4-7B1F-4E03-B031-D5ABAD4DD54A}">
      <dgm:prSet/>
      <dgm:spPr/>
      <dgm:t>
        <a:bodyPr/>
        <a:lstStyle/>
        <a:p>
          <a:endParaRPr lang="en-US"/>
        </a:p>
      </dgm:t>
    </dgm:pt>
    <dgm:pt modelId="{2C3C1E0D-E254-438B-8308-B2A3198490AC}" type="sibTrans" cxnId="{398654A4-7B1F-4E03-B031-D5ABAD4DD54A}">
      <dgm:prSet/>
      <dgm:spPr/>
      <dgm:t>
        <a:bodyPr/>
        <a:lstStyle/>
        <a:p>
          <a:endParaRPr lang="en-US"/>
        </a:p>
      </dgm:t>
    </dgm:pt>
    <dgm:pt modelId="{EB9A4E89-503C-421A-AC21-EFDBFF56D6D0}">
      <dgm:prSet phldrT="[Text]" custT="1"/>
      <dgm:spPr/>
      <dgm:t>
        <a:bodyPr/>
        <a:lstStyle/>
        <a:p>
          <a:r>
            <a:rPr lang="en-US" sz="2000" dirty="0" smtClean="0"/>
            <a:t>Process Supplier Invoice</a:t>
          </a:r>
          <a:endParaRPr lang="en-US" sz="2000" dirty="0"/>
        </a:p>
      </dgm:t>
    </dgm:pt>
    <dgm:pt modelId="{61A83B7E-DCCA-4EF9-8ED4-48D4251971FB}" type="sibTrans" cxnId="{A7FF48DA-A17E-4B57-AE07-E9BF658723A1}">
      <dgm:prSet/>
      <dgm:spPr/>
      <dgm:t>
        <a:bodyPr/>
        <a:lstStyle/>
        <a:p>
          <a:endParaRPr lang="en-US"/>
        </a:p>
      </dgm:t>
    </dgm:pt>
    <dgm:pt modelId="{4DEEA61E-B3C8-4EB9-90EA-5A9F352DA538}" type="parTrans" cxnId="{A7FF48DA-A17E-4B57-AE07-E9BF658723A1}">
      <dgm:prSet/>
      <dgm:spPr/>
      <dgm:t>
        <a:bodyPr/>
        <a:lstStyle/>
        <a:p>
          <a:endParaRPr lang="en-US"/>
        </a:p>
      </dgm:t>
    </dgm:pt>
    <dgm:pt modelId="{C61E1599-B96B-4736-8956-2821669EB255}">
      <dgm:prSet phldrT="[Text]" custT="1"/>
      <dgm:spPr/>
      <dgm:t>
        <a:bodyPr/>
        <a:lstStyle/>
        <a:p>
          <a:r>
            <a:rPr lang="en-US" sz="2000" dirty="0" smtClean="0"/>
            <a:t>Process Payment</a:t>
          </a:r>
          <a:endParaRPr lang="en-US" sz="2000" dirty="0"/>
        </a:p>
      </dgm:t>
    </dgm:pt>
    <dgm:pt modelId="{EF75B018-4DAE-4536-ABD0-3887F9B18F50}" type="parTrans" cxnId="{4CD2AD3E-96AA-4DB7-B4DF-9ED322B5411F}">
      <dgm:prSet/>
      <dgm:spPr/>
      <dgm:t>
        <a:bodyPr/>
        <a:lstStyle/>
        <a:p>
          <a:endParaRPr lang="en-US"/>
        </a:p>
      </dgm:t>
    </dgm:pt>
    <dgm:pt modelId="{EBB82CC5-C7F7-48D0-9423-B5E63C0929FC}" type="sibTrans" cxnId="{4CD2AD3E-96AA-4DB7-B4DF-9ED322B5411F}">
      <dgm:prSet/>
      <dgm:spPr/>
      <dgm:t>
        <a:bodyPr/>
        <a:lstStyle/>
        <a:p>
          <a:endParaRPr lang="en-US"/>
        </a:p>
      </dgm:t>
    </dgm:pt>
    <dgm:pt modelId="{BB3611F2-E815-48BE-AD98-7B011CE02584}">
      <dgm:prSet phldrT="[Text]"/>
      <dgm:spPr>
        <a:solidFill>
          <a:schemeClr val="accent1"/>
        </a:solidFill>
      </dgm:spPr>
      <dgm:t>
        <a:bodyPr/>
        <a:lstStyle/>
        <a:p>
          <a:r>
            <a:rPr lang="en-US" dirty="0" smtClean="0"/>
            <a:t>Create/Maintain Blanket Order</a:t>
          </a:r>
          <a:endParaRPr lang="en-US" dirty="0"/>
        </a:p>
      </dgm:t>
    </dgm:pt>
    <dgm:pt modelId="{09C7D979-5C7A-4D4D-A3E3-4A7092CE5F97}" type="parTrans" cxnId="{4727895B-8EF7-4235-AD64-81BC3405DE00}">
      <dgm:prSet/>
      <dgm:spPr/>
      <dgm:t>
        <a:bodyPr/>
        <a:lstStyle/>
        <a:p>
          <a:endParaRPr lang="en-US"/>
        </a:p>
      </dgm:t>
    </dgm:pt>
    <dgm:pt modelId="{39CF7F6B-D19A-4FD9-A606-5008AF03D146}" type="sibTrans" cxnId="{4727895B-8EF7-4235-AD64-81BC3405DE00}">
      <dgm:prSet/>
      <dgm:spPr/>
      <dgm:t>
        <a:bodyPr/>
        <a:lstStyle/>
        <a:p>
          <a:endParaRPr lang="en-US"/>
        </a:p>
      </dgm:t>
    </dgm:pt>
    <dgm:pt modelId="{13C5A8C2-A533-441B-B77B-BB55B8CF06D0}">
      <dgm:prSet phldrT="[Text]" custT="1"/>
      <dgm:spPr/>
      <dgm:t>
        <a:bodyPr/>
        <a:lstStyle/>
        <a:p>
          <a:r>
            <a:rPr lang="en-US" sz="2000" dirty="0" smtClean="0"/>
            <a:t>Release Blanket Order to PO</a:t>
          </a:r>
          <a:endParaRPr lang="en-US" sz="2000" dirty="0"/>
        </a:p>
      </dgm:t>
    </dgm:pt>
    <dgm:pt modelId="{C2BF8893-8994-4975-A194-5FFCB0DCE32C}" type="sibTrans" cxnId="{92245879-510A-41A6-884F-FCDDCF249AEF}">
      <dgm:prSet/>
      <dgm:spPr/>
      <dgm:t>
        <a:bodyPr/>
        <a:lstStyle/>
        <a:p>
          <a:endParaRPr lang="en-US"/>
        </a:p>
      </dgm:t>
    </dgm:pt>
    <dgm:pt modelId="{A18281A8-C1A8-4AE1-9131-B587EA255303}" type="parTrans" cxnId="{92245879-510A-41A6-884F-FCDDCF249AEF}">
      <dgm:prSet/>
      <dgm:spPr/>
      <dgm:t>
        <a:bodyPr/>
        <a:lstStyle/>
        <a:p>
          <a:endParaRPr lang="en-US"/>
        </a:p>
      </dgm:t>
    </dgm:pt>
    <dgm:pt modelId="{686DD2D2-6A1E-48D3-A014-F480C408C4D1}" type="pres">
      <dgm:prSet presAssocID="{86EBC9C4-77CB-4A99-A027-F8F60B402295}" presName="diagram" presStyleCnt="0">
        <dgm:presLayoutVars>
          <dgm:dir/>
          <dgm:resizeHandles val="exact"/>
        </dgm:presLayoutVars>
      </dgm:prSet>
      <dgm:spPr/>
    </dgm:pt>
    <dgm:pt modelId="{70342392-3994-4A4A-993F-BCCC27DD9B0C}" type="pres">
      <dgm:prSet presAssocID="{324FBE36-87F7-4642-9F7F-F594AB91A4A8}" presName="node" presStyleLbl="node1" presStyleIdx="0" presStyleCnt="6">
        <dgm:presLayoutVars>
          <dgm:bulletEnabled val="1"/>
        </dgm:presLayoutVars>
      </dgm:prSet>
      <dgm:spPr/>
      <dgm:t>
        <a:bodyPr/>
        <a:lstStyle/>
        <a:p>
          <a:endParaRPr lang="en-US"/>
        </a:p>
      </dgm:t>
    </dgm:pt>
    <dgm:pt modelId="{7341A1A8-1C5C-49B5-B93A-8CFA92FDD5B7}" type="pres">
      <dgm:prSet presAssocID="{84A83579-4660-4622-991F-80EB0945A914}" presName="sibTrans" presStyleLbl="sibTrans2D1" presStyleIdx="0" presStyleCnt="5"/>
      <dgm:spPr/>
      <dgm:t>
        <a:bodyPr/>
        <a:lstStyle/>
        <a:p>
          <a:endParaRPr lang="en-US"/>
        </a:p>
      </dgm:t>
    </dgm:pt>
    <dgm:pt modelId="{8F07F577-950D-47B3-94DD-470803F04501}" type="pres">
      <dgm:prSet presAssocID="{84A83579-4660-4622-991F-80EB0945A914}" presName="connectorText" presStyleLbl="sibTrans2D1" presStyleIdx="0" presStyleCnt="5"/>
      <dgm:spPr/>
      <dgm:t>
        <a:bodyPr/>
        <a:lstStyle/>
        <a:p>
          <a:endParaRPr lang="en-US"/>
        </a:p>
      </dgm:t>
    </dgm:pt>
    <dgm:pt modelId="{C046C259-6D49-4EF1-A8B9-9317D4ED92F4}" type="pres">
      <dgm:prSet presAssocID="{BB3611F2-E815-48BE-AD98-7B011CE02584}" presName="node" presStyleLbl="node1" presStyleIdx="1" presStyleCnt="6">
        <dgm:presLayoutVars>
          <dgm:bulletEnabled val="1"/>
        </dgm:presLayoutVars>
      </dgm:prSet>
      <dgm:spPr/>
      <dgm:t>
        <a:bodyPr/>
        <a:lstStyle/>
        <a:p>
          <a:endParaRPr lang="en-US"/>
        </a:p>
      </dgm:t>
    </dgm:pt>
    <dgm:pt modelId="{57D6C8D2-E9BE-4C44-862A-C5D651B8B4F4}" type="pres">
      <dgm:prSet presAssocID="{39CF7F6B-D19A-4FD9-A606-5008AF03D146}" presName="sibTrans" presStyleLbl="sibTrans2D1" presStyleIdx="1" presStyleCnt="5"/>
      <dgm:spPr/>
      <dgm:t>
        <a:bodyPr/>
        <a:lstStyle/>
        <a:p>
          <a:endParaRPr lang="en-US"/>
        </a:p>
      </dgm:t>
    </dgm:pt>
    <dgm:pt modelId="{C0645981-62CC-4005-AFFC-66C129AB5EE8}" type="pres">
      <dgm:prSet presAssocID="{39CF7F6B-D19A-4FD9-A606-5008AF03D146}" presName="connectorText" presStyleLbl="sibTrans2D1" presStyleIdx="1" presStyleCnt="5"/>
      <dgm:spPr/>
      <dgm:t>
        <a:bodyPr/>
        <a:lstStyle/>
        <a:p>
          <a:endParaRPr lang="en-US"/>
        </a:p>
      </dgm:t>
    </dgm:pt>
    <dgm:pt modelId="{F3381396-44AE-40C4-B1DA-96FE7A09AEE5}" type="pres">
      <dgm:prSet presAssocID="{13C5A8C2-A533-441B-B77B-BB55B8CF06D0}" presName="node" presStyleLbl="node1" presStyleIdx="2" presStyleCnt="6">
        <dgm:presLayoutVars>
          <dgm:bulletEnabled val="1"/>
        </dgm:presLayoutVars>
      </dgm:prSet>
      <dgm:spPr/>
      <dgm:t>
        <a:bodyPr/>
        <a:lstStyle/>
        <a:p>
          <a:endParaRPr lang="en-US"/>
        </a:p>
      </dgm:t>
    </dgm:pt>
    <dgm:pt modelId="{3FDFA6FA-A1D3-4067-9301-32D664009B1A}" type="pres">
      <dgm:prSet presAssocID="{C2BF8893-8994-4975-A194-5FFCB0DCE32C}" presName="sibTrans" presStyleLbl="sibTrans2D1" presStyleIdx="2" presStyleCnt="5"/>
      <dgm:spPr/>
      <dgm:t>
        <a:bodyPr/>
        <a:lstStyle/>
        <a:p>
          <a:endParaRPr lang="en-US"/>
        </a:p>
      </dgm:t>
    </dgm:pt>
    <dgm:pt modelId="{43AD1A27-D930-4BBD-8C92-3BEBD87706B8}" type="pres">
      <dgm:prSet presAssocID="{C2BF8893-8994-4975-A194-5FFCB0DCE32C}" presName="connectorText" presStyleLbl="sibTrans2D1" presStyleIdx="2" presStyleCnt="5"/>
      <dgm:spPr/>
      <dgm:t>
        <a:bodyPr/>
        <a:lstStyle/>
        <a:p>
          <a:endParaRPr lang="en-US"/>
        </a:p>
      </dgm:t>
    </dgm:pt>
    <dgm:pt modelId="{E83ADA7E-7607-480F-BBCD-429B907A10C3}" type="pres">
      <dgm:prSet presAssocID="{7FAE7236-9701-4EFF-A4E6-F6E6AE7DD390}" presName="node" presStyleLbl="node1" presStyleIdx="3" presStyleCnt="6" custLinFactNeighborY="-7430">
        <dgm:presLayoutVars>
          <dgm:bulletEnabled val="1"/>
        </dgm:presLayoutVars>
      </dgm:prSet>
      <dgm:spPr/>
      <dgm:t>
        <a:bodyPr/>
        <a:lstStyle/>
        <a:p>
          <a:endParaRPr lang="en-US"/>
        </a:p>
      </dgm:t>
    </dgm:pt>
    <dgm:pt modelId="{AEA2719C-289B-41FE-95B2-BE77662A1D74}" type="pres">
      <dgm:prSet presAssocID="{2C3C1E0D-E254-438B-8308-B2A3198490AC}" presName="sibTrans" presStyleLbl="sibTrans2D1" presStyleIdx="3" presStyleCnt="5"/>
      <dgm:spPr/>
      <dgm:t>
        <a:bodyPr/>
        <a:lstStyle/>
        <a:p>
          <a:endParaRPr lang="en-US"/>
        </a:p>
      </dgm:t>
    </dgm:pt>
    <dgm:pt modelId="{64BC85A1-DCF7-4223-A491-AA91160EDDB1}" type="pres">
      <dgm:prSet presAssocID="{2C3C1E0D-E254-438B-8308-B2A3198490AC}" presName="connectorText" presStyleLbl="sibTrans2D1" presStyleIdx="3" presStyleCnt="5"/>
      <dgm:spPr/>
      <dgm:t>
        <a:bodyPr/>
        <a:lstStyle/>
        <a:p>
          <a:endParaRPr lang="en-US"/>
        </a:p>
      </dgm:t>
    </dgm:pt>
    <dgm:pt modelId="{ECBA50A0-3A4B-461E-B84F-9776DA1AF993}" type="pres">
      <dgm:prSet presAssocID="{EB9A4E89-503C-421A-AC21-EFDBFF56D6D0}" presName="node" presStyleLbl="node1" presStyleIdx="4" presStyleCnt="6" custLinFactNeighborX="2153" custLinFactNeighborY="-8267">
        <dgm:presLayoutVars>
          <dgm:bulletEnabled val="1"/>
        </dgm:presLayoutVars>
      </dgm:prSet>
      <dgm:spPr/>
      <dgm:t>
        <a:bodyPr/>
        <a:lstStyle/>
        <a:p>
          <a:endParaRPr lang="en-US"/>
        </a:p>
      </dgm:t>
    </dgm:pt>
    <dgm:pt modelId="{42F50497-62E1-4261-B81A-A5C21FA0A8CB}" type="pres">
      <dgm:prSet presAssocID="{61A83B7E-DCCA-4EF9-8ED4-48D4251971FB}" presName="sibTrans" presStyleLbl="sibTrans2D1" presStyleIdx="4" presStyleCnt="5"/>
      <dgm:spPr/>
      <dgm:t>
        <a:bodyPr/>
        <a:lstStyle/>
        <a:p>
          <a:endParaRPr lang="en-US"/>
        </a:p>
      </dgm:t>
    </dgm:pt>
    <dgm:pt modelId="{4CB59B67-9F2D-4641-AA4F-7584AA555823}" type="pres">
      <dgm:prSet presAssocID="{61A83B7E-DCCA-4EF9-8ED4-48D4251971FB}" presName="connectorText" presStyleLbl="sibTrans2D1" presStyleIdx="4" presStyleCnt="5"/>
      <dgm:spPr/>
      <dgm:t>
        <a:bodyPr/>
        <a:lstStyle/>
        <a:p>
          <a:endParaRPr lang="en-US"/>
        </a:p>
      </dgm:t>
    </dgm:pt>
    <dgm:pt modelId="{975CBAEB-77C7-48F9-8A18-F63899700EA2}" type="pres">
      <dgm:prSet presAssocID="{C61E1599-B96B-4736-8956-2821669EB255}" presName="node" presStyleLbl="node1" presStyleIdx="5" presStyleCnt="6" custLinFactNeighborX="-933" custLinFactNeighborY="-8266">
        <dgm:presLayoutVars>
          <dgm:bulletEnabled val="1"/>
        </dgm:presLayoutVars>
      </dgm:prSet>
      <dgm:spPr/>
      <dgm:t>
        <a:bodyPr/>
        <a:lstStyle/>
        <a:p>
          <a:endParaRPr lang="en-US"/>
        </a:p>
      </dgm:t>
    </dgm:pt>
  </dgm:ptLst>
  <dgm:cxnLst>
    <dgm:cxn modelId="{A7FF48DA-A17E-4B57-AE07-E9BF658723A1}" srcId="{86EBC9C4-77CB-4A99-A027-F8F60B402295}" destId="{EB9A4E89-503C-421A-AC21-EFDBFF56D6D0}" srcOrd="4" destOrd="0" parTransId="{4DEEA61E-B3C8-4EB9-90EA-5A9F352DA538}" sibTransId="{61A83B7E-DCCA-4EF9-8ED4-48D4251971FB}"/>
    <dgm:cxn modelId="{646942A0-22E5-4295-892A-23D0E51198C7}" type="presOf" srcId="{324FBE36-87F7-4642-9F7F-F594AB91A4A8}" destId="{70342392-3994-4A4A-993F-BCCC27DD9B0C}" srcOrd="0" destOrd="0" presId="urn:microsoft.com/office/officeart/2005/8/layout/process5"/>
    <dgm:cxn modelId="{BA15B5D4-225D-4527-98B5-B77CEAB50F32}" type="presOf" srcId="{61A83B7E-DCCA-4EF9-8ED4-48D4251971FB}" destId="{42F50497-62E1-4261-B81A-A5C21FA0A8CB}" srcOrd="0" destOrd="0" presId="urn:microsoft.com/office/officeart/2005/8/layout/process5"/>
    <dgm:cxn modelId="{45E47F82-F2BE-40BD-B3D3-296060D1C41D}" type="presOf" srcId="{BB3611F2-E815-48BE-AD98-7B011CE02584}" destId="{C046C259-6D49-4EF1-A8B9-9317D4ED92F4}" srcOrd="0" destOrd="0" presId="urn:microsoft.com/office/officeart/2005/8/layout/process5"/>
    <dgm:cxn modelId="{67B2F05E-6EAD-430E-AA7D-090C6CDDAB69}" type="presOf" srcId="{C2BF8893-8994-4975-A194-5FFCB0DCE32C}" destId="{3FDFA6FA-A1D3-4067-9301-32D664009B1A}" srcOrd="0" destOrd="0" presId="urn:microsoft.com/office/officeart/2005/8/layout/process5"/>
    <dgm:cxn modelId="{92245879-510A-41A6-884F-FCDDCF249AEF}" srcId="{86EBC9C4-77CB-4A99-A027-F8F60B402295}" destId="{13C5A8C2-A533-441B-B77B-BB55B8CF06D0}" srcOrd="2" destOrd="0" parTransId="{A18281A8-C1A8-4AE1-9131-B587EA255303}" sibTransId="{C2BF8893-8994-4975-A194-5FFCB0DCE32C}"/>
    <dgm:cxn modelId="{CBE0617B-7007-4FD3-8DA3-9D9D3281AA05}" type="presOf" srcId="{EB9A4E89-503C-421A-AC21-EFDBFF56D6D0}" destId="{ECBA50A0-3A4B-461E-B84F-9776DA1AF993}" srcOrd="0" destOrd="0" presId="urn:microsoft.com/office/officeart/2005/8/layout/process5"/>
    <dgm:cxn modelId="{F377A9CC-3DFE-4598-B7AE-A0DE2F1128FB}" type="presOf" srcId="{2C3C1E0D-E254-438B-8308-B2A3198490AC}" destId="{AEA2719C-289B-41FE-95B2-BE77662A1D74}" srcOrd="0" destOrd="0" presId="urn:microsoft.com/office/officeart/2005/8/layout/process5"/>
    <dgm:cxn modelId="{63208F9C-87BA-400F-A955-D9FDCBA847A0}" type="presOf" srcId="{C61E1599-B96B-4736-8956-2821669EB255}" destId="{975CBAEB-77C7-48F9-8A18-F63899700EA2}" srcOrd="0" destOrd="0" presId="urn:microsoft.com/office/officeart/2005/8/layout/process5"/>
    <dgm:cxn modelId="{6F3155F0-8ADE-4988-8D99-575DD586BEBA}" type="presOf" srcId="{84A83579-4660-4622-991F-80EB0945A914}" destId="{7341A1A8-1C5C-49B5-B93A-8CFA92FDD5B7}" srcOrd="0" destOrd="0" presId="urn:microsoft.com/office/officeart/2005/8/layout/process5"/>
    <dgm:cxn modelId="{660AD467-B60C-4FDF-94F0-C4A3D1D8819D}" type="presOf" srcId="{39CF7F6B-D19A-4FD9-A606-5008AF03D146}" destId="{57D6C8D2-E9BE-4C44-862A-C5D651B8B4F4}" srcOrd="0" destOrd="0" presId="urn:microsoft.com/office/officeart/2005/8/layout/process5"/>
    <dgm:cxn modelId="{C2DE374D-2910-44B0-84A6-6EB92DDB412D}" type="presOf" srcId="{84A83579-4660-4622-991F-80EB0945A914}" destId="{8F07F577-950D-47B3-94DD-470803F04501}" srcOrd="1" destOrd="0" presId="urn:microsoft.com/office/officeart/2005/8/layout/process5"/>
    <dgm:cxn modelId="{4727895B-8EF7-4235-AD64-81BC3405DE00}" srcId="{86EBC9C4-77CB-4A99-A027-F8F60B402295}" destId="{BB3611F2-E815-48BE-AD98-7B011CE02584}" srcOrd="1" destOrd="0" parTransId="{09C7D979-5C7A-4D4D-A3E3-4A7092CE5F97}" sibTransId="{39CF7F6B-D19A-4FD9-A606-5008AF03D146}"/>
    <dgm:cxn modelId="{74388D88-3E24-4F5D-BFAA-8CA0A5002A2D}" srcId="{86EBC9C4-77CB-4A99-A027-F8F60B402295}" destId="{324FBE36-87F7-4642-9F7F-F594AB91A4A8}" srcOrd="0" destOrd="0" parTransId="{9B0221B4-4B7D-4B88-97B0-A75EF24DCA06}" sibTransId="{84A83579-4660-4622-991F-80EB0945A914}"/>
    <dgm:cxn modelId="{4CD2AD3E-96AA-4DB7-B4DF-9ED322B5411F}" srcId="{86EBC9C4-77CB-4A99-A027-F8F60B402295}" destId="{C61E1599-B96B-4736-8956-2821669EB255}" srcOrd="5" destOrd="0" parTransId="{EF75B018-4DAE-4536-ABD0-3887F9B18F50}" sibTransId="{EBB82CC5-C7F7-48D0-9423-B5E63C0929FC}"/>
    <dgm:cxn modelId="{398654A4-7B1F-4E03-B031-D5ABAD4DD54A}" srcId="{86EBC9C4-77CB-4A99-A027-F8F60B402295}" destId="{7FAE7236-9701-4EFF-A4E6-F6E6AE7DD390}" srcOrd="3" destOrd="0" parTransId="{BCDF0E7C-956D-437E-9306-4542D1904BD0}" sibTransId="{2C3C1E0D-E254-438B-8308-B2A3198490AC}"/>
    <dgm:cxn modelId="{ED1801DB-0518-491B-9534-C405230BADF8}" type="presOf" srcId="{C2BF8893-8994-4975-A194-5FFCB0DCE32C}" destId="{43AD1A27-D930-4BBD-8C92-3BEBD87706B8}" srcOrd="1" destOrd="0" presId="urn:microsoft.com/office/officeart/2005/8/layout/process5"/>
    <dgm:cxn modelId="{84F8057C-4B61-46BA-BD0C-7A41D0B0BE38}" type="presOf" srcId="{7FAE7236-9701-4EFF-A4E6-F6E6AE7DD390}" destId="{E83ADA7E-7607-480F-BBCD-429B907A10C3}" srcOrd="0" destOrd="0" presId="urn:microsoft.com/office/officeart/2005/8/layout/process5"/>
    <dgm:cxn modelId="{4FE3847A-A9D8-435C-BE98-E2181B7A049E}" type="presOf" srcId="{86EBC9C4-77CB-4A99-A027-F8F60B402295}" destId="{686DD2D2-6A1E-48D3-A014-F480C408C4D1}" srcOrd="0" destOrd="0" presId="urn:microsoft.com/office/officeart/2005/8/layout/process5"/>
    <dgm:cxn modelId="{B428EE4E-2778-45F3-AA8B-547AEFC3406F}" type="presOf" srcId="{39CF7F6B-D19A-4FD9-A606-5008AF03D146}" destId="{C0645981-62CC-4005-AFFC-66C129AB5EE8}" srcOrd="1" destOrd="0" presId="urn:microsoft.com/office/officeart/2005/8/layout/process5"/>
    <dgm:cxn modelId="{F6F28E27-7A8F-4C75-AAEB-A3D0D4493733}" type="presOf" srcId="{13C5A8C2-A533-441B-B77B-BB55B8CF06D0}" destId="{F3381396-44AE-40C4-B1DA-96FE7A09AEE5}" srcOrd="0" destOrd="0" presId="urn:microsoft.com/office/officeart/2005/8/layout/process5"/>
    <dgm:cxn modelId="{EFB6FF15-799D-4479-8A32-2402EBC142E9}" type="presOf" srcId="{61A83B7E-DCCA-4EF9-8ED4-48D4251971FB}" destId="{4CB59B67-9F2D-4641-AA4F-7584AA555823}" srcOrd="1" destOrd="0" presId="urn:microsoft.com/office/officeart/2005/8/layout/process5"/>
    <dgm:cxn modelId="{DB87AE4A-845F-4849-9ABA-43E19B143833}" type="presOf" srcId="{2C3C1E0D-E254-438B-8308-B2A3198490AC}" destId="{64BC85A1-DCF7-4223-A491-AA91160EDDB1}" srcOrd="1" destOrd="0" presId="urn:microsoft.com/office/officeart/2005/8/layout/process5"/>
    <dgm:cxn modelId="{8E828BE0-09A4-45FB-95B6-EC2F6178FC5D}" type="presParOf" srcId="{686DD2D2-6A1E-48D3-A014-F480C408C4D1}" destId="{70342392-3994-4A4A-993F-BCCC27DD9B0C}" srcOrd="0" destOrd="0" presId="urn:microsoft.com/office/officeart/2005/8/layout/process5"/>
    <dgm:cxn modelId="{B156EA7E-B43E-4E1C-B432-55A4F187A4FB}" type="presParOf" srcId="{686DD2D2-6A1E-48D3-A014-F480C408C4D1}" destId="{7341A1A8-1C5C-49B5-B93A-8CFA92FDD5B7}" srcOrd="1" destOrd="0" presId="urn:microsoft.com/office/officeart/2005/8/layout/process5"/>
    <dgm:cxn modelId="{1950632C-48A4-4DD4-92CD-380BC2B7B178}" type="presParOf" srcId="{7341A1A8-1C5C-49B5-B93A-8CFA92FDD5B7}" destId="{8F07F577-950D-47B3-94DD-470803F04501}" srcOrd="0" destOrd="0" presId="urn:microsoft.com/office/officeart/2005/8/layout/process5"/>
    <dgm:cxn modelId="{20525656-477F-4070-98E1-82AB8ADB2244}" type="presParOf" srcId="{686DD2D2-6A1E-48D3-A014-F480C408C4D1}" destId="{C046C259-6D49-4EF1-A8B9-9317D4ED92F4}" srcOrd="2" destOrd="0" presId="urn:microsoft.com/office/officeart/2005/8/layout/process5"/>
    <dgm:cxn modelId="{5AB2DDE0-44AE-4F59-9594-EBA713105A49}" type="presParOf" srcId="{686DD2D2-6A1E-48D3-A014-F480C408C4D1}" destId="{57D6C8D2-E9BE-4C44-862A-C5D651B8B4F4}" srcOrd="3" destOrd="0" presId="urn:microsoft.com/office/officeart/2005/8/layout/process5"/>
    <dgm:cxn modelId="{DAA1F490-BD52-4C5B-AA5C-AD14C640DA4E}" type="presParOf" srcId="{57D6C8D2-E9BE-4C44-862A-C5D651B8B4F4}" destId="{C0645981-62CC-4005-AFFC-66C129AB5EE8}" srcOrd="0" destOrd="0" presId="urn:microsoft.com/office/officeart/2005/8/layout/process5"/>
    <dgm:cxn modelId="{9092A7D5-68FD-46E5-8273-9F4283F74E8E}" type="presParOf" srcId="{686DD2D2-6A1E-48D3-A014-F480C408C4D1}" destId="{F3381396-44AE-40C4-B1DA-96FE7A09AEE5}" srcOrd="4" destOrd="0" presId="urn:microsoft.com/office/officeart/2005/8/layout/process5"/>
    <dgm:cxn modelId="{A914419E-9F4A-43D8-88EF-F2CA15E98883}" type="presParOf" srcId="{686DD2D2-6A1E-48D3-A014-F480C408C4D1}" destId="{3FDFA6FA-A1D3-4067-9301-32D664009B1A}" srcOrd="5" destOrd="0" presId="urn:microsoft.com/office/officeart/2005/8/layout/process5"/>
    <dgm:cxn modelId="{F62C715B-AF3F-4D67-B467-F47B48868758}" type="presParOf" srcId="{3FDFA6FA-A1D3-4067-9301-32D664009B1A}" destId="{43AD1A27-D930-4BBD-8C92-3BEBD87706B8}" srcOrd="0" destOrd="0" presId="urn:microsoft.com/office/officeart/2005/8/layout/process5"/>
    <dgm:cxn modelId="{11CCBD40-F2AF-43C1-9B9B-25DAA55B2E01}" type="presParOf" srcId="{686DD2D2-6A1E-48D3-A014-F480C408C4D1}" destId="{E83ADA7E-7607-480F-BBCD-429B907A10C3}" srcOrd="6" destOrd="0" presId="urn:microsoft.com/office/officeart/2005/8/layout/process5"/>
    <dgm:cxn modelId="{A253EBBE-78FC-4F92-B557-74C8438C5EEC}" type="presParOf" srcId="{686DD2D2-6A1E-48D3-A014-F480C408C4D1}" destId="{AEA2719C-289B-41FE-95B2-BE77662A1D74}" srcOrd="7" destOrd="0" presId="urn:microsoft.com/office/officeart/2005/8/layout/process5"/>
    <dgm:cxn modelId="{85E10B58-752E-40F9-A32B-F5586197ED0E}" type="presParOf" srcId="{AEA2719C-289B-41FE-95B2-BE77662A1D74}" destId="{64BC85A1-DCF7-4223-A491-AA91160EDDB1}" srcOrd="0" destOrd="0" presId="urn:microsoft.com/office/officeart/2005/8/layout/process5"/>
    <dgm:cxn modelId="{E0000C10-88AA-4F2D-98E0-22D2A61D94E5}" type="presParOf" srcId="{686DD2D2-6A1E-48D3-A014-F480C408C4D1}" destId="{ECBA50A0-3A4B-461E-B84F-9776DA1AF993}" srcOrd="8" destOrd="0" presId="urn:microsoft.com/office/officeart/2005/8/layout/process5"/>
    <dgm:cxn modelId="{B4DB988A-DEA5-496C-8E0F-C016E9C10BC0}" type="presParOf" srcId="{686DD2D2-6A1E-48D3-A014-F480C408C4D1}" destId="{42F50497-62E1-4261-B81A-A5C21FA0A8CB}" srcOrd="9" destOrd="0" presId="urn:microsoft.com/office/officeart/2005/8/layout/process5"/>
    <dgm:cxn modelId="{98335F92-EFFD-42E8-AA33-4A56CFD07D79}" type="presParOf" srcId="{42F50497-62E1-4261-B81A-A5C21FA0A8CB}" destId="{4CB59B67-9F2D-4641-AA4F-7584AA555823}" srcOrd="0" destOrd="0" presId="urn:microsoft.com/office/officeart/2005/8/layout/process5"/>
    <dgm:cxn modelId="{8FCFF22C-73A5-40C6-898C-73BB477346B2}" type="presParOf" srcId="{686DD2D2-6A1E-48D3-A014-F480C408C4D1}" destId="{975CBAEB-77C7-48F9-8A18-F63899700EA2}" srcOrd="10" destOrd="0" presId="urn:microsoft.com/office/officeart/2005/8/layout/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dgm:t>
        <a:bodyPr/>
        <a:lstStyle/>
        <a:p>
          <a:r>
            <a:rPr lang="en-US" sz="1400" b="1" dirty="0" smtClean="0"/>
            <a:t>Set Supplier Schedules</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dgm:t>
        <a:bodyPr/>
        <a:lstStyle/>
        <a:p>
          <a:r>
            <a:rPr lang="en-US" sz="1800" b="1" dirty="0" smtClean="0"/>
            <a:t>Set control parameters</a:t>
          </a:r>
          <a:endParaRPr lang="en-US" sz="1800" b="1" dirty="0"/>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dgm:t>
        <a:bodyPr/>
        <a:lstStyle/>
        <a:p>
          <a:r>
            <a:rPr lang="en-US" sz="1400" b="1" dirty="0" smtClean="0"/>
            <a:t>Process 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dgm:t>
        <a:bodyPr/>
        <a:lstStyle/>
        <a:p>
          <a:r>
            <a:rPr lang="en-US" sz="1800" b="1" dirty="0" smtClean="0"/>
            <a:t>Calculate net change in MRP</a:t>
          </a:r>
          <a:endParaRPr lang="en-US" sz="1800" b="1" dirty="0"/>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dgm:t>
        <a:bodyPr/>
        <a:lstStyle/>
        <a:p>
          <a:r>
            <a:rPr lang="en-US" sz="1400" b="1" dirty="0" smtClean="0"/>
            <a:t>Receive 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dgm:t>
        <a:bodyPr/>
        <a:lstStyle/>
        <a:p>
          <a:r>
            <a:rPr lang="en-US" sz="1800" b="1" dirty="0" smtClean="0"/>
            <a:t>Create PO shippers</a:t>
          </a:r>
          <a:endParaRPr lang="en-US" sz="1800" dirty="0"/>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dgm:t>
        <a:bodyPr/>
        <a:lstStyle/>
        <a:p>
          <a:r>
            <a:rPr lang="en-US" sz="1800" b="1" dirty="0" smtClean="0"/>
            <a:t>Create supplier scheduled orders</a:t>
          </a:r>
          <a:endParaRPr lang="en-US" sz="1800" b="1" dirty="0"/>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dgm:t>
        <a:bodyPr/>
        <a:lstStyle/>
        <a:p>
          <a:r>
            <a:rPr lang="en-US" sz="1800" b="1" dirty="0" smtClean="0"/>
            <a:t>Assign MRP percentages to orders</a:t>
          </a:r>
          <a:endParaRPr lang="en-US" sz="1800" b="1" dirty="0"/>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dgm:t>
        <a:bodyPr/>
        <a:lstStyle/>
        <a:p>
          <a:r>
            <a:rPr lang="en-US" sz="1800" b="1" dirty="0" smtClean="0"/>
            <a:t>Transmit supplier schedules</a:t>
          </a:r>
          <a:endParaRPr lang="en-US" sz="1800" dirty="0"/>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dgm:t>
        <a:bodyPr/>
        <a:lstStyle/>
        <a:p>
          <a:r>
            <a:rPr lang="en-US" sz="1800" b="1" dirty="0" smtClean="0"/>
            <a:t>Receive PO shippers</a:t>
          </a:r>
          <a:endParaRPr lang="en-US" sz="1800" dirty="0"/>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91816FE6-EE4F-4CFF-8992-7F38CF81F6F3}">
      <dgm:prSet phldrT="[Text]" custT="1"/>
      <dgm:spPr/>
      <dgm:t>
        <a:bodyPr/>
        <a:lstStyle/>
        <a:p>
          <a:r>
            <a:rPr lang="en-US" sz="1800" b="1" dirty="0" smtClean="0"/>
            <a:t>Create scheduled release</a:t>
          </a:r>
          <a:endParaRPr lang="en-US" sz="1800" dirty="0"/>
        </a:p>
      </dgm:t>
    </dgm:pt>
    <dgm:pt modelId="{587A334E-ABF0-4183-B113-F61BB3A3CED7}" type="parTrans" cxnId="{64B75876-8604-4C2E-9DF0-53BDCDC5554C}">
      <dgm:prSet/>
      <dgm:spPr/>
      <dgm:t>
        <a:bodyPr/>
        <a:lstStyle/>
        <a:p>
          <a:endParaRPr lang="en-US"/>
        </a:p>
      </dgm:t>
    </dgm:pt>
    <dgm:pt modelId="{2C74473D-1951-404C-A1F1-AF01E8B8E7AA}" type="sibTrans" cxnId="{64B75876-8604-4C2E-9DF0-53BDCDC5554C}">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96B5F96-5C15-4304-B91A-485462EB9098}" srcId="{E6E2D43E-233D-4387-85AA-BDA23A19AB2B}" destId="{D9798AD2-4BA5-4739-A020-26B936DDD819}" srcOrd="0" destOrd="0" parTransId="{C7EB16B1-2C6E-400A-80C3-12C3D93FB0C8}" sibTransId="{C304A420-9882-4AC6-B5B5-437E42B10D24}"/>
    <dgm:cxn modelId="{88E678EE-3A0F-4120-BDC4-CDC1579822F0}" type="presOf" srcId="{0AD64737-B986-49A4-ABD1-F0ADFDA80CC0}" destId="{06BE3BFB-15A8-4CD1-BF8C-7892923D99FE}" srcOrd="0" destOrd="1" presId="urn:microsoft.com/office/officeart/2005/8/layout/chevron2"/>
    <dgm:cxn modelId="{5E908D4E-9AA4-4BA0-8616-5952CAAAF6EF}" type="presOf" srcId="{F0BBFBB4-D84B-4A6C-8902-8B63992C32FD}" destId="{954FA915-96DD-4F4F-8735-6DAAB13DB70E}" srcOrd="0" destOrd="0" presId="urn:microsoft.com/office/officeart/2005/8/layout/chevron2"/>
    <dgm:cxn modelId="{17F64FF5-1437-4F53-AFED-A56392609554}" type="presOf" srcId="{CB940636-B7BC-428F-A81A-4C4D2892CDD6}" destId="{954FA915-96DD-4F4F-8735-6DAAB13DB70E}" srcOrd="0" destOrd="2" presId="urn:microsoft.com/office/officeart/2005/8/layout/chevron2"/>
    <dgm:cxn modelId="{E0405128-698B-4EAE-ABD0-EDEDC4376C24}" type="presOf" srcId="{6D524EB5-C358-4B9A-84AE-EEE9918F3BEC}" destId="{36A0A33D-D575-46C4-8607-1C1C44B45A1E}" srcOrd="0" destOrd="0" presId="urn:microsoft.com/office/officeart/2005/8/layout/chevron2"/>
    <dgm:cxn modelId="{9FDB0694-920B-4332-8E4B-085A43A3AF9D}" type="presOf" srcId="{211C7A17-AEBC-4A8C-BD32-46F6FDA82A97}" destId="{17ACDDBC-B0F8-407E-9006-E7F673E4E3CB}" srcOrd="0" destOrd="0" presId="urn:microsoft.com/office/officeart/2005/8/layout/chevron2"/>
    <dgm:cxn modelId="{C4F74FF9-76DC-4AA2-98FA-80ADD6AA438A}" srcId="{E6E2D43E-233D-4387-85AA-BDA23A19AB2B}" destId="{211C7A17-AEBC-4A8C-BD32-46F6FDA82A97}" srcOrd="2" destOrd="0" parTransId="{FF69F4F8-428F-47A1-92B0-EEDF5D99347D}" sibTransId="{E2A39D30-7CB2-48D7-A446-D5CC96D2F0C1}"/>
    <dgm:cxn modelId="{FBE53BDE-0BB0-4441-A1D8-937416CEB830}" type="presOf" srcId="{D9798AD2-4BA5-4739-A020-26B936DDD819}" destId="{D91C3434-2FF8-4295-82A8-2D7904B502B7}" srcOrd="0" destOrd="0" presId="urn:microsoft.com/office/officeart/2005/8/layout/chevron2"/>
    <dgm:cxn modelId="{6D0C1E0A-F1E5-47F6-8ED7-787BB9C42403}" srcId="{D9798AD2-4BA5-4739-A020-26B936DDD819}" destId="{0891E068-7DC7-437D-B449-265E5659B13F}" srcOrd="0" destOrd="0" parTransId="{DA233217-C0BA-4674-84A3-456587ECE9B9}" sibTransId="{25D7E173-760D-4A6C-8389-B3386E899DBF}"/>
    <dgm:cxn modelId="{2E379CFF-1496-47F3-A14F-C785C1865AB4}" type="presOf" srcId="{0891E068-7DC7-437D-B449-265E5659B13F}" destId="{06BE3BFB-15A8-4CD1-BF8C-7892923D99FE}" srcOrd="0" destOrd="0" presId="urn:microsoft.com/office/officeart/2005/8/layout/chevron2"/>
    <dgm:cxn modelId="{4C95DED3-E4ED-4484-B6BD-E41B6307FCA3}" type="presOf" srcId="{2FE4CD79-479F-46E1-9F19-FF1CEBA93DB1}" destId="{06BE3BFB-15A8-4CD1-BF8C-7892923D99FE}" srcOrd="0" destOrd="2" presId="urn:microsoft.com/office/officeart/2005/8/layout/chevron2"/>
    <dgm:cxn modelId="{87059DD6-F1BB-4318-A118-43F2C4D31C01}" srcId="{E6E2D43E-233D-4387-85AA-BDA23A19AB2B}" destId="{6D524EB5-C358-4B9A-84AE-EEE9918F3BEC}" srcOrd="1" destOrd="0" parTransId="{54D32E67-29F6-42A6-90BE-BE1A640528C0}" sibTransId="{15719521-3A81-4933-950F-577F9814DDB8}"/>
    <dgm:cxn modelId="{FDE98B3C-E235-483C-BECB-B96B1DAEDEC1}" type="presOf" srcId="{7E355A22-BBE3-447C-BE9D-ECB6DD31C025}" destId="{2454609C-8491-499B-882A-3EBA40AE28A1}" srcOrd="0" destOrd="0"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4AC3AF3E-57CB-402E-A29E-53852AF82674}" srcId="{211C7A17-AEBC-4A8C-BD32-46F6FDA82A97}" destId="{7E355A22-BBE3-447C-BE9D-ECB6DD31C025}" srcOrd="0" destOrd="0" parTransId="{2646F12A-8D19-4B63-86FB-1A52FA04C0DD}" sibTransId="{31EE6D3C-C2E6-4E43-89CE-4FD1FE5672B8}"/>
    <dgm:cxn modelId="{64B75876-8604-4C2E-9DF0-53BDCDC5554C}" srcId="{6D524EB5-C358-4B9A-84AE-EEE9918F3BEC}" destId="{91816FE6-EE4F-4CFF-8992-7F38CF81F6F3}" srcOrd="1" destOrd="0" parTransId="{587A334E-ABF0-4183-B113-F61BB3A3CED7}" sibTransId="{2C74473D-1951-404C-A1F1-AF01E8B8E7AA}"/>
    <dgm:cxn modelId="{DABE6EB6-79C7-4AE7-BA60-BBCF468377BF}" type="presOf" srcId="{91816FE6-EE4F-4CFF-8992-7F38CF81F6F3}" destId="{954FA915-96DD-4F4F-8735-6DAAB13DB70E}" srcOrd="0" destOrd="1" presId="urn:microsoft.com/office/officeart/2005/8/layout/chevron2"/>
    <dgm:cxn modelId="{388EB632-BBF3-49F7-ADAB-DC949B8A6740}" srcId="{D9798AD2-4BA5-4739-A020-26B936DDD819}" destId="{2FE4CD79-479F-46E1-9F19-FF1CEBA93DB1}" srcOrd="2" destOrd="0" parTransId="{B2750D7F-C8CE-4C1E-947A-0087BA4C44BA}" sibTransId="{0D2DDB42-390C-4C43-9083-3A3B3A491E2A}"/>
    <dgm:cxn modelId="{36E7B508-48BA-4F96-8948-6B318D8B3EC3}" type="presOf" srcId="{164AEF36-F49D-4B48-BA7C-3694EAB699F1}" destId="{2454609C-8491-499B-882A-3EBA40AE28A1}" srcOrd="0" destOrd="1" presId="urn:microsoft.com/office/officeart/2005/8/layout/chevron2"/>
    <dgm:cxn modelId="{DD72FD75-893A-4E3A-B8C3-0443CA2D3CD2}" srcId="{D9798AD2-4BA5-4739-A020-26B936DDD819}" destId="{0AD64737-B986-49A4-ABD1-F0ADFDA80CC0}" srcOrd="1" destOrd="0" parTransId="{C518BBE0-1120-420E-AEC0-61D10CD6DCD9}" sibTransId="{AE461610-8E8B-489F-9337-14A5A1E4899D}"/>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2" destOrd="0" parTransId="{8437DA38-15D5-40D2-8010-17C4BD85EB6C}" sibTransId="{ECDF98C3-FF7B-46EC-9785-EB369A48CFCB}"/>
    <dgm:cxn modelId="{A29978B0-DEE8-4534-949E-5E8AE99E3FF8}" type="presOf" srcId="{E6E2D43E-233D-4387-85AA-BDA23A19AB2B}" destId="{E7247CCD-084D-46BB-B8DE-54528DF56CE2}" srcOrd="0" destOrd="0" presId="urn:microsoft.com/office/officeart/2005/8/layout/chevron2"/>
    <dgm:cxn modelId="{2AAD5B43-7DC5-4FE0-9484-41AB49D7CD7E}" type="presParOf" srcId="{E7247CCD-084D-46BB-B8DE-54528DF56CE2}" destId="{7491076F-3E74-4619-83BE-422B0B720646}" srcOrd="0" destOrd="0" presId="urn:microsoft.com/office/officeart/2005/8/layout/chevron2"/>
    <dgm:cxn modelId="{80F64576-2111-419D-8CDA-85E575562EC0}" type="presParOf" srcId="{7491076F-3E74-4619-83BE-422B0B720646}" destId="{D91C3434-2FF8-4295-82A8-2D7904B502B7}" srcOrd="0" destOrd="0" presId="urn:microsoft.com/office/officeart/2005/8/layout/chevron2"/>
    <dgm:cxn modelId="{C5696AA5-4EA4-4FF4-B0A2-368436BB34A7}" type="presParOf" srcId="{7491076F-3E74-4619-83BE-422B0B720646}" destId="{06BE3BFB-15A8-4CD1-BF8C-7892923D99FE}" srcOrd="1" destOrd="0" presId="urn:microsoft.com/office/officeart/2005/8/layout/chevron2"/>
    <dgm:cxn modelId="{D0B66D82-034A-4B64-8E5B-B865751C5A72}" type="presParOf" srcId="{E7247CCD-084D-46BB-B8DE-54528DF56CE2}" destId="{57EDF1D4-10AE-42CD-94C0-E77B027BB87E}" srcOrd="1" destOrd="0" presId="urn:microsoft.com/office/officeart/2005/8/layout/chevron2"/>
    <dgm:cxn modelId="{B4982ACF-1497-41B6-8AFD-3345BACD7F1B}" type="presParOf" srcId="{E7247CCD-084D-46BB-B8DE-54528DF56CE2}" destId="{ED5B664A-51A7-435B-B68B-E5C74830AC1A}" srcOrd="2" destOrd="0" presId="urn:microsoft.com/office/officeart/2005/8/layout/chevron2"/>
    <dgm:cxn modelId="{4718E211-FF77-4DC1-9CBD-5EDABF66D86B}" type="presParOf" srcId="{ED5B664A-51A7-435B-B68B-E5C74830AC1A}" destId="{36A0A33D-D575-46C4-8607-1C1C44B45A1E}" srcOrd="0" destOrd="0" presId="urn:microsoft.com/office/officeart/2005/8/layout/chevron2"/>
    <dgm:cxn modelId="{BAF74EA7-A8BA-4DC4-9650-E277A71FB4D3}" type="presParOf" srcId="{ED5B664A-51A7-435B-B68B-E5C74830AC1A}" destId="{954FA915-96DD-4F4F-8735-6DAAB13DB70E}" srcOrd="1" destOrd="0" presId="urn:microsoft.com/office/officeart/2005/8/layout/chevron2"/>
    <dgm:cxn modelId="{3BEFEE07-6DE7-4A46-B6EE-7326F67C357C}" type="presParOf" srcId="{E7247CCD-084D-46BB-B8DE-54528DF56CE2}" destId="{95502115-60F1-4417-9C48-E4E9F6702E33}" srcOrd="3" destOrd="0" presId="urn:microsoft.com/office/officeart/2005/8/layout/chevron2"/>
    <dgm:cxn modelId="{7A45E6E7-4983-4681-8554-362FE77F7C51}" type="presParOf" srcId="{E7247CCD-084D-46BB-B8DE-54528DF56CE2}" destId="{55E88620-3F19-4585-9EDC-03CC8268F299}" srcOrd="4" destOrd="0" presId="urn:microsoft.com/office/officeart/2005/8/layout/chevron2"/>
    <dgm:cxn modelId="{7F1E5C5E-75B1-4972-B269-71F9174243FF}" type="presParOf" srcId="{55E88620-3F19-4585-9EDC-03CC8268F299}" destId="{17ACDDBC-B0F8-407E-9006-E7F673E4E3CB}" srcOrd="0" destOrd="0" presId="urn:microsoft.com/office/officeart/2005/8/layout/chevron2"/>
    <dgm:cxn modelId="{47B575EE-6541-424F-A560-11BCB1A9E236}" type="presParOf" srcId="{55E88620-3F19-4585-9EDC-03CC8268F299}" destId="{2454609C-8491-499B-882A-3EBA40AE28A1}"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dgm:t>
        <a:bodyPr/>
        <a:lstStyle/>
        <a:p>
          <a:r>
            <a:rPr lang="en-US" sz="1400" b="1" dirty="0" smtClean="0"/>
            <a:t>Set Scheduling Data</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dgm:t>
        <a:bodyPr/>
        <a:lstStyle/>
        <a:p>
          <a:r>
            <a:rPr lang="en-US" sz="1800" b="1" dirty="0" smtClean="0"/>
            <a:t>Set control parameters</a:t>
          </a:r>
          <a:endParaRPr lang="en-US" sz="1800" b="1" dirty="0"/>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a:solidFill>
          <a:schemeClr val="bg1">
            <a:lumMod val="85000"/>
          </a:schemeClr>
        </a:solidFill>
      </dgm:spPr>
      <dgm:t>
        <a:bodyPr/>
        <a:lstStyle/>
        <a:p>
          <a:r>
            <a:rPr lang="en-US" sz="1400" b="1" dirty="0" smtClean="0"/>
            <a:t>Process 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a:solidFill>
          <a:schemeClr val="bg1">
            <a:lumMod val="85000"/>
          </a:schemeClr>
        </a:solidFill>
      </dgm:spPr>
      <dgm:t>
        <a:bodyPr/>
        <a:lstStyle/>
        <a:p>
          <a:r>
            <a:rPr lang="en-US" sz="1800" b="1" dirty="0" smtClean="0">
              <a:solidFill>
                <a:schemeClr val="bg1">
                  <a:lumMod val="50000"/>
                </a:schemeClr>
              </a:solidFill>
            </a:rPr>
            <a:t>Create scheduled release</a:t>
          </a:r>
          <a:endParaRPr lang="en-US" sz="1800" dirty="0">
            <a:solidFill>
              <a:schemeClr val="bg1">
                <a:lumMod val="50000"/>
              </a:schemeClr>
            </a:solidFill>
          </a:endParaRPr>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a:solidFill>
          <a:schemeClr val="bg1">
            <a:lumMod val="85000"/>
          </a:schemeClr>
        </a:solidFill>
      </dgm:spPr>
      <dgm:t>
        <a:bodyPr/>
        <a:lstStyle/>
        <a:p>
          <a:r>
            <a:rPr lang="en-US" sz="1400" b="1" dirty="0" smtClean="0"/>
            <a:t>Receive 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a:solidFill>
          <a:schemeClr val="bg1">
            <a:lumMod val="85000"/>
          </a:schemeClr>
        </a:solidFill>
      </dgm:spPr>
      <dgm:t>
        <a:bodyPr/>
        <a:lstStyle/>
        <a:p>
          <a:r>
            <a:rPr lang="en-US" sz="1800" b="1" dirty="0" smtClean="0">
              <a:solidFill>
                <a:schemeClr val="bg1">
                  <a:lumMod val="50000"/>
                </a:schemeClr>
              </a:solidFill>
            </a:rPr>
            <a:t>Create PO shippers</a:t>
          </a:r>
          <a:endParaRPr lang="en-US" sz="1800" dirty="0">
            <a:solidFill>
              <a:schemeClr val="bg1">
                <a:lumMod val="50000"/>
              </a:schemeClr>
            </a:solidFill>
          </a:endParaRPr>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dgm:t>
        <a:bodyPr/>
        <a:lstStyle/>
        <a:p>
          <a:r>
            <a:rPr lang="en-US" sz="1800" b="1" dirty="0" smtClean="0"/>
            <a:t>Create supplier scheduled orders</a:t>
          </a:r>
          <a:endParaRPr lang="en-US" sz="1800" b="1" dirty="0"/>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dgm:t>
        <a:bodyPr/>
        <a:lstStyle/>
        <a:p>
          <a:r>
            <a:rPr lang="en-US" sz="1800" b="1" dirty="0" smtClean="0"/>
            <a:t>Assign MRP percentages to orders</a:t>
          </a:r>
          <a:endParaRPr lang="en-US" sz="1800" b="1" dirty="0"/>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a:solidFill>
          <a:schemeClr val="bg1">
            <a:lumMod val="85000"/>
          </a:schemeClr>
        </a:solidFill>
      </dgm:spPr>
      <dgm:t>
        <a:bodyPr/>
        <a:lstStyle/>
        <a:p>
          <a:r>
            <a:rPr lang="en-US" sz="1800" dirty="0" smtClean="0">
              <a:solidFill>
                <a:schemeClr val="bg1">
                  <a:lumMod val="50000"/>
                </a:schemeClr>
              </a:solidFill>
            </a:rPr>
            <a:t> </a:t>
          </a:r>
          <a:r>
            <a:rPr lang="en-US" sz="1800" b="1" dirty="0" smtClean="0">
              <a:solidFill>
                <a:schemeClr val="bg1">
                  <a:lumMod val="50000"/>
                </a:schemeClr>
              </a:solidFill>
            </a:rPr>
            <a:t>Transmit supplier schedules</a:t>
          </a:r>
          <a:endParaRPr lang="en-US" sz="1800" dirty="0">
            <a:solidFill>
              <a:schemeClr val="bg1">
                <a:lumMod val="50000"/>
              </a:schemeClr>
            </a:solidFill>
          </a:endParaRPr>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a:solidFill>
          <a:schemeClr val="bg1">
            <a:lumMod val="85000"/>
          </a:schemeClr>
        </a:solidFill>
      </dgm:spPr>
      <dgm:t>
        <a:bodyPr/>
        <a:lstStyle/>
        <a:p>
          <a:r>
            <a:rPr lang="en-US" sz="1800" b="1" dirty="0" smtClean="0">
              <a:solidFill>
                <a:schemeClr val="bg1">
                  <a:lumMod val="50000"/>
                </a:schemeClr>
              </a:solidFill>
            </a:rPr>
            <a:t>Receive PO shippers</a:t>
          </a:r>
          <a:endParaRPr lang="en-US" sz="1800" dirty="0">
            <a:solidFill>
              <a:schemeClr val="bg1">
                <a:lumMod val="50000"/>
              </a:schemeClr>
            </a:solidFill>
          </a:endParaRPr>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96B5F96-5C15-4304-B91A-485462EB9098}" srcId="{E6E2D43E-233D-4387-85AA-BDA23A19AB2B}" destId="{D9798AD2-4BA5-4739-A020-26B936DDD819}" srcOrd="0" destOrd="0" parTransId="{C7EB16B1-2C6E-400A-80C3-12C3D93FB0C8}" sibTransId="{C304A420-9882-4AC6-B5B5-437E42B10D24}"/>
    <dgm:cxn modelId="{15926A50-0B17-4048-B2B6-73AE05E6C8AB}" type="presOf" srcId="{164AEF36-F49D-4B48-BA7C-3694EAB699F1}" destId="{2454609C-8491-499B-882A-3EBA40AE28A1}" srcOrd="0" destOrd="1" presId="urn:microsoft.com/office/officeart/2005/8/layout/chevron2"/>
    <dgm:cxn modelId="{C4F74FF9-76DC-4AA2-98FA-80ADD6AA438A}" srcId="{E6E2D43E-233D-4387-85AA-BDA23A19AB2B}" destId="{211C7A17-AEBC-4A8C-BD32-46F6FDA82A97}" srcOrd="2" destOrd="0" parTransId="{FF69F4F8-428F-47A1-92B0-EEDF5D99347D}" sibTransId="{E2A39D30-7CB2-48D7-A446-D5CC96D2F0C1}"/>
    <dgm:cxn modelId="{6D0C1E0A-F1E5-47F6-8ED7-787BB9C42403}" srcId="{D9798AD2-4BA5-4739-A020-26B936DDD819}" destId="{0891E068-7DC7-437D-B449-265E5659B13F}" srcOrd="0" destOrd="0" parTransId="{DA233217-C0BA-4674-84A3-456587ECE9B9}" sibTransId="{25D7E173-760D-4A6C-8389-B3386E899DBF}"/>
    <dgm:cxn modelId="{87059DD6-F1BB-4318-A118-43F2C4D31C01}" srcId="{E6E2D43E-233D-4387-85AA-BDA23A19AB2B}" destId="{6D524EB5-C358-4B9A-84AE-EEE9918F3BEC}" srcOrd="1" destOrd="0" parTransId="{54D32E67-29F6-42A6-90BE-BE1A640528C0}" sibTransId="{15719521-3A81-4933-950F-577F9814DDB8}"/>
    <dgm:cxn modelId="{2F852828-BF53-40C6-8E28-375392709522}" type="presOf" srcId="{F0BBFBB4-D84B-4A6C-8902-8B63992C32FD}" destId="{954FA915-96DD-4F4F-8735-6DAAB13DB70E}" srcOrd="0" destOrd="0" presId="urn:microsoft.com/office/officeart/2005/8/layout/chevron2"/>
    <dgm:cxn modelId="{72665F59-664F-485D-B621-8075E7619177}" type="presOf" srcId="{0AD64737-B986-49A4-ABD1-F0ADFDA80CC0}" destId="{06BE3BFB-15A8-4CD1-BF8C-7892923D99FE}" srcOrd="0" destOrd="1"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82CA899C-AA53-4423-9A70-576E26D4FD7D}" type="presOf" srcId="{E6E2D43E-233D-4387-85AA-BDA23A19AB2B}" destId="{E7247CCD-084D-46BB-B8DE-54528DF56CE2}" srcOrd="0" destOrd="0" presId="urn:microsoft.com/office/officeart/2005/8/layout/chevron2"/>
    <dgm:cxn modelId="{7FE6D5FD-9FFD-492B-86E3-193BEC89B2E8}" type="presOf" srcId="{D9798AD2-4BA5-4739-A020-26B936DDD819}" destId="{D91C3434-2FF8-4295-82A8-2D7904B502B7}" srcOrd="0" destOrd="0" presId="urn:microsoft.com/office/officeart/2005/8/layout/chevron2"/>
    <dgm:cxn modelId="{9AE877EA-D0C6-4E8B-8DBD-66E031F680E5}" type="presOf" srcId="{6D524EB5-C358-4B9A-84AE-EEE9918F3BEC}" destId="{36A0A33D-D575-46C4-8607-1C1C44B45A1E}" srcOrd="0" destOrd="0" presId="urn:microsoft.com/office/officeart/2005/8/layout/chevron2"/>
    <dgm:cxn modelId="{4AC3AF3E-57CB-402E-A29E-53852AF82674}" srcId="{211C7A17-AEBC-4A8C-BD32-46F6FDA82A97}" destId="{7E355A22-BBE3-447C-BE9D-ECB6DD31C025}" srcOrd="0" destOrd="0" parTransId="{2646F12A-8D19-4B63-86FB-1A52FA04C0DD}" sibTransId="{31EE6D3C-C2E6-4E43-89CE-4FD1FE5672B8}"/>
    <dgm:cxn modelId="{6E3EEC51-B5BF-4EB0-8F58-EBA44B2B49B3}" type="presOf" srcId="{0891E068-7DC7-437D-B449-265E5659B13F}" destId="{06BE3BFB-15A8-4CD1-BF8C-7892923D99FE}" srcOrd="0" destOrd="0" presId="urn:microsoft.com/office/officeart/2005/8/layout/chevron2"/>
    <dgm:cxn modelId="{C12F605F-9957-4243-84FC-E276E158B7C6}" type="presOf" srcId="{CB940636-B7BC-428F-A81A-4C4D2892CDD6}" destId="{954FA915-96DD-4F4F-8735-6DAAB13DB70E}" srcOrd="0" destOrd="1" presId="urn:microsoft.com/office/officeart/2005/8/layout/chevron2"/>
    <dgm:cxn modelId="{381A654B-F16A-4BCC-B682-36CDD0C6C89B}" type="presOf" srcId="{211C7A17-AEBC-4A8C-BD32-46F6FDA82A97}" destId="{17ACDDBC-B0F8-407E-9006-E7F673E4E3CB}" srcOrd="0" destOrd="0" presId="urn:microsoft.com/office/officeart/2005/8/layout/chevron2"/>
    <dgm:cxn modelId="{388EB632-BBF3-49F7-ADAB-DC949B8A6740}" srcId="{D9798AD2-4BA5-4739-A020-26B936DDD819}" destId="{2FE4CD79-479F-46E1-9F19-FF1CEBA93DB1}" srcOrd="2" destOrd="0" parTransId="{B2750D7F-C8CE-4C1E-947A-0087BA4C44BA}" sibTransId="{0D2DDB42-390C-4C43-9083-3A3B3A491E2A}"/>
    <dgm:cxn modelId="{786DC88A-D069-4E19-B1EA-8F3F30FC581A}" type="presOf" srcId="{7E355A22-BBE3-447C-BE9D-ECB6DD31C025}" destId="{2454609C-8491-499B-882A-3EBA40AE28A1}" srcOrd="0" destOrd="0" presId="urn:microsoft.com/office/officeart/2005/8/layout/chevron2"/>
    <dgm:cxn modelId="{DD72FD75-893A-4E3A-B8C3-0443CA2D3CD2}" srcId="{D9798AD2-4BA5-4739-A020-26B936DDD819}" destId="{0AD64737-B986-49A4-ABD1-F0ADFDA80CC0}" srcOrd="1" destOrd="0" parTransId="{C518BBE0-1120-420E-AEC0-61D10CD6DCD9}" sibTransId="{AE461610-8E8B-489F-9337-14A5A1E4899D}"/>
    <dgm:cxn modelId="{96934B3E-20D2-493F-9D32-128C5E5C1647}" type="presOf" srcId="{2FE4CD79-479F-46E1-9F19-FF1CEBA93DB1}" destId="{06BE3BFB-15A8-4CD1-BF8C-7892923D99FE}" srcOrd="0" destOrd="2" presId="urn:microsoft.com/office/officeart/2005/8/layout/chevron2"/>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1" destOrd="0" parTransId="{8437DA38-15D5-40D2-8010-17C4BD85EB6C}" sibTransId="{ECDF98C3-FF7B-46EC-9785-EB369A48CFCB}"/>
    <dgm:cxn modelId="{1C15807D-F409-4A5A-B26F-2F7EC66F8D3B}" type="presParOf" srcId="{E7247CCD-084D-46BB-B8DE-54528DF56CE2}" destId="{7491076F-3E74-4619-83BE-422B0B720646}" srcOrd="0" destOrd="0" presId="urn:microsoft.com/office/officeart/2005/8/layout/chevron2"/>
    <dgm:cxn modelId="{2DC6C7EF-392E-4F83-B486-86A236815A61}" type="presParOf" srcId="{7491076F-3E74-4619-83BE-422B0B720646}" destId="{D91C3434-2FF8-4295-82A8-2D7904B502B7}" srcOrd="0" destOrd="0" presId="urn:microsoft.com/office/officeart/2005/8/layout/chevron2"/>
    <dgm:cxn modelId="{0A9F2AD6-2A3C-421A-9972-914FDC0FEB47}" type="presParOf" srcId="{7491076F-3E74-4619-83BE-422B0B720646}" destId="{06BE3BFB-15A8-4CD1-BF8C-7892923D99FE}" srcOrd="1" destOrd="0" presId="urn:microsoft.com/office/officeart/2005/8/layout/chevron2"/>
    <dgm:cxn modelId="{AAAF368A-ECFC-43F4-B211-9182F7513B27}" type="presParOf" srcId="{E7247CCD-084D-46BB-B8DE-54528DF56CE2}" destId="{57EDF1D4-10AE-42CD-94C0-E77B027BB87E}" srcOrd="1" destOrd="0" presId="urn:microsoft.com/office/officeart/2005/8/layout/chevron2"/>
    <dgm:cxn modelId="{26548AA2-427F-476D-A37A-E93FF073E2BE}" type="presParOf" srcId="{E7247CCD-084D-46BB-B8DE-54528DF56CE2}" destId="{ED5B664A-51A7-435B-B68B-E5C74830AC1A}" srcOrd="2" destOrd="0" presId="urn:microsoft.com/office/officeart/2005/8/layout/chevron2"/>
    <dgm:cxn modelId="{451A8586-F4D0-48C6-BC1C-9DAA0AA90CDC}" type="presParOf" srcId="{ED5B664A-51A7-435B-B68B-E5C74830AC1A}" destId="{36A0A33D-D575-46C4-8607-1C1C44B45A1E}" srcOrd="0" destOrd="0" presId="urn:microsoft.com/office/officeart/2005/8/layout/chevron2"/>
    <dgm:cxn modelId="{1CB53433-3B09-4267-9DF9-0FEF8E02F4A4}" type="presParOf" srcId="{ED5B664A-51A7-435B-B68B-E5C74830AC1A}" destId="{954FA915-96DD-4F4F-8735-6DAAB13DB70E}" srcOrd="1" destOrd="0" presId="urn:microsoft.com/office/officeart/2005/8/layout/chevron2"/>
    <dgm:cxn modelId="{682E4B6C-1697-4243-ABC0-B6FC87C8938E}" type="presParOf" srcId="{E7247CCD-084D-46BB-B8DE-54528DF56CE2}" destId="{95502115-60F1-4417-9C48-E4E9F6702E33}" srcOrd="3" destOrd="0" presId="urn:microsoft.com/office/officeart/2005/8/layout/chevron2"/>
    <dgm:cxn modelId="{BE2AA896-5FE3-4618-B542-A42D3ED49AC7}" type="presParOf" srcId="{E7247CCD-084D-46BB-B8DE-54528DF56CE2}" destId="{55E88620-3F19-4585-9EDC-03CC8268F299}" srcOrd="4" destOrd="0" presId="urn:microsoft.com/office/officeart/2005/8/layout/chevron2"/>
    <dgm:cxn modelId="{FB0627C4-EF31-4E0E-8FFC-DE2EB7441485}" type="presParOf" srcId="{55E88620-3F19-4585-9EDC-03CC8268F299}" destId="{17ACDDBC-B0F8-407E-9006-E7F673E4E3CB}" srcOrd="0" destOrd="0" presId="urn:microsoft.com/office/officeart/2005/8/layout/chevron2"/>
    <dgm:cxn modelId="{FAE45EB0-3BAD-4D15-B305-C5C04B46A5AB}" type="presParOf" srcId="{55E88620-3F19-4585-9EDC-03CC8268F299}" destId="{2454609C-8491-499B-882A-3EBA40AE28A1}"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a:solidFill>
          <a:schemeClr val="bg1">
            <a:lumMod val="85000"/>
          </a:schemeClr>
        </a:solidFill>
        <a:ln>
          <a:solidFill>
            <a:srgbClr val="0070C0"/>
          </a:solidFill>
        </a:ln>
      </dgm:spPr>
      <dgm:t>
        <a:bodyPr/>
        <a:lstStyle/>
        <a:p>
          <a:r>
            <a:rPr lang="en-US" sz="1400" b="1" dirty="0" smtClean="0"/>
            <a:t>Set Scheduling Data</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a:solidFill>
          <a:schemeClr val="bg1">
            <a:lumMod val="85000"/>
          </a:schemeClr>
        </a:solidFill>
        <a:ln>
          <a:solidFill>
            <a:srgbClr val="0070C0"/>
          </a:solidFill>
        </a:ln>
      </dgm:spPr>
      <dgm:t>
        <a:bodyPr/>
        <a:lstStyle/>
        <a:p>
          <a:r>
            <a:rPr lang="en-US" sz="1800" b="1" dirty="0" smtClean="0">
              <a:solidFill>
                <a:schemeClr val="tx2">
                  <a:lumMod val="50000"/>
                  <a:lumOff val="50000"/>
                </a:schemeClr>
              </a:solidFill>
            </a:rPr>
            <a:t>Set control parameters</a:t>
          </a:r>
          <a:endParaRPr lang="en-US" sz="1800" b="1" dirty="0">
            <a:solidFill>
              <a:schemeClr val="tx2">
                <a:lumMod val="50000"/>
                <a:lumOff val="50000"/>
              </a:schemeClr>
            </a:solidFill>
          </a:endParaRPr>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dgm:t>
        <a:bodyPr/>
        <a:lstStyle/>
        <a:p>
          <a:r>
            <a:rPr lang="en-US" sz="1400" b="1" dirty="0" smtClean="0"/>
            <a:t>Process 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dgm:t>
        <a:bodyPr/>
        <a:lstStyle/>
        <a:p>
          <a:r>
            <a:rPr lang="en-US" sz="1800" b="1" dirty="0" smtClean="0"/>
            <a:t>Calculate net change in MRP</a:t>
          </a:r>
          <a:endParaRPr lang="en-US" sz="1800" dirty="0"/>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a:solidFill>
          <a:schemeClr val="bg1">
            <a:lumMod val="85000"/>
          </a:schemeClr>
        </a:solidFill>
      </dgm:spPr>
      <dgm:t>
        <a:bodyPr/>
        <a:lstStyle/>
        <a:p>
          <a:r>
            <a:rPr lang="en-US" sz="1400" b="1" dirty="0" smtClean="0"/>
            <a:t>Receive 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a:solidFill>
          <a:schemeClr val="bg1">
            <a:lumMod val="85000"/>
            <a:alpha val="90000"/>
          </a:schemeClr>
        </a:solidFill>
      </dgm:spPr>
      <dgm:t>
        <a:bodyPr/>
        <a:lstStyle/>
        <a:p>
          <a:r>
            <a:rPr lang="en-US" sz="1800" b="1" dirty="0" smtClean="0">
              <a:solidFill>
                <a:schemeClr val="bg1">
                  <a:lumMod val="50000"/>
                </a:schemeClr>
              </a:solidFill>
            </a:rPr>
            <a:t>Create PO shippers</a:t>
          </a:r>
          <a:endParaRPr lang="en-US" sz="1800" dirty="0">
            <a:solidFill>
              <a:schemeClr val="bg1">
                <a:lumMod val="50000"/>
              </a:schemeClr>
            </a:solidFill>
          </a:endParaRPr>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a:solidFill>
          <a:schemeClr val="bg1">
            <a:lumMod val="85000"/>
          </a:schemeClr>
        </a:solidFill>
        <a:ln>
          <a:solidFill>
            <a:srgbClr val="0070C0"/>
          </a:solidFill>
        </a:ln>
      </dgm:spPr>
      <dgm:t>
        <a:bodyPr/>
        <a:lstStyle/>
        <a:p>
          <a:r>
            <a:rPr lang="en-US" sz="1800" b="1" dirty="0" smtClean="0">
              <a:solidFill>
                <a:schemeClr val="tx2">
                  <a:lumMod val="50000"/>
                  <a:lumOff val="50000"/>
                </a:schemeClr>
              </a:solidFill>
            </a:rPr>
            <a:t>Create supplier scheduled orders</a:t>
          </a:r>
          <a:endParaRPr lang="en-US" sz="1800" b="1" dirty="0">
            <a:solidFill>
              <a:schemeClr val="tx2">
                <a:lumMod val="50000"/>
                <a:lumOff val="50000"/>
              </a:schemeClr>
            </a:solidFill>
          </a:endParaRPr>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a:solidFill>
          <a:schemeClr val="bg1">
            <a:lumMod val="85000"/>
          </a:schemeClr>
        </a:solidFill>
        <a:ln>
          <a:solidFill>
            <a:srgbClr val="0070C0"/>
          </a:solidFill>
        </a:ln>
      </dgm:spPr>
      <dgm:t>
        <a:bodyPr/>
        <a:lstStyle/>
        <a:p>
          <a:r>
            <a:rPr lang="en-US" sz="1800" b="1" dirty="0" smtClean="0">
              <a:solidFill>
                <a:schemeClr val="tx2">
                  <a:lumMod val="50000"/>
                  <a:lumOff val="50000"/>
                </a:schemeClr>
              </a:solidFill>
            </a:rPr>
            <a:t>Assign MRP percentages to orders</a:t>
          </a:r>
          <a:endParaRPr lang="en-US" sz="1800" b="1" dirty="0">
            <a:solidFill>
              <a:schemeClr val="tx2">
                <a:lumMod val="50000"/>
                <a:lumOff val="50000"/>
              </a:schemeClr>
            </a:solidFill>
          </a:endParaRPr>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dgm:t>
        <a:bodyPr/>
        <a:lstStyle/>
        <a:p>
          <a:r>
            <a:rPr lang="en-US" sz="1800" b="1" dirty="0" smtClean="0"/>
            <a:t>Transmit supplier schedules</a:t>
          </a:r>
          <a:endParaRPr lang="en-US" sz="1800" dirty="0"/>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a:solidFill>
          <a:schemeClr val="bg1">
            <a:lumMod val="85000"/>
            <a:alpha val="90000"/>
          </a:schemeClr>
        </a:solidFill>
      </dgm:spPr>
      <dgm:t>
        <a:bodyPr/>
        <a:lstStyle/>
        <a:p>
          <a:r>
            <a:rPr lang="en-US" sz="1800" b="1" dirty="0" smtClean="0">
              <a:solidFill>
                <a:schemeClr val="bg1">
                  <a:lumMod val="50000"/>
                </a:schemeClr>
              </a:solidFill>
            </a:rPr>
            <a:t>Receive PO shippers</a:t>
          </a:r>
          <a:endParaRPr lang="en-US" sz="1800" dirty="0">
            <a:solidFill>
              <a:schemeClr val="bg1">
                <a:lumMod val="50000"/>
              </a:schemeClr>
            </a:solidFill>
          </a:endParaRPr>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CCF8C259-AFBC-446C-B882-7A2E87A09E14}">
      <dgm:prSet phldrT="[Text]" custT="1"/>
      <dgm:spPr/>
      <dgm:t>
        <a:bodyPr/>
        <a:lstStyle/>
        <a:p>
          <a:r>
            <a:rPr lang="en-US" sz="1800" b="1" dirty="0" smtClean="0"/>
            <a:t>Create scheduled release</a:t>
          </a:r>
          <a:endParaRPr lang="en-US" sz="1800" dirty="0"/>
        </a:p>
      </dgm:t>
    </dgm:pt>
    <dgm:pt modelId="{255EB8BE-F961-4DDA-AEE4-E191D28A3869}" type="parTrans" cxnId="{16A66463-EA4C-497F-8804-B81E289DE265}">
      <dgm:prSet/>
      <dgm:spPr/>
      <dgm:t>
        <a:bodyPr/>
        <a:lstStyle/>
        <a:p>
          <a:endParaRPr lang="en-US"/>
        </a:p>
      </dgm:t>
    </dgm:pt>
    <dgm:pt modelId="{6E4198E5-5A15-491A-A16A-05C7FE82469C}" type="sibTrans" cxnId="{16A66463-EA4C-497F-8804-B81E289DE265}">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96B5F96-5C15-4304-B91A-485462EB9098}" srcId="{E6E2D43E-233D-4387-85AA-BDA23A19AB2B}" destId="{D9798AD2-4BA5-4739-A020-26B936DDD819}" srcOrd="0" destOrd="0" parTransId="{C7EB16B1-2C6E-400A-80C3-12C3D93FB0C8}" sibTransId="{C304A420-9882-4AC6-B5B5-437E42B10D24}"/>
    <dgm:cxn modelId="{66397972-F223-4CD7-AD09-E54F4116FFF7}" type="presOf" srcId="{164AEF36-F49D-4B48-BA7C-3694EAB699F1}" destId="{2454609C-8491-499B-882A-3EBA40AE28A1}" srcOrd="0" destOrd="1" presId="urn:microsoft.com/office/officeart/2005/8/layout/chevron2"/>
    <dgm:cxn modelId="{16A66463-EA4C-497F-8804-B81E289DE265}" srcId="{6D524EB5-C358-4B9A-84AE-EEE9918F3BEC}" destId="{CCF8C259-AFBC-446C-B882-7A2E87A09E14}" srcOrd="1" destOrd="0" parTransId="{255EB8BE-F961-4DDA-AEE4-E191D28A3869}" sibTransId="{6E4198E5-5A15-491A-A16A-05C7FE82469C}"/>
    <dgm:cxn modelId="{C4F74FF9-76DC-4AA2-98FA-80ADD6AA438A}" srcId="{E6E2D43E-233D-4387-85AA-BDA23A19AB2B}" destId="{211C7A17-AEBC-4A8C-BD32-46F6FDA82A97}" srcOrd="2" destOrd="0" parTransId="{FF69F4F8-428F-47A1-92B0-EEDF5D99347D}" sibTransId="{E2A39D30-7CB2-48D7-A446-D5CC96D2F0C1}"/>
    <dgm:cxn modelId="{6D0C1E0A-F1E5-47F6-8ED7-787BB9C42403}" srcId="{D9798AD2-4BA5-4739-A020-26B936DDD819}" destId="{0891E068-7DC7-437D-B449-265E5659B13F}" srcOrd="0" destOrd="0" parTransId="{DA233217-C0BA-4674-84A3-456587ECE9B9}" sibTransId="{25D7E173-760D-4A6C-8389-B3386E899DBF}"/>
    <dgm:cxn modelId="{A12A9333-3CC2-4A5F-B701-86590191A184}" type="presOf" srcId="{CB940636-B7BC-428F-A81A-4C4D2892CDD6}" destId="{954FA915-96DD-4F4F-8735-6DAAB13DB70E}" srcOrd="0" destOrd="2" presId="urn:microsoft.com/office/officeart/2005/8/layout/chevron2"/>
    <dgm:cxn modelId="{87059DD6-F1BB-4318-A118-43F2C4D31C01}" srcId="{E6E2D43E-233D-4387-85AA-BDA23A19AB2B}" destId="{6D524EB5-C358-4B9A-84AE-EEE9918F3BEC}" srcOrd="1" destOrd="0" parTransId="{54D32E67-29F6-42A6-90BE-BE1A640528C0}" sibTransId="{15719521-3A81-4933-950F-577F9814DDB8}"/>
    <dgm:cxn modelId="{755ACD5B-2F0D-493B-9699-67F0F0545EE1}" type="presOf" srcId="{F0BBFBB4-D84B-4A6C-8902-8B63992C32FD}" destId="{954FA915-96DD-4F4F-8735-6DAAB13DB70E}" srcOrd="0" destOrd="0" presId="urn:microsoft.com/office/officeart/2005/8/layout/chevron2"/>
    <dgm:cxn modelId="{FDE4ECD1-C57A-43C0-8786-978CBBE7CB02}" type="presOf" srcId="{0891E068-7DC7-437D-B449-265E5659B13F}" destId="{06BE3BFB-15A8-4CD1-BF8C-7892923D99FE}" srcOrd="0" destOrd="0" presId="urn:microsoft.com/office/officeart/2005/8/layout/chevron2"/>
    <dgm:cxn modelId="{6E7853E7-7634-4297-85EA-FE317C651C5F}" type="presOf" srcId="{E6E2D43E-233D-4387-85AA-BDA23A19AB2B}" destId="{E7247CCD-084D-46BB-B8DE-54528DF56CE2}" srcOrd="0" destOrd="0" presId="urn:microsoft.com/office/officeart/2005/8/layout/chevron2"/>
    <dgm:cxn modelId="{777AB98E-2183-470E-BFFA-7EC9E3EB7597}" type="presOf" srcId="{0AD64737-B986-49A4-ABD1-F0ADFDA80CC0}" destId="{06BE3BFB-15A8-4CD1-BF8C-7892923D99FE}" srcOrd="0" destOrd="1"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4AC3AF3E-57CB-402E-A29E-53852AF82674}" srcId="{211C7A17-AEBC-4A8C-BD32-46F6FDA82A97}" destId="{7E355A22-BBE3-447C-BE9D-ECB6DD31C025}" srcOrd="0" destOrd="0" parTransId="{2646F12A-8D19-4B63-86FB-1A52FA04C0DD}" sibTransId="{31EE6D3C-C2E6-4E43-89CE-4FD1FE5672B8}"/>
    <dgm:cxn modelId="{5ABC916D-9E99-4B97-A538-03C9F2453CA3}" type="presOf" srcId="{6D524EB5-C358-4B9A-84AE-EEE9918F3BEC}" destId="{36A0A33D-D575-46C4-8607-1C1C44B45A1E}" srcOrd="0" destOrd="0" presId="urn:microsoft.com/office/officeart/2005/8/layout/chevron2"/>
    <dgm:cxn modelId="{C3F763F7-6622-429B-BE36-DF2A1F82F284}" type="presOf" srcId="{CCF8C259-AFBC-446C-B882-7A2E87A09E14}" destId="{954FA915-96DD-4F4F-8735-6DAAB13DB70E}" srcOrd="0" destOrd="1" presId="urn:microsoft.com/office/officeart/2005/8/layout/chevron2"/>
    <dgm:cxn modelId="{2ED758A2-ED5E-4220-8288-9E92486335FE}" type="presOf" srcId="{D9798AD2-4BA5-4739-A020-26B936DDD819}" destId="{D91C3434-2FF8-4295-82A8-2D7904B502B7}" srcOrd="0" destOrd="0" presId="urn:microsoft.com/office/officeart/2005/8/layout/chevron2"/>
    <dgm:cxn modelId="{35C7DD4B-D812-4C07-8BB4-905D3EC83FA3}" type="presOf" srcId="{7E355A22-BBE3-447C-BE9D-ECB6DD31C025}" destId="{2454609C-8491-499B-882A-3EBA40AE28A1}" srcOrd="0" destOrd="0" presId="urn:microsoft.com/office/officeart/2005/8/layout/chevron2"/>
    <dgm:cxn modelId="{388EB632-BBF3-49F7-ADAB-DC949B8A6740}" srcId="{D9798AD2-4BA5-4739-A020-26B936DDD819}" destId="{2FE4CD79-479F-46E1-9F19-FF1CEBA93DB1}" srcOrd="2" destOrd="0" parTransId="{B2750D7F-C8CE-4C1E-947A-0087BA4C44BA}" sibTransId="{0D2DDB42-390C-4C43-9083-3A3B3A491E2A}"/>
    <dgm:cxn modelId="{A3963BF4-A8D0-44EF-91C4-785CD0C6C496}" type="presOf" srcId="{2FE4CD79-479F-46E1-9F19-FF1CEBA93DB1}" destId="{06BE3BFB-15A8-4CD1-BF8C-7892923D99FE}" srcOrd="0" destOrd="2" presId="urn:microsoft.com/office/officeart/2005/8/layout/chevron2"/>
    <dgm:cxn modelId="{DD72FD75-893A-4E3A-B8C3-0443CA2D3CD2}" srcId="{D9798AD2-4BA5-4739-A020-26B936DDD819}" destId="{0AD64737-B986-49A4-ABD1-F0ADFDA80CC0}" srcOrd="1" destOrd="0" parTransId="{C518BBE0-1120-420E-AEC0-61D10CD6DCD9}" sibTransId="{AE461610-8E8B-489F-9337-14A5A1E4899D}"/>
    <dgm:cxn modelId="{4D97181B-3FB9-4F50-A98C-8BDFB96D1A68}" type="presOf" srcId="{211C7A17-AEBC-4A8C-BD32-46F6FDA82A97}" destId="{17ACDDBC-B0F8-407E-9006-E7F673E4E3CB}" srcOrd="0" destOrd="0" presId="urn:microsoft.com/office/officeart/2005/8/layout/chevron2"/>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2" destOrd="0" parTransId="{8437DA38-15D5-40D2-8010-17C4BD85EB6C}" sibTransId="{ECDF98C3-FF7B-46EC-9785-EB369A48CFCB}"/>
    <dgm:cxn modelId="{4C5F78F1-4892-46DD-B2EF-5DC27EAC4FE8}" type="presParOf" srcId="{E7247CCD-084D-46BB-B8DE-54528DF56CE2}" destId="{7491076F-3E74-4619-83BE-422B0B720646}" srcOrd="0" destOrd="0" presId="urn:microsoft.com/office/officeart/2005/8/layout/chevron2"/>
    <dgm:cxn modelId="{89B54755-B7B5-49E2-81AB-D39477A87BA7}" type="presParOf" srcId="{7491076F-3E74-4619-83BE-422B0B720646}" destId="{D91C3434-2FF8-4295-82A8-2D7904B502B7}" srcOrd="0" destOrd="0" presId="urn:microsoft.com/office/officeart/2005/8/layout/chevron2"/>
    <dgm:cxn modelId="{72AC2C54-0007-47DE-AEAC-C674FF75CAB6}" type="presParOf" srcId="{7491076F-3E74-4619-83BE-422B0B720646}" destId="{06BE3BFB-15A8-4CD1-BF8C-7892923D99FE}" srcOrd="1" destOrd="0" presId="urn:microsoft.com/office/officeart/2005/8/layout/chevron2"/>
    <dgm:cxn modelId="{34819B89-AD58-4CE2-9D28-DFC6D7AA1B30}" type="presParOf" srcId="{E7247CCD-084D-46BB-B8DE-54528DF56CE2}" destId="{57EDF1D4-10AE-42CD-94C0-E77B027BB87E}" srcOrd="1" destOrd="0" presId="urn:microsoft.com/office/officeart/2005/8/layout/chevron2"/>
    <dgm:cxn modelId="{E47AD961-E0BB-4C90-92D7-49C36897E32F}" type="presParOf" srcId="{E7247CCD-084D-46BB-B8DE-54528DF56CE2}" destId="{ED5B664A-51A7-435B-B68B-E5C74830AC1A}" srcOrd="2" destOrd="0" presId="urn:microsoft.com/office/officeart/2005/8/layout/chevron2"/>
    <dgm:cxn modelId="{5DCA0D81-71C3-4535-8267-92A679CEF0D0}" type="presParOf" srcId="{ED5B664A-51A7-435B-B68B-E5C74830AC1A}" destId="{36A0A33D-D575-46C4-8607-1C1C44B45A1E}" srcOrd="0" destOrd="0" presId="urn:microsoft.com/office/officeart/2005/8/layout/chevron2"/>
    <dgm:cxn modelId="{2F569553-301C-4211-AC16-A208146D876B}" type="presParOf" srcId="{ED5B664A-51A7-435B-B68B-E5C74830AC1A}" destId="{954FA915-96DD-4F4F-8735-6DAAB13DB70E}" srcOrd="1" destOrd="0" presId="urn:microsoft.com/office/officeart/2005/8/layout/chevron2"/>
    <dgm:cxn modelId="{9ED21415-62E4-452E-8EC9-08FB4997313F}" type="presParOf" srcId="{E7247CCD-084D-46BB-B8DE-54528DF56CE2}" destId="{95502115-60F1-4417-9C48-E4E9F6702E33}" srcOrd="3" destOrd="0" presId="urn:microsoft.com/office/officeart/2005/8/layout/chevron2"/>
    <dgm:cxn modelId="{6E57C309-6DDC-4882-8A91-6421CA320B17}" type="presParOf" srcId="{E7247CCD-084D-46BB-B8DE-54528DF56CE2}" destId="{55E88620-3F19-4585-9EDC-03CC8268F299}" srcOrd="4" destOrd="0" presId="urn:microsoft.com/office/officeart/2005/8/layout/chevron2"/>
    <dgm:cxn modelId="{E3474193-45B2-4338-84DB-3494A302C30E}" type="presParOf" srcId="{55E88620-3F19-4585-9EDC-03CC8268F299}" destId="{17ACDDBC-B0F8-407E-9006-E7F673E4E3CB}" srcOrd="0" destOrd="0" presId="urn:microsoft.com/office/officeart/2005/8/layout/chevron2"/>
    <dgm:cxn modelId="{410F33AB-06D0-4153-841E-5CDBC3E1ABA3}" type="presParOf" srcId="{55E88620-3F19-4585-9EDC-03CC8268F299}" destId="{2454609C-8491-499B-882A-3EBA40AE28A1}"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a:solidFill>
          <a:schemeClr val="bg1">
            <a:lumMod val="75000"/>
          </a:schemeClr>
        </a:solidFill>
        <a:ln>
          <a:solidFill>
            <a:srgbClr val="0070C0"/>
          </a:solidFill>
        </a:ln>
      </dgm:spPr>
      <dgm:t>
        <a:bodyPr/>
        <a:lstStyle/>
        <a:p>
          <a:r>
            <a:rPr lang="en-US" sz="1400" b="1" dirty="0" smtClean="0"/>
            <a:t>Set Scheduling Data</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Set control parameters</a:t>
          </a:r>
          <a:endParaRPr lang="en-US" sz="1800" b="1" dirty="0">
            <a:solidFill>
              <a:schemeClr val="tx2">
                <a:lumMod val="50000"/>
                <a:lumOff val="50000"/>
              </a:schemeClr>
            </a:solidFill>
          </a:endParaRPr>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a:solidFill>
          <a:schemeClr val="bg1">
            <a:lumMod val="75000"/>
          </a:schemeClr>
        </a:solidFill>
        <a:ln>
          <a:solidFill>
            <a:srgbClr val="0070C0"/>
          </a:solidFill>
        </a:ln>
      </dgm:spPr>
      <dgm:t>
        <a:bodyPr/>
        <a:lstStyle/>
        <a:p>
          <a:r>
            <a:rPr lang="en-US" sz="1400" b="1" dirty="0" smtClean="0"/>
            <a:t>Process 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Calculate net change in MRP</a:t>
          </a:r>
          <a:endParaRPr lang="en-US" sz="1800" dirty="0">
            <a:solidFill>
              <a:schemeClr val="tx2">
                <a:lumMod val="50000"/>
                <a:lumOff val="50000"/>
              </a:schemeClr>
            </a:solidFill>
          </a:endParaRPr>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dgm:t>
        <a:bodyPr/>
        <a:lstStyle/>
        <a:p>
          <a:r>
            <a:rPr lang="en-US" sz="1400" b="1" dirty="0" smtClean="0"/>
            <a:t>Receive 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dgm:t>
        <a:bodyPr/>
        <a:lstStyle/>
        <a:p>
          <a:r>
            <a:rPr lang="en-US" sz="1800" b="1" dirty="0" smtClean="0"/>
            <a:t>Create PO shippers</a:t>
          </a:r>
          <a:endParaRPr lang="en-US" sz="1800" dirty="0"/>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Create supplier scheduled orders</a:t>
          </a:r>
          <a:endParaRPr lang="en-US" sz="1800" b="1" dirty="0">
            <a:solidFill>
              <a:schemeClr val="tx2">
                <a:lumMod val="50000"/>
                <a:lumOff val="50000"/>
              </a:schemeClr>
            </a:solidFill>
          </a:endParaRPr>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Assign MRP percentages to orders</a:t>
          </a:r>
          <a:endParaRPr lang="en-US" sz="1800" b="1" dirty="0">
            <a:solidFill>
              <a:schemeClr val="tx2">
                <a:lumMod val="50000"/>
                <a:lumOff val="50000"/>
              </a:schemeClr>
            </a:solidFill>
          </a:endParaRPr>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Transmit supplier schedules</a:t>
          </a:r>
          <a:endParaRPr lang="en-US" sz="1800" dirty="0">
            <a:solidFill>
              <a:schemeClr val="tx2">
                <a:lumMod val="50000"/>
                <a:lumOff val="50000"/>
              </a:schemeClr>
            </a:solidFill>
          </a:endParaRPr>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dgm:t>
        <a:bodyPr/>
        <a:lstStyle/>
        <a:p>
          <a:r>
            <a:rPr lang="en-US" sz="1800" b="1" dirty="0" smtClean="0"/>
            <a:t>Receive PO shippers</a:t>
          </a:r>
          <a:endParaRPr lang="en-US" sz="1800" dirty="0"/>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948667D8-A6A0-48AA-95AD-E89BFA74FC1F}">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Create scheduled release</a:t>
          </a:r>
          <a:endParaRPr lang="en-US" sz="1800" dirty="0">
            <a:solidFill>
              <a:schemeClr val="tx2">
                <a:lumMod val="50000"/>
                <a:lumOff val="50000"/>
              </a:schemeClr>
            </a:solidFill>
          </a:endParaRPr>
        </a:p>
      </dgm:t>
    </dgm:pt>
    <dgm:pt modelId="{CB09837D-DFCE-4880-9E6B-D960766ADC79}" type="parTrans" cxnId="{77B8EF97-2DEE-452C-A555-8CD31E4EECBA}">
      <dgm:prSet/>
      <dgm:spPr/>
      <dgm:t>
        <a:bodyPr/>
        <a:lstStyle/>
        <a:p>
          <a:endParaRPr lang="en-US"/>
        </a:p>
      </dgm:t>
    </dgm:pt>
    <dgm:pt modelId="{A7AF5D7A-732C-4E57-A32D-04C7923730DD}" type="sibTrans" cxnId="{77B8EF97-2DEE-452C-A555-8CD31E4EECBA}">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5C42491-FD8B-4174-8135-C00ADF7FAD82}" type="presOf" srcId="{E6E2D43E-233D-4387-85AA-BDA23A19AB2B}" destId="{E7247CCD-084D-46BB-B8DE-54528DF56CE2}" srcOrd="0" destOrd="0" presId="urn:microsoft.com/office/officeart/2005/8/layout/chevron2"/>
    <dgm:cxn modelId="{A21A1C16-E993-4B53-9732-74BA998E133C}" type="presOf" srcId="{948667D8-A6A0-48AA-95AD-E89BFA74FC1F}" destId="{954FA915-96DD-4F4F-8735-6DAAB13DB70E}" srcOrd="0" destOrd="1" presId="urn:microsoft.com/office/officeart/2005/8/layout/chevron2"/>
    <dgm:cxn modelId="{B96B5F96-5C15-4304-B91A-485462EB9098}" srcId="{E6E2D43E-233D-4387-85AA-BDA23A19AB2B}" destId="{D9798AD2-4BA5-4739-A020-26B936DDD819}" srcOrd="0" destOrd="0" parTransId="{C7EB16B1-2C6E-400A-80C3-12C3D93FB0C8}" sibTransId="{C304A420-9882-4AC6-B5B5-437E42B10D24}"/>
    <dgm:cxn modelId="{A5A44052-5F78-44CF-BB95-77BFFFD68D58}" type="presOf" srcId="{211C7A17-AEBC-4A8C-BD32-46F6FDA82A97}" destId="{17ACDDBC-B0F8-407E-9006-E7F673E4E3CB}" srcOrd="0" destOrd="0" presId="urn:microsoft.com/office/officeart/2005/8/layout/chevron2"/>
    <dgm:cxn modelId="{55C10C5C-8F42-49B3-BC14-7B0034D33FB4}" type="presOf" srcId="{D9798AD2-4BA5-4739-A020-26B936DDD819}" destId="{D91C3434-2FF8-4295-82A8-2D7904B502B7}" srcOrd="0" destOrd="0" presId="urn:microsoft.com/office/officeart/2005/8/layout/chevron2"/>
    <dgm:cxn modelId="{44D2B5B0-3410-4781-9741-D122176D5041}" type="presOf" srcId="{CB940636-B7BC-428F-A81A-4C4D2892CDD6}" destId="{954FA915-96DD-4F4F-8735-6DAAB13DB70E}" srcOrd="0" destOrd="2" presId="urn:microsoft.com/office/officeart/2005/8/layout/chevron2"/>
    <dgm:cxn modelId="{77B8EF97-2DEE-452C-A555-8CD31E4EECBA}" srcId="{6D524EB5-C358-4B9A-84AE-EEE9918F3BEC}" destId="{948667D8-A6A0-48AA-95AD-E89BFA74FC1F}" srcOrd="1" destOrd="0" parTransId="{CB09837D-DFCE-4880-9E6B-D960766ADC79}" sibTransId="{A7AF5D7A-732C-4E57-A32D-04C7923730DD}"/>
    <dgm:cxn modelId="{BDD0B790-DE37-40C7-BA5A-60F0DF3E52D4}" type="presOf" srcId="{164AEF36-F49D-4B48-BA7C-3694EAB699F1}" destId="{2454609C-8491-499B-882A-3EBA40AE28A1}" srcOrd="0" destOrd="1" presId="urn:microsoft.com/office/officeart/2005/8/layout/chevron2"/>
    <dgm:cxn modelId="{C4F74FF9-76DC-4AA2-98FA-80ADD6AA438A}" srcId="{E6E2D43E-233D-4387-85AA-BDA23A19AB2B}" destId="{211C7A17-AEBC-4A8C-BD32-46F6FDA82A97}" srcOrd="2" destOrd="0" parTransId="{FF69F4F8-428F-47A1-92B0-EEDF5D99347D}" sibTransId="{E2A39D30-7CB2-48D7-A446-D5CC96D2F0C1}"/>
    <dgm:cxn modelId="{3230A231-59E9-4B2B-96FE-A0A2A4CECBE3}" type="presOf" srcId="{0891E068-7DC7-437D-B449-265E5659B13F}" destId="{06BE3BFB-15A8-4CD1-BF8C-7892923D99FE}" srcOrd="0" destOrd="0" presId="urn:microsoft.com/office/officeart/2005/8/layout/chevron2"/>
    <dgm:cxn modelId="{6D0C1E0A-F1E5-47F6-8ED7-787BB9C42403}" srcId="{D9798AD2-4BA5-4739-A020-26B936DDD819}" destId="{0891E068-7DC7-437D-B449-265E5659B13F}" srcOrd="0" destOrd="0" parTransId="{DA233217-C0BA-4674-84A3-456587ECE9B9}" sibTransId="{25D7E173-760D-4A6C-8389-B3386E899DBF}"/>
    <dgm:cxn modelId="{8AE0231A-F034-40C4-B1FD-1EA3B0C82CF6}" type="presOf" srcId="{7E355A22-BBE3-447C-BE9D-ECB6DD31C025}" destId="{2454609C-8491-499B-882A-3EBA40AE28A1}" srcOrd="0" destOrd="0" presId="urn:microsoft.com/office/officeart/2005/8/layout/chevron2"/>
    <dgm:cxn modelId="{87059DD6-F1BB-4318-A118-43F2C4D31C01}" srcId="{E6E2D43E-233D-4387-85AA-BDA23A19AB2B}" destId="{6D524EB5-C358-4B9A-84AE-EEE9918F3BEC}" srcOrd="1" destOrd="0" parTransId="{54D32E67-29F6-42A6-90BE-BE1A640528C0}" sibTransId="{15719521-3A81-4933-950F-577F9814DDB8}"/>
    <dgm:cxn modelId="{668D786A-381D-41F5-9483-A9DCAF31E197}" type="presOf" srcId="{2FE4CD79-479F-46E1-9F19-FF1CEBA93DB1}" destId="{06BE3BFB-15A8-4CD1-BF8C-7892923D99FE}" srcOrd="0" destOrd="2" presId="urn:microsoft.com/office/officeart/2005/8/layout/chevron2"/>
    <dgm:cxn modelId="{5ACEBF12-88FD-48C3-B44B-DD196504A84E}" type="presOf" srcId="{0AD64737-B986-49A4-ABD1-F0ADFDA80CC0}" destId="{06BE3BFB-15A8-4CD1-BF8C-7892923D99FE}" srcOrd="0" destOrd="1"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4AC3AF3E-57CB-402E-A29E-53852AF82674}" srcId="{211C7A17-AEBC-4A8C-BD32-46F6FDA82A97}" destId="{7E355A22-BBE3-447C-BE9D-ECB6DD31C025}" srcOrd="0" destOrd="0" parTransId="{2646F12A-8D19-4B63-86FB-1A52FA04C0DD}" sibTransId="{31EE6D3C-C2E6-4E43-89CE-4FD1FE5672B8}"/>
    <dgm:cxn modelId="{388EB632-BBF3-49F7-ADAB-DC949B8A6740}" srcId="{D9798AD2-4BA5-4739-A020-26B936DDD819}" destId="{2FE4CD79-479F-46E1-9F19-FF1CEBA93DB1}" srcOrd="2" destOrd="0" parTransId="{B2750D7F-C8CE-4C1E-947A-0087BA4C44BA}" sibTransId="{0D2DDB42-390C-4C43-9083-3A3B3A491E2A}"/>
    <dgm:cxn modelId="{DD72FD75-893A-4E3A-B8C3-0443CA2D3CD2}" srcId="{D9798AD2-4BA5-4739-A020-26B936DDD819}" destId="{0AD64737-B986-49A4-ABD1-F0ADFDA80CC0}" srcOrd="1" destOrd="0" parTransId="{C518BBE0-1120-420E-AEC0-61D10CD6DCD9}" sibTransId="{AE461610-8E8B-489F-9337-14A5A1E4899D}"/>
    <dgm:cxn modelId="{28111B32-E9A8-43B8-AFFE-5C0047802CD4}" type="presOf" srcId="{F0BBFBB4-D84B-4A6C-8902-8B63992C32FD}" destId="{954FA915-96DD-4F4F-8735-6DAAB13DB70E}" srcOrd="0" destOrd="0" presId="urn:microsoft.com/office/officeart/2005/8/layout/chevron2"/>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2" destOrd="0" parTransId="{8437DA38-15D5-40D2-8010-17C4BD85EB6C}" sibTransId="{ECDF98C3-FF7B-46EC-9785-EB369A48CFCB}"/>
    <dgm:cxn modelId="{22F81BD7-75A8-4588-89DA-E43AEB717AFA}" type="presOf" srcId="{6D524EB5-C358-4B9A-84AE-EEE9918F3BEC}" destId="{36A0A33D-D575-46C4-8607-1C1C44B45A1E}" srcOrd="0" destOrd="0" presId="urn:microsoft.com/office/officeart/2005/8/layout/chevron2"/>
    <dgm:cxn modelId="{A96CF412-3A75-46D2-8871-3A69E9FD1A85}" type="presParOf" srcId="{E7247CCD-084D-46BB-B8DE-54528DF56CE2}" destId="{7491076F-3E74-4619-83BE-422B0B720646}" srcOrd="0" destOrd="0" presId="urn:microsoft.com/office/officeart/2005/8/layout/chevron2"/>
    <dgm:cxn modelId="{8F3A83BC-9393-4854-AB4B-83B902E9754D}" type="presParOf" srcId="{7491076F-3E74-4619-83BE-422B0B720646}" destId="{D91C3434-2FF8-4295-82A8-2D7904B502B7}" srcOrd="0" destOrd="0" presId="urn:microsoft.com/office/officeart/2005/8/layout/chevron2"/>
    <dgm:cxn modelId="{356C9B7A-884A-4CE2-B11B-88C68541F3F2}" type="presParOf" srcId="{7491076F-3E74-4619-83BE-422B0B720646}" destId="{06BE3BFB-15A8-4CD1-BF8C-7892923D99FE}" srcOrd="1" destOrd="0" presId="urn:microsoft.com/office/officeart/2005/8/layout/chevron2"/>
    <dgm:cxn modelId="{B170C860-D7EA-4580-8251-B0936A8E758F}" type="presParOf" srcId="{E7247CCD-084D-46BB-B8DE-54528DF56CE2}" destId="{57EDF1D4-10AE-42CD-94C0-E77B027BB87E}" srcOrd="1" destOrd="0" presId="urn:microsoft.com/office/officeart/2005/8/layout/chevron2"/>
    <dgm:cxn modelId="{C52FAE45-1F25-4FB6-803D-EA8450BDC4C8}" type="presParOf" srcId="{E7247CCD-084D-46BB-B8DE-54528DF56CE2}" destId="{ED5B664A-51A7-435B-B68B-E5C74830AC1A}" srcOrd="2" destOrd="0" presId="urn:microsoft.com/office/officeart/2005/8/layout/chevron2"/>
    <dgm:cxn modelId="{B1AAEF69-56C5-47D9-8AF5-E86FF6E43EC6}" type="presParOf" srcId="{ED5B664A-51A7-435B-B68B-E5C74830AC1A}" destId="{36A0A33D-D575-46C4-8607-1C1C44B45A1E}" srcOrd="0" destOrd="0" presId="urn:microsoft.com/office/officeart/2005/8/layout/chevron2"/>
    <dgm:cxn modelId="{EAE86A03-DDB0-4937-8DB0-0533CABC93C8}" type="presParOf" srcId="{ED5B664A-51A7-435B-B68B-E5C74830AC1A}" destId="{954FA915-96DD-4F4F-8735-6DAAB13DB70E}" srcOrd="1" destOrd="0" presId="urn:microsoft.com/office/officeart/2005/8/layout/chevron2"/>
    <dgm:cxn modelId="{0550DD71-7018-477D-8C86-F5A25DBD93BB}" type="presParOf" srcId="{E7247CCD-084D-46BB-B8DE-54528DF56CE2}" destId="{95502115-60F1-4417-9C48-E4E9F6702E33}" srcOrd="3" destOrd="0" presId="urn:microsoft.com/office/officeart/2005/8/layout/chevron2"/>
    <dgm:cxn modelId="{23542FF2-99AA-4AD0-A9E8-2F0B0835778A}" type="presParOf" srcId="{E7247CCD-084D-46BB-B8DE-54528DF56CE2}" destId="{55E88620-3F19-4585-9EDC-03CC8268F299}" srcOrd="4" destOrd="0" presId="urn:microsoft.com/office/officeart/2005/8/layout/chevron2"/>
    <dgm:cxn modelId="{98E3CFE9-1B3F-4089-A2F5-DAF1D673641D}" type="presParOf" srcId="{55E88620-3F19-4585-9EDC-03CC8268F299}" destId="{17ACDDBC-B0F8-407E-9006-E7F673E4E3CB}" srcOrd="0" destOrd="0" presId="urn:microsoft.com/office/officeart/2005/8/layout/chevron2"/>
    <dgm:cxn modelId="{E6ED7B29-671D-40C4-9B57-974835603B92}" type="presParOf" srcId="{55E88620-3F19-4585-9EDC-03CC8268F299}" destId="{2454609C-8491-499B-882A-3EBA40AE28A1}"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342392-3994-4A4A-993F-BCCC27DD9B0C}">
      <dsp:nvSpPr>
        <dsp:cNvPr id="0" name=""/>
        <dsp:cNvSpPr/>
      </dsp:nvSpPr>
      <dsp:spPr>
        <a:xfrm>
          <a:off x="7625" y="523509"/>
          <a:ext cx="2279312" cy="1367587"/>
        </a:xfrm>
        <a:prstGeom prst="roundRect">
          <a:avLst>
            <a:gd name="adj" fmla="val 10000"/>
          </a:avLst>
        </a:prstGeom>
        <a:solidFill>
          <a:schemeClr val="bg1">
            <a:lumMod val="65000"/>
          </a:schemeClr>
        </a:solidFill>
        <a:ln w="31750" cap="flat" cmpd="sng" algn="ctr">
          <a:solidFill>
            <a:srgbClr val="0070C0"/>
          </a:solidFill>
          <a:prstDash val="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Approve MRP Planned Order</a:t>
          </a:r>
          <a:endParaRPr lang="en-US" sz="2000" kern="1200" dirty="0"/>
        </a:p>
      </dsp:txBody>
      <dsp:txXfrm>
        <a:off x="7625" y="523509"/>
        <a:ext cx="2279312" cy="1367587"/>
      </dsp:txXfrm>
    </dsp:sp>
    <dsp:sp modelId="{7341A1A8-1C5C-49B5-B93A-8CFA92FDD5B7}">
      <dsp:nvSpPr>
        <dsp:cNvPr id="0" name=""/>
        <dsp:cNvSpPr/>
      </dsp:nvSpPr>
      <dsp:spPr>
        <a:xfrm>
          <a:off x="2487518" y="924668"/>
          <a:ext cx="483214" cy="565269"/>
        </a:xfrm>
        <a:prstGeom prst="rightArrow">
          <a:avLst>
            <a:gd name="adj1" fmla="val 60000"/>
            <a:gd name="adj2" fmla="val 50000"/>
          </a:avLst>
        </a:prstGeom>
        <a:solidFill>
          <a:schemeClr val="bg1">
            <a:lumMod val="50000"/>
          </a:schemeClr>
        </a:solidFill>
        <a:ln>
          <a:solidFill>
            <a:schemeClr val="tx1"/>
          </a:solidFill>
          <a:prstDash val="dash"/>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2487518" y="924668"/>
        <a:ext cx="483214" cy="565269"/>
      </dsp:txXfrm>
    </dsp:sp>
    <dsp:sp modelId="{C046C259-6D49-4EF1-A8B9-9317D4ED92F4}">
      <dsp:nvSpPr>
        <dsp:cNvPr id="0" name=""/>
        <dsp:cNvSpPr/>
      </dsp:nvSpPr>
      <dsp:spPr>
        <a:xfrm>
          <a:off x="3198663" y="523509"/>
          <a:ext cx="2279312" cy="1367587"/>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Create/Maintain Blanket Order</a:t>
          </a:r>
          <a:endParaRPr lang="en-US" sz="1900" kern="1200" dirty="0"/>
        </a:p>
      </dsp:txBody>
      <dsp:txXfrm>
        <a:off x="3198663" y="523509"/>
        <a:ext cx="2279312" cy="1367587"/>
      </dsp:txXfrm>
    </dsp:sp>
    <dsp:sp modelId="{57D6C8D2-E9BE-4C44-862A-C5D651B8B4F4}">
      <dsp:nvSpPr>
        <dsp:cNvPr id="0" name=""/>
        <dsp:cNvSpPr/>
      </dsp:nvSpPr>
      <dsp:spPr>
        <a:xfrm>
          <a:off x="5678555" y="924668"/>
          <a:ext cx="483214" cy="5652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5678555" y="924668"/>
        <a:ext cx="483214" cy="565269"/>
      </dsp:txXfrm>
    </dsp:sp>
    <dsp:sp modelId="{F3381396-44AE-40C4-B1DA-96FE7A09AEE5}">
      <dsp:nvSpPr>
        <dsp:cNvPr id="0" name=""/>
        <dsp:cNvSpPr/>
      </dsp:nvSpPr>
      <dsp:spPr>
        <a:xfrm>
          <a:off x="6389701" y="523509"/>
          <a:ext cx="2279312" cy="13675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Release Blanket Order to PO</a:t>
          </a:r>
          <a:endParaRPr lang="en-US" sz="2000" kern="1200" dirty="0"/>
        </a:p>
      </dsp:txBody>
      <dsp:txXfrm>
        <a:off x="6389701" y="523509"/>
        <a:ext cx="2279312" cy="1367587"/>
      </dsp:txXfrm>
    </dsp:sp>
    <dsp:sp modelId="{3FDFA6FA-A1D3-4067-9301-32D664009B1A}">
      <dsp:nvSpPr>
        <dsp:cNvPr id="0" name=""/>
        <dsp:cNvSpPr/>
      </dsp:nvSpPr>
      <dsp:spPr>
        <a:xfrm rot="5400000">
          <a:off x="7314677" y="2001367"/>
          <a:ext cx="429360" cy="5652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7314677" y="2001367"/>
        <a:ext cx="429360" cy="565269"/>
      </dsp:txXfrm>
    </dsp:sp>
    <dsp:sp modelId="{E83ADA7E-7607-480F-BBCD-429B907A10C3}">
      <dsp:nvSpPr>
        <dsp:cNvPr id="0" name=""/>
        <dsp:cNvSpPr/>
      </dsp:nvSpPr>
      <dsp:spPr>
        <a:xfrm>
          <a:off x="6389701" y="2701210"/>
          <a:ext cx="2279312" cy="13675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Receive PO Delivery</a:t>
          </a:r>
          <a:endParaRPr lang="en-US" sz="2000" kern="1200" dirty="0"/>
        </a:p>
      </dsp:txBody>
      <dsp:txXfrm>
        <a:off x="6389701" y="2701210"/>
        <a:ext cx="2279312" cy="1367587"/>
      </dsp:txXfrm>
    </dsp:sp>
    <dsp:sp modelId="{AEA2719C-289B-41FE-95B2-BE77662A1D74}">
      <dsp:nvSpPr>
        <dsp:cNvPr id="0" name=""/>
        <dsp:cNvSpPr/>
      </dsp:nvSpPr>
      <dsp:spPr>
        <a:xfrm rot="10812524">
          <a:off x="5742711" y="3096693"/>
          <a:ext cx="457208" cy="5652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12524">
        <a:off x="5742711" y="3096693"/>
        <a:ext cx="457208" cy="565269"/>
      </dsp:txXfrm>
    </dsp:sp>
    <dsp:sp modelId="{ECBA50A0-3A4B-461E-B84F-9776DA1AF993}">
      <dsp:nvSpPr>
        <dsp:cNvPr id="0" name=""/>
        <dsp:cNvSpPr/>
      </dsp:nvSpPr>
      <dsp:spPr>
        <a:xfrm>
          <a:off x="3247737" y="2689764"/>
          <a:ext cx="2279312" cy="13675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Process Supplier Invoice</a:t>
          </a:r>
          <a:endParaRPr lang="en-US" sz="2000" kern="1200" dirty="0"/>
        </a:p>
      </dsp:txBody>
      <dsp:txXfrm>
        <a:off x="3247737" y="2689764"/>
        <a:ext cx="2279312" cy="1367587"/>
      </dsp:txXfrm>
    </dsp:sp>
    <dsp:sp modelId="{42F50497-62E1-4261-B81A-A5C21FA0A8CB}">
      <dsp:nvSpPr>
        <dsp:cNvPr id="0" name=""/>
        <dsp:cNvSpPr/>
      </dsp:nvSpPr>
      <dsp:spPr>
        <a:xfrm rot="10799986">
          <a:off x="2521418" y="3090929"/>
          <a:ext cx="513265" cy="5652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799986">
        <a:off x="2521418" y="3090929"/>
        <a:ext cx="513265" cy="565269"/>
      </dsp:txXfrm>
    </dsp:sp>
    <dsp:sp modelId="{975CBAEB-77C7-48F9-8A18-F63899700EA2}">
      <dsp:nvSpPr>
        <dsp:cNvPr id="0" name=""/>
        <dsp:cNvSpPr/>
      </dsp:nvSpPr>
      <dsp:spPr>
        <a:xfrm>
          <a:off x="0" y="2689777"/>
          <a:ext cx="2279312" cy="13675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Process Payment</a:t>
          </a:r>
          <a:endParaRPr lang="en-US" sz="2000" kern="1200" dirty="0"/>
        </a:p>
      </dsp:txBody>
      <dsp:txXfrm>
        <a:off x="0" y="2689777"/>
        <a:ext cx="2279312" cy="136758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91C3434-2FF8-4295-82A8-2D7904B502B7}">
      <dsp:nvSpPr>
        <dsp:cNvPr id="0" name=""/>
        <dsp:cNvSpPr/>
      </dsp:nvSpPr>
      <dsp:spPr>
        <a:xfrm rot="5400000">
          <a:off x="-284760" y="290093"/>
          <a:ext cx="1898401" cy="132888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Set Supplier Schedules</a:t>
          </a:r>
          <a:endParaRPr lang="en-US" sz="1400" b="1" kern="1200" dirty="0"/>
        </a:p>
      </dsp:txBody>
      <dsp:txXfrm rot="5400000">
        <a:off x="-284760" y="290093"/>
        <a:ext cx="1898401" cy="1328881"/>
      </dsp:txXfrm>
    </dsp:sp>
    <dsp:sp modelId="{06BE3BFB-15A8-4CD1-BF8C-7892923D99FE}">
      <dsp:nvSpPr>
        <dsp:cNvPr id="0" name=""/>
        <dsp:cNvSpPr/>
      </dsp:nvSpPr>
      <dsp:spPr>
        <a:xfrm rot="5400000">
          <a:off x="3674580" y="-2340365"/>
          <a:ext cx="1233961" cy="59253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supplier scheduled orders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Assign MRP percentages to orders</a:t>
          </a:r>
          <a:endParaRPr lang="en-US" sz="1800" b="1" kern="1200" dirty="0"/>
        </a:p>
      </dsp:txBody>
      <dsp:txXfrm rot="5400000">
        <a:off x="3674580" y="-2340365"/>
        <a:ext cx="1233961" cy="5925358"/>
      </dsp:txXfrm>
    </dsp:sp>
    <dsp:sp modelId="{36A0A33D-D575-46C4-8607-1C1C44B45A1E}">
      <dsp:nvSpPr>
        <dsp:cNvPr id="0" name=""/>
        <dsp:cNvSpPr/>
      </dsp:nvSpPr>
      <dsp:spPr>
        <a:xfrm rot="5400000">
          <a:off x="-284760" y="1997479"/>
          <a:ext cx="1898401" cy="132888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Process Supplier Schedules</a:t>
          </a:r>
          <a:endParaRPr lang="en-US" sz="1400" kern="1200" dirty="0"/>
        </a:p>
      </dsp:txBody>
      <dsp:txXfrm rot="5400000">
        <a:off x="-284760" y="1997479"/>
        <a:ext cx="1898401" cy="1328881"/>
      </dsp:txXfrm>
    </dsp:sp>
    <dsp:sp modelId="{954FA915-96DD-4F4F-8735-6DAAB13DB70E}">
      <dsp:nvSpPr>
        <dsp:cNvPr id="0" name=""/>
        <dsp:cNvSpPr/>
      </dsp:nvSpPr>
      <dsp:spPr>
        <a:xfrm rot="5400000">
          <a:off x="3674255" y="-632655"/>
          <a:ext cx="1234609" cy="59253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Calculate net change in MRP</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scheduled release</a:t>
          </a:r>
          <a:endParaRPr lang="en-US" sz="1800" kern="1200" dirty="0"/>
        </a:p>
        <a:p>
          <a:pPr marL="171450" lvl="1" indent="-171450" algn="l" defTabSz="800100">
            <a:lnSpc>
              <a:spcPct val="90000"/>
            </a:lnSpc>
            <a:spcBef>
              <a:spcPct val="0"/>
            </a:spcBef>
            <a:spcAft>
              <a:spcPct val="15000"/>
            </a:spcAft>
            <a:buChar char="••"/>
          </a:pPr>
          <a:r>
            <a:rPr lang="en-US" sz="1800" b="1" kern="1200" dirty="0" smtClean="0"/>
            <a:t>Transmit supplier schedules</a:t>
          </a:r>
          <a:endParaRPr lang="en-US" sz="1800" kern="1200" dirty="0"/>
        </a:p>
      </dsp:txBody>
      <dsp:txXfrm rot="5400000">
        <a:off x="3674255" y="-632655"/>
        <a:ext cx="1234609" cy="5925358"/>
      </dsp:txXfrm>
    </dsp:sp>
    <dsp:sp modelId="{17ACDDBC-B0F8-407E-9006-E7F673E4E3CB}">
      <dsp:nvSpPr>
        <dsp:cNvPr id="0" name=""/>
        <dsp:cNvSpPr/>
      </dsp:nvSpPr>
      <dsp:spPr>
        <a:xfrm rot="5400000">
          <a:off x="-284760" y="3704865"/>
          <a:ext cx="1898401" cy="132888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Receive Scheduled Orders</a:t>
          </a:r>
          <a:endParaRPr lang="en-US" sz="1400" b="1" kern="1200" dirty="0"/>
        </a:p>
      </dsp:txBody>
      <dsp:txXfrm rot="5400000">
        <a:off x="-284760" y="3704865"/>
        <a:ext cx="1898401" cy="1328881"/>
      </dsp:txXfrm>
    </dsp:sp>
    <dsp:sp modelId="{2454609C-8491-499B-882A-3EBA40AE28A1}">
      <dsp:nvSpPr>
        <dsp:cNvPr id="0" name=""/>
        <dsp:cNvSpPr/>
      </dsp:nvSpPr>
      <dsp:spPr>
        <a:xfrm rot="5400000">
          <a:off x="3674580" y="1074406"/>
          <a:ext cx="1233961" cy="59253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Create PO shippers</a:t>
          </a:r>
          <a:endParaRPr lang="en-US" sz="1800" kern="1200" dirty="0"/>
        </a:p>
        <a:p>
          <a:pPr marL="171450" lvl="1" indent="-171450" algn="l" defTabSz="800100">
            <a:lnSpc>
              <a:spcPct val="90000"/>
            </a:lnSpc>
            <a:spcBef>
              <a:spcPct val="0"/>
            </a:spcBef>
            <a:spcAft>
              <a:spcPct val="15000"/>
            </a:spcAft>
            <a:buChar char="••"/>
          </a:pPr>
          <a:r>
            <a:rPr lang="en-US" sz="1800" b="1" kern="1200" dirty="0" smtClean="0"/>
            <a:t>Receive PO shippers</a:t>
          </a:r>
          <a:endParaRPr lang="en-US" sz="1800" kern="1200" dirty="0"/>
        </a:p>
      </dsp:txBody>
      <dsp:txXfrm rot="5400000">
        <a:off x="3674580" y="1074406"/>
        <a:ext cx="1233961" cy="592535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91C3434-2FF8-4295-82A8-2D7904B502B7}">
      <dsp:nvSpPr>
        <dsp:cNvPr id="0" name=""/>
        <dsp:cNvSpPr/>
      </dsp:nvSpPr>
      <dsp:spPr>
        <a:xfrm rot="5400000">
          <a:off x="-284760" y="290093"/>
          <a:ext cx="1898401" cy="132888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dsp:txBody>
      <dsp:txXfrm rot="5400000">
        <a:off x="-284760" y="290093"/>
        <a:ext cx="1898401" cy="1328881"/>
      </dsp:txXfrm>
    </dsp:sp>
    <dsp:sp modelId="{06BE3BFB-15A8-4CD1-BF8C-7892923D99FE}">
      <dsp:nvSpPr>
        <dsp:cNvPr id="0" name=""/>
        <dsp:cNvSpPr/>
      </dsp:nvSpPr>
      <dsp:spPr>
        <a:xfrm rot="5400000">
          <a:off x="3674580" y="-2340365"/>
          <a:ext cx="1233961" cy="59253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supplier scheduled orders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Assign MRP percentages to orders</a:t>
          </a:r>
          <a:endParaRPr lang="en-US" sz="1800" b="1" kern="1200" dirty="0"/>
        </a:p>
      </dsp:txBody>
      <dsp:txXfrm rot="5400000">
        <a:off x="3674580" y="-2340365"/>
        <a:ext cx="1233961" cy="5925358"/>
      </dsp:txXfrm>
    </dsp:sp>
    <dsp:sp modelId="{36A0A33D-D575-46C4-8607-1C1C44B45A1E}">
      <dsp:nvSpPr>
        <dsp:cNvPr id="0" name=""/>
        <dsp:cNvSpPr/>
      </dsp:nvSpPr>
      <dsp:spPr>
        <a:xfrm rot="5400000">
          <a:off x="-284760" y="1997479"/>
          <a:ext cx="1898401" cy="1328881"/>
        </a:xfrm>
        <a:prstGeom prst="chevron">
          <a:avLst/>
        </a:prstGeom>
        <a:solidFill>
          <a:schemeClr val="bg1">
            <a:lumMod val="8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Process Supplier Schedules</a:t>
          </a:r>
          <a:endParaRPr lang="en-US" sz="1400" kern="1200" dirty="0"/>
        </a:p>
      </dsp:txBody>
      <dsp:txXfrm rot="5400000">
        <a:off x="-284760" y="1997479"/>
        <a:ext cx="1898401" cy="1328881"/>
      </dsp:txXfrm>
    </dsp:sp>
    <dsp:sp modelId="{954FA915-96DD-4F4F-8735-6DAAB13DB70E}">
      <dsp:nvSpPr>
        <dsp:cNvPr id="0" name=""/>
        <dsp:cNvSpPr/>
      </dsp:nvSpPr>
      <dsp:spPr>
        <a:xfrm rot="5400000">
          <a:off x="3674255" y="-632655"/>
          <a:ext cx="1234609" cy="5925358"/>
        </a:xfrm>
        <a:prstGeom prst="round2SameRect">
          <a:avLst/>
        </a:prstGeom>
        <a:solidFill>
          <a:schemeClr val="bg1">
            <a:lumMod val="8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bg1">
                  <a:lumMod val="50000"/>
                </a:schemeClr>
              </a:solidFill>
            </a:rPr>
            <a:t>Create scheduled release</a:t>
          </a:r>
          <a:endParaRPr lang="en-US" sz="1800" kern="1200" dirty="0">
            <a:solidFill>
              <a:schemeClr val="bg1">
                <a:lumMod val="50000"/>
              </a:schemeClr>
            </a:solidFill>
          </a:endParaRPr>
        </a:p>
        <a:p>
          <a:pPr marL="171450" lvl="1" indent="-171450" algn="l" defTabSz="800100">
            <a:lnSpc>
              <a:spcPct val="90000"/>
            </a:lnSpc>
            <a:spcBef>
              <a:spcPct val="0"/>
            </a:spcBef>
            <a:spcAft>
              <a:spcPct val="15000"/>
            </a:spcAft>
            <a:buChar char="••"/>
          </a:pPr>
          <a:r>
            <a:rPr lang="en-US" sz="1800" kern="1200" dirty="0" smtClean="0">
              <a:solidFill>
                <a:schemeClr val="bg1">
                  <a:lumMod val="50000"/>
                </a:schemeClr>
              </a:solidFill>
            </a:rPr>
            <a:t> </a:t>
          </a:r>
          <a:r>
            <a:rPr lang="en-US" sz="1800" b="1" kern="1200" dirty="0" smtClean="0">
              <a:solidFill>
                <a:schemeClr val="bg1">
                  <a:lumMod val="50000"/>
                </a:schemeClr>
              </a:solidFill>
            </a:rPr>
            <a:t>Transmit supplier schedules</a:t>
          </a:r>
          <a:endParaRPr lang="en-US" sz="1800" kern="1200" dirty="0">
            <a:solidFill>
              <a:schemeClr val="bg1">
                <a:lumMod val="50000"/>
              </a:schemeClr>
            </a:solidFill>
          </a:endParaRPr>
        </a:p>
      </dsp:txBody>
      <dsp:txXfrm rot="5400000">
        <a:off x="3674255" y="-632655"/>
        <a:ext cx="1234609" cy="5925358"/>
      </dsp:txXfrm>
    </dsp:sp>
    <dsp:sp modelId="{17ACDDBC-B0F8-407E-9006-E7F673E4E3CB}">
      <dsp:nvSpPr>
        <dsp:cNvPr id="0" name=""/>
        <dsp:cNvSpPr/>
      </dsp:nvSpPr>
      <dsp:spPr>
        <a:xfrm rot="5400000">
          <a:off x="-284760" y="3704865"/>
          <a:ext cx="1898401" cy="1328881"/>
        </a:xfrm>
        <a:prstGeom prst="chevron">
          <a:avLst/>
        </a:prstGeom>
        <a:solidFill>
          <a:schemeClr val="bg1">
            <a:lumMod val="8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Receive Scheduled Orders</a:t>
          </a:r>
          <a:endParaRPr lang="en-US" sz="1400" b="1" kern="1200" dirty="0"/>
        </a:p>
      </dsp:txBody>
      <dsp:txXfrm rot="5400000">
        <a:off x="-284760" y="3704865"/>
        <a:ext cx="1898401" cy="1328881"/>
      </dsp:txXfrm>
    </dsp:sp>
    <dsp:sp modelId="{2454609C-8491-499B-882A-3EBA40AE28A1}">
      <dsp:nvSpPr>
        <dsp:cNvPr id="0" name=""/>
        <dsp:cNvSpPr/>
      </dsp:nvSpPr>
      <dsp:spPr>
        <a:xfrm rot="5400000">
          <a:off x="3674580" y="1074406"/>
          <a:ext cx="1233961" cy="5925358"/>
        </a:xfrm>
        <a:prstGeom prst="round2SameRect">
          <a:avLst/>
        </a:prstGeom>
        <a:solidFill>
          <a:schemeClr val="bg1">
            <a:lumMod val="8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bg1">
                  <a:lumMod val="50000"/>
                </a:schemeClr>
              </a:solidFill>
            </a:rPr>
            <a:t>Create PO shippers</a:t>
          </a:r>
          <a:endParaRPr lang="en-US" sz="1800" kern="1200" dirty="0">
            <a:solidFill>
              <a:schemeClr val="bg1">
                <a:lumMod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bg1">
                  <a:lumMod val="50000"/>
                </a:schemeClr>
              </a:solidFill>
            </a:rPr>
            <a:t>Receive PO shippers</a:t>
          </a:r>
          <a:endParaRPr lang="en-US" sz="1800" kern="1200" dirty="0">
            <a:solidFill>
              <a:schemeClr val="bg1">
                <a:lumMod val="50000"/>
              </a:schemeClr>
            </a:solidFill>
          </a:endParaRPr>
        </a:p>
      </dsp:txBody>
      <dsp:txXfrm rot="5400000">
        <a:off x="3674580" y="1074406"/>
        <a:ext cx="1233961" cy="592535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91C3434-2FF8-4295-82A8-2D7904B502B7}">
      <dsp:nvSpPr>
        <dsp:cNvPr id="0" name=""/>
        <dsp:cNvSpPr/>
      </dsp:nvSpPr>
      <dsp:spPr>
        <a:xfrm rot="5400000">
          <a:off x="-284760" y="290093"/>
          <a:ext cx="1898401" cy="1328881"/>
        </a:xfrm>
        <a:prstGeom prst="chevron">
          <a:avLst/>
        </a:prstGeom>
        <a:solidFill>
          <a:schemeClr val="bg1">
            <a:lumMod val="85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dsp:txBody>
      <dsp:txXfrm rot="5400000">
        <a:off x="-284760" y="290093"/>
        <a:ext cx="1898401" cy="1328881"/>
      </dsp:txXfrm>
    </dsp:sp>
    <dsp:sp modelId="{06BE3BFB-15A8-4CD1-BF8C-7892923D99FE}">
      <dsp:nvSpPr>
        <dsp:cNvPr id="0" name=""/>
        <dsp:cNvSpPr/>
      </dsp:nvSpPr>
      <dsp:spPr>
        <a:xfrm rot="5400000">
          <a:off x="3674580" y="-2340365"/>
          <a:ext cx="1233961" cy="5925358"/>
        </a:xfrm>
        <a:prstGeom prst="round2SameRect">
          <a:avLst/>
        </a:prstGeom>
        <a:solidFill>
          <a:schemeClr val="bg1">
            <a:lumMod val="85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Set control parameters</a:t>
          </a:r>
          <a:endParaRPr lang="en-US" sz="1800" b="1"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Create supplier scheduled orders</a:t>
          </a:r>
          <a:endParaRPr lang="en-US" sz="1800" b="1"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Assign MRP percentages to orders</a:t>
          </a:r>
          <a:endParaRPr lang="en-US" sz="1800" b="1" kern="1200" dirty="0">
            <a:solidFill>
              <a:schemeClr val="tx2">
                <a:lumMod val="50000"/>
                <a:lumOff val="50000"/>
              </a:schemeClr>
            </a:solidFill>
          </a:endParaRPr>
        </a:p>
      </dsp:txBody>
      <dsp:txXfrm rot="5400000">
        <a:off x="3674580" y="-2340365"/>
        <a:ext cx="1233961" cy="5925358"/>
      </dsp:txXfrm>
    </dsp:sp>
    <dsp:sp modelId="{36A0A33D-D575-46C4-8607-1C1C44B45A1E}">
      <dsp:nvSpPr>
        <dsp:cNvPr id="0" name=""/>
        <dsp:cNvSpPr/>
      </dsp:nvSpPr>
      <dsp:spPr>
        <a:xfrm rot="5400000">
          <a:off x="-284760" y="1997479"/>
          <a:ext cx="1898401" cy="132888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Process Supplier Schedules</a:t>
          </a:r>
          <a:endParaRPr lang="en-US" sz="1400" kern="1200" dirty="0"/>
        </a:p>
      </dsp:txBody>
      <dsp:txXfrm rot="5400000">
        <a:off x="-284760" y="1997479"/>
        <a:ext cx="1898401" cy="1328881"/>
      </dsp:txXfrm>
    </dsp:sp>
    <dsp:sp modelId="{954FA915-96DD-4F4F-8735-6DAAB13DB70E}">
      <dsp:nvSpPr>
        <dsp:cNvPr id="0" name=""/>
        <dsp:cNvSpPr/>
      </dsp:nvSpPr>
      <dsp:spPr>
        <a:xfrm rot="5400000">
          <a:off x="3674255" y="-632655"/>
          <a:ext cx="1234609" cy="59253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Calculate net change in MRP</a:t>
          </a:r>
          <a:endParaRPr lang="en-US" sz="1800" kern="1200" dirty="0"/>
        </a:p>
        <a:p>
          <a:pPr marL="171450" lvl="1" indent="-171450" algn="l" defTabSz="800100">
            <a:lnSpc>
              <a:spcPct val="90000"/>
            </a:lnSpc>
            <a:spcBef>
              <a:spcPct val="0"/>
            </a:spcBef>
            <a:spcAft>
              <a:spcPct val="15000"/>
            </a:spcAft>
            <a:buChar char="••"/>
          </a:pPr>
          <a:r>
            <a:rPr lang="en-US" sz="1800" b="1" kern="1200" dirty="0" smtClean="0"/>
            <a:t>Create scheduled release</a:t>
          </a:r>
          <a:endParaRPr lang="en-US" sz="1800" kern="1200" dirty="0"/>
        </a:p>
        <a:p>
          <a:pPr marL="171450" lvl="1" indent="-171450" algn="l" defTabSz="800100">
            <a:lnSpc>
              <a:spcPct val="90000"/>
            </a:lnSpc>
            <a:spcBef>
              <a:spcPct val="0"/>
            </a:spcBef>
            <a:spcAft>
              <a:spcPct val="15000"/>
            </a:spcAft>
            <a:buChar char="••"/>
          </a:pPr>
          <a:r>
            <a:rPr lang="en-US" sz="1800" b="1" kern="1200" dirty="0" smtClean="0"/>
            <a:t>Transmit supplier schedules</a:t>
          </a:r>
          <a:endParaRPr lang="en-US" sz="1800" kern="1200" dirty="0"/>
        </a:p>
      </dsp:txBody>
      <dsp:txXfrm rot="5400000">
        <a:off x="3674255" y="-632655"/>
        <a:ext cx="1234609" cy="5925358"/>
      </dsp:txXfrm>
    </dsp:sp>
    <dsp:sp modelId="{17ACDDBC-B0F8-407E-9006-E7F673E4E3CB}">
      <dsp:nvSpPr>
        <dsp:cNvPr id="0" name=""/>
        <dsp:cNvSpPr/>
      </dsp:nvSpPr>
      <dsp:spPr>
        <a:xfrm rot="5400000">
          <a:off x="-284760" y="3704865"/>
          <a:ext cx="1898401" cy="1328881"/>
        </a:xfrm>
        <a:prstGeom prst="chevron">
          <a:avLst/>
        </a:prstGeom>
        <a:solidFill>
          <a:schemeClr val="bg1">
            <a:lumMod val="8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Receive Scheduled Orders</a:t>
          </a:r>
          <a:endParaRPr lang="en-US" sz="1400" b="1" kern="1200" dirty="0"/>
        </a:p>
      </dsp:txBody>
      <dsp:txXfrm rot="5400000">
        <a:off x="-284760" y="3704865"/>
        <a:ext cx="1898401" cy="1328881"/>
      </dsp:txXfrm>
    </dsp:sp>
    <dsp:sp modelId="{2454609C-8491-499B-882A-3EBA40AE28A1}">
      <dsp:nvSpPr>
        <dsp:cNvPr id="0" name=""/>
        <dsp:cNvSpPr/>
      </dsp:nvSpPr>
      <dsp:spPr>
        <a:xfrm rot="5400000">
          <a:off x="3674580" y="1074406"/>
          <a:ext cx="1233961" cy="5925358"/>
        </a:xfrm>
        <a:prstGeom prst="round2SameRect">
          <a:avLst/>
        </a:prstGeom>
        <a:solidFill>
          <a:schemeClr val="bg1">
            <a:lumMod val="85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bg1">
                  <a:lumMod val="50000"/>
                </a:schemeClr>
              </a:solidFill>
            </a:rPr>
            <a:t>Create PO shippers</a:t>
          </a:r>
          <a:endParaRPr lang="en-US" sz="1800" kern="1200" dirty="0">
            <a:solidFill>
              <a:schemeClr val="bg1">
                <a:lumMod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bg1">
                  <a:lumMod val="50000"/>
                </a:schemeClr>
              </a:solidFill>
            </a:rPr>
            <a:t>Receive PO shippers</a:t>
          </a:r>
          <a:endParaRPr lang="en-US" sz="1800" kern="1200" dirty="0">
            <a:solidFill>
              <a:schemeClr val="bg1">
                <a:lumMod val="50000"/>
              </a:schemeClr>
            </a:solidFill>
          </a:endParaRPr>
        </a:p>
      </dsp:txBody>
      <dsp:txXfrm rot="5400000">
        <a:off x="3674580" y="1074406"/>
        <a:ext cx="1233961" cy="592535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91C3434-2FF8-4295-82A8-2D7904B502B7}">
      <dsp:nvSpPr>
        <dsp:cNvPr id="0" name=""/>
        <dsp:cNvSpPr/>
      </dsp:nvSpPr>
      <dsp:spPr>
        <a:xfrm rot="5400000">
          <a:off x="-284760" y="290093"/>
          <a:ext cx="1898401" cy="1328881"/>
        </a:xfrm>
        <a:prstGeom prst="chevron">
          <a:avLst/>
        </a:prstGeom>
        <a:solidFill>
          <a:schemeClr val="bg1">
            <a:lumMod val="75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dsp:txBody>
      <dsp:txXfrm rot="5400000">
        <a:off x="-284760" y="290093"/>
        <a:ext cx="1898401" cy="1328881"/>
      </dsp:txXfrm>
    </dsp:sp>
    <dsp:sp modelId="{06BE3BFB-15A8-4CD1-BF8C-7892923D99FE}">
      <dsp:nvSpPr>
        <dsp:cNvPr id="0" name=""/>
        <dsp:cNvSpPr/>
      </dsp:nvSpPr>
      <dsp:spPr>
        <a:xfrm rot="5400000">
          <a:off x="3674580" y="-2340365"/>
          <a:ext cx="1233961" cy="5925358"/>
        </a:xfrm>
        <a:prstGeom prst="round2SameRect">
          <a:avLst/>
        </a:prstGeom>
        <a:solidFill>
          <a:schemeClr val="bg1">
            <a:lumMod val="75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Set control parameters</a:t>
          </a:r>
          <a:endParaRPr lang="en-US" sz="1800" b="1"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Create supplier scheduled orders</a:t>
          </a:r>
          <a:endParaRPr lang="en-US" sz="1800" b="1"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Assign MRP percentages to orders</a:t>
          </a:r>
          <a:endParaRPr lang="en-US" sz="1800" b="1" kern="1200" dirty="0">
            <a:solidFill>
              <a:schemeClr val="tx2">
                <a:lumMod val="50000"/>
                <a:lumOff val="50000"/>
              </a:schemeClr>
            </a:solidFill>
          </a:endParaRPr>
        </a:p>
      </dsp:txBody>
      <dsp:txXfrm rot="5400000">
        <a:off x="3674580" y="-2340365"/>
        <a:ext cx="1233961" cy="5925358"/>
      </dsp:txXfrm>
    </dsp:sp>
    <dsp:sp modelId="{36A0A33D-D575-46C4-8607-1C1C44B45A1E}">
      <dsp:nvSpPr>
        <dsp:cNvPr id="0" name=""/>
        <dsp:cNvSpPr/>
      </dsp:nvSpPr>
      <dsp:spPr>
        <a:xfrm rot="5400000">
          <a:off x="-284760" y="1997479"/>
          <a:ext cx="1898401" cy="1328881"/>
        </a:xfrm>
        <a:prstGeom prst="chevron">
          <a:avLst/>
        </a:prstGeom>
        <a:solidFill>
          <a:schemeClr val="bg1">
            <a:lumMod val="75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Process Supplier Schedules</a:t>
          </a:r>
          <a:endParaRPr lang="en-US" sz="1400" kern="1200" dirty="0"/>
        </a:p>
      </dsp:txBody>
      <dsp:txXfrm rot="5400000">
        <a:off x="-284760" y="1997479"/>
        <a:ext cx="1898401" cy="1328881"/>
      </dsp:txXfrm>
    </dsp:sp>
    <dsp:sp modelId="{954FA915-96DD-4F4F-8735-6DAAB13DB70E}">
      <dsp:nvSpPr>
        <dsp:cNvPr id="0" name=""/>
        <dsp:cNvSpPr/>
      </dsp:nvSpPr>
      <dsp:spPr>
        <a:xfrm rot="5400000">
          <a:off x="3674255" y="-632655"/>
          <a:ext cx="1234609" cy="5925358"/>
        </a:xfrm>
        <a:prstGeom prst="round2SameRect">
          <a:avLst/>
        </a:prstGeom>
        <a:solidFill>
          <a:schemeClr val="bg1">
            <a:lumMod val="75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Calculate net change in MRP</a:t>
          </a:r>
          <a:endParaRPr lang="en-US" sz="1800"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Create scheduled release</a:t>
          </a:r>
          <a:endParaRPr lang="en-US" sz="1800"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Transmit supplier schedules</a:t>
          </a:r>
          <a:endParaRPr lang="en-US" sz="1800" kern="1200" dirty="0">
            <a:solidFill>
              <a:schemeClr val="tx2">
                <a:lumMod val="50000"/>
                <a:lumOff val="50000"/>
              </a:schemeClr>
            </a:solidFill>
          </a:endParaRPr>
        </a:p>
      </dsp:txBody>
      <dsp:txXfrm rot="5400000">
        <a:off x="3674255" y="-632655"/>
        <a:ext cx="1234609" cy="5925358"/>
      </dsp:txXfrm>
    </dsp:sp>
    <dsp:sp modelId="{17ACDDBC-B0F8-407E-9006-E7F673E4E3CB}">
      <dsp:nvSpPr>
        <dsp:cNvPr id="0" name=""/>
        <dsp:cNvSpPr/>
      </dsp:nvSpPr>
      <dsp:spPr>
        <a:xfrm rot="5400000">
          <a:off x="-284760" y="3704865"/>
          <a:ext cx="1898401" cy="132888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t>Receive Scheduled Orders</a:t>
          </a:r>
          <a:endParaRPr lang="en-US" sz="1400" b="1" kern="1200" dirty="0"/>
        </a:p>
      </dsp:txBody>
      <dsp:txXfrm rot="5400000">
        <a:off x="-284760" y="3704865"/>
        <a:ext cx="1898401" cy="1328881"/>
      </dsp:txXfrm>
    </dsp:sp>
    <dsp:sp modelId="{2454609C-8491-499B-882A-3EBA40AE28A1}">
      <dsp:nvSpPr>
        <dsp:cNvPr id="0" name=""/>
        <dsp:cNvSpPr/>
      </dsp:nvSpPr>
      <dsp:spPr>
        <a:xfrm rot="5400000">
          <a:off x="3674580" y="1074406"/>
          <a:ext cx="1233961" cy="59253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Create PO shippers</a:t>
          </a:r>
          <a:endParaRPr lang="en-US" sz="1800" kern="1200" dirty="0"/>
        </a:p>
        <a:p>
          <a:pPr marL="171450" lvl="1" indent="-171450" algn="l" defTabSz="800100">
            <a:lnSpc>
              <a:spcPct val="90000"/>
            </a:lnSpc>
            <a:spcBef>
              <a:spcPct val="0"/>
            </a:spcBef>
            <a:spcAft>
              <a:spcPct val="15000"/>
            </a:spcAft>
            <a:buChar char="••"/>
          </a:pPr>
          <a:r>
            <a:rPr lang="en-US" sz="1800" b="1" kern="1200" dirty="0" smtClean="0"/>
            <a:t>Receive PO shippers</a:t>
          </a:r>
          <a:endParaRPr lang="en-US" sz="1800" kern="1200" dirty="0"/>
        </a:p>
      </dsp:txBody>
      <dsp:txXfrm rot="5400000">
        <a:off x="3674580" y="1074406"/>
        <a:ext cx="1233961" cy="5925358"/>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200" b="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200" b="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1200" b="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1200" b="0">
                <a:latin typeface="Arial" charset="0"/>
              </a:defRPr>
            </a:lvl1pPr>
          </a:lstStyle>
          <a:p>
            <a:pPr>
              <a:defRPr/>
            </a:pPr>
            <a:fld id="{40A1D6FC-0782-4EFA-9230-2734F45F7614}"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000" b="0">
                <a:latin typeface="Arial" charset="0"/>
              </a:defRPr>
            </a:lvl1pPr>
          </a:lstStyle>
          <a:p>
            <a:pPr>
              <a:defRPr/>
            </a:pPr>
            <a:endParaRPr lang="en-US"/>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000" b="0">
                <a:latin typeface="Arial" charset="0"/>
              </a:defRPr>
            </a:lvl1pPr>
          </a:lstStyle>
          <a:p>
            <a:pPr>
              <a:defRPr/>
            </a:pPr>
            <a:endParaRPr lang="en-US"/>
          </a:p>
        </p:txBody>
      </p:sp>
      <p:sp>
        <p:nvSpPr>
          <p:cNvPr id="134148" name="Rectangle 4"/>
          <p:cNvSpPr>
            <a:spLocks noGrp="1" noRot="1" noChangeAspect="1" noChangeArrowheads="1" noTextEdit="1"/>
          </p:cNvSpPr>
          <p:nvPr>
            <p:ph type="sldImg" idx="2"/>
          </p:nvPr>
        </p:nvSpPr>
        <p:spPr bwMode="auto">
          <a:xfrm>
            <a:off x="1174750" y="695325"/>
            <a:ext cx="4637088"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800" b="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800" b="0">
                <a:latin typeface="Arial" charset="0"/>
              </a:defRPr>
            </a:lvl1pPr>
          </a:lstStyle>
          <a:p>
            <a:pPr>
              <a:defRPr/>
            </a:pPr>
            <a:fld id="{99DBD494-AC1C-4869-B4CD-EBA2A798FA9B}"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company’s Finance Department is generally responsible for creating </a:t>
            </a:r>
            <a:r>
              <a:rPr lang="en-US" baseline="0" dirty="0" smtClean="0"/>
              <a:t>supplier records in the system using Supplier Create. </a:t>
            </a:r>
            <a:endParaRPr lang="en-US" altLang="zh-CN" baseline="0" dirty="0" smtClean="0"/>
          </a:p>
          <a:p>
            <a:endParaRPr lang="en-US" baseline="0" dirty="0" smtClean="0"/>
          </a:p>
          <a:p>
            <a:r>
              <a:rPr lang="en-US" dirty="0" smtClean="0"/>
              <a:t>Logistics staff</a:t>
            </a:r>
            <a:r>
              <a:rPr lang="en-US" baseline="0" dirty="0" smtClean="0"/>
              <a:t> can then</a:t>
            </a:r>
            <a:r>
              <a:rPr lang="en-US" dirty="0" smtClean="0"/>
              <a:t> use </a:t>
            </a:r>
            <a:r>
              <a:rPr lang="en-US" sz="1200" kern="1200" baseline="0" dirty="0" smtClean="0">
                <a:solidFill>
                  <a:schemeClr val="tx1"/>
                </a:solidFill>
                <a:latin typeface="Times New Roman" pitchFamily="18" charset="0"/>
                <a:ea typeface="+mn-ea"/>
                <a:cs typeface="+mn-cs"/>
              </a:rPr>
              <a:t>Supplier Data Maintenance to review and modify the supplier data.</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101</a:t>
            </a:fld>
            <a:endParaRPr lang="en-US"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102</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103</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104</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105</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106</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indent="-228600">
              <a:buNone/>
            </a:pPr>
            <a:endParaRPr lang="en-US" sz="8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855FB00A-2601-478E-BD3E-C3300B812323}" type="slidenum">
              <a:rPr lang="en-US" smtClean="0"/>
              <a:pPr/>
              <a:t>11</a:t>
            </a:fld>
            <a:endParaRPr lang="en-US" smtClean="0"/>
          </a:p>
        </p:txBody>
      </p:sp>
      <p:sp>
        <p:nvSpPr>
          <p:cNvPr id="14438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438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Enter information obtained from the supplier, Bridgeville Industries, about the keyboard in Supplier Item Maintenance (1.19). The supplier’s corresponding item number for QMI item 60003 is </a:t>
            </a:r>
            <a:r>
              <a:rPr lang="en-US" altLang="zh-CN" sz="1200" kern="1200" baseline="0" dirty="0" smtClean="0">
                <a:solidFill>
                  <a:schemeClr val="tx1"/>
                </a:solidFill>
                <a:latin typeface="Times New Roman" pitchFamily="18" charset="0"/>
                <a:ea typeface="+mn-ea"/>
                <a:cs typeface="+mn-cs"/>
              </a:rPr>
              <a:t>BI</a:t>
            </a:r>
            <a:r>
              <a:rPr lang="en-US" sz="1200" kern="1200" baseline="0" dirty="0" smtClean="0">
                <a:solidFill>
                  <a:schemeClr val="tx1"/>
                </a:solidFill>
                <a:latin typeface="Times New Roman" pitchFamily="18" charset="0"/>
                <a:ea typeface="+mn-ea"/>
                <a:cs typeface="+mn-cs"/>
              </a:rPr>
              <a:t>32520.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Typically, suppliers do not use the same numbering scheme that their customers do. By entering the supplier item information in the system, the buyer can use either the supplier’s item number or their own company’s item number on purchase orders. The system then recognizes both numbers as belonging to the same item.</a:t>
            </a:r>
          </a:p>
          <a:p>
            <a:endParaRPr lang="en-US" sz="800" dirty="0" smtClean="0"/>
          </a:p>
          <a:p>
            <a:r>
              <a:rPr lang="en-US" sz="1200" b="1" i="1" kern="1200" baseline="0" dirty="0" smtClean="0">
                <a:solidFill>
                  <a:schemeClr val="tx1"/>
                </a:solidFill>
                <a:latin typeface="Times New Roman" pitchFamily="18" charset="0"/>
                <a:ea typeface="+mn-ea"/>
                <a:cs typeface="+mn-cs"/>
              </a:rPr>
              <a:t>Important: </a:t>
            </a:r>
            <a:r>
              <a:rPr lang="en-US" sz="1200" b="0" i="0" kern="1200" baseline="0" dirty="0" smtClean="0">
                <a:solidFill>
                  <a:schemeClr val="tx1"/>
                </a:solidFill>
                <a:latin typeface="Times New Roman" pitchFamily="18" charset="0"/>
                <a:ea typeface="+mn-ea"/>
                <a:cs typeface="+mn-cs"/>
              </a:rPr>
              <a:t>The ability to use the Supplier Item Browse to search for an item or supplier is a </a:t>
            </a:r>
            <a:r>
              <a:rPr lang="en-US" sz="1200" kern="1200" baseline="0" dirty="0" smtClean="0">
                <a:solidFill>
                  <a:schemeClr val="tx1"/>
                </a:solidFill>
                <a:latin typeface="Times New Roman" pitchFamily="18" charset="0"/>
                <a:ea typeface="+mn-ea"/>
                <a:cs typeface="+mn-cs"/>
              </a:rPr>
              <a:t>powerful feature. This feature lets you search for all suppliers that can supply an item, or all the items that you purchase from each supplier.</a:t>
            </a:r>
            <a:endParaRPr lang="en-US" sz="8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nSpc>
                <a:spcPct val="150000"/>
              </a:lnSpc>
            </a:pPr>
            <a:r>
              <a:rPr lang="en-US" sz="1200" kern="1200" baseline="0" dirty="0" smtClean="0">
                <a:solidFill>
                  <a:schemeClr val="tx1"/>
                </a:solidFill>
                <a:latin typeface="Times New Roman" pitchFamily="18" charset="0"/>
                <a:ea typeface="+mn-ea"/>
                <a:cs typeface="+mn-cs"/>
              </a:rPr>
              <a:t>The settings in Purchasing Control affect the purchasing process. Use the Ship-To field to specify the default site code where most shipments are received. The site code is linked to QMI’s company address record. This code lets the system print the ship-to address on all purchase orders. The </a:t>
            </a:r>
            <a:r>
              <a:rPr lang="en-US" altLang="zh-CN" sz="1200" kern="1200" baseline="0" dirty="0" smtClean="0">
                <a:solidFill>
                  <a:schemeClr val="tx1"/>
                </a:solidFill>
                <a:latin typeface="Times New Roman" pitchFamily="18" charset="0"/>
                <a:ea typeface="+mn-ea"/>
                <a:cs typeface="+mn-cs"/>
              </a:rPr>
              <a:t>s</a:t>
            </a:r>
            <a:r>
              <a:rPr lang="en-US" sz="1200" kern="1200" baseline="0" dirty="0" smtClean="0">
                <a:solidFill>
                  <a:schemeClr val="tx1"/>
                </a:solidFill>
                <a:latin typeface="Times New Roman" pitchFamily="18" charset="0"/>
                <a:ea typeface="+mn-ea"/>
                <a:cs typeface="+mn-cs"/>
              </a:rPr>
              <a:t>hip-to address can be modified on each purchase order line, if necessary. </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In the QMI training data, the PO Prefix field is set to P10 and the Receiver Prefix field is set to R10. Since the Receiver Type field is set to 1, each line item on the PO generates a receiver. Therefore, receiver numbers index differently than PO numbers.</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All the fields on the right, except Keep Booking History, are unchecked. </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The tolerance fields set the limits for </a:t>
            </a:r>
            <a:r>
              <a:rPr lang="en-US" sz="1200" kern="1200" baseline="0" dirty="0" err="1" smtClean="0">
                <a:solidFill>
                  <a:schemeClr val="tx1"/>
                </a:solidFill>
                <a:latin typeface="Times New Roman" pitchFamily="18" charset="0"/>
                <a:ea typeface="+mn-ea"/>
                <a:cs typeface="+mn-cs"/>
              </a:rPr>
              <a:t>overshipments</a:t>
            </a:r>
            <a:r>
              <a:rPr lang="en-US" sz="1200" kern="1200" baseline="0" dirty="0" smtClean="0">
                <a:solidFill>
                  <a:schemeClr val="tx1"/>
                </a:solidFill>
                <a:latin typeface="Times New Roman" pitchFamily="18" charset="0"/>
                <a:ea typeface="+mn-ea"/>
                <a:cs typeface="+mn-cs"/>
              </a:rPr>
              <a:t>. The settings indicate that any item receipt with a count 10% greater than the PO quantity or a value of 100 currency units greater than the PO value is rejected.</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The single entry line format lets you customize due dates, sites, tax statuses, and other information for each line item on a purchase order. The Multiple entry feature lets you enter basic information, such as the item number, quantity, and price, for several lines on a single screen.</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PO header and line comments are used to add significant detail to a purchase order header (for the entire order), or to the line item detail (which applies to a specific line only). The control settings let you set the defaults for each new order.</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Enterprise Application has predefined process maps, which map real-world business</a:t>
            </a:r>
            <a:r>
              <a:rPr lang="en-US" baseline="0" dirty="0" smtClean="0"/>
              <a:t> processes</a:t>
            </a:r>
            <a:r>
              <a:rPr lang="en-US" dirty="0" smtClean="0"/>
              <a:t>. You can use the pre-delivered</a:t>
            </a:r>
            <a:r>
              <a:rPr lang="en-US" baseline="0" dirty="0" smtClean="0"/>
              <a:t> Procure-to-Pay process map or you can create your own process maps that fit your business environment.</a:t>
            </a:r>
          </a:p>
          <a:p>
            <a:endParaRPr lang="en-US" baseline="0" dirty="0" smtClean="0"/>
          </a:p>
          <a:p>
            <a:r>
              <a:rPr lang="en-US" baseline="0" dirty="0" smtClean="0"/>
              <a:t>This training course only discusses the fundamental steps in Procure-to-Pay, as the simplified process flow in the next slide shows.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15</a:t>
            </a:fld>
            <a:endParaRPr lang="en-US"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buNone/>
            </a:pPr>
            <a:r>
              <a:rPr lang="en-US" sz="1200" dirty="0" smtClean="0"/>
              <a:t>The example shows the following purchasing activities:</a:t>
            </a:r>
          </a:p>
          <a:p>
            <a:pPr>
              <a:buNone/>
            </a:pPr>
            <a:endParaRPr lang="en-US" sz="1200" dirty="0" smtClean="0"/>
          </a:p>
          <a:p>
            <a:pPr marL="228600" indent="-228600">
              <a:buFont typeface="+mj-lt"/>
              <a:buAutoNum type="arabicPeriod"/>
            </a:pPr>
            <a:r>
              <a:rPr lang="en-US" sz="1200" dirty="0" smtClean="0"/>
              <a:t>Create a purchase order to buy the components (items 60001, 60002, 60003, and 60005) in sufficient quantities to build ten medical ultrasound devices.</a:t>
            </a:r>
          </a:p>
          <a:p>
            <a:pPr marL="228600" indent="-228600">
              <a:buFont typeface="+mj-lt"/>
              <a:buAutoNum type="arabicPeriod"/>
            </a:pPr>
            <a:r>
              <a:rPr lang="en-US" sz="1200" dirty="0" smtClean="0"/>
              <a:t>Receive the items into inventory.</a:t>
            </a:r>
          </a:p>
          <a:p>
            <a:pPr marL="228600" indent="-228600">
              <a:buFont typeface="+mj-lt"/>
              <a:buAutoNum type="arabicPeriod"/>
            </a:pPr>
            <a:r>
              <a:rPr lang="en-US" sz="1200" dirty="0" smtClean="0"/>
              <a:t>Process</a:t>
            </a:r>
            <a:r>
              <a:rPr lang="en-US" sz="1200" baseline="0" dirty="0" smtClean="0"/>
              <a:t> the PO return.</a:t>
            </a:r>
            <a:endParaRPr lang="en-US" sz="1200" dirty="0" smtClean="0"/>
          </a:p>
          <a:p>
            <a:pPr marL="228600" indent="-228600">
              <a:buFont typeface="+mj-lt"/>
              <a:buAutoNum type="arabicPeriod"/>
            </a:pPr>
            <a:r>
              <a:rPr lang="en-US" sz="1200" dirty="0" smtClean="0"/>
              <a:t>Process the supplier invoice.</a:t>
            </a:r>
          </a:p>
          <a:p>
            <a:pPr marL="228600" indent="-228600">
              <a:buFont typeface="+mj-lt"/>
              <a:buAutoNum type="arabicPeriod"/>
            </a:pPr>
            <a:r>
              <a:rPr lang="en-US" altLang="zh-CN" sz="1200" dirty="0" smtClean="0"/>
              <a:t>Process the payment to the supplier.</a:t>
            </a:r>
          </a:p>
          <a:p>
            <a:pPr marL="0" indent="-228600">
              <a:buFont typeface="+mj-lt"/>
              <a:buNone/>
            </a:pPr>
            <a:r>
              <a:rPr lang="en-US" altLang="zh-CN" sz="1200" b="1" dirty="0" smtClean="0"/>
              <a:t>Note:</a:t>
            </a:r>
            <a:r>
              <a:rPr lang="en-US" altLang="zh-CN" sz="1200" b="1" baseline="0" dirty="0" smtClean="0"/>
              <a:t> </a:t>
            </a:r>
            <a:r>
              <a:rPr lang="en-US" altLang="zh-CN" sz="1200" b="0" baseline="0" dirty="0" smtClean="0"/>
              <a:t> This section only covers the PO creation, receipt, and return processes. For more information on the supplier invoice and payment processes, see </a:t>
            </a:r>
            <a:r>
              <a:rPr lang="en-US" altLang="zh-CN" sz="1200" b="0" i="1" baseline="0" dirty="0" smtClean="0"/>
              <a:t>Processing Invoices and Payments</a:t>
            </a:r>
            <a:r>
              <a:rPr lang="en-US" altLang="zh-CN" sz="1200" b="0" baseline="0" dirty="0" smtClean="0"/>
              <a:t>.</a:t>
            </a:r>
            <a:endParaRPr lang="en-US" altLang="zh-CN" sz="1200"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18</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There</a:t>
            </a:r>
            <a:r>
              <a:rPr lang="en-US" sz="800" baseline="0" dirty="0" smtClean="0"/>
              <a:t> are t</a:t>
            </a:r>
            <a:r>
              <a:rPr lang="en-US" sz="800" dirty="0" smtClean="0"/>
              <a:t>hree elements</a:t>
            </a:r>
            <a:r>
              <a:rPr lang="en-US" sz="800" baseline="0" dirty="0" smtClean="0"/>
              <a:t> of a purchase order:</a:t>
            </a:r>
          </a:p>
          <a:p>
            <a:pPr lvl="1">
              <a:buFont typeface="Arial" pitchFamily="34" charset="0"/>
              <a:buChar char="•"/>
            </a:pPr>
            <a:r>
              <a:rPr lang="en-US" sz="800" baseline="0" dirty="0" smtClean="0"/>
              <a:t> Header</a:t>
            </a:r>
          </a:p>
          <a:p>
            <a:pPr lvl="1">
              <a:buFont typeface="Arial" pitchFamily="34" charset="0"/>
              <a:buChar char="•"/>
            </a:pPr>
            <a:r>
              <a:rPr lang="en-US" sz="800" baseline="0" dirty="0" smtClean="0"/>
              <a:t> Line Items</a:t>
            </a:r>
          </a:p>
          <a:p>
            <a:pPr lvl="1">
              <a:buFont typeface="Arial" pitchFamily="34" charset="0"/>
              <a:buChar char="•"/>
            </a:pPr>
            <a:r>
              <a:rPr lang="en-US" sz="800" baseline="0" dirty="0" smtClean="0"/>
              <a:t> Trailer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19</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lvl="1" algn="l">
              <a:buFont typeface="Arial" pitchFamily="34" charset="0"/>
              <a:buNone/>
            </a:pPr>
            <a:r>
              <a:rPr lang="en-US" sz="800" dirty="0" smtClean="0"/>
              <a:t>To create a discrete purchase order, use the </a:t>
            </a:r>
            <a:r>
              <a:rPr lang="en-US" sz="800" baseline="0" dirty="0" smtClean="0"/>
              <a:t>Create Purchase Order node in the Manage Discrete Purchasing process map. The menu collection gathers the menus related to purchase orders.</a:t>
            </a:r>
          </a:p>
          <a:p>
            <a:pPr marL="0" lvl="1" algn="l">
              <a:buFont typeface="Arial" pitchFamily="34" charset="0"/>
              <a:buNone/>
            </a:pPr>
            <a:endParaRPr lang="en-US" sz="800" baseline="0" dirty="0" smtClean="0"/>
          </a:p>
          <a:p>
            <a:pPr marL="0" lvl="1" algn="l">
              <a:buFont typeface="Arial" pitchFamily="34" charset="0"/>
              <a:buNone/>
            </a:pPr>
            <a:r>
              <a:rPr lang="en-US" sz="800" b="1" baseline="0" dirty="0" smtClean="0"/>
              <a:t>Header Information</a:t>
            </a:r>
          </a:p>
          <a:p>
            <a:pPr marL="182880" lvl="1" indent="-182880" algn="l">
              <a:buFont typeface="Arial" pitchFamily="34" charset="0"/>
              <a:buChar char="•"/>
            </a:pPr>
            <a:r>
              <a:rPr lang="en-US" sz="800" dirty="0" smtClean="0"/>
              <a:t> The</a:t>
            </a:r>
            <a:r>
              <a:rPr lang="en-US" sz="800" baseline="0" dirty="0" smtClean="0"/>
              <a:t> purchase order number can either be system-generated or manually entered.</a:t>
            </a:r>
          </a:p>
          <a:p>
            <a:pPr marL="182880" lvl="1" indent="-182880" algn="l">
              <a:buFont typeface="Arial" pitchFamily="34" charset="0"/>
              <a:buChar char="•"/>
            </a:pPr>
            <a:r>
              <a:rPr lang="en-US" sz="800" baseline="0" dirty="0" smtClean="0"/>
              <a:t> The supplier is 10S1002.</a:t>
            </a:r>
          </a:p>
          <a:p>
            <a:pPr marL="182880" lvl="1" indent="-182880" algn="l">
              <a:buFont typeface="Arial" pitchFamily="34" charset="0"/>
              <a:buChar char="•"/>
            </a:pPr>
            <a:r>
              <a:rPr lang="en-US" sz="800" baseline="0" dirty="0" smtClean="0"/>
              <a:t> The dates entered in the header default to the item lines.</a:t>
            </a:r>
          </a:p>
          <a:p>
            <a:pPr marL="182880" lvl="1" indent="-182880" algn="l">
              <a:buFont typeface="Arial" pitchFamily="34" charset="0"/>
              <a:buChar char="•"/>
            </a:pPr>
            <a:r>
              <a:rPr lang="en-US" sz="800" baseline="0" dirty="0" smtClean="0"/>
              <a:t> </a:t>
            </a:r>
            <a:r>
              <a:rPr lang="en-US" sz="800" dirty="0" smtClean="0"/>
              <a:t>The tax data defaults from Global Tax Management and is not normally modified in Purchase Order Maintenance.</a:t>
            </a:r>
            <a:endParaRPr lang="en-US" sz="3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20</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lvl="1" algn="l">
              <a:buFont typeface="Arial" pitchFamily="34" charset="0"/>
              <a:buNone/>
            </a:pPr>
            <a:r>
              <a:rPr lang="en-US" sz="800" b="1" dirty="0" smtClean="0"/>
              <a:t>Item Line Information</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Each line indicates a particular item to order, the order quantity, and the price.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The</a:t>
            </a:r>
            <a:r>
              <a:rPr lang="en-US" sz="800" baseline="0" dirty="0" smtClean="0"/>
              <a:t> l</a:t>
            </a:r>
            <a:r>
              <a:rPr lang="en-US" sz="800" dirty="0" smtClean="0"/>
              <a:t>ine details include any exceptions to the header information, such as a delivery date or receiving site, that apply to this line item only and not to the whole order.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21</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b="1" dirty="0" smtClean="0"/>
              <a:t>Trailer</a:t>
            </a:r>
            <a:r>
              <a:rPr lang="en-US" sz="800" b="1" baseline="0" dirty="0" smtClean="0"/>
              <a:t> Information</a:t>
            </a:r>
            <a:endParaRPr lang="en-US" sz="800" b="1" dirty="0" smtClean="0"/>
          </a:p>
          <a:p>
            <a:pPr marL="182880" indent="-182880">
              <a:buFont typeface="Arial" pitchFamily="34" charset="0"/>
              <a:buChar char="•"/>
            </a:pPr>
            <a:r>
              <a:rPr lang="en-US" sz="800" kern="1200" baseline="0" dirty="0" smtClean="0">
                <a:solidFill>
                  <a:schemeClr val="tx1"/>
                </a:solidFill>
                <a:latin typeface="Times New Roman" pitchFamily="18" charset="0"/>
                <a:ea typeface="+mn-ea"/>
                <a:cs typeface="+mn-cs"/>
              </a:rPr>
              <a:t>The trailer information contains tax and order status information for all line items. </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kern="1200" baseline="0" dirty="0" smtClean="0">
                <a:solidFill>
                  <a:schemeClr val="tx1"/>
                </a:solidFill>
                <a:latin typeface="Times New Roman" pitchFamily="18" charset="0"/>
                <a:ea typeface="+mn-ea"/>
                <a:cs typeface="+mn-cs"/>
              </a:rPr>
              <a:t>The revision number in the trailer enables you to track how many changes were made to the order.</a:t>
            </a:r>
            <a:endParaRPr lang="en-US" sz="800" dirty="0" smtClean="0"/>
          </a:p>
          <a:p>
            <a:pPr marL="182880" indent="-182880">
              <a:buFont typeface="Arial" pitchFamily="34" charset="0"/>
              <a:buChar char="•"/>
            </a:pPr>
            <a:r>
              <a:rPr lang="en-US" sz="800" kern="1200" baseline="0" dirty="0" smtClean="0">
                <a:solidFill>
                  <a:schemeClr val="tx1"/>
                </a:solidFill>
                <a:latin typeface="Times New Roman" pitchFamily="18" charset="0"/>
                <a:ea typeface="+mn-ea"/>
                <a:cs typeface="+mn-cs"/>
              </a:rPr>
              <a:t>The Print PO field in the trailer allows you to print the PO using Purchase Order Print, which is also available in the Create Purchase Order menu collection.</a:t>
            </a:r>
          </a:p>
          <a:p>
            <a:pPr marL="182880" indent="-182880">
              <a:buFont typeface="Arial" pitchFamily="34" charset="0"/>
              <a:buChar char="•"/>
            </a:pPr>
            <a:r>
              <a:rPr lang="en-US" sz="800" kern="1200" baseline="0" dirty="0" smtClean="0">
                <a:solidFill>
                  <a:schemeClr val="tx1"/>
                </a:solidFill>
                <a:latin typeface="Times New Roman" pitchFamily="18" charset="0"/>
                <a:ea typeface="+mn-ea"/>
                <a:cs typeface="+mn-cs"/>
              </a:rPr>
              <a:t>A blank status indicates that the order is open. You can manually close an order by changing the status to X or C.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22</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dirty="0" smtClean="0"/>
              <a:t>You</a:t>
            </a:r>
            <a:r>
              <a:rPr lang="en-US" sz="800" baseline="0" dirty="0" smtClean="0"/>
              <a:t> can review purchase orders using the Purchase Order by Supplier/Order Report within the Create Purchase Order menu collection, or using the Purchase Order Browse, as shown in the slide. The browse provides more functions than the ability to view purchase orders. From the browse, you can also create POs or modify existing </a:t>
            </a:r>
            <a:r>
              <a:rPr lang="en-US" sz="800" baseline="0" dirty="0" err="1" smtClean="0"/>
              <a:t>POs.</a:t>
            </a:r>
            <a:endParaRPr lang="en-US" sz="80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23</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Open Purchase</a:t>
            </a:r>
            <a:r>
              <a:rPr lang="en-US" sz="800" baseline="0" dirty="0" smtClean="0"/>
              <a:t> Order Receipts from Home &gt; Procure-to-Pay &gt; Manage Discrete Purchasing &gt; Receive Material(s).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24</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aseline="0" dirty="0" smtClean="0"/>
              <a:t>Enter the purchase order number and select the Receive All field. By selecting Receive All, the receiving personnel do not need to receive the items line by line.</a:t>
            </a:r>
          </a:p>
          <a:p>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If the </a:t>
            </a:r>
            <a:r>
              <a:rPr lang="en-US" altLang="zh-CN" sz="800" dirty="0" smtClean="0"/>
              <a:t>Receive</a:t>
            </a:r>
            <a:r>
              <a:rPr lang="en-US" altLang="zh-CN" sz="800" baseline="0" dirty="0" smtClean="0"/>
              <a:t> All field is selected, the system automatically fills the Receipt Quantity field. You can also review the PO lines to be processed by responding Yes when you are asked whether to display the PO lines to be received.</a:t>
            </a:r>
            <a:endParaRPr lang="en-US" sz="8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25</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If,</a:t>
            </a:r>
            <a:r>
              <a:rPr lang="en-US" sz="800" baseline="0" dirty="0" smtClean="0"/>
              <a:t> for </a:t>
            </a:r>
            <a:r>
              <a:rPr lang="en-US" sz="800" dirty="0" smtClean="0"/>
              <a:t>some reason, the company </a:t>
            </a:r>
            <a:r>
              <a:rPr lang="en-US" sz="800" baseline="0" dirty="0" smtClean="0"/>
              <a:t>just received a portion of the items they ordered, the receiving staff can also use the Purchase Order Receipts to process the partial receipts. Ensure that the Receive All field is cleared so that staff can manually enter the receipt quantity in the subsequent frame.</a:t>
            </a:r>
          </a:p>
          <a:p>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Since Receive All is not selected, the Receipt Quantity field shows</a:t>
            </a:r>
            <a:r>
              <a:rPr lang="en-US" sz="800" baseline="0" dirty="0" smtClean="0"/>
              <a:t> zero in the slide example. Enter the line number and the quantity received.</a:t>
            </a:r>
            <a:endParaRPr lang="en-US" sz="800"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26</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 purchase order return indicates that you are returning materials to a supplier. The material can be taken from inspection, inventory, or work in process (WIP). The system generates receiving history that you can match against the supplier invoice in Accounts Payable.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There are two ways to return goods to a supplier. If the purchase order still exists, use Purchase Order Returns in the process maps; or use Purchase Order Maintenance to enter a new line for the items to be returned. Use negative numbers to indicate returned quantities. Receive items in Purchase Order Receipts.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This guide discusses the return of goods to the supplier using Purchase Order Returns.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27</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Returning materials against a closed or canceled PO reopens it.  Click Yes to proceed.</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If the return is just part of a purchase, clear the Return All option. </a:t>
            </a:r>
          </a:p>
          <a:p>
            <a:pPr marL="1828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Select the Return to Replace field if </a:t>
            </a:r>
            <a:r>
              <a:rPr lang="en-US" sz="1200" b="0" kern="1200" dirty="0" smtClean="0">
                <a:solidFill>
                  <a:schemeClr val="tx1"/>
                </a:solidFill>
                <a:latin typeface="Times New Roman" pitchFamily="18" charset="0"/>
                <a:ea typeface="+mn-ea"/>
                <a:cs typeface="+mn-cs"/>
              </a:rPr>
              <a:t>the item must be replaced. The system adds another line to the original PO for the returned quantity.</a:t>
            </a:r>
          </a:p>
          <a:p>
            <a:pPr marL="1828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The RTV number is a form of receiver number and is unique. Enter a receiver number on the receipt transaction only if the Receiver Type field is set to 0 or 1 in Purchasing Control. Some companies use different receiver numbers when recording returns. When</a:t>
            </a:r>
            <a:r>
              <a:rPr lang="en-US" sz="800" baseline="0" dirty="0" smtClean="0"/>
              <a:t> left blank, t</a:t>
            </a:r>
            <a:r>
              <a:rPr lang="en-US" sz="800" dirty="0" smtClean="0"/>
              <a:t>he system automatically</a:t>
            </a:r>
            <a:r>
              <a:rPr lang="en-US" sz="800" baseline="0" dirty="0" smtClean="0"/>
              <a:t> generates a number.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28</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In this example, you are going to return 2 each of item 60001 received</a:t>
            </a:r>
            <a:r>
              <a:rPr lang="en-US" sz="800" baseline="0" dirty="0" smtClean="0"/>
              <a:t> from P1010008. The process is similar to that of receiving a PO in Purchase Order Receipts.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If the Supplier Performance</a:t>
            </a:r>
            <a:r>
              <a:rPr lang="en-US" sz="800" baseline="0" dirty="0" smtClean="0"/>
              <a:t> function is enabled in Supplier Performance Control, you are prompted to complete the Supplier Performance Data frame.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The return process is finished. You can print the document for the return using Purchase Return Document Print. You can then use Transactions Detail Inquiry (3.21.1) to see how the return affects the GL transaction.</a:t>
            </a:r>
            <a:endParaRPr lang="en-US" sz="800"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29</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1" dirty="0" smtClean="0"/>
              <a:t>Exercise 1: Settings for the Purchasing</a:t>
            </a:r>
            <a:r>
              <a:rPr lang="en-US" sz="800" b="1" baseline="0" dirty="0" smtClean="0"/>
              <a:t> Function</a:t>
            </a:r>
          </a:p>
          <a:p>
            <a:endParaRPr lang="en-US" sz="500" b="1" baseline="0" dirty="0" smtClean="0"/>
          </a:p>
          <a:p>
            <a:pPr marL="228600" indent="-228600">
              <a:buFont typeface="+mj-lt"/>
              <a:buAutoNum type="arabicPeriod"/>
            </a:pPr>
            <a:r>
              <a:rPr lang="en-US" sz="500" baseline="0" dirty="0" smtClean="0"/>
              <a:t>Use Supplier Data Maintenance to verify supplier data as follows:</a:t>
            </a:r>
            <a:br>
              <a:rPr lang="en-US" sz="500" baseline="0" dirty="0" smtClean="0"/>
            </a:br>
            <a:r>
              <a:rPr lang="en-US" sz="500" baseline="0" dirty="0" smtClean="0">
                <a:latin typeface="Calibri"/>
                <a:ea typeface="宋体"/>
              </a:rPr>
              <a:t>Supplier:10S1002</a:t>
            </a:r>
            <a:br>
              <a:rPr lang="en-US" sz="500" baseline="0" dirty="0" smtClean="0">
                <a:latin typeface="Calibri"/>
                <a:ea typeface="宋体"/>
              </a:rPr>
            </a:br>
            <a:r>
              <a:rPr lang="en-US" sz="500" baseline="0" dirty="0" smtClean="0">
                <a:latin typeface="Calibri"/>
                <a:ea typeface="宋体"/>
              </a:rPr>
              <a:t>Name: Bridgeville Industries</a:t>
            </a:r>
            <a:br>
              <a:rPr lang="en-US" sz="500" baseline="0" dirty="0" smtClean="0">
                <a:latin typeface="Calibri"/>
                <a:ea typeface="宋体"/>
              </a:rPr>
            </a:br>
            <a:r>
              <a:rPr lang="en-US" sz="500" baseline="0" dirty="0" smtClean="0">
                <a:latin typeface="Calibri"/>
                <a:ea typeface="宋体"/>
              </a:rPr>
              <a:t>Cr Terms:	30D (1 month)</a:t>
            </a:r>
            <a:br>
              <a:rPr lang="en-US" sz="500" baseline="0" dirty="0" smtClean="0">
                <a:latin typeface="Calibri"/>
                <a:ea typeface="宋体"/>
              </a:rPr>
            </a:br>
            <a:r>
              <a:rPr lang="en-US" sz="500" baseline="0" dirty="0" smtClean="0">
                <a:latin typeface="Calibri"/>
                <a:ea typeface="宋体"/>
              </a:rPr>
              <a:t>Partial OK: No</a:t>
            </a:r>
            <a:br>
              <a:rPr lang="en-US" sz="500" baseline="0" dirty="0" smtClean="0">
                <a:latin typeface="Calibri"/>
                <a:ea typeface="宋体"/>
              </a:rPr>
            </a:br>
            <a:endParaRPr lang="en-US" sz="500" baseline="0" dirty="0" smtClean="0">
              <a:latin typeface="Calibri"/>
              <a:ea typeface="宋体"/>
            </a:endParaRPr>
          </a:p>
          <a:p>
            <a:pPr marL="228600" indent="-228600">
              <a:buFont typeface="+mj-lt"/>
              <a:buAutoNum type="arabicPeriod"/>
            </a:pPr>
            <a:r>
              <a:rPr lang="en-US" sz="1000" kern="1200" baseline="0" dirty="0" smtClean="0">
                <a:solidFill>
                  <a:schemeClr val="tx1"/>
                </a:solidFill>
                <a:latin typeface="Times New Roman" pitchFamily="18" charset="0"/>
                <a:ea typeface="+mn-ea"/>
                <a:cs typeface="+mn-cs"/>
              </a:rPr>
              <a:t>Use Supplier Item Maintenance to create a record that cross-references item numbers 60001 and 60002 to your supplier’s item numbers.</a:t>
            </a:r>
            <a:br>
              <a:rPr lang="en-US" sz="1000" kern="1200" baseline="0" dirty="0" smtClean="0">
                <a:solidFill>
                  <a:schemeClr val="tx1"/>
                </a:solidFill>
                <a:latin typeface="Times New Roman" pitchFamily="18" charset="0"/>
                <a:ea typeface="+mn-ea"/>
                <a:cs typeface="+mn-cs"/>
              </a:rPr>
            </a:br>
            <a:r>
              <a:rPr lang="en-US" sz="1000" b="1" kern="1200" baseline="0" dirty="0" smtClean="0">
                <a:solidFill>
                  <a:schemeClr val="tx1"/>
                </a:solidFill>
                <a:latin typeface="Times New Roman" pitchFamily="18" charset="0"/>
                <a:ea typeface="+mn-ea"/>
                <a:cs typeface="+mn-cs"/>
              </a:rPr>
              <a:t>I</a:t>
            </a:r>
            <a:r>
              <a:rPr lang="en-US" sz="500" b="1" baseline="0" dirty="0" smtClean="0">
                <a:latin typeface="Calibri"/>
                <a:ea typeface="宋体"/>
              </a:rPr>
              <a:t>tem Number: 60001</a:t>
            </a:r>
            <a:r>
              <a:rPr lang="en-US" sz="500" baseline="0" dirty="0" smtClean="0">
                <a:latin typeface="Calibri"/>
                <a:ea typeface="宋体"/>
              </a:rPr>
              <a:t/>
            </a:r>
            <a:br>
              <a:rPr lang="en-US" sz="500" baseline="0" dirty="0" smtClean="0">
                <a:latin typeface="Calibri"/>
                <a:ea typeface="宋体"/>
              </a:rPr>
            </a:br>
            <a:r>
              <a:rPr lang="en-US" sz="500" baseline="0" dirty="0" smtClean="0">
                <a:latin typeface="Calibri"/>
                <a:ea typeface="宋体"/>
              </a:rPr>
              <a:t>Supplier: 10S1002</a:t>
            </a:r>
            <a:br>
              <a:rPr lang="en-US" sz="500" baseline="0" dirty="0" smtClean="0">
                <a:latin typeface="Calibri"/>
                <a:ea typeface="宋体"/>
              </a:rPr>
            </a:br>
            <a:r>
              <a:rPr lang="en-US" sz="500" baseline="0" dirty="0" smtClean="0">
                <a:latin typeface="Calibri"/>
                <a:ea typeface="宋体"/>
              </a:rPr>
              <a:t>Supplier Item: SCC60001</a:t>
            </a:r>
            <a:br>
              <a:rPr lang="en-US" sz="500" baseline="0" dirty="0" smtClean="0">
                <a:latin typeface="Calibri"/>
                <a:ea typeface="宋体"/>
              </a:rPr>
            </a:br>
            <a:r>
              <a:rPr lang="en-US" sz="500" baseline="0" dirty="0" smtClean="0">
                <a:latin typeface="Calibri"/>
                <a:ea typeface="宋体"/>
              </a:rPr>
              <a:t>Unit of Measure: EA</a:t>
            </a:r>
            <a:br>
              <a:rPr lang="en-US" sz="500" baseline="0" dirty="0" smtClean="0">
                <a:latin typeface="Calibri"/>
                <a:ea typeface="宋体"/>
              </a:rPr>
            </a:br>
            <a:r>
              <a:rPr lang="en-US" sz="500" baseline="0" dirty="0" smtClean="0">
                <a:latin typeface="Calibri"/>
                <a:ea typeface="宋体"/>
              </a:rPr>
              <a:t>Supplier Lead Time: 5</a:t>
            </a:r>
            <a:br>
              <a:rPr lang="en-US" sz="500" baseline="0" dirty="0" smtClean="0">
                <a:latin typeface="Calibri"/>
                <a:ea typeface="宋体"/>
              </a:rPr>
            </a:br>
            <a:r>
              <a:rPr lang="en-US" sz="500" baseline="0" dirty="0" smtClean="0">
                <a:latin typeface="Calibri"/>
                <a:ea typeface="宋体"/>
              </a:rPr>
              <a:t>Currency: USD</a:t>
            </a:r>
            <a:br>
              <a:rPr lang="en-US" sz="500" baseline="0" dirty="0" smtClean="0">
                <a:latin typeface="Calibri"/>
                <a:ea typeface="宋体"/>
              </a:rPr>
            </a:br>
            <a:r>
              <a:rPr lang="en-US" sz="500" baseline="0" dirty="0" smtClean="0">
                <a:latin typeface="Calibri"/>
                <a:ea typeface="宋体"/>
              </a:rPr>
              <a:t>Quote Price: 120</a:t>
            </a:r>
            <a:br>
              <a:rPr lang="en-US" sz="500" baseline="0" dirty="0" smtClean="0">
                <a:latin typeface="Calibri"/>
                <a:ea typeface="宋体"/>
              </a:rPr>
            </a:br>
            <a:r>
              <a:rPr lang="en-US" sz="500" baseline="0" dirty="0" smtClean="0">
                <a:latin typeface="Calibri"/>
                <a:ea typeface="宋体"/>
              </a:rPr>
              <a:t>Quote Quantity: 5</a:t>
            </a:r>
            <a:br>
              <a:rPr lang="en-US" sz="500" baseline="0" dirty="0" smtClean="0">
                <a:latin typeface="Calibri"/>
                <a:ea typeface="宋体"/>
              </a:rPr>
            </a:br>
            <a:r>
              <a:rPr lang="en-US" sz="500" baseline="0" dirty="0" smtClean="0">
                <a:latin typeface="Calibri"/>
                <a:ea typeface="宋体"/>
              </a:rPr>
              <a:t/>
            </a:r>
            <a:br>
              <a:rPr lang="en-US" sz="500" baseline="0" dirty="0" smtClean="0">
                <a:latin typeface="Calibri"/>
                <a:ea typeface="宋体"/>
              </a:rPr>
            </a:br>
            <a:r>
              <a:rPr lang="en-US" sz="500" b="1" baseline="0" dirty="0" smtClean="0">
                <a:latin typeface="Calibri"/>
                <a:ea typeface="宋体"/>
              </a:rPr>
              <a:t>Item Number: 60002</a:t>
            </a:r>
            <a:r>
              <a:rPr lang="en-US" sz="500" baseline="0" dirty="0" smtClean="0">
                <a:latin typeface="Calibri"/>
                <a:ea typeface="宋体"/>
              </a:rPr>
              <a:t/>
            </a:r>
            <a:br>
              <a:rPr lang="en-US" sz="500" baseline="0" dirty="0" smtClean="0">
                <a:latin typeface="Calibri"/>
                <a:ea typeface="宋体"/>
              </a:rPr>
            </a:br>
            <a:r>
              <a:rPr lang="en-US" sz="500" baseline="0" dirty="0" smtClean="0">
                <a:latin typeface="Calibri"/>
                <a:ea typeface="宋体"/>
              </a:rPr>
              <a:t>Supplier: 10S1002</a:t>
            </a:r>
            <a:br>
              <a:rPr lang="en-US" sz="500" baseline="0" dirty="0" smtClean="0">
                <a:latin typeface="Calibri"/>
                <a:ea typeface="宋体"/>
              </a:rPr>
            </a:br>
            <a:r>
              <a:rPr lang="en-US" sz="500" baseline="0" dirty="0" smtClean="0">
                <a:latin typeface="Calibri"/>
                <a:ea typeface="宋体"/>
              </a:rPr>
              <a:t>Supplier Item: SCC60002</a:t>
            </a:r>
            <a:br>
              <a:rPr lang="en-US" sz="500" baseline="0" dirty="0" smtClean="0">
                <a:latin typeface="Calibri"/>
                <a:ea typeface="宋体"/>
              </a:rPr>
            </a:br>
            <a:r>
              <a:rPr lang="en-US" sz="500" baseline="0" dirty="0" smtClean="0">
                <a:latin typeface="Calibri"/>
                <a:ea typeface="宋体"/>
              </a:rPr>
              <a:t>Unit of Measure: EA</a:t>
            </a:r>
            <a:br>
              <a:rPr lang="en-US" sz="500" baseline="0" dirty="0" smtClean="0">
                <a:latin typeface="Calibri"/>
                <a:ea typeface="宋体"/>
              </a:rPr>
            </a:br>
            <a:r>
              <a:rPr lang="en-US" sz="500" baseline="0" dirty="0" smtClean="0">
                <a:latin typeface="Calibri"/>
                <a:ea typeface="宋体"/>
              </a:rPr>
              <a:t>Supplier Lead Time: 5</a:t>
            </a:r>
            <a:br>
              <a:rPr lang="en-US" sz="500" baseline="0" dirty="0" smtClean="0">
                <a:latin typeface="Calibri"/>
                <a:ea typeface="宋体"/>
              </a:rPr>
            </a:br>
            <a:r>
              <a:rPr lang="en-US" sz="500" baseline="0" dirty="0" smtClean="0">
                <a:latin typeface="Calibri"/>
                <a:ea typeface="宋体"/>
              </a:rPr>
              <a:t>Currency: USD</a:t>
            </a:r>
            <a:br>
              <a:rPr lang="en-US" sz="500" baseline="0" dirty="0" smtClean="0">
                <a:latin typeface="Calibri"/>
                <a:ea typeface="宋体"/>
              </a:rPr>
            </a:br>
            <a:r>
              <a:rPr lang="en-US" sz="500" baseline="0" dirty="0" smtClean="0">
                <a:latin typeface="Calibri"/>
                <a:ea typeface="宋体"/>
              </a:rPr>
              <a:t>Quote Price: 122</a:t>
            </a:r>
            <a:br>
              <a:rPr lang="en-US" sz="500" baseline="0" dirty="0" smtClean="0">
                <a:latin typeface="Calibri"/>
                <a:ea typeface="宋体"/>
              </a:rPr>
            </a:br>
            <a:r>
              <a:rPr lang="en-US" sz="500" baseline="0" dirty="0" smtClean="0">
                <a:latin typeface="Calibri"/>
                <a:ea typeface="宋体"/>
              </a:rPr>
              <a:t>Quote Quantity: 5</a:t>
            </a:r>
          </a:p>
          <a:p>
            <a:pPr marL="228600" indent="-228600">
              <a:buFont typeface="+mj-lt"/>
              <a:buAutoNum type="arabicPeriod"/>
            </a:pPr>
            <a:endParaRPr lang="en-US" sz="500" baseline="0" dirty="0" smtClean="0">
              <a:latin typeface="Calibri"/>
              <a:ea typeface="宋体"/>
            </a:endParaRPr>
          </a:p>
          <a:p>
            <a:pPr marL="228600" indent="-228600">
              <a:buFont typeface="+mj-lt"/>
              <a:buAutoNum type="arabicPeriod"/>
            </a:pPr>
            <a:r>
              <a:rPr lang="en-US" sz="1000" kern="1200" baseline="0" dirty="0" smtClean="0">
                <a:solidFill>
                  <a:schemeClr val="tx1"/>
                </a:solidFill>
                <a:latin typeface="Times New Roman" pitchFamily="18" charset="0"/>
                <a:ea typeface="+mn-ea"/>
                <a:cs typeface="+mn-cs"/>
              </a:rPr>
              <a:t>Open Purchasing Control to verify settings as follows:</a:t>
            </a:r>
            <a:br>
              <a:rPr lang="en-US" sz="1000" kern="1200" baseline="0" dirty="0" smtClean="0">
                <a:solidFill>
                  <a:schemeClr val="tx1"/>
                </a:solidFill>
                <a:latin typeface="Times New Roman" pitchFamily="18" charset="0"/>
                <a:ea typeface="+mn-ea"/>
                <a:cs typeface="+mn-cs"/>
              </a:rPr>
            </a:br>
            <a:r>
              <a:rPr lang="en-US" sz="500" baseline="0" dirty="0" smtClean="0">
                <a:latin typeface="Calibri"/>
                <a:ea typeface="宋体"/>
              </a:rPr>
              <a:t>Ship To: 10-100</a:t>
            </a:r>
            <a:br>
              <a:rPr lang="en-US" sz="500" baseline="0" dirty="0" smtClean="0">
                <a:latin typeface="Calibri"/>
                <a:ea typeface="宋体"/>
              </a:rPr>
            </a:br>
            <a:r>
              <a:rPr lang="en-US" sz="500" baseline="0" dirty="0" smtClean="0">
                <a:latin typeface="Calibri"/>
                <a:ea typeface="宋体"/>
              </a:rPr>
              <a:t>PO Prefix: P10</a:t>
            </a:r>
            <a:br>
              <a:rPr lang="en-US" sz="500" baseline="0" dirty="0" smtClean="0">
                <a:latin typeface="Calibri"/>
                <a:ea typeface="宋体"/>
              </a:rPr>
            </a:br>
            <a:r>
              <a:rPr lang="en-US" sz="500" baseline="0" dirty="0" smtClean="0">
                <a:latin typeface="Calibri"/>
                <a:ea typeface="宋体"/>
              </a:rPr>
              <a:t>Receiver Prefix: R10</a:t>
            </a:r>
            <a:br>
              <a:rPr lang="en-US" sz="500" baseline="0" dirty="0" smtClean="0">
                <a:latin typeface="Calibri"/>
                <a:ea typeface="宋体"/>
              </a:rPr>
            </a:br>
            <a:r>
              <a:rPr lang="en-US" sz="500" baseline="0" dirty="0" err="1" smtClean="0">
                <a:latin typeface="Calibri"/>
                <a:ea typeface="宋体"/>
              </a:rPr>
              <a:t>Ln</a:t>
            </a:r>
            <a:r>
              <a:rPr lang="en-US" sz="500" baseline="0" dirty="0" smtClean="0">
                <a:latin typeface="Calibri"/>
                <a:ea typeface="宋体"/>
              </a:rPr>
              <a:t> Format S/M: Single</a:t>
            </a:r>
            <a:br>
              <a:rPr lang="en-US" sz="500" baseline="0" dirty="0" smtClean="0">
                <a:latin typeface="Calibri"/>
                <a:ea typeface="宋体"/>
              </a:rPr>
            </a:br>
            <a:r>
              <a:rPr lang="en-US" sz="500" baseline="0" dirty="0" smtClean="0">
                <a:latin typeface="Calibri"/>
                <a:ea typeface="宋体"/>
              </a:rPr>
              <a:t>PO Header Comments: No</a:t>
            </a:r>
            <a:br>
              <a:rPr lang="en-US" sz="500" baseline="0" dirty="0" smtClean="0">
                <a:latin typeface="Calibri"/>
                <a:ea typeface="宋体"/>
              </a:rPr>
            </a:br>
            <a:r>
              <a:rPr lang="en-US" sz="500" baseline="0" dirty="0" smtClean="0">
                <a:latin typeface="Calibri"/>
                <a:ea typeface="宋体"/>
              </a:rPr>
              <a:t>PO Line Comments: No	</a:t>
            </a:r>
          </a:p>
          <a:p>
            <a:pPr marR="0" algn="l" rtl="0"/>
            <a:endParaRPr lang="en-US" sz="500"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Exercise 2: Discrete Purchase Order Process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500" b="1" baseline="0" dirty="0" smtClean="0"/>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baseline="0" dirty="0" smtClean="0">
                <a:solidFill>
                  <a:schemeClr val="tx1"/>
                </a:solidFill>
                <a:latin typeface="Times New Roman" pitchFamily="18" charset="0"/>
                <a:ea typeface="+mn-ea"/>
                <a:cs typeface="+mn-cs"/>
              </a:rPr>
              <a:t>Use Purchase Order Maintenance (under Home &gt; Procure-to-Pay &gt; Manage Discrete Purchasing &gt; Create Purchase Order) to place an order buying items 60001 and 60002 from supplier 10S1002. The quantity is 10 for each item. The ship-to address is 10-100. </a:t>
            </a:r>
            <a:br>
              <a:rPr lang="en-US" sz="1000" kern="1200" baseline="0" dirty="0" smtClean="0">
                <a:solidFill>
                  <a:schemeClr val="tx1"/>
                </a:solidFill>
                <a:latin typeface="Times New Roman" pitchFamily="18" charset="0"/>
                <a:ea typeface="+mn-ea"/>
                <a:cs typeface="+mn-cs"/>
              </a:rPr>
            </a:br>
            <a:endParaRPr lang="en-US" sz="1000" kern="1200" baseline="0" dirty="0" smtClean="0">
              <a:solidFill>
                <a:schemeClr val="tx1"/>
              </a:solidFill>
              <a:latin typeface="Times New Roman" pitchFamily="18" charset="0"/>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500" baseline="0" dirty="0" smtClean="0">
                <a:latin typeface="Calibri"/>
                <a:ea typeface="宋体"/>
              </a:rPr>
              <a:t>Find </a:t>
            </a:r>
            <a:r>
              <a:rPr lang="en-US" sz="1000" kern="1200" baseline="0" dirty="0" smtClean="0">
                <a:solidFill>
                  <a:schemeClr val="tx1"/>
                </a:solidFill>
                <a:latin typeface="Times New Roman" pitchFamily="18" charset="0"/>
                <a:ea typeface="+mn-ea"/>
                <a:cs typeface="+mn-cs"/>
              </a:rPr>
              <a:t>Purchase Order Receipts in the Procure-to-Pay process maps and use it to record the receipts of all components against the purchase order created in Step 1. Leave the Receiver field blank to let the system generate the receiver number.</a:t>
            </a:r>
            <a:br>
              <a:rPr lang="en-US" sz="1000" kern="1200" baseline="0" dirty="0" smtClean="0">
                <a:solidFill>
                  <a:schemeClr val="tx1"/>
                </a:solidFill>
                <a:latin typeface="Times New Roman" pitchFamily="18" charset="0"/>
                <a:ea typeface="+mn-ea"/>
                <a:cs typeface="+mn-cs"/>
              </a:rPr>
            </a:br>
            <a:r>
              <a:rPr lang="en-US" sz="1000" kern="1200" baseline="0" dirty="0" smtClean="0">
                <a:solidFill>
                  <a:schemeClr val="tx1"/>
                </a:solidFill>
                <a:latin typeface="Times New Roman" pitchFamily="18" charset="0"/>
                <a:ea typeface="+mn-ea"/>
                <a:cs typeface="+mn-cs"/>
              </a:rPr>
              <a:t/>
            </a:r>
            <a:br>
              <a:rPr lang="en-US" sz="1000" kern="1200" baseline="0" dirty="0" smtClean="0">
                <a:solidFill>
                  <a:schemeClr val="tx1"/>
                </a:solidFill>
                <a:latin typeface="Times New Roman" pitchFamily="18" charset="0"/>
                <a:ea typeface="+mn-ea"/>
                <a:cs typeface="+mn-cs"/>
              </a:rPr>
            </a:br>
            <a:r>
              <a:rPr lang="en-US" sz="1000" b="1" kern="1200" baseline="0" dirty="0" smtClean="0">
                <a:solidFill>
                  <a:schemeClr val="tx1"/>
                </a:solidFill>
                <a:latin typeface="Times New Roman" pitchFamily="18" charset="0"/>
                <a:ea typeface="+mn-ea"/>
                <a:cs typeface="+mn-cs"/>
              </a:rPr>
              <a:t>Note: </a:t>
            </a:r>
            <a:r>
              <a:rPr lang="en-US" sz="1000" b="0" kern="1200" baseline="0" dirty="0" smtClean="0">
                <a:solidFill>
                  <a:schemeClr val="tx1"/>
                </a:solidFill>
                <a:latin typeface="Times New Roman" pitchFamily="18" charset="0"/>
                <a:ea typeface="+mn-ea"/>
                <a:cs typeface="+mn-cs"/>
              </a:rPr>
              <a:t>The generated receiver number is displayed on the last screen of the receiving process. Record the number, which you will need for creating the supplier invoice. You can also use Purchase Receipt Document Print to print the receiver.</a:t>
            </a:r>
            <a:br>
              <a:rPr lang="en-US" sz="1000" b="0" kern="1200" baseline="0" dirty="0" smtClean="0">
                <a:solidFill>
                  <a:schemeClr val="tx1"/>
                </a:solidFill>
                <a:latin typeface="Times New Roman" pitchFamily="18" charset="0"/>
                <a:ea typeface="+mn-ea"/>
                <a:cs typeface="+mn-cs"/>
              </a:rPr>
            </a:br>
            <a:endParaRPr lang="en-US" sz="1000" b="0" kern="1200" baseline="0" dirty="0" smtClean="0">
              <a:solidFill>
                <a:schemeClr val="tx1"/>
              </a:solidFill>
              <a:latin typeface="Times New Roman" pitchFamily="18" charset="0"/>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500" b="0" baseline="0" dirty="0" smtClean="0"/>
              <a:t>Use </a:t>
            </a:r>
            <a:r>
              <a:rPr lang="en-US" sz="1000" kern="1200" baseline="0" dirty="0" smtClean="0">
                <a:solidFill>
                  <a:schemeClr val="tx1"/>
                </a:solidFill>
                <a:latin typeface="Times New Roman" pitchFamily="18" charset="0"/>
                <a:ea typeface="+mn-ea"/>
                <a:cs typeface="+mn-cs"/>
              </a:rPr>
              <a:t>Inventory Detail by Item Browse to review the inventory levels for your component items.</a:t>
            </a:r>
            <a:br>
              <a:rPr lang="en-US" sz="1000" kern="1200" baseline="0" dirty="0" smtClean="0">
                <a:solidFill>
                  <a:schemeClr val="tx1"/>
                </a:solidFill>
                <a:latin typeface="Times New Roman" pitchFamily="18" charset="0"/>
                <a:ea typeface="+mn-ea"/>
                <a:cs typeface="+mn-cs"/>
              </a:rPr>
            </a:br>
            <a:endParaRPr lang="en-US" sz="1000" kern="1200" baseline="0" dirty="0" smtClean="0">
              <a:solidFill>
                <a:schemeClr val="tx1"/>
              </a:solidFill>
              <a:latin typeface="Times New Roman" pitchFamily="18" charset="0"/>
              <a:ea typeface="+mn-ea"/>
              <a:cs typeface="+mn-cs"/>
            </a:endParaRPr>
          </a:p>
          <a:p>
            <a:r>
              <a:rPr lang="en-US" sz="1000" b="1" kern="1200" baseline="0" dirty="0" smtClean="0">
                <a:solidFill>
                  <a:schemeClr val="tx1"/>
                </a:solidFill>
                <a:latin typeface="Times New Roman" pitchFamily="18" charset="0"/>
                <a:ea typeface="+mn-ea"/>
                <a:cs typeface="+mn-cs"/>
              </a:rPr>
              <a:t>Note: </a:t>
            </a:r>
            <a:r>
              <a:rPr lang="en-US" sz="1000" b="0" kern="1200" baseline="0" dirty="0" smtClean="0">
                <a:solidFill>
                  <a:schemeClr val="tx1"/>
                </a:solidFill>
                <a:latin typeface="Times New Roman" pitchFamily="18" charset="0"/>
                <a:ea typeface="+mn-ea"/>
                <a:cs typeface="+mn-cs"/>
              </a:rPr>
              <a:t>For exercises on processing supplier invoices and payments, see </a:t>
            </a:r>
            <a:r>
              <a:rPr lang="en-US" sz="1200" i="1" kern="1200" dirty="0" smtClean="0">
                <a:solidFill>
                  <a:schemeClr val="tx1"/>
                </a:solidFill>
                <a:latin typeface="Times New Roman" pitchFamily="18" charset="0"/>
                <a:ea typeface="+mn-ea"/>
                <a:cs typeface="+mn-cs"/>
              </a:rPr>
              <a:t>Processing Invoices and Payments</a:t>
            </a:r>
            <a:r>
              <a:rPr lang="en-US" sz="1000" b="0" kern="1200" baseline="0" dirty="0" smtClean="0">
                <a:solidFill>
                  <a:schemeClr val="tx1"/>
                </a:solidFill>
                <a:latin typeface="Times New Roman" pitchFamily="18" charset="0"/>
                <a:ea typeface="+mn-ea"/>
                <a:cs typeface="+mn-cs"/>
              </a:rPr>
              <a:t>.</a:t>
            </a:r>
            <a:endParaRPr lang="en-US" sz="1000" b="1"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functionalities in the Purchasing module of QAD EE are not limited to those </a:t>
            </a:r>
            <a:r>
              <a:rPr lang="en-US" baseline="0" dirty="0" smtClean="0"/>
              <a:t>listed in this training guide. The Purchasing module also includes features such as consignment, EDI, </a:t>
            </a:r>
            <a:r>
              <a:rPr lang="en-US" baseline="0" dirty="0" err="1" smtClean="0"/>
              <a:t>Kanban</a:t>
            </a:r>
            <a:r>
              <a:rPr lang="en-US" baseline="0" dirty="0" smtClean="0"/>
              <a:t>, and supplier management. This training guide introduces discrete purchasing and supplier scheduled purchasing. The optional standard requisition and blanket order processes are also covered in this guide.</a:t>
            </a:r>
          </a:p>
          <a:p>
            <a:endParaRPr lang="en-US" baseline="0" dirty="0" smtClean="0"/>
          </a:p>
          <a:p>
            <a:r>
              <a:rPr lang="en-US" baseline="0" dirty="0" smtClean="0"/>
              <a:t>For information on the other Purchasing module features, see the relevant training guide or user guide.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32</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 requisition is a record stating that an item is needed. Requisitions specify the quantity, date needed, and place of delivery. A requisition is often the first step of a purchase, although you can issue a purchase order without a requisition. Some companies require multiple approvals before requisitions become orders.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33</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The </a:t>
            </a:r>
            <a:r>
              <a:rPr lang="en-US" sz="800" baseline="0" dirty="0" smtClean="0"/>
              <a:t>administrator can set up requisition settings to define general controls and to establish default values for new requisitions.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This course covers only the mandatory setup.</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34</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35</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37</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38</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Select</a:t>
            </a:r>
            <a:r>
              <a:rPr lang="en-US" sz="800" baseline="0" dirty="0" smtClean="0"/>
              <a:t> Using GRS in Requisition Control to activate GRS.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Define the number</a:t>
            </a:r>
            <a:r>
              <a:rPr lang="en-US" sz="800" baseline="0" dirty="0" smtClean="0"/>
              <a:t> format for requisitions using the Requisition Prefix and Next Requisition Number fields.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800" baseline="0" dirty="0" smtClean="0"/>
          </a:p>
          <a:p>
            <a:r>
              <a:rPr lang="en-US" sz="800" b="1" baseline="0" dirty="0" smtClean="0"/>
              <a:t>Warning: </a:t>
            </a:r>
            <a:r>
              <a:rPr lang="en-US" sz="1200" kern="1200" baseline="0" dirty="0" smtClean="0">
                <a:solidFill>
                  <a:schemeClr val="tx1"/>
                </a:solidFill>
                <a:latin typeface="Times New Roman" pitchFamily="18" charset="0"/>
                <a:ea typeface="+mn-ea"/>
                <a:cs typeface="+mn-cs"/>
              </a:rPr>
              <a:t>If you activate GRS, create new requisitions in GRS Requisition Maintenance (5.2.3), then reset the Using GRS field to No, the GRS-created requisitions are not available from any of the requisition programs. In addition, any POs you have built from GRS requisitions are not accessible from Purchase Order Maintenance (5.7) when GRS is inactive.</a:t>
            </a:r>
            <a:endParaRPr lang="en-US" sz="800" b="1"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39</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dirty="0" smtClean="0"/>
              <a:t>In Requisition Accounting Control, you can set: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80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The minimum number of approvers who must approve a requisition for MRP direct materials before it can be placed on a purchase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The minimum horizontal approvers </a:t>
            </a:r>
            <a:r>
              <a:rPr lang="en-US" sz="1200" baseline="0" dirty="0" smtClean="0"/>
              <a:t>who must approve each category of a requisition before the requisition can be placed on a purchase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The minimum number of vertical (organization) or job approvers who must approve a requisition before it can be placed on a purchase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Whether to allow changes to approved requisitions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40</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An approval level within GRS is defined as the maximum amount of approval currency a person assigned that level is authorized to approve. You define approval levels in Approval Level Maintenance.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Define a level with a two-digit number. </a:t>
            </a:r>
            <a:br>
              <a:rPr lang="en-US" sz="800" dirty="0" smtClean="0"/>
            </a:br>
            <a:r>
              <a:rPr lang="en-US" sz="1200" kern="1200" baseline="0" dirty="0" smtClean="0">
                <a:solidFill>
                  <a:schemeClr val="tx1"/>
                </a:solidFill>
                <a:latin typeface="Times New Roman" pitchFamily="18" charset="0"/>
                <a:ea typeface="+mn-ea"/>
                <a:cs typeface="+mn-cs"/>
              </a:rPr>
              <a:t>At initial system setup, you should consider establishing the levels in increments of 5 or 10 so that you can later insert intermediate levels. </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Approval Level 00 is system-reserved and indicates that a person is not an approver or reviewer. Individuals with this level are not included when reports are generated. Although you can route requisitions to zero-level approvers, their approvals do not count toward the number of required approvals specified in Requisition Accounting Control.</a:t>
            </a:r>
            <a:endParaRPr lang="en-US" sz="80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Enter the monetary amount that a person assigned this level is authorized to approve or required to review. This amount is expressed in the approval currency defined in Requisition Accounting Control.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41</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The buyer—an individual who places purchase orders with suppliers—is the last person in the requisition process. After a requisition has passed through final approval, it is routed to the buyer, who references approved requisition line items on purchase orders. Use Buyer Maintenance to add and delete buyers.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Note:</a:t>
            </a:r>
            <a:r>
              <a:rPr lang="en-US" sz="800" b="0" dirty="0" smtClean="0"/>
              <a:t> The user</a:t>
            </a:r>
            <a:r>
              <a:rPr lang="en-US" sz="800" b="0" baseline="0" dirty="0" smtClean="0"/>
              <a:t> you designate as a buyer must be a valid user in the system.</a:t>
            </a:r>
            <a:endParaRPr lang="en-US" sz="800" b="1"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42</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0" dirty="0" smtClean="0"/>
              <a:t>GRS provides the flexibility to set up approvers based on the way your company wants to manage the approval process. You can set up four types of approvers—horizontal, vertical, job, and product line—using approver maintenance programs.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Approver Types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Horizontal Approver</a:t>
            </a:r>
            <a:br>
              <a:rPr lang="en-US" sz="800" b="0" dirty="0" smtClean="0"/>
            </a:br>
            <a:r>
              <a:rPr lang="en-US" sz="800" b="0" dirty="0" smtClean="0"/>
              <a:t>Approvers can be set up horizontally based on the categories of items they are approving. For example, one manager in your company might approve all computer purchases, regardless of which department creates the requisition. You use Category Maintenance (5.2.1.4) to assign a range of accounts to a category such as Computers. You can then require all computer requisitions to be sent to the approver named for this category, regardless of the requestor’s sub-account or department.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800" b="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Vertical Approver</a:t>
            </a:r>
            <a:br>
              <a:rPr lang="en-US" sz="800" b="0" dirty="0" smtClean="0"/>
            </a:br>
            <a:r>
              <a:rPr lang="en-US" sz="800" b="0" dirty="0" smtClean="0"/>
              <a:t>Many companies approve purchases on a group or department basis. Normally, a department manager or supervisor approves requisitions for the department. If it is the way your company works, you can define approvers vertically through the organization; the approval levels can be related to combinations of entities, sub-accounts, and cost centers.</a:t>
            </a:r>
            <a:br>
              <a:rPr lang="en-US" sz="800" b="0" dirty="0" smtClean="0"/>
            </a:br>
            <a:r>
              <a:rPr lang="en-US" sz="800" b="0" dirty="0" smtClean="0"/>
              <a:t/>
            </a:r>
            <a:br>
              <a:rPr lang="en-US" sz="800" b="0" dirty="0" smtClean="0"/>
            </a:br>
            <a:r>
              <a:rPr lang="en-US" sz="800" b="0" dirty="0" smtClean="0"/>
              <a:t>Even if you use vertical approvers, you might want to have someone else review specific types of purchases across all organizations to make sure that purchases conform to company policy. Then, you can also define categories and set up horizontal approvers with different ranges of account authorizations.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800" b="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Job Approvers</a:t>
            </a:r>
            <a:br>
              <a:rPr lang="en-US" sz="800" b="0" dirty="0" smtClean="0"/>
            </a:br>
            <a:r>
              <a:rPr lang="en-US" sz="800" b="0" dirty="0" smtClean="0"/>
              <a:t>Sometimes, you might need to set up projects or other relatively short-term tasks that do not require long-term approval authority. In this case, you can set up one person—usually the program manager—as a job approver. </a:t>
            </a:r>
            <a:br>
              <a:rPr lang="en-US" sz="800" b="0" dirty="0" smtClean="0"/>
            </a:br>
            <a:r>
              <a:rPr lang="en-US" sz="800" b="0" dirty="0" smtClean="0"/>
              <a:t/>
            </a:r>
            <a:br>
              <a:rPr lang="en-US" sz="800" b="0" dirty="0" smtClean="0"/>
            </a:br>
            <a:r>
              <a:rPr lang="en-US" sz="800" b="0" dirty="0" smtClean="0"/>
              <a:t>This approver can authorize requisitions within specified ranges of sub-accounts and cost centers—but only if the requisitions are associated with a specific job. This way, a single approver can authorize project-specific purchases originated by several departments (multiple sub-accounts).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800" b="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Product Line Approvers</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Product lines group items for reporting, planning, and accounting purposes. A product line approver authorizes inventory purchases for direct materials associated with specific sites and product lines. A person who approves MRP-planned material purchases must be defined as a product line approver.</a:t>
            </a:r>
            <a:endParaRPr lang="en-US" sz="800" b="0"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43</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The figure </a:t>
            </a:r>
            <a:r>
              <a:rPr lang="en-US" sz="800" baseline="0" dirty="0" smtClean="0"/>
              <a:t>is </a:t>
            </a:r>
            <a:r>
              <a:rPr lang="en-US" sz="1200" kern="1200" baseline="0" dirty="0" smtClean="0">
                <a:solidFill>
                  <a:schemeClr val="tx1"/>
                </a:solidFill>
                <a:latin typeface="Times New Roman" pitchFamily="18" charset="0"/>
                <a:ea typeface="+mn-ea"/>
                <a:cs typeface="+mn-cs"/>
              </a:rPr>
              <a:t>a simplified overview of the difference between horizontal and vertical approvers. It also illustrates how a </a:t>
            </a:r>
            <a:r>
              <a:rPr lang="en-US" sz="1200" kern="1200" baseline="0" smtClean="0">
                <a:solidFill>
                  <a:schemeClr val="tx1"/>
                </a:solidFill>
                <a:latin typeface="Times New Roman" pitchFamily="18" charset="0"/>
                <a:ea typeface="+mn-ea"/>
                <a:cs typeface="+mn-cs"/>
              </a:rPr>
              <a:t>requisition requires </a:t>
            </a:r>
            <a:r>
              <a:rPr lang="en-US" sz="1200" kern="1200" baseline="0" dirty="0" smtClean="0">
                <a:solidFill>
                  <a:schemeClr val="tx1"/>
                </a:solidFill>
                <a:latin typeface="Times New Roman" pitchFamily="18" charset="0"/>
                <a:ea typeface="+mn-ea"/>
                <a:cs typeface="+mn-cs"/>
              </a:rPr>
              <a:t>both types of approval.</a:t>
            </a:r>
            <a:endParaRPr lang="en-US" sz="800"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44</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Approver Maintenance Programs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Horizontal Approver Maintenance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Vertical Approver Maintenance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Job Approver Maintenance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Product Line Approver Maintenance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45</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0" dirty="0" smtClean="0"/>
              <a:t>This example shows the</a:t>
            </a:r>
            <a:r>
              <a:rPr lang="en-US" sz="800" b="0" baseline="0" dirty="0" smtClean="0"/>
              <a:t> settings of approvers and their level in the training environment.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b="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0" dirty="0" smtClean="0"/>
              <a:t>In</a:t>
            </a:r>
            <a:r>
              <a:rPr lang="en-US" sz="800" b="0" baseline="0" dirty="0" smtClean="0"/>
              <a:t> the training environment, demo can approve up to $1000 in a horizontal process and $5000 in a vertical process. The rest of amount has to be approved by mfg (horizontal) or </a:t>
            </a:r>
            <a:r>
              <a:rPr lang="en-US" sz="800" b="0" baseline="0" dirty="0" err="1" smtClean="0"/>
              <a:t>qad</a:t>
            </a:r>
            <a:r>
              <a:rPr lang="en-US" sz="800" b="0" baseline="0" dirty="0" smtClean="0"/>
              <a:t> (vertical).</a:t>
            </a:r>
            <a:endParaRPr lang="en-US" sz="800" b="0"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46</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Purchase requisitions come from two sources:</a:t>
            </a:r>
          </a:p>
          <a:p>
            <a:pPr marL="182880" indent="-182880">
              <a:buFont typeface="Arial" pitchFamily="34" charset="0"/>
              <a:buChar char="•"/>
            </a:pPr>
            <a:r>
              <a:rPr lang="en-US" baseline="0" dirty="0" smtClean="0"/>
              <a:t>Manually entered requisitions built in Requisition Maintenance (5.2.3)</a:t>
            </a:r>
          </a:p>
          <a:p>
            <a:pPr marL="182880" indent="-182880">
              <a:buFont typeface="Arial" pitchFamily="34" charset="0"/>
              <a:buChar char="•"/>
            </a:pPr>
            <a:r>
              <a:rPr lang="en-US" baseline="0" dirty="0" smtClean="0"/>
              <a:t>Requisitions created by approving MRP planned orders with Planned Purchase Order Approval (23.11)</a:t>
            </a:r>
          </a:p>
          <a:p>
            <a:pPr marL="182880" indent="-182880">
              <a:buFont typeface="Arial" pitchFamily="34" charset="0"/>
              <a:buNone/>
            </a:pPr>
            <a:r>
              <a:rPr lang="en-US" baseline="0" dirty="0" smtClean="0"/>
              <a:t>In this section, we introduce how to create purchase requisitions using Requisition Maintenance.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Use Requisition Maintenance to create a purchase requisition. </a:t>
            </a:r>
          </a:p>
          <a:p>
            <a:pPr marL="182880" indent="-182880">
              <a:buFont typeface="Arial" pitchFamily="34" charset="0"/>
              <a:buNone/>
            </a:pPr>
            <a:r>
              <a:rPr lang="en-US" baseline="0" dirty="0" smtClean="0"/>
              <a:t>A purchase requisition contains three sections: header, line-item detail, and trailer.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Key fields in the requisition header:</a:t>
            </a:r>
          </a:p>
          <a:p>
            <a:endParaRPr lang="en-US" baseline="0" dirty="0" smtClean="0"/>
          </a:p>
          <a:p>
            <a:r>
              <a:rPr lang="en-US" b="1" baseline="0" dirty="0" err="1" smtClean="0"/>
              <a:t>Req</a:t>
            </a:r>
            <a:r>
              <a:rPr lang="en-US" b="1" baseline="0" dirty="0" smtClean="0"/>
              <a:t> Number</a:t>
            </a:r>
            <a:r>
              <a:rPr lang="en-US" baseline="0" dirty="0" smtClean="0"/>
              <a:t>: Leave it for the system to generate. The format depends on the settings in Requisition Control.</a:t>
            </a:r>
          </a:p>
          <a:p>
            <a:r>
              <a:rPr lang="en-US" b="1" baseline="0" dirty="0" smtClean="0"/>
              <a:t>Ship To</a:t>
            </a:r>
            <a:r>
              <a:rPr lang="en-US" b="0" baseline="0" dirty="0" smtClean="0"/>
              <a:t>: The ship-to address defaults from Purchasing Control. You can override it. </a:t>
            </a:r>
          </a:p>
          <a:p>
            <a:r>
              <a:rPr lang="en-US" b="1" baseline="0" dirty="0" smtClean="0"/>
              <a:t>Sub-Account</a:t>
            </a:r>
            <a:r>
              <a:rPr lang="en-US" b="0" baseline="0" dirty="0" smtClean="0"/>
              <a:t>: </a:t>
            </a:r>
            <a:r>
              <a:rPr lang="en-US" sz="1200" b="0" kern="1200" dirty="0" smtClean="0">
                <a:solidFill>
                  <a:schemeClr val="tx1"/>
                </a:solidFill>
                <a:latin typeface="Times New Roman" pitchFamily="18" charset="0"/>
                <a:ea typeface="+mn-ea"/>
                <a:cs typeface="+mn-cs"/>
              </a:rPr>
              <a:t>Enter the general ledger (GL) sub-account code used to track non-inventory purchases.</a:t>
            </a:r>
            <a:endParaRPr lang="en-US" b="1" baseline="0" dirty="0" smtClean="0"/>
          </a:p>
          <a:p>
            <a:r>
              <a:rPr lang="en-US" b="1" baseline="0" dirty="0" smtClean="0"/>
              <a:t>End User</a:t>
            </a:r>
            <a:r>
              <a:rPr lang="en-US" b="0" baseline="0" dirty="0" smtClean="0"/>
              <a:t>: Enter the end user for the items to purchase.</a:t>
            </a:r>
            <a:endParaRPr lang="en-US" b="1"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the line-item details, specify the site, item number, and quantity to purchase.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you complete the line-item details, you can review the requisition totals in the trailer and decide whether the requisition is ready to enter the approval process.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approval process does not start until you route the requisition to the first approver or reviewer. </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you choose Yes, the routing frame is displayed. See the next page.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you choose No, the requisition remains in your queue. You can return to it later to modify it or to route it to a reviewer or approver using Requisition Routing Maintenance.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the Route To lookup browse, select the next reviewer or approver in the process. Only the eligible reviewers and approvers are available in the lookup browse. Alternatively, you can route it to a reviewer or approver not listed in the lookup.</a:t>
            </a:r>
          </a:p>
          <a:p>
            <a:r>
              <a:rPr lang="en-US" sz="1200" kern="1200" baseline="0" dirty="0" smtClean="0">
                <a:solidFill>
                  <a:schemeClr val="tx1"/>
                </a:solidFill>
                <a:latin typeface="Times New Roman" pitchFamily="18" charset="0"/>
                <a:ea typeface="+mn-ea"/>
                <a:cs typeface="+mn-cs"/>
              </a:rPr>
              <a:t>You can also assign a buyer who is responsible for issuing a purchase order for approved requisition items. You can leave this field blank. However, a purchase reviewer or approver must complete the field before final approval.</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Requisition Approval Maintenance (5.2.13) is used to review and approve or deny a requisition. It also provides tools for viewing and modifying the requisition. As the first approver, user </a:t>
            </a:r>
            <a:r>
              <a:rPr lang="en-US" sz="1200" b="0" i="1" kern="1200" baseline="0" dirty="0" smtClean="0">
                <a:solidFill>
                  <a:schemeClr val="tx1"/>
                </a:solidFill>
                <a:latin typeface="Times New Roman" pitchFamily="18" charset="0"/>
                <a:ea typeface="+mn-ea"/>
                <a:cs typeface="+mn-cs"/>
              </a:rPr>
              <a:t>demo</a:t>
            </a:r>
            <a:r>
              <a:rPr lang="en-US" sz="1200" kern="1200" baseline="0" dirty="0" smtClean="0">
                <a:solidFill>
                  <a:schemeClr val="tx1"/>
                </a:solidFill>
                <a:latin typeface="Times New Roman" pitchFamily="18" charset="0"/>
                <a:ea typeface="+mn-ea"/>
                <a:cs typeface="+mn-cs"/>
              </a:rPr>
              <a:t> has to route the requisition to the next reviewer or approver after approval.</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locate the requisitions that are routed to you, use the lookup browse in the Requisition Number field. You can also use Requisition Queue Browse to view the requisitions for your review or approval.</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view the requisition details, choose View Requisition and click Next. The details are displayed. When you finish review, click Back until you are back to the approving frame.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modify the requisition, choose Modify Requisition. The requisition is displayed in editing mode. When you finish modification, click Back to return to the approving frame. </a:t>
            </a:r>
            <a:br>
              <a:rPr lang="en-US" sz="120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Note: </a:t>
            </a:r>
            <a:r>
              <a:rPr lang="en-US" sz="1200" b="0" kern="1200" baseline="0" dirty="0" smtClean="0">
                <a:solidFill>
                  <a:schemeClr val="tx1"/>
                </a:solidFill>
                <a:latin typeface="Times New Roman" pitchFamily="18" charset="0"/>
                <a:ea typeface="+mn-ea"/>
                <a:cs typeface="+mn-cs"/>
              </a:rPr>
              <a:t>If the Prohibit Changes to Approved Requisitions field is set to Yes in Requisition Accounting Control, anyone other than the buyer cannot edit an approved requisition.</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In the Action field, you can approve, deny, or reverse the requisition.</a:t>
            </a:r>
            <a:endParaRPr lang="en-US" sz="1200"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Now the requisition is routed to user QAD. We are going to see how the user QAD approves the requisition using Requisition Queue Browse (5.2.10).</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Log in QAD Enterprise Application as QAD (Username: </a:t>
            </a:r>
            <a:r>
              <a:rPr lang="en-US" sz="1200" kern="1200" baseline="0" dirty="0" err="1" smtClean="0">
                <a:solidFill>
                  <a:schemeClr val="tx1"/>
                </a:solidFill>
                <a:latin typeface="Times New Roman" pitchFamily="18" charset="0"/>
                <a:ea typeface="+mn-ea"/>
                <a:cs typeface="+mn-cs"/>
              </a:rPr>
              <a:t>qad</a:t>
            </a:r>
            <a:r>
              <a:rPr lang="en-US" sz="1200" kern="1200" baseline="0" dirty="0" smtClean="0">
                <a:solidFill>
                  <a:schemeClr val="tx1"/>
                </a:solidFill>
                <a:latin typeface="Times New Roman" pitchFamily="18" charset="0"/>
                <a:ea typeface="+mn-ea"/>
                <a:cs typeface="+mn-cs"/>
              </a:rPr>
              <a:t>; Password: </a:t>
            </a:r>
            <a:r>
              <a:rPr lang="en-US" sz="1200" kern="1200" baseline="0" dirty="0" err="1" smtClean="0">
                <a:solidFill>
                  <a:schemeClr val="tx1"/>
                </a:solidFill>
                <a:latin typeface="Times New Roman" pitchFamily="18" charset="0"/>
                <a:ea typeface="+mn-ea"/>
                <a:cs typeface="+mn-cs"/>
              </a:rPr>
              <a:t>qad</a:t>
            </a:r>
            <a:r>
              <a:rPr lang="en-US" sz="1200" kern="1200" baseline="0" dirty="0" smtClean="0">
                <a:solidFill>
                  <a:schemeClr val="tx1"/>
                </a:solidFill>
                <a:latin typeface="Times New Roman" pitchFamily="18" charset="0"/>
                <a:ea typeface="+mn-ea"/>
                <a:cs typeface="+mn-cs"/>
              </a:rPr>
              <a: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Requisition Queue Browse lists all requisitions that are in the user-specific queue. In the browse, you can:</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Approve/deny requisitions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Route requisitions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View requisition status, reports, and details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Modify requisitions by going to Requisition Maintenance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Click the Approve button to approve the requisition. In the Route To dropdown list of the Approve window, you can see all the reviewers or approvers and whether they have approved the requisition.</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there are other approvers or reviewers who have not approved the requisition, route it to the next approver.</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you are the last approver in the process, assign a buyer after your approval.</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None/>
            </a:pPr>
            <a:r>
              <a:rPr lang="en-US" sz="1200" kern="1200" baseline="0" dirty="0" smtClean="0">
                <a:solidFill>
                  <a:schemeClr val="tx1"/>
                </a:solidFill>
                <a:latin typeface="Times New Roman" pitchFamily="18" charset="0"/>
                <a:ea typeface="+mn-ea"/>
                <a:cs typeface="+mn-cs"/>
              </a:rPr>
              <a:t>When a requisition is routed to a buyer, the requisition approval process is complete. The next step is to build POs from the approved requisition.</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Build PO from Requisition: </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Filter out the requisitions that you want to build the PO from. </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Check the Copy checkbox for the requisition lines to copy the requisition line details to purchase order lines.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copy the requisition lines to a new purchase order, leave the Order field blank for the system to generate an order number.</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copy the requisition lines to an existing purchase order, enter the PO number in the Order field.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Enter the supplier for the items to purchase.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Use the Output field to select the way you want to display the PO report.</a:t>
            </a:r>
            <a:br>
              <a:rPr lang="en-US" sz="120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Note</a:t>
            </a:r>
            <a:r>
              <a:rPr lang="en-US" sz="1200" b="0" kern="1200" baseline="0" dirty="0" smtClean="0">
                <a:solidFill>
                  <a:schemeClr val="tx1"/>
                </a:solidFill>
                <a:latin typeface="Times New Roman" pitchFamily="18" charset="0"/>
                <a:ea typeface="+mn-ea"/>
                <a:cs typeface="+mn-cs"/>
              </a:rPr>
              <a:t>: Sending this report to a printer is not the same as printing the PO for the supplier. When you are ready to issue the PO, print it with Purchase Order Maintenance (5.7) or Purchase Order Print (5.10).</a:t>
            </a:r>
            <a:endParaRPr lang="en-US" sz="1200"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58</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To build a PO from a requisition using Purchase Order Maintenance, g</a:t>
            </a:r>
            <a:r>
              <a:rPr kumimoji="0" lang="en-US" sz="1200" b="0" i="0" u="none" strike="noStrike" kern="1200" cap="none" spc="0" normalizeH="0" baseline="0" noProof="0" dirty="0" smtClean="0">
                <a:ln>
                  <a:noFill/>
                </a:ln>
                <a:solidFill>
                  <a:srgbClr val="000000"/>
                </a:solidFill>
                <a:effectLst/>
                <a:uLnTx/>
                <a:uFillTx/>
                <a:latin typeface="Times New Roman" pitchFamily="18" charset="0"/>
                <a:ea typeface="+mn-ea"/>
                <a:cs typeface="+mn-cs"/>
              </a:rPr>
              <a:t>o to the Lines frame, and select a requisition line from the Req lookup browse, which contains all the </a:t>
            </a:r>
            <a:r>
              <a:rPr lang="en-US" sz="1200" kern="1200" baseline="0" dirty="0" smtClean="0">
                <a:solidFill>
                  <a:schemeClr val="tx1"/>
                </a:solidFill>
                <a:latin typeface="Times New Roman" pitchFamily="18" charset="0"/>
                <a:ea typeface="+mn-ea"/>
                <a:cs typeface="+mn-cs"/>
              </a:rPr>
              <a:t>approved requisitions currently routed to Purchasing.</a:t>
            </a:r>
            <a:endParaRPr kumimoji="0" lang="en-US" sz="1200" b="0" i="0" u="none" strike="noStrike" kern="1200" cap="none" spc="0" normalizeH="0" baseline="0" noProof="0" dirty="0" smtClean="0">
              <a:ln>
                <a:noFill/>
              </a:ln>
              <a:solidFill>
                <a:srgbClr val="000000"/>
              </a:solidFill>
              <a:effectLst/>
              <a:uLnTx/>
              <a:uFillTx/>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60</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b="1" dirty="0" smtClean="0"/>
              <a:t>Exercise: GRS Process</a:t>
            </a:r>
          </a:p>
          <a:p>
            <a:pPr marR="0" algn="l" rtl="0"/>
            <a:endParaRPr lang="en-US" sz="800" b="0" baseline="0" dirty="0" smtClean="0">
              <a:latin typeface="Calibri"/>
              <a:ea typeface="宋体"/>
            </a:endParaRPr>
          </a:p>
          <a:p>
            <a:pPr marR="0" algn="l" rtl="0"/>
            <a:r>
              <a:rPr lang="en-US" sz="800" b="0" baseline="0" dirty="0" smtClean="0">
                <a:latin typeface="Calibri"/>
                <a:ea typeface="宋体"/>
              </a:rPr>
              <a:t>Use the process map of Place Purchase Requisition to complete this exercise.</a:t>
            </a:r>
          </a:p>
          <a:p>
            <a:pPr marR="0" algn="l" rtl="0"/>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In Requisition Accounting Control, set Vertical Approvals Required to 2.</a:t>
            </a:r>
          </a:p>
          <a:p>
            <a:pPr marL="228600" marR="0" indent="-228600" algn="l" rtl="0">
              <a:buAutoNum type="arabicPeriod"/>
            </a:pPr>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Set up two vertical approvers, using Vertical Approval Maintenance with the following data:</a:t>
            </a:r>
          </a:p>
          <a:p>
            <a:pPr marL="228600" marR="0" indent="-228600" algn="l" rtl="0">
              <a:buNone/>
            </a:pPr>
            <a:r>
              <a:rPr lang="en-US" sz="800" b="0" baseline="0" dirty="0" smtClean="0">
                <a:latin typeface="Calibri"/>
                <a:ea typeface="宋体"/>
              </a:rPr>
              <a:t>	</a:t>
            </a:r>
            <a:r>
              <a:rPr lang="en-US" sz="800" b="1" baseline="0" dirty="0" smtClean="0">
                <a:latin typeface="Calibri"/>
                <a:ea typeface="宋体"/>
              </a:rPr>
              <a:t>Approver 1</a:t>
            </a:r>
          </a:p>
          <a:p>
            <a:pPr marL="228600" marR="0" indent="-228600" algn="l" rtl="0">
              <a:buNone/>
            </a:pPr>
            <a:r>
              <a:rPr lang="en-US" sz="800" b="0" baseline="0" dirty="0" smtClean="0">
                <a:latin typeface="Calibri"/>
                <a:ea typeface="宋体"/>
              </a:rPr>
              <a:t>	User ID: demo</a:t>
            </a:r>
          </a:p>
          <a:p>
            <a:pPr marL="228600" marR="0" indent="-228600" algn="l" rtl="0">
              <a:buNone/>
            </a:pPr>
            <a:r>
              <a:rPr lang="en-US" sz="800" b="0" baseline="0" dirty="0" smtClean="0">
                <a:latin typeface="Calibri"/>
                <a:ea typeface="宋体"/>
              </a:rPr>
              <a:t>	From Sub-Account: </a:t>
            </a:r>
            <a:r>
              <a:rPr lang="en-US" sz="800" b="0" baseline="0" dirty="0" err="1" smtClean="0">
                <a:latin typeface="Calibri"/>
                <a:ea typeface="宋体"/>
              </a:rPr>
              <a:t>Elec</a:t>
            </a:r>
            <a:endParaRPr lang="en-US" sz="800" b="0" baseline="0" dirty="0" smtClean="0">
              <a:latin typeface="Calibri"/>
              <a:ea typeface="宋体"/>
            </a:endParaRPr>
          </a:p>
          <a:p>
            <a:pPr marL="228600" marR="0" indent="-228600" algn="l" rtl="0">
              <a:buNone/>
            </a:pPr>
            <a:r>
              <a:rPr lang="en-US" sz="800" b="0" baseline="0" dirty="0" smtClean="0">
                <a:latin typeface="Calibri"/>
                <a:ea typeface="宋体"/>
              </a:rPr>
              <a:t>	Approval Level: 05</a:t>
            </a:r>
          </a:p>
          <a:p>
            <a:pPr marL="228600" marR="0" indent="-228600" algn="l" rtl="0">
              <a:buNone/>
            </a:pPr>
            <a:endParaRPr lang="en-US" sz="800" b="0" baseline="0" dirty="0" smtClean="0">
              <a:latin typeface="Calibri"/>
              <a:ea typeface="宋体"/>
            </a:endParaRPr>
          </a:p>
          <a:p>
            <a:pPr marL="228600" marR="0" indent="-228600" algn="l" rtl="0">
              <a:buNone/>
            </a:pPr>
            <a:r>
              <a:rPr lang="en-US" sz="800" b="0" baseline="0" dirty="0" smtClean="0">
                <a:latin typeface="Calibri"/>
                <a:ea typeface="宋体"/>
              </a:rPr>
              <a:t>	</a:t>
            </a:r>
            <a:r>
              <a:rPr lang="en-US" sz="800" b="1" baseline="0" dirty="0" smtClean="0">
                <a:latin typeface="Calibri"/>
                <a:ea typeface="宋体"/>
              </a:rPr>
              <a:t>Approver 2</a:t>
            </a:r>
          </a:p>
          <a:p>
            <a:pPr marL="228600" marR="0" indent="-228600" algn="l" rtl="0">
              <a:buNone/>
            </a:pPr>
            <a:r>
              <a:rPr lang="en-US" sz="800" b="1" baseline="0" dirty="0" smtClean="0">
                <a:latin typeface="Calibri"/>
                <a:ea typeface="宋体"/>
              </a:rPr>
              <a:t>	</a:t>
            </a:r>
            <a:r>
              <a:rPr lang="en-US" sz="800" b="0" baseline="0" dirty="0" smtClean="0">
                <a:latin typeface="Calibri"/>
                <a:ea typeface="宋体"/>
              </a:rPr>
              <a:t>User ID: CFO</a:t>
            </a:r>
          </a:p>
          <a:p>
            <a:pPr marL="228600" marR="0" indent="-228600" algn="l" rtl="0">
              <a:buNone/>
            </a:pPr>
            <a:r>
              <a:rPr lang="en-US" sz="800" b="0" baseline="0" dirty="0" smtClean="0">
                <a:latin typeface="Calibri"/>
                <a:ea typeface="宋体"/>
              </a:rPr>
              <a:t>	From Sub-Account: </a:t>
            </a:r>
            <a:r>
              <a:rPr lang="en-US" sz="800" b="0" baseline="0" dirty="0" err="1" smtClean="0">
                <a:latin typeface="Calibri"/>
                <a:ea typeface="宋体"/>
              </a:rPr>
              <a:t>Elec</a:t>
            </a:r>
            <a:endParaRPr lang="en-US" sz="800" b="0" baseline="0" dirty="0" smtClean="0">
              <a:latin typeface="Calibri"/>
              <a:ea typeface="宋体"/>
            </a:endParaRPr>
          </a:p>
          <a:p>
            <a:pPr marL="228600" marR="0" indent="-228600" algn="l" rtl="0">
              <a:buNone/>
            </a:pPr>
            <a:r>
              <a:rPr lang="en-US" sz="800" b="0" baseline="0" dirty="0" smtClean="0">
                <a:latin typeface="Calibri"/>
                <a:ea typeface="宋体"/>
              </a:rPr>
              <a:t>	Approval Level: 06</a:t>
            </a:r>
          </a:p>
          <a:p>
            <a:pPr marL="228600" marR="0" indent="-228600" algn="l" rtl="0">
              <a:buFont typeface="+mj-lt"/>
              <a:buAutoNum type="arabicPeriod"/>
            </a:pPr>
            <a:endParaRPr lang="en-US" sz="800" b="0" baseline="0" dirty="0" smtClean="0">
              <a:latin typeface="Calibri"/>
              <a:ea typeface="宋体"/>
            </a:endParaRPr>
          </a:p>
          <a:p>
            <a:pPr marL="228600" marR="0" indent="-228600" algn="l" rtl="0">
              <a:buFont typeface="+mj-lt"/>
              <a:buAutoNum type="arabicPeriod" startAt="3"/>
            </a:pPr>
            <a:r>
              <a:rPr lang="en-US" sz="800" b="0" baseline="0" dirty="0" smtClean="0">
                <a:latin typeface="Calibri"/>
                <a:ea typeface="宋体"/>
              </a:rPr>
              <a:t>Set </a:t>
            </a:r>
            <a:r>
              <a:rPr lang="en-US" sz="800" b="0" i="1" baseline="0" dirty="0" smtClean="0">
                <a:latin typeface="Calibri"/>
                <a:ea typeface="宋体"/>
              </a:rPr>
              <a:t>demo</a:t>
            </a:r>
            <a:r>
              <a:rPr lang="en-US" sz="800" b="0" baseline="0" dirty="0" smtClean="0">
                <a:latin typeface="Calibri"/>
                <a:ea typeface="宋体"/>
              </a:rPr>
              <a:t> as a generalized code for the Buyer field, using Generalized Codes Maintenance.</a:t>
            </a:r>
          </a:p>
          <a:p>
            <a:pPr marL="228600" marR="0" indent="-228600" algn="l" rtl="0">
              <a:buFont typeface="+mj-lt"/>
              <a:buNone/>
            </a:pPr>
            <a:r>
              <a:rPr lang="en-US" sz="800" b="0" baseline="0" dirty="0" smtClean="0">
                <a:latin typeface="Calibri"/>
                <a:ea typeface="宋体"/>
              </a:rPr>
              <a:t>	Field Name: </a:t>
            </a:r>
            <a:r>
              <a:rPr lang="en-US" sz="800" b="0" baseline="0" dirty="0" err="1" smtClean="0">
                <a:latin typeface="Calibri"/>
                <a:ea typeface="宋体"/>
              </a:rPr>
              <a:t>po_buyer</a:t>
            </a:r>
            <a:endParaRPr lang="en-US" sz="800" b="0" baseline="0" dirty="0" smtClean="0">
              <a:latin typeface="Calibri"/>
              <a:ea typeface="宋体"/>
            </a:endParaRPr>
          </a:p>
          <a:p>
            <a:pPr marL="228600" marR="0" indent="-228600" algn="l" rtl="0">
              <a:buFont typeface="+mj-lt"/>
              <a:buNone/>
            </a:pPr>
            <a:r>
              <a:rPr lang="en-US" sz="800" b="0" baseline="0" dirty="0" smtClean="0">
                <a:latin typeface="Calibri"/>
                <a:ea typeface="宋体"/>
              </a:rPr>
              <a:t>	Value: demo</a:t>
            </a:r>
          </a:p>
          <a:p>
            <a:pPr marL="228600" marR="0" indent="-228600" algn="l" rtl="0">
              <a:buFont typeface="+mj-lt"/>
              <a:buNone/>
            </a:pPr>
            <a:endParaRPr lang="en-US" sz="800" b="0" baseline="0" dirty="0" smtClean="0">
              <a:latin typeface="Calibri"/>
              <a:ea typeface="宋体"/>
            </a:endParaRPr>
          </a:p>
          <a:p>
            <a:pPr marL="228600" marR="0" indent="-228600" algn="l" rtl="0">
              <a:buFont typeface="+mj-lt"/>
              <a:buAutoNum type="arabicPeriod" startAt="4"/>
            </a:pPr>
            <a:r>
              <a:rPr lang="en-US" sz="800" b="0" baseline="0" dirty="0" smtClean="0">
                <a:latin typeface="Calibri"/>
                <a:ea typeface="宋体"/>
              </a:rPr>
              <a:t>Set </a:t>
            </a:r>
            <a:r>
              <a:rPr lang="en-US" sz="800" b="0" i="1" baseline="0" dirty="0" smtClean="0">
                <a:latin typeface="Calibri"/>
                <a:ea typeface="宋体"/>
              </a:rPr>
              <a:t>demo</a:t>
            </a:r>
            <a:r>
              <a:rPr lang="en-US" sz="800" b="0" baseline="0" dirty="0" smtClean="0">
                <a:latin typeface="Calibri"/>
                <a:ea typeface="宋体"/>
              </a:rPr>
              <a:t> as a buyer, using Buyer Maintenance.</a:t>
            </a:r>
          </a:p>
          <a:p>
            <a:pPr marL="228600" marR="0" indent="-228600" algn="l" rtl="0">
              <a:buFont typeface="+mj-lt"/>
              <a:buAutoNum type="arabicPeriod" startAt="4"/>
            </a:pPr>
            <a:endParaRPr lang="en-US" sz="800" b="0" baseline="0" dirty="0" smtClean="0">
              <a:latin typeface="Calibri"/>
              <a:ea typeface="宋体"/>
            </a:endParaRPr>
          </a:p>
          <a:p>
            <a:pPr marL="228600" marR="0" indent="-228600" algn="l" rtl="0">
              <a:buFont typeface="+mj-lt"/>
              <a:buAutoNum type="arabicPeriod" startAt="5"/>
            </a:pPr>
            <a:r>
              <a:rPr lang="en-US" sz="800" b="0" baseline="0" dirty="0" smtClean="0">
                <a:latin typeface="Calibri"/>
                <a:ea typeface="宋体"/>
              </a:rPr>
              <a:t>Create a purchase requisition with Requisition Maintenance and do not route this requisition.</a:t>
            </a:r>
            <a:br>
              <a:rPr lang="en-US" sz="800" b="0" baseline="0" dirty="0" smtClean="0">
                <a:latin typeface="Calibri"/>
                <a:ea typeface="宋体"/>
              </a:rPr>
            </a:br>
            <a:r>
              <a:rPr lang="en-US" sz="800" baseline="0" dirty="0" smtClean="0">
                <a:latin typeface="Calibri"/>
                <a:ea typeface="宋体"/>
              </a:rPr>
              <a:t>Requisition Number: &lt;blank&gt; Leave blank for the system to generate. Write down the generated requisition number for later use.</a:t>
            </a:r>
            <a:br>
              <a:rPr lang="en-US" sz="800" baseline="0" dirty="0" smtClean="0">
                <a:latin typeface="Calibri"/>
                <a:ea typeface="宋体"/>
              </a:rPr>
            </a:br>
            <a:r>
              <a:rPr lang="en-US" sz="800" baseline="0" dirty="0" smtClean="0">
                <a:latin typeface="Calibri"/>
                <a:ea typeface="宋体"/>
              </a:rPr>
              <a:t>Supplier: 10S1002</a:t>
            </a:r>
            <a:br>
              <a:rPr lang="en-US" sz="800" baseline="0" dirty="0" smtClean="0">
                <a:latin typeface="Calibri"/>
                <a:ea typeface="宋体"/>
              </a:rPr>
            </a:br>
            <a:r>
              <a:rPr lang="en-US" sz="800" baseline="0" dirty="0" smtClean="0">
                <a:latin typeface="Calibri"/>
                <a:ea typeface="宋体"/>
              </a:rPr>
              <a:t>Ship To: 10-100</a:t>
            </a:r>
          </a:p>
          <a:p>
            <a:pPr marL="228600" marR="0" indent="-228600" algn="l" rtl="0">
              <a:buFont typeface="+mj-lt"/>
              <a:buNone/>
            </a:pPr>
            <a:r>
              <a:rPr lang="en-US" sz="800" baseline="0" dirty="0" smtClean="0">
                <a:latin typeface="Calibri"/>
                <a:ea typeface="宋体"/>
              </a:rPr>
              <a:t>	End User: 10-EMP01</a:t>
            </a:r>
            <a:br>
              <a:rPr lang="en-US" sz="800" baseline="0" dirty="0" smtClean="0">
                <a:latin typeface="Calibri"/>
                <a:ea typeface="宋体"/>
              </a:rPr>
            </a:br>
            <a:r>
              <a:rPr lang="en-US" sz="800" baseline="0" dirty="0" smtClean="0">
                <a:latin typeface="Calibri"/>
                <a:ea typeface="宋体"/>
              </a:rPr>
              <a:t>Sub-Account: </a:t>
            </a:r>
            <a:r>
              <a:rPr lang="en-US" sz="800" baseline="0" dirty="0" err="1" smtClean="0">
                <a:latin typeface="Calibri"/>
                <a:ea typeface="宋体"/>
              </a:rPr>
              <a:t>Elec</a:t>
            </a:r>
            <a:r>
              <a:rPr lang="en-US" sz="800" baseline="0" dirty="0" smtClean="0">
                <a:latin typeface="Calibri"/>
                <a:ea typeface="宋体"/>
              </a:rPr>
              <a:t/>
            </a:r>
            <a:br>
              <a:rPr lang="en-US" sz="800" baseline="0" dirty="0" smtClean="0">
                <a:latin typeface="Calibri"/>
                <a:ea typeface="宋体"/>
              </a:rPr>
            </a:br>
            <a:r>
              <a:rPr lang="en-US" sz="800" baseline="0" dirty="0" smtClean="0">
                <a:latin typeface="Calibri"/>
                <a:ea typeface="宋体"/>
              </a:rPr>
              <a:t>Site: 10-100</a:t>
            </a:r>
            <a:br>
              <a:rPr lang="en-US" sz="800" baseline="0" dirty="0" smtClean="0">
                <a:latin typeface="Calibri"/>
                <a:ea typeface="宋体"/>
              </a:rPr>
            </a:br>
            <a:r>
              <a:rPr lang="en-US" sz="800" baseline="0" dirty="0" smtClean="0">
                <a:latin typeface="Calibri"/>
                <a:ea typeface="宋体"/>
              </a:rPr>
              <a:t>Item Number: Copying machine</a:t>
            </a:r>
          </a:p>
          <a:p>
            <a:pPr marL="228600" marR="0" indent="-228600" algn="l" rtl="0">
              <a:buFont typeface="+mj-lt"/>
              <a:buNone/>
            </a:pPr>
            <a:r>
              <a:rPr lang="en-US" sz="800" baseline="0" dirty="0" smtClean="0">
                <a:latin typeface="Calibri"/>
                <a:ea typeface="宋体"/>
              </a:rPr>
              <a:t>	</a:t>
            </a:r>
            <a:r>
              <a:rPr lang="en-US" sz="800" baseline="0" dirty="0" err="1" smtClean="0">
                <a:latin typeface="Calibri"/>
                <a:ea typeface="宋体"/>
              </a:rPr>
              <a:t>Req</a:t>
            </a:r>
            <a:r>
              <a:rPr lang="en-US" sz="800" baseline="0" dirty="0" smtClean="0">
                <a:latin typeface="Calibri"/>
                <a:ea typeface="宋体"/>
              </a:rPr>
              <a:t> Quantity: 1</a:t>
            </a:r>
            <a:br>
              <a:rPr lang="en-US" sz="800" baseline="0" dirty="0" smtClean="0">
                <a:latin typeface="Calibri"/>
                <a:ea typeface="宋体"/>
              </a:rPr>
            </a:br>
            <a:r>
              <a:rPr lang="en-US" sz="800" baseline="0" dirty="0" smtClean="0">
                <a:latin typeface="Calibri"/>
                <a:ea typeface="宋体"/>
              </a:rPr>
              <a:t>UM: EA</a:t>
            </a:r>
          </a:p>
          <a:p>
            <a:pPr marL="228600" marR="0" indent="-228600" algn="l" rtl="0">
              <a:buFont typeface="+mj-lt"/>
              <a:buNone/>
            </a:pPr>
            <a:r>
              <a:rPr lang="en-US" sz="800" baseline="0" dirty="0" smtClean="0">
                <a:latin typeface="Calibri"/>
                <a:ea typeface="宋体"/>
              </a:rPr>
              <a:t>	Unit Cost: 10,000</a:t>
            </a:r>
            <a:br>
              <a:rPr lang="en-US" sz="800" baseline="0" dirty="0" smtClean="0">
                <a:latin typeface="Calibri"/>
                <a:ea typeface="宋体"/>
              </a:rPr>
            </a:br>
            <a:endParaRPr lang="en-US" sz="800" b="0" baseline="0" dirty="0" smtClean="0">
              <a:latin typeface="Calibri"/>
              <a:ea typeface="宋体"/>
            </a:endParaRPr>
          </a:p>
          <a:p>
            <a:pPr marL="228600" marR="0" indent="-228600" algn="l" rtl="0">
              <a:buAutoNum type="arabicPeriod" startAt="5"/>
            </a:pPr>
            <a:r>
              <a:rPr lang="en-US" sz="800" b="0" baseline="0" dirty="0" smtClean="0">
                <a:latin typeface="Calibri"/>
                <a:ea typeface="宋体"/>
              </a:rPr>
              <a:t>In Requisition Approval Maintenance, view and approve the requisition </a:t>
            </a:r>
            <a:r>
              <a:rPr lang="en-US" sz="800" b="0" baseline="0" smtClean="0">
                <a:latin typeface="Calibri"/>
                <a:ea typeface="宋体"/>
              </a:rPr>
              <a:t>that is created </a:t>
            </a:r>
            <a:r>
              <a:rPr lang="en-US" sz="800" b="0" baseline="0" dirty="0" smtClean="0">
                <a:latin typeface="Calibri"/>
                <a:ea typeface="宋体"/>
              </a:rPr>
              <a:t>in step 5. Then, route it to the next approver CFO.</a:t>
            </a:r>
          </a:p>
          <a:p>
            <a:pPr marL="228600" marR="0" indent="-228600" algn="l" rtl="0">
              <a:buAutoNum type="arabicPeriod" startAt="5"/>
            </a:pPr>
            <a:endParaRPr lang="en-US" sz="800" b="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Tx/>
              <a:buAutoNum type="arabicPeriod" startAt="5"/>
              <a:tabLst/>
              <a:defRPr/>
            </a:pPr>
            <a:r>
              <a:rPr lang="en-US" sz="800" b="0" baseline="0" dirty="0" smtClean="0">
                <a:latin typeface="Calibri"/>
                <a:ea typeface="宋体"/>
              </a:rPr>
              <a:t>Log in to the system with username </a:t>
            </a:r>
            <a:r>
              <a:rPr lang="en-US" sz="800" b="0" i="1" baseline="0" dirty="0" smtClean="0">
                <a:latin typeface="Calibri"/>
                <a:ea typeface="宋体"/>
              </a:rPr>
              <a:t>CFO</a:t>
            </a:r>
            <a:r>
              <a:rPr lang="en-US" sz="800" b="0" baseline="0" dirty="0" smtClean="0">
                <a:latin typeface="Calibri"/>
                <a:ea typeface="宋体"/>
              </a:rPr>
              <a:t> and password </a:t>
            </a:r>
            <a:r>
              <a:rPr lang="en-US" sz="800" b="0" i="1" baseline="0" dirty="0" err="1" smtClean="0">
                <a:latin typeface="Calibri"/>
                <a:ea typeface="宋体"/>
              </a:rPr>
              <a:t>qad</a:t>
            </a:r>
            <a:r>
              <a:rPr lang="en-US" sz="800" b="0" i="0" baseline="0" dirty="0" smtClean="0">
                <a:latin typeface="Calibri"/>
                <a:ea typeface="宋体"/>
              </a:rPr>
              <a:t>.</a:t>
            </a:r>
            <a:endParaRPr lang="en-US" sz="800" b="0" i="1" baseline="0" dirty="0" smtClean="0">
              <a:latin typeface="Calibri"/>
              <a:ea typeface="宋体"/>
            </a:endParaRPr>
          </a:p>
          <a:p>
            <a:pPr marL="228600" marR="0" indent="-228600" algn="l" rtl="0">
              <a:buAutoNum type="arabicPeriod" startAt="5"/>
            </a:pPr>
            <a:endParaRPr lang="en-US" sz="800" b="0" baseline="0" dirty="0" smtClean="0">
              <a:latin typeface="Calibri"/>
              <a:ea typeface="宋体"/>
            </a:endParaRPr>
          </a:p>
          <a:p>
            <a:pPr marL="228600" marR="0" indent="-228600" algn="l" rtl="0">
              <a:buAutoNum type="arabicPeriod" startAt="5"/>
            </a:pPr>
            <a:r>
              <a:rPr lang="en-US" sz="800" b="0" baseline="0" dirty="0" smtClean="0">
                <a:latin typeface="Calibri"/>
                <a:ea typeface="宋体"/>
              </a:rPr>
              <a:t>Go to Requisition Queue Browse, approve the requisition, and route it to purchasing by assign a buyer.</a:t>
            </a:r>
          </a:p>
          <a:p>
            <a:pPr marL="228600" marR="0" indent="-228600" algn="l" rtl="0">
              <a:buAutoNum type="arabicPeriod" startAt="5"/>
            </a:pPr>
            <a:endParaRPr lang="en-US" sz="800" b="0" baseline="0" dirty="0" smtClean="0">
              <a:latin typeface="Calibri"/>
              <a:ea typeface="宋体"/>
            </a:endParaRPr>
          </a:p>
          <a:p>
            <a:pPr marL="228600" marR="0" indent="-228600" algn="l" rtl="0">
              <a:buAutoNum type="arabicPeriod" startAt="5"/>
            </a:pPr>
            <a:r>
              <a:rPr lang="en-US" sz="800" b="0" baseline="0" dirty="0" smtClean="0">
                <a:latin typeface="Calibri"/>
                <a:ea typeface="宋体"/>
              </a:rPr>
              <a:t>Log in back to the system as the user </a:t>
            </a:r>
            <a:r>
              <a:rPr lang="en-US" sz="800" b="0" i="1" baseline="0" dirty="0" smtClean="0">
                <a:latin typeface="Calibri"/>
                <a:ea typeface="宋体"/>
              </a:rPr>
              <a:t>demo</a:t>
            </a:r>
            <a:r>
              <a:rPr lang="en-US" sz="800" b="0" baseline="0" dirty="0" smtClean="0">
                <a:latin typeface="Calibri"/>
                <a:ea typeface="宋体"/>
              </a:rPr>
              <a:t>.</a:t>
            </a:r>
            <a:br>
              <a:rPr lang="en-US" sz="800" b="0" baseline="0" dirty="0" smtClean="0">
                <a:latin typeface="Calibri"/>
                <a:ea typeface="宋体"/>
              </a:rPr>
            </a:br>
            <a:endParaRPr lang="en-US" sz="800" b="0" baseline="0" dirty="0" smtClean="0">
              <a:latin typeface="Calibri"/>
              <a:ea typeface="宋体"/>
            </a:endParaRPr>
          </a:p>
          <a:p>
            <a:pPr marL="228600" marR="0" indent="-228600" algn="l" rtl="0">
              <a:buAutoNum type="arabicPeriod" startAt="5"/>
            </a:pPr>
            <a:r>
              <a:rPr lang="en-US" sz="800" b="0" baseline="0" dirty="0" smtClean="0">
                <a:latin typeface="Calibri"/>
                <a:ea typeface="宋体"/>
              </a:rPr>
              <a:t>Create a purchase order from the approved requisition using Build PO from Requisitions.</a:t>
            </a:r>
            <a:endParaRPr lang="en-US" sz="800" b="1" baseline="0" dirty="0" smtClean="0">
              <a:latin typeface="Calibri"/>
              <a:ea typeface="宋体"/>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61</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8765FE7-046A-41CF-ACB2-DD188DBE93BA}" type="slidenum">
              <a:rPr lang="en-US" smtClean="0"/>
              <a:pPr/>
              <a:t>62</a:t>
            </a:fld>
            <a:endParaRPr lang="en-US" smtClean="0"/>
          </a:p>
        </p:txBody>
      </p:sp>
      <p:sp>
        <p:nvSpPr>
          <p:cNvPr id="13926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926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Use blanket orders to request multiple deliveries of stock items, where an ongoing relationship with the supplier is assumed, but the exact delivery dates are unknown. Quantities and due dates can be entered up to the time that a blanket order becomes a purchase order.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example, QMI buys all of its components from Bridgeville Industries. Each week, the requirements change and are too small to obtain quantity discounts. The purchasing manager negotiates an annual contract with Bridgeville Industries to get better pricing based on the estimated annual usage of the purchased items. This pricing is then documented using a blanket order.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Each week, a discrete purchase order is released from the blanket order for the following week’s requirements. A weekly release is just an example; the actual release cycle is user defined. The blanket order tracks the totals ordered to date.</a:t>
            </a:r>
            <a:endParaRPr lang="en-US" sz="800"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C950BD70-E726-44DC-A38F-57C28CD8BEB4}" type="slidenum">
              <a:rPr lang="en-US" smtClean="0"/>
              <a:pPr/>
              <a:t>63</a:t>
            </a:fld>
            <a:endParaRPr lang="en-US" smtClean="0"/>
          </a:p>
        </p:txBody>
      </p:sp>
      <p:sp>
        <p:nvSpPr>
          <p:cNvPr id="13824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824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1" dirty="0" smtClean="0"/>
              <a:t>Note: </a:t>
            </a:r>
            <a:r>
              <a:rPr lang="en-US" sz="800" b="0" dirty="0" smtClean="0"/>
              <a:t>T</a:t>
            </a:r>
            <a:r>
              <a:rPr lang="en-US" sz="800" b="0" kern="1200" baseline="0" dirty="0" smtClean="0">
                <a:solidFill>
                  <a:schemeClr val="tx1"/>
                </a:solidFill>
                <a:latin typeface="Times New Roman" pitchFamily="18" charset="0"/>
                <a:ea typeface="+mn-ea"/>
                <a:cs typeface="+mn-cs"/>
              </a:rPr>
              <a:t>he PO receipt process for blanket orders is the same as that used for discrete purchase orders. For information on the supplier invoice and payment processes, see </a:t>
            </a:r>
            <a:r>
              <a:rPr lang="en-US" sz="800" b="0" i="1" kern="1200" baseline="0" dirty="0" smtClean="0">
                <a:solidFill>
                  <a:schemeClr val="tx1"/>
                </a:solidFill>
                <a:latin typeface="Times New Roman" pitchFamily="18" charset="0"/>
                <a:ea typeface="+mn-ea"/>
                <a:cs typeface="+mn-cs"/>
              </a:rPr>
              <a:t>Processing Invoices and Payments</a:t>
            </a:r>
            <a:r>
              <a:rPr lang="en-US" sz="800" b="0" kern="1200" baseline="0" dirty="0" smtClean="0">
                <a:solidFill>
                  <a:schemeClr val="tx1"/>
                </a:solidFill>
                <a:latin typeface="Times New Roman" pitchFamily="18" charset="0"/>
                <a:ea typeface="+mn-ea"/>
                <a:cs typeface="+mn-cs"/>
              </a:rPr>
              <a:t>.</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a:t>
            </a:r>
            <a:r>
              <a:rPr lang="en-US" baseline="0" dirty="0" smtClean="0"/>
              <a:t>record or modify blanket orders, go to Home &gt; Procure-to-Pay &gt; Manage Discrete Purchasing &gt; Create Blanket Order. The use of blanket orders saves time when a company places periodic or recurring orders for the same item.</a:t>
            </a:r>
          </a:p>
          <a:p>
            <a:endParaRPr lang="en-US" baseline="0" dirty="0" smtClean="0"/>
          </a:p>
          <a:p>
            <a:r>
              <a:rPr lang="en-US" baseline="0" dirty="0" smtClean="0"/>
              <a:t>In addition, quantities and due dates can be entered on blanket orders up to the time when you release them to </a:t>
            </a:r>
            <a:r>
              <a:rPr lang="en-US" baseline="0" dirty="0" err="1" smtClean="0"/>
              <a:t>POs.</a:t>
            </a:r>
            <a:endParaRPr lang="en-US" b="0" baseline="0" dirty="0" smtClean="0"/>
          </a:p>
          <a:p>
            <a:endParaRPr lang="en-US" baseline="0" dirty="0" smtClean="0"/>
          </a:p>
          <a:p>
            <a:r>
              <a:rPr lang="en-US" sz="1200" kern="1200" baseline="0" dirty="0" smtClean="0">
                <a:solidFill>
                  <a:schemeClr val="tx1"/>
                </a:solidFill>
                <a:latin typeface="Times New Roman" pitchFamily="18" charset="0"/>
                <a:ea typeface="+mn-ea"/>
                <a:cs typeface="+mn-cs"/>
              </a:rPr>
              <a:t>You can set up a blanket order in one of two ways: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Irregular: when deliveries are irregular or of varying quantities, set Release = No and </a:t>
            </a:r>
            <a:r>
              <a:rPr lang="en-US" sz="1200" kern="1200" baseline="0" dirty="0" err="1" smtClean="0">
                <a:solidFill>
                  <a:schemeClr val="tx1"/>
                </a:solidFill>
                <a:latin typeface="Times New Roman" pitchFamily="18" charset="0"/>
                <a:ea typeface="+mn-ea"/>
                <a:cs typeface="+mn-cs"/>
              </a:rPr>
              <a:t>Recurr</a:t>
            </a:r>
            <a:r>
              <a:rPr lang="en-US" sz="1200" kern="1200" baseline="0" dirty="0" smtClean="0">
                <a:solidFill>
                  <a:schemeClr val="tx1"/>
                </a:solidFill>
                <a:latin typeface="Times New Roman" pitchFamily="18" charset="0"/>
                <a:ea typeface="+mn-ea"/>
                <a:cs typeface="+mn-cs"/>
              </a:rPr>
              <a:t> = No. </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When you need a delivery, set Release = Yes and enter the Qty to </a:t>
            </a:r>
            <a:r>
              <a:rPr lang="en-US" sz="1200" kern="1200" baseline="0" dirty="0" err="1" smtClean="0">
                <a:solidFill>
                  <a:schemeClr val="tx1"/>
                </a:solidFill>
                <a:latin typeface="Times New Roman" pitchFamily="18" charset="0"/>
                <a:ea typeface="+mn-ea"/>
                <a:cs typeface="+mn-cs"/>
              </a:rPr>
              <a:t>Rel</a:t>
            </a:r>
            <a:r>
              <a:rPr lang="en-US" sz="1200" kern="1200" baseline="0" dirty="0" smtClean="0">
                <a:solidFill>
                  <a:schemeClr val="tx1"/>
                </a:solidFill>
                <a:latin typeface="Times New Roman" pitchFamily="18" charset="0"/>
                <a:ea typeface="+mn-ea"/>
                <a:cs typeface="+mn-cs"/>
              </a:rPr>
              <a:t> (Quantity to Release) in the Lines area of the blanket order, then release it to a PO.</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Recurring: when deliveries are regular, recurring, and of the same size, set </a:t>
            </a:r>
            <a:r>
              <a:rPr lang="en-US" sz="1200" kern="1200" baseline="0" dirty="0" err="1" smtClean="0">
                <a:solidFill>
                  <a:schemeClr val="tx1"/>
                </a:solidFill>
                <a:latin typeface="Times New Roman" pitchFamily="18" charset="0"/>
                <a:ea typeface="+mn-ea"/>
                <a:cs typeface="+mn-cs"/>
              </a:rPr>
              <a:t>Recurr</a:t>
            </a:r>
            <a:r>
              <a:rPr lang="en-US" sz="1200" kern="1200" baseline="0" dirty="0" smtClean="0">
                <a:solidFill>
                  <a:schemeClr val="tx1"/>
                </a:solidFill>
                <a:latin typeface="Times New Roman" pitchFamily="18" charset="0"/>
                <a:ea typeface="+mn-ea"/>
                <a:cs typeface="+mn-cs"/>
              </a:rPr>
              <a:t> = Yes and Release = Yes and enter the Qty to </a:t>
            </a:r>
            <a:r>
              <a:rPr lang="en-US" sz="1200" kern="1200" baseline="0" dirty="0" err="1" smtClean="0">
                <a:solidFill>
                  <a:schemeClr val="tx1"/>
                </a:solidFill>
                <a:latin typeface="Times New Roman" pitchFamily="18" charset="0"/>
                <a:ea typeface="+mn-ea"/>
                <a:cs typeface="+mn-cs"/>
              </a:rPr>
              <a:t>Rel</a:t>
            </a:r>
            <a:r>
              <a:rPr lang="en-US" sz="1200" kern="1200" baseline="0" dirty="0" smtClean="0">
                <a:solidFill>
                  <a:schemeClr val="tx1"/>
                </a:solidFill>
                <a:latin typeface="Times New Roman" pitchFamily="18" charset="0"/>
                <a:ea typeface="+mn-ea"/>
                <a:cs typeface="+mn-cs"/>
              </a:rPr>
              <a:t> (Quantity to Release) in the Lines area of the blanket order.</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64</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Go to Home &gt; Procure-to-Pay</a:t>
            </a:r>
            <a:r>
              <a:rPr lang="en-US" baseline="0" dirty="0" smtClean="0"/>
              <a:t> &gt; Manage Discrete Purchasing &gt; Release Blanket Order to PO  to release the blanket order. </a:t>
            </a:r>
          </a:p>
          <a:p>
            <a:pPr>
              <a:buFont typeface="Arial" pitchFamily="34" charset="0"/>
              <a:buNone/>
            </a:pPr>
            <a:r>
              <a:rPr lang="en-US" baseline="0" dirty="0" smtClean="0"/>
              <a:t>The releasing </a:t>
            </a:r>
            <a:r>
              <a:rPr lang="en-US" dirty="0" smtClean="0"/>
              <a:t>generates a purchase order from the specified line items in a blanket order. All receipts are processed against this PO. </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65</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66</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marR="0" indent="-228600" algn="l" rtl="0">
              <a:buFont typeface="+mj-lt"/>
              <a:buAutoNum type="arabicPeriod"/>
            </a:pPr>
            <a:r>
              <a:rPr lang="en-US" sz="800" b="0" baseline="0" dirty="0" smtClean="0">
                <a:latin typeface="Calibri"/>
                <a:ea typeface="宋体"/>
              </a:rPr>
              <a:t>Go to Purchasing Control and verify that the </a:t>
            </a:r>
            <a:r>
              <a:rPr lang="en-US" sz="800" b="0" baseline="0" dirty="0" err="1" smtClean="0">
                <a:latin typeface="Calibri"/>
                <a:ea typeface="宋体"/>
              </a:rPr>
              <a:t>Apprvd</a:t>
            </a:r>
            <a:r>
              <a:rPr lang="en-US" sz="800" b="0" baseline="0" dirty="0" smtClean="0">
                <a:latin typeface="Calibri"/>
                <a:ea typeface="宋体"/>
              </a:rPr>
              <a:t> </a:t>
            </a:r>
            <a:r>
              <a:rPr lang="en-US" sz="800" b="0" baseline="0" dirty="0" err="1" smtClean="0">
                <a:latin typeface="Calibri"/>
                <a:ea typeface="宋体"/>
              </a:rPr>
              <a:t>Reqs</a:t>
            </a:r>
            <a:r>
              <a:rPr lang="en-US" sz="800" b="0" baseline="0" dirty="0" smtClean="0">
                <a:latin typeface="Calibri"/>
                <a:ea typeface="宋体"/>
              </a:rPr>
              <a:t> for POs field for site 10-100 is set to No. </a:t>
            </a:r>
            <a:br>
              <a:rPr lang="en-US" sz="800" b="0" baseline="0" dirty="0" smtClean="0">
                <a:latin typeface="Calibri"/>
                <a:ea typeface="宋体"/>
              </a:rPr>
            </a:br>
            <a:endParaRPr lang="en-US" sz="800" b="0" baseline="0" dirty="0" smtClean="0">
              <a:latin typeface="Calibri"/>
              <a:ea typeface="宋体"/>
            </a:endParaRPr>
          </a:p>
          <a:p>
            <a:pPr marL="228600" marR="0" indent="-228600" algn="l" rtl="0">
              <a:buFont typeface="+mj-lt"/>
              <a:buAutoNum type="arabicPeriod"/>
            </a:pPr>
            <a:r>
              <a:rPr lang="en-US" sz="800" b="0" baseline="0" dirty="0" smtClean="0">
                <a:latin typeface="Calibri"/>
                <a:ea typeface="宋体"/>
              </a:rPr>
              <a:t>Locate Create Blanket Order in the Procure-to-Pay process maps and create a blanket order as follows:</a:t>
            </a:r>
            <a:br>
              <a:rPr lang="en-US" sz="800" b="0" baseline="0" dirty="0" smtClean="0">
                <a:latin typeface="Calibri"/>
                <a:ea typeface="宋体"/>
              </a:rPr>
            </a:br>
            <a:r>
              <a:rPr lang="en-US" sz="800" b="0" baseline="0" dirty="0" smtClean="0">
                <a:latin typeface="Calibri"/>
                <a:ea typeface="宋体"/>
              </a:rPr>
              <a:t/>
            </a:r>
            <a:br>
              <a:rPr lang="en-US" sz="800" b="0" baseline="0" dirty="0" smtClean="0">
                <a:latin typeface="Calibri"/>
                <a:ea typeface="宋体"/>
              </a:rPr>
            </a:br>
            <a:r>
              <a:rPr lang="en-US" sz="800" b="1" baseline="0" dirty="0" smtClean="0">
                <a:latin typeface="Calibri"/>
                <a:ea typeface="宋体"/>
              </a:rPr>
              <a:t>Header</a:t>
            </a:r>
            <a:br>
              <a:rPr lang="en-US" sz="800" b="1" baseline="0" dirty="0" smtClean="0">
                <a:latin typeface="Calibri"/>
                <a:ea typeface="宋体"/>
              </a:rPr>
            </a:br>
            <a:r>
              <a:rPr lang="en-US" sz="800" baseline="0" dirty="0" smtClean="0">
                <a:latin typeface="Calibri"/>
                <a:ea typeface="宋体"/>
              </a:rPr>
              <a:t>Purchase Order: &lt;blank&gt; Leave it blank for the system to generate.</a:t>
            </a:r>
            <a:br>
              <a:rPr lang="en-US" sz="800" baseline="0" dirty="0" smtClean="0">
                <a:latin typeface="Calibri"/>
                <a:ea typeface="宋体"/>
              </a:rPr>
            </a:br>
            <a:r>
              <a:rPr lang="en-US" sz="800" baseline="0" dirty="0" smtClean="0">
                <a:latin typeface="Calibri"/>
                <a:ea typeface="宋体"/>
              </a:rPr>
              <a:t>Supplier: 10S1002</a:t>
            </a:r>
            <a:br>
              <a:rPr lang="en-US" sz="800" baseline="0" dirty="0" smtClean="0">
                <a:latin typeface="Calibri"/>
                <a:ea typeface="宋体"/>
              </a:rPr>
            </a:br>
            <a:r>
              <a:rPr lang="en-US" sz="800" baseline="0" dirty="0" smtClean="0">
                <a:latin typeface="Calibri"/>
                <a:ea typeface="宋体"/>
              </a:rPr>
              <a:t>Ship-To: 10-100</a:t>
            </a:r>
            <a:br>
              <a:rPr lang="en-US" sz="800" baseline="0" dirty="0" smtClean="0">
                <a:latin typeface="Calibri"/>
                <a:ea typeface="宋体"/>
              </a:rPr>
            </a:br>
            <a:r>
              <a:rPr lang="en-US" sz="800" baseline="0" dirty="0" smtClean="0">
                <a:latin typeface="Calibri"/>
                <a:ea typeface="宋体"/>
              </a:rPr>
              <a:t>Blanket Start: Default to today.</a:t>
            </a:r>
            <a:br>
              <a:rPr lang="en-US" sz="800" baseline="0" dirty="0" smtClean="0">
                <a:latin typeface="Calibri"/>
                <a:ea typeface="宋体"/>
              </a:rPr>
            </a:br>
            <a:r>
              <a:rPr lang="en-US" sz="800" baseline="0" dirty="0" smtClean="0">
                <a:latin typeface="Calibri"/>
                <a:ea typeface="宋体"/>
              </a:rPr>
              <a:t>Blanket End: Set it to one month from today. </a:t>
            </a:r>
            <a:br>
              <a:rPr lang="en-US" sz="800" baseline="0" dirty="0" smtClean="0">
                <a:latin typeface="Calibri"/>
                <a:ea typeface="宋体"/>
              </a:rPr>
            </a:br>
            <a:r>
              <a:rPr lang="en-US" sz="800" baseline="0" dirty="0" smtClean="0">
                <a:latin typeface="Calibri"/>
                <a:ea typeface="宋体"/>
              </a:rPr>
              <a:t>Release: Yes</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sz="800" b="1" baseline="0" dirty="0" smtClean="0">
                <a:latin typeface="Calibri"/>
                <a:ea typeface="宋体"/>
              </a:rPr>
              <a:t>Lines</a:t>
            </a:r>
            <a:br>
              <a:rPr lang="en-US" sz="800" b="1" baseline="0" dirty="0" smtClean="0">
                <a:latin typeface="Calibri"/>
                <a:ea typeface="宋体"/>
              </a:rPr>
            </a:br>
            <a:r>
              <a:rPr lang="en-US" sz="800" baseline="0" dirty="0" err="1" smtClean="0">
                <a:latin typeface="Calibri"/>
                <a:ea typeface="宋体"/>
              </a:rPr>
              <a:t>Ln</a:t>
            </a:r>
            <a:r>
              <a:rPr lang="en-US" sz="800" baseline="0" dirty="0" smtClean="0">
                <a:latin typeface="Calibri"/>
                <a:ea typeface="宋体"/>
              </a:rPr>
              <a:t>: 1</a:t>
            </a:r>
            <a:br>
              <a:rPr lang="en-US" sz="800" baseline="0" dirty="0" smtClean="0">
                <a:latin typeface="Calibri"/>
                <a:ea typeface="宋体"/>
              </a:rPr>
            </a:br>
            <a:r>
              <a:rPr lang="en-US" sz="800" baseline="0" dirty="0" smtClean="0">
                <a:latin typeface="Calibri"/>
                <a:ea typeface="宋体"/>
              </a:rPr>
              <a:t>Site: 10-100</a:t>
            </a:r>
            <a:br>
              <a:rPr lang="en-US" sz="800" baseline="0" dirty="0" smtClean="0">
                <a:latin typeface="Calibri"/>
                <a:ea typeface="宋体"/>
              </a:rPr>
            </a:br>
            <a:r>
              <a:rPr lang="en-US" sz="800" baseline="0" dirty="0" smtClean="0">
                <a:latin typeface="Calibri"/>
                <a:ea typeface="宋体"/>
              </a:rPr>
              <a:t>Item Number: 60050</a:t>
            </a:r>
            <a:br>
              <a:rPr lang="en-US" sz="800" baseline="0" dirty="0" smtClean="0">
                <a:latin typeface="Calibri"/>
                <a:ea typeface="宋体"/>
              </a:rPr>
            </a:br>
            <a:r>
              <a:rPr lang="en-US" sz="800" baseline="0" dirty="0" smtClean="0">
                <a:latin typeface="Calibri"/>
                <a:ea typeface="宋体"/>
              </a:rPr>
              <a:t>Quantity: 200</a:t>
            </a:r>
            <a:br>
              <a:rPr lang="en-US" sz="800" baseline="0" dirty="0" smtClean="0">
                <a:latin typeface="Calibri"/>
                <a:ea typeface="宋体"/>
              </a:rPr>
            </a:br>
            <a:r>
              <a:rPr lang="en-US" sz="800" baseline="0" dirty="0" smtClean="0">
                <a:latin typeface="Calibri"/>
                <a:ea typeface="宋体"/>
              </a:rPr>
              <a:t>Quantity to </a:t>
            </a:r>
            <a:r>
              <a:rPr lang="en-US" sz="800" baseline="0" dirty="0" err="1" smtClean="0">
                <a:latin typeface="Calibri"/>
                <a:ea typeface="宋体"/>
              </a:rPr>
              <a:t>Rel</a:t>
            </a:r>
            <a:r>
              <a:rPr lang="en-US" sz="800" baseline="0" dirty="0" smtClean="0">
                <a:latin typeface="Calibri"/>
                <a:ea typeface="宋体"/>
              </a:rPr>
              <a:t>: 10</a:t>
            </a:r>
            <a:br>
              <a:rPr lang="en-US" sz="800" baseline="0" dirty="0" smtClean="0">
                <a:latin typeface="Calibri"/>
                <a:ea typeface="宋体"/>
              </a:rPr>
            </a:br>
            <a:endParaRPr lang="en-US" sz="800" baseline="0" dirty="0" smtClean="0">
              <a:latin typeface="Calibri"/>
              <a:ea typeface="宋体"/>
            </a:endParaRPr>
          </a:p>
          <a:p>
            <a:pPr marL="228600" marR="0" indent="-228600" algn="l" rtl="0">
              <a:buFont typeface="+mj-lt"/>
              <a:buAutoNum type="arabicPeriod"/>
            </a:pPr>
            <a:r>
              <a:rPr lang="en-US" sz="800" b="0" baseline="0" dirty="0" smtClean="0">
                <a:latin typeface="Calibri"/>
                <a:ea typeface="宋体"/>
              </a:rPr>
              <a:t>Release this blanket order to a purchase order using Release Blanket Order to PO. Locate Release Blanket Order to PO by navigating to Manage Discrete Purchasing &gt; Release Blanket Order to PO in the Procure-to-Pay process maps. </a:t>
            </a:r>
            <a:br>
              <a:rPr lang="en-US" sz="800" b="0" baseline="0" dirty="0" smtClean="0">
                <a:latin typeface="Calibri"/>
                <a:ea typeface="宋体"/>
              </a:rPr>
            </a:br>
            <a:r>
              <a:rPr lang="en-US" sz="800" b="0" baseline="0" dirty="0" smtClean="0">
                <a:latin typeface="Calibri"/>
                <a:ea typeface="宋体"/>
              </a:rPr>
              <a:t>- The system creates a PO using the data specified in the blanket order. </a:t>
            </a:r>
            <a:br>
              <a:rPr lang="en-US" sz="800" b="0" baseline="0" dirty="0" smtClean="0">
                <a:latin typeface="Calibri"/>
                <a:ea typeface="宋体"/>
              </a:rPr>
            </a:br>
            <a:r>
              <a:rPr lang="en-US" sz="800" b="0" baseline="0" dirty="0" smtClean="0">
                <a:latin typeface="Calibri"/>
                <a:ea typeface="宋体"/>
              </a:rPr>
              <a:t>- The purchase order number is generated according to the settings in Purchasing Control. Record the PO number for later use in PO receipt, invoice, and payment.</a:t>
            </a:r>
            <a:br>
              <a:rPr lang="en-US" sz="800" b="0" baseline="0" dirty="0" smtClean="0">
                <a:latin typeface="Calibri"/>
                <a:ea typeface="宋体"/>
              </a:rPr>
            </a:br>
            <a:r>
              <a:rPr lang="en-US" sz="800" b="0" baseline="0" dirty="0" smtClean="0">
                <a:latin typeface="Calibri"/>
                <a:ea typeface="宋体"/>
              </a:rPr>
              <a:t>- The release quantity (ten) is defaulted from the Quantity to </a:t>
            </a:r>
            <a:r>
              <a:rPr lang="en-US" sz="800" b="0" baseline="0" dirty="0" err="1" smtClean="0">
                <a:latin typeface="Calibri"/>
                <a:ea typeface="宋体"/>
              </a:rPr>
              <a:t>Rel</a:t>
            </a:r>
            <a:r>
              <a:rPr lang="en-US" sz="800" b="0" baseline="0" dirty="0" smtClean="0">
                <a:latin typeface="Calibri"/>
                <a:ea typeface="宋体"/>
              </a:rPr>
              <a:t> field that you entered in Step 2. </a:t>
            </a:r>
            <a:br>
              <a:rPr lang="en-US" sz="800" b="0" baseline="0" dirty="0" smtClean="0">
                <a:latin typeface="Calibri"/>
                <a:ea typeface="宋体"/>
              </a:rPr>
            </a:br>
            <a:endParaRPr lang="en-US" sz="800" b="0" baseline="0" dirty="0" smtClean="0">
              <a:latin typeface="Calibri"/>
              <a:ea typeface="宋体"/>
            </a:endParaRPr>
          </a:p>
          <a:p>
            <a:pPr marL="228600" marR="0" indent="-228600" algn="l" rtl="0">
              <a:buFont typeface="+mj-lt"/>
              <a:buAutoNum type="arabicPeriod"/>
            </a:pPr>
            <a:r>
              <a:rPr lang="en-US" sz="800" b="0" baseline="0" dirty="0" smtClean="0">
                <a:latin typeface="Calibri"/>
                <a:ea typeface="宋体"/>
              </a:rPr>
              <a:t>Receive the PO using Purchase Order Receipts. Locate Purchase Order Receipts by navigating to Manage Discrete Purchasing &gt; Receive Materials &gt; Purchasing Order Receipts in the Procure-to-Pay process maps. </a:t>
            </a:r>
            <a:br>
              <a:rPr lang="en-US" sz="800" b="0" baseline="0" dirty="0" smtClean="0">
                <a:latin typeface="Calibri"/>
                <a:ea typeface="宋体"/>
              </a:rPr>
            </a:br>
            <a:endParaRPr lang="en-US" sz="800" b="0" baseline="0" dirty="0" smtClean="0">
              <a:latin typeface="Calibri"/>
              <a:ea typeface="宋体"/>
            </a:endParaRPr>
          </a:p>
          <a:p>
            <a:pPr marR="0" algn="l" rtl="0"/>
            <a:r>
              <a:rPr lang="en-US" sz="800" baseline="0" dirty="0" smtClean="0">
                <a:latin typeface="Times New Roman"/>
                <a:ea typeface="宋体"/>
              </a:rPr>
              <a:t>If time allows, practice this process again by continuing to release the remaining quantity of the blanket order to PO. </a:t>
            </a:r>
          </a:p>
          <a:p>
            <a:pPr marR="0" algn="l" rtl="0"/>
            <a:r>
              <a:rPr lang="en-US" sz="800" baseline="0" dirty="0" smtClean="0">
                <a:latin typeface="Times New Roman"/>
                <a:ea typeface="宋体"/>
              </a:rPr>
              <a:t>Before releasing the rest, go to Blanket Order Maintenance to set Release to Yes in the header and enter the Quantity to </a:t>
            </a:r>
            <a:r>
              <a:rPr lang="en-US" sz="800" baseline="0" dirty="0" err="1" smtClean="0">
                <a:latin typeface="Times New Roman"/>
                <a:ea typeface="宋体"/>
              </a:rPr>
              <a:t>Rel</a:t>
            </a:r>
            <a:r>
              <a:rPr lang="en-US" sz="800" baseline="0" dirty="0" smtClean="0">
                <a:latin typeface="Times New Roman"/>
                <a:ea typeface="宋体"/>
              </a:rPr>
              <a:t> value for Line 1. Otherwise, the release cannot be processed.</a:t>
            </a:r>
          </a:p>
          <a:p>
            <a:pPr marR="0" algn="l" rtl="0"/>
            <a:endParaRPr lang="en-US" sz="800" baseline="0" dirty="0" smtClean="0">
              <a:latin typeface="Times New Roman"/>
              <a:ea typeface="宋体"/>
            </a:endParaRPr>
          </a:p>
          <a:p>
            <a:pPr marR="0" algn="l" rtl="0"/>
            <a:r>
              <a:rPr lang="en-US" sz="800" b="1" baseline="0" dirty="0" smtClean="0">
                <a:latin typeface="Times New Roman"/>
                <a:ea typeface="宋体"/>
              </a:rPr>
              <a:t>Note: </a:t>
            </a:r>
            <a:r>
              <a:rPr lang="en-US" sz="800" b="0" baseline="0" dirty="0" smtClean="0">
                <a:latin typeface="Calibri"/>
                <a:ea typeface="宋体"/>
              </a:rPr>
              <a:t>For exercises on processing supplier invoices and payments, see Processing Invoices and Payments.</a:t>
            </a:r>
            <a:endParaRPr lang="en-US" sz="800" b="1" baseline="0" dirty="0" smtClean="0">
              <a:latin typeface="Times New Roman"/>
              <a:ea typeface="宋体"/>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67</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68</a:t>
            </a:fld>
            <a:endParaRPr lang="en-US"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Supplier schedules are cumulative, schedule-driven purchase orders with multiple line items from which releases of requirements and due dates are issued. Supplier schedules are typically used by companies with long-term supplier contracts that require regular weekly or daily deliveries. The schedules specify, for the near term, dates and even hours of delivery, and also update MRP and the supplier regarding long-term plans.</a:t>
            </a:r>
            <a:endParaRPr lang="en-US" sz="800"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Note: </a:t>
            </a:r>
            <a:r>
              <a:rPr lang="en-US" sz="1200" b="0" kern="1200" baseline="0" dirty="0" smtClean="0">
                <a:solidFill>
                  <a:schemeClr val="tx1"/>
                </a:solidFill>
                <a:latin typeface="Times New Roman" pitchFamily="18" charset="0"/>
                <a:ea typeface="+mn-ea"/>
                <a:cs typeface="+mn-cs"/>
              </a:rPr>
              <a:t>For information on the supplier invoice and payment processes, see </a:t>
            </a:r>
            <a:r>
              <a:rPr lang="en-US" sz="1200" b="0" i="1" kern="1200" baseline="0" dirty="0" smtClean="0">
                <a:solidFill>
                  <a:schemeClr val="tx1"/>
                </a:solidFill>
                <a:latin typeface="Times New Roman" pitchFamily="18" charset="0"/>
                <a:ea typeface="+mn-ea"/>
                <a:cs typeface="+mn-cs"/>
              </a:rPr>
              <a:t>Processing Invoices and Payments</a:t>
            </a:r>
            <a:r>
              <a:rPr lang="en-US" sz="1200" b="0" kern="1200" baseline="0" dirty="0" smtClean="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69</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This slide shows the process map that the class is going to use in an example scenario. </a:t>
            </a:r>
            <a:endParaRPr lang="en-US" sz="1200" kern="1200" dirty="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Supplier: </a:t>
            </a:r>
            <a:r>
              <a:rPr lang="en-US" dirty="0" smtClean="0"/>
              <a:t>Provider of goods or services; individual seller with whom the buyer does business, as opposed to vendors, which is a generic term referring to all sellers in the marketplace.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Supplier Item:</a:t>
            </a:r>
            <a:r>
              <a:rPr lang="en-US" dirty="0" smtClean="0"/>
              <a:t> The item number that the supplier uses to identify an item.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Requisition:</a:t>
            </a:r>
            <a:r>
              <a:rPr lang="en-US" dirty="0" smtClean="0"/>
              <a:t> A statement that someone needs a certain amount of an item by a certain time.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requisition lists what items are needed, how many, where, and when.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Purchase Order (PO): </a:t>
            </a:r>
            <a:r>
              <a:rPr lang="en-US" dirty="0" smtClean="0"/>
              <a:t>A contract with a supplier to purchase a specific quantity of items to be delivered at an agreed upon date for a set price. A purchase order should include the order quantity, description, price, discounts, payment terms, transportation terms, and all other terms pertinent to the purchase and its execution.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Blanket Purchase Order:</a:t>
            </a:r>
            <a:r>
              <a:rPr lang="en-US" dirty="0" smtClean="0"/>
              <a:t> A long-term commitment to a supplier for products against which short-term releases are generated to satisfy requirements. When a need arises, a release is made against the blanket order to generate a purchase order.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Supplier Scheduled Order:</a:t>
            </a:r>
            <a:r>
              <a:rPr lang="en-US" b="0" dirty="0" smtClean="0"/>
              <a:t>  A cumulative and schedule-driven purchase order </a:t>
            </a:r>
            <a:r>
              <a:rPr lang="en-US" sz="1200" kern="1200" baseline="0" dirty="0" smtClean="0">
                <a:solidFill>
                  <a:schemeClr val="tx1"/>
                </a:solidFill>
                <a:latin typeface="Times New Roman" pitchFamily="18" charset="0"/>
                <a:ea typeface="+mn-ea"/>
                <a:cs typeface="+mn-cs"/>
              </a:rPr>
              <a:t>with multiple line items from which releases of requirements and due dates are issued.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1" kern="1200" baseline="0" dirty="0" smtClean="0">
                <a:solidFill>
                  <a:schemeClr val="tx1"/>
                </a:solidFill>
                <a:latin typeface="Times New Roman" pitchFamily="18" charset="0"/>
                <a:ea typeface="+mn-ea"/>
                <a:cs typeface="+mn-cs"/>
              </a:rPr>
              <a:t>Note: </a:t>
            </a:r>
            <a:r>
              <a:rPr lang="en-US" sz="1200" b="0" i="0" kern="1200" baseline="0" dirty="0" smtClean="0">
                <a:solidFill>
                  <a:schemeClr val="tx1"/>
                </a:solidFill>
                <a:latin typeface="Times New Roman" pitchFamily="18" charset="0"/>
                <a:ea typeface="+mn-ea"/>
                <a:cs typeface="+mn-cs"/>
              </a:rPr>
              <a:t>For more terminologies, see the QAD Glossary in the QAD Document Library.</a:t>
            </a:r>
            <a:endParaRPr lang="en-US" b="1" i="1"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buNone/>
            </a:pPr>
            <a:r>
              <a:rPr lang="en-US" sz="1200" dirty="0" smtClean="0"/>
              <a:t>The example shows the following purchasing activities:</a:t>
            </a:r>
          </a:p>
          <a:p>
            <a:pPr>
              <a:buNone/>
            </a:pPr>
            <a:endParaRPr lang="en-US" sz="1200" dirty="0" smtClean="0"/>
          </a:p>
          <a:p>
            <a:pPr marL="228600" indent="-228600">
              <a:buFont typeface="+mj-lt"/>
              <a:buAutoNum type="arabicPeriod"/>
            </a:pPr>
            <a:r>
              <a:rPr lang="en-US" sz="1200" dirty="0" smtClean="0"/>
              <a:t>Set up schedules.</a:t>
            </a:r>
          </a:p>
          <a:p>
            <a:pPr marL="228600" indent="-228600">
              <a:buFont typeface="+mj-lt"/>
              <a:buAutoNum type="arabicPeriod"/>
            </a:pPr>
            <a:endParaRPr lang="en-US" sz="1200" dirty="0" smtClean="0"/>
          </a:p>
          <a:p>
            <a:pPr marL="228600" indent="-228600">
              <a:buFont typeface="+mj-lt"/>
              <a:buAutoNum type="arabicPeriod"/>
            </a:pPr>
            <a:r>
              <a:rPr lang="en-US" sz="1200" dirty="0" smtClean="0"/>
              <a:t>Transmit</a:t>
            </a:r>
            <a:r>
              <a:rPr lang="en-US" sz="1200" baseline="0" dirty="0" smtClean="0"/>
              <a:t> schedules to the supplier (print schedules).</a:t>
            </a:r>
            <a:endParaRPr lang="en-US" sz="1200" dirty="0" smtClean="0"/>
          </a:p>
          <a:p>
            <a:pPr marL="228600" indent="-228600">
              <a:buFont typeface="+mj-lt"/>
              <a:buAutoNum type="arabicPeriod"/>
            </a:pPr>
            <a:endParaRPr lang="en-US" sz="1200" dirty="0" smtClean="0"/>
          </a:p>
          <a:p>
            <a:pPr marL="228600" indent="-228600">
              <a:buFont typeface="+mj-lt"/>
              <a:buAutoNum type="arabicPeriod"/>
            </a:pPr>
            <a:r>
              <a:rPr lang="en-US" sz="1200" dirty="0" smtClean="0"/>
              <a:t>Create PO shippers.</a:t>
            </a:r>
          </a:p>
          <a:p>
            <a:pPr marL="228600" indent="-228600">
              <a:buFont typeface="+mj-lt"/>
              <a:buAutoNum type="arabicPeriod"/>
            </a:pPr>
            <a:endParaRPr lang="en-US" sz="1200" dirty="0" smtClean="0"/>
          </a:p>
          <a:p>
            <a:pPr marL="228600" indent="-228600">
              <a:buFont typeface="+mj-lt"/>
              <a:buAutoNum type="arabicPeriod"/>
            </a:pPr>
            <a:r>
              <a:rPr lang="en-US" altLang="zh-CN" sz="1200" dirty="0" smtClean="0"/>
              <a:t>Receive PO shippers.</a:t>
            </a:r>
          </a:p>
          <a:p>
            <a:pPr marL="228600" indent="-228600">
              <a:buFont typeface="+mj-lt"/>
              <a:buAutoNum type="arabicPeriod"/>
            </a:pPr>
            <a:endParaRPr lang="en-US" altLang="zh-CN" sz="1200" dirty="0" smtClean="0"/>
          </a:p>
          <a:p>
            <a:pPr marL="228600" indent="-228600">
              <a:buFont typeface="+mj-lt"/>
              <a:buAutoNum type="arabicPeriod"/>
            </a:pPr>
            <a:r>
              <a:rPr lang="en-US" altLang="zh-CN" sz="1200" dirty="0" smtClean="0"/>
              <a:t>Process</a:t>
            </a:r>
            <a:r>
              <a:rPr lang="en-US" altLang="zh-CN" sz="1200" baseline="0" dirty="0" smtClean="0"/>
              <a:t> </a:t>
            </a:r>
            <a:r>
              <a:rPr lang="en-US" altLang="zh-CN" sz="1200" dirty="0" smtClean="0"/>
              <a:t>PO returns.</a:t>
            </a:r>
          </a:p>
          <a:p>
            <a:pPr marL="228600" indent="-228600">
              <a:buFont typeface="+mj-lt"/>
              <a:buAutoNum type="arabicPeriod"/>
            </a:pPr>
            <a:endParaRPr lang="en-US" altLang="zh-CN" sz="1200" dirty="0" smtClean="0"/>
          </a:p>
          <a:p>
            <a:pPr marL="228600" indent="-228600">
              <a:buFont typeface="+mj-lt"/>
              <a:buAutoNum type="arabicPeriod"/>
            </a:pPr>
            <a:r>
              <a:rPr lang="en-US" altLang="zh-CN" sz="1200" dirty="0" smtClean="0"/>
              <a:t>Process</a:t>
            </a:r>
            <a:r>
              <a:rPr lang="en-US" altLang="zh-CN" sz="1200" baseline="0" dirty="0" smtClean="0"/>
              <a:t> supplier invoices.</a:t>
            </a:r>
          </a:p>
          <a:p>
            <a:pPr marL="228600" indent="-228600">
              <a:buFont typeface="+mj-lt"/>
              <a:buAutoNum type="arabicPeriod"/>
            </a:pPr>
            <a:endParaRPr lang="en-US" altLang="zh-CN" sz="1200" baseline="0" dirty="0" smtClean="0"/>
          </a:p>
          <a:p>
            <a:pPr marL="228600" indent="-228600">
              <a:buFont typeface="+mj-lt"/>
              <a:buAutoNum type="arabicPeriod"/>
            </a:pPr>
            <a:r>
              <a:rPr lang="en-US" altLang="zh-CN" sz="1200" baseline="0" dirty="0" smtClean="0"/>
              <a:t>Process payments.</a:t>
            </a:r>
          </a:p>
          <a:p>
            <a:pPr marL="228600" indent="-228600">
              <a:buFont typeface="+mj-lt"/>
              <a:buAutoNum type="arabicPeriod"/>
            </a:pPr>
            <a:endParaRPr lang="en-US" altLang="zh-CN" sz="1200" baseline="0" dirty="0" smtClean="0"/>
          </a:p>
          <a:p>
            <a:pPr marL="228600" indent="-228600">
              <a:buFont typeface="+mj-lt"/>
              <a:buNone/>
            </a:pPr>
            <a:r>
              <a:rPr lang="en-US" altLang="zh-CN" sz="1200" b="1" baseline="0" dirty="0" smtClean="0"/>
              <a:t>Note: </a:t>
            </a:r>
            <a:r>
              <a:rPr lang="en-US" altLang="zh-CN" sz="1200" b="0" baseline="0" dirty="0" smtClean="0"/>
              <a:t>The return process is the same as that used for the discrete purchase order process, and is not discussed in this section. For information on the supplier invoice and payment processes, see </a:t>
            </a:r>
            <a:r>
              <a:rPr lang="en-US" altLang="zh-CN" sz="1200" b="0" i="1" baseline="0" dirty="0" smtClean="0"/>
              <a:t>Processing Invoices and Payments</a:t>
            </a:r>
            <a:r>
              <a:rPr lang="en-US" altLang="zh-CN" sz="1200" b="0" baseline="0" dirty="0" smtClean="0"/>
              <a:t>.</a:t>
            </a:r>
            <a:endParaRPr lang="en-US" altLang="zh-CN" sz="1200"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71</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72</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Supplier Schedules Control</a:t>
            </a:r>
          </a:p>
          <a:p>
            <a:r>
              <a:rPr lang="en-US" dirty="0" smtClean="0"/>
              <a:t>To</a:t>
            </a:r>
            <a:r>
              <a:rPr lang="en-US" baseline="0" dirty="0" smtClean="0"/>
              <a:t> allow the system to generate date-based release IDs, set Generate Date Based Release ID to Yes in Supplier Schedule Control.</a:t>
            </a:r>
            <a:endParaRPr lang="en-US" dirty="0" smtClean="0"/>
          </a:p>
          <a:p>
            <a:endParaRPr lang="en-US" dirty="0" smtClean="0"/>
          </a:p>
          <a:p>
            <a:r>
              <a:rPr lang="en-US" b="1" dirty="0" smtClean="0"/>
              <a:t>ERS</a:t>
            </a:r>
            <a:r>
              <a:rPr lang="en-US" b="1" baseline="0" dirty="0" smtClean="0"/>
              <a:t> Control</a:t>
            </a:r>
            <a:endParaRPr lang="en-US" b="1" dirty="0" smtClean="0"/>
          </a:p>
          <a:p>
            <a:r>
              <a:rPr lang="en-US" dirty="0" smtClean="0"/>
              <a:t>Set Enable Shipping Schedule to Yes in</a:t>
            </a:r>
            <a:r>
              <a:rPr lang="en-US" baseline="0" dirty="0" smtClean="0"/>
              <a:t> Supplier Shipping Schedule Control (5.5.7.24). Otherwise, you cannot generate planning or shipping schedules. </a:t>
            </a:r>
          </a:p>
          <a:p>
            <a:r>
              <a:rPr lang="en-US" baseline="0" dirty="0" smtClean="0"/>
              <a:t>Use other fields in this menu to set the default values for supplier scheduled orders. You can also ignore the settings here and set them when creating scheduled orders.</a:t>
            </a:r>
          </a:p>
          <a:p>
            <a:endParaRPr lang="en-US" baseline="0" dirty="0" smtClean="0"/>
          </a:p>
          <a:p>
            <a:r>
              <a:rPr lang="en-US" b="1" baseline="0" dirty="0" smtClean="0"/>
              <a:t>Supplier Calendar Maintenance</a:t>
            </a:r>
          </a:p>
          <a:p>
            <a:r>
              <a:rPr lang="en-US" b="0" dirty="0" smtClean="0"/>
              <a:t>The</a:t>
            </a:r>
            <a:r>
              <a:rPr lang="en-US" b="0" baseline="0" dirty="0" smtClean="0"/>
              <a:t> s</a:t>
            </a:r>
            <a:r>
              <a:rPr lang="en-US" b="0" dirty="0" smtClean="0"/>
              <a:t>upplier calendar defines</a:t>
            </a:r>
            <a:r>
              <a:rPr lang="en-US" b="0" baseline="0" dirty="0" smtClean="0"/>
              <a:t> the </a:t>
            </a:r>
            <a:r>
              <a:rPr lang="en-US" dirty="0" smtClean="0"/>
              <a:t>supplier's standard workweek and exceptions to the normal calendar such as scheduled shutdown periods and holidays. MRP considers these calendars when generating scheduled releases.</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73</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There is no demand</a:t>
            </a:r>
            <a:r>
              <a:rPr lang="en-US" b="0" baseline="0" dirty="0" smtClean="0"/>
              <a:t> for item 60031 in this training environment. You need to create demand by forecasting.</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74</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Order Data</a:t>
            </a:r>
          </a:p>
          <a:p>
            <a:r>
              <a:rPr lang="en-US" b="0" baseline="0" dirty="0" smtClean="0"/>
              <a:t>Contains the shipping and credit information for the whole order, most of which defaults from the supplier record. Select the schedule format: printed, EDI, and Fax to ensure that the schedules are displayed correctly.</a:t>
            </a:r>
          </a:p>
          <a:p>
            <a:endParaRPr lang="en-US" b="0" baseline="0" dirty="0" smtClean="0"/>
          </a:p>
          <a:p>
            <a:r>
              <a:rPr lang="en-US" b="1" baseline="0" dirty="0" smtClean="0"/>
              <a:t>Order Line Item Data Frame 1/2</a:t>
            </a:r>
            <a:endParaRPr lang="en-US" b="1" dirty="0" smtClean="0"/>
          </a:p>
          <a:p>
            <a:r>
              <a:rPr lang="en-US" dirty="0" smtClean="0"/>
              <a:t>Contains line-item</a:t>
            </a:r>
            <a:r>
              <a:rPr lang="en-US" baseline="0" dirty="0" smtClean="0"/>
              <a:t> details, ship-to data, schedule details, and optional comments. </a:t>
            </a:r>
            <a:r>
              <a:rPr lang="en-US" dirty="0" smtClean="0"/>
              <a:t>One or more line items can be entered. In the first part of Order Line Item Data frame, you can enter a fixed cost.</a:t>
            </a:r>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75</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Order Line Item Data Frame 2/2</a:t>
            </a:r>
            <a:endParaRPr lang="en-US" b="1" dirty="0" smtClean="0"/>
          </a:p>
          <a:p>
            <a:endParaRPr lang="en-US" baseline="0" dirty="0" smtClean="0"/>
          </a:p>
          <a:p>
            <a:r>
              <a:rPr lang="en-US" dirty="0" smtClean="0"/>
              <a:t>The second part of the Order Line Item Data frame contains the scheduling and delivery information. </a:t>
            </a:r>
          </a:p>
          <a:p>
            <a:endParaRPr lang="en-US" dirty="0" smtClean="0"/>
          </a:p>
          <a:p>
            <a:r>
              <a:rPr lang="en-US" dirty="0" smtClean="0"/>
              <a:t>The scheduling</a:t>
            </a:r>
            <a:r>
              <a:rPr lang="en-US" baseline="0" dirty="0" smtClean="0"/>
              <a:t> information defaults from the settings in Supplier Shipping Schedule Control. You can override the default values by entering specific values for this order. </a:t>
            </a:r>
          </a:p>
          <a:p>
            <a:endParaRPr lang="en-US" baseline="0" dirty="0" smtClean="0"/>
          </a:p>
          <a:p>
            <a:r>
              <a:rPr lang="en-US" sz="1200" b="0" kern="1200" dirty="0" smtClean="0">
                <a:solidFill>
                  <a:schemeClr val="tx1"/>
                </a:solidFill>
                <a:latin typeface="Times New Roman" pitchFamily="18" charset="0"/>
                <a:ea typeface="+mn-ea"/>
                <a:cs typeface="+mn-cs"/>
              </a:rPr>
              <a:t>Use the Scheduled</a:t>
            </a:r>
            <a:r>
              <a:rPr lang="en-US" sz="1200" b="0" kern="1200" baseline="0" dirty="0" smtClean="0">
                <a:solidFill>
                  <a:schemeClr val="tx1"/>
                </a:solidFill>
                <a:latin typeface="Times New Roman" pitchFamily="18" charset="0"/>
                <a:ea typeface="+mn-ea"/>
                <a:cs typeface="+mn-cs"/>
              </a:rPr>
              <a:t> Days, Schedule Weeks, and Schedule Months fields to s</a:t>
            </a:r>
            <a:r>
              <a:rPr lang="en-US" sz="1200" b="0" kern="1200" dirty="0" smtClean="0">
                <a:solidFill>
                  <a:schemeClr val="tx1"/>
                </a:solidFill>
                <a:latin typeface="Times New Roman" pitchFamily="18" charset="0"/>
                <a:ea typeface="+mn-ea"/>
                <a:cs typeface="+mn-cs"/>
              </a:rPr>
              <a:t>pecify the number of days/weeks/months of discrete data to output when you print a schedule using Schedule Print or export a schedule using Supplier Shipping Schedule. The</a:t>
            </a:r>
            <a:r>
              <a:rPr lang="en-US" sz="1200" b="0" kern="1200" baseline="0" dirty="0" smtClean="0">
                <a:solidFill>
                  <a:schemeClr val="tx1"/>
                </a:solidFill>
                <a:latin typeface="Times New Roman" pitchFamily="18" charset="0"/>
                <a:ea typeface="+mn-ea"/>
                <a:cs typeface="+mn-cs"/>
              </a:rPr>
              <a:t> values are </a:t>
            </a:r>
            <a:r>
              <a:rPr lang="en-US" sz="1200" b="0" kern="1200" dirty="0" smtClean="0">
                <a:solidFill>
                  <a:schemeClr val="tx1"/>
                </a:solidFill>
                <a:latin typeface="Times New Roman" pitchFamily="18" charset="0"/>
                <a:ea typeface="+mn-ea"/>
                <a:cs typeface="+mn-cs"/>
              </a:rPr>
              <a:t>used by Schedule Update from MRP and the supplier schedule export functions to define how to bucket data before being output.</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76</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Scheduled Order MRP % Maintenance to allocate order percentages among suppliers for the same item.</a:t>
            </a:r>
          </a:p>
          <a:p>
            <a:endParaRPr lang="en-US" dirty="0" smtClean="0"/>
          </a:p>
          <a:p>
            <a:r>
              <a:rPr lang="en-US" dirty="0" smtClean="0"/>
              <a:t>Schedule Update from MRP uses these percentages to allocate MRP planned orders for the scheduled order among suppliers. If </a:t>
            </a:r>
            <a:r>
              <a:rPr lang="en-US" baseline="0" dirty="0" smtClean="0"/>
              <a:t>multiple suppliers supply the same item, ensure that the cumulative percentage in this frame is 100%.</a:t>
            </a:r>
          </a:p>
          <a:p>
            <a:endParaRPr lang="en-US" baseline="0" dirty="0" smtClean="0"/>
          </a:p>
          <a:p>
            <a:r>
              <a:rPr lang="en-US" dirty="0" smtClean="0"/>
              <a:t>For example, you can indicate that 60% of the quantities for a given item should be from supplier A and that 40% of the quantities should be from supplier B. Percentages must equal either 100% for each item or be 0%. If 0%, the system does not allocate planned orders for the scheduled order. </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77</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Once you know the MRP demand, you can take the MRP requirements and determine the due dates and quantities for each scheduled order item by supplier. With this information, you are ready to produce a new active schedule release.</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A release is a set of item quantities and requirement dates identified by a release ID number</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The release is what you send to your supplier</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78</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Use Net Change Materials Plan to calculate demand and plan supply for items that have changed since MRP was last run. </a:t>
            </a:r>
          </a:p>
          <a:p>
            <a:pPr>
              <a:buFont typeface="Arial" pitchFamily="34" charset="0"/>
              <a:buNone/>
            </a:pPr>
            <a:r>
              <a:rPr lang="en-US" dirty="0" smtClean="0"/>
              <a:t/>
            </a:r>
            <a:br>
              <a:rPr lang="en-US" dirty="0" smtClean="0"/>
            </a:br>
            <a:r>
              <a:rPr lang="en-US" dirty="0" smtClean="0"/>
              <a:t>MRP lets you plan supply to meet demand for purchased and manufactured items in a time-phased manner. It uses a site's master schedule and all other sources of demand and supply to: </a:t>
            </a:r>
          </a:p>
          <a:p>
            <a:pPr marL="182880" indent="-182880">
              <a:buFont typeface="Arial" pitchFamily="34" charset="0"/>
              <a:buChar char="•"/>
            </a:pPr>
            <a:r>
              <a:rPr lang="en-US" dirty="0" smtClean="0"/>
              <a:t> Calculate gross requirements and projected on-hand inventory </a:t>
            </a:r>
          </a:p>
          <a:p>
            <a:pPr marL="182880" indent="-182880">
              <a:buFont typeface="Arial" pitchFamily="34" charset="0"/>
              <a:buChar char="•"/>
            </a:pPr>
            <a:r>
              <a:rPr lang="en-US" dirty="0" smtClean="0"/>
              <a:t> Schedule and plan orders </a:t>
            </a:r>
          </a:p>
          <a:p>
            <a:pPr marL="182880" indent="-182880">
              <a:buFont typeface="Arial" pitchFamily="34" charset="0"/>
              <a:buChar char="•"/>
            </a:pPr>
            <a:r>
              <a:rPr lang="en-US" dirty="0" smtClean="0"/>
              <a:t> Produce action messages for managing the materials plan </a:t>
            </a:r>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79</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Schedule</a:t>
            </a:r>
            <a:r>
              <a:rPr lang="en-US" baseline="0" dirty="0" smtClean="0"/>
              <a:t> Update from MRP to automatically create a release of a supplier schedule. </a:t>
            </a:r>
          </a:p>
          <a:p>
            <a:pPr>
              <a:buFont typeface="Arial" pitchFamily="34" charset="0"/>
              <a:buNone/>
            </a:pPr>
            <a:endParaRPr lang="en-US" baseline="0" dirty="0" smtClean="0"/>
          </a:p>
          <a:p>
            <a:pPr>
              <a:buFont typeface="Arial" pitchFamily="34" charset="0"/>
              <a:buNone/>
            </a:pPr>
            <a:r>
              <a:rPr lang="en-US" baseline="0" dirty="0" smtClean="0"/>
              <a:t>If the Generate Shipping Schedules is set to No, no shipping schedule is generated, even though you have set the order line to generate shipping schedule from MRP when creating the order. </a:t>
            </a:r>
          </a:p>
          <a:p>
            <a:pPr>
              <a:buFont typeface="Arial" pitchFamily="34" charset="0"/>
              <a:buNone/>
            </a:pPr>
            <a:endParaRPr lang="en-US" baseline="0" dirty="0" smtClean="0"/>
          </a:p>
          <a:p>
            <a:pPr>
              <a:buFont typeface="Arial" pitchFamily="34" charset="0"/>
              <a:buNone/>
            </a:pPr>
            <a:r>
              <a:rPr lang="en-US" baseline="0" dirty="0" smtClean="0"/>
              <a:t>Set the Update field to Yes to run this program in update mode, which updates the records in the database. When set to No, the program runs in report-only mode without updating the database.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81</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sz="1200" kern="1200" baseline="0" dirty="0" smtClean="0">
                <a:solidFill>
                  <a:schemeClr val="tx1"/>
                </a:solidFill>
                <a:latin typeface="Times New Roman" pitchFamily="18" charset="0"/>
                <a:ea typeface="+mn-ea"/>
                <a:cs typeface="+mn-cs"/>
              </a:rPr>
              <a:t>Scheduled releases can be transmitted in various ways. Choose a format that your supplier accepts.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82</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83</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Once you receive notification of the shipment, you have three ways to process/receive the shipment:</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Import, verify, receive, and confirm the ASN</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Manually create, receive, and confirm a shipper</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Create a direct receipt using the Purchasing module</a:t>
            </a:r>
          </a:p>
          <a:p>
            <a:endParaRPr lang="en-US" sz="1200" b="0" kern="1200" baseline="0" dirty="0" smtClean="0">
              <a:solidFill>
                <a:schemeClr val="tx1"/>
              </a:solidFill>
              <a:latin typeface="Times New Roman" pitchFamily="18" charset="0"/>
              <a:ea typeface="+mn-ea"/>
              <a:cs typeface="+mn-cs"/>
            </a:endParaRPr>
          </a:p>
          <a:p>
            <a:r>
              <a:rPr lang="en-US" sz="1200" b="0" kern="1200" baseline="0" dirty="0" smtClean="0">
                <a:solidFill>
                  <a:schemeClr val="tx1"/>
                </a:solidFill>
                <a:latin typeface="Times New Roman" pitchFamily="18" charset="0"/>
                <a:ea typeface="+mn-ea"/>
                <a:cs typeface="+mn-cs"/>
              </a:rPr>
              <a:t>This guide discusses receipts using the shipper method only.</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84</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PO Shipper Maintenance</a:t>
            </a:r>
            <a:r>
              <a:rPr lang="en-US" baseline="0" dirty="0" smtClean="0"/>
              <a:t> to create a shipper. </a:t>
            </a:r>
          </a:p>
          <a:p>
            <a:endParaRPr lang="en-US" baseline="0" dirty="0" smtClean="0"/>
          </a:p>
          <a:p>
            <a:r>
              <a:rPr lang="en-US" sz="1200" kern="1200" baseline="0" dirty="0" smtClean="0">
                <a:solidFill>
                  <a:schemeClr val="tx1"/>
                </a:solidFill>
                <a:latin typeface="Times New Roman" pitchFamily="18" charset="0"/>
                <a:ea typeface="+mn-ea"/>
                <a:cs typeface="+mn-cs"/>
              </a:rPr>
              <a:t>The shipment ID can be an ASN number already in the system, a number obtained through a barcode reading of a shipping label, or a number entered manually from the receiving document.</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85</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PO Shipper Receipts to confirm the receipt</a:t>
            </a:r>
            <a:r>
              <a:rPr lang="en-US" baseline="0" dirty="0" smtClean="0"/>
              <a:t> of </a:t>
            </a:r>
            <a:r>
              <a:rPr lang="en-US" dirty="0" smtClean="0"/>
              <a:t>shipment. </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86</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87</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1" dirty="0" smtClean="0"/>
              <a:t>Exercise 1: Settings for Supplier Schedules</a:t>
            </a:r>
            <a:endParaRPr lang="en-US" sz="800" b="1" baseline="0" dirty="0" smtClean="0"/>
          </a:p>
          <a:p>
            <a:endParaRPr lang="en-US" sz="300" b="1" baseline="0" dirty="0" smtClean="0"/>
          </a:p>
          <a:p>
            <a:pPr marL="228600" indent="-228600">
              <a:buFont typeface="+mj-lt"/>
              <a:buAutoNum type="arabicPeriod"/>
            </a:pPr>
            <a:r>
              <a:rPr lang="en-US" sz="300" baseline="0" dirty="0" smtClean="0"/>
              <a:t>Open Supplier Schedule Control and verify that the Generate Date Based Release ID field is set to Yes.</a:t>
            </a:r>
            <a:br>
              <a:rPr lang="en-US" sz="300" baseline="0" dirty="0" smtClean="0"/>
            </a:br>
            <a:endParaRPr lang="en-US" sz="300" baseline="0" dirty="0" smtClean="0"/>
          </a:p>
          <a:p>
            <a:pPr marL="228600" indent="-228600">
              <a:buFont typeface="+mj-lt"/>
              <a:buAutoNum type="arabicPeriod"/>
            </a:pPr>
            <a:r>
              <a:rPr lang="en-US" sz="300" dirty="0" smtClean="0"/>
              <a:t>Open </a:t>
            </a:r>
            <a:r>
              <a:rPr lang="en-US" sz="1200" kern="1200" baseline="0" dirty="0" smtClean="0">
                <a:solidFill>
                  <a:schemeClr val="tx1"/>
                </a:solidFill>
                <a:latin typeface="Times New Roman" pitchFamily="18" charset="0"/>
                <a:ea typeface="+mn-ea"/>
                <a:cs typeface="+mn-cs"/>
              </a:rPr>
              <a:t>Supplier Shipping Schedule Control and set the following fields and leave the others as default:</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Enable Shipping Schedule: Yes</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Firm Days: 5</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Schedule Days: 5</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Schedule Weeks: 4</a:t>
            </a:r>
            <a:br>
              <a:rPr lang="en-US" sz="1200" kern="1200" baseline="0" dirty="0" smtClean="0">
                <a:solidFill>
                  <a:schemeClr val="tx1"/>
                </a:solidFill>
                <a:latin typeface="Times New Roman" pitchFamily="18" charset="0"/>
                <a:ea typeface="+mn-ea"/>
                <a:cs typeface="+mn-cs"/>
              </a:rPr>
            </a:br>
            <a:r>
              <a:rPr lang="en-US" sz="800" baseline="0" dirty="0" smtClean="0">
                <a:latin typeface="Calibri"/>
                <a:ea typeface="宋体"/>
              </a:rPr>
              <a:t>Schedule Months: 2</a:t>
            </a:r>
            <a:br>
              <a:rPr lang="en-US" sz="800" baseline="0" dirty="0" smtClean="0">
                <a:latin typeface="Calibri"/>
                <a:ea typeface="宋体"/>
              </a:rPr>
            </a:br>
            <a:endParaRPr lang="en-US" sz="80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baseline="0" dirty="0" smtClean="0">
                <a:latin typeface="Calibri"/>
                <a:ea typeface="宋体"/>
              </a:rPr>
              <a:t>Entering a demand for a quantity of 500 for item 60031 in the current week using Forecast Maintenance.</a:t>
            </a:r>
            <a:br>
              <a:rPr lang="en-US" sz="800" baseline="0" dirty="0" smtClean="0">
                <a:latin typeface="Calibri"/>
                <a:ea typeface="宋体"/>
              </a:rPr>
            </a:br>
            <a:endParaRPr lang="en-US" sz="80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baseline="0" dirty="0" smtClean="0">
                <a:latin typeface="Calibri"/>
                <a:ea typeface="宋体"/>
              </a:rPr>
              <a:t>Create a scheduled order for item 60031 using Supplier Scheduled Order Maintenance, accessed from the process map.</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sz="800" b="1" baseline="0" dirty="0" smtClean="0">
                <a:latin typeface="Calibri"/>
                <a:ea typeface="宋体"/>
              </a:rPr>
              <a:t>Header</a:t>
            </a:r>
            <a:br>
              <a:rPr lang="en-US" sz="800" b="1" baseline="0" dirty="0" smtClean="0">
                <a:latin typeface="Calibri"/>
                <a:ea typeface="宋体"/>
              </a:rPr>
            </a:br>
            <a:r>
              <a:rPr lang="en-US" sz="800" baseline="0" dirty="0" smtClean="0">
                <a:latin typeface="Calibri"/>
                <a:ea typeface="宋体"/>
              </a:rPr>
              <a:t>Purchase Order: &lt;blank&gt; Leave it blank for the system to generate.</a:t>
            </a:r>
            <a:br>
              <a:rPr lang="en-US" sz="800" baseline="0" dirty="0" smtClean="0">
                <a:latin typeface="Calibri"/>
                <a:ea typeface="宋体"/>
              </a:rPr>
            </a:br>
            <a:r>
              <a:rPr lang="en-US" sz="800" baseline="0" dirty="0" smtClean="0">
                <a:latin typeface="Calibri"/>
                <a:ea typeface="宋体"/>
              </a:rPr>
              <a:t>Supplier: 10S1002</a:t>
            </a:r>
            <a:br>
              <a:rPr lang="en-US" sz="800" baseline="0" dirty="0" smtClean="0">
                <a:latin typeface="Calibri"/>
                <a:ea typeface="宋体"/>
              </a:rPr>
            </a:br>
            <a:r>
              <a:rPr lang="en-US" sz="800" baseline="0" dirty="0" smtClean="0">
                <a:latin typeface="Calibri"/>
                <a:ea typeface="宋体"/>
              </a:rPr>
              <a:t>Print Schedules: Yes</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sz="800" b="1" baseline="0" dirty="0" smtClean="0">
                <a:latin typeface="Calibri"/>
                <a:ea typeface="宋体"/>
              </a:rPr>
              <a:t>Order Line Data</a:t>
            </a:r>
            <a:br>
              <a:rPr lang="en-US" sz="800" b="1" baseline="0" dirty="0" smtClean="0">
                <a:latin typeface="Calibri"/>
                <a:ea typeface="宋体"/>
              </a:rPr>
            </a:br>
            <a:r>
              <a:rPr lang="en-US" sz="800" baseline="0" dirty="0" smtClean="0">
                <a:latin typeface="Calibri"/>
                <a:ea typeface="宋体"/>
              </a:rPr>
              <a:t>Item Number: 60031</a:t>
            </a:r>
            <a:br>
              <a:rPr lang="en-US" sz="800" baseline="0" dirty="0" smtClean="0">
                <a:latin typeface="Calibri"/>
                <a:ea typeface="宋体"/>
              </a:rPr>
            </a:br>
            <a:r>
              <a:rPr lang="en-US" sz="800" baseline="0" dirty="0" smtClean="0">
                <a:latin typeface="Calibri"/>
                <a:ea typeface="宋体"/>
              </a:rPr>
              <a:t>Ship-To Site: 10-100</a:t>
            </a:r>
          </a:p>
          <a:p>
            <a:pPr marL="228600" marR="0" indent="-228600" algn="l" defTabSz="914400" rtl="0" eaLnBrk="0" fontAlgn="base" latinLnBrk="0" hangingPunct="0">
              <a:lnSpc>
                <a:spcPct val="100000"/>
              </a:lnSpc>
              <a:spcBef>
                <a:spcPct val="30000"/>
              </a:spcBef>
              <a:spcAft>
                <a:spcPct val="0"/>
              </a:spcAft>
              <a:buClrTx/>
              <a:buSzTx/>
              <a:buFont typeface="+mj-lt"/>
              <a:buNone/>
              <a:tabLst/>
              <a:defRPr/>
            </a:pPr>
            <a:r>
              <a:rPr lang="en-US" sz="800" kern="1200" baseline="0" smtClean="0">
                <a:solidFill>
                  <a:schemeClr val="tx1"/>
                </a:solidFill>
                <a:latin typeface="Calibri"/>
                <a:ea typeface="宋体"/>
                <a:cs typeface="+mn-cs"/>
              </a:rPr>
              <a:t>	</a:t>
            </a:r>
            <a:r>
              <a:rPr lang="en-US" sz="1200" kern="1200" smtClean="0">
                <a:solidFill>
                  <a:schemeClr val="tx1"/>
                </a:solidFill>
                <a:latin typeface="Times New Roman" pitchFamily="18" charset="0"/>
                <a:ea typeface="+mn-ea"/>
                <a:cs typeface="+mn-cs"/>
              </a:rPr>
              <a:t>Copy </a:t>
            </a:r>
            <a:r>
              <a:rPr lang="en-US" sz="1200" kern="1200" dirty="0" smtClean="0">
                <a:solidFill>
                  <a:schemeClr val="tx1"/>
                </a:solidFill>
                <a:latin typeface="Times New Roman" pitchFamily="18" charset="0"/>
                <a:ea typeface="+mn-ea"/>
                <a:cs typeface="+mn-cs"/>
              </a:rPr>
              <a:t>Data from another order line for this item: No</a:t>
            </a:r>
          </a:p>
          <a:p>
            <a:pPr marL="228600" marR="0" indent="-228600" algn="l" defTabSz="914400" rtl="0" eaLnBrk="0" fontAlgn="base" latinLnBrk="0" hangingPunct="0">
              <a:lnSpc>
                <a:spcPct val="100000"/>
              </a:lnSpc>
              <a:spcBef>
                <a:spcPct val="30000"/>
              </a:spcBef>
              <a:spcAft>
                <a:spcPct val="0"/>
              </a:spcAft>
              <a:buClrTx/>
              <a:buSzTx/>
              <a:buFont typeface="+mj-lt"/>
              <a:buNone/>
              <a:tabLst/>
              <a:defRPr/>
            </a:pPr>
            <a:r>
              <a:rPr lang="en-US" sz="1200" kern="1200" baseline="0" dirty="0" smtClean="0">
                <a:solidFill>
                  <a:schemeClr val="tx1"/>
                </a:solidFill>
                <a:latin typeface="Times New Roman" pitchFamily="18" charset="0"/>
                <a:ea typeface="+mn-ea"/>
                <a:cs typeface="+mn-cs"/>
              </a:rPr>
              <a:t>	</a:t>
            </a:r>
            <a:r>
              <a:rPr lang="en-US" sz="800" baseline="0" dirty="0" smtClean="0">
                <a:latin typeface="Calibri"/>
                <a:ea typeface="宋体"/>
              </a:rPr>
              <a:t>Firm Days	: 5 </a:t>
            </a:r>
            <a:br>
              <a:rPr lang="en-US" sz="800" baseline="0" dirty="0" smtClean="0">
                <a:latin typeface="Calibri"/>
                <a:ea typeface="宋体"/>
              </a:rPr>
            </a:br>
            <a:r>
              <a:rPr lang="en-US" sz="800" baseline="0" dirty="0" smtClean="0">
                <a:latin typeface="Calibri"/>
                <a:ea typeface="宋体"/>
              </a:rPr>
              <a:t>Schedule Days: 5 </a:t>
            </a:r>
            <a:br>
              <a:rPr lang="en-US" sz="800" baseline="0" dirty="0" smtClean="0">
                <a:latin typeface="Calibri"/>
                <a:ea typeface="宋体"/>
              </a:rPr>
            </a:br>
            <a:r>
              <a:rPr lang="en-US" sz="800" baseline="0" dirty="0" smtClean="0">
                <a:latin typeface="Calibri"/>
                <a:ea typeface="宋体"/>
              </a:rPr>
              <a:t>Schedule Weeks: 4</a:t>
            </a:r>
            <a:br>
              <a:rPr lang="en-US" sz="800" baseline="0" dirty="0" smtClean="0">
                <a:latin typeface="Calibri"/>
                <a:ea typeface="宋体"/>
              </a:rPr>
            </a:br>
            <a:r>
              <a:rPr lang="en-US" sz="800" baseline="0" dirty="0" smtClean="0">
                <a:latin typeface="Calibri"/>
                <a:ea typeface="宋体"/>
              </a:rPr>
              <a:t>Schedule Months: 2</a:t>
            </a:r>
            <a:br>
              <a:rPr lang="en-US" sz="800" baseline="0" dirty="0" smtClean="0">
                <a:latin typeface="Calibri"/>
                <a:ea typeface="宋体"/>
              </a:rPr>
            </a:br>
            <a:r>
              <a:rPr lang="en-US" sz="800" b="0" baseline="0" dirty="0" smtClean="0">
                <a:latin typeface="Calibri"/>
                <a:ea typeface="宋体"/>
              </a:rPr>
              <a:t>Ship Delivery Pattern Code: 10</a:t>
            </a:r>
            <a:br>
              <a:rPr lang="en-US" sz="800" b="0" baseline="0" dirty="0" smtClean="0">
                <a:latin typeface="Calibri"/>
                <a:ea typeface="宋体"/>
              </a:rPr>
            </a:br>
            <a:endParaRPr lang="en-US" sz="800" baseline="0" dirty="0" smtClean="0">
              <a:latin typeface="Calibri"/>
              <a:ea typeface="宋体"/>
            </a:endParaRPr>
          </a:p>
          <a:p>
            <a:pPr marL="228600" indent="-228600">
              <a:buFont typeface="+mj-lt"/>
              <a:buNone/>
            </a:pPr>
            <a:r>
              <a:rPr lang="en-US" sz="800" b="1" baseline="0" dirty="0" smtClean="0">
                <a:latin typeface="Calibri"/>
                <a:ea typeface="宋体"/>
              </a:rPr>
              <a:t>Notes:</a:t>
            </a:r>
            <a:endParaRPr lang="en-US" sz="800" b="0" baseline="0" dirty="0" smtClean="0">
              <a:latin typeface="Calibri"/>
              <a:ea typeface="宋体"/>
            </a:endParaRPr>
          </a:p>
          <a:p>
            <a:pPr marR="0" lvl="1" algn="l" rtl="0">
              <a:buFont typeface="Arial" pitchFamily="34" charset="0"/>
              <a:buChar char="•"/>
            </a:pPr>
            <a:r>
              <a:rPr lang="en-US" sz="800" b="0" baseline="0" dirty="0" smtClean="0">
                <a:latin typeface="Calibri"/>
                <a:ea typeface="宋体"/>
              </a:rPr>
              <a:t> Record the generated PO number for later use in the procedures that follow.</a:t>
            </a:r>
          </a:p>
          <a:p>
            <a:pPr marR="0" lvl="1" algn="l" rtl="0">
              <a:buFont typeface="Arial" pitchFamily="34" charset="0"/>
              <a:buChar char="•"/>
            </a:pPr>
            <a:r>
              <a:rPr lang="en-US" sz="800" b="0" baseline="0" dirty="0" smtClean="0">
                <a:latin typeface="Calibri"/>
                <a:ea typeface="宋体"/>
              </a:rPr>
              <a:t> In your business model, you can transmit schedules to your supplier in EDI format; then, select EDI Schedules instead of Print Schedules. This training guide only discusses the use of hard copy schedules.</a:t>
            </a:r>
            <a:br>
              <a:rPr lang="en-US" sz="800" b="0" baseline="0" dirty="0" smtClean="0">
                <a:latin typeface="Calibri"/>
                <a:ea typeface="宋体"/>
              </a:rPr>
            </a:br>
            <a:endParaRPr lang="en-US" sz="800" b="0" baseline="0" dirty="0" smtClean="0">
              <a:latin typeface="Calibri"/>
              <a:ea typeface="宋体"/>
            </a:endParaRPr>
          </a:p>
          <a:p>
            <a:pPr marL="228600" marR="0" indent="-228600" algn="l" rtl="0">
              <a:buFont typeface="+mj-lt"/>
              <a:buAutoNum type="arabicPeriod" startAt="5"/>
            </a:pPr>
            <a:r>
              <a:rPr lang="en-US" sz="800" b="0" baseline="0" dirty="0" smtClean="0">
                <a:latin typeface="Calibri"/>
                <a:ea typeface="宋体"/>
              </a:rPr>
              <a:t>Assign a 100% MRP percentage to the scheduled order using Scheduled Order MRP % Maintenance.</a:t>
            </a:r>
          </a:p>
          <a:p>
            <a:pPr marL="228600" marR="0" indent="-228600" algn="l" rtl="0">
              <a:buFont typeface="+mj-lt"/>
              <a:buNone/>
            </a:pPr>
            <a:endParaRPr lang="en-US" sz="800" b="0" baseline="0" dirty="0" smtClean="0">
              <a:latin typeface="Calibri"/>
              <a:ea typeface="宋体"/>
            </a:endParaRPr>
          </a:p>
          <a:p>
            <a:pPr marR="0" algn="l" rtl="0"/>
            <a:endParaRPr lang="en-US" sz="800" b="0"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Exercise 2: Processing Supplier Schedules</a:t>
            </a:r>
          </a:p>
          <a:p>
            <a:pPr marR="0" algn="l" rtl="0"/>
            <a:endParaRPr lang="en-US" sz="300" b="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Run MRP to update the net change for site 10-100 using Net Change Materials Plan, assessed from the process map. In the Output field, enter any value other than the listed output.</a:t>
            </a:r>
            <a:br>
              <a:rPr lang="en-US" sz="300" b="0" baseline="0" dirty="0" smtClean="0">
                <a:latin typeface="Calibri"/>
                <a:ea typeface="宋体"/>
              </a:rPr>
            </a:br>
            <a:r>
              <a:rPr lang="en-US" sz="300" b="1" baseline="0" dirty="0" smtClean="0">
                <a:latin typeface="Calibri"/>
                <a:ea typeface="宋体"/>
              </a:rPr>
              <a:t>Note: </a:t>
            </a:r>
            <a:r>
              <a:rPr lang="en-US" sz="300" b="0" baseline="0" dirty="0" smtClean="0">
                <a:latin typeface="Calibri"/>
                <a:ea typeface="宋体"/>
              </a:rPr>
              <a:t>This step aims to create a demand in MRP for item 60031 because there is no demand for item 60031 in this training system.</a:t>
            </a:r>
            <a:br>
              <a:rPr lang="en-US" sz="300" b="0" baseline="0" dirty="0" smtClean="0">
                <a:latin typeface="Calibri"/>
                <a:ea typeface="宋体"/>
              </a:rPr>
            </a:br>
            <a:endParaRPr lang="en-US" sz="300" b="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Create a release of the scheduled supplier using </a:t>
            </a:r>
            <a:r>
              <a:rPr lang="en-US" sz="1200" kern="1200" baseline="0" dirty="0" smtClean="0">
                <a:solidFill>
                  <a:schemeClr val="tx1"/>
                </a:solidFill>
                <a:latin typeface="Times New Roman" pitchFamily="18" charset="0"/>
                <a:ea typeface="+mn-ea"/>
                <a:cs typeface="+mn-cs"/>
              </a:rPr>
              <a:t>Schedule Update from MRP</a:t>
            </a:r>
            <a:r>
              <a:rPr lang="en-US" sz="300" b="0" baseline="0" dirty="0" smtClean="0">
                <a:latin typeface="Calibri"/>
                <a:ea typeface="宋体"/>
              </a:rPr>
              <a:t>.</a:t>
            </a:r>
            <a:br>
              <a:rPr lang="en-US" sz="300" b="0" baseline="0" dirty="0" smtClean="0">
                <a:latin typeface="Calibri"/>
                <a:ea typeface="宋体"/>
              </a:rPr>
            </a:br>
            <a:r>
              <a:rPr lang="en-US" sz="300" b="0" baseline="0" dirty="0" smtClean="0">
                <a:latin typeface="Calibri"/>
                <a:ea typeface="宋体"/>
              </a:rPr>
              <a:t>Purchase Order: Enter the PO number generated in Supplier Scheduled Order Maintenance</a:t>
            </a:r>
            <a:br>
              <a:rPr lang="en-US" sz="300" b="0" baseline="0" dirty="0" smtClean="0">
                <a:latin typeface="Calibri"/>
                <a:ea typeface="宋体"/>
              </a:rPr>
            </a:br>
            <a:r>
              <a:rPr lang="en-US" sz="300" b="0" baseline="0" dirty="0" smtClean="0">
                <a:latin typeface="Calibri"/>
                <a:ea typeface="宋体"/>
              </a:rPr>
              <a:t>Generate Shipping Schedule: Yes</a:t>
            </a:r>
            <a:br>
              <a:rPr lang="en-US" sz="300" b="0" baseline="0" dirty="0" smtClean="0">
                <a:latin typeface="Calibri"/>
                <a:ea typeface="宋体"/>
              </a:rPr>
            </a:br>
            <a:r>
              <a:rPr lang="en-US" sz="300" b="0" baseline="0" dirty="0" smtClean="0">
                <a:latin typeface="Calibri"/>
                <a:ea typeface="宋体"/>
              </a:rPr>
              <a:t>Report Detail/Summary: Detail</a:t>
            </a:r>
            <a:br>
              <a:rPr lang="en-US" sz="300" b="0" baseline="0" dirty="0" smtClean="0">
                <a:latin typeface="Calibri"/>
                <a:ea typeface="宋体"/>
              </a:rPr>
            </a:br>
            <a:r>
              <a:rPr lang="en-US" sz="300" baseline="0" dirty="0" smtClean="0">
                <a:latin typeface="Calibri"/>
                <a:ea typeface="宋体"/>
              </a:rPr>
              <a:t>Print Exceptions Only: No</a:t>
            </a:r>
            <a:br>
              <a:rPr lang="en-US" sz="300" baseline="0" dirty="0" smtClean="0">
                <a:latin typeface="Calibri"/>
                <a:ea typeface="宋体"/>
              </a:rPr>
            </a:br>
            <a:r>
              <a:rPr lang="en-US" sz="300" baseline="0" dirty="0" smtClean="0">
                <a:latin typeface="Calibri"/>
                <a:ea typeface="宋体"/>
              </a:rPr>
              <a:t>Update: Yes</a:t>
            </a:r>
            <a:br>
              <a:rPr lang="en-US" sz="300" baseline="0" dirty="0" smtClean="0">
                <a:latin typeface="Calibri"/>
                <a:ea typeface="宋体"/>
              </a:rPr>
            </a:br>
            <a:r>
              <a:rPr lang="en-US" sz="300" baseline="0" dirty="0" smtClean="0">
                <a:latin typeface="Calibri"/>
                <a:ea typeface="宋体"/>
              </a:rPr>
              <a:t>Output: Page</a:t>
            </a:r>
            <a:br>
              <a:rPr lang="en-US" sz="300" baseline="0" dirty="0" smtClean="0">
                <a:latin typeface="Calibri"/>
                <a:ea typeface="宋体"/>
              </a:rPr>
            </a:br>
            <a:endParaRPr lang="en-US" sz="30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Assume that you need to send a copy of printed schedules to your supplier. Use Schedule Print to print out the shipping schedules.</a:t>
            </a:r>
            <a:br>
              <a:rPr lang="en-US" sz="300" b="0" baseline="0" dirty="0" smtClean="0">
                <a:latin typeface="Calibri"/>
                <a:ea typeface="宋体"/>
              </a:rPr>
            </a:br>
            <a:endParaRPr lang="en-US" sz="300" b="0" baseline="0" dirty="0" smtClean="0">
              <a:latin typeface="Calibri"/>
              <a:ea typeface="宋体"/>
            </a:endParaRPr>
          </a:p>
          <a:p>
            <a:pPr marR="0" algn="l" rtl="0"/>
            <a:endParaRPr lang="en-US" sz="300" b="0" baseline="0" dirty="0" smtClean="0">
              <a:latin typeface="Calibri"/>
              <a:ea typeface="宋体"/>
            </a:endParaRPr>
          </a:p>
          <a:p>
            <a:pPr marR="0" algn="l" rtl="0"/>
            <a:r>
              <a:rPr lang="en-US" sz="300" b="1" baseline="0" dirty="0" smtClean="0">
                <a:latin typeface="Calibri"/>
                <a:ea typeface="宋体"/>
              </a:rPr>
              <a:t>Exercise 3: Supplier Scheduled Order Receipt</a:t>
            </a:r>
          </a:p>
          <a:p>
            <a:pPr marR="0" algn="l" rtl="0"/>
            <a:endParaRPr lang="en-US" sz="300" b="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Assume that you have received 100 of the purchase identified in SHIP1010012. Use </a:t>
            </a:r>
            <a:r>
              <a:rPr lang="en-US" sz="700" dirty="0" smtClean="0"/>
              <a:t>PO Shipper Maintenance to</a:t>
            </a:r>
            <a:r>
              <a:rPr lang="en-US" sz="700" baseline="0" dirty="0" smtClean="0"/>
              <a:t> create </a:t>
            </a:r>
            <a:r>
              <a:rPr lang="en-US" sz="300" b="0" baseline="0" dirty="0" smtClean="0">
                <a:latin typeface="Calibri"/>
                <a:ea typeface="宋体"/>
              </a:rPr>
              <a:t>a PO shipper to record the materials received</a:t>
            </a:r>
            <a:r>
              <a:rPr lang="en-US" sz="800" baseline="0" dirty="0" smtClean="0"/>
              <a:t>. </a:t>
            </a:r>
            <a:endParaRPr lang="en-US" sz="30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300" b="0" baseline="0" dirty="0" smtClean="0">
                <a:latin typeface="Calibri"/>
                <a:ea typeface="宋体"/>
              </a:rPr>
              <a:t>Receive the purchase using PO Shipper Receipt.</a:t>
            </a:r>
          </a:p>
          <a:p>
            <a:pPr marL="228600" marR="0" indent="-228600" algn="l" defTabSz="914400" rtl="0" eaLnBrk="0" fontAlgn="base" latinLnBrk="0" hangingPunct="0">
              <a:lnSpc>
                <a:spcPct val="100000"/>
              </a:lnSpc>
              <a:spcBef>
                <a:spcPct val="30000"/>
              </a:spcBef>
              <a:spcAft>
                <a:spcPct val="0"/>
              </a:spcAft>
              <a:buClrTx/>
              <a:buSzTx/>
              <a:buFont typeface="+mj-lt"/>
              <a:buNone/>
              <a:tabLst/>
              <a:defRPr/>
            </a:pPr>
            <a:endParaRPr lang="en-US" sz="300" b="0" baseline="0" dirty="0" smtClean="0">
              <a:latin typeface="Calibri"/>
              <a:ea typeface="宋体"/>
            </a:endParaRPr>
          </a:p>
          <a:p>
            <a:pPr marR="0" algn="l" rtl="0"/>
            <a:r>
              <a:rPr lang="en-US" sz="700" b="1" baseline="0" dirty="0" smtClean="0">
                <a:latin typeface="Calibri"/>
                <a:ea typeface="宋体"/>
              </a:rPr>
              <a:t>Note: </a:t>
            </a:r>
            <a:r>
              <a:rPr lang="en-US" sz="700" b="0" baseline="0" dirty="0" smtClean="0">
                <a:latin typeface="Calibri"/>
                <a:ea typeface="宋体"/>
              </a:rPr>
              <a:t>For exercises on processing supplier invoices and payments, see Processing Invoices and Payments.</a:t>
            </a:r>
            <a:endParaRPr lang="en-US" sz="300" baseline="0" dirty="0" smtClean="0">
              <a:latin typeface="Times New Roman"/>
              <a:ea typeface="宋体"/>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88</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you receive a supplier invoice, you create a version of the invoice in your system, and then process the invoice in one of two ways: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 Use receiver matching to match the invoice quantities against the original amounts on the purchase order.</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 Use financial matching to allocate the invoice amount to accounts (not covered in this guide).</a:t>
            </a:r>
          </a:p>
          <a:p>
            <a:pPr marL="182880" indent="-182880">
              <a:buFont typeface="Arial" pitchFamily="34" charset="0"/>
              <a:buNone/>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Financial matching is used for payments for products or services that have not been processed through the purchasing cycle. The invoice amounts are not matched against purchase order amounts. Instead, they are posted to an Unmatched Invoices account, and then allocated directly to a cost account. These invoices are typically one-time payments to suppliers for occasional goods or services, or payments for utilities, such as telephone bills and electricity, for which orders are not used.</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89</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90</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Use the Create Supplier Invoice for Matching process map node to create supplier invoices for POs for which you have processed receipts.</a:t>
            </a:r>
            <a:br>
              <a:rPr lang="en-US" sz="800" baseline="0" dirty="0" smtClean="0"/>
            </a:br>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In the General</a:t>
            </a:r>
            <a:r>
              <a:rPr lang="en-US" sz="800" baseline="0" dirty="0" smtClean="0"/>
              <a:t> tab, enter the following information and the other information defaults from the PO and the supplier record:</a:t>
            </a:r>
            <a:br>
              <a:rPr lang="en-US" sz="800" baseline="0" dirty="0" smtClean="0"/>
            </a:br>
            <a:endParaRPr lang="en-US" sz="800" baseline="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Reference: Usually the number of the invoice that you received from the supplier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PO Number</a:t>
            </a:r>
            <a:br>
              <a:rPr lang="en-US" sz="800" baseline="0" dirty="0" smtClean="0"/>
            </a:br>
            <a:endParaRPr lang="en-US" sz="800" baseline="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baseline="0" dirty="0" smtClean="0"/>
              <a:t>Click Matching at the bottom left of the window to match the supplier invoice to the shipper.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91</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Use Create Receiver Matching or the Matching button on Supplier Invoice Create screen to match the invoice with the receiver.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Receiver Matching function compares the amounts payable on invoices with quantities and prices on received purchase orders. If the invoiced items and quantities match the receiver, the matching can be finalized and the supplier invoice is released for payment.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Before matching, you can use the information in the Receiver Matching grids to display variances. GL transactions for variances are then created as a result of finished matches, and you can investigate these data and take appropriate action, such as requesting credit notes. Invoices can then be approved and released for payment.</a:t>
            </a:r>
            <a:endParaRPr lang="en-US" sz="800"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92</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In the Process Supplier Invoices process map, click View Matching</a:t>
            </a:r>
            <a:r>
              <a:rPr lang="en-US" sz="800" baseline="0" dirty="0" smtClean="0"/>
              <a:t> Report to view the </a:t>
            </a:r>
            <a:r>
              <a:rPr lang="en-US" sz="800" dirty="0" smtClean="0"/>
              <a:t>results.</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QAD Enterprise Financials, you process supplier payments in the same way as customer payments. You can:</a:t>
            </a:r>
          </a:p>
          <a:p>
            <a:endParaRPr lang="en-US" sz="1200" kern="1200" baseline="0" dirty="0" smtClean="0">
              <a:solidFill>
                <a:schemeClr val="tx1"/>
              </a:solidFill>
              <a:latin typeface="Times New Roman" pitchFamily="18" charset="0"/>
              <a:ea typeface="+mn-ea"/>
              <a:cs typeface="+mn-cs"/>
            </a:endParaRPr>
          </a:p>
          <a:p>
            <a:pPr>
              <a:buFont typeface="Arial" pitchFamily="34" charset="0"/>
              <a:buChar char="•"/>
            </a:pPr>
            <a:r>
              <a:rPr lang="en-US" sz="1200" kern="1200" baseline="0" dirty="0" smtClean="0">
                <a:solidFill>
                  <a:schemeClr val="tx1"/>
                </a:solidFill>
                <a:latin typeface="Times New Roman" pitchFamily="18" charset="0"/>
                <a:ea typeface="+mn-ea"/>
                <a:cs typeface="+mn-cs"/>
              </a:rPr>
              <a:t> Use Supplier Payment Create (28.9.3.1) to create manual AP payments for paper-based documents</a:t>
            </a:r>
          </a:p>
          <a:p>
            <a:pPr>
              <a:buFont typeface="Arial" pitchFamily="34" charset="0"/>
              <a:buChar char="•"/>
            </a:pPr>
            <a:r>
              <a:rPr lang="en-US" sz="1200" kern="1200" baseline="0" dirty="0" smtClean="0">
                <a:solidFill>
                  <a:schemeClr val="tx1"/>
                </a:solidFill>
                <a:latin typeface="Times New Roman" pitchFamily="18" charset="0"/>
                <a:ea typeface="+mn-ea"/>
                <a:cs typeface="+mn-cs"/>
              </a:rPr>
              <a:t> Use Supplier Payment Selection Create (28.9.4.1) to create electronic AP payments containing electronic files for transfer to your bank.</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93</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Supplier payments are associated with status codes, which are used to manage the payment process through final collection and updating of accounts. You process the payment by changing the payment status from one status to the next in the sequence that meets your business requirements. Different payment instruments follow different status sequences. The number of statuses you need depends on your particular implementation.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To complete the process, you can create a banking entry to record the payment. However, in some countries, such as the US, payments are created directly at the Paid status, without using banking entry.</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Use Supplier Payment Status Create (28.9.1.1.1) to set up payment statuses for each stage.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94</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95</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Supplier Activity Dashboard</a:t>
            </a:r>
            <a:r>
              <a:rPr lang="en-US" baseline="0" dirty="0" smtClean="0"/>
              <a:t> to check the open items for payment. In the dashboard, you can view all supplier payment and invoice information, including open items and payments and drill down to the details of the invoices and credit notes.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96</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Supplier</a:t>
            </a:r>
            <a:r>
              <a:rPr lang="en-US" baseline="0" dirty="0" smtClean="0"/>
              <a:t> Payment Create to create a supplier payment.</a:t>
            </a:r>
          </a:p>
          <a:p>
            <a:endParaRPr lang="en-US" dirty="0" smtClean="0"/>
          </a:p>
          <a:p>
            <a:r>
              <a:rPr lang="en-US" baseline="0" dirty="0" smtClean="0"/>
              <a:t>Enter the supplier code and set the status to For Collection. You can see that the bank information is auto-filled. The values default from the supplier record. </a:t>
            </a:r>
          </a:p>
          <a:p>
            <a:endParaRPr lang="en-US" baseline="0" dirty="0" smtClean="0"/>
          </a:p>
          <a:p>
            <a:r>
              <a:rPr lang="en-US" baseline="0" dirty="0" smtClean="0"/>
              <a:t>To associate this payment with the invoice for the PO, click Allocate and select the invoice.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97</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98</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you get the notification that the bank has paid the money to the supplier, you can go to </a:t>
            </a:r>
            <a:r>
              <a:rPr lang="en-US" sz="1200" b="0" kern="1200" baseline="0" dirty="0" smtClean="0">
                <a:solidFill>
                  <a:schemeClr val="tx1"/>
                </a:solidFill>
                <a:latin typeface="Times New Roman" pitchFamily="18" charset="0"/>
                <a:ea typeface="+mn-ea"/>
                <a:cs typeface="+mn-cs"/>
              </a:rPr>
              <a:t>Supplier Payment Mass Change </a:t>
            </a:r>
            <a:r>
              <a:rPr lang="en-US" sz="1200" kern="1200" dirty="0" smtClean="0">
                <a:solidFill>
                  <a:schemeClr val="tx1"/>
                </a:solidFill>
                <a:latin typeface="Times New Roman" pitchFamily="18" charset="0"/>
                <a:ea typeface="+mn-ea"/>
                <a:cs typeface="+mn-cs"/>
              </a:rPr>
              <a:t>(using the Change Status process </a:t>
            </a:r>
            <a:r>
              <a:rPr lang="en-US" sz="1200" kern="1200" smtClean="0">
                <a:solidFill>
                  <a:schemeClr val="tx1"/>
                </a:solidFill>
                <a:latin typeface="Times New Roman" pitchFamily="18" charset="0"/>
                <a:ea typeface="+mn-ea"/>
                <a:cs typeface="+mn-cs"/>
              </a:rPr>
              <a:t>map node) </a:t>
            </a:r>
            <a:r>
              <a:rPr lang="en-US" sz="1200" kern="1200" baseline="0" smtClean="0">
                <a:solidFill>
                  <a:schemeClr val="tx1"/>
                </a:solidFill>
                <a:latin typeface="Times New Roman" pitchFamily="18" charset="0"/>
                <a:ea typeface="+mn-ea"/>
                <a:cs typeface="+mn-cs"/>
              </a:rPr>
              <a:t>to </a:t>
            </a:r>
            <a:r>
              <a:rPr lang="en-US" sz="1200" kern="1200" baseline="0" dirty="0" smtClean="0">
                <a:solidFill>
                  <a:schemeClr val="tx1"/>
                </a:solidFill>
                <a:latin typeface="Times New Roman" pitchFamily="18" charset="0"/>
                <a:ea typeface="+mn-ea"/>
                <a:cs typeface="+mn-cs"/>
              </a:rPr>
              <a:t>change the payment status to Paid. Now, the payment process is complete.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99</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100</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000" b="1" baseline="0" dirty="0" smtClean="0"/>
              <a:t>Exercise: Supplier Invoice and AP Payment Process</a:t>
            </a:r>
          </a:p>
          <a:p>
            <a:endParaRPr lang="en-US" sz="800" b="1" baseline="0" dirty="0" smtClean="0"/>
          </a:p>
          <a:p>
            <a:pPr marL="228600" indent="-228600">
              <a:buFont typeface="+mj-lt"/>
              <a:buAutoNum type="arabicPeriod"/>
            </a:pPr>
            <a:r>
              <a:rPr lang="en-US" sz="800" b="0" baseline="0" dirty="0" smtClean="0"/>
              <a:t>Open the Process Supplier Invoices process map and create a supplier invoice for a received PO that you processed earlier in this training session.</a:t>
            </a:r>
            <a:endParaRPr lang="en-US" sz="800" baseline="0" dirty="0" smtClean="0">
              <a:latin typeface="Times New Roman"/>
              <a:ea typeface="宋体"/>
            </a:endParaRPr>
          </a:p>
          <a:p>
            <a:pPr marL="228600" marR="0" indent="-228600" algn="l" rtl="0">
              <a:buFont typeface="+mj-lt"/>
              <a:buAutoNum type="arabicPeriod"/>
            </a:pPr>
            <a:r>
              <a:rPr lang="en-US" sz="800" baseline="0" dirty="0" smtClean="0">
                <a:latin typeface="Calibri"/>
                <a:ea typeface="宋体"/>
              </a:rPr>
              <a:t>Use the Create Receiver Matching process map node  to match the supplier invoice with the receiver that the system generated during PO receipt.</a:t>
            </a:r>
          </a:p>
          <a:p>
            <a:pPr marL="228600" marR="0" indent="-228600" algn="l" rtl="0">
              <a:buFont typeface="+mj-lt"/>
              <a:buAutoNum type="arabicPeriod"/>
            </a:pPr>
            <a:r>
              <a:rPr lang="en-US" sz="800" baseline="0" dirty="0" smtClean="0">
                <a:latin typeface="Times New Roman"/>
                <a:ea typeface="宋体"/>
              </a:rPr>
              <a:t>View the invoices open for payment using Supplier Activity Dashboard.</a:t>
            </a:r>
          </a:p>
          <a:p>
            <a:pPr marL="228600" marR="0" indent="-228600" algn="l" rtl="0">
              <a:buFont typeface="+mj-lt"/>
              <a:buAutoNum type="arabicPeriod"/>
            </a:pPr>
            <a:r>
              <a:rPr lang="en-US" sz="800" dirty="0" smtClean="0"/>
              <a:t>Use the Process Payables process map </a:t>
            </a:r>
            <a:r>
              <a:rPr lang="en-US" sz="800" baseline="0" dirty="0" smtClean="0"/>
              <a:t>to create a supplier payment and allocate it to the invoice created against the PO receipt.</a:t>
            </a:r>
          </a:p>
          <a:p>
            <a:pPr marL="228600" marR="0" indent="-228600" algn="l" rtl="0">
              <a:buFont typeface="+mj-lt"/>
              <a:buAutoNum type="arabicPeriod"/>
            </a:pPr>
            <a:r>
              <a:rPr lang="en-US" sz="800" baseline="0" dirty="0" smtClean="0">
                <a:latin typeface="Times New Roman"/>
                <a:ea typeface="宋体"/>
              </a:rPr>
              <a:t>Assume that you have finished the payment through the bank. It is time to close the payment by changing the supplier payment to Paid status using the Change Status node in the process map.</a:t>
            </a:r>
            <a:endParaRPr lang="en-US" sz="300" baseline="0" dirty="0" smtClean="0">
              <a:latin typeface="Times New Roman"/>
              <a:ea typeface="宋体"/>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smtClean="0"/>
              <a:t>82</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smtClean="0"/>
              <a:t>82</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a:solidFill>
                  <a:schemeClr val="bg2"/>
                </a:solidFill>
              </a:rPr>
              <a:t>QAD Proprietary</a:t>
            </a:r>
          </a:p>
        </p:txBody>
      </p:sp>
      <p:pic>
        <p:nvPicPr>
          <p:cNvPr id="3077"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89813" y="6648450"/>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smtClean="0"/>
              <a:t>82</a:t>
            </a:r>
            <a:endParaRPr lang="en-US" dirty="0"/>
          </a:p>
        </p:txBody>
      </p:sp>
    </p:spTree>
  </p:cSld>
  <p:clrMap bg1="lt1" tx1="dk1" bg2="lt2" tx2="dk2" accent1="accent1" accent2="accent2" accent3="accent3" accent4="accent4" accent5="accent5" accent6="accent6" hlink="hlink" folHlink="folHlink"/>
  <p:sldLayoutIdLst>
    <p:sldLayoutId id="2147483771"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2" r:id="rId12"/>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82</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comments" Target="../comments/comment5.xml"/><Relationship Id="rId4" Type="http://schemas.openxmlformats.org/officeDocument/2006/relationships/image" Target="../media/image11.png"/></Relationships>
</file>

<file path=ppt/slides/_rels/slide10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comments" Target="../comments/comment51.xml"/></Relationships>
</file>

<file path=ppt/slides/_rels/slide101.xml.rels><?xml version="1.0" encoding="UTF-8" standalone="yes"?>
<Relationships xmlns="http://schemas.openxmlformats.org/package/2006/relationships"><Relationship Id="rId3" Type="http://schemas.openxmlformats.org/officeDocument/2006/relationships/comments" Target="../comments/comment52.xml"/><Relationship Id="rId2" Type="http://schemas.openxmlformats.org/officeDocument/2006/relationships/notesSlide" Target="../notesSlides/notesSlide100.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comments" Target="../comments/commen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comments" Target="../comments/comment7.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comments" Target="../comments/comment9.xml"/><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comments" Target="../comments/comment11.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vmlDrawing" Target="../drawings/vmlDrawing1.vml"/><Relationship Id="rId5" Type="http://schemas.openxmlformats.org/officeDocument/2006/relationships/comments" Target="../comments/comment12.xml"/><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comments" Target="../comments/commen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comments" Target="../comments/commen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comments" Target="../comments/commen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4.xml"/><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comments" Target="../comments/commen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comments" Target="../comments/comment1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comments" Target="../comments/comment2.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17.xml"/><Relationship Id="rId4" Type="http://schemas.openxmlformats.org/officeDocument/2006/relationships/comments" Target="../comments/comment21.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17.xml"/><Relationship Id="rId4" Type="http://schemas.openxmlformats.org/officeDocument/2006/relationships/comments" Target="../comments/comment24.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comments" Target="../comments/comment25.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comments" Target="../comments/comment27.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comments" Target="../comments/comment29.xml"/></Relationships>
</file>

<file path=ppt/slides/_rels/slide5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comments" Target="../comments/comment30.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comments" Target="../comments/comment31.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9.xml"/><Relationship Id="rId1" Type="http://schemas.openxmlformats.org/officeDocument/2006/relationships/slideLayout" Target="../slideLayouts/slideLayout17.xml"/><Relationship Id="rId4" Type="http://schemas.openxmlformats.org/officeDocument/2006/relationships/comments" Target="../comments/comment33.xml"/></Relationships>
</file>

<file path=ppt/slides/_rels/slide61.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8" Type="http://schemas.openxmlformats.org/officeDocument/2006/relationships/comments" Target="../comments/comment36.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2.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3.xml"/><Relationship Id="rId1" Type="http://schemas.openxmlformats.org/officeDocument/2006/relationships/slideLayout" Target="../slideLayouts/slideLayout14.xml"/><Relationship Id="rId4" Type="http://schemas.openxmlformats.org/officeDocument/2006/relationships/comments" Target="../comments/comment37.xml"/></Relationships>
</file>

<file path=ppt/slides/_rels/slide6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4.xml"/><Relationship Id="rId1" Type="http://schemas.openxmlformats.org/officeDocument/2006/relationships/slideLayout" Target="../slideLayouts/slideLayout14.xml"/><Relationship Id="rId4" Type="http://schemas.openxmlformats.org/officeDocument/2006/relationships/comments" Target="../comments/comment38.xml"/></Relationships>
</file>

<file path=ppt/slides/_rels/slide6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5.xml"/><Relationship Id="rId1" Type="http://schemas.openxmlformats.org/officeDocument/2006/relationships/slideLayout" Target="../slideLayouts/slideLayout17.xml"/><Relationship Id="rId4" Type="http://schemas.openxmlformats.org/officeDocument/2006/relationships/comments" Target="../comments/comment39.xml"/></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8.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9.xml"/><Relationship Id="rId1" Type="http://schemas.openxmlformats.org/officeDocument/2006/relationships/slideLayout" Target="../slideLayouts/slideLayout17.xml"/><Relationship Id="rId4" Type="http://schemas.openxmlformats.org/officeDocument/2006/relationships/comments" Target="../comments/comment42.xml"/></Relationships>
</file>

<file path=ppt/slides/_rels/slide7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0.xml"/><Relationship Id="rId1" Type="http://schemas.openxmlformats.org/officeDocument/2006/relationships/slideLayout" Target="../slideLayouts/slideLayout14.xml"/><Relationship Id="rId6" Type="http://schemas.openxmlformats.org/officeDocument/2006/relationships/comments" Target="../comments/comment43.xml"/><Relationship Id="rId5" Type="http://schemas.openxmlformats.org/officeDocument/2006/relationships/image" Target="../media/image19.png"/><Relationship Id="rId4" Type="http://schemas.openxmlformats.org/officeDocument/2006/relationships/image" Target="../media/image20.png"/></Relationships>
</file>

<file path=ppt/slides/_rels/slide7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1.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17.xml"/><Relationship Id="rId5" Type="http://schemas.openxmlformats.org/officeDocument/2006/relationships/image" Target="../media/image63.png"/><Relationship Id="rId4" Type="http://schemas.openxmlformats.org/officeDocument/2006/relationships/image" Target="../media/image62.png"/></Relationships>
</file>

<file path=ppt/slides/_rels/slide7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4.xml"/><Relationship Id="rId1" Type="http://schemas.openxmlformats.org/officeDocument/2006/relationships/slideLayout" Target="../slideLayouts/slideLayout17.xml"/><Relationship Id="rId4" Type="http://schemas.openxmlformats.org/officeDocument/2006/relationships/image" Target="../media/image66.png"/></Relationships>
</file>

<file path=ppt/slides/_rels/slide7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5.xml"/><Relationship Id="rId1" Type="http://schemas.openxmlformats.org/officeDocument/2006/relationships/slideLayout" Target="../slideLayouts/slideLayout17.xml"/><Relationship Id="rId4" Type="http://schemas.openxmlformats.org/officeDocument/2006/relationships/image" Target="../media/image68.png"/></Relationships>
</file>

<file path=ppt/slides/_rels/slide7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8" Type="http://schemas.openxmlformats.org/officeDocument/2006/relationships/comments" Target="../comments/comment44.xm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7.xml"/><Relationship Id="rId1" Type="http://schemas.openxmlformats.org/officeDocument/2006/relationships/slideLayout" Target="../slideLayouts/slideLayout1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0.xml"/><Relationship Id="rId1" Type="http://schemas.openxmlformats.org/officeDocument/2006/relationships/slideLayout" Target="../slideLayouts/slideLayout2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8" Type="http://schemas.openxmlformats.org/officeDocument/2006/relationships/comments" Target="../comments/comment45.xm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3.xml"/><Relationship Id="rId1" Type="http://schemas.openxmlformats.org/officeDocument/2006/relationships/slideLayout" Target="../slideLayouts/slideLayout1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4.xml"/><Relationship Id="rId1" Type="http://schemas.openxmlformats.org/officeDocument/2006/relationships/slideLayout" Target="../slideLayouts/slideLayout14.xml"/><Relationship Id="rId4" Type="http://schemas.openxmlformats.org/officeDocument/2006/relationships/image" Target="../media/image75.png"/></Relationships>
</file>

<file path=ppt/slides/_rels/slide8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6.xml"/><Relationship Id="rId1" Type="http://schemas.openxmlformats.org/officeDocument/2006/relationships/slideLayout" Target="../slideLayouts/slideLayout17.xml"/><Relationship Id="rId4" Type="http://schemas.openxmlformats.org/officeDocument/2006/relationships/comments" Target="../comments/comment46.xml"/></Relationships>
</file>

<file path=ppt/slides/_rels/slide88.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8.xml"/><Relationship Id="rId1" Type="http://schemas.openxmlformats.org/officeDocument/2006/relationships/slideLayout" Target="../slideLayouts/slideLayout14.xml"/><Relationship Id="rId4" Type="http://schemas.openxmlformats.org/officeDocument/2006/relationships/comments" Target="../comments/comment4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4.xml"/><Relationship Id="rId1" Type="http://schemas.openxmlformats.org/officeDocument/2006/relationships/slideLayout" Target="../slideLayouts/slideLayout14.xml"/><Relationship Id="rId4" Type="http://schemas.openxmlformats.org/officeDocument/2006/relationships/comments" Target="../comments/comment50.xml"/></Relationships>
</file>

<file path=ppt/slides/_rels/slide9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5.xml"/><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6.xml"/><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7.xml"/><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211955" cy="461665"/>
          </a:xfrm>
          <a:prstGeom prst="rect">
            <a:avLst/>
          </a:prstGeom>
          <a:noFill/>
        </p:spPr>
        <p:txBody>
          <a:bodyPr wrap="square" rtlCol="0">
            <a:spAutoFit/>
          </a:bodyPr>
          <a:lstStyle/>
          <a:p>
            <a:r>
              <a:rPr lang="en-US" altLang="zh-CN" sz="2400" dirty="0" smtClean="0">
                <a:solidFill>
                  <a:srgbClr val="0070C0"/>
                </a:solidFill>
                <a:latin typeface="+mj-lt"/>
              </a:rPr>
              <a:t>Procure-to-Pay Process</a:t>
            </a:r>
            <a:endParaRPr lang="en-US" sz="2400" dirty="0">
              <a:solidFill>
                <a:srgbClr val="0070C0"/>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Supplier Data</a:t>
            </a:r>
            <a:endParaRPr lang="en-US" dirty="0"/>
          </a:p>
        </p:txBody>
      </p:sp>
      <p:pic>
        <p:nvPicPr>
          <p:cNvPr id="338946" name="Picture 2" descr="C:\Users\qgl\AppData\Local\Temp\SNAGHTML10724f7c.PNG"/>
          <p:cNvPicPr>
            <a:picLocks noChangeAspect="1" noChangeArrowheads="1"/>
          </p:cNvPicPr>
          <p:nvPr/>
        </p:nvPicPr>
        <p:blipFill>
          <a:blip r:embed="rId3" cstate="print"/>
          <a:srcRect/>
          <a:stretch>
            <a:fillRect/>
          </a:stretch>
        </p:blipFill>
        <p:spPr bwMode="auto">
          <a:xfrm>
            <a:off x="237471" y="825972"/>
            <a:ext cx="6611815" cy="5245995"/>
          </a:xfrm>
          <a:prstGeom prst="rect">
            <a:avLst/>
          </a:prstGeom>
          <a:noFill/>
        </p:spPr>
      </p:pic>
      <p:pic>
        <p:nvPicPr>
          <p:cNvPr id="21508" name="Picture 5" descr="Region Capture.PNG"/>
          <p:cNvPicPr>
            <a:picLocks noChangeAspect="1"/>
          </p:cNvPicPr>
          <p:nvPr/>
        </p:nvPicPr>
        <p:blipFill>
          <a:blip r:embed="rId4" cstate="print"/>
          <a:srcRect/>
          <a:stretch>
            <a:fillRect/>
          </a:stretch>
        </p:blipFill>
        <p:spPr bwMode="auto">
          <a:xfrm>
            <a:off x="1625331" y="1924221"/>
            <a:ext cx="7225792" cy="4763182"/>
          </a:xfrm>
          <a:prstGeom prst="rect">
            <a:avLst/>
          </a:prstGeom>
          <a:noFill/>
          <a:ln w="9525">
            <a:solidFill>
              <a:schemeClr val="tx1">
                <a:lumMod val="75000"/>
                <a:lumOff val="25000"/>
              </a:schemeClr>
            </a:solid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Mastery Questions</a:t>
            </a:r>
            <a:endParaRPr lang="en-US" dirty="0"/>
          </a:p>
        </p:txBody>
      </p:sp>
      <p:sp>
        <p:nvSpPr>
          <p:cNvPr id="27" name="Content Placeholder 2"/>
          <p:cNvSpPr txBox="1">
            <a:spLocks/>
          </p:cNvSpPr>
          <p:nvPr/>
        </p:nvSpPr>
        <p:spPr>
          <a:xfrm>
            <a:off x="436880" y="1062182"/>
            <a:ext cx="8229600" cy="4999951"/>
          </a:xfrm>
          <a:prstGeom prst="rect">
            <a:avLst/>
          </a:prstGeom>
        </p:spPr>
        <p:txBody>
          <a:bodyPr>
            <a:normAutofit/>
          </a:bodyPr>
          <a:lstStyle/>
          <a:p>
            <a:pPr marL="514350" marR="0" lvl="0" indent="-514350" algn="l" defTabSz="457200" rtl="0" eaLnBrk="1" fontAlgn="auto" latinLnBrk="0" hangingPunct="1">
              <a:lnSpc>
                <a:spcPct val="100000"/>
              </a:lnSpc>
              <a:spcBef>
                <a:spcPts val="0"/>
              </a:spcBef>
              <a:spcAft>
                <a:spcPts val="0"/>
              </a:spcAft>
              <a:buClr>
                <a:schemeClr val="accent6"/>
              </a:buClr>
              <a:buSzTx/>
              <a:buFont typeface="+mj-lt"/>
              <a:buAutoNum type="arabi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Your company purchases a key component from a long-term supplier. You know exactly how many components you need for the next two weeks and a rough demand for that item for the next two months. What type of purchase order should you use? </a:t>
            </a:r>
          </a:p>
          <a:p>
            <a:pPr marL="971550" marR="0" lvl="1" indent="-514350" algn="l" defTabSz="457200" rtl="0" eaLnBrk="1" fontAlgn="auto" latinLnBrk="0" hangingPunct="1">
              <a:lnSpc>
                <a:spcPct val="100000"/>
              </a:lnSpc>
              <a:spcBef>
                <a:spcPts val="12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Blanket order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Supplier schedules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Discrete order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Advanced Ship Notice	</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63600"/>
            <a:ext cx="8229600" cy="5452533"/>
          </a:xfrm>
        </p:spPr>
        <p:txBody>
          <a:bodyPr>
            <a:normAutofit/>
          </a:bodyPr>
          <a:lstStyle/>
          <a:p>
            <a:pPr marL="514350" indent="-514350">
              <a:buFont typeface="+mj-lt"/>
              <a:buAutoNum type="arabicPeriod" startAt="2"/>
            </a:pPr>
            <a:r>
              <a:rPr lang="en-US" sz="2400" dirty="0" smtClean="0"/>
              <a:t>As a purchasing manager, you want to negotiate a discounted price with a supplier for a component based on a rough annual usage quantity, but the exact quantity and delivery dates for each month are yet to be determined. What type of purchase order should you use? </a:t>
            </a:r>
          </a:p>
          <a:p>
            <a:pPr marL="971550" lvl="1" indent="-514350">
              <a:spcBef>
                <a:spcPts val="1200"/>
              </a:spcBef>
              <a:spcAft>
                <a:spcPts val="1200"/>
              </a:spcAft>
              <a:buFont typeface="+mj-lt"/>
              <a:buAutoNum type="alphaLcPeriod"/>
            </a:pPr>
            <a:r>
              <a:rPr lang="en-US" dirty="0" smtClean="0"/>
              <a:t>Recurring purchase order	</a:t>
            </a:r>
          </a:p>
          <a:p>
            <a:pPr marL="971550" lvl="1" indent="-514350">
              <a:spcAft>
                <a:spcPts val="1200"/>
              </a:spcAft>
              <a:buFont typeface="+mj-lt"/>
              <a:buAutoNum type="alphaLcPeriod"/>
            </a:pPr>
            <a:r>
              <a:rPr lang="en-US" dirty="0" smtClean="0"/>
              <a:t>Discrete purchase order	</a:t>
            </a:r>
          </a:p>
          <a:p>
            <a:pPr marL="971550" lvl="1" indent="-514350">
              <a:spcAft>
                <a:spcPts val="1200"/>
              </a:spcAft>
              <a:buFont typeface="+mj-lt"/>
              <a:buAutoNum type="alphaLcPeriod"/>
            </a:pPr>
            <a:r>
              <a:rPr lang="en-US" dirty="0" smtClean="0"/>
              <a:t>Supplier schedules	</a:t>
            </a:r>
          </a:p>
          <a:p>
            <a:pPr marL="971550" lvl="1" indent="-514350">
              <a:spcAft>
                <a:spcPts val="1200"/>
              </a:spcAft>
              <a:buFont typeface="+mj-lt"/>
              <a:buAutoNum type="alphaLcPeriod"/>
            </a:pPr>
            <a:r>
              <a:rPr lang="en-US" dirty="0" smtClean="0"/>
              <a:t>Blanket order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a:bodyPr>
          <a:lstStyle/>
          <a:p>
            <a:pPr marL="514350" lvl="0" indent="-514350">
              <a:buFont typeface="+mj-lt"/>
              <a:buAutoNum type="arabicPeriod" startAt="3"/>
            </a:pPr>
            <a:r>
              <a:rPr lang="en-US" dirty="0" smtClean="0"/>
              <a:t>A purchase includes the following steps with the exception of:</a:t>
            </a:r>
          </a:p>
          <a:p>
            <a:pPr marL="971550" lvl="1" indent="-514350">
              <a:lnSpc>
                <a:spcPct val="90000"/>
              </a:lnSpc>
              <a:spcBef>
                <a:spcPts val="1200"/>
              </a:spcBef>
              <a:spcAft>
                <a:spcPts val="1200"/>
              </a:spcAft>
              <a:buFont typeface="+mj-lt"/>
              <a:buAutoNum type="alphaLcPeriod"/>
            </a:pPr>
            <a:r>
              <a:rPr lang="en-US" dirty="0" smtClean="0"/>
              <a:t>Requisition, which is often the first step</a:t>
            </a:r>
          </a:p>
          <a:p>
            <a:pPr marL="971550" lvl="1" indent="-514350">
              <a:lnSpc>
                <a:spcPct val="90000"/>
              </a:lnSpc>
              <a:spcAft>
                <a:spcPts val="1200"/>
              </a:spcAft>
              <a:buFont typeface="+mj-lt"/>
              <a:buAutoNum type="alphaLcPeriod"/>
            </a:pPr>
            <a:r>
              <a:rPr lang="en-US" dirty="0" smtClean="0"/>
              <a:t>Order, whether it is a purchase order, a blanket order, or a supplier schedule. </a:t>
            </a:r>
          </a:p>
          <a:p>
            <a:pPr marL="971550" lvl="1" indent="-514350">
              <a:lnSpc>
                <a:spcPct val="90000"/>
              </a:lnSpc>
              <a:spcAft>
                <a:spcPts val="1200"/>
              </a:spcAft>
              <a:buFont typeface="+mj-lt"/>
              <a:buAutoNum type="alphaLcPeriod"/>
            </a:pPr>
            <a:r>
              <a:rPr lang="en-US" dirty="0" smtClean="0"/>
              <a:t>Record. When the goods are returned to the supplier, a record is made called a receiver. </a:t>
            </a:r>
          </a:p>
          <a:p>
            <a:pPr marL="971550" lvl="1" indent="-514350">
              <a:lnSpc>
                <a:spcPct val="90000"/>
              </a:lnSpc>
              <a:spcAft>
                <a:spcPts val="1200"/>
              </a:spcAft>
              <a:buFont typeface="+mj-lt"/>
              <a:buAutoNum type="alphaLcPeriod"/>
            </a:pPr>
            <a:r>
              <a:rPr lang="en-US" dirty="0" smtClean="0"/>
              <a:t>AP payment, which influences the GL account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fontScale="92500" lnSpcReduction="20000"/>
          </a:bodyPr>
          <a:lstStyle/>
          <a:p>
            <a:pPr marL="514350" lvl="0" indent="-514350">
              <a:buFont typeface="+mj-lt"/>
              <a:buAutoNum type="arabicPeriod" startAt="4"/>
            </a:pPr>
            <a:r>
              <a:rPr lang="en-US" sz="3000" dirty="0" smtClean="0"/>
              <a:t>A purchase order contains several main sections. Which section is not part of a PO?</a:t>
            </a:r>
            <a:endParaRPr lang="en-US" dirty="0" smtClean="0"/>
          </a:p>
          <a:p>
            <a:pPr marL="971550" lvl="1" indent="-514350">
              <a:spcBef>
                <a:spcPts val="1800"/>
              </a:spcBef>
              <a:spcAft>
                <a:spcPts val="1200"/>
              </a:spcAft>
              <a:buFont typeface="+mj-lt"/>
              <a:buAutoNum type="alphaLcPeriod"/>
            </a:pPr>
            <a:r>
              <a:rPr lang="en-US" sz="2600" dirty="0" smtClean="0"/>
              <a:t>The header, which contains data, including the PO number, the supplier, and the buyer, that applies to the entire order.</a:t>
            </a:r>
          </a:p>
          <a:p>
            <a:pPr marL="971550" lvl="1" indent="-514350">
              <a:spcAft>
                <a:spcPts val="1200"/>
              </a:spcAft>
              <a:buFont typeface="+mj-lt"/>
              <a:buAutoNum type="alphaLcPeriod"/>
            </a:pPr>
            <a:r>
              <a:rPr lang="en-US" sz="2600" dirty="0" smtClean="0"/>
              <a:t>The line items, which specify the detailed items being purchased. </a:t>
            </a:r>
          </a:p>
          <a:p>
            <a:pPr marL="971550" lvl="1" indent="-514350">
              <a:spcAft>
                <a:spcPts val="1200"/>
              </a:spcAft>
              <a:buFont typeface="+mj-lt"/>
              <a:buAutoNum type="alphaLcPeriod"/>
            </a:pPr>
            <a:r>
              <a:rPr lang="en-US" sz="2600" dirty="0" smtClean="0"/>
              <a:t>The trailer, which includes data that applies to the entire order such as taxes and shipping charges. </a:t>
            </a:r>
          </a:p>
          <a:p>
            <a:pPr marL="971550" lvl="1" indent="-514350">
              <a:spcAft>
                <a:spcPts val="1200"/>
              </a:spcAft>
              <a:buFont typeface="+mj-lt"/>
              <a:buAutoNum type="alphaLcPeriod"/>
            </a:pPr>
            <a:r>
              <a:rPr lang="en-US" sz="2600" dirty="0" smtClean="0"/>
              <a:t>The routing, which lists the operations required to complete the order.</a:t>
            </a:r>
          </a:p>
          <a:p>
            <a:pPr marL="854075" lvl="0" indent="-457200">
              <a:buNone/>
            </a:pPr>
            <a:r>
              <a:rPr lang="en-US" dirty="0" smtClean="0"/>
              <a: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indent="-514350">
              <a:buFont typeface="+mj-lt"/>
              <a:buAutoNum type="arabicPeriod" startAt="5"/>
            </a:pPr>
            <a:r>
              <a:rPr lang="en-US" dirty="0" smtClean="0"/>
              <a:t>For ease of tracking, suppliers usually use the same item numbering scheme as their customers use. </a:t>
            </a:r>
            <a:endParaRPr lang="en-US" sz="3000" dirty="0" smtClean="0"/>
          </a:p>
          <a:p>
            <a:pPr marL="971550" lvl="1" indent="-514350">
              <a:lnSpc>
                <a:spcPct val="90000"/>
              </a:lnSpc>
              <a:spcBef>
                <a:spcPts val="1800"/>
              </a:spcBef>
              <a:spcAft>
                <a:spcPts val="1200"/>
              </a:spcAft>
              <a:buFont typeface="+mj-lt"/>
              <a:buAutoNum type="alphaLcPeriod"/>
            </a:pPr>
            <a:r>
              <a:rPr lang="en-US" dirty="0" smtClean="0"/>
              <a:t>True</a:t>
            </a:r>
          </a:p>
          <a:p>
            <a:pPr marL="971550" lvl="1" indent="-514350">
              <a:lnSpc>
                <a:spcPct val="90000"/>
              </a:lnSpc>
              <a:spcAft>
                <a:spcPts val="1200"/>
              </a:spcAft>
              <a:buFont typeface="+mj-lt"/>
              <a:buAutoNum type="alphaLcPeriod"/>
            </a:pPr>
            <a:r>
              <a:rPr lang="en-US" dirty="0" smtClean="0"/>
              <a:t>False</a:t>
            </a:r>
          </a:p>
          <a:p>
            <a:pPr marL="854075" lvl="0" indent="-457200">
              <a:buNone/>
            </a:pPr>
            <a:r>
              <a:rPr lang="en-US" dirty="0" smtClean="0"/>
              <a: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0880" y="1005840"/>
            <a:ext cx="7995920" cy="5310293"/>
          </a:xfrm>
        </p:spPr>
        <p:txBody>
          <a:bodyPr/>
          <a:lstStyle/>
          <a:p>
            <a:pPr marL="514350" indent="-514350">
              <a:buAutoNum type="arabicPeriod"/>
            </a:pPr>
            <a:r>
              <a:rPr lang="en-US" dirty="0" smtClean="0"/>
              <a:t>b</a:t>
            </a:r>
          </a:p>
          <a:p>
            <a:pPr marL="514350" indent="-514350">
              <a:buAutoNum type="arabicPeriod"/>
            </a:pPr>
            <a:r>
              <a:rPr lang="en-US" dirty="0" smtClean="0"/>
              <a:t>d</a:t>
            </a:r>
          </a:p>
          <a:p>
            <a:pPr marL="514350" indent="-514350">
              <a:buAutoNum type="arabicPeriod"/>
            </a:pPr>
            <a:r>
              <a:rPr lang="en-US" dirty="0" smtClean="0"/>
              <a:t>c</a:t>
            </a:r>
          </a:p>
          <a:p>
            <a:pPr marL="514350" indent="-514350">
              <a:buAutoNum type="arabicPeriod"/>
            </a:pPr>
            <a:r>
              <a:rPr lang="en-US" dirty="0" smtClean="0"/>
              <a:t>d</a:t>
            </a:r>
          </a:p>
          <a:p>
            <a:pPr marL="514350" indent="-514350">
              <a:buAutoNum type="arabicPeriod"/>
            </a:pPr>
            <a:r>
              <a:rPr lang="en-US" dirty="0" smtClean="0"/>
              <a:t>b</a:t>
            </a:r>
          </a:p>
          <a:p>
            <a:pPr marL="514350" indent="-514350">
              <a:buAutoNum type="arabicPeriod"/>
            </a:pPr>
            <a:endParaRPr lang="en-US" dirty="0"/>
          </a:p>
        </p:txBody>
      </p:sp>
      <p:sp>
        <p:nvSpPr>
          <p:cNvPr id="5" name="Title 4"/>
          <p:cNvSpPr>
            <a:spLocks noGrp="1"/>
          </p:cNvSpPr>
          <p:nvPr>
            <p:ph type="title"/>
          </p:nvPr>
        </p:nvSpPr>
        <p:spPr/>
        <p:txBody>
          <a:bodyPr>
            <a:normAutofit/>
          </a:bodyPr>
          <a:lstStyle/>
          <a:p>
            <a:r>
              <a:rPr lang="en-US" dirty="0" smtClean="0"/>
              <a:t>Answers for Mastery Questions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Adding a Supplier Item</a:t>
            </a:r>
            <a:endParaRPr lang="en-US" dirty="0"/>
          </a:p>
        </p:txBody>
      </p:sp>
      <p:pic>
        <p:nvPicPr>
          <p:cNvPr id="342024" name="Picture 8" descr="C:\Users\qgl\AppData\Local\Temp\SNAGHTML10e0ff5c.PNG"/>
          <p:cNvPicPr>
            <a:picLocks noChangeAspect="1" noChangeArrowheads="1"/>
          </p:cNvPicPr>
          <p:nvPr/>
        </p:nvPicPr>
        <p:blipFill>
          <a:blip r:embed="rId3" cstate="print"/>
          <a:srcRect/>
          <a:stretch>
            <a:fillRect/>
          </a:stretch>
        </p:blipFill>
        <p:spPr bwMode="auto">
          <a:xfrm>
            <a:off x="491239" y="796903"/>
            <a:ext cx="8120325" cy="5731303"/>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zh-CN" dirty="0" smtClean="0"/>
              <a:t>Verifying </a:t>
            </a:r>
            <a:r>
              <a:rPr lang="en-US" dirty="0" smtClean="0"/>
              <a:t>Purchase Control Settings</a:t>
            </a:r>
          </a:p>
        </p:txBody>
      </p:sp>
      <p:pic>
        <p:nvPicPr>
          <p:cNvPr id="27652" name="Picture 5" descr="Region Capture.PNG"/>
          <p:cNvPicPr>
            <a:picLocks noChangeAspect="1"/>
          </p:cNvPicPr>
          <p:nvPr/>
        </p:nvPicPr>
        <p:blipFill>
          <a:blip r:embed="rId3" cstate="print"/>
          <a:srcRect/>
          <a:stretch>
            <a:fillRect/>
          </a:stretch>
        </p:blipFill>
        <p:spPr bwMode="auto">
          <a:xfrm>
            <a:off x="754707" y="831092"/>
            <a:ext cx="6988757" cy="5511244"/>
          </a:xfrm>
          <a:prstGeom prst="rect">
            <a:avLst/>
          </a:prstGeom>
          <a:noFill/>
          <a:ln w="9525">
            <a:noFill/>
            <a:miter lim="800000"/>
            <a:headEnd/>
            <a:tailEnd/>
          </a:ln>
        </p:spPr>
      </p:pic>
      <p:sp>
        <p:nvSpPr>
          <p:cNvPr id="5" name="Rectangle 11"/>
          <p:cNvSpPr>
            <a:spLocks noChangeArrowheads="1"/>
          </p:cNvSpPr>
          <p:nvPr/>
        </p:nvSpPr>
        <p:spPr bwMode="auto">
          <a:xfrm>
            <a:off x="2180492" y="1887415"/>
            <a:ext cx="1875693" cy="328248"/>
          </a:xfrm>
          <a:prstGeom prst="rect">
            <a:avLst/>
          </a:prstGeom>
          <a:noFill/>
          <a:ln w="28575" algn="ctr">
            <a:solidFill>
              <a:srgbClr val="A50021"/>
            </a:solidFill>
            <a:miter lim="800000"/>
            <a:headEnd/>
            <a:tailEnd/>
          </a:ln>
        </p:spPr>
        <p:txBody>
          <a:bodyPr wrap="none" tIns="91440" bIns="91440" anchor="ctr"/>
          <a:lstStyle/>
          <a:p>
            <a:endParaRPr lang="en-US"/>
          </a:p>
        </p:txBody>
      </p:sp>
      <p:sp>
        <p:nvSpPr>
          <p:cNvPr id="6" name="Rectangle 11"/>
          <p:cNvSpPr>
            <a:spLocks noChangeArrowheads="1"/>
          </p:cNvSpPr>
          <p:nvPr/>
        </p:nvSpPr>
        <p:spPr bwMode="auto">
          <a:xfrm>
            <a:off x="1284641" y="4674837"/>
            <a:ext cx="1371601" cy="257908"/>
          </a:xfrm>
          <a:prstGeom prst="rect">
            <a:avLst/>
          </a:prstGeom>
          <a:noFill/>
          <a:ln w="28575" algn="ctr">
            <a:solidFill>
              <a:srgbClr val="A50021"/>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eaLnBrk="1" hangingPunct="1">
              <a:buFont typeface="Wingdings" pitchFamily="2" charset="2"/>
              <a:buChar char="§"/>
            </a:pPr>
            <a:r>
              <a:rPr lang="en-US" altLang="zh-CN" b="1" dirty="0" smtClean="0">
                <a:solidFill>
                  <a:srgbClr val="0070C0"/>
                </a:solidFill>
              </a:rPr>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Procure-to-Pay Process Flow</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dirty="0" smtClean="0"/>
              <a:t>Predefined Process Maps</a:t>
            </a:r>
          </a:p>
        </p:txBody>
      </p:sp>
      <p:pic>
        <p:nvPicPr>
          <p:cNvPr id="577538" name="Picture 2" descr="C:\Users\qgl\AppData\Local\Temp\SNAGHTML111db46.PNG"/>
          <p:cNvPicPr>
            <a:picLocks noChangeAspect="1" noChangeArrowheads="1"/>
          </p:cNvPicPr>
          <p:nvPr/>
        </p:nvPicPr>
        <p:blipFill>
          <a:blip r:embed="rId3" cstate="print"/>
          <a:srcRect/>
          <a:stretch>
            <a:fillRect/>
          </a:stretch>
        </p:blipFill>
        <p:spPr bwMode="auto">
          <a:xfrm>
            <a:off x="225022" y="821803"/>
            <a:ext cx="5341881" cy="5746570"/>
          </a:xfrm>
          <a:prstGeom prst="rect">
            <a:avLst/>
          </a:prstGeom>
          <a:noFill/>
        </p:spPr>
      </p:pic>
      <p:pic>
        <p:nvPicPr>
          <p:cNvPr id="577540" name="Picture 4" descr="C:\Users\qgl\AppData\Local\Temp\SNAGHTML11421b8.PNG"/>
          <p:cNvPicPr>
            <a:picLocks noChangeAspect="1" noChangeArrowheads="1"/>
          </p:cNvPicPr>
          <p:nvPr/>
        </p:nvPicPr>
        <p:blipFill>
          <a:blip r:embed="rId4" cstate="print"/>
          <a:srcRect/>
          <a:stretch>
            <a:fillRect/>
          </a:stretch>
        </p:blipFill>
        <p:spPr bwMode="auto">
          <a:xfrm>
            <a:off x="2066552" y="1415006"/>
            <a:ext cx="7077448" cy="4430210"/>
          </a:xfrm>
          <a:prstGeom prst="rect">
            <a:avLst/>
          </a:prstGeom>
          <a:noFill/>
        </p:spPr>
      </p:pic>
      <p:pic>
        <p:nvPicPr>
          <p:cNvPr id="577542" name="Picture 6" descr="C:\Users\qgl\AppData\Local\Temp\SNAGHTML118060e.PNG"/>
          <p:cNvPicPr>
            <a:picLocks noChangeAspect="1" noChangeArrowheads="1"/>
          </p:cNvPicPr>
          <p:nvPr/>
        </p:nvPicPr>
        <p:blipFill>
          <a:blip r:embed="rId5" cstate="print"/>
          <a:srcRect/>
          <a:stretch>
            <a:fillRect/>
          </a:stretch>
        </p:blipFill>
        <p:spPr bwMode="auto">
          <a:xfrm>
            <a:off x="197378" y="2417340"/>
            <a:ext cx="7542548" cy="4214954"/>
          </a:xfrm>
          <a:prstGeom prst="rect">
            <a:avLst/>
          </a:prstGeom>
          <a:noFill/>
        </p:spPr>
      </p:pic>
      <p:pic>
        <p:nvPicPr>
          <p:cNvPr id="577544" name="Picture 8" descr="C:\Users\qgl\AppData\Local\Temp\SNAGHTML119c3ff.PNG"/>
          <p:cNvPicPr>
            <a:picLocks noChangeAspect="1" noChangeArrowheads="1"/>
          </p:cNvPicPr>
          <p:nvPr/>
        </p:nvPicPr>
        <p:blipFill>
          <a:blip r:embed="rId6" cstate="print"/>
          <a:srcRect/>
          <a:stretch>
            <a:fillRect/>
          </a:stretch>
        </p:blipFill>
        <p:spPr bwMode="auto">
          <a:xfrm>
            <a:off x="3500822" y="2738288"/>
            <a:ext cx="5643178" cy="4119712"/>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7538"/>
                                        </p:tgtEl>
                                        <p:attrNameLst>
                                          <p:attrName>style.visibility</p:attrName>
                                        </p:attrNameLst>
                                      </p:cBhvr>
                                      <p:to>
                                        <p:strVal val="visible"/>
                                      </p:to>
                                    </p:set>
                                    <p:anim calcmode="lin" valueType="num">
                                      <p:cBhvr additive="base">
                                        <p:cTn id="7" dur="500" fill="hold"/>
                                        <p:tgtEl>
                                          <p:spTgt spid="577538"/>
                                        </p:tgtEl>
                                        <p:attrNameLst>
                                          <p:attrName>ppt_x</p:attrName>
                                        </p:attrNameLst>
                                      </p:cBhvr>
                                      <p:tavLst>
                                        <p:tav tm="0">
                                          <p:val>
                                            <p:strVal val="#ppt_x"/>
                                          </p:val>
                                        </p:tav>
                                        <p:tav tm="100000">
                                          <p:val>
                                            <p:strVal val="#ppt_x"/>
                                          </p:val>
                                        </p:tav>
                                      </p:tavLst>
                                    </p:anim>
                                    <p:anim calcmode="lin" valueType="num">
                                      <p:cBhvr additive="base">
                                        <p:cTn id="8" dur="500" fill="hold"/>
                                        <p:tgtEl>
                                          <p:spTgt spid="5775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7540"/>
                                        </p:tgtEl>
                                        <p:attrNameLst>
                                          <p:attrName>style.visibility</p:attrName>
                                        </p:attrNameLst>
                                      </p:cBhvr>
                                      <p:to>
                                        <p:strVal val="visible"/>
                                      </p:to>
                                    </p:set>
                                    <p:anim calcmode="lin" valueType="num">
                                      <p:cBhvr additive="base">
                                        <p:cTn id="13" dur="500" fill="hold"/>
                                        <p:tgtEl>
                                          <p:spTgt spid="577540"/>
                                        </p:tgtEl>
                                        <p:attrNameLst>
                                          <p:attrName>ppt_x</p:attrName>
                                        </p:attrNameLst>
                                      </p:cBhvr>
                                      <p:tavLst>
                                        <p:tav tm="0">
                                          <p:val>
                                            <p:strVal val="#ppt_x"/>
                                          </p:val>
                                        </p:tav>
                                        <p:tav tm="100000">
                                          <p:val>
                                            <p:strVal val="#ppt_x"/>
                                          </p:val>
                                        </p:tav>
                                      </p:tavLst>
                                    </p:anim>
                                    <p:anim calcmode="lin" valueType="num">
                                      <p:cBhvr additive="base">
                                        <p:cTn id="14" dur="500" fill="hold"/>
                                        <p:tgtEl>
                                          <p:spTgt spid="5775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77542"/>
                                        </p:tgtEl>
                                        <p:attrNameLst>
                                          <p:attrName>style.visibility</p:attrName>
                                        </p:attrNameLst>
                                      </p:cBhvr>
                                      <p:to>
                                        <p:strVal val="visible"/>
                                      </p:to>
                                    </p:set>
                                    <p:anim calcmode="lin" valueType="num">
                                      <p:cBhvr additive="base">
                                        <p:cTn id="19" dur="500" fill="hold"/>
                                        <p:tgtEl>
                                          <p:spTgt spid="577542"/>
                                        </p:tgtEl>
                                        <p:attrNameLst>
                                          <p:attrName>ppt_x</p:attrName>
                                        </p:attrNameLst>
                                      </p:cBhvr>
                                      <p:tavLst>
                                        <p:tav tm="0">
                                          <p:val>
                                            <p:strVal val="#ppt_x"/>
                                          </p:val>
                                        </p:tav>
                                        <p:tav tm="100000">
                                          <p:val>
                                            <p:strVal val="#ppt_x"/>
                                          </p:val>
                                        </p:tav>
                                      </p:tavLst>
                                    </p:anim>
                                    <p:anim calcmode="lin" valueType="num">
                                      <p:cBhvr additive="base">
                                        <p:cTn id="20" dur="500" fill="hold"/>
                                        <p:tgtEl>
                                          <p:spTgt spid="57754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77544"/>
                                        </p:tgtEl>
                                        <p:attrNameLst>
                                          <p:attrName>style.visibility</p:attrName>
                                        </p:attrNameLst>
                                      </p:cBhvr>
                                      <p:to>
                                        <p:strVal val="visible"/>
                                      </p:to>
                                    </p:set>
                                    <p:anim calcmode="lin" valueType="num">
                                      <p:cBhvr additive="base">
                                        <p:cTn id="25" dur="500" fill="hold"/>
                                        <p:tgtEl>
                                          <p:spTgt spid="577544"/>
                                        </p:tgtEl>
                                        <p:attrNameLst>
                                          <p:attrName>ppt_x</p:attrName>
                                        </p:attrNameLst>
                                      </p:cBhvr>
                                      <p:tavLst>
                                        <p:tav tm="0">
                                          <p:val>
                                            <p:strVal val="#ppt_x"/>
                                          </p:val>
                                        </p:tav>
                                        <p:tav tm="100000">
                                          <p:val>
                                            <p:strVal val="#ppt_x"/>
                                          </p:val>
                                        </p:tav>
                                      </p:tavLst>
                                    </p:anim>
                                    <p:anim calcmode="lin" valueType="num">
                                      <p:cBhvr additive="base">
                                        <p:cTn id="26" dur="500" fill="hold"/>
                                        <p:tgtEl>
                                          <p:spTgt spid="5775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Simplified Process Flow</a:t>
            </a:r>
            <a:endParaRPr lang="en-US" dirty="0"/>
          </a:p>
        </p:txBody>
      </p:sp>
      <p:sp>
        <p:nvSpPr>
          <p:cNvPr id="22" name="Rounded Rectangle 21"/>
          <p:cNvSpPr/>
          <p:nvPr/>
        </p:nvSpPr>
        <p:spPr>
          <a:xfrm>
            <a:off x="154786" y="252201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Requisition</a:t>
            </a:r>
            <a:endParaRPr lang="en-US" sz="1800" b="0" dirty="0">
              <a:solidFill>
                <a:schemeClr val="tx1"/>
              </a:solidFill>
              <a:latin typeface="Arial" pitchFamily="34" charset="0"/>
              <a:cs typeface="Arial" pitchFamily="34" charset="0"/>
            </a:endParaRPr>
          </a:p>
        </p:txBody>
      </p:sp>
      <p:sp>
        <p:nvSpPr>
          <p:cNvPr id="26" name="Rounded Rectangle 25"/>
          <p:cNvSpPr/>
          <p:nvPr/>
        </p:nvSpPr>
        <p:spPr>
          <a:xfrm>
            <a:off x="162406" y="429747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Blanket Order</a:t>
            </a:r>
            <a:endParaRPr lang="en-US" sz="1800" b="0" dirty="0">
              <a:solidFill>
                <a:schemeClr val="tx1"/>
              </a:solidFill>
              <a:latin typeface="Arial" pitchFamily="34" charset="0"/>
              <a:cs typeface="Arial" pitchFamily="34" charset="0"/>
            </a:endParaRPr>
          </a:p>
        </p:txBody>
      </p:sp>
      <p:cxnSp>
        <p:nvCxnSpPr>
          <p:cNvPr id="30" name="Shape 29"/>
          <p:cNvCxnSpPr>
            <a:stCxn id="26" idx="3"/>
            <a:endCxn id="33" idx="2"/>
          </p:cNvCxnSpPr>
          <p:nvPr/>
        </p:nvCxnSpPr>
        <p:spPr>
          <a:xfrm flipV="1">
            <a:off x="1706094" y="4499811"/>
            <a:ext cx="839184" cy="344604"/>
          </a:xfrm>
          <a:prstGeom prst="bentConnector2">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33" name="Rounded Rectangle 32"/>
          <p:cNvSpPr/>
          <p:nvPr/>
        </p:nvSpPr>
        <p:spPr>
          <a:xfrm>
            <a:off x="1773434" y="3405939"/>
            <a:ext cx="1543688" cy="1093872"/>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Discrete Purchase Order</a:t>
            </a:r>
            <a:endParaRPr lang="en-US" sz="1800" b="0" dirty="0">
              <a:solidFill>
                <a:schemeClr val="tx1"/>
              </a:solidFill>
              <a:latin typeface="Arial" pitchFamily="34" charset="0"/>
              <a:cs typeface="Arial" pitchFamily="34" charset="0"/>
            </a:endParaRPr>
          </a:p>
        </p:txBody>
      </p:sp>
      <p:cxnSp>
        <p:nvCxnSpPr>
          <p:cNvPr id="39" name="Straight Arrow Connector 38"/>
          <p:cNvCxnSpPr>
            <a:stCxn id="33" idx="3"/>
            <a:endCxn id="41" idx="1"/>
          </p:cNvCxnSpPr>
          <p:nvPr/>
        </p:nvCxnSpPr>
        <p:spPr>
          <a:xfrm flipV="1">
            <a:off x="3317122" y="3937635"/>
            <a:ext cx="346599" cy="1524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a:xfrm>
            <a:off x="3663721" y="339069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PO Receipt</a:t>
            </a:r>
            <a:endParaRPr lang="en-US" sz="1800" b="0" dirty="0">
              <a:solidFill>
                <a:schemeClr val="tx1"/>
              </a:solidFill>
              <a:latin typeface="Arial" pitchFamily="34" charset="0"/>
              <a:cs typeface="Arial" pitchFamily="34" charset="0"/>
            </a:endParaRPr>
          </a:p>
        </p:txBody>
      </p:sp>
      <p:sp>
        <p:nvSpPr>
          <p:cNvPr id="42" name="Rounded Rectangle 41"/>
          <p:cNvSpPr/>
          <p:nvPr/>
        </p:nvSpPr>
        <p:spPr>
          <a:xfrm>
            <a:off x="2410086" y="124185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Supplier Scheduled Order</a:t>
            </a:r>
            <a:endParaRPr lang="en-US" sz="1800" b="0" dirty="0">
              <a:solidFill>
                <a:schemeClr val="tx1"/>
              </a:solidFill>
              <a:latin typeface="Arial" pitchFamily="34" charset="0"/>
              <a:cs typeface="Arial" pitchFamily="34" charset="0"/>
            </a:endParaRPr>
          </a:p>
        </p:txBody>
      </p:sp>
      <p:cxnSp>
        <p:nvCxnSpPr>
          <p:cNvPr id="47" name="Shape 46"/>
          <p:cNvCxnSpPr>
            <a:stCxn id="42" idx="3"/>
            <a:endCxn id="41" idx="0"/>
          </p:cNvCxnSpPr>
          <p:nvPr/>
        </p:nvCxnSpPr>
        <p:spPr>
          <a:xfrm>
            <a:off x="3953774" y="1788795"/>
            <a:ext cx="481791" cy="1601904"/>
          </a:xfrm>
          <a:prstGeom prst="bentConnector2">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48" name="Oval 47"/>
          <p:cNvSpPr/>
          <p:nvPr/>
        </p:nvSpPr>
        <p:spPr>
          <a:xfrm>
            <a:off x="381800" y="1442085"/>
            <a:ext cx="1082040" cy="685800"/>
          </a:xfrm>
          <a:prstGeom prst="ellipse">
            <a:avLst/>
          </a:prstGeom>
          <a:solidFill>
            <a:schemeClr val="accent2">
              <a:lumMod val="60000"/>
              <a:lumOff val="4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dirty="0" smtClean="0">
                <a:latin typeface="Arial" pitchFamily="34" charset="0"/>
                <a:cs typeface="Arial" pitchFamily="34" charset="0"/>
              </a:rPr>
              <a:t>MRP</a:t>
            </a:r>
            <a:endParaRPr lang="en-US" sz="1800" dirty="0">
              <a:latin typeface="Arial" pitchFamily="34" charset="0"/>
              <a:cs typeface="Arial" pitchFamily="34" charset="0"/>
            </a:endParaRPr>
          </a:p>
        </p:txBody>
      </p:sp>
      <p:cxnSp>
        <p:nvCxnSpPr>
          <p:cNvPr id="59" name="Straight Arrow Connector 58"/>
          <p:cNvCxnSpPr>
            <a:stCxn id="22" idx="2"/>
            <a:endCxn id="26" idx="0"/>
          </p:cNvCxnSpPr>
          <p:nvPr/>
        </p:nvCxnSpPr>
        <p:spPr>
          <a:xfrm>
            <a:off x="926630" y="3615891"/>
            <a:ext cx="7620" cy="681588"/>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63" name="Shape 62"/>
          <p:cNvCxnSpPr>
            <a:stCxn id="22" idx="3"/>
            <a:endCxn id="33" idx="0"/>
          </p:cNvCxnSpPr>
          <p:nvPr/>
        </p:nvCxnSpPr>
        <p:spPr>
          <a:xfrm>
            <a:off x="1698474" y="3068955"/>
            <a:ext cx="846804" cy="336984"/>
          </a:xfrm>
          <a:prstGeom prst="bentConnector2">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a:stCxn id="48" idx="6"/>
            <a:endCxn id="42" idx="1"/>
          </p:cNvCxnSpPr>
          <p:nvPr/>
        </p:nvCxnSpPr>
        <p:spPr>
          <a:xfrm>
            <a:off x="1463840" y="1784985"/>
            <a:ext cx="946246" cy="3810"/>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a:stCxn id="48" idx="4"/>
            <a:endCxn id="22" idx="0"/>
          </p:cNvCxnSpPr>
          <p:nvPr/>
        </p:nvCxnSpPr>
        <p:spPr>
          <a:xfrm>
            <a:off x="922820" y="2127885"/>
            <a:ext cx="3810" cy="394134"/>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41" idx="3"/>
            <a:endCxn id="75" idx="1"/>
          </p:cNvCxnSpPr>
          <p:nvPr/>
        </p:nvCxnSpPr>
        <p:spPr>
          <a:xfrm>
            <a:off x="5207409" y="3937635"/>
            <a:ext cx="364397" cy="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75" name="Rounded Rectangle 74"/>
          <p:cNvSpPr/>
          <p:nvPr/>
        </p:nvSpPr>
        <p:spPr>
          <a:xfrm>
            <a:off x="5571806" y="339069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Supplier Invoice</a:t>
            </a:r>
            <a:endParaRPr lang="en-US" sz="1800" b="0" dirty="0">
              <a:solidFill>
                <a:schemeClr val="tx1"/>
              </a:solidFill>
              <a:latin typeface="Arial" pitchFamily="34" charset="0"/>
              <a:cs typeface="Arial" pitchFamily="34" charset="0"/>
            </a:endParaRPr>
          </a:p>
        </p:txBody>
      </p:sp>
      <p:cxnSp>
        <p:nvCxnSpPr>
          <p:cNvPr id="79" name="Straight Arrow Connector 78"/>
          <p:cNvCxnSpPr>
            <a:stCxn id="75" idx="3"/>
            <a:endCxn id="81" idx="1"/>
          </p:cNvCxnSpPr>
          <p:nvPr/>
        </p:nvCxnSpPr>
        <p:spPr>
          <a:xfrm>
            <a:off x="7115494" y="3937635"/>
            <a:ext cx="338452" cy="762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1" name="Rounded Rectangle 80"/>
          <p:cNvSpPr/>
          <p:nvPr/>
        </p:nvSpPr>
        <p:spPr>
          <a:xfrm>
            <a:off x="7453946" y="339831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Account Payables</a:t>
            </a:r>
            <a:endParaRPr lang="en-US" sz="1800" b="0" dirty="0">
              <a:solidFill>
                <a:schemeClr val="tx1"/>
              </a:solidFill>
              <a:latin typeface="Arial" pitchFamily="34" charset="0"/>
              <a:cs typeface="Arial" pitchFamily="34" charset="0"/>
            </a:endParaRPr>
          </a:p>
        </p:txBody>
      </p:sp>
      <p:cxnSp>
        <p:nvCxnSpPr>
          <p:cNvPr id="84" name="Straight Arrow Connector 83"/>
          <p:cNvCxnSpPr>
            <a:stCxn id="41" idx="2"/>
            <a:endCxn id="87" idx="0"/>
          </p:cNvCxnSpPr>
          <p:nvPr/>
        </p:nvCxnSpPr>
        <p:spPr>
          <a:xfrm>
            <a:off x="4435565" y="4484571"/>
            <a:ext cx="0" cy="689208"/>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87" name="Rounded Rectangle 86"/>
          <p:cNvSpPr/>
          <p:nvPr/>
        </p:nvSpPr>
        <p:spPr>
          <a:xfrm>
            <a:off x="3663721" y="517377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PO Return</a:t>
            </a:r>
            <a:endParaRPr lang="en-US" sz="1800" b="0" dirty="0">
              <a:solidFill>
                <a:schemeClr val="tx1"/>
              </a:solidFill>
              <a:latin typeface="Arial" pitchFamily="34" charset="0"/>
              <a:cs typeface="Arial" pitchFamily="34" charset="0"/>
            </a:endParaRPr>
          </a:p>
        </p:txBody>
      </p:sp>
      <p:sp>
        <p:nvSpPr>
          <p:cNvPr id="92" name="TextBox 91"/>
          <p:cNvSpPr txBox="1"/>
          <p:nvPr/>
        </p:nvSpPr>
        <p:spPr>
          <a:xfrm>
            <a:off x="7524750" y="6015475"/>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44" name="Rounded Rectangle 43"/>
          <p:cNvSpPr/>
          <p:nvPr/>
        </p:nvSpPr>
        <p:spPr>
          <a:xfrm>
            <a:off x="6868160" y="5984240"/>
            <a:ext cx="531400" cy="325120"/>
          </a:xfrm>
          <a:prstGeom prst="roundRect">
            <a:avLst/>
          </a:prstGeom>
          <a:noFill/>
          <a:ln w="2222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b="1" dirty="0" smtClean="0">
                <a:solidFill>
                  <a:srgbClr val="0070C0"/>
                </a:solidFill>
              </a:rPr>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Review</a:t>
            </a:r>
          </a:p>
        </p:txBody>
      </p:sp>
      <p:sp>
        <p:nvSpPr>
          <p:cNvPr id="8194" name="Rectangle 2"/>
          <p:cNvSpPr>
            <a:spLocks noGrp="1" noChangeArrowheads="1"/>
          </p:cNvSpPr>
          <p:nvPr>
            <p:ph type="title"/>
          </p:nvPr>
        </p:nvSpPr>
        <p:spPr/>
        <p:txBody>
          <a:bodyPr>
            <a:noAutofit/>
          </a:bodyPr>
          <a:lstStyle/>
          <a:p>
            <a:pPr eaLnBrk="1" hangingPunct="1"/>
            <a:r>
              <a:rPr lang="en-US" dirty="0" smtClean="0"/>
              <a:t>Using Discrete Purchase Orders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grpSp>
        <p:nvGrpSpPr>
          <p:cNvPr id="17" name="Group 16"/>
          <p:cNvGrpSpPr/>
          <p:nvPr/>
        </p:nvGrpSpPr>
        <p:grpSpPr>
          <a:xfrm>
            <a:off x="6583639" y="1872187"/>
            <a:ext cx="2423505" cy="1165653"/>
            <a:chOff x="6319479" y="1028907"/>
            <a:chExt cx="2423505" cy="1165653"/>
          </a:xfrm>
        </p:grpSpPr>
        <p:pic>
          <p:nvPicPr>
            <p:cNvPr id="540674" name="Picture 2"/>
            <p:cNvPicPr>
              <a:picLocks noChangeAspect="1" noChangeArrowheads="1"/>
            </p:cNvPicPr>
            <p:nvPr/>
          </p:nvPicPr>
          <p:blipFill>
            <a:blip r:embed="rId3" cstate="print"/>
            <a:srcRect/>
            <a:stretch>
              <a:fillRect/>
            </a:stretch>
          </p:blipFill>
          <p:spPr bwMode="auto">
            <a:xfrm>
              <a:off x="6547156" y="1028907"/>
              <a:ext cx="2195828" cy="1165653"/>
            </a:xfrm>
            <a:prstGeom prst="rect">
              <a:avLst/>
            </a:prstGeom>
            <a:noFill/>
            <a:ln w="9525">
              <a:noFill/>
              <a:miter lim="800000"/>
              <a:headEnd/>
              <a:tailEnd/>
            </a:ln>
          </p:spPr>
        </p:pic>
        <p:sp>
          <p:nvSpPr>
            <p:cNvPr id="11" name="TextBox 10"/>
            <p:cNvSpPr txBox="1"/>
            <p:nvPr/>
          </p:nvSpPr>
          <p:spPr>
            <a:xfrm>
              <a:off x="6319479" y="1101468"/>
              <a:ext cx="1788201" cy="338554"/>
            </a:xfrm>
            <a:prstGeom prst="rect">
              <a:avLst/>
            </a:prstGeom>
            <a:noFill/>
          </p:spPr>
          <p:txBody>
            <a:bodyPr wrap="square" rtlCol="0">
              <a:spAutoFit/>
            </a:bodyPr>
            <a:lstStyle/>
            <a:p>
              <a:r>
                <a:rPr lang="en-US" sz="1600" b="0" dirty="0" smtClean="0"/>
                <a:t>Supplier 10S1002</a:t>
              </a:r>
              <a:endParaRPr lang="en-US" sz="1600" b="0" dirty="0"/>
            </a:p>
          </p:txBody>
        </p:sp>
      </p:grpSp>
      <p:pic>
        <p:nvPicPr>
          <p:cNvPr id="540675" name="Picture 3"/>
          <p:cNvPicPr>
            <a:picLocks noChangeAspect="1" noChangeArrowheads="1"/>
          </p:cNvPicPr>
          <p:nvPr/>
        </p:nvPicPr>
        <p:blipFill>
          <a:blip r:embed="rId4" cstate="print"/>
          <a:srcRect/>
          <a:stretch>
            <a:fillRect/>
          </a:stretch>
        </p:blipFill>
        <p:spPr bwMode="auto">
          <a:xfrm>
            <a:off x="5150167" y="2668533"/>
            <a:ext cx="731837" cy="1150937"/>
          </a:xfrm>
          <a:prstGeom prst="rect">
            <a:avLst/>
          </a:prstGeom>
          <a:noFill/>
          <a:ln w="9525">
            <a:noFill/>
            <a:miter lim="800000"/>
            <a:headEnd/>
            <a:tailEnd/>
          </a:ln>
        </p:spPr>
      </p:pic>
      <p:grpSp>
        <p:nvGrpSpPr>
          <p:cNvPr id="16" name="Group 15"/>
          <p:cNvGrpSpPr/>
          <p:nvPr/>
        </p:nvGrpSpPr>
        <p:grpSpPr>
          <a:xfrm>
            <a:off x="380682" y="2671763"/>
            <a:ext cx="1945957" cy="1356645"/>
            <a:chOff x="482282" y="4134803"/>
            <a:chExt cx="1945957" cy="1356645"/>
          </a:xfrm>
        </p:grpSpPr>
        <p:pic>
          <p:nvPicPr>
            <p:cNvPr id="540676" name="Picture 4"/>
            <p:cNvPicPr>
              <a:picLocks noChangeAspect="1" noChangeArrowheads="1"/>
            </p:cNvPicPr>
            <p:nvPr/>
          </p:nvPicPr>
          <p:blipFill>
            <a:blip r:embed="rId5"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cxnSp>
        <p:nvCxnSpPr>
          <p:cNvPr id="21" name="Shape 20"/>
          <p:cNvCxnSpPr>
            <a:stCxn id="540676" idx="0"/>
          </p:cNvCxnSpPr>
          <p:nvPr/>
        </p:nvCxnSpPr>
        <p:spPr>
          <a:xfrm rot="5400000" flipH="1" flipV="1">
            <a:off x="3755469" y="-146287"/>
            <a:ext cx="416243" cy="5219859"/>
          </a:xfrm>
          <a:prstGeom prst="curved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1711919" y="1932048"/>
            <a:ext cx="2275881" cy="338554"/>
          </a:xfrm>
          <a:prstGeom prst="rect">
            <a:avLst/>
          </a:prstGeom>
          <a:noFill/>
        </p:spPr>
        <p:txBody>
          <a:bodyPr wrap="square" rtlCol="0">
            <a:spAutoFit/>
          </a:bodyPr>
          <a:lstStyle/>
          <a:p>
            <a:r>
              <a:rPr lang="en-US" sz="1600" dirty="0" smtClean="0">
                <a:solidFill>
                  <a:schemeClr val="accent6">
                    <a:lumMod val="75000"/>
                  </a:schemeClr>
                </a:solidFill>
              </a:rPr>
              <a:t>1. Purchase Order</a:t>
            </a:r>
            <a:endParaRPr lang="en-US" sz="1600" dirty="0">
              <a:solidFill>
                <a:schemeClr val="accent6">
                  <a:lumMod val="75000"/>
                </a:schemeClr>
              </a:solidFill>
            </a:endParaRPr>
          </a:p>
        </p:txBody>
      </p:sp>
      <p:cxnSp>
        <p:nvCxnSpPr>
          <p:cNvPr id="24" name="Curved Connector 23"/>
          <p:cNvCxnSpPr/>
          <p:nvPr/>
        </p:nvCxnSpPr>
        <p:spPr>
          <a:xfrm rot="10800000" flipV="1">
            <a:off x="2458720" y="3119120"/>
            <a:ext cx="4419600" cy="345440"/>
          </a:xfrm>
          <a:prstGeom prst="curvedConnector3">
            <a:avLst>
              <a:gd name="adj1" fmla="val 4172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722839" y="2996308"/>
            <a:ext cx="2275881" cy="338554"/>
          </a:xfrm>
          <a:prstGeom prst="rect">
            <a:avLst/>
          </a:prstGeom>
          <a:noFill/>
        </p:spPr>
        <p:txBody>
          <a:bodyPr wrap="square" rtlCol="0">
            <a:spAutoFit/>
          </a:bodyPr>
          <a:lstStyle/>
          <a:p>
            <a:r>
              <a:rPr lang="en-US" sz="1600" b="0" dirty="0" smtClean="0">
                <a:solidFill>
                  <a:schemeClr val="tx2">
                    <a:lumMod val="50000"/>
                    <a:lumOff val="50000"/>
                  </a:schemeClr>
                </a:solidFill>
              </a:rPr>
              <a:t>Delivery &amp; Invoice</a:t>
            </a:r>
            <a:endParaRPr lang="en-US" sz="1600" b="0" dirty="0">
              <a:solidFill>
                <a:schemeClr val="tx2">
                  <a:lumMod val="50000"/>
                  <a:lumOff val="50000"/>
                </a:schemeClr>
              </a:solidFill>
            </a:endParaRPr>
          </a:p>
        </p:txBody>
      </p:sp>
      <p:sp>
        <p:nvSpPr>
          <p:cNvPr id="26" name="TextBox 25"/>
          <p:cNvSpPr txBox="1"/>
          <p:nvPr/>
        </p:nvSpPr>
        <p:spPr>
          <a:xfrm>
            <a:off x="487639" y="4108828"/>
            <a:ext cx="2918501" cy="584775"/>
          </a:xfrm>
          <a:prstGeom prst="rect">
            <a:avLst/>
          </a:prstGeom>
          <a:noFill/>
        </p:spPr>
        <p:txBody>
          <a:bodyPr wrap="square" rtlCol="0">
            <a:spAutoFit/>
          </a:bodyPr>
          <a:lstStyle/>
          <a:p>
            <a:r>
              <a:rPr lang="en-US" sz="1600" dirty="0" smtClean="0">
                <a:solidFill>
                  <a:schemeClr val="accent6">
                    <a:lumMod val="75000"/>
                  </a:schemeClr>
                </a:solidFill>
              </a:rPr>
              <a:t>2. PO Receipt</a:t>
            </a:r>
          </a:p>
          <a:p>
            <a:r>
              <a:rPr lang="en-US" sz="1600" dirty="0" smtClean="0">
                <a:solidFill>
                  <a:schemeClr val="accent6">
                    <a:lumMod val="75000"/>
                  </a:schemeClr>
                </a:solidFill>
              </a:rPr>
              <a:t>4. Supplier Invoice Create</a:t>
            </a:r>
            <a:endParaRPr lang="en-US" sz="1600" dirty="0">
              <a:solidFill>
                <a:schemeClr val="accent6">
                  <a:lumMod val="75000"/>
                </a:schemeClr>
              </a:solidFill>
            </a:endParaRPr>
          </a:p>
        </p:txBody>
      </p:sp>
      <p:sp>
        <p:nvSpPr>
          <p:cNvPr id="81" name="TextBox 80"/>
          <p:cNvSpPr txBox="1"/>
          <p:nvPr/>
        </p:nvSpPr>
        <p:spPr>
          <a:xfrm>
            <a:off x="4256999" y="4789548"/>
            <a:ext cx="2509561" cy="338554"/>
          </a:xfrm>
          <a:prstGeom prst="rect">
            <a:avLst/>
          </a:prstGeom>
          <a:noFill/>
        </p:spPr>
        <p:txBody>
          <a:bodyPr wrap="square" rtlCol="0">
            <a:spAutoFit/>
          </a:bodyPr>
          <a:lstStyle/>
          <a:p>
            <a:r>
              <a:rPr lang="en-US" sz="1600" dirty="0" smtClean="0">
                <a:solidFill>
                  <a:schemeClr val="accent6">
                    <a:lumMod val="75000"/>
                  </a:schemeClr>
                </a:solidFill>
              </a:rPr>
              <a:t>5. Payment</a:t>
            </a:r>
            <a:endParaRPr lang="en-US" sz="1600" dirty="0">
              <a:solidFill>
                <a:schemeClr val="accent6">
                  <a:lumMod val="75000"/>
                </a:schemeClr>
              </a:solidFill>
            </a:endParaRPr>
          </a:p>
        </p:txBody>
      </p:sp>
      <p:grpSp>
        <p:nvGrpSpPr>
          <p:cNvPr id="93" name="Group 92"/>
          <p:cNvGrpSpPr/>
          <p:nvPr/>
        </p:nvGrpSpPr>
        <p:grpSpPr>
          <a:xfrm>
            <a:off x="1290320" y="3037840"/>
            <a:ext cx="6618910" cy="2159000"/>
            <a:chOff x="1290320" y="3037840"/>
            <a:chExt cx="6618910" cy="2159000"/>
          </a:xfrm>
        </p:grpSpPr>
        <p:cxnSp>
          <p:nvCxnSpPr>
            <p:cNvPr id="78" name="Shape 77"/>
            <p:cNvCxnSpPr>
              <a:endCxn id="540674" idx="2"/>
            </p:cNvCxnSpPr>
            <p:nvPr/>
          </p:nvCxnSpPr>
          <p:spPr>
            <a:xfrm flipV="1">
              <a:off x="1290320" y="3037840"/>
              <a:ext cx="6618910" cy="2143760"/>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flipV="1">
              <a:off x="1300480" y="4754880"/>
              <a:ext cx="2540" cy="4419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cxnSp>
        <p:nvCxnSpPr>
          <p:cNvPr id="20" name="Curved Connector 19"/>
          <p:cNvCxnSpPr/>
          <p:nvPr/>
        </p:nvCxnSpPr>
        <p:spPr>
          <a:xfrm flipV="1">
            <a:off x="2143760" y="3322320"/>
            <a:ext cx="5516880" cy="660400"/>
          </a:xfrm>
          <a:prstGeom prst="curvedConnector3">
            <a:avLst>
              <a:gd name="adj1" fmla="val 10046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4013159" y="4068188"/>
            <a:ext cx="2509561" cy="338554"/>
          </a:xfrm>
          <a:prstGeom prst="rect">
            <a:avLst/>
          </a:prstGeom>
          <a:noFill/>
        </p:spPr>
        <p:txBody>
          <a:bodyPr wrap="square" rtlCol="0">
            <a:spAutoFit/>
          </a:bodyPr>
          <a:lstStyle/>
          <a:p>
            <a:r>
              <a:rPr lang="en-US" sz="1600" dirty="0" smtClean="0">
                <a:solidFill>
                  <a:schemeClr val="accent6">
                    <a:lumMod val="75000"/>
                  </a:schemeClr>
                </a:solidFill>
              </a:rPr>
              <a:t>3. Return PO</a:t>
            </a:r>
            <a:endParaRPr lang="en-US" sz="1600" dirty="0">
              <a:solidFill>
                <a:schemeClr val="accent6">
                  <a:lumMod val="75000"/>
                </a:schemeClr>
              </a:solidFill>
            </a:endParaRPr>
          </a:p>
        </p:txBody>
      </p:sp>
      <p:sp>
        <p:nvSpPr>
          <p:cNvPr id="94" name="Flowchart: Document 93"/>
          <p:cNvSpPr/>
          <p:nvPr/>
        </p:nvSpPr>
        <p:spPr>
          <a:xfrm>
            <a:off x="3870960" y="1432560"/>
            <a:ext cx="1965960" cy="1082040"/>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buAutoNum type="arabicPeriod"/>
            </a:pPr>
            <a:r>
              <a:rPr lang="en-US" sz="1400" b="0" dirty="0" smtClean="0">
                <a:solidFill>
                  <a:schemeClr val="tx1"/>
                </a:solidFill>
              </a:rPr>
              <a:t>Item 60001 x 10</a:t>
            </a:r>
          </a:p>
          <a:p>
            <a:pPr marL="342900" indent="-342900">
              <a:buAutoNum type="arabicPeriod"/>
            </a:pPr>
            <a:r>
              <a:rPr lang="en-US" sz="1400" b="0" dirty="0" smtClean="0">
                <a:solidFill>
                  <a:schemeClr val="tx1"/>
                </a:solidFill>
              </a:rPr>
              <a:t>Item 60002 x 10</a:t>
            </a:r>
          </a:p>
          <a:p>
            <a:pPr marL="342900" indent="-342900">
              <a:buAutoNum type="arabicPeriod"/>
            </a:pPr>
            <a:r>
              <a:rPr lang="en-US" sz="1400" b="0" dirty="0" smtClean="0">
                <a:solidFill>
                  <a:schemeClr val="tx1"/>
                </a:solidFill>
              </a:rPr>
              <a:t>Item 60003 x 10</a:t>
            </a:r>
          </a:p>
          <a:p>
            <a:pPr marL="342900" indent="-342900">
              <a:buAutoNum type="arabicPeriod"/>
            </a:pPr>
            <a:r>
              <a:rPr lang="en-US" sz="1400" b="0" dirty="0" smtClean="0">
                <a:solidFill>
                  <a:schemeClr val="tx1"/>
                </a:solidFill>
              </a:rPr>
              <a:t>Item 60005 x 10</a:t>
            </a:r>
            <a:endParaRPr lang="en-US" sz="1400" b="0" dirty="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Creating Purchase Orders</a:t>
            </a:r>
            <a:endParaRPr lang="en-US" dirty="0"/>
          </a:p>
        </p:txBody>
      </p:sp>
      <p:graphicFrame>
        <p:nvGraphicFramePr>
          <p:cNvPr id="1026" name="Object 4"/>
          <p:cNvGraphicFramePr>
            <a:graphicFrameLocks noChangeAspect="1"/>
          </p:cNvGraphicFramePr>
          <p:nvPr/>
        </p:nvGraphicFramePr>
        <p:xfrm>
          <a:off x="2668490" y="1059392"/>
          <a:ext cx="3822700" cy="4727575"/>
        </p:xfrm>
        <a:graphic>
          <a:graphicData uri="http://schemas.openxmlformats.org/presentationml/2006/ole">
            <p:oleObj spid="_x0000_s379906" name="Clip" r:id="rId4" imgW="2826720" imgH="3497040" progId="">
              <p:embed/>
            </p:oleObj>
          </a:graphicData>
        </a:graphic>
      </p:graphicFrame>
      <p:cxnSp>
        <p:nvCxnSpPr>
          <p:cNvPr id="1041" name="AutoShape 6"/>
          <p:cNvCxnSpPr>
            <a:cxnSpLocks noChangeShapeType="1"/>
            <a:stCxn id="163850" idx="2"/>
            <a:endCxn id="1042" idx="1"/>
          </p:cNvCxnSpPr>
          <p:nvPr/>
        </p:nvCxnSpPr>
        <p:spPr bwMode="auto">
          <a:xfrm rot="16200000" flipH="1">
            <a:off x="3762278" y="4472516"/>
            <a:ext cx="2171699" cy="685800"/>
          </a:xfrm>
          <a:prstGeom prst="bentConnector2">
            <a:avLst/>
          </a:prstGeom>
          <a:noFill/>
          <a:ln w="57150" cap="rnd">
            <a:solidFill>
              <a:srgbClr val="003366"/>
            </a:solidFill>
            <a:prstDash val="sysDot"/>
            <a:miter lim="800000"/>
            <a:headEnd/>
            <a:tailEnd/>
          </a:ln>
        </p:spPr>
      </p:cxnSp>
      <p:sp>
        <p:nvSpPr>
          <p:cNvPr id="1042" name="Rectangle 7"/>
          <p:cNvSpPr>
            <a:spLocks noChangeArrowheads="1"/>
          </p:cNvSpPr>
          <p:nvPr/>
        </p:nvSpPr>
        <p:spPr bwMode="auto">
          <a:xfrm>
            <a:off x="5191027" y="5634566"/>
            <a:ext cx="1447800" cy="533400"/>
          </a:xfrm>
          <a:prstGeom prst="rect">
            <a:avLst/>
          </a:prstGeom>
          <a:solidFill>
            <a:srgbClr val="FFFFFF"/>
          </a:solidFill>
          <a:ln w="28575">
            <a:solidFill>
              <a:srgbClr val="003366"/>
            </a:solidFill>
            <a:miter lim="800000"/>
            <a:headEnd/>
            <a:tailEnd/>
          </a:ln>
          <a:effectLst>
            <a:outerShdw dist="107950" dir="2700000" algn="ctr" rotWithShape="0">
              <a:schemeClr val="tx1">
                <a:lumMod val="75000"/>
                <a:lumOff val="25000"/>
              </a:schemeClr>
            </a:outerShdw>
          </a:effectLst>
        </p:spPr>
        <p:txBody>
          <a:bodyPr wrap="none" anchor="ctr"/>
          <a:lstStyle/>
          <a:p>
            <a:pPr algn="ctr" eaLnBrk="0" hangingPunct="0"/>
            <a:r>
              <a:rPr kumimoji="1" lang="en-US" sz="1800" dirty="0">
                <a:latin typeface="+mj-lt"/>
              </a:rPr>
              <a:t>Line Item</a:t>
            </a:r>
          </a:p>
        </p:txBody>
      </p:sp>
      <p:sp>
        <p:nvSpPr>
          <p:cNvPr id="163848" name="Rectangle 8"/>
          <p:cNvSpPr>
            <a:spLocks noChangeArrowheads="1"/>
          </p:cNvSpPr>
          <p:nvPr/>
        </p:nvSpPr>
        <p:spPr bwMode="auto">
          <a:xfrm>
            <a:off x="3438427" y="833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Purchase</a:t>
            </a:r>
          </a:p>
          <a:p>
            <a:pPr algn="ctr" eaLnBrk="0" hangingPunct="0">
              <a:defRPr/>
            </a:pPr>
            <a:r>
              <a:rPr kumimoji="1" lang="en-US" sz="2400" dirty="0">
                <a:latin typeface="+mj-lt"/>
              </a:rPr>
              <a:t>Order</a:t>
            </a:r>
          </a:p>
        </p:txBody>
      </p:sp>
      <p:sp>
        <p:nvSpPr>
          <p:cNvPr id="163850" name="Rectangle 10"/>
          <p:cNvSpPr>
            <a:spLocks noChangeArrowheads="1"/>
          </p:cNvSpPr>
          <p:nvPr/>
        </p:nvSpPr>
        <p:spPr bwMode="auto">
          <a:xfrm>
            <a:off x="34384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Line Items</a:t>
            </a:r>
          </a:p>
          <a:p>
            <a:pPr algn="ctr" eaLnBrk="0" hangingPunct="0">
              <a:defRPr/>
            </a:pPr>
            <a:r>
              <a:rPr kumimoji="1" lang="en-US" sz="2400" dirty="0">
                <a:latin typeface="+mj-lt"/>
              </a:rPr>
              <a:t>(Body)</a:t>
            </a:r>
          </a:p>
        </p:txBody>
      </p:sp>
      <p:cxnSp>
        <p:nvCxnSpPr>
          <p:cNvPr id="1032" name="AutoShape 11"/>
          <p:cNvCxnSpPr>
            <a:cxnSpLocks noChangeShapeType="1"/>
            <a:stCxn id="163848" idx="2"/>
            <a:endCxn id="163850" idx="0"/>
          </p:cNvCxnSpPr>
          <p:nvPr/>
        </p:nvCxnSpPr>
        <p:spPr bwMode="auto">
          <a:xfrm rot="5400000">
            <a:off x="4062314" y="2281768"/>
            <a:ext cx="885825" cy="0"/>
          </a:xfrm>
          <a:prstGeom prst="straightConnector1">
            <a:avLst/>
          </a:prstGeom>
          <a:noFill/>
          <a:ln w="57150">
            <a:solidFill>
              <a:srgbClr val="003366"/>
            </a:solidFill>
            <a:round/>
            <a:headEnd/>
            <a:tailEnd/>
          </a:ln>
        </p:spPr>
      </p:cxnSp>
      <p:sp>
        <p:nvSpPr>
          <p:cNvPr id="163853" name="Rectangle 13"/>
          <p:cNvSpPr>
            <a:spLocks noChangeArrowheads="1"/>
          </p:cNvSpPr>
          <p:nvPr/>
        </p:nvSpPr>
        <p:spPr bwMode="auto">
          <a:xfrm>
            <a:off x="61816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Trailer</a:t>
            </a:r>
          </a:p>
          <a:p>
            <a:pPr algn="ctr" eaLnBrk="0" hangingPunct="0">
              <a:defRPr/>
            </a:pPr>
            <a:r>
              <a:rPr kumimoji="1" lang="en-US" sz="2400" dirty="0">
                <a:latin typeface="+mj-lt"/>
              </a:rPr>
              <a:t>(Footer)</a:t>
            </a:r>
          </a:p>
        </p:txBody>
      </p:sp>
      <p:cxnSp>
        <p:nvCxnSpPr>
          <p:cNvPr id="1034" name="AutoShape 14"/>
          <p:cNvCxnSpPr>
            <a:cxnSpLocks noChangeShapeType="1"/>
            <a:stCxn id="163848" idx="2"/>
            <a:endCxn id="163853" idx="0"/>
          </p:cNvCxnSpPr>
          <p:nvPr/>
        </p:nvCxnSpPr>
        <p:spPr bwMode="auto">
          <a:xfrm rot="16200000" flipH="1">
            <a:off x="5433914" y="910168"/>
            <a:ext cx="885825" cy="2743200"/>
          </a:xfrm>
          <a:prstGeom prst="bentConnector3">
            <a:avLst>
              <a:gd name="adj1" fmla="val 50000"/>
            </a:avLst>
          </a:prstGeom>
          <a:noFill/>
          <a:ln w="57150">
            <a:solidFill>
              <a:srgbClr val="003366"/>
            </a:solidFill>
            <a:miter lim="800000"/>
            <a:headEnd/>
            <a:tailEnd/>
          </a:ln>
        </p:spPr>
      </p:cxnSp>
      <p:sp>
        <p:nvSpPr>
          <p:cNvPr id="163856" name="Rectangle 16"/>
          <p:cNvSpPr>
            <a:spLocks noChangeArrowheads="1"/>
          </p:cNvSpPr>
          <p:nvPr/>
        </p:nvSpPr>
        <p:spPr bwMode="auto">
          <a:xfrm>
            <a:off x="6952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Header</a:t>
            </a:r>
          </a:p>
        </p:txBody>
      </p:sp>
      <p:cxnSp>
        <p:nvCxnSpPr>
          <p:cNvPr id="1036" name="AutoShape 17"/>
          <p:cNvCxnSpPr>
            <a:cxnSpLocks noChangeShapeType="1"/>
            <a:stCxn id="163848" idx="2"/>
            <a:endCxn id="163856" idx="0"/>
          </p:cNvCxnSpPr>
          <p:nvPr/>
        </p:nvCxnSpPr>
        <p:spPr bwMode="auto">
          <a:xfrm rot="5400000">
            <a:off x="2690714" y="910168"/>
            <a:ext cx="885825" cy="2743200"/>
          </a:xfrm>
          <a:prstGeom prst="bentConnector3">
            <a:avLst>
              <a:gd name="adj1" fmla="val 50000"/>
            </a:avLst>
          </a:prstGeom>
          <a:noFill/>
          <a:ln w="57150">
            <a:solidFill>
              <a:srgbClr val="003366"/>
            </a:solidFill>
            <a:miter lim="800000"/>
            <a:headEnd/>
            <a:tailEnd/>
          </a:ln>
        </p:spPr>
      </p:cxnSp>
      <p:sp>
        <p:nvSpPr>
          <p:cNvPr id="163859" name="Rectangle 19"/>
          <p:cNvSpPr>
            <a:spLocks noChangeArrowheads="1"/>
          </p:cNvSpPr>
          <p:nvPr/>
        </p:nvSpPr>
        <p:spPr bwMode="auto">
          <a:xfrm>
            <a:off x="5191027" y="42629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38" name="AutoShape 20"/>
          <p:cNvCxnSpPr>
            <a:cxnSpLocks noChangeShapeType="1"/>
            <a:stCxn id="163850" idx="2"/>
            <a:endCxn id="163859" idx="1"/>
          </p:cNvCxnSpPr>
          <p:nvPr/>
        </p:nvCxnSpPr>
        <p:spPr bwMode="auto">
          <a:xfrm rot="16200000" flipH="1">
            <a:off x="4448078" y="3801004"/>
            <a:ext cx="785812" cy="671513"/>
          </a:xfrm>
          <a:prstGeom prst="bentConnector2">
            <a:avLst/>
          </a:prstGeom>
          <a:noFill/>
          <a:ln w="57150">
            <a:solidFill>
              <a:srgbClr val="003366"/>
            </a:solidFill>
            <a:miter lim="800000"/>
            <a:headEnd/>
            <a:tailEnd/>
          </a:ln>
        </p:spPr>
      </p:cxnSp>
      <p:sp>
        <p:nvSpPr>
          <p:cNvPr id="163862" name="Rectangle 22"/>
          <p:cNvSpPr>
            <a:spLocks noChangeArrowheads="1"/>
          </p:cNvSpPr>
          <p:nvPr/>
        </p:nvSpPr>
        <p:spPr bwMode="auto">
          <a:xfrm>
            <a:off x="5191027" y="49487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40" name="AutoShape 23"/>
          <p:cNvCxnSpPr>
            <a:cxnSpLocks noChangeShapeType="1"/>
            <a:stCxn id="163850" idx="2"/>
            <a:endCxn id="163862" idx="1"/>
          </p:cNvCxnSpPr>
          <p:nvPr/>
        </p:nvCxnSpPr>
        <p:spPr bwMode="auto">
          <a:xfrm rot="16200000" flipH="1">
            <a:off x="4105177" y="4129617"/>
            <a:ext cx="1485900" cy="685800"/>
          </a:xfrm>
          <a:prstGeom prst="bentConnector2">
            <a:avLst/>
          </a:prstGeom>
          <a:noFill/>
          <a:ln w="57150">
            <a:solidFill>
              <a:srgbClr val="003366"/>
            </a:solidFill>
            <a:miter lim="800000"/>
            <a:headEnd/>
            <a:tailEnd/>
          </a:ln>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Creating Purchase Orders—Header</a:t>
            </a:r>
            <a:endParaRPr lang="en-US" dirty="0"/>
          </a:p>
        </p:txBody>
      </p:sp>
      <p:pic>
        <p:nvPicPr>
          <p:cNvPr id="320518" name="Picture 6" descr="C:\Users\qgl\AppData\Local\Temp\SNAGHTML10ecb01.PNG"/>
          <p:cNvPicPr>
            <a:picLocks noChangeAspect="1" noChangeArrowheads="1"/>
          </p:cNvPicPr>
          <p:nvPr/>
        </p:nvPicPr>
        <p:blipFill>
          <a:blip r:embed="rId3" cstate="print"/>
          <a:srcRect/>
          <a:stretch>
            <a:fillRect/>
          </a:stretch>
        </p:blipFill>
        <p:spPr bwMode="auto">
          <a:xfrm>
            <a:off x="240775" y="768150"/>
            <a:ext cx="8810625" cy="6124575"/>
          </a:xfrm>
          <a:prstGeom prst="rect">
            <a:avLst/>
          </a:prstGeom>
          <a:noFill/>
        </p:spPr>
      </p:pic>
      <p:sp>
        <p:nvSpPr>
          <p:cNvPr id="20" name="Oval 19"/>
          <p:cNvSpPr/>
          <p:nvPr/>
        </p:nvSpPr>
        <p:spPr>
          <a:xfrm>
            <a:off x="5660020" y="1111170"/>
            <a:ext cx="2060294" cy="72920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ounded Rectangle 25"/>
          <p:cNvSpPr/>
          <p:nvPr/>
        </p:nvSpPr>
        <p:spPr>
          <a:xfrm>
            <a:off x="2604302" y="4502551"/>
            <a:ext cx="3917277" cy="908955"/>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The details in Header default to the item lines</a:t>
            </a:r>
            <a:endParaRPr 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Procure-to-Pay Process</a:t>
            </a:r>
          </a:p>
        </p:txBody>
      </p:sp>
      <p:sp>
        <p:nvSpPr>
          <p:cNvPr id="33"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34"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a:latin typeface="+mj-lt"/>
            </a:endParaRPr>
          </a:p>
        </p:txBody>
      </p:sp>
      <p:sp>
        <p:nvSpPr>
          <p:cNvPr id="35"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36"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37" name="Rectangle 47"/>
          <p:cNvSpPr>
            <a:spLocks noChangeArrowheads="1"/>
          </p:cNvSpPr>
          <p:nvPr/>
        </p:nvSpPr>
        <p:spPr bwMode="auto">
          <a:xfrm>
            <a:off x="630555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38" name="Rectangle 48"/>
          <p:cNvSpPr>
            <a:spLocks noChangeArrowheads="1"/>
          </p:cNvSpPr>
          <p:nvPr/>
        </p:nvSpPr>
        <p:spPr bwMode="auto">
          <a:xfrm>
            <a:off x="3698698" y="1687253"/>
            <a:ext cx="1902188"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rPr>
              <a:t>Procure-to-Pay</a:t>
            </a:r>
            <a:endParaRPr lang="en-US" sz="2000" b="0" dirty="0">
              <a:solidFill>
                <a:schemeClr val="tx1">
                  <a:lumMod val="75000"/>
                  <a:lumOff val="25000"/>
                </a:schemeClr>
              </a:solidFill>
            </a:endParaRPr>
          </a:p>
        </p:txBody>
      </p:sp>
      <p:sp>
        <p:nvSpPr>
          <p:cNvPr id="52"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Quote-to-Cash</a:t>
            </a:r>
            <a:endParaRPr lang="en-US" sz="2000" b="0" dirty="0">
              <a:solidFill>
                <a:schemeClr val="tx1">
                  <a:lumMod val="75000"/>
                  <a:lumOff val="25000"/>
                </a:schemeClr>
              </a:solidFill>
              <a:latin typeface="+mj-lt"/>
            </a:endParaRPr>
          </a:p>
        </p:txBody>
      </p:sp>
      <p:sp>
        <p:nvSpPr>
          <p:cNvPr id="55" name="Rectangle 51"/>
          <p:cNvSpPr>
            <a:spLocks noChangeArrowheads="1"/>
          </p:cNvSpPr>
          <p:nvPr/>
        </p:nvSpPr>
        <p:spPr bwMode="auto">
          <a:xfrm>
            <a:off x="6495947" y="1786313"/>
            <a:ext cx="2156040"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Plan-to-Perform</a:t>
            </a:r>
            <a:endParaRPr lang="en-US" sz="2000" b="0" dirty="0">
              <a:solidFill>
                <a:schemeClr val="tx1">
                  <a:lumMod val="75000"/>
                  <a:lumOff val="25000"/>
                </a:schemeClr>
              </a:solidFill>
              <a:latin typeface="+mj-lt"/>
            </a:endParaRPr>
          </a:p>
        </p:txBody>
      </p:sp>
      <p:sp>
        <p:nvSpPr>
          <p:cNvPr id="60"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a:latin typeface="+mj-lt"/>
            </a:endParaRPr>
          </a:p>
        </p:txBody>
      </p:sp>
      <p:sp>
        <p:nvSpPr>
          <p:cNvPr id="64"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7</a:t>
            </a:r>
            <a:endParaRPr lang="en-US" sz="1800" dirty="0">
              <a:solidFill>
                <a:schemeClr val="bg1"/>
              </a:solidFill>
              <a:latin typeface="+mj-lt"/>
            </a:endParaRPr>
          </a:p>
        </p:txBody>
      </p:sp>
      <p:sp>
        <p:nvSpPr>
          <p:cNvPr id="65"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a:latin typeface="+mj-lt"/>
            </a:endParaRPr>
          </a:p>
        </p:txBody>
      </p:sp>
      <p:sp>
        <p:nvSpPr>
          <p:cNvPr id="66"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8</a:t>
            </a:r>
            <a:endParaRPr lang="en-US" sz="1800" dirty="0">
              <a:solidFill>
                <a:schemeClr val="bg1"/>
              </a:solidFill>
              <a:latin typeface="+mj-lt"/>
            </a:endParaRPr>
          </a:p>
        </p:txBody>
      </p:sp>
      <p:sp>
        <p:nvSpPr>
          <p:cNvPr id="67" name="Oval 73"/>
          <p:cNvSpPr>
            <a:spLocks noChangeArrowheads="1"/>
          </p:cNvSpPr>
          <p:nvPr/>
        </p:nvSpPr>
        <p:spPr bwMode="auto">
          <a:xfrm>
            <a:off x="6027738" y="1462463"/>
            <a:ext cx="477837" cy="477837"/>
          </a:xfrm>
          <a:prstGeom prst="ellipse">
            <a:avLst/>
          </a:prstGeom>
          <a:solidFill>
            <a:schemeClr val="accent1"/>
          </a:solidFill>
          <a:ln w="38100">
            <a:solidFill>
              <a:schemeClr val="accent1"/>
            </a:solidFill>
            <a:round/>
            <a:headEnd/>
            <a:tailEnd/>
          </a:ln>
        </p:spPr>
        <p:txBody>
          <a:bodyPr wrap="none" anchor="ctr"/>
          <a:lstStyle/>
          <a:p>
            <a:endParaRPr lang="en-US">
              <a:latin typeface="+mj-lt"/>
            </a:endParaRPr>
          </a:p>
        </p:txBody>
      </p:sp>
      <p:sp>
        <p:nvSpPr>
          <p:cNvPr id="68"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9</a:t>
            </a:r>
            <a:endParaRPr lang="en-US" sz="1800" dirty="0">
              <a:solidFill>
                <a:schemeClr val="bg1"/>
              </a:solidFill>
              <a:latin typeface="+mj-lt"/>
            </a:endParaRPr>
          </a:p>
        </p:txBody>
      </p:sp>
      <p:sp>
        <p:nvSpPr>
          <p:cNvPr id="69"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a:latin typeface="+mj-lt"/>
            </a:endParaRPr>
          </a:p>
        </p:txBody>
      </p:sp>
      <p:sp>
        <p:nvSpPr>
          <p:cNvPr id="70" name="AutoShape 84"/>
          <p:cNvSpPr>
            <a:spLocks noChangeArrowheads="1"/>
          </p:cNvSpPr>
          <p:nvPr/>
        </p:nvSpPr>
        <p:spPr bwMode="auto">
          <a:xfrm>
            <a:off x="5738813" y="2470968"/>
            <a:ext cx="693737"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a:latin typeface="+mj-lt"/>
            </a:endParaRPr>
          </a:p>
        </p:txBody>
      </p:sp>
      <p:pic>
        <p:nvPicPr>
          <p:cNvPr id="71" name="Picture 70" descr="factory_.png"/>
          <p:cNvPicPr>
            <a:picLocks noChangeAspect="1"/>
          </p:cNvPicPr>
          <p:nvPr/>
        </p:nvPicPr>
        <p:blipFill>
          <a:blip r:embed="rId3" cstate="print"/>
          <a:stretch>
            <a:fillRect/>
          </a:stretch>
        </p:blipFill>
        <p:spPr>
          <a:xfrm>
            <a:off x="7153894" y="2293506"/>
            <a:ext cx="821706" cy="821706"/>
          </a:xfrm>
          <a:prstGeom prst="rect">
            <a:avLst/>
          </a:prstGeom>
        </p:spPr>
      </p:pic>
      <p:pic>
        <p:nvPicPr>
          <p:cNvPr id="72" name="Picture 4" descr="公司职员图标"/>
          <p:cNvPicPr>
            <a:picLocks noChangeAspect="1" noChangeArrowheads="1"/>
          </p:cNvPicPr>
          <p:nvPr/>
        </p:nvPicPr>
        <p:blipFill>
          <a:blip r:embed="rId4" cstate="print"/>
          <a:srcRect/>
          <a:stretch>
            <a:fillRect/>
          </a:stretch>
        </p:blipFill>
        <p:spPr bwMode="auto">
          <a:xfrm>
            <a:off x="1046481" y="2132331"/>
            <a:ext cx="1036320" cy="1036320"/>
          </a:xfrm>
          <a:prstGeom prst="rect">
            <a:avLst/>
          </a:prstGeom>
          <a:noFill/>
        </p:spPr>
      </p:pic>
      <p:pic>
        <p:nvPicPr>
          <p:cNvPr id="73" name="Picture 2" descr="shopping cart icon"/>
          <p:cNvPicPr>
            <a:picLocks noChangeAspect="1" noChangeArrowheads="1"/>
          </p:cNvPicPr>
          <p:nvPr/>
        </p:nvPicPr>
        <p:blipFill>
          <a:blip r:embed="rId5" cstate="print"/>
          <a:srcRect/>
          <a:stretch>
            <a:fillRect/>
          </a:stretch>
        </p:blipFill>
        <p:spPr bwMode="auto">
          <a:xfrm>
            <a:off x="4164330" y="2324101"/>
            <a:ext cx="815339" cy="815339"/>
          </a:xfrm>
          <a:prstGeom prst="rect">
            <a:avLst/>
          </a:prstGeom>
          <a:noFill/>
        </p:spPr>
      </p:pic>
      <p:sp>
        <p:nvSpPr>
          <p:cNvPr id="74" name="Rectangle 82"/>
          <p:cNvSpPr>
            <a:spLocks noChangeArrowheads="1"/>
          </p:cNvSpPr>
          <p:nvPr/>
        </p:nvSpPr>
        <p:spPr bwMode="auto">
          <a:xfrm>
            <a:off x="5862320" y="1135450"/>
            <a:ext cx="3119120" cy="2651125"/>
          </a:xfrm>
          <a:prstGeom prst="rect">
            <a:avLst/>
          </a:prstGeom>
          <a:solidFill>
            <a:schemeClr val="bg1">
              <a:alpha val="84000"/>
            </a:schemeClr>
          </a:solidFill>
          <a:ln w="38100">
            <a:noFill/>
            <a:miter lim="800000"/>
            <a:headEnd/>
            <a:tailEnd/>
          </a:ln>
        </p:spPr>
        <p:txBody>
          <a:bodyPr wrap="none" anchor="ctr"/>
          <a:lstStyle/>
          <a:p>
            <a:endParaRPr lang="en-US"/>
          </a:p>
        </p:txBody>
      </p:sp>
      <p:sp>
        <p:nvSpPr>
          <p:cNvPr id="75" name="Rectangle 82"/>
          <p:cNvSpPr>
            <a:spLocks noChangeArrowheads="1"/>
          </p:cNvSpPr>
          <p:nvPr/>
        </p:nvSpPr>
        <p:spPr bwMode="auto">
          <a:xfrm>
            <a:off x="153869" y="1074490"/>
            <a:ext cx="2894131" cy="2651125"/>
          </a:xfrm>
          <a:prstGeom prst="rect">
            <a:avLst/>
          </a:prstGeom>
          <a:solidFill>
            <a:schemeClr val="bg1">
              <a:alpha val="84000"/>
            </a:schemeClr>
          </a:solidFill>
          <a:ln w="38100">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4" name="Picture 2" descr="C:\Users\qgl\AppData\Local\Temp\SNAGHTML1cdf733.PNG"/>
          <p:cNvPicPr>
            <a:picLocks noChangeAspect="1" noChangeArrowheads="1"/>
          </p:cNvPicPr>
          <p:nvPr/>
        </p:nvPicPr>
        <p:blipFill>
          <a:blip r:embed="rId3" cstate="print"/>
          <a:srcRect/>
          <a:stretch>
            <a:fillRect/>
          </a:stretch>
        </p:blipFill>
        <p:spPr bwMode="auto">
          <a:xfrm>
            <a:off x="294472" y="841275"/>
            <a:ext cx="8814239" cy="5385905"/>
          </a:xfrm>
          <a:prstGeom prst="rect">
            <a:avLst/>
          </a:prstGeom>
          <a:noFill/>
        </p:spPr>
      </p:pic>
      <p:sp>
        <p:nvSpPr>
          <p:cNvPr id="19" name="Title 18"/>
          <p:cNvSpPr>
            <a:spLocks noGrp="1"/>
          </p:cNvSpPr>
          <p:nvPr>
            <p:ph type="title"/>
          </p:nvPr>
        </p:nvSpPr>
        <p:spPr/>
        <p:txBody>
          <a:bodyPr>
            <a:normAutofit/>
          </a:bodyPr>
          <a:lstStyle/>
          <a:p>
            <a:r>
              <a:rPr lang="en-US" dirty="0" smtClean="0"/>
              <a:t>Creating Purchase Orders—Lines</a:t>
            </a:r>
            <a:endParaRPr lang="en-US" dirty="0"/>
          </a:p>
        </p:txBody>
      </p:sp>
      <p:sp>
        <p:nvSpPr>
          <p:cNvPr id="6" name="Rectangle 5"/>
          <p:cNvSpPr/>
          <p:nvPr/>
        </p:nvSpPr>
        <p:spPr>
          <a:xfrm>
            <a:off x="277793" y="1875568"/>
            <a:ext cx="8623140" cy="99495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2445634" y="1111170"/>
            <a:ext cx="2774547" cy="846978"/>
          </a:xfrm>
          <a:prstGeom prst="wedgeRoundRectCallout">
            <a:avLst>
              <a:gd name="adj1" fmla="val 64714"/>
              <a:gd name="adj2" fmla="val 123711"/>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Price defaults from the settings in Item Master Maintenance</a:t>
            </a:r>
            <a:endParaRPr lang="en-US" sz="1800" dirty="0"/>
          </a:p>
        </p:txBody>
      </p:sp>
      <p:sp>
        <p:nvSpPr>
          <p:cNvPr id="10" name="Rounded Rectangular Callout 9"/>
          <p:cNvSpPr/>
          <p:nvPr/>
        </p:nvSpPr>
        <p:spPr>
          <a:xfrm>
            <a:off x="223296" y="3032567"/>
            <a:ext cx="2774547" cy="846978"/>
          </a:xfrm>
          <a:prstGeom prst="wedgeRoundRectCallout">
            <a:avLst>
              <a:gd name="adj1" fmla="val 73891"/>
              <a:gd name="adj2" fmla="val 54015"/>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The dates for item line can be different from that in header</a:t>
            </a:r>
            <a:endParaRPr lang="en-US" sz="1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42" name="Picture 2" descr="C:\Users\qgl\AppData\Local\Temp\SNAGHTML1cfa913.PNG"/>
          <p:cNvPicPr>
            <a:picLocks noChangeAspect="1" noChangeArrowheads="1"/>
          </p:cNvPicPr>
          <p:nvPr/>
        </p:nvPicPr>
        <p:blipFill>
          <a:blip r:embed="rId3" cstate="print"/>
          <a:srcRect/>
          <a:stretch>
            <a:fillRect/>
          </a:stretch>
        </p:blipFill>
        <p:spPr bwMode="auto">
          <a:xfrm>
            <a:off x="537540" y="1030849"/>
            <a:ext cx="8269314" cy="4999561"/>
          </a:xfrm>
          <a:prstGeom prst="rect">
            <a:avLst/>
          </a:prstGeom>
          <a:noFill/>
        </p:spPr>
      </p:pic>
      <p:sp>
        <p:nvSpPr>
          <p:cNvPr id="19" name="Title 18"/>
          <p:cNvSpPr>
            <a:spLocks noGrp="1"/>
          </p:cNvSpPr>
          <p:nvPr>
            <p:ph type="title"/>
          </p:nvPr>
        </p:nvSpPr>
        <p:spPr/>
        <p:txBody>
          <a:bodyPr>
            <a:normAutofit/>
          </a:bodyPr>
          <a:lstStyle/>
          <a:p>
            <a:r>
              <a:rPr lang="en-US" dirty="0" smtClean="0"/>
              <a:t>Creating Purchase Orders—Trailer</a:t>
            </a:r>
            <a:endParaRPr lang="en-US" dirty="0"/>
          </a:p>
        </p:txBody>
      </p:sp>
      <p:sp>
        <p:nvSpPr>
          <p:cNvPr id="7" name="Rectangle 6"/>
          <p:cNvSpPr/>
          <p:nvPr/>
        </p:nvSpPr>
        <p:spPr>
          <a:xfrm>
            <a:off x="925975" y="4757664"/>
            <a:ext cx="1157468" cy="26574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ular Callout 7"/>
          <p:cNvSpPr/>
          <p:nvPr/>
        </p:nvSpPr>
        <p:spPr>
          <a:xfrm>
            <a:off x="2997843" y="3102015"/>
            <a:ext cx="2002419" cy="846978"/>
          </a:xfrm>
          <a:prstGeom prst="wedgeRoundRectCallout">
            <a:avLst>
              <a:gd name="adj1" fmla="val 50947"/>
              <a:gd name="adj2" fmla="val 146943"/>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Blank: Open</a:t>
            </a:r>
          </a:p>
          <a:p>
            <a:r>
              <a:rPr lang="en-US" sz="1800" dirty="0" smtClean="0"/>
              <a:t>X: Cancel</a:t>
            </a:r>
          </a:p>
          <a:p>
            <a:r>
              <a:rPr lang="en-US" sz="1800" dirty="0" smtClean="0"/>
              <a:t>C: Close</a:t>
            </a:r>
            <a:endParaRPr lang="en-US" sz="1800" dirty="0"/>
          </a:p>
        </p:txBody>
      </p:sp>
      <p:sp>
        <p:nvSpPr>
          <p:cNvPr id="9" name="Rectangle 8"/>
          <p:cNvSpPr/>
          <p:nvPr/>
        </p:nvSpPr>
        <p:spPr>
          <a:xfrm>
            <a:off x="4838218" y="4780813"/>
            <a:ext cx="1157468" cy="26574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868100" y="4259953"/>
            <a:ext cx="1273215" cy="242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292" name="Picture 4" descr="C:\Users\qgl\AppData\Local\Temp\SNAGHTMLfc77669.PNG"/>
          <p:cNvPicPr>
            <a:picLocks noChangeAspect="1" noChangeArrowheads="1"/>
          </p:cNvPicPr>
          <p:nvPr/>
        </p:nvPicPr>
        <p:blipFill>
          <a:blip r:embed="rId3" cstate="print"/>
          <a:srcRect/>
          <a:stretch>
            <a:fillRect/>
          </a:stretch>
        </p:blipFill>
        <p:spPr bwMode="auto">
          <a:xfrm>
            <a:off x="53961" y="1210701"/>
            <a:ext cx="9090039" cy="4495618"/>
          </a:xfrm>
          <a:prstGeom prst="rect">
            <a:avLst/>
          </a:prstGeom>
          <a:noFill/>
        </p:spPr>
      </p:pic>
      <p:sp>
        <p:nvSpPr>
          <p:cNvPr id="19" name="Title 18"/>
          <p:cNvSpPr>
            <a:spLocks noGrp="1"/>
          </p:cNvSpPr>
          <p:nvPr>
            <p:ph type="title"/>
          </p:nvPr>
        </p:nvSpPr>
        <p:spPr/>
        <p:txBody>
          <a:bodyPr>
            <a:normAutofit/>
          </a:bodyPr>
          <a:lstStyle/>
          <a:p>
            <a:r>
              <a:rPr lang="en-US" dirty="0" smtClean="0"/>
              <a:t>Viewing Purchase Orders</a:t>
            </a:r>
            <a:endParaRPr lang="en-US" dirty="0"/>
          </a:p>
        </p:txBody>
      </p:sp>
      <p:sp>
        <p:nvSpPr>
          <p:cNvPr id="7" name="Rectangle 6"/>
          <p:cNvSpPr/>
          <p:nvPr/>
        </p:nvSpPr>
        <p:spPr>
          <a:xfrm>
            <a:off x="1979270" y="2570049"/>
            <a:ext cx="4606725" cy="75188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ular Callout 7"/>
          <p:cNvSpPr/>
          <p:nvPr/>
        </p:nvSpPr>
        <p:spPr>
          <a:xfrm>
            <a:off x="6713316" y="2916820"/>
            <a:ext cx="2002419" cy="846978"/>
          </a:xfrm>
          <a:prstGeom prst="wedgeRoundRectCallout">
            <a:avLst>
              <a:gd name="adj1" fmla="val 34184"/>
              <a:gd name="adj2" fmla="val -185138"/>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Create a PO or modify an existing PO</a:t>
            </a:r>
            <a:endParaRPr lang="en-US" sz="1600" dirty="0"/>
          </a:p>
        </p:txBody>
      </p:sp>
      <p:sp>
        <p:nvSpPr>
          <p:cNvPr id="9" name="Rectangle 8"/>
          <p:cNvSpPr/>
          <p:nvPr/>
        </p:nvSpPr>
        <p:spPr>
          <a:xfrm>
            <a:off x="7974957" y="1377856"/>
            <a:ext cx="1169043" cy="34677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ed Rectangular Callout 9"/>
          <p:cNvSpPr/>
          <p:nvPr/>
        </p:nvSpPr>
        <p:spPr>
          <a:xfrm>
            <a:off x="0" y="2812647"/>
            <a:ext cx="2002419" cy="846978"/>
          </a:xfrm>
          <a:prstGeom prst="wedgeRoundRectCallout">
            <a:avLst>
              <a:gd name="adj1" fmla="val 49790"/>
              <a:gd name="adj2" fmla="val -131840"/>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Use filters to search for orders</a:t>
            </a:r>
            <a:endParaRPr lang="en-US" sz="1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Receiving the Purchase</a:t>
            </a:r>
            <a:endParaRPr lang="en-US" dirty="0"/>
          </a:p>
        </p:txBody>
      </p:sp>
      <p:pic>
        <p:nvPicPr>
          <p:cNvPr id="510978" name="Picture 2" descr="C:\Users\qgl\AppData\Local\Temp\SNAGHTML54836d3.PNG"/>
          <p:cNvPicPr>
            <a:picLocks noChangeAspect="1" noChangeArrowheads="1"/>
          </p:cNvPicPr>
          <p:nvPr/>
        </p:nvPicPr>
        <p:blipFill>
          <a:blip r:embed="rId3" cstate="print"/>
          <a:srcRect/>
          <a:stretch>
            <a:fillRect/>
          </a:stretch>
        </p:blipFill>
        <p:spPr bwMode="auto">
          <a:xfrm>
            <a:off x="329194" y="798653"/>
            <a:ext cx="7981950" cy="7058026"/>
          </a:xfrm>
          <a:prstGeom prst="rect">
            <a:avLst/>
          </a:prstGeom>
          <a:noFill/>
        </p:spPr>
      </p:pic>
      <p:sp>
        <p:nvSpPr>
          <p:cNvPr id="7" name="Rectangle 6"/>
          <p:cNvSpPr/>
          <p:nvPr/>
        </p:nvSpPr>
        <p:spPr>
          <a:xfrm>
            <a:off x="4813450" y="5463250"/>
            <a:ext cx="1182236" cy="844953"/>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8930" name="Picture 2" descr="C:\Users\qgl\AppData\Local\Temp\SNAGHTML54b3676.PNG"/>
          <p:cNvPicPr>
            <a:picLocks noChangeAspect="1" noChangeArrowheads="1"/>
          </p:cNvPicPr>
          <p:nvPr/>
        </p:nvPicPr>
        <p:blipFill>
          <a:blip r:embed="rId3" cstate="print"/>
          <a:srcRect/>
          <a:stretch>
            <a:fillRect/>
          </a:stretch>
        </p:blipFill>
        <p:spPr bwMode="auto">
          <a:xfrm>
            <a:off x="340770" y="820134"/>
            <a:ext cx="7601962" cy="2362904"/>
          </a:xfrm>
          <a:prstGeom prst="rect">
            <a:avLst/>
          </a:prstGeom>
          <a:noFill/>
        </p:spPr>
      </p:pic>
      <p:sp>
        <p:nvSpPr>
          <p:cNvPr id="5" name="Title 4"/>
          <p:cNvSpPr>
            <a:spLocks noGrp="1"/>
          </p:cNvSpPr>
          <p:nvPr>
            <p:ph type="title"/>
          </p:nvPr>
        </p:nvSpPr>
        <p:spPr/>
        <p:txBody>
          <a:bodyPr>
            <a:normAutofit/>
          </a:bodyPr>
          <a:lstStyle/>
          <a:p>
            <a:r>
              <a:rPr lang="en-US" dirty="0" smtClean="0"/>
              <a:t>Receiving All</a:t>
            </a:r>
            <a:endParaRPr lang="en-US" dirty="0"/>
          </a:p>
        </p:txBody>
      </p:sp>
      <p:sp>
        <p:nvSpPr>
          <p:cNvPr id="7" name="Rectangle 6"/>
          <p:cNvSpPr/>
          <p:nvPr/>
        </p:nvSpPr>
        <p:spPr>
          <a:xfrm>
            <a:off x="5917932" y="2220495"/>
            <a:ext cx="1391921" cy="4267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8932" name="Picture 4" descr="C:\Users\qgl\AppData\Local\Temp\SNAGHTML54f0855.PNG"/>
          <p:cNvPicPr>
            <a:picLocks noChangeAspect="1" noChangeArrowheads="1"/>
          </p:cNvPicPr>
          <p:nvPr/>
        </p:nvPicPr>
        <p:blipFill>
          <a:blip r:embed="rId4" cstate="print"/>
          <a:srcRect/>
          <a:stretch>
            <a:fillRect/>
          </a:stretch>
        </p:blipFill>
        <p:spPr bwMode="auto">
          <a:xfrm>
            <a:off x="630136" y="2655283"/>
            <a:ext cx="7437418" cy="4596256"/>
          </a:xfrm>
          <a:prstGeom prst="rect">
            <a:avLst/>
          </a:prstGeom>
          <a:noFill/>
        </p:spPr>
      </p:pic>
      <p:sp>
        <p:nvSpPr>
          <p:cNvPr id="11" name="Rectangle 10"/>
          <p:cNvSpPr/>
          <p:nvPr/>
        </p:nvSpPr>
        <p:spPr>
          <a:xfrm>
            <a:off x="3887474" y="3889563"/>
            <a:ext cx="2270257" cy="1238022"/>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Curved Right Arrow 8"/>
          <p:cNvSpPr/>
          <p:nvPr/>
        </p:nvSpPr>
        <p:spPr>
          <a:xfrm rot="2151909">
            <a:off x="4324144" y="1752658"/>
            <a:ext cx="1223586" cy="2293583"/>
          </a:xfrm>
          <a:prstGeom prst="curved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882" name="Picture 2" descr="C:\Users\qgl\AppData\Local\Temp\SNAGHTML551a37b.PNG"/>
          <p:cNvPicPr>
            <a:picLocks noChangeAspect="1" noChangeArrowheads="1"/>
          </p:cNvPicPr>
          <p:nvPr/>
        </p:nvPicPr>
        <p:blipFill>
          <a:blip r:embed="rId3" cstate="print"/>
          <a:srcRect/>
          <a:stretch>
            <a:fillRect/>
          </a:stretch>
        </p:blipFill>
        <p:spPr bwMode="auto">
          <a:xfrm>
            <a:off x="387069" y="758623"/>
            <a:ext cx="7645761" cy="2541585"/>
          </a:xfrm>
          <a:prstGeom prst="rect">
            <a:avLst/>
          </a:prstGeom>
          <a:noFill/>
        </p:spPr>
      </p:pic>
      <p:sp>
        <p:nvSpPr>
          <p:cNvPr id="5" name="Title 4"/>
          <p:cNvSpPr>
            <a:spLocks noGrp="1"/>
          </p:cNvSpPr>
          <p:nvPr>
            <p:ph type="title"/>
          </p:nvPr>
        </p:nvSpPr>
        <p:spPr/>
        <p:txBody>
          <a:bodyPr>
            <a:normAutofit/>
          </a:bodyPr>
          <a:lstStyle/>
          <a:p>
            <a:r>
              <a:rPr lang="en-US" dirty="0" smtClean="0"/>
              <a:t>Receiving a Partial Order</a:t>
            </a:r>
            <a:endParaRPr lang="en-US" dirty="0"/>
          </a:p>
        </p:txBody>
      </p:sp>
      <p:sp>
        <p:nvSpPr>
          <p:cNvPr id="8" name="Rectangle 7"/>
          <p:cNvSpPr/>
          <p:nvPr/>
        </p:nvSpPr>
        <p:spPr>
          <a:xfrm>
            <a:off x="6309361" y="2320980"/>
            <a:ext cx="1097280" cy="3860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6884" name="Picture 4" descr="C:\Users\qgl\AppData\Local\Temp\SNAGHTML553028b.PNG"/>
          <p:cNvPicPr>
            <a:picLocks noChangeAspect="1" noChangeArrowheads="1"/>
          </p:cNvPicPr>
          <p:nvPr/>
        </p:nvPicPr>
        <p:blipFill>
          <a:blip r:embed="rId4" cstate="print"/>
          <a:srcRect/>
          <a:stretch>
            <a:fillRect/>
          </a:stretch>
        </p:blipFill>
        <p:spPr bwMode="auto">
          <a:xfrm>
            <a:off x="664861" y="2725837"/>
            <a:ext cx="8277225" cy="2857500"/>
          </a:xfrm>
          <a:prstGeom prst="rect">
            <a:avLst/>
          </a:prstGeom>
          <a:noFill/>
        </p:spPr>
      </p:pic>
      <p:sp>
        <p:nvSpPr>
          <p:cNvPr id="9" name="Rectangle 8"/>
          <p:cNvSpPr/>
          <p:nvPr/>
        </p:nvSpPr>
        <p:spPr>
          <a:xfrm>
            <a:off x="4190034" y="3912242"/>
            <a:ext cx="2615879" cy="149313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6886" name="Picture 6" descr="C:\Users\qgl\AppData\Local\Temp\SNAGHTML5541041.PNG"/>
          <p:cNvPicPr>
            <a:picLocks noChangeAspect="1" noChangeArrowheads="1"/>
          </p:cNvPicPr>
          <p:nvPr/>
        </p:nvPicPr>
        <p:blipFill>
          <a:blip r:embed="rId5" cstate="print"/>
          <a:srcRect/>
          <a:stretch>
            <a:fillRect/>
          </a:stretch>
        </p:blipFill>
        <p:spPr bwMode="auto">
          <a:xfrm>
            <a:off x="173619" y="5124449"/>
            <a:ext cx="7858125" cy="1733551"/>
          </a:xfrm>
          <a:prstGeom prst="rect">
            <a:avLst/>
          </a:prstGeom>
          <a:noFill/>
        </p:spPr>
      </p:pic>
      <p:sp>
        <p:nvSpPr>
          <p:cNvPr id="10" name="Rectangle 9"/>
          <p:cNvSpPr/>
          <p:nvPr/>
        </p:nvSpPr>
        <p:spPr>
          <a:xfrm>
            <a:off x="428263" y="5173883"/>
            <a:ext cx="2349662" cy="60188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urved Right Arrow 10"/>
          <p:cNvSpPr/>
          <p:nvPr/>
        </p:nvSpPr>
        <p:spPr>
          <a:xfrm rot="2599676">
            <a:off x="4659809" y="1532740"/>
            <a:ext cx="1223586" cy="2293583"/>
          </a:xfrm>
          <a:prstGeom prst="curved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2" name="Curved Right Arrow 11"/>
          <p:cNvSpPr/>
          <p:nvPr/>
        </p:nvSpPr>
        <p:spPr>
          <a:xfrm rot="3442460">
            <a:off x="2229125" y="3106898"/>
            <a:ext cx="1223586" cy="2293583"/>
          </a:xfrm>
          <a:prstGeom prst="curved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Returning the Purchase</a:t>
            </a:r>
            <a:endParaRPr lang="en-US" dirty="0"/>
          </a:p>
        </p:txBody>
      </p:sp>
      <p:pic>
        <p:nvPicPr>
          <p:cNvPr id="504834" name="Picture 2" descr="C:\Users\qgl\AppData\Local\Temp\SNAGHTML56f079a.PNG"/>
          <p:cNvPicPr>
            <a:picLocks noChangeAspect="1" noChangeArrowheads="1"/>
          </p:cNvPicPr>
          <p:nvPr/>
        </p:nvPicPr>
        <p:blipFill>
          <a:blip r:embed="rId3" cstate="print"/>
          <a:srcRect/>
          <a:stretch>
            <a:fillRect/>
          </a:stretch>
        </p:blipFill>
        <p:spPr bwMode="auto">
          <a:xfrm>
            <a:off x="190500" y="873406"/>
            <a:ext cx="8953500" cy="5324475"/>
          </a:xfrm>
          <a:prstGeom prst="rect">
            <a:avLst/>
          </a:prstGeom>
          <a:noFill/>
        </p:spPr>
      </p:pic>
      <p:sp>
        <p:nvSpPr>
          <p:cNvPr id="8" name="Rectangle 7"/>
          <p:cNvSpPr/>
          <p:nvPr/>
        </p:nvSpPr>
        <p:spPr>
          <a:xfrm>
            <a:off x="4236334" y="2928393"/>
            <a:ext cx="1134319" cy="77550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792" name="Picture 8" descr="C:\Users\qgl\AppData\Local\Temp\SNAGHTML6103800.PNG"/>
          <p:cNvPicPr>
            <a:picLocks noChangeAspect="1" noChangeArrowheads="1"/>
          </p:cNvPicPr>
          <p:nvPr/>
        </p:nvPicPr>
        <p:blipFill>
          <a:blip r:embed="rId3" cstate="print"/>
          <a:srcRect/>
          <a:stretch>
            <a:fillRect/>
          </a:stretch>
        </p:blipFill>
        <p:spPr bwMode="auto">
          <a:xfrm>
            <a:off x="572264" y="4057409"/>
            <a:ext cx="7620000" cy="2314575"/>
          </a:xfrm>
          <a:prstGeom prst="rect">
            <a:avLst/>
          </a:prstGeom>
          <a:noFill/>
        </p:spPr>
      </p:pic>
      <p:pic>
        <p:nvPicPr>
          <p:cNvPr id="502788" name="Picture 4" descr="C:\Users\qgl\AppData\Local\Temp\SNAGHTML5915c20.PNG"/>
          <p:cNvPicPr>
            <a:picLocks noChangeAspect="1" noChangeArrowheads="1"/>
          </p:cNvPicPr>
          <p:nvPr/>
        </p:nvPicPr>
        <p:blipFill>
          <a:blip r:embed="rId4" cstate="print"/>
          <a:srcRect/>
          <a:stretch>
            <a:fillRect/>
          </a:stretch>
        </p:blipFill>
        <p:spPr bwMode="auto">
          <a:xfrm>
            <a:off x="572265" y="814748"/>
            <a:ext cx="7058025" cy="3133726"/>
          </a:xfrm>
          <a:prstGeom prst="rect">
            <a:avLst/>
          </a:prstGeom>
          <a:noFill/>
        </p:spPr>
      </p:pic>
      <p:sp>
        <p:nvSpPr>
          <p:cNvPr id="5" name="Title 4"/>
          <p:cNvSpPr>
            <a:spLocks noGrp="1"/>
          </p:cNvSpPr>
          <p:nvPr>
            <p:ph type="title"/>
          </p:nvPr>
        </p:nvSpPr>
        <p:spPr/>
        <p:txBody>
          <a:bodyPr>
            <a:normAutofit/>
          </a:bodyPr>
          <a:lstStyle/>
          <a:p>
            <a:r>
              <a:rPr lang="en-US" dirty="0" smtClean="0"/>
              <a:t>Returning the Purchase</a:t>
            </a:r>
            <a:endParaRPr lang="en-US" dirty="0"/>
          </a:p>
        </p:txBody>
      </p:sp>
      <p:sp>
        <p:nvSpPr>
          <p:cNvPr id="7" name="Rectangle 6"/>
          <p:cNvSpPr/>
          <p:nvPr/>
        </p:nvSpPr>
        <p:spPr>
          <a:xfrm>
            <a:off x="1908465" y="2186171"/>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4501714" y="4958566"/>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2</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3" name="Rectangle 12"/>
          <p:cNvSpPr/>
          <p:nvPr/>
        </p:nvSpPr>
        <p:spPr>
          <a:xfrm>
            <a:off x="6204031" y="5208607"/>
            <a:ext cx="1157468" cy="6134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145894" y="4988688"/>
            <a:ext cx="1632030" cy="3935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2558006" y="3055716"/>
            <a:ext cx="2419108" cy="567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8690" name="Picture 2" descr="C:\Users\qgl\AppData\Local\Temp\SNAGHTML6120a1d.PNG"/>
          <p:cNvPicPr>
            <a:picLocks noChangeAspect="1" noChangeArrowheads="1"/>
          </p:cNvPicPr>
          <p:nvPr/>
        </p:nvPicPr>
        <p:blipFill>
          <a:blip r:embed="rId3" cstate="print"/>
          <a:srcRect/>
          <a:stretch>
            <a:fillRect/>
          </a:stretch>
        </p:blipFill>
        <p:spPr bwMode="auto">
          <a:xfrm>
            <a:off x="320644" y="934393"/>
            <a:ext cx="8626586" cy="5385384"/>
          </a:xfrm>
          <a:prstGeom prst="rect">
            <a:avLst/>
          </a:prstGeom>
          <a:noFill/>
        </p:spPr>
      </p:pic>
      <p:sp>
        <p:nvSpPr>
          <p:cNvPr id="5" name="Title 4"/>
          <p:cNvSpPr>
            <a:spLocks noGrp="1"/>
          </p:cNvSpPr>
          <p:nvPr>
            <p:ph type="title"/>
          </p:nvPr>
        </p:nvSpPr>
        <p:spPr/>
        <p:txBody>
          <a:bodyPr>
            <a:normAutofit/>
          </a:bodyPr>
          <a:lstStyle/>
          <a:p>
            <a:r>
              <a:rPr lang="en-US" dirty="0" smtClean="0"/>
              <a:t>Returning the Purchase</a:t>
            </a:r>
            <a:endParaRPr lang="en-US" dirty="0"/>
          </a:p>
        </p:txBody>
      </p:sp>
      <p:sp>
        <p:nvSpPr>
          <p:cNvPr id="7" name="Rectangle 6"/>
          <p:cNvSpPr/>
          <p:nvPr/>
        </p:nvSpPr>
        <p:spPr>
          <a:xfrm>
            <a:off x="391667" y="1310484"/>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3</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532436" y="2696901"/>
            <a:ext cx="8206450" cy="31251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2650601" y="1446834"/>
            <a:ext cx="2002419" cy="846978"/>
          </a:xfrm>
          <a:prstGeom prst="wedgeRoundRectCallout">
            <a:avLst>
              <a:gd name="adj1" fmla="val 111641"/>
              <a:gd name="adj2" fmla="val 85446"/>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t>Return 2 EA of item 60001</a:t>
            </a:r>
            <a:endParaRPr lang="en-US" sz="1800" dirty="0"/>
          </a:p>
        </p:txBody>
      </p:sp>
      <p:pic>
        <p:nvPicPr>
          <p:cNvPr id="498694" name="Picture 6" descr="C:\Users\qgl\AppData\Local\Temp\SNAGHTML616c5cd.PNG"/>
          <p:cNvPicPr>
            <a:picLocks noChangeAspect="1" noChangeArrowheads="1"/>
          </p:cNvPicPr>
          <p:nvPr/>
        </p:nvPicPr>
        <p:blipFill>
          <a:blip r:embed="rId4" cstate="print"/>
          <a:srcRect/>
          <a:stretch>
            <a:fillRect/>
          </a:stretch>
        </p:blipFill>
        <p:spPr bwMode="auto">
          <a:xfrm>
            <a:off x="1209675" y="4258479"/>
            <a:ext cx="7934325" cy="2276475"/>
          </a:xfrm>
          <a:prstGeom prst="rect">
            <a:avLst/>
          </a:prstGeom>
          <a:noFill/>
        </p:spPr>
      </p:pic>
      <p:sp>
        <p:nvSpPr>
          <p:cNvPr id="10" name="Rectangle 9"/>
          <p:cNvSpPr/>
          <p:nvPr/>
        </p:nvSpPr>
        <p:spPr>
          <a:xfrm>
            <a:off x="2938097" y="4343051"/>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4</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 name="Rounded Rectangular Callout 10"/>
          <p:cNvSpPr/>
          <p:nvPr/>
        </p:nvSpPr>
        <p:spPr>
          <a:xfrm>
            <a:off x="2650601" y="6022598"/>
            <a:ext cx="3148315" cy="835402"/>
          </a:xfrm>
          <a:prstGeom prst="wedgeRoundRectCallout">
            <a:avLst>
              <a:gd name="adj1" fmla="val 47479"/>
              <a:gd name="adj2" fmla="val 10284"/>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Displayed when Supplier Performance is enabled</a:t>
            </a:r>
            <a:endParaRPr lang="en-US" sz="1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QAD EE Procure-to-Pay Functions</a:t>
            </a:r>
          </a:p>
        </p:txBody>
      </p:sp>
      <p:pic>
        <p:nvPicPr>
          <p:cNvPr id="16" name="Picture 2"/>
          <p:cNvPicPr>
            <a:picLocks noChangeAspect="1" noChangeArrowheads="1"/>
          </p:cNvPicPr>
          <p:nvPr/>
        </p:nvPicPr>
        <p:blipFill>
          <a:blip r:embed="rId3" cstate="print"/>
          <a:srcRect/>
          <a:stretch>
            <a:fillRect/>
          </a:stretch>
        </p:blipFill>
        <p:spPr bwMode="auto">
          <a:xfrm>
            <a:off x="325120" y="855028"/>
            <a:ext cx="8343900" cy="5562028"/>
          </a:xfrm>
          <a:prstGeom prst="rect">
            <a:avLst/>
          </a:prstGeom>
          <a:noFill/>
          <a:ln w="9525">
            <a:noFill/>
            <a:miter lim="800000"/>
            <a:headEnd/>
            <a:tailEnd/>
          </a:ln>
        </p:spPr>
      </p:pic>
      <p:grpSp>
        <p:nvGrpSpPr>
          <p:cNvPr id="14" name="Group 13"/>
          <p:cNvGrpSpPr/>
          <p:nvPr/>
        </p:nvGrpSpPr>
        <p:grpSpPr>
          <a:xfrm rot="1235175">
            <a:off x="10915313" y="2690122"/>
            <a:ext cx="1076960" cy="1453896"/>
            <a:chOff x="4571997" y="1371600"/>
            <a:chExt cx="3047999" cy="4114800"/>
          </a:xfrm>
          <a:effectLst>
            <a:outerShdw blurRad="50800" dist="38100" dir="2700000" algn="tl" rotWithShape="0">
              <a:prstClr val="black">
                <a:alpha val="40000"/>
              </a:prstClr>
            </a:outerShdw>
          </a:effectLst>
        </p:grpSpPr>
        <p:grpSp>
          <p:nvGrpSpPr>
            <p:cNvPr id="15" name="Inside-right pages with text"/>
            <p:cNvGrpSpPr/>
            <p:nvPr/>
          </p:nvGrpSpPr>
          <p:grpSpPr>
            <a:xfrm>
              <a:off x="4572000" y="1371600"/>
              <a:ext cx="3044952" cy="4114800"/>
              <a:chOff x="4572000" y="1371600"/>
              <a:chExt cx="3044952" cy="4114800"/>
            </a:xfrm>
          </p:grpSpPr>
          <p:grpSp>
            <p:nvGrpSpPr>
              <p:cNvPr id="25" name="Inside-right"/>
              <p:cNvGrpSpPr/>
              <p:nvPr/>
            </p:nvGrpSpPr>
            <p:grpSpPr>
              <a:xfrm rot="10800000">
                <a:off x="4572000" y="1371600"/>
                <a:ext cx="3044952" cy="4114800"/>
                <a:chOff x="1527048" y="1371600"/>
                <a:chExt cx="3044952" cy="4114800"/>
              </a:xfrm>
            </p:grpSpPr>
            <p:sp>
              <p:nvSpPr>
                <p:cNvPr id="34" name="Rounded Rectangle 33"/>
                <p:cNvSpPr/>
                <p:nvPr/>
              </p:nvSpPr>
              <p:spPr>
                <a:xfrm>
                  <a:off x="1527048" y="1371600"/>
                  <a:ext cx="3044952" cy="4114800"/>
                </a:xfrm>
                <a:prstGeom prst="roundRect">
                  <a:avLst>
                    <a:gd name="adj" fmla="val 1580"/>
                  </a:avLst>
                </a:prstGeom>
                <a:gradFill flip="none" rotWithShape="1">
                  <a:gsLst>
                    <a:gs pos="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p:nvSpPr>
              <p:spPr>
                <a:xfrm>
                  <a:off x="1691640" y="1449324"/>
                  <a:ext cx="2880360" cy="3959352"/>
                </a:xfrm>
                <a:prstGeom prst="rect">
                  <a:avLst/>
                </a:prstGeom>
                <a:gradFill flip="none" rotWithShape="1">
                  <a:gsLst>
                    <a:gs pos="0">
                      <a:schemeClr val="bg1">
                        <a:lumMod val="65000"/>
                      </a:schemeClr>
                    </a:gs>
                    <a:gs pos="5000">
                      <a:schemeClr val="bg1"/>
                    </a:gs>
                    <a:gs pos="18000">
                      <a:schemeClr val="bg1">
                        <a:lumMod val="95000"/>
                      </a:schemeClr>
                    </a:gs>
                    <a:gs pos="38000">
                      <a:schemeClr val="bg1"/>
                    </a:gs>
                    <a:gs pos="100000">
                      <a:schemeClr val="bg1"/>
                    </a:gs>
                  </a:gsLst>
                  <a:lin ang="108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6" name="TextBox 25"/>
              <p:cNvSpPr txBox="1"/>
              <p:nvPr/>
            </p:nvSpPr>
            <p:spPr>
              <a:xfrm>
                <a:off x="5181600" y="2667000"/>
                <a:ext cx="1676400" cy="1655024"/>
              </a:xfrm>
              <a:prstGeom prst="rect">
                <a:avLst/>
              </a:prstGeom>
              <a:noFill/>
            </p:spPr>
            <p:txBody>
              <a:bodyPr wrap="square" rtlCol="0">
                <a:spAutoFit/>
              </a:bodyPr>
              <a:lstStyle/>
              <a:p>
                <a:pPr algn="ctr"/>
                <a:endParaRPr lang="en-US" dirty="0">
                  <a:solidFill>
                    <a:prstClr val="black"/>
                  </a:solidFill>
                  <a:latin typeface="Vivaldi" pitchFamily="66" charset="0"/>
                </a:endParaRPr>
              </a:p>
            </p:txBody>
          </p:sp>
          <p:grpSp>
            <p:nvGrpSpPr>
              <p:cNvPr id="27" name="Group 167"/>
              <p:cNvGrpSpPr/>
              <p:nvPr/>
            </p:nvGrpSpPr>
            <p:grpSpPr>
              <a:xfrm>
                <a:off x="7162800" y="1453896"/>
                <a:ext cx="246855" cy="3950208"/>
                <a:chOff x="7162800" y="1453896"/>
                <a:chExt cx="246855" cy="3950208"/>
              </a:xfrm>
            </p:grpSpPr>
            <p:cxnSp>
              <p:nvCxnSpPr>
                <p:cNvPr id="28" name="Straight Connector 27"/>
                <p:cNvCxnSpPr/>
                <p:nvPr/>
              </p:nvCxnSpPr>
              <p:spPr>
                <a:xfrm rot="5400000">
                  <a:off x="5263102"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5318266"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356763"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539526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5433757"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518849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grpSp>
        <p:sp>
          <p:nvSpPr>
            <p:cNvPr id="17" name="Rounded Rectangle 16"/>
            <p:cNvSpPr/>
            <p:nvPr/>
          </p:nvSpPr>
          <p:spPr>
            <a:xfrm>
              <a:off x="4571997" y="1371600"/>
              <a:ext cx="3047999" cy="4114800"/>
            </a:xfrm>
            <a:prstGeom prst="roundRect">
              <a:avLst>
                <a:gd name="adj" fmla="val 2196"/>
              </a:avLst>
            </a:prstGeom>
            <a:gradFill flip="none" rotWithShape="1">
              <a:gsLst>
                <a:gs pos="0">
                  <a:srgbClr val="8488C4"/>
                </a:gs>
                <a:gs pos="53000">
                  <a:srgbClr val="D4DEFF"/>
                </a:gs>
                <a:gs pos="83000">
                  <a:srgbClr val="D4DEFF"/>
                </a:gs>
                <a:gs pos="100000">
                  <a:srgbClr val="96AB94"/>
                </a:gs>
              </a:gsLst>
              <a:lin ang="0" scaled="0"/>
              <a:tileRect/>
            </a:gradFill>
            <a:ln>
              <a:noFill/>
            </a:ln>
            <a:effectLst/>
            <a:scene3d>
              <a:camera prst="orthographicFront"/>
              <a:lightRig rig="threePt" dir="t"/>
            </a:scene3d>
            <a:sp3d>
              <a:bevelT w="508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ounded Rectangle 17"/>
            <p:cNvSpPr/>
            <p:nvPr/>
          </p:nvSpPr>
          <p:spPr>
            <a:xfrm>
              <a:off x="4572000" y="1371600"/>
              <a:ext cx="667512" cy="4114800"/>
            </a:xfrm>
            <a:prstGeom prst="roundRect">
              <a:avLst>
                <a:gd name="adj" fmla="val 2196"/>
              </a:avLst>
            </a:prstGeom>
            <a:gradFill flip="none" rotWithShape="1">
              <a:gsLst>
                <a:gs pos="0">
                  <a:schemeClr val="tx1">
                    <a:alpha val="50000"/>
                  </a:schemeClr>
                </a:gs>
                <a:gs pos="100000">
                  <a:schemeClr val="tx1">
                    <a:alpha val="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ounded Rectangle 18"/>
            <p:cNvSpPr/>
            <p:nvPr/>
          </p:nvSpPr>
          <p:spPr>
            <a:xfrm>
              <a:off x="4572000" y="38862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ounded Rectangle 19"/>
            <p:cNvSpPr/>
            <p:nvPr/>
          </p:nvSpPr>
          <p:spPr>
            <a:xfrm>
              <a:off x="4572000" y="49530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ounded Rectangle 20"/>
            <p:cNvSpPr/>
            <p:nvPr/>
          </p:nvSpPr>
          <p:spPr>
            <a:xfrm>
              <a:off x="4572000" y="28194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ounded Rectangle 21"/>
            <p:cNvSpPr/>
            <p:nvPr/>
          </p:nvSpPr>
          <p:spPr>
            <a:xfrm>
              <a:off x="4572000" y="17526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3" name="Picture 2"/>
            <p:cNvPicPr>
              <a:picLocks noChangeAspect="1" noChangeArrowheads="1"/>
            </p:cNvPicPr>
            <p:nvPr/>
          </p:nvPicPr>
          <p:blipFill>
            <a:blip r:embed="rId4" cstate="print"/>
            <a:srcRect/>
            <a:stretch>
              <a:fillRect/>
            </a:stretch>
          </p:blipFill>
          <p:spPr bwMode="auto">
            <a:xfrm>
              <a:off x="5707380" y="1952816"/>
              <a:ext cx="1143000" cy="427037"/>
            </a:xfrm>
            <a:prstGeom prst="rect">
              <a:avLst/>
            </a:prstGeom>
            <a:noFill/>
            <a:ln w="9525">
              <a:noFill/>
              <a:miter lim="800000"/>
              <a:headEnd/>
              <a:tailEnd/>
            </a:ln>
          </p:spPr>
        </p:pic>
        <p:sp>
          <p:nvSpPr>
            <p:cNvPr id="24" name="TextBox 23"/>
            <p:cNvSpPr txBox="1"/>
            <p:nvPr/>
          </p:nvSpPr>
          <p:spPr>
            <a:xfrm>
              <a:off x="5262113" y="2651759"/>
              <a:ext cx="2271623" cy="1175938"/>
            </a:xfrm>
            <a:prstGeom prst="rect">
              <a:avLst/>
            </a:prstGeom>
            <a:noFill/>
          </p:spPr>
          <p:txBody>
            <a:bodyPr wrap="square" rtlCol="0">
              <a:spAutoFit/>
            </a:bodyPr>
            <a:lstStyle/>
            <a:p>
              <a:pPr algn="r"/>
              <a:r>
                <a:rPr lang="en-US" sz="900" dirty="0" smtClean="0">
                  <a:solidFill>
                    <a:schemeClr val="accent1">
                      <a:lumMod val="75000"/>
                    </a:schemeClr>
                  </a:solidFill>
                  <a:latin typeface="+mj-lt"/>
                </a:rPr>
                <a:t>Quick Start </a:t>
              </a:r>
            </a:p>
            <a:p>
              <a:pPr algn="r"/>
              <a:endParaRPr lang="en-US" sz="600" dirty="0" smtClean="0">
                <a:solidFill>
                  <a:schemeClr val="accent1">
                    <a:lumMod val="75000"/>
                  </a:schemeClr>
                </a:solidFill>
                <a:latin typeface="+mj-lt"/>
              </a:endParaRPr>
            </a:p>
            <a:p>
              <a:pPr algn="r"/>
              <a:r>
                <a:rPr lang="en-US" sz="600" dirty="0" smtClean="0">
                  <a:solidFill>
                    <a:schemeClr val="accent1">
                      <a:lumMod val="75000"/>
                    </a:schemeClr>
                  </a:solidFill>
                  <a:latin typeface="+mj-lt"/>
                </a:rPr>
                <a:t>Training Guide</a:t>
              </a:r>
              <a:endParaRPr lang="en-US" sz="600" dirty="0">
                <a:solidFill>
                  <a:schemeClr val="accent1">
                    <a:lumMod val="75000"/>
                  </a:schemeClr>
                </a:solidFill>
                <a:latin typeface="+mj-lt"/>
              </a:endParaRPr>
            </a:p>
          </p:txBody>
        </p:sp>
      </p:grpSp>
      <p:sp>
        <p:nvSpPr>
          <p:cNvPr id="36" name="Oval 35"/>
          <p:cNvSpPr/>
          <p:nvPr/>
        </p:nvSpPr>
        <p:spPr>
          <a:xfrm>
            <a:off x="1434084" y="298704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1431036" y="882396"/>
            <a:ext cx="896112" cy="566928"/>
          </a:xfrm>
          <a:prstGeom prst="ellipse">
            <a:avLst/>
          </a:prstGeom>
          <a:noFill/>
          <a:ln w="3810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8" name="Straight Arrow Connector 37"/>
          <p:cNvCxnSpPr>
            <a:stCxn id="36" idx="6"/>
            <a:endCxn id="43" idx="2"/>
          </p:cNvCxnSpPr>
          <p:nvPr/>
        </p:nvCxnSpPr>
        <p:spPr>
          <a:xfrm>
            <a:off x="2330196" y="3270504"/>
            <a:ext cx="3317748" cy="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43" name="Oval 42"/>
          <p:cNvSpPr/>
          <p:nvPr/>
        </p:nvSpPr>
        <p:spPr>
          <a:xfrm>
            <a:off x="5647944" y="298704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7766304" y="299466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7758684" y="157734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0" name="Straight Connector 49"/>
          <p:cNvCxnSpPr>
            <a:stCxn id="37" idx="6"/>
          </p:cNvCxnSpPr>
          <p:nvPr/>
        </p:nvCxnSpPr>
        <p:spPr>
          <a:xfrm flipV="1">
            <a:off x="2327148" y="1164336"/>
            <a:ext cx="592836" cy="1524"/>
          </a:xfrm>
          <a:prstGeom prst="line">
            <a:avLst/>
          </a:prstGeom>
          <a:ln w="38100">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2932176" y="1158240"/>
            <a:ext cx="0" cy="2121408"/>
          </a:xfrm>
          <a:prstGeom prst="line">
            <a:avLst/>
          </a:prstGeom>
          <a:ln w="38100">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a:stCxn id="43" idx="6"/>
            <a:endCxn id="44" idx="2"/>
          </p:cNvCxnSpPr>
          <p:nvPr/>
        </p:nvCxnSpPr>
        <p:spPr>
          <a:xfrm>
            <a:off x="6544056" y="3270504"/>
            <a:ext cx="1222248" cy="762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a:stCxn id="44" idx="0"/>
            <a:endCxn id="46" idx="4"/>
          </p:cNvCxnSpPr>
          <p:nvPr/>
        </p:nvCxnSpPr>
        <p:spPr>
          <a:xfrm flipH="1" flipV="1">
            <a:off x="8206740" y="2144268"/>
            <a:ext cx="7620" cy="850392"/>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41" name="Oval 40"/>
          <p:cNvSpPr/>
          <p:nvPr/>
        </p:nvSpPr>
        <p:spPr>
          <a:xfrm>
            <a:off x="5647944" y="2280985"/>
            <a:ext cx="896112" cy="566928"/>
          </a:xfrm>
          <a:prstGeom prst="ellipse">
            <a:avLst/>
          </a:prstGeom>
          <a:noFill/>
          <a:ln w="3810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2" name="Straight Arrow Connector 41"/>
          <p:cNvCxnSpPr>
            <a:stCxn id="43" idx="0"/>
            <a:endCxn id="41" idx="4"/>
          </p:cNvCxnSpPr>
          <p:nvPr/>
        </p:nvCxnSpPr>
        <p:spPr>
          <a:xfrm flipV="1">
            <a:off x="6096000" y="2847913"/>
            <a:ext cx="0" cy="139127"/>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b="1" i="1" dirty="0" smtClean="0">
                <a:solidFill>
                  <a:srgbClr val="0070C0"/>
                </a:solidFill>
              </a:rPr>
              <a:t>Optional: Using GRS</a:t>
            </a:r>
            <a:endParaRPr lang="en-US" altLang="zh-CN" sz="2800" b="1" dirty="0" smtClean="0">
              <a:solidFill>
                <a:srgbClr val="0070C0"/>
              </a:solidFill>
            </a:endParaRPr>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Using GRS</a:t>
            </a: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None/>
            </a:pPr>
            <a:r>
              <a:rPr lang="en-US" altLang="zh-CN" dirty="0" smtClean="0"/>
              <a:t>QAD Global Requisitioning System (GRS) </a:t>
            </a:r>
          </a:p>
          <a:p>
            <a:pPr>
              <a:buFont typeface="Wingdings" pitchFamily="2" charset="2"/>
              <a:buChar char="§"/>
            </a:pPr>
            <a:r>
              <a:rPr lang="en-US" altLang="zh-CN" dirty="0" smtClean="0"/>
              <a:t>Provides flexible approval process</a:t>
            </a:r>
          </a:p>
          <a:p>
            <a:pPr lvl="1">
              <a:buFont typeface="Wingdings" pitchFamily="2" charset="2"/>
              <a:buChar char="§"/>
            </a:pPr>
            <a:r>
              <a:rPr lang="en-US" altLang="zh-CN" dirty="0" smtClean="0"/>
              <a:t>Vertical process</a:t>
            </a:r>
          </a:p>
          <a:p>
            <a:pPr lvl="1">
              <a:buFont typeface="Wingdings" pitchFamily="2" charset="2"/>
              <a:buChar char="§"/>
            </a:pPr>
            <a:r>
              <a:rPr lang="en-US" altLang="zh-CN" dirty="0" smtClean="0"/>
              <a:t>Horizontal process</a:t>
            </a:r>
          </a:p>
          <a:p>
            <a:pPr lvl="1">
              <a:buFont typeface="Wingdings" pitchFamily="2" charset="2"/>
              <a:buChar char="§"/>
            </a:pPr>
            <a:r>
              <a:rPr lang="en-US" altLang="zh-CN" dirty="0" smtClean="0"/>
              <a:t>Job process</a:t>
            </a:r>
          </a:p>
          <a:p>
            <a:pPr lvl="1">
              <a:buFont typeface="Wingdings" pitchFamily="2" charset="2"/>
              <a:buChar char="§"/>
            </a:pPr>
            <a:r>
              <a:rPr lang="en-US" altLang="zh-CN" dirty="0" smtClean="0"/>
              <a:t>Product line process</a:t>
            </a:r>
          </a:p>
          <a:p>
            <a:pPr>
              <a:buFont typeface="Wingdings" pitchFamily="2" charset="2"/>
              <a:buChar char="§"/>
            </a:pPr>
            <a:r>
              <a:rPr lang="en-US" altLang="zh-CN" dirty="0" smtClean="0"/>
              <a:t>Supports multi-line purchase requisitions</a:t>
            </a:r>
          </a:p>
          <a:p>
            <a:pPr>
              <a:buFont typeface="Wingdings" pitchFamily="2" charset="2"/>
              <a:buChar char="§"/>
            </a:pPr>
            <a:r>
              <a:rPr lang="en-US" altLang="zh-CN" dirty="0" smtClean="0"/>
              <a:t>Optionally generates email notifications to participants </a:t>
            </a:r>
          </a:p>
          <a:p>
            <a:pPr>
              <a:buFont typeface="Wingdings" pitchFamily="2" charset="2"/>
              <a:buChar char="§"/>
            </a:pPr>
            <a:r>
              <a:rPr lang="en-US" altLang="zh-CN" dirty="0" smtClean="0"/>
              <a:t>Lets you generate POs from approved requisitions</a:t>
            </a:r>
          </a:p>
          <a:p>
            <a:pPr>
              <a:buNone/>
            </a:pPr>
            <a:endParaRPr lang="en-US" altLang="zh-CN" dirty="0" smtClean="0"/>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Introduction to GRS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Requisition Lifecycle</a:t>
            </a:r>
            <a:endParaRPr lang="en-US" dirty="0"/>
          </a:p>
        </p:txBody>
      </p:sp>
      <p:grpSp>
        <p:nvGrpSpPr>
          <p:cNvPr id="2" name="Group 36"/>
          <p:cNvGrpSpPr/>
          <p:nvPr/>
        </p:nvGrpSpPr>
        <p:grpSpPr>
          <a:xfrm>
            <a:off x="1402488" y="1006789"/>
            <a:ext cx="6329362" cy="4995863"/>
            <a:chOff x="1166813" y="1647825"/>
            <a:chExt cx="6329362" cy="4995863"/>
          </a:xfrm>
        </p:grpSpPr>
        <p:sp>
          <p:nvSpPr>
            <p:cNvPr id="13316" name="AutoShape 4"/>
            <p:cNvSpPr>
              <a:spLocks noChangeArrowheads="1"/>
            </p:cNvSpPr>
            <p:nvPr/>
          </p:nvSpPr>
          <p:spPr bwMode="auto">
            <a:xfrm>
              <a:off x="1166813" y="1647825"/>
              <a:ext cx="1379537" cy="788988"/>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Requisition</a:t>
              </a:r>
            </a:p>
          </p:txBody>
        </p:sp>
        <p:sp>
          <p:nvSpPr>
            <p:cNvPr id="13317" name="AutoShape 5"/>
            <p:cNvSpPr>
              <a:spLocks noChangeArrowheads="1"/>
            </p:cNvSpPr>
            <p:nvPr/>
          </p:nvSpPr>
          <p:spPr bwMode="auto">
            <a:xfrm>
              <a:off x="5943600" y="5835650"/>
              <a:ext cx="1552575" cy="788988"/>
            </a:xfrm>
            <a:prstGeom prst="roundRect">
              <a:avLst>
                <a:gd name="adj" fmla="val 16667"/>
              </a:avLst>
            </a:prstGeom>
            <a:solidFill>
              <a:srgbClr val="FFFFFF"/>
            </a:solidFill>
            <a:ln w="38100">
              <a:solidFill>
                <a:srgbClr val="003366"/>
              </a:solidFill>
              <a:round/>
              <a:headEnd/>
              <a:tailEnd/>
            </a:ln>
          </p:spPr>
          <p:txBody>
            <a:bodyPr anchor="ctr"/>
            <a:lstStyle/>
            <a:p>
              <a:pPr algn="ctr" eaLnBrk="0" hangingPunct="0"/>
              <a:r>
                <a:rPr lang="en-US" sz="1800" dirty="0">
                  <a:latin typeface="+mj-lt"/>
                </a:rPr>
                <a:t>Purchase Order</a:t>
              </a:r>
            </a:p>
          </p:txBody>
        </p:sp>
        <p:sp>
          <p:nvSpPr>
            <p:cNvPr id="13318" name="AutoShape 6"/>
            <p:cNvSpPr>
              <a:spLocks noChangeArrowheads="1"/>
            </p:cNvSpPr>
            <p:nvPr/>
          </p:nvSpPr>
          <p:spPr bwMode="auto">
            <a:xfrm>
              <a:off x="4040188" y="3100388"/>
              <a:ext cx="938212" cy="804862"/>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13319" name="AutoShape 7"/>
            <p:cNvSpPr>
              <a:spLocks noChangeArrowheads="1"/>
            </p:cNvSpPr>
            <p:nvPr/>
          </p:nvSpPr>
          <p:spPr bwMode="auto">
            <a:xfrm>
              <a:off x="4040188" y="4470400"/>
              <a:ext cx="938212" cy="803275"/>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13320" name="AutoShape 8"/>
            <p:cNvSpPr>
              <a:spLocks noChangeArrowheads="1"/>
            </p:cNvSpPr>
            <p:nvPr/>
          </p:nvSpPr>
          <p:spPr bwMode="auto">
            <a:xfrm>
              <a:off x="4041775" y="5838825"/>
              <a:ext cx="938213" cy="804863"/>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cxnSp>
          <p:nvCxnSpPr>
            <p:cNvPr id="13321" name="AutoShape 9"/>
            <p:cNvCxnSpPr>
              <a:cxnSpLocks noChangeShapeType="1"/>
              <a:stCxn id="153617" idx="2"/>
              <a:endCxn id="13318" idx="0"/>
            </p:cNvCxnSpPr>
            <p:nvPr/>
          </p:nvCxnSpPr>
          <p:spPr bwMode="auto">
            <a:xfrm flipH="1">
              <a:off x="4510088" y="2535238"/>
              <a:ext cx="1587" cy="565150"/>
            </a:xfrm>
            <a:prstGeom prst="straightConnector1">
              <a:avLst/>
            </a:prstGeom>
            <a:noFill/>
            <a:ln w="12700">
              <a:solidFill>
                <a:schemeClr val="tx1"/>
              </a:solidFill>
              <a:round/>
              <a:headEnd/>
              <a:tailEnd type="triangle" w="med" len="med"/>
            </a:ln>
          </p:spPr>
        </p:cxnSp>
        <p:cxnSp>
          <p:nvCxnSpPr>
            <p:cNvPr id="13322" name="AutoShape 10"/>
            <p:cNvCxnSpPr>
              <a:cxnSpLocks noChangeShapeType="1"/>
              <a:stCxn id="13318" idx="2"/>
              <a:endCxn id="13319" idx="0"/>
            </p:cNvCxnSpPr>
            <p:nvPr/>
          </p:nvCxnSpPr>
          <p:spPr bwMode="auto">
            <a:xfrm>
              <a:off x="4510088" y="3905250"/>
              <a:ext cx="0" cy="565150"/>
            </a:xfrm>
            <a:prstGeom prst="straightConnector1">
              <a:avLst/>
            </a:prstGeom>
            <a:noFill/>
            <a:ln w="12700">
              <a:solidFill>
                <a:schemeClr val="tx1"/>
              </a:solidFill>
              <a:round/>
              <a:headEnd/>
              <a:tailEnd type="triangle" w="med" len="med"/>
            </a:ln>
          </p:spPr>
        </p:cxnSp>
        <p:cxnSp>
          <p:nvCxnSpPr>
            <p:cNvPr id="13323" name="AutoShape 11"/>
            <p:cNvCxnSpPr>
              <a:cxnSpLocks noChangeShapeType="1"/>
              <a:stCxn id="13319" idx="2"/>
              <a:endCxn id="13320" idx="0"/>
            </p:cNvCxnSpPr>
            <p:nvPr/>
          </p:nvCxnSpPr>
          <p:spPr bwMode="auto">
            <a:xfrm>
              <a:off x="4510088" y="5273675"/>
              <a:ext cx="1587" cy="565150"/>
            </a:xfrm>
            <a:prstGeom prst="straightConnector1">
              <a:avLst/>
            </a:prstGeom>
            <a:noFill/>
            <a:ln w="12700">
              <a:solidFill>
                <a:schemeClr val="tx1"/>
              </a:solidFill>
              <a:round/>
              <a:headEnd/>
              <a:tailEnd type="triangle" w="med" len="med"/>
            </a:ln>
          </p:spPr>
        </p:cxnSp>
        <p:cxnSp>
          <p:nvCxnSpPr>
            <p:cNvPr id="13324" name="AutoShape 12"/>
            <p:cNvCxnSpPr>
              <a:cxnSpLocks noChangeShapeType="1"/>
              <a:stCxn id="13320" idx="1"/>
              <a:endCxn id="13319" idx="1"/>
            </p:cNvCxnSpPr>
            <p:nvPr/>
          </p:nvCxnSpPr>
          <p:spPr bwMode="auto">
            <a:xfrm rot="10800000">
              <a:off x="4040188" y="4873625"/>
              <a:ext cx="1587" cy="1368425"/>
            </a:xfrm>
            <a:prstGeom prst="bentConnector3">
              <a:avLst>
                <a:gd name="adj1" fmla="val 14500005"/>
              </a:avLst>
            </a:prstGeom>
            <a:noFill/>
            <a:ln w="12700">
              <a:solidFill>
                <a:schemeClr val="tx1"/>
              </a:solidFill>
              <a:miter lim="800000"/>
              <a:headEnd/>
              <a:tailEnd/>
            </a:ln>
          </p:spPr>
        </p:cxnSp>
        <p:cxnSp>
          <p:nvCxnSpPr>
            <p:cNvPr id="13325" name="AutoShape 13"/>
            <p:cNvCxnSpPr>
              <a:cxnSpLocks noChangeShapeType="1"/>
              <a:stCxn id="13319" idx="1"/>
              <a:endCxn id="13318" idx="1"/>
            </p:cNvCxnSpPr>
            <p:nvPr/>
          </p:nvCxnSpPr>
          <p:spPr bwMode="auto">
            <a:xfrm rot="10800000" flipH="1">
              <a:off x="4040188" y="3503613"/>
              <a:ext cx="1587" cy="1370012"/>
            </a:xfrm>
            <a:prstGeom prst="bentConnector3">
              <a:avLst>
                <a:gd name="adj1" fmla="val -14400005"/>
              </a:avLst>
            </a:prstGeom>
            <a:noFill/>
            <a:ln w="12700">
              <a:solidFill>
                <a:schemeClr val="tx1"/>
              </a:solidFill>
              <a:miter lim="800000"/>
              <a:headEnd/>
              <a:tailEnd/>
            </a:ln>
          </p:spPr>
        </p:cxnSp>
        <p:cxnSp>
          <p:nvCxnSpPr>
            <p:cNvPr id="13326" name="AutoShape 14"/>
            <p:cNvCxnSpPr>
              <a:cxnSpLocks noChangeShapeType="1"/>
              <a:stCxn id="13318" idx="1"/>
              <a:endCxn id="153617" idx="1"/>
            </p:cNvCxnSpPr>
            <p:nvPr/>
          </p:nvCxnSpPr>
          <p:spPr bwMode="auto">
            <a:xfrm rot="10800000" flipH="1">
              <a:off x="4040188" y="2133600"/>
              <a:ext cx="1587" cy="1370013"/>
            </a:xfrm>
            <a:prstGeom prst="bentConnector3">
              <a:avLst>
                <a:gd name="adj1" fmla="val -14400005"/>
              </a:avLst>
            </a:prstGeom>
            <a:noFill/>
            <a:ln w="12700">
              <a:solidFill>
                <a:schemeClr val="tx1"/>
              </a:solidFill>
              <a:miter lim="800000"/>
              <a:headEnd/>
              <a:tailEnd/>
            </a:ln>
          </p:spPr>
        </p:cxnSp>
        <p:sp>
          <p:nvSpPr>
            <p:cNvPr id="13327" name="Line 15"/>
            <p:cNvSpPr>
              <a:spLocks noChangeShapeType="1"/>
            </p:cNvSpPr>
            <p:nvPr/>
          </p:nvSpPr>
          <p:spPr bwMode="auto">
            <a:xfrm>
              <a:off x="2562225" y="1803400"/>
              <a:ext cx="1855788" cy="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53617" name="AutoShape 17"/>
            <p:cNvSpPr>
              <a:spLocks noChangeArrowheads="1"/>
            </p:cNvSpPr>
            <p:nvPr/>
          </p:nvSpPr>
          <p:spPr bwMode="auto">
            <a:xfrm>
              <a:off x="4041775" y="1731963"/>
              <a:ext cx="938213" cy="803275"/>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13329" name="Text Box 18"/>
            <p:cNvSpPr txBox="1">
              <a:spLocks noChangeArrowheads="1"/>
            </p:cNvSpPr>
            <p:nvPr/>
          </p:nvSpPr>
          <p:spPr bwMode="auto">
            <a:xfrm>
              <a:off x="2522538" y="2157413"/>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1</a:t>
              </a:r>
            </a:p>
          </p:txBody>
        </p:sp>
        <p:sp>
          <p:nvSpPr>
            <p:cNvPr id="13330" name="Text Box 19"/>
            <p:cNvSpPr txBox="1">
              <a:spLocks noChangeArrowheads="1"/>
            </p:cNvSpPr>
            <p:nvPr/>
          </p:nvSpPr>
          <p:spPr bwMode="auto">
            <a:xfrm>
              <a:off x="2503488" y="3198813"/>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2</a:t>
              </a:r>
            </a:p>
          </p:txBody>
        </p:sp>
        <p:sp>
          <p:nvSpPr>
            <p:cNvPr id="13331" name="Text Box 20"/>
            <p:cNvSpPr txBox="1">
              <a:spLocks noChangeArrowheads="1"/>
            </p:cNvSpPr>
            <p:nvPr/>
          </p:nvSpPr>
          <p:spPr bwMode="auto">
            <a:xfrm>
              <a:off x="2513013" y="4578350"/>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3</a:t>
              </a:r>
            </a:p>
          </p:txBody>
        </p:sp>
        <p:sp>
          <p:nvSpPr>
            <p:cNvPr id="13332" name="Text Box 21"/>
            <p:cNvSpPr txBox="1">
              <a:spLocks noChangeArrowheads="1"/>
            </p:cNvSpPr>
            <p:nvPr/>
          </p:nvSpPr>
          <p:spPr bwMode="auto">
            <a:xfrm>
              <a:off x="2503488" y="5948363"/>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4</a:t>
              </a:r>
            </a:p>
          </p:txBody>
        </p:sp>
        <p:sp>
          <p:nvSpPr>
            <p:cNvPr id="13333" name="Text Box 22"/>
            <p:cNvSpPr txBox="1">
              <a:spLocks noChangeArrowheads="1"/>
            </p:cNvSpPr>
            <p:nvPr/>
          </p:nvSpPr>
          <p:spPr bwMode="auto">
            <a:xfrm>
              <a:off x="4271963" y="5326063"/>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cxnSp>
          <p:nvCxnSpPr>
            <p:cNvPr id="13334" name="AutoShape 23"/>
            <p:cNvCxnSpPr>
              <a:cxnSpLocks noChangeShapeType="1"/>
              <a:stCxn id="13320" idx="3"/>
              <a:endCxn id="13317" idx="1"/>
            </p:cNvCxnSpPr>
            <p:nvPr/>
          </p:nvCxnSpPr>
          <p:spPr bwMode="auto">
            <a:xfrm flipV="1">
              <a:off x="4979988" y="6229350"/>
              <a:ext cx="949325" cy="12700"/>
            </a:xfrm>
            <a:prstGeom prst="straightConnector1">
              <a:avLst/>
            </a:prstGeom>
            <a:noFill/>
            <a:ln w="12700">
              <a:solidFill>
                <a:schemeClr val="tx1"/>
              </a:solidFill>
              <a:round/>
              <a:headEnd/>
              <a:tailEnd type="triangle" w="med" len="med"/>
            </a:ln>
          </p:spPr>
        </p:cxnSp>
        <p:sp>
          <p:nvSpPr>
            <p:cNvPr id="13335" name="Text Box 24"/>
            <p:cNvSpPr txBox="1">
              <a:spLocks noChangeArrowheads="1"/>
            </p:cNvSpPr>
            <p:nvPr/>
          </p:nvSpPr>
          <p:spPr bwMode="auto">
            <a:xfrm>
              <a:off x="5164138" y="6065838"/>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sp>
          <p:nvSpPr>
            <p:cNvPr id="13336" name="Text Box 25"/>
            <p:cNvSpPr txBox="1">
              <a:spLocks noChangeArrowheads="1"/>
            </p:cNvSpPr>
            <p:nvPr/>
          </p:nvSpPr>
          <p:spPr bwMode="auto">
            <a:xfrm>
              <a:off x="3627438" y="5326063"/>
              <a:ext cx="550151"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NO</a:t>
              </a:r>
            </a:p>
          </p:txBody>
        </p:sp>
        <p:sp>
          <p:nvSpPr>
            <p:cNvPr id="13337" name="Text Box 26"/>
            <p:cNvSpPr txBox="1">
              <a:spLocks noChangeArrowheads="1"/>
            </p:cNvSpPr>
            <p:nvPr/>
          </p:nvSpPr>
          <p:spPr bwMode="auto">
            <a:xfrm>
              <a:off x="3598863" y="3943350"/>
              <a:ext cx="550151"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NO</a:t>
              </a:r>
            </a:p>
          </p:txBody>
        </p:sp>
        <p:sp>
          <p:nvSpPr>
            <p:cNvPr id="13338" name="Text Box 27"/>
            <p:cNvSpPr txBox="1">
              <a:spLocks noChangeArrowheads="1"/>
            </p:cNvSpPr>
            <p:nvPr/>
          </p:nvSpPr>
          <p:spPr bwMode="auto">
            <a:xfrm>
              <a:off x="4275138" y="2586038"/>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sp>
          <p:nvSpPr>
            <p:cNvPr id="13339" name="Text Box 28"/>
            <p:cNvSpPr txBox="1">
              <a:spLocks noChangeArrowheads="1"/>
            </p:cNvSpPr>
            <p:nvPr/>
          </p:nvSpPr>
          <p:spPr bwMode="auto">
            <a:xfrm>
              <a:off x="4316413" y="3943350"/>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sp>
          <p:nvSpPr>
            <p:cNvPr id="13340" name="Line 29"/>
            <p:cNvSpPr>
              <a:spLocks noChangeShapeType="1"/>
            </p:cNvSpPr>
            <p:nvPr/>
          </p:nvSpPr>
          <p:spPr bwMode="auto">
            <a:xfrm flipV="1">
              <a:off x="3854450" y="5773738"/>
              <a:ext cx="0" cy="26670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1" name="Line 30"/>
            <p:cNvSpPr>
              <a:spLocks noChangeShapeType="1"/>
            </p:cNvSpPr>
            <p:nvPr/>
          </p:nvSpPr>
          <p:spPr bwMode="auto">
            <a:xfrm flipV="1">
              <a:off x="3852863" y="4881563"/>
              <a:ext cx="0" cy="26670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2" name="Line 31"/>
            <p:cNvSpPr>
              <a:spLocks noChangeShapeType="1"/>
            </p:cNvSpPr>
            <p:nvPr/>
          </p:nvSpPr>
          <p:spPr bwMode="auto">
            <a:xfrm flipV="1">
              <a:off x="3852863" y="4332288"/>
              <a:ext cx="0" cy="268287"/>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3" name="Line 32"/>
            <p:cNvSpPr>
              <a:spLocks noChangeShapeType="1"/>
            </p:cNvSpPr>
            <p:nvPr/>
          </p:nvSpPr>
          <p:spPr bwMode="auto">
            <a:xfrm flipV="1">
              <a:off x="3852863" y="3549650"/>
              <a:ext cx="0" cy="268288"/>
            </a:xfrm>
            <a:prstGeom prst="line">
              <a:avLst/>
            </a:prstGeom>
            <a:noFill/>
            <a:ln w="12700">
              <a:solidFill>
                <a:schemeClr val="tx1"/>
              </a:solidFill>
              <a:round/>
              <a:headEnd/>
              <a:tailEnd type="triangle" w="med" len="med"/>
            </a:ln>
          </p:spPr>
          <p:txBody>
            <a:bodyPr wrap="none" anchor="ctr"/>
            <a:lstStyle/>
            <a:p>
              <a:endParaRPr lang="en-US">
                <a:latin typeface="+mj-lt"/>
              </a:endParaRPr>
            </a:p>
          </p:txBody>
        </p:sp>
        <p:grpSp>
          <p:nvGrpSpPr>
            <p:cNvPr id="3" name="Group 33"/>
            <p:cNvGrpSpPr>
              <a:grpSpLocks/>
            </p:cNvGrpSpPr>
            <p:nvPr/>
          </p:nvGrpSpPr>
          <p:grpSpPr bwMode="auto">
            <a:xfrm>
              <a:off x="3616327" y="2193925"/>
              <a:ext cx="550396" cy="1125538"/>
              <a:chOff x="2046" y="873"/>
              <a:chExt cx="421" cy="821"/>
            </a:xfrm>
          </p:grpSpPr>
          <p:sp>
            <p:nvSpPr>
              <p:cNvPr id="13345" name="Text Box 34"/>
              <p:cNvSpPr txBox="1">
                <a:spLocks noChangeArrowheads="1"/>
              </p:cNvSpPr>
              <p:nvPr/>
            </p:nvSpPr>
            <p:spPr bwMode="auto">
              <a:xfrm>
                <a:off x="2046" y="1158"/>
                <a:ext cx="421" cy="269"/>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NO</a:t>
                </a:r>
              </a:p>
            </p:txBody>
          </p:sp>
          <p:sp>
            <p:nvSpPr>
              <p:cNvPr id="13346" name="Line 35"/>
              <p:cNvSpPr>
                <a:spLocks noChangeShapeType="1"/>
              </p:cNvSpPr>
              <p:nvPr/>
            </p:nvSpPr>
            <p:spPr bwMode="auto">
              <a:xfrm flipV="1">
                <a:off x="2228" y="1499"/>
                <a:ext cx="0" cy="19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7" name="Line 36"/>
              <p:cNvSpPr>
                <a:spLocks noChangeShapeType="1"/>
              </p:cNvSpPr>
              <p:nvPr/>
            </p:nvSpPr>
            <p:spPr bwMode="auto">
              <a:xfrm flipV="1">
                <a:off x="2227" y="873"/>
                <a:ext cx="0" cy="19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gr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GRS Setup</a:t>
            </a:r>
            <a:endParaRPr lang="en-US" dirty="0"/>
          </a:p>
        </p:txBody>
      </p:sp>
      <p:sp>
        <p:nvSpPr>
          <p:cNvPr id="42" name="Rounded Rectangle 41"/>
          <p:cNvSpPr/>
          <p:nvPr/>
        </p:nvSpPr>
        <p:spPr>
          <a:xfrm>
            <a:off x="5313680" y="1135179"/>
            <a:ext cx="3322319" cy="602181"/>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categories</a:t>
            </a:r>
            <a:endParaRPr lang="en-US" sz="1800" b="0" dirty="0">
              <a:solidFill>
                <a:schemeClr val="tx1"/>
              </a:solidFill>
              <a:latin typeface="Arial" pitchFamily="34" charset="0"/>
              <a:cs typeface="Arial" pitchFamily="34" charset="0"/>
            </a:endParaRPr>
          </a:p>
        </p:txBody>
      </p:sp>
      <p:sp>
        <p:nvSpPr>
          <p:cNvPr id="43" name="Rounded Rectangle 42"/>
          <p:cNvSpPr/>
          <p:nvPr/>
        </p:nvSpPr>
        <p:spPr>
          <a:xfrm>
            <a:off x="632086" y="4980739"/>
            <a:ext cx="3147434" cy="56662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approval levels</a:t>
            </a:r>
          </a:p>
        </p:txBody>
      </p:sp>
      <p:cxnSp>
        <p:nvCxnSpPr>
          <p:cNvPr id="44" name="Shape 43"/>
          <p:cNvCxnSpPr>
            <a:stCxn id="43" idx="3"/>
            <a:endCxn id="42" idx="1"/>
          </p:cNvCxnSpPr>
          <p:nvPr/>
        </p:nvCxnSpPr>
        <p:spPr>
          <a:xfrm flipV="1">
            <a:off x="3779520" y="1436270"/>
            <a:ext cx="1534160" cy="3827780"/>
          </a:xfrm>
          <a:prstGeom prst="bentConnector3">
            <a:avLst>
              <a:gd name="adj1" fmla="val 50000"/>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52" idx="2"/>
            <a:endCxn id="54" idx="0"/>
          </p:cNvCxnSpPr>
          <p:nvPr/>
        </p:nvCxnSpPr>
        <p:spPr>
          <a:xfrm>
            <a:off x="2192540" y="1778000"/>
            <a:ext cx="0" cy="58653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50" name="Rounded Rectangle 49"/>
          <p:cNvSpPr/>
          <p:nvPr/>
        </p:nvSpPr>
        <p:spPr>
          <a:xfrm>
            <a:off x="611766" y="3670099"/>
            <a:ext cx="3177914" cy="597101"/>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e-mail definitions and e-mail users</a:t>
            </a:r>
          </a:p>
        </p:txBody>
      </p:sp>
      <p:sp>
        <p:nvSpPr>
          <p:cNvPr id="52" name="Rounded Rectangle 51"/>
          <p:cNvSpPr/>
          <p:nvPr/>
        </p:nvSpPr>
        <p:spPr>
          <a:xfrm>
            <a:off x="625880" y="1125019"/>
            <a:ext cx="3133319" cy="65298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Plan approval process</a:t>
            </a:r>
            <a:endParaRPr lang="en-US" sz="1800" b="0" dirty="0">
              <a:solidFill>
                <a:schemeClr val="tx1"/>
              </a:solidFill>
              <a:latin typeface="Arial" pitchFamily="34" charset="0"/>
              <a:cs typeface="Arial" pitchFamily="34" charset="0"/>
            </a:endParaRPr>
          </a:p>
        </p:txBody>
      </p:sp>
      <p:sp>
        <p:nvSpPr>
          <p:cNvPr id="54" name="Rounded Rectangle 53"/>
          <p:cNvSpPr/>
          <p:nvPr/>
        </p:nvSpPr>
        <p:spPr>
          <a:xfrm>
            <a:off x="625880" y="2364539"/>
            <a:ext cx="3133319" cy="65298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defaults for requisitions</a:t>
            </a:r>
            <a:endParaRPr lang="en-US" sz="1800" b="0" dirty="0">
              <a:solidFill>
                <a:schemeClr val="tx1"/>
              </a:solidFill>
              <a:latin typeface="Arial" pitchFamily="34" charset="0"/>
              <a:cs typeface="Arial" pitchFamily="34" charset="0"/>
            </a:endParaRPr>
          </a:p>
        </p:txBody>
      </p:sp>
      <p:sp>
        <p:nvSpPr>
          <p:cNvPr id="64" name="Rounded Rectangle 63"/>
          <p:cNvSpPr/>
          <p:nvPr/>
        </p:nvSpPr>
        <p:spPr>
          <a:xfrm>
            <a:off x="5323840" y="2344219"/>
            <a:ext cx="3322319" cy="612341"/>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jobs</a:t>
            </a:r>
            <a:endParaRPr lang="en-US" sz="1800" b="0" dirty="0">
              <a:solidFill>
                <a:schemeClr val="tx1"/>
              </a:solidFill>
              <a:latin typeface="Arial" pitchFamily="34" charset="0"/>
              <a:cs typeface="Arial" pitchFamily="34" charset="0"/>
            </a:endParaRPr>
          </a:p>
        </p:txBody>
      </p:sp>
      <p:sp>
        <p:nvSpPr>
          <p:cNvPr id="65" name="Rounded Rectangle 64"/>
          <p:cNvSpPr/>
          <p:nvPr/>
        </p:nvSpPr>
        <p:spPr>
          <a:xfrm>
            <a:off x="5300980" y="3654859"/>
            <a:ext cx="3378200" cy="59456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buyers</a:t>
            </a:r>
            <a:endParaRPr lang="en-US" sz="1800" b="0" dirty="0">
              <a:solidFill>
                <a:schemeClr val="tx1"/>
              </a:solidFill>
              <a:latin typeface="Arial" pitchFamily="34" charset="0"/>
              <a:cs typeface="Arial" pitchFamily="34" charset="0"/>
            </a:endParaRPr>
          </a:p>
        </p:txBody>
      </p:sp>
      <p:sp>
        <p:nvSpPr>
          <p:cNvPr id="66" name="Rounded Rectangle 65"/>
          <p:cNvSpPr/>
          <p:nvPr/>
        </p:nvSpPr>
        <p:spPr>
          <a:xfrm>
            <a:off x="5300980" y="5067099"/>
            <a:ext cx="3388359" cy="60218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approvers</a:t>
            </a:r>
            <a:endParaRPr lang="en-US" sz="1800" b="0" dirty="0">
              <a:solidFill>
                <a:schemeClr val="tx1"/>
              </a:solidFill>
              <a:latin typeface="Arial" pitchFamily="34" charset="0"/>
              <a:cs typeface="Arial" pitchFamily="34" charset="0"/>
            </a:endParaRPr>
          </a:p>
        </p:txBody>
      </p:sp>
      <p:cxnSp>
        <p:nvCxnSpPr>
          <p:cNvPr id="70" name="Straight Arrow Connector 69"/>
          <p:cNvCxnSpPr>
            <a:stCxn id="54" idx="2"/>
            <a:endCxn id="50" idx="0"/>
          </p:cNvCxnSpPr>
          <p:nvPr/>
        </p:nvCxnSpPr>
        <p:spPr>
          <a:xfrm>
            <a:off x="2192540" y="3017520"/>
            <a:ext cx="8183" cy="65257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73" name="Straight Arrow Connector 72"/>
          <p:cNvCxnSpPr>
            <a:stCxn id="50" idx="2"/>
            <a:endCxn id="43" idx="0"/>
          </p:cNvCxnSpPr>
          <p:nvPr/>
        </p:nvCxnSpPr>
        <p:spPr>
          <a:xfrm>
            <a:off x="2200723" y="4267200"/>
            <a:ext cx="5080" cy="71353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78" name="Straight Arrow Connector 77"/>
          <p:cNvCxnSpPr>
            <a:stCxn id="42" idx="2"/>
            <a:endCxn id="64" idx="0"/>
          </p:cNvCxnSpPr>
          <p:nvPr/>
        </p:nvCxnSpPr>
        <p:spPr>
          <a:xfrm>
            <a:off x="6974840" y="1737360"/>
            <a:ext cx="10160" cy="60685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a:stCxn id="64" idx="2"/>
            <a:endCxn id="65" idx="0"/>
          </p:cNvCxnSpPr>
          <p:nvPr/>
        </p:nvCxnSpPr>
        <p:spPr>
          <a:xfrm>
            <a:off x="6985000" y="2956560"/>
            <a:ext cx="5080" cy="69829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85" name="Straight Arrow Connector 84"/>
          <p:cNvCxnSpPr>
            <a:stCxn id="65" idx="2"/>
            <a:endCxn id="66" idx="0"/>
          </p:cNvCxnSpPr>
          <p:nvPr/>
        </p:nvCxnSpPr>
        <p:spPr>
          <a:xfrm>
            <a:off x="6990080" y="4249420"/>
            <a:ext cx="5080" cy="81767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91" name="TextBox 90"/>
          <p:cNvSpPr txBox="1"/>
          <p:nvPr/>
        </p:nvSpPr>
        <p:spPr>
          <a:xfrm>
            <a:off x="7524750" y="6015475"/>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92" name="Rounded Rectangle 91"/>
          <p:cNvSpPr/>
          <p:nvPr/>
        </p:nvSpPr>
        <p:spPr>
          <a:xfrm>
            <a:off x="6604000" y="6024880"/>
            <a:ext cx="795560" cy="284480"/>
          </a:xfrm>
          <a:prstGeom prst="roundRect">
            <a:avLst/>
          </a:prstGeom>
          <a:noFill/>
          <a:ln w="2222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GRS Setup Process Map</a:t>
            </a:r>
            <a:endParaRPr lang="en-US" dirty="0"/>
          </a:p>
        </p:txBody>
      </p:sp>
      <p:pic>
        <p:nvPicPr>
          <p:cNvPr id="585732" name="Picture 4" descr="C:\Users\qgl\AppData\Local\Temp\SNAGHTML28b727b1.PNG"/>
          <p:cNvPicPr>
            <a:picLocks noChangeAspect="1" noChangeArrowheads="1"/>
          </p:cNvPicPr>
          <p:nvPr/>
        </p:nvPicPr>
        <p:blipFill>
          <a:blip r:embed="rId3" cstate="print"/>
          <a:srcRect/>
          <a:stretch>
            <a:fillRect/>
          </a:stretch>
        </p:blipFill>
        <p:spPr bwMode="auto">
          <a:xfrm>
            <a:off x="264725" y="1145540"/>
            <a:ext cx="8637588" cy="4198619"/>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Planning Approval Process</a:t>
            </a:r>
            <a:endParaRPr lang="en-US" dirty="0"/>
          </a:p>
        </p:txBody>
      </p:sp>
      <p:sp>
        <p:nvSpPr>
          <p:cNvPr id="6" name="Rectangle 3"/>
          <p:cNvSpPr txBox="1">
            <a:spLocks noChangeArrowheads="1"/>
          </p:cNvSpPr>
          <p:nvPr/>
        </p:nvSpPr>
        <p:spPr>
          <a:xfrm>
            <a:off x="457200" y="891610"/>
            <a:ext cx="8229600" cy="5424523"/>
          </a:xfrm>
          <a:prstGeom prst="rect">
            <a:avLst/>
          </a:prstGeom>
        </p:spPr>
        <p:txBody>
          <a:bodyPr>
            <a:normAutofit/>
          </a:bodyPr>
          <a:lstStyle/>
          <a:p>
            <a:pPr marR="0" lvl="0" algn="l"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Before you set</a:t>
            </a:r>
            <a:r>
              <a:rPr kumimoji="0" lang="en-US" altLang="zh-CN"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up GRS, consider:</a:t>
            </a:r>
            <a:endParaRPr lang="en-US" altLang="zh-CN" sz="2800" b="0" dirty="0" smtClean="0">
              <a:solidFill>
                <a:schemeClr val="tx1">
                  <a:lumMod val="75000"/>
                  <a:lumOff val="25000"/>
                </a:schemeClr>
              </a:solidFill>
              <a:latin typeface="Century Gothic"/>
              <a:cs typeface="Century Gothic"/>
            </a:endParaRPr>
          </a:p>
          <a:p>
            <a:pPr marL="342900" lvl="0" indent="-342900" defTabSz="457200" fontAlgn="auto">
              <a:spcBef>
                <a:spcPct val="200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Will efficiency improve if GRS sends e-mail messages to those in the approval cycle? </a:t>
            </a:r>
          </a:p>
          <a:p>
            <a:pPr marL="342900" lvl="0" indent="-342900" defTabSz="457200" fontAlgn="auto">
              <a:spcBef>
                <a:spcPts val="18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Should only the next approver be notified of events, or is wider distribution preferable? </a:t>
            </a:r>
          </a:p>
          <a:p>
            <a:pPr marL="342900" lvl="0" indent="-342900" defTabSz="457200" fontAlgn="auto">
              <a:spcBef>
                <a:spcPts val="18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Are most requisitions approved by department heads or by supervisors? </a:t>
            </a:r>
          </a:p>
          <a:p>
            <a:pPr marL="342900" lvl="0" indent="-342900" defTabSz="457200" fontAlgn="auto">
              <a:spcBef>
                <a:spcPts val="18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Do you want to prohibit changes to an approved requisition?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buFont typeface="Wingdings" pitchFamily="2" charset="2"/>
              <a:buChar char="§"/>
            </a:pPr>
            <a:r>
              <a:rPr lang="en-US" altLang="zh-CN" dirty="0" smtClean="0"/>
              <a:t>Are POs monitored across departments, regardless of the origin of the requisition? </a:t>
            </a:r>
          </a:p>
          <a:p>
            <a:pPr lvl="0">
              <a:spcBef>
                <a:spcPts val="1800"/>
              </a:spcBef>
              <a:buFont typeface="Wingdings" pitchFamily="2" charset="2"/>
              <a:buChar char="§"/>
            </a:pPr>
            <a:r>
              <a:rPr lang="en-US" altLang="zh-CN" dirty="0" smtClean="0"/>
              <a:t>Should the buyer be able to change the cost on a requisition when placing a PO? </a:t>
            </a:r>
          </a:p>
          <a:p>
            <a:pPr lvl="1">
              <a:buFont typeface="Wingdings" pitchFamily="2" charset="2"/>
              <a:buChar char="§"/>
            </a:pPr>
            <a:r>
              <a:rPr lang="en-US" altLang="zh-CN" dirty="0" smtClean="0"/>
              <a:t>If so, do you want to set parameters to identify a cost variance as out of tolerance?</a:t>
            </a:r>
          </a:p>
          <a:p>
            <a:endParaRPr lang="en-US" dirty="0"/>
          </a:p>
        </p:txBody>
      </p:sp>
      <p:sp>
        <p:nvSpPr>
          <p:cNvPr id="2" name="Title 1"/>
          <p:cNvSpPr>
            <a:spLocks noGrp="1"/>
          </p:cNvSpPr>
          <p:nvPr>
            <p:ph type="title"/>
          </p:nvPr>
        </p:nvSpPr>
        <p:spPr/>
        <p:txBody>
          <a:bodyPr/>
          <a:lstStyle/>
          <a:p>
            <a:r>
              <a:rPr lang="en-US" dirty="0" smtClean="0"/>
              <a:t>Planning Approval Process – Continued </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Setting Defaults for Requisitions</a:t>
            </a:r>
            <a:endParaRPr lang="en-US" dirty="0"/>
          </a:p>
        </p:txBody>
      </p:sp>
      <p:sp>
        <p:nvSpPr>
          <p:cNvPr id="6" name="Rectangle 3"/>
          <p:cNvSpPr txBox="1">
            <a:spLocks noChangeArrowheads="1"/>
          </p:cNvSpPr>
          <p:nvPr/>
        </p:nvSpPr>
        <p:spPr>
          <a:xfrm>
            <a:off x="457200" y="1158240"/>
            <a:ext cx="8229600" cy="5157893"/>
          </a:xfrm>
          <a:prstGeom prst="rect">
            <a:avLst/>
          </a:prstGeom>
        </p:spPr>
        <p:txBody>
          <a:bodyPr>
            <a:normAutofit/>
          </a:bodyPr>
          <a:lstStyle/>
          <a:p>
            <a:pPr marL="342900" lvl="0" indent="-342900" defTabSz="457200" fontAlgn="auto">
              <a:spcBef>
                <a:spcPct val="200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Requisition Control</a:t>
            </a:r>
          </a:p>
          <a:p>
            <a:pPr marL="342900" lvl="0" indent="-342900" defTabSz="457200" fontAlgn="auto">
              <a:spcBef>
                <a:spcPct val="200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Requisition Accounting Control</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Requisition Control</a:t>
            </a:r>
            <a:endParaRPr lang="en-US" dirty="0"/>
          </a:p>
        </p:txBody>
      </p:sp>
      <p:pic>
        <p:nvPicPr>
          <p:cNvPr id="556034" name="Picture 2" descr="C:\Users\qgl\AppData\Local\Temp\SNAGHTML12f853b.PNG"/>
          <p:cNvPicPr>
            <a:picLocks noChangeAspect="1" noChangeArrowheads="1"/>
          </p:cNvPicPr>
          <p:nvPr/>
        </p:nvPicPr>
        <p:blipFill>
          <a:blip r:embed="rId3" cstate="print"/>
          <a:srcRect/>
          <a:stretch>
            <a:fillRect/>
          </a:stretch>
        </p:blipFill>
        <p:spPr bwMode="auto">
          <a:xfrm>
            <a:off x="1120774" y="1275397"/>
            <a:ext cx="5767705" cy="3555938"/>
          </a:xfrm>
          <a:prstGeom prst="rect">
            <a:avLst/>
          </a:prstGeom>
          <a:noFill/>
        </p:spPr>
      </p:pic>
      <p:sp>
        <p:nvSpPr>
          <p:cNvPr id="4" name="Oval 3"/>
          <p:cNvSpPr/>
          <p:nvPr/>
        </p:nvSpPr>
        <p:spPr>
          <a:xfrm>
            <a:off x="2021840" y="2255520"/>
            <a:ext cx="1676400" cy="41656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9826" name="Picture 2" descr="C:\Users\qgl\AppData\Local\Temp\SNAGHTML13ca6df.PNG"/>
          <p:cNvPicPr>
            <a:picLocks noChangeAspect="1" noChangeArrowheads="1"/>
          </p:cNvPicPr>
          <p:nvPr/>
        </p:nvPicPr>
        <p:blipFill>
          <a:blip r:embed="rId3" cstate="print"/>
          <a:srcRect/>
          <a:stretch>
            <a:fillRect/>
          </a:stretch>
        </p:blipFill>
        <p:spPr bwMode="auto">
          <a:xfrm>
            <a:off x="856615" y="1242376"/>
            <a:ext cx="7368863" cy="4244023"/>
          </a:xfrm>
          <a:prstGeom prst="rect">
            <a:avLst/>
          </a:prstGeom>
          <a:noFill/>
        </p:spPr>
      </p:pic>
      <p:sp>
        <p:nvSpPr>
          <p:cNvPr id="36" name="Title 35"/>
          <p:cNvSpPr>
            <a:spLocks noGrp="1"/>
          </p:cNvSpPr>
          <p:nvPr>
            <p:ph type="title"/>
          </p:nvPr>
        </p:nvSpPr>
        <p:spPr/>
        <p:txBody>
          <a:bodyPr>
            <a:normAutofit/>
          </a:bodyPr>
          <a:lstStyle/>
          <a:p>
            <a:r>
              <a:rPr lang="en-US" dirty="0" smtClean="0"/>
              <a:t>Requisition Accounting Control</a:t>
            </a:r>
            <a:endParaRPr lang="en-US" dirty="0"/>
          </a:p>
        </p:txBody>
      </p:sp>
      <p:sp>
        <p:nvSpPr>
          <p:cNvPr id="6" name="Rectangle 5"/>
          <p:cNvSpPr/>
          <p:nvPr/>
        </p:nvSpPr>
        <p:spPr>
          <a:xfrm>
            <a:off x="997608" y="2468880"/>
            <a:ext cx="2466951" cy="8331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801768" y="4297680"/>
            <a:ext cx="2853032" cy="3251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dirty="0" smtClean="0"/>
              <a:t>When you finish this section, you should be able to:</a:t>
            </a:r>
          </a:p>
          <a:p>
            <a:pPr>
              <a:spcBef>
                <a:spcPts val="1200"/>
              </a:spcBef>
            </a:pPr>
            <a:r>
              <a:rPr lang="en-US" dirty="0" smtClean="0"/>
              <a:t>Describe the purchase flow</a:t>
            </a:r>
          </a:p>
          <a:p>
            <a:pPr>
              <a:spcBef>
                <a:spcPts val="1200"/>
              </a:spcBef>
            </a:pPr>
            <a:r>
              <a:rPr lang="en-US" dirty="0" smtClean="0"/>
              <a:t>Know how to use a discrete purchase order</a:t>
            </a:r>
          </a:p>
          <a:p>
            <a:pPr>
              <a:spcBef>
                <a:spcPts val="1200"/>
              </a:spcBef>
            </a:pPr>
            <a:r>
              <a:rPr lang="en-US" dirty="0" smtClean="0"/>
              <a:t>Describe:</a:t>
            </a:r>
          </a:p>
          <a:p>
            <a:pPr lvl="1"/>
            <a:r>
              <a:rPr lang="en-US" dirty="0" smtClean="0"/>
              <a:t>the purchase requisition flow</a:t>
            </a:r>
          </a:p>
          <a:p>
            <a:pPr lvl="1"/>
            <a:r>
              <a:rPr lang="en-US" dirty="0" smtClean="0"/>
              <a:t>the blanket order flow</a:t>
            </a:r>
          </a:p>
          <a:p>
            <a:pPr lvl="1"/>
            <a:r>
              <a:rPr lang="en-US" dirty="0" smtClean="0"/>
              <a:t>the supplier scheduled flow</a:t>
            </a:r>
          </a:p>
          <a:p>
            <a:endParaRPr lang="en-US" dirty="0"/>
          </a:p>
        </p:txBody>
      </p:sp>
      <p:sp>
        <p:nvSpPr>
          <p:cNvPr id="9218"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Defining Approval Levels</a:t>
            </a:r>
            <a:endParaRPr lang="en-US" dirty="0"/>
          </a:p>
        </p:txBody>
      </p:sp>
      <p:pic>
        <p:nvPicPr>
          <p:cNvPr id="602114" name="Picture 2" descr="C:\Users\qgl\AppData\Local\Temp\SNAGHTML6972b17.PNG"/>
          <p:cNvPicPr>
            <a:picLocks noChangeAspect="1" noChangeArrowheads="1"/>
          </p:cNvPicPr>
          <p:nvPr/>
        </p:nvPicPr>
        <p:blipFill>
          <a:blip r:embed="rId3" cstate="print"/>
          <a:srcRect/>
          <a:stretch>
            <a:fillRect/>
          </a:stretch>
        </p:blipFill>
        <p:spPr bwMode="auto">
          <a:xfrm>
            <a:off x="836295" y="1236980"/>
            <a:ext cx="6541431" cy="3345180"/>
          </a:xfrm>
          <a:prstGeom prst="rect">
            <a:avLst/>
          </a:prstGeom>
          <a:noFill/>
        </p:spPr>
      </p:pic>
      <p:sp>
        <p:nvSpPr>
          <p:cNvPr id="5" name="Rectangle 4"/>
          <p:cNvSpPr/>
          <p:nvPr/>
        </p:nvSpPr>
        <p:spPr>
          <a:xfrm>
            <a:off x="1271929" y="2245360"/>
            <a:ext cx="1593192" cy="3048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190648" y="3058160"/>
            <a:ext cx="2538071" cy="3048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Designating Buyers</a:t>
            </a:r>
            <a:endParaRPr lang="en-US" dirty="0"/>
          </a:p>
        </p:txBody>
      </p:sp>
      <p:sp>
        <p:nvSpPr>
          <p:cNvPr id="8" name="Rectangle 3"/>
          <p:cNvSpPr txBox="1">
            <a:spLocks noChangeArrowheads="1"/>
          </p:cNvSpPr>
          <p:nvPr/>
        </p:nvSpPr>
        <p:spPr>
          <a:xfrm>
            <a:off x="457200" y="891610"/>
            <a:ext cx="8229600" cy="5424523"/>
          </a:xfrm>
          <a:prstGeom prst="rect">
            <a:avLst/>
          </a:prstGeom>
        </p:spPr>
        <p:txBody>
          <a:bodyPr>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 buyer is the last person in the requisition process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lang="en-US" altLang="zh-CN" sz="2800" b="0" dirty="0" smtClean="0">
                <a:solidFill>
                  <a:schemeClr val="tx1">
                    <a:lumMod val="75000"/>
                    <a:lumOff val="25000"/>
                  </a:schemeClr>
                </a:solidFill>
                <a:latin typeface="Century Gothic"/>
                <a:cs typeface="Century Gothic"/>
              </a:rPr>
              <a:t>A buyer </a:t>
            </a:r>
            <a:r>
              <a:rPr kumimoji="0" lang="en-US" altLang="zh-CN"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moves the line items of approved requisitions onto purchase orders.</a:t>
            </a: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kumimoji="0" lang="en-US" altLang="zh-CN" sz="22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pic>
        <p:nvPicPr>
          <p:cNvPr id="562178" name="Picture 2" descr="C:\Users\qgl\AppData\Local\Temp\SNAGHTML674aad0.PNG"/>
          <p:cNvPicPr>
            <a:picLocks noChangeAspect="1" noChangeArrowheads="1"/>
          </p:cNvPicPr>
          <p:nvPr/>
        </p:nvPicPr>
        <p:blipFill>
          <a:blip r:embed="rId3" cstate="print"/>
          <a:srcRect/>
          <a:stretch>
            <a:fillRect/>
          </a:stretch>
        </p:blipFill>
        <p:spPr bwMode="auto">
          <a:xfrm>
            <a:off x="1521388" y="3177914"/>
            <a:ext cx="5850958" cy="2991392"/>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Defining Approvers</a:t>
            </a:r>
            <a:endParaRPr lang="en-US" dirty="0"/>
          </a:p>
        </p:txBody>
      </p:sp>
      <p:sp>
        <p:nvSpPr>
          <p:cNvPr id="8" name="Rectangle 3"/>
          <p:cNvSpPr txBox="1">
            <a:spLocks noChangeArrowheads="1"/>
          </p:cNvSpPr>
          <p:nvPr/>
        </p:nvSpPr>
        <p:spPr>
          <a:xfrm>
            <a:off x="457200" y="891610"/>
            <a:ext cx="8229600" cy="5424523"/>
          </a:xfrm>
          <a:prstGeom prst="rect">
            <a:avLst/>
          </a:prstGeom>
        </p:spPr>
        <p:txBody>
          <a:bodyPr>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tabLst/>
              <a:defRPr/>
            </a:pPr>
            <a:r>
              <a:rPr kumimoji="0" lang="en-US" altLang="zh-CN" sz="28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Approver Types: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Horizontal Approvers (item-type-based)</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lang="en-US" altLang="zh-CN" sz="2800" b="0" dirty="0" smtClean="0">
                <a:solidFill>
                  <a:schemeClr val="tx1">
                    <a:lumMod val="75000"/>
                    <a:lumOff val="25000"/>
                  </a:schemeClr>
                </a:solidFill>
                <a:latin typeface="Century Gothic"/>
                <a:cs typeface="Century Gothic"/>
              </a:rPr>
              <a:t>Vertical Approvers (organization-based)</a:t>
            </a:r>
          </a:p>
          <a:p>
            <a:pPr marL="342900" indent="-342900" defTabSz="457200" fontAlgn="auto">
              <a:spcBef>
                <a:spcPct val="20000"/>
              </a:spcBef>
              <a:spcAft>
                <a:spcPts val="0"/>
              </a:spcAft>
              <a:buClr>
                <a:schemeClr val="accent6"/>
              </a:buClr>
              <a:buFont typeface="Arial" pitchFamily="34" charset="0"/>
              <a:buChar cha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Job </a:t>
            </a:r>
            <a:r>
              <a:rPr lang="en-US" altLang="zh-CN" sz="2800" b="0" dirty="0" smtClean="0">
                <a:solidFill>
                  <a:schemeClr val="tx1">
                    <a:lumMod val="75000"/>
                    <a:lumOff val="25000"/>
                  </a:schemeClr>
                </a:solidFill>
                <a:latin typeface="Century Gothic"/>
                <a:cs typeface="Century Gothic"/>
              </a:rPr>
              <a:t>Approvers (task or project-based)</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lang="en-US" altLang="zh-CN" sz="2800" b="0" dirty="0" smtClean="0">
                <a:solidFill>
                  <a:schemeClr val="tx1">
                    <a:lumMod val="75000"/>
                    <a:lumOff val="25000"/>
                  </a:schemeClr>
                </a:solidFill>
                <a:latin typeface="Century Gothic"/>
                <a:cs typeface="Century Gothic"/>
              </a:rPr>
              <a:t>Product Line Approvers (direct-material-based)</a:t>
            </a:r>
            <a:endParaRPr kumimoji="0" lang="en-US" altLang="zh-CN" sz="2000" b="0" i="0" u="none" strike="noStrike" kern="1200" cap="none" spc="0" normalizeH="0" baseline="0" noProof="0" dirty="0" smtClean="0">
              <a:ln>
                <a:noFill/>
              </a:ln>
              <a:solidFill>
                <a:schemeClr val="accent2">
                  <a:lumMod val="7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kumimoji="0" lang="en-US" altLang="zh-CN" sz="22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lang="en-US" altLang="zh-CN" sz="2200" b="0" dirty="0" smtClean="0">
              <a:solidFill>
                <a:schemeClr val="tx1">
                  <a:lumMod val="75000"/>
                  <a:lumOff val="25000"/>
                </a:schemeClr>
              </a:solidFill>
              <a:latin typeface="Century Gothic"/>
              <a:cs typeface="Century Gothic"/>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smtClean="0"/>
              <a:t>Horizontal </a:t>
            </a:r>
            <a:r>
              <a:rPr lang="en-US" dirty="0" smtClean="0"/>
              <a:t>versus Vertical Approvers</a:t>
            </a:r>
            <a:endParaRPr lang="en-US" dirty="0"/>
          </a:p>
        </p:txBody>
      </p:sp>
      <p:grpSp>
        <p:nvGrpSpPr>
          <p:cNvPr id="7" name="Group 2"/>
          <p:cNvGrpSpPr>
            <a:grpSpLocks noChangeAspect="1"/>
          </p:cNvGrpSpPr>
          <p:nvPr/>
        </p:nvGrpSpPr>
        <p:grpSpPr bwMode="auto">
          <a:xfrm>
            <a:off x="605155" y="1053465"/>
            <a:ext cx="5484813" cy="4624388"/>
            <a:chOff x="96" y="48"/>
            <a:chExt cx="2332" cy="1967"/>
          </a:xfrm>
        </p:grpSpPr>
        <p:sp>
          <p:nvSpPr>
            <p:cNvPr id="10" name="Rectangle 3"/>
            <p:cNvSpPr>
              <a:spLocks noChangeAspect="1" noChangeArrowheads="1"/>
            </p:cNvSpPr>
            <p:nvPr/>
          </p:nvSpPr>
          <p:spPr bwMode="auto">
            <a:xfrm>
              <a:off x="96" y="48"/>
              <a:ext cx="2260" cy="1792"/>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11" name="Rectangle 4"/>
            <p:cNvSpPr>
              <a:spLocks noChangeAspect="1" noChangeArrowheads="1"/>
            </p:cNvSpPr>
            <p:nvPr/>
          </p:nvSpPr>
          <p:spPr bwMode="auto">
            <a:xfrm>
              <a:off x="132" y="84"/>
              <a:ext cx="2260" cy="1792"/>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12" name="Rectangle 5"/>
            <p:cNvSpPr>
              <a:spLocks noChangeAspect="1" noChangeArrowheads="1"/>
            </p:cNvSpPr>
            <p:nvPr/>
          </p:nvSpPr>
          <p:spPr bwMode="auto">
            <a:xfrm>
              <a:off x="168" y="120"/>
              <a:ext cx="2260" cy="1894"/>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13" name="Rectangle 6"/>
            <p:cNvSpPr>
              <a:spLocks noChangeAspect="1" noChangeArrowheads="1"/>
            </p:cNvSpPr>
            <p:nvPr/>
          </p:nvSpPr>
          <p:spPr bwMode="auto">
            <a:xfrm>
              <a:off x="228" y="137"/>
              <a:ext cx="495" cy="101"/>
            </a:xfrm>
            <a:prstGeom prst="rect">
              <a:avLst/>
            </a:prstGeom>
            <a:noFill/>
            <a:ln w="12700">
              <a:noFill/>
              <a:miter lim="800000"/>
              <a:headEnd/>
              <a:tailEnd/>
            </a:ln>
            <a:effectLst/>
          </p:spPr>
          <p:txBody>
            <a:bodyPr wrap="none" lIns="69850" tIns="34925" rIns="69850" bIns="34925">
              <a:spAutoFit/>
            </a:bodyPr>
            <a:lstStyle/>
            <a:p>
              <a:pPr defTabSz="514350"/>
              <a:r>
                <a:rPr lang="en-US" sz="1100" b="1">
                  <a:latin typeface="Arial" charset="0"/>
                </a:rPr>
                <a:t>General Ledger</a:t>
              </a:r>
            </a:p>
          </p:txBody>
        </p:sp>
        <p:sp>
          <p:nvSpPr>
            <p:cNvPr id="14" name="Rectangle 7"/>
            <p:cNvSpPr>
              <a:spLocks noChangeAspect="1" noChangeArrowheads="1"/>
            </p:cNvSpPr>
            <p:nvPr/>
          </p:nvSpPr>
          <p:spPr bwMode="auto">
            <a:xfrm>
              <a:off x="444" y="504"/>
              <a:ext cx="274" cy="101"/>
            </a:xfrm>
            <a:prstGeom prst="rect">
              <a:avLst/>
            </a:prstGeom>
            <a:noFill/>
            <a:ln w="12700">
              <a:noFill/>
              <a:miter lim="800000"/>
              <a:headEnd/>
              <a:tailEnd/>
            </a:ln>
            <a:effectLst/>
          </p:spPr>
          <p:txBody>
            <a:bodyPr wrap="none" lIns="69850" tIns="34925" rIns="69850" bIns="34925">
              <a:spAutoFit/>
            </a:bodyPr>
            <a:lstStyle/>
            <a:p>
              <a:pPr defTabSz="514350"/>
              <a:r>
                <a:rPr lang="en-US" sz="1100">
                  <a:latin typeface="Arial" charset="0"/>
                </a:rPr>
                <a:t>Account</a:t>
              </a:r>
            </a:p>
          </p:txBody>
        </p:sp>
        <p:sp>
          <p:nvSpPr>
            <p:cNvPr id="15" name="Rectangle 8"/>
            <p:cNvSpPr>
              <a:spLocks noChangeAspect="1" noChangeArrowheads="1"/>
            </p:cNvSpPr>
            <p:nvPr/>
          </p:nvSpPr>
          <p:spPr bwMode="auto">
            <a:xfrm>
              <a:off x="264" y="554"/>
              <a:ext cx="590" cy="1318"/>
            </a:xfrm>
            <a:prstGeom prst="rect">
              <a:avLst/>
            </a:prstGeom>
            <a:noFill/>
            <a:ln w="12700">
              <a:noFill/>
              <a:miter lim="800000"/>
              <a:headEnd/>
              <a:tailEnd/>
            </a:ln>
            <a:effectLst/>
          </p:spPr>
          <p:txBody>
            <a:bodyPr wrap="none" lIns="69850" tIns="34925" rIns="69850" bIns="34925">
              <a:spAutoFit/>
            </a:bodyPr>
            <a:lstStyle/>
            <a:p>
              <a:pPr defTabSz="514350">
                <a:lnSpc>
                  <a:spcPct val="200000"/>
                </a:lnSpc>
              </a:pPr>
              <a:r>
                <a:rPr lang="en-US" sz="1100" dirty="0">
                  <a:latin typeface="Arial" charset="0"/>
                </a:rPr>
                <a:t>1000  Rent</a:t>
              </a:r>
            </a:p>
            <a:p>
              <a:pPr defTabSz="514350">
                <a:lnSpc>
                  <a:spcPct val="200000"/>
                </a:lnSpc>
              </a:pPr>
              <a:r>
                <a:rPr lang="en-US" sz="1100" dirty="0">
                  <a:latin typeface="Arial" charset="0"/>
                </a:rPr>
                <a:t>2000  Utilities</a:t>
              </a:r>
            </a:p>
            <a:p>
              <a:pPr defTabSz="514350">
                <a:lnSpc>
                  <a:spcPct val="200000"/>
                </a:lnSpc>
              </a:pPr>
              <a:r>
                <a:rPr lang="en-US" sz="1100" dirty="0">
                  <a:latin typeface="Arial" charset="0"/>
                </a:rPr>
                <a:t>3000  Telephone</a:t>
              </a:r>
            </a:p>
            <a:p>
              <a:pPr defTabSz="514350">
                <a:lnSpc>
                  <a:spcPct val="200000"/>
                </a:lnSpc>
              </a:pPr>
              <a:r>
                <a:rPr lang="en-US" sz="1100" dirty="0">
                  <a:latin typeface="Arial" charset="0"/>
                </a:rPr>
                <a:t>4000  Hardware</a:t>
              </a:r>
            </a:p>
            <a:p>
              <a:pPr defTabSz="514350">
                <a:lnSpc>
                  <a:spcPct val="200000"/>
                </a:lnSpc>
              </a:pPr>
              <a:r>
                <a:rPr lang="en-US" sz="1100" dirty="0">
                  <a:latin typeface="Arial" charset="0"/>
                </a:rPr>
                <a:t>5000  Software	</a:t>
              </a:r>
            </a:p>
            <a:p>
              <a:pPr defTabSz="514350">
                <a:lnSpc>
                  <a:spcPct val="200000"/>
                </a:lnSpc>
              </a:pPr>
              <a:r>
                <a:rPr lang="en-US" sz="1100" dirty="0">
                  <a:latin typeface="Arial" charset="0"/>
                </a:rPr>
                <a:t>6000  Insurance</a:t>
              </a:r>
            </a:p>
            <a:p>
              <a:pPr defTabSz="514350">
                <a:lnSpc>
                  <a:spcPct val="200000"/>
                </a:lnSpc>
              </a:pPr>
              <a:r>
                <a:rPr lang="en-US" sz="1100" dirty="0">
                  <a:latin typeface="Arial" charset="0"/>
                </a:rPr>
                <a:t>7000  Indirect </a:t>
              </a:r>
              <a:r>
                <a:rPr lang="en-US" sz="1100" dirty="0" err="1">
                  <a:latin typeface="Arial" charset="0"/>
                </a:rPr>
                <a:t>Mat’ls</a:t>
              </a:r>
              <a:endParaRPr lang="en-US" sz="1100" dirty="0">
                <a:latin typeface="Arial" charset="0"/>
              </a:endParaRPr>
            </a:p>
            <a:p>
              <a:pPr defTabSz="514350">
                <a:lnSpc>
                  <a:spcPct val="200000"/>
                </a:lnSpc>
              </a:pPr>
              <a:r>
                <a:rPr lang="en-US" sz="1100" dirty="0">
                  <a:latin typeface="Arial" charset="0"/>
                </a:rPr>
                <a:t>8000  Outside Serv.</a:t>
              </a:r>
            </a:p>
            <a:p>
              <a:pPr defTabSz="514350">
                <a:lnSpc>
                  <a:spcPct val="200000"/>
                </a:lnSpc>
              </a:pPr>
              <a:r>
                <a:rPr lang="en-US" sz="1100" dirty="0">
                  <a:latin typeface="Arial" charset="0"/>
                </a:rPr>
                <a:t>9000  etc.</a:t>
              </a:r>
            </a:p>
          </p:txBody>
        </p:sp>
        <p:sp>
          <p:nvSpPr>
            <p:cNvPr id="16" name="Rectangle 9"/>
            <p:cNvSpPr>
              <a:spLocks noChangeAspect="1" noChangeArrowheads="1"/>
            </p:cNvSpPr>
            <p:nvPr/>
          </p:nvSpPr>
          <p:spPr bwMode="auto">
            <a:xfrm>
              <a:off x="895" y="266"/>
              <a:ext cx="926" cy="173"/>
            </a:xfrm>
            <a:prstGeom prst="rect">
              <a:avLst/>
            </a:prstGeom>
            <a:noFill/>
            <a:ln w="12700">
              <a:noFill/>
              <a:miter lim="800000"/>
              <a:headEnd/>
              <a:tailEnd/>
            </a:ln>
            <a:effectLst/>
          </p:spPr>
          <p:txBody>
            <a:bodyPr wrap="none" lIns="69850" tIns="34925" rIns="69850" bIns="34925">
              <a:spAutoFit/>
            </a:bodyPr>
            <a:lstStyle/>
            <a:p>
              <a:pPr defTabSz="450850">
                <a:lnSpc>
                  <a:spcPct val="200000"/>
                </a:lnSpc>
              </a:pPr>
              <a:r>
                <a:rPr lang="en-US" sz="1100">
                  <a:latin typeface="Arial" charset="0"/>
                </a:rPr>
                <a:t>100	200	300	400	500</a:t>
              </a:r>
            </a:p>
          </p:txBody>
        </p:sp>
        <p:sp>
          <p:nvSpPr>
            <p:cNvPr id="17" name="Rectangle 10"/>
            <p:cNvSpPr>
              <a:spLocks noChangeAspect="1" noChangeArrowheads="1"/>
            </p:cNvSpPr>
            <p:nvPr/>
          </p:nvSpPr>
          <p:spPr bwMode="auto">
            <a:xfrm>
              <a:off x="859" y="338"/>
              <a:ext cx="947" cy="173"/>
            </a:xfrm>
            <a:prstGeom prst="rect">
              <a:avLst/>
            </a:prstGeom>
            <a:noFill/>
            <a:ln w="12700">
              <a:noFill/>
              <a:miter lim="800000"/>
              <a:headEnd/>
              <a:tailEnd/>
            </a:ln>
            <a:effectLst/>
          </p:spPr>
          <p:txBody>
            <a:bodyPr wrap="none" lIns="69850" tIns="34925" rIns="69850" bIns="34925">
              <a:spAutoFit/>
            </a:bodyPr>
            <a:lstStyle/>
            <a:p>
              <a:pPr defTabSz="450850">
                <a:lnSpc>
                  <a:spcPct val="200000"/>
                </a:lnSpc>
              </a:pPr>
              <a:r>
                <a:rPr lang="en-US" sz="1100">
                  <a:latin typeface="Arial" charset="0"/>
                </a:rPr>
                <a:t>   Fin.	   HR	  R&amp;D	 Mat’ls	    IS</a:t>
              </a:r>
            </a:p>
          </p:txBody>
        </p:sp>
        <p:sp>
          <p:nvSpPr>
            <p:cNvPr id="18" name="Rectangle 11"/>
            <p:cNvSpPr>
              <a:spLocks noChangeAspect="1" noChangeArrowheads="1"/>
            </p:cNvSpPr>
            <p:nvPr/>
          </p:nvSpPr>
          <p:spPr bwMode="auto">
            <a:xfrm>
              <a:off x="1183" y="158"/>
              <a:ext cx="732" cy="173"/>
            </a:xfrm>
            <a:prstGeom prst="rect">
              <a:avLst/>
            </a:prstGeom>
            <a:noFill/>
            <a:ln w="12700">
              <a:noFill/>
              <a:miter lim="800000"/>
              <a:headEnd/>
              <a:tailEnd/>
            </a:ln>
            <a:effectLst/>
          </p:spPr>
          <p:txBody>
            <a:bodyPr wrap="none" lIns="69850" tIns="34925" rIns="69850" bIns="34925">
              <a:spAutoFit/>
            </a:bodyPr>
            <a:lstStyle/>
            <a:p>
              <a:pPr defTabSz="514350">
                <a:lnSpc>
                  <a:spcPct val="200000"/>
                </a:lnSpc>
              </a:pPr>
              <a:r>
                <a:rPr lang="en-US" sz="1100">
                  <a:latin typeface="Arial" charset="0"/>
                </a:rPr>
                <a:t>Sub-Account/Cost Center</a:t>
              </a:r>
            </a:p>
          </p:txBody>
        </p:sp>
        <p:sp>
          <p:nvSpPr>
            <p:cNvPr id="19" name="Rectangle 12"/>
            <p:cNvSpPr>
              <a:spLocks noChangeAspect="1" noChangeArrowheads="1"/>
            </p:cNvSpPr>
            <p:nvPr/>
          </p:nvSpPr>
          <p:spPr bwMode="auto">
            <a:xfrm>
              <a:off x="948" y="554"/>
              <a:ext cx="856" cy="1461"/>
            </a:xfrm>
            <a:prstGeom prst="rect">
              <a:avLst/>
            </a:prstGeom>
            <a:noFill/>
            <a:ln w="12700">
              <a:noFill/>
              <a:miter lim="800000"/>
              <a:headEnd/>
              <a:tailEnd/>
            </a:ln>
            <a:effectLst/>
          </p:spPr>
          <p:txBody>
            <a:bodyPr wrap="none" lIns="69850" tIns="34925" rIns="69850" bIns="34925">
              <a:spAutoFit/>
            </a:bodyPr>
            <a:lstStyle/>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x	</a:t>
              </a:r>
              <a:r>
                <a:rPr lang="en-US" sz="1100" dirty="0" err="1">
                  <a:latin typeface="Arial" charset="0"/>
                </a:rPr>
                <a:t>x</a:t>
              </a:r>
              <a:r>
                <a:rPr lang="en-US" sz="1100" dirty="0">
                  <a:latin typeface="Arial" charset="0"/>
                </a:rPr>
                <a:t>	</a:t>
              </a:r>
              <a:r>
                <a:rPr lang="en-US" sz="1100" dirty="0" err="1">
                  <a:latin typeface="Arial" charset="0"/>
                </a:rPr>
                <a:t>x</a:t>
              </a:r>
              <a:r>
                <a:rPr lang="en-US" sz="1100" dirty="0">
                  <a:latin typeface="Arial" charset="0"/>
                </a:rPr>
                <a:t>	</a:t>
              </a:r>
              <a:r>
                <a:rPr lang="en-US" sz="1100" dirty="0" err="1">
                  <a:latin typeface="Arial" charset="0"/>
                </a:rPr>
                <a:t>x</a:t>
              </a:r>
              <a:r>
                <a:rPr lang="en-US" sz="1100" dirty="0">
                  <a:latin typeface="Arial" charset="0"/>
                </a:rPr>
                <a:t>	</a:t>
              </a:r>
              <a:r>
                <a:rPr lang="en-US" sz="1100" dirty="0" err="1">
                  <a:latin typeface="Arial" charset="0"/>
                </a:rPr>
                <a:t>x</a:t>
              </a:r>
              <a:endParaRPr lang="en-US" sz="1100" dirty="0">
                <a:latin typeface="Arial" charset="0"/>
              </a:endParaRPr>
            </a:p>
            <a:p>
              <a:pPr defTabSz="450850">
                <a:lnSpc>
                  <a:spcPct val="200000"/>
                </a:lnSpc>
              </a:pPr>
              <a:r>
                <a:rPr lang="en-US" sz="1100" dirty="0">
                  <a:latin typeface="Arial" charset="0"/>
                </a:rPr>
                <a:t>x	</a:t>
              </a:r>
              <a:r>
                <a:rPr lang="en-US" sz="1100" dirty="0" err="1">
                  <a:latin typeface="Arial" charset="0"/>
                </a:rPr>
                <a:t>x</a:t>
              </a:r>
              <a:r>
                <a:rPr lang="en-US" sz="1100" dirty="0">
                  <a:latin typeface="Arial" charset="0"/>
                </a:rPr>
                <a:t>	</a:t>
              </a:r>
              <a:r>
                <a:rPr lang="en-US" sz="1100" dirty="0" err="1">
                  <a:latin typeface="Arial" charset="0"/>
                </a:rPr>
                <a:t>x</a:t>
              </a:r>
              <a:r>
                <a:rPr lang="en-US" sz="1100" dirty="0">
                  <a:latin typeface="Arial" charset="0"/>
                </a:rPr>
                <a:t>	</a:t>
              </a:r>
              <a:r>
                <a:rPr lang="en-US" sz="1100" dirty="0" err="1">
                  <a:latin typeface="Arial" charset="0"/>
                </a:rPr>
                <a:t>x</a:t>
              </a:r>
              <a:r>
                <a:rPr lang="en-US" sz="1100" dirty="0">
                  <a:latin typeface="Arial" charset="0"/>
                </a:rPr>
                <a:t>	</a:t>
              </a:r>
              <a:r>
                <a:rPr lang="en-US" sz="1100" dirty="0" err="1">
                  <a:latin typeface="Arial" charset="0"/>
                </a:rPr>
                <a:t>x</a:t>
              </a:r>
              <a:endParaRPr lang="en-US" sz="1100" dirty="0">
                <a:latin typeface="Arial" charset="0"/>
              </a:endParaRPr>
            </a:p>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		</a:t>
              </a:r>
            </a:p>
          </p:txBody>
        </p:sp>
      </p:grpSp>
      <p:sp>
        <p:nvSpPr>
          <p:cNvPr id="20" name="Rectangle 19"/>
          <p:cNvSpPr/>
          <p:nvPr/>
        </p:nvSpPr>
        <p:spPr>
          <a:xfrm>
            <a:off x="975360" y="3352800"/>
            <a:ext cx="3901440" cy="670560"/>
          </a:xfrm>
          <a:prstGeom prst="rect">
            <a:avLst/>
          </a:prstGeom>
          <a:solidFill>
            <a:schemeClr val="accent1">
              <a:alpha val="14000"/>
            </a:schemeClr>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3413760" y="2296160"/>
            <a:ext cx="416560" cy="2966720"/>
          </a:xfrm>
          <a:prstGeom prst="rect">
            <a:avLst/>
          </a:prstGeom>
          <a:solidFill>
            <a:schemeClr val="accent2">
              <a:lumMod val="40000"/>
              <a:lumOff val="60000"/>
              <a:alpha val="14000"/>
            </a:schemeClr>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6299200" y="1198880"/>
            <a:ext cx="2844800" cy="1815882"/>
          </a:xfrm>
          <a:prstGeom prst="rect">
            <a:avLst/>
          </a:prstGeom>
        </p:spPr>
        <p:txBody>
          <a:bodyPr wrap="square">
            <a:spAutoFit/>
          </a:bodyPr>
          <a:lstStyle/>
          <a:p>
            <a:r>
              <a:rPr lang="en-US" sz="1600" dirty="0" smtClean="0"/>
              <a:t>Vertical Approver</a:t>
            </a:r>
          </a:p>
          <a:p>
            <a:endParaRPr lang="en-US" sz="1600" b="0" dirty="0" smtClean="0"/>
          </a:p>
          <a:p>
            <a:r>
              <a:rPr lang="en-US" sz="1600" b="0" dirty="0" smtClean="0"/>
              <a:t>The department head approves all requisitions, regardless of account, for this sub-account/cost center combination.</a:t>
            </a:r>
            <a:endParaRPr lang="en-US" sz="1600" b="0" dirty="0"/>
          </a:p>
        </p:txBody>
      </p:sp>
      <p:sp>
        <p:nvSpPr>
          <p:cNvPr id="23" name="Rectangle 22"/>
          <p:cNvSpPr/>
          <p:nvPr/>
        </p:nvSpPr>
        <p:spPr>
          <a:xfrm>
            <a:off x="6299200" y="3606800"/>
            <a:ext cx="2844800" cy="2062103"/>
          </a:xfrm>
          <a:prstGeom prst="rect">
            <a:avLst/>
          </a:prstGeom>
        </p:spPr>
        <p:txBody>
          <a:bodyPr wrap="square">
            <a:spAutoFit/>
          </a:bodyPr>
          <a:lstStyle/>
          <a:p>
            <a:r>
              <a:rPr lang="en-US" sz="1600" dirty="0" smtClean="0"/>
              <a:t>Horizontal Approver</a:t>
            </a:r>
          </a:p>
          <a:p>
            <a:endParaRPr lang="en-US" sz="1600" b="0" dirty="0" smtClean="0"/>
          </a:p>
          <a:p>
            <a:r>
              <a:rPr lang="en-US" sz="1600" b="0" dirty="0" smtClean="0"/>
              <a:t>Computer category reviewer/approver approves all requisitions, regardless of sub-account/cost center combination, for these account ranges.</a:t>
            </a:r>
            <a:endParaRPr lang="en-US" sz="1600" b="0" dirty="0"/>
          </a:p>
        </p:txBody>
      </p:sp>
      <p:cxnSp>
        <p:nvCxnSpPr>
          <p:cNvPr id="25" name="Straight Connector 24"/>
          <p:cNvCxnSpPr/>
          <p:nvPr/>
        </p:nvCxnSpPr>
        <p:spPr>
          <a:xfrm flipH="1">
            <a:off x="3820160" y="1473200"/>
            <a:ext cx="2407920" cy="11785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flipV="1">
            <a:off x="2407920" y="4023360"/>
            <a:ext cx="426720" cy="180848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1920240" y="5826949"/>
            <a:ext cx="3677920" cy="338554"/>
          </a:xfrm>
          <a:prstGeom prst="rect">
            <a:avLst/>
          </a:prstGeom>
        </p:spPr>
        <p:txBody>
          <a:bodyPr wrap="square">
            <a:spAutoFit/>
          </a:bodyPr>
          <a:lstStyle/>
          <a:p>
            <a:r>
              <a:rPr lang="en-US" sz="1600" b="0" dirty="0" smtClean="0"/>
              <a:t>Category = Computers</a:t>
            </a:r>
            <a:endParaRPr lang="en-US" sz="1600" b="0" dirty="0"/>
          </a:p>
        </p:txBody>
      </p:sp>
      <p:cxnSp>
        <p:nvCxnSpPr>
          <p:cNvPr id="34" name="Straight Connector 33"/>
          <p:cNvCxnSpPr/>
          <p:nvPr/>
        </p:nvCxnSpPr>
        <p:spPr>
          <a:xfrm flipH="1" flipV="1">
            <a:off x="4886960" y="3688080"/>
            <a:ext cx="1442720" cy="2641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Approver Maintenance Programs</a:t>
            </a:r>
            <a:endParaRPr lang="en-US" dirty="0"/>
          </a:p>
        </p:txBody>
      </p:sp>
      <p:pic>
        <p:nvPicPr>
          <p:cNvPr id="606210" name="Picture 2" descr="C:\Users\qgl\AppData\Local\Temp\SNAGHTML6dad617.PNG"/>
          <p:cNvPicPr>
            <a:picLocks noChangeAspect="1" noChangeArrowheads="1"/>
          </p:cNvPicPr>
          <p:nvPr/>
        </p:nvPicPr>
        <p:blipFill>
          <a:blip r:embed="rId3" cstate="print"/>
          <a:srcRect/>
          <a:stretch>
            <a:fillRect/>
          </a:stretch>
        </p:blipFill>
        <p:spPr bwMode="auto">
          <a:xfrm>
            <a:off x="490856" y="1026477"/>
            <a:ext cx="7028684" cy="3860483"/>
          </a:xfrm>
          <a:prstGeom prst="rect">
            <a:avLst/>
          </a:prstGeom>
          <a:noFill/>
        </p:spPr>
      </p:pic>
      <p:pic>
        <p:nvPicPr>
          <p:cNvPr id="606212" name="Picture 4" descr="C:\Users\qgl\AppData\Local\Temp\SNAGHTML6dbc5a3.PNG"/>
          <p:cNvPicPr>
            <a:picLocks noChangeAspect="1" noChangeArrowheads="1"/>
          </p:cNvPicPr>
          <p:nvPr/>
        </p:nvPicPr>
        <p:blipFill>
          <a:blip r:embed="rId4" cstate="print"/>
          <a:srcRect/>
          <a:stretch>
            <a:fillRect/>
          </a:stretch>
        </p:blipFill>
        <p:spPr bwMode="auto">
          <a:xfrm>
            <a:off x="764642" y="1305878"/>
            <a:ext cx="6835038" cy="4683708"/>
          </a:xfrm>
          <a:prstGeom prst="rect">
            <a:avLst/>
          </a:prstGeom>
          <a:noFill/>
        </p:spPr>
      </p:pic>
      <p:pic>
        <p:nvPicPr>
          <p:cNvPr id="606214" name="Picture 6" descr="C:\Users\qgl\AppData\Local\Temp\SNAGHTML6dcab9d.PNG"/>
          <p:cNvPicPr>
            <a:picLocks noChangeAspect="1" noChangeArrowheads="1"/>
          </p:cNvPicPr>
          <p:nvPr/>
        </p:nvPicPr>
        <p:blipFill>
          <a:blip r:embed="rId5" cstate="print"/>
          <a:srcRect/>
          <a:stretch>
            <a:fillRect/>
          </a:stretch>
        </p:blipFill>
        <p:spPr bwMode="auto">
          <a:xfrm>
            <a:off x="1203762" y="1547495"/>
            <a:ext cx="6741358" cy="4343215"/>
          </a:xfrm>
          <a:prstGeom prst="rect">
            <a:avLst/>
          </a:prstGeom>
          <a:noFill/>
        </p:spPr>
      </p:pic>
      <p:pic>
        <p:nvPicPr>
          <p:cNvPr id="556034" name="Picture 2" descr="C:\Users\qgl\AppData\Local\Temp\SNAGHTML13fe0b3.PNG"/>
          <p:cNvPicPr>
            <a:picLocks noChangeAspect="1" noChangeArrowheads="1"/>
          </p:cNvPicPr>
          <p:nvPr/>
        </p:nvPicPr>
        <p:blipFill>
          <a:blip r:embed="rId6" cstate="print"/>
          <a:srcRect/>
          <a:stretch>
            <a:fillRect/>
          </a:stretch>
        </p:blipFill>
        <p:spPr bwMode="auto">
          <a:xfrm>
            <a:off x="1617747" y="1805941"/>
            <a:ext cx="6733773" cy="462703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Example: Requisition Setups</a:t>
            </a:r>
            <a:endParaRPr lang="en-US" dirty="0"/>
          </a:p>
        </p:txBody>
      </p:sp>
      <p:graphicFrame>
        <p:nvGraphicFramePr>
          <p:cNvPr id="7" name="Table 6"/>
          <p:cNvGraphicFramePr>
            <a:graphicFrameLocks noGrp="1"/>
          </p:cNvGraphicFramePr>
          <p:nvPr/>
        </p:nvGraphicFramePr>
        <p:xfrm>
          <a:off x="289362" y="1188652"/>
          <a:ext cx="8669442" cy="3947382"/>
        </p:xfrm>
        <a:graphic>
          <a:graphicData uri="http://schemas.openxmlformats.org/drawingml/2006/table">
            <a:tbl>
              <a:tblPr firstRow="1" bandRow="1">
                <a:tableStyleId>{5C22544A-7EE6-4342-B048-85BDC9FD1C3A}</a:tableStyleId>
              </a:tblPr>
              <a:tblGrid>
                <a:gridCol w="1678334"/>
                <a:gridCol w="1211480"/>
                <a:gridCol w="1444907"/>
                <a:gridCol w="1444907"/>
                <a:gridCol w="1431405"/>
                <a:gridCol w="1458409"/>
              </a:tblGrid>
              <a:tr h="815835">
                <a:tc>
                  <a:txBody>
                    <a:bodyPr/>
                    <a:lstStyle/>
                    <a:p>
                      <a:r>
                        <a:rPr lang="en-US" dirty="0" smtClean="0"/>
                        <a:t>Sub-Account</a:t>
                      </a:r>
                      <a:br>
                        <a:rPr lang="en-US" dirty="0" smtClean="0"/>
                      </a:br>
                      <a:r>
                        <a:rPr lang="en-US" sz="1600" dirty="0" smtClean="0"/>
                        <a:t>/Category</a:t>
                      </a:r>
                      <a:endParaRPr lang="en-US" sz="1600" dirty="0"/>
                    </a:p>
                  </a:txBody>
                  <a:tcPr/>
                </a:tc>
                <a:tc>
                  <a:txBody>
                    <a:bodyPr/>
                    <a:lstStyle/>
                    <a:p>
                      <a:r>
                        <a:rPr lang="en-US" dirty="0" smtClean="0"/>
                        <a:t>CONS</a:t>
                      </a:r>
                      <a:r>
                        <a:rPr lang="en-US" baseline="0" dirty="0" smtClean="0"/>
                        <a:t> </a:t>
                      </a:r>
                      <a:br>
                        <a:rPr lang="en-US" baseline="0" dirty="0" smtClean="0"/>
                      </a:br>
                      <a:r>
                        <a:rPr lang="en-US" sz="1600" baseline="0" dirty="0" smtClean="0"/>
                        <a:t>Consumer</a:t>
                      </a:r>
                      <a:endParaRPr lang="en-US" sz="1600" dirty="0"/>
                    </a:p>
                  </a:txBody>
                  <a:tcPr/>
                </a:tc>
                <a:tc>
                  <a:txBody>
                    <a:bodyPr/>
                    <a:lstStyle/>
                    <a:p>
                      <a:r>
                        <a:rPr lang="en-US" dirty="0" smtClean="0"/>
                        <a:t>ELEC </a:t>
                      </a:r>
                      <a:br>
                        <a:rPr lang="en-US" dirty="0" smtClean="0"/>
                      </a:br>
                      <a:r>
                        <a:rPr lang="en-US" sz="1600" dirty="0" smtClean="0"/>
                        <a:t>Electronics</a:t>
                      </a:r>
                      <a:endParaRPr lang="en-US" sz="1600" dirty="0"/>
                    </a:p>
                  </a:txBody>
                  <a:tcPr/>
                </a:tc>
                <a:tc>
                  <a:txBody>
                    <a:bodyPr/>
                    <a:lstStyle/>
                    <a:p>
                      <a:r>
                        <a:rPr lang="en-US" dirty="0" smtClean="0"/>
                        <a:t>GSERV </a:t>
                      </a:r>
                      <a:br>
                        <a:rPr lang="en-US" dirty="0" smtClean="0"/>
                      </a:br>
                      <a:r>
                        <a:rPr lang="en-US" sz="1600" dirty="0" smtClean="0"/>
                        <a:t>General Services</a:t>
                      </a:r>
                      <a:endParaRPr lang="en-US" sz="1600" dirty="0"/>
                    </a:p>
                  </a:txBody>
                  <a:tcPr/>
                </a:tc>
                <a:tc>
                  <a:txBody>
                    <a:bodyPr/>
                    <a:lstStyle/>
                    <a:p>
                      <a:r>
                        <a:rPr lang="en-US" dirty="0" smtClean="0"/>
                        <a:t>HO </a:t>
                      </a:r>
                      <a:br>
                        <a:rPr lang="en-US" dirty="0" smtClean="0"/>
                      </a:br>
                      <a:r>
                        <a:rPr lang="en-US" sz="1600" dirty="0" smtClean="0"/>
                        <a:t>Head</a:t>
                      </a:r>
                      <a:r>
                        <a:rPr lang="en-US" sz="1600" baseline="0" dirty="0" smtClean="0"/>
                        <a:t> Office Overhead</a:t>
                      </a:r>
                      <a:endParaRPr lang="en-US" sz="1600" dirty="0"/>
                    </a:p>
                  </a:txBody>
                  <a:tcPr/>
                </a:tc>
                <a:tc>
                  <a:txBody>
                    <a:bodyPr/>
                    <a:lstStyle/>
                    <a:p>
                      <a:r>
                        <a:rPr lang="en-US" dirty="0" smtClean="0"/>
                        <a:t>MECH </a:t>
                      </a:r>
                      <a:r>
                        <a:rPr lang="en-US" sz="1600" dirty="0" smtClean="0"/>
                        <a:t>Mechanical</a:t>
                      </a:r>
                      <a:endParaRPr lang="en-US" sz="1600" dirty="0"/>
                    </a:p>
                  </a:txBody>
                  <a:tcPr/>
                </a:tc>
              </a:tr>
              <a:tr h="726514">
                <a:tc>
                  <a:txBody>
                    <a:bodyPr/>
                    <a:lstStyle/>
                    <a:p>
                      <a:r>
                        <a:rPr lang="en-US" dirty="0" smtClean="0"/>
                        <a:t>10</a:t>
                      </a:r>
                    </a:p>
                    <a:p>
                      <a:r>
                        <a:rPr lang="en-US" dirty="0" smtClean="0"/>
                        <a:t>Inventory</a:t>
                      </a:r>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r>
                        <a:rPr lang="en-US" dirty="0" smtClean="0"/>
                        <a:t>Vertical</a:t>
                      </a:r>
                      <a:endParaRPr lang="en-US" dirty="0"/>
                    </a:p>
                  </a:txBody>
                  <a:tcPr/>
                </a:tc>
                <a:tc>
                  <a:txBody>
                    <a:bodyPr/>
                    <a:lstStyle/>
                    <a:p>
                      <a:endParaRPr lang="en-US" dirty="0"/>
                    </a:p>
                  </a:txBody>
                  <a:tcPr/>
                </a:tc>
              </a:tr>
              <a:tr h="726514">
                <a:tc>
                  <a:txBody>
                    <a:bodyPr/>
                    <a:lstStyle/>
                    <a:p>
                      <a:r>
                        <a:rPr lang="en-US" dirty="0" smtClean="0"/>
                        <a:t>20</a:t>
                      </a:r>
                      <a:br>
                        <a:rPr lang="en-US" dirty="0" smtClean="0"/>
                      </a:br>
                      <a:r>
                        <a:rPr lang="en-US" dirty="0" smtClean="0"/>
                        <a:t>MRO</a:t>
                      </a:r>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r>
                        <a:rPr lang="en-US" dirty="0" smtClean="0"/>
                        <a:t>Vertical</a:t>
                      </a:r>
                      <a:endParaRPr lang="en-US" dirty="0"/>
                    </a:p>
                  </a:txBody>
                  <a:tcPr/>
                </a:tc>
                <a:tc>
                  <a:txBody>
                    <a:bodyPr/>
                    <a:lstStyle/>
                    <a:p>
                      <a:r>
                        <a:rPr lang="en-US" dirty="0" smtClean="0"/>
                        <a:t>Horizontal</a:t>
                      </a:r>
                      <a:endParaRPr lang="en-US" dirty="0"/>
                    </a:p>
                  </a:txBody>
                  <a:tcPr/>
                </a:tc>
              </a:tr>
              <a:tr h="874109">
                <a:tc>
                  <a:txBody>
                    <a:bodyPr/>
                    <a:lstStyle/>
                    <a:p>
                      <a:r>
                        <a:rPr lang="en-US" dirty="0" smtClean="0"/>
                        <a:t>30</a:t>
                      </a:r>
                    </a:p>
                    <a:p>
                      <a:r>
                        <a:rPr lang="en-US" dirty="0" smtClean="0"/>
                        <a:t>Expense Items</a:t>
                      </a:r>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r>
                        <a:rPr lang="en-US" dirty="0" smtClean="0"/>
                        <a:t>Vertical</a:t>
                      </a:r>
                      <a:endParaRPr lang="en-US" dirty="0"/>
                    </a:p>
                  </a:txBody>
                  <a:tcPr/>
                </a:tc>
                <a:tc>
                  <a:txBody>
                    <a:bodyPr/>
                    <a:lstStyle/>
                    <a:p>
                      <a:endParaRPr lang="en-US" dirty="0"/>
                    </a:p>
                  </a:txBody>
                  <a:tcPr/>
                </a:tc>
              </a:tr>
              <a:tr h="726514">
                <a:tc>
                  <a:txBody>
                    <a:bodyPr/>
                    <a:lstStyle/>
                    <a:p>
                      <a:r>
                        <a:rPr lang="en-US" dirty="0" smtClean="0"/>
                        <a:t>40</a:t>
                      </a:r>
                    </a:p>
                    <a:p>
                      <a:r>
                        <a:rPr lang="en-US" dirty="0" smtClean="0"/>
                        <a:t>Services</a:t>
                      </a:r>
                      <a:endParaRPr lang="en-US" dirty="0"/>
                    </a:p>
                  </a:txBody>
                  <a:tcPr/>
                </a:tc>
                <a:tc>
                  <a:txBody>
                    <a:bodyPr/>
                    <a:lstStyle/>
                    <a:p>
                      <a:endParaRPr lang="en-US" dirty="0"/>
                    </a:p>
                  </a:txBody>
                  <a:tcPr/>
                </a:tc>
                <a:tc>
                  <a:txBody>
                    <a:bodyPr/>
                    <a:lstStyle/>
                    <a:p>
                      <a:endParaRPr lang="en-US" dirty="0"/>
                    </a:p>
                  </a:txBody>
                  <a:tcPr/>
                </a:tc>
                <a:tc>
                  <a:txBody>
                    <a:bodyPr/>
                    <a:lstStyle/>
                    <a:p>
                      <a:r>
                        <a:rPr lang="en-US" sz="1800" kern="1200" dirty="0" smtClean="0">
                          <a:solidFill>
                            <a:schemeClr val="dk1"/>
                          </a:solidFill>
                          <a:latin typeface="+mn-lt"/>
                          <a:ea typeface="+mn-ea"/>
                          <a:cs typeface="+mn-cs"/>
                        </a:rPr>
                        <a:t>Vertical &amp; Horizontal</a:t>
                      </a:r>
                    </a:p>
                  </a:txBody>
                  <a:tcPr/>
                </a:tc>
                <a:tc>
                  <a:txBody>
                    <a:bodyPr/>
                    <a:lstStyle/>
                    <a:p>
                      <a:r>
                        <a:rPr lang="en-US" dirty="0" smtClean="0"/>
                        <a:t>Vertical</a:t>
                      </a:r>
                      <a:endParaRPr lang="en-US" dirty="0"/>
                    </a:p>
                  </a:txBody>
                  <a:tcPr/>
                </a:tc>
                <a:tc>
                  <a:txBody>
                    <a:bodyPr/>
                    <a:lstStyle/>
                    <a:p>
                      <a:endParaRPr lang="en-US" dirty="0"/>
                    </a:p>
                  </a:txBody>
                  <a:tcPr/>
                </a:tc>
              </a:tr>
            </a:tbl>
          </a:graphicData>
        </a:graphic>
      </p:graphicFrame>
      <p:sp>
        <p:nvSpPr>
          <p:cNvPr id="9" name="TextBox 8"/>
          <p:cNvSpPr txBox="1"/>
          <p:nvPr/>
        </p:nvSpPr>
        <p:spPr>
          <a:xfrm>
            <a:off x="231494" y="5370653"/>
            <a:ext cx="8646287" cy="646331"/>
          </a:xfrm>
          <a:prstGeom prst="rect">
            <a:avLst/>
          </a:prstGeom>
          <a:noFill/>
        </p:spPr>
        <p:txBody>
          <a:bodyPr wrap="square" rtlCol="0">
            <a:spAutoFit/>
          </a:bodyPr>
          <a:lstStyle/>
          <a:p>
            <a:pPr marL="182880" indent="-182880">
              <a:buFont typeface="Arial" pitchFamily="34" charset="0"/>
              <a:buChar char="•"/>
            </a:pPr>
            <a:r>
              <a:rPr lang="en-US" sz="1800" b="0" dirty="0" smtClean="0"/>
              <a:t>Horizontal Process: demo can approve up to $1000; mfg has to approve the rest.  </a:t>
            </a:r>
          </a:p>
          <a:p>
            <a:pPr marL="182880" indent="-182880">
              <a:buFont typeface="Arial" pitchFamily="34" charset="0"/>
              <a:buChar char="•"/>
            </a:pPr>
            <a:r>
              <a:rPr lang="en-US" sz="1800" b="0" dirty="0" smtClean="0"/>
              <a:t>Vertical Process: demo can approve up to $5000; </a:t>
            </a:r>
            <a:r>
              <a:rPr lang="en-US" sz="1800" b="0" dirty="0" err="1" smtClean="0"/>
              <a:t>qad</a:t>
            </a:r>
            <a:r>
              <a:rPr lang="en-US" sz="1800" b="0" dirty="0" smtClean="0"/>
              <a:t> has to approve the rest.</a:t>
            </a:r>
            <a:endParaRPr lang="en-US" sz="1800" b="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GRS Process Flow</a:t>
            </a:r>
            <a:endParaRPr lang="en-US" dirty="0"/>
          </a:p>
        </p:txBody>
      </p:sp>
      <p:pic>
        <p:nvPicPr>
          <p:cNvPr id="558084" name="Picture 4" descr="C:\Users\qgl\AppData\Local\Temp\SNAGHTML28b612ca.PNG"/>
          <p:cNvPicPr>
            <a:picLocks noChangeAspect="1" noChangeArrowheads="1"/>
          </p:cNvPicPr>
          <p:nvPr/>
        </p:nvPicPr>
        <p:blipFill>
          <a:blip r:embed="rId3" cstate="print"/>
          <a:srcRect/>
          <a:stretch>
            <a:fillRect/>
          </a:stretch>
        </p:blipFill>
        <p:spPr bwMode="auto">
          <a:xfrm>
            <a:off x="257175" y="1001712"/>
            <a:ext cx="8686800" cy="5438776"/>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Creating Purchase Requisitions</a:t>
            </a:r>
          </a:p>
        </p:txBody>
      </p:sp>
      <p:sp>
        <p:nvSpPr>
          <p:cNvPr id="5" name="Content Placeholder 4"/>
          <p:cNvSpPr>
            <a:spLocks noGrp="1"/>
          </p:cNvSpPr>
          <p:nvPr>
            <p:ph idx="1"/>
          </p:nvPr>
        </p:nvSpPr>
        <p:spPr/>
        <p:txBody>
          <a:bodyPr/>
          <a:lstStyle/>
          <a:p>
            <a:pPr>
              <a:buNone/>
            </a:pPr>
            <a:r>
              <a:rPr lang="en-US" dirty="0" smtClean="0"/>
              <a:t>Purchase requisitions come from two sources:</a:t>
            </a:r>
          </a:p>
          <a:p>
            <a:pPr marL="182880" indent="-182880">
              <a:buFont typeface="Arial" pitchFamily="34" charset="0"/>
              <a:buChar char="•"/>
            </a:pPr>
            <a:endParaRPr lang="en-US" dirty="0" smtClean="0"/>
          </a:p>
          <a:p>
            <a:pPr marL="182880" indent="-182880">
              <a:buFont typeface="Arial" pitchFamily="34" charset="0"/>
              <a:buChar char="•"/>
            </a:pPr>
            <a:r>
              <a:rPr lang="en-US" dirty="0" smtClean="0"/>
              <a:t>Requisition Maintenance (5.2.3)</a:t>
            </a:r>
          </a:p>
          <a:p>
            <a:pPr marL="182880" indent="-182880">
              <a:buFont typeface="Arial" pitchFamily="34" charset="0"/>
              <a:buChar char="•"/>
            </a:pPr>
            <a:endParaRPr lang="en-US" dirty="0" smtClean="0"/>
          </a:p>
          <a:p>
            <a:pPr marL="182880" indent="-182880">
              <a:buFont typeface="Arial" pitchFamily="34" charset="0"/>
              <a:buChar char="•"/>
            </a:pPr>
            <a:r>
              <a:rPr lang="en-US" dirty="0" smtClean="0"/>
              <a:t>Planned Purchase Order Approval (23.11)</a:t>
            </a:r>
            <a:r>
              <a:rPr lang="en-US" sz="2000" dirty="0" smtClean="0">
                <a:solidFill>
                  <a:schemeClr val="accent2">
                    <a:lumMod val="75000"/>
                  </a:schemeClr>
                </a:solidFill>
              </a:rPr>
              <a:t>*</a:t>
            </a:r>
          </a:p>
          <a:p>
            <a:endParaRPr lang="en-US" dirty="0" smtClean="0"/>
          </a:p>
          <a:p>
            <a:endParaRPr lang="en-US" dirty="0" smtClean="0"/>
          </a:p>
          <a:p>
            <a:endParaRPr lang="en-US" dirty="0" smtClean="0"/>
          </a:p>
          <a:p>
            <a:endParaRPr lang="en-US" dirty="0" smtClean="0"/>
          </a:p>
          <a:p>
            <a:pPr>
              <a:buNone/>
            </a:pPr>
            <a:r>
              <a:rPr lang="en-US" dirty="0" smtClean="0"/>
              <a:t>    </a:t>
            </a:r>
            <a:r>
              <a:rPr lang="en-US" dirty="0" smtClean="0">
                <a:solidFill>
                  <a:schemeClr val="accent2">
                    <a:lumMod val="75000"/>
                  </a:schemeClr>
                </a:solidFill>
              </a:rPr>
              <a:t>* </a:t>
            </a:r>
            <a:r>
              <a:rPr lang="en-US" sz="2400" i="1" dirty="0" smtClean="0">
                <a:solidFill>
                  <a:schemeClr val="accent2">
                    <a:lumMod val="75000"/>
                  </a:schemeClr>
                </a:solidFill>
              </a:rPr>
              <a:t>Not covered in this course</a:t>
            </a:r>
            <a:endParaRPr lang="en-US" sz="2400" i="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Requisition Components</a:t>
            </a:r>
          </a:p>
        </p:txBody>
      </p:sp>
      <p:sp>
        <p:nvSpPr>
          <p:cNvPr id="5" name="Content Placeholder 4"/>
          <p:cNvSpPr>
            <a:spLocks noGrp="1"/>
          </p:cNvSpPr>
          <p:nvPr>
            <p:ph idx="1"/>
          </p:nvPr>
        </p:nvSpPr>
        <p:spPr/>
        <p:txBody>
          <a:bodyPr/>
          <a:lstStyle/>
          <a:p>
            <a:r>
              <a:rPr lang="en-US" dirty="0" smtClean="0"/>
              <a:t>Header</a:t>
            </a:r>
          </a:p>
          <a:p>
            <a:r>
              <a:rPr lang="en-US" dirty="0" smtClean="0"/>
              <a:t>Line-item detail</a:t>
            </a:r>
          </a:p>
          <a:p>
            <a:r>
              <a:rPr lang="en-US" dirty="0" smtClean="0"/>
              <a:t>Trailer</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082" name="Picture 2" descr="C:\Users\qgl\AppData\Local\Temp\SNAGHTML1f151fd2.PNG"/>
          <p:cNvPicPr>
            <a:picLocks noChangeAspect="1" noChangeArrowheads="1"/>
          </p:cNvPicPr>
          <p:nvPr/>
        </p:nvPicPr>
        <p:blipFill>
          <a:blip r:embed="rId3" cstate="print"/>
          <a:srcRect/>
          <a:stretch>
            <a:fillRect/>
          </a:stretch>
        </p:blipFill>
        <p:spPr bwMode="auto">
          <a:xfrm>
            <a:off x="560689" y="969118"/>
            <a:ext cx="8196483" cy="5339085"/>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Requisition Header</a:t>
            </a:r>
          </a:p>
        </p:txBody>
      </p:sp>
      <p:sp>
        <p:nvSpPr>
          <p:cNvPr id="7" name="Rectangle 6"/>
          <p:cNvSpPr/>
          <p:nvPr/>
        </p:nvSpPr>
        <p:spPr>
          <a:xfrm>
            <a:off x="740780" y="1759352"/>
            <a:ext cx="1474101" cy="36408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708762" y="1757680"/>
            <a:ext cx="1268072" cy="355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102015" y="4140778"/>
            <a:ext cx="2165365" cy="355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013941" y="5323839"/>
            <a:ext cx="2080871" cy="355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eaLnBrk="1" hangingPunct="1">
              <a:buFont typeface="Wingdings" pitchFamily="2" charset="2"/>
              <a:buChar char="§"/>
            </a:pPr>
            <a:r>
              <a:rPr lang="en-US" altLang="zh-CN" dirty="0" smtClean="0"/>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eaLnBrk="1" hangingPunct="1">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034" name="Picture 2" descr="C:\Users\qgl\AppData\Local\Temp\SNAGHTML1f177d9b.PNG"/>
          <p:cNvPicPr>
            <a:picLocks noChangeAspect="1" noChangeArrowheads="1"/>
          </p:cNvPicPr>
          <p:nvPr/>
        </p:nvPicPr>
        <p:blipFill>
          <a:blip r:embed="rId3" cstate="print"/>
          <a:srcRect/>
          <a:stretch>
            <a:fillRect/>
          </a:stretch>
        </p:blipFill>
        <p:spPr bwMode="auto">
          <a:xfrm>
            <a:off x="502815" y="1025806"/>
            <a:ext cx="8330789" cy="5212949"/>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Requisition Line-Item Detail</a:t>
            </a:r>
          </a:p>
        </p:txBody>
      </p:sp>
      <p:sp>
        <p:nvSpPr>
          <p:cNvPr id="8" name="Rectangle 7"/>
          <p:cNvSpPr/>
          <p:nvPr/>
        </p:nvSpPr>
        <p:spPr>
          <a:xfrm>
            <a:off x="518546" y="2473897"/>
            <a:ext cx="8162466" cy="60497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986" name="Picture 2" descr="C:\Users\qgl\AppData\Local\Temp\SNAGHTML1f191e3d.PNG"/>
          <p:cNvPicPr>
            <a:picLocks noChangeAspect="1" noChangeArrowheads="1"/>
          </p:cNvPicPr>
          <p:nvPr/>
        </p:nvPicPr>
        <p:blipFill>
          <a:blip r:embed="rId3" cstate="print"/>
          <a:srcRect/>
          <a:stretch>
            <a:fillRect/>
          </a:stretch>
        </p:blipFill>
        <p:spPr bwMode="auto">
          <a:xfrm>
            <a:off x="699584" y="1103231"/>
            <a:ext cx="7680119" cy="4533640"/>
          </a:xfrm>
          <a:prstGeom prst="rect">
            <a:avLst/>
          </a:prstGeom>
          <a:noFill/>
        </p:spPr>
      </p:pic>
      <p:sp>
        <p:nvSpPr>
          <p:cNvPr id="15362" name="Rectangle 2"/>
          <p:cNvSpPr>
            <a:spLocks noGrp="1" noChangeArrowheads="1"/>
          </p:cNvSpPr>
          <p:nvPr>
            <p:ph type="title"/>
          </p:nvPr>
        </p:nvSpPr>
        <p:spPr/>
        <p:txBody>
          <a:bodyPr>
            <a:normAutofit/>
          </a:bodyPr>
          <a:lstStyle/>
          <a:p>
            <a:pPr eaLnBrk="1" hangingPunct="1"/>
            <a:r>
              <a:rPr lang="en-US" dirty="0" smtClean="0"/>
              <a:t>Requisition Trailer</a:t>
            </a:r>
          </a:p>
        </p:txBody>
      </p:sp>
      <p:sp>
        <p:nvSpPr>
          <p:cNvPr id="8" name="Rectangle 7"/>
          <p:cNvSpPr/>
          <p:nvPr/>
        </p:nvSpPr>
        <p:spPr>
          <a:xfrm>
            <a:off x="3805755" y="4360568"/>
            <a:ext cx="824118" cy="41977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C:\Users\qgl\AppData\Local\Temp\SNAGHTML1f19d941.PNG"/>
          <p:cNvPicPr>
            <a:picLocks noChangeAspect="1" noChangeArrowheads="1"/>
          </p:cNvPicPr>
          <p:nvPr/>
        </p:nvPicPr>
        <p:blipFill>
          <a:blip r:embed="rId3" cstate="print"/>
          <a:srcRect/>
          <a:stretch>
            <a:fillRect/>
          </a:stretch>
        </p:blipFill>
        <p:spPr bwMode="auto">
          <a:xfrm>
            <a:off x="606988" y="1082715"/>
            <a:ext cx="7787282" cy="4970844"/>
          </a:xfrm>
          <a:prstGeom prst="rect">
            <a:avLst/>
          </a:prstGeom>
          <a:noFill/>
        </p:spPr>
      </p:pic>
      <p:sp>
        <p:nvSpPr>
          <p:cNvPr id="15362" name="Rectangle 2"/>
          <p:cNvSpPr>
            <a:spLocks noGrp="1" noChangeArrowheads="1"/>
          </p:cNvSpPr>
          <p:nvPr>
            <p:ph type="title"/>
          </p:nvPr>
        </p:nvSpPr>
        <p:spPr/>
        <p:txBody>
          <a:bodyPr>
            <a:normAutofit/>
          </a:bodyPr>
          <a:lstStyle/>
          <a:p>
            <a:pPr eaLnBrk="1" hangingPunct="1"/>
            <a:r>
              <a:rPr lang="en-US" dirty="0" smtClean="0"/>
              <a:t>Routing Requisition</a:t>
            </a:r>
          </a:p>
        </p:txBody>
      </p:sp>
      <p:sp>
        <p:nvSpPr>
          <p:cNvPr id="5" name="Rectangle 4"/>
          <p:cNvSpPr/>
          <p:nvPr/>
        </p:nvSpPr>
        <p:spPr>
          <a:xfrm>
            <a:off x="1699160" y="5240244"/>
            <a:ext cx="2247803" cy="355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890" name="Picture 2" descr="C:\Users\qgl\AppData\Local\Temp\SNAGHTML1f1c6ead.PNG"/>
          <p:cNvPicPr>
            <a:picLocks noChangeAspect="1" noChangeArrowheads="1"/>
          </p:cNvPicPr>
          <p:nvPr/>
        </p:nvPicPr>
        <p:blipFill>
          <a:blip r:embed="rId3" cstate="print"/>
          <a:srcRect/>
          <a:stretch>
            <a:fillRect/>
          </a:stretch>
        </p:blipFill>
        <p:spPr bwMode="auto">
          <a:xfrm>
            <a:off x="873205" y="1252737"/>
            <a:ext cx="6661913" cy="4118510"/>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Reviewing and Approving Requisition</a:t>
            </a:r>
          </a:p>
        </p:txBody>
      </p:sp>
      <p:sp>
        <p:nvSpPr>
          <p:cNvPr id="5" name="Rectangle 4"/>
          <p:cNvSpPr/>
          <p:nvPr/>
        </p:nvSpPr>
        <p:spPr>
          <a:xfrm>
            <a:off x="1236174" y="3657601"/>
            <a:ext cx="2375128" cy="6134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2335768" y="4557340"/>
            <a:ext cx="1287107" cy="46607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571840" y="3017905"/>
            <a:ext cx="2340403" cy="361903"/>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0546" name="Picture 2" descr="C:\Users\qgl\AppData\Local\Temp\SNAGHTML1f25e40b.PNG"/>
          <p:cNvPicPr>
            <a:picLocks noChangeAspect="1" noChangeArrowheads="1"/>
          </p:cNvPicPr>
          <p:nvPr/>
        </p:nvPicPr>
        <p:blipFill>
          <a:blip r:embed="rId3" cstate="print"/>
          <a:srcRect/>
          <a:stretch>
            <a:fillRect/>
          </a:stretch>
        </p:blipFill>
        <p:spPr bwMode="auto">
          <a:xfrm>
            <a:off x="447675" y="958990"/>
            <a:ext cx="8696325" cy="5381626"/>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Using Requisition Queue Browse</a:t>
            </a:r>
          </a:p>
        </p:txBody>
      </p:sp>
      <p:sp>
        <p:nvSpPr>
          <p:cNvPr id="8" name="Rectangle 7"/>
          <p:cNvSpPr/>
          <p:nvPr/>
        </p:nvSpPr>
        <p:spPr>
          <a:xfrm>
            <a:off x="1513967" y="2763262"/>
            <a:ext cx="2282530" cy="84803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810227" y="4386805"/>
            <a:ext cx="3889094" cy="1504708"/>
          </a:xfrm>
          <a:prstGeom prst="wedgeRoundRectCallout">
            <a:avLst>
              <a:gd name="adj1" fmla="val -49702"/>
              <a:gd name="adj2" fmla="val -155962"/>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2400" dirty="0" smtClean="0"/>
              <a:t>Right-click a requisition number to bring up the menus</a:t>
            </a:r>
            <a:endParaRPr lang="en-US" sz="2400" dirty="0"/>
          </a:p>
        </p:txBody>
      </p:sp>
      <p:sp>
        <p:nvSpPr>
          <p:cNvPr id="10" name="Rectangle 9"/>
          <p:cNvSpPr/>
          <p:nvPr/>
        </p:nvSpPr>
        <p:spPr>
          <a:xfrm>
            <a:off x="5495658" y="1119658"/>
            <a:ext cx="3486296" cy="52394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2596" name="Picture 4" descr="C:\Users\qgl\AppData\Local\Temp\SNAGHTML1f33803a.PNG"/>
          <p:cNvPicPr>
            <a:picLocks noChangeAspect="1" noChangeArrowheads="1"/>
          </p:cNvPicPr>
          <p:nvPr/>
        </p:nvPicPr>
        <p:blipFill>
          <a:blip r:embed="rId3" cstate="print"/>
          <a:srcRect/>
          <a:stretch>
            <a:fillRect/>
          </a:stretch>
        </p:blipFill>
        <p:spPr bwMode="auto">
          <a:xfrm>
            <a:off x="583838" y="952500"/>
            <a:ext cx="7911979" cy="5343740"/>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Using Requisition Queue Browse </a:t>
            </a:r>
            <a:r>
              <a:rPr lang="en-US" sz="2400" dirty="0" smtClean="0"/>
              <a:t>(cont.)</a:t>
            </a:r>
          </a:p>
        </p:txBody>
      </p:sp>
      <p:sp>
        <p:nvSpPr>
          <p:cNvPr id="10" name="Rectangle 9"/>
          <p:cNvSpPr/>
          <p:nvPr/>
        </p:nvSpPr>
        <p:spPr>
          <a:xfrm>
            <a:off x="5055820" y="876590"/>
            <a:ext cx="719947" cy="41977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Building POs from Requisitions</a:t>
            </a:r>
          </a:p>
        </p:txBody>
      </p:sp>
      <p:sp>
        <p:nvSpPr>
          <p:cNvPr id="7" name="Content Placeholder 4"/>
          <p:cNvSpPr>
            <a:spLocks noGrp="1"/>
          </p:cNvSpPr>
          <p:nvPr>
            <p:ph idx="1"/>
          </p:nvPr>
        </p:nvSpPr>
        <p:spPr>
          <a:xfrm>
            <a:off x="457200" y="891610"/>
            <a:ext cx="8229600" cy="5424523"/>
          </a:xfrm>
        </p:spPr>
        <p:txBody>
          <a:bodyPr/>
          <a:lstStyle/>
          <a:p>
            <a:pPr>
              <a:buNone/>
            </a:pPr>
            <a:r>
              <a:rPr lang="en-US" dirty="0" smtClean="0"/>
              <a:t>Programs to use:</a:t>
            </a:r>
          </a:p>
          <a:p>
            <a:pPr>
              <a:spcBef>
                <a:spcPts val="1800"/>
              </a:spcBef>
            </a:pPr>
            <a:r>
              <a:rPr lang="en-US" b="1" dirty="0" smtClean="0"/>
              <a:t>Build PO from Requisitions</a:t>
            </a:r>
            <a:endParaRPr lang="en-US" dirty="0" smtClean="0"/>
          </a:p>
          <a:p>
            <a:pPr lvl="1">
              <a:spcBef>
                <a:spcPts val="1200"/>
              </a:spcBef>
            </a:pPr>
            <a:r>
              <a:rPr lang="en-US" sz="2000" dirty="0" smtClean="0"/>
              <a:t>Copy requisition lines to a new or existing PO</a:t>
            </a:r>
          </a:p>
          <a:p>
            <a:pPr>
              <a:spcBef>
                <a:spcPts val="1800"/>
              </a:spcBef>
            </a:pPr>
            <a:r>
              <a:rPr lang="en-US" b="1" dirty="0" smtClean="0"/>
              <a:t>Purchase Order Maintenance</a:t>
            </a:r>
            <a:endParaRPr lang="en-US" dirty="0" smtClean="0"/>
          </a:p>
          <a:p>
            <a:pPr lvl="1">
              <a:spcBef>
                <a:spcPts val="1200"/>
              </a:spcBef>
            </a:pPr>
            <a:r>
              <a:rPr lang="en-US" sz="2000" dirty="0" smtClean="0"/>
              <a:t>Reference each individual requisition line on a PO line</a:t>
            </a:r>
          </a:p>
          <a:p>
            <a:pPr>
              <a:buNone/>
            </a:pP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746" name="Picture 2" descr="C:\Users\qgl\AppData\Local\Temp\SNAGHTML1f430e85.PNG"/>
          <p:cNvPicPr>
            <a:picLocks noChangeAspect="1" noChangeArrowheads="1"/>
          </p:cNvPicPr>
          <p:nvPr/>
        </p:nvPicPr>
        <p:blipFill>
          <a:blip r:embed="rId3" cstate="print"/>
          <a:srcRect/>
          <a:stretch>
            <a:fillRect/>
          </a:stretch>
        </p:blipFill>
        <p:spPr bwMode="auto">
          <a:xfrm>
            <a:off x="468090" y="1231478"/>
            <a:ext cx="8201025" cy="1971676"/>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Using Build PO from Requisitions</a:t>
            </a:r>
          </a:p>
        </p:txBody>
      </p:sp>
      <p:sp>
        <p:nvSpPr>
          <p:cNvPr id="4" name="Rectangle 3"/>
          <p:cNvSpPr/>
          <p:nvPr/>
        </p:nvSpPr>
        <p:spPr>
          <a:xfrm>
            <a:off x="7928659" y="1967695"/>
            <a:ext cx="717631" cy="56716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Using Build PO from Requisitions</a:t>
            </a:r>
          </a:p>
        </p:txBody>
      </p:sp>
      <p:pic>
        <p:nvPicPr>
          <p:cNvPr id="541698" name="Picture 2" descr="C:\Users\qgl\AppData\Local\Temp\SNAGHTML1f467810.PNG"/>
          <p:cNvPicPr>
            <a:picLocks noChangeAspect="1" noChangeArrowheads="1"/>
          </p:cNvPicPr>
          <p:nvPr/>
        </p:nvPicPr>
        <p:blipFill>
          <a:blip r:embed="rId3" cstate="print"/>
          <a:srcRect/>
          <a:stretch>
            <a:fillRect/>
          </a:stretch>
        </p:blipFill>
        <p:spPr bwMode="auto">
          <a:xfrm>
            <a:off x="468092" y="1321181"/>
            <a:ext cx="8390758" cy="3563336"/>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Using Purchase Order Maintenance</a:t>
            </a:r>
          </a:p>
        </p:txBody>
      </p:sp>
      <p:pic>
        <p:nvPicPr>
          <p:cNvPr id="620546" name="Picture 2" descr="C:\Users\qgl\AppData\Local\Temp\SNAGHTMLa622f30.PNG"/>
          <p:cNvPicPr>
            <a:picLocks noChangeAspect="1" noChangeArrowheads="1"/>
          </p:cNvPicPr>
          <p:nvPr/>
        </p:nvPicPr>
        <p:blipFill>
          <a:blip r:embed="rId3" cstate="print"/>
          <a:srcRect/>
          <a:stretch>
            <a:fillRect/>
          </a:stretch>
        </p:blipFill>
        <p:spPr bwMode="auto">
          <a:xfrm>
            <a:off x="371390" y="1012081"/>
            <a:ext cx="8564266" cy="5398084"/>
          </a:xfrm>
          <a:prstGeom prst="rect">
            <a:avLst/>
          </a:prstGeom>
          <a:noFill/>
        </p:spPr>
      </p:pic>
      <p:sp>
        <p:nvSpPr>
          <p:cNvPr id="6" name="Rectangle 5"/>
          <p:cNvSpPr/>
          <p:nvPr/>
        </p:nvSpPr>
        <p:spPr>
          <a:xfrm>
            <a:off x="1400536" y="3622875"/>
            <a:ext cx="1898249" cy="57873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b="1" dirty="0" smtClean="0">
                <a:solidFill>
                  <a:srgbClr val="0070C0"/>
                </a:solidFill>
              </a:rPr>
              <a:t>Terminology</a:t>
            </a:r>
          </a:p>
          <a:p>
            <a:pPr>
              <a:buFont typeface="Wingdings" pitchFamily="2" charset="2"/>
              <a:buChar char="§"/>
            </a:pPr>
            <a:r>
              <a:rPr lang="en-US" altLang="zh-CN" dirty="0" smtClean="0"/>
              <a:t>Setup</a:t>
            </a:r>
          </a:p>
          <a:p>
            <a:pPr>
              <a:buFont typeface="Wingdings" pitchFamily="2" charset="2"/>
              <a:buChar char="§"/>
            </a:pPr>
            <a:r>
              <a:rPr lang="en-US" altLang="zh-CN" dirty="0" smtClean="0"/>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Terminology</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marL="342900" lvl="1" indent="-342900">
              <a:buFont typeface="Wingdings" pitchFamily="2" charset="2"/>
              <a:buChar char="§"/>
            </a:pPr>
            <a:r>
              <a:rPr lang="en-US" altLang="zh-CN" sz="2800"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dirty="0" smtClean="0"/>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Blanket Orders</a:t>
            </a:r>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None/>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Blanket Orders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dirty="0" smtClean="0"/>
              <a:t>Blanket Order Life Cycle</a:t>
            </a:r>
            <a:endParaRPr lang="en-US" dirty="0"/>
          </a:p>
        </p:txBody>
      </p:sp>
      <p:sp>
        <p:nvSpPr>
          <p:cNvPr id="16393" name="AutoShape 6"/>
          <p:cNvSpPr>
            <a:spLocks noChangeArrowheads="1"/>
          </p:cNvSpPr>
          <p:nvPr/>
        </p:nvSpPr>
        <p:spPr bwMode="auto">
          <a:xfrm>
            <a:off x="548640" y="1497150"/>
            <a:ext cx="250952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smtClean="0">
                <a:latin typeface="+mj-lt"/>
              </a:rPr>
              <a:t>Create Blanket </a:t>
            </a:r>
            <a:r>
              <a:rPr lang="en-US" sz="1800" dirty="0">
                <a:latin typeface="+mj-lt"/>
              </a:rPr>
              <a:t>Order</a:t>
            </a:r>
          </a:p>
        </p:txBody>
      </p:sp>
      <p:sp>
        <p:nvSpPr>
          <p:cNvPr id="16394" name="AutoShape 7"/>
          <p:cNvSpPr>
            <a:spLocks noChangeArrowheads="1"/>
          </p:cNvSpPr>
          <p:nvPr/>
        </p:nvSpPr>
        <p:spPr bwMode="auto">
          <a:xfrm>
            <a:off x="4184650" y="1497150"/>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Release to PO</a:t>
            </a:r>
          </a:p>
        </p:txBody>
      </p:sp>
      <p:cxnSp>
        <p:nvCxnSpPr>
          <p:cNvPr id="16395" name="AutoShape 8"/>
          <p:cNvCxnSpPr>
            <a:cxnSpLocks noChangeShapeType="1"/>
            <a:endCxn id="16394" idx="1"/>
          </p:cNvCxnSpPr>
          <p:nvPr/>
        </p:nvCxnSpPr>
        <p:spPr bwMode="auto">
          <a:xfrm flipV="1">
            <a:off x="3637280" y="1954350"/>
            <a:ext cx="547370" cy="16690"/>
          </a:xfrm>
          <a:prstGeom prst="straightConnector1">
            <a:avLst/>
          </a:prstGeom>
          <a:noFill/>
          <a:ln w="38100">
            <a:solidFill>
              <a:srgbClr val="003366"/>
            </a:solidFill>
            <a:round/>
            <a:headEnd/>
            <a:tailEnd type="triangle" w="med" len="med"/>
          </a:ln>
        </p:spPr>
      </p:cxnSp>
      <p:sp>
        <p:nvSpPr>
          <p:cNvPr id="16396" name="AutoShape 9"/>
          <p:cNvSpPr>
            <a:spLocks noChangeArrowheads="1"/>
          </p:cNvSpPr>
          <p:nvPr/>
        </p:nvSpPr>
        <p:spPr bwMode="auto">
          <a:xfrm>
            <a:off x="4184650" y="2233750"/>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Release to PO</a:t>
            </a:r>
          </a:p>
        </p:txBody>
      </p:sp>
      <p:sp>
        <p:nvSpPr>
          <p:cNvPr id="16397" name="AutoShape 10"/>
          <p:cNvSpPr>
            <a:spLocks noChangeArrowheads="1"/>
          </p:cNvSpPr>
          <p:nvPr/>
        </p:nvSpPr>
        <p:spPr bwMode="auto">
          <a:xfrm>
            <a:off x="4184650" y="2968763"/>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Release to PO</a:t>
            </a:r>
          </a:p>
        </p:txBody>
      </p:sp>
      <p:sp>
        <p:nvSpPr>
          <p:cNvPr id="16398" name="AutoShape 11"/>
          <p:cNvSpPr>
            <a:spLocks noChangeArrowheads="1"/>
          </p:cNvSpPr>
          <p:nvPr/>
        </p:nvSpPr>
        <p:spPr bwMode="auto">
          <a:xfrm>
            <a:off x="4184650" y="3703775"/>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Release to PO</a:t>
            </a:r>
          </a:p>
        </p:txBody>
      </p:sp>
      <p:sp>
        <p:nvSpPr>
          <p:cNvPr id="16399" name="AutoShape 12"/>
          <p:cNvSpPr>
            <a:spLocks noChangeArrowheads="1"/>
          </p:cNvSpPr>
          <p:nvPr/>
        </p:nvSpPr>
        <p:spPr bwMode="auto">
          <a:xfrm>
            <a:off x="4184650" y="4438788"/>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Release to PO</a:t>
            </a:r>
          </a:p>
        </p:txBody>
      </p:sp>
      <p:sp>
        <p:nvSpPr>
          <p:cNvPr id="16400" name="AutoShape 13"/>
          <p:cNvSpPr>
            <a:spLocks noChangeArrowheads="1"/>
          </p:cNvSpPr>
          <p:nvPr/>
        </p:nvSpPr>
        <p:spPr bwMode="auto">
          <a:xfrm>
            <a:off x="4184650" y="5173800"/>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Release to PO</a:t>
            </a:r>
          </a:p>
        </p:txBody>
      </p:sp>
      <p:cxnSp>
        <p:nvCxnSpPr>
          <p:cNvPr id="16404" name="AutoShape 17"/>
          <p:cNvCxnSpPr>
            <a:cxnSpLocks noChangeShapeType="1"/>
            <a:endCxn id="16400" idx="1"/>
          </p:cNvCxnSpPr>
          <p:nvPr/>
        </p:nvCxnSpPr>
        <p:spPr bwMode="auto">
          <a:xfrm rot="16200000" flipH="1">
            <a:off x="2083525" y="3529875"/>
            <a:ext cx="3665040" cy="537210"/>
          </a:xfrm>
          <a:prstGeom prst="bentConnector2">
            <a:avLst/>
          </a:prstGeom>
          <a:noFill/>
          <a:ln w="38100">
            <a:solidFill>
              <a:srgbClr val="003366"/>
            </a:solidFill>
            <a:miter lim="800000"/>
            <a:headEnd/>
            <a:tailEnd type="triangle" w="med" len="med"/>
          </a:ln>
        </p:spPr>
      </p:cxnSp>
      <p:sp>
        <p:nvSpPr>
          <p:cNvPr id="16389" name="Line 19"/>
          <p:cNvSpPr>
            <a:spLocks noChangeShapeType="1"/>
          </p:cNvSpPr>
          <p:nvPr/>
        </p:nvSpPr>
        <p:spPr bwMode="auto">
          <a:xfrm>
            <a:off x="5973763" y="1438413"/>
            <a:ext cx="1698625" cy="0"/>
          </a:xfrm>
          <a:prstGeom prst="line">
            <a:avLst/>
          </a:prstGeom>
          <a:noFill/>
          <a:ln w="38100">
            <a:solidFill>
              <a:srgbClr val="003366"/>
            </a:solidFill>
            <a:round/>
            <a:headEnd/>
            <a:tailEnd/>
          </a:ln>
        </p:spPr>
        <p:txBody>
          <a:bodyPr wrap="none" anchor="ctr"/>
          <a:lstStyle/>
          <a:p>
            <a:endParaRPr lang="en-US">
              <a:latin typeface="+mj-lt"/>
            </a:endParaRPr>
          </a:p>
        </p:txBody>
      </p:sp>
      <p:sp>
        <p:nvSpPr>
          <p:cNvPr id="16390" name="Line 20"/>
          <p:cNvSpPr>
            <a:spLocks noChangeShapeType="1"/>
          </p:cNvSpPr>
          <p:nvPr/>
        </p:nvSpPr>
        <p:spPr bwMode="auto">
          <a:xfrm>
            <a:off x="5972175" y="6083438"/>
            <a:ext cx="1698625" cy="0"/>
          </a:xfrm>
          <a:prstGeom prst="line">
            <a:avLst/>
          </a:prstGeom>
          <a:noFill/>
          <a:ln w="38100">
            <a:solidFill>
              <a:srgbClr val="003366"/>
            </a:solidFill>
            <a:round/>
            <a:headEnd/>
            <a:tailEnd/>
          </a:ln>
        </p:spPr>
        <p:txBody>
          <a:bodyPr wrap="none" anchor="ctr"/>
          <a:lstStyle/>
          <a:p>
            <a:endParaRPr lang="en-US">
              <a:latin typeface="+mj-lt"/>
            </a:endParaRPr>
          </a:p>
        </p:txBody>
      </p:sp>
      <p:sp>
        <p:nvSpPr>
          <p:cNvPr id="16391" name="Text Box 21"/>
          <p:cNvSpPr txBox="1">
            <a:spLocks noChangeArrowheads="1"/>
          </p:cNvSpPr>
          <p:nvPr/>
        </p:nvSpPr>
        <p:spPr bwMode="auto">
          <a:xfrm>
            <a:off x="6183313" y="979625"/>
            <a:ext cx="1263487" cy="369332"/>
          </a:xfrm>
          <a:prstGeom prst="rect">
            <a:avLst/>
          </a:prstGeom>
          <a:noFill/>
          <a:ln w="12700">
            <a:noFill/>
            <a:miter lim="800000"/>
            <a:headEnd/>
            <a:tailEnd/>
          </a:ln>
        </p:spPr>
        <p:txBody>
          <a:bodyPr wrap="none">
            <a:spAutoFit/>
          </a:bodyPr>
          <a:lstStyle/>
          <a:p>
            <a:pPr eaLnBrk="0" hangingPunct="0"/>
            <a:r>
              <a:rPr lang="en-US" sz="1800">
                <a:latin typeface="+mj-lt"/>
              </a:rPr>
              <a:t>Start Date</a:t>
            </a:r>
          </a:p>
        </p:txBody>
      </p:sp>
      <p:sp>
        <p:nvSpPr>
          <p:cNvPr id="16392" name="Text Box 22"/>
          <p:cNvSpPr txBox="1">
            <a:spLocks noChangeArrowheads="1"/>
          </p:cNvSpPr>
          <p:nvPr/>
        </p:nvSpPr>
        <p:spPr bwMode="auto">
          <a:xfrm>
            <a:off x="6184900" y="5624650"/>
            <a:ext cx="1189749" cy="369332"/>
          </a:xfrm>
          <a:prstGeom prst="rect">
            <a:avLst/>
          </a:prstGeom>
          <a:noFill/>
          <a:ln w="12700">
            <a:noFill/>
            <a:miter lim="800000"/>
            <a:headEnd/>
            <a:tailEnd/>
          </a:ln>
        </p:spPr>
        <p:txBody>
          <a:bodyPr wrap="none">
            <a:spAutoFit/>
          </a:bodyPr>
          <a:lstStyle/>
          <a:p>
            <a:pPr eaLnBrk="0" hangingPunct="0"/>
            <a:r>
              <a:rPr lang="en-US" sz="1800">
                <a:latin typeface="+mj-lt"/>
              </a:rPr>
              <a:t>End Date</a:t>
            </a:r>
          </a:p>
        </p:txBody>
      </p:sp>
      <p:cxnSp>
        <p:nvCxnSpPr>
          <p:cNvPr id="59" name="Straight Arrow Connector 58"/>
          <p:cNvCxnSpPr/>
          <p:nvPr/>
        </p:nvCxnSpPr>
        <p:spPr>
          <a:xfrm>
            <a:off x="3647440" y="2713810"/>
            <a:ext cx="558800" cy="6530"/>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a:off x="3639820" y="4176850"/>
            <a:ext cx="558800" cy="6530"/>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p:nvPr/>
        </p:nvCxnSpPr>
        <p:spPr>
          <a:xfrm>
            <a:off x="3632200" y="4908370"/>
            <a:ext cx="558800" cy="6530"/>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33" name="Group 32"/>
          <p:cNvGrpSpPr/>
          <p:nvPr/>
        </p:nvGrpSpPr>
        <p:grpSpPr>
          <a:xfrm>
            <a:off x="1803399" y="2411550"/>
            <a:ext cx="2381251" cy="1014910"/>
            <a:chOff x="1803399" y="2411550"/>
            <a:chExt cx="2381251" cy="1014910"/>
          </a:xfrm>
        </p:grpSpPr>
        <p:cxnSp>
          <p:nvCxnSpPr>
            <p:cNvPr id="58" name="Straight Arrow Connector 57"/>
            <p:cNvCxnSpPr>
              <a:endCxn id="16397" idx="1"/>
            </p:cNvCxnSpPr>
            <p:nvPr/>
          </p:nvCxnSpPr>
          <p:spPr>
            <a:xfrm>
              <a:off x="3073400" y="3423920"/>
              <a:ext cx="1111250" cy="2043"/>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Shape 26"/>
            <p:cNvCxnSpPr>
              <a:stCxn id="16393" idx="2"/>
            </p:cNvCxnSpPr>
            <p:nvPr/>
          </p:nvCxnSpPr>
          <p:spPr>
            <a:xfrm rot="16200000" flipH="1">
              <a:off x="2167166" y="2047783"/>
              <a:ext cx="1014910" cy="1742443"/>
            </a:xfrm>
            <a:prstGeom prst="bentConnector2">
              <a:avLst/>
            </a:prstGeom>
            <a:ln w="31750">
              <a:solidFill>
                <a:schemeClr val="accent1">
                  <a:lumMod val="50000"/>
                </a:schemeClr>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Blanket Order Process Flow </a:t>
            </a:r>
            <a:endParaRPr lang="en-US" dirty="0"/>
          </a:p>
        </p:txBody>
      </p:sp>
      <p:graphicFrame>
        <p:nvGraphicFramePr>
          <p:cNvPr id="21" name="Diagram 20"/>
          <p:cNvGraphicFramePr/>
          <p:nvPr/>
        </p:nvGraphicFramePr>
        <p:xfrm>
          <a:off x="284480" y="853440"/>
          <a:ext cx="8676640" cy="469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 name="TextBox 31"/>
          <p:cNvSpPr txBox="1"/>
          <p:nvPr/>
        </p:nvSpPr>
        <p:spPr>
          <a:xfrm>
            <a:off x="1154430" y="6027050"/>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33" name="Rounded Rectangle 32"/>
          <p:cNvSpPr/>
          <p:nvPr/>
        </p:nvSpPr>
        <p:spPr>
          <a:xfrm>
            <a:off x="497840" y="5984240"/>
            <a:ext cx="531400" cy="325120"/>
          </a:xfrm>
          <a:prstGeom prst="roundRect">
            <a:avLst/>
          </a:prstGeom>
          <a:noFill/>
          <a:ln w="2222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5922" name="Picture 2" descr="C:\Users\qgl\AppData\Local\Temp\SNAGHTMLc113561.PNG"/>
          <p:cNvPicPr>
            <a:picLocks noChangeAspect="1" noChangeArrowheads="1"/>
          </p:cNvPicPr>
          <p:nvPr/>
        </p:nvPicPr>
        <p:blipFill>
          <a:blip r:embed="rId3" cstate="print"/>
          <a:srcRect/>
          <a:stretch>
            <a:fillRect/>
          </a:stretch>
        </p:blipFill>
        <p:spPr bwMode="auto">
          <a:xfrm>
            <a:off x="468091" y="912249"/>
            <a:ext cx="8211915" cy="5500125"/>
          </a:xfrm>
          <a:prstGeom prst="rect">
            <a:avLst/>
          </a:prstGeom>
          <a:noFill/>
        </p:spPr>
      </p:pic>
      <p:sp>
        <p:nvSpPr>
          <p:cNvPr id="15362" name="Rectangle 2"/>
          <p:cNvSpPr>
            <a:spLocks noGrp="1" noChangeArrowheads="1"/>
          </p:cNvSpPr>
          <p:nvPr>
            <p:ph type="title"/>
          </p:nvPr>
        </p:nvSpPr>
        <p:spPr/>
        <p:txBody>
          <a:bodyPr>
            <a:normAutofit/>
          </a:bodyPr>
          <a:lstStyle/>
          <a:p>
            <a:pPr eaLnBrk="1" hangingPunct="1"/>
            <a:r>
              <a:rPr lang="en-US" dirty="0" smtClean="0"/>
              <a:t>Creating a Blanket Order</a:t>
            </a:r>
          </a:p>
        </p:txBody>
      </p:sp>
      <p:sp>
        <p:nvSpPr>
          <p:cNvPr id="8" name="Rectangle 7"/>
          <p:cNvSpPr/>
          <p:nvPr/>
        </p:nvSpPr>
        <p:spPr>
          <a:xfrm>
            <a:off x="763929" y="5729468"/>
            <a:ext cx="1215342" cy="53243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ular Callout 6"/>
          <p:cNvSpPr/>
          <p:nvPr/>
        </p:nvSpPr>
        <p:spPr>
          <a:xfrm>
            <a:off x="4699319" y="3148313"/>
            <a:ext cx="2453835" cy="1006997"/>
          </a:xfrm>
          <a:prstGeom prst="wedgeRoundRectCallout">
            <a:avLst>
              <a:gd name="adj1" fmla="val -52641"/>
              <a:gd name="adj2" fmla="val 120706"/>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An optional code identifying release frequency</a:t>
            </a:r>
            <a:endParaRPr lang="en-US" sz="1800" dirty="0"/>
          </a:p>
        </p:txBody>
      </p:sp>
      <p:sp>
        <p:nvSpPr>
          <p:cNvPr id="9" name="Rounded Rectangular Callout 8"/>
          <p:cNvSpPr/>
          <p:nvPr/>
        </p:nvSpPr>
        <p:spPr>
          <a:xfrm>
            <a:off x="3935391" y="5128069"/>
            <a:ext cx="4085865" cy="1539431"/>
          </a:xfrm>
          <a:prstGeom prst="wedgeRoundRectCallout">
            <a:avLst>
              <a:gd name="adj1" fmla="val -95593"/>
              <a:gd name="adj2" fmla="val -5073"/>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Release: indicating whether  ready for release to PO</a:t>
            </a:r>
          </a:p>
          <a:p>
            <a:endParaRPr lang="en-US" sz="1800" dirty="0" smtClean="0"/>
          </a:p>
          <a:p>
            <a:r>
              <a:rPr lang="en-US" sz="1800" dirty="0" smtClean="0"/>
              <a:t>Recur: for recurring demand of the same quantity</a:t>
            </a:r>
            <a:endParaRPr lang="en-US" sz="18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pPr eaLnBrk="1" hangingPunct="1"/>
            <a:r>
              <a:rPr lang="en-US" dirty="0" smtClean="0"/>
              <a:t>Releasing a Blanket Order</a:t>
            </a:r>
          </a:p>
        </p:txBody>
      </p:sp>
      <p:pic>
        <p:nvPicPr>
          <p:cNvPr id="463874" name="Picture 2" descr="C:\Users\qgl\AppData\Local\Temp\SNAGHTMLc2c3458.PNG"/>
          <p:cNvPicPr>
            <a:picLocks noChangeAspect="1" noChangeArrowheads="1"/>
          </p:cNvPicPr>
          <p:nvPr/>
        </p:nvPicPr>
        <p:blipFill>
          <a:blip r:embed="rId3" cstate="print"/>
          <a:srcRect/>
          <a:stretch>
            <a:fillRect/>
          </a:stretch>
        </p:blipFill>
        <p:spPr bwMode="auto">
          <a:xfrm>
            <a:off x="606986" y="1108758"/>
            <a:ext cx="7277725" cy="3289622"/>
          </a:xfrm>
          <a:prstGeom prst="rect">
            <a:avLst/>
          </a:prstGeom>
          <a:noFill/>
        </p:spPr>
      </p:pic>
      <p:sp>
        <p:nvSpPr>
          <p:cNvPr id="5" name="Rounded Rectangular Callout 4"/>
          <p:cNvSpPr/>
          <p:nvPr/>
        </p:nvSpPr>
        <p:spPr>
          <a:xfrm>
            <a:off x="671329" y="4525701"/>
            <a:ext cx="2801076" cy="1006997"/>
          </a:xfrm>
          <a:prstGeom prst="wedgeRoundRectCallout">
            <a:avLst>
              <a:gd name="adj1" fmla="val -1401"/>
              <a:gd name="adj2" fmla="val -154006"/>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Filter out the blanket order(s) to release</a:t>
            </a:r>
            <a:endParaRPr lang="en-US" sz="16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dirty="0" smtClean="0"/>
          </a:p>
          <a:p>
            <a:pPr marL="347663" lvl="1" indent="-347663">
              <a:buFont typeface="Wingdings" pitchFamily="2" charset="2"/>
              <a:buChar char="§"/>
            </a:pPr>
            <a:r>
              <a:rPr lang="en-US" altLang="zh-CN" sz="2800" i="1" dirty="0" smtClean="0"/>
              <a:t>Optional: </a:t>
            </a:r>
            <a:r>
              <a:rPr lang="en-US" altLang="zh-CN" sz="2800" dirty="0" smtClean="0"/>
              <a:t>Using Blanket Orders</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Supplier Schedules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Supplier Schedules</a:t>
            </a:r>
            <a:endParaRPr lang="en-US" dirty="0"/>
          </a:p>
        </p:txBody>
      </p:sp>
      <p:grpSp>
        <p:nvGrpSpPr>
          <p:cNvPr id="17412" name="Group 9"/>
          <p:cNvGrpSpPr>
            <a:grpSpLocks/>
          </p:cNvGrpSpPr>
          <p:nvPr/>
        </p:nvGrpSpPr>
        <p:grpSpPr bwMode="auto">
          <a:xfrm>
            <a:off x="1670050" y="1245522"/>
            <a:ext cx="5808663" cy="4591050"/>
            <a:chOff x="439" y="715"/>
            <a:chExt cx="3659" cy="2892"/>
          </a:xfrm>
        </p:grpSpPr>
        <p:sp>
          <p:nvSpPr>
            <p:cNvPr id="17413" name="AutoShape 10"/>
            <p:cNvSpPr>
              <a:spLocks noChangeArrowheads="1"/>
            </p:cNvSpPr>
            <p:nvPr/>
          </p:nvSpPr>
          <p:spPr bwMode="auto">
            <a:xfrm>
              <a:off x="439"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Supplier</a:t>
              </a:r>
            </a:p>
            <a:p>
              <a:pPr algn="ctr" eaLnBrk="0" hangingPunct="0"/>
              <a:r>
                <a:rPr lang="en-US" sz="1800">
                  <a:latin typeface="+mj-lt"/>
                </a:rPr>
                <a:t>Schedule</a:t>
              </a:r>
            </a:p>
          </p:txBody>
        </p:sp>
        <p:sp>
          <p:nvSpPr>
            <p:cNvPr id="17414" name="AutoShape 11"/>
            <p:cNvSpPr>
              <a:spLocks noChangeArrowheads="1"/>
            </p:cNvSpPr>
            <p:nvPr/>
          </p:nvSpPr>
          <p:spPr bwMode="auto">
            <a:xfrm>
              <a:off x="3042"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1</a:t>
              </a:r>
            </a:p>
          </p:txBody>
        </p:sp>
        <p:cxnSp>
          <p:nvCxnSpPr>
            <p:cNvPr id="17415" name="AutoShape 12"/>
            <p:cNvCxnSpPr>
              <a:cxnSpLocks noChangeShapeType="1"/>
              <a:stCxn id="17413" idx="3"/>
              <a:endCxn id="17414" idx="1"/>
            </p:cNvCxnSpPr>
            <p:nvPr/>
          </p:nvCxnSpPr>
          <p:spPr bwMode="auto">
            <a:xfrm>
              <a:off x="1507" y="1003"/>
              <a:ext cx="1523" cy="0"/>
            </a:xfrm>
            <a:prstGeom prst="straightConnector1">
              <a:avLst/>
            </a:prstGeom>
            <a:noFill/>
            <a:ln w="38100">
              <a:solidFill>
                <a:srgbClr val="003366"/>
              </a:solidFill>
              <a:round/>
              <a:headEnd/>
              <a:tailEnd type="triangle" w="med" len="med"/>
            </a:ln>
          </p:spPr>
        </p:cxnSp>
        <p:sp>
          <p:nvSpPr>
            <p:cNvPr id="17416" name="AutoShape 13"/>
            <p:cNvSpPr>
              <a:spLocks noChangeArrowheads="1"/>
            </p:cNvSpPr>
            <p:nvPr/>
          </p:nvSpPr>
          <p:spPr bwMode="auto">
            <a:xfrm>
              <a:off x="3042" y="1179"/>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2</a:t>
              </a:r>
            </a:p>
          </p:txBody>
        </p:sp>
        <p:sp>
          <p:nvSpPr>
            <p:cNvPr id="17417" name="AutoShape 14"/>
            <p:cNvSpPr>
              <a:spLocks noChangeArrowheads="1"/>
            </p:cNvSpPr>
            <p:nvPr/>
          </p:nvSpPr>
          <p:spPr bwMode="auto">
            <a:xfrm>
              <a:off x="3042" y="1642"/>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3</a:t>
              </a:r>
            </a:p>
          </p:txBody>
        </p:sp>
        <p:sp>
          <p:nvSpPr>
            <p:cNvPr id="17418" name="AutoShape 15"/>
            <p:cNvSpPr>
              <a:spLocks noChangeArrowheads="1"/>
            </p:cNvSpPr>
            <p:nvPr/>
          </p:nvSpPr>
          <p:spPr bwMode="auto">
            <a:xfrm>
              <a:off x="3042" y="210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4</a:t>
              </a:r>
            </a:p>
          </p:txBody>
        </p:sp>
        <p:sp>
          <p:nvSpPr>
            <p:cNvPr id="17419" name="AutoShape 16"/>
            <p:cNvSpPr>
              <a:spLocks noChangeArrowheads="1"/>
            </p:cNvSpPr>
            <p:nvPr/>
          </p:nvSpPr>
          <p:spPr bwMode="auto">
            <a:xfrm>
              <a:off x="3042" y="2568"/>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5</a:t>
              </a:r>
            </a:p>
          </p:txBody>
        </p:sp>
        <p:sp>
          <p:nvSpPr>
            <p:cNvPr id="17420" name="AutoShape 17"/>
            <p:cNvSpPr>
              <a:spLocks noChangeArrowheads="1"/>
            </p:cNvSpPr>
            <p:nvPr/>
          </p:nvSpPr>
          <p:spPr bwMode="auto">
            <a:xfrm>
              <a:off x="3042" y="3031"/>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a:t>
              </a:r>
              <a:r>
                <a:rPr lang="en-US" sz="1800">
                  <a:solidFill>
                    <a:srgbClr val="A50021"/>
                  </a:solidFill>
                  <a:latin typeface="+mj-lt"/>
                </a:rPr>
                <a:t>N</a:t>
              </a:r>
            </a:p>
          </p:txBody>
        </p:sp>
        <p:cxnSp>
          <p:nvCxnSpPr>
            <p:cNvPr id="17421" name="AutoShape 18"/>
            <p:cNvCxnSpPr>
              <a:cxnSpLocks noChangeShapeType="1"/>
              <a:stCxn id="17413" idx="3"/>
              <a:endCxn id="17416" idx="1"/>
            </p:cNvCxnSpPr>
            <p:nvPr/>
          </p:nvCxnSpPr>
          <p:spPr bwMode="auto">
            <a:xfrm>
              <a:off x="1507" y="1003"/>
              <a:ext cx="1523" cy="464"/>
            </a:xfrm>
            <a:prstGeom prst="bentConnector3">
              <a:avLst>
                <a:gd name="adj1" fmla="val 49968"/>
              </a:avLst>
            </a:prstGeom>
            <a:noFill/>
            <a:ln w="38100">
              <a:solidFill>
                <a:srgbClr val="003366"/>
              </a:solidFill>
              <a:miter lim="800000"/>
              <a:headEnd/>
              <a:tailEnd type="triangle" w="med" len="med"/>
            </a:ln>
          </p:spPr>
        </p:cxnSp>
        <p:cxnSp>
          <p:nvCxnSpPr>
            <p:cNvPr id="17422" name="AutoShape 19"/>
            <p:cNvCxnSpPr>
              <a:cxnSpLocks noChangeShapeType="1"/>
              <a:stCxn id="17413" idx="3"/>
              <a:endCxn id="17417" idx="1"/>
            </p:cNvCxnSpPr>
            <p:nvPr/>
          </p:nvCxnSpPr>
          <p:spPr bwMode="auto">
            <a:xfrm>
              <a:off x="1507" y="1003"/>
              <a:ext cx="1523" cy="927"/>
            </a:xfrm>
            <a:prstGeom prst="bentConnector3">
              <a:avLst>
                <a:gd name="adj1" fmla="val 49968"/>
              </a:avLst>
            </a:prstGeom>
            <a:noFill/>
            <a:ln w="38100">
              <a:solidFill>
                <a:srgbClr val="003366"/>
              </a:solidFill>
              <a:miter lim="800000"/>
              <a:headEnd/>
              <a:tailEnd type="triangle" w="med" len="med"/>
            </a:ln>
          </p:spPr>
        </p:cxnSp>
        <p:cxnSp>
          <p:nvCxnSpPr>
            <p:cNvPr id="17423" name="AutoShape 20"/>
            <p:cNvCxnSpPr>
              <a:cxnSpLocks noChangeShapeType="1"/>
              <a:stCxn id="17413" idx="3"/>
              <a:endCxn id="17419" idx="1"/>
            </p:cNvCxnSpPr>
            <p:nvPr/>
          </p:nvCxnSpPr>
          <p:spPr bwMode="auto">
            <a:xfrm>
              <a:off x="1507" y="1003"/>
              <a:ext cx="1523" cy="1853"/>
            </a:xfrm>
            <a:prstGeom prst="bentConnector3">
              <a:avLst>
                <a:gd name="adj1" fmla="val 49968"/>
              </a:avLst>
            </a:prstGeom>
            <a:noFill/>
            <a:ln w="38100">
              <a:solidFill>
                <a:srgbClr val="003366"/>
              </a:solidFill>
              <a:miter lim="800000"/>
              <a:headEnd/>
              <a:tailEnd type="triangle" w="med" len="med"/>
            </a:ln>
          </p:spPr>
        </p:cxnSp>
        <p:cxnSp>
          <p:nvCxnSpPr>
            <p:cNvPr id="17424" name="AutoShape 21"/>
            <p:cNvCxnSpPr>
              <a:cxnSpLocks noChangeShapeType="1"/>
              <a:stCxn id="17413" idx="3"/>
              <a:endCxn id="17420" idx="1"/>
            </p:cNvCxnSpPr>
            <p:nvPr/>
          </p:nvCxnSpPr>
          <p:spPr bwMode="auto">
            <a:xfrm>
              <a:off x="1507" y="1003"/>
              <a:ext cx="1523" cy="2316"/>
            </a:xfrm>
            <a:prstGeom prst="bentConnector3">
              <a:avLst>
                <a:gd name="adj1" fmla="val 49968"/>
              </a:avLst>
            </a:prstGeom>
            <a:noFill/>
            <a:ln w="38100">
              <a:solidFill>
                <a:srgbClr val="003366"/>
              </a:solidFill>
              <a:miter lim="800000"/>
              <a:headEnd/>
              <a:tailEnd type="triangle" w="med" len="med"/>
            </a:ln>
          </p:spPr>
        </p:cxnSp>
        <p:cxnSp>
          <p:nvCxnSpPr>
            <p:cNvPr id="17425" name="AutoShape 22"/>
            <p:cNvCxnSpPr>
              <a:cxnSpLocks noChangeShapeType="1"/>
              <a:stCxn id="17413" idx="3"/>
              <a:endCxn id="17418" idx="1"/>
            </p:cNvCxnSpPr>
            <p:nvPr/>
          </p:nvCxnSpPr>
          <p:spPr bwMode="auto">
            <a:xfrm>
              <a:off x="1507" y="1003"/>
              <a:ext cx="1523" cy="1390"/>
            </a:xfrm>
            <a:prstGeom prst="bentConnector3">
              <a:avLst>
                <a:gd name="adj1" fmla="val 49968"/>
              </a:avLst>
            </a:prstGeom>
            <a:noFill/>
            <a:ln w="38100">
              <a:solidFill>
                <a:srgbClr val="003366"/>
              </a:solidFill>
              <a:miter lim="800000"/>
              <a:headEnd/>
              <a:tailEnd type="triangle" w="med" len="med"/>
            </a:ln>
          </p:spPr>
        </p:cxn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Supplier Schedules Process</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Arial" pitchFamily="34" charset="0"/>
              <a:buChar char="•"/>
            </a:pPr>
            <a:r>
              <a:rPr lang="en-US" altLang="zh-CN" dirty="0" smtClean="0"/>
              <a:t>Supplier</a:t>
            </a:r>
          </a:p>
          <a:p>
            <a:pPr>
              <a:buFont typeface="Arial" pitchFamily="34" charset="0"/>
              <a:buChar char="•"/>
            </a:pPr>
            <a:r>
              <a:rPr lang="en-US" altLang="zh-CN" dirty="0" smtClean="0"/>
              <a:t>Supplier Item</a:t>
            </a:r>
            <a:endParaRPr lang="en-US" dirty="0" smtClean="0"/>
          </a:p>
          <a:p>
            <a:pPr>
              <a:buFont typeface="Arial" pitchFamily="34" charset="0"/>
              <a:buChar char="•"/>
            </a:pPr>
            <a:r>
              <a:rPr lang="en-US" altLang="zh-CN" dirty="0" smtClean="0"/>
              <a:t>Requisition</a:t>
            </a:r>
          </a:p>
          <a:p>
            <a:pPr>
              <a:buFont typeface="Arial" pitchFamily="34" charset="0"/>
              <a:buChar char="•"/>
            </a:pPr>
            <a:r>
              <a:rPr lang="en-US" altLang="zh-CN" dirty="0" smtClean="0"/>
              <a:t>Purchase Order</a:t>
            </a:r>
          </a:p>
          <a:p>
            <a:pPr>
              <a:buFont typeface="Arial" pitchFamily="34" charset="0"/>
              <a:buChar char="•"/>
            </a:pPr>
            <a:r>
              <a:rPr lang="en-US" altLang="zh-CN" dirty="0" smtClean="0"/>
              <a:t>Blanket Order</a:t>
            </a:r>
          </a:p>
          <a:p>
            <a:pPr>
              <a:buFont typeface="Arial" pitchFamily="34" charset="0"/>
              <a:buChar char="•"/>
            </a:pPr>
            <a:r>
              <a:rPr lang="en-US" altLang="zh-CN" dirty="0" smtClean="0"/>
              <a:t>Supplier Scheduled Order</a:t>
            </a:r>
          </a:p>
        </p:txBody>
      </p:sp>
      <p:sp>
        <p:nvSpPr>
          <p:cNvPr id="8194" name="Rectangle 2"/>
          <p:cNvSpPr>
            <a:spLocks noGrp="1" noChangeArrowheads="1"/>
          </p:cNvSpPr>
          <p:nvPr>
            <p:ph type="title"/>
          </p:nvPr>
        </p:nvSpPr>
        <p:spPr/>
        <p:txBody>
          <a:bodyPr>
            <a:noAutofit/>
          </a:bodyPr>
          <a:lstStyle/>
          <a:p>
            <a:pPr eaLnBrk="1" hangingPunct="1"/>
            <a:r>
              <a:rPr lang="en-US" dirty="0" smtClean="0"/>
              <a:t>T</a:t>
            </a:r>
            <a:r>
              <a:rPr lang="en-US" altLang="zh-CN" dirty="0" smtClean="0"/>
              <a:t>erminology</a:t>
            </a:r>
            <a:endParaRPr lang="en-US"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Supplier Schedules Process Map</a:t>
            </a:r>
          </a:p>
        </p:txBody>
      </p:sp>
      <p:pic>
        <p:nvPicPr>
          <p:cNvPr id="515074" name="Picture 2" descr="C:\Users\qgl\AppData\Local\Temp\SNAGHTML1afe00a.PNG"/>
          <p:cNvPicPr>
            <a:picLocks noChangeAspect="1" noChangeArrowheads="1"/>
          </p:cNvPicPr>
          <p:nvPr/>
        </p:nvPicPr>
        <p:blipFill>
          <a:blip r:embed="rId3" cstate="print"/>
          <a:srcRect/>
          <a:stretch>
            <a:fillRect/>
          </a:stretch>
        </p:blipFill>
        <p:spPr bwMode="auto">
          <a:xfrm>
            <a:off x="954232" y="995422"/>
            <a:ext cx="7069710" cy="5428527"/>
          </a:xfrm>
          <a:prstGeom prst="rect">
            <a:avLst/>
          </a:prstGeom>
          <a:noFill/>
        </p:spPr>
      </p:pic>
      <p:grpSp>
        <p:nvGrpSpPr>
          <p:cNvPr id="28" name="Group 27"/>
          <p:cNvGrpSpPr/>
          <p:nvPr/>
        </p:nvGrpSpPr>
        <p:grpSpPr>
          <a:xfrm>
            <a:off x="1377387" y="2858947"/>
            <a:ext cx="5104436" cy="2708476"/>
            <a:chOff x="1377387" y="2858947"/>
            <a:chExt cx="5104436" cy="2708476"/>
          </a:xfrm>
        </p:grpSpPr>
        <p:cxnSp>
          <p:nvCxnSpPr>
            <p:cNvPr id="10" name="Straight Connector 9"/>
            <p:cNvCxnSpPr/>
            <p:nvPr/>
          </p:nvCxnSpPr>
          <p:spPr>
            <a:xfrm>
              <a:off x="1377387" y="2882096"/>
              <a:ext cx="1215342" cy="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2581154" y="2858947"/>
              <a:ext cx="0" cy="879676"/>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2558005" y="3738623"/>
              <a:ext cx="3912243" cy="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6470248" y="3750197"/>
              <a:ext cx="11575" cy="1805651"/>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1388962" y="2882096"/>
              <a:ext cx="0" cy="165518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1377387" y="4560425"/>
              <a:ext cx="3855013" cy="11575"/>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197033" y="4583575"/>
              <a:ext cx="0" cy="972273"/>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208608" y="5567423"/>
              <a:ext cx="1273215" cy="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grpSp>
      <p:sp>
        <p:nvSpPr>
          <p:cNvPr id="30" name="Oval 29"/>
          <p:cNvSpPr/>
          <p:nvPr/>
        </p:nvSpPr>
        <p:spPr>
          <a:xfrm>
            <a:off x="6654800" y="3820160"/>
            <a:ext cx="1158240" cy="66040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6654800" y="5588000"/>
            <a:ext cx="1158240" cy="66040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Line Callout 1 33"/>
          <p:cNvSpPr/>
          <p:nvPr/>
        </p:nvSpPr>
        <p:spPr>
          <a:xfrm>
            <a:off x="467360" y="4795520"/>
            <a:ext cx="1645920" cy="497840"/>
          </a:xfrm>
          <a:prstGeom prst="borderCallout1">
            <a:avLst>
              <a:gd name="adj1" fmla="val -7781"/>
              <a:gd name="adj2" fmla="val 23174"/>
              <a:gd name="adj3" fmla="val -97704"/>
              <a:gd name="adj4" fmla="val 58242"/>
            </a:avLst>
          </a:prstGeom>
          <a:solidFill>
            <a:schemeClr val="accent1"/>
          </a:solidFill>
          <a:ln w="222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Processing</a:t>
            </a:r>
            <a:endParaRPr lang="en-US" sz="2000" dirty="0">
              <a:solidFill>
                <a:schemeClr val="bg1"/>
              </a:solidFill>
            </a:endParaRPr>
          </a:p>
        </p:txBody>
      </p:sp>
      <p:sp>
        <p:nvSpPr>
          <p:cNvPr id="36" name="Line Callout 1 35"/>
          <p:cNvSpPr/>
          <p:nvPr/>
        </p:nvSpPr>
        <p:spPr>
          <a:xfrm>
            <a:off x="4104640" y="5831840"/>
            <a:ext cx="1645920" cy="497840"/>
          </a:xfrm>
          <a:prstGeom prst="borderCallout1">
            <a:avLst>
              <a:gd name="adj1" fmla="val 26913"/>
              <a:gd name="adj2" fmla="val 100335"/>
              <a:gd name="adj3" fmla="val 6378"/>
              <a:gd name="adj4" fmla="val 155156"/>
            </a:avLst>
          </a:prstGeom>
          <a:solidFill>
            <a:schemeClr val="accent1"/>
          </a:solidFill>
          <a:ln w="222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Setting</a:t>
            </a:r>
            <a:endParaRPr lang="en-US" sz="2000" dirty="0">
              <a:solidFill>
                <a:schemeClr val="bg1"/>
              </a:solidFill>
            </a:endParaRPr>
          </a:p>
        </p:txBody>
      </p:sp>
      <p:sp>
        <p:nvSpPr>
          <p:cNvPr id="37" name="Line Callout 1 36"/>
          <p:cNvSpPr/>
          <p:nvPr/>
        </p:nvSpPr>
        <p:spPr>
          <a:xfrm>
            <a:off x="6431280" y="2814320"/>
            <a:ext cx="1645920" cy="497840"/>
          </a:xfrm>
          <a:prstGeom prst="borderCallout1">
            <a:avLst>
              <a:gd name="adj1" fmla="val 202423"/>
              <a:gd name="adj2" fmla="val 47249"/>
              <a:gd name="adj3" fmla="val 98215"/>
              <a:gd name="adj4" fmla="val 67502"/>
            </a:avLst>
          </a:prstGeom>
          <a:solidFill>
            <a:schemeClr val="accent1"/>
          </a:solidFill>
          <a:ln w="222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Receiving</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grpSp>
        <p:nvGrpSpPr>
          <p:cNvPr id="2" name="Group 16"/>
          <p:cNvGrpSpPr/>
          <p:nvPr/>
        </p:nvGrpSpPr>
        <p:grpSpPr>
          <a:xfrm>
            <a:off x="6583639" y="1872187"/>
            <a:ext cx="2423505" cy="1165653"/>
            <a:chOff x="6319479" y="1028907"/>
            <a:chExt cx="2423505" cy="1165653"/>
          </a:xfrm>
        </p:grpSpPr>
        <p:pic>
          <p:nvPicPr>
            <p:cNvPr id="540674" name="Picture 2"/>
            <p:cNvPicPr>
              <a:picLocks noChangeAspect="1" noChangeArrowheads="1"/>
            </p:cNvPicPr>
            <p:nvPr/>
          </p:nvPicPr>
          <p:blipFill>
            <a:blip r:embed="rId3" cstate="print"/>
            <a:srcRect/>
            <a:stretch>
              <a:fillRect/>
            </a:stretch>
          </p:blipFill>
          <p:spPr bwMode="auto">
            <a:xfrm>
              <a:off x="6547156" y="1028907"/>
              <a:ext cx="2195828" cy="1165653"/>
            </a:xfrm>
            <a:prstGeom prst="rect">
              <a:avLst/>
            </a:prstGeom>
            <a:noFill/>
            <a:ln w="9525">
              <a:noFill/>
              <a:miter lim="800000"/>
              <a:headEnd/>
              <a:tailEnd/>
            </a:ln>
          </p:spPr>
        </p:pic>
        <p:sp>
          <p:nvSpPr>
            <p:cNvPr id="11" name="TextBox 10"/>
            <p:cNvSpPr txBox="1"/>
            <p:nvPr/>
          </p:nvSpPr>
          <p:spPr>
            <a:xfrm>
              <a:off x="6319479" y="1101468"/>
              <a:ext cx="1788201" cy="338554"/>
            </a:xfrm>
            <a:prstGeom prst="rect">
              <a:avLst/>
            </a:prstGeom>
            <a:noFill/>
          </p:spPr>
          <p:txBody>
            <a:bodyPr wrap="square" rtlCol="0">
              <a:spAutoFit/>
            </a:bodyPr>
            <a:lstStyle/>
            <a:p>
              <a:r>
                <a:rPr lang="en-US" sz="1600" b="0" dirty="0" smtClean="0"/>
                <a:t>Supplier 10S1002</a:t>
              </a:r>
              <a:endParaRPr lang="en-US" sz="1600" b="0" dirty="0"/>
            </a:p>
          </p:txBody>
        </p:sp>
      </p:grpSp>
      <p:grpSp>
        <p:nvGrpSpPr>
          <p:cNvPr id="3" name="Group 15"/>
          <p:cNvGrpSpPr/>
          <p:nvPr/>
        </p:nvGrpSpPr>
        <p:grpSpPr>
          <a:xfrm>
            <a:off x="380682" y="2671763"/>
            <a:ext cx="1945957" cy="1356645"/>
            <a:chOff x="482282" y="4134803"/>
            <a:chExt cx="1945957" cy="1356645"/>
          </a:xfrm>
        </p:grpSpPr>
        <p:pic>
          <p:nvPicPr>
            <p:cNvPr id="540676" name="Picture 4"/>
            <p:cNvPicPr>
              <a:picLocks noChangeAspect="1" noChangeArrowheads="1"/>
            </p:cNvPicPr>
            <p:nvPr/>
          </p:nvPicPr>
          <p:blipFill>
            <a:blip r:embed="rId4"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cxnSp>
        <p:nvCxnSpPr>
          <p:cNvPr id="21" name="Shape 20"/>
          <p:cNvCxnSpPr>
            <a:stCxn id="540676" idx="0"/>
          </p:cNvCxnSpPr>
          <p:nvPr/>
        </p:nvCxnSpPr>
        <p:spPr>
          <a:xfrm rot="5400000" flipH="1" flipV="1">
            <a:off x="3755469" y="-146287"/>
            <a:ext cx="416243" cy="5219859"/>
          </a:xfrm>
          <a:prstGeom prst="curved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126959" y="2135248"/>
            <a:ext cx="2565441" cy="338554"/>
          </a:xfrm>
          <a:prstGeom prst="rect">
            <a:avLst/>
          </a:prstGeom>
          <a:noFill/>
        </p:spPr>
        <p:txBody>
          <a:bodyPr wrap="square" rtlCol="0">
            <a:spAutoFit/>
          </a:bodyPr>
          <a:lstStyle/>
          <a:p>
            <a:r>
              <a:rPr lang="en-US" sz="1600" dirty="0" smtClean="0">
                <a:solidFill>
                  <a:schemeClr val="accent6">
                    <a:lumMod val="75000"/>
                  </a:schemeClr>
                </a:solidFill>
              </a:rPr>
              <a:t>1. Set up schedules</a:t>
            </a:r>
            <a:endParaRPr lang="en-US" sz="1600" dirty="0">
              <a:solidFill>
                <a:schemeClr val="accent6">
                  <a:lumMod val="75000"/>
                </a:schemeClr>
              </a:solidFill>
            </a:endParaRPr>
          </a:p>
        </p:txBody>
      </p:sp>
      <p:cxnSp>
        <p:nvCxnSpPr>
          <p:cNvPr id="24" name="Curved Connector 23"/>
          <p:cNvCxnSpPr/>
          <p:nvPr/>
        </p:nvCxnSpPr>
        <p:spPr>
          <a:xfrm rot="10800000" flipV="1">
            <a:off x="2458720" y="3119120"/>
            <a:ext cx="4419600" cy="345440"/>
          </a:xfrm>
          <a:prstGeom prst="curvedConnector3">
            <a:avLst>
              <a:gd name="adj1" fmla="val 4172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722839" y="2996308"/>
            <a:ext cx="2275881" cy="338554"/>
          </a:xfrm>
          <a:prstGeom prst="rect">
            <a:avLst/>
          </a:prstGeom>
          <a:noFill/>
        </p:spPr>
        <p:txBody>
          <a:bodyPr wrap="square" rtlCol="0">
            <a:spAutoFit/>
          </a:bodyPr>
          <a:lstStyle/>
          <a:p>
            <a:r>
              <a:rPr lang="en-US" sz="1600" b="0" dirty="0" smtClean="0">
                <a:solidFill>
                  <a:schemeClr val="tx2">
                    <a:lumMod val="50000"/>
                    <a:lumOff val="50000"/>
                  </a:schemeClr>
                </a:solidFill>
              </a:rPr>
              <a:t>Delivery &amp; Invoice</a:t>
            </a:r>
            <a:endParaRPr lang="en-US" sz="1600" b="0" dirty="0">
              <a:solidFill>
                <a:schemeClr val="tx2">
                  <a:lumMod val="50000"/>
                  <a:lumOff val="50000"/>
                </a:schemeClr>
              </a:solidFill>
            </a:endParaRPr>
          </a:p>
        </p:txBody>
      </p:sp>
      <p:sp>
        <p:nvSpPr>
          <p:cNvPr id="81" name="TextBox 80"/>
          <p:cNvSpPr txBox="1"/>
          <p:nvPr/>
        </p:nvSpPr>
        <p:spPr>
          <a:xfrm>
            <a:off x="4256999" y="4789548"/>
            <a:ext cx="2509561" cy="338554"/>
          </a:xfrm>
          <a:prstGeom prst="rect">
            <a:avLst/>
          </a:prstGeom>
          <a:noFill/>
        </p:spPr>
        <p:txBody>
          <a:bodyPr wrap="square" rtlCol="0">
            <a:spAutoFit/>
          </a:bodyPr>
          <a:lstStyle/>
          <a:p>
            <a:r>
              <a:rPr lang="en-US" sz="1600" dirty="0" smtClean="0">
                <a:solidFill>
                  <a:schemeClr val="accent6">
                    <a:lumMod val="75000"/>
                  </a:schemeClr>
                </a:solidFill>
              </a:rPr>
              <a:t>7. Payment</a:t>
            </a:r>
            <a:endParaRPr lang="en-US" sz="1600" dirty="0">
              <a:solidFill>
                <a:schemeClr val="accent6">
                  <a:lumMod val="75000"/>
                </a:schemeClr>
              </a:solidFill>
            </a:endParaRPr>
          </a:p>
        </p:txBody>
      </p:sp>
      <p:grpSp>
        <p:nvGrpSpPr>
          <p:cNvPr id="4" name="Group 92"/>
          <p:cNvGrpSpPr/>
          <p:nvPr/>
        </p:nvGrpSpPr>
        <p:grpSpPr>
          <a:xfrm>
            <a:off x="1290320" y="3037840"/>
            <a:ext cx="6618910" cy="2159000"/>
            <a:chOff x="1290320" y="3037840"/>
            <a:chExt cx="6618910" cy="2159000"/>
          </a:xfrm>
        </p:grpSpPr>
        <p:cxnSp>
          <p:nvCxnSpPr>
            <p:cNvPr id="78" name="Shape 77"/>
            <p:cNvCxnSpPr>
              <a:endCxn id="540674" idx="2"/>
            </p:cNvCxnSpPr>
            <p:nvPr/>
          </p:nvCxnSpPr>
          <p:spPr>
            <a:xfrm flipV="1">
              <a:off x="1290320" y="3037840"/>
              <a:ext cx="6618910" cy="2143760"/>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flipV="1">
              <a:off x="1300480" y="4754880"/>
              <a:ext cx="2540" cy="4419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20" name="TextBox 19"/>
          <p:cNvSpPr txBox="1"/>
          <p:nvPr/>
        </p:nvSpPr>
        <p:spPr>
          <a:xfrm>
            <a:off x="2976881" y="1576448"/>
            <a:ext cx="3616960" cy="338554"/>
          </a:xfrm>
          <a:prstGeom prst="rect">
            <a:avLst/>
          </a:prstGeom>
          <a:noFill/>
        </p:spPr>
        <p:txBody>
          <a:bodyPr wrap="square" rtlCol="0">
            <a:spAutoFit/>
          </a:bodyPr>
          <a:lstStyle/>
          <a:p>
            <a:r>
              <a:rPr lang="en-US" sz="1600" dirty="0" smtClean="0">
                <a:solidFill>
                  <a:schemeClr val="accent6">
                    <a:lumMod val="75000"/>
                  </a:schemeClr>
                </a:solidFill>
              </a:rPr>
              <a:t>2. Transmit schedules to supplier</a:t>
            </a:r>
            <a:endParaRPr lang="en-US" sz="1600" dirty="0">
              <a:solidFill>
                <a:schemeClr val="accent6">
                  <a:lumMod val="75000"/>
                </a:schemeClr>
              </a:solidFill>
            </a:endParaRPr>
          </a:p>
        </p:txBody>
      </p:sp>
      <p:cxnSp>
        <p:nvCxnSpPr>
          <p:cNvPr id="27" name="Curved Connector 26"/>
          <p:cNvCxnSpPr/>
          <p:nvPr/>
        </p:nvCxnSpPr>
        <p:spPr>
          <a:xfrm flipV="1">
            <a:off x="2174240" y="3251200"/>
            <a:ext cx="5516880" cy="660400"/>
          </a:xfrm>
          <a:prstGeom prst="curvedConnector3">
            <a:avLst>
              <a:gd name="adj1" fmla="val 10046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4043639" y="3997068"/>
            <a:ext cx="2509561" cy="338554"/>
          </a:xfrm>
          <a:prstGeom prst="rect">
            <a:avLst/>
          </a:prstGeom>
          <a:noFill/>
        </p:spPr>
        <p:txBody>
          <a:bodyPr wrap="square" rtlCol="0">
            <a:spAutoFit/>
          </a:bodyPr>
          <a:lstStyle/>
          <a:p>
            <a:r>
              <a:rPr lang="en-US" sz="1600" dirty="0" smtClean="0">
                <a:solidFill>
                  <a:schemeClr val="accent6">
                    <a:lumMod val="75000"/>
                  </a:schemeClr>
                </a:solidFill>
              </a:rPr>
              <a:t>5. Return PO</a:t>
            </a:r>
            <a:endParaRPr lang="en-US" sz="1600" dirty="0">
              <a:solidFill>
                <a:schemeClr val="accent6">
                  <a:lumMod val="75000"/>
                </a:schemeClr>
              </a:solidFill>
            </a:endParaRPr>
          </a:p>
        </p:txBody>
      </p:sp>
      <p:sp>
        <p:nvSpPr>
          <p:cNvPr id="94" name="Flowchart: Document 93"/>
          <p:cNvSpPr/>
          <p:nvPr/>
        </p:nvSpPr>
        <p:spPr>
          <a:xfrm>
            <a:off x="3322320" y="1910080"/>
            <a:ext cx="1965960" cy="655320"/>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b="0" dirty="0" smtClean="0">
                <a:solidFill>
                  <a:schemeClr val="tx1"/>
                </a:solidFill>
              </a:rPr>
              <a:t>Item 60031</a:t>
            </a:r>
            <a:endParaRPr lang="en-US" sz="1400" b="0" dirty="0">
              <a:solidFill>
                <a:schemeClr val="tx1"/>
              </a:solidFill>
            </a:endParaRPr>
          </a:p>
        </p:txBody>
      </p:sp>
      <p:sp>
        <p:nvSpPr>
          <p:cNvPr id="26" name="TextBox 25"/>
          <p:cNvSpPr txBox="1"/>
          <p:nvPr/>
        </p:nvSpPr>
        <p:spPr>
          <a:xfrm>
            <a:off x="487639" y="4108828"/>
            <a:ext cx="2918501" cy="830997"/>
          </a:xfrm>
          <a:prstGeom prst="rect">
            <a:avLst/>
          </a:prstGeom>
          <a:solidFill>
            <a:schemeClr val="bg1"/>
          </a:solidFill>
        </p:spPr>
        <p:txBody>
          <a:bodyPr wrap="square" rtlCol="0">
            <a:spAutoFit/>
          </a:bodyPr>
          <a:lstStyle/>
          <a:p>
            <a:r>
              <a:rPr lang="en-US" sz="1600" dirty="0" smtClean="0">
                <a:solidFill>
                  <a:schemeClr val="accent6">
                    <a:lumMod val="75000"/>
                  </a:schemeClr>
                </a:solidFill>
              </a:rPr>
              <a:t>3. Create PO shipper</a:t>
            </a:r>
          </a:p>
          <a:p>
            <a:r>
              <a:rPr lang="en-US" sz="1600" dirty="0" smtClean="0">
                <a:solidFill>
                  <a:schemeClr val="accent6">
                    <a:lumMod val="75000"/>
                  </a:schemeClr>
                </a:solidFill>
              </a:rPr>
              <a:t>4. Receive PO shipper</a:t>
            </a:r>
          </a:p>
          <a:p>
            <a:r>
              <a:rPr lang="en-US" sz="1600" dirty="0" smtClean="0">
                <a:solidFill>
                  <a:schemeClr val="accent6">
                    <a:lumMod val="75000"/>
                  </a:schemeClr>
                </a:solidFill>
              </a:rPr>
              <a:t>6. Process supplier invoice</a:t>
            </a:r>
            <a:endParaRPr lang="en-US" sz="1600" dirty="0">
              <a:solidFill>
                <a:schemeClr val="accent6">
                  <a:lumMod val="75000"/>
                </a:schemeClr>
              </a:solidFill>
            </a:endParaRPr>
          </a:p>
        </p:txBody>
      </p:sp>
      <p:pic>
        <p:nvPicPr>
          <p:cNvPr id="540675" name="Picture 3"/>
          <p:cNvPicPr>
            <a:picLocks noChangeAspect="1" noChangeArrowheads="1"/>
          </p:cNvPicPr>
          <p:nvPr/>
        </p:nvPicPr>
        <p:blipFill>
          <a:blip r:embed="rId5" cstate="print"/>
          <a:srcRect/>
          <a:stretch>
            <a:fillRect/>
          </a:stretch>
        </p:blipFill>
        <p:spPr bwMode="auto">
          <a:xfrm>
            <a:off x="5150167" y="2668533"/>
            <a:ext cx="731837" cy="1150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Setting Scheduling Data</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Setting Control Parameters</a:t>
            </a:r>
            <a:endParaRPr lang="en-US" dirty="0"/>
          </a:p>
        </p:txBody>
      </p:sp>
      <p:pic>
        <p:nvPicPr>
          <p:cNvPr id="449540" name="Picture 4"/>
          <p:cNvPicPr>
            <a:picLocks noChangeAspect="1" noChangeArrowheads="1"/>
          </p:cNvPicPr>
          <p:nvPr/>
        </p:nvPicPr>
        <p:blipFill>
          <a:blip r:embed="rId3" cstate="print"/>
          <a:srcRect/>
          <a:stretch>
            <a:fillRect/>
          </a:stretch>
        </p:blipFill>
        <p:spPr bwMode="auto">
          <a:xfrm>
            <a:off x="5253514" y="1073392"/>
            <a:ext cx="2843399" cy="2800961"/>
          </a:xfrm>
          <a:prstGeom prst="rect">
            <a:avLst/>
          </a:prstGeom>
          <a:solidFill>
            <a:schemeClr val="accent1">
              <a:lumMod val="60000"/>
              <a:lumOff val="40000"/>
            </a:schemeClr>
          </a:solidFill>
          <a:ln w="9525">
            <a:noFill/>
            <a:miter lim="800000"/>
            <a:headEnd/>
            <a:tailEnd/>
          </a:ln>
        </p:spPr>
      </p:pic>
      <p:grpSp>
        <p:nvGrpSpPr>
          <p:cNvPr id="8" name="Group 7"/>
          <p:cNvGrpSpPr/>
          <p:nvPr/>
        </p:nvGrpSpPr>
        <p:grpSpPr>
          <a:xfrm>
            <a:off x="429548" y="1083203"/>
            <a:ext cx="3585675" cy="1545513"/>
            <a:chOff x="216535" y="1235392"/>
            <a:chExt cx="3924300" cy="1619251"/>
          </a:xfrm>
        </p:grpSpPr>
        <p:pic>
          <p:nvPicPr>
            <p:cNvPr id="504834" name="Picture 2" descr="C:\Users\qgl\AppData\Local\Temp\SNAGHTML10815cc5.PNG"/>
            <p:cNvPicPr>
              <a:picLocks noChangeAspect="1" noChangeArrowheads="1"/>
            </p:cNvPicPr>
            <p:nvPr/>
          </p:nvPicPr>
          <p:blipFill>
            <a:blip r:embed="rId4" cstate="print"/>
            <a:srcRect/>
            <a:stretch>
              <a:fillRect/>
            </a:stretch>
          </p:blipFill>
          <p:spPr bwMode="auto">
            <a:xfrm>
              <a:off x="216535" y="1235392"/>
              <a:ext cx="3924300" cy="1619251"/>
            </a:xfrm>
            <a:prstGeom prst="rect">
              <a:avLst/>
            </a:prstGeom>
            <a:noFill/>
          </p:spPr>
        </p:pic>
        <p:sp>
          <p:nvSpPr>
            <p:cNvPr id="7" name="Rectangle 11"/>
            <p:cNvSpPr>
              <a:spLocks noChangeArrowheads="1"/>
            </p:cNvSpPr>
            <p:nvPr/>
          </p:nvSpPr>
          <p:spPr bwMode="auto">
            <a:xfrm>
              <a:off x="436881" y="1940560"/>
              <a:ext cx="2123439" cy="386080"/>
            </a:xfrm>
            <a:prstGeom prst="rect">
              <a:avLst/>
            </a:prstGeom>
            <a:noFill/>
            <a:ln w="28575" algn="ctr">
              <a:solidFill>
                <a:srgbClr val="FF0000"/>
              </a:solidFill>
              <a:miter lim="800000"/>
              <a:headEnd/>
              <a:tailEnd/>
            </a:ln>
          </p:spPr>
          <p:txBody>
            <a:bodyPr wrap="none" tIns="91440" bIns="91440" anchor="ctr"/>
            <a:lstStyle/>
            <a:p>
              <a:endParaRPr lang="en-US"/>
            </a:p>
          </p:txBody>
        </p:sp>
      </p:grpSp>
      <p:pic>
        <p:nvPicPr>
          <p:cNvPr id="375810" name="Picture 2" descr="C:\Users\qgl\AppData\Local\Temp\SNAGHTMLff3ffd4.PNG"/>
          <p:cNvPicPr>
            <a:picLocks noChangeAspect="1" noChangeArrowheads="1"/>
          </p:cNvPicPr>
          <p:nvPr/>
        </p:nvPicPr>
        <p:blipFill>
          <a:blip r:embed="rId5" cstate="print"/>
          <a:srcRect/>
          <a:stretch>
            <a:fillRect/>
          </a:stretch>
        </p:blipFill>
        <p:spPr bwMode="auto">
          <a:xfrm>
            <a:off x="1187927" y="2644760"/>
            <a:ext cx="3662595" cy="3483057"/>
          </a:xfrm>
          <a:prstGeom prst="rect">
            <a:avLst/>
          </a:prstGeom>
          <a:noFill/>
          <a:effectLst/>
        </p:spPr>
      </p:pic>
      <p:sp>
        <p:nvSpPr>
          <p:cNvPr id="10" name="Rectangle 11"/>
          <p:cNvSpPr>
            <a:spLocks noChangeArrowheads="1"/>
          </p:cNvSpPr>
          <p:nvPr/>
        </p:nvSpPr>
        <p:spPr bwMode="auto">
          <a:xfrm>
            <a:off x="1425910" y="3363360"/>
            <a:ext cx="2038650" cy="446639"/>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9586" name="Picture 2" descr="C:\Users\qgl\AppData\Local\Temp\SNAGHTMLb8c00a8.PNG"/>
          <p:cNvPicPr>
            <a:picLocks noChangeAspect="1" noChangeArrowheads="1"/>
          </p:cNvPicPr>
          <p:nvPr/>
        </p:nvPicPr>
        <p:blipFill>
          <a:blip r:embed="rId3" cstate="print"/>
          <a:srcRect/>
          <a:stretch>
            <a:fillRect/>
          </a:stretch>
        </p:blipFill>
        <p:spPr bwMode="auto">
          <a:xfrm>
            <a:off x="511175" y="973137"/>
            <a:ext cx="7962265" cy="4878032"/>
          </a:xfrm>
          <a:prstGeom prst="rect">
            <a:avLst/>
          </a:prstGeom>
          <a:noFill/>
        </p:spPr>
      </p:pic>
      <p:sp>
        <p:nvSpPr>
          <p:cNvPr id="6" name="Title 5"/>
          <p:cNvSpPr>
            <a:spLocks noGrp="1"/>
          </p:cNvSpPr>
          <p:nvPr>
            <p:ph type="title"/>
          </p:nvPr>
        </p:nvSpPr>
        <p:spPr/>
        <p:txBody>
          <a:bodyPr>
            <a:normAutofit/>
          </a:bodyPr>
          <a:lstStyle/>
          <a:p>
            <a:r>
              <a:rPr lang="en-US" dirty="0" smtClean="0"/>
              <a:t>Creating Demand</a:t>
            </a:r>
            <a:endParaRPr lang="en-US" dirty="0"/>
          </a:p>
        </p:txBody>
      </p:sp>
      <p:sp>
        <p:nvSpPr>
          <p:cNvPr id="10" name="Rectangle 11"/>
          <p:cNvSpPr>
            <a:spLocks noChangeArrowheads="1"/>
          </p:cNvSpPr>
          <p:nvPr/>
        </p:nvSpPr>
        <p:spPr bwMode="auto">
          <a:xfrm>
            <a:off x="2543510" y="3637681"/>
            <a:ext cx="1774490" cy="32472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1" name="TextBox 10"/>
          <p:cNvSpPr txBox="1"/>
          <p:nvPr/>
        </p:nvSpPr>
        <p:spPr>
          <a:xfrm>
            <a:off x="548640" y="5791201"/>
            <a:ext cx="8077200" cy="584775"/>
          </a:xfrm>
          <a:prstGeom prst="rect">
            <a:avLst/>
          </a:prstGeom>
          <a:noFill/>
        </p:spPr>
        <p:txBody>
          <a:bodyPr wrap="square" rtlCol="0">
            <a:spAutoFit/>
          </a:bodyPr>
          <a:lstStyle/>
          <a:p>
            <a:r>
              <a:rPr lang="en-US" sz="1600" dirty="0" smtClean="0">
                <a:solidFill>
                  <a:srgbClr val="0070C0"/>
                </a:solidFill>
              </a:rPr>
              <a:t>* </a:t>
            </a:r>
            <a:r>
              <a:rPr lang="en-US" sz="1600" b="0" dirty="0" smtClean="0">
                <a:solidFill>
                  <a:srgbClr val="0070C0"/>
                </a:solidFill>
              </a:rPr>
              <a:t>This step aims at creating demand for item 60031 so that MRP can generate the schedule against this demand.</a:t>
            </a:r>
            <a:endParaRPr lang="en-US" sz="1600" b="0" dirty="0">
              <a:solidFill>
                <a:srgbClr val="0070C0"/>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882" name="Picture 2" descr="C:\Users\qgl\AppData\Local\Temp\SNAGHTMLb2f0d91.PNG"/>
          <p:cNvPicPr>
            <a:picLocks noChangeAspect="1" noChangeArrowheads="1"/>
          </p:cNvPicPr>
          <p:nvPr/>
        </p:nvPicPr>
        <p:blipFill>
          <a:blip r:embed="rId3" cstate="print"/>
          <a:srcRect/>
          <a:stretch>
            <a:fillRect/>
          </a:stretch>
        </p:blipFill>
        <p:spPr bwMode="auto">
          <a:xfrm>
            <a:off x="541655" y="904240"/>
            <a:ext cx="7286625" cy="4857751"/>
          </a:xfrm>
          <a:prstGeom prst="rect">
            <a:avLst/>
          </a:prstGeom>
          <a:noFill/>
        </p:spPr>
      </p:pic>
      <p:sp>
        <p:nvSpPr>
          <p:cNvPr id="6" name="Title 5"/>
          <p:cNvSpPr>
            <a:spLocks noGrp="1"/>
          </p:cNvSpPr>
          <p:nvPr>
            <p:ph type="title"/>
          </p:nvPr>
        </p:nvSpPr>
        <p:spPr/>
        <p:txBody>
          <a:bodyPr>
            <a:normAutofit/>
          </a:bodyPr>
          <a:lstStyle/>
          <a:p>
            <a:r>
              <a:rPr lang="en-US" dirty="0" smtClean="0"/>
              <a:t>Creating Supplier Scheduled Orders</a:t>
            </a:r>
            <a:endParaRPr lang="en-US" dirty="0"/>
          </a:p>
        </p:txBody>
      </p:sp>
      <p:sp>
        <p:nvSpPr>
          <p:cNvPr id="13" name="Rectangular Callout 12"/>
          <p:cNvSpPr/>
          <p:nvPr/>
        </p:nvSpPr>
        <p:spPr>
          <a:xfrm>
            <a:off x="563412" y="1473479"/>
            <a:ext cx="1591985" cy="706980"/>
          </a:xfrm>
          <a:prstGeom prst="wedgeRectCallout">
            <a:avLst>
              <a:gd name="adj1" fmla="val 26946"/>
              <a:gd name="adj2" fmla="val 48380"/>
            </a:avLst>
          </a:prstGeom>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bg1"/>
                </a:solidFill>
              </a:rPr>
              <a:t>Order data</a:t>
            </a:r>
            <a:endParaRPr lang="en-US" sz="1800" dirty="0">
              <a:solidFill>
                <a:schemeClr val="bg1"/>
              </a:solidFill>
            </a:endParaRPr>
          </a:p>
        </p:txBody>
      </p:sp>
      <p:pic>
        <p:nvPicPr>
          <p:cNvPr id="506884" name="Picture 4" descr="C:\Users\qgl\AppData\Local\Temp\SNAGHTMLb311c9f.PNG"/>
          <p:cNvPicPr>
            <a:picLocks noChangeAspect="1" noChangeArrowheads="1"/>
          </p:cNvPicPr>
          <p:nvPr/>
        </p:nvPicPr>
        <p:blipFill>
          <a:blip r:embed="rId4" cstate="print"/>
          <a:srcRect/>
          <a:stretch>
            <a:fillRect/>
          </a:stretch>
        </p:blipFill>
        <p:spPr bwMode="auto">
          <a:xfrm>
            <a:off x="3002915" y="2601277"/>
            <a:ext cx="6141085" cy="4099437"/>
          </a:xfrm>
          <a:prstGeom prst="rect">
            <a:avLst/>
          </a:prstGeom>
          <a:noFill/>
        </p:spPr>
      </p:pic>
      <p:sp>
        <p:nvSpPr>
          <p:cNvPr id="14" name="Rectangular Callout 13"/>
          <p:cNvSpPr/>
          <p:nvPr/>
        </p:nvSpPr>
        <p:spPr>
          <a:xfrm>
            <a:off x="4261117" y="3544477"/>
            <a:ext cx="1591985" cy="706980"/>
          </a:xfrm>
          <a:prstGeom prst="wedgeRectCallout">
            <a:avLst>
              <a:gd name="adj1" fmla="val 26946"/>
              <a:gd name="adj2" fmla="val 48380"/>
            </a:avLst>
          </a:prstGeom>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bg1"/>
                </a:solidFill>
              </a:rPr>
              <a:t>Line data</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4834" name="Picture 2" descr="C:\Users\qgl\AppData\Local\Temp\SNAGHTMLb33160a.PNG"/>
          <p:cNvPicPr>
            <a:picLocks noChangeAspect="1" noChangeArrowheads="1"/>
          </p:cNvPicPr>
          <p:nvPr/>
        </p:nvPicPr>
        <p:blipFill>
          <a:blip r:embed="rId3" cstate="print"/>
          <a:srcRect/>
          <a:stretch>
            <a:fillRect/>
          </a:stretch>
        </p:blipFill>
        <p:spPr bwMode="auto">
          <a:xfrm>
            <a:off x="277495" y="1011872"/>
            <a:ext cx="6791325" cy="4162426"/>
          </a:xfrm>
          <a:prstGeom prst="rect">
            <a:avLst/>
          </a:prstGeom>
          <a:noFill/>
        </p:spPr>
      </p:pic>
      <p:sp>
        <p:nvSpPr>
          <p:cNvPr id="6" name="Title 5"/>
          <p:cNvSpPr>
            <a:spLocks noGrp="1"/>
          </p:cNvSpPr>
          <p:nvPr>
            <p:ph type="title"/>
          </p:nvPr>
        </p:nvSpPr>
        <p:spPr/>
        <p:txBody>
          <a:bodyPr>
            <a:normAutofit/>
          </a:bodyPr>
          <a:lstStyle/>
          <a:p>
            <a:r>
              <a:rPr lang="en-US" dirty="0" smtClean="0"/>
              <a:t>Creating Supplier Scheduled Orders</a:t>
            </a:r>
            <a:endParaRPr lang="en-US" dirty="0"/>
          </a:p>
        </p:txBody>
      </p:sp>
      <p:sp>
        <p:nvSpPr>
          <p:cNvPr id="8" name="Rectangle 11"/>
          <p:cNvSpPr>
            <a:spLocks noChangeArrowheads="1"/>
          </p:cNvSpPr>
          <p:nvPr/>
        </p:nvSpPr>
        <p:spPr bwMode="auto">
          <a:xfrm>
            <a:off x="370233" y="2634917"/>
            <a:ext cx="1631287" cy="982044"/>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2" name="Rectangular Callout 11"/>
          <p:cNvSpPr/>
          <p:nvPr/>
        </p:nvSpPr>
        <p:spPr>
          <a:xfrm>
            <a:off x="2111923" y="1562581"/>
            <a:ext cx="2714720" cy="760275"/>
          </a:xfrm>
          <a:prstGeom prst="wedgeRectCallout">
            <a:avLst>
              <a:gd name="adj1" fmla="val -46758"/>
              <a:gd name="adj2" fmla="val 7727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Schedule information</a:t>
            </a:r>
            <a:endParaRPr lang="en-US" sz="1800" dirty="0">
              <a:solidFill>
                <a:schemeClr val="bg1"/>
              </a:solidFill>
            </a:endParaRPr>
          </a:p>
        </p:txBody>
      </p:sp>
      <p:pic>
        <p:nvPicPr>
          <p:cNvPr id="504836" name="Picture 4" descr="C:\Users\qgl\AppData\Local\Temp\SNAGHTMLb3c09da.PNG"/>
          <p:cNvPicPr>
            <a:picLocks noChangeAspect="1" noChangeArrowheads="1"/>
          </p:cNvPicPr>
          <p:nvPr/>
        </p:nvPicPr>
        <p:blipFill>
          <a:blip r:embed="rId4" cstate="print"/>
          <a:srcRect/>
          <a:stretch>
            <a:fillRect/>
          </a:stretch>
        </p:blipFill>
        <p:spPr bwMode="auto">
          <a:xfrm>
            <a:off x="3133725" y="2395855"/>
            <a:ext cx="6010275" cy="4181475"/>
          </a:xfrm>
          <a:prstGeom prst="rect">
            <a:avLst/>
          </a:prstGeom>
          <a:noFill/>
        </p:spPr>
      </p:pic>
      <p:sp>
        <p:nvSpPr>
          <p:cNvPr id="16" name="Rectangular Callout 15"/>
          <p:cNvSpPr/>
          <p:nvPr/>
        </p:nvSpPr>
        <p:spPr>
          <a:xfrm>
            <a:off x="5510463" y="3313559"/>
            <a:ext cx="2518865" cy="1018572"/>
          </a:xfrm>
          <a:prstGeom prst="wedgeRectCallout">
            <a:avLst>
              <a:gd name="adj1" fmla="val -4002"/>
              <a:gd name="adj2" fmla="val 1500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Displayed only when Shipping Schedule is enabled</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Assigning MRP Percentages to Orders</a:t>
            </a:r>
            <a:endParaRPr lang="en-US" dirty="0"/>
          </a:p>
        </p:txBody>
      </p:sp>
      <p:pic>
        <p:nvPicPr>
          <p:cNvPr id="502786" name="Picture 2" descr="C:\Users\qgl\AppData\Local\Temp\SNAGHTMLb3e32dd.PNG"/>
          <p:cNvPicPr>
            <a:picLocks noChangeAspect="1" noChangeArrowheads="1"/>
          </p:cNvPicPr>
          <p:nvPr/>
        </p:nvPicPr>
        <p:blipFill>
          <a:blip r:embed="rId3" cstate="print"/>
          <a:srcRect/>
          <a:stretch>
            <a:fillRect/>
          </a:stretch>
        </p:blipFill>
        <p:spPr bwMode="auto">
          <a:xfrm>
            <a:off x="714375" y="1150302"/>
            <a:ext cx="7223830" cy="4417378"/>
          </a:xfrm>
          <a:prstGeom prst="rect">
            <a:avLst/>
          </a:prstGeom>
          <a:noFill/>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Processing Supplier Schedules</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Calculating Net Change</a:t>
            </a:r>
            <a:endParaRPr lang="en-US" dirty="0"/>
          </a:p>
        </p:txBody>
      </p:sp>
      <p:pic>
        <p:nvPicPr>
          <p:cNvPr id="441346" name="Picture 2" descr="C:\Users\qgl\AppData\Local\Temp\SNAGHTML25d8a74d.PNG"/>
          <p:cNvPicPr>
            <a:picLocks noChangeAspect="1" noChangeArrowheads="1"/>
          </p:cNvPicPr>
          <p:nvPr/>
        </p:nvPicPr>
        <p:blipFill>
          <a:blip r:embed="rId3" cstate="print"/>
          <a:srcRect/>
          <a:stretch>
            <a:fillRect/>
          </a:stretch>
        </p:blipFill>
        <p:spPr bwMode="auto">
          <a:xfrm>
            <a:off x="747427" y="1100498"/>
            <a:ext cx="6226824" cy="2364833"/>
          </a:xfrm>
          <a:prstGeom prst="rect">
            <a:avLst/>
          </a:prstGeom>
          <a:noFill/>
        </p:spPr>
      </p:pic>
      <p:sp>
        <p:nvSpPr>
          <p:cNvPr id="5" name="Rectangle 11"/>
          <p:cNvSpPr>
            <a:spLocks noChangeArrowheads="1"/>
          </p:cNvSpPr>
          <p:nvPr/>
        </p:nvSpPr>
        <p:spPr bwMode="auto">
          <a:xfrm>
            <a:off x="1983071" y="1770760"/>
            <a:ext cx="2123440" cy="25961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7" name="Rectangle 11"/>
          <p:cNvSpPr>
            <a:spLocks noChangeArrowheads="1"/>
          </p:cNvSpPr>
          <p:nvPr/>
        </p:nvSpPr>
        <p:spPr bwMode="auto">
          <a:xfrm>
            <a:off x="5344160" y="2580640"/>
            <a:ext cx="1463040" cy="23368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1" name="Rectangular Callout 10"/>
          <p:cNvSpPr/>
          <p:nvPr/>
        </p:nvSpPr>
        <p:spPr>
          <a:xfrm>
            <a:off x="557443" y="3096741"/>
            <a:ext cx="2714720" cy="896139"/>
          </a:xfrm>
          <a:prstGeom prst="wedgeRectCallout">
            <a:avLst>
              <a:gd name="adj1" fmla="val 41193"/>
              <a:gd name="adj2" fmla="val -15852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Calculate net change for site 10-100</a:t>
            </a:r>
            <a:endParaRPr lang="en-US" sz="1800" dirty="0">
              <a:solidFill>
                <a:schemeClr val="bg1"/>
              </a:solidFill>
            </a:endParaRPr>
          </a:p>
        </p:txBody>
      </p:sp>
      <p:sp>
        <p:nvSpPr>
          <p:cNvPr id="12" name="Rectangular Callout 11"/>
          <p:cNvSpPr/>
          <p:nvPr/>
        </p:nvSpPr>
        <p:spPr>
          <a:xfrm>
            <a:off x="4321743" y="3516759"/>
            <a:ext cx="2518865" cy="628521"/>
          </a:xfrm>
          <a:prstGeom prst="wedgeRectCallout">
            <a:avLst>
              <a:gd name="adj1" fmla="val 36334"/>
              <a:gd name="adj2" fmla="val -1698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Enter a file name as the output</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a:buFont typeface="Wingdings" pitchFamily="2" charset="2"/>
              <a:buChar char="§"/>
            </a:pPr>
            <a:r>
              <a:rPr lang="en-US" altLang="zh-CN" b="1" dirty="0" smtClean="0">
                <a:solidFill>
                  <a:srgbClr val="0070C0"/>
                </a:solidFill>
              </a:rPr>
              <a:t>Setup</a:t>
            </a:r>
          </a:p>
          <a:p>
            <a:pPr>
              <a:buFont typeface="Wingdings" pitchFamily="2" charset="2"/>
              <a:buChar char="§"/>
            </a:pPr>
            <a:r>
              <a:rPr lang="en-US" altLang="zh-CN" dirty="0" smtClean="0"/>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646" name="Picture 6" descr="C:\Users\qgl\AppData\Local\Temp\SNAGHTMLb9fa2ef.PNG"/>
          <p:cNvPicPr>
            <a:picLocks noChangeAspect="1" noChangeArrowheads="1"/>
          </p:cNvPicPr>
          <p:nvPr/>
        </p:nvPicPr>
        <p:blipFill>
          <a:blip r:embed="rId3" cstate="print"/>
          <a:srcRect/>
          <a:stretch>
            <a:fillRect/>
          </a:stretch>
        </p:blipFill>
        <p:spPr bwMode="auto">
          <a:xfrm>
            <a:off x="815974" y="993140"/>
            <a:ext cx="7098951" cy="4777740"/>
          </a:xfrm>
          <a:prstGeom prst="rect">
            <a:avLst/>
          </a:prstGeom>
          <a:noFill/>
        </p:spPr>
      </p:pic>
      <p:sp>
        <p:nvSpPr>
          <p:cNvPr id="6" name="Title 5"/>
          <p:cNvSpPr>
            <a:spLocks noGrp="1"/>
          </p:cNvSpPr>
          <p:nvPr>
            <p:ph type="title"/>
          </p:nvPr>
        </p:nvSpPr>
        <p:spPr/>
        <p:txBody>
          <a:bodyPr>
            <a:normAutofit/>
          </a:bodyPr>
          <a:lstStyle/>
          <a:p>
            <a:r>
              <a:rPr lang="en-US" dirty="0" smtClean="0"/>
              <a:t>Creating Scheduled Releases</a:t>
            </a:r>
            <a:endParaRPr lang="en-US" dirty="0"/>
          </a:p>
        </p:txBody>
      </p:sp>
      <p:sp>
        <p:nvSpPr>
          <p:cNvPr id="7" name="Rectangle 11"/>
          <p:cNvSpPr>
            <a:spLocks noChangeArrowheads="1"/>
          </p:cNvSpPr>
          <p:nvPr/>
        </p:nvSpPr>
        <p:spPr bwMode="auto">
          <a:xfrm>
            <a:off x="3315100" y="5102192"/>
            <a:ext cx="1191535" cy="254213"/>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5" name="Rectangle 11"/>
          <p:cNvSpPr>
            <a:spLocks noChangeArrowheads="1"/>
          </p:cNvSpPr>
          <p:nvPr/>
        </p:nvSpPr>
        <p:spPr bwMode="auto">
          <a:xfrm>
            <a:off x="2226911" y="3619366"/>
            <a:ext cx="2429562" cy="297042"/>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594" name="Picture 2" descr="C:\Users\qgl\AppData\Local\Temp\SNAGHTMLbb1a0dd.PNG"/>
          <p:cNvPicPr>
            <a:picLocks noChangeAspect="1" noChangeArrowheads="1"/>
          </p:cNvPicPr>
          <p:nvPr/>
        </p:nvPicPr>
        <p:blipFill>
          <a:blip r:embed="rId3" cstate="print"/>
          <a:srcRect/>
          <a:stretch>
            <a:fillRect/>
          </a:stretch>
        </p:blipFill>
        <p:spPr bwMode="auto">
          <a:xfrm>
            <a:off x="887095" y="228282"/>
            <a:ext cx="7439025" cy="6772276"/>
          </a:xfrm>
          <a:prstGeom prst="rect">
            <a:avLst/>
          </a:prstGeom>
          <a:noFill/>
        </p:spPr>
      </p:pic>
      <p:sp>
        <p:nvSpPr>
          <p:cNvPr id="39942" name="Rectangle 11"/>
          <p:cNvSpPr>
            <a:spLocks noChangeArrowheads="1"/>
          </p:cNvSpPr>
          <p:nvPr/>
        </p:nvSpPr>
        <p:spPr bwMode="auto">
          <a:xfrm>
            <a:off x="1129323" y="4978400"/>
            <a:ext cx="2133600" cy="20320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9" name="Rectangle 11"/>
          <p:cNvSpPr>
            <a:spLocks noChangeArrowheads="1"/>
          </p:cNvSpPr>
          <p:nvPr/>
        </p:nvSpPr>
        <p:spPr bwMode="auto">
          <a:xfrm>
            <a:off x="844842" y="3738880"/>
            <a:ext cx="5627077" cy="20320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4" name="Rectangle 11"/>
          <p:cNvSpPr>
            <a:spLocks noChangeArrowheads="1"/>
          </p:cNvSpPr>
          <p:nvPr/>
        </p:nvSpPr>
        <p:spPr bwMode="auto">
          <a:xfrm>
            <a:off x="1180122" y="6075680"/>
            <a:ext cx="4590757" cy="27432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pPr>
              <a:buFont typeface="Wingdings" pitchFamily="2" charset="2"/>
              <a:buChar char="§"/>
            </a:pPr>
            <a:r>
              <a:rPr lang="en-US" dirty="0" smtClean="0"/>
              <a:t>Printed schedules</a:t>
            </a:r>
          </a:p>
          <a:p>
            <a:pPr>
              <a:buFont typeface="Wingdings" pitchFamily="2" charset="2"/>
              <a:buChar char="§"/>
            </a:pPr>
            <a:r>
              <a:rPr lang="en-US" dirty="0" smtClean="0"/>
              <a:t>Schedules in fax format</a:t>
            </a:r>
          </a:p>
          <a:p>
            <a:pPr>
              <a:buFont typeface="Wingdings" pitchFamily="2" charset="2"/>
              <a:buChar char="§"/>
            </a:pPr>
            <a:r>
              <a:rPr lang="en-US" dirty="0" smtClean="0"/>
              <a:t>Schedules in EDI format</a:t>
            </a:r>
            <a:endParaRPr lang="en-US" dirty="0"/>
          </a:p>
        </p:txBody>
      </p:sp>
      <p:sp>
        <p:nvSpPr>
          <p:cNvPr id="6" name="Title 5"/>
          <p:cNvSpPr>
            <a:spLocks noGrp="1"/>
          </p:cNvSpPr>
          <p:nvPr>
            <p:ph type="title"/>
          </p:nvPr>
        </p:nvSpPr>
        <p:spPr/>
        <p:txBody>
          <a:bodyPr>
            <a:normAutofit/>
          </a:bodyPr>
          <a:lstStyle/>
          <a:p>
            <a:r>
              <a:rPr lang="en-US" dirty="0" smtClean="0"/>
              <a:t>Transmitting Supplier Schedules </a:t>
            </a:r>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498" name="Picture 2" descr="C:\Users\qgl\AppData\Local\Temp\SNAGHTMLbb40367.PNG"/>
          <p:cNvPicPr>
            <a:picLocks noChangeAspect="1" noChangeArrowheads="1"/>
          </p:cNvPicPr>
          <p:nvPr/>
        </p:nvPicPr>
        <p:blipFill>
          <a:blip r:embed="rId3" cstate="print"/>
          <a:srcRect/>
          <a:stretch>
            <a:fillRect/>
          </a:stretch>
        </p:blipFill>
        <p:spPr bwMode="auto">
          <a:xfrm>
            <a:off x="755014" y="1121092"/>
            <a:ext cx="6743065" cy="4622102"/>
          </a:xfrm>
          <a:prstGeom prst="rect">
            <a:avLst/>
          </a:prstGeom>
          <a:noFill/>
        </p:spPr>
      </p:pic>
      <p:sp>
        <p:nvSpPr>
          <p:cNvPr id="6" name="Title 5"/>
          <p:cNvSpPr>
            <a:spLocks noGrp="1"/>
          </p:cNvSpPr>
          <p:nvPr>
            <p:ph type="title"/>
          </p:nvPr>
        </p:nvSpPr>
        <p:spPr/>
        <p:txBody>
          <a:bodyPr>
            <a:normAutofit/>
          </a:bodyPr>
          <a:lstStyle/>
          <a:p>
            <a:r>
              <a:rPr lang="en-US" dirty="0" smtClean="0"/>
              <a:t>Printing Supplier Schedules</a:t>
            </a:r>
            <a:endParaRPr lang="en-US" dirty="0"/>
          </a:p>
        </p:txBody>
      </p:sp>
      <p:sp>
        <p:nvSpPr>
          <p:cNvPr id="7" name="Rectangle 11"/>
          <p:cNvSpPr>
            <a:spLocks noChangeArrowheads="1"/>
          </p:cNvSpPr>
          <p:nvPr/>
        </p:nvSpPr>
        <p:spPr bwMode="auto">
          <a:xfrm>
            <a:off x="2036544" y="3370180"/>
            <a:ext cx="1468656" cy="264693"/>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9" name="Rectangular Callout 8"/>
          <p:cNvSpPr/>
          <p:nvPr/>
        </p:nvSpPr>
        <p:spPr>
          <a:xfrm>
            <a:off x="4281618" y="1846179"/>
            <a:ext cx="4192624" cy="1083604"/>
          </a:xfrm>
          <a:prstGeom prst="wedgeRectCallout">
            <a:avLst>
              <a:gd name="adj1" fmla="val -69052"/>
              <a:gd name="adj2" fmla="val 89461"/>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4: Supplier Schedules</a:t>
            </a:r>
          </a:p>
          <a:p>
            <a:r>
              <a:rPr lang="en-US" sz="1800" dirty="0" smtClean="0">
                <a:solidFill>
                  <a:schemeClr val="bg1"/>
                </a:solidFill>
              </a:rPr>
              <a:t>5: Supplier Planning Schedules</a:t>
            </a:r>
          </a:p>
          <a:p>
            <a:r>
              <a:rPr lang="en-US" sz="1800" dirty="0" smtClean="0">
                <a:solidFill>
                  <a:schemeClr val="bg1"/>
                </a:solidFill>
              </a:rPr>
              <a:t>6. Supplier Shipping Schedule</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Receiving Scheduled Orders</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402" name="Picture 2" descr="C:\Users\qgl\AppData\Local\Temp\SNAGHTMLbb6ccdd.PNG"/>
          <p:cNvPicPr>
            <a:picLocks noChangeAspect="1" noChangeArrowheads="1"/>
          </p:cNvPicPr>
          <p:nvPr/>
        </p:nvPicPr>
        <p:blipFill>
          <a:blip r:embed="rId3" cstate="print"/>
          <a:srcRect/>
          <a:stretch>
            <a:fillRect/>
          </a:stretch>
        </p:blipFill>
        <p:spPr bwMode="auto">
          <a:xfrm>
            <a:off x="450215" y="820737"/>
            <a:ext cx="6648450" cy="5076826"/>
          </a:xfrm>
          <a:prstGeom prst="rect">
            <a:avLst/>
          </a:prstGeom>
          <a:noFill/>
        </p:spPr>
      </p:pic>
      <p:sp>
        <p:nvSpPr>
          <p:cNvPr id="43010" name="Rectangle 2"/>
          <p:cNvSpPr>
            <a:spLocks noGrp="1" noChangeArrowheads="1"/>
          </p:cNvSpPr>
          <p:nvPr>
            <p:ph type="title"/>
          </p:nvPr>
        </p:nvSpPr>
        <p:spPr/>
        <p:txBody>
          <a:bodyPr/>
          <a:lstStyle/>
          <a:p>
            <a:pPr eaLnBrk="1" hangingPunct="1"/>
            <a:r>
              <a:rPr lang="en-US" dirty="0" smtClean="0"/>
              <a:t>Creating PO Shippers</a:t>
            </a:r>
          </a:p>
        </p:txBody>
      </p:sp>
      <p:sp>
        <p:nvSpPr>
          <p:cNvPr id="6" name="Rectangle 5"/>
          <p:cNvSpPr/>
          <p:nvPr/>
        </p:nvSpPr>
        <p:spPr>
          <a:xfrm>
            <a:off x="506892" y="1582408"/>
            <a:ext cx="2244414" cy="65074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ular Callout 10"/>
          <p:cNvSpPr/>
          <p:nvPr/>
        </p:nvSpPr>
        <p:spPr>
          <a:xfrm>
            <a:off x="4638555" y="982479"/>
            <a:ext cx="4192624" cy="1083604"/>
          </a:xfrm>
          <a:prstGeom prst="wedgeRectCallout">
            <a:avLst>
              <a:gd name="adj1" fmla="val -93133"/>
              <a:gd name="adj2" fmla="val 25104"/>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The combination of supplier and shipper ID uniquely identifies a shipper record</a:t>
            </a:r>
            <a:endParaRPr lang="en-US" sz="1800" dirty="0">
              <a:solidFill>
                <a:schemeClr val="bg1"/>
              </a:solidFill>
            </a:endParaRPr>
          </a:p>
        </p:txBody>
      </p:sp>
      <p:pic>
        <p:nvPicPr>
          <p:cNvPr id="486406" name="Picture 6" descr="C:\Users\qgl\AppData\Local\Temp\SNAGHTMLbba6258.PNG"/>
          <p:cNvPicPr>
            <a:picLocks noChangeAspect="1" noChangeArrowheads="1"/>
          </p:cNvPicPr>
          <p:nvPr/>
        </p:nvPicPr>
        <p:blipFill>
          <a:blip r:embed="rId4" cstate="print"/>
          <a:srcRect/>
          <a:stretch>
            <a:fillRect/>
          </a:stretch>
        </p:blipFill>
        <p:spPr bwMode="auto">
          <a:xfrm>
            <a:off x="3010535" y="1971674"/>
            <a:ext cx="5638800" cy="4886326"/>
          </a:xfrm>
          <a:prstGeom prst="rect">
            <a:avLst/>
          </a:prstGeom>
          <a:noFill/>
        </p:spPr>
      </p:pic>
      <p:sp>
        <p:nvSpPr>
          <p:cNvPr id="7" name="Rectangle 6"/>
          <p:cNvSpPr/>
          <p:nvPr/>
        </p:nvSpPr>
        <p:spPr>
          <a:xfrm>
            <a:off x="3048781" y="4118778"/>
            <a:ext cx="3583776" cy="1591142"/>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354" name="Picture 2" descr="C:\Users\qgl\AppData\Local\Temp\SNAGHTMLbbfa80e.PNG"/>
          <p:cNvPicPr>
            <a:picLocks noChangeAspect="1" noChangeArrowheads="1"/>
          </p:cNvPicPr>
          <p:nvPr/>
        </p:nvPicPr>
        <p:blipFill>
          <a:blip r:embed="rId3" cstate="print"/>
          <a:srcRect/>
          <a:stretch>
            <a:fillRect/>
          </a:stretch>
        </p:blipFill>
        <p:spPr bwMode="auto">
          <a:xfrm>
            <a:off x="714374" y="1093152"/>
            <a:ext cx="6865641" cy="4057968"/>
          </a:xfrm>
          <a:prstGeom prst="rect">
            <a:avLst/>
          </a:prstGeom>
          <a:noFill/>
        </p:spPr>
      </p:pic>
      <p:sp>
        <p:nvSpPr>
          <p:cNvPr id="43010" name="Rectangle 2"/>
          <p:cNvSpPr>
            <a:spLocks noGrp="1" noChangeArrowheads="1"/>
          </p:cNvSpPr>
          <p:nvPr>
            <p:ph type="title"/>
          </p:nvPr>
        </p:nvSpPr>
        <p:spPr/>
        <p:txBody>
          <a:bodyPr/>
          <a:lstStyle/>
          <a:p>
            <a:pPr eaLnBrk="1" hangingPunct="1"/>
            <a:r>
              <a:rPr lang="en-US" dirty="0" smtClean="0"/>
              <a:t>Receiving Shippers</a:t>
            </a:r>
          </a:p>
        </p:txBody>
      </p:sp>
      <p:sp>
        <p:nvSpPr>
          <p:cNvPr id="5" name="Rectangle 4"/>
          <p:cNvSpPr/>
          <p:nvPr/>
        </p:nvSpPr>
        <p:spPr>
          <a:xfrm>
            <a:off x="799732" y="1965144"/>
            <a:ext cx="1897169" cy="65074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200" y="891610"/>
            <a:ext cx="8686800" cy="5424523"/>
          </a:xfrm>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dirty="0" smtClean="0"/>
          </a:p>
          <a:p>
            <a:pPr marL="347663" lvl="1" indent="-347663">
              <a:buFont typeface="Wingdings" pitchFamily="2" charset="2"/>
              <a:buChar char="§"/>
            </a:pPr>
            <a:r>
              <a:rPr lang="en-US" altLang="zh-CN" sz="2800" i="1" dirty="0" smtClean="0"/>
              <a:t>Optional: </a:t>
            </a:r>
            <a:r>
              <a:rPr lang="en-US" altLang="zh-CN" sz="2800" dirty="0" smtClean="0"/>
              <a:t>Using Blanket Orders</a:t>
            </a:r>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b="1" dirty="0" smtClean="0">
                <a:solidFill>
                  <a:srgbClr val="0070C0"/>
                </a:solidFill>
              </a:rPr>
              <a:t>Processing Invoices and Payments</a:t>
            </a:r>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Processing Invoices and Payments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dirty="0" smtClean="0"/>
              <a:t>Supplier Invoice Process Map</a:t>
            </a:r>
          </a:p>
        </p:txBody>
      </p:sp>
      <p:pic>
        <p:nvPicPr>
          <p:cNvPr id="482306" name="Picture 2" descr="C:\Users\qgl\AppData\Local\Temp\SNAGHTML354b52.PNG"/>
          <p:cNvPicPr>
            <a:picLocks noChangeAspect="1" noChangeArrowheads="1"/>
          </p:cNvPicPr>
          <p:nvPr/>
        </p:nvPicPr>
        <p:blipFill>
          <a:blip r:embed="rId3" cstate="print"/>
          <a:srcRect/>
          <a:stretch>
            <a:fillRect/>
          </a:stretch>
        </p:blipFill>
        <p:spPr bwMode="auto">
          <a:xfrm>
            <a:off x="141429" y="837563"/>
            <a:ext cx="8960356" cy="5461638"/>
          </a:xfrm>
          <a:prstGeom prst="rect">
            <a:avLst/>
          </a:prstGeom>
          <a:noFill/>
        </p:spPr>
      </p:pic>
      <p:sp>
        <p:nvSpPr>
          <p:cNvPr id="6" name="Rounded Rectangle 5"/>
          <p:cNvSpPr/>
          <p:nvPr/>
        </p:nvSpPr>
        <p:spPr>
          <a:xfrm>
            <a:off x="3688080" y="3393440"/>
            <a:ext cx="955040" cy="599440"/>
          </a:xfrm>
          <a:prstGeom prst="roundRect">
            <a:avLst/>
          </a:prstGeom>
          <a:noFill/>
          <a:ln w="317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2590800" y="3393440"/>
            <a:ext cx="955040" cy="599440"/>
          </a:xfrm>
          <a:prstGeom prst="roundRect">
            <a:avLst/>
          </a:prstGeom>
          <a:noFill/>
          <a:ln w="317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2590800" y="4846320"/>
            <a:ext cx="952500" cy="586740"/>
          </a:xfrm>
          <a:prstGeom prst="roundRect">
            <a:avLst/>
          </a:prstGeom>
          <a:noFill/>
          <a:ln w="317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a:stCxn id="6" idx="1"/>
            <a:endCxn id="7" idx="3"/>
          </p:cNvCxnSpPr>
          <p:nvPr/>
        </p:nvCxnSpPr>
        <p:spPr>
          <a:xfrm flipH="1">
            <a:off x="3545840" y="3693160"/>
            <a:ext cx="142240" cy="0"/>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2"/>
            <a:endCxn id="8" idx="0"/>
          </p:cNvCxnSpPr>
          <p:nvPr/>
        </p:nvCxnSpPr>
        <p:spPr>
          <a:xfrm flipH="1">
            <a:off x="3067050" y="3992880"/>
            <a:ext cx="1270" cy="853440"/>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marL="347663" lvl="1" indent="-347663">
              <a:buFont typeface="Wingdings" pitchFamily="2" charset="2"/>
              <a:buChar char="§"/>
            </a:pPr>
            <a:r>
              <a:rPr lang="en-US" altLang="zh-CN" sz="2800" dirty="0" smtClean="0"/>
              <a:t>Setting Supplier Data</a:t>
            </a:r>
          </a:p>
          <a:p>
            <a:pPr marL="347663" lvl="1" indent="-347663">
              <a:buFont typeface="Wingdings" pitchFamily="2" charset="2"/>
              <a:buChar char="§"/>
            </a:pPr>
            <a:r>
              <a:rPr lang="en-US" altLang="zh-CN" sz="2800" dirty="0" smtClean="0"/>
              <a:t>Adding Supplier Item</a:t>
            </a:r>
          </a:p>
          <a:p>
            <a:pPr marL="347663" lvl="1" indent="-347663">
              <a:buFont typeface="Wingdings" pitchFamily="2" charset="2"/>
              <a:buChar char="§"/>
            </a:pPr>
            <a:r>
              <a:rPr lang="en-US" altLang="zh-CN" sz="2800" dirty="0" smtClean="0"/>
              <a:t>Setting Purchasing Controls</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Creating Supplier Invoices</a:t>
            </a:r>
            <a:endParaRPr lang="en-US" dirty="0"/>
          </a:p>
        </p:txBody>
      </p:sp>
      <p:pic>
        <p:nvPicPr>
          <p:cNvPr id="476162" name="Picture 2" descr="C:\Users\qgl\AppData\Local\Temp\SNAGHTMLbd2b76a.PNG"/>
          <p:cNvPicPr>
            <a:picLocks noChangeAspect="1" noChangeArrowheads="1"/>
          </p:cNvPicPr>
          <p:nvPr/>
        </p:nvPicPr>
        <p:blipFill>
          <a:blip r:embed="rId3" cstate="print"/>
          <a:srcRect/>
          <a:stretch>
            <a:fillRect/>
          </a:stretch>
        </p:blipFill>
        <p:spPr bwMode="auto">
          <a:xfrm>
            <a:off x="602615" y="833755"/>
            <a:ext cx="7190105" cy="5958041"/>
          </a:xfrm>
          <a:prstGeom prst="rect">
            <a:avLst/>
          </a:prstGeom>
          <a:noFill/>
        </p:spPr>
      </p:pic>
      <p:sp>
        <p:nvSpPr>
          <p:cNvPr id="6" name="Rectangle 5"/>
          <p:cNvSpPr/>
          <p:nvPr/>
        </p:nvSpPr>
        <p:spPr>
          <a:xfrm>
            <a:off x="600221" y="6197600"/>
            <a:ext cx="964419" cy="41656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a:buFont typeface="Wingdings" pitchFamily="2" charset="2"/>
              <a:buChar char="§"/>
            </a:pPr>
            <a:endParaRPr lang="en-US" dirty="0"/>
          </a:p>
        </p:txBody>
      </p:sp>
      <p:sp>
        <p:nvSpPr>
          <p:cNvPr id="5" name="Title 4"/>
          <p:cNvSpPr>
            <a:spLocks noGrp="1"/>
          </p:cNvSpPr>
          <p:nvPr>
            <p:ph type="title"/>
          </p:nvPr>
        </p:nvSpPr>
        <p:spPr/>
        <p:txBody>
          <a:bodyPr>
            <a:normAutofit/>
          </a:bodyPr>
          <a:lstStyle/>
          <a:p>
            <a:r>
              <a:rPr lang="en-US" dirty="0" smtClean="0"/>
              <a:t>Matching Supplier Invoices</a:t>
            </a:r>
            <a:endParaRPr lang="en-US" dirty="0"/>
          </a:p>
        </p:txBody>
      </p:sp>
      <p:pic>
        <p:nvPicPr>
          <p:cNvPr id="474116" name="Picture 4" descr="C:\Users\qgl\AppData\Local\Temp\SNAGHTMLbd718fa.PNG"/>
          <p:cNvPicPr>
            <a:picLocks noChangeAspect="1" noChangeArrowheads="1"/>
          </p:cNvPicPr>
          <p:nvPr/>
        </p:nvPicPr>
        <p:blipFill>
          <a:blip r:embed="rId3" cstate="print"/>
          <a:srcRect/>
          <a:stretch>
            <a:fillRect/>
          </a:stretch>
        </p:blipFill>
        <p:spPr bwMode="auto">
          <a:xfrm>
            <a:off x="343350" y="805815"/>
            <a:ext cx="8617770" cy="5920105"/>
          </a:xfrm>
          <a:prstGeom prst="rect">
            <a:avLst/>
          </a:prstGeom>
          <a:noFill/>
        </p:spPr>
      </p:pic>
      <p:sp>
        <p:nvSpPr>
          <p:cNvPr id="7" name="Rectangle 6"/>
          <p:cNvSpPr/>
          <p:nvPr/>
        </p:nvSpPr>
        <p:spPr>
          <a:xfrm>
            <a:off x="437661" y="6258560"/>
            <a:ext cx="1187939" cy="38608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255021" y="6248400"/>
            <a:ext cx="822179" cy="38608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Viewing the Matching Report</a:t>
            </a:r>
            <a:endParaRPr lang="en-US" dirty="0"/>
          </a:p>
        </p:txBody>
      </p:sp>
      <p:pic>
        <p:nvPicPr>
          <p:cNvPr id="472066" name="Picture 2" descr="C:\Users\qgl\AppData\Local\Temp\SNAGHTMLbdbbaa5.PNG"/>
          <p:cNvPicPr>
            <a:picLocks noChangeAspect="1" noChangeArrowheads="1"/>
          </p:cNvPicPr>
          <p:nvPr/>
        </p:nvPicPr>
        <p:blipFill>
          <a:blip r:embed="rId3" cstate="print"/>
          <a:srcRect/>
          <a:stretch>
            <a:fillRect/>
          </a:stretch>
        </p:blipFill>
        <p:spPr bwMode="auto">
          <a:xfrm>
            <a:off x="267335" y="1057275"/>
            <a:ext cx="8861469" cy="2783205"/>
          </a:xfrm>
          <a:prstGeom prst="rect">
            <a:avLst/>
          </a:prstGeom>
          <a:noFill/>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
          <p:cNvSpPr>
            <a:spLocks noGrp="1" noChangeArrowheads="1"/>
          </p:cNvSpPr>
          <p:nvPr>
            <p:ph idx="1"/>
          </p:nvPr>
        </p:nvSpPr>
        <p:spPr>
          <a:noFill/>
        </p:spPr>
        <p:txBody>
          <a:bodyPr/>
          <a:lstStyle/>
          <a:p>
            <a:pPr>
              <a:lnSpc>
                <a:spcPct val="80000"/>
              </a:lnSpc>
              <a:buNone/>
            </a:pPr>
            <a:r>
              <a:rPr lang="en-US" sz="2400" b="1" dirty="0" smtClean="0"/>
              <a:t>AP Payment Instruments</a:t>
            </a:r>
          </a:p>
          <a:p>
            <a:pPr eaLnBrk="1" hangingPunct="1">
              <a:lnSpc>
                <a:spcPct val="80000"/>
              </a:lnSpc>
            </a:pPr>
            <a:r>
              <a:rPr lang="en-US" sz="2400" dirty="0" smtClean="0"/>
              <a:t>Electronic Transfer</a:t>
            </a:r>
          </a:p>
          <a:p>
            <a:pPr lvl="1" eaLnBrk="1" hangingPunct="1">
              <a:lnSpc>
                <a:spcPct val="80000"/>
              </a:lnSpc>
            </a:pPr>
            <a:r>
              <a:rPr lang="en-US" sz="2000" dirty="0" smtClean="0"/>
              <a:t>Use Payment Selection Execute</a:t>
            </a:r>
          </a:p>
          <a:p>
            <a:pPr lvl="1" eaLnBrk="1" hangingPunct="1">
              <a:lnSpc>
                <a:spcPct val="80000"/>
              </a:lnSpc>
            </a:pPr>
            <a:r>
              <a:rPr lang="en-US" sz="2000" dirty="0" smtClean="0"/>
              <a:t>Uses EDI for Payment format transformation</a:t>
            </a:r>
          </a:p>
          <a:p>
            <a:pPr lvl="1" eaLnBrk="1" hangingPunct="1">
              <a:lnSpc>
                <a:spcPct val="80000"/>
              </a:lnSpc>
            </a:pPr>
            <a:endParaRPr lang="en-US" sz="2000" dirty="0" smtClean="0"/>
          </a:p>
          <a:p>
            <a:pPr eaLnBrk="1" hangingPunct="1">
              <a:lnSpc>
                <a:spcPct val="80000"/>
              </a:lnSpc>
            </a:pPr>
            <a:r>
              <a:rPr lang="en-US" sz="2400" dirty="0" smtClean="0"/>
              <a:t>Check Payment</a:t>
            </a:r>
          </a:p>
          <a:p>
            <a:pPr lvl="1" eaLnBrk="1" hangingPunct="1">
              <a:lnSpc>
                <a:spcPct val="80000"/>
              </a:lnSpc>
            </a:pPr>
            <a:r>
              <a:rPr lang="en-US" sz="2000" dirty="0" smtClean="0"/>
              <a:t>Use Supplier Check Print</a:t>
            </a:r>
          </a:p>
          <a:p>
            <a:pPr lvl="1" eaLnBrk="1" hangingPunct="1">
              <a:lnSpc>
                <a:spcPct val="80000"/>
              </a:lnSpc>
            </a:pPr>
            <a:r>
              <a:rPr lang="en-US" sz="2000" dirty="0" smtClean="0"/>
              <a:t>With or without Payment-in-Process (PIP) account; with PIP is recommended</a:t>
            </a:r>
          </a:p>
          <a:p>
            <a:pPr lvl="1" eaLnBrk="1" hangingPunct="1">
              <a:lnSpc>
                <a:spcPct val="80000"/>
              </a:lnSpc>
            </a:pPr>
            <a:endParaRPr lang="en-US" sz="2000" dirty="0" smtClean="0"/>
          </a:p>
          <a:p>
            <a:pPr eaLnBrk="1" hangingPunct="1">
              <a:lnSpc>
                <a:spcPct val="80000"/>
              </a:lnSpc>
            </a:pPr>
            <a:r>
              <a:rPr lang="en-US" sz="2400" dirty="0" smtClean="0"/>
              <a:t>Other Payment Instruments</a:t>
            </a:r>
          </a:p>
          <a:p>
            <a:pPr lvl="1" eaLnBrk="1" hangingPunct="1">
              <a:lnSpc>
                <a:spcPct val="80000"/>
              </a:lnSpc>
            </a:pPr>
            <a:r>
              <a:rPr lang="en-US" sz="2000" dirty="0" smtClean="0"/>
              <a:t>Drafts, similar to checks</a:t>
            </a:r>
          </a:p>
          <a:p>
            <a:pPr lvl="1" eaLnBrk="1" hangingPunct="1">
              <a:lnSpc>
                <a:spcPct val="80000"/>
              </a:lnSpc>
            </a:pPr>
            <a:r>
              <a:rPr lang="en-US" sz="2000" dirty="0" smtClean="0"/>
              <a:t>Paper transfers, similar to electronic transfer</a:t>
            </a:r>
          </a:p>
          <a:p>
            <a:pPr lvl="1" eaLnBrk="1" hangingPunct="1">
              <a:lnSpc>
                <a:spcPct val="80000"/>
              </a:lnSpc>
            </a:pPr>
            <a:r>
              <a:rPr lang="en-US" sz="2000" dirty="0" smtClean="0"/>
              <a:t>Promissory notes/summary statements, similar to checks</a:t>
            </a:r>
          </a:p>
          <a:p>
            <a:pPr lvl="1" eaLnBrk="1" hangingPunct="1">
              <a:lnSpc>
                <a:spcPct val="80000"/>
              </a:lnSpc>
            </a:pPr>
            <a:r>
              <a:rPr lang="en-US" sz="2000" dirty="0" smtClean="0"/>
              <a:t>Cash, processed directly in Bank/Cash entry</a:t>
            </a:r>
            <a:endParaRPr lang="en-US" sz="1800" dirty="0" smtClean="0"/>
          </a:p>
        </p:txBody>
      </p:sp>
      <p:sp>
        <p:nvSpPr>
          <p:cNvPr id="12292" name="Rectangle 7"/>
          <p:cNvSpPr>
            <a:spLocks noGrp="1" noChangeArrowheads="1"/>
          </p:cNvSpPr>
          <p:nvPr>
            <p:ph type="title"/>
          </p:nvPr>
        </p:nvSpPr>
        <p:spPr>
          <a:noFill/>
        </p:spPr>
        <p:txBody>
          <a:bodyPr/>
          <a:lstStyle/>
          <a:p>
            <a:pPr eaLnBrk="1" hangingPunct="1"/>
            <a:r>
              <a:rPr lang="en-US" dirty="0" smtClean="0"/>
              <a:t>Processing AP</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70554" y="182880"/>
            <a:ext cx="4616245" cy="708730"/>
          </a:xfrm>
          <a:noFill/>
        </p:spPr>
        <p:txBody>
          <a:bodyPr/>
          <a:lstStyle/>
          <a:p>
            <a:r>
              <a:rPr lang="en-IE" dirty="0" smtClean="0"/>
              <a:t>AP Payment Statuses</a:t>
            </a:r>
            <a:endParaRPr lang="en-US" dirty="0"/>
          </a:p>
        </p:txBody>
      </p:sp>
      <p:sp>
        <p:nvSpPr>
          <p:cNvPr id="5" name="Line 70"/>
          <p:cNvSpPr>
            <a:spLocks noChangeShapeType="1"/>
          </p:cNvSpPr>
          <p:nvPr/>
        </p:nvSpPr>
        <p:spPr bwMode="auto">
          <a:xfrm>
            <a:off x="5114925" y="5488294"/>
            <a:ext cx="0" cy="188912"/>
          </a:xfrm>
          <a:prstGeom prst="line">
            <a:avLst/>
          </a:prstGeom>
          <a:noFill/>
          <a:ln w="12700">
            <a:solidFill>
              <a:schemeClr val="tx1"/>
            </a:solidFill>
            <a:round/>
            <a:headEnd/>
            <a:tailEnd type="triangle" w="med" len="med"/>
          </a:ln>
          <a:effectLst/>
        </p:spPr>
        <p:txBody>
          <a:bodyPr/>
          <a:lstStyle/>
          <a:p>
            <a:endParaRPr lang="en-US"/>
          </a:p>
        </p:txBody>
      </p:sp>
      <p:sp>
        <p:nvSpPr>
          <p:cNvPr id="6" name="Line 71"/>
          <p:cNvSpPr>
            <a:spLocks noChangeShapeType="1"/>
          </p:cNvSpPr>
          <p:nvPr/>
        </p:nvSpPr>
        <p:spPr bwMode="auto">
          <a:xfrm>
            <a:off x="2214563" y="885826"/>
            <a:ext cx="0" cy="205556"/>
          </a:xfrm>
          <a:prstGeom prst="line">
            <a:avLst/>
          </a:prstGeom>
          <a:noFill/>
          <a:ln w="12700">
            <a:solidFill>
              <a:schemeClr val="tx1"/>
            </a:solidFill>
            <a:round/>
            <a:headEnd/>
            <a:tailEnd type="triangle" w="med" len="med"/>
          </a:ln>
          <a:effectLst/>
        </p:spPr>
        <p:txBody>
          <a:bodyPr/>
          <a:lstStyle/>
          <a:p>
            <a:endParaRPr lang="en-US"/>
          </a:p>
        </p:txBody>
      </p:sp>
      <p:sp>
        <p:nvSpPr>
          <p:cNvPr id="7" name="Line 72"/>
          <p:cNvSpPr>
            <a:spLocks noChangeShapeType="1"/>
          </p:cNvSpPr>
          <p:nvPr/>
        </p:nvSpPr>
        <p:spPr bwMode="auto">
          <a:xfrm>
            <a:off x="2214563" y="1657760"/>
            <a:ext cx="0" cy="269875"/>
          </a:xfrm>
          <a:prstGeom prst="line">
            <a:avLst/>
          </a:prstGeom>
          <a:noFill/>
          <a:ln w="12700">
            <a:solidFill>
              <a:schemeClr val="tx1"/>
            </a:solidFill>
            <a:round/>
            <a:headEnd/>
            <a:tailEnd type="triangle" w="med" len="med"/>
          </a:ln>
          <a:effectLst/>
        </p:spPr>
        <p:txBody>
          <a:bodyPr/>
          <a:lstStyle/>
          <a:p>
            <a:endParaRPr lang="en-US"/>
          </a:p>
        </p:txBody>
      </p:sp>
      <p:sp>
        <p:nvSpPr>
          <p:cNvPr id="8" name="Freeform 73"/>
          <p:cNvSpPr>
            <a:spLocks/>
          </p:cNvSpPr>
          <p:nvPr/>
        </p:nvSpPr>
        <p:spPr bwMode="auto">
          <a:xfrm>
            <a:off x="2224088" y="2595666"/>
            <a:ext cx="2328862" cy="185737"/>
          </a:xfrm>
          <a:custGeom>
            <a:avLst/>
            <a:gdLst/>
            <a:ahLst/>
            <a:cxnLst>
              <a:cxn ang="0">
                <a:pos x="0" y="0"/>
              </a:cxn>
              <a:cxn ang="0">
                <a:pos x="1440" y="0"/>
              </a:cxn>
              <a:cxn ang="0">
                <a:pos x="1440" y="201"/>
              </a:cxn>
            </a:cxnLst>
            <a:rect l="0" t="0" r="r" b="b"/>
            <a:pathLst>
              <a:path w="1440" h="201">
                <a:moveTo>
                  <a:pt x="0" y="0"/>
                </a:moveTo>
                <a:lnTo>
                  <a:pt x="1440" y="0"/>
                </a:lnTo>
                <a:lnTo>
                  <a:pt x="1440" y="201"/>
                </a:lnTo>
              </a:path>
            </a:pathLst>
          </a:custGeom>
          <a:noFill/>
          <a:ln w="12700" cap="flat" cmpd="sng">
            <a:solidFill>
              <a:schemeClr val="tx1"/>
            </a:solidFill>
            <a:prstDash val="solid"/>
            <a:round/>
            <a:headEnd type="none" w="med" len="med"/>
            <a:tailEnd type="triangle" w="med" len="med"/>
          </a:ln>
          <a:effectLst/>
        </p:spPr>
        <p:txBody>
          <a:bodyPr/>
          <a:lstStyle/>
          <a:p>
            <a:endParaRPr lang="en-US"/>
          </a:p>
        </p:txBody>
      </p:sp>
      <p:sp>
        <p:nvSpPr>
          <p:cNvPr id="9" name="Line 74"/>
          <p:cNvSpPr>
            <a:spLocks noChangeShapeType="1"/>
          </p:cNvSpPr>
          <p:nvPr/>
        </p:nvSpPr>
        <p:spPr bwMode="auto">
          <a:xfrm>
            <a:off x="2214563" y="2497394"/>
            <a:ext cx="0" cy="314633"/>
          </a:xfrm>
          <a:prstGeom prst="line">
            <a:avLst/>
          </a:prstGeom>
          <a:noFill/>
          <a:ln w="12700">
            <a:solidFill>
              <a:schemeClr val="tx1"/>
            </a:solidFill>
            <a:round/>
            <a:headEnd/>
            <a:tailEnd type="triangle" w="med" len="med"/>
          </a:ln>
          <a:effectLst/>
        </p:spPr>
        <p:txBody>
          <a:bodyPr/>
          <a:lstStyle/>
          <a:p>
            <a:endParaRPr lang="en-US"/>
          </a:p>
        </p:txBody>
      </p:sp>
      <p:sp>
        <p:nvSpPr>
          <p:cNvPr id="10" name="Line 75"/>
          <p:cNvSpPr>
            <a:spLocks noChangeShapeType="1"/>
          </p:cNvSpPr>
          <p:nvPr/>
        </p:nvSpPr>
        <p:spPr bwMode="auto">
          <a:xfrm>
            <a:off x="4543425" y="3377023"/>
            <a:ext cx="0" cy="269875"/>
          </a:xfrm>
          <a:prstGeom prst="line">
            <a:avLst/>
          </a:prstGeom>
          <a:noFill/>
          <a:ln w="12700">
            <a:solidFill>
              <a:schemeClr val="tx1"/>
            </a:solidFill>
            <a:round/>
            <a:headEnd/>
            <a:tailEnd type="triangle" w="med" len="med"/>
          </a:ln>
          <a:effectLst/>
        </p:spPr>
        <p:txBody>
          <a:bodyPr/>
          <a:lstStyle/>
          <a:p>
            <a:endParaRPr lang="en-US"/>
          </a:p>
        </p:txBody>
      </p:sp>
      <p:sp>
        <p:nvSpPr>
          <p:cNvPr id="11" name="AutoShape 76"/>
          <p:cNvSpPr>
            <a:spLocks noChangeArrowheads="1"/>
          </p:cNvSpPr>
          <p:nvPr/>
        </p:nvSpPr>
        <p:spPr bwMode="auto">
          <a:xfrm>
            <a:off x="1190625" y="301625"/>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Initial</a:t>
            </a:r>
          </a:p>
        </p:txBody>
      </p:sp>
      <p:sp>
        <p:nvSpPr>
          <p:cNvPr id="12" name="AutoShape 77"/>
          <p:cNvSpPr>
            <a:spLocks noChangeArrowheads="1"/>
          </p:cNvSpPr>
          <p:nvPr/>
        </p:nvSpPr>
        <p:spPr bwMode="auto">
          <a:xfrm>
            <a:off x="1190625" y="1081498"/>
            <a:ext cx="2049463"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latin typeface="Arial" charset="0"/>
              </a:rPr>
              <a:t>Allocated</a:t>
            </a:r>
          </a:p>
        </p:txBody>
      </p:sp>
      <p:sp>
        <p:nvSpPr>
          <p:cNvPr id="13" name="AutoShape 78"/>
          <p:cNvSpPr>
            <a:spLocks noChangeArrowheads="1"/>
          </p:cNvSpPr>
          <p:nvPr/>
        </p:nvSpPr>
        <p:spPr bwMode="auto">
          <a:xfrm>
            <a:off x="1190625" y="1905769"/>
            <a:ext cx="2049463"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latin typeface="Arial" charset="0"/>
              </a:rPr>
              <a:t>Accepted</a:t>
            </a:r>
          </a:p>
        </p:txBody>
      </p:sp>
      <p:sp>
        <p:nvSpPr>
          <p:cNvPr id="18" name="AutoShape 83"/>
          <p:cNvSpPr>
            <a:spLocks noChangeArrowheads="1"/>
          </p:cNvSpPr>
          <p:nvPr/>
        </p:nvSpPr>
        <p:spPr bwMode="auto">
          <a:xfrm>
            <a:off x="4100513" y="5685144"/>
            <a:ext cx="2049462"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latin typeface="Arial" charset="0"/>
              </a:rPr>
              <a:t>Banking Entry</a:t>
            </a:r>
          </a:p>
        </p:txBody>
      </p:sp>
      <p:sp>
        <p:nvSpPr>
          <p:cNvPr id="19" name="AutoShape 84"/>
          <p:cNvSpPr>
            <a:spLocks noChangeArrowheads="1"/>
          </p:cNvSpPr>
          <p:nvPr/>
        </p:nvSpPr>
        <p:spPr bwMode="auto">
          <a:xfrm>
            <a:off x="3505200" y="2792516"/>
            <a:ext cx="2049463"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Conditional Collection</a:t>
            </a:r>
          </a:p>
        </p:txBody>
      </p:sp>
      <p:sp>
        <p:nvSpPr>
          <p:cNvPr id="20" name="Freeform 85"/>
          <p:cNvSpPr>
            <a:spLocks/>
          </p:cNvSpPr>
          <p:nvPr/>
        </p:nvSpPr>
        <p:spPr bwMode="auto">
          <a:xfrm>
            <a:off x="2200275" y="3260622"/>
            <a:ext cx="2362200" cy="1195388"/>
          </a:xfrm>
          <a:custGeom>
            <a:avLst/>
            <a:gdLst/>
            <a:ahLst/>
            <a:cxnLst>
              <a:cxn ang="0">
                <a:pos x="0" y="0"/>
              </a:cxn>
              <a:cxn ang="0">
                <a:pos x="0" y="822"/>
              </a:cxn>
              <a:cxn ang="0">
                <a:pos x="1518" y="822"/>
              </a:cxn>
              <a:cxn ang="0">
                <a:pos x="1518" y="597"/>
              </a:cxn>
            </a:cxnLst>
            <a:rect l="0" t="0" r="r" b="b"/>
            <a:pathLst>
              <a:path w="1518" h="822">
                <a:moveTo>
                  <a:pt x="0" y="0"/>
                </a:moveTo>
                <a:lnTo>
                  <a:pt x="0" y="822"/>
                </a:lnTo>
                <a:lnTo>
                  <a:pt x="1518" y="822"/>
                </a:lnTo>
                <a:lnTo>
                  <a:pt x="1518" y="597"/>
                </a:lnTo>
              </a:path>
            </a:pathLst>
          </a:custGeom>
          <a:noFill/>
          <a:ln w="12700" cap="flat" cmpd="sng">
            <a:solidFill>
              <a:schemeClr val="tx1"/>
            </a:solidFill>
            <a:prstDash val="solid"/>
            <a:round/>
            <a:headEnd type="none" w="med" len="med"/>
            <a:tailEnd type="none" w="med" len="med"/>
          </a:ln>
          <a:effectLst/>
        </p:spPr>
        <p:txBody>
          <a:bodyPr/>
          <a:lstStyle/>
          <a:p>
            <a:endParaRPr lang="en-US"/>
          </a:p>
        </p:txBody>
      </p:sp>
      <p:sp>
        <p:nvSpPr>
          <p:cNvPr id="21" name="Line 86"/>
          <p:cNvSpPr>
            <a:spLocks noChangeShapeType="1"/>
          </p:cNvSpPr>
          <p:nvPr/>
        </p:nvSpPr>
        <p:spPr bwMode="auto">
          <a:xfrm>
            <a:off x="4532978" y="4451401"/>
            <a:ext cx="1328738" cy="0"/>
          </a:xfrm>
          <a:prstGeom prst="line">
            <a:avLst/>
          </a:prstGeom>
          <a:noFill/>
          <a:ln w="12700">
            <a:solidFill>
              <a:schemeClr val="tx1"/>
            </a:solidFill>
            <a:round/>
            <a:headEnd/>
            <a:tailEnd type="triangle" w="med" len="med"/>
          </a:ln>
          <a:effectLst/>
        </p:spPr>
        <p:txBody>
          <a:bodyPr/>
          <a:lstStyle/>
          <a:p>
            <a:endParaRPr lang="en-US"/>
          </a:p>
        </p:txBody>
      </p:sp>
      <p:sp>
        <p:nvSpPr>
          <p:cNvPr id="22" name="Line 87"/>
          <p:cNvSpPr>
            <a:spLocks noChangeShapeType="1"/>
          </p:cNvSpPr>
          <p:nvPr/>
        </p:nvSpPr>
        <p:spPr bwMode="auto">
          <a:xfrm>
            <a:off x="3300413" y="4449352"/>
            <a:ext cx="0" cy="269875"/>
          </a:xfrm>
          <a:prstGeom prst="line">
            <a:avLst/>
          </a:prstGeom>
          <a:noFill/>
          <a:ln w="12700">
            <a:solidFill>
              <a:schemeClr val="tx1"/>
            </a:solidFill>
            <a:round/>
            <a:headEnd/>
            <a:tailEnd type="triangle" w="med" len="med"/>
          </a:ln>
          <a:effectLst/>
        </p:spPr>
        <p:txBody>
          <a:bodyPr/>
          <a:lstStyle/>
          <a:p>
            <a:endParaRPr lang="en-US"/>
          </a:p>
        </p:txBody>
      </p:sp>
      <p:sp>
        <p:nvSpPr>
          <p:cNvPr id="23" name="Freeform 88"/>
          <p:cNvSpPr>
            <a:spLocks/>
          </p:cNvSpPr>
          <p:nvPr/>
        </p:nvSpPr>
        <p:spPr bwMode="auto">
          <a:xfrm>
            <a:off x="3295650" y="4481207"/>
            <a:ext cx="3657600" cy="976312"/>
          </a:xfrm>
          <a:custGeom>
            <a:avLst/>
            <a:gdLst/>
            <a:ahLst/>
            <a:cxnLst>
              <a:cxn ang="0">
                <a:pos x="0" y="468"/>
              </a:cxn>
              <a:cxn ang="0">
                <a:pos x="0" y="615"/>
              </a:cxn>
              <a:cxn ang="0">
                <a:pos x="2304" y="615"/>
              </a:cxn>
              <a:cxn ang="0">
                <a:pos x="2304" y="0"/>
              </a:cxn>
            </a:cxnLst>
            <a:rect l="0" t="0" r="r" b="b"/>
            <a:pathLst>
              <a:path w="2304" h="615">
                <a:moveTo>
                  <a:pt x="0" y="468"/>
                </a:moveTo>
                <a:lnTo>
                  <a:pt x="0" y="615"/>
                </a:lnTo>
                <a:lnTo>
                  <a:pt x="2304" y="615"/>
                </a:lnTo>
                <a:lnTo>
                  <a:pt x="2304" y="0"/>
                </a:lnTo>
              </a:path>
            </a:pathLst>
          </a:custGeom>
          <a:noFill/>
          <a:ln w="12700" cap="flat" cmpd="sng">
            <a:solidFill>
              <a:schemeClr val="tx1"/>
            </a:solidFill>
            <a:prstDash val="solid"/>
            <a:round/>
            <a:headEnd type="none" w="med" len="med"/>
            <a:tailEnd type="none" w="med" len="med"/>
          </a:ln>
          <a:effectLst/>
        </p:spPr>
        <p:txBody>
          <a:bodyPr/>
          <a:lstStyle/>
          <a:p>
            <a:endParaRPr lang="en-US"/>
          </a:p>
        </p:txBody>
      </p:sp>
      <p:cxnSp>
        <p:nvCxnSpPr>
          <p:cNvPr id="24" name="AutoShape 89"/>
          <p:cNvCxnSpPr>
            <a:cxnSpLocks noChangeShapeType="1"/>
            <a:stCxn id="13" idx="3"/>
            <a:endCxn id="11" idx="3"/>
          </p:cNvCxnSpPr>
          <p:nvPr/>
        </p:nvCxnSpPr>
        <p:spPr bwMode="auto">
          <a:xfrm flipV="1">
            <a:off x="3240088" y="589757"/>
            <a:ext cx="1588" cy="1604143"/>
          </a:xfrm>
          <a:prstGeom prst="bentConnector3">
            <a:avLst>
              <a:gd name="adj1" fmla="val 26159517"/>
            </a:avLst>
          </a:prstGeom>
          <a:noFill/>
          <a:ln w="12700">
            <a:solidFill>
              <a:schemeClr val="tx1"/>
            </a:solidFill>
            <a:miter lim="800000"/>
            <a:headEnd/>
            <a:tailEnd type="triangle" w="med" len="med"/>
          </a:ln>
          <a:effectLst/>
        </p:spPr>
      </p:cxnSp>
      <p:sp>
        <p:nvSpPr>
          <p:cNvPr id="25" name="Line 90"/>
          <p:cNvSpPr>
            <a:spLocks noChangeShapeType="1"/>
          </p:cNvSpPr>
          <p:nvPr/>
        </p:nvSpPr>
        <p:spPr bwMode="auto">
          <a:xfrm>
            <a:off x="3241675" y="1375185"/>
            <a:ext cx="396875" cy="0"/>
          </a:xfrm>
          <a:prstGeom prst="line">
            <a:avLst/>
          </a:prstGeom>
          <a:noFill/>
          <a:ln w="12700">
            <a:solidFill>
              <a:schemeClr val="tx1"/>
            </a:solidFill>
            <a:round/>
            <a:headEnd/>
            <a:tailEnd type="triangle" w="med" len="med"/>
          </a:ln>
          <a:effectLst/>
        </p:spPr>
        <p:txBody>
          <a:bodyPr/>
          <a:lstStyle/>
          <a:p>
            <a:endParaRPr lang="en-US"/>
          </a:p>
        </p:txBody>
      </p:sp>
      <p:sp>
        <p:nvSpPr>
          <p:cNvPr id="17" name="AutoShape 82"/>
          <p:cNvSpPr>
            <a:spLocks noChangeArrowheads="1"/>
          </p:cNvSpPr>
          <p:nvPr/>
        </p:nvSpPr>
        <p:spPr bwMode="auto">
          <a:xfrm>
            <a:off x="5905500" y="4222750"/>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Bounced</a:t>
            </a:r>
          </a:p>
        </p:txBody>
      </p:sp>
      <p:sp>
        <p:nvSpPr>
          <p:cNvPr id="15" name="AutoShape 80"/>
          <p:cNvSpPr>
            <a:spLocks noChangeArrowheads="1"/>
          </p:cNvSpPr>
          <p:nvPr/>
        </p:nvSpPr>
        <p:spPr bwMode="auto">
          <a:xfrm>
            <a:off x="2276475" y="4739864"/>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Paid</a:t>
            </a:r>
          </a:p>
        </p:txBody>
      </p:sp>
      <p:sp>
        <p:nvSpPr>
          <p:cNvPr id="16" name="AutoShape 81"/>
          <p:cNvSpPr>
            <a:spLocks noChangeArrowheads="1"/>
          </p:cNvSpPr>
          <p:nvPr/>
        </p:nvSpPr>
        <p:spPr bwMode="auto">
          <a:xfrm>
            <a:off x="3524250" y="3638038"/>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Paid Conditionally</a:t>
            </a:r>
          </a:p>
        </p:txBody>
      </p:sp>
      <p:sp>
        <p:nvSpPr>
          <p:cNvPr id="14" name="AutoShape 79"/>
          <p:cNvSpPr>
            <a:spLocks noChangeArrowheads="1"/>
          </p:cNvSpPr>
          <p:nvPr/>
        </p:nvSpPr>
        <p:spPr bwMode="auto">
          <a:xfrm>
            <a:off x="1189038" y="2789341"/>
            <a:ext cx="2049462"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For Collection</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7"/>
          <p:cNvSpPr>
            <a:spLocks noGrp="1" noChangeArrowheads="1"/>
          </p:cNvSpPr>
          <p:nvPr>
            <p:ph type="title"/>
          </p:nvPr>
        </p:nvSpPr>
        <p:spPr>
          <a:noFill/>
        </p:spPr>
        <p:txBody>
          <a:bodyPr/>
          <a:lstStyle/>
          <a:p>
            <a:pPr eaLnBrk="1" hangingPunct="1"/>
            <a:r>
              <a:rPr lang="en-US" dirty="0" smtClean="0"/>
              <a:t>Supplier Payment Process Map</a:t>
            </a:r>
          </a:p>
        </p:txBody>
      </p:sp>
      <p:sp>
        <p:nvSpPr>
          <p:cNvPr id="29" name="Rectangle 28"/>
          <p:cNvSpPr/>
          <p:nvPr/>
        </p:nvSpPr>
        <p:spPr>
          <a:xfrm>
            <a:off x="1724025" y="2228850"/>
            <a:ext cx="590550" cy="2794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ular Callout 8"/>
          <p:cNvSpPr/>
          <p:nvPr/>
        </p:nvSpPr>
        <p:spPr>
          <a:xfrm>
            <a:off x="5829180" y="1828799"/>
            <a:ext cx="2390895" cy="866535"/>
          </a:xfrm>
          <a:prstGeom prst="wedgeRectCallout">
            <a:avLst>
              <a:gd name="adj1" fmla="val -75397"/>
              <a:gd name="adj2" fmla="val 40874"/>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View records open for payment</a:t>
            </a:r>
            <a:endParaRPr lang="en-US" sz="1800" dirty="0">
              <a:solidFill>
                <a:schemeClr val="bg1"/>
              </a:solidFill>
            </a:endParaRPr>
          </a:p>
        </p:txBody>
      </p:sp>
      <p:pic>
        <p:nvPicPr>
          <p:cNvPr id="465922" name="Picture 2" descr="C:\Users\qgl\AppData\Local\Temp\SNAGHTML403794.PNG"/>
          <p:cNvPicPr>
            <a:picLocks noChangeAspect="1" noChangeArrowheads="1"/>
          </p:cNvPicPr>
          <p:nvPr/>
        </p:nvPicPr>
        <p:blipFill>
          <a:blip r:embed="rId3" cstate="print"/>
          <a:srcRect/>
          <a:stretch>
            <a:fillRect/>
          </a:stretch>
        </p:blipFill>
        <p:spPr bwMode="auto">
          <a:xfrm>
            <a:off x="409575" y="847725"/>
            <a:ext cx="8315325" cy="6010275"/>
          </a:xfrm>
          <a:prstGeom prst="rect">
            <a:avLst/>
          </a:prstGeom>
          <a:noFill/>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4" name="Picture 2" descr="C:\Users\qgl\AppData\Local\Temp\SNAGHTML1641fb7.PNG"/>
          <p:cNvPicPr>
            <a:picLocks noChangeAspect="1" noChangeArrowheads="1"/>
          </p:cNvPicPr>
          <p:nvPr/>
        </p:nvPicPr>
        <p:blipFill>
          <a:blip r:embed="rId3" cstate="print"/>
          <a:srcRect/>
          <a:stretch>
            <a:fillRect/>
          </a:stretch>
        </p:blipFill>
        <p:spPr bwMode="auto">
          <a:xfrm>
            <a:off x="196215" y="961073"/>
            <a:ext cx="8991299" cy="4047808"/>
          </a:xfrm>
          <a:prstGeom prst="rect">
            <a:avLst/>
          </a:prstGeom>
          <a:noFill/>
        </p:spPr>
      </p:pic>
      <p:sp>
        <p:nvSpPr>
          <p:cNvPr id="12292" name="Rectangle 7"/>
          <p:cNvSpPr>
            <a:spLocks noGrp="1" noChangeArrowheads="1"/>
          </p:cNvSpPr>
          <p:nvPr>
            <p:ph type="title"/>
          </p:nvPr>
        </p:nvSpPr>
        <p:spPr>
          <a:noFill/>
        </p:spPr>
        <p:txBody>
          <a:bodyPr/>
          <a:lstStyle/>
          <a:p>
            <a:pPr eaLnBrk="1" hangingPunct="1"/>
            <a:r>
              <a:rPr lang="en-US" dirty="0" smtClean="0"/>
              <a:t>Using Supplier Activity Dashboard</a:t>
            </a:r>
          </a:p>
        </p:txBody>
      </p:sp>
      <p:sp>
        <p:nvSpPr>
          <p:cNvPr id="29" name="Rectangle 28"/>
          <p:cNvSpPr/>
          <p:nvPr/>
        </p:nvSpPr>
        <p:spPr>
          <a:xfrm>
            <a:off x="1724025" y="2228850"/>
            <a:ext cx="590550" cy="2794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ular Callout 7"/>
          <p:cNvSpPr/>
          <p:nvPr/>
        </p:nvSpPr>
        <p:spPr>
          <a:xfrm>
            <a:off x="1838840" y="5173979"/>
            <a:ext cx="2676645" cy="866535"/>
          </a:xfrm>
          <a:prstGeom prst="wedgeRectCallout">
            <a:avLst>
              <a:gd name="adj1" fmla="val 59524"/>
              <a:gd name="adj2" fmla="val -149289"/>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Double-click to view the details</a:t>
            </a:r>
            <a:endParaRPr lang="en-US" sz="1800" dirty="0">
              <a:solidFill>
                <a:schemeClr val="bg1"/>
              </a:solidFill>
            </a:endParaRPr>
          </a:p>
        </p:txBody>
      </p:sp>
      <p:sp>
        <p:nvSpPr>
          <p:cNvPr id="9" name="Rectangular Callout 8"/>
          <p:cNvSpPr/>
          <p:nvPr/>
        </p:nvSpPr>
        <p:spPr>
          <a:xfrm>
            <a:off x="5829180" y="1828799"/>
            <a:ext cx="2390895" cy="866535"/>
          </a:xfrm>
          <a:prstGeom prst="wedgeRectCallout">
            <a:avLst>
              <a:gd name="adj1" fmla="val -75397"/>
              <a:gd name="adj2" fmla="val 40874"/>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View records open for payment</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qgl\AppData\Local\Temp\SNAGHTML165d12a.PNG"/>
          <p:cNvPicPr>
            <a:picLocks noChangeAspect="1" noChangeArrowheads="1"/>
          </p:cNvPicPr>
          <p:nvPr/>
        </p:nvPicPr>
        <p:blipFill>
          <a:blip r:embed="rId3" cstate="print"/>
          <a:srcRect/>
          <a:stretch>
            <a:fillRect/>
          </a:stretch>
        </p:blipFill>
        <p:spPr bwMode="auto">
          <a:xfrm>
            <a:off x="826135" y="934402"/>
            <a:ext cx="7342505" cy="5231678"/>
          </a:xfrm>
          <a:prstGeom prst="rect">
            <a:avLst/>
          </a:prstGeom>
          <a:noFill/>
        </p:spPr>
      </p:pic>
      <p:sp>
        <p:nvSpPr>
          <p:cNvPr id="12292" name="Rectangle 7"/>
          <p:cNvSpPr>
            <a:spLocks noGrp="1" noChangeArrowheads="1"/>
          </p:cNvSpPr>
          <p:nvPr>
            <p:ph type="title"/>
          </p:nvPr>
        </p:nvSpPr>
        <p:spPr>
          <a:noFill/>
        </p:spPr>
        <p:txBody>
          <a:bodyPr/>
          <a:lstStyle/>
          <a:p>
            <a:pPr eaLnBrk="1" hangingPunct="1"/>
            <a:r>
              <a:rPr lang="en-US" dirty="0" smtClean="0"/>
              <a:t>Creating Supplier Payments</a:t>
            </a:r>
          </a:p>
        </p:txBody>
      </p:sp>
      <p:sp>
        <p:nvSpPr>
          <p:cNvPr id="28" name="Rectangle 27"/>
          <p:cNvSpPr/>
          <p:nvPr/>
        </p:nvSpPr>
        <p:spPr>
          <a:xfrm>
            <a:off x="1270000" y="2042160"/>
            <a:ext cx="3342640" cy="3251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4714240" y="4368800"/>
            <a:ext cx="3322320" cy="2743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608320" y="5455920"/>
            <a:ext cx="2011680" cy="59944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ular Callout 6"/>
          <p:cNvSpPr/>
          <p:nvPr/>
        </p:nvSpPr>
        <p:spPr>
          <a:xfrm>
            <a:off x="2314455" y="4972050"/>
            <a:ext cx="2676645" cy="914159"/>
          </a:xfrm>
          <a:prstGeom prst="wedgeRectCallout">
            <a:avLst>
              <a:gd name="adj1" fmla="val 71837"/>
              <a:gd name="adj2" fmla="val 22877"/>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Allocate the payment to an invoice</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qgl\AppData\Local\Temp\SNAGHTML166be17.PNG"/>
          <p:cNvPicPr>
            <a:picLocks noChangeAspect="1" noChangeArrowheads="1"/>
          </p:cNvPicPr>
          <p:nvPr/>
        </p:nvPicPr>
        <p:blipFill>
          <a:blip r:embed="rId3" cstate="print"/>
          <a:srcRect/>
          <a:stretch>
            <a:fillRect/>
          </a:stretch>
        </p:blipFill>
        <p:spPr bwMode="auto">
          <a:xfrm>
            <a:off x="653415" y="892492"/>
            <a:ext cx="6801485" cy="5471681"/>
          </a:xfrm>
          <a:prstGeom prst="rect">
            <a:avLst/>
          </a:prstGeom>
          <a:noFill/>
        </p:spPr>
      </p:pic>
      <p:sp>
        <p:nvSpPr>
          <p:cNvPr id="12292" name="Rectangle 7"/>
          <p:cNvSpPr>
            <a:spLocks noGrp="1" noChangeArrowheads="1"/>
          </p:cNvSpPr>
          <p:nvPr>
            <p:ph type="title"/>
          </p:nvPr>
        </p:nvSpPr>
        <p:spPr>
          <a:noFill/>
        </p:spPr>
        <p:txBody>
          <a:bodyPr/>
          <a:lstStyle/>
          <a:p>
            <a:r>
              <a:rPr lang="en-US" dirty="0" smtClean="0"/>
              <a:t>Allocating Payment to a Supplier Invoice</a:t>
            </a:r>
          </a:p>
        </p:txBody>
      </p:sp>
      <p:sp>
        <p:nvSpPr>
          <p:cNvPr id="28" name="Rectangle 27"/>
          <p:cNvSpPr/>
          <p:nvPr/>
        </p:nvSpPr>
        <p:spPr>
          <a:xfrm>
            <a:off x="1168400" y="4927600"/>
            <a:ext cx="314960" cy="3048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7732" name="Picture 4" descr="C:\Users\qgl\AppData\Local\Temp\SNAGHTML16cf898.PNG"/>
          <p:cNvPicPr>
            <a:picLocks noChangeAspect="1" noChangeArrowheads="1"/>
          </p:cNvPicPr>
          <p:nvPr/>
        </p:nvPicPr>
        <p:blipFill>
          <a:blip r:embed="rId3" cstate="print"/>
          <a:srcRect/>
          <a:stretch>
            <a:fillRect/>
          </a:stretch>
        </p:blipFill>
        <p:spPr bwMode="auto">
          <a:xfrm>
            <a:off x="342677" y="802640"/>
            <a:ext cx="8608283" cy="6266631"/>
          </a:xfrm>
          <a:prstGeom prst="rect">
            <a:avLst/>
          </a:prstGeom>
          <a:noFill/>
        </p:spPr>
      </p:pic>
      <p:sp>
        <p:nvSpPr>
          <p:cNvPr id="12292" name="Rectangle 7"/>
          <p:cNvSpPr>
            <a:spLocks noGrp="1" noChangeArrowheads="1"/>
          </p:cNvSpPr>
          <p:nvPr>
            <p:ph type="title"/>
          </p:nvPr>
        </p:nvSpPr>
        <p:spPr>
          <a:noFill/>
        </p:spPr>
        <p:txBody>
          <a:bodyPr/>
          <a:lstStyle/>
          <a:p>
            <a:r>
              <a:rPr lang="en-US" dirty="0" smtClean="0"/>
              <a:t>Completing Payment</a:t>
            </a:r>
          </a:p>
        </p:txBody>
      </p:sp>
      <p:sp>
        <p:nvSpPr>
          <p:cNvPr id="28" name="Rectangle 27"/>
          <p:cNvSpPr/>
          <p:nvPr/>
        </p:nvSpPr>
        <p:spPr>
          <a:xfrm>
            <a:off x="546100" y="6261100"/>
            <a:ext cx="4337050" cy="25971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ular Callout 4"/>
          <p:cNvSpPr/>
          <p:nvPr/>
        </p:nvSpPr>
        <p:spPr>
          <a:xfrm>
            <a:off x="5695830" y="5057775"/>
            <a:ext cx="2743320" cy="590550"/>
          </a:xfrm>
          <a:prstGeom prst="wedgeRectCallout">
            <a:avLst>
              <a:gd name="adj1" fmla="val -78686"/>
              <a:gd name="adj2" fmla="val 152941"/>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Change status to Paid</a:t>
            </a:r>
            <a:endParaRPr lang="en-US" sz="1800" dirty="0">
              <a:solidFill>
                <a:schemeClr val="bg1"/>
              </a:solidFill>
            </a:endParaRPr>
          </a:p>
        </p:txBody>
      </p:sp>
      <p:sp>
        <p:nvSpPr>
          <p:cNvPr id="7" name="Rectangular Callout 6"/>
          <p:cNvSpPr/>
          <p:nvPr/>
        </p:nvSpPr>
        <p:spPr>
          <a:xfrm>
            <a:off x="2552579" y="3600450"/>
            <a:ext cx="3248145" cy="762000"/>
          </a:xfrm>
          <a:prstGeom prst="wedgeRectCallout">
            <a:avLst>
              <a:gd name="adj1" fmla="val -95815"/>
              <a:gd name="adj2" fmla="val -83403"/>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Changing status for multiple items is supported</a:t>
            </a:r>
            <a:endParaRPr lang="en-US" sz="1800" dirty="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89353</TotalTime>
  <Words>7347</Words>
  <Application>Microsoft Office PowerPoint</Application>
  <PresentationFormat>On-screen Show (4:3)</PresentationFormat>
  <Paragraphs>1028</Paragraphs>
  <Slides>106</Slides>
  <Notes>105</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106</vt:i4>
      </vt:variant>
    </vt:vector>
  </HeadingPairs>
  <TitlesOfParts>
    <vt:vector size="109" baseType="lpstr">
      <vt:lpstr>1_EX06PP_template</vt:lpstr>
      <vt:lpstr>QAD 2010 Template</vt:lpstr>
      <vt:lpstr>Clip</vt:lpstr>
      <vt:lpstr>QAD Enterprise Applications Enterprise Edition</vt:lpstr>
      <vt:lpstr>Procure-to-Pay Process</vt:lpstr>
      <vt:lpstr>QAD EE Procure-to-Pay Functions</vt:lpstr>
      <vt:lpstr>Objectives</vt:lpstr>
      <vt:lpstr>Topics</vt:lpstr>
      <vt:lpstr>Terminology</vt:lpstr>
      <vt:lpstr>Terminology</vt:lpstr>
      <vt:lpstr>Setup</vt:lpstr>
      <vt:lpstr>Setup</vt:lpstr>
      <vt:lpstr>Setting Supplier Data</vt:lpstr>
      <vt:lpstr>Adding a Supplier Item</vt:lpstr>
      <vt:lpstr>Verifying Purchase Control Settings</vt:lpstr>
      <vt:lpstr>Procure-to-Pay Process Flow</vt:lpstr>
      <vt:lpstr>Predefined Process Maps</vt:lpstr>
      <vt:lpstr>Simplified Process Flow</vt:lpstr>
      <vt:lpstr>Using Discrete Purchase Orders</vt:lpstr>
      <vt:lpstr>Example Scenario</vt:lpstr>
      <vt:lpstr>Creating Purchase Orders</vt:lpstr>
      <vt:lpstr>Creating Purchase Orders—Header</vt:lpstr>
      <vt:lpstr>Creating Purchase Orders—Lines</vt:lpstr>
      <vt:lpstr>Creating Purchase Orders—Trailer</vt:lpstr>
      <vt:lpstr>Viewing Purchase Orders</vt:lpstr>
      <vt:lpstr>Receiving the Purchase</vt:lpstr>
      <vt:lpstr>Receiving All</vt:lpstr>
      <vt:lpstr>Receiving a Partial Order</vt:lpstr>
      <vt:lpstr>Returning the Purchase</vt:lpstr>
      <vt:lpstr>Returning the Purchase</vt:lpstr>
      <vt:lpstr>Returning the Purchase</vt:lpstr>
      <vt:lpstr>Exercise</vt:lpstr>
      <vt:lpstr>Optional: Using GRS</vt:lpstr>
      <vt:lpstr>Introduction to GRS</vt:lpstr>
      <vt:lpstr>Requisition Lifecycle</vt:lpstr>
      <vt:lpstr>GRS Setup</vt:lpstr>
      <vt:lpstr>GRS Setup Process Map</vt:lpstr>
      <vt:lpstr>Planning Approval Process</vt:lpstr>
      <vt:lpstr>Planning Approval Process – Continued </vt:lpstr>
      <vt:lpstr>Setting Defaults for Requisitions</vt:lpstr>
      <vt:lpstr>Requisition Control</vt:lpstr>
      <vt:lpstr>Requisition Accounting Control</vt:lpstr>
      <vt:lpstr>Defining Approval Levels</vt:lpstr>
      <vt:lpstr>Designating Buyers</vt:lpstr>
      <vt:lpstr>Defining Approvers</vt:lpstr>
      <vt:lpstr>Horizontal versus Vertical Approvers</vt:lpstr>
      <vt:lpstr>Approver Maintenance Programs</vt:lpstr>
      <vt:lpstr>Example: Requisition Setups</vt:lpstr>
      <vt:lpstr>GRS Process Flow</vt:lpstr>
      <vt:lpstr>Creating Purchase Requisitions</vt:lpstr>
      <vt:lpstr>Requisition Components</vt:lpstr>
      <vt:lpstr>Requisition Header</vt:lpstr>
      <vt:lpstr>Requisition Line-Item Detail</vt:lpstr>
      <vt:lpstr>Requisition Trailer</vt:lpstr>
      <vt:lpstr>Routing Requisition</vt:lpstr>
      <vt:lpstr>Reviewing and Approving Requisition</vt:lpstr>
      <vt:lpstr>Using Requisition Queue Browse</vt:lpstr>
      <vt:lpstr>Using Requisition Queue Browse (cont.)</vt:lpstr>
      <vt:lpstr>Building POs from Requisitions</vt:lpstr>
      <vt:lpstr>Using Build PO from Requisitions</vt:lpstr>
      <vt:lpstr>Using Build PO from Requisitions</vt:lpstr>
      <vt:lpstr>Using Purchase Order Maintenance</vt:lpstr>
      <vt:lpstr>Exercise</vt:lpstr>
      <vt:lpstr>Optional: Using Blanket Orders</vt:lpstr>
      <vt:lpstr>Blanket Order Life Cycle</vt:lpstr>
      <vt:lpstr>Blanket Order Process Flow </vt:lpstr>
      <vt:lpstr>Creating a Blanket Order</vt:lpstr>
      <vt:lpstr>Releasing a Blanket Order</vt:lpstr>
      <vt:lpstr>Exercise</vt:lpstr>
      <vt:lpstr>Optional: Using Supplier Schedules</vt:lpstr>
      <vt:lpstr>Supplier Schedules</vt:lpstr>
      <vt:lpstr>Supplier Schedules Process</vt:lpstr>
      <vt:lpstr>Supplier Schedules Process Map</vt:lpstr>
      <vt:lpstr>Example Scenario</vt:lpstr>
      <vt:lpstr>Setting Scheduling Data</vt:lpstr>
      <vt:lpstr>Setting Control Parameters</vt:lpstr>
      <vt:lpstr>Creating Demand</vt:lpstr>
      <vt:lpstr>Creating Supplier Scheduled Orders</vt:lpstr>
      <vt:lpstr>Creating Supplier Scheduled Orders</vt:lpstr>
      <vt:lpstr>Assigning MRP Percentages to Orders</vt:lpstr>
      <vt:lpstr>Processing Supplier Schedules</vt:lpstr>
      <vt:lpstr>Calculating Net Change</vt:lpstr>
      <vt:lpstr>Creating Scheduled Releases</vt:lpstr>
      <vt:lpstr>Slide 81</vt:lpstr>
      <vt:lpstr>Transmitting Supplier Schedules </vt:lpstr>
      <vt:lpstr>Printing Supplier Schedules</vt:lpstr>
      <vt:lpstr>Receiving Scheduled Orders</vt:lpstr>
      <vt:lpstr>Creating PO Shippers</vt:lpstr>
      <vt:lpstr>Receiving Shippers</vt:lpstr>
      <vt:lpstr>Exercise</vt:lpstr>
      <vt:lpstr>Processing Invoices and Payments</vt:lpstr>
      <vt:lpstr>Supplier Invoice Process Map</vt:lpstr>
      <vt:lpstr>Creating Supplier Invoices</vt:lpstr>
      <vt:lpstr>Matching Supplier Invoices</vt:lpstr>
      <vt:lpstr>Viewing the Matching Report</vt:lpstr>
      <vt:lpstr>Processing AP</vt:lpstr>
      <vt:lpstr>AP Payment Statuses</vt:lpstr>
      <vt:lpstr>Supplier Payment Process Map</vt:lpstr>
      <vt:lpstr>Using Supplier Activity Dashboard</vt:lpstr>
      <vt:lpstr>Creating Supplier Payments</vt:lpstr>
      <vt:lpstr>Allocating Payment to a Supplier Invoice</vt:lpstr>
      <vt:lpstr>Completing Payment</vt:lpstr>
      <vt:lpstr>Exercise</vt:lpstr>
      <vt:lpstr>Mastery Questions</vt:lpstr>
      <vt:lpstr>Slide 102</vt:lpstr>
      <vt:lpstr>Slide 103</vt:lpstr>
      <vt:lpstr>Slide 104</vt:lpstr>
      <vt:lpstr>Slide 105</vt:lpstr>
      <vt:lpstr>Answers for Mastery 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1677</cp:revision>
  <cp:lastPrinted>2001-05-04T21:55:40Z</cp:lastPrinted>
  <dcterms:created xsi:type="dcterms:W3CDTF">1998-03-17T23:27:45Z</dcterms:created>
  <dcterms:modified xsi:type="dcterms:W3CDTF">2018-02-26T03:38:37Z</dcterms:modified>
</cp:coreProperties>
</file>