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omments/comment8.xml" ContentType="application/vnd.openxmlformats-officedocument.presentationml.comment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omments/comment6.xml" ContentType="application/vnd.openxmlformats-officedocument.presentationml.comment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comments/comment7.xml" ContentType="application/vnd.openxmlformats-officedocument.presentationml.comment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omments/comment5.xml" ContentType="application/vnd.openxmlformats-officedocument.presentationml.comment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15"/>
  </p:notesMasterIdLst>
  <p:handoutMasterIdLst>
    <p:handoutMasterId r:id="rId16"/>
  </p:handoutMasterIdLst>
  <p:sldIdLst>
    <p:sldId id="506" r:id="rId3"/>
    <p:sldId id="505" r:id="rId4"/>
    <p:sldId id="507" r:id="rId5"/>
    <p:sldId id="508" r:id="rId6"/>
    <p:sldId id="490" r:id="rId7"/>
    <p:sldId id="504" r:id="rId8"/>
    <p:sldId id="500" r:id="rId9"/>
    <p:sldId id="492" r:id="rId10"/>
    <p:sldId id="501" r:id="rId11"/>
    <p:sldId id="510" r:id="rId12"/>
    <p:sldId id="512" r:id="rId13"/>
    <p:sldId id="513" r:id="rId14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C74D"/>
    <a:srgbClr val="FFFFCC"/>
    <a:srgbClr val="DDDBC9"/>
    <a:srgbClr val="E4D3B4"/>
    <a:srgbClr val="E7E6E8"/>
    <a:srgbClr val="96D0C8"/>
    <a:srgbClr val="FAF6EB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1" autoAdjust="0"/>
    <p:restoredTop sz="66351" autoAdjust="0"/>
  </p:normalViewPr>
  <p:slideViewPr>
    <p:cSldViewPr snapToGrid="0">
      <p:cViewPr varScale="1">
        <p:scale>
          <a:sx n="53" d="100"/>
          <a:sy n="53" d="100"/>
        </p:scale>
        <p:origin x="-1544" y="-64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82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1-18T14:10:36.672" idx="7">
    <p:pos x="3653" y="182"/>
    <p:text>H1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1-18T14:10:36.672" idx="8">
    <p:pos x="3653" y="182"/>
    <p:text>H1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1-18T14:10:36.672" idx="6">
    <p:pos x="3653" y="182"/>
    <p:text>H1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09T14:14:36.698" idx="2">
    <p:pos x="1752" y="190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09T14:14:30.918" idx="1">
    <p:pos x="1194" y="180"/>
    <p:text>H1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09T14:14:43.993" idx="3">
    <p:pos x="3594" y="180"/>
    <p:text>H1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09T14:14:43.993" idx="10">
    <p:pos x="3594" y="180"/>
    <p:text>H1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8-02-26T11:01:40.215" idx="15">
    <p:pos x="2362" y="180"/>
    <p:text>H1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33912" cy="3475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D14269-2A04-4387-B31D-7F820457CD7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DBD494-AC1C-4869-B4CD-EBA2A798FA9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DBD494-AC1C-4869-B4CD-EBA2A798FA9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DBD494-AC1C-4869-B4CD-EBA2A798FA9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comments" Target="../comments/commen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comments" Target="../comments/comment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14513"/>
            <a:ext cx="8229600" cy="458670"/>
          </a:xfrm>
        </p:spPr>
        <p:txBody>
          <a:bodyPr/>
          <a:lstStyle/>
          <a:p>
            <a:r>
              <a:rPr lang="en-US" sz="3200" dirty="0" smtClean="0"/>
              <a:t>Quick Start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Committed to provide effective ERP solutions to the verticals:</a:t>
            </a:r>
          </a:p>
          <a:p>
            <a:pPr lvl="1"/>
            <a:r>
              <a:rPr lang="en-US" dirty="0" smtClean="0"/>
              <a:t>Automotive</a:t>
            </a:r>
          </a:p>
          <a:p>
            <a:pPr lvl="1"/>
            <a:r>
              <a:rPr lang="en-US" dirty="0" smtClean="0"/>
              <a:t>Life Sciences</a:t>
            </a:r>
          </a:p>
          <a:p>
            <a:pPr lvl="1"/>
            <a:r>
              <a:rPr lang="en-US" dirty="0" smtClean="0"/>
              <a:t>Consumer Products</a:t>
            </a:r>
          </a:p>
          <a:p>
            <a:pPr lvl="1"/>
            <a:r>
              <a:rPr lang="en-US" dirty="0" smtClean="0"/>
              <a:t>Food and Beverage</a:t>
            </a:r>
          </a:p>
          <a:p>
            <a:pPr lvl="1"/>
            <a:r>
              <a:rPr lang="en-US" dirty="0" smtClean="0"/>
              <a:t>Industrial Equipment</a:t>
            </a:r>
          </a:p>
          <a:p>
            <a:pPr lvl="1"/>
            <a:r>
              <a:rPr lang="en-US" dirty="0" smtClean="0"/>
              <a:t>High-Technology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EE Focus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QAD EE enables manufacturers to: </a:t>
            </a:r>
          </a:p>
          <a:p>
            <a:pPr lvl="1"/>
            <a:r>
              <a:rPr lang="en-US" dirty="0" smtClean="0"/>
              <a:t>Support global growth and expansion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Optimize processes across manufacturing, supply chain, customer facing, and manufacturing organizations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Meet financial and operational, regulatory and customer, local and global requirements 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EE Benefits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Access and analyze data and report across all processes to support business decisions and to meet regulatory requirements 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Deploy IT solutions within a blended architecture of cloud and on premise with a single view of information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EE Benefits (Continued)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Course Contents</a:t>
            </a:r>
          </a:p>
        </p:txBody>
      </p:sp>
      <p:sp>
        <p:nvSpPr>
          <p:cNvPr id="16" name="Content Placeholder 55"/>
          <p:cNvSpPr>
            <a:spLocks noGrp="1"/>
          </p:cNvSpPr>
          <p:nvPr>
            <p:ph idx="1"/>
          </p:nvPr>
        </p:nvSpPr>
        <p:spPr>
          <a:xfrm>
            <a:off x="457200" y="754450"/>
            <a:ext cx="8229600" cy="542452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8" name="Rectangle 45"/>
          <p:cNvSpPr>
            <a:spLocks noChangeArrowheads="1"/>
          </p:cNvSpPr>
          <p:nvPr/>
        </p:nvSpPr>
        <p:spPr bwMode="auto">
          <a:xfrm>
            <a:off x="431800" y="1460874"/>
            <a:ext cx="2495550" cy="46160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9" name="Rectangle 46"/>
          <p:cNvSpPr>
            <a:spLocks noChangeArrowheads="1"/>
          </p:cNvSpPr>
          <p:nvPr/>
        </p:nvSpPr>
        <p:spPr bwMode="auto">
          <a:xfrm>
            <a:off x="3378200" y="1460874"/>
            <a:ext cx="2495550" cy="46160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0" name="Rectangle 47"/>
          <p:cNvSpPr>
            <a:spLocks noChangeArrowheads="1"/>
          </p:cNvSpPr>
          <p:nvPr/>
        </p:nvSpPr>
        <p:spPr bwMode="auto">
          <a:xfrm>
            <a:off x="6305550" y="1460875"/>
            <a:ext cx="2495550" cy="46256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0" name="Text Box 79"/>
          <p:cNvSpPr txBox="1">
            <a:spLocks noChangeArrowheads="1"/>
          </p:cNvSpPr>
          <p:nvPr/>
        </p:nvSpPr>
        <p:spPr bwMode="auto">
          <a:xfrm>
            <a:off x="247291" y="3614942"/>
            <a:ext cx="438514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53" name="AutoShape 83"/>
          <p:cNvSpPr>
            <a:spLocks noChangeArrowheads="1"/>
          </p:cNvSpPr>
          <p:nvPr/>
        </p:nvSpPr>
        <p:spPr bwMode="auto">
          <a:xfrm>
            <a:off x="2957546" y="3794943"/>
            <a:ext cx="414304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4" name="AutoShape 84"/>
          <p:cNvSpPr>
            <a:spLocks noChangeArrowheads="1"/>
          </p:cNvSpPr>
          <p:nvPr/>
        </p:nvSpPr>
        <p:spPr bwMode="auto">
          <a:xfrm>
            <a:off x="5919789" y="3810000"/>
            <a:ext cx="376236" cy="457199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15976" y="2148264"/>
            <a:ext cx="1641474" cy="1071186"/>
            <a:chOff x="623888" y="2033963"/>
            <a:chExt cx="2235200" cy="1642688"/>
          </a:xfrm>
        </p:grpSpPr>
        <p:sp>
          <p:nvSpPr>
            <p:cNvPr id="40" name="Rectangle 49"/>
            <p:cNvSpPr>
              <a:spLocks noChangeArrowheads="1"/>
            </p:cNvSpPr>
            <p:nvPr/>
          </p:nvSpPr>
          <p:spPr bwMode="auto">
            <a:xfrm>
              <a:off x="623888" y="2033963"/>
              <a:ext cx="2235200" cy="55949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Intro. to EE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1263" y="2678113"/>
              <a:ext cx="998538" cy="998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5" name="Rectangle 86"/>
          <p:cNvSpPr>
            <a:spLocks noChangeArrowheads="1"/>
          </p:cNvSpPr>
          <p:nvPr/>
        </p:nvSpPr>
        <p:spPr bwMode="auto">
          <a:xfrm>
            <a:off x="3848100" y="1969619"/>
            <a:ext cx="1428749" cy="61106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squar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Corporate Structure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76" name="Picture 75" descr="flow_char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229099" y="2590420"/>
            <a:ext cx="654904" cy="551752"/>
          </a:xfrm>
          <a:prstGeom prst="rect">
            <a:avLst/>
          </a:prstGeom>
        </p:spPr>
      </p:pic>
      <p:sp>
        <p:nvSpPr>
          <p:cNvPr id="78" name="Rectangle 85"/>
          <p:cNvSpPr>
            <a:spLocks noChangeArrowheads="1"/>
          </p:cNvSpPr>
          <p:nvPr/>
        </p:nvSpPr>
        <p:spPr bwMode="auto">
          <a:xfrm>
            <a:off x="3428999" y="3979393"/>
            <a:ext cx="1333501" cy="61106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squar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Product Definition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9" name="Rectangle 88"/>
          <p:cNvSpPr>
            <a:spLocks noChangeArrowheads="1"/>
          </p:cNvSpPr>
          <p:nvPr/>
        </p:nvSpPr>
        <p:spPr bwMode="auto">
          <a:xfrm>
            <a:off x="4137487" y="3217393"/>
            <a:ext cx="1710405" cy="36484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Manufacturing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80" name="Picture 79" descr="produc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20838" y="4639139"/>
            <a:ext cx="599610" cy="599612"/>
          </a:xfrm>
          <a:prstGeom prst="rect">
            <a:avLst/>
          </a:prstGeom>
        </p:spPr>
      </p:pic>
      <p:pic>
        <p:nvPicPr>
          <p:cNvPr id="81" name="Picture 80" descr="factory_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90094" y="3620656"/>
            <a:ext cx="646544" cy="646544"/>
          </a:xfrm>
          <a:prstGeom prst="rect">
            <a:avLst/>
          </a:prstGeom>
        </p:spPr>
      </p:pic>
      <p:sp>
        <p:nvSpPr>
          <p:cNvPr id="82" name="Rectangle 113"/>
          <p:cNvSpPr>
            <a:spLocks noChangeArrowheads="1"/>
          </p:cNvSpPr>
          <p:nvPr/>
        </p:nvSpPr>
        <p:spPr bwMode="auto">
          <a:xfrm>
            <a:off x="4429125" y="4738217"/>
            <a:ext cx="1400175" cy="61106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squar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Cost Calculation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83" name="Picture 82" descr="caculato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95850" y="5332095"/>
            <a:ext cx="621030" cy="62103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9200" y="4227141"/>
            <a:ext cx="723900" cy="592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923924" y="3505199"/>
            <a:ext cx="1333501" cy="61106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squar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User Interface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6" name="Oval 67"/>
          <p:cNvSpPr>
            <a:spLocks noChangeArrowheads="1"/>
          </p:cNvSpPr>
          <p:nvPr/>
        </p:nvSpPr>
        <p:spPr bwMode="auto">
          <a:xfrm>
            <a:off x="812801" y="232923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1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7" name="Oval 67"/>
          <p:cNvSpPr>
            <a:spLocks noChangeArrowheads="1"/>
          </p:cNvSpPr>
          <p:nvPr/>
        </p:nvSpPr>
        <p:spPr bwMode="auto">
          <a:xfrm>
            <a:off x="774701" y="392943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2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8" name="Oval 67"/>
          <p:cNvSpPr>
            <a:spLocks noChangeArrowheads="1"/>
          </p:cNvSpPr>
          <p:nvPr/>
        </p:nvSpPr>
        <p:spPr bwMode="auto">
          <a:xfrm>
            <a:off x="3784601" y="246258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3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9" name="Oval 67"/>
          <p:cNvSpPr>
            <a:spLocks noChangeArrowheads="1"/>
          </p:cNvSpPr>
          <p:nvPr/>
        </p:nvSpPr>
        <p:spPr bwMode="auto">
          <a:xfrm>
            <a:off x="4318001" y="352938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4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0" name="Oval 67"/>
          <p:cNvSpPr>
            <a:spLocks noChangeArrowheads="1"/>
          </p:cNvSpPr>
          <p:nvPr/>
        </p:nvSpPr>
        <p:spPr bwMode="auto">
          <a:xfrm>
            <a:off x="3441701" y="448188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5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1" name="Oval 67"/>
          <p:cNvSpPr>
            <a:spLocks noChangeArrowheads="1"/>
          </p:cNvSpPr>
          <p:nvPr/>
        </p:nvSpPr>
        <p:spPr bwMode="auto">
          <a:xfrm>
            <a:off x="4546601" y="5291514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6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059205" y="4305301"/>
            <a:ext cx="1195742" cy="1215220"/>
            <a:chOff x="9573305" y="4695826"/>
            <a:chExt cx="1195742" cy="1215220"/>
          </a:xfrm>
        </p:grpSpPr>
        <p:grpSp>
          <p:nvGrpSpPr>
            <p:cNvPr id="35" name="Group 34"/>
            <p:cNvGrpSpPr/>
            <p:nvPr/>
          </p:nvGrpSpPr>
          <p:grpSpPr>
            <a:xfrm>
              <a:off x="9677400" y="4695826"/>
              <a:ext cx="1091647" cy="1215220"/>
              <a:chOff x="931973" y="4009501"/>
              <a:chExt cx="1575843" cy="1493943"/>
            </a:xfrm>
          </p:grpSpPr>
          <p:pic>
            <p:nvPicPr>
              <p:cNvPr id="58" name="Picture 16" descr="http://www.wattsmarketing.co.uk/wp-content/uploads/2012/12/planning-icon-large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1258365" y="4603782"/>
                <a:ext cx="967765" cy="899662"/>
              </a:xfrm>
              <a:prstGeom prst="rect">
                <a:avLst/>
              </a:prstGeom>
              <a:noFill/>
            </p:spPr>
          </p:pic>
          <p:sp>
            <p:nvSpPr>
              <p:cNvPr id="62" name="Rectangle 39"/>
              <p:cNvSpPr>
                <a:spLocks noChangeArrowheads="1"/>
              </p:cNvSpPr>
              <p:nvPr/>
            </p:nvSpPr>
            <p:spPr bwMode="auto">
              <a:xfrm>
                <a:off x="931973" y="4009501"/>
                <a:ext cx="1575843" cy="448525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115888" tIns="58738" rIns="115888" bIns="58738">
                <a:spAutoFit/>
              </a:bodyPr>
              <a:lstStyle/>
              <a:p>
                <a:pPr algn="ctr" defTabSz="1487488" eaLnBrk="0" hangingPunct="0">
                  <a:buClr>
                    <a:srgbClr val="0000FF"/>
                  </a:buClr>
                </a:pPr>
                <a:r>
                  <a:rPr 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Planning</a:t>
                </a:r>
                <a:endPara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105" name="Oval 67"/>
            <p:cNvSpPr>
              <a:spLocks noChangeArrowheads="1"/>
            </p:cNvSpPr>
            <p:nvPr/>
          </p:nvSpPr>
          <p:spPr bwMode="auto">
            <a:xfrm>
              <a:off x="9573305" y="4967664"/>
              <a:ext cx="330200" cy="33019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j-lt"/>
                </a:rPr>
                <a:t>10</a:t>
              </a:r>
              <a:endParaRPr lang="en-US" sz="1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6" name="Rounded Rectangle 105"/>
          <p:cNvSpPr/>
          <p:nvPr/>
        </p:nvSpPr>
        <p:spPr>
          <a:xfrm>
            <a:off x="647700" y="1219200"/>
            <a:ext cx="2066925" cy="495300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Introduction</a:t>
            </a:r>
            <a:endParaRPr lang="en-US" sz="2400" dirty="0"/>
          </a:p>
        </p:txBody>
      </p:sp>
      <p:sp>
        <p:nvSpPr>
          <p:cNvPr id="107" name="Rounded Rectangle 106"/>
          <p:cNvSpPr/>
          <p:nvPr/>
        </p:nvSpPr>
        <p:spPr>
          <a:xfrm>
            <a:off x="3590925" y="1219200"/>
            <a:ext cx="2066925" cy="495300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Setups</a:t>
            </a:r>
            <a:endParaRPr lang="en-US" sz="2400" dirty="0"/>
          </a:p>
        </p:txBody>
      </p:sp>
      <p:sp>
        <p:nvSpPr>
          <p:cNvPr id="108" name="Rounded Rectangle 107"/>
          <p:cNvSpPr/>
          <p:nvPr/>
        </p:nvSpPr>
        <p:spPr>
          <a:xfrm>
            <a:off x="6515100" y="1219200"/>
            <a:ext cx="2066925" cy="495300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Processes</a:t>
            </a:r>
            <a:endParaRPr lang="en-US" sz="2400" dirty="0"/>
          </a:p>
        </p:txBody>
      </p:sp>
      <p:grpSp>
        <p:nvGrpSpPr>
          <p:cNvPr id="55" name="Group 54"/>
          <p:cNvGrpSpPr/>
          <p:nvPr/>
        </p:nvGrpSpPr>
        <p:grpSpPr>
          <a:xfrm>
            <a:off x="6610351" y="4735473"/>
            <a:ext cx="1876424" cy="998577"/>
            <a:chOff x="6734176" y="4602123"/>
            <a:chExt cx="1876424" cy="998577"/>
          </a:xfrm>
        </p:grpSpPr>
        <p:sp>
          <p:nvSpPr>
            <p:cNvPr id="41" name="Rectangle 51"/>
            <p:cNvSpPr>
              <a:spLocks noChangeArrowheads="1"/>
            </p:cNvSpPr>
            <p:nvPr/>
          </p:nvSpPr>
          <p:spPr bwMode="auto">
            <a:xfrm>
              <a:off x="6734176" y="4602123"/>
              <a:ext cx="1876424" cy="36484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squar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Plan-to-Perform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04" name="Oval 67"/>
            <p:cNvSpPr>
              <a:spLocks noChangeArrowheads="1"/>
            </p:cNvSpPr>
            <p:nvPr/>
          </p:nvSpPr>
          <p:spPr bwMode="auto">
            <a:xfrm>
              <a:off x="6965951" y="5024814"/>
              <a:ext cx="330200" cy="33019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j-lt"/>
                </a:rPr>
                <a:t>9</a:t>
              </a:r>
              <a:endParaRPr lang="en-US" sz="1800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51" name="Picture 50" descr="factory_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80919" y="4954156"/>
              <a:ext cx="646544" cy="646544"/>
            </a:xfrm>
            <a:prstGeom prst="rect">
              <a:avLst/>
            </a:prstGeom>
          </p:spPr>
        </p:pic>
      </p:grpSp>
      <p:grpSp>
        <p:nvGrpSpPr>
          <p:cNvPr id="59" name="Group 58"/>
          <p:cNvGrpSpPr/>
          <p:nvPr/>
        </p:nvGrpSpPr>
        <p:grpSpPr>
          <a:xfrm>
            <a:off x="6794501" y="3411279"/>
            <a:ext cx="1755081" cy="986097"/>
            <a:chOff x="6794501" y="3411279"/>
            <a:chExt cx="1755081" cy="986097"/>
          </a:xfrm>
        </p:grpSpPr>
        <p:sp>
          <p:nvSpPr>
            <p:cNvPr id="103" name="Oval 67"/>
            <p:cNvSpPr>
              <a:spLocks noChangeArrowheads="1"/>
            </p:cNvSpPr>
            <p:nvPr/>
          </p:nvSpPr>
          <p:spPr bwMode="auto">
            <a:xfrm>
              <a:off x="6794501" y="3815139"/>
              <a:ext cx="330200" cy="33019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j-lt"/>
                </a:rPr>
                <a:t>8</a:t>
              </a:r>
              <a:endParaRPr lang="en-US" sz="1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2" name="Rectangle 48"/>
            <p:cNvSpPr>
              <a:spLocks noChangeArrowheads="1"/>
            </p:cNvSpPr>
            <p:nvPr/>
          </p:nvSpPr>
          <p:spPr bwMode="auto">
            <a:xfrm>
              <a:off x="6829558" y="3411279"/>
              <a:ext cx="1720024" cy="3648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Procure-to-Pay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pic>
          <p:nvPicPr>
            <p:cNvPr id="21506" name="Picture 2" descr="shopping cart icon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334250" y="3797301"/>
              <a:ext cx="600075" cy="600075"/>
            </a:xfrm>
            <a:prstGeom prst="rect">
              <a:avLst/>
            </a:prstGeom>
            <a:noFill/>
          </p:spPr>
        </p:pic>
      </p:grpSp>
      <p:grpSp>
        <p:nvGrpSpPr>
          <p:cNvPr id="60" name="Group 59"/>
          <p:cNvGrpSpPr/>
          <p:nvPr/>
        </p:nvGrpSpPr>
        <p:grpSpPr>
          <a:xfrm>
            <a:off x="6842126" y="1992734"/>
            <a:ext cx="1530349" cy="1045740"/>
            <a:chOff x="6842126" y="1992734"/>
            <a:chExt cx="1530349" cy="1045740"/>
          </a:xfrm>
        </p:grpSpPr>
        <p:sp>
          <p:nvSpPr>
            <p:cNvPr id="69" name="Rectangle 49"/>
            <p:cNvSpPr>
              <a:spLocks noChangeArrowheads="1"/>
            </p:cNvSpPr>
            <p:nvPr/>
          </p:nvSpPr>
          <p:spPr bwMode="auto">
            <a:xfrm>
              <a:off x="6864351" y="1992734"/>
              <a:ext cx="1508124" cy="26767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Quote-to-Cash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02" name="Oval 67"/>
            <p:cNvSpPr>
              <a:spLocks noChangeArrowheads="1"/>
            </p:cNvSpPr>
            <p:nvPr/>
          </p:nvSpPr>
          <p:spPr bwMode="auto">
            <a:xfrm>
              <a:off x="6842126" y="2281614"/>
              <a:ext cx="330200" cy="33019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j-lt"/>
                </a:rPr>
                <a:t>7</a:t>
              </a:r>
              <a:endParaRPr lang="en-US" sz="1800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21508" name="Picture 4" descr="公司职员图标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296149" y="2285999"/>
              <a:ext cx="752475" cy="7524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14513"/>
            <a:ext cx="8229600" cy="458670"/>
          </a:xfrm>
        </p:spPr>
        <p:txBody>
          <a:bodyPr/>
          <a:lstStyle/>
          <a:p>
            <a:pPr eaLnBrk="1" hangingPunct="1"/>
            <a:r>
              <a:rPr lang="en-US" sz="3000" dirty="0" smtClean="0"/>
              <a:t>Introduction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</a:t>
            </a:r>
          </a:p>
        </p:txBody>
      </p:sp>
      <p:sp>
        <p:nvSpPr>
          <p:cNvPr id="16" name="Content Placeholder 55"/>
          <p:cNvSpPr>
            <a:spLocks noGrp="1"/>
          </p:cNvSpPr>
          <p:nvPr>
            <p:ph idx="1"/>
          </p:nvPr>
        </p:nvSpPr>
        <p:spPr>
          <a:xfrm>
            <a:off x="457200" y="983050"/>
            <a:ext cx="8229600" cy="542452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1" name="Rectangle 69"/>
          <p:cNvSpPr>
            <a:spLocks noChangeArrowheads="1"/>
          </p:cNvSpPr>
          <p:nvPr/>
        </p:nvSpPr>
        <p:spPr bwMode="auto">
          <a:xfrm>
            <a:off x="8891588" y="2097463"/>
            <a:ext cx="252412" cy="1722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" name="Text Box 43"/>
          <p:cNvSpPr txBox="1">
            <a:spLocks noChangeArrowheads="1"/>
          </p:cNvSpPr>
          <p:nvPr/>
        </p:nvSpPr>
        <p:spPr bwMode="auto">
          <a:xfrm>
            <a:off x="3213116" y="3856876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28" name="Rectangle 45"/>
          <p:cNvSpPr>
            <a:spLocks noChangeArrowheads="1"/>
          </p:cNvSpPr>
          <p:nvPr/>
        </p:nvSpPr>
        <p:spPr bwMode="auto">
          <a:xfrm>
            <a:off x="431800" y="1689475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9" name="Rectangle 46"/>
          <p:cNvSpPr>
            <a:spLocks noChangeArrowheads="1"/>
          </p:cNvSpPr>
          <p:nvPr/>
        </p:nvSpPr>
        <p:spPr bwMode="auto">
          <a:xfrm>
            <a:off x="3378200" y="1689475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9" name="Rectangle 48"/>
          <p:cNvSpPr>
            <a:spLocks noChangeArrowheads="1"/>
          </p:cNvSpPr>
          <p:nvPr/>
        </p:nvSpPr>
        <p:spPr bwMode="auto">
          <a:xfrm>
            <a:off x="3728676" y="1687253"/>
            <a:ext cx="1842237" cy="42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User Interface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Rectangle 49"/>
          <p:cNvSpPr>
            <a:spLocks noChangeArrowheads="1"/>
          </p:cNvSpPr>
          <p:nvPr/>
        </p:nvSpPr>
        <p:spPr bwMode="auto">
          <a:xfrm>
            <a:off x="623888" y="1710113"/>
            <a:ext cx="22352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Intro. to EE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Oval 67"/>
          <p:cNvSpPr>
            <a:spLocks noChangeArrowheads="1"/>
          </p:cNvSpPr>
          <p:nvPr/>
        </p:nvSpPr>
        <p:spPr bwMode="auto">
          <a:xfrm>
            <a:off x="184150" y="1462463"/>
            <a:ext cx="477838" cy="47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3" name="Text Box 68"/>
          <p:cNvSpPr txBox="1">
            <a:spLocks noChangeArrowheads="1"/>
          </p:cNvSpPr>
          <p:nvPr/>
        </p:nvSpPr>
        <p:spPr bwMode="auto">
          <a:xfrm>
            <a:off x="203216" y="1542301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44" name="Oval 70"/>
          <p:cNvSpPr>
            <a:spLocks noChangeArrowheads="1"/>
          </p:cNvSpPr>
          <p:nvPr/>
        </p:nvSpPr>
        <p:spPr bwMode="auto">
          <a:xfrm>
            <a:off x="3098800" y="1462463"/>
            <a:ext cx="477838" cy="47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" name="Text Box 71"/>
          <p:cNvSpPr txBox="1">
            <a:spLocks noChangeArrowheads="1"/>
          </p:cNvSpPr>
          <p:nvPr/>
        </p:nvSpPr>
        <p:spPr bwMode="auto">
          <a:xfrm>
            <a:off x="3126179" y="1533988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47" name="Text Box 74"/>
          <p:cNvSpPr txBox="1">
            <a:spLocks noChangeArrowheads="1"/>
          </p:cNvSpPr>
          <p:nvPr/>
        </p:nvSpPr>
        <p:spPr bwMode="auto">
          <a:xfrm>
            <a:off x="6071743" y="1533988"/>
            <a:ext cx="438514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53" name="AutoShape 83"/>
          <p:cNvSpPr>
            <a:spLocks noChangeArrowheads="1"/>
          </p:cNvSpPr>
          <p:nvPr/>
        </p:nvSpPr>
        <p:spPr bwMode="auto">
          <a:xfrm>
            <a:off x="2928971" y="2470968"/>
            <a:ext cx="693738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-9538969" y="3432089"/>
            <a:ext cx="8985658" cy="265112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Rectangle 82"/>
          <p:cNvSpPr>
            <a:spLocks noChangeArrowheads="1"/>
          </p:cNvSpPr>
          <p:nvPr/>
        </p:nvSpPr>
        <p:spPr bwMode="auto">
          <a:xfrm>
            <a:off x="9496425" y="973525"/>
            <a:ext cx="6196131" cy="265112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300" y="2314575"/>
            <a:ext cx="906464" cy="90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6262" y="2351089"/>
            <a:ext cx="1048626" cy="85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14513"/>
            <a:ext cx="8229600" cy="458670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70C0"/>
                </a:solidFill>
              </a:rPr>
              <a:t>Introduction to Enterprise Edition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QAD Enterprise Edition</a:t>
            </a:r>
          </a:p>
        </p:txBody>
      </p:sp>
      <p:sp>
        <p:nvSpPr>
          <p:cNvPr id="16" name="Content Placeholder 55"/>
          <p:cNvSpPr>
            <a:spLocks noGrp="1"/>
          </p:cNvSpPr>
          <p:nvPr>
            <p:ph idx="1"/>
          </p:nvPr>
        </p:nvSpPr>
        <p:spPr>
          <a:xfrm>
            <a:off x="457200" y="983050"/>
            <a:ext cx="8229600" cy="542452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1" name="Rectangle 69"/>
          <p:cNvSpPr>
            <a:spLocks noChangeArrowheads="1"/>
          </p:cNvSpPr>
          <p:nvPr/>
        </p:nvSpPr>
        <p:spPr bwMode="auto">
          <a:xfrm>
            <a:off x="8891588" y="2097463"/>
            <a:ext cx="252412" cy="1722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" name="Text Box 43"/>
          <p:cNvSpPr txBox="1">
            <a:spLocks noChangeArrowheads="1"/>
          </p:cNvSpPr>
          <p:nvPr/>
        </p:nvSpPr>
        <p:spPr bwMode="auto">
          <a:xfrm>
            <a:off x="3213116" y="3856876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28" name="Rectangle 45"/>
          <p:cNvSpPr>
            <a:spLocks noChangeArrowheads="1"/>
          </p:cNvSpPr>
          <p:nvPr/>
        </p:nvSpPr>
        <p:spPr bwMode="auto">
          <a:xfrm>
            <a:off x="431800" y="1689475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9" name="Rectangle 46"/>
          <p:cNvSpPr>
            <a:spLocks noChangeArrowheads="1"/>
          </p:cNvSpPr>
          <p:nvPr/>
        </p:nvSpPr>
        <p:spPr bwMode="auto">
          <a:xfrm>
            <a:off x="3378200" y="1689475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9" name="Rectangle 48"/>
          <p:cNvSpPr>
            <a:spLocks noChangeArrowheads="1"/>
          </p:cNvSpPr>
          <p:nvPr/>
        </p:nvSpPr>
        <p:spPr bwMode="auto">
          <a:xfrm>
            <a:off x="3728676" y="1687253"/>
            <a:ext cx="1842237" cy="42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User Interface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Rectangle 49"/>
          <p:cNvSpPr>
            <a:spLocks noChangeArrowheads="1"/>
          </p:cNvSpPr>
          <p:nvPr/>
        </p:nvSpPr>
        <p:spPr bwMode="auto">
          <a:xfrm>
            <a:off x="623888" y="1710113"/>
            <a:ext cx="22352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Intro. to EE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Oval 67"/>
          <p:cNvSpPr>
            <a:spLocks noChangeArrowheads="1"/>
          </p:cNvSpPr>
          <p:nvPr/>
        </p:nvSpPr>
        <p:spPr bwMode="auto">
          <a:xfrm>
            <a:off x="184150" y="1462463"/>
            <a:ext cx="477838" cy="47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3" name="Text Box 68"/>
          <p:cNvSpPr txBox="1">
            <a:spLocks noChangeArrowheads="1"/>
          </p:cNvSpPr>
          <p:nvPr/>
        </p:nvSpPr>
        <p:spPr bwMode="auto">
          <a:xfrm>
            <a:off x="203216" y="1542301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44" name="Oval 70"/>
          <p:cNvSpPr>
            <a:spLocks noChangeArrowheads="1"/>
          </p:cNvSpPr>
          <p:nvPr/>
        </p:nvSpPr>
        <p:spPr bwMode="auto">
          <a:xfrm>
            <a:off x="3098800" y="1462463"/>
            <a:ext cx="477838" cy="47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" name="Text Box 71"/>
          <p:cNvSpPr txBox="1">
            <a:spLocks noChangeArrowheads="1"/>
          </p:cNvSpPr>
          <p:nvPr/>
        </p:nvSpPr>
        <p:spPr bwMode="auto">
          <a:xfrm>
            <a:off x="3126179" y="1533988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47" name="Text Box 74"/>
          <p:cNvSpPr txBox="1">
            <a:spLocks noChangeArrowheads="1"/>
          </p:cNvSpPr>
          <p:nvPr/>
        </p:nvSpPr>
        <p:spPr bwMode="auto">
          <a:xfrm>
            <a:off x="6071743" y="1533988"/>
            <a:ext cx="438514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53" name="AutoShape 83"/>
          <p:cNvSpPr>
            <a:spLocks noChangeArrowheads="1"/>
          </p:cNvSpPr>
          <p:nvPr/>
        </p:nvSpPr>
        <p:spPr bwMode="auto">
          <a:xfrm>
            <a:off x="2928971" y="2470968"/>
            <a:ext cx="693738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-9538969" y="3432089"/>
            <a:ext cx="8985658" cy="265112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6262" y="2351089"/>
            <a:ext cx="1048626" cy="85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7300" y="2314575"/>
            <a:ext cx="906464" cy="90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Rectangle 82"/>
          <p:cNvSpPr>
            <a:spLocks noChangeArrowheads="1"/>
          </p:cNvSpPr>
          <p:nvPr/>
        </p:nvSpPr>
        <p:spPr bwMode="auto">
          <a:xfrm>
            <a:off x="2947869" y="1164025"/>
            <a:ext cx="6196131" cy="265112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will know:</a:t>
            </a:r>
          </a:p>
          <a:p>
            <a:r>
              <a:rPr lang="en-US" dirty="0" smtClean="0"/>
              <a:t>What Enterprise Edition is</a:t>
            </a:r>
          </a:p>
          <a:p>
            <a:r>
              <a:rPr lang="en-US" dirty="0" smtClean="0"/>
              <a:t>What Enterprise Edition does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What is Enterprise Edition?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QAD EE focus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QAD EE benefits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Enterprise Applications is a complete integrated suite of software solutions for enterprise resource planning with both cloud-based and on-premise deployment</a:t>
            </a:r>
          </a:p>
          <a:p>
            <a:endParaRPr lang="en-US" dirty="0" smtClean="0"/>
          </a:p>
          <a:p>
            <a:r>
              <a:rPr lang="en-US" dirty="0" smtClean="0"/>
              <a:t>QAD Enterprise Applications has been developed around best practices in business processes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is QAD Enterprise Edition?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17721</TotalTime>
  <Words>299</Words>
  <Application>Microsoft Office PowerPoint</Application>
  <PresentationFormat>On-screen Show (4:3)</PresentationFormat>
  <Paragraphs>92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2_EX06PP_template</vt:lpstr>
      <vt:lpstr>QAD 2010 Template</vt:lpstr>
      <vt:lpstr>QAD Enterprise Applications Enterprise Edition</vt:lpstr>
      <vt:lpstr>Course Contents</vt:lpstr>
      <vt:lpstr>QAD Enterprise Applications Enterprise Edition Quick Start</vt:lpstr>
      <vt:lpstr>Introduction</vt:lpstr>
      <vt:lpstr>QAD Enterprise Applications Enterprise Edition Quick Start</vt:lpstr>
      <vt:lpstr>Introduction to QAD Enterprise Edition</vt:lpstr>
      <vt:lpstr>Objectives</vt:lpstr>
      <vt:lpstr>Topics</vt:lpstr>
      <vt:lpstr>What is QAD Enterprise Edition?</vt:lpstr>
      <vt:lpstr>QAD EE Focus</vt:lpstr>
      <vt:lpstr>QAD EE Benefits</vt:lpstr>
      <vt:lpstr>QAD EE Benefits (Continued)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919</cp:revision>
  <cp:lastPrinted>2001-05-04T21:48:00Z</cp:lastPrinted>
  <dcterms:created xsi:type="dcterms:W3CDTF">1998-03-17T23:27:45Z</dcterms:created>
  <dcterms:modified xsi:type="dcterms:W3CDTF">2018-02-26T03:01:45Z</dcterms:modified>
</cp:coreProperties>
</file>