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7" r:id="rId1"/>
  </p:sldMasterIdLst>
  <p:notesMasterIdLst>
    <p:notesMasterId r:id="rId57"/>
  </p:notesMasterIdLst>
  <p:handoutMasterIdLst>
    <p:handoutMasterId r:id="rId58"/>
  </p:handoutMasterIdLst>
  <p:sldIdLst>
    <p:sldId id="281" r:id="rId2"/>
    <p:sldId id="411" r:id="rId3"/>
    <p:sldId id="547" r:id="rId4"/>
    <p:sldId id="548" r:id="rId5"/>
    <p:sldId id="494" r:id="rId6"/>
    <p:sldId id="496" r:id="rId7"/>
    <p:sldId id="495" r:id="rId8"/>
    <p:sldId id="497" r:id="rId9"/>
    <p:sldId id="498" r:id="rId10"/>
    <p:sldId id="499" r:id="rId11"/>
    <p:sldId id="503" r:id="rId12"/>
    <p:sldId id="504" r:id="rId13"/>
    <p:sldId id="500" r:id="rId14"/>
    <p:sldId id="501" r:id="rId15"/>
    <p:sldId id="502" r:id="rId16"/>
    <p:sldId id="505" r:id="rId17"/>
    <p:sldId id="544" r:id="rId18"/>
    <p:sldId id="506" r:id="rId19"/>
    <p:sldId id="507" r:id="rId20"/>
    <p:sldId id="510" r:id="rId21"/>
    <p:sldId id="511" r:id="rId22"/>
    <p:sldId id="512" r:id="rId23"/>
    <p:sldId id="513" r:id="rId24"/>
    <p:sldId id="546" r:id="rId25"/>
    <p:sldId id="545" r:id="rId26"/>
    <p:sldId id="514" r:id="rId27"/>
    <p:sldId id="515" r:id="rId28"/>
    <p:sldId id="516" r:id="rId29"/>
    <p:sldId id="538" r:id="rId30"/>
    <p:sldId id="517" r:id="rId31"/>
    <p:sldId id="518" r:id="rId32"/>
    <p:sldId id="519" r:id="rId33"/>
    <p:sldId id="539" r:id="rId34"/>
    <p:sldId id="520" r:id="rId35"/>
    <p:sldId id="521" r:id="rId36"/>
    <p:sldId id="540" r:id="rId37"/>
    <p:sldId id="522" r:id="rId38"/>
    <p:sldId id="523" r:id="rId39"/>
    <p:sldId id="542" r:id="rId40"/>
    <p:sldId id="550" r:id="rId41"/>
    <p:sldId id="541" r:id="rId42"/>
    <p:sldId id="524" r:id="rId43"/>
    <p:sldId id="525" r:id="rId44"/>
    <p:sldId id="543" r:id="rId45"/>
    <p:sldId id="526" r:id="rId46"/>
    <p:sldId id="530" r:id="rId47"/>
    <p:sldId id="528" r:id="rId48"/>
    <p:sldId id="531" r:id="rId49"/>
    <p:sldId id="529" r:id="rId50"/>
    <p:sldId id="533" r:id="rId51"/>
    <p:sldId id="532" r:id="rId52"/>
    <p:sldId id="534" r:id="rId53"/>
    <p:sldId id="535" r:id="rId54"/>
    <p:sldId id="460" r:id="rId55"/>
    <p:sldId id="549" r:id="rId56"/>
  </p:sldIdLst>
  <p:sldSz cx="9144000" cy="6858000" type="screen4x3"/>
  <p:notesSz cx="6991350" cy="9282113"/>
  <p:embeddedFontLst>
    <p:embeddedFont>
      <p:font typeface="Century Gothic" pitchFamily="34" charset="0"/>
      <p:regular r:id="rId59"/>
      <p:bold r:id="rId60"/>
      <p:italic r:id="rId61"/>
      <p:boldItalic r:id="rId62"/>
    </p:embeddedFont>
    <p:embeddedFont>
      <p:font typeface="Tahoma" pitchFamily="34" charset="0"/>
      <p:regular r:id="rId63"/>
      <p:bold r:id="rId64"/>
    </p:embeddedFont>
    <p:embeddedFont>
      <p:font typeface="Webdings" pitchFamily="18" charset="2"/>
      <p:regular r:id="rId65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80"/>
    <a:srgbClr val="333333"/>
    <a:srgbClr val="1C1C1C"/>
    <a:srgbClr val="777777"/>
    <a:srgbClr val="5F5F5F"/>
    <a:srgbClr val="DDDDDD"/>
    <a:srgbClr val="FFCC66"/>
    <a:srgbClr val="99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123" autoAdjust="0"/>
    <p:restoredTop sz="93831" autoAdjust="0"/>
  </p:normalViewPr>
  <p:slideViewPr>
    <p:cSldViewPr snapToGrid="0">
      <p:cViewPr varScale="1">
        <p:scale>
          <a:sx n="94" d="100"/>
          <a:sy n="94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7776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5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handoutMaster" Target="handoutMasters/handoutMaster1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2.fntdata"/><Relationship Id="rId65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6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4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2570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horz" wrap="non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fld id="{739094DD-3CFB-4BB0-A9CB-A6EBBDD4F73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593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40262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l" defTabSz="930275" eaLnBrk="0" hangingPunct="0">
              <a:defRPr sz="1200" b="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b="0">
                <a:latin typeface="Arial" charset="0"/>
              </a:defRPr>
            </a:lvl1pPr>
          </a:lstStyle>
          <a:p>
            <a:fld id="{A4E2172E-B4E9-4CD8-ADFD-0F3EA7BFEBF7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eB-WCR-SU-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880350" y="6638544"/>
            <a:ext cx="126365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 b="0">
                <a:solidFill>
                  <a:schemeClr val="tx1"/>
                </a:solidFill>
                <a:latin typeface="+mj-lt"/>
              </a:defRPr>
            </a:lvl1pPr>
          </a:lstStyle>
          <a:p>
            <a:pPr>
              <a:defRPr/>
            </a:pPr>
            <a:r>
              <a:rPr lang="en-US" dirty="0" err="1" smtClean="0"/>
              <a:t>eB</a:t>
            </a:r>
            <a:r>
              <a:rPr lang="en-US" dirty="0" smtClean="0"/>
              <a:t>-WCR-SU-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6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In this section you learn how to: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Identify some key business considerations before setting up work centers, routings, and WO subcontracting in QAD Enterprise Applications </a:t>
            </a:r>
          </a:p>
          <a:p>
            <a:r>
              <a:rPr lang="en-US" b="1" dirty="0" smtClean="0"/>
              <a:t>Set up departments, work centers, comments, standard operations, routings, and processes in QAD Enterprise Applications</a:t>
            </a:r>
          </a:p>
          <a:p>
            <a:r>
              <a:rPr lang="en-US" dirty="0" smtClean="0"/>
              <a:t>Process subcontract operations in QAD Enterprise Applications</a:t>
            </a:r>
          </a:p>
        </p:txBody>
      </p:sp>
      <p:sp>
        <p:nvSpPr>
          <p:cNvPr id="3075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Work Centers and Routings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eB-WCR-SU-010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5" name="Rectangle 2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 Maintenance</a:t>
            </a:r>
          </a:p>
        </p:txBody>
      </p:sp>
      <p:sp>
        <p:nvSpPr>
          <p:cNvPr id="122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eB-WCR-SU-100</a:t>
            </a:r>
          </a:p>
        </p:txBody>
      </p:sp>
      <p:pic>
        <p:nvPicPr>
          <p:cNvPr id="12291" name="Picture 24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981200" y="1463131"/>
            <a:ext cx="5161905" cy="4085715"/>
          </a:xfrm>
          <a:prstGeom prst="rect">
            <a:avLst/>
          </a:prstGeom>
          <a:noFill/>
          <a:ln>
            <a:noFill/>
          </a:ln>
        </p:spPr>
      </p:pic>
      <p:sp>
        <p:nvSpPr>
          <p:cNvPr id="12292" name="Rectangle 213"/>
          <p:cNvSpPr>
            <a:spLocks noChangeArrowheads="1"/>
          </p:cNvSpPr>
          <p:nvPr/>
        </p:nvSpPr>
        <p:spPr bwMode="auto">
          <a:xfrm>
            <a:off x="4348163" y="2388643"/>
            <a:ext cx="1001712" cy="1984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5908" name="Text Box 212"/>
          <p:cNvSpPr txBox="1">
            <a:spLocks noChangeArrowheads="1"/>
          </p:cNvSpPr>
          <p:nvPr/>
        </p:nvSpPr>
        <p:spPr bwMode="auto">
          <a:xfrm>
            <a:off x="6403973" y="2421981"/>
            <a:ext cx="2387601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Identify individual machines if necessary</a:t>
            </a:r>
          </a:p>
        </p:txBody>
      </p:sp>
      <p:cxnSp>
        <p:nvCxnSpPr>
          <p:cNvPr id="12294" name="AutoShape 234"/>
          <p:cNvCxnSpPr>
            <a:cxnSpLocks noChangeShapeType="1"/>
            <a:stCxn id="285908" idx="1"/>
            <a:endCxn id="12292" idx="3"/>
          </p:cNvCxnSpPr>
          <p:nvPr/>
        </p:nvCxnSpPr>
        <p:spPr bwMode="auto">
          <a:xfrm rot="10800000">
            <a:off x="5349875" y="2487863"/>
            <a:ext cx="1054098" cy="226507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9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331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eB-WCR-SU-140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r>
              <a:rPr lang="en-US" b="1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5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Standard Operation Maintenance</a:t>
            </a:r>
          </a:p>
        </p:txBody>
      </p:sp>
      <p:sp>
        <p:nvSpPr>
          <p:cNvPr id="1433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eB-WCR-SU-150</a:t>
            </a:r>
          </a:p>
        </p:txBody>
      </p:sp>
      <p:pic>
        <p:nvPicPr>
          <p:cNvPr id="14340" name="Picture 1057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632075" y="1025502"/>
            <a:ext cx="3866667" cy="5133334"/>
          </a:xfrm>
          <a:prstGeom prst="rect">
            <a:avLst/>
          </a:prstGeom>
          <a:noFill/>
          <a:ln>
            <a:noFill/>
          </a:ln>
        </p:spPr>
      </p:pic>
      <p:sp>
        <p:nvSpPr>
          <p:cNvPr id="290833" name="Text Box 17"/>
          <p:cNvSpPr txBox="1">
            <a:spLocks noChangeArrowheads="1"/>
          </p:cNvSpPr>
          <p:nvPr/>
        </p:nvSpPr>
        <p:spPr bwMode="auto">
          <a:xfrm>
            <a:off x="5934076" y="3328965"/>
            <a:ext cx="2419350" cy="107721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>
                <a:latin typeface="+mj-lt"/>
              </a:rPr>
              <a:t>Templates for creating similar or identical operations within routings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10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536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eB-WCR-SU-110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r>
              <a:rPr lang="en-US" b="1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16"/>
          <p:cNvSpPr>
            <a:spLocks noGrp="1" noChangeArrowheads="1"/>
          </p:cNvSpPr>
          <p:nvPr>
            <p:ph idx="1"/>
          </p:nvPr>
        </p:nvSpPr>
        <p:spPr>
          <a:xfrm>
            <a:off x="904875" y="2202904"/>
            <a:ext cx="7705725" cy="3519487"/>
          </a:xfrm>
        </p:spPr>
        <p:txBody>
          <a:bodyPr/>
          <a:lstStyle/>
          <a:p>
            <a:pPr marL="533400" indent="-533400" eaLnBrk="1" hangingPunct="1">
              <a:buFont typeface="Webdings" pitchFamily="18" charset="2"/>
              <a:buNone/>
            </a:pPr>
            <a:r>
              <a:rPr lang="en-US" u="sng" dirty="0" smtClean="0"/>
              <a:t>Instructions: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this.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that.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both.</a:t>
            </a:r>
          </a:p>
          <a:p>
            <a:pPr marL="533400" indent="-533400" eaLnBrk="1" hangingPunct="1">
              <a:buFont typeface="Webdings" pitchFamily="18" charset="2"/>
              <a:buAutoNum type="arabicPeriod"/>
            </a:pPr>
            <a:r>
              <a:rPr lang="en-US" dirty="0" smtClean="0"/>
              <a:t>Do something else.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Comments</a:t>
            </a:r>
            <a:endParaRPr lang="en-US" sz="2000" smtClean="0"/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eB-WCR-SU-120</a:t>
            </a:r>
          </a:p>
        </p:txBody>
      </p:sp>
      <p:sp>
        <p:nvSpPr>
          <p:cNvPr id="287949" name="Text Box 205"/>
          <p:cNvSpPr txBox="1">
            <a:spLocks noChangeArrowheads="1"/>
          </p:cNvSpPr>
          <p:nvPr/>
        </p:nvSpPr>
        <p:spPr bwMode="auto">
          <a:xfrm>
            <a:off x="903288" y="1148804"/>
            <a:ext cx="5489045" cy="9588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b="0">
                <a:latin typeface="+mj-lt"/>
              </a:rPr>
              <a:t>Text, such as instructions, that you can assign to operations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5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Master Comment Maintenance</a:t>
            </a:r>
          </a:p>
        </p:txBody>
      </p:sp>
      <p:sp>
        <p:nvSpPr>
          <p:cNvPr id="174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eB-WCR-SU-130</a:t>
            </a:r>
          </a:p>
        </p:txBody>
      </p:sp>
      <p:pic>
        <p:nvPicPr>
          <p:cNvPr id="1741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3513" y="2000250"/>
            <a:ext cx="6276975" cy="285750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288785" name="Text Box 17"/>
          <p:cNvSpPr txBox="1">
            <a:spLocks noChangeArrowheads="1"/>
          </p:cNvSpPr>
          <p:nvPr/>
        </p:nvSpPr>
        <p:spPr bwMode="auto">
          <a:xfrm>
            <a:off x="7024688" y="1771650"/>
            <a:ext cx="1671637" cy="107721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600" b="0" dirty="0">
                <a:latin typeface="+mj-lt"/>
              </a:rPr>
              <a:t>Access the comments using these key fields</a:t>
            </a:r>
          </a:p>
        </p:txBody>
      </p:sp>
      <p:cxnSp>
        <p:nvCxnSpPr>
          <p:cNvPr id="17414" name="AutoShape 18"/>
          <p:cNvCxnSpPr>
            <a:cxnSpLocks noChangeShapeType="1"/>
            <a:stCxn id="288785" idx="2"/>
            <a:endCxn id="17415" idx="3"/>
          </p:cNvCxnSpPr>
          <p:nvPr/>
        </p:nvCxnSpPr>
        <p:spPr bwMode="auto">
          <a:xfrm rot="5400000">
            <a:off x="7436297" y="2719834"/>
            <a:ext cx="295176" cy="55324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/>
          </a:ln>
        </p:spPr>
      </p:cxnSp>
      <p:sp>
        <p:nvSpPr>
          <p:cNvPr id="17415" name="Rectangle 45"/>
          <p:cNvSpPr>
            <a:spLocks noChangeArrowheads="1"/>
          </p:cNvSpPr>
          <p:nvPr/>
        </p:nvSpPr>
        <p:spPr bwMode="auto">
          <a:xfrm>
            <a:off x="1581150" y="2843213"/>
            <a:ext cx="5726113" cy="601662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6" name="Rectangle 3"/>
          <p:cNvSpPr>
            <a:spLocks noChangeArrowheads="1"/>
          </p:cNvSpPr>
          <p:nvPr/>
        </p:nvSpPr>
        <p:spPr bwMode="auto">
          <a:xfrm>
            <a:off x="-190500" y="1309688"/>
            <a:ext cx="9144000" cy="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9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843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eB-WCR-SU-160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Master Comments (optional)</a:t>
            </a:r>
          </a:p>
          <a:p>
            <a:r>
              <a:rPr lang="en-US" b="1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Routings</a:t>
            </a:r>
            <a:endParaRPr lang="en-US" sz="2000" smtClean="0"/>
          </a:p>
        </p:txBody>
      </p:sp>
      <p:sp>
        <p:nvSpPr>
          <p:cNvPr id="1945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eB-WCR-SU-170</a:t>
            </a:r>
          </a:p>
        </p:txBody>
      </p:sp>
      <p:sp>
        <p:nvSpPr>
          <p:cNvPr id="338948" name="Text Box 4"/>
          <p:cNvSpPr txBox="1">
            <a:spLocks noChangeArrowheads="1"/>
          </p:cNvSpPr>
          <p:nvPr/>
        </p:nvSpPr>
        <p:spPr bwMode="auto">
          <a:xfrm>
            <a:off x="2066925" y="1227701"/>
            <a:ext cx="4987925" cy="714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2000" dirty="0">
                <a:latin typeface="+mj-lt"/>
              </a:rPr>
              <a:t>A routing lists the work centers and operations for making a product</a:t>
            </a:r>
          </a:p>
        </p:txBody>
      </p:sp>
      <p:cxnSp>
        <p:nvCxnSpPr>
          <p:cNvPr id="338949" name="AutoShape 5"/>
          <p:cNvCxnSpPr>
            <a:cxnSpLocks noChangeShapeType="1"/>
            <a:stCxn id="338951" idx="2"/>
            <a:endCxn id="338954" idx="0"/>
          </p:cNvCxnSpPr>
          <p:nvPr/>
        </p:nvCxnSpPr>
        <p:spPr bwMode="auto">
          <a:xfrm rot="16200000" flipH="1">
            <a:off x="4036219" y="2866795"/>
            <a:ext cx="458787" cy="1057275"/>
          </a:xfrm>
          <a:prstGeom prst="bentConnector3">
            <a:avLst>
              <a:gd name="adj1" fmla="val 49829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38951" name="Text Box 7"/>
          <p:cNvSpPr txBox="1">
            <a:spLocks noChangeArrowheads="1"/>
          </p:cNvSpPr>
          <p:nvPr/>
        </p:nvSpPr>
        <p:spPr bwMode="auto">
          <a:xfrm>
            <a:off x="2052638" y="2251639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 dirty="0">
                <a:latin typeface="+mj-lt"/>
              </a:rPr>
              <a:t>Cut at work center</a:t>
            </a:r>
            <a:br>
              <a:rPr lang="en-US" sz="2000" dirty="0">
                <a:latin typeface="+mj-lt"/>
              </a:rPr>
            </a:br>
            <a:r>
              <a:rPr lang="en-US" sz="2000" dirty="0">
                <a:solidFill>
                  <a:schemeClr val="tx2"/>
                </a:solidFill>
                <a:latin typeface="+mj-lt"/>
              </a:rPr>
              <a:t>ABC</a:t>
            </a:r>
          </a:p>
        </p:txBody>
      </p:sp>
      <p:sp>
        <p:nvSpPr>
          <p:cNvPr id="338952" name="Text Box 8"/>
          <p:cNvSpPr txBox="1">
            <a:spLocks noChangeArrowheads="1"/>
          </p:cNvSpPr>
          <p:nvPr/>
        </p:nvSpPr>
        <p:spPr bwMode="auto">
          <a:xfrm>
            <a:off x="1590675" y="2248464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 dirty="0">
                <a:latin typeface="+mj-lt"/>
              </a:rPr>
              <a:t>1</a:t>
            </a:r>
          </a:p>
        </p:txBody>
      </p:sp>
      <p:sp>
        <p:nvSpPr>
          <p:cNvPr id="338954" name="Text Box 10"/>
          <p:cNvSpPr txBox="1">
            <a:spLocks noChangeArrowheads="1"/>
          </p:cNvSpPr>
          <p:nvPr/>
        </p:nvSpPr>
        <p:spPr bwMode="auto">
          <a:xfrm>
            <a:off x="3109913" y="3624826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Polish at work center </a:t>
            </a:r>
            <a:r>
              <a:rPr lang="en-US" sz="2000">
                <a:solidFill>
                  <a:schemeClr val="tx2"/>
                </a:solidFill>
                <a:latin typeface="+mj-lt"/>
              </a:rPr>
              <a:t>DEF</a:t>
            </a:r>
          </a:p>
        </p:txBody>
      </p:sp>
      <p:sp>
        <p:nvSpPr>
          <p:cNvPr id="338955" name="Text Box 11"/>
          <p:cNvSpPr txBox="1">
            <a:spLocks noChangeArrowheads="1"/>
          </p:cNvSpPr>
          <p:nvPr/>
        </p:nvSpPr>
        <p:spPr bwMode="auto">
          <a:xfrm>
            <a:off x="2647950" y="3613714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>
                <a:latin typeface="+mj-lt"/>
              </a:rPr>
              <a:t>2</a:t>
            </a:r>
          </a:p>
        </p:txBody>
      </p:sp>
      <p:sp>
        <p:nvSpPr>
          <p:cNvPr id="338957" name="Text Box 13"/>
          <p:cNvSpPr txBox="1">
            <a:spLocks noChangeArrowheads="1"/>
          </p:cNvSpPr>
          <p:nvPr/>
        </p:nvSpPr>
        <p:spPr bwMode="auto">
          <a:xfrm>
            <a:off x="4164013" y="4996426"/>
            <a:ext cx="3367087" cy="914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anchor="ctr"/>
          <a:lstStyle/>
          <a:p>
            <a:pPr eaLnBrk="0" hangingPunct="0">
              <a:defRPr/>
            </a:pPr>
            <a:r>
              <a:rPr lang="en-US" sz="2000">
                <a:latin typeface="+mj-lt"/>
              </a:rPr>
              <a:t>Assemble at work center </a:t>
            </a:r>
            <a:r>
              <a:rPr lang="en-US" sz="2000">
                <a:solidFill>
                  <a:schemeClr val="tx2"/>
                </a:solidFill>
                <a:latin typeface="+mj-lt"/>
              </a:rPr>
              <a:t>GHI</a:t>
            </a:r>
          </a:p>
        </p:txBody>
      </p:sp>
      <p:sp>
        <p:nvSpPr>
          <p:cNvPr id="338958" name="Text Box 14"/>
          <p:cNvSpPr txBox="1">
            <a:spLocks noChangeArrowheads="1"/>
          </p:cNvSpPr>
          <p:nvPr/>
        </p:nvSpPr>
        <p:spPr bwMode="auto">
          <a:xfrm>
            <a:off x="3702050" y="4988489"/>
            <a:ext cx="457200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eaLnBrk="0" hangingPunct="0"/>
            <a:r>
              <a:rPr lang="en-US">
                <a:latin typeface="+mj-lt"/>
              </a:rPr>
              <a:t>3</a:t>
            </a:r>
          </a:p>
        </p:txBody>
      </p:sp>
      <p:cxnSp>
        <p:nvCxnSpPr>
          <p:cNvPr id="338959" name="AutoShape 15"/>
          <p:cNvCxnSpPr>
            <a:cxnSpLocks noChangeShapeType="1"/>
            <a:stCxn id="338954" idx="2"/>
            <a:endCxn id="338957" idx="0"/>
          </p:cNvCxnSpPr>
          <p:nvPr/>
        </p:nvCxnSpPr>
        <p:spPr bwMode="auto">
          <a:xfrm rot="16200000" flipH="1">
            <a:off x="5092700" y="4240776"/>
            <a:ext cx="457200" cy="1054100"/>
          </a:xfrm>
          <a:prstGeom prst="bentConnector3">
            <a:avLst>
              <a:gd name="adj1" fmla="val 50000"/>
            </a:avLst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8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8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38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8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38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000"/>
                                        <p:tgtEl>
                                          <p:spTgt spid="338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8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8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951" grpId="0" animBg="1"/>
      <p:bldP spid="338952" grpId="0"/>
      <p:bldP spid="338954" grpId="0" animBg="1"/>
      <p:bldP spid="338955" grpId="0"/>
      <p:bldP spid="338957" grpId="0" animBg="1"/>
      <p:bldP spid="33895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3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</a:p>
          <a:p>
            <a:r>
              <a:rPr lang="en-US" smtClean="0"/>
              <a:t>Routing Copy</a:t>
            </a:r>
          </a:p>
          <a:p>
            <a:r>
              <a:rPr lang="en-US" smtClean="0"/>
              <a:t>Routing Update</a:t>
            </a:r>
          </a:p>
          <a:p>
            <a:r>
              <a:rPr lang="en-US" smtClean="0"/>
              <a:t>Routing Cost Roll-Up</a:t>
            </a:r>
          </a:p>
          <a:p>
            <a:r>
              <a:rPr lang="en-US" smtClean="0"/>
              <a:t>Operation Cost Calculation</a:t>
            </a:r>
          </a:p>
          <a:p>
            <a:r>
              <a:rPr lang="en-US" smtClean="0"/>
              <a:t>Actual Pay Rate Maintenance</a:t>
            </a:r>
          </a:p>
          <a:p>
            <a:r>
              <a:rPr lang="en-US" smtClean="0"/>
              <a:t>Alternate Routings</a:t>
            </a:r>
          </a:p>
          <a:p>
            <a:r>
              <a:rPr lang="en-US" smtClean="0"/>
              <a:t>Work Center/Routing Standards</a:t>
            </a:r>
            <a:endParaRPr lang="en-US" dirty="0" smtClean="0"/>
          </a:p>
        </p:txBody>
      </p:sp>
      <p:sp>
        <p:nvSpPr>
          <p:cNvPr id="2048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eB-WCR-SU-180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56"/>
          <p:cNvSpPr>
            <a:spLocks noGrp="1" noChangeArrowheads="1"/>
          </p:cNvSpPr>
          <p:nvPr>
            <p:ph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b="1" smtClean="0"/>
              <a:t>Routing Maintenance</a:t>
            </a:r>
          </a:p>
          <a:p>
            <a:pPr eaLnBrk="1" hangingPunct="1"/>
            <a:r>
              <a:rPr lang="en-US" smtClean="0"/>
              <a:t>Routing Copy</a:t>
            </a:r>
          </a:p>
          <a:p>
            <a:pPr eaLnBrk="1" hangingPunct="1"/>
            <a:r>
              <a:rPr lang="en-US" smtClean="0"/>
              <a:t>Routing Update</a:t>
            </a:r>
          </a:p>
          <a:p>
            <a:pPr eaLnBrk="1" hangingPunct="1"/>
            <a:r>
              <a:rPr lang="en-US" smtClean="0"/>
              <a:t>Routing Cost Roll-Up</a:t>
            </a:r>
          </a:p>
          <a:p>
            <a:pPr eaLnBrk="1" hangingPunct="1"/>
            <a:r>
              <a:rPr lang="en-US" smtClean="0"/>
              <a:t>Operation Cost Calculation</a:t>
            </a:r>
          </a:p>
          <a:p>
            <a:pPr eaLnBrk="1" hangingPunct="1"/>
            <a:r>
              <a:rPr lang="en-US" smtClean="0"/>
              <a:t>Actual Pay Rate Maintenance</a:t>
            </a:r>
          </a:p>
          <a:p>
            <a:pPr eaLnBrk="1" hangingPunct="1"/>
            <a:r>
              <a:rPr lang="en-US" smtClean="0"/>
              <a:t>Alternate Routings</a:t>
            </a:r>
          </a:p>
          <a:p>
            <a:pPr eaLnBrk="1" hangingPunct="1"/>
            <a:r>
              <a:rPr lang="en-US" smtClean="0"/>
              <a:t>Work Center/Routing Standards</a:t>
            </a:r>
          </a:p>
        </p:txBody>
      </p:sp>
      <p:sp>
        <p:nvSpPr>
          <p:cNvPr id="21507" name="Rectangle 4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eB-WCR-SU-190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164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409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eB-WCR-SU-020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mtClean="0"/>
              <a:t>Shop Calendar</a:t>
            </a:r>
          </a:p>
          <a:p>
            <a:r>
              <a:rPr lang="en-US" smtClean="0"/>
              <a:t>Departments</a:t>
            </a:r>
          </a:p>
          <a:p>
            <a:r>
              <a:rPr lang="en-US" smtClean="0"/>
              <a:t>Work Centers</a:t>
            </a:r>
          </a:p>
          <a:p>
            <a:r>
              <a:rPr lang="en-US" smtClean="0"/>
              <a:t>Standard Operations (optional)</a:t>
            </a:r>
          </a:p>
          <a:p>
            <a:r>
              <a:rPr lang="en-US" smtClean="0"/>
              <a:t>Master Comments (optional)</a:t>
            </a:r>
          </a:p>
          <a:p>
            <a:r>
              <a:rPr lang="en-US" smtClean="0"/>
              <a:t>Routing Setup</a:t>
            </a:r>
          </a:p>
          <a:p>
            <a:r>
              <a:rPr lang="en-US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2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b="1" smtClean="0"/>
              <a:t>2 ways to set up routings</a:t>
            </a:r>
          </a:p>
          <a:p>
            <a:pPr eaLnBrk="1" hangingPunct="1"/>
            <a:r>
              <a:rPr lang="en-US" smtClean="0"/>
              <a:t>Routing Maintenance</a:t>
            </a:r>
          </a:p>
          <a:p>
            <a:pPr eaLnBrk="1" hangingPunct="1"/>
            <a:r>
              <a:rPr lang="en-US" smtClean="0"/>
              <a:t>Routing Maintenance (Rate Based)</a:t>
            </a:r>
          </a:p>
        </p:txBody>
      </p:sp>
      <p:sp>
        <p:nvSpPr>
          <p:cNvPr id="22531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eB-WCR-SU-200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2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Maintenance</a:t>
            </a:r>
          </a:p>
        </p:txBody>
      </p:sp>
      <p:sp>
        <p:nvSpPr>
          <p:cNvPr id="2355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eB-WCR-SU-210</a:t>
            </a:r>
            <a:endParaRPr lang="en-US"/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221315" y="908028"/>
            <a:ext cx="6752381" cy="5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441330" y="5178406"/>
            <a:ext cx="1968500" cy="584775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1600" b="0">
                <a:latin typeface="+mj-lt"/>
              </a:rPr>
              <a:t>How long per unit?</a:t>
            </a:r>
          </a:p>
        </p:txBody>
      </p:sp>
      <p:sp>
        <p:nvSpPr>
          <p:cNvPr id="23557" name="Rectangle 8"/>
          <p:cNvSpPr>
            <a:spLocks noChangeArrowheads="1"/>
          </p:cNvSpPr>
          <p:nvPr/>
        </p:nvSpPr>
        <p:spPr bwMode="auto">
          <a:xfrm>
            <a:off x="2319865" y="4568803"/>
            <a:ext cx="2314575" cy="493713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97997" name="Text Box 13"/>
          <p:cNvSpPr txBox="1">
            <a:spLocks noChangeArrowheads="1"/>
          </p:cNvSpPr>
          <p:nvPr/>
        </p:nvSpPr>
        <p:spPr bwMode="auto">
          <a:xfrm>
            <a:off x="7573384" y="3105128"/>
            <a:ext cx="1386989" cy="830997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 smtClean="0">
                <a:latin typeface="+mj-lt"/>
              </a:rPr>
              <a:t>Check here </a:t>
            </a:r>
            <a:r>
              <a:rPr lang="en-US" sz="1600" b="0" dirty="0">
                <a:latin typeface="+mj-lt"/>
              </a:rPr>
              <a:t>to add comments</a:t>
            </a:r>
          </a:p>
        </p:txBody>
      </p:sp>
      <p:cxnSp>
        <p:nvCxnSpPr>
          <p:cNvPr id="23559" name="AutoShape 37"/>
          <p:cNvCxnSpPr>
            <a:cxnSpLocks noChangeShapeType="1"/>
            <a:stCxn id="297991" idx="0"/>
            <a:endCxn id="23557" idx="1"/>
          </p:cNvCxnSpPr>
          <p:nvPr/>
        </p:nvCxnSpPr>
        <p:spPr bwMode="auto">
          <a:xfrm rot="5400000" flipH="1" flipV="1">
            <a:off x="1691349" y="4549891"/>
            <a:ext cx="362746" cy="894285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3560" name="Rectangle 38"/>
          <p:cNvSpPr>
            <a:spLocks noChangeArrowheads="1"/>
          </p:cNvSpPr>
          <p:nvPr/>
        </p:nvSpPr>
        <p:spPr bwMode="auto">
          <a:xfrm>
            <a:off x="5601228" y="5535591"/>
            <a:ext cx="890587" cy="2413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3561" name="AutoShape 39"/>
          <p:cNvCxnSpPr>
            <a:cxnSpLocks noChangeShapeType="1"/>
            <a:stCxn id="297997" idx="2"/>
            <a:endCxn id="23560" idx="3"/>
          </p:cNvCxnSpPr>
          <p:nvPr/>
        </p:nvCxnSpPr>
        <p:spPr bwMode="auto">
          <a:xfrm rot="5400000">
            <a:off x="6519289" y="3908651"/>
            <a:ext cx="1720116" cy="177506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23563" name="Rectangle 3"/>
          <p:cNvSpPr>
            <a:spLocks noChangeArrowheads="1"/>
          </p:cNvSpPr>
          <p:nvPr/>
        </p:nvSpPr>
        <p:spPr bwMode="auto">
          <a:xfrm>
            <a:off x="5213878" y="3381353"/>
            <a:ext cx="1249362" cy="292100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0" name="Rectangle 4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Maintenance (Rate Based)</a:t>
            </a:r>
          </a:p>
        </p:txBody>
      </p:sp>
      <p:sp>
        <p:nvSpPr>
          <p:cNvPr id="245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eB-WCR-SU-220</a:t>
            </a:r>
          </a:p>
        </p:txBody>
      </p:sp>
      <p:pic>
        <p:nvPicPr>
          <p:cNvPr id="24579" name="Picture 1074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9432" y="979470"/>
            <a:ext cx="6409524" cy="5190477"/>
          </a:xfrm>
          <a:prstGeom prst="rect">
            <a:avLst/>
          </a:prstGeom>
          <a:noFill/>
          <a:ln>
            <a:noFill/>
          </a:ln>
        </p:spPr>
      </p:pic>
      <p:sp>
        <p:nvSpPr>
          <p:cNvPr id="299014" name="Text Box 6"/>
          <p:cNvSpPr txBox="1">
            <a:spLocks noChangeArrowheads="1"/>
          </p:cNvSpPr>
          <p:nvPr/>
        </p:nvSpPr>
        <p:spPr bwMode="auto">
          <a:xfrm>
            <a:off x="637135" y="3736957"/>
            <a:ext cx="1277723" cy="830997"/>
          </a:xfrm>
          <a:prstGeom prst="rect">
            <a:avLst/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81320" dir="3080412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How many units per hour?</a:t>
            </a:r>
          </a:p>
        </p:txBody>
      </p:sp>
      <p:sp>
        <p:nvSpPr>
          <p:cNvPr id="24582" name="Rectangle 7"/>
          <p:cNvSpPr>
            <a:spLocks noChangeArrowheads="1"/>
          </p:cNvSpPr>
          <p:nvPr/>
        </p:nvSpPr>
        <p:spPr bwMode="auto">
          <a:xfrm>
            <a:off x="1630894" y="4870432"/>
            <a:ext cx="2824163" cy="2365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24583" name="AutoShape 26"/>
          <p:cNvCxnSpPr>
            <a:cxnSpLocks noChangeShapeType="1"/>
            <a:stCxn id="299014" idx="2"/>
            <a:endCxn id="24582" idx="1"/>
          </p:cNvCxnSpPr>
          <p:nvPr/>
        </p:nvCxnSpPr>
        <p:spPr bwMode="auto">
          <a:xfrm rot="16200000" flipH="1">
            <a:off x="1243072" y="4600878"/>
            <a:ext cx="420747" cy="35489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r>
              <a:rPr lang="en-US" b="1" dirty="0" smtClean="0"/>
              <a:t>Routing Copy</a:t>
            </a:r>
          </a:p>
          <a:p>
            <a:r>
              <a:rPr lang="en-US" dirty="0" smtClean="0"/>
              <a:t>Routing Update</a:t>
            </a:r>
          </a:p>
          <a:p>
            <a:r>
              <a:rPr lang="en-US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25603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eB-WCR-SU-230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Copy</a:t>
            </a:r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eB-WCR-SU-240</a:t>
            </a:r>
          </a:p>
        </p:txBody>
      </p:sp>
      <p:pic>
        <p:nvPicPr>
          <p:cNvPr id="26628" name="Picture 25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012950" y="2128838"/>
            <a:ext cx="5114286" cy="2190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4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r>
              <a:rPr lang="en-US" b="1" dirty="0" smtClean="0"/>
              <a:t>Routing Update</a:t>
            </a:r>
          </a:p>
          <a:p>
            <a:r>
              <a:rPr lang="en-US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27651" name="Rectangle 3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eB-WCR-SU-250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8" name="Rectangle 209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Update</a:t>
            </a:r>
          </a:p>
        </p:txBody>
      </p:sp>
      <p:sp>
        <p:nvSpPr>
          <p:cNvPr id="286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eB-WCR-SU-260</a:t>
            </a:r>
          </a:p>
        </p:txBody>
      </p:sp>
      <p:sp>
        <p:nvSpPr>
          <p:cNvPr id="301077" name="Text Box 2069"/>
          <p:cNvSpPr txBox="1">
            <a:spLocks noChangeArrowheads="1"/>
          </p:cNvSpPr>
          <p:nvPr/>
        </p:nvSpPr>
        <p:spPr bwMode="auto">
          <a:xfrm>
            <a:off x="541852" y="3158570"/>
            <a:ext cx="6065837" cy="3968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2. Update standard operations &amp; work centers</a:t>
            </a:r>
          </a:p>
        </p:txBody>
      </p:sp>
      <p:sp>
        <p:nvSpPr>
          <p:cNvPr id="28687" name="Text Box 2071"/>
          <p:cNvSpPr txBox="1">
            <a:spLocks noChangeArrowheads="1"/>
          </p:cNvSpPr>
          <p:nvPr/>
        </p:nvSpPr>
        <p:spPr bwMode="auto">
          <a:xfrm>
            <a:off x="541852" y="3567609"/>
            <a:ext cx="5662127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3. Update existing routings with new defaults</a:t>
            </a:r>
          </a:p>
        </p:txBody>
      </p:sp>
      <p:grpSp>
        <p:nvGrpSpPr>
          <p:cNvPr id="25" name="Group 24"/>
          <p:cNvGrpSpPr/>
          <p:nvPr/>
        </p:nvGrpSpPr>
        <p:grpSpPr>
          <a:xfrm>
            <a:off x="904875" y="3964484"/>
            <a:ext cx="7315200" cy="1605023"/>
            <a:chOff x="904875" y="3964484"/>
            <a:chExt cx="7315200" cy="1605023"/>
          </a:xfrm>
        </p:grpSpPr>
        <p:sp>
          <p:nvSpPr>
            <p:cNvPr id="301080" name="Text Box 2072"/>
            <p:cNvSpPr txBox="1">
              <a:spLocks noChangeArrowheads="1"/>
            </p:cNvSpPr>
            <p:nvPr/>
          </p:nvSpPr>
          <p:spPr bwMode="auto">
            <a:xfrm>
              <a:off x="904875" y="3964484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Standard Operations</a:t>
              </a:r>
            </a:p>
          </p:txBody>
        </p:sp>
        <p:sp>
          <p:nvSpPr>
            <p:cNvPr id="301081" name="Text Box 2073"/>
            <p:cNvSpPr txBox="1">
              <a:spLocks noChangeArrowheads="1"/>
            </p:cNvSpPr>
            <p:nvPr/>
          </p:nvSpPr>
          <p:spPr bwMode="auto">
            <a:xfrm>
              <a:off x="5476875" y="3964484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>
                  <a:solidFill>
                    <a:schemeClr val="hlink"/>
                  </a:solidFill>
                  <a:latin typeface="+mj-lt"/>
                </a:rPr>
                <a:t>Work Centers</a:t>
              </a:r>
            </a:p>
          </p:txBody>
        </p:sp>
        <p:sp>
          <p:nvSpPr>
            <p:cNvPr id="301082" name="Text Box 2074"/>
            <p:cNvSpPr txBox="1">
              <a:spLocks noChangeArrowheads="1"/>
            </p:cNvSpPr>
            <p:nvPr/>
          </p:nvSpPr>
          <p:spPr bwMode="auto">
            <a:xfrm>
              <a:off x="3470583" y="5169397"/>
              <a:ext cx="2182008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Existing Routings</a:t>
              </a:r>
            </a:p>
          </p:txBody>
        </p:sp>
        <p:cxnSp>
          <p:nvCxnSpPr>
            <p:cNvPr id="28691" name="AutoShape 2075"/>
            <p:cNvCxnSpPr>
              <a:cxnSpLocks noChangeShapeType="1"/>
              <a:stCxn id="301080" idx="2"/>
              <a:endCxn id="301082" idx="0"/>
            </p:cNvCxnSpPr>
            <p:nvPr/>
          </p:nvCxnSpPr>
          <p:spPr bwMode="auto">
            <a:xfrm rot="16200000" flipH="1">
              <a:off x="3015012" y="3622822"/>
              <a:ext cx="808038" cy="2285112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692" name="AutoShape 2076"/>
            <p:cNvCxnSpPr>
              <a:cxnSpLocks noChangeShapeType="1"/>
              <a:stCxn id="301081" idx="2"/>
              <a:endCxn id="301082" idx="0"/>
            </p:cNvCxnSpPr>
            <p:nvPr/>
          </p:nvCxnSpPr>
          <p:spPr bwMode="auto">
            <a:xfrm rot="5400000">
              <a:off x="5301012" y="3621934"/>
              <a:ext cx="808038" cy="2286888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693" name="Text Box 2077"/>
            <p:cNvSpPr txBox="1">
              <a:spLocks noChangeArrowheads="1"/>
            </p:cNvSpPr>
            <p:nvPr/>
          </p:nvSpPr>
          <p:spPr bwMode="auto">
            <a:xfrm>
              <a:off x="5362575" y="4667747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  <p:sp>
          <p:nvSpPr>
            <p:cNvPr id="28694" name="Text Box 2078"/>
            <p:cNvSpPr txBox="1">
              <a:spLocks noChangeArrowheads="1"/>
            </p:cNvSpPr>
            <p:nvPr/>
          </p:nvSpPr>
          <p:spPr bwMode="auto">
            <a:xfrm>
              <a:off x="2619375" y="4669334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04875" y="1419199"/>
            <a:ext cx="7315200" cy="1585972"/>
            <a:chOff x="904875" y="1419199"/>
            <a:chExt cx="7315200" cy="1585972"/>
          </a:xfrm>
        </p:grpSpPr>
        <p:sp>
          <p:nvSpPr>
            <p:cNvPr id="301067" name="Text Box 2059"/>
            <p:cNvSpPr txBox="1">
              <a:spLocks noChangeArrowheads="1"/>
            </p:cNvSpPr>
            <p:nvPr/>
          </p:nvSpPr>
          <p:spPr bwMode="auto">
            <a:xfrm>
              <a:off x="904875" y="1419199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Standard Operations</a:t>
              </a:r>
            </a:p>
          </p:txBody>
        </p:sp>
        <p:sp>
          <p:nvSpPr>
            <p:cNvPr id="301068" name="Text Box 2060"/>
            <p:cNvSpPr txBox="1">
              <a:spLocks noChangeArrowheads="1"/>
            </p:cNvSpPr>
            <p:nvPr/>
          </p:nvSpPr>
          <p:spPr bwMode="auto">
            <a:xfrm>
              <a:off x="5476875" y="1419199"/>
              <a:ext cx="2743200" cy="396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Work Centers</a:t>
              </a:r>
            </a:p>
          </p:txBody>
        </p:sp>
        <p:sp>
          <p:nvSpPr>
            <p:cNvPr id="301069" name="Text Box 2061"/>
            <p:cNvSpPr txBox="1">
              <a:spLocks noChangeArrowheads="1"/>
            </p:cNvSpPr>
            <p:nvPr/>
          </p:nvSpPr>
          <p:spPr bwMode="auto">
            <a:xfrm>
              <a:off x="3610437" y="2605061"/>
              <a:ext cx="1871025" cy="4001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eaLnBrk="0" hangingPunct="0">
                <a:defRPr/>
              </a:pPr>
              <a:r>
                <a:rPr lang="en-US" sz="2000" b="0" dirty="0">
                  <a:solidFill>
                    <a:schemeClr val="hlink"/>
                  </a:solidFill>
                  <a:latin typeface="+mj-lt"/>
                </a:rPr>
                <a:t>New Routings</a:t>
              </a:r>
            </a:p>
          </p:txBody>
        </p:sp>
        <p:cxnSp>
          <p:nvCxnSpPr>
            <p:cNvPr id="28682" name="AutoShape 2064"/>
            <p:cNvCxnSpPr>
              <a:cxnSpLocks noChangeShapeType="1"/>
              <a:stCxn id="301067" idx="2"/>
              <a:endCxn id="301069" idx="0"/>
            </p:cNvCxnSpPr>
            <p:nvPr/>
          </p:nvCxnSpPr>
          <p:spPr bwMode="auto">
            <a:xfrm rot="16200000" flipH="1">
              <a:off x="3016719" y="1075829"/>
              <a:ext cx="788987" cy="2269475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8683" name="AutoShape 2065"/>
            <p:cNvCxnSpPr>
              <a:cxnSpLocks noChangeShapeType="1"/>
              <a:stCxn id="301068" idx="2"/>
              <a:endCxn id="301069" idx="0"/>
            </p:cNvCxnSpPr>
            <p:nvPr/>
          </p:nvCxnSpPr>
          <p:spPr bwMode="auto">
            <a:xfrm rot="5400000">
              <a:off x="5302720" y="1059305"/>
              <a:ext cx="788987" cy="2302525"/>
            </a:xfrm>
            <a:prstGeom prst="bentConnector3">
              <a:avLst>
                <a:gd name="adj1" fmla="val 50000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 type="triangle" w="med" len="med"/>
            </a:ln>
          </p:spPr>
        </p:cxnSp>
        <p:sp>
          <p:nvSpPr>
            <p:cNvPr id="28684" name="Text Box 2066"/>
            <p:cNvSpPr txBox="1">
              <a:spLocks noChangeArrowheads="1"/>
            </p:cNvSpPr>
            <p:nvPr/>
          </p:nvSpPr>
          <p:spPr bwMode="auto">
            <a:xfrm>
              <a:off x="5362575" y="2111349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>
                  <a:latin typeface="+mj-lt"/>
                </a:rPr>
                <a:t>Defaults</a:t>
              </a:r>
            </a:p>
          </p:txBody>
        </p:sp>
        <p:sp>
          <p:nvSpPr>
            <p:cNvPr id="28685" name="Text Box 2067"/>
            <p:cNvSpPr txBox="1">
              <a:spLocks noChangeArrowheads="1"/>
            </p:cNvSpPr>
            <p:nvPr/>
          </p:nvSpPr>
          <p:spPr bwMode="auto">
            <a:xfrm>
              <a:off x="2619375" y="2111349"/>
              <a:ext cx="1143000" cy="182563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/>
            <a:lstStyle/>
            <a:p>
              <a:pPr eaLnBrk="0" hangingPunct="0"/>
              <a:r>
                <a:rPr lang="en-US" sz="2000" b="0" dirty="0">
                  <a:latin typeface="+mj-lt"/>
                </a:rPr>
                <a:t>Defaults</a:t>
              </a:r>
            </a:p>
          </p:txBody>
        </p:sp>
      </p:grpSp>
      <p:sp>
        <p:nvSpPr>
          <p:cNvPr id="28686" name="Text Box 2079"/>
          <p:cNvSpPr txBox="1">
            <a:spLocks noChangeArrowheads="1"/>
          </p:cNvSpPr>
          <p:nvPr/>
        </p:nvSpPr>
        <p:spPr bwMode="auto">
          <a:xfrm>
            <a:off x="541852" y="1039786"/>
            <a:ext cx="2374368" cy="40011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l" eaLnBrk="0" hangingPunct="0"/>
            <a:r>
              <a:rPr lang="en-US" sz="2000" u="sng" dirty="0">
                <a:latin typeface="+mj-lt"/>
              </a:rPr>
              <a:t>1. Create routings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4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Update</a:t>
            </a:r>
          </a:p>
        </p:txBody>
      </p:sp>
      <p:sp>
        <p:nvSpPr>
          <p:cNvPr id="296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eB-WCR-SU-270</a:t>
            </a:r>
          </a:p>
        </p:txBody>
      </p:sp>
      <p:pic>
        <p:nvPicPr>
          <p:cNvPr id="29700" name="Picture 107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70013" y="1809211"/>
            <a:ext cx="6390477" cy="337142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51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r>
              <a:rPr lang="en-US" b="1" dirty="0" smtClean="0"/>
              <a:t>Routing Cost Roll-Up</a:t>
            </a:r>
          </a:p>
          <a:p>
            <a:r>
              <a:rPr lang="en-US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0723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eB-WCR-SU-280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9" name="Rectangle 34"/>
          <p:cNvSpPr>
            <a:spLocks noGrp="1" noChangeArrowheads="1"/>
          </p:cNvSpPr>
          <p:nvPr>
            <p:ph idx="1"/>
          </p:nvPr>
        </p:nvSpPr>
        <p:spPr>
          <a:xfrm>
            <a:off x="457200" y="2183802"/>
            <a:ext cx="8229600" cy="4132331"/>
          </a:xfrm>
        </p:spPr>
        <p:txBody>
          <a:bodyPr/>
          <a:lstStyle/>
          <a:p>
            <a:r>
              <a:rPr lang="en-US" dirty="0" smtClean="0"/>
              <a:t>Labor Time</a:t>
            </a:r>
          </a:p>
          <a:p>
            <a:r>
              <a:rPr lang="en-US" dirty="0" smtClean="0"/>
              <a:t>Setup Time</a:t>
            </a:r>
          </a:p>
          <a:p>
            <a:r>
              <a:rPr lang="en-US" dirty="0" smtClean="0"/>
              <a:t>Lead Time</a:t>
            </a:r>
          </a:p>
          <a:p>
            <a:r>
              <a:rPr lang="en-US" dirty="0" smtClean="0"/>
              <a:t>Yield</a:t>
            </a:r>
          </a:p>
          <a:p>
            <a:r>
              <a:rPr lang="en-US" dirty="0" smtClean="0"/>
              <a:t>Labor cost</a:t>
            </a:r>
          </a:p>
          <a:p>
            <a:r>
              <a:rPr lang="en-US" dirty="0" smtClean="0"/>
              <a:t>Burden cost</a:t>
            </a:r>
          </a:p>
          <a:p>
            <a:r>
              <a:rPr lang="en-US" dirty="0" smtClean="0"/>
              <a:t>Subcontract cost</a:t>
            </a:r>
          </a:p>
        </p:txBody>
      </p:sp>
      <p:sp>
        <p:nvSpPr>
          <p:cNvPr id="31748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Cost Roll-Up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eB-WCR-SU-290</a:t>
            </a:r>
            <a:endParaRPr lang="en-US"/>
          </a:p>
        </p:txBody>
      </p:sp>
      <p:sp>
        <p:nvSpPr>
          <p:cNvPr id="332811" name="Text Box 11"/>
          <p:cNvSpPr txBox="1">
            <a:spLocks noChangeArrowheads="1"/>
          </p:cNvSpPr>
          <p:nvPr/>
        </p:nvSpPr>
        <p:spPr bwMode="auto">
          <a:xfrm>
            <a:off x="903288" y="1019895"/>
            <a:ext cx="7312025" cy="1050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eaLnBrk="0" hangingPunct="0">
              <a:defRPr/>
            </a:pPr>
            <a:r>
              <a:rPr lang="en-US" b="0" dirty="0">
                <a:solidFill>
                  <a:schemeClr val="hlink"/>
                </a:solidFill>
                <a:latin typeface="+mj-lt"/>
              </a:rPr>
              <a:t>Calculate the manufacturing costs, lead times, and yield for selected items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3127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512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eB-WCR-SU-030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b="1" dirty="0" smtClean="0"/>
              <a:t>Shop Calendar</a:t>
            </a:r>
          </a:p>
          <a:p>
            <a:r>
              <a:rPr lang="en-US" dirty="0" smtClean="0"/>
              <a:t>Departments</a:t>
            </a:r>
          </a:p>
          <a:p>
            <a:r>
              <a:rPr lang="en-US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Routing Cost Roll-Up</a:t>
            </a:r>
          </a:p>
        </p:txBody>
      </p:sp>
      <p:sp>
        <p:nvSpPr>
          <p:cNvPr id="3277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eB-WCR-SU-300</a:t>
            </a:r>
          </a:p>
        </p:txBody>
      </p:sp>
      <p:pic>
        <p:nvPicPr>
          <p:cNvPr id="32772" name="Picture 23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51485" y="1013336"/>
            <a:ext cx="6428572" cy="5142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r>
              <a:rPr lang="en-US" b="1" dirty="0" smtClean="0"/>
              <a:t>Operation Cost Calculation</a:t>
            </a:r>
          </a:p>
          <a:p>
            <a:r>
              <a:rPr lang="en-US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3795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1" name="Rectangle 44"/>
          <p:cNvSpPr>
            <a:spLocks noGrp="1" noChangeArrowheads="1"/>
          </p:cNvSpPr>
          <p:nvPr>
            <p:ph idx="1"/>
          </p:nvPr>
        </p:nvSpPr>
        <p:spPr>
          <a:xfrm>
            <a:off x="457200" y="2979868"/>
            <a:ext cx="8229600" cy="3336265"/>
          </a:xfrm>
        </p:spPr>
        <p:txBody>
          <a:bodyPr/>
          <a:lstStyle/>
          <a:p>
            <a:r>
              <a:rPr lang="en-US" dirty="0" smtClean="0"/>
              <a:t>Assign components to operations in</a:t>
            </a:r>
          </a:p>
          <a:p>
            <a:r>
              <a:rPr lang="en-US" dirty="0" smtClean="0"/>
              <a:t>Product Structure Maintenance or</a:t>
            </a:r>
          </a:p>
          <a:p>
            <a:r>
              <a:rPr lang="en-US" dirty="0" smtClean="0"/>
              <a:t>Formula Maintenance (shown)</a:t>
            </a:r>
          </a:p>
        </p:txBody>
      </p:sp>
      <p:sp>
        <p:nvSpPr>
          <p:cNvPr id="34820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Operation Cost Calculation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eB-WCR-SU-320</a:t>
            </a:r>
            <a:endParaRPr lang="en-US"/>
          </a:p>
        </p:txBody>
      </p:sp>
      <p:pic>
        <p:nvPicPr>
          <p:cNvPr id="34819" name="Picture 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0913" y="4842923"/>
            <a:ext cx="2143125" cy="971550"/>
          </a:xfrm>
          <a:prstGeom prst="rect">
            <a:avLst/>
          </a:prstGeom>
          <a:noFill/>
          <a:ln w="31750" algn="ctr">
            <a:noFill/>
            <a:miter lim="800000"/>
            <a:headEnd/>
            <a:tailEnd/>
          </a:ln>
        </p:spPr>
      </p:pic>
      <p:sp>
        <p:nvSpPr>
          <p:cNvPr id="306181" name="Text Box 5"/>
          <p:cNvSpPr txBox="1">
            <a:spLocks noChangeArrowheads="1"/>
          </p:cNvSpPr>
          <p:nvPr/>
        </p:nvSpPr>
        <p:spPr bwMode="auto">
          <a:xfrm>
            <a:off x="571500" y="1196428"/>
            <a:ext cx="7983538" cy="16619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algn="l" eaLnBrk="0" hangingPunct="0">
              <a:defRPr/>
            </a:pPr>
            <a:r>
              <a:rPr lang="en-US" sz="2400" b="0" dirty="0">
                <a:latin typeface="+mj-lt"/>
              </a:rPr>
              <a:t>A combined routing and product structure roll-up, with a breakdown by cost categories (material, labor, burden, subcontract) and totaled by operation and routing code</a:t>
            </a:r>
          </a:p>
        </p:txBody>
      </p:sp>
      <p:sp>
        <p:nvSpPr>
          <p:cNvPr id="34823" name="Rectangle 42"/>
          <p:cNvSpPr>
            <a:spLocks noChangeArrowheads="1"/>
          </p:cNvSpPr>
          <p:nvPr/>
        </p:nvSpPr>
        <p:spPr bwMode="auto">
          <a:xfrm>
            <a:off x="3930650" y="5376323"/>
            <a:ext cx="1271588" cy="236538"/>
          </a:xfrm>
          <a:prstGeom prst="rect">
            <a:avLst/>
          </a:prstGeom>
          <a:noFill/>
          <a:ln w="317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Operation Cost Calculation</a:t>
            </a:r>
          </a:p>
        </p:txBody>
      </p:sp>
      <p:sp>
        <p:nvSpPr>
          <p:cNvPr id="3584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eB-WCR-SU-330</a:t>
            </a:r>
          </a:p>
        </p:txBody>
      </p:sp>
      <p:pic>
        <p:nvPicPr>
          <p:cNvPr id="35844" name="Picture 2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54683" y="1792272"/>
            <a:ext cx="6028572" cy="34095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4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r>
              <a:rPr lang="en-US" b="1" dirty="0" smtClean="0"/>
              <a:t>Actual Pay Rate Maintenance</a:t>
            </a:r>
          </a:p>
          <a:p>
            <a:r>
              <a:rPr lang="en-US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6867" name="Rectangle 4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eB-WCR-SU-340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Actual Pay Rate Maintenance</a:t>
            </a:r>
            <a:endParaRPr lang="en-US" sz="1600" smtClean="0"/>
          </a:p>
        </p:txBody>
      </p:sp>
      <p:sp>
        <p:nvSpPr>
          <p:cNvPr id="3789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eB-WCR-SU-350</a:t>
            </a:r>
          </a:p>
        </p:txBody>
      </p:sp>
      <p:pic>
        <p:nvPicPr>
          <p:cNvPr id="37891" name="Picture 60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85888" y="4063977"/>
            <a:ext cx="2238688" cy="109552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7892" name="Group 59"/>
          <p:cNvGrpSpPr>
            <a:grpSpLocks/>
          </p:cNvGrpSpPr>
          <p:nvPr/>
        </p:nvGrpSpPr>
        <p:grpSpPr bwMode="auto">
          <a:xfrm>
            <a:off x="1349375" y="3490890"/>
            <a:ext cx="2247900" cy="2117725"/>
            <a:chOff x="502" y="2157"/>
            <a:chExt cx="1692" cy="1594"/>
          </a:xfrm>
        </p:grpSpPr>
        <p:sp>
          <p:nvSpPr>
            <p:cNvPr id="37899" name="Oval 18"/>
            <p:cNvSpPr>
              <a:spLocks noChangeArrowheads="1"/>
            </p:cNvSpPr>
            <p:nvPr/>
          </p:nvSpPr>
          <p:spPr bwMode="auto">
            <a:xfrm>
              <a:off x="502" y="2175"/>
              <a:ext cx="1692" cy="1553"/>
            </a:xfrm>
            <a:prstGeom prst="ellipse">
              <a:avLst/>
            </a:prstGeom>
            <a:noFill/>
            <a:ln w="1016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7900" name="Line 19"/>
            <p:cNvSpPr>
              <a:spLocks noChangeShapeType="1"/>
            </p:cNvSpPr>
            <p:nvPr/>
          </p:nvSpPr>
          <p:spPr bwMode="auto">
            <a:xfrm rot="3085584">
              <a:off x="546" y="2951"/>
              <a:ext cx="1594" cy="5"/>
            </a:xfrm>
            <a:prstGeom prst="line">
              <a:avLst/>
            </a:prstGeom>
            <a:noFill/>
            <a:ln w="1270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08229" name="Text Box 5"/>
          <p:cNvSpPr txBox="1">
            <a:spLocks noChangeArrowheads="1"/>
          </p:cNvSpPr>
          <p:nvPr/>
        </p:nvSpPr>
        <p:spPr bwMode="auto">
          <a:xfrm>
            <a:off x="904875" y="3401990"/>
            <a:ext cx="3190875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0" tIns="91440" rIns="0" bIns="91440" anchor="ctr"/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Work Center Maintenance</a:t>
            </a:r>
          </a:p>
        </p:txBody>
      </p:sp>
      <p:sp>
        <p:nvSpPr>
          <p:cNvPr id="37895" name="Text Box 7"/>
          <p:cNvSpPr txBox="1">
            <a:spLocks noChangeArrowheads="1"/>
          </p:cNvSpPr>
          <p:nvPr/>
        </p:nvSpPr>
        <p:spPr bwMode="auto">
          <a:xfrm>
            <a:off x="865182" y="1893865"/>
            <a:ext cx="6831012" cy="1200329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1800" b="0" dirty="0">
                <a:latin typeface="+mj-lt"/>
              </a:rPr>
              <a:t>This way, when you report labor against a work order or repetitive schedule, the program uses the employee’s actual rate rather than the standard rate from the work center</a:t>
            </a:r>
            <a:endParaRPr lang="en-US" sz="1800" b="0" dirty="0">
              <a:solidFill>
                <a:schemeClr val="accent2"/>
              </a:solidFill>
              <a:latin typeface="+mj-lt"/>
            </a:endParaRPr>
          </a:p>
        </p:txBody>
      </p:sp>
      <p:pic>
        <p:nvPicPr>
          <p:cNvPr id="37896" name="Picture 61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462588" y="4063977"/>
            <a:ext cx="2238688" cy="809738"/>
          </a:xfrm>
          <a:prstGeom prst="rect">
            <a:avLst/>
          </a:prstGeom>
          <a:noFill/>
          <a:ln>
            <a:noFill/>
          </a:ln>
        </p:spPr>
      </p:pic>
      <p:sp>
        <p:nvSpPr>
          <p:cNvPr id="308286" name="Text Box 62"/>
          <p:cNvSpPr txBox="1">
            <a:spLocks noChangeArrowheads="1"/>
          </p:cNvSpPr>
          <p:nvPr/>
        </p:nvSpPr>
        <p:spPr bwMode="auto">
          <a:xfrm>
            <a:off x="906457" y="1425552"/>
            <a:ext cx="7316787" cy="5016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182880" tIns="91440" rIns="182880" bIns="91440">
            <a:spAutoFit/>
          </a:bodyPr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2000" dirty="0">
                <a:solidFill>
                  <a:schemeClr val="hlink"/>
                </a:solidFill>
                <a:latin typeface="+mj-lt"/>
              </a:rPr>
              <a:t>Use this program to enter employee pay rates</a:t>
            </a:r>
          </a:p>
        </p:txBody>
      </p:sp>
      <p:sp>
        <p:nvSpPr>
          <p:cNvPr id="308287" name="Text Box 63"/>
          <p:cNvSpPr txBox="1">
            <a:spLocks noChangeArrowheads="1"/>
          </p:cNvSpPr>
          <p:nvPr/>
        </p:nvSpPr>
        <p:spPr bwMode="auto">
          <a:xfrm>
            <a:off x="5029200" y="3401990"/>
            <a:ext cx="3190875" cy="3492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lIns="0" tIns="91440" rIns="0" bIns="91440" anchor="ctr"/>
          <a:lstStyle/>
          <a:p>
            <a:pPr eaLnBrk="0" hangingPunct="0">
              <a:spcAft>
                <a:spcPts val="400"/>
              </a:spcAft>
              <a:defRPr/>
            </a:pPr>
            <a:r>
              <a:rPr lang="en-US" sz="1600" dirty="0">
                <a:solidFill>
                  <a:schemeClr val="hlink"/>
                </a:solidFill>
                <a:latin typeface="+mj-lt"/>
              </a:rPr>
              <a:t>Actual Pay Rate Maintenance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Actual Pay Rate Maintenance</a:t>
            </a:r>
          </a:p>
        </p:txBody>
      </p:sp>
      <p:sp>
        <p:nvSpPr>
          <p:cNvPr id="3891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eB-WCR-SU-360</a:t>
            </a:r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343025" y="1716070"/>
            <a:ext cx="6447619" cy="327619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Actual Pay Rate Maintenance</a:t>
            </a:r>
          </a:p>
          <a:p>
            <a:r>
              <a:rPr lang="en-US" b="1" dirty="0" smtClean="0"/>
              <a:t>Alternate Routings</a:t>
            </a:r>
          </a:p>
          <a:p>
            <a:r>
              <a:rPr lang="en-US" dirty="0" smtClean="0"/>
              <a:t>Work Center/Routing Standards</a:t>
            </a:r>
          </a:p>
        </p:txBody>
      </p:sp>
      <p:sp>
        <p:nvSpPr>
          <p:cNvPr id="39939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eB-WCR-SU-370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Alternate Routings</a:t>
            </a:r>
            <a:endParaRPr lang="en-US" sz="1600" smtClean="0">
              <a:latin typeface="+mj-lt"/>
            </a:endParaRPr>
          </a:p>
        </p:txBody>
      </p:sp>
      <p:sp>
        <p:nvSpPr>
          <p:cNvPr id="4096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eB-WCR-SU-380</a:t>
            </a:r>
          </a:p>
        </p:txBody>
      </p:sp>
      <p:cxnSp>
        <p:nvCxnSpPr>
          <p:cNvPr id="310298" name="AutoShape 26"/>
          <p:cNvCxnSpPr>
            <a:cxnSpLocks noChangeShapeType="1"/>
            <a:stCxn id="310295" idx="2"/>
            <a:endCxn id="310285" idx="0"/>
          </p:cNvCxnSpPr>
          <p:nvPr/>
        </p:nvCxnSpPr>
        <p:spPr bwMode="auto">
          <a:xfrm rot="5400000">
            <a:off x="4695032" y="239955"/>
            <a:ext cx="508000" cy="3354387"/>
          </a:xfrm>
          <a:prstGeom prst="bentConnector3">
            <a:avLst>
              <a:gd name="adj1" fmla="val 4969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310299" name="AutoShape 27"/>
          <p:cNvCxnSpPr>
            <a:cxnSpLocks noChangeShapeType="1"/>
            <a:stCxn id="310288" idx="2"/>
          </p:cNvCxnSpPr>
          <p:nvPr/>
        </p:nvCxnSpPr>
        <p:spPr bwMode="auto">
          <a:xfrm rot="5400000">
            <a:off x="4675188" y="2531511"/>
            <a:ext cx="547688" cy="3354387"/>
          </a:xfrm>
          <a:prstGeom prst="bentConnector3">
            <a:avLst>
              <a:gd name="adj1" fmla="val 49856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288" name="Text Box 16"/>
          <p:cNvSpPr txBox="1">
            <a:spLocks noChangeArrowheads="1"/>
          </p:cNvSpPr>
          <p:nvPr/>
        </p:nvSpPr>
        <p:spPr bwMode="auto">
          <a:xfrm>
            <a:off x="5483225" y="3295099"/>
            <a:ext cx="2286000" cy="6397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Work Center XYZ Manual Polishing</a:t>
            </a:r>
          </a:p>
        </p:txBody>
      </p:sp>
      <p:sp>
        <p:nvSpPr>
          <p:cNvPr id="310285" name="Text Box 13"/>
          <p:cNvSpPr txBox="1">
            <a:spLocks noChangeArrowheads="1"/>
          </p:cNvSpPr>
          <p:nvPr/>
        </p:nvSpPr>
        <p:spPr bwMode="auto">
          <a:xfrm>
            <a:off x="2184400" y="2171149"/>
            <a:ext cx="2174875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Work Center ABC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Cutting</a:t>
            </a:r>
          </a:p>
        </p:txBody>
      </p:sp>
      <p:sp>
        <p:nvSpPr>
          <p:cNvPr id="310295" name="Text Box 23"/>
          <p:cNvSpPr txBox="1">
            <a:spLocks noChangeArrowheads="1"/>
          </p:cNvSpPr>
          <p:nvPr/>
        </p:nvSpPr>
        <p:spPr bwMode="auto">
          <a:xfrm>
            <a:off x="5483225" y="1023386"/>
            <a:ext cx="2286000" cy="6397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 10-100P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(Alternate)</a:t>
            </a:r>
          </a:p>
        </p:txBody>
      </p:sp>
      <p:cxnSp>
        <p:nvCxnSpPr>
          <p:cNvPr id="40970" name="AutoShape 19"/>
          <p:cNvCxnSpPr>
            <a:cxnSpLocks noChangeShapeType="1"/>
            <a:stCxn id="310286" idx="2"/>
          </p:cNvCxnSpPr>
          <p:nvPr/>
        </p:nvCxnSpPr>
        <p:spPr bwMode="auto">
          <a:xfrm>
            <a:off x="3270250" y="3982486"/>
            <a:ext cx="1588" cy="500063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grpSp>
        <p:nvGrpSpPr>
          <p:cNvPr id="40971" name="Group 58"/>
          <p:cNvGrpSpPr>
            <a:grpSpLocks/>
          </p:cNvGrpSpPr>
          <p:nvPr/>
        </p:nvGrpSpPr>
        <p:grpSpPr bwMode="auto">
          <a:xfrm>
            <a:off x="1606550" y="5616024"/>
            <a:ext cx="3328988" cy="477837"/>
            <a:chOff x="1012" y="3445"/>
            <a:chExt cx="2097" cy="301"/>
          </a:xfrm>
          <a:effectLst/>
        </p:grpSpPr>
        <p:sp>
          <p:nvSpPr>
            <p:cNvPr id="310283" name="Text Box 11"/>
            <p:cNvSpPr txBox="1">
              <a:spLocks noChangeArrowheads="1"/>
            </p:cNvSpPr>
            <p:nvPr/>
          </p:nvSpPr>
          <p:spPr bwMode="auto">
            <a:xfrm>
              <a:off x="1012" y="3450"/>
              <a:ext cx="2097" cy="296"/>
            </a:xfrm>
            <a:prstGeom prst="rect">
              <a:avLst/>
            </a:prstGeom>
            <a:solidFill>
              <a:srgbClr val="99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2400" dirty="0">
                  <a:solidFill>
                    <a:schemeClr val="bg1"/>
                  </a:solidFill>
                  <a:latin typeface="+mj-lt"/>
                </a:rPr>
                <a:t>Item 10-100</a:t>
              </a:r>
            </a:p>
          </p:txBody>
        </p:sp>
        <p:sp>
          <p:nvSpPr>
            <p:cNvPr id="310309" name="Rectangle 37"/>
            <p:cNvSpPr>
              <a:spLocks noChangeArrowheads="1"/>
            </p:cNvSpPr>
            <p:nvPr/>
          </p:nvSpPr>
          <p:spPr bwMode="auto">
            <a:xfrm>
              <a:off x="1981" y="3445"/>
              <a:ext cx="65" cy="1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>
                <a:effectLst>
                  <a:outerShdw blurRad="50800" dist="50800" dir="5400000" algn="ctr" rotWithShape="0">
                    <a:schemeClr val="bg1"/>
                  </a:outerShdw>
                </a:effectLst>
                <a:latin typeface="+mj-lt"/>
              </a:endParaRPr>
            </a:p>
          </p:txBody>
        </p:sp>
        <p:sp>
          <p:nvSpPr>
            <p:cNvPr id="310310" name="Rectangle 38"/>
            <p:cNvSpPr>
              <a:spLocks noChangeArrowheads="1"/>
            </p:cNvSpPr>
            <p:nvPr/>
          </p:nvSpPr>
          <p:spPr bwMode="auto">
            <a:xfrm>
              <a:off x="2107" y="3445"/>
              <a:ext cx="65" cy="1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 anchor="ctr"/>
            <a:lstStyle/>
            <a:p>
              <a:endParaRPr lang="en-US">
                <a:effectLst>
                  <a:outerShdw blurRad="50800" dist="50800" dir="5400000" algn="ctr" rotWithShape="0">
                    <a:schemeClr val="bg1"/>
                  </a:outerShdw>
                </a:effectLst>
                <a:latin typeface="+mj-lt"/>
              </a:endParaRPr>
            </a:p>
          </p:txBody>
        </p:sp>
      </p:grpSp>
      <p:cxnSp>
        <p:nvCxnSpPr>
          <p:cNvPr id="40972" name="AutoShape 39"/>
          <p:cNvCxnSpPr>
            <a:cxnSpLocks noChangeShapeType="1"/>
          </p:cNvCxnSpPr>
          <p:nvPr/>
        </p:nvCxnSpPr>
        <p:spPr bwMode="auto">
          <a:xfrm>
            <a:off x="3197225" y="5119136"/>
            <a:ext cx="0" cy="496888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cxnSp>
        <p:nvCxnSpPr>
          <p:cNvPr id="310312" name="AutoShape 40"/>
          <p:cNvCxnSpPr>
            <a:cxnSpLocks noChangeShapeType="1"/>
          </p:cNvCxnSpPr>
          <p:nvPr/>
        </p:nvCxnSpPr>
        <p:spPr bwMode="auto">
          <a:xfrm>
            <a:off x="3397250" y="5119136"/>
            <a:ext cx="0" cy="496888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</p:cxnSp>
      <p:cxnSp>
        <p:nvCxnSpPr>
          <p:cNvPr id="40974" name="AutoShape 42"/>
          <p:cNvCxnSpPr>
            <a:cxnSpLocks noChangeShapeType="1"/>
            <a:stCxn id="310284" idx="2"/>
            <a:endCxn id="310285" idx="0"/>
          </p:cNvCxnSpPr>
          <p:nvPr/>
        </p:nvCxnSpPr>
        <p:spPr bwMode="auto">
          <a:xfrm>
            <a:off x="3271838" y="1672674"/>
            <a:ext cx="0" cy="498475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  <p:cxnSp>
        <p:nvCxnSpPr>
          <p:cNvPr id="310294" name="AutoShape 22"/>
          <p:cNvCxnSpPr>
            <a:cxnSpLocks noChangeShapeType="1"/>
            <a:stCxn id="310285" idx="2"/>
            <a:endCxn id="310288" idx="0"/>
          </p:cNvCxnSpPr>
          <p:nvPr/>
        </p:nvCxnSpPr>
        <p:spPr bwMode="auto">
          <a:xfrm rot="16200000" flipH="1">
            <a:off x="4714082" y="1382955"/>
            <a:ext cx="469900" cy="33543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0315" name="Text Box 43"/>
          <p:cNvSpPr txBox="1">
            <a:spLocks noChangeArrowheads="1"/>
          </p:cNvSpPr>
          <p:nvPr/>
        </p:nvSpPr>
        <p:spPr bwMode="auto">
          <a:xfrm>
            <a:off x="6084888" y="2037799"/>
            <a:ext cx="1831975" cy="91598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0" rIns="0" anchor="ctr"/>
          <a:lstStyle/>
          <a:p>
            <a:pPr eaLnBrk="0" hangingPunct="0"/>
            <a:r>
              <a:rPr lang="en-US" sz="1800" dirty="0">
                <a:latin typeface="+mj-lt"/>
              </a:rPr>
              <a:t>Use this routing when DEF is busy or down</a:t>
            </a:r>
          </a:p>
        </p:txBody>
      </p:sp>
      <p:cxnSp>
        <p:nvCxnSpPr>
          <p:cNvPr id="310317" name="AutoShape 45"/>
          <p:cNvCxnSpPr>
            <a:cxnSpLocks noChangeShapeType="1"/>
            <a:stCxn id="310315" idx="0"/>
            <a:endCxn id="310295" idx="2"/>
          </p:cNvCxnSpPr>
          <p:nvPr/>
        </p:nvCxnSpPr>
        <p:spPr bwMode="auto">
          <a:xfrm flipH="1" flipV="1">
            <a:off x="6626225" y="1663149"/>
            <a:ext cx="374650" cy="374650"/>
          </a:xfrm>
          <a:prstGeom prst="straightConnector1">
            <a:avLst/>
          </a:prstGeom>
          <a:noFill/>
          <a:ln w="38100">
            <a:solidFill>
              <a:schemeClr val="hlink"/>
            </a:solidFill>
            <a:prstDash val="sysDot"/>
            <a:round/>
            <a:headEnd type="triangle" w="med" len="med"/>
            <a:tailEnd/>
          </a:ln>
        </p:spPr>
      </p:cxnSp>
      <p:sp>
        <p:nvSpPr>
          <p:cNvPr id="310284" name="Text Box 12"/>
          <p:cNvSpPr txBox="1">
            <a:spLocks noChangeArrowheads="1"/>
          </p:cNvSpPr>
          <p:nvPr/>
        </p:nvSpPr>
        <p:spPr bwMode="auto">
          <a:xfrm>
            <a:off x="2271713" y="1018624"/>
            <a:ext cx="2000250" cy="654050"/>
          </a:xfrm>
          <a:prstGeom prst="rect">
            <a:avLst/>
          </a:prstGeom>
          <a:solidFill>
            <a:srgbClr val="FFCC00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Routing 10-100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(Primary)</a:t>
            </a:r>
          </a:p>
        </p:txBody>
      </p:sp>
      <p:sp>
        <p:nvSpPr>
          <p:cNvPr id="310286" name="Text Box 14"/>
          <p:cNvSpPr txBox="1">
            <a:spLocks noChangeArrowheads="1"/>
          </p:cNvSpPr>
          <p:nvPr/>
        </p:nvSpPr>
        <p:spPr bwMode="auto">
          <a:xfrm>
            <a:off x="2192338" y="3328436"/>
            <a:ext cx="2155825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pPr eaLnBrk="0" hangingPunct="0">
              <a:defRPr/>
            </a:pPr>
            <a:r>
              <a:rPr lang="en-US" sz="1800">
                <a:latin typeface="+mj-lt"/>
              </a:rPr>
              <a:t>Work Center DEF</a:t>
            </a:r>
          </a:p>
          <a:p>
            <a:pPr eaLnBrk="0" hangingPunct="0">
              <a:defRPr/>
            </a:pPr>
            <a:r>
              <a:rPr lang="en-US" sz="1800">
                <a:latin typeface="+mj-lt"/>
              </a:rPr>
              <a:t>NC Polishing</a:t>
            </a:r>
          </a:p>
        </p:txBody>
      </p:sp>
      <p:cxnSp>
        <p:nvCxnSpPr>
          <p:cNvPr id="310316" name="AutoShape 44"/>
          <p:cNvCxnSpPr>
            <a:cxnSpLocks noChangeShapeType="1"/>
            <a:stCxn id="310315" idx="1"/>
            <a:endCxn id="310286" idx="3"/>
          </p:cNvCxnSpPr>
          <p:nvPr/>
        </p:nvCxnSpPr>
        <p:spPr bwMode="auto">
          <a:xfrm flipH="1">
            <a:off x="4348163" y="2496586"/>
            <a:ext cx="1736725" cy="1158875"/>
          </a:xfrm>
          <a:prstGeom prst="straightConnector1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 type="triangle" w="med" len="med"/>
          </a:ln>
        </p:spPr>
      </p:cxnSp>
      <p:sp>
        <p:nvSpPr>
          <p:cNvPr id="310287" name="Text Box 15"/>
          <p:cNvSpPr txBox="1">
            <a:spLocks noChangeArrowheads="1"/>
          </p:cNvSpPr>
          <p:nvPr/>
        </p:nvSpPr>
        <p:spPr bwMode="auto">
          <a:xfrm>
            <a:off x="2105025" y="4482549"/>
            <a:ext cx="2332038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eaLnBrk="0" hangingPunct="0">
              <a:defRPr/>
            </a:pPr>
            <a:r>
              <a:rPr lang="en-US" sz="1800" dirty="0">
                <a:latin typeface="+mj-lt"/>
              </a:rPr>
              <a:t>Work Center GHI</a:t>
            </a:r>
          </a:p>
          <a:p>
            <a:pPr eaLnBrk="0" hangingPunct="0">
              <a:defRPr/>
            </a:pPr>
            <a:r>
              <a:rPr lang="en-US" sz="1800" dirty="0">
                <a:latin typeface="+mj-lt"/>
              </a:rPr>
              <a:t>Assembly</a:t>
            </a:r>
          </a:p>
        </p:txBody>
      </p:sp>
      <p:sp>
        <p:nvSpPr>
          <p:cNvPr id="310305" name="Rectangle 33"/>
          <p:cNvSpPr>
            <a:spLocks noChangeArrowheads="1"/>
          </p:cNvSpPr>
          <p:nvPr/>
        </p:nvSpPr>
        <p:spPr bwMode="auto">
          <a:xfrm>
            <a:off x="3144838" y="4931812"/>
            <a:ext cx="103188" cy="187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10306" name="Rectangle 34"/>
          <p:cNvSpPr>
            <a:spLocks noChangeArrowheads="1"/>
          </p:cNvSpPr>
          <p:nvPr/>
        </p:nvSpPr>
        <p:spPr bwMode="auto">
          <a:xfrm>
            <a:off x="3344863" y="4931812"/>
            <a:ext cx="103188" cy="187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>
            <a:outerShdw dist="35921" dir="2700000" algn="ctr" rotWithShape="0">
              <a:srgbClr val="B2B2B2"/>
            </a:outerShdw>
          </a:effec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cxnSp>
        <p:nvCxnSpPr>
          <p:cNvPr id="40969" name="AutoShape 18"/>
          <p:cNvCxnSpPr>
            <a:cxnSpLocks noChangeShapeType="1"/>
            <a:stCxn id="310285" idx="2"/>
            <a:endCxn id="310286" idx="0"/>
          </p:cNvCxnSpPr>
          <p:nvPr/>
        </p:nvCxnSpPr>
        <p:spPr bwMode="auto">
          <a:xfrm flipH="1">
            <a:off x="3270250" y="2825199"/>
            <a:ext cx="1588" cy="503237"/>
          </a:xfrm>
          <a:prstGeom prst="straightConnector1">
            <a:avLst/>
          </a:prstGeom>
          <a:noFill/>
          <a:ln w="38100">
            <a:solidFill>
              <a:srgbClr val="FFCC00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10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0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0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10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310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15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latin typeface="+mj-lt"/>
              </a:rPr>
              <a:t>Alternate Routings</a:t>
            </a:r>
          </a:p>
        </p:txBody>
      </p:sp>
      <p:sp>
        <p:nvSpPr>
          <p:cNvPr id="4198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eB-WCR-SU-390</a:t>
            </a:r>
          </a:p>
        </p:txBody>
      </p:sp>
      <p:grpSp>
        <p:nvGrpSpPr>
          <p:cNvPr id="41988" name="Group 67"/>
          <p:cNvGrpSpPr>
            <a:grpSpLocks/>
          </p:cNvGrpSpPr>
          <p:nvPr/>
        </p:nvGrpSpPr>
        <p:grpSpPr bwMode="auto">
          <a:xfrm>
            <a:off x="919163" y="876275"/>
            <a:ext cx="4473575" cy="647700"/>
            <a:chOff x="315" y="1000"/>
            <a:chExt cx="2818" cy="408"/>
          </a:xfrm>
        </p:grpSpPr>
        <p:sp>
          <p:nvSpPr>
            <p:cNvPr id="41992" name="Text Box 22"/>
            <p:cNvSpPr txBox="1">
              <a:spLocks noChangeArrowheads="1"/>
            </p:cNvSpPr>
            <p:nvPr/>
          </p:nvSpPr>
          <p:spPr bwMode="auto">
            <a:xfrm>
              <a:off x="572" y="1004"/>
              <a:ext cx="2561" cy="40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l" eaLnBrk="0" hangingPunct="0"/>
              <a:r>
                <a:rPr lang="en-US" sz="1800" dirty="0">
                  <a:latin typeface="+mj-lt"/>
                </a:rPr>
                <a:t>Create the alternate in Routing Maintenance then...</a:t>
              </a:r>
            </a:p>
          </p:txBody>
        </p:sp>
        <p:sp>
          <p:nvSpPr>
            <p:cNvPr id="41993" name="Text Box 29"/>
            <p:cNvSpPr txBox="1">
              <a:spLocks noChangeArrowheads="1"/>
            </p:cNvSpPr>
            <p:nvPr/>
          </p:nvSpPr>
          <p:spPr bwMode="auto">
            <a:xfrm>
              <a:off x="315" y="1000"/>
              <a:ext cx="233" cy="31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2600">
                  <a:latin typeface="+mj-lt"/>
                </a:rPr>
                <a:t>1</a:t>
              </a:r>
            </a:p>
          </p:txBody>
        </p:sp>
      </p:grpSp>
      <p:pic>
        <p:nvPicPr>
          <p:cNvPr id="41990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0688" y="1630341"/>
            <a:ext cx="5624512" cy="452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1" name="Rectangle 8"/>
          <p:cNvSpPr>
            <a:spLocks noChangeArrowheads="1"/>
          </p:cNvSpPr>
          <p:nvPr/>
        </p:nvSpPr>
        <p:spPr bwMode="auto">
          <a:xfrm>
            <a:off x="1841500" y="2403453"/>
            <a:ext cx="1206500" cy="244475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336956" name="Text Box 60"/>
          <p:cNvSpPr txBox="1">
            <a:spLocks noChangeArrowheads="1"/>
          </p:cNvSpPr>
          <p:nvPr/>
        </p:nvSpPr>
        <p:spPr bwMode="auto">
          <a:xfrm>
            <a:off x="4864100" y="917553"/>
            <a:ext cx="3552825" cy="8350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2400" dirty="0">
                <a:latin typeface="+mj-lt"/>
              </a:rPr>
              <a:t>Routing 1500-10-A1</a:t>
            </a:r>
          </a:p>
          <a:p>
            <a:pPr eaLnBrk="0" hangingPunct="0">
              <a:defRPr/>
            </a:pPr>
            <a:r>
              <a:rPr lang="en-US" sz="2400" b="0" dirty="0">
                <a:latin typeface="+mj-lt"/>
              </a:rPr>
              <a:t>(Alternate)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104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Calendar </a:t>
            </a:r>
            <a:r>
              <a:rPr lang="en-US" dirty="0" smtClean="0"/>
              <a:t>Setup</a:t>
            </a:r>
            <a:endParaRPr lang="en-US" dirty="0" smtClean="0"/>
          </a:p>
        </p:txBody>
      </p:sp>
      <p:sp>
        <p:nvSpPr>
          <p:cNvPr id="61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eB-WCR-SU-040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3549" y="1093789"/>
            <a:ext cx="3549144" cy="222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97785" y="1933259"/>
            <a:ext cx="3513411" cy="2476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92359" y="3239453"/>
            <a:ext cx="3688693" cy="26533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eB-WCR-SU-395</a:t>
            </a:r>
          </a:p>
        </p:txBody>
      </p:sp>
      <p:pic>
        <p:nvPicPr>
          <p:cNvPr id="43011" name="Picture 7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29265" y="694239"/>
            <a:ext cx="6478588" cy="520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Rectangle 8"/>
          <p:cNvSpPr>
            <a:spLocks noChangeArrowheads="1"/>
          </p:cNvSpPr>
          <p:nvPr/>
        </p:nvSpPr>
        <p:spPr bwMode="auto">
          <a:xfrm>
            <a:off x="1511828" y="1592764"/>
            <a:ext cx="1384300" cy="252413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Alternate Routing Maintenance</a:t>
            </a:r>
          </a:p>
        </p:txBody>
      </p:sp>
      <p:sp>
        <p:nvSpPr>
          <p:cNvPr id="4403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eB-WCR-SU-400</a:t>
            </a:r>
          </a:p>
        </p:txBody>
      </p:sp>
      <p:sp>
        <p:nvSpPr>
          <p:cNvPr id="44036" name="Text Box 27"/>
          <p:cNvSpPr txBox="1">
            <a:spLocks noChangeArrowheads="1"/>
          </p:cNvSpPr>
          <p:nvPr/>
        </p:nvSpPr>
        <p:spPr bwMode="auto">
          <a:xfrm>
            <a:off x="1322388" y="4707978"/>
            <a:ext cx="6516687" cy="92333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Use Item or Item-Site Planning Data, to assign alternate or use Work Order Maintenance or the Shop Floor Control module to assign the alternate to a specific work order</a:t>
            </a:r>
          </a:p>
        </p:txBody>
      </p:sp>
      <p:sp>
        <p:nvSpPr>
          <p:cNvPr id="44037" name="Text Box 28"/>
          <p:cNvSpPr txBox="1">
            <a:spLocks noChangeArrowheads="1"/>
          </p:cNvSpPr>
          <p:nvPr/>
        </p:nvSpPr>
        <p:spPr bwMode="auto">
          <a:xfrm>
            <a:off x="657225" y="4701628"/>
            <a:ext cx="393700" cy="48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3</a:t>
            </a:r>
          </a:p>
        </p:txBody>
      </p:sp>
      <p:sp>
        <p:nvSpPr>
          <p:cNvPr id="44038" name="Text Box 29"/>
          <p:cNvSpPr txBox="1">
            <a:spLocks noChangeArrowheads="1"/>
          </p:cNvSpPr>
          <p:nvPr/>
        </p:nvSpPr>
        <p:spPr bwMode="auto">
          <a:xfrm>
            <a:off x="1273175" y="1193253"/>
            <a:ext cx="5375275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en-US" sz="1800" dirty="0">
                <a:latin typeface="+mj-lt"/>
              </a:rPr>
              <a:t>Assign items to it in Alternate Routing Maintenance </a:t>
            </a:r>
            <a:r>
              <a:rPr lang="en-US" sz="1600" b="0" dirty="0">
                <a:latin typeface="+mj-lt"/>
              </a:rPr>
              <a:t>(Field data shown for example only)</a:t>
            </a:r>
            <a:endParaRPr lang="en-US" sz="1600" dirty="0">
              <a:latin typeface="+mj-lt"/>
            </a:endParaRPr>
          </a:p>
        </p:txBody>
      </p:sp>
      <p:sp>
        <p:nvSpPr>
          <p:cNvPr id="44039" name="Text Box 30"/>
          <p:cNvSpPr txBox="1">
            <a:spLocks noChangeArrowheads="1"/>
          </p:cNvSpPr>
          <p:nvPr/>
        </p:nvSpPr>
        <p:spPr bwMode="auto">
          <a:xfrm>
            <a:off x="652463" y="1186903"/>
            <a:ext cx="393700" cy="4889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600"/>
              <a:t>2</a:t>
            </a:r>
          </a:p>
        </p:txBody>
      </p:sp>
      <p:pic>
        <p:nvPicPr>
          <p:cNvPr id="44040" name="Picture 3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25575" y="1864765"/>
            <a:ext cx="5638096" cy="2923810"/>
          </a:xfrm>
          <a:prstGeom prst="rect">
            <a:avLst/>
          </a:prstGeom>
          <a:noFill/>
          <a:ln>
            <a:noFill/>
          </a:ln>
        </p:spPr>
      </p:pic>
      <p:sp>
        <p:nvSpPr>
          <p:cNvPr id="44041" name="Rectangle 8"/>
          <p:cNvSpPr>
            <a:spLocks noChangeArrowheads="1"/>
          </p:cNvSpPr>
          <p:nvPr/>
        </p:nvSpPr>
        <p:spPr bwMode="auto">
          <a:xfrm>
            <a:off x="1584325" y="4130128"/>
            <a:ext cx="1524000" cy="488950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49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Routing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Copy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Update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Cost Roll-Up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Operation Cost Calculation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Actual Pay Rate Maintenance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Alternate Routings</a:t>
            </a:r>
          </a:p>
          <a:p>
            <a:r>
              <a:rPr lang="en-US" b="1" dirty="0" smtClean="0"/>
              <a:t>Work Center/Routing Standards</a:t>
            </a:r>
          </a:p>
        </p:txBody>
      </p:sp>
      <p:sp>
        <p:nvSpPr>
          <p:cNvPr id="45059" name="Rectangle 4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Routing Setup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eB-WCR-SU-410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600" smtClean="0">
                <a:latin typeface="+mj-lt"/>
              </a:rPr>
              <a:t> Work Center / Routing Stds Maintenance</a:t>
            </a:r>
            <a:endParaRPr lang="en-US" sz="1600" smtClean="0">
              <a:latin typeface="+mj-lt"/>
            </a:endParaRPr>
          </a:p>
        </p:txBody>
      </p:sp>
      <p:sp>
        <p:nvSpPr>
          <p:cNvPr id="4608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eB-WCR-SU-420</a:t>
            </a:r>
          </a:p>
        </p:txBody>
      </p:sp>
      <p:grpSp>
        <p:nvGrpSpPr>
          <p:cNvPr id="46083" name="Group 67"/>
          <p:cNvGrpSpPr>
            <a:grpSpLocks/>
          </p:cNvGrpSpPr>
          <p:nvPr/>
        </p:nvGrpSpPr>
        <p:grpSpPr bwMode="auto">
          <a:xfrm>
            <a:off x="1606550" y="1010157"/>
            <a:ext cx="6467475" cy="5075237"/>
            <a:chOff x="1012" y="999"/>
            <a:chExt cx="4074" cy="3197"/>
          </a:xfrm>
        </p:grpSpPr>
        <p:cxnSp>
          <p:nvCxnSpPr>
            <p:cNvPr id="46112" name="AutoShape 68"/>
            <p:cNvCxnSpPr>
              <a:cxnSpLocks noChangeShapeType="1"/>
              <a:stCxn id="312393" idx="2"/>
              <a:endCxn id="312392" idx="0"/>
            </p:cNvCxnSpPr>
            <p:nvPr/>
          </p:nvCxnSpPr>
          <p:spPr bwMode="auto">
            <a:xfrm rot="5400000">
              <a:off x="2958" y="508"/>
              <a:ext cx="320" cy="2113"/>
            </a:xfrm>
            <a:prstGeom prst="bentConnector3">
              <a:avLst>
                <a:gd name="adj1" fmla="val 4969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113" name="AutoShape 69"/>
            <p:cNvCxnSpPr>
              <a:cxnSpLocks noChangeShapeType="1"/>
              <a:stCxn id="312390" idx="2"/>
              <a:endCxn id="312398" idx="0"/>
            </p:cNvCxnSpPr>
            <p:nvPr/>
          </p:nvCxnSpPr>
          <p:spPr bwMode="auto">
            <a:xfrm rot="5400000">
              <a:off x="2945" y="1952"/>
              <a:ext cx="345" cy="2113"/>
            </a:xfrm>
            <a:prstGeom prst="bentConnector3">
              <a:avLst>
                <a:gd name="adj1" fmla="val 49856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312390" name="Text Box 70"/>
            <p:cNvSpPr txBox="1">
              <a:spLocks noChangeArrowheads="1"/>
            </p:cNvSpPr>
            <p:nvPr/>
          </p:nvSpPr>
          <p:spPr bwMode="auto">
            <a:xfrm>
              <a:off x="3454" y="2433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Work Center XYZ Manual Polishing</a:t>
              </a:r>
            </a:p>
          </p:txBody>
        </p:sp>
        <p:sp>
          <p:nvSpPr>
            <p:cNvPr id="312391" name="Text Box 71"/>
            <p:cNvSpPr txBox="1">
              <a:spLocks noChangeArrowheads="1"/>
            </p:cNvSpPr>
            <p:nvPr/>
          </p:nvSpPr>
          <p:spPr bwMode="auto">
            <a:xfrm>
              <a:off x="1431" y="999"/>
              <a:ext cx="1260" cy="412"/>
            </a:xfrm>
            <a:prstGeom prst="rect">
              <a:avLst/>
            </a:prstGeom>
            <a:solidFill>
              <a:srgbClr val="FFCC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Routing 10-100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(Primary)</a:t>
              </a:r>
            </a:p>
          </p:txBody>
        </p:sp>
        <p:sp>
          <p:nvSpPr>
            <p:cNvPr id="312392" name="Text Box 72"/>
            <p:cNvSpPr txBox="1">
              <a:spLocks noChangeArrowheads="1"/>
            </p:cNvSpPr>
            <p:nvPr/>
          </p:nvSpPr>
          <p:spPr bwMode="auto">
            <a:xfrm>
              <a:off x="1376" y="1725"/>
              <a:ext cx="1370" cy="41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Work Center ABC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Cutting</a:t>
              </a:r>
            </a:p>
          </p:txBody>
        </p:sp>
        <p:sp>
          <p:nvSpPr>
            <p:cNvPr id="312393" name="Text Box 73"/>
            <p:cNvSpPr txBox="1">
              <a:spLocks noChangeArrowheads="1"/>
            </p:cNvSpPr>
            <p:nvPr/>
          </p:nvSpPr>
          <p:spPr bwMode="auto">
            <a:xfrm>
              <a:off x="3454" y="1002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/>
            <a:lstStyle/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Routing 10-100P</a:t>
              </a:r>
            </a:p>
            <a:p>
              <a:pPr eaLnBrk="0" hangingPunct="0">
                <a:defRPr/>
              </a:pPr>
              <a:r>
                <a:rPr lang="en-US" sz="1800">
                  <a:latin typeface="+mj-lt"/>
                </a:rPr>
                <a:t>(Alternate)</a:t>
              </a:r>
            </a:p>
          </p:txBody>
        </p:sp>
        <p:sp>
          <p:nvSpPr>
            <p:cNvPr id="312394" name="Text Box 74"/>
            <p:cNvSpPr txBox="1">
              <a:spLocks noChangeArrowheads="1"/>
            </p:cNvSpPr>
            <p:nvPr/>
          </p:nvSpPr>
          <p:spPr bwMode="auto">
            <a:xfrm>
              <a:off x="1381" y="2454"/>
              <a:ext cx="1358" cy="41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B2B2B2"/>
              </a:outerShdw>
            </a:effectLst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Work Center DEF</a:t>
              </a:r>
            </a:p>
            <a:p>
              <a:pPr eaLnBrk="0" hangingPunct="0">
                <a:defRPr/>
              </a:pPr>
              <a:r>
                <a:rPr lang="en-US" sz="1800">
                  <a:effectLst>
                    <a:outerShdw blurRad="38100" dist="38100" dir="2700000" algn="tl">
                      <a:srgbClr val="FFFFFF"/>
                    </a:outerShdw>
                  </a:effectLst>
                  <a:latin typeface="+mj-lt"/>
                </a:rPr>
                <a:t>NC Polishing</a:t>
              </a:r>
            </a:p>
          </p:txBody>
        </p:sp>
        <p:cxnSp>
          <p:nvCxnSpPr>
            <p:cNvPr id="46119" name="AutoShape 75"/>
            <p:cNvCxnSpPr>
              <a:cxnSpLocks noChangeShapeType="1"/>
              <a:stCxn id="312392" idx="2"/>
              <a:endCxn id="312394" idx="0"/>
            </p:cNvCxnSpPr>
            <p:nvPr/>
          </p:nvCxnSpPr>
          <p:spPr bwMode="auto">
            <a:xfrm rot="5400000">
              <a:off x="1902" y="2295"/>
              <a:ext cx="317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0" name="AutoShape 76"/>
            <p:cNvCxnSpPr>
              <a:cxnSpLocks noChangeShapeType="1"/>
              <a:stCxn id="312394" idx="2"/>
              <a:endCxn id="312398" idx="0"/>
            </p:cNvCxnSpPr>
            <p:nvPr/>
          </p:nvCxnSpPr>
          <p:spPr bwMode="auto">
            <a:xfrm rot="16200000" flipH="1">
              <a:off x="1903" y="3023"/>
              <a:ext cx="315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grpSp>
          <p:nvGrpSpPr>
            <p:cNvPr id="46121" name="Group 77"/>
            <p:cNvGrpSpPr>
              <a:grpSpLocks/>
            </p:cNvGrpSpPr>
            <p:nvPr/>
          </p:nvGrpSpPr>
          <p:grpSpPr bwMode="auto">
            <a:xfrm>
              <a:off x="1326" y="3181"/>
              <a:ext cx="1469" cy="412"/>
              <a:chOff x="1326" y="2731"/>
              <a:chExt cx="1469" cy="412"/>
            </a:xfrm>
          </p:grpSpPr>
          <p:sp>
            <p:nvSpPr>
              <p:cNvPr id="312398" name="Text Box 78"/>
              <p:cNvSpPr txBox="1">
                <a:spLocks noChangeArrowheads="1"/>
              </p:cNvSpPr>
              <p:nvPr/>
            </p:nvSpPr>
            <p:spPr bwMode="auto">
              <a:xfrm>
                <a:off x="1326" y="2731"/>
                <a:ext cx="1469" cy="412"/>
              </a:xfrm>
              <a:prstGeom prst="rect">
                <a:avLst/>
              </a:prstGeom>
              <a:solidFill>
                <a:schemeClr val="tx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180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j-lt"/>
                  </a:rPr>
                  <a:t>Work Center GHI</a:t>
                </a:r>
              </a:p>
              <a:p>
                <a:pPr eaLnBrk="0" hangingPunct="0">
                  <a:defRPr/>
                </a:pPr>
                <a:r>
                  <a:rPr lang="en-US" sz="1800">
                    <a:effectLst>
                      <a:outerShdw blurRad="38100" dist="38100" dir="2700000" algn="tl">
                        <a:srgbClr val="FFFFFF"/>
                      </a:outerShdw>
                    </a:effectLst>
                    <a:latin typeface="+mj-lt"/>
                  </a:rPr>
                  <a:t>Assembly</a:t>
                </a:r>
              </a:p>
            </p:txBody>
          </p:sp>
          <p:sp>
            <p:nvSpPr>
              <p:cNvPr id="312399" name="Rectangle 79"/>
              <p:cNvSpPr>
                <a:spLocks noChangeArrowheads="1"/>
              </p:cNvSpPr>
              <p:nvPr/>
            </p:nvSpPr>
            <p:spPr bwMode="auto">
              <a:xfrm>
                <a:off x="1981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2400" name="Rectangle 80"/>
              <p:cNvSpPr>
                <a:spLocks noChangeArrowheads="1"/>
              </p:cNvSpPr>
              <p:nvPr/>
            </p:nvSpPr>
            <p:spPr bwMode="auto">
              <a:xfrm>
                <a:off x="2107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6122" name="Group 81"/>
            <p:cNvGrpSpPr>
              <a:grpSpLocks/>
            </p:cNvGrpSpPr>
            <p:nvPr/>
          </p:nvGrpSpPr>
          <p:grpSpPr bwMode="auto">
            <a:xfrm>
              <a:off x="1012" y="3895"/>
              <a:ext cx="2097" cy="301"/>
              <a:chOff x="1012" y="3445"/>
              <a:chExt cx="2097" cy="301"/>
            </a:xfrm>
          </p:grpSpPr>
          <p:sp>
            <p:nvSpPr>
              <p:cNvPr id="312402" name="Text Box 82"/>
              <p:cNvSpPr txBox="1">
                <a:spLocks noChangeArrowheads="1"/>
              </p:cNvSpPr>
              <p:nvPr/>
            </p:nvSpPr>
            <p:spPr bwMode="auto">
              <a:xfrm>
                <a:off x="1012" y="3450"/>
                <a:ext cx="2097" cy="296"/>
              </a:xfrm>
              <a:prstGeom prst="rect">
                <a:avLst/>
              </a:prstGeom>
              <a:solidFill>
                <a:srgbClr val="99CC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2400">
                    <a:solidFill>
                      <a:schemeClr val="bg1"/>
                    </a:solidFill>
                    <a:latin typeface="+mj-lt"/>
                  </a:rPr>
                  <a:t>Item 10-100</a:t>
                </a:r>
              </a:p>
            </p:txBody>
          </p:sp>
          <p:sp>
            <p:nvSpPr>
              <p:cNvPr id="312403" name="Rectangle 83"/>
              <p:cNvSpPr>
                <a:spLocks noChangeArrowheads="1"/>
              </p:cNvSpPr>
              <p:nvPr/>
            </p:nvSpPr>
            <p:spPr bwMode="auto">
              <a:xfrm>
                <a:off x="1981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312404" name="Rectangle 84"/>
              <p:cNvSpPr>
                <a:spLocks noChangeArrowheads="1"/>
              </p:cNvSpPr>
              <p:nvPr/>
            </p:nvSpPr>
            <p:spPr bwMode="auto">
              <a:xfrm>
                <a:off x="2107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>
                <a:outerShdw dist="35921" dir="2700000" algn="ctr" rotWithShape="0">
                  <a:srgbClr val="B2B2B2"/>
                </a:outerShdw>
              </a:effectLst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cxnSp>
          <p:nvCxnSpPr>
            <p:cNvPr id="46123" name="AutoShape 85"/>
            <p:cNvCxnSpPr>
              <a:cxnSpLocks noChangeShapeType="1"/>
              <a:stCxn id="312399" idx="2"/>
              <a:endCxn id="312403" idx="0"/>
            </p:cNvCxnSpPr>
            <p:nvPr/>
          </p:nvCxnSpPr>
          <p:spPr bwMode="auto">
            <a:xfrm>
              <a:off x="2014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4" name="AutoShape 86"/>
            <p:cNvCxnSpPr>
              <a:cxnSpLocks noChangeShapeType="1"/>
              <a:stCxn id="312400" idx="2"/>
              <a:endCxn id="312404" idx="0"/>
            </p:cNvCxnSpPr>
            <p:nvPr/>
          </p:nvCxnSpPr>
          <p:spPr bwMode="auto">
            <a:xfrm>
              <a:off x="2140" y="3582"/>
              <a:ext cx="0" cy="313"/>
            </a:xfrm>
            <a:prstGeom prst="straightConnector1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</p:spPr>
        </p:cxnSp>
        <p:cxnSp>
          <p:nvCxnSpPr>
            <p:cNvPr id="46125" name="AutoShape 87"/>
            <p:cNvCxnSpPr>
              <a:cxnSpLocks noChangeShapeType="1"/>
              <a:stCxn id="312391" idx="2"/>
              <a:endCxn id="312392" idx="0"/>
            </p:cNvCxnSpPr>
            <p:nvPr/>
          </p:nvCxnSpPr>
          <p:spPr bwMode="auto">
            <a:xfrm>
              <a:off x="2061" y="1411"/>
              <a:ext cx="0" cy="314"/>
            </a:xfrm>
            <a:prstGeom prst="straightConnector1">
              <a:avLst/>
            </a:prstGeom>
            <a:noFill/>
            <a:ln w="38100">
              <a:solidFill>
                <a:srgbClr val="FFCC00"/>
              </a:solidFill>
              <a:round/>
              <a:headEnd/>
              <a:tailEnd type="triangle" w="med" len="med"/>
            </a:ln>
          </p:spPr>
        </p:cxnSp>
        <p:cxnSp>
          <p:nvCxnSpPr>
            <p:cNvPr id="46126" name="AutoShape 88"/>
            <p:cNvCxnSpPr>
              <a:cxnSpLocks noChangeShapeType="1"/>
              <a:stCxn id="312392" idx="2"/>
              <a:endCxn id="312390" idx="0"/>
            </p:cNvCxnSpPr>
            <p:nvPr/>
          </p:nvCxnSpPr>
          <p:spPr bwMode="auto">
            <a:xfrm rot="16200000" flipH="1">
              <a:off x="2970" y="1228"/>
              <a:ext cx="296" cy="211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chemeClr val="tx1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6127" name="Text Box 89"/>
            <p:cNvSpPr txBox="1">
              <a:spLocks noChangeArrowheads="1"/>
            </p:cNvSpPr>
            <p:nvPr/>
          </p:nvSpPr>
          <p:spPr bwMode="auto">
            <a:xfrm>
              <a:off x="3776" y="1641"/>
              <a:ext cx="1310" cy="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en-US" sz="1800">
                  <a:latin typeface="+mj-lt"/>
                </a:rPr>
                <a:t>Use this routing when DEF is busy or down</a:t>
              </a:r>
            </a:p>
          </p:txBody>
        </p:sp>
        <p:cxnSp>
          <p:nvCxnSpPr>
            <p:cNvPr id="46128" name="AutoShape 90"/>
            <p:cNvCxnSpPr>
              <a:cxnSpLocks noChangeShapeType="1"/>
              <a:stCxn id="46127" idx="1"/>
              <a:endCxn id="312394" idx="3"/>
            </p:cNvCxnSpPr>
            <p:nvPr/>
          </p:nvCxnSpPr>
          <p:spPr bwMode="auto">
            <a:xfrm flipH="1">
              <a:off x="2739" y="1930"/>
              <a:ext cx="1037" cy="730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46129" name="AutoShape 91"/>
            <p:cNvCxnSpPr>
              <a:cxnSpLocks noChangeShapeType="1"/>
              <a:stCxn id="46127" idx="0"/>
              <a:endCxn id="312393" idx="2"/>
            </p:cNvCxnSpPr>
            <p:nvPr/>
          </p:nvCxnSpPr>
          <p:spPr bwMode="auto">
            <a:xfrm flipH="1" flipV="1">
              <a:off x="4174" y="1405"/>
              <a:ext cx="257" cy="236"/>
            </a:xfrm>
            <a:prstGeom prst="straightConnector1">
              <a:avLst/>
            </a:prstGeom>
            <a:noFill/>
            <a:ln w="38100">
              <a:solidFill>
                <a:schemeClr val="hlink"/>
              </a:solidFill>
              <a:prstDash val="sysDot"/>
              <a:round/>
              <a:headEnd type="triangle" w="med" len="med"/>
              <a:tailEnd/>
            </a:ln>
          </p:spPr>
        </p:cxnSp>
      </p:grpSp>
      <p:grpSp>
        <p:nvGrpSpPr>
          <p:cNvPr id="5" name="Group 66"/>
          <p:cNvGrpSpPr>
            <a:grpSpLocks/>
          </p:cNvGrpSpPr>
          <p:nvPr/>
        </p:nvGrpSpPr>
        <p:grpSpPr bwMode="auto">
          <a:xfrm>
            <a:off x="1606550" y="1010157"/>
            <a:ext cx="6467475" cy="5075237"/>
            <a:chOff x="1012" y="999"/>
            <a:chExt cx="4074" cy="3197"/>
          </a:xfrm>
        </p:grpSpPr>
        <p:cxnSp>
          <p:nvCxnSpPr>
            <p:cNvPr id="46088" name="AutoShape 42"/>
            <p:cNvCxnSpPr>
              <a:cxnSpLocks noChangeShapeType="1"/>
              <a:stCxn id="312368" idx="2"/>
              <a:endCxn id="312370" idx="0"/>
            </p:cNvCxnSpPr>
            <p:nvPr/>
          </p:nvCxnSpPr>
          <p:spPr bwMode="auto">
            <a:xfrm rot="5400000">
              <a:off x="1902" y="2295"/>
              <a:ext cx="317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969696"/>
              </a:solidFill>
              <a:round/>
              <a:headEnd/>
              <a:tailEnd type="triangle" w="med" len="med"/>
            </a:ln>
          </p:spPr>
        </p:cxnSp>
        <p:cxnSp>
          <p:nvCxnSpPr>
            <p:cNvPr id="46089" name="AutoShape 43"/>
            <p:cNvCxnSpPr>
              <a:cxnSpLocks noChangeShapeType="1"/>
              <a:stCxn id="312370" idx="2"/>
              <a:endCxn id="312373" idx="0"/>
            </p:cNvCxnSpPr>
            <p:nvPr/>
          </p:nvCxnSpPr>
          <p:spPr bwMode="auto">
            <a:xfrm rot="16200000" flipH="1">
              <a:off x="1903" y="3023"/>
              <a:ext cx="315" cy="1"/>
            </a:xfrm>
            <a:prstGeom prst="curvedConnector3">
              <a:avLst>
                <a:gd name="adj1" fmla="val 49843"/>
              </a:avLst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cxnSp>
          <p:nvCxnSpPr>
            <p:cNvPr id="46090" name="AutoShape 44"/>
            <p:cNvCxnSpPr>
              <a:cxnSpLocks noChangeShapeType="1"/>
              <a:stCxn id="46110" idx="2"/>
              <a:endCxn id="46107" idx="0"/>
            </p:cNvCxnSpPr>
            <p:nvPr/>
          </p:nvCxnSpPr>
          <p:spPr bwMode="auto">
            <a:xfrm>
              <a:off x="2014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cxnSp>
          <p:nvCxnSpPr>
            <p:cNvPr id="46091" name="AutoShape 45"/>
            <p:cNvCxnSpPr>
              <a:cxnSpLocks noChangeShapeType="1"/>
              <a:stCxn id="312367" idx="2"/>
              <a:endCxn id="312368" idx="0"/>
            </p:cNvCxnSpPr>
            <p:nvPr/>
          </p:nvCxnSpPr>
          <p:spPr bwMode="auto">
            <a:xfrm>
              <a:off x="2061" y="1411"/>
              <a:ext cx="0" cy="314"/>
            </a:xfrm>
            <a:prstGeom prst="straightConnector1">
              <a:avLst/>
            </a:prstGeom>
            <a:noFill/>
            <a:ln w="38100">
              <a:solidFill>
                <a:srgbClr val="C0C0C0"/>
              </a:solidFill>
              <a:round/>
              <a:headEnd/>
              <a:tailEnd type="triangle" w="med" len="med"/>
            </a:ln>
          </p:spPr>
        </p:cxnSp>
        <p:sp>
          <p:nvSpPr>
            <p:cNvPr id="46092" name="Text Box 46"/>
            <p:cNvSpPr txBox="1">
              <a:spLocks noChangeArrowheads="1"/>
            </p:cNvSpPr>
            <p:nvPr/>
          </p:nvSpPr>
          <p:spPr bwMode="auto">
            <a:xfrm>
              <a:off x="3454" y="2433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dirty="0">
                  <a:latin typeface="+mj-lt"/>
                </a:rPr>
                <a:t>Work Center XYZ Manual Polishing</a:t>
              </a:r>
            </a:p>
          </p:txBody>
        </p:sp>
        <p:sp>
          <p:nvSpPr>
            <p:cNvPr id="312367" name="Text Box 47"/>
            <p:cNvSpPr txBox="1">
              <a:spLocks noChangeArrowheads="1"/>
            </p:cNvSpPr>
            <p:nvPr/>
          </p:nvSpPr>
          <p:spPr bwMode="auto">
            <a:xfrm>
              <a:off x="1431" y="999"/>
              <a:ext cx="1260" cy="412"/>
            </a:xfrm>
            <a:prstGeom prst="rect">
              <a:avLst/>
            </a:prstGeom>
            <a:solidFill>
              <a:srgbClr val="C0C0C0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 dirty="0">
                  <a:solidFill>
                    <a:srgbClr val="B2B2B2"/>
                  </a:solidFill>
                  <a:latin typeface="+mj-lt"/>
                </a:rPr>
                <a:t>Routing 10-100</a:t>
              </a:r>
            </a:p>
            <a:p>
              <a:pPr eaLnBrk="0" hangingPunct="0">
                <a:defRPr/>
              </a:pPr>
              <a:r>
                <a:rPr lang="en-US" sz="1800" dirty="0">
                  <a:solidFill>
                    <a:srgbClr val="B2B2B2"/>
                  </a:solidFill>
                  <a:latin typeface="+mj-lt"/>
                </a:rPr>
                <a:t>(Primary)</a:t>
              </a:r>
            </a:p>
          </p:txBody>
        </p:sp>
        <p:sp>
          <p:nvSpPr>
            <p:cNvPr id="312368" name="Text Box 48"/>
            <p:cNvSpPr txBox="1">
              <a:spLocks noChangeArrowheads="1"/>
            </p:cNvSpPr>
            <p:nvPr/>
          </p:nvSpPr>
          <p:spPr bwMode="auto">
            <a:xfrm>
              <a:off x="1376" y="1725"/>
              <a:ext cx="1370" cy="412"/>
            </a:xfrm>
            <a:prstGeom prst="rect">
              <a:avLst/>
            </a:prstGeom>
            <a:solidFill>
              <a:srgbClr val="777777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Work Center ABC</a:t>
              </a:r>
            </a:p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Cutting</a:t>
              </a:r>
            </a:p>
          </p:txBody>
        </p:sp>
        <p:sp>
          <p:nvSpPr>
            <p:cNvPr id="46095" name="Text Box 49"/>
            <p:cNvSpPr txBox="1">
              <a:spLocks noChangeArrowheads="1"/>
            </p:cNvSpPr>
            <p:nvPr/>
          </p:nvSpPr>
          <p:spPr bwMode="auto">
            <a:xfrm>
              <a:off x="3454" y="1002"/>
              <a:ext cx="1440" cy="403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en-US" sz="18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Routing 10-100P</a:t>
              </a:r>
            </a:p>
            <a:p>
              <a:pPr eaLnBrk="0" hangingPunct="0"/>
              <a:r>
                <a:rPr lang="en-US" sz="1800" dirty="0">
                  <a:solidFill>
                    <a:schemeClr val="bg1">
                      <a:lumMod val="85000"/>
                    </a:schemeClr>
                  </a:solidFill>
                  <a:latin typeface="+mj-lt"/>
                </a:rPr>
                <a:t>(Alternate)</a:t>
              </a:r>
            </a:p>
          </p:txBody>
        </p:sp>
        <p:sp>
          <p:nvSpPr>
            <p:cNvPr id="312370" name="Text Box 50"/>
            <p:cNvSpPr txBox="1">
              <a:spLocks noChangeArrowheads="1"/>
            </p:cNvSpPr>
            <p:nvPr/>
          </p:nvSpPr>
          <p:spPr bwMode="auto">
            <a:xfrm>
              <a:off x="1381" y="2454"/>
              <a:ext cx="1358" cy="412"/>
            </a:xfrm>
            <a:prstGeom prst="rect">
              <a:avLst/>
            </a:prstGeom>
            <a:solidFill>
              <a:srgbClr val="777777"/>
            </a:solidFill>
            <a:ln w="12700">
              <a:solidFill>
                <a:srgbClr val="333333"/>
              </a:solidFill>
              <a:miter lim="800000"/>
              <a:headEnd/>
              <a:tailEnd/>
            </a:ln>
            <a:effectLst/>
          </p:spPr>
          <p:txBody>
            <a:bodyPr wrap="none"/>
            <a:lstStyle/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Work Center DEF</a:t>
              </a:r>
            </a:p>
            <a:p>
              <a:pPr eaLnBrk="0" hangingPunct="0">
                <a:defRPr/>
              </a:pPr>
              <a:r>
                <a:rPr lang="en-US" sz="1800">
                  <a:solidFill>
                    <a:srgbClr val="808080"/>
                  </a:solidFill>
                  <a:latin typeface="+mj-lt"/>
                </a:rPr>
                <a:t>NC Polishing</a:t>
              </a:r>
            </a:p>
          </p:txBody>
        </p:sp>
        <p:cxnSp>
          <p:nvCxnSpPr>
            <p:cNvPr id="46097" name="AutoShape 51"/>
            <p:cNvCxnSpPr>
              <a:cxnSpLocks noChangeShapeType="1"/>
              <a:stCxn id="46095" idx="2"/>
              <a:endCxn id="312368" idx="0"/>
            </p:cNvCxnSpPr>
            <p:nvPr/>
          </p:nvCxnSpPr>
          <p:spPr bwMode="auto">
            <a:xfrm rot="5400000">
              <a:off x="2958" y="508"/>
              <a:ext cx="320" cy="2113"/>
            </a:xfrm>
            <a:prstGeom prst="bentConnector3">
              <a:avLst>
                <a:gd name="adj1" fmla="val 49690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grpSp>
          <p:nvGrpSpPr>
            <p:cNvPr id="46098" name="Group 52"/>
            <p:cNvGrpSpPr>
              <a:grpSpLocks/>
            </p:cNvGrpSpPr>
            <p:nvPr/>
          </p:nvGrpSpPr>
          <p:grpSpPr bwMode="auto">
            <a:xfrm>
              <a:off x="1326" y="3181"/>
              <a:ext cx="1469" cy="412"/>
              <a:chOff x="1326" y="2731"/>
              <a:chExt cx="1469" cy="412"/>
            </a:xfrm>
          </p:grpSpPr>
          <p:sp>
            <p:nvSpPr>
              <p:cNvPr id="312373" name="Text Box 53"/>
              <p:cNvSpPr txBox="1">
                <a:spLocks noChangeArrowheads="1"/>
              </p:cNvSpPr>
              <p:nvPr/>
            </p:nvSpPr>
            <p:spPr bwMode="auto">
              <a:xfrm>
                <a:off x="1326" y="2731"/>
                <a:ext cx="1469" cy="412"/>
              </a:xfrm>
              <a:prstGeom prst="rect">
                <a:avLst/>
              </a:prstGeom>
              <a:solidFill>
                <a:srgbClr val="5F5F5F"/>
              </a:solidFill>
              <a:ln w="12700">
                <a:solidFill>
                  <a:srgbClr val="333333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eaLnBrk="0" hangingPunct="0">
                  <a:defRPr/>
                </a:pPr>
                <a:r>
                  <a:rPr lang="en-US" sz="1800">
                    <a:solidFill>
                      <a:srgbClr val="808080"/>
                    </a:solidFill>
                    <a:latin typeface="+mj-lt"/>
                  </a:rPr>
                  <a:t>Work Center GHI</a:t>
                </a:r>
              </a:p>
              <a:p>
                <a:pPr eaLnBrk="0" hangingPunct="0">
                  <a:defRPr/>
                </a:pPr>
                <a:r>
                  <a:rPr lang="en-US" sz="1800">
                    <a:solidFill>
                      <a:srgbClr val="808080"/>
                    </a:solidFill>
                    <a:latin typeface="+mj-lt"/>
                  </a:rPr>
                  <a:t>Assembly</a:t>
                </a:r>
              </a:p>
            </p:txBody>
          </p:sp>
          <p:sp>
            <p:nvSpPr>
              <p:cNvPr id="46110" name="Rectangle 54"/>
              <p:cNvSpPr>
                <a:spLocks noChangeArrowheads="1"/>
              </p:cNvSpPr>
              <p:nvPr/>
            </p:nvSpPr>
            <p:spPr bwMode="auto">
              <a:xfrm>
                <a:off x="1981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11" name="Rectangle 55"/>
              <p:cNvSpPr>
                <a:spLocks noChangeArrowheads="1"/>
              </p:cNvSpPr>
              <p:nvPr/>
            </p:nvSpPr>
            <p:spPr bwMode="auto">
              <a:xfrm>
                <a:off x="2107" y="3014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grpSp>
          <p:nvGrpSpPr>
            <p:cNvPr id="46099" name="Group 56"/>
            <p:cNvGrpSpPr>
              <a:grpSpLocks/>
            </p:cNvGrpSpPr>
            <p:nvPr/>
          </p:nvGrpSpPr>
          <p:grpSpPr bwMode="auto">
            <a:xfrm>
              <a:off x="1012" y="3895"/>
              <a:ext cx="2097" cy="301"/>
              <a:chOff x="1012" y="3445"/>
              <a:chExt cx="2097" cy="301"/>
            </a:xfrm>
          </p:grpSpPr>
          <p:sp>
            <p:nvSpPr>
              <p:cNvPr id="46106" name="Text Box 57"/>
              <p:cNvSpPr txBox="1">
                <a:spLocks noChangeArrowheads="1"/>
              </p:cNvSpPr>
              <p:nvPr/>
            </p:nvSpPr>
            <p:spPr bwMode="auto">
              <a:xfrm>
                <a:off x="1012" y="3450"/>
                <a:ext cx="2097" cy="296"/>
              </a:xfrm>
              <a:prstGeom prst="rect">
                <a:avLst/>
              </a:prstGeom>
              <a:solidFill>
                <a:srgbClr val="808080"/>
              </a:solidFill>
              <a:ln w="12700">
                <a:solidFill>
                  <a:srgbClr val="333333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eaLnBrk="0" hangingPunct="0"/>
                <a:r>
                  <a:rPr lang="en-US" sz="2400" dirty="0">
                    <a:solidFill>
                      <a:srgbClr val="B2B2B2"/>
                    </a:solidFill>
                    <a:latin typeface="+mj-lt"/>
                  </a:rPr>
                  <a:t>Item 10-100</a:t>
                </a:r>
              </a:p>
            </p:txBody>
          </p:sp>
          <p:sp>
            <p:nvSpPr>
              <p:cNvPr id="46107" name="Rectangle 58"/>
              <p:cNvSpPr>
                <a:spLocks noChangeArrowheads="1"/>
              </p:cNvSpPr>
              <p:nvPr/>
            </p:nvSpPr>
            <p:spPr bwMode="auto">
              <a:xfrm>
                <a:off x="1981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46108" name="Rectangle 59"/>
              <p:cNvSpPr>
                <a:spLocks noChangeArrowheads="1"/>
              </p:cNvSpPr>
              <p:nvPr/>
            </p:nvSpPr>
            <p:spPr bwMode="auto">
              <a:xfrm>
                <a:off x="2107" y="3445"/>
                <a:ext cx="65" cy="11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cxnSp>
          <p:nvCxnSpPr>
            <p:cNvPr id="46100" name="AutoShape 60"/>
            <p:cNvCxnSpPr>
              <a:cxnSpLocks noChangeShapeType="1"/>
              <a:stCxn id="46111" idx="2"/>
              <a:endCxn id="46108" idx="0"/>
            </p:cNvCxnSpPr>
            <p:nvPr/>
          </p:nvCxnSpPr>
          <p:spPr bwMode="auto">
            <a:xfrm>
              <a:off x="2140" y="3582"/>
              <a:ext cx="0" cy="313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 type="triangle" w="med" len="med"/>
            </a:ln>
          </p:spPr>
        </p:cxnSp>
        <p:cxnSp>
          <p:nvCxnSpPr>
            <p:cNvPr id="46101" name="AutoShape 61"/>
            <p:cNvCxnSpPr>
              <a:cxnSpLocks noChangeShapeType="1"/>
              <a:stCxn id="46092" idx="2"/>
              <a:endCxn id="312373" idx="0"/>
            </p:cNvCxnSpPr>
            <p:nvPr/>
          </p:nvCxnSpPr>
          <p:spPr bwMode="auto">
            <a:xfrm rot="5400000">
              <a:off x="2945" y="1952"/>
              <a:ext cx="345" cy="2113"/>
            </a:xfrm>
            <a:prstGeom prst="bentConnector3">
              <a:avLst>
                <a:gd name="adj1" fmla="val 49856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46102" name="AutoShape 62"/>
            <p:cNvCxnSpPr>
              <a:cxnSpLocks noChangeShapeType="1"/>
              <a:stCxn id="312368" idx="2"/>
              <a:endCxn id="46092" idx="0"/>
            </p:cNvCxnSpPr>
            <p:nvPr/>
          </p:nvCxnSpPr>
          <p:spPr bwMode="auto">
            <a:xfrm rot="16200000" flipH="1">
              <a:off x="2970" y="1228"/>
              <a:ext cx="296" cy="211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808080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6103" name="Text Box 63"/>
            <p:cNvSpPr txBox="1">
              <a:spLocks noChangeArrowheads="1"/>
            </p:cNvSpPr>
            <p:nvPr/>
          </p:nvSpPr>
          <p:spPr bwMode="auto">
            <a:xfrm>
              <a:off x="3776" y="1641"/>
              <a:ext cx="1310" cy="57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/>
            <a:lstStyle/>
            <a:p>
              <a:pPr algn="l" eaLnBrk="0" hangingPunct="0"/>
              <a:r>
                <a:rPr lang="en-US" sz="1800" dirty="0">
                  <a:solidFill>
                    <a:schemeClr val="bg1">
                      <a:lumMod val="75000"/>
                    </a:schemeClr>
                  </a:solidFill>
                  <a:latin typeface="+mj-lt"/>
                </a:rPr>
                <a:t>Use this routing when DEF is busy or down</a:t>
              </a:r>
            </a:p>
          </p:txBody>
        </p:sp>
        <p:cxnSp>
          <p:nvCxnSpPr>
            <p:cNvPr id="46104" name="AutoShape 64"/>
            <p:cNvCxnSpPr>
              <a:cxnSpLocks noChangeShapeType="1"/>
              <a:stCxn id="46103" idx="1"/>
              <a:endCxn id="312370" idx="3"/>
            </p:cNvCxnSpPr>
            <p:nvPr/>
          </p:nvCxnSpPr>
          <p:spPr bwMode="auto">
            <a:xfrm flipH="1">
              <a:off x="2739" y="1930"/>
              <a:ext cx="1037" cy="730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/>
              <a:tailEnd type="triangle" w="med" len="med"/>
            </a:ln>
          </p:spPr>
        </p:cxnSp>
        <p:cxnSp>
          <p:nvCxnSpPr>
            <p:cNvPr id="46105" name="AutoShape 65"/>
            <p:cNvCxnSpPr>
              <a:cxnSpLocks noChangeShapeType="1"/>
              <a:stCxn id="46103" idx="0"/>
              <a:endCxn id="46095" idx="2"/>
            </p:cNvCxnSpPr>
            <p:nvPr/>
          </p:nvCxnSpPr>
          <p:spPr bwMode="auto">
            <a:xfrm flipH="1" flipV="1">
              <a:off x="4174" y="1405"/>
              <a:ext cx="257" cy="236"/>
            </a:xfrm>
            <a:prstGeom prst="straightConnector1">
              <a:avLst/>
            </a:prstGeom>
            <a:noFill/>
            <a:ln w="38100">
              <a:solidFill>
                <a:srgbClr val="808080"/>
              </a:solidFill>
              <a:prstDash val="sysDot"/>
              <a:round/>
              <a:headEnd type="triangle" w="med" len="med"/>
              <a:tailEnd/>
            </a:ln>
          </p:spPr>
        </p:cxnSp>
      </p:grpSp>
      <p:sp>
        <p:nvSpPr>
          <p:cNvPr id="312347" name="Text Box 27"/>
          <p:cNvSpPr txBox="1">
            <a:spLocks noChangeArrowheads="1"/>
          </p:cNvSpPr>
          <p:nvPr/>
        </p:nvSpPr>
        <p:spPr bwMode="auto">
          <a:xfrm>
            <a:off x="693738" y="2365882"/>
            <a:ext cx="4065587" cy="1203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B2B2B2"/>
            </a:outerShdw>
          </a:effectLst>
        </p:spPr>
        <p:txBody>
          <a:bodyPr>
            <a:spAutoFit/>
          </a:bodyPr>
          <a:lstStyle/>
          <a:p>
            <a:pPr algn="l" eaLnBrk="0" hangingPunct="0">
              <a:defRPr/>
            </a:pPr>
            <a:r>
              <a:rPr lang="en-US" sz="1800" dirty="0">
                <a:latin typeface="+mj-lt"/>
              </a:rPr>
              <a:t>This program enables you to split out the production rate for work centers when used in alternate routings</a:t>
            </a:r>
          </a:p>
        </p:txBody>
      </p:sp>
      <p:cxnSp>
        <p:nvCxnSpPr>
          <p:cNvPr id="312437" name="AutoShape 117"/>
          <p:cNvCxnSpPr>
            <a:cxnSpLocks noChangeShapeType="1"/>
            <a:stCxn id="312347" idx="3"/>
          </p:cNvCxnSpPr>
          <p:nvPr/>
        </p:nvCxnSpPr>
        <p:spPr bwMode="auto">
          <a:xfrm>
            <a:off x="4759325" y="2967544"/>
            <a:ext cx="723900" cy="639763"/>
          </a:xfrm>
          <a:prstGeom prst="bentConnector3">
            <a:avLst>
              <a:gd name="adj1" fmla="val 49782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1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312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2347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Center/Routing Stds Maint</a:t>
            </a:r>
          </a:p>
        </p:txBody>
      </p:sp>
      <p:sp>
        <p:nvSpPr>
          <p:cNvPr id="4710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eB-WCR-SU-430</a:t>
            </a:r>
          </a:p>
        </p:txBody>
      </p:sp>
      <p:pic>
        <p:nvPicPr>
          <p:cNvPr id="47108" name="Picture 21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193390" y="1856831"/>
            <a:ext cx="4742857" cy="245714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145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4813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eB-WCR-SU-440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Work Centers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Standard Operations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Master Comments (optional)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Routing Setup</a:t>
            </a:r>
          </a:p>
          <a:p>
            <a:r>
              <a:rPr lang="en-US" b="1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6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Process Definition</a:t>
            </a:r>
          </a:p>
          <a:p>
            <a:pPr eaLnBrk="1" hangingPunct="1"/>
            <a:r>
              <a:rPr lang="en-US" smtClean="0"/>
              <a:t>Process Definition Copy</a:t>
            </a:r>
          </a:p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49155" name="Rectangle 3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Setup and Maintenance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eB-WCR-SU-450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Definition Maintenance</a:t>
            </a:r>
          </a:p>
        </p:txBody>
      </p:sp>
      <p:sp>
        <p:nvSpPr>
          <p:cNvPr id="5017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eB-WCR-SU-460</a:t>
            </a:r>
          </a:p>
        </p:txBody>
      </p:sp>
      <p:pic>
        <p:nvPicPr>
          <p:cNvPr id="50179" name="Picture 36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641467" y="1045087"/>
            <a:ext cx="5847619" cy="52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6423" name="Text Box 7"/>
          <p:cNvSpPr txBox="1">
            <a:spLocks noChangeArrowheads="1"/>
          </p:cNvSpPr>
          <p:nvPr/>
        </p:nvSpPr>
        <p:spPr bwMode="auto">
          <a:xfrm>
            <a:off x="6670668" y="2575437"/>
            <a:ext cx="2120908" cy="156966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Set up in Formula Code Maintenance </a:t>
            </a:r>
          </a:p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or </a:t>
            </a:r>
          </a:p>
          <a:p>
            <a:pPr algn="l" eaLnBrk="0" hangingPunct="0">
              <a:defRPr/>
            </a:pPr>
            <a:r>
              <a:rPr lang="en-US" sz="1600" b="0" dirty="0">
                <a:latin typeface="+mj-lt"/>
              </a:rPr>
              <a:t>Batch Quantity Change</a:t>
            </a:r>
          </a:p>
        </p:txBody>
      </p:sp>
      <p:cxnSp>
        <p:nvCxnSpPr>
          <p:cNvPr id="50182" name="AutoShape 9"/>
          <p:cNvCxnSpPr>
            <a:cxnSpLocks noChangeShapeType="1"/>
            <a:stCxn id="316423" idx="0"/>
            <a:endCxn id="50186" idx="3"/>
          </p:cNvCxnSpPr>
          <p:nvPr/>
        </p:nvCxnSpPr>
        <p:spPr bwMode="auto">
          <a:xfrm rot="16200000" flipV="1">
            <a:off x="7408461" y="2252775"/>
            <a:ext cx="272256" cy="373067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316426" name="Text Box 10"/>
          <p:cNvSpPr txBox="1">
            <a:spLocks noChangeArrowheads="1"/>
          </p:cNvSpPr>
          <p:nvPr/>
        </p:nvSpPr>
        <p:spPr bwMode="auto">
          <a:xfrm>
            <a:off x="752475" y="5424999"/>
            <a:ext cx="1073142" cy="5847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71842" dir="2700000" algn="ctr" rotWithShape="0">
              <a:srgbClr val="B2B2B2"/>
            </a:outerShdw>
          </a:effectLst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en-US" sz="1600" b="0" dirty="0">
                <a:latin typeface="+mj-lt"/>
              </a:rPr>
              <a:t>Unique fields</a:t>
            </a:r>
          </a:p>
        </p:txBody>
      </p:sp>
      <p:cxnSp>
        <p:nvCxnSpPr>
          <p:cNvPr id="50184" name="AutoShape 11"/>
          <p:cNvCxnSpPr>
            <a:cxnSpLocks noChangeShapeType="1"/>
            <a:stCxn id="316426" idx="0"/>
            <a:endCxn id="50185" idx="1"/>
          </p:cNvCxnSpPr>
          <p:nvPr/>
        </p:nvCxnSpPr>
        <p:spPr bwMode="auto">
          <a:xfrm rot="5400000" flipH="1" flipV="1">
            <a:off x="1547013" y="5033682"/>
            <a:ext cx="133350" cy="649284"/>
          </a:xfrm>
          <a:prstGeom prst="bentConnector2">
            <a:avLst/>
          </a:prstGeom>
          <a:noFill/>
          <a:ln w="3175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50185" name="Rectangle 33"/>
          <p:cNvSpPr>
            <a:spLocks noChangeArrowheads="1"/>
          </p:cNvSpPr>
          <p:nvPr/>
        </p:nvSpPr>
        <p:spPr bwMode="auto">
          <a:xfrm>
            <a:off x="1938330" y="4951924"/>
            <a:ext cx="2514600" cy="679450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0186" name="Rectangle 34"/>
          <p:cNvSpPr>
            <a:spLocks noChangeArrowheads="1"/>
          </p:cNvSpPr>
          <p:nvPr/>
        </p:nvSpPr>
        <p:spPr bwMode="auto">
          <a:xfrm>
            <a:off x="5043480" y="2210312"/>
            <a:ext cx="2314575" cy="185737"/>
          </a:xfrm>
          <a:prstGeom prst="rect">
            <a:avLst/>
          </a:prstGeom>
          <a:noFill/>
          <a:ln w="25400" algn="ctr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4" name="Rectangle 30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</a:t>
            </a:r>
          </a:p>
          <a:p>
            <a:r>
              <a:rPr lang="en-US" b="1" dirty="0" smtClean="0"/>
              <a:t>Process Definition Copy</a:t>
            </a:r>
          </a:p>
          <a:p>
            <a:r>
              <a:rPr lang="en-US" dirty="0" smtClean="0"/>
              <a:t>Process/Formula Maintenance</a:t>
            </a:r>
          </a:p>
        </p:txBody>
      </p:sp>
      <p:sp>
        <p:nvSpPr>
          <p:cNvPr id="51203" name="Rectangle 2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Setup and Maintenance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eB-WCR-SU-470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 Definition Copy</a:t>
            </a:r>
          </a:p>
        </p:txBody>
      </p:sp>
      <p:sp>
        <p:nvSpPr>
          <p:cNvPr id="522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eB-WCR-SU-480</a:t>
            </a: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66850" y="2318801"/>
            <a:ext cx="6197600" cy="219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104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7170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eB-WCR-SU-050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r>
              <a:rPr lang="en-US" b="1" dirty="0" smtClean="0"/>
              <a:t>Departments</a:t>
            </a:r>
          </a:p>
          <a:p>
            <a:r>
              <a:rPr lang="en-US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Process Definition Copy</a:t>
            </a:r>
          </a:p>
          <a:p>
            <a:r>
              <a:rPr lang="en-US" b="1" dirty="0" smtClean="0"/>
              <a:t>Process/Formula Maintenance</a:t>
            </a:r>
          </a:p>
        </p:txBody>
      </p:sp>
      <p:sp>
        <p:nvSpPr>
          <p:cNvPr id="53251" name="Rectangle 3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Process Setup and Maintenance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eB-WCR-SU-490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2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427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eB-WCR-SU-500</a:t>
            </a:r>
          </a:p>
        </p:txBody>
      </p:sp>
      <p:pic>
        <p:nvPicPr>
          <p:cNvPr id="54276" name="Picture 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054100" y="1782210"/>
            <a:ext cx="7038096" cy="27619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2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529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eB-WCR-SU-510</a:t>
            </a:r>
          </a:p>
        </p:txBody>
      </p:sp>
      <p:pic>
        <p:nvPicPr>
          <p:cNvPr id="55300" name="Picture 27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425575" y="1334013"/>
            <a:ext cx="6285715" cy="45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55301" name="Rectangle 4"/>
          <p:cNvSpPr>
            <a:spLocks noChangeArrowheads="1"/>
          </p:cNvSpPr>
          <p:nvPr/>
        </p:nvSpPr>
        <p:spPr bwMode="auto">
          <a:xfrm>
            <a:off x="1377950" y="2011875"/>
            <a:ext cx="1073150" cy="242888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3" name="Rectangle 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Process/Formula Maintenance</a:t>
            </a:r>
          </a:p>
        </p:txBody>
      </p:sp>
      <p:sp>
        <p:nvSpPr>
          <p:cNvPr id="56322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eB-WCR-SU-520</a:t>
            </a:r>
          </a:p>
        </p:txBody>
      </p:sp>
      <p:pic>
        <p:nvPicPr>
          <p:cNvPr id="56324" name="Picture 28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1566324" y="1607597"/>
            <a:ext cx="6000000" cy="3638095"/>
          </a:xfrm>
          <a:prstGeom prst="rect">
            <a:avLst/>
          </a:prstGeom>
          <a:noFill/>
          <a:ln>
            <a:noFill/>
          </a:ln>
        </p:spPr>
      </p:pic>
      <p:sp>
        <p:nvSpPr>
          <p:cNvPr id="56325" name="Rectangle 4"/>
          <p:cNvSpPr>
            <a:spLocks noChangeArrowheads="1"/>
          </p:cNvSpPr>
          <p:nvPr/>
        </p:nvSpPr>
        <p:spPr bwMode="auto">
          <a:xfrm>
            <a:off x="1545687" y="2314575"/>
            <a:ext cx="841375" cy="199485"/>
          </a:xfrm>
          <a:prstGeom prst="rect">
            <a:avLst/>
          </a:prstGeom>
          <a:noFill/>
          <a:ln w="2540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Exercise</a:t>
            </a:r>
          </a:p>
        </p:txBody>
      </p:sp>
      <p:sp>
        <p:nvSpPr>
          <p:cNvPr id="5734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/>
              <a:t>eB-WCR-SU-530</a:t>
            </a:r>
          </a:p>
        </p:txBody>
      </p:sp>
      <p:pic>
        <p:nvPicPr>
          <p:cNvPr id="5" name="Picture 4" descr="han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work centers and routings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rgbClr val="FFCC00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the shop calendar, departments, work centers, comments, standard operations, routings, and processes in QAD Enterprise Application</a:t>
            </a:r>
          </a:p>
          <a:p>
            <a:pPr eaLnBrk="1" hangingPunct="1"/>
            <a:r>
              <a:rPr lang="en-US" dirty="0" smtClean="0"/>
              <a:t>Process subcontract operations in QAD Enterprise Application</a:t>
            </a:r>
          </a:p>
        </p:txBody>
      </p:sp>
      <p:sp>
        <p:nvSpPr>
          <p:cNvPr id="583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Course Overview</a:t>
            </a:r>
          </a:p>
        </p:txBody>
      </p:sp>
      <p:sp>
        <p:nvSpPr>
          <p:cNvPr id="583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eB-WCR-SU-540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111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Departments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eB-WCR-SU-060</a:t>
            </a:r>
          </a:p>
        </p:txBody>
      </p:sp>
      <p:sp>
        <p:nvSpPr>
          <p:cNvPr id="282627" name="Text Box 1027"/>
          <p:cNvSpPr txBox="1">
            <a:spLocks noChangeArrowheads="1"/>
          </p:cNvSpPr>
          <p:nvPr/>
        </p:nvSpPr>
        <p:spPr bwMode="auto">
          <a:xfrm>
            <a:off x="3296708" y="3363368"/>
            <a:ext cx="2538413" cy="561975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3000">
                <a:solidFill>
                  <a:schemeClr val="bg1"/>
                </a:solidFill>
                <a:latin typeface="+mj-lt"/>
              </a:rPr>
              <a:t>Department</a:t>
            </a:r>
          </a:p>
        </p:txBody>
      </p:sp>
      <p:grpSp>
        <p:nvGrpSpPr>
          <p:cNvPr id="8197" name="Group 1133"/>
          <p:cNvGrpSpPr>
            <a:grpSpLocks/>
          </p:cNvGrpSpPr>
          <p:nvPr/>
        </p:nvGrpSpPr>
        <p:grpSpPr bwMode="auto">
          <a:xfrm rot="10800000">
            <a:off x="2960158" y="3933281"/>
            <a:ext cx="3079750" cy="1757362"/>
            <a:chOff x="1930" y="1026"/>
            <a:chExt cx="1940" cy="1107"/>
          </a:xfrm>
        </p:grpSpPr>
        <p:grpSp>
          <p:nvGrpSpPr>
            <p:cNvPr id="8220" name="Group 1132"/>
            <p:cNvGrpSpPr>
              <a:grpSpLocks/>
            </p:cNvGrpSpPr>
            <p:nvPr/>
          </p:nvGrpSpPr>
          <p:grpSpPr bwMode="auto">
            <a:xfrm>
              <a:off x="1930" y="1242"/>
              <a:ext cx="1940" cy="891"/>
              <a:chOff x="1930" y="1242"/>
              <a:chExt cx="1940" cy="891"/>
            </a:xfrm>
          </p:grpSpPr>
          <p:grpSp>
            <p:nvGrpSpPr>
              <p:cNvPr id="8223" name="Group 1130"/>
              <p:cNvGrpSpPr>
                <a:grpSpLocks/>
              </p:cNvGrpSpPr>
              <p:nvPr/>
            </p:nvGrpSpPr>
            <p:grpSpPr bwMode="auto">
              <a:xfrm>
                <a:off x="1930" y="1459"/>
                <a:ext cx="1940" cy="674"/>
                <a:chOff x="1930" y="1459"/>
                <a:chExt cx="1940" cy="674"/>
              </a:xfrm>
            </p:grpSpPr>
            <p:grpSp>
              <p:nvGrpSpPr>
                <p:cNvPr id="8226" name="Group 1129"/>
                <p:cNvGrpSpPr>
                  <a:grpSpLocks/>
                </p:cNvGrpSpPr>
                <p:nvPr/>
              </p:nvGrpSpPr>
              <p:grpSpPr bwMode="auto">
                <a:xfrm>
                  <a:off x="1930" y="1675"/>
                  <a:ext cx="1940" cy="458"/>
                  <a:chOff x="1930" y="1675"/>
                  <a:chExt cx="1940" cy="458"/>
                </a:xfrm>
              </p:grpSpPr>
              <p:grpSp>
                <p:nvGrpSpPr>
                  <p:cNvPr id="8229" name="Group 1128"/>
                  <p:cNvGrpSpPr>
                    <a:grpSpLocks/>
                  </p:cNvGrpSpPr>
                  <p:nvPr/>
                </p:nvGrpSpPr>
                <p:grpSpPr bwMode="auto">
                  <a:xfrm>
                    <a:off x="1930" y="1892"/>
                    <a:ext cx="1940" cy="241"/>
                    <a:chOff x="1930" y="1892"/>
                    <a:chExt cx="1940" cy="241"/>
                  </a:xfrm>
                </p:grpSpPr>
                <p:cxnSp>
                  <p:nvCxnSpPr>
                    <p:cNvPr id="8232" name="AutoShape 1062"/>
                    <p:cNvCxnSpPr>
                      <a:cxnSpLocks noChangeShapeType="1"/>
                    </p:cNvCxnSpPr>
                    <p:nvPr/>
                  </p:nvCxnSpPr>
                  <p:spPr bwMode="auto">
                    <a:xfrm rot="-5400000">
                      <a:off x="3255" y="1519"/>
                      <a:ext cx="241" cy="988"/>
                    </a:xfrm>
                    <a:prstGeom prst="curvedConnector2">
                      <a:avLst/>
                    </a:prstGeom>
                    <a:noFill/>
                    <a:ln w="38100">
                      <a:solidFill>
                        <a:srgbClr val="365E9A"/>
                      </a:solidFill>
                      <a:round/>
                      <a:headEnd/>
                      <a:tailEnd type="triangle" w="med" len="med"/>
                    </a:ln>
                  </p:spPr>
                </p:cxnSp>
                <p:cxnSp>
                  <p:nvCxnSpPr>
                    <p:cNvPr id="8233" name="AutoShape 1072"/>
                    <p:cNvCxnSpPr>
                      <a:cxnSpLocks noChangeShapeType="1"/>
                    </p:cNvCxnSpPr>
                    <p:nvPr/>
                  </p:nvCxnSpPr>
                  <p:spPr bwMode="auto">
                    <a:xfrm rot="5400000" flipH="1">
                      <a:off x="2285" y="1537"/>
                      <a:ext cx="241" cy="952"/>
                    </a:xfrm>
                    <a:prstGeom prst="curvedConnector2">
                      <a:avLst/>
                    </a:prstGeom>
                    <a:noFill/>
                    <a:ln w="38100">
                      <a:solidFill>
                        <a:srgbClr val="365E9A"/>
                      </a:solidFill>
                      <a:round/>
                      <a:headEnd/>
                      <a:tailEnd type="triangle" w="med" len="med"/>
                    </a:ln>
                  </p:spPr>
                </p:cxnSp>
              </p:grpSp>
              <p:cxnSp>
                <p:nvCxnSpPr>
                  <p:cNvPr id="8230" name="AutoShape 1081"/>
                  <p:cNvCxnSpPr>
                    <a:cxnSpLocks noChangeShapeType="1"/>
                  </p:cNvCxnSpPr>
                  <p:nvPr/>
                </p:nvCxnSpPr>
                <p:spPr bwMode="auto">
                  <a:xfrm rot="5400000" flipH="1">
                    <a:off x="2177" y="1428"/>
                    <a:ext cx="458" cy="952"/>
                  </a:xfrm>
                  <a:prstGeom prst="curvedConnector2">
                    <a:avLst/>
                  </a:prstGeom>
                  <a:noFill/>
                  <a:ln w="38100">
                    <a:solidFill>
                      <a:schemeClr val="hlink"/>
                    </a:solidFill>
                    <a:round/>
                    <a:headEnd/>
                    <a:tailEnd type="triangle" w="med" len="med"/>
                  </a:ln>
                </p:spPr>
              </p:cxnSp>
              <p:cxnSp>
                <p:nvCxnSpPr>
                  <p:cNvPr id="8231" name="AutoShape 1082"/>
                  <p:cNvCxnSpPr>
                    <a:cxnSpLocks noChangeShapeType="1"/>
                  </p:cNvCxnSpPr>
                  <p:nvPr/>
                </p:nvCxnSpPr>
                <p:spPr bwMode="auto">
                  <a:xfrm rot="-5400000">
                    <a:off x="3147" y="1410"/>
                    <a:ext cx="458" cy="988"/>
                  </a:xfrm>
                  <a:prstGeom prst="curvedConnector2">
                    <a:avLst/>
                  </a:prstGeom>
                  <a:noFill/>
                  <a:ln w="38100">
                    <a:solidFill>
                      <a:schemeClr val="hlink"/>
                    </a:solidFill>
                    <a:round/>
                    <a:headEnd/>
                    <a:tailEnd type="triangle" w="med" len="med"/>
                  </a:ln>
                </p:spPr>
              </p:cxnSp>
            </p:grpSp>
            <p:cxnSp>
              <p:nvCxnSpPr>
                <p:cNvPr id="8227" name="AutoShape 1083"/>
                <p:cNvCxnSpPr>
                  <a:cxnSpLocks noChangeShapeType="1"/>
                </p:cNvCxnSpPr>
                <p:nvPr/>
              </p:nvCxnSpPr>
              <p:spPr bwMode="auto">
                <a:xfrm rot="5400000" flipH="1">
                  <a:off x="2069" y="1320"/>
                  <a:ext cx="674" cy="952"/>
                </a:xfrm>
                <a:prstGeom prst="curvedConnector2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 type="triangle" w="med" len="med"/>
                </a:ln>
              </p:spPr>
            </p:cxnSp>
            <p:cxnSp>
              <p:nvCxnSpPr>
                <p:cNvPr id="8228" name="AutoShape 1084"/>
                <p:cNvCxnSpPr>
                  <a:cxnSpLocks noChangeShapeType="1"/>
                </p:cNvCxnSpPr>
                <p:nvPr/>
              </p:nvCxnSpPr>
              <p:spPr bwMode="auto">
                <a:xfrm rot="-5400000">
                  <a:off x="3039" y="1302"/>
                  <a:ext cx="674" cy="988"/>
                </a:xfrm>
                <a:prstGeom prst="curvedConnector2">
                  <a:avLst/>
                </a:prstGeom>
                <a:noFill/>
                <a:ln w="38100">
                  <a:solidFill>
                    <a:schemeClr val="tx2"/>
                  </a:solidFill>
                  <a:round/>
                  <a:headEnd/>
                  <a:tailEnd type="triangle" w="med" len="med"/>
                </a:ln>
              </p:spPr>
            </p:cxnSp>
          </p:grpSp>
          <p:cxnSp>
            <p:nvCxnSpPr>
              <p:cNvPr id="8224" name="AutoShape 1085"/>
              <p:cNvCxnSpPr>
                <a:cxnSpLocks noChangeShapeType="1"/>
              </p:cNvCxnSpPr>
              <p:nvPr/>
            </p:nvCxnSpPr>
            <p:spPr bwMode="auto">
              <a:xfrm rot="5400000" flipH="1">
                <a:off x="1960" y="1212"/>
                <a:ext cx="891" cy="952"/>
              </a:xfrm>
              <a:prstGeom prst="curvedConnector2">
                <a:avLst/>
              </a:prstGeom>
              <a:noFill/>
              <a:ln w="38100">
                <a:solidFill>
                  <a:srgbClr val="799DD1"/>
                </a:solidFill>
                <a:round/>
                <a:headEnd/>
                <a:tailEnd type="triangle" w="med" len="med"/>
              </a:ln>
            </p:spPr>
          </p:cxnSp>
          <p:cxnSp>
            <p:nvCxnSpPr>
              <p:cNvPr id="8225" name="AutoShape 1086"/>
              <p:cNvCxnSpPr>
                <a:cxnSpLocks noChangeShapeType="1"/>
              </p:cNvCxnSpPr>
              <p:nvPr/>
            </p:nvCxnSpPr>
            <p:spPr bwMode="auto">
              <a:xfrm rot="-5400000">
                <a:off x="2930" y="1194"/>
                <a:ext cx="891" cy="988"/>
              </a:xfrm>
              <a:prstGeom prst="curvedConnector2">
                <a:avLst/>
              </a:prstGeom>
              <a:noFill/>
              <a:ln w="38100">
                <a:solidFill>
                  <a:srgbClr val="799DD1"/>
                </a:solidFill>
                <a:round/>
                <a:headEnd/>
                <a:tailEnd type="triangle" w="med" len="med"/>
              </a:ln>
            </p:spPr>
          </p:cxnSp>
        </p:grpSp>
        <p:cxnSp>
          <p:nvCxnSpPr>
            <p:cNvPr id="8221" name="AutoShape 1089"/>
            <p:cNvCxnSpPr>
              <a:cxnSpLocks noChangeShapeType="1"/>
            </p:cNvCxnSpPr>
            <p:nvPr/>
          </p:nvCxnSpPr>
          <p:spPr bwMode="auto">
            <a:xfrm rot="-5400000">
              <a:off x="2822" y="1086"/>
              <a:ext cx="1107" cy="988"/>
            </a:xfrm>
            <a:prstGeom prst="curvedConnector2">
              <a:avLst/>
            </a:prstGeom>
            <a:noFill/>
            <a:ln w="38100">
              <a:solidFill>
                <a:srgbClr val="9EB8DE"/>
              </a:solidFill>
              <a:round/>
              <a:headEnd/>
              <a:tailEnd type="triangle" w="med" len="med"/>
            </a:ln>
          </p:spPr>
        </p:cxnSp>
        <p:cxnSp>
          <p:nvCxnSpPr>
            <p:cNvPr id="8222" name="AutoShape 1090"/>
            <p:cNvCxnSpPr>
              <a:cxnSpLocks noChangeShapeType="1"/>
            </p:cNvCxnSpPr>
            <p:nvPr/>
          </p:nvCxnSpPr>
          <p:spPr bwMode="auto">
            <a:xfrm rot="5400000" flipH="1">
              <a:off x="1852" y="1104"/>
              <a:ext cx="1107" cy="952"/>
            </a:xfrm>
            <a:prstGeom prst="curvedConnector2">
              <a:avLst/>
            </a:prstGeom>
            <a:noFill/>
            <a:ln w="38100">
              <a:solidFill>
                <a:srgbClr val="9EB8DE"/>
              </a:solidFill>
              <a:round/>
              <a:headEnd/>
              <a:tailEnd type="triangle" w="med" len="med"/>
            </a:ln>
          </p:spPr>
        </p:cxnSp>
      </p:grpSp>
      <p:grpSp>
        <p:nvGrpSpPr>
          <p:cNvPr id="8198" name="Group 40"/>
          <p:cNvGrpSpPr>
            <a:grpSpLocks/>
          </p:cNvGrpSpPr>
          <p:nvPr/>
        </p:nvGrpSpPr>
        <p:grpSpPr bwMode="auto">
          <a:xfrm>
            <a:off x="6031971" y="4242843"/>
            <a:ext cx="1201737" cy="1533525"/>
            <a:chOff x="3870" y="1002"/>
            <a:chExt cx="757" cy="966"/>
          </a:xfrm>
        </p:grpSpPr>
        <p:sp>
          <p:nvSpPr>
            <p:cNvPr id="8215" name="Rectangle 1049"/>
            <p:cNvSpPr>
              <a:spLocks noChangeArrowheads="1"/>
            </p:cNvSpPr>
            <p:nvPr/>
          </p:nvSpPr>
          <p:spPr bwMode="auto">
            <a:xfrm>
              <a:off x="3886" y="1017"/>
              <a:ext cx="741" cy="951"/>
            </a:xfrm>
            <a:prstGeom prst="rect">
              <a:avLst/>
            </a:prstGeom>
            <a:solidFill>
              <a:srgbClr val="B7B7FF"/>
            </a:solidFill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6" name="Rectangle 1043"/>
            <p:cNvSpPr>
              <a:spLocks noChangeArrowheads="1"/>
            </p:cNvSpPr>
            <p:nvPr/>
          </p:nvSpPr>
          <p:spPr bwMode="auto">
            <a:xfrm>
              <a:off x="3870" y="1003"/>
              <a:ext cx="746" cy="953"/>
            </a:xfrm>
            <a:prstGeom prst="rect">
              <a:avLst/>
            </a:prstGeom>
            <a:solidFill>
              <a:srgbClr val="99CCFF"/>
            </a:solidFill>
            <a:ln w="12700">
              <a:noFill/>
              <a:miter lim="800000"/>
              <a:headEnd/>
              <a:tailEnd/>
            </a:ln>
          </p:spPr>
          <p:txBody>
            <a:bodyPr wrap="none" tIns="411480"/>
            <a:lstStyle/>
            <a:p>
              <a:pPr eaLnBrk="0" hangingPunct="0">
                <a:lnSpc>
                  <a:spcPct val="50000"/>
                </a:lnSpc>
              </a:pPr>
              <a:r>
                <a:rPr lang="en-US" sz="1200">
                  <a:latin typeface="+mj-lt"/>
                </a:rPr>
                <a:t>General</a:t>
              </a:r>
            </a:p>
            <a:p>
              <a:pPr eaLnBrk="0" hangingPunct="0"/>
              <a:r>
                <a:rPr lang="en-US" sz="1200">
                  <a:latin typeface="+mj-lt"/>
                </a:rPr>
                <a:t>Ledger</a:t>
              </a:r>
              <a:endParaRPr lang="en-US" sz="120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8217" name="Line 1045"/>
            <p:cNvSpPr>
              <a:spLocks noChangeShapeType="1"/>
            </p:cNvSpPr>
            <p:nvPr/>
          </p:nvSpPr>
          <p:spPr bwMode="auto">
            <a:xfrm>
              <a:off x="3870" y="1071"/>
              <a:ext cx="75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8" name="Line 1046"/>
            <p:cNvSpPr>
              <a:spLocks noChangeShapeType="1"/>
            </p:cNvSpPr>
            <p:nvPr/>
          </p:nvSpPr>
          <p:spPr bwMode="auto">
            <a:xfrm>
              <a:off x="3870" y="1117"/>
              <a:ext cx="754" cy="0"/>
            </a:xfrm>
            <a:prstGeom prst="line">
              <a:avLst/>
            </a:prstGeom>
            <a:noFill/>
            <a:ln w="12700">
              <a:solidFill>
                <a:schemeClr val="bg1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9" name="Line 1048"/>
            <p:cNvSpPr>
              <a:spLocks noChangeShapeType="1"/>
            </p:cNvSpPr>
            <p:nvPr/>
          </p:nvSpPr>
          <p:spPr bwMode="auto">
            <a:xfrm>
              <a:off x="3895" y="1002"/>
              <a:ext cx="0" cy="95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grpSp>
        <p:nvGrpSpPr>
          <p:cNvPr id="8199" name="Group 41"/>
          <p:cNvGrpSpPr>
            <a:grpSpLocks/>
          </p:cNvGrpSpPr>
          <p:nvPr/>
        </p:nvGrpSpPr>
        <p:grpSpPr bwMode="auto">
          <a:xfrm>
            <a:off x="1701271" y="4241256"/>
            <a:ext cx="1262062" cy="1535112"/>
            <a:chOff x="1137" y="1004"/>
            <a:chExt cx="795" cy="913"/>
          </a:xfrm>
        </p:grpSpPr>
        <p:sp>
          <p:nvSpPr>
            <p:cNvPr id="8210" name="Rectangle 1069"/>
            <p:cNvSpPr>
              <a:spLocks noChangeArrowheads="1"/>
            </p:cNvSpPr>
            <p:nvPr/>
          </p:nvSpPr>
          <p:spPr bwMode="auto">
            <a:xfrm>
              <a:off x="1137" y="1004"/>
              <a:ext cx="795" cy="913"/>
            </a:xfrm>
            <a:prstGeom prst="rect">
              <a:avLst/>
            </a:prstGeom>
            <a:solidFill>
              <a:srgbClr val="FFFFCC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1" name="Text Box 1070"/>
            <p:cNvSpPr txBox="1">
              <a:spLocks noChangeArrowheads="1"/>
            </p:cNvSpPr>
            <p:nvPr/>
          </p:nvSpPr>
          <p:spPr bwMode="auto">
            <a:xfrm>
              <a:off x="1301" y="1170"/>
              <a:ext cx="537" cy="272"/>
            </a:xfrm>
            <a:prstGeom prst="rect">
              <a:avLst/>
            </a:prstGeom>
            <a:solidFill>
              <a:srgbClr val="FFFFCC"/>
            </a:solidFill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sz="1200">
                  <a:latin typeface="+mj-lt"/>
                </a:rPr>
                <a:t>Planning</a:t>
              </a:r>
            </a:p>
            <a:p>
              <a:pPr eaLnBrk="0" hangingPunct="0"/>
              <a:r>
                <a:rPr lang="en-US" sz="1200">
                  <a:latin typeface="+mj-lt"/>
                </a:rPr>
                <a:t>Reports</a:t>
              </a:r>
              <a:endParaRPr lang="en-US" sz="1800">
                <a:latin typeface="+mj-lt"/>
              </a:endParaRPr>
            </a:p>
          </p:txBody>
        </p:sp>
        <p:sp>
          <p:nvSpPr>
            <p:cNvPr id="8212" name="Line 33"/>
            <p:cNvSpPr>
              <a:spLocks noChangeShapeType="1"/>
            </p:cNvSpPr>
            <p:nvPr/>
          </p:nvSpPr>
          <p:spPr bwMode="auto">
            <a:xfrm>
              <a:off x="1154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3" name="Line 35"/>
            <p:cNvSpPr>
              <a:spLocks noChangeShapeType="1"/>
            </p:cNvSpPr>
            <p:nvPr/>
          </p:nvSpPr>
          <p:spPr bwMode="auto">
            <a:xfrm>
              <a:off x="1172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8214" name="Line 36"/>
            <p:cNvSpPr>
              <a:spLocks noChangeShapeType="1"/>
            </p:cNvSpPr>
            <p:nvPr/>
          </p:nvSpPr>
          <p:spPr bwMode="auto">
            <a:xfrm>
              <a:off x="1189" y="1007"/>
              <a:ext cx="0" cy="905"/>
            </a:xfrm>
            <a:prstGeom prst="line">
              <a:avLst/>
            </a:prstGeom>
            <a:noFill/>
            <a:ln w="12700">
              <a:solidFill>
                <a:srgbClr val="FFCC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</p:grpSp>
      <p:cxnSp>
        <p:nvCxnSpPr>
          <p:cNvPr id="8200" name="AutoShape 1037"/>
          <p:cNvCxnSpPr>
            <a:cxnSpLocks noChangeShapeType="1"/>
            <a:stCxn id="282632" idx="2"/>
            <a:endCxn id="282627" idx="0"/>
          </p:cNvCxnSpPr>
          <p:nvPr/>
        </p:nvCxnSpPr>
        <p:spPr bwMode="auto">
          <a:xfrm rot="5400000">
            <a:off x="5448565" y="976561"/>
            <a:ext cx="1504950" cy="3268663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9EB8DE"/>
            </a:solidFill>
            <a:round/>
            <a:headEnd/>
            <a:tailEnd type="triangle" w="med" len="med"/>
          </a:ln>
        </p:spPr>
      </p:cxnSp>
      <p:sp>
        <p:nvSpPr>
          <p:cNvPr id="282632" name="Text Box 1032"/>
          <p:cNvSpPr txBox="1">
            <a:spLocks noChangeArrowheads="1"/>
          </p:cNvSpPr>
          <p:nvPr/>
        </p:nvSpPr>
        <p:spPr bwMode="auto">
          <a:xfrm>
            <a:off x="7247996" y="1204368"/>
            <a:ext cx="1174750" cy="654050"/>
          </a:xfrm>
          <a:prstGeom prst="rect">
            <a:avLst/>
          </a:prstGeom>
          <a:solidFill>
            <a:srgbClr val="9EB8DE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5</a:t>
            </a:r>
          </a:p>
        </p:txBody>
      </p:sp>
      <p:cxnSp>
        <p:nvCxnSpPr>
          <p:cNvPr id="8202" name="AutoShape 1036"/>
          <p:cNvCxnSpPr>
            <a:cxnSpLocks noChangeShapeType="1"/>
            <a:stCxn id="282630" idx="2"/>
            <a:endCxn id="282627" idx="0"/>
          </p:cNvCxnSpPr>
          <p:nvPr/>
        </p:nvCxnSpPr>
        <p:spPr bwMode="auto">
          <a:xfrm rot="5400000">
            <a:off x="4631002" y="1794124"/>
            <a:ext cx="1504950" cy="1633538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799DD1"/>
            </a:solidFill>
            <a:round/>
            <a:headEnd/>
            <a:tailEnd type="triangle" w="med" len="med"/>
          </a:ln>
        </p:spPr>
      </p:cxnSp>
      <p:sp>
        <p:nvSpPr>
          <p:cNvPr id="282630" name="Text Box 1030"/>
          <p:cNvSpPr txBox="1">
            <a:spLocks noChangeArrowheads="1"/>
          </p:cNvSpPr>
          <p:nvPr/>
        </p:nvSpPr>
        <p:spPr bwMode="auto">
          <a:xfrm>
            <a:off x="5612871" y="1204368"/>
            <a:ext cx="1174750" cy="654050"/>
          </a:xfrm>
          <a:prstGeom prst="rect">
            <a:avLst/>
          </a:prstGeom>
          <a:solidFill>
            <a:srgbClr val="799DD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4</a:t>
            </a:r>
          </a:p>
        </p:txBody>
      </p:sp>
      <p:cxnSp>
        <p:nvCxnSpPr>
          <p:cNvPr id="8204" name="AutoShape 1035"/>
          <p:cNvCxnSpPr>
            <a:cxnSpLocks noChangeShapeType="1"/>
            <a:stCxn id="282631" idx="2"/>
            <a:endCxn id="282627" idx="0"/>
          </p:cNvCxnSpPr>
          <p:nvPr/>
        </p:nvCxnSpPr>
        <p:spPr bwMode="auto">
          <a:xfrm rot="5400000">
            <a:off x="3814233" y="2610893"/>
            <a:ext cx="1504950" cy="0"/>
          </a:xfrm>
          <a:prstGeom prst="straightConnector1">
            <a:avLst/>
          </a:prstGeom>
          <a:noFill/>
          <a:ln w="38100">
            <a:solidFill>
              <a:schemeClr val="tx2"/>
            </a:solidFill>
            <a:round/>
            <a:headEnd/>
            <a:tailEnd type="triangle" w="med" len="med"/>
          </a:ln>
        </p:spPr>
      </p:cxnSp>
      <p:sp>
        <p:nvSpPr>
          <p:cNvPr id="282631" name="Text Box 1031"/>
          <p:cNvSpPr txBox="1">
            <a:spLocks noChangeArrowheads="1"/>
          </p:cNvSpPr>
          <p:nvPr/>
        </p:nvSpPr>
        <p:spPr bwMode="auto">
          <a:xfrm>
            <a:off x="3979333" y="1204368"/>
            <a:ext cx="1174750" cy="654050"/>
          </a:xfrm>
          <a:prstGeom prst="rec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Center 3</a:t>
            </a:r>
          </a:p>
        </p:txBody>
      </p:sp>
      <p:cxnSp>
        <p:nvCxnSpPr>
          <p:cNvPr id="8206" name="AutoShape 1034"/>
          <p:cNvCxnSpPr>
            <a:cxnSpLocks noChangeShapeType="1"/>
            <a:stCxn id="282629" idx="2"/>
            <a:endCxn id="282627" idx="0"/>
          </p:cNvCxnSpPr>
          <p:nvPr/>
        </p:nvCxnSpPr>
        <p:spPr bwMode="auto">
          <a:xfrm rot="16200000" flipH="1">
            <a:off x="2996671" y="1793330"/>
            <a:ext cx="1504950" cy="1635125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chemeClr val="hlink"/>
            </a:solidFill>
            <a:round/>
            <a:headEnd/>
            <a:tailEnd type="triangle" w="med" len="med"/>
          </a:ln>
        </p:spPr>
      </p:cxnSp>
      <p:sp>
        <p:nvSpPr>
          <p:cNvPr id="282629" name="Text Box 1029"/>
          <p:cNvSpPr txBox="1">
            <a:spLocks noChangeArrowheads="1"/>
          </p:cNvSpPr>
          <p:nvPr/>
        </p:nvSpPr>
        <p:spPr bwMode="auto">
          <a:xfrm>
            <a:off x="2344208" y="1204368"/>
            <a:ext cx="1174750" cy="654050"/>
          </a:xfrm>
          <a:prstGeom prst="rect">
            <a:avLst/>
          </a:prstGeom>
          <a:solidFill>
            <a:schemeClr val="hlink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>
                <a:solidFill>
                  <a:schemeClr val="bg1"/>
                </a:solidFill>
                <a:latin typeface="+mj-lt"/>
              </a:rPr>
              <a:t>Center 2</a:t>
            </a:r>
          </a:p>
        </p:txBody>
      </p:sp>
      <p:sp>
        <p:nvSpPr>
          <p:cNvPr id="282628" name="Text Box 1028"/>
          <p:cNvSpPr txBox="1">
            <a:spLocks noChangeArrowheads="1"/>
          </p:cNvSpPr>
          <p:nvPr/>
        </p:nvSpPr>
        <p:spPr bwMode="auto">
          <a:xfrm>
            <a:off x="710671" y="1204368"/>
            <a:ext cx="1174750" cy="654050"/>
          </a:xfrm>
          <a:prstGeom prst="rect">
            <a:avLst/>
          </a:prstGeom>
          <a:solidFill>
            <a:srgbClr val="365E9A"/>
          </a:solidFill>
          <a:ln w="12700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Work</a:t>
            </a:r>
          </a:p>
          <a:p>
            <a:pPr eaLnBrk="0" hangingPunct="0">
              <a:defRPr/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Center 1</a:t>
            </a:r>
          </a:p>
        </p:txBody>
      </p:sp>
      <p:cxnSp>
        <p:nvCxnSpPr>
          <p:cNvPr id="8209" name="AutoShape 1033"/>
          <p:cNvCxnSpPr>
            <a:cxnSpLocks noChangeShapeType="1"/>
            <a:stCxn id="282628" idx="2"/>
            <a:endCxn id="282627" idx="0"/>
          </p:cNvCxnSpPr>
          <p:nvPr/>
        </p:nvCxnSpPr>
        <p:spPr bwMode="auto">
          <a:xfrm rot="16200000" flipH="1">
            <a:off x="2179902" y="976562"/>
            <a:ext cx="1504950" cy="3268662"/>
          </a:xfrm>
          <a:prstGeom prst="curvedConnector3">
            <a:avLst>
              <a:gd name="adj1" fmla="val 50000"/>
            </a:avLst>
          </a:prstGeom>
          <a:noFill/>
          <a:ln w="38100">
            <a:solidFill>
              <a:srgbClr val="365E9A"/>
            </a:solidFill>
            <a:round/>
            <a:headEnd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Department Maintenance</a:t>
            </a:r>
          </a:p>
        </p:txBody>
      </p:sp>
      <p:sp>
        <p:nvSpPr>
          <p:cNvPr id="9218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eB-WCR-SU-070</a:t>
            </a:r>
          </a:p>
        </p:txBody>
      </p:sp>
      <p:pic>
        <p:nvPicPr>
          <p:cNvPr id="9220" name="Picture 32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060575" y="1204370"/>
            <a:ext cx="5019048" cy="48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2820988" y="3645945"/>
            <a:ext cx="1685925" cy="377825"/>
          </a:xfrm>
          <a:prstGeom prst="rect">
            <a:avLst/>
          </a:prstGeom>
          <a:noFill/>
          <a:ln w="31750" algn="ctr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96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300" dirty="0" smtClean="0"/>
              <a:t>Work Centers and Routings Process Setup and Maintenance</a:t>
            </a:r>
          </a:p>
        </p:txBody>
      </p:sp>
      <p:sp>
        <p:nvSpPr>
          <p:cNvPr id="1024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eB-WCR-SU-080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en-US" dirty="0" smtClean="0"/>
              <a:t>Shop Calendar</a:t>
            </a:r>
          </a:p>
          <a:p>
            <a:pPr>
              <a:buFont typeface="Wingdings" pitchFamily="2" charset="2"/>
              <a:buChar char="ü"/>
            </a:pPr>
            <a:r>
              <a:rPr lang="en-US" dirty="0" smtClean="0"/>
              <a:t>Departments</a:t>
            </a:r>
          </a:p>
          <a:p>
            <a:r>
              <a:rPr lang="en-US" b="1" dirty="0" smtClean="0"/>
              <a:t>Work Centers</a:t>
            </a:r>
          </a:p>
          <a:p>
            <a:r>
              <a:rPr lang="en-US" dirty="0" smtClean="0"/>
              <a:t>Standard Operations (optional)</a:t>
            </a:r>
          </a:p>
          <a:p>
            <a:r>
              <a:rPr lang="en-US" dirty="0" smtClean="0"/>
              <a:t>Master Comments (optional)</a:t>
            </a:r>
          </a:p>
          <a:p>
            <a:r>
              <a:rPr lang="en-US" dirty="0" smtClean="0"/>
              <a:t>Routing Setup</a:t>
            </a:r>
          </a:p>
          <a:p>
            <a:r>
              <a:rPr lang="en-US" dirty="0" smtClean="0"/>
              <a:t>Processes (optional)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Work Center</a:t>
            </a:r>
            <a:endParaRPr lang="en-US" sz="2000" smtClean="0"/>
          </a:p>
        </p:txBody>
      </p:sp>
      <p:sp>
        <p:nvSpPr>
          <p:cNvPr id="1126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eB-WCR-SU-090</a:t>
            </a:r>
          </a:p>
        </p:txBody>
      </p:sp>
      <p:sp>
        <p:nvSpPr>
          <p:cNvPr id="11268" name="Rectangle 266"/>
          <p:cNvSpPr>
            <a:spLocks noChangeArrowheads="1"/>
          </p:cNvSpPr>
          <p:nvPr/>
        </p:nvSpPr>
        <p:spPr bwMode="auto">
          <a:xfrm>
            <a:off x="288925" y="1944666"/>
            <a:ext cx="3684588" cy="1758950"/>
          </a:xfrm>
          <a:prstGeom prst="rect">
            <a:avLst/>
          </a:prstGeom>
          <a:noFill/>
          <a:ln w="76200">
            <a:solidFill>
              <a:schemeClr val="bg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1269" name="Group 93"/>
          <p:cNvGrpSpPr>
            <a:grpSpLocks/>
          </p:cNvGrpSpPr>
          <p:nvPr/>
        </p:nvGrpSpPr>
        <p:grpSpPr bwMode="auto">
          <a:xfrm>
            <a:off x="611188" y="2300266"/>
            <a:ext cx="1279525" cy="700087"/>
            <a:chOff x="2665" y="1248"/>
            <a:chExt cx="806" cy="441"/>
          </a:xfrm>
        </p:grpSpPr>
        <p:grpSp>
          <p:nvGrpSpPr>
            <p:cNvPr id="11422" name="Group 52"/>
            <p:cNvGrpSpPr>
              <a:grpSpLocks/>
            </p:cNvGrpSpPr>
            <p:nvPr/>
          </p:nvGrpSpPr>
          <p:grpSpPr bwMode="auto">
            <a:xfrm>
              <a:off x="2665" y="1378"/>
              <a:ext cx="144" cy="241"/>
              <a:chOff x="2665" y="1378"/>
              <a:chExt cx="144" cy="241"/>
            </a:xfrm>
          </p:grpSpPr>
          <p:sp>
            <p:nvSpPr>
              <p:cNvPr id="11463" name="Freeform 48"/>
              <p:cNvSpPr>
                <a:spLocks/>
              </p:cNvSpPr>
              <p:nvPr/>
            </p:nvSpPr>
            <p:spPr bwMode="auto">
              <a:xfrm>
                <a:off x="2665" y="1378"/>
                <a:ext cx="144" cy="241"/>
              </a:xfrm>
              <a:custGeom>
                <a:avLst/>
                <a:gdLst>
                  <a:gd name="T0" fmla="*/ 36 w 144"/>
                  <a:gd name="T1" fmla="*/ 0 h 241"/>
                  <a:gd name="T2" fmla="*/ 0 w 144"/>
                  <a:gd name="T3" fmla="*/ 36 h 241"/>
                  <a:gd name="T4" fmla="*/ 0 w 144"/>
                  <a:gd name="T5" fmla="*/ 241 h 241"/>
                  <a:gd name="T6" fmla="*/ 108 w 144"/>
                  <a:gd name="T7" fmla="*/ 241 h 241"/>
                  <a:gd name="T8" fmla="*/ 144 w 144"/>
                  <a:gd name="T9" fmla="*/ 205 h 241"/>
                  <a:gd name="T10" fmla="*/ 144 w 144"/>
                  <a:gd name="T11" fmla="*/ 0 h 241"/>
                  <a:gd name="T12" fmla="*/ 36 w 144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"/>
                  <a:gd name="T22" fmla="*/ 0 h 241"/>
                  <a:gd name="T23" fmla="*/ 144 w 144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" h="241">
                    <a:moveTo>
                      <a:pt x="36" y="0"/>
                    </a:moveTo>
                    <a:lnTo>
                      <a:pt x="0" y="36"/>
                    </a:lnTo>
                    <a:lnTo>
                      <a:pt x="0" y="241"/>
                    </a:lnTo>
                    <a:lnTo>
                      <a:pt x="108" y="241"/>
                    </a:lnTo>
                    <a:lnTo>
                      <a:pt x="144" y="205"/>
                    </a:lnTo>
                    <a:lnTo>
                      <a:pt x="14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hlink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4" name="Line 49"/>
              <p:cNvSpPr>
                <a:spLocks noChangeShapeType="1"/>
              </p:cNvSpPr>
              <p:nvPr/>
            </p:nvSpPr>
            <p:spPr bwMode="auto">
              <a:xfrm flipH="1">
                <a:off x="2665" y="1414"/>
                <a:ext cx="1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5" name="Line 50"/>
              <p:cNvSpPr>
                <a:spLocks noChangeShapeType="1"/>
              </p:cNvSpPr>
              <p:nvPr/>
            </p:nvSpPr>
            <p:spPr bwMode="auto">
              <a:xfrm flipV="1">
                <a:off x="2773" y="1378"/>
                <a:ext cx="36" cy="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6" name="Line 51"/>
              <p:cNvSpPr>
                <a:spLocks noChangeShapeType="1"/>
              </p:cNvSpPr>
              <p:nvPr/>
            </p:nvSpPr>
            <p:spPr bwMode="auto">
              <a:xfrm>
                <a:off x="2773" y="1414"/>
                <a:ext cx="1" cy="2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23" name="Oval 53"/>
            <p:cNvSpPr>
              <a:spLocks noChangeArrowheads="1"/>
            </p:cNvSpPr>
            <p:nvPr/>
          </p:nvSpPr>
          <p:spPr bwMode="auto">
            <a:xfrm>
              <a:off x="2711" y="1257"/>
              <a:ext cx="58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24" name="Oval 54"/>
            <p:cNvSpPr>
              <a:spLocks noChangeArrowheads="1"/>
            </p:cNvSpPr>
            <p:nvPr/>
          </p:nvSpPr>
          <p:spPr bwMode="auto">
            <a:xfrm>
              <a:off x="2732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25" name="Group 59"/>
            <p:cNvGrpSpPr>
              <a:grpSpLocks/>
            </p:cNvGrpSpPr>
            <p:nvPr/>
          </p:nvGrpSpPr>
          <p:grpSpPr bwMode="auto">
            <a:xfrm>
              <a:off x="2747" y="1598"/>
              <a:ext cx="676" cy="35"/>
              <a:chOff x="2747" y="1598"/>
              <a:chExt cx="676" cy="35"/>
            </a:xfrm>
          </p:grpSpPr>
          <p:sp>
            <p:nvSpPr>
              <p:cNvPr id="11459" name="Freeform 55"/>
              <p:cNvSpPr>
                <a:spLocks/>
              </p:cNvSpPr>
              <p:nvPr/>
            </p:nvSpPr>
            <p:spPr bwMode="auto">
              <a:xfrm>
                <a:off x="2747" y="1598"/>
                <a:ext cx="676" cy="35"/>
              </a:xfrm>
              <a:custGeom>
                <a:avLst/>
                <a:gdLst>
                  <a:gd name="T0" fmla="*/ 9 w 676"/>
                  <a:gd name="T1" fmla="*/ 0 h 35"/>
                  <a:gd name="T2" fmla="*/ 0 w 676"/>
                  <a:gd name="T3" fmla="*/ 9 h 35"/>
                  <a:gd name="T4" fmla="*/ 0 w 676"/>
                  <a:gd name="T5" fmla="*/ 35 h 35"/>
                  <a:gd name="T6" fmla="*/ 667 w 676"/>
                  <a:gd name="T7" fmla="*/ 35 h 35"/>
                  <a:gd name="T8" fmla="*/ 676 w 676"/>
                  <a:gd name="T9" fmla="*/ 26 h 35"/>
                  <a:gd name="T10" fmla="*/ 676 w 676"/>
                  <a:gd name="T11" fmla="*/ 0 h 35"/>
                  <a:gd name="T12" fmla="*/ 9 w 676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5"/>
                  <a:gd name="T23" fmla="*/ 676 w 676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5">
                    <a:moveTo>
                      <a:pt x="9" y="0"/>
                    </a:moveTo>
                    <a:lnTo>
                      <a:pt x="0" y="9"/>
                    </a:lnTo>
                    <a:lnTo>
                      <a:pt x="0" y="35"/>
                    </a:lnTo>
                    <a:lnTo>
                      <a:pt x="667" y="35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0" name="Line 56"/>
              <p:cNvSpPr>
                <a:spLocks noChangeShapeType="1"/>
              </p:cNvSpPr>
              <p:nvPr/>
            </p:nvSpPr>
            <p:spPr bwMode="auto">
              <a:xfrm flipH="1">
                <a:off x="2747" y="1607"/>
                <a:ext cx="66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1" name="Line 57"/>
              <p:cNvSpPr>
                <a:spLocks noChangeShapeType="1"/>
              </p:cNvSpPr>
              <p:nvPr/>
            </p:nvSpPr>
            <p:spPr bwMode="auto">
              <a:xfrm flipV="1">
                <a:off x="3414" y="1598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62" name="Line 58"/>
              <p:cNvSpPr>
                <a:spLocks noChangeShapeType="1"/>
              </p:cNvSpPr>
              <p:nvPr/>
            </p:nvSpPr>
            <p:spPr bwMode="auto">
              <a:xfrm>
                <a:off x="3414" y="1607"/>
                <a:ext cx="1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26" name="Group 64"/>
            <p:cNvGrpSpPr>
              <a:grpSpLocks/>
            </p:cNvGrpSpPr>
            <p:nvPr/>
          </p:nvGrpSpPr>
          <p:grpSpPr bwMode="auto">
            <a:xfrm>
              <a:off x="3331" y="1274"/>
              <a:ext cx="92" cy="339"/>
              <a:chOff x="3331" y="1274"/>
              <a:chExt cx="92" cy="339"/>
            </a:xfrm>
          </p:grpSpPr>
          <p:sp>
            <p:nvSpPr>
              <p:cNvPr id="11455" name="Freeform 60"/>
              <p:cNvSpPr>
                <a:spLocks/>
              </p:cNvSpPr>
              <p:nvPr/>
            </p:nvSpPr>
            <p:spPr bwMode="auto">
              <a:xfrm>
                <a:off x="3331" y="1274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6" name="Line 61"/>
              <p:cNvSpPr>
                <a:spLocks noChangeShapeType="1"/>
              </p:cNvSpPr>
              <p:nvPr/>
            </p:nvSpPr>
            <p:spPr bwMode="auto">
              <a:xfrm flipH="1">
                <a:off x="3331" y="1297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7" name="Line 62"/>
              <p:cNvSpPr>
                <a:spLocks noChangeShapeType="1"/>
              </p:cNvSpPr>
              <p:nvPr/>
            </p:nvSpPr>
            <p:spPr bwMode="auto">
              <a:xfrm flipV="1">
                <a:off x="3400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8" name="Line 63"/>
              <p:cNvSpPr>
                <a:spLocks noChangeShapeType="1"/>
              </p:cNvSpPr>
              <p:nvPr/>
            </p:nvSpPr>
            <p:spPr bwMode="auto">
              <a:xfrm>
                <a:off x="3400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27" name="Group 69"/>
            <p:cNvGrpSpPr>
              <a:grpSpLocks/>
            </p:cNvGrpSpPr>
            <p:nvPr/>
          </p:nvGrpSpPr>
          <p:grpSpPr bwMode="auto">
            <a:xfrm>
              <a:off x="2817" y="1274"/>
              <a:ext cx="93" cy="339"/>
              <a:chOff x="2817" y="1274"/>
              <a:chExt cx="93" cy="339"/>
            </a:xfrm>
          </p:grpSpPr>
          <p:sp>
            <p:nvSpPr>
              <p:cNvPr id="11451" name="Freeform 65"/>
              <p:cNvSpPr>
                <a:spLocks/>
              </p:cNvSpPr>
              <p:nvPr/>
            </p:nvSpPr>
            <p:spPr bwMode="auto">
              <a:xfrm>
                <a:off x="2817" y="1274"/>
                <a:ext cx="93" cy="339"/>
              </a:xfrm>
              <a:custGeom>
                <a:avLst/>
                <a:gdLst>
                  <a:gd name="T0" fmla="*/ 23 w 93"/>
                  <a:gd name="T1" fmla="*/ 0 h 339"/>
                  <a:gd name="T2" fmla="*/ 0 w 93"/>
                  <a:gd name="T3" fmla="*/ 23 h 339"/>
                  <a:gd name="T4" fmla="*/ 0 w 93"/>
                  <a:gd name="T5" fmla="*/ 339 h 339"/>
                  <a:gd name="T6" fmla="*/ 70 w 93"/>
                  <a:gd name="T7" fmla="*/ 339 h 339"/>
                  <a:gd name="T8" fmla="*/ 93 w 93"/>
                  <a:gd name="T9" fmla="*/ 316 h 339"/>
                  <a:gd name="T10" fmla="*/ 93 w 93"/>
                  <a:gd name="T11" fmla="*/ 0 h 339"/>
                  <a:gd name="T12" fmla="*/ 23 w 93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339"/>
                  <a:gd name="T23" fmla="*/ 93 w 93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70" y="339"/>
                    </a:lnTo>
                    <a:lnTo>
                      <a:pt x="93" y="316"/>
                    </a:lnTo>
                    <a:lnTo>
                      <a:pt x="9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2" name="Line 66"/>
              <p:cNvSpPr>
                <a:spLocks noChangeShapeType="1"/>
              </p:cNvSpPr>
              <p:nvPr/>
            </p:nvSpPr>
            <p:spPr bwMode="auto">
              <a:xfrm flipH="1">
                <a:off x="2817" y="1297"/>
                <a:ext cx="7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3" name="Line 67"/>
              <p:cNvSpPr>
                <a:spLocks noChangeShapeType="1"/>
              </p:cNvSpPr>
              <p:nvPr/>
            </p:nvSpPr>
            <p:spPr bwMode="auto">
              <a:xfrm flipV="1">
                <a:off x="2887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4" name="Line 68"/>
              <p:cNvSpPr>
                <a:spLocks noChangeShapeType="1"/>
              </p:cNvSpPr>
              <p:nvPr/>
            </p:nvSpPr>
            <p:spPr bwMode="auto">
              <a:xfrm>
                <a:off x="2887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28" name="AutoShape 70"/>
            <p:cNvSpPr>
              <a:spLocks noChangeArrowheads="1"/>
            </p:cNvSpPr>
            <p:nvPr/>
          </p:nvSpPr>
          <p:spPr bwMode="auto">
            <a:xfrm>
              <a:off x="2815" y="1326"/>
              <a:ext cx="537" cy="18"/>
            </a:xfrm>
            <a:prstGeom prst="roundRect">
              <a:avLst>
                <a:gd name="adj" fmla="val 7694"/>
              </a:avLst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429" name="Group 75"/>
            <p:cNvGrpSpPr>
              <a:grpSpLocks/>
            </p:cNvGrpSpPr>
            <p:nvPr/>
          </p:nvGrpSpPr>
          <p:grpSpPr bwMode="auto">
            <a:xfrm>
              <a:off x="2728" y="1655"/>
              <a:ext cx="676" cy="34"/>
              <a:chOff x="2728" y="1655"/>
              <a:chExt cx="676" cy="34"/>
            </a:xfrm>
          </p:grpSpPr>
          <p:sp>
            <p:nvSpPr>
              <p:cNvPr id="11447" name="Freeform 71"/>
              <p:cNvSpPr>
                <a:spLocks/>
              </p:cNvSpPr>
              <p:nvPr/>
            </p:nvSpPr>
            <p:spPr bwMode="auto">
              <a:xfrm>
                <a:off x="2728" y="1655"/>
                <a:ext cx="676" cy="34"/>
              </a:xfrm>
              <a:custGeom>
                <a:avLst/>
                <a:gdLst>
                  <a:gd name="T0" fmla="*/ 9 w 676"/>
                  <a:gd name="T1" fmla="*/ 0 h 34"/>
                  <a:gd name="T2" fmla="*/ 0 w 676"/>
                  <a:gd name="T3" fmla="*/ 9 h 34"/>
                  <a:gd name="T4" fmla="*/ 0 w 676"/>
                  <a:gd name="T5" fmla="*/ 34 h 34"/>
                  <a:gd name="T6" fmla="*/ 668 w 676"/>
                  <a:gd name="T7" fmla="*/ 34 h 34"/>
                  <a:gd name="T8" fmla="*/ 676 w 676"/>
                  <a:gd name="T9" fmla="*/ 26 h 34"/>
                  <a:gd name="T10" fmla="*/ 676 w 676"/>
                  <a:gd name="T11" fmla="*/ 0 h 34"/>
                  <a:gd name="T12" fmla="*/ 9 w 676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4"/>
                  <a:gd name="T23" fmla="*/ 676 w 676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4">
                    <a:moveTo>
                      <a:pt x="9" y="0"/>
                    </a:moveTo>
                    <a:lnTo>
                      <a:pt x="0" y="9"/>
                    </a:lnTo>
                    <a:lnTo>
                      <a:pt x="0" y="34"/>
                    </a:lnTo>
                    <a:lnTo>
                      <a:pt x="668" y="34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8" name="Line 72"/>
              <p:cNvSpPr>
                <a:spLocks noChangeShapeType="1"/>
              </p:cNvSpPr>
              <p:nvPr/>
            </p:nvSpPr>
            <p:spPr bwMode="auto">
              <a:xfrm flipH="1">
                <a:off x="2728" y="1664"/>
                <a:ext cx="66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9" name="Line 73"/>
              <p:cNvSpPr>
                <a:spLocks noChangeShapeType="1"/>
              </p:cNvSpPr>
              <p:nvPr/>
            </p:nvSpPr>
            <p:spPr bwMode="auto">
              <a:xfrm flipV="1">
                <a:off x="3396" y="1655"/>
                <a:ext cx="8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50" name="Line 74"/>
              <p:cNvSpPr>
                <a:spLocks noChangeShapeType="1"/>
              </p:cNvSpPr>
              <p:nvPr/>
            </p:nvSpPr>
            <p:spPr bwMode="auto">
              <a:xfrm>
                <a:off x="3396" y="1664"/>
                <a:ext cx="1" cy="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30" name="Group 80"/>
            <p:cNvGrpSpPr>
              <a:grpSpLocks/>
            </p:cNvGrpSpPr>
            <p:nvPr/>
          </p:nvGrpSpPr>
          <p:grpSpPr bwMode="auto">
            <a:xfrm>
              <a:off x="2740" y="1326"/>
              <a:ext cx="92" cy="339"/>
              <a:chOff x="2740" y="1326"/>
              <a:chExt cx="92" cy="339"/>
            </a:xfrm>
          </p:grpSpPr>
          <p:sp>
            <p:nvSpPr>
              <p:cNvPr id="11443" name="Freeform 76"/>
              <p:cNvSpPr>
                <a:spLocks/>
              </p:cNvSpPr>
              <p:nvPr/>
            </p:nvSpPr>
            <p:spPr bwMode="auto">
              <a:xfrm>
                <a:off x="2740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4" name="Line 77"/>
              <p:cNvSpPr>
                <a:spLocks noChangeShapeType="1"/>
              </p:cNvSpPr>
              <p:nvPr/>
            </p:nvSpPr>
            <p:spPr bwMode="auto">
              <a:xfrm flipH="1">
                <a:off x="2740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5" name="Line 78"/>
              <p:cNvSpPr>
                <a:spLocks noChangeShapeType="1"/>
              </p:cNvSpPr>
              <p:nvPr/>
            </p:nvSpPr>
            <p:spPr bwMode="auto">
              <a:xfrm flipV="1">
                <a:off x="2809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6" name="Line 79"/>
              <p:cNvSpPr>
                <a:spLocks noChangeShapeType="1"/>
              </p:cNvSpPr>
              <p:nvPr/>
            </p:nvSpPr>
            <p:spPr bwMode="auto">
              <a:xfrm>
                <a:off x="2809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431" name="Group 85"/>
            <p:cNvGrpSpPr>
              <a:grpSpLocks/>
            </p:cNvGrpSpPr>
            <p:nvPr/>
          </p:nvGrpSpPr>
          <p:grpSpPr bwMode="auto">
            <a:xfrm>
              <a:off x="3301" y="1326"/>
              <a:ext cx="92" cy="339"/>
              <a:chOff x="3301" y="1326"/>
              <a:chExt cx="92" cy="339"/>
            </a:xfrm>
          </p:grpSpPr>
          <p:sp>
            <p:nvSpPr>
              <p:cNvPr id="11439" name="Freeform 81"/>
              <p:cNvSpPr>
                <a:spLocks/>
              </p:cNvSpPr>
              <p:nvPr/>
            </p:nvSpPr>
            <p:spPr bwMode="auto">
              <a:xfrm>
                <a:off x="3301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0" name="Line 82"/>
              <p:cNvSpPr>
                <a:spLocks noChangeShapeType="1"/>
              </p:cNvSpPr>
              <p:nvPr/>
            </p:nvSpPr>
            <p:spPr bwMode="auto">
              <a:xfrm flipH="1">
                <a:off x="3301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1" name="Line 83"/>
              <p:cNvSpPr>
                <a:spLocks noChangeShapeType="1"/>
              </p:cNvSpPr>
              <p:nvPr/>
            </p:nvSpPr>
            <p:spPr bwMode="auto">
              <a:xfrm flipV="1">
                <a:off x="3370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42" name="Line 84"/>
              <p:cNvSpPr>
                <a:spLocks noChangeShapeType="1"/>
              </p:cNvSpPr>
              <p:nvPr/>
            </p:nvSpPr>
            <p:spPr bwMode="auto">
              <a:xfrm>
                <a:off x="3370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432" name="Oval 86"/>
            <p:cNvSpPr>
              <a:spLocks noChangeArrowheads="1"/>
            </p:cNvSpPr>
            <p:nvPr/>
          </p:nvSpPr>
          <p:spPr bwMode="auto">
            <a:xfrm>
              <a:off x="3393" y="1257"/>
              <a:ext cx="57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3" name="Oval 87"/>
            <p:cNvSpPr>
              <a:spLocks noChangeArrowheads="1"/>
            </p:cNvSpPr>
            <p:nvPr/>
          </p:nvSpPr>
          <p:spPr bwMode="auto">
            <a:xfrm>
              <a:off x="3413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4" name="Oval 88"/>
            <p:cNvSpPr>
              <a:spLocks noChangeArrowheads="1"/>
            </p:cNvSpPr>
            <p:nvPr/>
          </p:nvSpPr>
          <p:spPr bwMode="auto">
            <a:xfrm>
              <a:off x="2950" y="1291"/>
              <a:ext cx="284" cy="91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5" name="Oval 89"/>
            <p:cNvSpPr>
              <a:spLocks noChangeArrowheads="1"/>
            </p:cNvSpPr>
            <p:nvPr/>
          </p:nvSpPr>
          <p:spPr bwMode="auto">
            <a:xfrm>
              <a:off x="3031" y="1274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6" name="AutoShape 90"/>
            <p:cNvSpPr>
              <a:spLocks noChangeArrowheads="1"/>
            </p:cNvSpPr>
            <p:nvPr/>
          </p:nvSpPr>
          <p:spPr bwMode="auto">
            <a:xfrm>
              <a:off x="2998" y="1248"/>
              <a:ext cx="188" cy="51"/>
            </a:xfrm>
            <a:prstGeom prst="roundRect">
              <a:avLst>
                <a:gd name="adj" fmla="val 11764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7" name="Oval 91"/>
            <p:cNvSpPr>
              <a:spLocks noChangeArrowheads="1"/>
            </p:cNvSpPr>
            <p:nvPr/>
          </p:nvSpPr>
          <p:spPr bwMode="auto">
            <a:xfrm>
              <a:off x="3031" y="1356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438" name="AutoShape 92"/>
            <p:cNvSpPr>
              <a:spLocks noChangeArrowheads="1"/>
            </p:cNvSpPr>
            <p:nvPr/>
          </p:nvSpPr>
          <p:spPr bwMode="auto">
            <a:xfrm>
              <a:off x="2998" y="1375"/>
              <a:ext cx="188" cy="52"/>
            </a:xfrm>
            <a:prstGeom prst="roundRect">
              <a:avLst>
                <a:gd name="adj" fmla="val 1153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70" name="Rectangle 140"/>
          <p:cNvSpPr>
            <a:spLocks noChangeArrowheads="1"/>
          </p:cNvSpPr>
          <p:nvPr/>
        </p:nvSpPr>
        <p:spPr bwMode="auto">
          <a:xfrm>
            <a:off x="822325" y="3097191"/>
            <a:ext cx="80150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Lathe 1</a:t>
            </a:r>
          </a:p>
        </p:txBody>
      </p:sp>
      <p:sp>
        <p:nvSpPr>
          <p:cNvPr id="11271" name="Rectangle 267"/>
          <p:cNvSpPr>
            <a:spLocks noChangeArrowheads="1"/>
          </p:cNvSpPr>
          <p:nvPr/>
        </p:nvSpPr>
        <p:spPr bwMode="auto">
          <a:xfrm>
            <a:off x="4848225" y="3870303"/>
            <a:ext cx="3657600" cy="2011680"/>
          </a:xfrm>
          <a:prstGeom prst="rect">
            <a:avLst/>
          </a:prstGeom>
          <a:noFill/>
          <a:ln w="762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2" name="Rectangle 237"/>
          <p:cNvSpPr>
            <a:spLocks noChangeArrowheads="1"/>
          </p:cNvSpPr>
          <p:nvPr/>
        </p:nvSpPr>
        <p:spPr bwMode="auto">
          <a:xfrm>
            <a:off x="7140575" y="4933928"/>
            <a:ext cx="1088439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Manually</a:t>
            </a:r>
          </a:p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Operated</a:t>
            </a:r>
          </a:p>
          <a:p>
            <a:pPr eaLnBrk="0" hangingPunct="0"/>
            <a:r>
              <a:rPr lang="en-US" sz="1800" dirty="0">
                <a:solidFill>
                  <a:schemeClr val="tx2"/>
                </a:solidFill>
                <a:latin typeface="+mj-lt"/>
              </a:rPr>
              <a:t>Machine</a:t>
            </a:r>
          </a:p>
        </p:txBody>
      </p:sp>
      <p:sp>
        <p:nvSpPr>
          <p:cNvPr id="11273" name="Text Box 274"/>
          <p:cNvSpPr txBox="1">
            <a:spLocks noChangeArrowheads="1"/>
          </p:cNvSpPr>
          <p:nvPr/>
        </p:nvSpPr>
        <p:spPr bwMode="auto">
          <a:xfrm>
            <a:off x="4581523" y="1031853"/>
            <a:ext cx="3657600" cy="892552"/>
          </a:xfrm>
          <a:prstGeom prst="rect">
            <a:avLst/>
          </a:prstGeom>
          <a:noFill/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square" lIns="45720" rIns="45720">
            <a:spAutoFit/>
          </a:bodyPr>
          <a:lstStyle/>
          <a:p>
            <a:pPr eaLnBrk="0" hangingPunct="0"/>
            <a:r>
              <a:rPr lang="en-US" sz="2600" dirty="0">
                <a:latin typeface="+mj-lt"/>
              </a:rPr>
              <a:t>A production unit dedicated to one task</a:t>
            </a:r>
          </a:p>
        </p:txBody>
      </p:sp>
      <p:sp>
        <p:nvSpPr>
          <p:cNvPr id="11274" name="Rectangle 258"/>
          <p:cNvSpPr>
            <a:spLocks noChangeArrowheads="1"/>
          </p:cNvSpPr>
          <p:nvPr/>
        </p:nvSpPr>
        <p:spPr bwMode="auto">
          <a:xfrm>
            <a:off x="1085345" y="4368778"/>
            <a:ext cx="191928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l" eaLnBrk="0" hangingPunct="0"/>
            <a:r>
              <a:rPr lang="en-US" sz="1800" dirty="0">
                <a:latin typeface="+mj-lt"/>
              </a:rPr>
              <a:t>Interchangeable</a:t>
            </a:r>
          </a:p>
          <a:p>
            <a:pPr algn="l" eaLnBrk="0" hangingPunct="0"/>
            <a:r>
              <a:rPr lang="en-US" sz="1800" dirty="0">
                <a:latin typeface="+mj-lt"/>
              </a:rPr>
              <a:t>Machines</a:t>
            </a:r>
          </a:p>
        </p:txBody>
      </p:sp>
      <p:cxnSp>
        <p:nvCxnSpPr>
          <p:cNvPr id="11275" name="AutoShape 276"/>
          <p:cNvCxnSpPr>
            <a:cxnSpLocks noChangeShapeType="1"/>
            <a:stCxn id="11274" idx="0"/>
            <a:endCxn id="11270" idx="2"/>
          </p:cNvCxnSpPr>
          <p:nvPr/>
        </p:nvCxnSpPr>
        <p:spPr bwMode="auto">
          <a:xfrm rot="16200000" flipV="1">
            <a:off x="1136739" y="3460527"/>
            <a:ext cx="994588" cy="821913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276" name="AutoShape 277"/>
          <p:cNvCxnSpPr>
            <a:cxnSpLocks noChangeShapeType="1"/>
            <a:stCxn id="11274" idx="0"/>
            <a:endCxn id="11375" idx="2"/>
          </p:cNvCxnSpPr>
          <p:nvPr/>
        </p:nvCxnSpPr>
        <p:spPr bwMode="auto">
          <a:xfrm rot="5400000" flipH="1" flipV="1">
            <a:off x="1965414" y="3453765"/>
            <a:ext cx="994588" cy="83543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sp>
        <p:nvSpPr>
          <p:cNvPr id="11277" name="Rectangle 253"/>
          <p:cNvSpPr>
            <a:spLocks noChangeArrowheads="1"/>
          </p:cNvSpPr>
          <p:nvPr/>
        </p:nvSpPr>
        <p:spPr bwMode="auto">
          <a:xfrm>
            <a:off x="5892245" y="2238881"/>
            <a:ext cx="1919287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/>
          <a:lstStyle/>
          <a:p>
            <a:pPr algn="r" eaLnBrk="0" hangingPunct="0"/>
            <a:r>
              <a:rPr lang="en-US" sz="1800" dirty="0">
                <a:latin typeface="+mj-lt"/>
              </a:rPr>
              <a:t>Almost</a:t>
            </a:r>
          </a:p>
          <a:p>
            <a:pPr algn="r" eaLnBrk="0" hangingPunct="0"/>
            <a:r>
              <a:rPr lang="en-US" sz="1800" dirty="0">
                <a:latin typeface="+mj-lt"/>
              </a:rPr>
              <a:t>Interchangeable</a:t>
            </a:r>
          </a:p>
          <a:p>
            <a:pPr algn="r" eaLnBrk="0" hangingPunct="0"/>
            <a:r>
              <a:rPr lang="en-US" sz="1800" dirty="0">
                <a:latin typeface="+mj-lt"/>
              </a:rPr>
              <a:t>Machines</a:t>
            </a:r>
            <a:endParaRPr lang="en-US" sz="1800" dirty="0">
              <a:solidFill>
                <a:schemeClr val="accent2"/>
              </a:solidFill>
              <a:latin typeface="+mj-lt"/>
            </a:endParaRPr>
          </a:p>
        </p:txBody>
      </p:sp>
      <p:cxnSp>
        <p:nvCxnSpPr>
          <p:cNvPr id="11278" name="AutoShape 278"/>
          <p:cNvCxnSpPr>
            <a:cxnSpLocks noChangeShapeType="1"/>
            <a:stCxn id="11277" idx="2"/>
            <a:endCxn id="11299" idx="0"/>
          </p:cNvCxnSpPr>
          <p:nvPr/>
        </p:nvCxnSpPr>
        <p:spPr bwMode="auto">
          <a:xfrm rot="5400000">
            <a:off x="5878103" y="3136229"/>
            <a:ext cx="1047223" cy="900351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cxnSp>
        <p:nvCxnSpPr>
          <p:cNvPr id="11279" name="AutoShape 279"/>
          <p:cNvCxnSpPr>
            <a:cxnSpLocks noChangeShapeType="1"/>
            <a:stCxn id="11277" idx="2"/>
            <a:endCxn id="11344" idx="0"/>
          </p:cNvCxnSpPr>
          <p:nvPr/>
        </p:nvCxnSpPr>
        <p:spPr bwMode="auto">
          <a:xfrm rot="16200000" flipH="1">
            <a:off x="6756783" y="3157898"/>
            <a:ext cx="1050398" cy="86018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chemeClr val="tx1"/>
            </a:solidFill>
            <a:miter lim="800000"/>
            <a:headEnd/>
            <a:tailEnd type="triangle" w="med" len="med"/>
          </a:ln>
        </p:spPr>
      </p:cxnSp>
      <p:grpSp>
        <p:nvGrpSpPr>
          <p:cNvPr id="11280" name="Group 289"/>
          <p:cNvGrpSpPr>
            <a:grpSpLocks/>
          </p:cNvGrpSpPr>
          <p:nvPr/>
        </p:nvGrpSpPr>
        <p:grpSpPr bwMode="auto">
          <a:xfrm>
            <a:off x="2268538" y="2311379"/>
            <a:ext cx="1279525" cy="1062038"/>
            <a:chOff x="1324" y="1808"/>
            <a:chExt cx="806" cy="669"/>
          </a:xfrm>
        </p:grpSpPr>
        <p:sp>
          <p:nvSpPr>
            <p:cNvPr id="11375" name="Rectangle 141"/>
            <p:cNvSpPr>
              <a:spLocks noChangeArrowheads="1"/>
            </p:cNvSpPr>
            <p:nvPr/>
          </p:nvSpPr>
          <p:spPr bwMode="auto">
            <a:xfrm>
              <a:off x="1457" y="2303"/>
              <a:ext cx="505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Lathe 2</a:t>
              </a:r>
            </a:p>
          </p:txBody>
        </p:sp>
        <p:grpSp>
          <p:nvGrpSpPr>
            <p:cNvPr id="11376" name="Group 243"/>
            <p:cNvGrpSpPr>
              <a:grpSpLocks/>
            </p:cNvGrpSpPr>
            <p:nvPr/>
          </p:nvGrpSpPr>
          <p:grpSpPr bwMode="auto">
            <a:xfrm>
              <a:off x="1324" y="1808"/>
              <a:ext cx="806" cy="441"/>
              <a:chOff x="2665" y="1248"/>
              <a:chExt cx="806" cy="441"/>
            </a:xfrm>
          </p:grpSpPr>
          <p:grpSp>
            <p:nvGrpSpPr>
              <p:cNvPr id="11377" name="Group 244"/>
              <p:cNvGrpSpPr>
                <a:grpSpLocks/>
              </p:cNvGrpSpPr>
              <p:nvPr/>
            </p:nvGrpSpPr>
            <p:grpSpPr bwMode="auto">
              <a:xfrm>
                <a:off x="2665" y="1378"/>
                <a:ext cx="144" cy="241"/>
                <a:chOff x="2665" y="1378"/>
                <a:chExt cx="144" cy="241"/>
              </a:xfrm>
            </p:grpSpPr>
            <p:sp>
              <p:nvSpPr>
                <p:cNvPr id="11418" name="Freeform 245"/>
                <p:cNvSpPr>
                  <a:spLocks/>
                </p:cNvSpPr>
                <p:nvPr/>
              </p:nvSpPr>
              <p:spPr bwMode="auto">
                <a:xfrm>
                  <a:off x="2665" y="1378"/>
                  <a:ext cx="144" cy="241"/>
                </a:xfrm>
                <a:custGeom>
                  <a:avLst/>
                  <a:gdLst>
                    <a:gd name="T0" fmla="*/ 36 w 144"/>
                    <a:gd name="T1" fmla="*/ 0 h 241"/>
                    <a:gd name="T2" fmla="*/ 0 w 144"/>
                    <a:gd name="T3" fmla="*/ 36 h 241"/>
                    <a:gd name="T4" fmla="*/ 0 w 144"/>
                    <a:gd name="T5" fmla="*/ 241 h 241"/>
                    <a:gd name="T6" fmla="*/ 108 w 144"/>
                    <a:gd name="T7" fmla="*/ 241 h 241"/>
                    <a:gd name="T8" fmla="*/ 144 w 144"/>
                    <a:gd name="T9" fmla="*/ 205 h 241"/>
                    <a:gd name="T10" fmla="*/ 144 w 144"/>
                    <a:gd name="T11" fmla="*/ 0 h 241"/>
                    <a:gd name="T12" fmla="*/ 36 w 144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241"/>
                    <a:gd name="T23" fmla="*/ 144 w 144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241">
                      <a:moveTo>
                        <a:pt x="36" y="0"/>
                      </a:moveTo>
                      <a:lnTo>
                        <a:pt x="0" y="36"/>
                      </a:lnTo>
                      <a:lnTo>
                        <a:pt x="0" y="241"/>
                      </a:lnTo>
                      <a:lnTo>
                        <a:pt x="108" y="241"/>
                      </a:lnTo>
                      <a:lnTo>
                        <a:pt x="144" y="205"/>
                      </a:lnTo>
                      <a:lnTo>
                        <a:pt x="144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9" name="Line 246"/>
                <p:cNvSpPr>
                  <a:spLocks noChangeShapeType="1"/>
                </p:cNvSpPr>
                <p:nvPr/>
              </p:nvSpPr>
              <p:spPr bwMode="auto">
                <a:xfrm flipH="1">
                  <a:off x="2665" y="1414"/>
                  <a:ext cx="10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0" name="Line 247"/>
                <p:cNvSpPr>
                  <a:spLocks noChangeShapeType="1"/>
                </p:cNvSpPr>
                <p:nvPr/>
              </p:nvSpPr>
              <p:spPr bwMode="auto">
                <a:xfrm flipV="1">
                  <a:off x="2773" y="1378"/>
                  <a:ext cx="36" cy="3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21" name="Line 248"/>
                <p:cNvSpPr>
                  <a:spLocks noChangeShapeType="1"/>
                </p:cNvSpPr>
                <p:nvPr/>
              </p:nvSpPr>
              <p:spPr bwMode="auto">
                <a:xfrm>
                  <a:off x="2773" y="1414"/>
                  <a:ext cx="1" cy="20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78" name="Oval 249"/>
              <p:cNvSpPr>
                <a:spLocks noChangeArrowheads="1"/>
              </p:cNvSpPr>
              <p:nvPr/>
            </p:nvSpPr>
            <p:spPr bwMode="auto">
              <a:xfrm>
                <a:off x="2711" y="1257"/>
                <a:ext cx="58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9" name="Oval 250"/>
              <p:cNvSpPr>
                <a:spLocks noChangeArrowheads="1"/>
              </p:cNvSpPr>
              <p:nvPr/>
            </p:nvSpPr>
            <p:spPr bwMode="auto">
              <a:xfrm>
                <a:off x="2732" y="1255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80" name="Group 251"/>
              <p:cNvGrpSpPr>
                <a:grpSpLocks/>
              </p:cNvGrpSpPr>
              <p:nvPr/>
            </p:nvGrpSpPr>
            <p:grpSpPr bwMode="auto">
              <a:xfrm>
                <a:off x="2747" y="1598"/>
                <a:ext cx="676" cy="35"/>
                <a:chOff x="2747" y="1598"/>
                <a:chExt cx="676" cy="35"/>
              </a:xfrm>
            </p:grpSpPr>
            <p:sp>
              <p:nvSpPr>
                <p:cNvPr id="11414" name="Freeform 252"/>
                <p:cNvSpPr>
                  <a:spLocks/>
                </p:cNvSpPr>
                <p:nvPr/>
              </p:nvSpPr>
              <p:spPr bwMode="auto">
                <a:xfrm>
                  <a:off x="2747" y="1598"/>
                  <a:ext cx="676" cy="35"/>
                </a:xfrm>
                <a:custGeom>
                  <a:avLst/>
                  <a:gdLst>
                    <a:gd name="T0" fmla="*/ 9 w 676"/>
                    <a:gd name="T1" fmla="*/ 0 h 35"/>
                    <a:gd name="T2" fmla="*/ 0 w 676"/>
                    <a:gd name="T3" fmla="*/ 9 h 35"/>
                    <a:gd name="T4" fmla="*/ 0 w 676"/>
                    <a:gd name="T5" fmla="*/ 35 h 35"/>
                    <a:gd name="T6" fmla="*/ 667 w 676"/>
                    <a:gd name="T7" fmla="*/ 35 h 35"/>
                    <a:gd name="T8" fmla="*/ 676 w 676"/>
                    <a:gd name="T9" fmla="*/ 26 h 35"/>
                    <a:gd name="T10" fmla="*/ 676 w 676"/>
                    <a:gd name="T11" fmla="*/ 0 h 35"/>
                    <a:gd name="T12" fmla="*/ 9 w 676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5"/>
                    <a:gd name="T23" fmla="*/ 676 w 676"/>
                    <a:gd name="T24" fmla="*/ 35 h 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5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667" y="35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5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2747" y="1607"/>
                  <a:ext cx="667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6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3414" y="1598"/>
                  <a:ext cx="9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7" name="Line 255"/>
                <p:cNvSpPr>
                  <a:spLocks noChangeShapeType="1"/>
                </p:cNvSpPr>
                <p:nvPr/>
              </p:nvSpPr>
              <p:spPr bwMode="auto">
                <a:xfrm>
                  <a:off x="3414" y="1607"/>
                  <a:ext cx="1" cy="2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1" name="Group 256"/>
              <p:cNvGrpSpPr>
                <a:grpSpLocks/>
              </p:cNvGrpSpPr>
              <p:nvPr/>
            </p:nvGrpSpPr>
            <p:grpSpPr bwMode="auto">
              <a:xfrm>
                <a:off x="3331" y="1274"/>
                <a:ext cx="92" cy="339"/>
                <a:chOff x="3331" y="1274"/>
                <a:chExt cx="92" cy="339"/>
              </a:xfrm>
            </p:grpSpPr>
            <p:sp>
              <p:nvSpPr>
                <p:cNvPr id="11410" name="Freeform 257"/>
                <p:cNvSpPr>
                  <a:spLocks/>
                </p:cNvSpPr>
                <p:nvPr/>
              </p:nvSpPr>
              <p:spPr bwMode="auto">
                <a:xfrm>
                  <a:off x="3331" y="1274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1" name="Line 258"/>
                <p:cNvSpPr>
                  <a:spLocks noChangeShapeType="1"/>
                </p:cNvSpPr>
                <p:nvPr/>
              </p:nvSpPr>
              <p:spPr bwMode="auto">
                <a:xfrm flipH="1">
                  <a:off x="3331" y="1297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2" name="Line 259"/>
                <p:cNvSpPr>
                  <a:spLocks noChangeShapeType="1"/>
                </p:cNvSpPr>
                <p:nvPr/>
              </p:nvSpPr>
              <p:spPr bwMode="auto">
                <a:xfrm flipV="1">
                  <a:off x="3400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13" name="Line 260"/>
                <p:cNvSpPr>
                  <a:spLocks noChangeShapeType="1"/>
                </p:cNvSpPr>
                <p:nvPr/>
              </p:nvSpPr>
              <p:spPr bwMode="auto">
                <a:xfrm>
                  <a:off x="3400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2" name="Group 261"/>
              <p:cNvGrpSpPr>
                <a:grpSpLocks/>
              </p:cNvGrpSpPr>
              <p:nvPr/>
            </p:nvGrpSpPr>
            <p:grpSpPr bwMode="auto">
              <a:xfrm>
                <a:off x="2817" y="1274"/>
                <a:ext cx="93" cy="339"/>
                <a:chOff x="2817" y="1274"/>
                <a:chExt cx="93" cy="339"/>
              </a:xfrm>
            </p:grpSpPr>
            <p:sp>
              <p:nvSpPr>
                <p:cNvPr id="11406" name="Freeform 262"/>
                <p:cNvSpPr>
                  <a:spLocks/>
                </p:cNvSpPr>
                <p:nvPr/>
              </p:nvSpPr>
              <p:spPr bwMode="auto">
                <a:xfrm>
                  <a:off x="2817" y="1274"/>
                  <a:ext cx="93" cy="339"/>
                </a:xfrm>
                <a:custGeom>
                  <a:avLst/>
                  <a:gdLst>
                    <a:gd name="T0" fmla="*/ 23 w 93"/>
                    <a:gd name="T1" fmla="*/ 0 h 339"/>
                    <a:gd name="T2" fmla="*/ 0 w 93"/>
                    <a:gd name="T3" fmla="*/ 23 h 339"/>
                    <a:gd name="T4" fmla="*/ 0 w 93"/>
                    <a:gd name="T5" fmla="*/ 339 h 339"/>
                    <a:gd name="T6" fmla="*/ 70 w 93"/>
                    <a:gd name="T7" fmla="*/ 339 h 339"/>
                    <a:gd name="T8" fmla="*/ 93 w 93"/>
                    <a:gd name="T9" fmla="*/ 316 h 339"/>
                    <a:gd name="T10" fmla="*/ 93 w 93"/>
                    <a:gd name="T11" fmla="*/ 0 h 339"/>
                    <a:gd name="T12" fmla="*/ 23 w 93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339"/>
                    <a:gd name="T23" fmla="*/ 93 w 93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70" y="339"/>
                      </a:lnTo>
                      <a:lnTo>
                        <a:pt x="93" y="316"/>
                      </a:lnTo>
                      <a:lnTo>
                        <a:pt x="9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7" name="Line 263"/>
                <p:cNvSpPr>
                  <a:spLocks noChangeShapeType="1"/>
                </p:cNvSpPr>
                <p:nvPr/>
              </p:nvSpPr>
              <p:spPr bwMode="auto">
                <a:xfrm flipH="1">
                  <a:off x="2817" y="1297"/>
                  <a:ext cx="7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8" name="Line 264"/>
                <p:cNvSpPr>
                  <a:spLocks noChangeShapeType="1"/>
                </p:cNvSpPr>
                <p:nvPr/>
              </p:nvSpPr>
              <p:spPr bwMode="auto">
                <a:xfrm flipV="1">
                  <a:off x="2887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9" name="Line 265"/>
                <p:cNvSpPr>
                  <a:spLocks noChangeShapeType="1"/>
                </p:cNvSpPr>
                <p:nvPr/>
              </p:nvSpPr>
              <p:spPr bwMode="auto">
                <a:xfrm>
                  <a:off x="2887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83" name="AutoShape 266"/>
              <p:cNvSpPr>
                <a:spLocks noChangeArrowheads="1"/>
              </p:cNvSpPr>
              <p:nvPr/>
            </p:nvSpPr>
            <p:spPr bwMode="auto">
              <a:xfrm>
                <a:off x="2815" y="1326"/>
                <a:ext cx="537" cy="18"/>
              </a:xfrm>
              <a:prstGeom prst="roundRect">
                <a:avLst>
                  <a:gd name="adj" fmla="val 7694"/>
                </a:avLst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384" name="Group 267"/>
              <p:cNvGrpSpPr>
                <a:grpSpLocks/>
              </p:cNvGrpSpPr>
              <p:nvPr/>
            </p:nvGrpSpPr>
            <p:grpSpPr bwMode="auto">
              <a:xfrm>
                <a:off x="2728" y="1655"/>
                <a:ext cx="676" cy="34"/>
                <a:chOff x="2728" y="1655"/>
                <a:chExt cx="676" cy="34"/>
              </a:xfrm>
            </p:grpSpPr>
            <p:sp>
              <p:nvSpPr>
                <p:cNvPr id="11402" name="Freeform 268"/>
                <p:cNvSpPr>
                  <a:spLocks/>
                </p:cNvSpPr>
                <p:nvPr/>
              </p:nvSpPr>
              <p:spPr bwMode="auto">
                <a:xfrm>
                  <a:off x="2728" y="1655"/>
                  <a:ext cx="676" cy="34"/>
                </a:xfrm>
                <a:custGeom>
                  <a:avLst/>
                  <a:gdLst>
                    <a:gd name="T0" fmla="*/ 9 w 676"/>
                    <a:gd name="T1" fmla="*/ 0 h 34"/>
                    <a:gd name="T2" fmla="*/ 0 w 676"/>
                    <a:gd name="T3" fmla="*/ 9 h 34"/>
                    <a:gd name="T4" fmla="*/ 0 w 676"/>
                    <a:gd name="T5" fmla="*/ 34 h 34"/>
                    <a:gd name="T6" fmla="*/ 668 w 676"/>
                    <a:gd name="T7" fmla="*/ 34 h 34"/>
                    <a:gd name="T8" fmla="*/ 676 w 676"/>
                    <a:gd name="T9" fmla="*/ 26 h 34"/>
                    <a:gd name="T10" fmla="*/ 676 w 676"/>
                    <a:gd name="T11" fmla="*/ 0 h 34"/>
                    <a:gd name="T12" fmla="*/ 9 w 676"/>
                    <a:gd name="T13" fmla="*/ 0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4"/>
                    <a:gd name="T23" fmla="*/ 676 w 676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4"/>
                      </a:lnTo>
                      <a:lnTo>
                        <a:pt x="668" y="34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3" name="Line 269"/>
                <p:cNvSpPr>
                  <a:spLocks noChangeShapeType="1"/>
                </p:cNvSpPr>
                <p:nvPr/>
              </p:nvSpPr>
              <p:spPr bwMode="auto">
                <a:xfrm flipH="1">
                  <a:off x="2728" y="1664"/>
                  <a:ext cx="66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4" name="Line 270"/>
                <p:cNvSpPr>
                  <a:spLocks noChangeShapeType="1"/>
                </p:cNvSpPr>
                <p:nvPr/>
              </p:nvSpPr>
              <p:spPr bwMode="auto">
                <a:xfrm flipV="1">
                  <a:off x="3396" y="1655"/>
                  <a:ext cx="8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5" name="Line 271"/>
                <p:cNvSpPr>
                  <a:spLocks noChangeShapeType="1"/>
                </p:cNvSpPr>
                <p:nvPr/>
              </p:nvSpPr>
              <p:spPr bwMode="auto">
                <a:xfrm>
                  <a:off x="3396" y="1664"/>
                  <a:ext cx="1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5" name="Group 272"/>
              <p:cNvGrpSpPr>
                <a:grpSpLocks/>
              </p:cNvGrpSpPr>
              <p:nvPr/>
            </p:nvGrpSpPr>
            <p:grpSpPr bwMode="auto">
              <a:xfrm>
                <a:off x="2740" y="1326"/>
                <a:ext cx="92" cy="339"/>
                <a:chOff x="2740" y="1326"/>
                <a:chExt cx="92" cy="339"/>
              </a:xfrm>
            </p:grpSpPr>
            <p:sp>
              <p:nvSpPr>
                <p:cNvPr id="11398" name="Freeform 273"/>
                <p:cNvSpPr>
                  <a:spLocks/>
                </p:cNvSpPr>
                <p:nvPr/>
              </p:nvSpPr>
              <p:spPr bwMode="auto">
                <a:xfrm>
                  <a:off x="2740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9" name="Line 274"/>
                <p:cNvSpPr>
                  <a:spLocks noChangeShapeType="1"/>
                </p:cNvSpPr>
                <p:nvPr/>
              </p:nvSpPr>
              <p:spPr bwMode="auto">
                <a:xfrm flipH="1">
                  <a:off x="2740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0" name="Line 275"/>
                <p:cNvSpPr>
                  <a:spLocks noChangeShapeType="1"/>
                </p:cNvSpPr>
                <p:nvPr/>
              </p:nvSpPr>
              <p:spPr bwMode="auto">
                <a:xfrm flipV="1">
                  <a:off x="2809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401" name="Line 276"/>
                <p:cNvSpPr>
                  <a:spLocks noChangeShapeType="1"/>
                </p:cNvSpPr>
                <p:nvPr/>
              </p:nvSpPr>
              <p:spPr bwMode="auto">
                <a:xfrm>
                  <a:off x="2809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386" name="Group 277"/>
              <p:cNvGrpSpPr>
                <a:grpSpLocks/>
              </p:cNvGrpSpPr>
              <p:nvPr/>
            </p:nvGrpSpPr>
            <p:grpSpPr bwMode="auto">
              <a:xfrm>
                <a:off x="3301" y="1326"/>
                <a:ext cx="92" cy="339"/>
                <a:chOff x="3301" y="1326"/>
                <a:chExt cx="92" cy="339"/>
              </a:xfrm>
            </p:grpSpPr>
            <p:sp>
              <p:nvSpPr>
                <p:cNvPr id="11394" name="Freeform 278"/>
                <p:cNvSpPr>
                  <a:spLocks/>
                </p:cNvSpPr>
                <p:nvPr/>
              </p:nvSpPr>
              <p:spPr bwMode="auto">
                <a:xfrm>
                  <a:off x="3301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5" name="Line 279"/>
                <p:cNvSpPr>
                  <a:spLocks noChangeShapeType="1"/>
                </p:cNvSpPr>
                <p:nvPr/>
              </p:nvSpPr>
              <p:spPr bwMode="auto">
                <a:xfrm flipH="1">
                  <a:off x="3301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6" name="Line 280"/>
                <p:cNvSpPr>
                  <a:spLocks noChangeShapeType="1"/>
                </p:cNvSpPr>
                <p:nvPr/>
              </p:nvSpPr>
              <p:spPr bwMode="auto">
                <a:xfrm flipV="1">
                  <a:off x="3370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97" name="Line 281"/>
                <p:cNvSpPr>
                  <a:spLocks noChangeShapeType="1"/>
                </p:cNvSpPr>
                <p:nvPr/>
              </p:nvSpPr>
              <p:spPr bwMode="auto">
                <a:xfrm>
                  <a:off x="3370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387" name="Oval 282"/>
              <p:cNvSpPr>
                <a:spLocks noChangeArrowheads="1"/>
              </p:cNvSpPr>
              <p:nvPr/>
            </p:nvSpPr>
            <p:spPr bwMode="auto">
              <a:xfrm>
                <a:off x="3393" y="1257"/>
                <a:ext cx="57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8" name="Oval 283"/>
              <p:cNvSpPr>
                <a:spLocks noChangeArrowheads="1"/>
              </p:cNvSpPr>
              <p:nvPr/>
            </p:nvSpPr>
            <p:spPr bwMode="auto">
              <a:xfrm>
                <a:off x="3413" y="1255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89" name="Oval 284"/>
              <p:cNvSpPr>
                <a:spLocks noChangeArrowheads="1"/>
              </p:cNvSpPr>
              <p:nvPr/>
            </p:nvSpPr>
            <p:spPr bwMode="auto">
              <a:xfrm>
                <a:off x="2950" y="1291"/>
                <a:ext cx="284" cy="91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0" name="Oval 285"/>
              <p:cNvSpPr>
                <a:spLocks noChangeArrowheads="1"/>
              </p:cNvSpPr>
              <p:nvPr/>
            </p:nvSpPr>
            <p:spPr bwMode="auto">
              <a:xfrm>
                <a:off x="3031" y="1274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1" name="AutoShape 286"/>
              <p:cNvSpPr>
                <a:spLocks noChangeArrowheads="1"/>
              </p:cNvSpPr>
              <p:nvPr/>
            </p:nvSpPr>
            <p:spPr bwMode="auto">
              <a:xfrm>
                <a:off x="2998" y="1248"/>
                <a:ext cx="188" cy="51"/>
              </a:xfrm>
              <a:prstGeom prst="roundRect">
                <a:avLst>
                  <a:gd name="adj" fmla="val 11764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2" name="Oval 287"/>
              <p:cNvSpPr>
                <a:spLocks noChangeArrowheads="1"/>
              </p:cNvSpPr>
              <p:nvPr/>
            </p:nvSpPr>
            <p:spPr bwMode="auto">
              <a:xfrm>
                <a:off x="3031" y="1356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93" name="AutoShape 288"/>
              <p:cNvSpPr>
                <a:spLocks noChangeArrowheads="1"/>
              </p:cNvSpPr>
              <p:nvPr/>
            </p:nvSpPr>
            <p:spPr bwMode="auto">
              <a:xfrm>
                <a:off x="2998" y="1375"/>
                <a:ext cx="188" cy="52"/>
              </a:xfrm>
              <a:prstGeom prst="roundRect">
                <a:avLst>
                  <a:gd name="adj" fmla="val 11537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11281" name="Group 290"/>
          <p:cNvGrpSpPr>
            <a:grpSpLocks/>
          </p:cNvGrpSpPr>
          <p:nvPr/>
        </p:nvGrpSpPr>
        <p:grpSpPr bwMode="auto">
          <a:xfrm>
            <a:off x="7034213" y="4113191"/>
            <a:ext cx="1279525" cy="700087"/>
            <a:chOff x="2665" y="1248"/>
            <a:chExt cx="806" cy="441"/>
          </a:xfrm>
        </p:grpSpPr>
        <p:grpSp>
          <p:nvGrpSpPr>
            <p:cNvPr id="11330" name="Group 291"/>
            <p:cNvGrpSpPr>
              <a:grpSpLocks/>
            </p:cNvGrpSpPr>
            <p:nvPr/>
          </p:nvGrpSpPr>
          <p:grpSpPr bwMode="auto">
            <a:xfrm>
              <a:off x="2665" y="1378"/>
              <a:ext cx="144" cy="241"/>
              <a:chOff x="2665" y="1378"/>
              <a:chExt cx="144" cy="241"/>
            </a:xfrm>
          </p:grpSpPr>
          <p:sp>
            <p:nvSpPr>
              <p:cNvPr id="11371" name="Freeform 292"/>
              <p:cNvSpPr>
                <a:spLocks/>
              </p:cNvSpPr>
              <p:nvPr/>
            </p:nvSpPr>
            <p:spPr bwMode="auto">
              <a:xfrm>
                <a:off x="2665" y="1378"/>
                <a:ext cx="144" cy="241"/>
              </a:xfrm>
              <a:custGeom>
                <a:avLst/>
                <a:gdLst>
                  <a:gd name="T0" fmla="*/ 36 w 144"/>
                  <a:gd name="T1" fmla="*/ 0 h 241"/>
                  <a:gd name="T2" fmla="*/ 0 w 144"/>
                  <a:gd name="T3" fmla="*/ 36 h 241"/>
                  <a:gd name="T4" fmla="*/ 0 w 144"/>
                  <a:gd name="T5" fmla="*/ 241 h 241"/>
                  <a:gd name="T6" fmla="*/ 108 w 144"/>
                  <a:gd name="T7" fmla="*/ 241 h 241"/>
                  <a:gd name="T8" fmla="*/ 144 w 144"/>
                  <a:gd name="T9" fmla="*/ 205 h 241"/>
                  <a:gd name="T10" fmla="*/ 144 w 144"/>
                  <a:gd name="T11" fmla="*/ 0 h 241"/>
                  <a:gd name="T12" fmla="*/ 36 w 144"/>
                  <a:gd name="T13" fmla="*/ 0 h 2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4"/>
                  <a:gd name="T22" fmla="*/ 0 h 241"/>
                  <a:gd name="T23" fmla="*/ 144 w 144"/>
                  <a:gd name="T24" fmla="*/ 241 h 24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4" h="241">
                    <a:moveTo>
                      <a:pt x="36" y="0"/>
                    </a:moveTo>
                    <a:lnTo>
                      <a:pt x="0" y="36"/>
                    </a:lnTo>
                    <a:lnTo>
                      <a:pt x="0" y="241"/>
                    </a:lnTo>
                    <a:lnTo>
                      <a:pt x="108" y="241"/>
                    </a:lnTo>
                    <a:lnTo>
                      <a:pt x="144" y="205"/>
                    </a:lnTo>
                    <a:lnTo>
                      <a:pt x="144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hlink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2" name="Line 293"/>
              <p:cNvSpPr>
                <a:spLocks noChangeShapeType="1"/>
              </p:cNvSpPr>
              <p:nvPr/>
            </p:nvSpPr>
            <p:spPr bwMode="auto">
              <a:xfrm flipH="1">
                <a:off x="2665" y="1414"/>
                <a:ext cx="10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3" name="Line 294"/>
              <p:cNvSpPr>
                <a:spLocks noChangeShapeType="1"/>
              </p:cNvSpPr>
              <p:nvPr/>
            </p:nvSpPr>
            <p:spPr bwMode="auto">
              <a:xfrm flipV="1">
                <a:off x="2773" y="1378"/>
                <a:ext cx="36" cy="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4" name="Line 295"/>
              <p:cNvSpPr>
                <a:spLocks noChangeShapeType="1"/>
              </p:cNvSpPr>
              <p:nvPr/>
            </p:nvSpPr>
            <p:spPr bwMode="auto">
              <a:xfrm>
                <a:off x="2773" y="1414"/>
                <a:ext cx="1" cy="20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31" name="Oval 296"/>
            <p:cNvSpPr>
              <a:spLocks noChangeArrowheads="1"/>
            </p:cNvSpPr>
            <p:nvPr/>
          </p:nvSpPr>
          <p:spPr bwMode="auto">
            <a:xfrm>
              <a:off x="2711" y="1257"/>
              <a:ext cx="58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32" name="Oval 297"/>
            <p:cNvSpPr>
              <a:spLocks noChangeArrowheads="1"/>
            </p:cNvSpPr>
            <p:nvPr/>
          </p:nvSpPr>
          <p:spPr bwMode="auto">
            <a:xfrm>
              <a:off x="2732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3" name="Group 298"/>
            <p:cNvGrpSpPr>
              <a:grpSpLocks/>
            </p:cNvGrpSpPr>
            <p:nvPr/>
          </p:nvGrpSpPr>
          <p:grpSpPr bwMode="auto">
            <a:xfrm>
              <a:off x="2747" y="1598"/>
              <a:ext cx="676" cy="35"/>
              <a:chOff x="2747" y="1598"/>
              <a:chExt cx="676" cy="35"/>
            </a:xfrm>
          </p:grpSpPr>
          <p:sp>
            <p:nvSpPr>
              <p:cNvPr id="11367" name="Freeform 299"/>
              <p:cNvSpPr>
                <a:spLocks/>
              </p:cNvSpPr>
              <p:nvPr/>
            </p:nvSpPr>
            <p:spPr bwMode="auto">
              <a:xfrm>
                <a:off x="2747" y="1598"/>
                <a:ext cx="676" cy="35"/>
              </a:xfrm>
              <a:custGeom>
                <a:avLst/>
                <a:gdLst>
                  <a:gd name="T0" fmla="*/ 9 w 676"/>
                  <a:gd name="T1" fmla="*/ 0 h 35"/>
                  <a:gd name="T2" fmla="*/ 0 w 676"/>
                  <a:gd name="T3" fmla="*/ 9 h 35"/>
                  <a:gd name="T4" fmla="*/ 0 w 676"/>
                  <a:gd name="T5" fmla="*/ 35 h 35"/>
                  <a:gd name="T6" fmla="*/ 667 w 676"/>
                  <a:gd name="T7" fmla="*/ 35 h 35"/>
                  <a:gd name="T8" fmla="*/ 676 w 676"/>
                  <a:gd name="T9" fmla="*/ 26 h 35"/>
                  <a:gd name="T10" fmla="*/ 676 w 676"/>
                  <a:gd name="T11" fmla="*/ 0 h 35"/>
                  <a:gd name="T12" fmla="*/ 9 w 676"/>
                  <a:gd name="T13" fmla="*/ 0 h 3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5"/>
                  <a:gd name="T23" fmla="*/ 676 w 676"/>
                  <a:gd name="T24" fmla="*/ 35 h 3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5">
                    <a:moveTo>
                      <a:pt x="9" y="0"/>
                    </a:moveTo>
                    <a:lnTo>
                      <a:pt x="0" y="9"/>
                    </a:lnTo>
                    <a:lnTo>
                      <a:pt x="0" y="35"/>
                    </a:lnTo>
                    <a:lnTo>
                      <a:pt x="667" y="35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8" name="Line 300"/>
              <p:cNvSpPr>
                <a:spLocks noChangeShapeType="1"/>
              </p:cNvSpPr>
              <p:nvPr/>
            </p:nvSpPr>
            <p:spPr bwMode="auto">
              <a:xfrm flipH="1">
                <a:off x="2747" y="1607"/>
                <a:ext cx="667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9" name="Line 301"/>
              <p:cNvSpPr>
                <a:spLocks noChangeShapeType="1"/>
              </p:cNvSpPr>
              <p:nvPr/>
            </p:nvSpPr>
            <p:spPr bwMode="auto">
              <a:xfrm flipV="1">
                <a:off x="3414" y="1598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70" name="Line 302"/>
              <p:cNvSpPr>
                <a:spLocks noChangeShapeType="1"/>
              </p:cNvSpPr>
              <p:nvPr/>
            </p:nvSpPr>
            <p:spPr bwMode="auto">
              <a:xfrm>
                <a:off x="3414" y="1607"/>
                <a:ext cx="1" cy="2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4" name="Group 303"/>
            <p:cNvGrpSpPr>
              <a:grpSpLocks/>
            </p:cNvGrpSpPr>
            <p:nvPr/>
          </p:nvGrpSpPr>
          <p:grpSpPr bwMode="auto">
            <a:xfrm>
              <a:off x="3331" y="1274"/>
              <a:ext cx="92" cy="339"/>
              <a:chOff x="3331" y="1274"/>
              <a:chExt cx="92" cy="339"/>
            </a:xfrm>
          </p:grpSpPr>
          <p:sp>
            <p:nvSpPr>
              <p:cNvPr id="11363" name="Freeform 304"/>
              <p:cNvSpPr>
                <a:spLocks/>
              </p:cNvSpPr>
              <p:nvPr/>
            </p:nvSpPr>
            <p:spPr bwMode="auto">
              <a:xfrm>
                <a:off x="3331" y="1274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4" name="Line 305"/>
              <p:cNvSpPr>
                <a:spLocks noChangeShapeType="1"/>
              </p:cNvSpPr>
              <p:nvPr/>
            </p:nvSpPr>
            <p:spPr bwMode="auto">
              <a:xfrm flipH="1">
                <a:off x="3331" y="1297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5" name="Line 306"/>
              <p:cNvSpPr>
                <a:spLocks noChangeShapeType="1"/>
              </p:cNvSpPr>
              <p:nvPr/>
            </p:nvSpPr>
            <p:spPr bwMode="auto">
              <a:xfrm flipV="1">
                <a:off x="3400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6" name="Line 307"/>
              <p:cNvSpPr>
                <a:spLocks noChangeShapeType="1"/>
              </p:cNvSpPr>
              <p:nvPr/>
            </p:nvSpPr>
            <p:spPr bwMode="auto">
              <a:xfrm>
                <a:off x="3400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5" name="Group 308"/>
            <p:cNvGrpSpPr>
              <a:grpSpLocks/>
            </p:cNvGrpSpPr>
            <p:nvPr/>
          </p:nvGrpSpPr>
          <p:grpSpPr bwMode="auto">
            <a:xfrm>
              <a:off x="2817" y="1274"/>
              <a:ext cx="93" cy="339"/>
              <a:chOff x="2817" y="1274"/>
              <a:chExt cx="93" cy="339"/>
            </a:xfrm>
          </p:grpSpPr>
          <p:sp>
            <p:nvSpPr>
              <p:cNvPr id="11359" name="Freeform 309"/>
              <p:cNvSpPr>
                <a:spLocks/>
              </p:cNvSpPr>
              <p:nvPr/>
            </p:nvSpPr>
            <p:spPr bwMode="auto">
              <a:xfrm>
                <a:off x="2817" y="1274"/>
                <a:ext cx="93" cy="339"/>
              </a:xfrm>
              <a:custGeom>
                <a:avLst/>
                <a:gdLst>
                  <a:gd name="T0" fmla="*/ 23 w 93"/>
                  <a:gd name="T1" fmla="*/ 0 h 339"/>
                  <a:gd name="T2" fmla="*/ 0 w 93"/>
                  <a:gd name="T3" fmla="*/ 23 h 339"/>
                  <a:gd name="T4" fmla="*/ 0 w 93"/>
                  <a:gd name="T5" fmla="*/ 339 h 339"/>
                  <a:gd name="T6" fmla="*/ 70 w 93"/>
                  <a:gd name="T7" fmla="*/ 339 h 339"/>
                  <a:gd name="T8" fmla="*/ 93 w 93"/>
                  <a:gd name="T9" fmla="*/ 316 h 339"/>
                  <a:gd name="T10" fmla="*/ 93 w 93"/>
                  <a:gd name="T11" fmla="*/ 0 h 339"/>
                  <a:gd name="T12" fmla="*/ 23 w 93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3"/>
                  <a:gd name="T22" fmla="*/ 0 h 339"/>
                  <a:gd name="T23" fmla="*/ 93 w 93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3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70" y="339"/>
                    </a:lnTo>
                    <a:lnTo>
                      <a:pt x="93" y="316"/>
                    </a:lnTo>
                    <a:lnTo>
                      <a:pt x="93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0" name="Line 310"/>
              <p:cNvSpPr>
                <a:spLocks noChangeShapeType="1"/>
              </p:cNvSpPr>
              <p:nvPr/>
            </p:nvSpPr>
            <p:spPr bwMode="auto">
              <a:xfrm flipH="1">
                <a:off x="2817" y="1297"/>
                <a:ext cx="70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1" name="Line 311"/>
              <p:cNvSpPr>
                <a:spLocks noChangeShapeType="1"/>
              </p:cNvSpPr>
              <p:nvPr/>
            </p:nvSpPr>
            <p:spPr bwMode="auto">
              <a:xfrm flipV="1">
                <a:off x="2887" y="1274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62" name="Line 312"/>
              <p:cNvSpPr>
                <a:spLocks noChangeShapeType="1"/>
              </p:cNvSpPr>
              <p:nvPr/>
            </p:nvSpPr>
            <p:spPr bwMode="auto">
              <a:xfrm>
                <a:off x="2887" y="1297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36" name="AutoShape 313"/>
            <p:cNvSpPr>
              <a:spLocks noChangeArrowheads="1"/>
            </p:cNvSpPr>
            <p:nvPr/>
          </p:nvSpPr>
          <p:spPr bwMode="auto">
            <a:xfrm>
              <a:off x="2815" y="1326"/>
              <a:ext cx="537" cy="18"/>
            </a:xfrm>
            <a:prstGeom prst="roundRect">
              <a:avLst>
                <a:gd name="adj" fmla="val 7694"/>
              </a:avLst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11337" name="Group 314"/>
            <p:cNvGrpSpPr>
              <a:grpSpLocks/>
            </p:cNvGrpSpPr>
            <p:nvPr/>
          </p:nvGrpSpPr>
          <p:grpSpPr bwMode="auto">
            <a:xfrm>
              <a:off x="2728" y="1655"/>
              <a:ext cx="676" cy="34"/>
              <a:chOff x="2728" y="1655"/>
              <a:chExt cx="676" cy="34"/>
            </a:xfrm>
          </p:grpSpPr>
          <p:sp>
            <p:nvSpPr>
              <p:cNvPr id="11355" name="Freeform 315"/>
              <p:cNvSpPr>
                <a:spLocks/>
              </p:cNvSpPr>
              <p:nvPr/>
            </p:nvSpPr>
            <p:spPr bwMode="auto">
              <a:xfrm>
                <a:off x="2728" y="1655"/>
                <a:ext cx="676" cy="34"/>
              </a:xfrm>
              <a:custGeom>
                <a:avLst/>
                <a:gdLst>
                  <a:gd name="T0" fmla="*/ 9 w 676"/>
                  <a:gd name="T1" fmla="*/ 0 h 34"/>
                  <a:gd name="T2" fmla="*/ 0 w 676"/>
                  <a:gd name="T3" fmla="*/ 9 h 34"/>
                  <a:gd name="T4" fmla="*/ 0 w 676"/>
                  <a:gd name="T5" fmla="*/ 34 h 34"/>
                  <a:gd name="T6" fmla="*/ 668 w 676"/>
                  <a:gd name="T7" fmla="*/ 34 h 34"/>
                  <a:gd name="T8" fmla="*/ 676 w 676"/>
                  <a:gd name="T9" fmla="*/ 26 h 34"/>
                  <a:gd name="T10" fmla="*/ 676 w 676"/>
                  <a:gd name="T11" fmla="*/ 0 h 34"/>
                  <a:gd name="T12" fmla="*/ 9 w 676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76"/>
                  <a:gd name="T22" fmla="*/ 0 h 34"/>
                  <a:gd name="T23" fmla="*/ 676 w 676"/>
                  <a:gd name="T24" fmla="*/ 34 h 3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76" h="34">
                    <a:moveTo>
                      <a:pt x="9" y="0"/>
                    </a:moveTo>
                    <a:lnTo>
                      <a:pt x="0" y="9"/>
                    </a:lnTo>
                    <a:lnTo>
                      <a:pt x="0" y="34"/>
                    </a:lnTo>
                    <a:lnTo>
                      <a:pt x="668" y="34"/>
                    </a:lnTo>
                    <a:lnTo>
                      <a:pt x="676" y="26"/>
                    </a:lnTo>
                    <a:lnTo>
                      <a:pt x="676" y="0"/>
                    </a:lnTo>
                    <a:lnTo>
                      <a:pt x="9" y="0"/>
                    </a:lnTo>
                    <a:close/>
                  </a:path>
                </a:pathLst>
              </a:custGeom>
              <a:solidFill>
                <a:srgbClr val="99330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6" name="Line 316"/>
              <p:cNvSpPr>
                <a:spLocks noChangeShapeType="1"/>
              </p:cNvSpPr>
              <p:nvPr/>
            </p:nvSpPr>
            <p:spPr bwMode="auto">
              <a:xfrm flipH="1">
                <a:off x="2728" y="1664"/>
                <a:ext cx="668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7" name="Line 317"/>
              <p:cNvSpPr>
                <a:spLocks noChangeShapeType="1"/>
              </p:cNvSpPr>
              <p:nvPr/>
            </p:nvSpPr>
            <p:spPr bwMode="auto">
              <a:xfrm flipV="1">
                <a:off x="3396" y="1655"/>
                <a:ext cx="8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8" name="Line 318"/>
              <p:cNvSpPr>
                <a:spLocks noChangeShapeType="1"/>
              </p:cNvSpPr>
              <p:nvPr/>
            </p:nvSpPr>
            <p:spPr bwMode="auto">
              <a:xfrm>
                <a:off x="3396" y="1664"/>
                <a:ext cx="1" cy="25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8" name="Group 319"/>
            <p:cNvGrpSpPr>
              <a:grpSpLocks/>
            </p:cNvGrpSpPr>
            <p:nvPr/>
          </p:nvGrpSpPr>
          <p:grpSpPr bwMode="auto">
            <a:xfrm>
              <a:off x="2740" y="1326"/>
              <a:ext cx="92" cy="339"/>
              <a:chOff x="2740" y="1326"/>
              <a:chExt cx="92" cy="339"/>
            </a:xfrm>
          </p:grpSpPr>
          <p:sp>
            <p:nvSpPr>
              <p:cNvPr id="11351" name="Freeform 320"/>
              <p:cNvSpPr>
                <a:spLocks/>
              </p:cNvSpPr>
              <p:nvPr/>
            </p:nvSpPr>
            <p:spPr bwMode="auto">
              <a:xfrm>
                <a:off x="2740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2" name="Line 321"/>
              <p:cNvSpPr>
                <a:spLocks noChangeShapeType="1"/>
              </p:cNvSpPr>
              <p:nvPr/>
            </p:nvSpPr>
            <p:spPr bwMode="auto">
              <a:xfrm flipH="1">
                <a:off x="2740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3" name="Line 322"/>
              <p:cNvSpPr>
                <a:spLocks noChangeShapeType="1"/>
              </p:cNvSpPr>
              <p:nvPr/>
            </p:nvSpPr>
            <p:spPr bwMode="auto">
              <a:xfrm flipV="1">
                <a:off x="2809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4" name="Line 323"/>
              <p:cNvSpPr>
                <a:spLocks noChangeShapeType="1"/>
              </p:cNvSpPr>
              <p:nvPr/>
            </p:nvSpPr>
            <p:spPr bwMode="auto">
              <a:xfrm>
                <a:off x="2809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1339" name="Group 324"/>
            <p:cNvGrpSpPr>
              <a:grpSpLocks/>
            </p:cNvGrpSpPr>
            <p:nvPr/>
          </p:nvGrpSpPr>
          <p:grpSpPr bwMode="auto">
            <a:xfrm>
              <a:off x="3301" y="1326"/>
              <a:ext cx="92" cy="339"/>
              <a:chOff x="3301" y="1326"/>
              <a:chExt cx="92" cy="339"/>
            </a:xfrm>
          </p:grpSpPr>
          <p:sp>
            <p:nvSpPr>
              <p:cNvPr id="11347" name="Freeform 325"/>
              <p:cNvSpPr>
                <a:spLocks/>
              </p:cNvSpPr>
              <p:nvPr/>
            </p:nvSpPr>
            <p:spPr bwMode="auto">
              <a:xfrm>
                <a:off x="3301" y="1326"/>
                <a:ext cx="92" cy="339"/>
              </a:xfrm>
              <a:custGeom>
                <a:avLst/>
                <a:gdLst>
                  <a:gd name="T0" fmla="*/ 23 w 92"/>
                  <a:gd name="T1" fmla="*/ 0 h 339"/>
                  <a:gd name="T2" fmla="*/ 0 w 92"/>
                  <a:gd name="T3" fmla="*/ 23 h 339"/>
                  <a:gd name="T4" fmla="*/ 0 w 92"/>
                  <a:gd name="T5" fmla="*/ 339 h 339"/>
                  <a:gd name="T6" fmla="*/ 69 w 92"/>
                  <a:gd name="T7" fmla="*/ 339 h 339"/>
                  <a:gd name="T8" fmla="*/ 92 w 92"/>
                  <a:gd name="T9" fmla="*/ 316 h 339"/>
                  <a:gd name="T10" fmla="*/ 92 w 92"/>
                  <a:gd name="T11" fmla="*/ 0 h 339"/>
                  <a:gd name="T12" fmla="*/ 23 w 92"/>
                  <a:gd name="T13" fmla="*/ 0 h 33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92"/>
                  <a:gd name="T22" fmla="*/ 0 h 339"/>
                  <a:gd name="T23" fmla="*/ 92 w 92"/>
                  <a:gd name="T24" fmla="*/ 339 h 33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92" h="339">
                    <a:moveTo>
                      <a:pt x="23" y="0"/>
                    </a:moveTo>
                    <a:lnTo>
                      <a:pt x="0" y="23"/>
                    </a:lnTo>
                    <a:lnTo>
                      <a:pt x="0" y="339"/>
                    </a:lnTo>
                    <a:lnTo>
                      <a:pt x="69" y="339"/>
                    </a:lnTo>
                    <a:lnTo>
                      <a:pt x="92" y="316"/>
                    </a:lnTo>
                    <a:lnTo>
                      <a:pt x="92" y="0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C0C0C0"/>
              </a:solidFill>
              <a:ln w="1270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8" name="Line 326"/>
              <p:cNvSpPr>
                <a:spLocks noChangeShapeType="1"/>
              </p:cNvSpPr>
              <p:nvPr/>
            </p:nvSpPr>
            <p:spPr bwMode="auto">
              <a:xfrm flipH="1">
                <a:off x="3301" y="1349"/>
                <a:ext cx="69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49" name="Line 327"/>
              <p:cNvSpPr>
                <a:spLocks noChangeShapeType="1"/>
              </p:cNvSpPr>
              <p:nvPr/>
            </p:nvSpPr>
            <p:spPr bwMode="auto">
              <a:xfrm flipV="1">
                <a:off x="3370" y="1326"/>
                <a:ext cx="23" cy="23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50" name="Line 328"/>
              <p:cNvSpPr>
                <a:spLocks noChangeShapeType="1"/>
              </p:cNvSpPr>
              <p:nvPr/>
            </p:nvSpPr>
            <p:spPr bwMode="auto">
              <a:xfrm>
                <a:off x="3370" y="1349"/>
                <a:ext cx="1" cy="3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1340" name="Oval 329"/>
            <p:cNvSpPr>
              <a:spLocks noChangeArrowheads="1"/>
            </p:cNvSpPr>
            <p:nvPr/>
          </p:nvSpPr>
          <p:spPr bwMode="auto">
            <a:xfrm>
              <a:off x="3393" y="1257"/>
              <a:ext cx="57" cy="173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1" name="Oval 330"/>
            <p:cNvSpPr>
              <a:spLocks noChangeArrowheads="1"/>
            </p:cNvSpPr>
            <p:nvPr/>
          </p:nvSpPr>
          <p:spPr bwMode="auto">
            <a:xfrm>
              <a:off x="3413" y="1255"/>
              <a:ext cx="58" cy="173"/>
            </a:xfrm>
            <a:prstGeom prst="ellipse">
              <a:avLst/>
            </a:prstGeom>
            <a:solidFill>
              <a:srgbClr val="DDDDDD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2" name="Oval 331"/>
            <p:cNvSpPr>
              <a:spLocks noChangeArrowheads="1"/>
            </p:cNvSpPr>
            <p:nvPr/>
          </p:nvSpPr>
          <p:spPr bwMode="auto">
            <a:xfrm>
              <a:off x="2950" y="1291"/>
              <a:ext cx="284" cy="91"/>
            </a:xfrm>
            <a:prstGeom prst="ellipse">
              <a:avLst/>
            </a:prstGeom>
            <a:solidFill>
              <a:srgbClr val="C0C0C0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3" name="Oval 332"/>
            <p:cNvSpPr>
              <a:spLocks noChangeArrowheads="1"/>
            </p:cNvSpPr>
            <p:nvPr/>
          </p:nvSpPr>
          <p:spPr bwMode="auto">
            <a:xfrm>
              <a:off x="3031" y="1274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4" name="AutoShape 333"/>
            <p:cNvSpPr>
              <a:spLocks noChangeArrowheads="1"/>
            </p:cNvSpPr>
            <p:nvPr/>
          </p:nvSpPr>
          <p:spPr bwMode="auto">
            <a:xfrm>
              <a:off x="2998" y="1248"/>
              <a:ext cx="188" cy="51"/>
            </a:xfrm>
            <a:prstGeom prst="roundRect">
              <a:avLst>
                <a:gd name="adj" fmla="val 11764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5" name="Oval 334"/>
            <p:cNvSpPr>
              <a:spLocks noChangeArrowheads="1"/>
            </p:cNvSpPr>
            <p:nvPr/>
          </p:nvSpPr>
          <p:spPr bwMode="auto">
            <a:xfrm>
              <a:off x="3031" y="1356"/>
              <a:ext cx="127" cy="43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1346" name="AutoShape 335"/>
            <p:cNvSpPr>
              <a:spLocks noChangeArrowheads="1"/>
            </p:cNvSpPr>
            <p:nvPr/>
          </p:nvSpPr>
          <p:spPr bwMode="auto">
            <a:xfrm>
              <a:off x="2998" y="1375"/>
              <a:ext cx="188" cy="52"/>
            </a:xfrm>
            <a:prstGeom prst="roundRect">
              <a:avLst>
                <a:gd name="adj" fmla="val 11537"/>
              </a:avLst>
            </a:pr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282" name="Group 383"/>
          <p:cNvGrpSpPr>
            <a:grpSpLocks/>
          </p:cNvGrpSpPr>
          <p:nvPr/>
        </p:nvGrpSpPr>
        <p:grpSpPr bwMode="auto">
          <a:xfrm>
            <a:off x="4965700" y="4110014"/>
            <a:ext cx="1587500" cy="1377949"/>
            <a:chOff x="3128" y="2941"/>
            <a:chExt cx="1000" cy="868"/>
          </a:xfrm>
        </p:grpSpPr>
        <p:sp>
          <p:nvSpPr>
            <p:cNvPr id="11283" name="Rectangle 234"/>
            <p:cNvSpPr>
              <a:spLocks noChangeArrowheads="1"/>
            </p:cNvSpPr>
            <p:nvPr/>
          </p:nvSpPr>
          <p:spPr bwMode="auto">
            <a:xfrm>
              <a:off x="3290" y="3460"/>
              <a:ext cx="622" cy="3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NC</a:t>
              </a:r>
            </a:p>
            <a:p>
              <a:pPr eaLnBrk="0" hangingPunct="0"/>
              <a:r>
                <a:rPr lang="en-US" sz="1800" dirty="0">
                  <a:solidFill>
                    <a:schemeClr val="tx2"/>
                  </a:solidFill>
                  <a:latin typeface="+mj-lt"/>
                </a:rPr>
                <a:t>Machine</a:t>
              </a:r>
            </a:p>
          </p:txBody>
        </p:sp>
        <p:grpSp>
          <p:nvGrpSpPr>
            <p:cNvPr id="11284" name="Group 382"/>
            <p:cNvGrpSpPr>
              <a:grpSpLocks/>
            </p:cNvGrpSpPr>
            <p:nvPr/>
          </p:nvGrpSpPr>
          <p:grpSpPr bwMode="auto">
            <a:xfrm>
              <a:off x="3128" y="2941"/>
              <a:ext cx="1000" cy="441"/>
              <a:chOff x="3128" y="2941"/>
              <a:chExt cx="1000" cy="441"/>
            </a:xfrm>
          </p:grpSpPr>
          <p:grpSp>
            <p:nvGrpSpPr>
              <p:cNvPr id="11285" name="Group 337"/>
              <p:cNvGrpSpPr>
                <a:grpSpLocks/>
              </p:cNvGrpSpPr>
              <p:nvPr/>
            </p:nvGrpSpPr>
            <p:grpSpPr bwMode="auto">
              <a:xfrm>
                <a:off x="3128" y="3071"/>
                <a:ext cx="364" cy="241"/>
                <a:chOff x="2665" y="1378"/>
                <a:chExt cx="144" cy="241"/>
              </a:xfrm>
            </p:grpSpPr>
            <p:sp>
              <p:nvSpPr>
                <p:cNvPr id="11326" name="Freeform 338"/>
                <p:cNvSpPr>
                  <a:spLocks/>
                </p:cNvSpPr>
                <p:nvPr/>
              </p:nvSpPr>
              <p:spPr bwMode="auto">
                <a:xfrm>
                  <a:off x="2665" y="1378"/>
                  <a:ext cx="144" cy="241"/>
                </a:xfrm>
                <a:custGeom>
                  <a:avLst/>
                  <a:gdLst>
                    <a:gd name="T0" fmla="*/ 36 w 144"/>
                    <a:gd name="T1" fmla="*/ 0 h 241"/>
                    <a:gd name="T2" fmla="*/ 0 w 144"/>
                    <a:gd name="T3" fmla="*/ 36 h 241"/>
                    <a:gd name="T4" fmla="*/ 0 w 144"/>
                    <a:gd name="T5" fmla="*/ 241 h 241"/>
                    <a:gd name="T6" fmla="*/ 108 w 144"/>
                    <a:gd name="T7" fmla="*/ 241 h 241"/>
                    <a:gd name="T8" fmla="*/ 144 w 144"/>
                    <a:gd name="T9" fmla="*/ 205 h 241"/>
                    <a:gd name="T10" fmla="*/ 144 w 144"/>
                    <a:gd name="T11" fmla="*/ 0 h 241"/>
                    <a:gd name="T12" fmla="*/ 36 w 144"/>
                    <a:gd name="T13" fmla="*/ 0 h 2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144"/>
                    <a:gd name="T22" fmla="*/ 0 h 241"/>
                    <a:gd name="T23" fmla="*/ 144 w 144"/>
                    <a:gd name="T24" fmla="*/ 241 h 2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144" h="241">
                      <a:moveTo>
                        <a:pt x="36" y="0"/>
                      </a:moveTo>
                      <a:lnTo>
                        <a:pt x="0" y="36"/>
                      </a:lnTo>
                      <a:lnTo>
                        <a:pt x="0" y="241"/>
                      </a:lnTo>
                      <a:lnTo>
                        <a:pt x="108" y="241"/>
                      </a:lnTo>
                      <a:lnTo>
                        <a:pt x="144" y="205"/>
                      </a:lnTo>
                      <a:lnTo>
                        <a:pt x="144" y="0"/>
                      </a:lnTo>
                      <a:lnTo>
                        <a:pt x="36" y="0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7" name="Line 339"/>
                <p:cNvSpPr>
                  <a:spLocks noChangeShapeType="1"/>
                </p:cNvSpPr>
                <p:nvPr/>
              </p:nvSpPr>
              <p:spPr bwMode="auto">
                <a:xfrm flipH="1">
                  <a:off x="2665" y="1414"/>
                  <a:ext cx="10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8" name="Line 340"/>
                <p:cNvSpPr>
                  <a:spLocks noChangeShapeType="1"/>
                </p:cNvSpPr>
                <p:nvPr/>
              </p:nvSpPr>
              <p:spPr bwMode="auto">
                <a:xfrm flipV="1">
                  <a:off x="2773" y="1378"/>
                  <a:ext cx="36" cy="3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9" name="Line 341"/>
                <p:cNvSpPr>
                  <a:spLocks noChangeShapeType="1"/>
                </p:cNvSpPr>
                <p:nvPr/>
              </p:nvSpPr>
              <p:spPr bwMode="auto">
                <a:xfrm>
                  <a:off x="2773" y="1414"/>
                  <a:ext cx="1" cy="20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86" name="Oval 342"/>
              <p:cNvSpPr>
                <a:spLocks noChangeArrowheads="1"/>
              </p:cNvSpPr>
              <p:nvPr/>
            </p:nvSpPr>
            <p:spPr bwMode="auto">
              <a:xfrm>
                <a:off x="3368" y="2950"/>
                <a:ext cx="58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87" name="Oval 343"/>
              <p:cNvSpPr>
                <a:spLocks noChangeArrowheads="1"/>
              </p:cNvSpPr>
              <p:nvPr/>
            </p:nvSpPr>
            <p:spPr bwMode="auto">
              <a:xfrm>
                <a:off x="3389" y="2948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88" name="Group 344"/>
              <p:cNvGrpSpPr>
                <a:grpSpLocks/>
              </p:cNvGrpSpPr>
              <p:nvPr/>
            </p:nvGrpSpPr>
            <p:grpSpPr bwMode="auto">
              <a:xfrm>
                <a:off x="3404" y="3291"/>
                <a:ext cx="676" cy="35"/>
                <a:chOff x="2747" y="1598"/>
                <a:chExt cx="676" cy="35"/>
              </a:xfrm>
            </p:grpSpPr>
            <p:sp>
              <p:nvSpPr>
                <p:cNvPr id="11322" name="Freeform 345"/>
                <p:cNvSpPr>
                  <a:spLocks/>
                </p:cNvSpPr>
                <p:nvPr/>
              </p:nvSpPr>
              <p:spPr bwMode="auto">
                <a:xfrm>
                  <a:off x="2747" y="1598"/>
                  <a:ext cx="676" cy="35"/>
                </a:xfrm>
                <a:custGeom>
                  <a:avLst/>
                  <a:gdLst>
                    <a:gd name="T0" fmla="*/ 9 w 676"/>
                    <a:gd name="T1" fmla="*/ 0 h 35"/>
                    <a:gd name="T2" fmla="*/ 0 w 676"/>
                    <a:gd name="T3" fmla="*/ 9 h 35"/>
                    <a:gd name="T4" fmla="*/ 0 w 676"/>
                    <a:gd name="T5" fmla="*/ 35 h 35"/>
                    <a:gd name="T6" fmla="*/ 667 w 676"/>
                    <a:gd name="T7" fmla="*/ 35 h 35"/>
                    <a:gd name="T8" fmla="*/ 676 w 676"/>
                    <a:gd name="T9" fmla="*/ 26 h 35"/>
                    <a:gd name="T10" fmla="*/ 676 w 676"/>
                    <a:gd name="T11" fmla="*/ 0 h 35"/>
                    <a:gd name="T12" fmla="*/ 9 w 676"/>
                    <a:gd name="T13" fmla="*/ 0 h 3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5"/>
                    <a:gd name="T23" fmla="*/ 676 w 676"/>
                    <a:gd name="T24" fmla="*/ 35 h 3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5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5"/>
                      </a:lnTo>
                      <a:lnTo>
                        <a:pt x="667" y="35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3" name="Line 346"/>
                <p:cNvSpPr>
                  <a:spLocks noChangeShapeType="1"/>
                </p:cNvSpPr>
                <p:nvPr/>
              </p:nvSpPr>
              <p:spPr bwMode="auto">
                <a:xfrm flipH="1">
                  <a:off x="2747" y="1607"/>
                  <a:ext cx="667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4" name="Line 347"/>
                <p:cNvSpPr>
                  <a:spLocks noChangeShapeType="1"/>
                </p:cNvSpPr>
                <p:nvPr/>
              </p:nvSpPr>
              <p:spPr bwMode="auto">
                <a:xfrm flipV="1">
                  <a:off x="3414" y="1598"/>
                  <a:ext cx="9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5" name="Line 348"/>
                <p:cNvSpPr>
                  <a:spLocks noChangeShapeType="1"/>
                </p:cNvSpPr>
                <p:nvPr/>
              </p:nvSpPr>
              <p:spPr bwMode="auto">
                <a:xfrm>
                  <a:off x="3414" y="1607"/>
                  <a:ext cx="1" cy="2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89" name="Group 349"/>
              <p:cNvGrpSpPr>
                <a:grpSpLocks/>
              </p:cNvGrpSpPr>
              <p:nvPr/>
            </p:nvGrpSpPr>
            <p:grpSpPr bwMode="auto">
              <a:xfrm>
                <a:off x="3988" y="2967"/>
                <a:ext cx="92" cy="339"/>
                <a:chOff x="3331" y="1274"/>
                <a:chExt cx="92" cy="339"/>
              </a:xfrm>
            </p:grpSpPr>
            <p:sp>
              <p:nvSpPr>
                <p:cNvPr id="11318" name="Freeform 350"/>
                <p:cNvSpPr>
                  <a:spLocks/>
                </p:cNvSpPr>
                <p:nvPr/>
              </p:nvSpPr>
              <p:spPr bwMode="auto">
                <a:xfrm>
                  <a:off x="3331" y="1274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9" name="Line 351"/>
                <p:cNvSpPr>
                  <a:spLocks noChangeShapeType="1"/>
                </p:cNvSpPr>
                <p:nvPr/>
              </p:nvSpPr>
              <p:spPr bwMode="auto">
                <a:xfrm flipH="1">
                  <a:off x="3331" y="1297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0" name="Line 352"/>
                <p:cNvSpPr>
                  <a:spLocks noChangeShapeType="1"/>
                </p:cNvSpPr>
                <p:nvPr/>
              </p:nvSpPr>
              <p:spPr bwMode="auto">
                <a:xfrm flipV="1">
                  <a:off x="3400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21" name="Line 353"/>
                <p:cNvSpPr>
                  <a:spLocks noChangeShapeType="1"/>
                </p:cNvSpPr>
                <p:nvPr/>
              </p:nvSpPr>
              <p:spPr bwMode="auto">
                <a:xfrm>
                  <a:off x="3400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0" name="Group 354"/>
              <p:cNvGrpSpPr>
                <a:grpSpLocks/>
              </p:cNvGrpSpPr>
              <p:nvPr/>
            </p:nvGrpSpPr>
            <p:grpSpPr bwMode="auto">
              <a:xfrm>
                <a:off x="3474" y="2967"/>
                <a:ext cx="93" cy="339"/>
                <a:chOff x="2817" y="1274"/>
                <a:chExt cx="93" cy="339"/>
              </a:xfrm>
            </p:grpSpPr>
            <p:sp>
              <p:nvSpPr>
                <p:cNvPr id="11314" name="Freeform 355"/>
                <p:cNvSpPr>
                  <a:spLocks/>
                </p:cNvSpPr>
                <p:nvPr/>
              </p:nvSpPr>
              <p:spPr bwMode="auto">
                <a:xfrm>
                  <a:off x="2817" y="1274"/>
                  <a:ext cx="93" cy="339"/>
                </a:xfrm>
                <a:custGeom>
                  <a:avLst/>
                  <a:gdLst>
                    <a:gd name="T0" fmla="*/ 23 w 93"/>
                    <a:gd name="T1" fmla="*/ 0 h 339"/>
                    <a:gd name="T2" fmla="*/ 0 w 93"/>
                    <a:gd name="T3" fmla="*/ 23 h 339"/>
                    <a:gd name="T4" fmla="*/ 0 w 93"/>
                    <a:gd name="T5" fmla="*/ 339 h 339"/>
                    <a:gd name="T6" fmla="*/ 70 w 93"/>
                    <a:gd name="T7" fmla="*/ 339 h 339"/>
                    <a:gd name="T8" fmla="*/ 93 w 93"/>
                    <a:gd name="T9" fmla="*/ 316 h 339"/>
                    <a:gd name="T10" fmla="*/ 93 w 93"/>
                    <a:gd name="T11" fmla="*/ 0 h 339"/>
                    <a:gd name="T12" fmla="*/ 23 w 93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3"/>
                    <a:gd name="T22" fmla="*/ 0 h 339"/>
                    <a:gd name="T23" fmla="*/ 93 w 93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3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70" y="339"/>
                      </a:lnTo>
                      <a:lnTo>
                        <a:pt x="93" y="316"/>
                      </a:lnTo>
                      <a:lnTo>
                        <a:pt x="93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5" name="Line 356"/>
                <p:cNvSpPr>
                  <a:spLocks noChangeShapeType="1"/>
                </p:cNvSpPr>
                <p:nvPr/>
              </p:nvSpPr>
              <p:spPr bwMode="auto">
                <a:xfrm flipH="1">
                  <a:off x="2817" y="1297"/>
                  <a:ext cx="70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6" name="Line 357"/>
                <p:cNvSpPr>
                  <a:spLocks noChangeShapeType="1"/>
                </p:cNvSpPr>
                <p:nvPr/>
              </p:nvSpPr>
              <p:spPr bwMode="auto">
                <a:xfrm flipV="1">
                  <a:off x="2887" y="1274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7" name="Line 358"/>
                <p:cNvSpPr>
                  <a:spLocks noChangeShapeType="1"/>
                </p:cNvSpPr>
                <p:nvPr/>
              </p:nvSpPr>
              <p:spPr bwMode="auto">
                <a:xfrm>
                  <a:off x="2887" y="1297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91" name="AutoShape 359"/>
              <p:cNvSpPr>
                <a:spLocks noChangeArrowheads="1"/>
              </p:cNvSpPr>
              <p:nvPr/>
            </p:nvSpPr>
            <p:spPr bwMode="auto">
              <a:xfrm>
                <a:off x="3472" y="3019"/>
                <a:ext cx="537" cy="18"/>
              </a:xfrm>
              <a:prstGeom prst="roundRect">
                <a:avLst>
                  <a:gd name="adj" fmla="val 7694"/>
                </a:avLst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1292" name="Group 360"/>
              <p:cNvGrpSpPr>
                <a:grpSpLocks/>
              </p:cNvGrpSpPr>
              <p:nvPr/>
            </p:nvGrpSpPr>
            <p:grpSpPr bwMode="auto">
              <a:xfrm>
                <a:off x="3385" y="3348"/>
                <a:ext cx="676" cy="34"/>
                <a:chOff x="2728" y="1655"/>
                <a:chExt cx="676" cy="34"/>
              </a:xfrm>
            </p:grpSpPr>
            <p:sp>
              <p:nvSpPr>
                <p:cNvPr id="11310" name="Freeform 361"/>
                <p:cNvSpPr>
                  <a:spLocks/>
                </p:cNvSpPr>
                <p:nvPr/>
              </p:nvSpPr>
              <p:spPr bwMode="auto">
                <a:xfrm>
                  <a:off x="2728" y="1655"/>
                  <a:ext cx="676" cy="34"/>
                </a:xfrm>
                <a:custGeom>
                  <a:avLst/>
                  <a:gdLst>
                    <a:gd name="T0" fmla="*/ 9 w 676"/>
                    <a:gd name="T1" fmla="*/ 0 h 34"/>
                    <a:gd name="T2" fmla="*/ 0 w 676"/>
                    <a:gd name="T3" fmla="*/ 9 h 34"/>
                    <a:gd name="T4" fmla="*/ 0 w 676"/>
                    <a:gd name="T5" fmla="*/ 34 h 34"/>
                    <a:gd name="T6" fmla="*/ 668 w 676"/>
                    <a:gd name="T7" fmla="*/ 34 h 34"/>
                    <a:gd name="T8" fmla="*/ 676 w 676"/>
                    <a:gd name="T9" fmla="*/ 26 h 34"/>
                    <a:gd name="T10" fmla="*/ 676 w 676"/>
                    <a:gd name="T11" fmla="*/ 0 h 34"/>
                    <a:gd name="T12" fmla="*/ 9 w 676"/>
                    <a:gd name="T13" fmla="*/ 0 h 3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76"/>
                    <a:gd name="T22" fmla="*/ 0 h 34"/>
                    <a:gd name="T23" fmla="*/ 676 w 676"/>
                    <a:gd name="T24" fmla="*/ 34 h 3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76" h="34">
                      <a:moveTo>
                        <a:pt x="9" y="0"/>
                      </a:moveTo>
                      <a:lnTo>
                        <a:pt x="0" y="9"/>
                      </a:lnTo>
                      <a:lnTo>
                        <a:pt x="0" y="34"/>
                      </a:lnTo>
                      <a:lnTo>
                        <a:pt x="668" y="34"/>
                      </a:lnTo>
                      <a:lnTo>
                        <a:pt x="676" y="26"/>
                      </a:lnTo>
                      <a:lnTo>
                        <a:pt x="676" y="0"/>
                      </a:lnTo>
                      <a:lnTo>
                        <a:pt x="9" y="0"/>
                      </a:lnTo>
                      <a:close/>
                    </a:path>
                  </a:pathLst>
                </a:custGeom>
                <a:solidFill>
                  <a:srgbClr val="99330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1" name="Line 362"/>
                <p:cNvSpPr>
                  <a:spLocks noChangeShapeType="1"/>
                </p:cNvSpPr>
                <p:nvPr/>
              </p:nvSpPr>
              <p:spPr bwMode="auto">
                <a:xfrm flipH="1">
                  <a:off x="2728" y="1664"/>
                  <a:ext cx="668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2" name="Line 363"/>
                <p:cNvSpPr>
                  <a:spLocks noChangeShapeType="1"/>
                </p:cNvSpPr>
                <p:nvPr/>
              </p:nvSpPr>
              <p:spPr bwMode="auto">
                <a:xfrm flipV="1">
                  <a:off x="3396" y="1655"/>
                  <a:ext cx="8" cy="9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13" name="Line 364"/>
                <p:cNvSpPr>
                  <a:spLocks noChangeShapeType="1"/>
                </p:cNvSpPr>
                <p:nvPr/>
              </p:nvSpPr>
              <p:spPr bwMode="auto">
                <a:xfrm>
                  <a:off x="3396" y="1664"/>
                  <a:ext cx="1" cy="25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3" name="Group 365"/>
              <p:cNvGrpSpPr>
                <a:grpSpLocks/>
              </p:cNvGrpSpPr>
              <p:nvPr/>
            </p:nvGrpSpPr>
            <p:grpSpPr bwMode="auto">
              <a:xfrm>
                <a:off x="3397" y="3019"/>
                <a:ext cx="92" cy="339"/>
                <a:chOff x="2740" y="1326"/>
                <a:chExt cx="92" cy="339"/>
              </a:xfrm>
            </p:grpSpPr>
            <p:sp>
              <p:nvSpPr>
                <p:cNvPr id="11306" name="Freeform 366"/>
                <p:cNvSpPr>
                  <a:spLocks/>
                </p:cNvSpPr>
                <p:nvPr/>
              </p:nvSpPr>
              <p:spPr bwMode="auto">
                <a:xfrm>
                  <a:off x="2740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7" name="Line 367"/>
                <p:cNvSpPr>
                  <a:spLocks noChangeShapeType="1"/>
                </p:cNvSpPr>
                <p:nvPr/>
              </p:nvSpPr>
              <p:spPr bwMode="auto">
                <a:xfrm flipH="1">
                  <a:off x="2740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8" name="Line 368"/>
                <p:cNvSpPr>
                  <a:spLocks noChangeShapeType="1"/>
                </p:cNvSpPr>
                <p:nvPr/>
              </p:nvSpPr>
              <p:spPr bwMode="auto">
                <a:xfrm flipV="1">
                  <a:off x="2809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9" name="Line 369"/>
                <p:cNvSpPr>
                  <a:spLocks noChangeShapeType="1"/>
                </p:cNvSpPr>
                <p:nvPr/>
              </p:nvSpPr>
              <p:spPr bwMode="auto">
                <a:xfrm>
                  <a:off x="2809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11294" name="Group 370"/>
              <p:cNvGrpSpPr>
                <a:grpSpLocks/>
              </p:cNvGrpSpPr>
              <p:nvPr/>
            </p:nvGrpSpPr>
            <p:grpSpPr bwMode="auto">
              <a:xfrm>
                <a:off x="3958" y="3019"/>
                <a:ext cx="92" cy="339"/>
                <a:chOff x="3301" y="1326"/>
                <a:chExt cx="92" cy="339"/>
              </a:xfrm>
            </p:grpSpPr>
            <p:sp>
              <p:nvSpPr>
                <p:cNvPr id="11302" name="Freeform 371"/>
                <p:cNvSpPr>
                  <a:spLocks/>
                </p:cNvSpPr>
                <p:nvPr/>
              </p:nvSpPr>
              <p:spPr bwMode="auto">
                <a:xfrm>
                  <a:off x="3301" y="1326"/>
                  <a:ext cx="92" cy="339"/>
                </a:xfrm>
                <a:custGeom>
                  <a:avLst/>
                  <a:gdLst>
                    <a:gd name="T0" fmla="*/ 23 w 92"/>
                    <a:gd name="T1" fmla="*/ 0 h 339"/>
                    <a:gd name="T2" fmla="*/ 0 w 92"/>
                    <a:gd name="T3" fmla="*/ 23 h 339"/>
                    <a:gd name="T4" fmla="*/ 0 w 92"/>
                    <a:gd name="T5" fmla="*/ 339 h 339"/>
                    <a:gd name="T6" fmla="*/ 69 w 92"/>
                    <a:gd name="T7" fmla="*/ 339 h 339"/>
                    <a:gd name="T8" fmla="*/ 92 w 92"/>
                    <a:gd name="T9" fmla="*/ 316 h 339"/>
                    <a:gd name="T10" fmla="*/ 92 w 92"/>
                    <a:gd name="T11" fmla="*/ 0 h 339"/>
                    <a:gd name="T12" fmla="*/ 23 w 92"/>
                    <a:gd name="T13" fmla="*/ 0 h 33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92"/>
                    <a:gd name="T22" fmla="*/ 0 h 339"/>
                    <a:gd name="T23" fmla="*/ 92 w 92"/>
                    <a:gd name="T24" fmla="*/ 339 h 33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92" h="339">
                      <a:moveTo>
                        <a:pt x="23" y="0"/>
                      </a:moveTo>
                      <a:lnTo>
                        <a:pt x="0" y="23"/>
                      </a:lnTo>
                      <a:lnTo>
                        <a:pt x="0" y="339"/>
                      </a:lnTo>
                      <a:lnTo>
                        <a:pt x="69" y="339"/>
                      </a:lnTo>
                      <a:lnTo>
                        <a:pt x="92" y="316"/>
                      </a:lnTo>
                      <a:lnTo>
                        <a:pt x="92" y="0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 w="12700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3" name="Line 372"/>
                <p:cNvSpPr>
                  <a:spLocks noChangeShapeType="1"/>
                </p:cNvSpPr>
                <p:nvPr/>
              </p:nvSpPr>
              <p:spPr bwMode="auto">
                <a:xfrm flipH="1">
                  <a:off x="3301" y="1349"/>
                  <a:ext cx="69" cy="1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4" name="Line 373"/>
                <p:cNvSpPr>
                  <a:spLocks noChangeShapeType="1"/>
                </p:cNvSpPr>
                <p:nvPr/>
              </p:nvSpPr>
              <p:spPr bwMode="auto">
                <a:xfrm flipV="1">
                  <a:off x="3370" y="1326"/>
                  <a:ext cx="23" cy="23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1305" name="Line 374"/>
                <p:cNvSpPr>
                  <a:spLocks noChangeShapeType="1"/>
                </p:cNvSpPr>
                <p:nvPr/>
              </p:nvSpPr>
              <p:spPr bwMode="auto">
                <a:xfrm>
                  <a:off x="3370" y="1349"/>
                  <a:ext cx="1" cy="316"/>
                </a:xfrm>
                <a:prstGeom prst="line">
                  <a:avLst/>
                </a:prstGeom>
                <a:noFill/>
                <a:ln w="1270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11295" name="Oval 375"/>
              <p:cNvSpPr>
                <a:spLocks noChangeArrowheads="1"/>
              </p:cNvSpPr>
              <p:nvPr/>
            </p:nvSpPr>
            <p:spPr bwMode="auto">
              <a:xfrm>
                <a:off x="4050" y="2950"/>
                <a:ext cx="57" cy="173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6" name="Oval 376"/>
              <p:cNvSpPr>
                <a:spLocks noChangeArrowheads="1"/>
              </p:cNvSpPr>
              <p:nvPr/>
            </p:nvSpPr>
            <p:spPr bwMode="auto">
              <a:xfrm>
                <a:off x="4070" y="2948"/>
                <a:ext cx="58" cy="173"/>
              </a:xfrm>
              <a:prstGeom prst="ellipse">
                <a:avLst/>
              </a:prstGeom>
              <a:solidFill>
                <a:srgbClr val="DDDDDD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7" name="Oval 377"/>
              <p:cNvSpPr>
                <a:spLocks noChangeArrowheads="1"/>
              </p:cNvSpPr>
              <p:nvPr/>
            </p:nvSpPr>
            <p:spPr bwMode="auto">
              <a:xfrm>
                <a:off x="3607" y="2984"/>
                <a:ext cx="284" cy="91"/>
              </a:xfrm>
              <a:prstGeom prst="ellipse">
                <a:avLst/>
              </a:prstGeom>
              <a:solidFill>
                <a:srgbClr val="C0C0C0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8" name="Oval 378"/>
              <p:cNvSpPr>
                <a:spLocks noChangeArrowheads="1"/>
              </p:cNvSpPr>
              <p:nvPr/>
            </p:nvSpPr>
            <p:spPr bwMode="auto">
              <a:xfrm>
                <a:off x="3688" y="2967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99" name="AutoShape 379"/>
              <p:cNvSpPr>
                <a:spLocks noChangeArrowheads="1"/>
              </p:cNvSpPr>
              <p:nvPr/>
            </p:nvSpPr>
            <p:spPr bwMode="auto">
              <a:xfrm>
                <a:off x="3655" y="2941"/>
                <a:ext cx="188" cy="51"/>
              </a:xfrm>
              <a:prstGeom prst="roundRect">
                <a:avLst>
                  <a:gd name="adj" fmla="val 11764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0" name="Oval 380"/>
              <p:cNvSpPr>
                <a:spLocks noChangeArrowheads="1"/>
              </p:cNvSpPr>
              <p:nvPr/>
            </p:nvSpPr>
            <p:spPr bwMode="auto">
              <a:xfrm>
                <a:off x="3688" y="3049"/>
                <a:ext cx="127" cy="43"/>
              </a:xfrm>
              <a:prstGeom prst="ellipse">
                <a:avLst/>
              </a:pr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01" name="AutoShape 381"/>
              <p:cNvSpPr>
                <a:spLocks noChangeArrowheads="1"/>
              </p:cNvSpPr>
              <p:nvPr/>
            </p:nvSpPr>
            <p:spPr bwMode="auto">
              <a:xfrm>
                <a:off x="3655" y="3068"/>
                <a:ext cx="188" cy="52"/>
              </a:xfrm>
              <a:prstGeom prst="roundRect">
                <a:avLst>
                  <a:gd name="adj" fmla="val 11537"/>
                </a:avLst>
              </a:pr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15044</TotalTime>
  <Words>1223</Words>
  <Application>Microsoft Office PowerPoint</Application>
  <PresentationFormat>On-screen Show (4:3)</PresentationFormat>
  <Paragraphs>385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62" baseType="lpstr">
      <vt:lpstr>Arial</vt:lpstr>
      <vt:lpstr>Century Gothic</vt:lpstr>
      <vt:lpstr>Wingdings</vt:lpstr>
      <vt:lpstr>Tahoma</vt:lpstr>
      <vt:lpstr>Webdings</vt:lpstr>
      <vt:lpstr>Lucida Grande</vt:lpstr>
      <vt:lpstr>QAD 2010 Template</vt:lpstr>
      <vt:lpstr>Set up Work Centers and Routings</vt:lpstr>
      <vt:lpstr>Work Centers and Routings Process Setup and Maintenance</vt:lpstr>
      <vt:lpstr>Work Centers and Routings Process Setup and Maintenance</vt:lpstr>
      <vt:lpstr>Calendar Setup</vt:lpstr>
      <vt:lpstr>Work Centers and Routings Process Setup and Maintenance</vt:lpstr>
      <vt:lpstr>Departments</vt:lpstr>
      <vt:lpstr>Department Maintenance</vt:lpstr>
      <vt:lpstr>Work Centers and Routings Process Setup and Maintenance</vt:lpstr>
      <vt:lpstr>Work Center</vt:lpstr>
      <vt:lpstr>Work Center Maintenance</vt:lpstr>
      <vt:lpstr>Work Centers and Routings Process Setup and Maintenance</vt:lpstr>
      <vt:lpstr>Standard Operation Maintenance</vt:lpstr>
      <vt:lpstr>Work Centers and Routings Process Setup and Maintenance</vt:lpstr>
      <vt:lpstr>Master Comments</vt:lpstr>
      <vt:lpstr>Master Comment Maintenance</vt:lpstr>
      <vt:lpstr>Work Centers and Routings Process Setup and Maintenance</vt:lpstr>
      <vt:lpstr>Routings</vt:lpstr>
      <vt:lpstr>Routing Setup</vt:lpstr>
      <vt:lpstr>Routing Setup</vt:lpstr>
      <vt:lpstr>Routings</vt:lpstr>
      <vt:lpstr>Routing Maintenance</vt:lpstr>
      <vt:lpstr>Routing Maintenance (Rate Based)</vt:lpstr>
      <vt:lpstr>Routing Setup</vt:lpstr>
      <vt:lpstr>Routing Copy</vt:lpstr>
      <vt:lpstr>Routing Setup</vt:lpstr>
      <vt:lpstr>Routing Update</vt:lpstr>
      <vt:lpstr>Routing Update</vt:lpstr>
      <vt:lpstr>Routing Setup</vt:lpstr>
      <vt:lpstr>Routing Cost Roll-Up</vt:lpstr>
      <vt:lpstr>Routing Cost Roll-Up</vt:lpstr>
      <vt:lpstr>Routing Setup</vt:lpstr>
      <vt:lpstr>Operation Cost Calculation</vt:lpstr>
      <vt:lpstr>Operation Cost Calculation</vt:lpstr>
      <vt:lpstr>Routing Setup</vt:lpstr>
      <vt:lpstr>Actual Pay Rate Maintenance</vt:lpstr>
      <vt:lpstr>Actual Pay Rate Maintenance</vt:lpstr>
      <vt:lpstr>Routing Setup</vt:lpstr>
      <vt:lpstr>Alternate Routings</vt:lpstr>
      <vt:lpstr>Alternate Routings</vt:lpstr>
      <vt:lpstr>Slide 40</vt:lpstr>
      <vt:lpstr>Alternate Routing Maintenance</vt:lpstr>
      <vt:lpstr>Routing Setup</vt:lpstr>
      <vt:lpstr> Work Center / Routing Stds Maintenance</vt:lpstr>
      <vt:lpstr>Work Center/Routing Stds Maint</vt:lpstr>
      <vt:lpstr>Work Centers and Routings Process Setup and Maintenance</vt:lpstr>
      <vt:lpstr>Process Setup and Maintenance</vt:lpstr>
      <vt:lpstr>Process Definition Maintenance</vt:lpstr>
      <vt:lpstr>Process Setup and Maintenance</vt:lpstr>
      <vt:lpstr>Process Definition Copy</vt:lpstr>
      <vt:lpstr>Process Setup and Maintenance</vt:lpstr>
      <vt:lpstr>Process/Formula Maintenance</vt:lpstr>
      <vt:lpstr>Process/Formula Maintenance</vt:lpstr>
      <vt:lpstr>Process/Formula Maintenance</vt:lpstr>
      <vt:lpstr>Exercise</vt:lpstr>
      <vt:lpstr>Course Overview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Orders Management</dc:title>
  <dc:creator>Koreen Kelley</dc:creator>
  <cp:lastModifiedBy>Mike Thorn</cp:lastModifiedBy>
  <cp:revision>490</cp:revision>
  <cp:lastPrinted>2001-02-26T18:33:00Z</cp:lastPrinted>
  <dcterms:created xsi:type="dcterms:W3CDTF">1998-02-18T21:36:34Z</dcterms:created>
  <dcterms:modified xsi:type="dcterms:W3CDTF">2016-02-03T16:58:30Z</dcterms:modified>
</cp:coreProperties>
</file>