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2" r:id="rId1"/>
  </p:sldMasterIdLst>
  <p:notesMasterIdLst>
    <p:notesMasterId r:id="rId83"/>
  </p:notesMasterIdLst>
  <p:handoutMasterIdLst>
    <p:handoutMasterId r:id="rId84"/>
  </p:handoutMasterIdLst>
  <p:sldIdLst>
    <p:sldId id="398" r:id="rId2"/>
    <p:sldId id="266" r:id="rId3"/>
    <p:sldId id="267" r:id="rId4"/>
    <p:sldId id="330" r:id="rId5"/>
    <p:sldId id="357" r:id="rId6"/>
    <p:sldId id="332" r:id="rId7"/>
    <p:sldId id="358" r:id="rId8"/>
    <p:sldId id="395" r:id="rId9"/>
    <p:sldId id="359" r:id="rId10"/>
    <p:sldId id="396" r:id="rId11"/>
    <p:sldId id="276" r:id="rId12"/>
    <p:sldId id="277" r:id="rId13"/>
    <p:sldId id="345" r:id="rId14"/>
    <p:sldId id="360" r:id="rId15"/>
    <p:sldId id="361" r:id="rId16"/>
    <p:sldId id="346" r:id="rId17"/>
    <p:sldId id="362" r:id="rId18"/>
    <p:sldId id="363" r:id="rId19"/>
    <p:sldId id="347" r:id="rId20"/>
    <p:sldId id="337" r:id="rId21"/>
    <p:sldId id="364" r:id="rId22"/>
    <p:sldId id="365" r:id="rId23"/>
    <p:sldId id="397" r:id="rId24"/>
    <p:sldId id="366" r:id="rId25"/>
    <p:sldId id="281" r:id="rId26"/>
    <p:sldId id="338" r:id="rId27"/>
    <p:sldId id="367" r:id="rId28"/>
    <p:sldId id="284" r:id="rId29"/>
    <p:sldId id="368" r:id="rId30"/>
    <p:sldId id="369" r:id="rId31"/>
    <p:sldId id="370" r:id="rId32"/>
    <p:sldId id="288" r:id="rId33"/>
    <p:sldId id="371" r:id="rId34"/>
    <p:sldId id="372" r:id="rId35"/>
    <p:sldId id="373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39" r:id="rId44"/>
    <p:sldId id="349" r:id="rId45"/>
    <p:sldId id="374" r:id="rId46"/>
    <p:sldId id="300" r:id="rId47"/>
    <p:sldId id="375" r:id="rId48"/>
    <p:sldId id="376" r:id="rId49"/>
    <p:sldId id="303" r:id="rId50"/>
    <p:sldId id="340" r:id="rId51"/>
    <p:sldId id="356" r:id="rId52"/>
    <p:sldId id="341" r:id="rId53"/>
    <p:sldId id="399" r:id="rId54"/>
    <p:sldId id="306" r:id="rId55"/>
    <p:sldId id="307" r:id="rId56"/>
    <p:sldId id="308" r:id="rId57"/>
    <p:sldId id="342" r:id="rId58"/>
    <p:sldId id="309" r:id="rId59"/>
    <p:sldId id="310" r:id="rId60"/>
    <p:sldId id="377" r:id="rId61"/>
    <p:sldId id="378" r:id="rId62"/>
    <p:sldId id="379" r:id="rId63"/>
    <p:sldId id="380" r:id="rId64"/>
    <p:sldId id="381" r:id="rId65"/>
    <p:sldId id="382" r:id="rId66"/>
    <p:sldId id="383" r:id="rId67"/>
    <p:sldId id="384" r:id="rId68"/>
    <p:sldId id="385" r:id="rId69"/>
    <p:sldId id="320" r:id="rId70"/>
    <p:sldId id="321" r:id="rId71"/>
    <p:sldId id="387" r:id="rId72"/>
    <p:sldId id="322" r:id="rId73"/>
    <p:sldId id="323" r:id="rId74"/>
    <p:sldId id="389" r:id="rId75"/>
    <p:sldId id="324" r:id="rId76"/>
    <p:sldId id="325" r:id="rId77"/>
    <p:sldId id="326" r:id="rId78"/>
    <p:sldId id="393" r:id="rId79"/>
    <p:sldId id="348" r:id="rId80"/>
    <p:sldId id="400" r:id="rId81"/>
    <p:sldId id="394" r:id="rId8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699C"/>
    <a:srgbClr val="5A87C6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33" autoAdjust="0"/>
  </p:normalViewPr>
  <p:slideViewPr>
    <p:cSldViewPr snapToGrid="0">
      <p:cViewPr>
        <p:scale>
          <a:sx n="100" d="100"/>
          <a:sy n="100" d="100"/>
        </p:scale>
        <p:origin x="-1278" y="-68"/>
      </p:cViewPr>
      <p:guideLst>
        <p:guide orient="horz" pos="2865"/>
        <p:guide pos="1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80"/>
    </p:cViewPr>
  </p:sorterViewPr>
  <p:notesViewPr>
    <p:cSldViewPr snapToGrid="0">
      <p:cViewPr varScale="1">
        <p:scale>
          <a:sx n="52" d="100"/>
          <a:sy n="52" d="100"/>
        </p:scale>
        <p:origin x="-181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1575B92-946D-4B05-A486-1C424E483A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15D23E4-CB0C-4E38-821F-C5581354F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688571-7AC5-4767-9396-B10662D1853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94211" name="Rectangle 307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075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9EF66B-7882-48CE-A8F2-B17375DCF54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smtClean="0"/>
              <a:t>PC-WO-0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Bill of Material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PC-WO-090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8763" y="1095375"/>
            <a:ext cx="6086475" cy="4730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Rate Variance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PC-WO-100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00100" y="27432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552700" y="27622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52450" y="3429000"/>
            <a:ext cx="1619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Material Rate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552700" y="3448050"/>
            <a:ext cx="26860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Component Issue, 16.10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WO Receipt Backflush, 16.12</a:t>
            </a:r>
          </a:p>
          <a:p>
            <a:pPr algn="r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Operation Backflush, 16.19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276850" y="27622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276850" y="3448050"/>
            <a:ext cx="34099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Difference between component costs issued to the WO (actual) and component costs on the WO BOM (std)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457450" y="4324350"/>
            <a:ext cx="5324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(WO BOM Unit Cost at Issue - GL Unit Cost) x Actual Qty Issued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742950" y="429577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449263" y="12731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dirty="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 Components – GL Effect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PC-WO-110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90600" y="2247900"/>
            <a:ext cx="67246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800" b="1" u="sng">
                <a:latin typeface="+mj-lt"/>
              </a:rPr>
              <a:t>Component Issue from WO site		GL Trans Type</a:t>
            </a:r>
            <a:endParaRPr lang="en-US" sz="18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WIP					IC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Inventory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DR Material Rate Variance			IC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		CR WIP</a:t>
            </a:r>
            <a:endParaRPr lang="en-US" sz="160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		Positive amounts = unfavorable variance;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		Negative amounts = favorable variance</a:t>
            </a:r>
            <a:endParaRPr lang="en-US" sz="1800" b="1">
              <a:latin typeface="+mj-lt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66800" y="33972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065213" y="40449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PC-WO-120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Material Cost Revaluation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PC-WO-130</a:t>
            </a:r>
          </a:p>
        </p:txBody>
      </p:sp>
      <p:pic>
        <p:nvPicPr>
          <p:cNvPr id="256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150" y="1595438"/>
            <a:ext cx="6743700" cy="380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WIP Material Cost Revaluation</a:t>
            </a:r>
            <a:r>
              <a:rPr lang="en-US" sz="2200" dirty="0" smtClean="0"/>
              <a:t> – Transactions Detail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PC-WO-140</a:t>
            </a:r>
          </a:p>
        </p:txBody>
      </p:sp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155700"/>
            <a:ext cx="7848600" cy="414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2371725" y="2847975"/>
            <a:ext cx="4886325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2552700" y="5124450"/>
            <a:ext cx="4656138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r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WIP-ADJ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DR 1550 (WIP) 12.00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CR 5050 (Material Rate Variance) 12.00</a:t>
            </a:r>
          </a:p>
        </p:txBody>
      </p:sp>
      <p:cxnSp>
        <p:nvCxnSpPr>
          <p:cNvPr id="26631" name="AutoShape 9"/>
          <p:cNvCxnSpPr>
            <a:cxnSpLocks noChangeShapeType="1"/>
            <a:stCxn id="26630" idx="3"/>
            <a:endCxn id="26629" idx="3"/>
          </p:cNvCxnSpPr>
          <p:nvPr/>
        </p:nvCxnSpPr>
        <p:spPr bwMode="auto">
          <a:xfrm flipV="1">
            <a:off x="7208838" y="2943225"/>
            <a:ext cx="49212" cy="2550557"/>
          </a:xfrm>
          <a:prstGeom prst="bentConnector3">
            <a:avLst>
              <a:gd name="adj1" fmla="val 564521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4" y="2263775"/>
            <a:ext cx="3143251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Stock: Issues Unplanned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PC-WO-160</a:t>
            </a:r>
          </a:p>
        </p:txBody>
      </p:sp>
      <p:grpSp>
        <p:nvGrpSpPr>
          <p:cNvPr id="28675" name="Group 14"/>
          <p:cNvGrpSpPr>
            <a:grpSpLocks/>
          </p:cNvGrpSpPr>
          <p:nvPr/>
        </p:nvGrpSpPr>
        <p:grpSpPr bwMode="auto">
          <a:xfrm>
            <a:off x="481013" y="1203325"/>
            <a:ext cx="5667375" cy="3811588"/>
            <a:chOff x="459" y="854"/>
            <a:chExt cx="3570" cy="2401"/>
          </a:xfrm>
        </p:grpSpPr>
        <p:pic>
          <p:nvPicPr>
            <p:cNvPr id="28684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9" y="854"/>
              <a:ext cx="3570" cy="24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5" name="Rectangle 13"/>
            <p:cNvSpPr>
              <a:spLocks noChangeArrowheads="1"/>
            </p:cNvSpPr>
            <p:nvPr/>
          </p:nvSpPr>
          <p:spPr bwMode="auto">
            <a:xfrm>
              <a:off x="605" y="2958"/>
              <a:ext cx="487" cy="111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28677" name="Group 23"/>
          <p:cNvGrpSpPr>
            <a:grpSpLocks/>
          </p:cNvGrpSpPr>
          <p:nvPr/>
        </p:nvGrpSpPr>
        <p:grpSpPr bwMode="auto">
          <a:xfrm>
            <a:off x="2247900" y="1771650"/>
            <a:ext cx="3941763" cy="4000500"/>
            <a:chOff x="1416" y="1308"/>
            <a:chExt cx="2483" cy="2520"/>
          </a:xfrm>
        </p:grpSpPr>
        <p:pic>
          <p:nvPicPr>
            <p:cNvPr id="28682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6" y="1308"/>
              <a:ext cx="2483" cy="25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3" name="Rectangle 19"/>
            <p:cNvSpPr>
              <a:spLocks noChangeArrowheads="1"/>
            </p:cNvSpPr>
            <p:nvPr/>
          </p:nvSpPr>
          <p:spPr bwMode="auto">
            <a:xfrm>
              <a:off x="1560" y="2754"/>
              <a:ext cx="2082" cy="108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28678" name="Text Box 10"/>
          <p:cNvSpPr txBox="1">
            <a:spLocks noChangeArrowheads="1"/>
          </p:cNvSpPr>
          <p:nvPr/>
        </p:nvSpPr>
        <p:spPr bwMode="auto">
          <a:xfrm>
            <a:off x="180975" y="5086350"/>
            <a:ext cx="3790950" cy="95410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Specify a Floor Stock account as the debit account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- Floor Stock account set up in Product Line Maint. (1.2.1)</a:t>
            </a:r>
          </a:p>
        </p:txBody>
      </p:sp>
      <p:grpSp>
        <p:nvGrpSpPr>
          <p:cNvPr id="28679" name="Group 24"/>
          <p:cNvGrpSpPr>
            <a:grpSpLocks/>
          </p:cNvGrpSpPr>
          <p:nvPr/>
        </p:nvGrpSpPr>
        <p:grpSpPr bwMode="auto">
          <a:xfrm>
            <a:off x="4040188" y="2657475"/>
            <a:ext cx="4937125" cy="3371850"/>
            <a:chOff x="2545" y="1866"/>
            <a:chExt cx="3110" cy="2124"/>
          </a:xfrm>
        </p:grpSpPr>
        <p:pic>
          <p:nvPicPr>
            <p:cNvPr id="28680" name="Picture 2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5" y="1866"/>
              <a:ext cx="3110" cy="21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8681" name="Rectangle 22"/>
            <p:cNvSpPr>
              <a:spLocks noChangeArrowheads="1"/>
            </p:cNvSpPr>
            <p:nvPr/>
          </p:nvSpPr>
          <p:spPr bwMode="auto">
            <a:xfrm>
              <a:off x="2658" y="3702"/>
              <a:ext cx="2562" cy="114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 – Transactions Detail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PC-WO-170</a:t>
            </a:r>
          </a:p>
        </p:txBody>
      </p:sp>
      <p:pic>
        <p:nvPicPr>
          <p:cNvPr id="2969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938" y="1262063"/>
            <a:ext cx="4835525" cy="4886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3267075" y="5524500"/>
            <a:ext cx="2152650" cy="495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184150" y="4035425"/>
            <a:ext cx="219075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ISS-UNP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(Issues - Unplanned) 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1600 (Floor Stock)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CR 1500 (Inventory)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Std Cost x Qty Issued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1.00 x 600 = 600.00</a:t>
            </a:r>
          </a:p>
        </p:txBody>
      </p:sp>
      <p:cxnSp>
        <p:nvCxnSpPr>
          <p:cNvPr id="29703" name="AutoShape 9"/>
          <p:cNvCxnSpPr>
            <a:cxnSpLocks noChangeShapeType="1"/>
            <a:stCxn id="29702" idx="3"/>
            <a:endCxn id="29701" idx="1"/>
          </p:cNvCxnSpPr>
          <p:nvPr/>
        </p:nvCxnSpPr>
        <p:spPr bwMode="auto">
          <a:xfrm>
            <a:off x="2374900" y="4835644"/>
            <a:ext cx="892175" cy="93650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219075" y="1844675"/>
            <a:ext cx="2295525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FLR-STK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(WO </a:t>
            </a:r>
            <a:r>
              <a:rPr lang="en-US" sz="1400" dirty="0" err="1">
                <a:latin typeface="+mj-lt"/>
              </a:rPr>
              <a:t>Acctg</a:t>
            </a:r>
            <a:r>
              <a:rPr lang="en-US" sz="1400" dirty="0">
                <a:latin typeface="+mj-lt"/>
              </a:rPr>
              <a:t> Close)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DR 1550 (WIP)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CR 1600 (Floor Stock)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Std Cost x Std Qty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1.00 x 600 = 600.00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PC-WO-180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4" y="2263775"/>
            <a:ext cx="30575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</a:t>
            </a:r>
            <a:r>
              <a:rPr lang="en-US" sz="1600" b="1" dirty="0" err="1">
                <a:latin typeface="+mj-lt"/>
              </a:rPr>
              <a:t>Intersite</a:t>
            </a:r>
            <a:r>
              <a:rPr lang="en-US" sz="1600" b="1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PC-WO-010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10493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4" name="Rectangle 10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PC-WO-190</a:t>
            </a:r>
          </a:p>
        </p:txBody>
      </p:sp>
      <p:sp>
        <p:nvSpPr>
          <p:cNvPr id="31747" name="Line 1042"/>
          <p:cNvSpPr>
            <a:spLocks noChangeShapeType="1"/>
          </p:cNvSpPr>
          <p:nvPr/>
        </p:nvSpPr>
        <p:spPr bwMode="auto">
          <a:xfrm>
            <a:off x="4891088" y="4425950"/>
            <a:ext cx="746125" cy="1379538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052" name="Rectangle 1028"/>
          <p:cNvSpPr>
            <a:spLocks noChangeArrowheads="1"/>
          </p:cNvSpPr>
          <p:nvPr/>
        </p:nvSpPr>
        <p:spPr bwMode="auto">
          <a:xfrm>
            <a:off x="641350" y="1790700"/>
            <a:ext cx="4405313" cy="2578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1749" name="Rectangle 1029"/>
          <p:cNvSpPr>
            <a:spLocks noChangeArrowheads="1"/>
          </p:cNvSpPr>
          <p:nvPr/>
        </p:nvSpPr>
        <p:spPr bwMode="auto">
          <a:xfrm>
            <a:off x="806450" y="2371725"/>
            <a:ext cx="1365250" cy="1847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Rectangle 1030"/>
          <p:cNvSpPr>
            <a:spLocks noChangeArrowheads="1"/>
          </p:cNvSpPr>
          <p:nvPr/>
        </p:nvSpPr>
        <p:spPr bwMode="auto">
          <a:xfrm>
            <a:off x="2325688" y="2393950"/>
            <a:ext cx="948979" cy="39754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dirty="0">
                <a:latin typeface="+mj-lt"/>
              </a:rPr>
              <a:t>ITEM X</a:t>
            </a:r>
          </a:p>
        </p:txBody>
      </p:sp>
      <p:sp>
        <p:nvSpPr>
          <p:cNvPr id="31751" name="Rectangle 1031"/>
          <p:cNvSpPr>
            <a:spLocks noChangeArrowheads="1"/>
          </p:cNvSpPr>
          <p:nvPr/>
        </p:nvSpPr>
        <p:spPr bwMode="auto">
          <a:xfrm>
            <a:off x="2270125" y="3527425"/>
            <a:ext cx="1325685" cy="705321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b="1">
                <a:latin typeface="+mj-lt"/>
              </a:rPr>
              <a:t>Transfer</a:t>
            </a:r>
          </a:p>
          <a:p>
            <a:pPr algn="l" eaLnBrk="0" hangingPunct="0"/>
            <a:r>
              <a:rPr lang="en-US" sz="2000" b="1">
                <a:latin typeface="+mj-lt"/>
              </a:rPr>
              <a:t>Variance</a:t>
            </a:r>
          </a:p>
        </p:txBody>
      </p:sp>
      <p:sp>
        <p:nvSpPr>
          <p:cNvPr id="31752" name="Rectangle 1032"/>
          <p:cNvSpPr>
            <a:spLocks noChangeArrowheads="1"/>
          </p:cNvSpPr>
          <p:nvPr/>
        </p:nvSpPr>
        <p:spPr bwMode="auto">
          <a:xfrm>
            <a:off x="6130925" y="3884613"/>
            <a:ext cx="2693988" cy="18774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171450" algn="l"/>
              </a:tabLst>
            </a:pPr>
            <a:r>
              <a:rPr lang="en-US" sz="1400" b="1">
                <a:latin typeface="+mj-lt"/>
              </a:rPr>
              <a:t>Intercompany Acct</a:t>
            </a:r>
          </a:p>
          <a:p>
            <a:pPr algn="l" eaLnBrk="0" hangingPunct="0">
              <a:spcBef>
                <a:spcPts val="500"/>
              </a:spcBef>
              <a:spcAft>
                <a:spcPts val="500"/>
              </a:spcAft>
              <a:tabLst>
                <a:tab pos="171450" algn="l"/>
              </a:tabLst>
            </a:pPr>
            <a:r>
              <a:rPr lang="en-US" sz="1400">
                <a:latin typeface="+mj-lt"/>
              </a:rPr>
              <a:t>Transfers between sites in different entities are tracked using the Cross-Company Inventory Control account defined for the Domain and the Intercompany codes of the appropriate entities. </a:t>
            </a:r>
          </a:p>
        </p:txBody>
      </p:sp>
      <p:sp>
        <p:nvSpPr>
          <p:cNvPr id="31753" name="Rectangle 1033"/>
          <p:cNvSpPr>
            <a:spLocks noChangeArrowheads="1"/>
          </p:cNvSpPr>
          <p:nvPr/>
        </p:nvSpPr>
        <p:spPr bwMode="auto">
          <a:xfrm>
            <a:off x="912813" y="2608263"/>
            <a:ext cx="1033938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400" b="1" dirty="0">
                <a:latin typeface="+mj-lt"/>
              </a:rPr>
              <a:t>SITE A</a:t>
            </a:r>
          </a:p>
        </p:txBody>
      </p:sp>
      <p:sp>
        <p:nvSpPr>
          <p:cNvPr id="31754" name="Rectangle 1034"/>
          <p:cNvSpPr>
            <a:spLocks noChangeArrowheads="1"/>
          </p:cNvSpPr>
          <p:nvPr/>
        </p:nvSpPr>
        <p:spPr bwMode="auto">
          <a:xfrm>
            <a:off x="1038225" y="3079750"/>
            <a:ext cx="873638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COST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ITEM X</a:t>
            </a:r>
          </a:p>
          <a:p>
            <a:pPr algn="l" eaLnBrk="0" hangingPunct="0"/>
            <a:r>
              <a:rPr lang="en-US" sz="1800">
                <a:latin typeface="+mj-lt"/>
              </a:rPr>
              <a:t>$10</a:t>
            </a:r>
          </a:p>
        </p:txBody>
      </p:sp>
      <p:sp>
        <p:nvSpPr>
          <p:cNvPr id="31755" name="Rectangle 1035"/>
          <p:cNvSpPr>
            <a:spLocks noChangeArrowheads="1"/>
          </p:cNvSpPr>
          <p:nvPr/>
        </p:nvSpPr>
        <p:spPr bwMode="auto">
          <a:xfrm>
            <a:off x="1408113" y="1795463"/>
            <a:ext cx="3052762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2400" b="1" dirty="0">
                <a:latin typeface="+mj-lt"/>
              </a:rPr>
              <a:t>Entity 1000</a:t>
            </a:r>
          </a:p>
        </p:txBody>
      </p:sp>
      <p:sp>
        <p:nvSpPr>
          <p:cNvPr id="31756" name="Rectangle 1036"/>
          <p:cNvSpPr>
            <a:spLocks noChangeArrowheads="1"/>
          </p:cNvSpPr>
          <p:nvPr/>
        </p:nvSpPr>
        <p:spPr bwMode="auto">
          <a:xfrm>
            <a:off x="3567113" y="2330450"/>
            <a:ext cx="1365250" cy="1847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Rectangle 1037"/>
          <p:cNvSpPr>
            <a:spLocks noChangeArrowheads="1"/>
          </p:cNvSpPr>
          <p:nvPr/>
        </p:nvSpPr>
        <p:spPr bwMode="auto">
          <a:xfrm>
            <a:off x="3860800" y="3082925"/>
            <a:ext cx="873638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COST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ITEM X</a:t>
            </a:r>
          </a:p>
          <a:p>
            <a:pPr algn="l" eaLnBrk="0" hangingPunct="0"/>
            <a:r>
              <a:rPr lang="en-US" sz="1800">
                <a:latin typeface="+mj-lt"/>
              </a:rPr>
              <a:t>$15</a:t>
            </a:r>
          </a:p>
        </p:txBody>
      </p:sp>
      <p:sp>
        <p:nvSpPr>
          <p:cNvPr id="31758" name="Rectangle 1038"/>
          <p:cNvSpPr>
            <a:spLocks noChangeArrowheads="1"/>
          </p:cNvSpPr>
          <p:nvPr/>
        </p:nvSpPr>
        <p:spPr bwMode="auto">
          <a:xfrm>
            <a:off x="3648075" y="2611438"/>
            <a:ext cx="984245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400" b="1" dirty="0">
                <a:latin typeface="+mj-lt"/>
              </a:rPr>
              <a:t>SITE B</a:t>
            </a:r>
          </a:p>
        </p:txBody>
      </p:sp>
      <p:sp>
        <p:nvSpPr>
          <p:cNvPr id="130063" name="Rectangle 1039"/>
          <p:cNvSpPr>
            <a:spLocks noChangeArrowheads="1"/>
          </p:cNvSpPr>
          <p:nvPr/>
        </p:nvSpPr>
        <p:spPr bwMode="auto">
          <a:xfrm>
            <a:off x="5322888" y="5842000"/>
            <a:ext cx="2563812" cy="717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endParaRPr lang="en-US" sz="1400">
              <a:latin typeface="+mj-lt"/>
            </a:endParaRPr>
          </a:p>
        </p:txBody>
      </p:sp>
      <p:sp>
        <p:nvSpPr>
          <p:cNvPr id="31760" name="Rectangle 1040"/>
          <p:cNvSpPr>
            <a:spLocks noChangeArrowheads="1"/>
          </p:cNvSpPr>
          <p:nvPr/>
        </p:nvSpPr>
        <p:spPr bwMode="auto">
          <a:xfrm>
            <a:off x="5629275" y="5999163"/>
            <a:ext cx="3054350" cy="459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2400" b="1">
                <a:latin typeface="+mj-lt"/>
              </a:rPr>
              <a:t>Entity 2000</a:t>
            </a:r>
          </a:p>
        </p:txBody>
      </p:sp>
      <p:sp>
        <p:nvSpPr>
          <p:cNvPr id="31761" name="Line 1041"/>
          <p:cNvSpPr>
            <a:spLocks noChangeShapeType="1"/>
          </p:cNvSpPr>
          <p:nvPr/>
        </p:nvSpPr>
        <p:spPr bwMode="auto">
          <a:xfrm>
            <a:off x="2352675" y="3190875"/>
            <a:ext cx="1017588" cy="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2" name="Rectangle 1043"/>
          <p:cNvSpPr>
            <a:spLocks noChangeArrowheads="1"/>
          </p:cNvSpPr>
          <p:nvPr/>
        </p:nvSpPr>
        <p:spPr bwMode="auto">
          <a:xfrm>
            <a:off x="644525" y="4532313"/>
            <a:ext cx="4435475" cy="179705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171450" algn="l"/>
              </a:tabLst>
            </a:pPr>
            <a:r>
              <a:rPr lang="en-US" sz="2000" b="1" dirty="0">
                <a:latin typeface="+mj-lt"/>
              </a:rPr>
              <a:t>Transfer Clearing Acct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2000" b="1" dirty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Within same entity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1800" dirty="0">
                <a:latin typeface="+mj-lt"/>
              </a:rPr>
              <a:t> Acct set up in (3.9.2)</a:t>
            </a:r>
          </a:p>
          <a:p>
            <a:pPr algn="l" eaLnBrk="0" hangingPunct="0">
              <a:buFontTx/>
              <a:buChar char="•"/>
              <a:tabLst>
                <a:tab pos="171450" algn="l"/>
              </a:tabLst>
            </a:pPr>
            <a:r>
              <a:rPr lang="en-US" sz="1800" dirty="0">
                <a:latin typeface="+mj-lt"/>
              </a:rPr>
              <a:t> Differences in cost reported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to Transfer Variance Acct;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set up in Site Maintenance (1.1.13)</a:t>
            </a:r>
          </a:p>
        </p:txBody>
      </p:sp>
      <p:grpSp>
        <p:nvGrpSpPr>
          <p:cNvPr id="31763" name="Group 1044"/>
          <p:cNvGrpSpPr>
            <a:grpSpLocks/>
          </p:cNvGrpSpPr>
          <p:nvPr/>
        </p:nvGrpSpPr>
        <p:grpSpPr bwMode="auto">
          <a:xfrm>
            <a:off x="5561013" y="2681288"/>
            <a:ext cx="3151187" cy="717550"/>
            <a:chOff x="911" y="3418"/>
            <a:chExt cx="1985" cy="452"/>
          </a:xfrm>
        </p:grpSpPr>
        <p:sp>
          <p:nvSpPr>
            <p:cNvPr id="130069" name="Rectangle 1045"/>
            <p:cNvSpPr>
              <a:spLocks noChangeArrowheads="1"/>
            </p:cNvSpPr>
            <p:nvPr/>
          </p:nvSpPr>
          <p:spPr bwMode="auto">
            <a:xfrm>
              <a:off x="911" y="3418"/>
              <a:ext cx="1615" cy="45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bg1">
                  <a:lumMod val="50000"/>
                </a:schemeClr>
              </a:outerShdw>
            </a:effectLst>
          </p:spPr>
          <p:txBody>
            <a:bodyPr wrap="square">
              <a:no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114300" algn="l"/>
                  <a:tab pos="571500" algn="l"/>
                </a:tabLst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31767" name="Rectangle 1046"/>
            <p:cNvSpPr>
              <a:spLocks noChangeArrowheads="1"/>
            </p:cNvSpPr>
            <p:nvPr/>
          </p:nvSpPr>
          <p:spPr bwMode="auto">
            <a:xfrm>
              <a:off x="972" y="3469"/>
              <a:ext cx="1924" cy="3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bg1">
                  <a:lumMod val="50000"/>
                </a:schemeClr>
              </a:outerShdw>
            </a:effectLst>
          </p:spPr>
          <p:txBody>
            <a:bodyPr wrap="square">
              <a:noAutofit/>
            </a:bodyPr>
            <a:lstStyle/>
            <a:p>
              <a:pPr algn="l" eaLnBrk="0" hangingPunct="0">
                <a:spcBef>
                  <a:spcPct val="50000"/>
                </a:spcBef>
                <a:tabLst>
                  <a:tab pos="114300" algn="l"/>
                  <a:tab pos="571500" algn="l"/>
                </a:tabLst>
              </a:pPr>
              <a:r>
                <a:rPr lang="en-US" sz="1400">
                  <a:latin typeface="+mj-lt"/>
                </a:rPr>
                <a:t>Receiving site absorbs difference, if any</a:t>
              </a:r>
            </a:p>
          </p:txBody>
        </p:sp>
      </p:grpSp>
      <p:cxnSp>
        <p:nvCxnSpPr>
          <p:cNvPr id="31765" name="AutoShape 1048"/>
          <p:cNvCxnSpPr>
            <a:cxnSpLocks noChangeShapeType="1"/>
            <a:stCxn id="31754" idx="3"/>
            <a:endCxn id="31757" idx="1"/>
          </p:cNvCxnSpPr>
          <p:nvPr/>
        </p:nvCxnSpPr>
        <p:spPr bwMode="auto">
          <a:xfrm>
            <a:off x="1911863" y="3540133"/>
            <a:ext cx="1948937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 Site Transfer</a:t>
            </a:r>
            <a:r>
              <a:rPr lang="en-US" sz="2700" dirty="0" smtClean="0"/>
              <a:t> – Transactions Detail (Issuing Site)</a:t>
            </a:r>
            <a:endParaRPr lang="en-US" sz="4000" dirty="0" smtClean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PC-WO-200</a:t>
            </a:r>
          </a:p>
        </p:txBody>
      </p:sp>
      <p:pic>
        <p:nvPicPr>
          <p:cNvPr id="32771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1038" y="1135063"/>
            <a:ext cx="4384675" cy="502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219075" y="4229100"/>
            <a:ext cx="238125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ISS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1670 (Transfer Clearing) 2,500.00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(1,000 x 2.50)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1500 (Inventory) 2500.00</a:t>
            </a:r>
          </a:p>
        </p:txBody>
      </p:sp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3219450" y="5514975"/>
            <a:ext cx="1876425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2775" name="AutoShape 9"/>
          <p:cNvCxnSpPr>
            <a:cxnSpLocks noChangeShapeType="1"/>
            <a:stCxn id="32773" idx="3"/>
            <a:endCxn id="32774" idx="1"/>
          </p:cNvCxnSpPr>
          <p:nvPr/>
        </p:nvCxnSpPr>
        <p:spPr bwMode="auto">
          <a:xfrm>
            <a:off x="2600325" y="5029319"/>
            <a:ext cx="619125" cy="75235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2776" name="Rectangle 10"/>
          <p:cNvSpPr>
            <a:spLocks noChangeArrowheads="1"/>
          </p:cNvSpPr>
          <p:nvPr/>
        </p:nvSpPr>
        <p:spPr bwMode="auto">
          <a:xfrm>
            <a:off x="3800475" y="4191000"/>
            <a:ext cx="9810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2777" name="Text Box 11"/>
          <p:cNvSpPr txBox="1">
            <a:spLocks noChangeArrowheads="1"/>
          </p:cNvSpPr>
          <p:nvPr/>
        </p:nvSpPr>
        <p:spPr bwMode="auto">
          <a:xfrm>
            <a:off x="600075" y="2862263"/>
            <a:ext cx="15001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 smtClean="0">
                <a:latin typeface="+mj-lt"/>
              </a:rPr>
              <a:t>Issuing Site</a:t>
            </a:r>
            <a:endParaRPr lang="en-US" sz="1400" dirty="0">
              <a:latin typeface="+mj-lt"/>
            </a:endParaRPr>
          </a:p>
        </p:txBody>
      </p:sp>
      <p:cxnSp>
        <p:nvCxnSpPr>
          <p:cNvPr id="32778" name="AutoShape 12"/>
          <p:cNvCxnSpPr>
            <a:cxnSpLocks noChangeShapeType="1"/>
            <a:stCxn id="32777" idx="3"/>
            <a:endCxn id="32776" idx="1"/>
          </p:cNvCxnSpPr>
          <p:nvPr/>
        </p:nvCxnSpPr>
        <p:spPr bwMode="auto">
          <a:xfrm>
            <a:off x="2100263" y="3014663"/>
            <a:ext cx="1700212" cy="12573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2779" name="Text Box 13"/>
          <p:cNvSpPr txBox="1">
            <a:spLocks noChangeArrowheads="1"/>
          </p:cNvSpPr>
          <p:nvPr/>
        </p:nvSpPr>
        <p:spPr bwMode="auto">
          <a:xfrm>
            <a:off x="5915025" y="3867150"/>
            <a:ext cx="30670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Qty Change = - 1000 (issuing)</a:t>
            </a:r>
          </a:p>
        </p:txBody>
      </p:sp>
      <p:sp>
        <p:nvSpPr>
          <p:cNvPr id="32780" name="Rectangle 14"/>
          <p:cNvSpPr>
            <a:spLocks noChangeArrowheads="1"/>
          </p:cNvSpPr>
          <p:nvPr/>
        </p:nvSpPr>
        <p:spPr bwMode="auto">
          <a:xfrm>
            <a:off x="234950" y="2495550"/>
            <a:ext cx="33178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Rectangle 16"/>
          <p:cNvSpPr>
            <a:spLocks noChangeArrowheads="1"/>
          </p:cNvSpPr>
          <p:nvPr/>
        </p:nvSpPr>
        <p:spPr bwMode="auto">
          <a:xfrm>
            <a:off x="5210175" y="4305300"/>
            <a:ext cx="163830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2782" name="Rectangle 19"/>
          <p:cNvSpPr>
            <a:spLocks noChangeArrowheads="1"/>
          </p:cNvSpPr>
          <p:nvPr/>
        </p:nvSpPr>
        <p:spPr bwMode="auto">
          <a:xfrm>
            <a:off x="5724525" y="5286375"/>
            <a:ext cx="9810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 Site Transfer</a:t>
            </a:r>
            <a:r>
              <a:rPr lang="en-US" sz="2700" dirty="0" smtClean="0"/>
              <a:t> – Transactions Detail (Receiving Site)</a:t>
            </a:r>
            <a:endParaRPr lang="en-US" dirty="0" smtClean="0"/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PC-WO-210</a:t>
            </a:r>
          </a:p>
        </p:txBody>
      </p:sp>
      <p:pic>
        <p:nvPicPr>
          <p:cNvPr id="33795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75" y="1071563"/>
            <a:ext cx="4005263" cy="5076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7" name="Text Box 7"/>
          <p:cNvSpPr txBox="1">
            <a:spLocks noChangeArrowheads="1"/>
          </p:cNvSpPr>
          <p:nvPr/>
        </p:nvSpPr>
        <p:spPr bwMode="auto">
          <a:xfrm>
            <a:off x="1066800" y="1662113"/>
            <a:ext cx="5445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Site </a:t>
            </a: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2495550" y="3876675"/>
            <a:ext cx="83820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799" name="AutoShape 10"/>
          <p:cNvCxnSpPr>
            <a:cxnSpLocks noChangeShapeType="1"/>
            <a:stCxn id="33797" idx="3"/>
            <a:endCxn id="33798" idx="1"/>
          </p:cNvCxnSpPr>
          <p:nvPr/>
        </p:nvCxnSpPr>
        <p:spPr bwMode="auto">
          <a:xfrm>
            <a:off x="1611313" y="1814513"/>
            <a:ext cx="874712" cy="2138362"/>
          </a:xfrm>
          <a:prstGeom prst="bentConnector3">
            <a:avLst>
              <a:gd name="adj1" fmla="val 50454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0" name="Rectangle 11"/>
          <p:cNvSpPr>
            <a:spLocks noChangeArrowheads="1"/>
          </p:cNvSpPr>
          <p:nvPr/>
        </p:nvSpPr>
        <p:spPr bwMode="auto">
          <a:xfrm>
            <a:off x="3895725" y="3990975"/>
            <a:ext cx="14859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801" name="Text Box 12"/>
          <p:cNvSpPr txBox="1">
            <a:spLocks noChangeArrowheads="1"/>
          </p:cNvSpPr>
          <p:nvPr/>
        </p:nvSpPr>
        <p:spPr bwMode="auto">
          <a:xfrm>
            <a:off x="6762750" y="1762125"/>
            <a:ext cx="2274888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Qty Change = 1,000 (Receiving)</a:t>
            </a:r>
          </a:p>
        </p:txBody>
      </p:sp>
      <p:cxnSp>
        <p:nvCxnSpPr>
          <p:cNvPr id="33802" name="AutoShape 13"/>
          <p:cNvCxnSpPr>
            <a:cxnSpLocks noChangeShapeType="1"/>
          </p:cNvCxnSpPr>
          <p:nvPr/>
        </p:nvCxnSpPr>
        <p:spPr bwMode="auto">
          <a:xfrm rot="10800000" flipV="1">
            <a:off x="5524500" y="2011363"/>
            <a:ext cx="1371600" cy="2036762"/>
          </a:xfrm>
          <a:prstGeom prst="bentConnector3">
            <a:avLst>
              <a:gd name="adj1" fmla="val 50347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3" name="Rectangle 14"/>
          <p:cNvSpPr>
            <a:spLocks noChangeArrowheads="1"/>
          </p:cNvSpPr>
          <p:nvPr/>
        </p:nvSpPr>
        <p:spPr bwMode="auto">
          <a:xfrm>
            <a:off x="2038350" y="5162550"/>
            <a:ext cx="1724025" cy="4095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804" name="Text Box 15"/>
          <p:cNvSpPr txBox="1">
            <a:spLocks noChangeArrowheads="1"/>
          </p:cNvSpPr>
          <p:nvPr/>
        </p:nvSpPr>
        <p:spPr bwMode="auto">
          <a:xfrm>
            <a:off x="66675" y="2971800"/>
            <a:ext cx="1628775" cy="181588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CST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6820 (TRV) 2,500.00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(1,000 x 2.50)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1670 (Transfer Clearing)</a:t>
            </a:r>
          </a:p>
        </p:txBody>
      </p:sp>
      <p:cxnSp>
        <p:nvCxnSpPr>
          <p:cNvPr id="33805" name="AutoShape 16"/>
          <p:cNvCxnSpPr>
            <a:cxnSpLocks noChangeShapeType="1"/>
            <a:stCxn id="33804" idx="3"/>
            <a:endCxn id="33803" idx="1"/>
          </p:cNvCxnSpPr>
          <p:nvPr/>
        </p:nvCxnSpPr>
        <p:spPr bwMode="auto">
          <a:xfrm>
            <a:off x="1695450" y="3879741"/>
            <a:ext cx="342900" cy="148759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6" name="Text Box 17"/>
          <p:cNvSpPr txBox="1">
            <a:spLocks noChangeArrowheads="1"/>
          </p:cNvSpPr>
          <p:nvPr/>
        </p:nvSpPr>
        <p:spPr bwMode="auto">
          <a:xfrm>
            <a:off x="6534150" y="4400550"/>
            <a:ext cx="213995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RCT - TR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DR 1500 (Inventory) 1,000.00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1,000 x 1.00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CR 6820 (TRV)</a:t>
            </a:r>
          </a:p>
        </p:txBody>
      </p:sp>
      <p:sp>
        <p:nvSpPr>
          <p:cNvPr id="33807" name="Rectangle 18"/>
          <p:cNvSpPr>
            <a:spLocks noChangeArrowheads="1"/>
          </p:cNvSpPr>
          <p:nvPr/>
        </p:nvSpPr>
        <p:spPr bwMode="auto">
          <a:xfrm>
            <a:off x="2066925" y="5715000"/>
            <a:ext cx="1704975" cy="4095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808" name="AutoShape 19"/>
          <p:cNvCxnSpPr>
            <a:cxnSpLocks noChangeShapeType="1"/>
            <a:endCxn id="33807" idx="3"/>
          </p:cNvCxnSpPr>
          <p:nvPr/>
        </p:nvCxnSpPr>
        <p:spPr bwMode="auto">
          <a:xfrm rot="10800000" flipV="1">
            <a:off x="3781425" y="5580063"/>
            <a:ext cx="2733675" cy="339725"/>
          </a:xfrm>
          <a:prstGeom prst="bentConnector3">
            <a:avLst>
              <a:gd name="adj1" fmla="val 50176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33809" name="Rectangle 20"/>
          <p:cNvSpPr>
            <a:spLocks noChangeArrowheads="1"/>
          </p:cNvSpPr>
          <p:nvPr/>
        </p:nvSpPr>
        <p:spPr bwMode="auto">
          <a:xfrm>
            <a:off x="4362450" y="4895850"/>
            <a:ext cx="1171575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 Site Work Order Issue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PC-WO-220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068388"/>
            <a:ext cx="7708900" cy="4799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905375" y="4591050"/>
            <a:ext cx="1504950" cy="3143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914400" y="4667250"/>
            <a:ext cx="19812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 Site Work Order Issue – 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PC-WO-230</a:t>
            </a:r>
          </a:p>
        </p:txBody>
      </p:sp>
      <p:pic>
        <p:nvPicPr>
          <p:cNvPr id="3584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2325" y="4943475"/>
            <a:ext cx="5276850" cy="148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584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8713" y="2943225"/>
            <a:ext cx="5381625" cy="2057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5846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628775"/>
            <a:ext cx="5286375" cy="1390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5847" name="Rectangle 19"/>
          <p:cNvSpPr>
            <a:spLocks noChangeArrowheads="1"/>
          </p:cNvSpPr>
          <p:nvPr/>
        </p:nvSpPr>
        <p:spPr bwMode="auto">
          <a:xfrm>
            <a:off x="352425" y="2266950"/>
            <a:ext cx="22860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48" name="Rectangle 20"/>
          <p:cNvSpPr>
            <a:spLocks noChangeArrowheads="1"/>
          </p:cNvSpPr>
          <p:nvPr/>
        </p:nvSpPr>
        <p:spPr bwMode="auto">
          <a:xfrm>
            <a:off x="1114425" y="3676650"/>
            <a:ext cx="2333625" cy="1219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49" name="Rectangle 21"/>
          <p:cNvSpPr>
            <a:spLocks noChangeArrowheads="1"/>
          </p:cNvSpPr>
          <p:nvPr/>
        </p:nvSpPr>
        <p:spPr bwMode="auto">
          <a:xfrm>
            <a:off x="3343275" y="5638800"/>
            <a:ext cx="22860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0" name="Rectangle 22"/>
          <p:cNvSpPr>
            <a:spLocks noChangeArrowheads="1"/>
          </p:cNvSpPr>
          <p:nvPr/>
        </p:nvSpPr>
        <p:spPr bwMode="auto">
          <a:xfrm>
            <a:off x="2733675" y="222885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1" name="Rectangle 23"/>
          <p:cNvSpPr>
            <a:spLocks noChangeArrowheads="1"/>
          </p:cNvSpPr>
          <p:nvPr/>
        </p:nvSpPr>
        <p:spPr bwMode="auto">
          <a:xfrm>
            <a:off x="3514725" y="358140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2" name="Rectangle 24"/>
          <p:cNvSpPr>
            <a:spLocks noChangeArrowheads="1"/>
          </p:cNvSpPr>
          <p:nvPr/>
        </p:nvSpPr>
        <p:spPr bwMode="auto">
          <a:xfrm>
            <a:off x="3514725" y="4276725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3" name="Rectangle 25"/>
          <p:cNvSpPr>
            <a:spLocks noChangeArrowheads="1"/>
          </p:cNvSpPr>
          <p:nvPr/>
        </p:nvSpPr>
        <p:spPr bwMode="auto">
          <a:xfrm>
            <a:off x="5753100" y="5581650"/>
            <a:ext cx="485775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5854" name="Text Box 26"/>
          <p:cNvSpPr txBox="1">
            <a:spLocks noChangeArrowheads="1"/>
          </p:cNvSpPr>
          <p:nvPr/>
        </p:nvSpPr>
        <p:spPr bwMode="auto">
          <a:xfrm>
            <a:off x="5875338" y="1919288"/>
            <a:ext cx="94128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Issue Site</a:t>
            </a:r>
          </a:p>
        </p:txBody>
      </p:sp>
      <p:sp>
        <p:nvSpPr>
          <p:cNvPr id="35855" name="Text Box 27"/>
          <p:cNvSpPr txBox="1">
            <a:spLocks noChangeArrowheads="1"/>
          </p:cNvSpPr>
          <p:nvPr/>
        </p:nvSpPr>
        <p:spPr bwMode="auto">
          <a:xfrm>
            <a:off x="6530975" y="3490913"/>
            <a:ext cx="1394934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Receiving Site</a:t>
            </a:r>
          </a:p>
        </p:txBody>
      </p:sp>
      <p:sp>
        <p:nvSpPr>
          <p:cNvPr id="35856" name="Text Box 28"/>
          <p:cNvSpPr txBox="1">
            <a:spLocks noChangeArrowheads="1"/>
          </p:cNvSpPr>
          <p:nvPr/>
        </p:nvSpPr>
        <p:spPr bwMode="auto">
          <a:xfrm>
            <a:off x="1096963" y="5595938"/>
            <a:ext cx="1627369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Work Order Issue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Multi-Site Component Issues – GL Effect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PC-WO-240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42975" y="1438275"/>
            <a:ext cx="794385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>
                <a:latin typeface="+mj-lt"/>
              </a:rPr>
              <a:t> </a:t>
            </a:r>
            <a:r>
              <a:rPr lang="en-US" sz="1600" b="1" u="sng">
                <a:latin typeface="+mj-lt"/>
              </a:rPr>
              <a:t>Intersite Transfer - Supply Site		GL Trans Type</a:t>
            </a:r>
            <a:endParaRPr lang="en-US" sz="14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>
                <a:latin typeface="+mj-lt"/>
              </a:rPr>
              <a:t>		</a:t>
            </a:r>
            <a:r>
              <a:rPr lang="en-US" sz="1400" b="1">
                <a:latin typeface="+mj-lt"/>
              </a:rPr>
              <a:t>DR Intercompany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	 or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	</a:t>
            </a:r>
            <a:r>
              <a:rPr lang="en-US" sz="1400" b="1">
                <a:latin typeface="+mj-lt"/>
              </a:rPr>
              <a:t>IC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Transfer Clearing </a:t>
            </a:r>
            <a:r>
              <a:rPr lang="en-US" sz="1400">
                <a:latin typeface="+mj-lt"/>
              </a:rPr>
              <a:t>(if same entity)</a:t>
            </a:r>
            <a:r>
              <a:rPr lang="en-US" sz="1400" b="1">
                <a:latin typeface="+mj-lt"/>
              </a:rPr>
              <a:t>		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Inventory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>
                <a:latin typeface="+mj-lt"/>
              </a:rPr>
              <a:t>Intersite Transfer - Receiving Site	</a:t>
            </a:r>
            <a:r>
              <a:rPr lang="en-US" sz="1800" b="1" u="sng">
                <a:latin typeface="+mj-lt"/>
              </a:rPr>
              <a:t>	</a:t>
            </a:r>
            <a:r>
              <a:rPr lang="en-US" sz="1600" b="1">
                <a:latin typeface="+mj-lt"/>
              </a:rPr>
              <a:t>				</a:t>
            </a:r>
            <a:r>
              <a:rPr lang="en-US" sz="1400" b="1">
                <a:latin typeface="+mj-lt"/>
              </a:rPr>
              <a:t>DR Material Rate Variance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		IC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Intercompany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Transfer Var</a:t>
            </a:r>
            <a:r>
              <a:rPr lang="en-US" sz="1400">
                <a:latin typeface="+mj-lt"/>
              </a:rPr>
              <a:t> (if same entity)</a:t>
            </a: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Clearing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>
                <a:latin typeface="+mj-lt"/>
              </a:rPr>
              <a:t>		DR Inventory 					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Material Rate Variance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Var </a:t>
            </a:r>
            <a:r>
              <a:rPr lang="en-US" sz="1400">
                <a:latin typeface="+mj-lt"/>
              </a:rPr>
              <a:t>(if same entity) </a:t>
            </a: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/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DR Inventory </a:t>
            </a:r>
            <a:r>
              <a:rPr lang="en-US" sz="1400">
                <a:latin typeface="+mj-lt"/>
              </a:rPr>
              <a:t>(when no var in cost exists between sites/entities)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Intercompany </a:t>
            </a:r>
            <a:r>
              <a:rPr lang="en-US" sz="1400">
                <a:latin typeface="+mj-lt"/>
              </a:rPr>
              <a:t>(if different entities)</a:t>
            </a:r>
            <a:r>
              <a:rPr lang="en-US" sz="1400" b="1">
                <a:latin typeface="+mj-lt"/>
              </a:rPr>
              <a:t> </a:t>
            </a:r>
            <a:r>
              <a:rPr lang="en-US" sz="1400" b="1" i="1">
                <a:latin typeface="+mj-lt"/>
              </a:rPr>
              <a:t>or</a:t>
            </a:r>
            <a:r>
              <a:rPr lang="en-US" sz="1400" b="1">
                <a:latin typeface="+mj-lt"/>
              </a:rPr>
              <a:t>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Transfer Clearing </a:t>
            </a:r>
            <a:r>
              <a:rPr lang="en-US" sz="1400">
                <a:latin typeface="+mj-lt"/>
              </a:rPr>
              <a:t>(if same entity)</a:t>
            </a:r>
            <a:r>
              <a:rPr lang="en-US" sz="1200">
                <a:latin typeface="+mj-lt"/>
              </a:rPr>
              <a:t> </a:t>
            </a:r>
            <a:endParaRPr lang="en-US" sz="1600" b="1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>
                <a:latin typeface="+mj-lt"/>
              </a:rPr>
              <a:t>Issue to Work Order - Receiving Site</a:t>
            </a:r>
            <a:r>
              <a:rPr lang="en-US" sz="1400" b="1" u="sng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b="1" u="sng">
                <a:solidFill>
                  <a:schemeClr val="bg1"/>
                </a:solidFill>
                <a:latin typeface="+mj-lt"/>
              </a:rPr>
              <a:t>		</a:t>
            </a:r>
            <a:r>
              <a:rPr lang="en-US" sz="1400" b="1">
                <a:latin typeface="+mj-lt"/>
              </a:rPr>
              <a:t>DR WIP					IC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		CR Inventory</a:t>
            </a:r>
          </a:p>
        </p:txBody>
      </p:sp>
      <p:sp>
        <p:nvSpPr>
          <p:cNvPr id="36868" name="AutoShape 4"/>
          <p:cNvSpPr>
            <a:spLocks/>
          </p:cNvSpPr>
          <p:nvPr/>
        </p:nvSpPr>
        <p:spPr bwMode="auto">
          <a:xfrm>
            <a:off x="1504950" y="3219450"/>
            <a:ext cx="114300" cy="1543050"/>
          </a:xfrm>
          <a:prstGeom prst="leftBracket">
            <a:avLst>
              <a:gd name="adj" fmla="val 1125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23838" y="3662363"/>
            <a:ext cx="1143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If variances exist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3124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Feedback by Work Order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PC-WO-260</a:t>
            </a:r>
          </a:p>
        </p:txBody>
      </p:sp>
      <p:pic>
        <p:nvPicPr>
          <p:cNvPr id="3891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90613"/>
            <a:ext cx="6115050" cy="4738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6213475" y="2238375"/>
            <a:ext cx="2768600" cy="170816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If set to Yes, previous operations are automatically flagged as complete</a:t>
            </a:r>
          </a:p>
          <a:p>
            <a:pPr algn="l" eaLnBrk="0" hangingPunct="0">
              <a:spcBef>
                <a:spcPct val="50000"/>
              </a:spcBef>
              <a:buClr>
                <a:srgbClr val="003399"/>
              </a:buClr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If no labor is reported for these operations, then the standard set-up and run times are reported to WIP </a:t>
            </a:r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4267200" y="4191000"/>
            <a:ext cx="1524000" cy="2000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8919" name="AutoShape 9"/>
          <p:cNvCxnSpPr>
            <a:cxnSpLocks noChangeShapeType="1"/>
            <a:stCxn id="38917" idx="1"/>
            <a:endCxn id="38918" idx="3"/>
          </p:cNvCxnSpPr>
          <p:nvPr/>
        </p:nvCxnSpPr>
        <p:spPr bwMode="auto">
          <a:xfrm rot="10800000" flipV="1">
            <a:off x="5791201" y="3092455"/>
            <a:ext cx="422275" cy="119855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there is no labor reporting, then calculated at standard during WO Accounting Close (16.21)</a:t>
            </a:r>
          </a:p>
          <a:p>
            <a:r>
              <a:rPr lang="en-US" dirty="0" smtClean="0"/>
              <a:t>If there is labor reporting, then calculated at (SFC) Shop Floor Control (16.20.1) through (16.20.3) labor transactions</a:t>
            </a:r>
          </a:p>
          <a:p>
            <a:r>
              <a:rPr lang="en-US" dirty="0" smtClean="0"/>
              <a:t>Variances are calculated when labor reported, or at Work 	Order Receipt, depending on setting in Work Order Accounting Control File (36.9.11) (Post Variances at SFC flag)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and Burden Absorption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PC-WO-270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Calculations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PC-WO-280</a:t>
            </a:r>
          </a:p>
        </p:txBody>
      </p:sp>
      <p:sp>
        <p:nvSpPr>
          <p:cNvPr id="40964" name="Rectangle 7"/>
          <p:cNvSpPr>
            <a:spLocks noChangeArrowheads="1"/>
          </p:cNvSpPr>
          <p:nvPr/>
        </p:nvSpPr>
        <p:spPr bwMode="auto">
          <a:xfrm>
            <a:off x="447675" y="4895850"/>
            <a:ext cx="40227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600" b="1" dirty="0">
                <a:latin typeface="+mj-lt"/>
              </a:rPr>
              <a:t>Labor (Set-up) 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1 hr set-up x 5 = 5.00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600" b="1" dirty="0">
                <a:latin typeface="+mj-lt"/>
              </a:rPr>
              <a:t> CR 5120 (Labor Absorbed)</a:t>
            </a:r>
            <a:endParaRPr lang="en-US" sz="1200" dirty="0">
              <a:latin typeface="+mj-lt"/>
            </a:endParaRPr>
          </a:p>
        </p:txBody>
      </p:sp>
      <p:grpSp>
        <p:nvGrpSpPr>
          <p:cNvPr id="40965" name="Group 19"/>
          <p:cNvGrpSpPr>
            <a:grpSpLocks/>
          </p:cNvGrpSpPr>
          <p:nvPr/>
        </p:nvGrpSpPr>
        <p:grpSpPr bwMode="auto">
          <a:xfrm>
            <a:off x="200025" y="1719263"/>
            <a:ext cx="8724900" cy="2581275"/>
            <a:chOff x="126" y="1083"/>
            <a:chExt cx="5496" cy="1626"/>
          </a:xfrm>
        </p:grpSpPr>
        <p:pic>
          <p:nvPicPr>
            <p:cNvPr id="40970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6" y="1083"/>
              <a:ext cx="5496" cy="1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0971" name="Rectangle 6"/>
            <p:cNvSpPr>
              <a:spLocks noChangeArrowheads="1"/>
            </p:cNvSpPr>
            <p:nvPr/>
          </p:nvSpPr>
          <p:spPr bwMode="auto">
            <a:xfrm>
              <a:off x="696" y="1980"/>
              <a:ext cx="4812" cy="16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72" name="Rectangle 9"/>
            <p:cNvSpPr>
              <a:spLocks noChangeArrowheads="1"/>
            </p:cNvSpPr>
            <p:nvPr/>
          </p:nvSpPr>
          <p:spPr bwMode="auto">
            <a:xfrm>
              <a:off x="696" y="2142"/>
              <a:ext cx="4812" cy="16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66" name="Rectangle 10"/>
          <p:cNvSpPr>
            <a:spLocks noChangeArrowheads="1"/>
          </p:cNvSpPr>
          <p:nvPr/>
        </p:nvSpPr>
        <p:spPr bwMode="auto">
          <a:xfrm>
            <a:off x="5159375" y="4941888"/>
            <a:ext cx="32924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Labor (Run) 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1 hr run x 5.00 = 5.00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DR 1550 (WIP)</a:t>
            </a:r>
          </a:p>
          <a:p>
            <a:pPr algn="l" eaLnBrk="0" hangingPunct="0">
              <a:buFontTx/>
              <a:buChar char="•"/>
            </a:pPr>
            <a:r>
              <a:rPr lang="en-US" sz="1600" b="1">
                <a:latin typeface="+mj-lt"/>
              </a:rPr>
              <a:t> CR 5120 (Labor Absorbed)</a:t>
            </a:r>
            <a:endParaRPr lang="en-US" sz="1200">
              <a:latin typeface="+mj-lt"/>
            </a:endParaRPr>
          </a:p>
        </p:txBody>
      </p:sp>
      <p:sp>
        <p:nvSpPr>
          <p:cNvPr id="40967" name="Rectangle 12"/>
          <p:cNvSpPr>
            <a:spLocks noChangeArrowheads="1"/>
          </p:cNvSpPr>
          <p:nvPr/>
        </p:nvSpPr>
        <p:spPr bwMode="auto">
          <a:xfrm>
            <a:off x="762000" y="5105400"/>
            <a:ext cx="1841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Rectangle 14"/>
          <p:cNvSpPr>
            <a:spLocks noChangeArrowheads="1"/>
          </p:cNvSpPr>
          <p:nvPr/>
        </p:nvSpPr>
        <p:spPr bwMode="auto">
          <a:xfrm>
            <a:off x="7467600" y="5099050"/>
            <a:ext cx="196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9" name="Text Box 16"/>
          <p:cNvSpPr txBox="1">
            <a:spLocks noChangeArrowheads="1"/>
          </p:cNvSpPr>
          <p:nvPr/>
        </p:nvSpPr>
        <p:spPr bwMode="auto">
          <a:xfrm>
            <a:off x="1362075" y="4543425"/>
            <a:ext cx="6124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Labor = Actual Hrs x Actual Rate</a:t>
            </a:r>
            <a:endParaRPr lang="en-US" sz="160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Orders/SFC Life Cycle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PC-WO-020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337560" y="9144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>
                <a:latin typeface="+mj-lt"/>
              </a:rPr>
              <a:t>Release WO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WO Release/Print (16.6) or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Multiple WO Rel/Print (16.7)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824038" y="279654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Report Labor (opt)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Labor Feedback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(17.1), (17.2), or (17.3)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843463" y="279654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Subcontracting (opt)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Routing Maintenance (14.13.1) PO Maintenance (5.7)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337560" y="376237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>
                <a:latin typeface="+mj-lt"/>
              </a:rPr>
              <a:t>Operation Complete (opt)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Operation Complete (17.5)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337560" y="46863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Receive WO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Receipt (16.11) or 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</a:t>
            </a:r>
            <a:r>
              <a:rPr lang="en-US" sz="1200" dirty="0" err="1">
                <a:latin typeface="+mj-lt"/>
              </a:rPr>
              <a:t>Rec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err="1">
                <a:latin typeface="+mj-lt"/>
              </a:rPr>
              <a:t>Backflush</a:t>
            </a:r>
            <a:r>
              <a:rPr lang="en-US" sz="1200" dirty="0">
                <a:latin typeface="+mj-lt"/>
              </a:rPr>
              <a:t> (16.12)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3337560" y="183832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Issue Components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Component Issue (16.10), or WO </a:t>
            </a:r>
            <a:r>
              <a:rPr lang="en-US" sz="1200" dirty="0" err="1">
                <a:latin typeface="+mj-lt"/>
              </a:rPr>
              <a:t>Rec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err="1">
                <a:latin typeface="+mj-lt"/>
              </a:rPr>
              <a:t>Backflush</a:t>
            </a:r>
            <a:r>
              <a:rPr lang="en-US" sz="1200" dirty="0">
                <a:latin typeface="+mj-lt"/>
              </a:rPr>
              <a:t> (16.12)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3337560" y="5610225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WO Accounting Close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Accounting Close (16.21)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WIP </a:t>
            </a:r>
            <a:r>
              <a:rPr lang="en-US" sz="1200" dirty="0" err="1">
                <a:latin typeface="+mj-lt"/>
              </a:rPr>
              <a:t>Mat’l</a:t>
            </a:r>
            <a:r>
              <a:rPr lang="en-US" sz="1200" dirty="0">
                <a:latin typeface="+mj-lt"/>
              </a:rPr>
              <a:t> Cost Revalue (16.22)</a:t>
            </a:r>
          </a:p>
        </p:txBody>
      </p:sp>
      <p:cxnSp>
        <p:nvCxnSpPr>
          <p:cNvPr id="14346" name="AutoShape 10"/>
          <p:cNvCxnSpPr>
            <a:cxnSpLocks noChangeShapeType="1"/>
            <a:stCxn id="56323" idx="2"/>
            <a:endCxn id="56328" idx="0"/>
          </p:cNvCxnSpPr>
          <p:nvPr/>
        </p:nvCxnSpPr>
        <p:spPr bwMode="auto">
          <a:xfrm rot="5400000">
            <a:off x="4430078" y="1696402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7" name="AutoShape 11"/>
          <p:cNvCxnSpPr>
            <a:cxnSpLocks noChangeShapeType="1"/>
            <a:stCxn id="56328" idx="2"/>
            <a:endCxn id="56326" idx="0"/>
          </p:cNvCxnSpPr>
          <p:nvPr/>
        </p:nvCxnSpPr>
        <p:spPr bwMode="auto">
          <a:xfrm rot="5400000">
            <a:off x="3930015" y="3120390"/>
            <a:ext cx="1283970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8" name="AutoShape 12"/>
          <p:cNvCxnSpPr>
            <a:cxnSpLocks noChangeShapeType="1"/>
            <a:stCxn id="56326" idx="2"/>
            <a:endCxn id="56327" idx="0"/>
          </p:cNvCxnSpPr>
          <p:nvPr/>
        </p:nvCxnSpPr>
        <p:spPr bwMode="auto">
          <a:xfrm rot="5400000">
            <a:off x="4430078" y="4544377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49" name="AutoShape 13"/>
          <p:cNvCxnSpPr>
            <a:cxnSpLocks noChangeShapeType="1"/>
            <a:stCxn id="56327" idx="2"/>
            <a:endCxn id="56329" idx="0"/>
          </p:cNvCxnSpPr>
          <p:nvPr/>
        </p:nvCxnSpPr>
        <p:spPr bwMode="auto">
          <a:xfrm rot="5400000">
            <a:off x="4430078" y="5468302"/>
            <a:ext cx="28384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cxnSp>
        <p:nvCxnSpPr>
          <p:cNvPr id="14350" name="AutoShape 14"/>
          <p:cNvCxnSpPr>
            <a:cxnSpLocks noChangeShapeType="1"/>
            <a:stCxn id="56328" idx="2"/>
            <a:endCxn id="56324" idx="0"/>
          </p:cNvCxnSpPr>
          <p:nvPr/>
        </p:nvCxnSpPr>
        <p:spPr bwMode="auto">
          <a:xfrm rot="5400000">
            <a:off x="3656172" y="1880711"/>
            <a:ext cx="318135" cy="151352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4351" name="AutoShape 15"/>
          <p:cNvCxnSpPr>
            <a:cxnSpLocks noChangeShapeType="1"/>
            <a:stCxn id="56328" idx="2"/>
            <a:endCxn id="56325" idx="0"/>
          </p:cNvCxnSpPr>
          <p:nvPr/>
        </p:nvCxnSpPr>
        <p:spPr bwMode="auto">
          <a:xfrm rot="16200000" flipH="1">
            <a:off x="5165884" y="1884520"/>
            <a:ext cx="318135" cy="150590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4352" name="AutoShape 16"/>
          <p:cNvCxnSpPr>
            <a:cxnSpLocks noChangeShapeType="1"/>
            <a:stCxn id="56324" idx="2"/>
            <a:endCxn id="56326" idx="0"/>
          </p:cNvCxnSpPr>
          <p:nvPr/>
        </p:nvCxnSpPr>
        <p:spPr bwMode="auto">
          <a:xfrm rot="16200000" flipH="1">
            <a:off x="3652362" y="2842736"/>
            <a:ext cx="325755" cy="151352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4353" name="AutoShape 17"/>
          <p:cNvCxnSpPr>
            <a:cxnSpLocks noChangeShapeType="1"/>
            <a:stCxn id="56325" idx="2"/>
            <a:endCxn id="56326" idx="0"/>
          </p:cNvCxnSpPr>
          <p:nvPr/>
        </p:nvCxnSpPr>
        <p:spPr bwMode="auto">
          <a:xfrm rot="5400000">
            <a:off x="5162075" y="2846546"/>
            <a:ext cx="325755" cy="150590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647700" y="914400"/>
            <a:ext cx="2468880" cy="6400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Create WO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Planned Order Rel. (23.10) or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WO Maintenance (16.1)</a:t>
            </a:r>
          </a:p>
        </p:txBody>
      </p:sp>
      <p:cxnSp>
        <p:nvCxnSpPr>
          <p:cNvPr id="14356" name="AutoShape 21"/>
          <p:cNvCxnSpPr>
            <a:cxnSpLocks noChangeShapeType="1"/>
            <a:stCxn id="56339" idx="3"/>
            <a:endCxn id="56323" idx="1"/>
          </p:cNvCxnSpPr>
          <p:nvPr/>
        </p:nvCxnSpPr>
        <p:spPr bwMode="auto">
          <a:xfrm>
            <a:off x="3116580" y="1234440"/>
            <a:ext cx="220980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 Calculations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PC-WO-290</a:t>
            </a: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1631950" y="5251450"/>
            <a:ext cx="587533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Labor Rate </a:t>
            </a:r>
            <a:r>
              <a:rPr lang="en-US" sz="1400" i="1" dirty="0" err="1">
                <a:latin typeface="+mj-lt"/>
              </a:rPr>
              <a:t>Var</a:t>
            </a:r>
            <a:r>
              <a:rPr lang="en-US" sz="1400" i="1" dirty="0">
                <a:latin typeface="+mj-lt"/>
              </a:rPr>
              <a:t> =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Set-Up Rate - Std Set-Up Rate) x Act Set-Up Hrs]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Rate - Std Run Rate) x Act Run Hrs]</a:t>
            </a:r>
            <a:endParaRPr lang="en-US" sz="1400" dirty="0">
              <a:latin typeface="+mj-lt"/>
            </a:endParaRPr>
          </a:p>
        </p:txBody>
      </p:sp>
      <p:grpSp>
        <p:nvGrpSpPr>
          <p:cNvPr id="41989" name="Group 12"/>
          <p:cNvGrpSpPr>
            <a:grpSpLocks/>
          </p:cNvGrpSpPr>
          <p:nvPr/>
        </p:nvGrpSpPr>
        <p:grpSpPr bwMode="auto">
          <a:xfrm>
            <a:off x="333375" y="1504950"/>
            <a:ext cx="8526463" cy="3486150"/>
            <a:chOff x="210" y="948"/>
            <a:chExt cx="5371" cy="2196"/>
          </a:xfrm>
        </p:grpSpPr>
        <p:pic>
          <p:nvPicPr>
            <p:cNvPr id="41990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0" y="948"/>
              <a:ext cx="5371" cy="21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1991" name="Rectangle 10"/>
            <p:cNvSpPr>
              <a:spLocks noChangeArrowheads="1"/>
            </p:cNvSpPr>
            <p:nvPr/>
          </p:nvSpPr>
          <p:spPr bwMode="auto">
            <a:xfrm>
              <a:off x="678" y="1818"/>
              <a:ext cx="4812" cy="312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2" name="Rectangle 11"/>
            <p:cNvSpPr>
              <a:spLocks noChangeArrowheads="1"/>
            </p:cNvSpPr>
            <p:nvPr/>
          </p:nvSpPr>
          <p:spPr bwMode="auto">
            <a:xfrm>
              <a:off x="678" y="2130"/>
              <a:ext cx="4812" cy="31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 Calculations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PC-WO-300</a:t>
            </a:r>
          </a:p>
        </p:txBody>
      </p:sp>
      <p:pic>
        <p:nvPicPr>
          <p:cNvPr id="4301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314450"/>
            <a:ext cx="8743950" cy="308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1019175" y="2743200"/>
            <a:ext cx="7743825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330200" y="4181475"/>
            <a:ext cx="6146800" cy="127727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Labor Usage Variance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[ (1.5 - 1) x 5.00] + [(1 - 1) x 5.00] = 2.5 (U)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DR 5140 (Labor Usage Variance)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CR 1550 (WIP)</a:t>
            </a:r>
          </a:p>
        </p:txBody>
      </p:sp>
      <p:sp>
        <p:nvSpPr>
          <p:cNvPr id="43015" name="Rectangle 9"/>
          <p:cNvSpPr>
            <a:spLocks noChangeArrowheads="1"/>
          </p:cNvSpPr>
          <p:nvPr/>
        </p:nvSpPr>
        <p:spPr bwMode="auto">
          <a:xfrm>
            <a:off x="571500" y="4333875"/>
            <a:ext cx="2476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6" name="Text Box 11"/>
          <p:cNvSpPr txBox="1">
            <a:spLocks noChangeArrowheads="1"/>
          </p:cNvSpPr>
          <p:nvPr/>
        </p:nvSpPr>
        <p:spPr bwMode="auto">
          <a:xfrm>
            <a:off x="876300" y="5267325"/>
            <a:ext cx="7915275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Labor Usage Variance = [ ( Actual Set-up Hrs - Std Set-up Hrs) x Std Set-Up Rate] + 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[(Actual Run Hrs - *Std  Run Hrs) x Std Labor Rate]</a:t>
            </a:r>
            <a:br>
              <a:rPr lang="en-US" sz="1400">
                <a:latin typeface="+mj-lt"/>
              </a:rPr>
            </a:br>
            <a:r>
              <a:rPr lang="en-US" sz="1400">
                <a:latin typeface="+mj-lt"/>
              </a:rPr>
              <a:t>*Std Hrs = Run Hrs/Unit x (Qty Completed + Qty Rejected)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Reporting – GL Effect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PC-WO-310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85775" y="1257300"/>
            <a:ext cx="84074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Set-up and Run Time</a:t>
            </a:r>
            <a:r>
              <a:rPr lang="en-US" sz="1800" b="1" dirty="0">
                <a:latin typeface="+mj-lt"/>
              </a:rPr>
              <a:t>	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WIP		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Labor Absorbed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Labor Rate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Labor Usage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Positive amount = unfavorable variance;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 = favorable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The credit and variance accounts are derived from the Dept. 		record of the work center being processed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Post Variances at SFC set in Work Order Accounting Control (36.9.11)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63563" y="2466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582613" y="31654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569913" y="38004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Calculations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PC-WO-320</a:t>
            </a:r>
          </a:p>
        </p:txBody>
      </p:sp>
      <p:sp>
        <p:nvSpPr>
          <p:cNvPr id="45060" name="Rectangle 6"/>
          <p:cNvSpPr>
            <a:spLocks noChangeArrowheads="1"/>
          </p:cNvSpPr>
          <p:nvPr/>
        </p:nvSpPr>
        <p:spPr bwMode="auto">
          <a:xfrm>
            <a:off x="102163" y="4813300"/>
            <a:ext cx="89370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{Set-up Hrs/Qty x [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 + (Actual Set-up Rate x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%) + (Mach/Op x Mach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Rate)]} +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{Run Hrs/Unit x [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 + (Actual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Rate x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%) + Mach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 Rate]} = </a:t>
            </a:r>
            <a:r>
              <a:rPr lang="en-US" sz="1400" dirty="0" err="1">
                <a:latin typeface="+mj-lt"/>
              </a:rPr>
              <a:t>Bdn</a:t>
            </a:r>
            <a:r>
              <a:rPr lang="en-US" sz="1400" dirty="0">
                <a:latin typeface="+mj-lt"/>
              </a:rPr>
              <a:t>/Unit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Qty Completed x Burden per Unit = Burden Absorbed Dollars</a:t>
            </a:r>
          </a:p>
        </p:txBody>
      </p:sp>
      <p:grpSp>
        <p:nvGrpSpPr>
          <p:cNvPr id="45061" name="Group 11"/>
          <p:cNvGrpSpPr>
            <a:grpSpLocks/>
          </p:cNvGrpSpPr>
          <p:nvPr/>
        </p:nvGrpSpPr>
        <p:grpSpPr bwMode="auto">
          <a:xfrm>
            <a:off x="200025" y="1719263"/>
            <a:ext cx="8724900" cy="2581275"/>
            <a:chOff x="126" y="1083"/>
            <a:chExt cx="5496" cy="1626"/>
          </a:xfrm>
        </p:grpSpPr>
        <p:pic>
          <p:nvPicPr>
            <p:cNvPr id="45062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6" y="1083"/>
              <a:ext cx="5496" cy="1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45063" name="Rectangle 8"/>
            <p:cNvSpPr>
              <a:spLocks noChangeArrowheads="1"/>
            </p:cNvSpPr>
            <p:nvPr/>
          </p:nvSpPr>
          <p:spPr bwMode="auto">
            <a:xfrm>
              <a:off x="1914" y="2286"/>
              <a:ext cx="3600" cy="16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64" name="Rectangle 9"/>
            <p:cNvSpPr>
              <a:spLocks noChangeArrowheads="1"/>
            </p:cNvSpPr>
            <p:nvPr/>
          </p:nvSpPr>
          <p:spPr bwMode="auto">
            <a:xfrm>
              <a:off x="1914" y="2454"/>
              <a:ext cx="3600" cy="168"/>
            </a:xfrm>
            <a:prstGeom prst="rect">
              <a:avLst/>
            </a:prstGeom>
            <a:noFill/>
            <a:ln w="1905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Rate Variance Calculations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PC-WO-330</a:t>
            </a:r>
          </a:p>
        </p:txBody>
      </p:sp>
      <p:pic>
        <p:nvPicPr>
          <p:cNvPr id="4608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504950"/>
            <a:ext cx="8526463" cy="348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6085" name="Rectangle 8"/>
          <p:cNvSpPr>
            <a:spLocks noChangeArrowheads="1"/>
          </p:cNvSpPr>
          <p:nvPr/>
        </p:nvSpPr>
        <p:spPr bwMode="auto">
          <a:xfrm>
            <a:off x="3152775" y="3867150"/>
            <a:ext cx="5553075" cy="4953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086" name="Rectangle 9"/>
          <p:cNvSpPr>
            <a:spLocks noChangeArrowheads="1"/>
          </p:cNvSpPr>
          <p:nvPr/>
        </p:nvSpPr>
        <p:spPr bwMode="auto">
          <a:xfrm>
            <a:off x="3152775" y="4362450"/>
            <a:ext cx="5553075" cy="504825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 Calculations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PC-WO-340</a:t>
            </a:r>
          </a:p>
        </p:txBody>
      </p:sp>
      <p:pic>
        <p:nvPicPr>
          <p:cNvPr id="4710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247775"/>
            <a:ext cx="8743950" cy="308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7108" name="Rectangle 15"/>
          <p:cNvSpPr>
            <a:spLocks noChangeArrowheads="1"/>
          </p:cNvSpPr>
          <p:nvPr/>
        </p:nvSpPr>
        <p:spPr bwMode="auto">
          <a:xfrm>
            <a:off x="3076575" y="3676650"/>
            <a:ext cx="5753100" cy="5334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447675" y="4673600"/>
            <a:ext cx="67373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Burden Usage Variance (Run)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(1 - 0.5) x [(10 x 200%) + 0 + (10 x 1)] = 15 (U)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DR 6470 (Burden Usage Variance)</a:t>
            </a:r>
          </a:p>
          <a:p>
            <a:pPr algn="l" eaLnBrk="0" hangingPunct="0"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CR 1600 (WIP)</a:t>
            </a:r>
            <a:endParaRPr lang="en-US" sz="1200" dirty="0">
              <a:latin typeface="+mj-l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– GL Effect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PC-WO-350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990600" y="1247775"/>
            <a:ext cx="742950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Burden Absorption</a:t>
            </a:r>
            <a:r>
              <a:rPr lang="en-US" sz="1800" b="1" dirty="0">
                <a:latin typeface="+mj-lt"/>
              </a:rPr>
              <a:t>	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WIP		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Burden Absorbed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Burden Rate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Burden Usage Variance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Positive amounts = unfavorable variance;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amounts = favorable variance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The credit account is derived from the Dept. record of the 		work center being processed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rgbClr val="0000CC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As with labor rate variances, burden rate variance is not 	calculated unless actual pay rate is set up in (14.13.21)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046163" y="32289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065213" y="25431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046163" y="3952875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Variances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PC-WO-360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890588" y="1790700"/>
            <a:ext cx="1300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390775" y="18097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863600" y="2162175"/>
            <a:ext cx="1308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Labor Rate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276475" y="2176463"/>
            <a:ext cx="34194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(16.20.1), (16.20.2), (16.20.3)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 based on    	WO Accounting Control setting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Labor and burden rate	variances calculated only if actual pay rates have been set up in 	(14.13.21)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600700" y="18097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734050" y="2166938"/>
            <a:ext cx="3152775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Difference between actual employee pay rate and WC pay rate standard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>
                <a:latin typeface="+mj-lt"/>
              </a:rPr>
              <a:t> View employee pay rate in 	Actual Pay Rate Maint (14.13.21) 	or Employee Maint (29.15.1); 	view WC rate in WC Maint (14.5)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327275" y="4506913"/>
            <a:ext cx="5715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[(Act Set-Up Rate - Std Set-Up Rate) x Act Set-Up Hrs]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[(Act Run Rate - Std Run Rate) x Act Run Hrs]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1044575" y="4479925"/>
            <a:ext cx="1123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744538" y="1187450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4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40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2400300" y="516572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Work Order Cost Report (16.3.4)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342900" y="5138738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View in Report</a:t>
            </a:r>
            <a:endParaRPr lang="en-US" sz="1600" b="1">
              <a:latin typeface="+mj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Rate Variances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PC-WO-370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052513" y="1282700"/>
            <a:ext cx="1300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5812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8578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589213" y="2955925"/>
            <a:ext cx="55372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 dirty="0">
                <a:latin typeface="+mj-lt"/>
              </a:rPr>
              <a:t>[(Act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- Std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) x Act Set-Up Hrs]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- Std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) x Act Run Hrs]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/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Where: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/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Act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(Act Set-Up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(Mach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x Mach/Op)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Std Set-Up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(Std Set-Up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(Mach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x Mach/Op)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Act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(Act Run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Std Run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= 	(Std Run Rate x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%) + 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	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Rate + Mach </a:t>
            </a:r>
            <a:r>
              <a:rPr lang="en-US" sz="1400" i="1" dirty="0" err="1">
                <a:latin typeface="+mj-lt"/>
              </a:rPr>
              <a:t>Bdn</a:t>
            </a:r>
            <a:r>
              <a:rPr lang="en-US" sz="1400" i="1" dirty="0">
                <a:latin typeface="+mj-lt"/>
              </a:rPr>
              <a:t> </a:t>
            </a:r>
            <a:endParaRPr lang="en-US" sz="1400" dirty="0">
              <a:latin typeface="+mj-lt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868363" y="87312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400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263525" y="1660525"/>
            <a:ext cx="2070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Labor Burden Rate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5838825" y="1658938"/>
            <a:ext cx="29146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Equivalent to labor rate variance with burden rates factored in; calculated if burden rate has also been calculated as a % of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cost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581275" y="1660525"/>
            <a:ext cx="327660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(16.20.1), (16.20.2), (16.20.3)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(16.11)/(16.12), based on 	WO Accounting Control setting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001713" y="2944813"/>
            <a:ext cx="1314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2590800" y="585787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Work Order Cost Report  (16.3.4)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495300" y="5821363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View in Report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Variances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PC-WO-380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123135" y="1638300"/>
            <a:ext cx="141051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733675" y="16383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867400" y="16383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809625" y="1960563"/>
            <a:ext cx="1724024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Labor Usage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733675" y="1960563"/>
            <a:ext cx="2924175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(16.20.1, 16.20.2, 16.20.3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Can be deferred until WO 	Receipt (16.11)/(16.12), 	based on WO Accounting Control   setting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5867400" y="1960563"/>
            <a:ext cx="2847975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actual </a:t>
            </a:r>
            <a:r>
              <a:rPr lang="en-US" sz="1400" dirty="0" err="1">
                <a:latin typeface="+mj-lt"/>
              </a:rPr>
              <a:t>lbr</a:t>
            </a:r>
            <a:r>
              <a:rPr lang="en-US" sz="1400" dirty="0">
                <a:latin typeface="+mj-lt"/>
              </a:rPr>
              <a:t> hrs reported and the std time that should have been required to complete the quantity received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View both actual and earned </a:t>
            </a:r>
            <a:r>
              <a:rPr lang="en-US" sz="1400" dirty="0" smtClean="0">
                <a:latin typeface="+mj-lt"/>
              </a:rPr>
              <a:t> hours </a:t>
            </a:r>
            <a:r>
              <a:rPr lang="en-US" sz="1400" dirty="0">
                <a:latin typeface="+mj-lt"/>
              </a:rPr>
              <a:t>in WO </a:t>
            </a:r>
            <a:r>
              <a:rPr lang="en-US" sz="1400" dirty="0" smtClean="0">
                <a:latin typeface="+mj-lt"/>
              </a:rPr>
              <a:t>Routing Maintenance </a:t>
            </a:r>
            <a:r>
              <a:rPr lang="en-US" sz="1400" dirty="0">
                <a:latin typeface="+mj-lt"/>
              </a:rPr>
              <a:t>(16.13.13)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2733675" y="4010025"/>
            <a:ext cx="58293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[(Act Set-up Hrs - Std Set-up Hrs) x Std Set-Up Rate] +</a:t>
            </a:r>
            <a:br>
              <a:rPr lang="en-US" sz="1400" i="1" dirty="0">
                <a:latin typeface="+mj-lt"/>
              </a:rPr>
            </a:br>
            <a:r>
              <a:rPr lang="en-US" sz="1400" i="1" dirty="0">
                <a:latin typeface="+mj-lt"/>
              </a:rPr>
              <a:t>[(Act Run Hrs - Std Run Hrs) x Std </a:t>
            </a:r>
            <a:r>
              <a:rPr lang="en-US" sz="1400" i="1" dirty="0" err="1">
                <a:latin typeface="+mj-lt"/>
              </a:rPr>
              <a:t>Lbr</a:t>
            </a:r>
            <a:r>
              <a:rPr lang="en-US" sz="1400" i="1" dirty="0">
                <a:latin typeface="+mj-lt"/>
              </a:rPr>
              <a:t> Rate]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Std Run Hrs = Run Hrs/Unit x (Qty Complete + Qty Reject)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1497212" y="4010025"/>
            <a:ext cx="10348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811213" y="1187450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 dirty="0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2733675" y="4930775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Work Order Cost Report (16.3.4)</a:t>
            </a: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806090" y="4932363"/>
            <a:ext cx="17227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View in Report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PC-WO-030</a:t>
            </a:r>
          </a:p>
        </p:txBody>
      </p:sp>
      <p:sp>
        <p:nvSpPr>
          <p:cNvPr id="1537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904875" y="221138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Usage Variances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PC-WO-390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23825" y="17589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038475" y="1752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905500" y="1752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Cause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3048000" y="3048000"/>
            <a:ext cx="55499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[(Act Set-Up Hrs - Std Set-Up Hrs) x Set-Up Bdn]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[(Act Run Hrs - Std Run Hrs) x Std Run Bdn]</a:t>
            </a:r>
          </a:p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Where:</a:t>
            </a:r>
          </a:p>
          <a:p>
            <a:pPr algn="l" eaLnBrk="0" hangingPunct="0">
              <a:spcBef>
                <a:spcPct val="50000"/>
              </a:spcBef>
              <a:tabLst>
                <a:tab pos="1435100" algn="l"/>
              </a:tabLst>
            </a:pPr>
            <a:r>
              <a:rPr lang="en-US" sz="1400" i="1">
                <a:latin typeface="+mj-lt"/>
              </a:rPr>
              <a:t>Set-Up Bdn = 	(Std Set-Up Rate x Lbr Bdn%) + Lbr Bdn Rate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	(Mach Bdn Rate x Mach/Op)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Run Bdn = 	(Std Run Rate x Lbr Bdn%) + </a:t>
            </a:r>
            <a:br>
              <a:rPr lang="en-US" sz="1400" i="1">
                <a:latin typeface="+mj-lt"/>
              </a:rPr>
            </a:br>
            <a:r>
              <a:rPr lang="en-US" sz="1400" i="1">
                <a:latin typeface="+mj-lt"/>
              </a:rPr>
              <a:t>	Lbr Bdn Rate + Mach Bdn Rate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868363" y="11969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3038475" y="4876800"/>
            <a:ext cx="530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Work Order Cost Report (16.3.4)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819150" y="4875213"/>
            <a:ext cx="1824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View in Report</a:t>
            </a:r>
            <a:endParaRPr lang="en-US" sz="1600" b="1">
              <a:latin typeface="+mj-lt"/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1274763" y="301942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257175" y="2112963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Labor Burden Usage</a:t>
            </a: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3055938" y="2132013"/>
            <a:ext cx="28892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SFC feedback (16.20.1, 16.20.2, 16.20.3); or WO Receipt (16.11/12)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5886450" y="2151063"/>
            <a:ext cx="29146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Equivalent to labor usage variance with burden rates factored in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– GL Effect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PC-WO-400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90600" y="1257300"/>
            <a:ext cx="7048500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Subcontract PO Receipt</a:t>
            </a:r>
            <a:r>
              <a:rPr lang="en-US" sz="1800" b="1" dirty="0">
                <a:latin typeface="+mj-lt"/>
              </a:rPr>
              <a:t>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Cost of Production (COP)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PO Receipts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Issue to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WIP			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Cost of Production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Subcontract Rate Variance		WO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</a:t>
            </a:r>
            <a:r>
              <a:rPr lang="en-US" sz="1600" b="1" dirty="0">
                <a:latin typeface="+mj-lt"/>
              </a:rPr>
              <a:t>Positive amounts = unfavorable variance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Negative amounts = favorable variance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  If purchase order, of type “S,” does not reference a	 work order, then subcontract amount stays in COP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236663" y="3543300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236663" y="4273550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8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Subcontract-Related Variances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PC-WO-410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33350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Variance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7336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When Calculated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85750" y="1590675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Subcontract Rate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733675" y="1590675"/>
            <a:ext cx="24955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PO Receipt (5.13.1)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Calculated only if </a:t>
            </a:r>
            <a:r>
              <a:rPr lang="en-US" sz="1400" dirty="0" smtClean="0">
                <a:latin typeface="+mj-lt"/>
              </a:rPr>
              <a:t>WO number </a:t>
            </a:r>
            <a:r>
              <a:rPr lang="en-US" sz="1400" dirty="0">
                <a:latin typeface="+mj-lt"/>
              </a:rPr>
              <a:t>and </a:t>
            </a:r>
            <a:r>
              <a:rPr lang="en-US" sz="1400" dirty="0" smtClean="0">
                <a:latin typeface="+mj-lt"/>
              </a:rPr>
              <a:t>operation are specified</a:t>
            </a:r>
            <a:endParaRPr lang="en-US" sz="1400" dirty="0">
              <a:latin typeface="+mj-lt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5476875" y="127635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5476875" y="1590675"/>
            <a:ext cx="321945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actual subcontract rate (PO price) and the subcontract rate entered in the routing detail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 View both actual and </a:t>
            </a:r>
            <a:r>
              <a:rPr lang="en-US" sz="1400" dirty="0" smtClean="0">
                <a:latin typeface="+mj-lt"/>
              </a:rPr>
              <a:t>standard subcontract </a:t>
            </a:r>
            <a:r>
              <a:rPr lang="en-US" sz="1400" dirty="0">
                <a:latin typeface="+mj-lt"/>
              </a:rPr>
              <a:t>rates in </a:t>
            </a:r>
            <a:r>
              <a:rPr lang="en-US" sz="1400" dirty="0" smtClean="0">
                <a:latin typeface="+mj-lt"/>
              </a:rPr>
              <a:t>Receipt Transactions </a:t>
            </a:r>
            <a:r>
              <a:rPr lang="en-US" sz="1400" dirty="0">
                <a:latin typeface="+mj-lt"/>
              </a:rPr>
              <a:t>Report (5.9.14)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85750" y="4067175"/>
            <a:ext cx="240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Subcontract Usage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2733675" y="4067175"/>
            <a:ext cx="2495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WO Accounting Close (16.21)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5476875" y="4067175"/>
            <a:ext cx="320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</a:t>
            </a:r>
            <a:r>
              <a:rPr lang="en-US" sz="1400" dirty="0" smtClean="0">
                <a:latin typeface="+mj-lt"/>
              </a:rPr>
              <a:t>the subcontracted </a:t>
            </a:r>
            <a:r>
              <a:rPr lang="en-US" sz="1400" dirty="0">
                <a:latin typeface="+mj-lt"/>
              </a:rPr>
              <a:t>quantities </a:t>
            </a:r>
            <a:r>
              <a:rPr lang="en-US" sz="1400" dirty="0" smtClean="0">
                <a:latin typeface="+mj-lt"/>
              </a:rPr>
              <a:t>received and </a:t>
            </a:r>
            <a:r>
              <a:rPr lang="en-US" sz="1400" dirty="0">
                <a:latin typeface="+mj-lt"/>
              </a:rPr>
              <a:t>the work order </a:t>
            </a:r>
            <a:r>
              <a:rPr lang="en-US" sz="1400" dirty="0" smtClean="0">
                <a:latin typeface="+mj-lt"/>
              </a:rPr>
              <a:t>quantity completed</a:t>
            </a:r>
            <a:r>
              <a:rPr lang="en-US" sz="1400" dirty="0">
                <a:latin typeface="+mj-lt"/>
              </a:rPr>
              <a:t>. This variance can be due to yield differences, rework requirements, etc.</a:t>
            </a: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295400" y="341947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 dirty="0">
                <a:latin typeface="+mj-lt"/>
              </a:rPr>
              <a:t>Formula</a:t>
            </a:r>
            <a:endParaRPr lang="en-US" sz="1600" b="1" dirty="0">
              <a:latin typeface="+mj-lt"/>
            </a:endParaRP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2733675" y="5572125"/>
            <a:ext cx="57531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[Qty Rcvd on PO - (Qty Complete + Qty Reject)] x Subcontract Frozen WO BOM Unit Rate</a:t>
            </a: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1295400" y="5572125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2733675" y="3419475"/>
            <a:ext cx="5724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 dirty="0">
                <a:latin typeface="+mj-lt"/>
              </a:rPr>
              <a:t>(Subcontract PO Unit Rate - Subcontract Frozen WO BOM Unit Rate) x Qty Received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PC-WO-420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3124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PC-WO-430</a:t>
            </a:r>
          </a:p>
        </p:txBody>
      </p:sp>
      <p:pic>
        <p:nvPicPr>
          <p:cNvPr id="5632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301750"/>
            <a:ext cx="7667625" cy="455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Transactions Detail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PC-WO-440</a:t>
            </a:r>
          </a:p>
        </p:txBody>
      </p:sp>
      <p:pic>
        <p:nvPicPr>
          <p:cNvPr id="5734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925" y="1042988"/>
            <a:ext cx="4997450" cy="5095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GL Effect</a:t>
            </a:r>
          </a:p>
        </p:txBody>
      </p:sp>
      <p:sp>
        <p:nvSpPr>
          <p:cNvPr id="583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PC-WO-450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990600" y="2171700"/>
            <a:ext cx="7381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Receipt		</a:t>
            </a:r>
            <a:r>
              <a:rPr lang="en-US" sz="1800" b="1" dirty="0">
                <a:latin typeface="+mj-lt"/>
              </a:rPr>
              <a:t>		</a:t>
            </a:r>
            <a:r>
              <a:rPr lang="en-US" sz="2000" b="1" u="sng" dirty="0">
                <a:latin typeface="+mj-lt"/>
              </a:rPr>
              <a:t>GL Trans Type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800" b="1" dirty="0">
                <a:latin typeface="+mj-lt"/>
              </a:rPr>
              <a:t>		DR Inventory		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2000" b="1" u="sng" dirty="0">
                <a:latin typeface="+mj-lt"/>
              </a:rPr>
              <a:t>	</a:t>
            </a:r>
            <a:r>
              <a:rPr lang="en-US" sz="1800" b="1" dirty="0">
                <a:latin typeface="+mj-lt"/>
              </a:rPr>
              <a:t>	DR WIP					IC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		CR Overhead Applied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Reject Costing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PC-WO-460</a:t>
            </a:r>
          </a:p>
        </p:txBody>
      </p:sp>
      <p:pic>
        <p:nvPicPr>
          <p:cNvPr id="5939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144588"/>
            <a:ext cx="7200900" cy="4779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9397" name="Text Box 6"/>
          <p:cNvSpPr txBox="1">
            <a:spLocks noChangeArrowheads="1"/>
          </p:cNvSpPr>
          <p:nvPr/>
        </p:nvSpPr>
        <p:spPr bwMode="auto">
          <a:xfrm>
            <a:off x="1666875" y="5238750"/>
            <a:ext cx="6534150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Used for product lost in process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The quantity lost can be reported as Scrapped Qty in the Work Order 	Receipt function and written off to the scrap account</a:t>
            </a:r>
          </a:p>
        </p:txBody>
      </p:sp>
      <p:sp>
        <p:nvSpPr>
          <p:cNvPr id="59398" name="Rectangle 7"/>
          <p:cNvSpPr>
            <a:spLocks noChangeArrowheads="1"/>
          </p:cNvSpPr>
          <p:nvPr/>
        </p:nvSpPr>
        <p:spPr bwMode="auto">
          <a:xfrm>
            <a:off x="542925" y="4210050"/>
            <a:ext cx="2162175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9399" name="Rectangle 8"/>
          <p:cNvSpPr>
            <a:spLocks noChangeArrowheads="1"/>
          </p:cNvSpPr>
          <p:nvPr/>
        </p:nvSpPr>
        <p:spPr bwMode="auto">
          <a:xfrm>
            <a:off x="1809750" y="2886075"/>
            <a:ext cx="10287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9400" name="AutoShape 9"/>
          <p:cNvCxnSpPr>
            <a:cxnSpLocks noChangeShapeType="1"/>
            <a:stCxn id="59397" idx="1"/>
            <a:endCxn id="59398" idx="1"/>
          </p:cNvCxnSpPr>
          <p:nvPr/>
        </p:nvCxnSpPr>
        <p:spPr bwMode="auto">
          <a:xfrm rot="10800000">
            <a:off x="542925" y="4333875"/>
            <a:ext cx="1123950" cy="1328068"/>
          </a:xfrm>
          <a:prstGeom prst="bentConnector3">
            <a:avLst>
              <a:gd name="adj1" fmla="val 120339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50891" name="Text Box 11"/>
          <p:cNvSpPr txBox="1">
            <a:spLocks noChangeArrowheads="1"/>
          </p:cNvSpPr>
          <p:nvPr/>
        </p:nvSpPr>
        <p:spPr bwMode="auto">
          <a:xfrm>
            <a:off x="5403850" y="1943100"/>
            <a:ext cx="3540125" cy="224676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Work Orders </a:t>
            </a:r>
            <a:r>
              <a:rPr lang="en-US" sz="1400" dirty="0" err="1">
                <a:latin typeface="+mj-lt"/>
              </a:rPr>
              <a:t>vs</a:t>
            </a:r>
            <a:r>
              <a:rPr lang="en-US" sz="1400" dirty="0">
                <a:latin typeface="+mj-lt"/>
              </a:rPr>
              <a:t> Repetitive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In Work Orders, Quantity is the quantity of 	Good units; in Repetitive, you report the total 	processed (Good + Bad)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In Work Orders, rejects are scrapped at their 	completed cost; in Repetitive, rejects are 	scrapped at their operation cost</a:t>
            </a:r>
          </a:p>
        </p:txBody>
      </p:sp>
      <p:sp>
        <p:nvSpPr>
          <p:cNvPr id="59402" name="Rectangle 13"/>
          <p:cNvSpPr>
            <a:spLocks noChangeArrowheads="1"/>
          </p:cNvSpPr>
          <p:nvPr/>
        </p:nvSpPr>
        <p:spPr bwMode="auto">
          <a:xfrm>
            <a:off x="809625" y="3552825"/>
            <a:ext cx="193357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 Receipt</a:t>
            </a:r>
            <a:r>
              <a:rPr lang="en-US" sz="2400" dirty="0" smtClean="0"/>
              <a:t> – Transactions Detail (Reject Costing)</a:t>
            </a:r>
            <a:endParaRPr lang="en-US" dirty="0" smtClean="0"/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PC-WO-470</a:t>
            </a:r>
          </a:p>
        </p:txBody>
      </p:sp>
      <p:pic>
        <p:nvPicPr>
          <p:cNvPr id="6042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9825" y="904875"/>
            <a:ext cx="4303713" cy="438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042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1700" y="5314950"/>
            <a:ext cx="4800600" cy="839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 – Loss Costing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PC-WO-480</a:t>
            </a:r>
          </a:p>
        </p:txBody>
      </p:sp>
      <p:pic>
        <p:nvPicPr>
          <p:cNvPr id="6144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1039813"/>
            <a:ext cx="6886575" cy="4570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742950" y="5561013"/>
            <a:ext cx="765810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Starting a work order with a quantity of 5 and completing 4 will leave 1 unit of components, plus any labor and burden expended, in WIP at completion. </a:t>
            </a:r>
          </a:p>
        </p:txBody>
      </p:sp>
      <p:sp>
        <p:nvSpPr>
          <p:cNvPr id="61446" name="Rectangle 16"/>
          <p:cNvSpPr>
            <a:spLocks noChangeArrowheads="1"/>
          </p:cNvSpPr>
          <p:nvPr/>
        </p:nvSpPr>
        <p:spPr bwMode="auto">
          <a:xfrm>
            <a:off x="1343025" y="2714625"/>
            <a:ext cx="219075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447" name="Rectangle 17"/>
          <p:cNvSpPr>
            <a:spLocks noChangeArrowheads="1"/>
          </p:cNvSpPr>
          <p:nvPr/>
        </p:nvSpPr>
        <p:spPr bwMode="auto">
          <a:xfrm>
            <a:off x="1657350" y="3343275"/>
            <a:ext cx="1809750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448" name="Rectangle 18"/>
          <p:cNvSpPr>
            <a:spLocks noChangeArrowheads="1"/>
          </p:cNvSpPr>
          <p:nvPr/>
        </p:nvSpPr>
        <p:spPr bwMode="auto">
          <a:xfrm>
            <a:off x="1371600" y="4010025"/>
            <a:ext cx="21717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PC-WO-040</a:t>
            </a:r>
          </a:p>
        </p:txBody>
      </p:sp>
      <p:pic>
        <p:nvPicPr>
          <p:cNvPr id="16387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447800"/>
            <a:ext cx="7073900" cy="413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3076575" y="4219575"/>
            <a:ext cx="2619375" cy="4191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3429000" y="3648075"/>
            <a:ext cx="123825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857250" y="4591050"/>
            <a:ext cx="160972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781050" y="3257550"/>
            <a:ext cx="1914525" cy="2667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6334125" y="2486025"/>
            <a:ext cx="2286000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If an alternate BOM or routing is specified that is different than the BOM or routing used to calculate GL costs, then a method variance can result</a:t>
            </a:r>
          </a:p>
        </p:txBody>
      </p:sp>
      <p:cxnSp>
        <p:nvCxnSpPr>
          <p:cNvPr id="16394" name="AutoShape 12"/>
          <p:cNvCxnSpPr>
            <a:cxnSpLocks noChangeShapeType="1"/>
            <a:stCxn id="16393" idx="1"/>
            <a:endCxn id="16389" idx="3"/>
          </p:cNvCxnSpPr>
          <p:nvPr/>
        </p:nvCxnSpPr>
        <p:spPr bwMode="auto">
          <a:xfrm rot="10800000" flipV="1">
            <a:off x="5695951" y="3286243"/>
            <a:ext cx="638175" cy="114288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6334125" y="4371975"/>
            <a:ext cx="2286000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Defaults from WO Accounting Control (36.9.11)</a:t>
            </a:r>
          </a:p>
        </p:txBody>
      </p:sp>
      <p:sp>
        <p:nvSpPr>
          <p:cNvPr id="16396" name="Rectangle 14"/>
          <p:cNvSpPr>
            <a:spLocks noChangeArrowheads="1"/>
          </p:cNvSpPr>
          <p:nvPr/>
        </p:nvSpPr>
        <p:spPr bwMode="auto">
          <a:xfrm>
            <a:off x="3457575" y="5124450"/>
            <a:ext cx="1743075" cy="2571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7" name="AutoShape 15"/>
          <p:cNvCxnSpPr>
            <a:cxnSpLocks noChangeShapeType="1"/>
            <a:stCxn id="16395" idx="1"/>
            <a:endCxn id="16396" idx="3"/>
          </p:cNvCxnSpPr>
          <p:nvPr/>
        </p:nvCxnSpPr>
        <p:spPr bwMode="auto">
          <a:xfrm rot="10800000" flipV="1">
            <a:off x="5200651" y="4741306"/>
            <a:ext cx="1133475" cy="51173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398" name="Text Box 16"/>
          <p:cNvSpPr txBox="1">
            <a:spLocks noChangeArrowheads="1"/>
          </p:cNvSpPr>
          <p:nvPr/>
        </p:nvSpPr>
        <p:spPr bwMode="auto">
          <a:xfrm>
            <a:off x="6334125" y="5400675"/>
            <a:ext cx="228600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Defaults from Routing Maintenance (14.13.1)</a:t>
            </a:r>
          </a:p>
        </p:txBody>
      </p:sp>
      <p:cxnSp>
        <p:nvCxnSpPr>
          <p:cNvPr id="16399" name="AutoShape 17"/>
          <p:cNvCxnSpPr>
            <a:cxnSpLocks noChangeShapeType="1"/>
            <a:stCxn id="16398" idx="1"/>
            <a:endCxn id="16391" idx="2"/>
          </p:cNvCxnSpPr>
          <p:nvPr/>
        </p:nvCxnSpPr>
        <p:spPr bwMode="auto">
          <a:xfrm rot="10800000">
            <a:off x="1662113" y="4819651"/>
            <a:ext cx="4672012" cy="842635"/>
          </a:xfrm>
          <a:prstGeom prst="bentConnector2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PC-WO-490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30099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Non-Standard WO: Rework</a:t>
            </a:r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PC-WO-500</a:t>
            </a:r>
          </a:p>
        </p:txBody>
      </p:sp>
      <p:pic>
        <p:nvPicPr>
          <p:cNvPr id="6349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1284288"/>
            <a:ext cx="6448425" cy="47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3493" name="Text Box 7"/>
          <p:cNvSpPr txBox="1">
            <a:spLocks noChangeArrowheads="1"/>
          </p:cNvSpPr>
          <p:nvPr/>
        </p:nvSpPr>
        <p:spPr bwMode="auto">
          <a:xfrm>
            <a:off x="1228725" y="5235575"/>
            <a:ext cx="6915150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Used to repair rejected items 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All value added to rework orders (material &amp; labor) are expensed as variances</a:t>
            </a:r>
          </a:p>
        </p:txBody>
      </p:sp>
      <p:sp>
        <p:nvSpPr>
          <p:cNvPr id="63494" name="Rectangle 8"/>
          <p:cNvSpPr>
            <a:spLocks noChangeArrowheads="1"/>
          </p:cNvSpPr>
          <p:nvPr/>
        </p:nvSpPr>
        <p:spPr bwMode="auto">
          <a:xfrm>
            <a:off x="1847850" y="2562225"/>
            <a:ext cx="647700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9"/>
          <p:cNvSpPr>
            <a:spLocks noChangeArrowheads="1"/>
          </p:cNvSpPr>
          <p:nvPr/>
        </p:nvSpPr>
        <p:spPr bwMode="auto">
          <a:xfrm>
            <a:off x="1571625" y="4367213"/>
            <a:ext cx="1333500" cy="2476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Text Box 10"/>
          <p:cNvSpPr txBox="1">
            <a:spLocks noChangeArrowheads="1"/>
          </p:cNvSpPr>
          <p:nvPr/>
        </p:nvSpPr>
        <p:spPr bwMode="auto">
          <a:xfrm>
            <a:off x="133350" y="4229100"/>
            <a:ext cx="1047750" cy="52322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Status = Allocated</a:t>
            </a:r>
          </a:p>
        </p:txBody>
      </p:sp>
      <p:cxnSp>
        <p:nvCxnSpPr>
          <p:cNvPr id="63497" name="AutoShape 11"/>
          <p:cNvCxnSpPr>
            <a:cxnSpLocks noChangeShapeType="1"/>
            <a:stCxn id="63496" idx="3"/>
            <a:endCxn id="63495" idx="1"/>
          </p:cNvCxnSpPr>
          <p:nvPr/>
        </p:nvCxnSpPr>
        <p:spPr bwMode="auto">
          <a:xfrm>
            <a:off x="1181100" y="4490710"/>
            <a:ext cx="390525" cy="32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63498" name="Rectangle 14"/>
          <p:cNvSpPr>
            <a:spLocks noChangeArrowheads="1"/>
          </p:cNvSpPr>
          <p:nvPr/>
        </p:nvSpPr>
        <p:spPr bwMode="auto">
          <a:xfrm>
            <a:off x="1666875" y="3457575"/>
            <a:ext cx="2362200" cy="2667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PC-WO-510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225901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4" y="2263775"/>
            <a:ext cx="30003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Completes Open Operations</a:t>
            </a:r>
          </a:p>
          <a:p>
            <a:pPr lvl="1"/>
            <a:r>
              <a:rPr lang="en-US" dirty="0" smtClean="0"/>
              <a:t>Marks all operations complete</a:t>
            </a:r>
          </a:p>
          <a:p>
            <a:pPr lvl="1"/>
            <a:r>
              <a:rPr lang="en-US" dirty="0" smtClean="0"/>
              <a:t>No more labor can be recorded against WO</a:t>
            </a:r>
          </a:p>
          <a:p>
            <a:pPr lvl="1"/>
            <a:r>
              <a:rPr lang="en-US" dirty="0" smtClean="0"/>
              <a:t>Unreported operations closed at standard</a:t>
            </a:r>
          </a:p>
          <a:p>
            <a:pPr lvl="1"/>
            <a:r>
              <a:rPr lang="en-US" dirty="0" smtClean="0"/>
              <a:t>Adjusts </a:t>
            </a:r>
            <a:r>
              <a:rPr lang="en-US" dirty="0" err="1" smtClean="0"/>
              <a:t>qtys</a:t>
            </a:r>
            <a:r>
              <a:rPr lang="en-US" dirty="0" smtClean="0"/>
              <a:t> completed at open operations to match the total of completions plus rejects at Work Order Receipt</a:t>
            </a:r>
          </a:p>
          <a:p>
            <a:r>
              <a:rPr lang="en-US" dirty="0" smtClean="0"/>
              <a:t>Posts Floor Stock</a:t>
            </a:r>
            <a:br>
              <a:rPr lang="en-US" dirty="0" smtClean="0"/>
            </a:br>
            <a:r>
              <a:rPr lang="en-US" dirty="0" smtClean="0"/>
              <a:t>Floor Stock added to WIP before variances calculated, i.e. variances exclude floor stock</a:t>
            </a:r>
          </a:p>
          <a:p>
            <a:r>
              <a:rPr lang="en-US" dirty="0" smtClean="0"/>
              <a:t>Calculates Usage </a:t>
            </a:r>
            <a:r>
              <a:rPr lang="en-US" dirty="0" smtClean="0"/>
              <a:t>Variances</a:t>
            </a:r>
            <a:br>
              <a:rPr lang="en-US" dirty="0" smtClean="0"/>
            </a:br>
            <a:r>
              <a:rPr lang="en-US" dirty="0" smtClean="0"/>
              <a:t>Qty </a:t>
            </a:r>
            <a:r>
              <a:rPr lang="en-US" dirty="0" smtClean="0"/>
              <a:t>required for qty reported less qty issued equals usage variance</a:t>
            </a:r>
          </a:p>
          <a:p>
            <a:r>
              <a:rPr lang="en-US" dirty="0" smtClean="0"/>
              <a:t>Clears Out WIP Balance</a:t>
            </a:r>
            <a:br>
              <a:rPr lang="en-US" dirty="0" smtClean="0"/>
            </a:br>
            <a:r>
              <a:rPr lang="en-US" dirty="0" smtClean="0"/>
              <a:t>Sets any remaining WIP balance to zero. Any amount left in WIP reported as method variance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Accounting Close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PC-WO-515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Usage Variance</a:t>
            </a:r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PC-WO-520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57175" y="2514600"/>
            <a:ext cx="1914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Variance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533650" y="2514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When Calculated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5257800" y="2514600"/>
            <a:ext cx="255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Cause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66700" y="3190875"/>
            <a:ext cx="1885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Material Usage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533650" y="3209925"/>
            <a:ext cx="2647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>
                <a:latin typeface="+mj-lt"/>
              </a:rPr>
              <a:t>WO Accounting Close (16.21)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257800" y="3209925"/>
            <a:ext cx="27051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Difference between the actual quantity of components issued and the standard quantity required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2428875" y="4410075"/>
            <a:ext cx="5324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i="1">
                <a:latin typeface="+mj-lt"/>
              </a:rPr>
              <a:t>{Actual Qty Issued - [Qty Per x (Qty Complete + Qty Reject)]} x Std Unit Cost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714375" y="4381500"/>
            <a:ext cx="139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i="1">
                <a:latin typeface="+mj-lt"/>
              </a:rPr>
              <a:t>Formula</a:t>
            </a:r>
            <a:endParaRPr lang="en-US" sz="1600" b="1">
              <a:latin typeface="+mj-lt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849313" y="203517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600" b="1" u="sng">
                <a:solidFill>
                  <a:srgbClr val="5A87C6"/>
                </a:solidFill>
                <a:latin typeface="+mj-lt"/>
              </a:rPr>
              <a:t>Manufacturing-Related Variances</a:t>
            </a:r>
            <a:endParaRPr lang="en-US" sz="160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value left in WIP after WO Accounting 	Close is relieved from WIP and posted to 		Method Variance account of parent</a:t>
            </a:r>
          </a:p>
          <a:p>
            <a:r>
              <a:rPr lang="en-US" dirty="0" smtClean="0"/>
              <a:t>Causes</a:t>
            </a:r>
          </a:p>
          <a:p>
            <a:pPr lvl="1"/>
            <a:r>
              <a:rPr lang="en-US" dirty="0" smtClean="0"/>
              <a:t>Changes to BOM or routing without cost 		recalculation</a:t>
            </a:r>
          </a:p>
          <a:p>
            <a:pPr lvl="1"/>
            <a:r>
              <a:rPr lang="en-US" dirty="0" smtClean="0"/>
              <a:t>Alternate structures or routings</a:t>
            </a:r>
          </a:p>
          <a:p>
            <a:pPr lvl="1"/>
            <a:r>
              <a:rPr lang="en-US" dirty="0" smtClean="0"/>
              <a:t>Item substitutions</a:t>
            </a:r>
          </a:p>
          <a:p>
            <a:pPr lvl="1"/>
            <a:r>
              <a:rPr lang="en-US" dirty="0" smtClean="0"/>
              <a:t>Order quantity (non-standard; 1.4.1, 1.4.7, 1.4.17)</a:t>
            </a:r>
          </a:p>
          <a:p>
            <a:pPr lvl="1"/>
            <a:r>
              <a:rPr lang="en-US" dirty="0" smtClean="0"/>
              <a:t>Floor stock issued (non-standard quantity)</a:t>
            </a:r>
          </a:p>
          <a:p>
            <a:endParaRPr lang="en-US" dirty="0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 Variance: Work Orders</a:t>
            </a:r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PC-WO-530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Accounting Close – GL Effect</a:t>
            </a:r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PC-WO-540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685800" y="606425"/>
            <a:ext cx="7772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2400" b="1">
              <a:solidFill>
                <a:srgbClr val="5A87C6"/>
              </a:solidFill>
              <a:latin typeface="Arial" charset="0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90525" y="1304925"/>
            <a:ext cx="836295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Floor Stock		</a:t>
            </a:r>
            <a:r>
              <a:rPr lang="en-US" sz="1600" b="1" dirty="0">
                <a:latin typeface="+mj-lt"/>
              </a:rPr>
              <a:t>			    </a:t>
            </a:r>
            <a:r>
              <a:rPr lang="en-US" sz="1600" b="1" u="sng" dirty="0">
                <a:latin typeface="+mj-lt"/>
              </a:rPr>
              <a:t>GL Trans Type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WIP		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Floor Stock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Material &amp; Subcontract Usage Variances</a:t>
            </a:r>
            <a:r>
              <a:rPr lang="en-US" sz="1600" b="1" dirty="0">
                <a:latin typeface="+mj-lt"/>
              </a:rPr>
              <a:t>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</a:t>
            </a:r>
            <a:r>
              <a:rPr lang="en-US" sz="1600" b="1" dirty="0" err="1">
                <a:latin typeface="+mj-lt"/>
              </a:rPr>
              <a:t>Mat’l</a:t>
            </a:r>
            <a:r>
              <a:rPr lang="en-US" sz="1600" b="1" dirty="0">
                <a:latin typeface="+mj-lt"/>
              </a:rPr>
              <a:t> Usage Variance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Subcontract Usage Variance			WO			CR WIP</a:t>
            </a:r>
            <a:endParaRPr lang="en-US" sz="18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u="sng" dirty="0">
                <a:latin typeface="+mj-lt"/>
              </a:rPr>
              <a:t>WIP Reconciliation	</a:t>
            </a:r>
            <a:r>
              <a:rPr lang="en-US" sz="1600" b="1" dirty="0">
                <a:latin typeface="+mj-lt"/>
              </a:rPr>
              <a:t>		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DR Method Variance					IC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		CR WIP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600" b="1" dirty="0">
                <a:latin typeface="+mj-lt"/>
              </a:rPr>
              <a:t>		</a:t>
            </a:r>
            <a:r>
              <a:rPr lang="en-US" sz="1400" b="1" dirty="0">
                <a:latin typeface="+mj-lt"/>
              </a:rPr>
              <a:t>Positive amounts = unfavorable variance;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		Negative amounts = favorable variance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55638" y="265112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636588" y="326072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36588" y="4232275"/>
            <a:ext cx="41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636588" y="4840288"/>
            <a:ext cx="419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*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PC-WO-550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34496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Cost Report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PC-WO-560</a:t>
            </a: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144588"/>
            <a:ext cx="7134225" cy="4984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6391275" y="2314575"/>
            <a:ext cx="885825" cy="3905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133600" y="2362200"/>
            <a:ext cx="685800" cy="666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1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Accumulated Qty, Average Cost, Balance</a:t>
            </a:r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PC-WO-570</a:t>
            </a:r>
          </a:p>
        </p:txBody>
      </p:sp>
      <p:pic>
        <p:nvPicPr>
          <p:cNvPr id="7065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145" y="1370196"/>
            <a:ext cx="7173883" cy="501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3"/>
          <p:cNvSpPr>
            <a:spLocks noChangeArrowheads="1"/>
          </p:cNvSpPr>
          <p:nvPr/>
        </p:nvSpPr>
        <p:spPr bwMode="auto">
          <a:xfrm>
            <a:off x="6656229" y="2560317"/>
            <a:ext cx="885825" cy="44888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2" name="Rectangle 4"/>
          <p:cNvSpPr>
            <a:spLocks noChangeArrowheads="1"/>
          </p:cNvSpPr>
          <p:nvPr/>
        </p:nvSpPr>
        <p:spPr bwMode="auto">
          <a:xfrm>
            <a:off x="2369112" y="2667688"/>
            <a:ext cx="757151" cy="674024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3" name="Rectangle 6"/>
          <p:cNvSpPr>
            <a:spLocks noChangeArrowheads="1"/>
          </p:cNvSpPr>
          <p:nvPr/>
        </p:nvSpPr>
        <p:spPr bwMode="auto">
          <a:xfrm>
            <a:off x="4876268" y="3981963"/>
            <a:ext cx="3314700" cy="215959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759810" y="3532211"/>
            <a:ext cx="374073" cy="115616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Line Callout 1 8"/>
          <p:cNvSpPr/>
          <p:nvPr/>
        </p:nvSpPr>
        <p:spPr>
          <a:xfrm>
            <a:off x="6043339" y="1055713"/>
            <a:ext cx="1687484" cy="781396"/>
          </a:xfrm>
          <a:prstGeom prst="borderCallout1">
            <a:avLst>
              <a:gd name="adj1" fmla="val 103856"/>
              <a:gd name="adj2" fmla="val 45362"/>
              <a:gd name="adj3" fmla="val 191223"/>
              <a:gd name="adj4" fmla="val 5132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Only used if GL cost set type is Average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Line Callout 1 9"/>
          <p:cNvSpPr/>
          <p:nvPr/>
        </p:nvSpPr>
        <p:spPr>
          <a:xfrm>
            <a:off x="5303508" y="5885408"/>
            <a:ext cx="1895302" cy="872836"/>
          </a:xfrm>
          <a:prstGeom prst="borderCallout1">
            <a:avLst>
              <a:gd name="adj1" fmla="val 50179"/>
              <a:gd name="adj2" fmla="val 100439"/>
              <a:gd name="adj3" fmla="val -194020"/>
              <a:gd name="adj4" fmla="val 12394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Accumulated cost minus Rate &amp; Usage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Line Callout 1 17"/>
          <p:cNvSpPr/>
          <p:nvPr/>
        </p:nvSpPr>
        <p:spPr>
          <a:xfrm>
            <a:off x="1762284" y="906083"/>
            <a:ext cx="1936867" cy="781396"/>
          </a:xfrm>
          <a:prstGeom prst="borderCallout1">
            <a:avLst>
              <a:gd name="adj1" fmla="val 103856"/>
              <a:gd name="adj2" fmla="val 45362"/>
              <a:gd name="adj3" fmla="val 226330"/>
              <a:gd name="adj4" fmla="val 5181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/>
            <a:r>
              <a:rPr lang="en-US" sz="1600" dirty="0" smtClean="0">
                <a:solidFill>
                  <a:srgbClr val="141414">
                    <a:lumMod val="75000"/>
                    <a:lumOff val="25000"/>
                  </a:srgbClr>
                </a:solidFill>
              </a:rPr>
              <a:t>Qty issued or qty parent item processed</a:t>
            </a:r>
            <a:endParaRPr lang="en-US" sz="1600" dirty="0">
              <a:solidFill>
                <a:srgbClr val="141414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0" name="Line Callout 1 19"/>
          <p:cNvSpPr/>
          <p:nvPr/>
        </p:nvSpPr>
        <p:spPr>
          <a:xfrm>
            <a:off x="2236113" y="5785654"/>
            <a:ext cx="1512915" cy="781396"/>
          </a:xfrm>
          <a:prstGeom prst="borderCallout1">
            <a:avLst>
              <a:gd name="adj1" fmla="val -4655"/>
              <a:gd name="adj2" fmla="val 14043"/>
              <a:gd name="adj3" fmla="val -142819"/>
              <a:gd name="adj4" fmla="val 47419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Qty reported in Shop Floor Control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0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PC-WO-050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904875" y="1049337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 Box 3084"/>
          <p:cNvSpPr txBox="1">
            <a:spLocks noChangeArrowheads="1"/>
          </p:cNvSpPr>
          <p:nvPr/>
        </p:nvSpPr>
        <p:spPr bwMode="auto">
          <a:xfrm>
            <a:off x="5476875" y="2263775"/>
            <a:ext cx="28384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Maintenance Screen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WIP Material Cost 	Revaluation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Floor Stock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Intersite</a:t>
            </a:r>
            <a:r>
              <a:rPr lang="en-US" sz="1600" dirty="0">
                <a:latin typeface="+mj-lt"/>
              </a:rPr>
              <a:t> Transfers/Multi-	site Component Issues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Labor Reporting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Work Order Receipts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Non-Std Work Orders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600" dirty="0">
                <a:latin typeface="+mj-lt"/>
              </a:rPr>
              <a:t> WO Accounting Close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2000" b="1" dirty="0" smtClean="0"/>
              <a:t> The cost that is expected to be issued to the work order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2000" b="1" dirty="0" smtClean="0"/>
              <a:t> (Qty Completed + Qty Rejected) x Std Qty Per x Std Cost</a:t>
            </a: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Material Costs</a:t>
            </a:r>
          </a:p>
        </p:txBody>
      </p:sp>
      <p:sp>
        <p:nvSpPr>
          <p:cNvPr id="716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PC-WO-580</a:t>
            </a:r>
          </a:p>
        </p:txBody>
      </p:sp>
      <p:pic>
        <p:nvPicPr>
          <p:cNvPr id="7168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0675" y="1774825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10"/>
          <p:cNvSpPr>
            <a:spLocks noChangeArrowheads="1"/>
          </p:cNvSpPr>
          <p:nvPr/>
        </p:nvSpPr>
        <p:spPr bwMode="auto">
          <a:xfrm>
            <a:off x="3314700" y="2809875"/>
            <a:ext cx="685800" cy="8286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800" b="1" dirty="0" smtClean="0"/>
              <a:t> Equal to the total of the Rate Variance and Usage Variance Columns 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800" b="1" dirty="0" smtClean="0"/>
              <a:t> Rate Variance + Usage Variance</a:t>
            </a:r>
            <a:endParaRPr lang="en-US" sz="1800" dirty="0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Accrued Variance</a:t>
            </a:r>
          </a:p>
        </p:txBody>
      </p:sp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PC-WO-590</a:t>
            </a:r>
          </a:p>
        </p:txBody>
      </p:sp>
      <p:pic>
        <p:nvPicPr>
          <p:cNvPr id="72709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0675" y="1784350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11"/>
          <p:cNvSpPr>
            <a:spLocks noChangeArrowheads="1"/>
          </p:cNvSpPr>
          <p:nvPr/>
        </p:nvSpPr>
        <p:spPr bwMode="auto">
          <a:xfrm>
            <a:off x="3981450" y="3676650"/>
            <a:ext cx="685800" cy="5619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2711" name="Rectangle 12"/>
          <p:cNvSpPr>
            <a:spLocks noChangeArrowheads="1"/>
          </p:cNvSpPr>
          <p:nvPr/>
        </p:nvSpPr>
        <p:spPr bwMode="auto">
          <a:xfrm>
            <a:off x="5448300" y="4019550"/>
            <a:ext cx="1066800" cy="1905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Material Cost</a:t>
            </a:r>
          </a:p>
        </p:txBody>
      </p:sp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PC-WO-600</a:t>
            </a:r>
          </a:p>
        </p:txBody>
      </p:sp>
      <p:pic>
        <p:nvPicPr>
          <p:cNvPr id="7373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5425" y="879475"/>
            <a:ext cx="62484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4448175" y="2000250"/>
            <a:ext cx="685800" cy="7524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438150" y="5019675"/>
            <a:ext cx="4152900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b="1" dirty="0">
                <a:latin typeface="+mj-lt"/>
              </a:rPr>
              <a:t> Actual Qty x Std Unit Cost</a:t>
            </a:r>
          </a:p>
        </p:txBody>
      </p:sp>
      <p:sp>
        <p:nvSpPr>
          <p:cNvPr id="256007" name="Text Box 7"/>
          <p:cNvSpPr txBox="1">
            <a:spLocks noChangeArrowheads="1"/>
          </p:cNvSpPr>
          <p:nvPr/>
        </p:nvSpPr>
        <p:spPr bwMode="auto">
          <a:xfrm>
            <a:off x="577850" y="5324475"/>
            <a:ext cx="506412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b="1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cost per unit, look in Item Cost Maintenance (1.4.9)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standard cost of the component at the time of issue and the frozen standard cost of the component, multiplied by the actual quantity issued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Favorable variances are indicated by a negative number; unfavorable  variances are indicated by a positive number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(WO BOM Unit Cost </a:t>
            </a:r>
            <a:br>
              <a:rPr lang="en-US" sz="1400" b="1" dirty="0" smtClean="0"/>
            </a:br>
            <a:r>
              <a:rPr lang="en-US" sz="1400" b="1" dirty="0" smtClean="0"/>
              <a:t>at issue - GL Unit </a:t>
            </a:r>
            <a:br>
              <a:rPr lang="en-US" sz="1400" b="1" dirty="0" smtClean="0"/>
            </a:br>
            <a:r>
              <a:rPr lang="en-US" sz="1400" b="1" dirty="0" smtClean="0"/>
              <a:t>Cost) x Actual Qty </a:t>
            </a:r>
            <a:br>
              <a:rPr lang="en-US" sz="1400" b="1" dirty="0" smtClean="0"/>
            </a:br>
            <a:r>
              <a:rPr lang="en-US" sz="1400" b="1" dirty="0" smtClean="0"/>
              <a:t>Issued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Rate Variance</a:t>
            </a:r>
          </a:p>
        </p:txBody>
      </p:sp>
      <p:sp>
        <p:nvSpPr>
          <p:cNvPr id="747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PC-WO-610</a:t>
            </a:r>
          </a:p>
        </p:txBody>
      </p:sp>
      <p:pic>
        <p:nvPicPr>
          <p:cNvPr id="74757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1300" y="19446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11"/>
          <p:cNvSpPr>
            <a:spLocks noChangeArrowheads="1"/>
          </p:cNvSpPr>
          <p:nvPr/>
        </p:nvSpPr>
        <p:spPr bwMode="auto">
          <a:xfrm>
            <a:off x="6429375" y="2979738"/>
            <a:ext cx="6858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actual quantity used and the quantity that should have been used, multiplied by the frozen standard unit cost	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quantity that should have been used is the quantity completed plus the quantity rejected, times the frozen quantity per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Actual Qty - [(Qty </a:t>
            </a:r>
            <a:br>
              <a:rPr lang="en-US" sz="1400" b="1" dirty="0" smtClean="0"/>
            </a:br>
            <a:r>
              <a:rPr lang="en-US" sz="1400" b="1" dirty="0" smtClean="0"/>
              <a:t>Completed + Qty </a:t>
            </a:r>
            <a:br>
              <a:rPr lang="en-US" sz="1400" b="1" dirty="0" smtClean="0"/>
            </a:br>
            <a:r>
              <a:rPr lang="en-US" sz="1400" b="1" dirty="0" smtClean="0"/>
              <a:t>Rejected) x Qty Per] </a:t>
            </a:r>
            <a:br>
              <a:rPr lang="en-US" sz="1400" b="1" dirty="0" smtClean="0"/>
            </a:br>
            <a:r>
              <a:rPr lang="en-US" sz="1400" b="1" dirty="0" smtClean="0"/>
              <a:t>x Frozen Std Unit Cost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Usage Variance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PC-WO-620</a:t>
            </a:r>
          </a:p>
        </p:txBody>
      </p:sp>
      <p:pic>
        <p:nvPicPr>
          <p:cNvPr id="7578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0" y="192563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Rectangle 12"/>
          <p:cNvSpPr>
            <a:spLocks noChangeArrowheads="1"/>
          </p:cNvSpPr>
          <p:nvPr/>
        </p:nvSpPr>
        <p:spPr bwMode="auto">
          <a:xfrm>
            <a:off x="7019925" y="2941638"/>
            <a:ext cx="5715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labor cost that is expected to be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For each operation, add together:</a:t>
            </a:r>
            <a:br>
              <a:rPr lang="en-US" sz="1400" b="1" dirty="0" smtClean="0"/>
            </a:br>
            <a:r>
              <a:rPr lang="en-US" sz="1400" b="1" dirty="0" smtClean="0"/>
              <a:t>(Std Set-up Hrs/Qty x Std Set-up Rate) + (Std Run Hrs/Unit x Std Labor Rate) = Labor Cost per 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Labor Cost per Unit </a:t>
            </a:r>
            <a:br>
              <a:rPr lang="en-US" sz="1400" b="1" dirty="0" smtClean="0"/>
            </a:br>
            <a:r>
              <a:rPr lang="en-US" sz="1400" b="1" dirty="0" smtClean="0"/>
              <a:t>x Qty Completed</a:t>
            </a:r>
            <a:endParaRPr lang="en-US" sz="1400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Labor Cost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PC-WO-630</a:t>
            </a:r>
          </a:p>
        </p:txBody>
      </p:sp>
      <p:pic>
        <p:nvPicPr>
          <p:cNvPr id="7680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93516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Rectangle 15"/>
          <p:cNvSpPr>
            <a:spLocks noChangeArrowheads="1"/>
          </p:cNvSpPr>
          <p:nvPr/>
        </p:nvSpPr>
        <p:spPr bwMode="auto">
          <a:xfrm>
            <a:off x="4505325" y="419893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b="1" dirty="0" smtClean="0"/>
              <a:t>The actual hours multiplied by the actual pay rate </a:t>
            </a:r>
          </a:p>
          <a:p>
            <a:r>
              <a:rPr lang="en-US" sz="1600" dirty="0" smtClean="0"/>
              <a:t> Actual Hrs x Actual Pay Rate</a:t>
            </a:r>
          </a:p>
          <a:p>
            <a:r>
              <a:rPr lang="en-US" sz="1600" dirty="0" smtClean="0"/>
              <a:t>Actual Hrs = Actual Set-up Time + Actual Run Time</a:t>
            </a:r>
          </a:p>
        </p:txBody>
      </p:sp>
      <p:sp>
        <p:nvSpPr>
          <p:cNvPr id="778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Labor Cost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PC-WO-640</a:t>
            </a:r>
          </a:p>
        </p:txBody>
      </p:sp>
      <p:pic>
        <p:nvPicPr>
          <p:cNvPr id="7782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18018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Rectangle 12"/>
          <p:cNvSpPr>
            <a:spLocks noChangeArrowheads="1"/>
          </p:cNvSpPr>
          <p:nvPr/>
        </p:nvSpPr>
        <p:spPr bwMode="auto">
          <a:xfrm>
            <a:off x="4362450" y="2922588"/>
            <a:ext cx="685800" cy="2857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29" name="Rectangle 13"/>
          <p:cNvSpPr>
            <a:spLocks noChangeArrowheads="1"/>
          </p:cNvSpPr>
          <p:nvPr/>
        </p:nvSpPr>
        <p:spPr bwMode="auto">
          <a:xfrm>
            <a:off x="4371975" y="406558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0103" name="Text Box 7"/>
          <p:cNvSpPr txBox="1">
            <a:spLocks noChangeArrowheads="1"/>
          </p:cNvSpPr>
          <p:nvPr/>
        </p:nvSpPr>
        <p:spPr bwMode="auto">
          <a:xfrm>
            <a:off x="3206750" y="4943475"/>
            <a:ext cx="509270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pay rate, look in Actual Pay Rate Maintenance 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hours, look in WO Routing Maintenance (16.13.13)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difference between the actual employee pay rate and the standard work center labor rate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Not calculated unless actual pay rate set up in (14.13.21) or (29.15.1)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[(Act Set-Up Rate - Std Set-Up Rate) x Act Set-Up Hrs] + [(Act Run Rate - Std Run Rate) x Act Run Hrs]</a:t>
            </a:r>
            <a:endParaRPr lang="en-US" sz="1400" dirty="0" smtClean="0"/>
          </a:p>
        </p:txBody>
      </p:sp>
      <p:sp>
        <p:nvSpPr>
          <p:cNvPr id="788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Rate Variance</a:t>
            </a:r>
          </a:p>
        </p:txBody>
      </p:sp>
      <p:sp>
        <p:nvSpPr>
          <p:cNvPr id="788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PC-WO-650</a:t>
            </a:r>
          </a:p>
        </p:txBody>
      </p:sp>
      <p:pic>
        <p:nvPicPr>
          <p:cNvPr id="78851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8425" y="20970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Rectangle 13"/>
          <p:cNvSpPr>
            <a:spLocks noChangeArrowheads="1"/>
          </p:cNvSpPr>
          <p:nvPr/>
        </p:nvSpPr>
        <p:spPr bwMode="auto">
          <a:xfrm>
            <a:off x="6334125" y="3132138"/>
            <a:ext cx="552450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8853" name="Rectangle 14"/>
          <p:cNvSpPr>
            <a:spLocks noChangeArrowheads="1"/>
          </p:cNvSpPr>
          <p:nvPr/>
        </p:nvSpPr>
        <p:spPr bwMode="auto">
          <a:xfrm>
            <a:off x="6429375" y="4370388"/>
            <a:ext cx="476250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61127" name="Text Box 7"/>
          <p:cNvSpPr txBox="1">
            <a:spLocks noChangeArrowheads="1"/>
          </p:cNvSpPr>
          <p:nvPr/>
        </p:nvSpPr>
        <p:spPr bwMode="auto">
          <a:xfrm>
            <a:off x="171450" y="5181601"/>
            <a:ext cx="6296025" cy="971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pay rate, look in Actual Pay </a:t>
            </a:r>
            <a:r>
              <a:rPr lang="en-US" sz="1400" dirty="0" smtClean="0">
                <a:latin typeface="+mj-lt"/>
              </a:rPr>
              <a:t>Rate Maintenance </a:t>
            </a:r>
            <a:r>
              <a:rPr lang="en-US" sz="1400" dirty="0">
                <a:latin typeface="+mj-lt"/>
              </a:rPr>
              <a:t>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work center rate, look in </a:t>
            </a:r>
            <a:r>
              <a:rPr lang="en-US" sz="1400" dirty="0" smtClean="0">
                <a:latin typeface="+mj-lt"/>
              </a:rPr>
              <a:t>WC Maintenance </a:t>
            </a:r>
            <a:r>
              <a:rPr lang="en-US" sz="1400" dirty="0">
                <a:latin typeface="+mj-lt"/>
              </a:rPr>
              <a:t>(14.5)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Usage Variance</a:t>
            </a:r>
          </a:p>
        </p:txBody>
      </p:sp>
      <p:sp>
        <p:nvSpPr>
          <p:cNvPr id="798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PC-WO-660</a:t>
            </a:r>
          </a:p>
        </p:txBody>
      </p:sp>
      <p:pic>
        <p:nvPicPr>
          <p:cNvPr id="7987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25" y="120173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Rectangle 12"/>
          <p:cNvSpPr>
            <a:spLocks noChangeArrowheads="1"/>
          </p:cNvSpPr>
          <p:nvPr/>
        </p:nvSpPr>
        <p:spPr bwMode="auto">
          <a:xfrm>
            <a:off x="6105525" y="2217738"/>
            <a:ext cx="457200" cy="400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9878" name="Rectangle 13"/>
          <p:cNvSpPr>
            <a:spLocks noChangeArrowheads="1"/>
          </p:cNvSpPr>
          <p:nvPr/>
        </p:nvSpPr>
        <p:spPr bwMode="auto">
          <a:xfrm>
            <a:off x="6010275" y="3475038"/>
            <a:ext cx="685800" cy="1714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88950" y="4400550"/>
            <a:ext cx="3540125" cy="16004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actual and standard set-up and run hours, look in Work Order Routing Maintenance (16.13.13)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work center labor rate, look in Work 	Center Maintenance (14.5)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The burden that is expected to be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For each operation, add together:</a:t>
            </a:r>
            <a:br>
              <a:rPr lang="en-US" sz="1400" b="1" dirty="0" smtClean="0"/>
            </a:br>
            <a:r>
              <a:rPr lang="en-US" sz="1400" dirty="0" smtClean="0"/>
              <a:t>{Std Set-up Hrs/Qty x [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 + (Std Set-up Rate x 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%) + Mach/Op x Mach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Rate)]} + {Std Run Hrs/Unit x [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 + (Std </a:t>
            </a:r>
            <a:r>
              <a:rPr lang="en-US" sz="1400" dirty="0" err="1" smtClean="0"/>
              <a:t>Lbr</a:t>
            </a:r>
            <a:r>
              <a:rPr lang="en-US" sz="1400" dirty="0" smtClean="0"/>
              <a:t> Rate x </a:t>
            </a:r>
            <a:r>
              <a:rPr lang="en-US" sz="1400" dirty="0" err="1" smtClean="0"/>
              <a:t>Lbr</a:t>
            </a:r>
            <a:r>
              <a:rPr lang="en-US" sz="1400" dirty="0" smtClean="0"/>
              <a:t> </a:t>
            </a:r>
            <a:r>
              <a:rPr lang="en-US" sz="1400" dirty="0" err="1" smtClean="0"/>
              <a:t>Bdn</a:t>
            </a:r>
            <a:r>
              <a:rPr lang="en-US" sz="1400" dirty="0" smtClean="0"/>
              <a:t> %) + Mach </a:t>
            </a:r>
            <a:r>
              <a:rPr lang="en-US" sz="1400" dirty="0" err="1" smtClean="0"/>
              <a:t>Bdn</a:t>
            </a:r>
            <a:r>
              <a:rPr lang="en-US" sz="14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FontTx/>
              <a:buChar char="•"/>
              <a:tabLst>
                <a:tab pos="114300" algn="l"/>
              </a:tabLst>
            </a:pPr>
            <a:r>
              <a:rPr lang="en-US" sz="1400" dirty="0" smtClean="0"/>
              <a:t>Std Burden per Unit </a:t>
            </a:r>
            <a:br>
              <a:rPr lang="en-US" sz="1400" dirty="0" smtClean="0"/>
            </a:br>
            <a:r>
              <a:rPr lang="en-US" sz="1400" dirty="0" smtClean="0"/>
              <a:t>x Qty Completed</a:t>
            </a:r>
            <a:endParaRPr lang="en-US" sz="1400" b="1" dirty="0" smtClean="0"/>
          </a:p>
        </p:txBody>
      </p:sp>
      <p:sp>
        <p:nvSpPr>
          <p:cNvPr id="8089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Burden</a:t>
            </a:r>
          </a:p>
        </p:txBody>
      </p:sp>
      <p:sp>
        <p:nvSpPr>
          <p:cNvPr id="808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PC-WO-670</a:t>
            </a:r>
          </a:p>
        </p:txBody>
      </p:sp>
      <p:pic>
        <p:nvPicPr>
          <p:cNvPr id="80900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9542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3" name="Rectangle 9"/>
          <p:cNvSpPr>
            <a:spLocks noChangeArrowheads="1"/>
          </p:cNvSpPr>
          <p:nvPr/>
        </p:nvSpPr>
        <p:spPr bwMode="auto">
          <a:xfrm>
            <a:off x="1333501" y="5019675"/>
            <a:ext cx="5600700" cy="12763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Example, Op 10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Std set-up per 1 = 1 hr; Std run per unit = 1.0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{1/1x [0 + (5 x 10%) + (1 x 1)]} </a:t>
            </a:r>
            <a:r>
              <a:rPr lang="en-US" sz="1400" dirty="0" smtClean="0">
                <a:latin typeface="+mj-lt"/>
              </a:rPr>
              <a:t>+ {</a:t>
            </a:r>
            <a:r>
              <a:rPr lang="en-US" sz="1400" dirty="0">
                <a:latin typeface="+mj-lt"/>
              </a:rPr>
              <a:t>1 x [0 + (5 x 10%) + 1]} = 3.00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 1 x 3 = 3.00</a:t>
            </a:r>
          </a:p>
        </p:txBody>
      </p:sp>
      <p:sp>
        <p:nvSpPr>
          <p:cNvPr id="80904" name="Rectangle 20"/>
          <p:cNvSpPr>
            <a:spLocks noChangeArrowheads="1"/>
          </p:cNvSpPr>
          <p:nvPr/>
        </p:nvSpPr>
        <p:spPr bwMode="auto">
          <a:xfrm>
            <a:off x="4476750" y="2970213"/>
            <a:ext cx="581025" cy="400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0905" name="Rectangle 21"/>
          <p:cNvSpPr>
            <a:spLocks noChangeArrowheads="1"/>
          </p:cNvSpPr>
          <p:nvPr/>
        </p:nvSpPr>
        <p:spPr bwMode="auto">
          <a:xfrm>
            <a:off x="4467225" y="44180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 Issues: Three Methods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PC-WO-060</a:t>
            </a:r>
          </a:p>
        </p:txBody>
      </p:sp>
      <p:pic>
        <p:nvPicPr>
          <p:cNvPr id="18435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009650"/>
            <a:ext cx="5953125" cy="3636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37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1855788"/>
            <a:ext cx="5657850" cy="341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38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2782888"/>
            <a:ext cx="5391150" cy="3375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The burden that is actually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For each operation, add together:</a:t>
            </a:r>
            <a:br>
              <a:rPr lang="en-US" sz="1200" b="1" dirty="0" smtClean="0"/>
            </a:br>
            <a:r>
              <a:rPr lang="en-US" sz="1200" dirty="0" smtClean="0"/>
              <a:t>{Actual Set-up Hrs/Qty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Set-up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(Mach/Op x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Rate)]} + {Actual Run Hrs/Unit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</a:t>
            </a:r>
            <a:r>
              <a:rPr lang="en-US" sz="1200" dirty="0" err="1" smtClean="0"/>
              <a:t>Lbr</a:t>
            </a:r>
            <a:r>
              <a:rPr lang="en-US" sz="1200" dirty="0" smtClean="0"/>
              <a:t>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dirty="0" smtClean="0"/>
              <a:t>Actual Burden per Unit </a:t>
            </a:r>
            <a:br>
              <a:rPr lang="en-US" sz="1200" dirty="0" smtClean="0"/>
            </a:br>
            <a:r>
              <a:rPr lang="en-US" sz="1200" dirty="0" smtClean="0"/>
              <a:t>x Qty Completed</a:t>
            </a:r>
          </a:p>
        </p:txBody>
      </p:sp>
      <p:sp>
        <p:nvSpPr>
          <p:cNvPr id="8192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Burden Cost</a:t>
            </a:r>
          </a:p>
        </p:txBody>
      </p:sp>
      <p:sp>
        <p:nvSpPr>
          <p:cNvPr id="819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PC-WO-690</a:t>
            </a:r>
          </a:p>
        </p:txBody>
      </p:sp>
      <p:pic>
        <p:nvPicPr>
          <p:cNvPr id="8192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19161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Rectangle 15"/>
          <p:cNvSpPr>
            <a:spLocks noChangeArrowheads="1"/>
          </p:cNvSpPr>
          <p:nvPr/>
        </p:nvSpPr>
        <p:spPr bwMode="auto">
          <a:xfrm>
            <a:off x="5600700" y="2970213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6" name="Rectangle 16"/>
          <p:cNvSpPr>
            <a:spLocks noChangeArrowheads="1"/>
          </p:cNvSpPr>
          <p:nvPr/>
        </p:nvSpPr>
        <p:spPr bwMode="auto">
          <a:xfrm>
            <a:off x="5715000" y="43703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The burden that is actually issued to the work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For each operation, add together:</a:t>
            </a:r>
            <a:br>
              <a:rPr lang="en-US" sz="1200" b="1" dirty="0" smtClean="0"/>
            </a:br>
            <a:r>
              <a:rPr lang="en-US" sz="1200" dirty="0" smtClean="0"/>
              <a:t>{Actual Set-up Hrs/Qty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Set-up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(Mach/Op x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Rate)]} + {Actual Run Hrs/Unit x [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 + (Actual </a:t>
            </a:r>
            <a:r>
              <a:rPr lang="en-US" sz="1200" dirty="0" err="1" smtClean="0"/>
              <a:t>Lbr</a:t>
            </a:r>
            <a:r>
              <a:rPr lang="en-US" sz="1200" dirty="0" smtClean="0"/>
              <a:t> Rate x </a:t>
            </a:r>
            <a:r>
              <a:rPr lang="en-US" sz="1200" dirty="0" err="1" smtClean="0"/>
              <a:t>Lbr</a:t>
            </a:r>
            <a:r>
              <a:rPr lang="en-US" sz="1200" dirty="0" smtClean="0"/>
              <a:t> </a:t>
            </a:r>
            <a:r>
              <a:rPr lang="en-US" sz="1200" dirty="0" err="1" smtClean="0"/>
              <a:t>Bdn</a:t>
            </a:r>
            <a:r>
              <a:rPr lang="en-US" sz="1200" dirty="0" smtClean="0"/>
              <a:t> %) + Mach </a:t>
            </a:r>
            <a:r>
              <a:rPr lang="en-US" sz="1200" dirty="0" err="1" smtClean="0"/>
              <a:t>Bdn</a:t>
            </a:r>
            <a:r>
              <a:rPr lang="en-US" sz="1200" dirty="0" smtClean="0"/>
              <a:t> Rate]} = Burden/Unit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dirty="0" smtClean="0"/>
              <a:t>Actual Burden per Unit</a:t>
            </a:r>
            <a:br>
              <a:rPr lang="en-US" sz="1200" dirty="0" smtClean="0"/>
            </a:br>
            <a:r>
              <a:rPr lang="en-US" sz="1200" dirty="0" smtClean="0"/>
              <a:t>x Qty Completed</a:t>
            </a: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Accumulated Burden Cost</a:t>
            </a:r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PC-WO-700</a:t>
            </a:r>
          </a:p>
        </p:txBody>
      </p:sp>
      <p:pic>
        <p:nvPicPr>
          <p:cNvPr id="8294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0825" y="19161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Rectangle 15"/>
          <p:cNvSpPr>
            <a:spLocks noChangeArrowheads="1"/>
          </p:cNvSpPr>
          <p:nvPr/>
        </p:nvSpPr>
        <p:spPr bwMode="auto">
          <a:xfrm>
            <a:off x="5676900" y="2970213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2950" name="Rectangle 16"/>
          <p:cNvSpPr>
            <a:spLocks noChangeArrowheads="1"/>
          </p:cNvSpPr>
          <p:nvPr/>
        </p:nvSpPr>
        <p:spPr bwMode="auto">
          <a:xfrm>
            <a:off x="5791200" y="43703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2951" name="Rectangle 3"/>
          <p:cNvSpPr>
            <a:spLocks noChangeArrowheads="1"/>
          </p:cNvSpPr>
          <p:nvPr/>
        </p:nvSpPr>
        <p:spPr bwMode="auto">
          <a:xfrm>
            <a:off x="933450" y="1333500"/>
            <a:ext cx="56578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 The difference between the actual pay rate and the work center pay rate multiplied by the actual hours worked and labor burden percent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 Not calculated unless actual pay rate set up in (14.13.21) 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100" b="1" dirty="0" smtClean="0"/>
              <a:t>[(Act Set-Up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 - Std Set-Up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) x Act Set-Up Hrs] + [(Act Run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 - Std Run </a:t>
            </a:r>
            <a:r>
              <a:rPr lang="en-US" sz="1100" b="1" dirty="0" err="1" smtClean="0"/>
              <a:t>Bdn</a:t>
            </a:r>
            <a:r>
              <a:rPr lang="en-US" sz="1100" b="1" dirty="0" smtClean="0"/>
              <a:t>) x Act Run Hrs]</a:t>
            </a:r>
          </a:p>
        </p:txBody>
      </p:sp>
      <p:sp>
        <p:nvSpPr>
          <p:cNvPr id="83972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Rate Variance</a:t>
            </a:r>
          </a:p>
        </p:txBody>
      </p:sp>
      <p:sp>
        <p:nvSpPr>
          <p:cNvPr id="839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PC-WO-710</a:t>
            </a:r>
          </a:p>
        </p:txBody>
      </p:sp>
      <p:pic>
        <p:nvPicPr>
          <p:cNvPr id="8397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4100" y="18780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Rectangle 16"/>
          <p:cNvSpPr>
            <a:spLocks noChangeArrowheads="1"/>
          </p:cNvSpPr>
          <p:nvPr/>
        </p:nvSpPr>
        <p:spPr bwMode="auto">
          <a:xfrm>
            <a:off x="5915025" y="2903538"/>
            <a:ext cx="65722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3975" name="Rectangle 17"/>
          <p:cNvSpPr>
            <a:spLocks noChangeArrowheads="1"/>
          </p:cNvSpPr>
          <p:nvPr/>
        </p:nvSpPr>
        <p:spPr bwMode="auto">
          <a:xfrm>
            <a:off x="5962650" y="47418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28625" y="4905375"/>
            <a:ext cx="6340476" cy="1314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pay rate, look in Actual Pay Rate Maintenance (14.13.21)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standard work center rate, look in WC Maintenance (14.5)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hours, look in WO Routing Maintenance (16.13.13)</a:t>
            </a:r>
          </a:p>
        </p:txBody>
      </p:sp>
      <p:sp>
        <p:nvSpPr>
          <p:cNvPr id="83978" name="Rectangle 18"/>
          <p:cNvSpPr>
            <a:spLocks noChangeArrowheads="1"/>
          </p:cNvSpPr>
          <p:nvPr/>
        </p:nvSpPr>
        <p:spPr bwMode="auto">
          <a:xfrm>
            <a:off x="5972175" y="41798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228600" algn="l"/>
              </a:tabLst>
            </a:pPr>
            <a:r>
              <a:rPr lang="en-US" sz="1100" b="1" dirty="0" smtClean="0">
                <a:latin typeface="+mj-lt"/>
              </a:rPr>
              <a:t>The difference between the actual hours needed to complete an operation and 	the standard hours multiplied by the work center burden rate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228600" algn="l"/>
              </a:tabLst>
            </a:pPr>
            <a:r>
              <a:rPr lang="en-US" sz="1100" b="1" dirty="0" smtClean="0">
                <a:latin typeface="+mj-lt"/>
              </a:rPr>
              <a:t>[(Act Set-Up Hrs - Std Set-Up Hrs) x Set-Up </a:t>
            </a:r>
            <a:r>
              <a:rPr lang="en-US" sz="1100" b="1" dirty="0" err="1" smtClean="0">
                <a:latin typeface="+mj-lt"/>
              </a:rPr>
              <a:t>Bdn</a:t>
            </a:r>
            <a:r>
              <a:rPr lang="en-US" sz="1100" b="1" dirty="0" smtClean="0">
                <a:latin typeface="+mj-lt"/>
              </a:rPr>
              <a:t>] + [(Act Run Hrs - Std Run Hrs) x Run </a:t>
            </a:r>
            <a:r>
              <a:rPr lang="en-US" sz="1100" b="1" dirty="0" err="1" smtClean="0">
                <a:latin typeface="+mj-lt"/>
              </a:rPr>
              <a:t>Bdn</a:t>
            </a:r>
            <a:r>
              <a:rPr lang="en-US" sz="1100" b="1" dirty="0" smtClean="0">
                <a:latin typeface="+mj-lt"/>
              </a:rPr>
              <a:t>]</a:t>
            </a:r>
            <a:br>
              <a:rPr lang="en-US" sz="1100" b="1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Where: </a:t>
            </a:r>
            <a:br>
              <a:rPr lang="en-US" sz="1100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Set-Up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= [(Std Set-Up Rate x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%) +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+ (Mach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x Mach/Op)]</a:t>
            </a:r>
            <a:br>
              <a:rPr lang="en-US" sz="1100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Run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= [(Std Run Rate x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%) + </a:t>
            </a:r>
            <a:r>
              <a:rPr lang="en-US" sz="1100" dirty="0" err="1" smtClean="0">
                <a:latin typeface="+mj-lt"/>
              </a:rPr>
              <a:t>Lbr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 + Mach </a:t>
            </a:r>
            <a:r>
              <a:rPr lang="en-US" sz="1100" dirty="0" err="1" smtClean="0">
                <a:latin typeface="+mj-lt"/>
              </a:rPr>
              <a:t>Bdn</a:t>
            </a:r>
            <a:r>
              <a:rPr lang="en-US" sz="1100" dirty="0" smtClean="0">
                <a:latin typeface="+mj-lt"/>
              </a:rPr>
              <a:t> Rate]</a:t>
            </a:r>
          </a:p>
        </p:txBody>
      </p:sp>
      <p:sp>
        <p:nvSpPr>
          <p:cNvPr id="8499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</a:t>
            </a:r>
          </a:p>
        </p:txBody>
      </p:sp>
      <p:sp>
        <p:nvSpPr>
          <p:cNvPr id="849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PC-WO-730</a:t>
            </a:r>
          </a:p>
        </p:txBody>
      </p:sp>
      <p:pic>
        <p:nvPicPr>
          <p:cNvPr id="8499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2225" y="20304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6"/>
          <p:cNvSpPr>
            <a:spLocks noChangeArrowheads="1"/>
          </p:cNvSpPr>
          <p:nvPr/>
        </p:nvSpPr>
        <p:spPr bwMode="auto">
          <a:xfrm>
            <a:off x="6829425" y="3065463"/>
            <a:ext cx="561975" cy="352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7"/>
          <p:cNvSpPr>
            <a:spLocks noChangeArrowheads="1"/>
          </p:cNvSpPr>
          <p:nvPr/>
        </p:nvSpPr>
        <p:spPr bwMode="auto">
          <a:xfrm>
            <a:off x="6810375" y="48942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9" name="Rectangle 18"/>
          <p:cNvSpPr>
            <a:spLocks noChangeArrowheads="1"/>
          </p:cNvSpPr>
          <p:nvPr/>
        </p:nvSpPr>
        <p:spPr bwMode="auto">
          <a:xfrm>
            <a:off x="6791325" y="431323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5000" name="Rectangle 9"/>
          <p:cNvSpPr>
            <a:spLocks noChangeArrowheads="1"/>
          </p:cNvSpPr>
          <p:nvPr/>
        </p:nvSpPr>
        <p:spPr bwMode="auto">
          <a:xfrm>
            <a:off x="6775450" y="5648325"/>
            <a:ext cx="3143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27000" y="5048251"/>
            <a:ext cx="6864350" cy="12763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actual and standard set-up and </a:t>
            </a:r>
            <a:r>
              <a:rPr lang="en-US" sz="1400" dirty="0" smtClean="0">
                <a:latin typeface="+mj-lt"/>
              </a:rPr>
              <a:t>run hours</a:t>
            </a:r>
            <a:r>
              <a:rPr lang="en-US" sz="1400" dirty="0">
                <a:latin typeface="+mj-lt"/>
              </a:rPr>
              <a:t>, look in Work Order Routing </a:t>
            </a:r>
            <a:r>
              <a:rPr lang="en-US" sz="1400" dirty="0" smtClean="0">
                <a:latin typeface="+mj-lt"/>
              </a:rPr>
              <a:t> Maintenance </a:t>
            </a:r>
            <a:r>
              <a:rPr lang="en-US" sz="1400" dirty="0">
                <a:latin typeface="+mj-lt"/>
              </a:rPr>
              <a:t>(16.13.13)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burden rate and percentage, look </a:t>
            </a:r>
            <a:r>
              <a:rPr lang="en-US" sz="1400" dirty="0" smtClean="0">
                <a:latin typeface="+mj-lt"/>
              </a:rPr>
              <a:t>in Work </a:t>
            </a:r>
            <a:r>
              <a:rPr lang="en-US" sz="1400" dirty="0">
                <a:latin typeface="+mj-lt"/>
              </a:rPr>
              <a:t>Center Maintenance (14.5)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The subcontract labor cost that is expected to be issued to the purchase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Qty Completed x Std Subcontract Cost per Unit</a:t>
            </a:r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Burden Usage Variance</a:t>
            </a:r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PC-WO-740</a:t>
            </a:r>
          </a:p>
        </p:txBody>
      </p:sp>
      <p:pic>
        <p:nvPicPr>
          <p:cNvPr id="86020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573213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Rectangle 15"/>
          <p:cNvSpPr>
            <a:spLocks noChangeArrowheads="1"/>
          </p:cNvSpPr>
          <p:nvPr/>
        </p:nvSpPr>
        <p:spPr bwMode="auto">
          <a:xfrm>
            <a:off x="6276975" y="50085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6022" name="Rectangle 16"/>
          <p:cNvSpPr>
            <a:spLocks noChangeArrowheads="1"/>
          </p:cNvSpPr>
          <p:nvPr/>
        </p:nvSpPr>
        <p:spPr bwMode="auto">
          <a:xfrm>
            <a:off x="3752850" y="501808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917575" y="5476875"/>
            <a:ext cx="527367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>
                <a:latin typeface="+mj-lt"/>
              </a:rPr>
              <a:t> For subcontract cost per unit, look in Routing Maintenance (14.13.1)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The subcontract labor cost that is expected to be issued to the purchase order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400" b="1" dirty="0" smtClean="0"/>
              <a:t> Qty Completed x Std Subcontract Cost per Unit</a:t>
            </a:r>
          </a:p>
        </p:txBody>
      </p:sp>
      <p:sp>
        <p:nvSpPr>
          <p:cNvPr id="87043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Expected Subcontract Cost</a:t>
            </a:r>
          </a:p>
        </p:txBody>
      </p:sp>
      <p:sp>
        <p:nvSpPr>
          <p:cNvPr id="870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PC-WO-750</a:t>
            </a:r>
          </a:p>
        </p:txBody>
      </p:sp>
      <p:pic>
        <p:nvPicPr>
          <p:cNvPr id="8704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15636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Rectangle 15"/>
          <p:cNvSpPr>
            <a:spLocks noChangeArrowheads="1"/>
          </p:cNvSpPr>
          <p:nvPr/>
        </p:nvSpPr>
        <p:spPr bwMode="auto">
          <a:xfrm>
            <a:off x="6257925" y="4999038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7046" name="Rectangle 16"/>
          <p:cNvSpPr>
            <a:spLocks noChangeArrowheads="1"/>
          </p:cNvSpPr>
          <p:nvPr/>
        </p:nvSpPr>
        <p:spPr bwMode="auto">
          <a:xfrm>
            <a:off x="3733800" y="50085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98525" y="5391150"/>
            <a:ext cx="5273675" cy="8463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400" dirty="0">
                <a:latin typeface="+mj-lt"/>
              </a:rPr>
              <a:t> For subcontract cost per unit, look in Routing Maintenance (</a:t>
            </a:r>
            <a:r>
              <a:rPr lang="en-US" sz="1400" dirty="0" smtClean="0">
                <a:latin typeface="+mj-lt"/>
              </a:rPr>
              <a:t>14.13.1)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 The difference between the actual subcontract rate (PO) and the standard subcontract rate (Work Order Routing)</a:t>
            </a:r>
          </a:p>
          <a:p>
            <a:pPr eaLnBrk="0" hangingPunct="0">
              <a:spcBef>
                <a:spcPct val="50000"/>
              </a:spcBef>
              <a:buClr>
                <a:schemeClr val="accent2"/>
              </a:buClr>
              <a:buSzPct val="125000"/>
              <a:buFontTx/>
              <a:buChar char="•"/>
              <a:tabLst>
                <a:tab pos="114300" algn="l"/>
              </a:tabLst>
            </a:pPr>
            <a:r>
              <a:rPr lang="en-US" sz="1200" b="1" dirty="0" smtClean="0"/>
              <a:t> (Subcontract PO Unit Rate - Subcontract Frozen WO BOM Unit Rate) x Quantity Received</a:t>
            </a:r>
            <a:endParaRPr lang="en-US" sz="1200" dirty="0" smtClean="0"/>
          </a:p>
        </p:txBody>
      </p:sp>
      <p:sp>
        <p:nvSpPr>
          <p:cNvPr id="8806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Rate Variance</a:t>
            </a:r>
          </a:p>
        </p:txBody>
      </p:sp>
      <p:sp>
        <p:nvSpPr>
          <p:cNvPr id="880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PC-WO-770</a:t>
            </a:r>
          </a:p>
        </p:txBody>
      </p:sp>
      <p:pic>
        <p:nvPicPr>
          <p:cNvPr id="88069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16017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Rectangle 15"/>
          <p:cNvSpPr>
            <a:spLocks noChangeArrowheads="1"/>
          </p:cNvSpPr>
          <p:nvPr/>
        </p:nvSpPr>
        <p:spPr bwMode="auto">
          <a:xfrm>
            <a:off x="5657850" y="50466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8071" name="Rectangle 16"/>
          <p:cNvSpPr>
            <a:spLocks noChangeArrowheads="1"/>
          </p:cNvSpPr>
          <p:nvPr/>
        </p:nvSpPr>
        <p:spPr bwMode="auto">
          <a:xfrm>
            <a:off x="3733800" y="504666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12751" y="5213351"/>
            <a:ext cx="5359400" cy="10540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Where Did the Numbers Come From?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 To see both actual and standard subcontract </a:t>
            </a:r>
            <a:r>
              <a:rPr lang="en-US" sz="1200" dirty="0" smtClean="0">
                <a:latin typeface="+mj-lt"/>
              </a:rPr>
              <a:t>rates, look </a:t>
            </a:r>
            <a:r>
              <a:rPr lang="en-US" sz="1200" dirty="0">
                <a:latin typeface="+mj-lt"/>
              </a:rPr>
              <a:t>in </a:t>
            </a:r>
            <a:r>
              <a:rPr lang="en-US" sz="1200" dirty="0" smtClean="0">
                <a:latin typeface="+mj-lt"/>
              </a:rPr>
              <a:t>Receipt Transactions </a:t>
            </a:r>
            <a:r>
              <a:rPr lang="en-US" sz="1200" dirty="0">
                <a:latin typeface="+mj-lt"/>
              </a:rPr>
              <a:t>Report (5.9.14)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300" algn="l"/>
                <a:tab pos="571500" algn="l"/>
              </a:tabLst>
              <a:defRPr/>
            </a:pPr>
            <a:r>
              <a:rPr lang="en-US" sz="1200" dirty="0">
                <a:latin typeface="+mj-lt"/>
              </a:rPr>
              <a:t> The actual subcontract rate was entered in </a:t>
            </a:r>
            <a:r>
              <a:rPr lang="en-US" sz="1200" dirty="0" smtClean="0">
                <a:latin typeface="+mj-lt"/>
              </a:rPr>
              <a:t>PO Maintenance </a:t>
            </a:r>
            <a:r>
              <a:rPr lang="en-US" sz="1200" dirty="0">
                <a:latin typeface="+mj-lt"/>
              </a:rPr>
              <a:t>(5.7)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 Qty Completed x Std Unit Cost of Parent Item</a:t>
            </a:r>
            <a:endParaRPr lang="en-US" sz="2000" dirty="0" smtClean="0"/>
          </a:p>
        </p:txBody>
      </p:sp>
      <p:sp>
        <p:nvSpPr>
          <p:cNvPr id="8909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 Received</a:t>
            </a:r>
          </a:p>
        </p:txBody>
      </p:sp>
      <p:sp>
        <p:nvSpPr>
          <p:cNvPr id="890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PC-WO-790</a:t>
            </a:r>
          </a:p>
        </p:txBody>
      </p:sp>
      <p:pic>
        <p:nvPicPr>
          <p:cNvPr id="89093" name="Picture 1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14425" y="1325564"/>
            <a:ext cx="6909072" cy="48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89094" name="Rectangle 15"/>
          <p:cNvSpPr>
            <a:spLocks noChangeArrowheads="1"/>
          </p:cNvSpPr>
          <p:nvPr/>
        </p:nvSpPr>
        <p:spPr bwMode="auto">
          <a:xfrm>
            <a:off x="7200900" y="55610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Method Change Variance</a:t>
            </a:r>
          </a:p>
        </p:txBody>
      </p:sp>
      <p:sp>
        <p:nvSpPr>
          <p:cNvPr id="901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PC-WO-810</a:t>
            </a:r>
          </a:p>
        </p:txBody>
      </p:sp>
      <p:pic>
        <p:nvPicPr>
          <p:cNvPr id="9011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9825" y="877888"/>
            <a:ext cx="6248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6"/>
          <p:cNvSpPr txBox="1">
            <a:spLocks noChangeArrowheads="1"/>
          </p:cNvSpPr>
          <p:nvPr/>
        </p:nvSpPr>
        <p:spPr bwMode="auto">
          <a:xfrm>
            <a:off x="238125" y="1057275"/>
            <a:ext cx="21948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600" b="1" dirty="0">
                <a:latin typeface="+mj-lt"/>
              </a:rPr>
              <a:t> Residual cost in WIP</a:t>
            </a:r>
          </a:p>
        </p:txBody>
      </p:sp>
      <p:sp>
        <p:nvSpPr>
          <p:cNvPr id="90118" name="Text Box 7"/>
          <p:cNvSpPr txBox="1">
            <a:spLocks noChangeArrowheads="1"/>
          </p:cNvSpPr>
          <p:nvPr/>
        </p:nvSpPr>
        <p:spPr bwMode="auto">
          <a:xfrm>
            <a:off x="914400" y="5248275"/>
            <a:ext cx="22926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Caused by changing</a:t>
            </a:r>
          </a:p>
        </p:txBody>
      </p:sp>
      <p:sp>
        <p:nvSpPr>
          <p:cNvPr id="90119" name="Text Box 8"/>
          <p:cNvSpPr txBox="1">
            <a:spLocks noChangeArrowheads="1"/>
          </p:cNvSpPr>
          <p:nvPr/>
        </p:nvSpPr>
        <p:spPr bwMode="auto">
          <a:xfrm>
            <a:off x="3743325" y="4829175"/>
            <a:ext cx="3943350" cy="127727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Cost standard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Product structure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Routing</a:t>
            </a:r>
          </a:p>
          <a:p>
            <a:pPr algn="l" eaLnBrk="0" hangingPunct="0">
              <a:spcBef>
                <a:spcPct val="50000"/>
              </a:spcBef>
              <a:buFontTx/>
              <a:buChar char="–"/>
              <a:tabLst>
                <a:tab pos="114300" algn="l"/>
                <a:tab pos="571500" algn="l"/>
              </a:tabLst>
            </a:pPr>
            <a:r>
              <a:rPr lang="en-US" sz="1400">
                <a:latin typeface="+mj-lt"/>
              </a:rPr>
              <a:t> Work center</a:t>
            </a:r>
          </a:p>
        </p:txBody>
      </p:sp>
      <p:sp>
        <p:nvSpPr>
          <p:cNvPr id="90120" name="Rectangle 11"/>
          <p:cNvSpPr>
            <a:spLocks noChangeArrowheads="1"/>
          </p:cNvSpPr>
          <p:nvPr/>
        </p:nvSpPr>
        <p:spPr bwMode="auto">
          <a:xfrm>
            <a:off x="7877175" y="4875213"/>
            <a:ext cx="6858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0121" name="Rectangle 12"/>
          <p:cNvSpPr>
            <a:spLocks noChangeArrowheads="1"/>
          </p:cNvSpPr>
          <p:nvPr/>
        </p:nvSpPr>
        <p:spPr bwMode="auto">
          <a:xfrm>
            <a:off x="2428875" y="4856163"/>
            <a:ext cx="942975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Topics</a:t>
            </a:r>
          </a:p>
        </p:txBody>
      </p:sp>
      <p:sp>
        <p:nvSpPr>
          <p:cNvPr id="911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PC-WO-820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904875" y="4640262"/>
            <a:ext cx="1828800" cy="914400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190875" y="225901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Life Cycle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190875" y="1049338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90875" y="34591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Work Order Cost Report</a:t>
            </a:r>
            <a:endParaRPr lang="en-US" sz="2000" b="1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190875" y="4665663"/>
            <a:ext cx="2286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square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2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Information Sources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Floor Stock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PC-WO-070</a:t>
            </a:r>
          </a:p>
        </p:txBody>
      </p:sp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33413" y="869950"/>
            <a:ext cx="7857143" cy="52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990600" y="5514975"/>
            <a:ext cx="904875" cy="238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Product Structure Cost Report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Item Routing Cost Report – shows routing costs item/WC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Routing cost Report shows costs by operation for routings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Work Order Cost Report</a:t>
            </a:r>
            <a:br>
              <a:rPr lang="en-US" dirty="0" smtClean="0"/>
            </a:br>
            <a:r>
              <a:rPr lang="en-US" dirty="0" smtClean="0"/>
              <a:t>- after WO Accounting Close, unless Post Variances at SFC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Work Order WIP Cost Report – valuation reconciles to GL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Work Order History Report – Closed work orders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Operation Transaction Detail Inquiry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Operations Accounting Report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Transactions Accounting Report – GL trans type IC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Unposted Transaction Inquiry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Unposted Transaction Register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Sources – Key Reports</a:t>
            </a:r>
          </a:p>
        </p:txBody>
      </p:sp>
      <p:sp>
        <p:nvSpPr>
          <p:cNvPr id="921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PC-WO-830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Sources</a:t>
            </a:r>
          </a:p>
        </p:txBody>
      </p:sp>
      <p:sp>
        <p:nvSpPr>
          <p:cNvPr id="921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PC-WO-840</a:t>
            </a:r>
          </a:p>
        </p:txBody>
      </p:sp>
      <p:pic>
        <p:nvPicPr>
          <p:cNvPr id="92164" name="Picture 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61951" y="854075"/>
            <a:ext cx="8414612" cy="529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Issue – Transactions Detail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PC-WO-080</a:t>
            </a:r>
          </a:p>
        </p:txBody>
      </p:sp>
      <p:pic>
        <p:nvPicPr>
          <p:cNvPr id="20483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00150"/>
            <a:ext cx="4924425" cy="494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3209925" y="4171950"/>
            <a:ext cx="155257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933450" y="5524500"/>
            <a:ext cx="2047875" cy="4667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1143000" y="2705100"/>
            <a:ext cx="1295400" cy="161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6398895" y="1724025"/>
            <a:ext cx="2468880" cy="10618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Example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A quantity of 600 of an item with a GL cost of 0.13 per unit is issued</a:t>
            </a: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>
            <a:off x="6398895" y="4476750"/>
            <a:ext cx="2468880" cy="138499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>
            <a:noAutofit/>
          </a:bodyPr>
          <a:lstStyle/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ISS - WO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DR 1550 (WIP) 78.00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Qty Issued x GL Total Cost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600 x 0.13 = 78.00</a:t>
            </a:r>
          </a:p>
          <a:p>
            <a:pPr algn="l" eaLnBrk="0" hangingPunct="0">
              <a:spcBef>
                <a:spcPct val="50000"/>
              </a:spcBef>
              <a:tabLst>
                <a:tab pos="114300" algn="l"/>
                <a:tab pos="571500" algn="l"/>
              </a:tabLst>
            </a:pPr>
            <a:r>
              <a:rPr lang="en-US" sz="1400" dirty="0">
                <a:latin typeface="+mj-lt"/>
              </a:rPr>
              <a:t>CR 1500 (Inventory) 78.00</a:t>
            </a:r>
          </a:p>
        </p:txBody>
      </p:sp>
      <p:sp>
        <p:nvSpPr>
          <p:cNvPr id="20490" name="Rectangle 15"/>
          <p:cNvSpPr>
            <a:spLocks noChangeArrowheads="1"/>
          </p:cNvSpPr>
          <p:nvPr/>
        </p:nvSpPr>
        <p:spPr bwMode="auto">
          <a:xfrm>
            <a:off x="6324600" y="4829175"/>
            <a:ext cx="2381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Rectangle 16"/>
          <p:cNvSpPr>
            <a:spLocks noChangeArrowheads="1"/>
          </p:cNvSpPr>
          <p:nvPr/>
        </p:nvSpPr>
        <p:spPr bwMode="auto">
          <a:xfrm>
            <a:off x="6362700" y="5829300"/>
            <a:ext cx="23812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492" name="AutoShape 17"/>
          <p:cNvCxnSpPr>
            <a:cxnSpLocks noChangeShapeType="1"/>
            <a:stCxn id="20489" idx="1"/>
            <a:endCxn id="20486" idx="3"/>
          </p:cNvCxnSpPr>
          <p:nvPr/>
        </p:nvCxnSpPr>
        <p:spPr bwMode="auto">
          <a:xfrm rot="10800000" flipV="1">
            <a:off x="2981325" y="5169247"/>
            <a:ext cx="3417570" cy="58861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6912</TotalTime>
  <Words>2725</Words>
  <Application>Microsoft Office PowerPoint</Application>
  <PresentationFormat>On-screen Show (4:3)</PresentationFormat>
  <Paragraphs>636</Paragraphs>
  <Slides>81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2" baseType="lpstr">
      <vt:lpstr>QAD 2010 Template</vt:lpstr>
      <vt:lpstr>Work Order Costing</vt:lpstr>
      <vt:lpstr>Work Order Topics</vt:lpstr>
      <vt:lpstr>Work Orders/SFC Life Cycle</vt:lpstr>
      <vt:lpstr>Work Order Topics</vt:lpstr>
      <vt:lpstr>Work Order Maintenance</vt:lpstr>
      <vt:lpstr>Work Order Topics</vt:lpstr>
      <vt:lpstr>Component Issues: Three Methods</vt:lpstr>
      <vt:lpstr>Floor Stock</vt:lpstr>
      <vt:lpstr>WO Issue – Transactions Detail</vt:lpstr>
      <vt:lpstr>Work Order Bill of Material</vt:lpstr>
      <vt:lpstr>Material Rate Variance</vt:lpstr>
      <vt:lpstr>Issue Components – GL Effect</vt:lpstr>
      <vt:lpstr>Work Order Topics</vt:lpstr>
      <vt:lpstr>WIP Material Cost Revaluation</vt:lpstr>
      <vt:lpstr>WIP Material Cost Revaluation – Transactions Detail</vt:lpstr>
      <vt:lpstr>Work Order Topics</vt:lpstr>
      <vt:lpstr>Floor Stock: Issues Unplanned</vt:lpstr>
      <vt:lpstr>Floor Stock – Transactions Detail</vt:lpstr>
      <vt:lpstr>Work Order Topics</vt:lpstr>
      <vt:lpstr>Intersite Transfers</vt:lpstr>
      <vt:lpstr>Inter Site Transfer – Transactions Detail (Issuing Site)</vt:lpstr>
      <vt:lpstr>Inter Site Transfer – Transactions Detail (Receiving Site)</vt:lpstr>
      <vt:lpstr>Inter Site Work Order Issue</vt:lpstr>
      <vt:lpstr>Inter Site Work Order Issue – </vt:lpstr>
      <vt:lpstr>Multi-Site Component Issues – GL Effect</vt:lpstr>
      <vt:lpstr>Work Order Topics</vt:lpstr>
      <vt:lpstr>Labor Feedback by Work Order</vt:lpstr>
      <vt:lpstr>Labor and Burden Absorption</vt:lpstr>
      <vt:lpstr>Labor Calculations</vt:lpstr>
      <vt:lpstr>Labor Rate Variance Calculations</vt:lpstr>
      <vt:lpstr>Labor Usage Variance Calculations</vt:lpstr>
      <vt:lpstr>Labor Reporting – GL Effect</vt:lpstr>
      <vt:lpstr>Burden Calculations</vt:lpstr>
      <vt:lpstr>Burden Rate Variance Calculations</vt:lpstr>
      <vt:lpstr>Burden Usage Variance Calculations</vt:lpstr>
      <vt:lpstr>Burden – GL Effect</vt:lpstr>
      <vt:lpstr>Labor Rate Variances</vt:lpstr>
      <vt:lpstr>Labor Burden Rate Variances</vt:lpstr>
      <vt:lpstr>Labor Usage Variances</vt:lpstr>
      <vt:lpstr>Labor Burden Usage Variances</vt:lpstr>
      <vt:lpstr>Subcontract – GL Effect</vt:lpstr>
      <vt:lpstr>Subcontract-Related Variances</vt:lpstr>
      <vt:lpstr>Work Order Topics</vt:lpstr>
      <vt:lpstr>WO Receipt</vt:lpstr>
      <vt:lpstr>WO Receipt – Transactions Detail</vt:lpstr>
      <vt:lpstr>WO Receipt – GL Effect</vt:lpstr>
      <vt:lpstr>WO Receipt – Reject Costing</vt:lpstr>
      <vt:lpstr>WO Receipt – Transactions Detail (Reject Costing)</vt:lpstr>
      <vt:lpstr>WO Receipt – Loss Costing</vt:lpstr>
      <vt:lpstr>Work Order Topics</vt:lpstr>
      <vt:lpstr>Non-Standard WO: Rework</vt:lpstr>
      <vt:lpstr>Work Order Topics</vt:lpstr>
      <vt:lpstr>Work Order Accounting Close</vt:lpstr>
      <vt:lpstr>Material Usage Variance</vt:lpstr>
      <vt:lpstr>Method Variance: Work Orders</vt:lpstr>
      <vt:lpstr>WO Accounting Close – GL Effect</vt:lpstr>
      <vt:lpstr>Work Order Topics</vt:lpstr>
      <vt:lpstr>Work Order Cost Report</vt:lpstr>
      <vt:lpstr>Accumulated Qty, Average Cost, Balance</vt:lpstr>
      <vt:lpstr>Expected Material Costs</vt:lpstr>
      <vt:lpstr>Accrued Variance</vt:lpstr>
      <vt:lpstr>Accumulated Material Cost</vt:lpstr>
      <vt:lpstr>Material Rate Variance</vt:lpstr>
      <vt:lpstr>Material Usage Variance</vt:lpstr>
      <vt:lpstr>Expected Labor Cost</vt:lpstr>
      <vt:lpstr>Accumulated Labor Cost</vt:lpstr>
      <vt:lpstr>Labor Rate Variance</vt:lpstr>
      <vt:lpstr>Labor Usage Variance</vt:lpstr>
      <vt:lpstr>Expected Burden</vt:lpstr>
      <vt:lpstr>Accumulated Burden Cost</vt:lpstr>
      <vt:lpstr>Accumulated Burden Cost</vt:lpstr>
      <vt:lpstr>Burden Rate Variance</vt:lpstr>
      <vt:lpstr>Burden Usage Variance</vt:lpstr>
      <vt:lpstr>Burden Usage Variance</vt:lpstr>
      <vt:lpstr>Expected Subcontract Cost</vt:lpstr>
      <vt:lpstr>Subcontract Rate Variance</vt:lpstr>
      <vt:lpstr>Standard Cost Received</vt:lpstr>
      <vt:lpstr>Method Change Variance</vt:lpstr>
      <vt:lpstr>Work Order Topics</vt:lpstr>
      <vt:lpstr>Information Sources – Key Reports</vt:lpstr>
      <vt:lpstr>Information Sources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qgl</cp:lastModifiedBy>
  <cp:revision>250</cp:revision>
  <cp:lastPrinted>2000-01-18T00:46:26Z</cp:lastPrinted>
  <dcterms:created xsi:type="dcterms:W3CDTF">1998-03-17T23:27:45Z</dcterms:created>
  <dcterms:modified xsi:type="dcterms:W3CDTF">2018-01-12T02:09:23Z</dcterms:modified>
</cp:coreProperties>
</file>