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62" r:id="rId2"/>
  </p:sldMasterIdLst>
  <p:notesMasterIdLst>
    <p:notesMasterId r:id="rId151"/>
  </p:notesMasterIdLst>
  <p:handoutMasterIdLst>
    <p:handoutMasterId r:id="rId152"/>
  </p:handoutMasterIdLst>
  <p:sldIdLst>
    <p:sldId id="425" r:id="rId3"/>
    <p:sldId id="426" r:id="rId4"/>
    <p:sldId id="349" r:id="rId5"/>
    <p:sldId id="370" r:id="rId6"/>
    <p:sldId id="371" r:id="rId7"/>
    <p:sldId id="372" r:id="rId8"/>
    <p:sldId id="406" r:id="rId9"/>
    <p:sldId id="423" r:id="rId10"/>
    <p:sldId id="350" r:id="rId11"/>
    <p:sldId id="373" r:id="rId12"/>
    <p:sldId id="374" r:id="rId13"/>
    <p:sldId id="375" r:id="rId14"/>
    <p:sldId id="376" r:id="rId15"/>
    <p:sldId id="407" r:id="rId16"/>
    <p:sldId id="427" r:id="rId17"/>
    <p:sldId id="378" r:id="rId18"/>
    <p:sldId id="408" r:id="rId19"/>
    <p:sldId id="409" r:id="rId20"/>
    <p:sldId id="381" r:id="rId21"/>
    <p:sldId id="383" r:id="rId22"/>
    <p:sldId id="382" r:id="rId23"/>
    <p:sldId id="428" r:id="rId24"/>
    <p:sldId id="422" r:id="rId25"/>
    <p:sldId id="401" r:id="rId26"/>
    <p:sldId id="310" r:id="rId27"/>
    <p:sldId id="385" r:id="rId28"/>
    <p:sldId id="386" r:id="rId29"/>
    <p:sldId id="410" r:id="rId30"/>
    <p:sldId id="387" r:id="rId31"/>
    <p:sldId id="388" r:id="rId32"/>
    <p:sldId id="411" r:id="rId33"/>
    <p:sldId id="389" r:id="rId34"/>
    <p:sldId id="412" r:id="rId35"/>
    <p:sldId id="413" r:id="rId36"/>
    <p:sldId id="298" r:id="rId37"/>
    <p:sldId id="414" r:id="rId38"/>
    <p:sldId id="415" r:id="rId39"/>
    <p:sldId id="390" r:id="rId40"/>
    <p:sldId id="391" r:id="rId41"/>
    <p:sldId id="291" r:id="rId42"/>
    <p:sldId id="416" r:id="rId43"/>
    <p:sldId id="392" r:id="rId44"/>
    <p:sldId id="417" r:id="rId45"/>
    <p:sldId id="288" r:id="rId46"/>
    <p:sldId id="325" r:id="rId47"/>
    <p:sldId id="359" r:id="rId48"/>
    <p:sldId id="393" r:id="rId49"/>
    <p:sldId id="394" r:id="rId50"/>
    <p:sldId id="320" r:id="rId51"/>
    <p:sldId id="395" r:id="rId52"/>
    <p:sldId id="421" r:id="rId53"/>
    <p:sldId id="396" r:id="rId54"/>
    <p:sldId id="319" r:id="rId55"/>
    <p:sldId id="397" r:id="rId56"/>
    <p:sldId id="429" r:id="rId57"/>
    <p:sldId id="316" r:id="rId58"/>
    <p:sldId id="398" r:id="rId59"/>
    <p:sldId id="321" r:id="rId60"/>
    <p:sldId id="399" r:id="rId61"/>
    <p:sldId id="366" r:id="rId62"/>
    <p:sldId id="424" r:id="rId63"/>
    <p:sldId id="420" r:id="rId64"/>
    <p:sldId id="405" r:id="rId65"/>
    <p:sldId id="430" r:id="rId66"/>
    <p:sldId id="431" r:id="rId67"/>
    <p:sldId id="432" r:id="rId68"/>
    <p:sldId id="433" r:id="rId69"/>
    <p:sldId id="434" r:id="rId70"/>
    <p:sldId id="435" r:id="rId71"/>
    <p:sldId id="436" r:id="rId72"/>
    <p:sldId id="437" r:id="rId73"/>
    <p:sldId id="438" r:id="rId74"/>
    <p:sldId id="439" r:id="rId75"/>
    <p:sldId id="440" r:id="rId76"/>
    <p:sldId id="441" r:id="rId77"/>
    <p:sldId id="442" r:id="rId78"/>
    <p:sldId id="443" r:id="rId79"/>
    <p:sldId id="444" r:id="rId80"/>
    <p:sldId id="445" r:id="rId81"/>
    <p:sldId id="446" r:id="rId82"/>
    <p:sldId id="447" r:id="rId83"/>
    <p:sldId id="448" r:id="rId84"/>
    <p:sldId id="449" r:id="rId85"/>
    <p:sldId id="450" r:id="rId86"/>
    <p:sldId id="451" r:id="rId87"/>
    <p:sldId id="452" r:id="rId88"/>
    <p:sldId id="453" r:id="rId89"/>
    <p:sldId id="454" r:id="rId90"/>
    <p:sldId id="455" r:id="rId91"/>
    <p:sldId id="456" r:id="rId92"/>
    <p:sldId id="457" r:id="rId93"/>
    <p:sldId id="458" r:id="rId94"/>
    <p:sldId id="459" r:id="rId95"/>
    <p:sldId id="460" r:id="rId96"/>
    <p:sldId id="461" r:id="rId97"/>
    <p:sldId id="462" r:id="rId98"/>
    <p:sldId id="463" r:id="rId99"/>
    <p:sldId id="464" r:id="rId100"/>
    <p:sldId id="465" r:id="rId101"/>
    <p:sldId id="466" r:id="rId102"/>
    <p:sldId id="467" r:id="rId103"/>
    <p:sldId id="468" r:id="rId104"/>
    <p:sldId id="469" r:id="rId105"/>
    <p:sldId id="470" r:id="rId106"/>
    <p:sldId id="471" r:id="rId107"/>
    <p:sldId id="472" r:id="rId108"/>
    <p:sldId id="473" r:id="rId109"/>
    <p:sldId id="474" r:id="rId110"/>
    <p:sldId id="475" r:id="rId111"/>
    <p:sldId id="476" r:id="rId112"/>
    <p:sldId id="477" r:id="rId113"/>
    <p:sldId id="478" r:id="rId114"/>
    <p:sldId id="479" r:id="rId115"/>
    <p:sldId id="480" r:id="rId116"/>
    <p:sldId id="481" r:id="rId117"/>
    <p:sldId id="482" r:id="rId118"/>
    <p:sldId id="483" r:id="rId119"/>
    <p:sldId id="484" r:id="rId120"/>
    <p:sldId id="485" r:id="rId121"/>
    <p:sldId id="486" r:id="rId122"/>
    <p:sldId id="487" r:id="rId123"/>
    <p:sldId id="488" r:id="rId124"/>
    <p:sldId id="489" r:id="rId125"/>
    <p:sldId id="490" r:id="rId126"/>
    <p:sldId id="491" r:id="rId127"/>
    <p:sldId id="492" r:id="rId128"/>
    <p:sldId id="493" r:id="rId129"/>
    <p:sldId id="494" r:id="rId130"/>
    <p:sldId id="495" r:id="rId131"/>
    <p:sldId id="496" r:id="rId132"/>
    <p:sldId id="497" r:id="rId133"/>
    <p:sldId id="498" r:id="rId134"/>
    <p:sldId id="499" r:id="rId135"/>
    <p:sldId id="500" r:id="rId136"/>
    <p:sldId id="501" r:id="rId137"/>
    <p:sldId id="502" r:id="rId138"/>
    <p:sldId id="503" r:id="rId139"/>
    <p:sldId id="504" r:id="rId140"/>
    <p:sldId id="505" r:id="rId141"/>
    <p:sldId id="506" r:id="rId142"/>
    <p:sldId id="507" r:id="rId143"/>
    <p:sldId id="508" r:id="rId144"/>
    <p:sldId id="509" r:id="rId145"/>
    <p:sldId id="510" r:id="rId146"/>
    <p:sldId id="511" r:id="rId147"/>
    <p:sldId id="512" r:id="rId148"/>
    <p:sldId id="513" r:id="rId149"/>
    <p:sldId id="514" r:id="rId15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E1D3"/>
    <a:srgbClr val="E6E7DB"/>
    <a:srgbClr val="D9DBC9"/>
    <a:srgbClr val="E1E3D5"/>
    <a:srgbClr val="D8DACA"/>
    <a:srgbClr val="FF0000"/>
    <a:srgbClr val="E0E2D4"/>
    <a:srgbClr val="5A87C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5" autoAdjust="0"/>
    <p:restoredTop sz="94660"/>
  </p:normalViewPr>
  <p:slideViewPr>
    <p:cSldViewPr snapToGrid="0">
      <p:cViewPr>
        <p:scale>
          <a:sx n="90" d="100"/>
          <a:sy n="90" d="100"/>
        </p:scale>
        <p:origin x="-1194" y="-384"/>
      </p:cViewPr>
      <p:guideLst>
        <p:guide orient="horz" pos="4161"/>
        <p:guide pos="5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758"/>
    </p:cViewPr>
  </p:sorterViewPr>
  <p:notesViewPr>
    <p:cSldViewPr snapToGrid="0">
      <p:cViewPr varScale="1">
        <p:scale>
          <a:sx n="37" d="100"/>
          <a:sy n="37" d="100"/>
        </p:scale>
        <p:origin x="-147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notesMaster" Target="notesMasters/notesMaster1.xml"/><Relationship Id="rId15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dirty="0"/>
          </a:p>
        </p:txBody>
      </p:sp>
      <p:sp>
        <p:nvSpPr>
          <p:cNvPr id="1781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dirty="0"/>
          </a:p>
        </p:txBody>
      </p:sp>
      <p:sp>
        <p:nvSpPr>
          <p:cNvPr id="1781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dirty="0"/>
          </a:p>
        </p:txBody>
      </p:sp>
      <p:sp>
        <p:nvSpPr>
          <p:cNvPr id="1781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99638535-CC70-4612-9556-C02F7D293B63}"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dirty="0"/>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dirty="0"/>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dirty="0"/>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85A18142-47F5-482D-B117-C5C8B61A1834}"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683EFB-6A64-4492-B410-9597A4493493}" type="slidenum">
              <a:rPr lang="en-US"/>
              <a:pPr/>
              <a:t>21</a:t>
            </a:fld>
            <a:endParaRPr lang="en-US" dirty="0"/>
          </a:p>
        </p:txBody>
      </p:sp>
      <p:sp>
        <p:nvSpPr>
          <p:cNvPr id="156674" name="Rectangle 2"/>
          <p:cNvSpPr>
            <a:spLocks noGrp="1" noChangeArrowheads="1"/>
          </p:cNvSpPr>
          <p:nvPr>
            <p:ph type="body" idx="1"/>
          </p:nvPr>
        </p:nvSpPr>
        <p:spPr>
          <a:xfrm>
            <a:off x="914400" y="4346575"/>
            <a:ext cx="5029200" cy="3849688"/>
          </a:xfrm>
          <a:ln/>
        </p:spPr>
        <p:txBody>
          <a:bodyPr lIns="90488" tIns="44450" rIns="90488" bIns="44450"/>
          <a:lstStyle/>
          <a:p>
            <a:endParaRPr lang="en-US" dirty="0"/>
          </a:p>
        </p:txBody>
      </p:sp>
      <p:sp>
        <p:nvSpPr>
          <p:cNvPr id="156675" name="Rectangle 3"/>
          <p:cNvSpPr>
            <a:spLocks noGrp="1" noRot="1" noChangeAspect="1" noChangeArrowheads="1" noTextEdit="1"/>
          </p:cNvSpPr>
          <p:nvPr>
            <p:ph type="sldImg"/>
          </p:nvPr>
        </p:nvSpPr>
        <p:spPr>
          <a:xfrm>
            <a:off x="1301750" y="803275"/>
            <a:ext cx="4256088" cy="3192463"/>
          </a:xfrm>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884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84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884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PC-CM-</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dirty="0"/>
              <a:t>PC-CM-</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1873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73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dirty="0">
                <a:solidFill>
                  <a:schemeClr val="bg2"/>
                </a:solidFill>
              </a:rPr>
              <a:t>QAD Proprietary</a:t>
            </a:r>
          </a:p>
        </p:txBody>
      </p:sp>
      <p:pic>
        <p:nvPicPr>
          <p:cNvPr id="1873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187398" name="Rectangle 6"/>
          <p:cNvSpPr>
            <a:spLocks noGrp="1" noChangeArrowheads="1"/>
          </p:cNvSpPr>
          <p:nvPr>
            <p:ph type="ftr" sz="quarter" idx="3"/>
          </p:nvPr>
        </p:nvSpPr>
        <p:spPr bwMode="auto">
          <a:xfrm>
            <a:off x="7772400" y="6572250"/>
            <a:ext cx="1189038"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r>
              <a:rPr lang="en-US" dirty="0"/>
              <a:t>PC-CM-</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PC-CM-</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QAD Installation Guide</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Rectangle 4"/>
          <p:cNvSpPr>
            <a:spLocks noGrp="1" noChangeArrowheads="1"/>
          </p:cNvSpPr>
          <p:nvPr>
            <p:ph type="title"/>
          </p:nvPr>
        </p:nvSpPr>
        <p:spPr/>
        <p:txBody>
          <a:bodyPr>
            <a:normAutofit/>
          </a:bodyPr>
          <a:lstStyle/>
          <a:p>
            <a:r>
              <a:rPr lang="en-US" dirty="0" smtClean="0"/>
              <a:t>Sizing and Capacity Planning</a:t>
            </a:r>
            <a:endParaRPr lang="en-US" dirty="0"/>
          </a:p>
        </p:txBody>
      </p:sp>
      <p:sp>
        <p:nvSpPr>
          <p:cNvPr id="11" name="Footer Placeholder 3"/>
          <p:cNvSpPr>
            <a:spLocks noGrp="1"/>
          </p:cNvSpPr>
          <p:nvPr>
            <p:ph type="ftr" sz="quarter" idx="10"/>
          </p:nvPr>
        </p:nvSpPr>
        <p:spPr/>
        <p:txBody>
          <a:bodyPr/>
          <a:lstStyle/>
          <a:p>
            <a:r>
              <a:rPr lang="en-US" dirty="0" smtClean="0"/>
              <a:t>PC-CM-090</a:t>
            </a:r>
            <a:endParaRPr lang="en-US" dirty="0"/>
          </a:p>
        </p:txBody>
      </p:sp>
      <p:sp>
        <p:nvSpPr>
          <p:cNvPr id="5" name="TextBox 4"/>
          <p:cNvSpPr txBox="1"/>
          <p:nvPr/>
        </p:nvSpPr>
        <p:spPr>
          <a:xfrm>
            <a:off x="318976" y="1244016"/>
            <a:ext cx="8495414" cy="4154984"/>
          </a:xfrm>
          <a:prstGeom prst="rect">
            <a:avLst/>
          </a:prstGeom>
          <a:noFill/>
        </p:spPr>
        <p:txBody>
          <a:bodyPr wrap="square" rtlCol="0">
            <a:spAutoFit/>
          </a:bodyPr>
          <a:lstStyle/>
          <a:p>
            <a:pPr algn="l"/>
            <a:r>
              <a:rPr lang="en-US" sz="2400" dirty="0" smtClean="0">
                <a:latin typeface="+mn-lt"/>
              </a:rPr>
              <a:t>The server contains QAD Enterprise Edition and Progress server software, as well as your production data. Before you begin an installation, estimate the eventual size of your production database and the demands expected of the different database components.</a:t>
            </a:r>
          </a:p>
          <a:p>
            <a:pPr algn="l"/>
            <a:endParaRPr lang="en-US" sz="2400" dirty="0" smtClean="0">
              <a:latin typeface="+mn-lt"/>
            </a:endParaRPr>
          </a:p>
          <a:p>
            <a:pPr algn="l"/>
            <a:r>
              <a:rPr lang="en-US" sz="2400" dirty="0" smtClean="0">
                <a:latin typeface="+mn-lt"/>
              </a:rPr>
              <a:t>QAD Enterprise Edition needs a minimum of 4 GB system memory and 20 GB of disk space for installation testing and training. Production environments require more hardware capacity. For assistance with hardware sizing and capacity planning, contact QAD Services.</a:t>
            </a:r>
            <a:endParaRPr lang="en-US" sz="2400" dirty="0">
              <a:latin typeface="+mn-lt"/>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80199"/>
            <a:ext cx="8527311" cy="2677656"/>
          </a:xfrm>
          <a:prstGeom prst="rect">
            <a:avLst/>
          </a:prstGeom>
          <a:noFill/>
        </p:spPr>
        <p:txBody>
          <a:bodyPr wrap="square" rtlCol="0">
            <a:spAutoFit/>
          </a:bodyPr>
          <a:lstStyle/>
          <a:p>
            <a:pPr algn="l"/>
            <a:r>
              <a:rPr lang="en-US" dirty="0" smtClean="0">
                <a:latin typeface="+mn-lt"/>
              </a:rPr>
              <a:t>To change the configuration value:</a:t>
            </a:r>
          </a:p>
          <a:p>
            <a:pPr algn="l"/>
            <a:endParaRPr lang="en-US" dirty="0" smtClean="0">
              <a:latin typeface="+mn-lt"/>
            </a:endParaRPr>
          </a:p>
          <a:p>
            <a:pPr marL="514350" indent="-514350" algn="l">
              <a:buFont typeface="+mj-lt"/>
              <a:buAutoNum type="arabicPeriod"/>
            </a:pPr>
            <a:r>
              <a:rPr lang="en-US" dirty="0" smtClean="0">
                <a:latin typeface="+mn-lt"/>
              </a:rPr>
              <a:t>Edit the Reporting Service configuration file.</a:t>
            </a:r>
          </a:p>
          <a:p>
            <a:pPr marL="514350" indent="-514350" algn="l">
              <a:buFont typeface="+mj-lt"/>
              <a:buAutoNum type="arabicPeriod"/>
            </a:pPr>
            <a:r>
              <a:rPr lang="en-US" dirty="0" smtClean="0">
                <a:latin typeface="+mn-lt"/>
              </a:rPr>
              <a:t>Save the changes.</a:t>
            </a:r>
          </a:p>
          <a:p>
            <a:pPr marL="514350" indent="-514350" algn="l">
              <a:buFont typeface="+mj-lt"/>
              <a:buAutoNum type="arabicPeriod"/>
            </a:pPr>
            <a:r>
              <a:rPr lang="en-US" dirty="0" smtClean="0">
                <a:latin typeface="+mn-lt"/>
              </a:rPr>
              <a:t>Stop and restart the service using the shortcuts.</a:t>
            </a:r>
            <a:endParaRPr lang="en-US" dirty="0">
              <a:latin typeface="+mn-lt"/>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65274"/>
            <a:ext cx="8527311" cy="4401205"/>
          </a:xfrm>
          <a:prstGeom prst="rect">
            <a:avLst/>
          </a:prstGeom>
          <a:noFill/>
        </p:spPr>
        <p:txBody>
          <a:bodyPr wrap="square" rtlCol="0">
            <a:spAutoFit/>
          </a:bodyPr>
          <a:lstStyle/>
          <a:p>
            <a:pPr algn="l"/>
            <a:r>
              <a:rPr lang="en-US" b="1" dirty="0" smtClean="0">
                <a:latin typeface="+mn-lt"/>
              </a:rPr>
              <a:t>Application Server</a:t>
            </a:r>
          </a:p>
          <a:p>
            <a:pPr algn="l"/>
            <a:endParaRPr lang="en-US" b="1" dirty="0" smtClean="0">
              <a:latin typeface="+mn-lt"/>
            </a:endParaRPr>
          </a:p>
          <a:p>
            <a:pPr algn="l"/>
            <a:r>
              <a:rPr lang="en-US" dirty="0" smtClean="0">
                <a:latin typeface="+mn-lt"/>
              </a:rPr>
              <a:t>The application server manages a pool of report daemons (background processes) that send Financials reports to the QAD Reporting Service for distribution. By default, the application server is configured with an empty pool. To support sending reports through the QAD Reporting Service, set the number of instances in the pool to a value greater than 0.</a:t>
            </a:r>
            <a:endParaRPr lang="en-US" dirty="0">
              <a:latin typeface="+mn-l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80207"/>
            <a:ext cx="8548576" cy="4401205"/>
          </a:xfrm>
          <a:prstGeom prst="rect">
            <a:avLst/>
          </a:prstGeom>
          <a:noFill/>
        </p:spPr>
        <p:txBody>
          <a:bodyPr wrap="square" rtlCol="0">
            <a:spAutoFit/>
          </a:bodyPr>
          <a:lstStyle/>
          <a:p>
            <a:pPr algn="l"/>
            <a:r>
              <a:rPr lang="en-US" dirty="0" smtClean="0">
                <a:latin typeface="+mn-lt"/>
              </a:rPr>
              <a:t>To increase the number of report daemon instances in the pool:</a:t>
            </a:r>
          </a:p>
          <a:p>
            <a:pPr algn="l"/>
            <a:endParaRPr lang="en-US" dirty="0" smtClean="0">
              <a:latin typeface="+mn-lt"/>
            </a:endParaRPr>
          </a:p>
          <a:p>
            <a:pPr marL="514350" indent="-514350" algn="l">
              <a:buFont typeface="+mj-lt"/>
              <a:buAutoNum type="arabicPeriod"/>
            </a:pPr>
            <a:r>
              <a:rPr lang="en-US" dirty="0" smtClean="0">
                <a:latin typeface="+mn-lt"/>
              </a:rPr>
              <a:t>Start a QAD Applications Client that is connected to the same Home Server and environment as the QAD Reporting service being configured.</a:t>
            </a:r>
          </a:p>
          <a:p>
            <a:pPr marL="514350" indent="-514350" algn="l">
              <a:buFont typeface="+mj-lt"/>
              <a:buAutoNum type="arabicPeriod"/>
            </a:pPr>
            <a:r>
              <a:rPr lang="en-US" dirty="0" smtClean="0">
                <a:latin typeface="+mn-lt"/>
              </a:rPr>
              <a:t>Run the program Report Daemon Configure.</a:t>
            </a:r>
          </a:p>
          <a:p>
            <a:pPr marL="514350" indent="-514350" algn="l">
              <a:buFont typeface="+mj-lt"/>
              <a:buAutoNum type="arabicPeriod"/>
            </a:pPr>
            <a:r>
              <a:rPr lang="en-US" dirty="0" smtClean="0">
                <a:latin typeface="+mn-lt"/>
              </a:rPr>
              <a:t>Change the number of instances from 0 to 1.</a:t>
            </a:r>
          </a:p>
          <a:p>
            <a:pPr marL="514350" indent="-514350" algn="l">
              <a:buFont typeface="+mj-lt"/>
              <a:buAutoNum type="arabicPeriod"/>
            </a:pPr>
            <a:r>
              <a:rPr lang="en-US" dirty="0" smtClean="0">
                <a:latin typeface="+mn-lt"/>
              </a:rPr>
              <a:t>Save the changes.</a:t>
            </a:r>
            <a:endParaRPr lang="en-US" dirty="0">
              <a:latin typeface="+mn-lt"/>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69573"/>
            <a:ext cx="8537944" cy="4616648"/>
          </a:xfrm>
          <a:prstGeom prst="rect">
            <a:avLst/>
          </a:prstGeom>
          <a:noFill/>
        </p:spPr>
        <p:txBody>
          <a:bodyPr wrap="square" rtlCol="0">
            <a:spAutoFit/>
          </a:bodyPr>
          <a:lstStyle/>
          <a:p>
            <a:pPr algn="l"/>
            <a:r>
              <a:rPr lang="en-US" b="1" dirty="0" smtClean="0">
                <a:latin typeface="+mn-lt"/>
              </a:rPr>
              <a:t>Testing</a:t>
            </a:r>
          </a:p>
          <a:p>
            <a:pPr algn="l"/>
            <a:endParaRPr lang="en-US" sz="1000" b="1" dirty="0" smtClean="0">
              <a:latin typeface="+mn-lt"/>
            </a:endParaRPr>
          </a:p>
          <a:p>
            <a:pPr algn="l"/>
            <a:r>
              <a:rPr lang="en-US" sz="2400" dirty="0" smtClean="0">
                <a:latin typeface="+mn-lt"/>
              </a:rPr>
              <a:t>To test the Reporting Service, use the following steps:</a:t>
            </a:r>
          </a:p>
          <a:p>
            <a:pPr algn="l"/>
            <a:endParaRPr lang="en-US" sz="1000" dirty="0" smtClean="0">
              <a:latin typeface="+mn-lt"/>
            </a:endParaRPr>
          </a:p>
          <a:p>
            <a:pPr marL="457200" indent="-457200" algn="l">
              <a:buFont typeface="+mj-lt"/>
              <a:buAutoNum type="arabicPeriod"/>
            </a:pPr>
            <a:r>
              <a:rPr lang="en-US" sz="2200" dirty="0" smtClean="0">
                <a:latin typeface="+mn-lt"/>
              </a:rPr>
              <a:t>Start a QAD Applications Client that is connected to the Home Server and environment for which the QAD Reporting service you are testing provides reporting services.</a:t>
            </a:r>
          </a:p>
          <a:p>
            <a:pPr marL="457200" indent="-457200" algn="l">
              <a:buFont typeface="+mj-lt"/>
              <a:buAutoNum type="arabicPeriod"/>
            </a:pPr>
            <a:r>
              <a:rPr lang="en-US" sz="2200" dirty="0" smtClean="0">
                <a:latin typeface="+mn-lt"/>
              </a:rPr>
              <a:t>In the client, select the menu item that corresponds to a Financials report (for example, a GL Transaction Report).</a:t>
            </a:r>
          </a:p>
          <a:p>
            <a:pPr marL="457200" indent="-457200" algn="l">
              <a:buFont typeface="+mj-lt"/>
              <a:buAutoNum type="arabicPeriod"/>
            </a:pPr>
            <a:r>
              <a:rPr lang="en-US" sz="2200" dirty="0" smtClean="0">
                <a:latin typeface="+mn-lt"/>
              </a:rPr>
              <a:t>At the bottom of the report, click the down arrow associated with the Server Output Processing section to expand the section.</a:t>
            </a:r>
          </a:p>
          <a:p>
            <a:pPr marL="457200" indent="-457200" algn="l">
              <a:buFont typeface="+mj-lt"/>
              <a:buAutoNum type="arabicPeriod"/>
            </a:pPr>
            <a:r>
              <a:rPr lang="en-US" sz="2200" dirty="0" smtClean="0">
                <a:latin typeface="+mn-lt"/>
              </a:rPr>
              <a:t>Enter a suitable </a:t>
            </a:r>
            <a:r>
              <a:rPr lang="en-US" sz="2400" dirty="0" smtClean="0">
                <a:latin typeface="+mn-lt"/>
              </a:rPr>
              <a:t>e-mail address and subject for the test.</a:t>
            </a:r>
            <a:endParaRPr lang="en-US" sz="2400" dirty="0">
              <a:latin typeface="+mn-lt"/>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87078" y="1127048"/>
            <a:ext cx="8559209" cy="523220"/>
          </a:xfrm>
          <a:prstGeom prst="rect">
            <a:avLst/>
          </a:prstGeom>
          <a:noFill/>
        </p:spPr>
        <p:txBody>
          <a:bodyPr wrap="square" rtlCol="0">
            <a:spAutoFit/>
          </a:bodyPr>
          <a:lstStyle/>
          <a:p>
            <a:pPr algn="l"/>
            <a:r>
              <a:rPr lang="en-US" dirty="0" smtClean="0">
                <a:latin typeface="+mn-lt"/>
              </a:rPr>
              <a:t>Server Output Processing Configuration</a:t>
            </a:r>
            <a:endParaRPr lang="en-US" dirty="0">
              <a:latin typeface="+mn-lt"/>
            </a:endParaRPr>
          </a:p>
        </p:txBody>
      </p:sp>
      <p:pic>
        <p:nvPicPr>
          <p:cNvPr id="34818" name="Picture 2"/>
          <p:cNvPicPr>
            <a:picLocks noChangeAspect="1" noChangeArrowheads="1"/>
          </p:cNvPicPr>
          <p:nvPr/>
        </p:nvPicPr>
        <p:blipFill>
          <a:blip r:embed="rId2" cstate="print"/>
          <a:srcRect/>
          <a:stretch>
            <a:fillRect/>
          </a:stretch>
        </p:blipFill>
        <p:spPr bwMode="auto">
          <a:xfrm>
            <a:off x="308359" y="1900568"/>
            <a:ext cx="8512778" cy="2763774"/>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
        <p:nvSpPr>
          <p:cNvPr id="7" name="TextBox 6"/>
          <p:cNvSpPr txBox="1"/>
          <p:nvPr/>
        </p:nvSpPr>
        <p:spPr>
          <a:xfrm>
            <a:off x="297712" y="4933491"/>
            <a:ext cx="8527311" cy="1384995"/>
          </a:xfrm>
          <a:prstGeom prst="rect">
            <a:avLst/>
          </a:prstGeom>
          <a:noFill/>
        </p:spPr>
        <p:txBody>
          <a:bodyPr wrap="square" rtlCol="0">
            <a:spAutoFit/>
          </a:bodyPr>
          <a:lstStyle/>
          <a:p>
            <a:pPr marL="514350" indent="-514350" algn="l">
              <a:buFont typeface="+mj-lt"/>
              <a:buAutoNum type="arabicPeriod" startAt="5"/>
            </a:pPr>
            <a:r>
              <a:rPr lang="en-US" dirty="0" smtClean="0">
                <a:latin typeface="+mn-lt"/>
              </a:rPr>
              <a:t>Click Execute to use the QAD Reporting Service to send the report to the configured e-mail account.</a:t>
            </a:r>
            <a:endParaRPr lang="en-US" dirty="0">
              <a:latin typeface="+mn-lt"/>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18978" y="1180217"/>
            <a:ext cx="8516679" cy="3970318"/>
          </a:xfrm>
          <a:prstGeom prst="rect">
            <a:avLst/>
          </a:prstGeom>
          <a:noFill/>
        </p:spPr>
        <p:txBody>
          <a:bodyPr wrap="square" rtlCol="0">
            <a:spAutoFit/>
          </a:bodyPr>
          <a:lstStyle/>
          <a:p>
            <a:pPr algn="l"/>
            <a:r>
              <a:rPr lang="en-US" b="1" dirty="0" smtClean="0">
                <a:latin typeface="+mn-lt"/>
              </a:rPr>
              <a:t>Monitoring</a:t>
            </a:r>
          </a:p>
          <a:p>
            <a:pPr algn="l"/>
            <a:endParaRPr lang="en-US" dirty="0" smtClean="0">
              <a:latin typeface="+mn-lt"/>
            </a:endParaRPr>
          </a:p>
          <a:p>
            <a:pPr algn="l"/>
            <a:r>
              <a:rPr lang="en-US" dirty="0" smtClean="0">
                <a:latin typeface="+mn-lt"/>
              </a:rPr>
              <a:t>The QAD Reporting Service is distributed with a utility to monitor the service. To start the utility:</a:t>
            </a:r>
          </a:p>
          <a:p>
            <a:pPr algn="l"/>
            <a:endParaRPr lang="en-US" dirty="0" smtClean="0">
              <a:latin typeface="+mn-lt"/>
            </a:endParaRPr>
          </a:p>
          <a:p>
            <a:pPr marL="514350" indent="-514350" algn="l">
              <a:buFont typeface="+mj-lt"/>
              <a:buAutoNum type="arabicPeriod"/>
            </a:pPr>
            <a:r>
              <a:rPr lang="en-US" dirty="0" smtClean="0">
                <a:latin typeface="+mn-lt"/>
              </a:rPr>
              <a:t>Click the Monitor Service shortcut.</a:t>
            </a:r>
          </a:p>
          <a:p>
            <a:pPr marL="514350" indent="-514350" algn="l">
              <a:buFont typeface="+mj-lt"/>
              <a:buAutoNum type="arabicPeriod"/>
            </a:pPr>
            <a:r>
              <a:rPr lang="en-US" dirty="0" smtClean="0">
                <a:latin typeface="+mn-lt"/>
              </a:rPr>
              <a:t>Enter </a:t>
            </a:r>
            <a:r>
              <a:rPr lang="en-US" dirty="0" smtClean="0">
                <a:latin typeface="Courier New" pitchFamily="49" charset="0"/>
                <a:cs typeface="Courier New" pitchFamily="49" charset="0"/>
              </a:rPr>
              <a:t>localhost</a:t>
            </a:r>
            <a:r>
              <a:rPr lang="en-US" dirty="0" smtClean="0">
                <a:latin typeface="+mn-lt"/>
              </a:rPr>
              <a:t> in the Host text box.</a:t>
            </a:r>
          </a:p>
          <a:p>
            <a:pPr marL="514350" indent="-514350" algn="l">
              <a:buFont typeface="+mj-lt"/>
              <a:buAutoNum type="arabicPeriod"/>
            </a:pPr>
            <a:r>
              <a:rPr lang="en-US" dirty="0" smtClean="0">
                <a:latin typeface="+mn-lt"/>
              </a:rPr>
              <a:t>Click the Start button to begin monitoring the local service.</a:t>
            </a:r>
            <a:endParaRPr lang="en-US" dirty="0">
              <a:latin typeface="+mn-lt"/>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4" y="1158951"/>
            <a:ext cx="8527311" cy="523220"/>
          </a:xfrm>
          <a:prstGeom prst="rect">
            <a:avLst/>
          </a:prstGeom>
          <a:noFill/>
        </p:spPr>
        <p:txBody>
          <a:bodyPr wrap="square" rtlCol="0">
            <a:spAutoFit/>
          </a:bodyPr>
          <a:lstStyle/>
          <a:p>
            <a:pPr algn="l"/>
            <a:r>
              <a:rPr lang="en-US" dirty="0" smtClean="0">
                <a:latin typeface="+mn-lt"/>
              </a:rPr>
              <a:t>Reporting Service Monitor</a:t>
            </a:r>
            <a:endParaRPr lang="en-US" dirty="0">
              <a:latin typeface="+mn-lt"/>
            </a:endParaRPr>
          </a:p>
        </p:txBody>
      </p:sp>
      <p:pic>
        <p:nvPicPr>
          <p:cNvPr id="35842" name="Picture 2"/>
          <p:cNvPicPr>
            <a:picLocks noChangeAspect="1" noChangeArrowheads="1"/>
          </p:cNvPicPr>
          <p:nvPr/>
        </p:nvPicPr>
        <p:blipFill>
          <a:blip r:embed="rId2" cstate="print"/>
          <a:srcRect/>
          <a:stretch>
            <a:fillRect/>
          </a:stretch>
        </p:blipFill>
        <p:spPr bwMode="auto">
          <a:xfrm>
            <a:off x="1052513" y="1890732"/>
            <a:ext cx="7038975" cy="399097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052610"/>
            <a:ext cx="8527311" cy="5139869"/>
          </a:xfrm>
          <a:prstGeom prst="rect">
            <a:avLst/>
          </a:prstGeom>
          <a:noFill/>
        </p:spPr>
        <p:txBody>
          <a:bodyPr wrap="square" rtlCol="0">
            <a:spAutoFit/>
          </a:bodyPr>
          <a:lstStyle/>
          <a:p>
            <a:pPr algn="l"/>
            <a:r>
              <a:rPr lang="en-US" b="1" dirty="0" smtClean="0">
                <a:latin typeface="+mn-lt"/>
              </a:rPr>
              <a:t>QAD Reporting Service Does Not Start</a:t>
            </a:r>
          </a:p>
          <a:p>
            <a:pPr algn="l"/>
            <a:endParaRPr lang="en-US" sz="1000" b="1" dirty="0" smtClean="0">
              <a:latin typeface="+mn-lt"/>
            </a:endParaRPr>
          </a:p>
          <a:p>
            <a:pPr algn="l"/>
            <a:r>
              <a:rPr lang="en-US" dirty="0" smtClean="0">
                <a:latin typeface="+mn-lt"/>
              </a:rPr>
              <a:t>The QAD Reporting Service is designed to run as an unattended Windows Service. After the Reporting Service is installed, you must start it manually. It is not automatically started during installation. To determine if the service is running, check the QAD Reporting Service entry in the Windows Services application.</a:t>
            </a:r>
          </a:p>
          <a:p>
            <a:pPr algn="l"/>
            <a:endParaRPr lang="en-US" sz="1000" dirty="0" smtClean="0">
              <a:latin typeface="+mn-lt"/>
            </a:endParaRPr>
          </a:p>
          <a:p>
            <a:pPr algn="l"/>
            <a:r>
              <a:rPr lang="en-US" b="1" i="1" dirty="0" smtClean="0">
                <a:latin typeface="+mn-lt"/>
              </a:rPr>
              <a:t>Note</a:t>
            </a:r>
            <a:r>
              <a:rPr lang="en-US" dirty="0" smtClean="0">
                <a:latin typeface="+mn-lt"/>
              </a:rPr>
              <a:t> Press function key F5 within the Windows Services application to ensure that you are presented with up-to-date information.</a:t>
            </a:r>
            <a:endParaRPr lang="en-US" dirty="0">
              <a:latin typeface="+mn-lt"/>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5" y="1084512"/>
            <a:ext cx="8527311" cy="3108543"/>
          </a:xfrm>
          <a:prstGeom prst="rect">
            <a:avLst/>
          </a:prstGeom>
          <a:noFill/>
        </p:spPr>
        <p:txBody>
          <a:bodyPr wrap="square" rtlCol="0">
            <a:spAutoFit/>
          </a:bodyPr>
          <a:lstStyle/>
          <a:p>
            <a:pPr algn="l"/>
            <a:r>
              <a:rPr lang="en-US" dirty="0" smtClean="0">
                <a:latin typeface="+mn-lt"/>
              </a:rPr>
              <a:t>Windows Service Entry for Reporting Service</a:t>
            </a:r>
          </a:p>
          <a:p>
            <a:pPr algn="l"/>
            <a:endParaRPr lang="en-US" dirty="0" smtClean="0"/>
          </a:p>
          <a:p>
            <a:pPr algn="l"/>
            <a:endParaRPr lang="en-US" dirty="0" smtClean="0"/>
          </a:p>
          <a:p>
            <a:endParaRPr lang="en-US" dirty="0" smtClean="0"/>
          </a:p>
          <a:p>
            <a:pPr algn="l"/>
            <a:r>
              <a:rPr lang="en-US" dirty="0" smtClean="0">
                <a:latin typeface="+mn-lt"/>
              </a:rPr>
              <a:t>Errors that occur while running the service are recorded in the Windows Event Log, which you can view with the Windows Event Viewer.</a:t>
            </a:r>
            <a:endParaRPr lang="en-US" dirty="0">
              <a:latin typeface="+mn-lt"/>
            </a:endParaRPr>
          </a:p>
        </p:txBody>
      </p:sp>
      <p:pic>
        <p:nvPicPr>
          <p:cNvPr id="36866" name="Picture 2"/>
          <p:cNvPicPr>
            <a:picLocks noChangeAspect="1" noChangeArrowheads="1"/>
          </p:cNvPicPr>
          <p:nvPr/>
        </p:nvPicPr>
        <p:blipFill>
          <a:blip r:embed="rId2" cstate="print"/>
          <a:srcRect/>
          <a:stretch>
            <a:fillRect/>
          </a:stretch>
        </p:blipFill>
        <p:spPr bwMode="auto">
          <a:xfrm>
            <a:off x="1154489" y="2017908"/>
            <a:ext cx="6816852" cy="528066"/>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5" y="850583"/>
            <a:ext cx="8527312" cy="523220"/>
          </a:xfrm>
          <a:prstGeom prst="rect">
            <a:avLst/>
          </a:prstGeom>
          <a:noFill/>
        </p:spPr>
        <p:txBody>
          <a:bodyPr wrap="square" rtlCol="0">
            <a:spAutoFit/>
          </a:bodyPr>
          <a:lstStyle/>
          <a:p>
            <a:pPr algn="l"/>
            <a:r>
              <a:rPr lang="en-US" dirty="0" smtClean="0">
                <a:latin typeface="+mn-lt"/>
                <a:cs typeface="Shonar Bangla" pitchFamily="34" charset="0"/>
              </a:rPr>
              <a:t>Windows Event Log</a:t>
            </a:r>
            <a:endParaRPr lang="en-US" dirty="0">
              <a:latin typeface="+mn-lt"/>
              <a:cs typeface="Shonar Bangla" pitchFamily="34" charset="0"/>
            </a:endParaRPr>
          </a:p>
        </p:txBody>
      </p:sp>
      <p:pic>
        <p:nvPicPr>
          <p:cNvPr id="37890" name="Picture 2"/>
          <p:cNvPicPr>
            <a:picLocks noChangeAspect="1" noChangeArrowheads="1"/>
          </p:cNvPicPr>
          <p:nvPr/>
        </p:nvPicPr>
        <p:blipFill>
          <a:blip r:embed="rId2" cstate="print"/>
          <a:srcRect/>
          <a:stretch>
            <a:fillRect/>
          </a:stretch>
        </p:blipFill>
        <p:spPr bwMode="auto">
          <a:xfrm>
            <a:off x="2171820" y="1382694"/>
            <a:ext cx="4792980" cy="490728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6" name="Rectangle 10"/>
          <p:cNvSpPr>
            <a:spLocks noGrp="1" noChangeArrowheads="1"/>
          </p:cNvSpPr>
          <p:nvPr>
            <p:ph type="title"/>
          </p:nvPr>
        </p:nvSpPr>
        <p:spPr/>
        <p:txBody>
          <a:bodyPr>
            <a:normAutofit/>
          </a:bodyPr>
          <a:lstStyle/>
          <a:p>
            <a:r>
              <a:rPr lang="en-US" dirty="0" smtClean="0"/>
              <a:t>General Prerequisites</a:t>
            </a:r>
            <a:endParaRPr lang="en-US" dirty="0"/>
          </a:p>
        </p:txBody>
      </p:sp>
      <p:sp>
        <p:nvSpPr>
          <p:cNvPr id="10" name="Footer Placeholder 2"/>
          <p:cNvSpPr>
            <a:spLocks noGrp="1"/>
          </p:cNvSpPr>
          <p:nvPr>
            <p:ph type="ftr" sz="quarter" idx="10"/>
          </p:nvPr>
        </p:nvSpPr>
        <p:spPr/>
        <p:txBody>
          <a:bodyPr/>
          <a:lstStyle/>
          <a:p>
            <a:r>
              <a:rPr lang="en-US" dirty="0" smtClean="0"/>
              <a:t>PC-CM-100</a:t>
            </a:r>
            <a:endParaRPr lang="en-US" dirty="0"/>
          </a:p>
        </p:txBody>
      </p:sp>
      <p:sp>
        <p:nvSpPr>
          <p:cNvPr id="14" name="Content Placeholder 8"/>
          <p:cNvSpPr txBox="1">
            <a:spLocks/>
          </p:cNvSpPr>
          <p:nvPr/>
        </p:nvSpPr>
        <p:spPr>
          <a:xfrm>
            <a:off x="308344" y="1202960"/>
            <a:ext cx="8516679" cy="5266945"/>
          </a:xfrm>
          <a:prstGeom prst="rect">
            <a:avLst/>
          </a:prstGeom>
        </p:spPr>
        <p:txBody>
          <a:bodyPr>
            <a:normAutofit/>
          </a:bodyPr>
          <a:lstStyle/>
          <a:p>
            <a:pPr algn="l"/>
            <a:r>
              <a:rPr lang="en-US" dirty="0" smtClean="0">
                <a:latin typeface="+mn-lt"/>
              </a:rPr>
              <a:t>Before installing QAD Enterprise Edition, you should have:</a:t>
            </a:r>
          </a:p>
          <a:p>
            <a:pPr algn="l"/>
            <a:endParaRPr lang="en-US" dirty="0" smtClean="0">
              <a:latin typeface="+mn-lt"/>
            </a:endParaRPr>
          </a:p>
          <a:p>
            <a:pPr marL="457200" indent="-457200" algn="l">
              <a:buSzPct val="85000"/>
              <a:buFont typeface="+mj-lt"/>
              <a:buAutoNum type="arabicPeriod"/>
            </a:pPr>
            <a:r>
              <a:rPr lang="en-US" sz="2400" dirty="0" smtClean="0">
                <a:latin typeface="+mn-lt"/>
              </a:rPr>
              <a:t>The QAD Enterprise Edition media or product download.</a:t>
            </a:r>
          </a:p>
          <a:p>
            <a:pPr marL="457200" indent="-457200" algn="l">
              <a:buFont typeface="+mj-lt"/>
              <a:buAutoNum type="arabicPeriod"/>
            </a:pPr>
            <a:r>
              <a:rPr lang="en-US" sz="2400" dirty="0" smtClean="0">
                <a:latin typeface="+mn-lt"/>
              </a:rPr>
              <a:t>A valid QAD product license key for each module you have purchased.</a:t>
            </a:r>
          </a:p>
          <a:p>
            <a:pPr marL="457200" indent="-457200" algn="l">
              <a:buFont typeface="+mj-lt"/>
              <a:buAutoNum type="arabicPeriod"/>
            </a:pPr>
            <a:r>
              <a:rPr lang="en-US" sz="2400" dirty="0" smtClean="0">
                <a:latin typeface="+mn-lt"/>
              </a:rPr>
              <a:t>A UNIX and Progress database administrator who can manage Progress client processes.</a:t>
            </a:r>
          </a:p>
          <a:p>
            <a:pPr marL="457200" indent="-457200" algn="l">
              <a:buFont typeface="+mj-lt"/>
              <a:buAutoNum type="arabicPeriod"/>
            </a:pPr>
            <a:r>
              <a:rPr lang="en-US" sz="2400" dirty="0" smtClean="0">
                <a:latin typeface="+mn-lt"/>
              </a:rPr>
              <a:t>A 100 Mbps or faster network.</a:t>
            </a:r>
          </a:p>
          <a:p>
            <a:pPr marL="457200" indent="-457200" algn="l">
              <a:buFont typeface="+mj-lt"/>
              <a:buAutoNum type="arabicPeriod"/>
            </a:pPr>
            <a:r>
              <a:rPr lang="en-US" sz="2400" dirty="0" smtClean="0">
                <a:latin typeface="+mn-lt"/>
              </a:rPr>
              <a:t>Easy access to this guide.</a:t>
            </a:r>
            <a:endParaRPr kumimoji="0" lang="en-US" sz="2400" i="0" u="none" strike="noStrike" kern="1200" cap="none" spc="0" normalizeH="0" baseline="0" noProof="0" dirty="0" smtClean="0">
              <a:ln>
                <a:noFill/>
              </a:ln>
              <a:solidFill>
                <a:schemeClr val="tx1">
                  <a:lumMod val="75000"/>
                  <a:lumOff val="25000"/>
                </a:schemeClr>
              </a:solidFill>
              <a:effectLst/>
              <a:uLnTx/>
              <a:uFillTx/>
              <a:latin typeface="+mn-lt"/>
              <a:ea typeface="+mn-ea"/>
              <a:cs typeface="Century Gothic"/>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4" y="935655"/>
            <a:ext cx="8506047" cy="4985980"/>
          </a:xfrm>
          <a:prstGeom prst="rect">
            <a:avLst/>
          </a:prstGeom>
          <a:noFill/>
        </p:spPr>
        <p:txBody>
          <a:bodyPr wrap="square" rtlCol="0">
            <a:spAutoFit/>
          </a:bodyPr>
          <a:lstStyle/>
          <a:p>
            <a:pPr algn="l"/>
            <a:r>
              <a:rPr lang="en-US" dirty="0" smtClean="0">
                <a:latin typeface="+mn-lt"/>
              </a:rPr>
              <a:t>You can run the service as a stand-alone console application to bypass the Windows service layer while testing. To run the QAD Reporting Service from the console:</a:t>
            </a:r>
          </a:p>
          <a:p>
            <a:pPr algn="l"/>
            <a:endParaRPr lang="en-US" sz="1000" dirty="0" smtClean="0">
              <a:latin typeface="+mn-lt"/>
            </a:endParaRPr>
          </a:p>
          <a:p>
            <a:pPr marL="514350" indent="-514350" algn="l">
              <a:buFont typeface="+mj-lt"/>
              <a:buAutoNum type="arabicPeriod"/>
            </a:pPr>
            <a:r>
              <a:rPr lang="en-US" dirty="0" smtClean="0">
                <a:latin typeface="+mn-lt"/>
              </a:rPr>
              <a:t>Start a command prompt.</a:t>
            </a:r>
          </a:p>
          <a:p>
            <a:pPr marL="514350" indent="-514350" algn="l">
              <a:buFont typeface="+mj-lt"/>
              <a:buAutoNum type="arabicPeriod"/>
            </a:pPr>
            <a:r>
              <a:rPr lang="en-US" dirty="0" smtClean="0">
                <a:latin typeface="+mn-lt"/>
              </a:rPr>
              <a:t>Enter:</a:t>
            </a:r>
          </a:p>
          <a:p>
            <a:pPr algn="l"/>
            <a:r>
              <a:rPr lang="en-US" dirty="0" smtClean="0">
                <a:latin typeface="Courier New" pitchFamily="49" charset="0"/>
                <a:cs typeface="Courier New" pitchFamily="49" charset="0"/>
              </a:rPr>
              <a:t>		cd &lt;</a:t>
            </a:r>
            <a:r>
              <a:rPr lang="en-US" i="1" dirty="0" smtClean="0">
                <a:latin typeface="Courier New" pitchFamily="49" charset="0"/>
                <a:cs typeface="Courier New" pitchFamily="49" charset="0"/>
              </a:rPr>
              <a:t>ReportingService</a:t>
            </a:r>
            <a:r>
              <a:rPr lang="en-US" i="1" dirty="0" smtClean="0">
                <a:latin typeface="Courier New" pitchFamily="49" charset="0"/>
                <a:cs typeface="Courier New" pitchFamily="49" charset="0"/>
              </a:rPr>
              <a:t>&gt;\</a:t>
            </a:r>
          </a:p>
          <a:p>
            <a:pPr marL="514350" indent="-514350" algn="l">
              <a:buFont typeface="+mj-lt"/>
              <a:buAutoNum type="arabicPeriod" startAt="3"/>
            </a:pPr>
            <a:r>
              <a:rPr lang="en-US" dirty="0" smtClean="0">
                <a:latin typeface="+mn-lt"/>
              </a:rPr>
              <a:t>Enter:</a:t>
            </a:r>
          </a:p>
          <a:p>
            <a:pPr marL="514350" indent="-514350" algn="l">
              <a:buFont typeface="+mj-lt"/>
              <a:buAutoNum type="arabicPeriod" startAt="3"/>
            </a:pPr>
            <a:endParaRPr lang="en-US" sz="1000" dirty="0" smtClean="0">
              <a:latin typeface="+mn-lt"/>
            </a:endParaRPr>
          </a:p>
          <a:p>
            <a:pPr algn="l"/>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QAD.CBFReportingService.exe</a:t>
            </a:r>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configfile</a:t>
            </a:r>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QAD.CBFReportingService.exe.config</a:t>
            </a:r>
            <a:r>
              <a:rPr lang="en-US" sz="1800" dirty="0" smtClean="0">
                <a:latin typeface="Courier New" pitchFamily="49" charset="0"/>
                <a:cs typeface="Courier New" pitchFamily="49" charset="0"/>
              </a:rPr>
              <a:t> –</a:t>
            </a:r>
            <a:r>
              <a:rPr lang="en-US" sz="1800" dirty="0" smtClean="0">
                <a:latin typeface="Courier New" pitchFamily="49" charset="0"/>
                <a:cs typeface="Courier New" pitchFamily="49" charset="0"/>
              </a:rPr>
              <a:t>noservice</a:t>
            </a:r>
            <a:endParaRPr lang="en-US" sz="1800" dirty="0" smtClean="0">
              <a:latin typeface="Courier New" pitchFamily="49" charset="0"/>
              <a:cs typeface="Courier New" pitchFamily="49" charset="0"/>
            </a:endParaRPr>
          </a:p>
          <a:p>
            <a:pPr algn="l"/>
            <a:endParaRPr lang="en-US" sz="1000" dirty="0" smtClean="0">
              <a:latin typeface="Courier New" pitchFamily="49" charset="0"/>
              <a:cs typeface="Courier New" pitchFamily="49" charset="0"/>
            </a:endParaRPr>
          </a:p>
          <a:p>
            <a:pPr marL="514350" indent="-514350" algn="l">
              <a:buFont typeface="+mj-lt"/>
              <a:buAutoNum type="arabicPeriod" startAt="4"/>
            </a:pPr>
            <a:r>
              <a:rPr lang="en-US" dirty="0" smtClean="0">
                <a:latin typeface="+mn-lt"/>
              </a:rPr>
              <a:t>To stop the service, press </a:t>
            </a:r>
            <a:r>
              <a:rPr lang="en-US" dirty="0" smtClean="0">
                <a:latin typeface="+mn-lt"/>
              </a:rPr>
              <a:t>CTRL+c</a:t>
            </a:r>
            <a:r>
              <a:rPr lang="en-US" dirty="0" smtClean="0">
                <a:latin typeface="+mn-lt"/>
              </a:rPr>
              <a:t>.</a:t>
            </a:r>
            <a:endParaRPr lang="en-US" dirty="0">
              <a:latin typeface="+mn-lt"/>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287079" y="1176011"/>
            <a:ext cx="8527312" cy="4431983"/>
          </a:xfrm>
          <a:prstGeom prst="rect">
            <a:avLst/>
          </a:prstGeom>
        </p:spPr>
        <p:txBody>
          <a:bodyPr wrap="square">
            <a:spAutoFit/>
          </a:bodyPr>
          <a:lstStyle/>
          <a:p>
            <a:pPr algn="l"/>
            <a:r>
              <a:rPr lang="en-US" b="1" dirty="0" smtClean="0">
                <a:latin typeface="+mn-lt"/>
              </a:rPr>
              <a:t>QAD Reporting Service is Not Communicating with the Application Server</a:t>
            </a:r>
          </a:p>
          <a:p>
            <a:pPr algn="l"/>
            <a:endParaRPr lang="en-US" sz="1000" b="1" dirty="0" smtClean="0">
              <a:latin typeface="+mn-lt"/>
            </a:endParaRPr>
          </a:p>
          <a:p>
            <a:pPr algn="l"/>
            <a:r>
              <a:rPr lang="en-US" sz="2400" dirty="0" smtClean="0">
                <a:latin typeface="+mn-lt"/>
              </a:rPr>
              <a:t>One way to determine if the reporting service is communicating with the application server is to attempt to send a test report (see “Testing” on page 30). If you receive warning message QADFC-610, it indicates that the reporting service and the application server cannot communicate. After a short time, you can review the Windows Event Log on the server where the QAD Reporting Service is installed for a more detailed explanation of the failure.</a:t>
            </a:r>
            <a:endParaRPr lang="en-US" sz="2400" dirty="0">
              <a:latin typeface="+mn-lt"/>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924999"/>
            <a:ext cx="8516679" cy="4955203"/>
          </a:xfrm>
          <a:prstGeom prst="rect">
            <a:avLst/>
          </a:prstGeom>
          <a:noFill/>
        </p:spPr>
        <p:txBody>
          <a:bodyPr wrap="square" rtlCol="0">
            <a:spAutoFit/>
          </a:bodyPr>
          <a:lstStyle/>
          <a:p>
            <a:pPr algn="l"/>
            <a:r>
              <a:rPr lang="en-US" b="1" dirty="0" smtClean="0">
                <a:latin typeface="+mn-lt"/>
              </a:rPr>
              <a:t>QAD Reporting Service to Application Server</a:t>
            </a:r>
          </a:p>
          <a:p>
            <a:pPr algn="l"/>
            <a:endParaRPr lang="en-US" b="1" dirty="0" smtClean="0">
              <a:latin typeface="+mn-lt"/>
            </a:endParaRPr>
          </a:p>
          <a:p>
            <a:pPr algn="l"/>
            <a:r>
              <a:rPr lang="en-US" sz="2400" dirty="0" smtClean="0">
                <a:latin typeface="+mn-lt"/>
              </a:rPr>
              <a:t>The QAD Reporting Service obtains the address of the application server from the configuration associated with the Home Server environment with which it is associated. In a typical deployment, an XML document specifies this configuration as:</a:t>
            </a:r>
          </a:p>
          <a:p>
            <a:pPr algn="l"/>
            <a:endParaRPr lang="en-US" sz="2400" dirty="0" smtClean="0">
              <a:latin typeface="+mn-lt"/>
            </a:endParaRPr>
          </a:p>
          <a:p>
            <a:pPr algn="l"/>
            <a:r>
              <a:rPr lang="en-US" sz="1400" dirty="0" smtClean="0">
                <a:latin typeface="Courier New" pitchFamily="49" charset="0"/>
                <a:cs typeface="Courier New" pitchFamily="49" charset="0"/>
              </a:rPr>
              <a:t>	&lt;</a:t>
            </a:r>
            <a:r>
              <a:rPr lang="en-US" sz="1400" i="1" dirty="0" smtClean="0">
                <a:latin typeface="Courier New" pitchFamily="49" charset="0"/>
                <a:cs typeface="Courier New" pitchFamily="49" charset="0"/>
              </a:rPr>
              <a:t>home_server</a:t>
            </a:r>
            <a:r>
              <a:rPr lang="en-US" sz="1400" i="1" dirty="0" smtClean="0">
                <a:latin typeface="Courier New" pitchFamily="49" charset="0"/>
                <a:cs typeface="Courier New" pitchFamily="49" charset="0"/>
              </a:rPr>
              <a:t>&gt;/configurations/&lt;</a:t>
            </a:r>
            <a:r>
              <a:rPr lang="en-US" sz="1400" i="1" dirty="0" smtClean="0">
                <a:latin typeface="Courier New" pitchFamily="49" charset="0"/>
                <a:cs typeface="Courier New" pitchFamily="49" charset="0"/>
              </a:rPr>
              <a:t>environment_name</a:t>
            </a:r>
            <a:r>
              <a:rPr lang="en-US" sz="1400" i="1" dirty="0" smtClean="0">
                <a:latin typeface="Courier New" pitchFamily="49" charset="0"/>
                <a:cs typeface="Courier New" pitchFamily="49" charset="0"/>
              </a:rPr>
              <a:t>&gt;/client-session.xml</a:t>
            </a:r>
          </a:p>
          <a:p>
            <a:pPr algn="l"/>
            <a:endParaRPr lang="en-US" sz="1400" i="1" dirty="0" smtClean="0">
              <a:latin typeface="Courier New" pitchFamily="49" charset="0"/>
              <a:cs typeface="Courier New" pitchFamily="49" charset="0"/>
            </a:endParaRPr>
          </a:p>
          <a:p>
            <a:pPr algn="l"/>
            <a:r>
              <a:rPr lang="en-US" sz="2400" dirty="0" smtClean="0">
                <a:latin typeface="+mn-lt"/>
              </a:rPr>
              <a:t>In this document, the following fragment defines the application server address:</a:t>
            </a:r>
          </a:p>
          <a:p>
            <a:pPr algn="l"/>
            <a:endParaRPr lang="en-US" sz="2400" dirty="0" smtClean="0">
              <a:latin typeface="+mn-lt"/>
            </a:endParaRPr>
          </a:p>
          <a:p>
            <a:pPr algn="l"/>
            <a:r>
              <a:rPr lang="en-US" sz="1600" dirty="0" smtClean="0">
                <a:latin typeface="Courier New" pitchFamily="49" charset="0"/>
                <a:cs typeface="Courier New" pitchFamily="49" charset="0"/>
              </a:rPr>
              <a:t>	&lt;</a:t>
            </a:r>
            <a:r>
              <a:rPr lang="en-US" sz="1600" dirty="0" smtClean="0">
                <a:latin typeface="Courier New" pitchFamily="49" charset="0"/>
                <a:cs typeface="Courier New" pitchFamily="49" charset="0"/>
              </a:rPr>
              <a:t>qad.appserver</a:t>
            </a:r>
            <a:r>
              <a:rPr lang="en-US" sz="1600" dirty="0" smtClean="0">
                <a:latin typeface="Courier New" pitchFamily="49" charset="0"/>
                <a:cs typeface="Courier New" pitchFamily="49" charset="0"/>
              </a:rPr>
              <a:t> </a:t>
            </a:r>
            <a:r>
              <a:rPr lang="en-US" sz="1600" dirty="0" smtClean="0">
                <a:latin typeface="Courier New" pitchFamily="49" charset="0"/>
                <a:cs typeface="Courier New" pitchFamily="49" charset="0"/>
              </a:rPr>
              <a:t>url</a:t>
            </a:r>
            <a:r>
              <a:rPr lang="en-US" sz="1600" dirty="0" smtClean="0">
                <a:latin typeface="Courier New" pitchFamily="49" charset="0"/>
                <a:cs typeface="Courier New" pitchFamily="49" charset="0"/>
              </a:rPr>
              <a:t>="appserverdc://qadrh.qad.com/pilot"/&gt;</a:t>
            </a:r>
            <a:endParaRPr lang="en-US" sz="1600" dirty="0">
              <a:latin typeface="Courier New" pitchFamily="49" charset="0"/>
              <a:cs typeface="Courier New" pitchFamily="49"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97172"/>
            <a:ext cx="8527311" cy="3539430"/>
          </a:xfrm>
          <a:prstGeom prst="rect">
            <a:avLst/>
          </a:prstGeom>
          <a:noFill/>
        </p:spPr>
        <p:txBody>
          <a:bodyPr wrap="square" rtlCol="0">
            <a:spAutoFit/>
          </a:bodyPr>
          <a:lstStyle/>
          <a:p>
            <a:pPr algn="l"/>
            <a:r>
              <a:rPr lang="en-US" b="1" i="1" dirty="0" smtClean="0"/>
              <a:t>Note</a:t>
            </a:r>
            <a:r>
              <a:rPr lang="en-US" dirty="0" smtClean="0"/>
              <a:t> If a host name is specified (for example, </a:t>
            </a:r>
            <a:r>
              <a:rPr lang="en-US" dirty="0" smtClean="0">
                <a:latin typeface="Courier New" pitchFamily="49" charset="0"/>
                <a:cs typeface="Courier New" pitchFamily="49" charset="0"/>
              </a:rPr>
              <a:t>qadrh</a:t>
            </a:r>
            <a:r>
              <a:rPr lang="en-US" dirty="0" smtClean="0"/>
              <a:t>) instead of an IP address, the Windows server on which the QAD Reporting Service is installed must be able to resolve the host name.</a:t>
            </a:r>
          </a:p>
          <a:p>
            <a:pPr algn="l"/>
            <a:endParaRPr lang="en-US" dirty="0" smtClean="0"/>
          </a:p>
          <a:p>
            <a:pPr algn="l"/>
            <a:r>
              <a:rPr lang="en-US" dirty="0" smtClean="0"/>
              <a:t>In some network deployments, the Progress </a:t>
            </a:r>
            <a:r>
              <a:rPr lang="en-US" dirty="0" smtClean="0"/>
              <a:t>NameServer</a:t>
            </a:r>
            <a:r>
              <a:rPr lang="en-US" dirty="0" smtClean="0"/>
              <a:t> can return an IP address that cannot be routed.</a:t>
            </a:r>
            <a:endParaRPr 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095144"/>
            <a:ext cx="8537944" cy="523220"/>
          </a:xfrm>
          <a:prstGeom prst="rect">
            <a:avLst/>
          </a:prstGeom>
          <a:noFill/>
        </p:spPr>
        <p:txBody>
          <a:bodyPr wrap="square" rtlCol="0">
            <a:spAutoFit/>
          </a:bodyPr>
          <a:lstStyle/>
          <a:p>
            <a:pPr algn="l"/>
            <a:r>
              <a:rPr lang="en-US" dirty="0" smtClean="0">
                <a:latin typeface="+mn-lt"/>
              </a:rPr>
              <a:t>Progress Server Error Listings</a:t>
            </a:r>
            <a:endParaRPr lang="en-US" dirty="0">
              <a:latin typeface="+mn-lt"/>
            </a:endParaRPr>
          </a:p>
        </p:txBody>
      </p:sp>
      <p:pic>
        <p:nvPicPr>
          <p:cNvPr id="1026" name="Picture 2"/>
          <p:cNvPicPr>
            <a:picLocks noChangeAspect="1" noChangeArrowheads="1"/>
          </p:cNvPicPr>
          <p:nvPr/>
        </p:nvPicPr>
        <p:blipFill>
          <a:blip r:embed="rId2" cstate="print"/>
          <a:srcRect/>
          <a:stretch>
            <a:fillRect/>
          </a:stretch>
        </p:blipFill>
        <p:spPr bwMode="auto">
          <a:xfrm>
            <a:off x="2320701" y="1674575"/>
            <a:ext cx="4493419" cy="4593431"/>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01458"/>
            <a:ext cx="8516679" cy="2923877"/>
          </a:xfrm>
          <a:prstGeom prst="rect">
            <a:avLst/>
          </a:prstGeom>
          <a:noFill/>
        </p:spPr>
        <p:txBody>
          <a:bodyPr wrap="square" rtlCol="0">
            <a:spAutoFit/>
          </a:bodyPr>
          <a:lstStyle/>
          <a:p>
            <a:pPr algn="l"/>
            <a:r>
              <a:rPr lang="en-US" dirty="0" smtClean="0">
                <a:latin typeface="+mn-lt"/>
              </a:rPr>
              <a:t>As a test, you can change the configuration to bypass the Progress </a:t>
            </a:r>
            <a:r>
              <a:rPr lang="en-US" dirty="0" smtClean="0">
                <a:latin typeface="+mn-lt"/>
              </a:rPr>
              <a:t>NameServer</a:t>
            </a:r>
            <a:r>
              <a:rPr lang="en-US" dirty="0" smtClean="0">
                <a:latin typeface="+mn-lt"/>
              </a:rPr>
              <a:t> using a direct connection to the application server.</a:t>
            </a:r>
          </a:p>
          <a:p>
            <a:pPr algn="l"/>
            <a:endParaRPr lang="en-US" dirty="0" smtClean="0">
              <a:latin typeface="+mn-lt"/>
            </a:endParaRPr>
          </a:p>
          <a:p>
            <a:pPr algn="l"/>
            <a:r>
              <a:rPr lang="en-US" dirty="0" smtClean="0">
                <a:latin typeface="+mn-lt"/>
              </a:rPr>
              <a:t>For example:</a:t>
            </a:r>
          </a:p>
          <a:p>
            <a:pPr algn="l"/>
            <a:endParaRPr lang="en-US" dirty="0" smtClean="0">
              <a:latin typeface="+mn-lt"/>
            </a:endParaRPr>
          </a:p>
          <a:p>
            <a:pPr algn="l"/>
            <a:r>
              <a:rPr lang="en-US" sz="1600" dirty="0" smtClean="0">
                <a:latin typeface="Courier New" pitchFamily="49" charset="0"/>
                <a:cs typeface="Courier New" pitchFamily="49" charset="0"/>
              </a:rPr>
              <a:t>	&lt;</a:t>
            </a:r>
            <a:r>
              <a:rPr lang="en-US" sz="1600" dirty="0" smtClean="0">
                <a:latin typeface="Courier New" pitchFamily="49" charset="0"/>
                <a:cs typeface="Courier New" pitchFamily="49" charset="0"/>
              </a:rPr>
              <a:t>qad.appserver</a:t>
            </a:r>
            <a:r>
              <a:rPr lang="en-US" sz="1600" dirty="0" smtClean="0">
                <a:latin typeface="Courier New" pitchFamily="49" charset="0"/>
                <a:cs typeface="Courier New" pitchFamily="49" charset="0"/>
              </a:rPr>
              <a:t> </a:t>
            </a:r>
            <a:r>
              <a:rPr lang="en-US" sz="1600" dirty="0" smtClean="0">
                <a:latin typeface="Courier New" pitchFamily="49" charset="0"/>
                <a:cs typeface="Courier New" pitchFamily="49" charset="0"/>
              </a:rPr>
              <a:t>url</a:t>
            </a:r>
            <a:r>
              <a:rPr lang="en-US" sz="1600" dirty="0" smtClean="0">
                <a:latin typeface="Courier New" pitchFamily="49" charset="0"/>
                <a:cs typeface="Courier New" pitchFamily="49" charset="0"/>
              </a:rPr>
              <a:t>="appserverdc://qadrh.qad.com/pilot"/&gt;</a:t>
            </a:r>
            <a:endParaRPr lang="en-US" sz="1600" dirty="0">
              <a:latin typeface="Courier New" pitchFamily="49" charset="0"/>
              <a:cs typeface="Courier New" pitchFamily="49"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TextBox 5"/>
          <p:cNvSpPr txBox="1"/>
          <p:nvPr/>
        </p:nvSpPr>
        <p:spPr>
          <a:xfrm>
            <a:off x="308344" y="956920"/>
            <a:ext cx="8527311" cy="5155257"/>
          </a:xfrm>
          <a:prstGeom prst="rect">
            <a:avLst/>
          </a:prstGeom>
          <a:noFill/>
        </p:spPr>
        <p:txBody>
          <a:bodyPr wrap="square" rtlCol="0">
            <a:spAutoFit/>
          </a:bodyPr>
          <a:lstStyle/>
          <a:p>
            <a:pPr algn="l"/>
            <a:r>
              <a:rPr lang="en-US" b="1" dirty="0" smtClean="0">
                <a:latin typeface="+mn-lt"/>
              </a:rPr>
              <a:t>Application Server to QAD Reporting Service</a:t>
            </a:r>
          </a:p>
          <a:p>
            <a:pPr algn="l"/>
            <a:endParaRPr lang="en-US" sz="1000" b="1" dirty="0" smtClean="0">
              <a:latin typeface="+mn-lt"/>
            </a:endParaRPr>
          </a:p>
          <a:p>
            <a:pPr algn="l"/>
            <a:r>
              <a:rPr lang="en-US" sz="2300" dirty="0" smtClean="0">
                <a:latin typeface="+mn-lt"/>
              </a:rPr>
              <a:t>By default, the QAD Reporting Service is configured to send the name of the Windows server to the application server. The host where the application server is installed must be able to resolve this name, or the QAD Reporting Service must be configured to send its IP address. To send the IP address rather than the host name, edit the QAD Reporting Service configuration file by setting the value of the key </a:t>
            </a:r>
            <a:r>
              <a:rPr lang="en-US" sz="2300" dirty="0" smtClean="0">
                <a:latin typeface="+mn-lt"/>
              </a:rPr>
              <a:t>ExternalHostName</a:t>
            </a:r>
            <a:r>
              <a:rPr lang="en-US" sz="2300" dirty="0" smtClean="0">
                <a:latin typeface="+mn-lt"/>
              </a:rPr>
              <a:t> to the Windows server IP address, as described in “Configuration” on page 29. Then stop and start the service to activate the change.</a:t>
            </a:r>
          </a:p>
          <a:p>
            <a:pPr algn="l"/>
            <a:endParaRPr lang="en-US" sz="2300" dirty="0" smtClean="0">
              <a:latin typeface="+mn-lt"/>
            </a:endParaRPr>
          </a:p>
          <a:p>
            <a:pPr algn="l"/>
            <a:r>
              <a:rPr lang="en-US" sz="2400" dirty="0" smtClean="0">
                <a:latin typeface="+mn-lt"/>
              </a:rPr>
              <a:t>For example:</a:t>
            </a:r>
          </a:p>
          <a:p>
            <a:pPr algn="l"/>
            <a:r>
              <a:rPr lang="en-US" sz="1400" dirty="0" smtClean="0">
                <a:latin typeface="Courier New" pitchFamily="49" charset="0"/>
                <a:cs typeface="Courier New" pitchFamily="49" charset="0"/>
              </a:rPr>
              <a:t>		&lt;add key="</a:t>
            </a:r>
            <a:r>
              <a:rPr lang="en-US" sz="1400" dirty="0" smtClean="0">
                <a:latin typeface="Courier New" pitchFamily="49" charset="0"/>
                <a:cs typeface="Courier New" pitchFamily="49" charset="0"/>
              </a:rPr>
              <a:t>ExternalHostName</a:t>
            </a:r>
            <a:r>
              <a:rPr lang="en-US" sz="1400" dirty="0" smtClean="0">
                <a:latin typeface="Courier New" pitchFamily="49" charset="0"/>
                <a:cs typeface="Courier New" pitchFamily="49" charset="0"/>
              </a:rPr>
              <a:t>" value="</a:t>
            </a:r>
            <a:r>
              <a:rPr lang="en-US" sz="1400" i="1" dirty="0" smtClean="0">
                <a:latin typeface="Courier New" pitchFamily="49" charset="0"/>
                <a:cs typeface="Courier New" pitchFamily="49" charset="0"/>
              </a:rPr>
              <a:t>nnn.nnn.nnn.nnn</a:t>
            </a:r>
            <a:r>
              <a:rPr lang="en-US" sz="1400" i="1" dirty="0" smtClean="0">
                <a:latin typeface="Courier New" pitchFamily="49" charset="0"/>
                <a:cs typeface="Courier New" pitchFamily="49" charset="0"/>
              </a:rPr>
              <a:t>"&gt;&lt;/add&gt;</a:t>
            </a:r>
            <a:endParaRPr lang="en-US" sz="1400" dirty="0">
              <a:latin typeface="Courier New" pitchFamily="49" charset="0"/>
              <a:cs typeface="Courier New" pitchFamily="49"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90847"/>
            <a:ext cx="8527311" cy="3539430"/>
          </a:xfrm>
          <a:prstGeom prst="rect">
            <a:avLst/>
          </a:prstGeom>
          <a:noFill/>
        </p:spPr>
        <p:txBody>
          <a:bodyPr wrap="square" rtlCol="0">
            <a:spAutoFit/>
          </a:bodyPr>
          <a:lstStyle/>
          <a:p>
            <a:pPr algn="l"/>
            <a:r>
              <a:rPr lang="en-US" b="1" dirty="0" smtClean="0">
                <a:latin typeface="+mn-lt"/>
              </a:rPr>
              <a:t>Reporting Service Cannot Connect to SMTP Server</a:t>
            </a:r>
          </a:p>
          <a:p>
            <a:pPr algn="l"/>
            <a:endParaRPr lang="en-US" b="1" dirty="0" smtClean="0">
              <a:latin typeface="+mn-lt"/>
            </a:endParaRPr>
          </a:p>
          <a:p>
            <a:pPr algn="l"/>
            <a:r>
              <a:rPr lang="en-US" dirty="0" smtClean="0">
                <a:latin typeface="+mn-lt"/>
              </a:rPr>
              <a:t>If a host name identifies the SMTP server, the Windows server containing the QAD Reporting Service installation must be able to resolve the host name and the SMTP server must be listening on TCP/IP port 25.</a:t>
            </a:r>
            <a:endParaRPr lang="en-US" dirty="0">
              <a:latin typeface="+mn-lt"/>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58940"/>
            <a:ext cx="8527311" cy="4401205"/>
          </a:xfrm>
          <a:prstGeom prst="rect">
            <a:avLst/>
          </a:prstGeom>
          <a:noFill/>
        </p:spPr>
        <p:txBody>
          <a:bodyPr wrap="square" rtlCol="0">
            <a:spAutoFit/>
          </a:bodyPr>
          <a:lstStyle/>
          <a:p>
            <a:pPr algn="l"/>
            <a:r>
              <a:rPr lang="en-US" b="1" i="1" dirty="0" smtClean="0">
                <a:latin typeface="+mn-lt"/>
              </a:rPr>
              <a:t>Note</a:t>
            </a:r>
            <a:r>
              <a:rPr lang="en-US" dirty="0" smtClean="0">
                <a:latin typeface="+mn-lt"/>
              </a:rPr>
              <a:t> Many anti-virus programs block TCP/IP port 25 to protect against malicious programs that use e-mail as part of their attack strategy. For example, McAfee blocks Port 25 for all processes, except those processes specified in a configurable list of exclusions. You can configure programs like McAfee to allow outgoing mail by using the process name</a:t>
            </a:r>
          </a:p>
          <a:p>
            <a:pPr algn="l"/>
            <a:r>
              <a:rPr lang="en-US" dirty="0" smtClean="0">
                <a:latin typeface="+mn-lt"/>
              </a:rPr>
              <a:t> </a:t>
            </a:r>
          </a:p>
          <a:p>
            <a:pPr algn="l"/>
            <a:r>
              <a:rPr lang="en-US" dirty="0" smtClean="0">
                <a:latin typeface="Courier New" pitchFamily="49" charset="0"/>
                <a:cs typeface="Courier New" pitchFamily="49" charset="0"/>
              </a:rPr>
              <a:t>	</a:t>
            </a:r>
            <a:r>
              <a:rPr lang="en-US" dirty="0" smtClean="0">
                <a:latin typeface="Courier New" pitchFamily="49" charset="0"/>
                <a:cs typeface="Courier New" pitchFamily="49" charset="0"/>
              </a:rPr>
              <a:t>QAD.CBFReportingService.exe</a:t>
            </a:r>
            <a:r>
              <a:rPr lang="en-US" dirty="0" smtClean="0">
                <a:latin typeface="Courier New" pitchFamily="49" charset="0"/>
                <a:cs typeface="Courier New" pitchFamily="49" charset="0"/>
              </a:rPr>
              <a:t>.</a:t>
            </a:r>
            <a:endParaRPr lang="en-US" dirty="0">
              <a:latin typeface="Courier New" pitchFamily="49" charset="0"/>
              <a:cs typeface="Courier New" pitchFamily="49"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542262" y="1084508"/>
            <a:ext cx="8048847" cy="4893647"/>
          </a:xfrm>
          <a:prstGeom prst="rect">
            <a:avLst/>
          </a:prstGeom>
          <a:noFill/>
        </p:spPr>
        <p:txBody>
          <a:bodyPr wrap="square" rtlCol="0">
            <a:spAutoFit/>
          </a:bodyPr>
          <a:lstStyle/>
          <a:p>
            <a:pPr algn="l"/>
            <a:r>
              <a:rPr lang="en-US" b="1" dirty="0" smtClean="0">
                <a:latin typeface="+mn-lt"/>
              </a:rPr>
              <a:t>Invalid E-mail Addresses</a:t>
            </a:r>
          </a:p>
          <a:p>
            <a:pPr algn="l"/>
            <a:endParaRPr lang="en-US" sz="1000" b="1" dirty="0" smtClean="0">
              <a:latin typeface="+mn-lt"/>
            </a:endParaRPr>
          </a:p>
          <a:p>
            <a:pPr algn="l"/>
            <a:r>
              <a:rPr lang="en-US" sz="2400" dirty="0" smtClean="0">
                <a:latin typeface="+mn-lt"/>
              </a:rPr>
              <a:t>If a report request contains an invalid sender (From) or recipient (To) address, the detailed error is logged in the Windows Event Log. The application server is informed that the request failed. You can review the failure from the QAD Applications Client using the Report Daemon Monitor.</a:t>
            </a:r>
          </a:p>
          <a:p>
            <a:pPr algn="l"/>
            <a:endParaRPr lang="en-US" sz="1000" dirty="0" smtClean="0">
              <a:latin typeface="+mn-lt"/>
            </a:endParaRPr>
          </a:p>
          <a:p>
            <a:pPr algn="l"/>
            <a:r>
              <a:rPr lang="en-US" sz="2400" b="1" i="1" dirty="0" smtClean="0">
                <a:latin typeface="+mn-lt"/>
              </a:rPr>
              <a:t>Note</a:t>
            </a:r>
            <a:r>
              <a:rPr lang="en-US" sz="2400" dirty="0" smtClean="0">
                <a:latin typeface="+mn-lt"/>
              </a:rPr>
              <a:t> The sender e-mail address is the address associated with the user account that is executing or scheduling the report. The e-mail address for a user account is specified with the User Maintenance program.</a:t>
            </a:r>
            <a:endParaRPr lang="en-US" sz="2400" dirty="0">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90" name="Rectangle 10"/>
          <p:cNvSpPr>
            <a:spLocks noGrp="1" noChangeArrowheads="1"/>
          </p:cNvSpPr>
          <p:nvPr>
            <p:ph type="title"/>
          </p:nvPr>
        </p:nvSpPr>
        <p:spPr/>
        <p:txBody>
          <a:bodyPr>
            <a:normAutofit/>
          </a:bodyPr>
          <a:lstStyle/>
          <a:p>
            <a:r>
              <a:rPr lang="en-US" dirty="0" smtClean="0"/>
              <a:t>Software and Hardware Prerequisites</a:t>
            </a:r>
            <a:endParaRPr lang="en-US" dirty="0"/>
          </a:p>
        </p:txBody>
      </p:sp>
      <p:sp>
        <p:nvSpPr>
          <p:cNvPr id="10" name="Footer Placeholder 2"/>
          <p:cNvSpPr>
            <a:spLocks noGrp="1"/>
          </p:cNvSpPr>
          <p:nvPr>
            <p:ph type="ftr" sz="quarter" idx="10"/>
          </p:nvPr>
        </p:nvSpPr>
        <p:spPr/>
        <p:txBody>
          <a:bodyPr/>
          <a:lstStyle/>
          <a:p>
            <a:r>
              <a:rPr lang="en-US" dirty="0" smtClean="0"/>
              <a:t>PC-CM-110</a:t>
            </a:r>
            <a:endParaRPr lang="en-US" dirty="0"/>
          </a:p>
        </p:txBody>
      </p:sp>
      <p:sp>
        <p:nvSpPr>
          <p:cNvPr id="6" name="TextBox 5"/>
          <p:cNvSpPr txBox="1"/>
          <p:nvPr/>
        </p:nvSpPr>
        <p:spPr>
          <a:xfrm>
            <a:off x="297712" y="1201473"/>
            <a:ext cx="8537944" cy="3816429"/>
          </a:xfrm>
          <a:prstGeom prst="rect">
            <a:avLst/>
          </a:prstGeom>
          <a:noFill/>
        </p:spPr>
        <p:txBody>
          <a:bodyPr wrap="square" rtlCol="0">
            <a:spAutoFit/>
          </a:bodyPr>
          <a:lstStyle/>
          <a:p>
            <a:pPr algn="l"/>
            <a:r>
              <a:rPr lang="en-US" dirty="0" smtClean="0"/>
              <a:t>The following sections describe the software and hardware prerequisites for installing QAD Enterprise Edition.</a:t>
            </a:r>
          </a:p>
          <a:p>
            <a:pPr algn="l"/>
            <a:endParaRPr lang="en-US" dirty="0" smtClean="0"/>
          </a:p>
          <a:p>
            <a:pPr algn="l"/>
            <a:r>
              <a:rPr lang="en-US" dirty="0" smtClean="0"/>
              <a:t>Refer to the Product Compatibility Guide in the QAD Store for up-to-date requirements and compatibility information:</a:t>
            </a:r>
          </a:p>
          <a:p>
            <a:pPr algn="l"/>
            <a:endParaRPr lang="en-US" dirty="0" smtClean="0"/>
          </a:p>
          <a:p>
            <a:pPr algn="l"/>
            <a:r>
              <a:rPr lang="en-US" sz="1800" dirty="0" smtClean="0">
                <a:latin typeface="Courier New" pitchFamily="49" charset="0"/>
                <a:cs typeface="Courier New" pitchFamily="49" charset="0"/>
              </a:rPr>
              <a:t>	http://store.qad.com/content/compatibility-guide </a:t>
            </a:r>
            <a:endParaRPr lang="en-US" sz="1800" dirty="0">
              <a:latin typeface="Courier New" pitchFamily="49" charset="0"/>
              <a:cs typeface="Courier New" pitchFamily="49"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Troubleshooting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690577"/>
            <a:ext cx="8527310" cy="1384995"/>
          </a:xfrm>
          <a:prstGeom prst="rect">
            <a:avLst/>
          </a:prstGeom>
          <a:noFill/>
        </p:spPr>
        <p:txBody>
          <a:bodyPr wrap="square" rtlCol="0">
            <a:spAutoFit/>
          </a:bodyPr>
          <a:lstStyle/>
          <a:p>
            <a:pPr algn="l"/>
            <a:r>
              <a:rPr lang="en-US" i="1" dirty="0" smtClean="0">
                <a:latin typeface="+mn-lt"/>
              </a:rPr>
              <a:t>	</a:t>
            </a:r>
            <a:r>
              <a:rPr lang="en-US" b="1" i="1" dirty="0" smtClean="0">
                <a:latin typeface="+mn-lt"/>
              </a:rPr>
              <a:t>Overview</a:t>
            </a:r>
          </a:p>
          <a:p>
            <a:pPr algn="l"/>
            <a:r>
              <a:rPr lang="en-US" b="1" i="1" dirty="0" smtClean="0">
                <a:latin typeface="+mn-lt"/>
              </a:rPr>
              <a:t>	General</a:t>
            </a:r>
          </a:p>
          <a:p>
            <a:pPr algn="l"/>
            <a:r>
              <a:rPr lang="en-US" b="1" i="1" dirty="0" smtClean="0">
                <a:latin typeface="+mn-lt"/>
              </a:rPr>
              <a:t>	Installation</a:t>
            </a:r>
            <a:endParaRPr lang="en-US" i="1" dirty="0">
              <a:latin typeface="+mn-lt"/>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999443"/>
            <a:ext cx="8537944" cy="4832092"/>
          </a:xfrm>
          <a:prstGeom prst="rect">
            <a:avLst/>
          </a:prstGeom>
          <a:noFill/>
        </p:spPr>
        <p:txBody>
          <a:bodyPr wrap="square" rtlCol="0">
            <a:spAutoFit/>
          </a:bodyPr>
          <a:lstStyle/>
          <a:p>
            <a:pPr algn="l"/>
            <a:r>
              <a:rPr lang="en-US" b="1" dirty="0" smtClean="0">
                <a:latin typeface="+mn-lt"/>
              </a:rPr>
              <a:t>Overview</a:t>
            </a:r>
          </a:p>
          <a:p>
            <a:pPr algn="l"/>
            <a:endParaRPr lang="en-US" b="1" dirty="0" smtClean="0">
              <a:latin typeface="+mn-lt"/>
            </a:endParaRPr>
          </a:p>
          <a:p>
            <a:pPr algn="l"/>
            <a:r>
              <a:rPr lang="en-US" dirty="0" smtClean="0">
                <a:latin typeface="+mn-lt"/>
              </a:rPr>
              <a:t>This chapter introduces troubleshooting techniques to use during Enterprise Edition installation. The information is divided into two sections.</a:t>
            </a:r>
          </a:p>
          <a:p>
            <a:pPr algn="l"/>
            <a:endParaRPr lang="en-US" dirty="0" smtClean="0">
              <a:latin typeface="+mn-lt"/>
            </a:endParaRPr>
          </a:p>
          <a:p>
            <a:pPr lvl="1" algn="l">
              <a:buFont typeface="Arial" pitchFamily="34" charset="0"/>
              <a:buChar char="•"/>
            </a:pPr>
            <a:r>
              <a:rPr lang="en-US" dirty="0" smtClean="0">
                <a:latin typeface="+mn-lt"/>
              </a:rPr>
              <a:t>	General – Information you can use during 	both installation and administration.</a:t>
            </a:r>
          </a:p>
          <a:p>
            <a:pPr lvl="1" algn="l">
              <a:buFont typeface="Arial" pitchFamily="34" charset="0"/>
              <a:buChar char="•"/>
            </a:pPr>
            <a:r>
              <a:rPr lang="en-US" dirty="0" smtClean="0">
                <a:latin typeface="+mn-lt"/>
              </a:rPr>
              <a:t>	Installation – Information specific to 	installation.</a:t>
            </a:r>
            <a:endParaRPr lang="en-US" dirty="0">
              <a:latin typeface="+mn-lt"/>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48299"/>
            <a:ext cx="8527311" cy="2246769"/>
          </a:xfrm>
          <a:prstGeom prst="rect">
            <a:avLst/>
          </a:prstGeom>
          <a:noFill/>
        </p:spPr>
        <p:txBody>
          <a:bodyPr wrap="square" rtlCol="0">
            <a:spAutoFit/>
          </a:bodyPr>
          <a:lstStyle/>
          <a:p>
            <a:pPr algn="l"/>
            <a:r>
              <a:rPr lang="en-US" b="1" dirty="0" smtClean="0">
                <a:latin typeface="+mn-lt"/>
              </a:rPr>
              <a:t>General</a:t>
            </a:r>
          </a:p>
          <a:p>
            <a:pPr algn="l"/>
            <a:endParaRPr lang="en-US" b="1" dirty="0" smtClean="0">
              <a:latin typeface="+mn-lt"/>
            </a:endParaRPr>
          </a:p>
          <a:p>
            <a:pPr algn="l"/>
            <a:r>
              <a:rPr lang="en-US" dirty="0" smtClean="0">
                <a:latin typeface="+mn-lt"/>
              </a:rPr>
              <a:t>The troubleshooting techniques detailed in this section can apply to both installation and administration questions.</a:t>
            </a:r>
            <a:endParaRPr lang="en-US" dirty="0">
              <a:latin typeface="+mn-lt"/>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063239"/>
            <a:ext cx="8537944" cy="4555093"/>
          </a:xfrm>
          <a:prstGeom prst="rect">
            <a:avLst/>
          </a:prstGeom>
          <a:noFill/>
        </p:spPr>
        <p:txBody>
          <a:bodyPr wrap="square" rtlCol="0">
            <a:spAutoFit/>
          </a:bodyPr>
          <a:lstStyle/>
          <a:p>
            <a:pPr algn="l"/>
            <a:r>
              <a:rPr lang="en-US" b="1" dirty="0" smtClean="0">
                <a:latin typeface="+mn-lt"/>
              </a:rPr>
              <a:t>Diagnosis</a:t>
            </a:r>
          </a:p>
          <a:p>
            <a:pPr algn="l"/>
            <a:endParaRPr lang="en-US" sz="1000" b="1" dirty="0" smtClean="0">
              <a:latin typeface="+mn-lt"/>
            </a:endParaRPr>
          </a:p>
          <a:p>
            <a:pPr algn="l"/>
            <a:r>
              <a:rPr lang="en-US" b="1" dirty="0" smtClean="0">
                <a:latin typeface="+mn-lt"/>
              </a:rPr>
              <a:t>Log Threshold</a:t>
            </a:r>
          </a:p>
          <a:p>
            <a:pPr algn="l"/>
            <a:endParaRPr lang="en-US" sz="1000" b="1" dirty="0" smtClean="0">
              <a:latin typeface="+mn-lt"/>
            </a:endParaRPr>
          </a:p>
          <a:p>
            <a:pPr algn="l"/>
            <a:r>
              <a:rPr lang="en-US" dirty="0" smtClean="0">
                <a:latin typeface="+mn-lt"/>
              </a:rPr>
              <a:t>The default log threshold is DEBUG, which records detailed information in the install and administration log files. In some cases, lowering the threshold to TRACE using the (-log-level) option provides the extra information needed to diagnose a problem. </a:t>
            </a:r>
          </a:p>
          <a:p>
            <a:pPr algn="l"/>
            <a:endParaRPr lang="en-US" dirty="0" smtClean="0">
              <a:latin typeface="+mn-lt"/>
            </a:endParaRPr>
          </a:p>
          <a:p>
            <a:pPr algn="l"/>
            <a:r>
              <a:rPr lang="en-US" sz="1800" dirty="0" smtClean="0">
                <a:latin typeface="Courier New" pitchFamily="49" charset="0"/>
                <a:cs typeface="Courier New" pitchFamily="49" charset="0"/>
              </a:rPr>
              <a:t>	-log-level:[OFF|FATAL|ERROR|INFO|DEBUG|TRACE]</a:t>
            </a:r>
            <a:endParaRPr lang="en-US" sz="1800" dirty="0">
              <a:latin typeface="Courier New" pitchFamily="49" charset="0"/>
              <a:cs typeface="Courier New" pitchFamily="49"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073876"/>
            <a:ext cx="8527310" cy="5001369"/>
          </a:xfrm>
          <a:prstGeom prst="rect">
            <a:avLst/>
          </a:prstGeom>
          <a:noFill/>
        </p:spPr>
        <p:txBody>
          <a:bodyPr wrap="square" rtlCol="0">
            <a:spAutoFit/>
          </a:bodyPr>
          <a:lstStyle/>
          <a:p>
            <a:pPr algn="l"/>
            <a:r>
              <a:rPr lang="en-US" b="1" dirty="0" smtClean="0">
                <a:latin typeface="+mn-lt"/>
              </a:rPr>
              <a:t>Temporary Files</a:t>
            </a:r>
          </a:p>
          <a:p>
            <a:pPr algn="l"/>
            <a:endParaRPr lang="en-US" sz="1100" b="1" dirty="0" smtClean="0">
              <a:latin typeface="+mn-lt"/>
            </a:endParaRPr>
          </a:p>
          <a:p>
            <a:pPr algn="l"/>
            <a:r>
              <a:rPr lang="en-US" dirty="0" smtClean="0">
                <a:latin typeface="+mn-lt"/>
              </a:rPr>
              <a:t>Temporary files are files that are created while servicing a request and which are deleted when they are no longer needed. In some cases, the key to diagnosing a problem is to be in a position to view these files.</a:t>
            </a:r>
          </a:p>
          <a:p>
            <a:pPr algn="l"/>
            <a:r>
              <a:rPr lang="en-US" dirty="0" smtClean="0">
                <a:latin typeface="+mn-lt"/>
              </a:rPr>
              <a:t>To retain temporary files created in subsequent requests, define the following environment variable:</a:t>
            </a:r>
          </a:p>
          <a:p>
            <a:pPr algn="l"/>
            <a:endParaRPr lang="en-US" dirty="0" smtClean="0">
              <a:latin typeface="+mn-lt"/>
            </a:endParaRPr>
          </a:p>
          <a:p>
            <a:pPr algn="l"/>
            <a:r>
              <a:rPr lang="en-US" dirty="0" smtClean="0">
                <a:latin typeface="Courier New" pitchFamily="49" charset="0"/>
                <a:cs typeface="Courier New" pitchFamily="49" charset="0"/>
              </a:rPr>
              <a:t>	&gt; export KEEP_TEMP_FILES=true</a:t>
            </a:r>
            <a:endParaRPr lang="en-US" dirty="0">
              <a:latin typeface="Courier New" pitchFamily="49" charset="0"/>
              <a:cs typeface="Courier New" pitchFamily="49"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58944"/>
            <a:ext cx="8537944" cy="4278094"/>
          </a:xfrm>
          <a:prstGeom prst="rect">
            <a:avLst/>
          </a:prstGeom>
          <a:noFill/>
        </p:spPr>
        <p:txBody>
          <a:bodyPr wrap="square" rtlCol="0">
            <a:spAutoFit/>
          </a:bodyPr>
          <a:lstStyle/>
          <a:p>
            <a:pPr algn="l"/>
            <a:r>
              <a:rPr lang="en-US" dirty="0" smtClean="0">
                <a:latin typeface="+mn-lt"/>
              </a:rPr>
              <a:t>To resume cleaning up the files, unset the variable:</a:t>
            </a:r>
          </a:p>
          <a:p>
            <a:pPr algn="l"/>
            <a:endParaRPr lang="en-US" sz="1000" dirty="0" smtClean="0">
              <a:latin typeface="+mn-lt"/>
            </a:endParaRPr>
          </a:p>
          <a:p>
            <a:pPr algn="l"/>
            <a:r>
              <a:rPr lang="en-US" sz="2400" dirty="0" smtClean="0">
                <a:latin typeface="Courier New" pitchFamily="49" charset="0"/>
                <a:cs typeface="Courier New" pitchFamily="49" charset="0"/>
              </a:rPr>
              <a:t>	&gt; unset KEEP_TEMP_FILES</a:t>
            </a:r>
          </a:p>
          <a:p>
            <a:pPr algn="l"/>
            <a:endParaRPr lang="en-US" sz="1000" dirty="0" smtClean="0">
              <a:latin typeface="Courier New" pitchFamily="49" charset="0"/>
              <a:cs typeface="Courier New" pitchFamily="49" charset="0"/>
            </a:endParaRPr>
          </a:p>
          <a:p>
            <a:pPr algn="l"/>
            <a:r>
              <a:rPr lang="en-US" dirty="0" smtClean="0">
                <a:latin typeface="+mn-lt"/>
              </a:rPr>
              <a:t>By default temporary files are written into the /tmp directory. YAB can be configured to write temporary files into a different directory by configuring the </a:t>
            </a:r>
            <a:r>
              <a:rPr lang="en-US" dirty="0" smtClean="0">
                <a:latin typeface="Courier New" pitchFamily="49" charset="0"/>
                <a:cs typeface="Courier New" pitchFamily="49" charset="0"/>
              </a:rPr>
              <a:t>YAB_JAVA_OPTS</a:t>
            </a:r>
            <a:r>
              <a:rPr lang="en-US" dirty="0" smtClean="0">
                <a:latin typeface="+mn-lt"/>
              </a:rPr>
              <a:t> environment variable:</a:t>
            </a:r>
          </a:p>
          <a:p>
            <a:pPr algn="l"/>
            <a:endParaRPr lang="en-US" sz="1400" dirty="0" smtClean="0">
              <a:latin typeface="+mn-lt"/>
            </a:endParaRPr>
          </a:p>
          <a:p>
            <a:pPr algn="l"/>
            <a:r>
              <a:rPr lang="en-US" sz="1800" dirty="0" smtClean="0">
                <a:latin typeface="Courier New" pitchFamily="49" charset="0"/>
                <a:cs typeface="Courier New" pitchFamily="49" charset="0"/>
              </a:rPr>
              <a:t>	&gt; export YAB_JAVA_OPTS=-</a:t>
            </a:r>
            <a:r>
              <a:rPr lang="en-US" sz="1800" dirty="0" smtClean="0">
                <a:latin typeface="Courier New" pitchFamily="49" charset="0"/>
                <a:cs typeface="Courier New" pitchFamily="49" charset="0"/>
              </a:rPr>
              <a:t>Djava.io.tmpdir</a:t>
            </a:r>
            <a:r>
              <a:rPr lang="en-US" sz="1800" dirty="0" smtClean="0">
                <a:latin typeface="Courier New" pitchFamily="49" charset="0"/>
                <a:cs typeface="Courier New" pitchFamily="49" charset="0"/>
              </a:rPr>
              <a:t>=PATH</a:t>
            </a:r>
            <a:endParaRPr lang="en-US" sz="1800" dirty="0">
              <a:latin typeface="Courier New" pitchFamily="49" charset="0"/>
              <a:cs typeface="Courier New" pitchFamily="49"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297711" y="1150682"/>
            <a:ext cx="8527311" cy="3939540"/>
          </a:xfrm>
          <a:prstGeom prst="rect">
            <a:avLst/>
          </a:prstGeom>
        </p:spPr>
        <p:txBody>
          <a:bodyPr wrap="square">
            <a:spAutoFit/>
          </a:bodyPr>
          <a:lstStyle/>
          <a:p>
            <a:pPr algn="l"/>
            <a:r>
              <a:rPr lang="en-US" b="1" dirty="0" smtClean="0">
                <a:latin typeface="+mn-lt"/>
              </a:rPr>
              <a:t>Errors</a:t>
            </a:r>
          </a:p>
          <a:p>
            <a:pPr algn="l"/>
            <a:endParaRPr lang="en-US" sz="1000" b="1" dirty="0" smtClean="0">
              <a:latin typeface="+mn-lt"/>
            </a:endParaRPr>
          </a:p>
          <a:p>
            <a:pPr algn="l"/>
            <a:r>
              <a:rPr lang="en-US" sz="2600" b="1" dirty="0" smtClean="0">
                <a:latin typeface="+mn-lt"/>
              </a:rPr>
              <a:t>Java Command Not Found</a:t>
            </a:r>
          </a:p>
          <a:p>
            <a:pPr algn="l"/>
            <a:endParaRPr lang="en-US" sz="1000" b="1" dirty="0" smtClean="0">
              <a:latin typeface="+mn-lt"/>
            </a:endParaRPr>
          </a:p>
          <a:p>
            <a:pPr algn="l"/>
            <a:r>
              <a:rPr lang="en-US" dirty="0" smtClean="0">
                <a:latin typeface="+mn-lt"/>
              </a:rPr>
              <a:t>If you do not have a Java Runtime configured you will see the following error when you execute the installer:</a:t>
            </a:r>
          </a:p>
          <a:p>
            <a:pPr algn="l"/>
            <a:endParaRPr lang="en-US" dirty="0" smtClean="0">
              <a:latin typeface="+mn-lt"/>
            </a:endParaRPr>
          </a:p>
          <a:p>
            <a:pPr algn="l"/>
            <a:r>
              <a:rPr lang="en-US" sz="2400" dirty="0" smtClean="0">
                <a:latin typeface="Courier New" pitchFamily="49" charset="0"/>
                <a:cs typeface="Courier New" pitchFamily="49" charset="0"/>
              </a:rPr>
              <a:t>	</a:t>
            </a:r>
            <a:r>
              <a:rPr lang="en-US" sz="1800" dirty="0" smtClean="0">
                <a:latin typeface="Courier New" pitchFamily="49" charset="0"/>
                <a:cs typeface="Courier New" pitchFamily="49" charset="0"/>
              </a:rPr>
              <a:t>&gt; ./install</a:t>
            </a:r>
          </a:p>
          <a:p>
            <a:pPr algn="l"/>
            <a:r>
              <a:rPr lang="en-US" sz="1800" dirty="0" smtClean="0">
                <a:latin typeface="Courier New" pitchFamily="49" charset="0"/>
                <a:cs typeface="Courier New" pitchFamily="49" charset="0"/>
              </a:rPr>
              <a:t>	/qad/sandbox/user/</a:t>
            </a:r>
            <a:r>
              <a:rPr lang="en-US" sz="1800" dirty="0" smtClean="0">
                <a:latin typeface="Courier New" pitchFamily="49" charset="0"/>
                <a:cs typeface="Courier New" pitchFamily="49" charset="0"/>
              </a:rPr>
              <a:t>wtb</a:t>
            </a:r>
            <a:r>
              <a:rPr lang="en-US" sz="1800" dirty="0" smtClean="0">
                <a:latin typeface="Courier New" pitchFamily="49" charset="0"/>
                <a:cs typeface="Courier New" pitchFamily="49" charset="0"/>
              </a:rPr>
              <a:t>/2016/image/package	s/yab-	client/1/4/0/0/yab: line 38: java: command not found</a:t>
            </a:r>
            <a:endParaRPr lang="en-US" sz="1800" dirty="0">
              <a:latin typeface="Courier New" pitchFamily="49" charset="0"/>
              <a:cs typeface="Courier New" pitchFamily="49"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297711" y="1115498"/>
            <a:ext cx="8527311" cy="4154984"/>
          </a:xfrm>
          <a:prstGeom prst="rect">
            <a:avLst/>
          </a:prstGeom>
        </p:spPr>
        <p:txBody>
          <a:bodyPr wrap="square">
            <a:spAutoFit/>
          </a:bodyPr>
          <a:lstStyle/>
          <a:p>
            <a:pPr algn="l"/>
            <a:r>
              <a:rPr lang="en-US" b="1" dirty="0" smtClean="0">
                <a:latin typeface="+mn-lt"/>
              </a:rPr>
              <a:t>Unsupported Class Version</a:t>
            </a:r>
          </a:p>
          <a:p>
            <a:pPr algn="l"/>
            <a:r>
              <a:rPr lang="en-US" dirty="0" smtClean="0">
                <a:latin typeface="+mn-lt"/>
              </a:rPr>
              <a:t>If you have an incorrect version of the Java Runtime configured, you will see the following error when you execute the installer:</a:t>
            </a:r>
          </a:p>
          <a:p>
            <a:pPr algn="l"/>
            <a:endParaRPr lang="en-US" sz="1000" dirty="0" smtClean="0">
              <a:latin typeface="+mn-lt"/>
            </a:endParaRPr>
          </a:p>
          <a:p>
            <a:pPr algn="l"/>
            <a:r>
              <a:rPr lang="en-US" sz="1600" dirty="0" smtClean="0">
                <a:latin typeface="Courier New" pitchFamily="49" charset="0"/>
                <a:cs typeface="Courier New" pitchFamily="49" charset="0"/>
              </a:rPr>
              <a:t>&gt; ./install</a:t>
            </a:r>
          </a:p>
          <a:p>
            <a:pPr algn="l"/>
            <a:r>
              <a:rPr lang="en-US" sz="1600" dirty="0" smtClean="0">
                <a:latin typeface="Courier New" pitchFamily="49" charset="0"/>
                <a:cs typeface="Courier New" pitchFamily="49" charset="0"/>
              </a:rPr>
              <a:t>Exception in thread "main" </a:t>
            </a:r>
            <a:r>
              <a:rPr lang="en-US" sz="1600" dirty="0" smtClean="0">
                <a:latin typeface="Courier New" pitchFamily="49" charset="0"/>
                <a:cs typeface="Courier New" pitchFamily="49" charset="0"/>
              </a:rPr>
              <a:t>java.lang.UnsupportedClassVersionError</a:t>
            </a:r>
            <a:r>
              <a:rPr lang="en-US" sz="1600" dirty="0" smtClean="0">
                <a:latin typeface="Courier New" pitchFamily="49" charset="0"/>
                <a:cs typeface="Courier New" pitchFamily="49" charset="0"/>
              </a:rPr>
              <a:t>: Bad version number in .class file</a:t>
            </a:r>
          </a:p>
          <a:p>
            <a:pPr algn="l"/>
            <a:endParaRPr lang="en-US" sz="1000" dirty="0" smtClean="0">
              <a:latin typeface="Courier New" pitchFamily="49" charset="0"/>
              <a:cs typeface="Courier New" pitchFamily="49" charset="0"/>
            </a:endParaRPr>
          </a:p>
          <a:p>
            <a:pPr algn="l"/>
            <a:r>
              <a:rPr lang="en-US" dirty="0" smtClean="0">
                <a:latin typeface="+mn-lt"/>
              </a:rPr>
              <a:t>Enterprise Edition requires Java 1.7, which is also supported by the YAB administration tool and the installer.</a:t>
            </a:r>
            <a:endParaRPr lang="en-US" dirty="0">
              <a:latin typeface="+mn-lt"/>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297711" y="1169164"/>
            <a:ext cx="8527311" cy="2708434"/>
          </a:xfrm>
          <a:prstGeom prst="rect">
            <a:avLst/>
          </a:prstGeom>
        </p:spPr>
        <p:txBody>
          <a:bodyPr wrap="square">
            <a:spAutoFit/>
          </a:bodyPr>
          <a:lstStyle/>
          <a:p>
            <a:pPr algn="l"/>
            <a:r>
              <a:rPr lang="en-US" dirty="0" smtClean="0">
                <a:latin typeface="+mn-lt"/>
              </a:rPr>
              <a:t>The following command prints the version of the Java Runtime resolved from the PATH.</a:t>
            </a:r>
          </a:p>
          <a:p>
            <a:pPr algn="l"/>
            <a:endParaRPr lang="en-US" sz="1000" dirty="0" smtClean="0">
              <a:latin typeface="+mn-lt"/>
            </a:endParaRPr>
          </a:p>
          <a:p>
            <a:pPr algn="l"/>
            <a:r>
              <a:rPr lang="en-US" sz="2000" dirty="0" smtClean="0">
                <a:latin typeface="Courier New" pitchFamily="49" charset="0"/>
                <a:cs typeface="Courier New" pitchFamily="49" charset="0"/>
              </a:rPr>
              <a:t>	&gt; java –version</a:t>
            </a:r>
          </a:p>
          <a:p>
            <a:pPr algn="l"/>
            <a:endParaRPr lang="en-US" sz="1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java version "1.7.0_45“</a:t>
            </a:r>
          </a:p>
          <a:p>
            <a:pPr algn="l"/>
            <a:endParaRPr lang="en-US" sz="1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a:t>
            </a:r>
            <a:r>
              <a:rPr lang="en-US" sz="1800" dirty="0" smtClean="0">
                <a:latin typeface="Courier New" pitchFamily="49" charset="0"/>
                <a:cs typeface="Courier New" pitchFamily="49" charset="0"/>
              </a:rPr>
              <a:t>Java(TM) SE Runtime Environment (build 1.7.0_45-b18)</a:t>
            </a:r>
          </a:p>
          <a:p>
            <a:pPr algn="l"/>
            <a:endParaRPr lang="en-US" sz="1000" dirty="0" smtClean="0">
              <a:latin typeface="Courier New" pitchFamily="49" charset="0"/>
              <a:cs typeface="Courier New" pitchFamily="49" charset="0"/>
            </a:endParaRPr>
          </a:p>
          <a:p>
            <a:pPr algn="l"/>
            <a:r>
              <a:rPr lang="en-US" sz="1400" dirty="0" smtClean="0">
                <a:latin typeface="Courier New" pitchFamily="49" charset="0"/>
                <a:cs typeface="Courier New" pitchFamily="49" charset="0"/>
              </a:rPr>
              <a:t>	Java </a:t>
            </a:r>
            <a:r>
              <a:rPr lang="en-US" sz="1400" dirty="0" smtClean="0">
                <a:latin typeface="Courier New" pitchFamily="49" charset="0"/>
                <a:cs typeface="Courier New" pitchFamily="49" charset="0"/>
              </a:rPr>
              <a:t>HotSpot</a:t>
            </a:r>
            <a:r>
              <a:rPr lang="en-US" sz="1400" dirty="0" smtClean="0">
                <a:latin typeface="Courier New" pitchFamily="49" charset="0"/>
                <a:cs typeface="Courier New" pitchFamily="49" charset="0"/>
              </a:rPr>
              <a:t>(TM) 64-Bit Server VM (build 24.45-b08, mixed mode)</a:t>
            </a:r>
            <a:endParaRPr lang="en-US" sz="1400" dirty="0">
              <a:latin typeface="Courier New" pitchFamily="49" charset="0"/>
              <a:cs typeface="Courier New" pitchFamily="49"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14" name="Rectangle 10"/>
          <p:cNvSpPr>
            <a:spLocks noGrp="1" noChangeArrowheads="1"/>
          </p:cNvSpPr>
          <p:nvPr>
            <p:ph type="title"/>
          </p:nvPr>
        </p:nvSpPr>
        <p:spPr/>
        <p:txBody>
          <a:bodyPr/>
          <a:lstStyle/>
          <a:p>
            <a:r>
              <a:rPr lang="en-US" dirty="0" smtClean="0"/>
              <a:t>Software and Hardware Prerequisites</a:t>
            </a:r>
            <a:endParaRPr lang="en-US" dirty="0"/>
          </a:p>
        </p:txBody>
      </p:sp>
      <p:sp>
        <p:nvSpPr>
          <p:cNvPr id="10" name="Footer Placeholder 2"/>
          <p:cNvSpPr>
            <a:spLocks noGrp="1"/>
          </p:cNvSpPr>
          <p:nvPr>
            <p:ph type="ftr" sz="quarter" idx="10"/>
          </p:nvPr>
        </p:nvSpPr>
        <p:spPr/>
        <p:txBody>
          <a:bodyPr/>
          <a:lstStyle/>
          <a:p>
            <a:r>
              <a:rPr lang="en-US" dirty="0" smtClean="0"/>
              <a:t>PC-CM-120</a:t>
            </a:r>
            <a:endParaRPr lang="en-US" dirty="0"/>
          </a:p>
        </p:txBody>
      </p:sp>
      <p:sp>
        <p:nvSpPr>
          <p:cNvPr id="7" name="Rectangle 6"/>
          <p:cNvSpPr/>
          <p:nvPr/>
        </p:nvSpPr>
        <p:spPr>
          <a:xfrm>
            <a:off x="318978" y="1181578"/>
            <a:ext cx="8506046" cy="4770537"/>
          </a:xfrm>
          <a:prstGeom prst="rect">
            <a:avLst/>
          </a:prstGeom>
        </p:spPr>
        <p:txBody>
          <a:bodyPr wrap="square">
            <a:spAutoFit/>
          </a:bodyPr>
          <a:lstStyle/>
          <a:p>
            <a:pPr algn="l"/>
            <a:r>
              <a:rPr lang="en-US" b="1" dirty="0" smtClean="0">
                <a:latin typeface="+mn-lt"/>
              </a:rPr>
              <a:t>OpenEdge 11.6</a:t>
            </a:r>
          </a:p>
          <a:p>
            <a:pPr algn="l"/>
            <a:endParaRPr lang="en-US" b="1" dirty="0" smtClean="0">
              <a:latin typeface="+mn-lt"/>
            </a:endParaRPr>
          </a:p>
          <a:p>
            <a:pPr algn="l"/>
            <a:r>
              <a:rPr lang="en-US" sz="2400" dirty="0" smtClean="0">
                <a:latin typeface="+mn-lt"/>
              </a:rPr>
              <a:t>Consult the Progress documentation for the complete requirements for Progress components. When you install Progress components, always select a Complete installation, not a Typical or Custom installation.</a:t>
            </a:r>
          </a:p>
          <a:p>
            <a:pPr algn="l"/>
            <a:r>
              <a:rPr lang="en-US" sz="2400" b="1" i="1" dirty="0" smtClean="0">
                <a:latin typeface="+mn-lt"/>
              </a:rPr>
              <a:t>Note</a:t>
            </a:r>
            <a:r>
              <a:rPr lang="en-US" b="1" i="1" dirty="0" smtClean="0">
                <a:latin typeface="+mn-lt"/>
              </a:rPr>
              <a:t> </a:t>
            </a:r>
            <a:r>
              <a:rPr lang="en-US" sz="2400" dirty="0" smtClean="0">
                <a:latin typeface="+mn-lt"/>
              </a:rPr>
              <a:t>It is recommended that you disable OpenEdge Fathom. In the directory where Progress is installed, open the </a:t>
            </a:r>
            <a:r>
              <a:rPr lang="en-US" sz="2400" dirty="0" smtClean="0">
                <a:latin typeface="+mn-lt"/>
              </a:rPr>
              <a:t>fathom.init.params</a:t>
            </a:r>
            <a:r>
              <a:rPr lang="en-US" sz="2400" dirty="0" smtClean="0">
                <a:latin typeface="+mn-lt"/>
              </a:rPr>
              <a:t> file and change the value of the “</a:t>
            </a:r>
            <a:r>
              <a:rPr lang="en-US" sz="2400" dirty="0" smtClean="0">
                <a:latin typeface="+mn-lt"/>
              </a:rPr>
              <a:t>fathomEnabled</a:t>
            </a:r>
            <a:r>
              <a:rPr lang="en-US" sz="2400" dirty="0" smtClean="0">
                <a:latin typeface="+mn-lt"/>
              </a:rPr>
              <a:t>” property to false:</a:t>
            </a:r>
          </a:p>
          <a:p>
            <a:pPr algn="l"/>
            <a:endParaRPr lang="en-US" sz="2400" dirty="0" smtClean="0">
              <a:latin typeface="+mn-lt"/>
            </a:endParaRPr>
          </a:p>
          <a:p>
            <a:pPr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fathomEnabled</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87080" y="1105777"/>
            <a:ext cx="8548576" cy="4739759"/>
          </a:xfrm>
          <a:prstGeom prst="rect">
            <a:avLst/>
          </a:prstGeom>
          <a:noFill/>
        </p:spPr>
        <p:txBody>
          <a:bodyPr wrap="square" rtlCol="0">
            <a:spAutoFit/>
          </a:bodyPr>
          <a:lstStyle/>
          <a:p>
            <a:pPr algn="l"/>
            <a:r>
              <a:rPr lang="en-US" dirty="0" smtClean="0">
                <a:latin typeface="+mn-lt"/>
              </a:rPr>
              <a:t>If you have the JAVA_HOME environment variable set, the Java Runtime that the java -version command locates will take precedence over the Java Runtime located by the PATH environment variable. You can check the setting of the </a:t>
            </a:r>
            <a:r>
              <a:rPr lang="en-US" dirty="0" smtClean="0">
                <a:latin typeface="Courier New" pitchFamily="49" charset="0"/>
                <a:cs typeface="Courier New" pitchFamily="49" charset="0"/>
              </a:rPr>
              <a:t>JAVA_HOME</a:t>
            </a:r>
            <a:r>
              <a:rPr lang="en-US" dirty="0" smtClean="0">
                <a:latin typeface="+mn-lt"/>
              </a:rPr>
              <a:t> environment variable and unset it if necessary.</a:t>
            </a:r>
          </a:p>
          <a:p>
            <a:pPr algn="l"/>
            <a:endParaRPr lang="en-US" sz="1000" dirty="0" smtClean="0">
              <a:latin typeface="+mn-lt"/>
            </a:endParaRPr>
          </a:p>
          <a:p>
            <a:pPr algn="l"/>
            <a:r>
              <a:rPr lang="en-US" sz="2400" dirty="0" smtClean="0">
                <a:latin typeface="+mn-lt"/>
                <a:cs typeface="Courier New" pitchFamily="49" charset="0"/>
              </a:rPr>
              <a:t>	</a:t>
            </a:r>
            <a:r>
              <a:rPr lang="en-US" sz="2400" dirty="0" smtClean="0">
                <a:latin typeface="Courier New" pitchFamily="49" charset="0"/>
                <a:cs typeface="Courier New" pitchFamily="49" charset="0"/>
              </a:rPr>
              <a:t>&gt; echo $JAVA_HOME</a:t>
            </a:r>
          </a:p>
          <a:p>
            <a:pPr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usr</a:t>
            </a:r>
            <a:r>
              <a:rPr lang="en-US" sz="2400" dirty="0" smtClean="0">
                <a:latin typeface="Courier New" pitchFamily="49" charset="0"/>
                <a:cs typeface="Courier New" pitchFamily="49" charset="0"/>
              </a:rPr>
              <a:t>/java/jdk1.5</a:t>
            </a:r>
          </a:p>
          <a:p>
            <a:pPr algn="l"/>
            <a:r>
              <a:rPr lang="en-US" sz="2400" dirty="0" smtClean="0">
                <a:latin typeface="Courier New" pitchFamily="49" charset="0"/>
                <a:cs typeface="Courier New" pitchFamily="49" charset="0"/>
              </a:rPr>
              <a:t>	&gt; unset JAVA_HOME</a:t>
            </a:r>
          </a:p>
          <a:p>
            <a:pPr algn="l"/>
            <a:r>
              <a:rPr lang="en-US" sz="2400" dirty="0" smtClean="0">
                <a:latin typeface="Courier New" pitchFamily="49" charset="0"/>
                <a:cs typeface="Courier New" pitchFamily="49" charset="0"/>
              </a:rPr>
              <a:t>	&gt; echo $JAVA_HOME</a:t>
            </a:r>
            <a:endParaRPr lang="en-US" sz="2400" dirty="0">
              <a:latin typeface="Courier New" pitchFamily="49" charset="0"/>
              <a:cs typeface="Courier New" pitchFamily="49"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116413"/>
            <a:ext cx="8516678" cy="4247317"/>
          </a:xfrm>
          <a:prstGeom prst="rect">
            <a:avLst/>
          </a:prstGeom>
          <a:noFill/>
        </p:spPr>
        <p:txBody>
          <a:bodyPr wrap="square" rtlCol="0">
            <a:spAutoFit/>
          </a:bodyPr>
          <a:lstStyle/>
          <a:p>
            <a:pPr algn="l"/>
            <a:r>
              <a:rPr lang="en-US" b="1" dirty="0" smtClean="0">
                <a:latin typeface="+mn-lt"/>
              </a:rPr>
              <a:t>Installation</a:t>
            </a:r>
          </a:p>
          <a:p>
            <a:pPr algn="l"/>
            <a:endParaRPr lang="en-US" sz="1000" b="1" dirty="0" smtClean="0">
              <a:latin typeface="+mn-lt"/>
            </a:endParaRPr>
          </a:p>
          <a:p>
            <a:pPr algn="l"/>
            <a:r>
              <a:rPr lang="en-US" dirty="0" smtClean="0">
                <a:latin typeface="+mn-lt"/>
              </a:rPr>
              <a:t>The troubleshooting techniques detailed in this section are specific to the installation process.</a:t>
            </a:r>
          </a:p>
          <a:p>
            <a:pPr algn="l"/>
            <a:endParaRPr lang="en-US" sz="1000" dirty="0" smtClean="0">
              <a:latin typeface="+mn-lt"/>
            </a:endParaRPr>
          </a:p>
          <a:p>
            <a:pPr algn="l"/>
            <a:r>
              <a:rPr lang="en-US" b="1" dirty="0" smtClean="0">
                <a:latin typeface="+mn-lt"/>
              </a:rPr>
              <a:t>Diagnosis</a:t>
            </a:r>
          </a:p>
          <a:p>
            <a:pPr algn="l"/>
            <a:endParaRPr lang="en-US" sz="1000" b="1" dirty="0" smtClean="0">
              <a:latin typeface="+mn-lt"/>
            </a:endParaRPr>
          </a:p>
          <a:p>
            <a:pPr algn="l"/>
            <a:r>
              <a:rPr lang="en-US" b="1" dirty="0" smtClean="0">
                <a:latin typeface="+mn-lt"/>
              </a:rPr>
              <a:t>Log File</a:t>
            </a:r>
          </a:p>
          <a:p>
            <a:pPr algn="l"/>
            <a:endParaRPr lang="en-US" sz="1000" b="1" dirty="0" smtClean="0">
              <a:latin typeface="+mn-lt"/>
            </a:endParaRPr>
          </a:p>
          <a:p>
            <a:pPr algn="l"/>
            <a:r>
              <a:rPr lang="en-US" dirty="0" smtClean="0">
                <a:latin typeface="+mn-lt"/>
              </a:rPr>
              <a:t>The Enterprise Edition installer records detailed information in the log file:</a:t>
            </a:r>
          </a:p>
          <a:p>
            <a:pPr algn="l"/>
            <a:endParaRPr lang="en-US" sz="1000" dirty="0" smtClean="0">
              <a:latin typeface="+mn-lt"/>
            </a:endParaRPr>
          </a:p>
          <a:p>
            <a:pPr algn="l"/>
            <a:r>
              <a:rPr lang="en-US" sz="2400" dirty="0" smtClean="0">
                <a:latin typeface="Courier New" pitchFamily="49" charset="0"/>
                <a:cs typeface="Courier New" pitchFamily="49" charset="0"/>
              </a:rPr>
              <a:t>	/tmp/install.[USER].log</a:t>
            </a:r>
            <a:endParaRPr lang="en-US" sz="2400" dirty="0">
              <a:latin typeface="Courier New" pitchFamily="49" charset="0"/>
              <a:cs typeface="Courier New" pitchFamily="49"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90835"/>
            <a:ext cx="8527311" cy="4401205"/>
          </a:xfrm>
          <a:prstGeom prst="rect">
            <a:avLst/>
          </a:prstGeom>
          <a:noFill/>
        </p:spPr>
        <p:txBody>
          <a:bodyPr wrap="square" rtlCol="0">
            <a:spAutoFit/>
          </a:bodyPr>
          <a:lstStyle/>
          <a:p>
            <a:pPr algn="l"/>
            <a:r>
              <a:rPr lang="en-US" dirty="0" smtClean="0">
                <a:latin typeface="+mn-lt"/>
              </a:rPr>
              <a:t>If an error occurs while installing the product, you should review the log file. It may contain information that was not displayed on the console.</a:t>
            </a:r>
          </a:p>
          <a:p>
            <a:pPr algn="l"/>
            <a:endParaRPr lang="en-US" dirty="0" smtClean="0">
              <a:latin typeface="+mn-lt"/>
            </a:endParaRPr>
          </a:p>
          <a:p>
            <a:pPr algn="l"/>
            <a:r>
              <a:rPr lang="en-US" dirty="0" smtClean="0">
                <a:latin typeface="+mn-lt"/>
              </a:rPr>
              <a:t>If the installation fails before the update command has started (Starting update... in the following code text), the install should be executed again after the problem has been resolved.</a:t>
            </a:r>
            <a:endParaRPr lang="en-US" dirty="0">
              <a:latin typeface="+mn-lt"/>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4" y="1594896"/>
            <a:ext cx="8495414" cy="3693319"/>
          </a:xfrm>
          <a:prstGeom prst="rect">
            <a:avLst/>
          </a:prstGeom>
          <a:noFill/>
        </p:spPr>
        <p:txBody>
          <a:bodyPr wrap="square" rtlCol="0">
            <a:spAutoFit/>
          </a:bodyPr>
          <a:lstStyle/>
          <a:p>
            <a:pPr algn="l"/>
            <a:r>
              <a:rPr lang="en-US" sz="1800" dirty="0" smtClean="0">
                <a:latin typeface="Courier New" pitchFamily="49" charset="0"/>
                <a:cs typeface="Courier New" pitchFamily="49" charset="0"/>
              </a:rPr>
              <a:t>Validating 							OK</a:t>
            </a:r>
          </a:p>
          <a:p>
            <a:pPr algn="l"/>
            <a:r>
              <a:rPr lang="en-US" sz="1800" dirty="0" smtClean="0">
                <a:latin typeface="Courier New" pitchFamily="49" charset="0"/>
                <a:cs typeface="Courier New" pitchFamily="49" charset="0"/>
              </a:rPr>
              <a:t>Initializing instance 					OK</a:t>
            </a:r>
          </a:p>
          <a:p>
            <a:pPr algn="l"/>
            <a:r>
              <a:rPr lang="en-US" sz="1800" dirty="0" smtClean="0">
                <a:latin typeface="Courier New" pitchFamily="49" charset="0"/>
                <a:cs typeface="Courier New" pitchFamily="49" charset="0"/>
              </a:rPr>
              <a:t>Reconfiguring instance 					OK</a:t>
            </a:r>
          </a:p>
          <a:p>
            <a:pPr algn="l"/>
            <a:r>
              <a:rPr lang="en-US" sz="1800" dirty="0" smtClean="0">
                <a:latin typeface="Courier New" pitchFamily="49" charset="0"/>
                <a:cs typeface="Courier New" pitchFamily="49" charset="0"/>
              </a:rPr>
              <a:t>Resolving and copying packages 				OK</a:t>
            </a:r>
          </a:p>
          <a:p>
            <a:pPr algn="l"/>
            <a:r>
              <a:rPr lang="en-US" sz="1800" dirty="0" smtClean="0">
                <a:latin typeface="Courier New" pitchFamily="49" charset="0"/>
                <a:cs typeface="Courier New" pitchFamily="49" charset="0"/>
              </a:rPr>
              <a:t>Starting update... </a:t>
            </a:r>
          </a:p>
          <a:p>
            <a:pPr algn="l"/>
            <a:r>
              <a:rPr lang="en-US" sz="1800" dirty="0" smtClean="0">
                <a:latin typeface="Courier New" pitchFamily="49" charset="0"/>
                <a:cs typeface="Courier New" pitchFamily="49" charset="0"/>
              </a:rPr>
              <a:t>			  update (282 tasks)</a:t>
            </a:r>
          </a:p>
          <a:p>
            <a:pPr algn="l"/>
            <a:r>
              <a:rPr lang="en-US" sz="1800" dirty="0" smtClean="0">
                <a:latin typeface="Courier New" pitchFamily="49" charset="0"/>
                <a:cs typeface="Courier New" pitchFamily="49" charset="0"/>
              </a:rPr>
              <a:t>------------------------------------------------------------</a:t>
            </a:r>
          </a:p>
          <a:p>
            <a:pPr algn="l"/>
            <a:r>
              <a:rPr lang="en-US" sz="1800" dirty="0" smtClean="0">
                <a:latin typeface="Courier New" pitchFamily="49" charset="0"/>
                <a:cs typeface="Courier New" pitchFamily="49" charset="0"/>
              </a:rPr>
              <a:t>1/282 	qad-rd-permissions-</a:t>
            </a:r>
            <a:r>
              <a:rPr lang="en-US" sz="1800" dirty="0" smtClean="0">
                <a:latin typeface="Courier New" pitchFamily="49" charset="0"/>
                <a:cs typeface="Courier New" pitchFamily="49" charset="0"/>
              </a:rPr>
              <a:t>mkdirs</a:t>
            </a:r>
            <a:r>
              <a:rPr lang="en-US" sz="1800" dirty="0" smtClean="0">
                <a:latin typeface="Courier New" pitchFamily="49" charset="0"/>
                <a:cs typeface="Courier New" pitchFamily="49" charset="0"/>
              </a:rPr>
              <a:t> 			OK (0.032 s)</a:t>
            </a:r>
          </a:p>
          <a:p>
            <a:pPr algn="l"/>
            <a:r>
              <a:rPr lang="en-US" sz="1800" dirty="0" smtClean="0">
                <a:latin typeface="Courier New" pitchFamily="49" charset="0"/>
                <a:cs typeface="Courier New" pitchFamily="49" charset="0"/>
              </a:rPr>
              <a:t>2/282 	</a:t>
            </a:r>
            <a:r>
              <a:rPr lang="en-US" sz="1800" dirty="0" smtClean="0">
                <a:latin typeface="Courier New" pitchFamily="49" charset="0"/>
                <a:cs typeface="Courier New" pitchFamily="49" charset="0"/>
              </a:rPr>
              <a:t>qxtend</a:t>
            </a:r>
            <a:r>
              <a:rPr lang="en-US" sz="1800" dirty="0" smtClean="0">
                <a:latin typeface="Courier New" pitchFamily="49" charset="0"/>
                <a:cs typeface="Courier New" pitchFamily="49" charset="0"/>
              </a:rPr>
              <a:t>-stage 					OK (54.844 s)</a:t>
            </a:r>
          </a:p>
          <a:p>
            <a:pPr algn="l"/>
            <a:r>
              <a:rPr lang="en-US" sz="1800" dirty="0" smtClean="0">
                <a:latin typeface="Courier New" pitchFamily="49" charset="0"/>
                <a:cs typeface="Courier New" pitchFamily="49" charset="0"/>
              </a:rPr>
              <a:t>3/282 	</a:t>
            </a:r>
            <a:r>
              <a:rPr lang="en-US" sz="1800" dirty="0" smtClean="0">
                <a:latin typeface="Courier New" pitchFamily="49" charset="0"/>
                <a:cs typeface="Courier New" pitchFamily="49" charset="0"/>
              </a:rPr>
              <a:t>adminserver</a:t>
            </a:r>
            <a:r>
              <a:rPr lang="en-US" sz="1800" dirty="0" smtClean="0">
                <a:latin typeface="Courier New" pitchFamily="49" charset="0"/>
                <a:cs typeface="Courier New" pitchFamily="49" charset="0"/>
              </a:rPr>
              <a:t>-script 				OK (0.023 s)</a:t>
            </a:r>
          </a:p>
          <a:p>
            <a:pPr algn="l"/>
            <a:r>
              <a:rPr lang="en-US" sz="1800" dirty="0" smtClean="0">
                <a:latin typeface="Courier New" pitchFamily="49" charset="0"/>
                <a:cs typeface="Courier New" pitchFamily="49" charset="0"/>
              </a:rPr>
              <a:t>4/282 	</a:t>
            </a:r>
            <a:r>
              <a:rPr lang="en-US" sz="1800" dirty="0" smtClean="0">
                <a:latin typeface="Courier New" pitchFamily="49" charset="0"/>
                <a:cs typeface="Courier New" pitchFamily="49" charset="0"/>
              </a:rPr>
              <a:t>nameserver</a:t>
            </a:r>
            <a:r>
              <a:rPr lang="en-US" sz="1800" dirty="0" smtClean="0">
                <a:latin typeface="Courier New" pitchFamily="49" charset="0"/>
                <a:cs typeface="Courier New" pitchFamily="49" charset="0"/>
              </a:rPr>
              <a:t>-script 				OK (0.017 s)</a:t>
            </a:r>
          </a:p>
          <a:p>
            <a:pPr algn="l"/>
            <a:r>
              <a:rPr lang="en-US" sz="1800" dirty="0" smtClean="0">
                <a:latin typeface="Courier New" pitchFamily="49" charset="0"/>
                <a:cs typeface="Courier New" pitchFamily="49" charset="0"/>
              </a:rPr>
              <a:t>...</a:t>
            </a:r>
          </a:p>
          <a:p>
            <a:pPr algn="l"/>
            <a:endParaRPr lang="en-US" sz="1800" dirty="0">
              <a:latin typeface="Courier New" pitchFamily="49" charset="0"/>
              <a:cs typeface="Courier New" pitchFamily="49"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Troubleshooting</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TextBox 5"/>
          <p:cNvSpPr txBox="1"/>
          <p:nvPr/>
        </p:nvSpPr>
        <p:spPr>
          <a:xfrm>
            <a:off x="297711" y="1158940"/>
            <a:ext cx="8516679" cy="4985980"/>
          </a:xfrm>
          <a:prstGeom prst="rect">
            <a:avLst/>
          </a:prstGeom>
          <a:noFill/>
        </p:spPr>
        <p:txBody>
          <a:bodyPr wrap="square" rtlCol="0">
            <a:spAutoFit/>
          </a:bodyPr>
          <a:lstStyle/>
          <a:p>
            <a:pPr algn="l"/>
            <a:r>
              <a:rPr lang="en-US" sz="2400" dirty="0" smtClean="0">
                <a:latin typeface="+mn-lt"/>
              </a:rPr>
              <a:t>If the installation fails during the update command, it may be more efficient to diagnose the problem using the techniques outlined in the </a:t>
            </a:r>
            <a:r>
              <a:rPr lang="en-US" sz="2400" i="1" dirty="0" smtClean="0">
                <a:latin typeface="+mn-lt"/>
              </a:rPr>
              <a:t>QAD Enterprise Edition Configuration and Administration Guide and to execute the update command directly when the problem is resolved.</a:t>
            </a:r>
          </a:p>
          <a:p>
            <a:pPr algn="l"/>
            <a:r>
              <a:rPr lang="en-US" sz="2000" dirty="0" smtClean="0">
                <a:latin typeface="Courier New" pitchFamily="49" charset="0"/>
                <a:cs typeface="Courier New" pitchFamily="49" charset="0"/>
              </a:rPr>
              <a:t>	&gt; yab update</a:t>
            </a:r>
          </a:p>
          <a:p>
            <a:pPr algn="l"/>
            <a:endParaRPr lang="en-US" sz="2000" dirty="0" smtClean="0">
              <a:latin typeface="Courier New" pitchFamily="49" charset="0"/>
              <a:cs typeface="Courier New" pitchFamily="49" charset="0"/>
            </a:endParaRPr>
          </a:p>
          <a:p>
            <a:pPr algn="l"/>
            <a:r>
              <a:rPr lang="en-US" sz="2400" b="1" dirty="0" smtClean="0">
                <a:latin typeface="+mn-lt"/>
              </a:rPr>
              <a:t>Install Failed</a:t>
            </a:r>
          </a:p>
          <a:p>
            <a:pPr algn="l"/>
            <a:endParaRPr lang="en-US" sz="1000" b="1" dirty="0" smtClean="0">
              <a:latin typeface="+mn-lt"/>
            </a:endParaRPr>
          </a:p>
          <a:p>
            <a:pPr algn="l"/>
            <a:r>
              <a:rPr lang="en-US" sz="2400" dirty="0" smtClean="0">
                <a:latin typeface="+mn-lt"/>
              </a:rPr>
              <a:t>If the install fails, it displays INSTALL FAILED, with limited information on the cause of the failure. Review the log files and contact QAD Support if further guidance is required</a:t>
            </a:r>
            <a:r>
              <a:rPr lang="en-US" dirty="0" smtClean="0">
                <a:latin typeface="+mn-lt"/>
              </a:rPr>
              <a:t>.</a:t>
            </a:r>
            <a:endParaRPr lang="en-US" dirty="0">
              <a:latin typeface="+mn-lt"/>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87079" y="1307805"/>
            <a:ext cx="8527312" cy="3539430"/>
          </a:xfrm>
          <a:prstGeom prst="rect">
            <a:avLst/>
          </a:prstGeom>
          <a:noFill/>
        </p:spPr>
        <p:txBody>
          <a:bodyPr wrap="square" rtlCol="0">
            <a:spAutoFit/>
          </a:bodyPr>
          <a:lstStyle/>
          <a:p>
            <a:pPr algn="l"/>
            <a:r>
              <a:rPr lang="en-US" b="1" dirty="0" smtClean="0">
                <a:latin typeface="+mn-lt"/>
              </a:rPr>
              <a:t>Operating System-Dependent Settings</a:t>
            </a:r>
          </a:p>
          <a:p>
            <a:pPr algn="l"/>
            <a:endParaRPr lang="en-US" b="1" dirty="0" smtClean="0">
              <a:latin typeface="+mn-lt"/>
            </a:endParaRPr>
          </a:p>
          <a:p>
            <a:pPr algn="l"/>
            <a:r>
              <a:rPr lang="en-US" dirty="0" smtClean="0">
                <a:latin typeface="+mn-lt"/>
              </a:rPr>
              <a:t>This appendix addresses operating system-dependent settings.</a:t>
            </a:r>
          </a:p>
          <a:p>
            <a:pPr algn="l"/>
            <a:endParaRPr lang="en-US" dirty="0" smtClean="0">
              <a:latin typeface="+mn-lt"/>
            </a:endParaRPr>
          </a:p>
          <a:p>
            <a:pPr algn="l"/>
            <a:r>
              <a:rPr lang="en-US" b="1" i="1" dirty="0" smtClean="0">
                <a:latin typeface="+mn-lt"/>
              </a:rPr>
              <a:t>Dependent Settings</a:t>
            </a:r>
          </a:p>
          <a:p>
            <a:pPr algn="l"/>
            <a:r>
              <a:rPr lang="en-US" b="1" i="1" dirty="0" smtClean="0">
                <a:latin typeface="+mn-lt"/>
              </a:rPr>
              <a:t>Configuring Server Prompt</a:t>
            </a:r>
          </a:p>
          <a:p>
            <a:pPr algn="l"/>
            <a:r>
              <a:rPr lang="en-US" b="1" i="1" dirty="0" smtClean="0">
                <a:latin typeface="+mn-lt"/>
              </a:rPr>
              <a:t>Configuring Login and Password Prompts</a:t>
            </a:r>
            <a:endParaRPr lang="en-US" dirty="0">
              <a:latin typeface="+mn-lt"/>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041974"/>
            <a:ext cx="8527310" cy="4832092"/>
          </a:xfrm>
          <a:prstGeom prst="rect">
            <a:avLst/>
          </a:prstGeom>
          <a:noFill/>
        </p:spPr>
        <p:txBody>
          <a:bodyPr wrap="square" rtlCol="0">
            <a:spAutoFit/>
          </a:bodyPr>
          <a:lstStyle/>
          <a:p>
            <a:pPr algn="l"/>
            <a:r>
              <a:rPr lang="en-US" b="1" dirty="0" smtClean="0">
                <a:latin typeface="+mn-lt"/>
              </a:rPr>
              <a:t>Dependent Settings</a:t>
            </a:r>
          </a:p>
          <a:p>
            <a:pPr algn="l"/>
            <a:endParaRPr lang="en-US" sz="1000" b="1" dirty="0" smtClean="0">
              <a:latin typeface="+mn-lt"/>
            </a:endParaRPr>
          </a:p>
          <a:p>
            <a:pPr algn="l"/>
            <a:r>
              <a:rPr lang="en-US" sz="2400" dirty="0" smtClean="0">
                <a:latin typeface="+mn-lt"/>
              </a:rPr>
              <a:t>The following settings can differ depending on the operating system:</a:t>
            </a:r>
          </a:p>
          <a:p>
            <a:pPr algn="l"/>
            <a:endParaRPr lang="en-US" sz="1000" dirty="0" smtClean="0">
              <a:latin typeface="+mn-lt"/>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netui.connmgr.loginprompt</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netui.connmgr.passwordprompt</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netui.connmgr.serverprompt</a:t>
            </a:r>
            <a:endParaRPr lang="en-US" sz="2000" dirty="0" smtClean="0">
              <a:latin typeface="Courier New" pitchFamily="49" charset="0"/>
              <a:cs typeface="Courier New" pitchFamily="49" charset="0"/>
            </a:endParaRPr>
          </a:p>
          <a:p>
            <a:pPr algn="l"/>
            <a:endParaRPr lang="en-US" sz="1000" dirty="0" smtClean="0">
              <a:latin typeface="Courier New" pitchFamily="49" charset="0"/>
              <a:cs typeface="Courier New" pitchFamily="49" charset="0"/>
            </a:endParaRPr>
          </a:p>
          <a:p>
            <a:pPr algn="l"/>
            <a:r>
              <a:rPr lang="en-US" sz="2200" dirty="0" smtClean="0">
                <a:latin typeface="+mn-lt"/>
              </a:rPr>
              <a:t>These settings can be defined in the </a:t>
            </a:r>
            <a:r>
              <a:rPr lang="en-US" sz="2200" dirty="0" smtClean="0">
                <a:latin typeface="+mn-lt"/>
              </a:rPr>
              <a:t>install.conf</a:t>
            </a:r>
            <a:r>
              <a:rPr lang="en-US" sz="2200" dirty="0" smtClean="0">
                <a:latin typeface="+mn-lt"/>
              </a:rPr>
              <a:t> file before installing QAD Enterprise Edition or by editing the </a:t>
            </a:r>
            <a:r>
              <a:rPr lang="en-US" sz="2200" dirty="0" smtClean="0">
                <a:latin typeface="Courier New" pitchFamily="49" charset="0"/>
                <a:cs typeface="Courier New" pitchFamily="49" charset="0"/>
              </a:rPr>
              <a:t>configuration.properties</a:t>
            </a:r>
            <a:r>
              <a:rPr lang="en-US" sz="2200" dirty="0" smtClean="0">
                <a:latin typeface="+mn-lt"/>
              </a:rPr>
              <a:t> file in an existing environment.</a:t>
            </a:r>
          </a:p>
          <a:p>
            <a:pPr algn="l"/>
            <a:endParaRPr lang="en-US" sz="1000" dirty="0" smtClean="0">
              <a:latin typeface="+mn-lt"/>
            </a:endParaRPr>
          </a:p>
          <a:p>
            <a:pPr algn="l"/>
            <a:r>
              <a:rPr lang="en-US" sz="2200" dirty="0" smtClean="0">
                <a:latin typeface="+mn-lt"/>
              </a:rPr>
              <a:t>The following example outlines how to define the server prompt setting. This process also can be followed to define the login and password prompts.</a:t>
            </a:r>
            <a:endParaRPr lang="en-US" sz="2200" dirty="0">
              <a:latin typeface="+mn-lt"/>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414670" y="1180263"/>
            <a:ext cx="8420986" cy="3970318"/>
          </a:xfrm>
          <a:prstGeom prst="rect">
            <a:avLst/>
          </a:prstGeom>
        </p:spPr>
        <p:txBody>
          <a:bodyPr wrap="square">
            <a:spAutoFit/>
          </a:bodyPr>
          <a:lstStyle/>
          <a:p>
            <a:pPr algn="l"/>
            <a:r>
              <a:rPr lang="en-US" b="1" dirty="0" smtClean="0">
                <a:latin typeface="+mn-lt"/>
              </a:rPr>
              <a:t>Configuring Server Prompt</a:t>
            </a:r>
          </a:p>
          <a:p>
            <a:pPr algn="l"/>
            <a:endParaRPr lang="en-US" b="1" dirty="0" smtClean="0">
              <a:latin typeface="+mn-lt"/>
            </a:endParaRPr>
          </a:p>
          <a:p>
            <a:pPr algn="l"/>
            <a:r>
              <a:rPr lang="en-US" dirty="0" smtClean="0">
                <a:latin typeface="+mn-lt"/>
              </a:rPr>
              <a:t>The default prompt displayed for the server depends on the default shell and can vary based on user configuration and operating system. In a standard Linux operating system, the default shell can be determined in the </a:t>
            </a:r>
            <a:r>
              <a:rPr lang="en-US" dirty="0" smtClean="0">
                <a:latin typeface="Courier New" pitchFamily="49" charset="0"/>
                <a:cs typeface="Courier New" pitchFamily="49" charset="0"/>
              </a:rPr>
              <a:t>/etc/</a:t>
            </a:r>
            <a:r>
              <a:rPr lang="en-US" dirty="0" smtClean="0">
                <a:latin typeface="Courier New" pitchFamily="49" charset="0"/>
                <a:cs typeface="Courier New" pitchFamily="49" charset="0"/>
              </a:rPr>
              <a:t>passwd</a:t>
            </a:r>
            <a:r>
              <a:rPr lang="en-US" dirty="0" smtClean="0">
                <a:latin typeface="+mn-lt"/>
              </a:rPr>
              <a:t> file. By default, the server prompt used for the </a:t>
            </a:r>
            <a:r>
              <a:rPr lang="en-US" dirty="0" smtClean="0">
                <a:latin typeface="+mn-lt"/>
              </a:rPr>
              <a:t>netui.connmgr.user</a:t>
            </a:r>
            <a:r>
              <a:rPr lang="en-US" dirty="0" smtClean="0">
                <a:latin typeface="+mn-lt"/>
              </a:rPr>
              <a:t> is set to </a:t>
            </a:r>
            <a:r>
              <a:rPr lang="en-US" dirty="0" smtClean="0">
                <a:latin typeface="Courier New" pitchFamily="49" charset="0"/>
                <a:cs typeface="Courier New" pitchFamily="49" charset="0"/>
              </a:rPr>
              <a:t>$</a:t>
            </a:r>
            <a:r>
              <a:rPr lang="en-US" dirty="0" smtClean="0">
                <a:latin typeface="+mn-lt"/>
              </a:rPr>
              <a:t>. </a:t>
            </a:r>
            <a:endParaRPr lang="en-US" dirty="0">
              <a:latin typeface="+mn-lt"/>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4" y="861224"/>
            <a:ext cx="8516679" cy="5632311"/>
          </a:xfrm>
          <a:prstGeom prst="rect">
            <a:avLst/>
          </a:prstGeom>
          <a:noFill/>
        </p:spPr>
        <p:txBody>
          <a:bodyPr wrap="square" rtlCol="0">
            <a:spAutoFit/>
          </a:bodyPr>
          <a:lstStyle/>
          <a:p>
            <a:pPr algn="l"/>
            <a:r>
              <a:rPr lang="en-US" sz="2200" dirty="0" smtClean="0">
                <a:latin typeface="+mn-lt"/>
              </a:rPr>
              <a:t>This example changes the server prompt from the default </a:t>
            </a:r>
            <a:r>
              <a:rPr lang="en-US" sz="2200" dirty="0" smtClean="0">
                <a:latin typeface="Courier New" pitchFamily="49" charset="0"/>
                <a:cs typeface="Courier New" pitchFamily="49" charset="0"/>
              </a:rPr>
              <a:t>$</a:t>
            </a:r>
            <a:r>
              <a:rPr lang="en-US" sz="2200" dirty="0" smtClean="0">
                <a:latin typeface="+mn-lt"/>
              </a:rPr>
              <a:t> to </a:t>
            </a:r>
            <a:r>
              <a:rPr lang="en-US" sz="2200" dirty="0" smtClean="0">
                <a:latin typeface="Courier New" pitchFamily="49" charset="0"/>
                <a:cs typeface="Courier New" pitchFamily="49" charset="0"/>
              </a:rPr>
              <a:t>&gt;</a:t>
            </a:r>
            <a:r>
              <a:rPr lang="en-US" sz="2200" dirty="0" smtClean="0">
                <a:latin typeface="+mn-lt"/>
              </a:rPr>
              <a:t>.</a:t>
            </a:r>
          </a:p>
          <a:p>
            <a:pPr algn="l"/>
            <a:r>
              <a:rPr lang="en-US" sz="2400" b="1" dirty="0" smtClean="0">
                <a:latin typeface="+mn-lt"/>
              </a:rPr>
              <a:t>Install.conf</a:t>
            </a:r>
            <a:r>
              <a:rPr lang="en-US" sz="2400" b="1" dirty="0" smtClean="0">
                <a:latin typeface="+mn-lt"/>
              </a:rPr>
              <a:t> File</a:t>
            </a:r>
          </a:p>
          <a:p>
            <a:pPr algn="l"/>
            <a:endParaRPr lang="en-US" sz="1000" b="1" dirty="0" smtClean="0">
              <a:latin typeface="+mn-lt"/>
            </a:endParaRPr>
          </a:p>
          <a:p>
            <a:pPr algn="l"/>
            <a:r>
              <a:rPr lang="en-US" sz="2200" dirty="0" smtClean="0">
                <a:latin typeface="+mn-lt"/>
              </a:rPr>
              <a:t>To set the server prompt before installing, add the following to the </a:t>
            </a:r>
            <a:r>
              <a:rPr lang="en-US" sz="2200" dirty="0" smtClean="0">
                <a:latin typeface="Courier New" pitchFamily="49" charset="0"/>
                <a:cs typeface="Courier New" pitchFamily="49" charset="0"/>
              </a:rPr>
              <a:t>install.conf</a:t>
            </a:r>
            <a:r>
              <a:rPr lang="en-US" sz="2200" dirty="0" smtClean="0">
                <a:latin typeface="+mn-lt"/>
              </a:rPr>
              <a:t> file:</a:t>
            </a:r>
          </a:p>
          <a:p>
            <a:pPr algn="l"/>
            <a:r>
              <a:rPr lang="en-US" sz="24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netui.connmgr.serverprompt</a:t>
            </a:r>
            <a:r>
              <a:rPr lang="en-US" sz="2000" dirty="0" smtClean="0">
                <a:latin typeface="Courier New" pitchFamily="49" charset="0"/>
                <a:cs typeface="Courier New" pitchFamily="49" charset="0"/>
              </a:rPr>
              <a:t>=&gt;</a:t>
            </a:r>
          </a:p>
          <a:p>
            <a:pPr algn="l"/>
            <a:r>
              <a:rPr lang="en-US" sz="2400" b="1" dirty="0" smtClean="0">
                <a:latin typeface="+mn-lt"/>
              </a:rPr>
              <a:t>Configuration.properties File</a:t>
            </a:r>
          </a:p>
          <a:p>
            <a:pPr algn="l"/>
            <a:endParaRPr lang="en-US" sz="1000" b="1" dirty="0" smtClean="0">
              <a:latin typeface="+mn-lt"/>
            </a:endParaRPr>
          </a:p>
          <a:p>
            <a:pPr algn="l"/>
            <a:r>
              <a:rPr lang="en-US" sz="2200" dirty="0" smtClean="0">
                <a:latin typeface="+mn-lt"/>
              </a:rPr>
              <a:t>To determine the server prompt used in an existing environment, use </a:t>
            </a:r>
            <a:r>
              <a:rPr lang="en-US" sz="2200" dirty="0" smtClean="0">
                <a:latin typeface="Courier New" pitchFamily="49" charset="0"/>
                <a:cs typeface="Courier New" pitchFamily="49" charset="0"/>
              </a:rPr>
              <a:t>yab config:</a:t>
            </a:r>
          </a:p>
          <a:p>
            <a:pPr algn="l"/>
            <a:r>
              <a:rPr lang="en-US" sz="2000" dirty="0" smtClean="0">
                <a:latin typeface="Courier New" pitchFamily="49" charset="0"/>
                <a:cs typeface="Courier New" pitchFamily="49" charset="0"/>
              </a:rPr>
              <a:t>	&gt; yab config </a:t>
            </a:r>
            <a:r>
              <a:rPr lang="en-US" sz="2000" dirty="0" smtClean="0">
                <a:latin typeface="Courier New" pitchFamily="49" charset="0"/>
                <a:cs typeface="Courier New" pitchFamily="49" charset="0"/>
              </a:rPr>
              <a:t>netui.connmgr.serverprompt</a:t>
            </a:r>
            <a:endParaRPr lang="en-US" sz="2000" dirty="0" smtClean="0">
              <a:latin typeface="Courier New" pitchFamily="49" charset="0"/>
              <a:cs typeface="Courier New" pitchFamily="49" charset="0"/>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netui.connmgr.serverprompt</a:t>
            </a:r>
            <a:r>
              <a:rPr lang="en-US" sz="2000" dirty="0" smtClean="0">
                <a:latin typeface="Courier New" pitchFamily="49" charset="0"/>
                <a:cs typeface="Courier New" pitchFamily="49" charset="0"/>
              </a:rPr>
              <a:t>=$</a:t>
            </a:r>
          </a:p>
          <a:p>
            <a:pPr algn="l"/>
            <a:r>
              <a:rPr lang="en-US" sz="2200" dirty="0" smtClean="0">
                <a:latin typeface="+mn-lt"/>
              </a:rPr>
              <a:t>Define the setting in </a:t>
            </a:r>
            <a:r>
              <a:rPr lang="en-US" sz="2200" dirty="0" smtClean="0">
                <a:latin typeface="Courier New" pitchFamily="49" charset="0"/>
                <a:cs typeface="Courier New" pitchFamily="49" charset="0"/>
              </a:rPr>
              <a:t>configuration.properties</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netui.connmgr.serverprompt</a:t>
            </a:r>
            <a:r>
              <a:rPr lang="en-US" sz="2000" dirty="0" smtClean="0">
                <a:latin typeface="Courier New" pitchFamily="49" charset="0"/>
                <a:cs typeface="Courier New" pitchFamily="49" charset="0"/>
              </a:rPr>
              <a:t>=&gt;</a:t>
            </a:r>
          </a:p>
          <a:p>
            <a:pPr algn="l"/>
            <a:r>
              <a:rPr lang="en-US" sz="2200" dirty="0" smtClean="0">
                <a:latin typeface="+mn-lt"/>
              </a:rPr>
              <a:t>To apply the configuration change execute:</a:t>
            </a:r>
          </a:p>
          <a:p>
            <a:pPr algn="l"/>
            <a:r>
              <a:rPr lang="en-US" sz="2000" dirty="0" smtClean="0">
                <a:latin typeface="Courier New" pitchFamily="49" charset="0"/>
                <a:cs typeface="Courier New" pitchFamily="49" charset="0"/>
              </a:rPr>
              <a:t>	&gt; yab reconfigure</a:t>
            </a:r>
            <a:endParaRPr lang="en-US" sz="2000" dirty="0">
              <a:latin typeface="Courier New" pitchFamily="49" charset="0"/>
              <a:cs typeface="Courier New" pitchFamily="49"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Rectangle 4"/>
          <p:cNvSpPr/>
          <p:nvPr/>
        </p:nvSpPr>
        <p:spPr>
          <a:xfrm>
            <a:off x="308343" y="1152964"/>
            <a:ext cx="8516679" cy="4462760"/>
          </a:xfrm>
          <a:prstGeom prst="rect">
            <a:avLst/>
          </a:prstGeom>
        </p:spPr>
        <p:txBody>
          <a:bodyPr wrap="square">
            <a:spAutoFit/>
          </a:bodyPr>
          <a:lstStyle/>
          <a:p>
            <a:pPr algn="l"/>
            <a:r>
              <a:rPr lang="en-US" b="1" dirty="0" smtClean="0">
                <a:latin typeface="+mn-lt"/>
              </a:rPr>
              <a:t>Configuring Login and Password Prompts</a:t>
            </a:r>
          </a:p>
          <a:p>
            <a:pPr algn="l"/>
            <a:endParaRPr lang="en-US" b="1" dirty="0" smtClean="0">
              <a:latin typeface="+mn-lt"/>
            </a:endParaRPr>
          </a:p>
          <a:p>
            <a:pPr algn="l"/>
            <a:r>
              <a:rPr lang="en-US" dirty="0" smtClean="0">
                <a:latin typeface="+mn-lt"/>
              </a:rPr>
              <a:t>The login and password prompt settings can also vary depending on the user profile and operating system defaults. In a standard Linux operating system, the default settings are:</a:t>
            </a:r>
          </a:p>
          <a:p>
            <a:pPr algn="l"/>
            <a:endParaRPr lang="en-US" sz="1000" dirty="0" smtClean="0">
              <a:latin typeface="+mn-lt"/>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netui.connmgr.loginprompt</a:t>
            </a:r>
            <a:r>
              <a:rPr lang="en-US" sz="2000" dirty="0" smtClean="0">
                <a:latin typeface="Courier New" pitchFamily="49" charset="0"/>
                <a:cs typeface="Courier New" pitchFamily="49" charset="0"/>
              </a:rPr>
              <a:t>=login:</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netui.connmgr.passwordpropmpt</a:t>
            </a:r>
            <a:r>
              <a:rPr lang="en-US" sz="2000" dirty="0" smtClean="0">
                <a:latin typeface="Courier New" pitchFamily="49" charset="0"/>
                <a:cs typeface="Courier New" pitchFamily="49" charset="0"/>
              </a:rPr>
              <a:t>=Password:</a:t>
            </a:r>
          </a:p>
          <a:p>
            <a:pPr algn="l"/>
            <a:endParaRPr lang="en-US" sz="1000" dirty="0" smtClean="0">
              <a:latin typeface="Courier New" pitchFamily="49" charset="0"/>
              <a:cs typeface="Courier New" pitchFamily="49" charset="0"/>
            </a:endParaRPr>
          </a:p>
          <a:p>
            <a:pPr algn="l"/>
            <a:r>
              <a:rPr lang="en-US" dirty="0" smtClean="0">
                <a:latin typeface="+mn-lt"/>
              </a:rPr>
              <a:t>Depending on the default shell, these settings also may need to be changed.</a:t>
            </a:r>
            <a:endParaRPr lang="en-US" dirty="0">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r>
              <a:rPr lang="en-US" dirty="0" smtClean="0"/>
              <a:t>Software and Hardware Prerequisites</a:t>
            </a:r>
            <a:endParaRPr lang="en-US" dirty="0"/>
          </a:p>
        </p:txBody>
      </p:sp>
      <p:sp>
        <p:nvSpPr>
          <p:cNvPr id="7" name="Footer Placeholder 3"/>
          <p:cNvSpPr>
            <a:spLocks noGrp="1"/>
          </p:cNvSpPr>
          <p:nvPr>
            <p:ph type="ftr" sz="quarter" idx="10"/>
          </p:nvPr>
        </p:nvSpPr>
        <p:spPr/>
        <p:txBody>
          <a:bodyPr/>
          <a:lstStyle/>
          <a:p>
            <a:r>
              <a:rPr lang="en-US" dirty="0" smtClean="0"/>
              <a:t>PC-CM-130</a:t>
            </a:r>
            <a:endParaRPr lang="en-US" dirty="0"/>
          </a:p>
        </p:txBody>
      </p:sp>
      <p:sp>
        <p:nvSpPr>
          <p:cNvPr id="8" name="TextBox 7"/>
          <p:cNvSpPr txBox="1"/>
          <p:nvPr/>
        </p:nvSpPr>
        <p:spPr>
          <a:xfrm>
            <a:off x="308344" y="1190835"/>
            <a:ext cx="8506047" cy="1692771"/>
          </a:xfrm>
          <a:prstGeom prst="rect">
            <a:avLst/>
          </a:prstGeom>
          <a:noFill/>
        </p:spPr>
        <p:txBody>
          <a:bodyPr wrap="square" rtlCol="0">
            <a:spAutoFit/>
          </a:bodyPr>
          <a:lstStyle/>
          <a:p>
            <a:pPr algn="l"/>
            <a:r>
              <a:rPr lang="en-US" b="1" dirty="0" smtClean="0">
                <a:latin typeface="+mn-lt"/>
              </a:rPr>
              <a:t>Java SE Development Kit 7</a:t>
            </a:r>
          </a:p>
          <a:p>
            <a:pPr algn="l"/>
            <a:endParaRPr lang="en-US" dirty="0" smtClean="0"/>
          </a:p>
          <a:p>
            <a:pPr algn="l"/>
            <a:r>
              <a:rPr lang="en-US" sz="2400" dirty="0" smtClean="0">
                <a:latin typeface="+mn-lt"/>
              </a:rPr>
              <a:t>Install Java using the documentation provided by your Java vendor.</a:t>
            </a:r>
            <a:endParaRPr lang="en-US" sz="2400" dirty="0">
              <a:latin typeface="+mn-lt"/>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B</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5" y="1467293"/>
            <a:ext cx="8506046" cy="3108543"/>
          </a:xfrm>
          <a:prstGeom prst="rect">
            <a:avLst/>
          </a:prstGeom>
          <a:noFill/>
        </p:spPr>
        <p:txBody>
          <a:bodyPr wrap="square" rtlCol="0">
            <a:spAutoFit/>
          </a:bodyPr>
          <a:lstStyle/>
          <a:p>
            <a:pPr algn="l"/>
            <a:r>
              <a:rPr lang="en-US" b="1" dirty="0" smtClean="0">
                <a:latin typeface="+mn-lt"/>
              </a:rPr>
              <a:t>SSH and Telnet Protocols</a:t>
            </a:r>
          </a:p>
          <a:p>
            <a:pPr algn="l"/>
            <a:endParaRPr lang="en-US" b="1" dirty="0" smtClean="0">
              <a:latin typeface="+mn-lt"/>
            </a:endParaRPr>
          </a:p>
          <a:p>
            <a:pPr algn="l"/>
            <a:r>
              <a:rPr lang="en-US" dirty="0" smtClean="0">
                <a:latin typeface="+mn-lt"/>
              </a:rPr>
              <a:t>This appendix addresses configuration settings for Secure Shell </a:t>
            </a:r>
            <a:r>
              <a:rPr lang="en-US" dirty="0" smtClean="0">
                <a:latin typeface="Courier New" pitchFamily="49" charset="0"/>
                <a:cs typeface="Courier New" pitchFamily="49" charset="0"/>
              </a:rPr>
              <a:t>(SSH) </a:t>
            </a:r>
            <a:r>
              <a:rPr lang="en-US" dirty="0" smtClean="0">
                <a:latin typeface="+mn-lt"/>
              </a:rPr>
              <a:t>and Telnet protocols.</a:t>
            </a:r>
          </a:p>
          <a:p>
            <a:pPr algn="l"/>
            <a:endParaRPr lang="en-US" dirty="0" smtClean="0">
              <a:latin typeface="+mn-lt"/>
            </a:endParaRPr>
          </a:p>
          <a:p>
            <a:pPr algn="l"/>
            <a:r>
              <a:rPr lang="en-US" b="1" i="1" dirty="0" smtClean="0">
                <a:latin typeface="+mn-lt"/>
              </a:rPr>
              <a:t>SSH </a:t>
            </a:r>
          </a:p>
          <a:p>
            <a:pPr algn="l"/>
            <a:r>
              <a:rPr lang="en-US" b="1" i="1" dirty="0" smtClean="0">
                <a:latin typeface="+mn-lt"/>
              </a:rPr>
              <a:t>Telnet </a:t>
            </a:r>
            <a:endParaRPr lang="en-US" dirty="0">
              <a:latin typeface="+mn-lt"/>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B</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4" y="1073883"/>
            <a:ext cx="8516679" cy="5016758"/>
          </a:xfrm>
          <a:prstGeom prst="rect">
            <a:avLst/>
          </a:prstGeom>
          <a:noFill/>
        </p:spPr>
        <p:txBody>
          <a:bodyPr wrap="square" rtlCol="0">
            <a:spAutoFit/>
          </a:bodyPr>
          <a:lstStyle/>
          <a:p>
            <a:pPr algn="l"/>
            <a:r>
              <a:rPr lang="en-US" b="1" dirty="0" smtClean="0">
                <a:latin typeface="+mn-lt"/>
              </a:rPr>
              <a:t>SSH</a:t>
            </a:r>
          </a:p>
          <a:p>
            <a:pPr algn="l"/>
            <a:r>
              <a:rPr lang="en-US" sz="2200" dirty="0" smtClean="0">
                <a:latin typeface="+mn-lt"/>
              </a:rPr>
              <a:t>By default, a YAB-installed QAD Enterprise Edition environment is configured to use SSH protocol for connection manager and terminal sessions.</a:t>
            </a:r>
          </a:p>
          <a:p>
            <a:pPr algn="l"/>
            <a:endParaRPr lang="en-US" sz="1000" dirty="0" smtClean="0">
              <a:latin typeface="+mn-lt"/>
            </a:endParaRPr>
          </a:p>
          <a:p>
            <a:pPr algn="l"/>
            <a:r>
              <a:rPr lang="en-US" sz="2200" dirty="0" smtClean="0">
                <a:latin typeface="+mn-lt"/>
              </a:rPr>
              <a:t>To run programs in the QAD .NET client in terminal mode, the client must have the Granados SSH library for .NET (</a:t>
            </a:r>
            <a:r>
              <a:rPr lang="en-US" sz="2200" dirty="0" smtClean="0">
                <a:latin typeface="+mn-lt"/>
              </a:rPr>
              <a:t>Routrek.Granados.dll</a:t>
            </a:r>
            <a:r>
              <a:rPr lang="en-US" sz="2200" dirty="0" smtClean="0">
                <a:latin typeface="+mn-lt"/>
              </a:rPr>
              <a:t>) installed. QAD cannot distribute this file due to export restrictions. This file can be downloaded from:</a:t>
            </a:r>
          </a:p>
          <a:p>
            <a:pPr algn="l"/>
            <a:r>
              <a:rPr lang="en-US" sz="2000" dirty="0" smtClean="0">
                <a:latin typeface="Courier New" pitchFamily="49" charset="0"/>
                <a:cs typeface="Courier New" pitchFamily="49" charset="0"/>
              </a:rPr>
              <a:t>	http://granados.sourceforge.net/</a:t>
            </a:r>
          </a:p>
          <a:p>
            <a:pPr algn="l"/>
            <a:r>
              <a:rPr lang="en-US" sz="2200" dirty="0" smtClean="0">
                <a:latin typeface="+mn-lt"/>
              </a:rPr>
              <a:t>The </a:t>
            </a:r>
            <a:r>
              <a:rPr lang="en-US" sz="2200" dirty="0" smtClean="0">
                <a:latin typeface="+mn-lt"/>
              </a:rPr>
              <a:t>Routrek.Granados.dll</a:t>
            </a:r>
            <a:r>
              <a:rPr lang="en-US" sz="2200" dirty="0" smtClean="0">
                <a:latin typeface="+mn-lt"/>
              </a:rPr>
              <a:t> file should be copied into the </a:t>
            </a:r>
            <a:r>
              <a:rPr lang="en-US" sz="2200" dirty="0" smtClean="0">
                <a:latin typeface="Courier New" pitchFamily="49" charset="0"/>
                <a:cs typeface="Courier New" pitchFamily="49" charset="0"/>
              </a:rPr>
              <a:t>webapp </a:t>
            </a:r>
            <a:r>
              <a:rPr lang="en-US" sz="2200" dirty="0" smtClean="0">
                <a:latin typeface="Courier New" pitchFamily="49" charset="0"/>
                <a:cs typeface="Courier New" pitchFamily="49" charset="0"/>
              </a:rPr>
              <a:t>homeserver</a:t>
            </a:r>
            <a:r>
              <a:rPr lang="en-US" sz="2200" dirty="0" smtClean="0">
                <a:latin typeface="Courier New" pitchFamily="49" charset="0"/>
                <a:cs typeface="Courier New" pitchFamily="49" charset="0"/>
              </a:rPr>
              <a:t> </a:t>
            </a:r>
            <a:r>
              <a:rPr lang="en-US" sz="2200" dirty="0" smtClean="0">
                <a:latin typeface="+mn-lt"/>
              </a:rPr>
              <a:t>directory. To determine the location of the directory, execute:</a:t>
            </a:r>
          </a:p>
          <a:p>
            <a:pPr algn="l"/>
            <a:r>
              <a:rPr lang="en-US" sz="2000" dirty="0" smtClean="0">
                <a:latin typeface="Courier New" pitchFamily="49" charset="0"/>
                <a:cs typeface="Courier New" pitchFamily="49" charset="0"/>
              </a:rPr>
              <a:t>	&gt; yab config </a:t>
            </a:r>
            <a:r>
              <a:rPr lang="en-US" sz="2000" dirty="0" smtClean="0">
                <a:latin typeface="Courier New" pitchFamily="49" charset="0"/>
                <a:cs typeface="Courier New" pitchFamily="49" charset="0"/>
              </a:rPr>
              <a:t>webapp.homeserver.dir</a:t>
            </a:r>
            <a:endParaRPr lang="en-US" sz="2000" dirty="0">
              <a:latin typeface="Courier New" pitchFamily="49" charset="0"/>
              <a:cs typeface="Courier New" pitchFamily="49"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B</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80198"/>
            <a:ext cx="8537944" cy="4093428"/>
          </a:xfrm>
          <a:prstGeom prst="rect">
            <a:avLst/>
          </a:prstGeom>
          <a:noFill/>
        </p:spPr>
        <p:txBody>
          <a:bodyPr wrap="square" rtlCol="0">
            <a:spAutoFit/>
          </a:bodyPr>
          <a:lstStyle/>
          <a:p>
            <a:pPr algn="l"/>
            <a:r>
              <a:rPr lang="en-US" b="1" dirty="0" smtClean="0">
                <a:latin typeface="+mn-lt"/>
              </a:rPr>
              <a:t>Telnet</a:t>
            </a:r>
          </a:p>
          <a:p>
            <a:pPr algn="l"/>
            <a:endParaRPr lang="en-US" sz="1000" b="1" dirty="0" smtClean="0">
              <a:latin typeface="+mn-lt"/>
            </a:endParaRPr>
          </a:p>
          <a:p>
            <a:pPr algn="l"/>
            <a:r>
              <a:rPr lang="en-US" dirty="0" smtClean="0">
                <a:latin typeface="+mn-lt"/>
              </a:rPr>
              <a:t>The environment can be switched to use the Telnet protocol by configuring the following settings in configuration.properties:</a:t>
            </a:r>
          </a:p>
          <a:p>
            <a:pPr algn="l"/>
            <a:endParaRPr lang="en-US" sz="1000" dirty="0" smtClean="0">
              <a:latin typeface="+mn-lt"/>
            </a:endParaRP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netui.connmgr.protocol</a:t>
            </a:r>
            <a:r>
              <a:rPr lang="en-US" sz="2000" dirty="0" smtClean="0">
                <a:latin typeface="Courier New" pitchFamily="49" charset="0"/>
                <a:cs typeface="Courier New" pitchFamily="49" charset="0"/>
              </a:rPr>
              <a:t>=telnet</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netui.connmgr.port</a:t>
            </a:r>
            <a:r>
              <a:rPr lang="en-US" sz="2000" dirty="0" smtClean="0">
                <a:latin typeface="Courier New" pitchFamily="49" charset="0"/>
                <a:cs typeface="Courier New" pitchFamily="49" charset="0"/>
              </a:rPr>
              <a:t>=23</a:t>
            </a:r>
          </a:p>
          <a:p>
            <a:pPr algn="l"/>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netui.telnet.port</a:t>
            </a:r>
            <a:r>
              <a:rPr lang="en-US" sz="2000" dirty="0" smtClean="0">
                <a:latin typeface="Courier New" pitchFamily="49" charset="0"/>
                <a:cs typeface="Courier New" pitchFamily="49" charset="0"/>
              </a:rPr>
              <a:t>=23</a:t>
            </a:r>
          </a:p>
          <a:p>
            <a:pPr algn="l"/>
            <a:endParaRPr lang="en-US" sz="1000" dirty="0" smtClean="0">
              <a:latin typeface="Courier New" pitchFamily="49" charset="0"/>
              <a:cs typeface="Courier New" pitchFamily="49" charset="0"/>
            </a:endParaRPr>
          </a:p>
          <a:p>
            <a:pPr algn="l"/>
            <a:r>
              <a:rPr lang="en-US" dirty="0" smtClean="0">
                <a:latin typeface="+mn-lt"/>
              </a:rPr>
              <a:t>To apply the change execute:</a:t>
            </a:r>
          </a:p>
          <a:p>
            <a:pPr algn="l"/>
            <a:endParaRPr lang="en-US" sz="1000" dirty="0" smtClean="0">
              <a:latin typeface="+mn-lt"/>
            </a:endParaRPr>
          </a:p>
          <a:p>
            <a:pPr algn="l"/>
            <a:r>
              <a:rPr lang="en-US" sz="2000" dirty="0" smtClean="0">
                <a:latin typeface="Courier New" pitchFamily="49" charset="0"/>
                <a:cs typeface="Courier New" pitchFamily="49" charset="0"/>
              </a:rPr>
              <a:t>&gt; yab reconfigure restart</a:t>
            </a:r>
            <a:endParaRPr lang="en-US" sz="2000" dirty="0">
              <a:latin typeface="Courier New" pitchFamily="49" charset="0"/>
              <a:cs typeface="Courier New" pitchFamily="49"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6" name="Rectangle 5"/>
          <p:cNvSpPr/>
          <p:nvPr/>
        </p:nvSpPr>
        <p:spPr>
          <a:xfrm>
            <a:off x="297711" y="1165101"/>
            <a:ext cx="8527311" cy="2677656"/>
          </a:xfrm>
          <a:prstGeom prst="rect">
            <a:avLst/>
          </a:prstGeom>
        </p:spPr>
        <p:txBody>
          <a:bodyPr wrap="square">
            <a:spAutoFit/>
          </a:bodyPr>
          <a:lstStyle/>
          <a:p>
            <a:pPr algn="l"/>
            <a:r>
              <a:rPr lang="en-US" b="1" dirty="0" smtClean="0">
                <a:latin typeface="+mn-lt"/>
              </a:rPr>
              <a:t>Scripts</a:t>
            </a:r>
          </a:p>
          <a:p>
            <a:pPr algn="l"/>
            <a:endParaRPr lang="en-US" b="1" dirty="0" smtClean="0">
              <a:latin typeface="+mn-lt"/>
            </a:endParaRPr>
          </a:p>
          <a:p>
            <a:pPr algn="l"/>
            <a:r>
              <a:rPr lang="en-US" dirty="0" smtClean="0">
                <a:latin typeface="+mn-lt"/>
              </a:rPr>
              <a:t>This appendix describes the QAD Reporting Service scripts.</a:t>
            </a:r>
          </a:p>
          <a:p>
            <a:pPr algn="l"/>
            <a:endParaRPr lang="en-US" dirty="0" smtClean="0">
              <a:latin typeface="+mn-lt"/>
            </a:endParaRPr>
          </a:p>
          <a:p>
            <a:pPr algn="l"/>
            <a:r>
              <a:rPr lang="en-US" b="1" i="1" dirty="0" smtClean="0">
                <a:latin typeface="+mn-lt"/>
              </a:rPr>
              <a:t>QAD Reporting Service Scripts</a:t>
            </a:r>
            <a:endParaRPr lang="en-US" dirty="0">
              <a:latin typeface="+mn-lt"/>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58949"/>
            <a:ext cx="8527311" cy="4985980"/>
          </a:xfrm>
          <a:prstGeom prst="rect">
            <a:avLst/>
          </a:prstGeom>
          <a:noFill/>
        </p:spPr>
        <p:txBody>
          <a:bodyPr wrap="square" rtlCol="0">
            <a:spAutoFit/>
          </a:bodyPr>
          <a:lstStyle/>
          <a:p>
            <a:pPr algn="l"/>
            <a:r>
              <a:rPr lang="en-US" sz="2400" b="1" dirty="0" smtClean="0">
                <a:latin typeface="+mn-lt"/>
              </a:rPr>
              <a:t>QAD Reporting Service Scripts</a:t>
            </a:r>
          </a:p>
          <a:p>
            <a:pPr algn="l"/>
            <a:endParaRPr lang="en-US" sz="1000" b="1" dirty="0" smtClean="0">
              <a:latin typeface="+mn-lt"/>
            </a:endParaRPr>
          </a:p>
          <a:p>
            <a:pPr algn="l"/>
            <a:r>
              <a:rPr lang="en-US" sz="2400" dirty="0" smtClean="0">
                <a:latin typeface="+mn-lt"/>
              </a:rPr>
              <a:t>QAD Enterprise Edition includes the following scripts to make QAD Reporting Service installation and use easier:</a:t>
            </a:r>
          </a:p>
          <a:p>
            <a:pPr algn="l"/>
            <a:endParaRPr lang="en-US" sz="1000" dirty="0" smtClean="0">
              <a:latin typeface="+mn-lt"/>
            </a:endParaRPr>
          </a:p>
          <a:p>
            <a:pPr lvl="2" algn="l"/>
            <a:r>
              <a:rPr lang="en-US" sz="2400" dirty="0" smtClean="0">
                <a:latin typeface="Courier New" pitchFamily="49" charset="0"/>
                <a:cs typeface="Courier New" pitchFamily="49" charset="0"/>
              </a:rPr>
              <a:t>create-instance.bat</a:t>
            </a:r>
          </a:p>
          <a:p>
            <a:pPr lvl="2" algn="l"/>
            <a:r>
              <a:rPr lang="en-US" sz="2400" dirty="0" smtClean="0">
                <a:latin typeface="Courier New" pitchFamily="49" charset="0"/>
                <a:cs typeface="Courier New" pitchFamily="49" charset="0"/>
              </a:rPr>
              <a:t>register-instance.bat</a:t>
            </a:r>
          </a:p>
          <a:p>
            <a:pPr lvl="2" algn="l"/>
            <a:endParaRPr lang="en-US" sz="1000" dirty="0" smtClean="0">
              <a:latin typeface="Courier New" pitchFamily="49" charset="0"/>
              <a:cs typeface="Courier New" pitchFamily="49" charset="0"/>
            </a:endParaRPr>
          </a:p>
          <a:p>
            <a:pPr algn="l"/>
            <a:r>
              <a:rPr lang="en-US" sz="2400" dirty="0" smtClean="0">
                <a:latin typeface="+mn-lt"/>
              </a:rPr>
              <a:t>The scripts are automatically placed in </a:t>
            </a:r>
            <a:r>
              <a:rPr lang="en-US" sz="2400" dirty="0" smtClean="0">
                <a:latin typeface="Courier New" pitchFamily="49" charset="0"/>
                <a:cs typeface="Courier New" pitchFamily="49" charset="0"/>
              </a:rPr>
              <a:t>$&lt;</a:t>
            </a:r>
            <a:r>
              <a:rPr lang="en-US" sz="2400" i="1" dirty="0" smtClean="0">
                <a:latin typeface="Courier New" pitchFamily="49" charset="0"/>
                <a:cs typeface="Courier New" pitchFamily="49" charset="0"/>
              </a:rPr>
              <a:t>install_directory</a:t>
            </a:r>
            <a:r>
              <a:rPr lang="en-US" sz="2400" i="1" dirty="0" smtClean="0">
                <a:latin typeface="Courier New" pitchFamily="49" charset="0"/>
                <a:cs typeface="Courier New" pitchFamily="49" charset="0"/>
              </a:rPr>
              <a:t>&gt;\utilities</a:t>
            </a:r>
            <a:r>
              <a:rPr lang="en-US" sz="2400" i="1" dirty="0" smtClean="0">
                <a:latin typeface="+mn-lt"/>
              </a:rPr>
              <a:t> during QAD Enterprise Edition installation.</a:t>
            </a:r>
          </a:p>
          <a:p>
            <a:pPr algn="l"/>
            <a:r>
              <a:rPr lang="en-US" sz="2400" dirty="0" smtClean="0">
                <a:latin typeface="+mn-lt"/>
              </a:rPr>
              <a:t>Example:</a:t>
            </a:r>
          </a:p>
          <a:p>
            <a:pPr algn="l"/>
            <a:r>
              <a:rPr lang="en-US" sz="1800" dirty="0" smtClean="0">
                <a:latin typeface="Courier New" pitchFamily="49" charset="0"/>
                <a:cs typeface="Courier New" pitchFamily="49" charset="0"/>
              </a:rPr>
              <a:t>C:\Program Files\QAD\QAD Reporting Service\utilities\create-instance.bat</a:t>
            </a:r>
          </a:p>
          <a:p>
            <a:pPr algn="l"/>
            <a:r>
              <a:rPr lang="en-US" sz="1800" dirty="0" smtClean="0">
                <a:latin typeface="Courier New" pitchFamily="49" charset="0"/>
                <a:cs typeface="Courier New" pitchFamily="49" charset="0"/>
              </a:rPr>
              <a:t>C:\Program Files\QAD\QAD Reporting Service\utilities\register-instance.bat</a:t>
            </a:r>
            <a:endParaRPr lang="en-US" sz="1800" dirty="0">
              <a:latin typeface="Courier New" pitchFamily="49" charset="0"/>
              <a:cs typeface="Courier New" pitchFamily="49"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190828"/>
            <a:ext cx="8516678" cy="3539430"/>
          </a:xfrm>
          <a:prstGeom prst="rect">
            <a:avLst/>
          </a:prstGeom>
          <a:noFill/>
        </p:spPr>
        <p:txBody>
          <a:bodyPr wrap="square" rtlCol="0">
            <a:spAutoFit/>
          </a:bodyPr>
          <a:lstStyle/>
          <a:p>
            <a:pPr algn="l"/>
            <a:r>
              <a:rPr lang="en-US" b="1" dirty="0" smtClean="0">
                <a:latin typeface="+mn-lt"/>
              </a:rPr>
              <a:t>create-instance.bat Script</a:t>
            </a:r>
          </a:p>
          <a:p>
            <a:pPr algn="l"/>
            <a:endParaRPr lang="en-US" b="1" dirty="0" smtClean="0">
              <a:latin typeface="+mn-lt"/>
            </a:endParaRPr>
          </a:p>
          <a:p>
            <a:pPr algn="l"/>
            <a:r>
              <a:rPr lang="en-US" dirty="0" smtClean="0">
                <a:latin typeface="+mn-lt"/>
              </a:rPr>
              <a:t>The QAD Reporting Service installer can only install a single instance of the service on a target computer. You can create additional QAD Reporting Service instances by using the </a:t>
            </a:r>
            <a:r>
              <a:rPr lang="en-US" dirty="0" smtClean="0">
                <a:latin typeface="Courier New" pitchFamily="49" charset="0"/>
                <a:cs typeface="Courier New" pitchFamily="49" charset="0"/>
              </a:rPr>
              <a:t>create-instance.bat</a:t>
            </a:r>
            <a:r>
              <a:rPr lang="en-US" dirty="0" smtClean="0">
                <a:latin typeface="+mn-lt"/>
              </a:rPr>
              <a:t> script to copy an existing instance.</a:t>
            </a:r>
            <a:endParaRPr lang="en-US" dirty="0">
              <a:latin typeface="+mn-lt"/>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935653"/>
            <a:ext cx="8527311" cy="5601533"/>
          </a:xfrm>
          <a:prstGeom prst="rect">
            <a:avLst/>
          </a:prstGeom>
          <a:noFill/>
        </p:spPr>
        <p:txBody>
          <a:bodyPr wrap="square" rtlCol="0">
            <a:spAutoFit/>
          </a:bodyPr>
          <a:lstStyle/>
          <a:p>
            <a:pPr algn="l"/>
            <a:r>
              <a:rPr lang="en-US" sz="2000" dirty="0" smtClean="0">
                <a:latin typeface="+mn-lt"/>
              </a:rPr>
              <a:t>To create additional QAD Reporting Service instances:</a:t>
            </a:r>
          </a:p>
          <a:p>
            <a:pPr algn="l"/>
            <a:endParaRPr lang="en-US" sz="800" dirty="0" smtClean="0">
              <a:latin typeface="+mn-lt"/>
            </a:endParaRPr>
          </a:p>
          <a:p>
            <a:pPr marL="457200" indent="-457200" algn="l">
              <a:buFont typeface="+mj-lt"/>
              <a:buAutoNum type="arabicPeriod"/>
            </a:pPr>
            <a:r>
              <a:rPr lang="en-US" sz="2000" dirty="0" smtClean="0">
                <a:latin typeface="+mn-lt"/>
              </a:rPr>
              <a:t>Use the QAD Reporting Service installer to install the first instance of the service on the target computer.</a:t>
            </a:r>
          </a:p>
          <a:p>
            <a:pPr marL="457200" indent="-457200" algn="l">
              <a:buFont typeface="+mj-lt"/>
              <a:buAutoNum type="arabicPeriod"/>
            </a:pPr>
            <a:r>
              <a:rPr lang="en-US" sz="2000" dirty="0" smtClean="0">
                <a:latin typeface="+mn-lt"/>
              </a:rPr>
              <a:t>To create the instance, start the </a:t>
            </a:r>
            <a:r>
              <a:rPr lang="en-US" sz="2000" dirty="0" smtClean="0">
                <a:latin typeface="Courier New" pitchFamily="49" charset="0"/>
                <a:cs typeface="Courier New" pitchFamily="49" charset="0"/>
              </a:rPr>
              <a:t>create-instance.bat</a:t>
            </a:r>
            <a:r>
              <a:rPr lang="en-US" sz="2000" dirty="0" smtClean="0">
                <a:latin typeface="+mn-lt"/>
              </a:rPr>
              <a:t> script by right-clicking on the script and selecting Run as Administrator. You can also open a command window as the administrator, go to the directory, and run the script from the command line. After </a:t>
            </a:r>
            <a:r>
              <a:rPr lang="en-US" sz="2000" dirty="0" smtClean="0">
                <a:latin typeface="Courier New" pitchFamily="49" charset="0"/>
                <a:cs typeface="Courier New" pitchFamily="49" charset="0"/>
              </a:rPr>
              <a:t>create-instance.bat</a:t>
            </a:r>
            <a:r>
              <a:rPr lang="en-US" sz="2000" dirty="0" smtClean="0">
                <a:latin typeface="+mn-lt"/>
              </a:rPr>
              <a:t> starts, respond to the script prompts.</a:t>
            </a:r>
          </a:p>
          <a:p>
            <a:pPr marL="457200" indent="-457200" algn="l">
              <a:buFont typeface="+mj-lt"/>
              <a:buAutoNum type="arabicPeriod"/>
            </a:pPr>
            <a:r>
              <a:rPr lang="en-US" sz="2000" dirty="0" smtClean="0">
                <a:latin typeface="+mn-lt"/>
              </a:rPr>
              <a:t>Edit the configuration file:</a:t>
            </a:r>
          </a:p>
          <a:p>
            <a:pPr marL="457200" indent="-457200" algn="l">
              <a:buFont typeface="+mj-lt"/>
              <a:buAutoNum type="arabicPeriod"/>
            </a:pPr>
            <a:endParaRPr lang="en-US" sz="800" dirty="0" smtClean="0">
              <a:latin typeface="+mn-lt"/>
            </a:endParaRPr>
          </a:p>
          <a:p>
            <a:pPr marL="457200" indent="-457200" algn="l"/>
            <a:r>
              <a:rPr lang="en-US" sz="1400" dirty="0" smtClean="0">
                <a:latin typeface="Courier New" pitchFamily="49" charset="0"/>
                <a:cs typeface="Courier New" pitchFamily="49" charset="0"/>
              </a:rPr>
              <a:t>		&lt;</a:t>
            </a:r>
            <a:r>
              <a:rPr lang="en-US" sz="1400" i="1" dirty="0" smtClean="0">
                <a:latin typeface="Courier New" pitchFamily="49" charset="0"/>
                <a:cs typeface="Courier New" pitchFamily="49" charset="0"/>
              </a:rPr>
              <a:t>install_directory</a:t>
            </a:r>
            <a:r>
              <a:rPr lang="en-US" sz="1400" i="1" dirty="0" smtClean="0">
                <a:latin typeface="Courier New" pitchFamily="49" charset="0"/>
                <a:cs typeface="Courier New" pitchFamily="49" charset="0"/>
              </a:rPr>
              <a:t>&gt;\</a:t>
            </a:r>
            <a:r>
              <a:rPr lang="en-US" sz="1400" i="1" dirty="0" smtClean="0">
                <a:latin typeface="Courier New" pitchFamily="49" charset="0"/>
                <a:cs typeface="Courier New" pitchFamily="49" charset="0"/>
              </a:rPr>
              <a:t>QAD.CBFReportingService.exe.config</a:t>
            </a:r>
            <a:endParaRPr lang="en-US" sz="1400" i="1" dirty="0" smtClean="0">
              <a:latin typeface="Courier New" pitchFamily="49" charset="0"/>
              <a:cs typeface="Courier New" pitchFamily="49" charset="0"/>
            </a:endParaRPr>
          </a:p>
          <a:p>
            <a:pPr marL="457200" indent="-457200" algn="l"/>
            <a:endParaRPr lang="en-US" sz="800" i="1" dirty="0" smtClean="0">
              <a:latin typeface="Courier New" pitchFamily="49" charset="0"/>
              <a:cs typeface="Courier New" pitchFamily="49" charset="0"/>
            </a:endParaRPr>
          </a:p>
          <a:p>
            <a:pPr marL="457200" indent="-457200" algn="l">
              <a:buFont typeface="+mj-lt"/>
              <a:buAutoNum type="arabicPeriod" startAt="4"/>
            </a:pPr>
            <a:r>
              <a:rPr lang="en-US" sz="2000" dirty="0" smtClean="0">
                <a:latin typeface="+mn-lt"/>
              </a:rPr>
              <a:t>Change the </a:t>
            </a:r>
            <a:r>
              <a:rPr lang="en-US" sz="2000" dirty="0" smtClean="0">
                <a:latin typeface="Courier New" pitchFamily="49" charset="0"/>
                <a:cs typeface="Courier New" pitchFamily="49" charset="0"/>
              </a:rPr>
              <a:t>TCPPort</a:t>
            </a:r>
            <a:r>
              <a:rPr lang="en-US" sz="2000" dirty="0" smtClean="0">
                <a:latin typeface="+mn-lt"/>
              </a:rPr>
              <a:t> value to an available TCP/IP port.</a:t>
            </a:r>
          </a:p>
          <a:p>
            <a:pPr marL="457200" indent="-457200" algn="l">
              <a:buFont typeface="+mj-lt"/>
              <a:buAutoNum type="arabicPeriod" startAt="4"/>
            </a:pPr>
            <a:r>
              <a:rPr lang="en-US" sz="2000" dirty="0" smtClean="0">
                <a:latin typeface="+mn-lt"/>
              </a:rPr>
              <a:t>Edit the </a:t>
            </a:r>
            <a:r>
              <a:rPr lang="en-US" sz="2000" dirty="0" smtClean="0">
                <a:latin typeface="Courier New" pitchFamily="49" charset="0"/>
                <a:cs typeface="Courier New" pitchFamily="49" charset="0"/>
              </a:rPr>
              <a:t>homeserver</a:t>
            </a:r>
            <a:r>
              <a:rPr lang="en-US" sz="2000" dirty="0" smtClean="0">
                <a:latin typeface="+mn-lt"/>
              </a:rPr>
              <a:t> and </a:t>
            </a:r>
            <a:r>
              <a:rPr lang="en-US" sz="2000" dirty="0" smtClean="0">
                <a:latin typeface="Courier New" pitchFamily="49" charset="0"/>
                <a:cs typeface="Courier New" pitchFamily="49" charset="0"/>
              </a:rPr>
              <a:t>environment</a:t>
            </a:r>
            <a:r>
              <a:rPr lang="en-US" sz="2000" dirty="0" smtClean="0">
                <a:latin typeface="+mn-lt"/>
              </a:rPr>
              <a:t> settings to specify the environment the instance will service.</a:t>
            </a:r>
          </a:p>
          <a:p>
            <a:pPr marL="457200" indent="-457200" algn="l">
              <a:buFont typeface="+mj-lt"/>
              <a:buAutoNum type="arabicPeriod" startAt="4"/>
            </a:pPr>
            <a:endParaRPr lang="en-US" sz="800" dirty="0" smtClean="0">
              <a:latin typeface="+mn-lt"/>
            </a:endParaRPr>
          </a:p>
          <a:p>
            <a:pPr algn="l"/>
            <a:r>
              <a:rPr lang="en-US" sz="2000" dirty="0" smtClean="0">
                <a:latin typeface="+mn-lt"/>
              </a:rPr>
              <a:t>After you edit the configuration file, you can start the service through the Windows Services control panel applet.</a:t>
            </a:r>
            <a:endParaRPr lang="en-US" sz="2000" dirty="0">
              <a:latin typeface="+mn-lt"/>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201460"/>
            <a:ext cx="8527310" cy="2246769"/>
          </a:xfrm>
          <a:prstGeom prst="rect">
            <a:avLst/>
          </a:prstGeom>
          <a:noFill/>
        </p:spPr>
        <p:txBody>
          <a:bodyPr wrap="square" rtlCol="0">
            <a:spAutoFit/>
          </a:bodyPr>
          <a:lstStyle/>
          <a:p>
            <a:pPr algn="l"/>
            <a:r>
              <a:rPr lang="en-US" b="1" dirty="0" smtClean="0">
                <a:latin typeface="+mn-lt"/>
              </a:rPr>
              <a:t>register-instance.bat Script</a:t>
            </a:r>
          </a:p>
          <a:p>
            <a:pPr algn="l"/>
            <a:endParaRPr lang="en-US" b="1" dirty="0" smtClean="0">
              <a:latin typeface="+mn-lt"/>
            </a:endParaRPr>
          </a:p>
          <a:p>
            <a:pPr algn="l"/>
            <a:r>
              <a:rPr lang="en-US" dirty="0" smtClean="0">
                <a:latin typeface="+mn-lt"/>
              </a:rPr>
              <a:t>This script is used to register or unregister a QAD Reporting Service instance as a Windows service.</a:t>
            </a:r>
            <a:endParaRPr lang="en-US" dirty="0">
              <a:latin typeface="+mn-lt"/>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Product Information Resources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5" y="946284"/>
            <a:ext cx="8516679" cy="5232202"/>
          </a:xfrm>
          <a:prstGeom prst="rect">
            <a:avLst/>
          </a:prstGeom>
          <a:noFill/>
        </p:spPr>
        <p:txBody>
          <a:bodyPr wrap="square" rtlCol="0">
            <a:spAutoFit/>
          </a:bodyPr>
          <a:lstStyle/>
          <a:p>
            <a:pPr algn="l"/>
            <a:r>
              <a:rPr lang="en-US" sz="1800" dirty="0" smtClean="0">
                <a:latin typeface="+mn-lt"/>
              </a:rPr>
              <a:t>QAD offers a number of online resources to help you get more information about using QAD products.</a:t>
            </a:r>
          </a:p>
          <a:p>
            <a:pPr algn="l"/>
            <a:endParaRPr lang="en-US" sz="800" dirty="0" smtClean="0">
              <a:latin typeface="+mn-lt"/>
            </a:endParaRPr>
          </a:p>
          <a:p>
            <a:pPr algn="l"/>
            <a:r>
              <a:rPr lang="en-US" sz="1800" dirty="0" smtClean="0">
                <a:latin typeface="+mn-lt"/>
              </a:rPr>
              <a:t>	QAD Forums (community.qad.com)</a:t>
            </a:r>
          </a:p>
          <a:p>
            <a:pPr algn="l"/>
            <a:r>
              <a:rPr lang="en-US" sz="1800" dirty="0" smtClean="0">
                <a:latin typeface="+mn-lt"/>
              </a:rPr>
              <a:t>	</a:t>
            </a:r>
            <a:r>
              <a:rPr lang="en-US" sz="1600" dirty="0" smtClean="0">
                <a:latin typeface="+mn-lt"/>
              </a:rPr>
              <a:t>Ask questions and share information with other members of the user 	community, including QAD experts. The YAB Installations forum can be 	found under the Technology heading in the Forum menu.</a:t>
            </a:r>
          </a:p>
          <a:p>
            <a:pPr algn="l"/>
            <a:endParaRPr lang="en-US" sz="800" dirty="0" smtClean="0">
              <a:latin typeface="+mn-lt"/>
            </a:endParaRPr>
          </a:p>
          <a:p>
            <a:pPr algn="l"/>
            <a:r>
              <a:rPr lang="en-US" sz="1800" dirty="0" smtClean="0">
                <a:latin typeface="+mn-lt"/>
              </a:rPr>
              <a:t>	QAD Knowledgebase (knowledgebase.qad.com)*		</a:t>
            </a:r>
            <a:r>
              <a:rPr lang="en-US" sz="1600" dirty="0" smtClean="0">
                <a:latin typeface="+mn-lt"/>
              </a:rPr>
              <a:t>Search for answers, tips, or solutions related to any QAD product or 	topic.</a:t>
            </a:r>
          </a:p>
          <a:p>
            <a:pPr algn="l"/>
            <a:endParaRPr lang="en-US" sz="800" dirty="0" smtClean="0">
              <a:latin typeface="+mn-lt"/>
            </a:endParaRPr>
          </a:p>
          <a:p>
            <a:pPr algn="l"/>
            <a:r>
              <a:rPr lang="en-US" sz="1800" dirty="0" smtClean="0">
                <a:latin typeface="+mn-lt"/>
              </a:rPr>
              <a:t>	QAD Document Library (documentlibrary.qad.com)	</a:t>
            </a:r>
          </a:p>
          <a:p>
            <a:pPr algn="l"/>
            <a:r>
              <a:rPr lang="en-US" sz="1800" dirty="0" smtClean="0">
                <a:latin typeface="+mn-lt"/>
              </a:rPr>
              <a:t>	</a:t>
            </a:r>
            <a:r>
              <a:rPr lang="en-US" sz="1600" dirty="0" smtClean="0">
                <a:latin typeface="+mn-lt"/>
              </a:rPr>
              <a:t>Get browser-based access to user guides, release notes, training 	guides, 	and so on; use powerful search features to find the document you want, 	then read online, or download and print PDF.</a:t>
            </a:r>
          </a:p>
          <a:p>
            <a:pPr algn="l"/>
            <a:endParaRPr lang="en-US" sz="800" dirty="0" smtClean="0">
              <a:latin typeface="+mn-lt"/>
            </a:endParaRPr>
          </a:p>
          <a:p>
            <a:pPr algn="l"/>
            <a:r>
              <a:rPr lang="en-US" sz="1800" dirty="0" smtClean="0">
                <a:latin typeface="+mn-lt"/>
              </a:rPr>
              <a:t>	QAD Learning Center (learning.qad.com)*</a:t>
            </a:r>
          </a:p>
          <a:p>
            <a:pPr algn="l"/>
            <a:r>
              <a:rPr lang="en-US" sz="1800" dirty="0" smtClean="0">
                <a:latin typeface="+mn-lt"/>
              </a:rPr>
              <a:t>	</a:t>
            </a:r>
            <a:r>
              <a:rPr lang="en-US" sz="1600" dirty="0" smtClean="0">
                <a:latin typeface="+mn-lt"/>
              </a:rPr>
              <a:t>Visit QAD’s one-stop destination for all courses and training  materials.</a:t>
            </a:r>
          </a:p>
          <a:p>
            <a:pPr algn="l"/>
            <a:endParaRPr lang="en-US" sz="1600" dirty="0" smtClean="0">
              <a:latin typeface="+mn-lt"/>
            </a:endParaRPr>
          </a:p>
          <a:p>
            <a:pPr algn="l"/>
            <a:endParaRPr lang="en-US" sz="800" dirty="0" smtClean="0">
              <a:latin typeface="+mn-lt"/>
            </a:endParaRPr>
          </a:p>
          <a:p>
            <a:pPr algn="l"/>
            <a:r>
              <a:rPr lang="en-US" sz="1800" dirty="0" smtClean="0">
                <a:latin typeface="+mn-lt"/>
              </a:rPr>
              <a:t>	*Log-in required</a:t>
            </a:r>
            <a:endParaRPr lang="en-US" sz="1800" dirty="0">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14" name="Rectangle 10"/>
          <p:cNvSpPr>
            <a:spLocks noGrp="1" noChangeArrowheads="1"/>
          </p:cNvSpPr>
          <p:nvPr>
            <p:ph type="title"/>
          </p:nvPr>
        </p:nvSpPr>
        <p:spPr/>
        <p:txBody>
          <a:bodyPr/>
          <a:lstStyle/>
          <a:p>
            <a:r>
              <a:rPr lang="en-US" dirty="0" smtClean="0"/>
              <a:t>Software and Hardware Prerequisites</a:t>
            </a:r>
            <a:endParaRPr lang="en-US" dirty="0"/>
          </a:p>
        </p:txBody>
      </p:sp>
      <p:sp>
        <p:nvSpPr>
          <p:cNvPr id="10" name="Footer Placeholder 2"/>
          <p:cNvSpPr>
            <a:spLocks noGrp="1"/>
          </p:cNvSpPr>
          <p:nvPr>
            <p:ph type="ftr" sz="quarter" idx="10"/>
          </p:nvPr>
        </p:nvSpPr>
        <p:spPr/>
        <p:txBody>
          <a:bodyPr/>
          <a:lstStyle/>
          <a:p>
            <a:r>
              <a:rPr lang="en-US" dirty="0" smtClean="0"/>
              <a:t>PC-CM-120</a:t>
            </a:r>
            <a:endParaRPr lang="en-US" dirty="0"/>
          </a:p>
        </p:txBody>
      </p:sp>
      <p:sp>
        <p:nvSpPr>
          <p:cNvPr id="7" name="Rectangle 6"/>
          <p:cNvSpPr/>
          <p:nvPr/>
        </p:nvSpPr>
        <p:spPr>
          <a:xfrm>
            <a:off x="318978" y="1181578"/>
            <a:ext cx="8506046" cy="4770537"/>
          </a:xfrm>
          <a:prstGeom prst="rect">
            <a:avLst/>
          </a:prstGeom>
        </p:spPr>
        <p:txBody>
          <a:bodyPr wrap="square">
            <a:spAutoFit/>
          </a:bodyPr>
          <a:lstStyle/>
          <a:p>
            <a:pPr algn="l"/>
            <a:r>
              <a:rPr lang="en-US" b="1" dirty="0" smtClean="0">
                <a:latin typeface="+mn-lt"/>
              </a:rPr>
              <a:t>OpenEdge 11.6</a:t>
            </a:r>
          </a:p>
          <a:p>
            <a:pPr algn="l"/>
            <a:endParaRPr lang="en-US" b="1" dirty="0" smtClean="0">
              <a:latin typeface="+mn-lt"/>
            </a:endParaRPr>
          </a:p>
          <a:p>
            <a:pPr algn="l"/>
            <a:r>
              <a:rPr lang="en-US" sz="2400" dirty="0" smtClean="0">
                <a:latin typeface="+mn-lt"/>
              </a:rPr>
              <a:t>Consult the Progress documentation for the complete requirements for Progress components. When you install Progress components, always select a Complete installation, not a Typical or Custom installation.</a:t>
            </a:r>
          </a:p>
          <a:p>
            <a:pPr algn="l"/>
            <a:r>
              <a:rPr lang="en-US" sz="2400" b="1" i="1" dirty="0" smtClean="0">
                <a:latin typeface="+mn-lt"/>
              </a:rPr>
              <a:t>Note</a:t>
            </a:r>
            <a:r>
              <a:rPr lang="en-US" b="1" i="1" dirty="0" smtClean="0">
                <a:latin typeface="+mn-lt"/>
              </a:rPr>
              <a:t> </a:t>
            </a:r>
            <a:r>
              <a:rPr lang="en-US" sz="2400" dirty="0" smtClean="0">
                <a:latin typeface="+mn-lt"/>
              </a:rPr>
              <a:t>It is recommended that you disable OpenEdge Fathom. In the directory where Progress is installed, open the </a:t>
            </a:r>
            <a:r>
              <a:rPr lang="en-US" sz="2400" dirty="0" smtClean="0">
                <a:latin typeface="+mn-lt"/>
              </a:rPr>
              <a:t>fathom.init.params</a:t>
            </a:r>
            <a:r>
              <a:rPr lang="en-US" sz="2400" dirty="0" smtClean="0">
                <a:latin typeface="+mn-lt"/>
              </a:rPr>
              <a:t> file and change the value of the “</a:t>
            </a:r>
            <a:r>
              <a:rPr lang="en-US" sz="2400" dirty="0" smtClean="0">
                <a:latin typeface="+mn-lt"/>
              </a:rPr>
              <a:t>fathomEnabled</a:t>
            </a:r>
            <a:r>
              <a:rPr lang="en-US" sz="2400" dirty="0" smtClean="0">
                <a:latin typeface="+mn-lt"/>
              </a:rPr>
              <a:t>” property to false:</a:t>
            </a:r>
          </a:p>
          <a:p>
            <a:pPr algn="l"/>
            <a:endParaRPr lang="en-US" sz="2400" dirty="0" smtClean="0">
              <a:latin typeface="+mn-lt"/>
            </a:endParaRPr>
          </a:p>
          <a:p>
            <a:pPr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fathomEnabled</a:t>
            </a:r>
            <a:r>
              <a:rPr lang="en-US" sz="2400" dirty="0" smtClean="0">
                <a:latin typeface="Courier New" pitchFamily="49" charset="0"/>
                <a:cs typeface="Courier New" pitchFamily="49" charset="0"/>
              </a:rPr>
              <a:t>=false</a:t>
            </a:r>
            <a:endParaRPr lang="en-US" sz="2400" dirty="0">
              <a:latin typeface="Courier New" pitchFamily="49" charset="0"/>
              <a:cs typeface="Courier New" pitchFamily="49"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62" name="Rectangle 10"/>
          <p:cNvSpPr>
            <a:spLocks noGrp="1" noChangeArrowheads="1"/>
          </p:cNvSpPr>
          <p:nvPr>
            <p:ph type="title"/>
          </p:nvPr>
        </p:nvSpPr>
        <p:spPr/>
        <p:txBody>
          <a:bodyPr/>
          <a:lstStyle/>
          <a:p>
            <a:r>
              <a:rPr lang="en-US" dirty="0" smtClean="0"/>
              <a:t>Software and Hardware Prerequisites</a:t>
            </a:r>
            <a:endParaRPr lang="en-US" dirty="0"/>
          </a:p>
        </p:txBody>
      </p:sp>
      <p:sp>
        <p:nvSpPr>
          <p:cNvPr id="10" name="Footer Placeholder 2"/>
          <p:cNvSpPr>
            <a:spLocks noGrp="1"/>
          </p:cNvSpPr>
          <p:nvPr>
            <p:ph type="ftr" sz="quarter" idx="10"/>
          </p:nvPr>
        </p:nvSpPr>
        <p:spPr/>
        <p:txBody>
          <a:bodyPr/>
          <a:lstStyle/>
          <a:p>
            <a:r>
              <a:rPr lang="en-US" dirty="0" smtClean="0"/>
              <a:t>PC-CM-140</a:t>
            </a:r>
            <a:endParaRPr lang="en-US" dirty="0"/>
          </a:p>
        </p:txBody>
      </p:sp>
      <p:sp>
        <p:nvSpPr>
          <p:cNvPr id="6" name="TextBox 5"/>
          <p:cNvSpPr txBox="1"/>
          <p:nvPr/>
        </p:nvSpPr>
        <p:spPr>
          <a:xfrm>
            <a:off x="318977" y="1190847"/>
            <a:ext cx="8431618" cy="4647426"/>
          </a:xfrm>
          <a:prstGeom prst="rect">
            <a:avLst/>
          </a:prstGeom>
          <a:noFill/>
        </p:spPr>
        <p:txBody>
          <a:bodyPr wrap="square" rtlCol="0">
            <a:spAutoFit/>
          </a:bodyPr>
          <a:lstStyle/>
          <a:p>
            <a:pPr algn="l"/>
            <a:r>
              <a:rPr lang="en-US" b="1" dirty="0" smtClean="0">
                <a:latin typeface="+mn-lt"/>
              </a:rPr>
              <a:t>Operating System Account</a:t>
            </a:r>
          </a:p>
          <a:p>
            <a:pPr algn="l"/>
            <a:endParaRPr lang="en-US" dirty="0" smtClean="0"/>
          </a:p>
          <a:p>
            <a:pPr algn="l"/>
            <a:r>
              <a:rPr lang="en-US" sz="2400" dirty="0" smtClean="0"/>
              <a:t>An operating system account is required to install, administer, and start the environment. It is also required by certain application components that start terminal sessions. You can use the same operating system account in both cases or you can choose to use a separate account for each. It is recommended that the account should not be the root account (for security reasons) and that it should be created specifically to support the environment. All administrative YAB processes (yab update, yab start, yab stop, and so on) should be run as the user who executed the installation.</a:t>
            </a:r>
            <a:endParaRPr lang="en-US" sz="2400" dirty="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r>
              <a:rPr lang="en-US" dirty="0" smtClean="0"/>
              <a:t>Software and Hardware Prerequisites </a:t>
            </a:r>
            <a:endParaRPr lang="en-US" dirty="0"/>
          </a:p>
        </p:txBody>
      </p:sp>
      <p:sp>
        <p:nvSpPr>
          <p:cNvPr id="7" name="Footer Placeholder 3"/>
          <p:cNvSpPr>
            <a:spLocks noGrp="1"/>
          </p:cNvSpPr>
          <p:nvPr>
            <p:ph type="ftr" sz="quarter" idx="10"/>
          </p:nvPr>
        </p:nvSpPr>
        <p:spPr/>
        <p:txBody>
          <a:bodyPr/>
          <a:lstStyle/>
          <a:p>
            <a:r>
              <a:rPr lang="en-US" dirty="0" smtClean="0"/>
              <a:t>PC-CM-150</a:t>
            </a:r>
            <a:endParaRPr lang="en-US" dirty="0"/>
          </a:p>
        </p:txBody>
      </p:sp>
      <p:sp>
        <p:nvSpPr>
          <p:cNvPr id="9" name="TextBox 8"/>
          <p:cNvSpPr txBox="1"/>
          <p:nvPr/>
        </p:nvSpPr>
        <p:spPr>
          <a:xfrm>
            <a:off x="329607" y="1084519"/>
            <a:ext cx="8495416" cy="5339923"/>
          </a:xfrm>
          <a:prstGeom prst="rect">
            <a:avLst/>
          </a:prstGeom>
          <a:noFill/>
        </p:spPr>
        <p:txBody>
          <a:bodyPr wrap="square" rtlCol="0">
            <a:spAutoFit/>
          </a:bodyPr>
          <a:lstStyle/>
          <a:p>
            <a:pPr algn="l"/>
            <a:r>
              <a:rPr lang="en-US" b="1" dirty="0" smtClean="0">
                <a:latin typeface="+mn-lt"/>
              </a:rPr>
              <a:t>Operating System Account</a:t>
            </a:r>
          </a:p>
          <a:p>
            <a:pPr algn="l"/>
            <a:endParaRPr lang="en-US" sz="1400" dirty="0" smtClean="0"/>
          </a:p>
          <a:p>
            <a:pPr algn="l"/>
            <a:r>
              <a:rPr lang="en-US" sz="2400" dirty="0" smtClean="0"/>
              <a:t>If you assign a separate account for the application components, that account must be granted read, write, and execute permissions on the following directories:</a:t>
            </a:r>
          </a:p>
          <a:p>
            <a:pPr algn="l"/>
            <a:endParaRPr lang="en-US" sz="1100" dirty="0" smtClean="0"/>
          </a:p>
          <a:p>
            <a:pPr algn="l"/>
            <a:r>
              <a:rPr lang="en-US" sz="1800" dirty="0" smtClean="0">
                <a:latin typeface="Courier New" pitchFamily="49" charset="0"/>
                <a:cs typeface="Courier New" pitchFamily="49" charset="0"/>
              </a:rPr>
              <a:t>	build/work/</a:t>
            </a:r>
            <a:r>
              <a:rPr lang="en-US" sz="1800" dirty="0" smtClean="0">
                <a:latin typeface="Courier New" pitchFamily="49" charset="0"/>
                <a:cs typeface="Courier New" pitchFamily="49" charset="0"/>
              </a:rPr>
              <a:t>connmgr</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	build/work/telnet</a:t>
            </a:r>
          </a:p>
          <a:p>
            <a:pPr algn="l"/>
            <a:r>
              <a:rPr lang="en-US" sz="1800" dirty="0" smtClean="0">
                <a:latin typeface="Courier New" pitchFamily="49" charset="0"/>
                <a:cs typeface="Courier New" pitchFamily="49" charset="0"/>
              </a:rPr>
              <a:t>	build/work/</a:t>
            </a:r>
            <a:r>
              <a:rPr lang="en-US" sz="1800" dirty="0" smtClean="0">
                <a:latin typeface="Courier New" pitchFamily="49" charset="0"/>
                <a:cs typeface="Courier New" pitchFamily="49" charset="0"/>
              </a:rPr>
              <a:t>qxtend</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	build/work/</a:t>
            </a:r>
            <a:r>
              <a:rPr lang="en-US" sz="1800" dirty="0" smtClean="0">
                <a:latin typeface="Courier New" pitchFamily="49" charset="0"/>
                <a:cs typeface="Courier New" pitchFamily="49" charset="0"/>
              </a:rPr>
              <a:t>qxtend</a:t>
            </a:r>
            <a:r>
              <a:rPr lang="en-US"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qgen</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	build/work/client-</a:t>
            </a:r>
            <a:r>
              <a:rPr lang="en-US" sz="1800" dirty="0" smtClean="0">
                <a:latin typeface="Courier New" pitchFamily="49" charset="0"/>
                <a:cs typeface="Courier New" pitchFamily="49" charset="0"/>
              </a:rPr>
              <a:t>chui</a:t>
            </a:r>
            <a:endParaRPr lang="en-US" sz="1800" dirty="0" smtClean="0">
              <a:latin typeface="Courier New" pitchFamily="49" charset="0"/>
              <a:cs typeface="Courier New" pitchFamily="49" charset="0"/>
            </a:endParaRPr>
          </a:p>
          <a:p>
            <a:pPr algn="l"/>
            <a:r>
              <a:rPr lang="en-US" sz="1800" dirty="0" smtClean="0">
                <a:latin typeface="Courier New" pitchFamily="49" charset="0"/>
                <a:cs typeface="Courier New" pitchFamily="49" charset="0"/>
              </a:rPr>
              <a:t>	build/work/client-aim</a:t>
            </a:r>
          </a:p>
          <a:p>
            <a:pPr algn="l"/>
            <a:r>
              <a:rPr lang="en-US" sz="1800" dirty="0" smtClean="0">
                <a:latin typeface="Courier New" pitchFamily="49" charset="0"/>
                <a:cs typeface="Courier New" pitchFamily="49" charset="0"/>
              </a:rPr>
              <a:t>	build/logs/client</a:t>
            </a:r>
          </a:p>
          <a:p>
            <a:pPr algn="l"/>
            <a:r>
              <a:rPr lang="en-US" sz="1800" dirty="0" smtClean="0">
                <a:latin typeface="Courier New" pitchFamily="49" charset="0"/>
                <a:cs typeface="Courier New" pitchFamily="49" charset="0"/>
              </a:rPr>
              <a:t>	databases</a:t>
            </a:r>
          </a:p>
          <a:p>
            <a:pPr algn="l"/>
            <a:endParaRPr lang="en-US" sz="1200" dirty="0" smtClean="0">
              <a:latin typeface="+mn-lt"/>
            </a:endParaRPr>
          </a:p>
          <a:p>
            <a:pPr algn="l"/>
            <a:r>
              <a:rPr lang="en-US" sz="1800" dirty="0" smtClean="0">
                <a:latin typeface="+mn-lt"/>
              </a:rPr>
              <a:t>This account and any account that needs to start an application session (for example, a character client session) also require read and write permission on all of the files in the databases directory.</a:t>
            </a:r>
            <a:endParaRPr lang="en-US" sz="1800"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rmAutofit fontScale="90000"/>
          </a:bodyPr>
          <a:lstStyle/>
          <a:p>
            <a:r>
              <a:rPr lang="en-US" dirty="0" smtClean="0"/>
              <a:t>Pre-Installation Configuration Considerations</a:t>
            </a:r>
            <a:endParaRPr lang="en-US" dirty="0"/>
          </a:p>
        </p:txBody>
      </p:sp>
      <p:sp>
        <p:nvSpPr>
          <p:cNvPr id="12" name="TextBox 11"/>
          <p:cNvSpPr txBox="1"/>
          <p:nvPr/>
        </p:nvSpPr>
        <p:spPr>
          <a:xfrm>
            <a:off x="308346" y="1190843"/>
            <a:ext cx="8516678" cy="4401205"/>
          </a:xfrm>
          <a:prstGeom prst="rect">
            <a:avLst/>
          </a:prstGeom>
          <a:noFill/>
        </p:spPr>
        <p:txBody>
          <a:bodyPr wrap="square" rtlCol="0">
            <a:spAutoFit/>
          </a:bodyPr>
          <a:lstStyle/>
          <a:p>
            <a:pPr algn="l"/>
            <a:r>
              <a:rPr lang="en-US" dirty="0" smtClean="0">
                <a:latin typeface="+mn-lt"/>
              </a:rPr>
              <a:t>Before you begin your installation, you can choose to define certain configuration settings found in the </a:t>
            </a:r>
            <a:r>
              <a:rPr lang="en-US" dirty="0" smtClean="0">
                <a:latin typeface="Courier New" pitchFamily="49" charset="0"/>
                <a:cs typeface="Courier New" pitchFamily="49" charset="0"/>
              </a:rPr>
              <a:t>install.conf</a:t>
            </a:r>
            <a:r>
              <a:rPr lang="en-US" dirty="0" smtClean="0">
                <a:latin typeface="+mn-lt"/>
              </a:rPr>
              <a:t> file. You can find this file on your QAD physical media or as one of the files you extracted from the zip file from QAD Fulfillment. This file contains the default settings for your installation and the prompts you will see as you progress through the installation. If you decide to make changes to the file, you have two options:</a:t>
            </a:r>
            <a:endParaRPr lang="en-US" dirty="0">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34" name="Rectangle 10"/>
          <p:cNvSpPr>
            <a:spLocks noGrp="1" noChangeArrowheads="1"/>
          </p:cNvSpPr>
          <p:nvPr>
            <p:ph type="title"/>
          </p:nvPr>
        </p:nvSpPr>
        <p:spPr/>
        <p:txBody>
          <a:bodyPr>
            <a:normAutofit fontScale="90000"/>
          </a:bodyPr>
          <a:lstStyle/>
          <a:p>
            <a:r>
              <a:rPr lang="en-US" dirty="0" smtClean="0"/>
              <a:t>Pre-Installation Configuration Considerations</a:t>
            </a:r>
            <a:endParaRPr lang="en-US" dirty="0"/>
          </a:p>
        </p:txBody>
      </p:sp>
      <p:sp>
        <p:nvSpPr>
          <p:cNvPr id="10" name="Footer Placeholder 2"/>
          <p:cNvSpPr>
            <a:spLocks noGrp="1"/>
          </p:cNvSpPr>
          <p:nvPr>
            <p:ph type="ftr" sz="quarter" idx="10"/>
          </p:nvPr>
        </p:nvSpPr>
        <p:spPr/>
        <p:txBody>
          <a:bodyPr/>
          <a:lstStyle/>
          <a:p>
            <a:r>
              <a:rPr lang="en-US" dirty="0" smtClean="0"/>
              <a:t>PC-CM-170</a:t>
            </a:r>
            <a:endParaRPr lang="en-US" dirty="0"/>
          </a:p>
        </p:txBody>
      </p:sp>
      <p:sp>
        <p:nvSpPr>
          <p:cNvPr id="6" name="TextBox 5"/>
          <p:cNvSpPr txBox="1"/>
          <p:nvPr/>
        </p:nvSpPr>
        <p:spPr>
          <a:xfrm>
            <a:off x="297713" y="1190825"/>
            <a:ext cx="8527310" cy="4955203"/>
          </a:xfrm>
          <a:prstGeom prst="rect">
            <a:avLst/>
          </a:prstGeom>
          <a:noFill/>
        </p:spPr>
        <p:txBody>
          <a:bodyPr wrap="square" rtlCol="0">
            <a:spAutoFit/>
          </a:bodyPr>
          <a:lstStyle/>
          <a:p>
            <a:pPr algn="l"/>
            <a:r>
              <a:rPr lang="en-US" dirty="0" smtClean="0">
                <a:latin typeface="+mn-lt"/>
              </a:rPr>
              <a:t>You can edit the file directly, if you have write access, and your settings will automatically load when you run the installer.</a:t>
            </a:r>
          </a:p>
          <a:p>
            <a:pPr algn="l"/>
            <a:endParaRPr lang="en-US" sz="1200" dirty="0" smtClean="0">
              <a:latin typeface="+mn-lt"/>
            </a:endParaRPr>
          </a:p>
          <a:p>
            <a:pPr algn="l"/>
            <a:r>
              <a:rPr lang="en-US" dirty="0" smtClean="0">
                <a:latin typeface="+mn-lt"/>
              </a:rPr>
              <a:t>You can copy the file, edit the copy, and then point the installer to your edited version.</a:t>
            </a:r>
          </a:p>
          <a:p>
            <a:pPr algn="l"/>
            <a:endParaRPr lang="en-US" sz="1200" b="1" dirty="0" smtClean="0">
              <a:latin typeface="+mn-lt"/>
            </a:endParaRPr>
          </a:p>
          <a:p>
            <a:pPr algn="l"/>
            <a:r>
              <a:rPr lang="en-US" dirty="0" smtClean="0">
                <a:latin typeface="Courier New" pitchFamily="49" charset="0"/>
                <a:cs typeface="Courier New" pitchFamily="49" charset="0"/>
              </a:rPr>
              <a:t>	./install -install-</a:t>
            </a:r>
            <a:r>
              <a:rPr lang="en-US" dirty="0" smtClean="0">
                <a:latin typeface="Courier New" pitchFamily="49" charset="0"/>
                <a:cs typeface="Courier New" pitchFamily="49" charset="0"/>
              </a:rPr>
              <a:t>conf:FILE|URL</a:t>
            </a:r>
            <a:endParaRPr lang="en-US" dirty="0" smtClean="0">
              <a:latin typeface="Courier New" pitchFamily="49" charset="0"/>
              <a:cs typeface="Courier New" pitchFamily="49" charset="0"/>
            </a:endParaRPr>
          </a:p>
          <a:p>
            <a:pPr algn="l"/>
            <a:endParaRPr lang="en-US" sz="1200" dirty="0" smtClean="0">
              <a:latin typeface="Courier New" pitchFamily="49" charset="0"/>
              <a:cs typeface="Courier New" pitchFamily="49" charset="0"/>
            </a:endParaRPr>
          </a:p>
          <a:p>
            <a:pPr algn="l"/>
            <a:r>
              <a:rPr lang="en-US" dirty="0" smtClean="0">
                <a:latin typeface="+mn-lt"/>
              </a:rPr>
              <a:t>This choice preserves the original file while allowing customized configurations for different instances of Enterprise Edition in a multi-instance installation.</a:t>
            </a:r>
            <a:endParaRPr lang="en-US" dirty="0">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1152525" y="304800"/>
            <a:ext cx="6848475" cy="6124754"/>
          </a:xfrm>
          <a:prstGeom prst="rect">
            <a:avLst/>
          </a:prstGeom>
          <a:noFill/>
        </p:spPr>
        <p:txBody>
          <a:bodyPr wrap="square" rtlCol="0">
            <a:spAutoFit/>
          </a:bodyPr>
          <a:lstStyle/>
          <a:p>
            <a:pPr algn="l"/>
            <a:r>
              <a:rPr lang="en-US" sz="1400" dirty="0" smtClean="0">
                <a:latin typeface="+mn-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a:endParaRPr lang="en-US" sz="1400" dirty="0" smtClean="0">
              <a:latin typeface="+mn-lt"/>
            </a:endParaRPr>
          </a:p>
          <a:p>
            <a:pPr algn="l"/>
            <a:r>
              <a:rPr lang="en-US" sz="1400" dirty="0" smtClean="0">
                <a:latin typeface="+mn-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r>
              <a:rPr lang="en-US" sz="1400" dirty="0" smtClean="0">
                <a:latin typeface="+mn-lt"/>
              </a:rPr>
              <a:t>QAD and MFG/PRO are registered trademarks of QAD Inc. The QAD logo is a trademark of QAD Inc.</a:t>
            </a:r>
          </a:p>
          <a:p>
            <a:pPr algn="l"/>
            <a:endParaRPr lang="en-US" sz="1400" dirty="0" smtClean="0">
              <a:latin typeface="+mn-lt"/>
            </a:endParaRPr>
          </a:p>
          <a:p>
            <a:pPr algn="l"/>
            <a:r>
              <a:rPr lang="en-US" sz="1400" dirty="0" smtClean="0">
                <a:latin typeface="+mn-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a:endParaRPr lang="en-US" sz="1400" dirty="0" smtClean="0">
              <a:latin typeface="+mn-lt"/>
            </a:endParaRPr>
          </a:p>
          <a:p>
            <a:pPr algn="l"/>
            <a:r>
              <a:rPr lang="en-US" sz="1400" dirty="0" smtClean="0">
                <a:latin typeface="+mn-lt"/>
              </a:rPr>
              <a:t>Copyright © 2016 by QAD Inc.</a:t>
            </a:r>
          </a:p>
          <a:p>
            <a:pPr algn="l"/>
            <a:r>
              <a:rPr lang="en-US" sz="1400" dirty="0" smtClean="0">
                <a:latin typeface="+mn-lt"/>
              </a:rPr>
              <a:t>ProgressInstallation_IG_v2016EE.pdf/b3s</a:t>
            </a:r>
          </a:p>
          <a:p>
            <a:pPr algn="l"/>
            <a:endParaRPr lang="en-US" sz="1400" dirty="0" smtClean="0">
              <a:latin typeface="+mn-lt"/>
            </a:endParaRPr>
          </a:p>
          <a:p>
            <a:pPr algn="l"/>
            <a:r>
              <a:rPr lang="en-US" sz="1400" b="1" dirty="0" smtClean="0">
                <a:latin typeface="+mn-lt"/>
              </a:rPr>
              <a:t>QAD Inc.</a:t>
            </a:r>
          </a:p>
          <a:p>
            <a:pPr algn="l"/>
            <a:r>
              <a:rPr lang="en-US" sz="1400" b="1" dirty="0" smtClean="0">
                <a:latin typeface="+mn-lt"/>
              </a:rPr>
              <a:t>100 Innovation Place</a:t>
            </a:r>
          </a:p>
          <a:p>
            <a:pPr algn="l"/>
            <a:r>
              <a:rPr lang="en-US" sz="1400" b="1" dirty="0" smtClean="0">
                <a:latin typeface="+mn-lt"/>
              </a:rPr>
              <a:t>Santa Barbara, California 93108</a:t>
            </a:r>
          </a:p>
          <a:p>
            <a:pPr algn="l"/>
            <a:r>
              <a:rPr lang="en-US" sz="1400" b="1" dirty="0" smtClean="0">
                <a:latin typeface="+mn-lt"/>
              </a:rPr>
              <a:t>Phone (805) 566-6000</a:t>
            </a:r>
          </a:p>
          <a:p>
            <a:pPr algn="l"/>
            <a:r>
              <a:rPr lang="en-US" sz="1400" b="1" dirty="0" smtClean="0">
                <a:latin typeface="+mn-lt"/>
              </a:rPr>
              <a:t>http://www.qad.com</a:t>
            </a:r>
            <a:endParaRPr lang="en-US" sz="1400" dirty="0">
              <a:latin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4" name="Rectangle 1032"/>
          <p:cNvSpPr>
            <a:spLocks noGrp="1" noChangeArrowheads="1"/>
          </p:cNvSpPr>
          <p:nvPr>
            <p:ph type="title"/>
          </p:nvPr>
        </p:nvSpPr>
        <p:spPr/>
        <p:txBody>
          <a:bodyPr>
            <a:normAutofit fontScale="90000"/>
          </a:bodyPr>
          <a:lstStyle/>
          <a:p>
            <a:r>
              <a:rPr lang="en-US" dirty="0" smtClean="0"/>
              <a:t>Pre-Installation Configuration Considerations</a:t>
            </a:r>
            <a:endParaRPr lang="en-US" dirty="0"/>
          </a:p>
        </p:txBody>
      </p:sp>
      <p:sp>
        <p:nvSpPr>
          <p:cNvPr id="16" name="Footer Placeholder 3"/>
          <p:cNvSpPr>
            <a:spLocks noGrp="1"/>
          </p:cNvSpPr>
          <p:nvPr>
            <p:ph type="ftr" sz="quarter" idx="10"/>
          </p:nvPr>
        </p:nvSpPr>
        <p:spPr/>
        <p:txBody>
          <a:bodyPr/>
          <a:lstStyle/>
          <a:p>
            <a:r>
              <a:rPr lang="en-US" dirty="0" smtClean="0"/>
              <a:t>PC-CM-180</a:t>
            </a:r>
            <a:endParaRPr lang="en-US" dirty="0"/>
          </a:p>
        </p:txBody>
      </p:sp>
      <p:sp>
        <p:nvSpPr>
          <p:cNvPr id="17" name="TextBox 16"/>
          <p:cNvSpPr txBox="1"/>
          <p:nvPr/>
        </p:nvSpPr>
        <p:spPr>
          <a:xfrm>
            <a:off x="318978" y="1201474"/>
            <a:ext cx="8516679" cy="3908762"/>
          </a:xfrm>
          <a:prstGeom prst="rect">
            <a:avLst/>
          </a:prstGeom>
          <a:noFill/>
        </p:spPr>
        <p:txBody>
          <a:bodyPr wrap="square" rtlCol="0">
            <a:spAutoFit/>
          </a:bodyPr>
          <a:lstStyle/>
          <a:p>
            <a:pPr algn="l"/>
            <a:r>
              <a:rPr lang="en-US" dirty="0" smtClean="0">
                <a:latin typeface="+mn-lt"/>
              </a:rPr>
              <a:t>You should consider the following settings before you begin your installation:</a:t>
            </a:r>
          </a:p>
          <a:p>
            <a:pPr algn="l"/>
            <a:endParaRPr lang="en-US" sz="1200" dirty="0" smtClean="0">
              <a:latin typeface="+mn-lt"/>
            </a:endParaRPr>
          </a:p>
          <a:p>
            <a:pPr algn="l"/>
            <a:r>
              <a:rPr lang="en-US" dirty="0" smtClean="0">
                <a:latin typeface="+mn-lt"/>
              </a:rPr>
              <a:t>Operating system-dependent settings. See Appendix A, “Operating System-Dependent Settings,” on page 39.</a:t>
            </a:r>
          </a:p>
          <a:p>
            <a:pPr algn="l"/>
            <a:endParaRPr lang="en-US" sz="1200" dirty="0" smtClean="0">
              <a:latin typeface="+mn-lt"/>
            </a:endParaRPr>
          </a:p>
          <a:p>
            <a:pPr algn="l"/>
            <a:r>
              <a:rPr lang="en-US" dirty="0" smtClean="0">
                <a:latin typeface="+mn-lt"/>
              </a:rPr>
              <a:t>Secure Shell (SSH) and Telnet Protocols. See Appendix B, “SSH and Telnet Protocols,” on page 41.</a:t>
            </a:r>
            <a:endParaRPr lang="en-US" dirty="0">
              <a:latin typeface="+mn-lt"/>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title"/>
          </p:nvPr>
        </p:nvSpPr>
        <p:spPr/>
        <p:txBody>
          <a:bodyPr>
            <a:normAutofit/>
          </a:bodyPr>
          <a:lstStyle/>
          <a:p>
            <a:r>
              <a:rPr lang="en-US" dirty="0" smtClean="0"/>
              <a:t>Upgrading QAD Enterprise Edition</a:t>
            </a:r>
            <a:endParaRPr lang="en-US" dirty="0"/>
          </a:p>
        </p:txBody>
      </p:sp>
      <p:sp>
        <p:nvSpPr>
          <p:cNvPr id="24" name="Footer Placeholder 3"/>
          <p:cNvSpPr>
            <a:spLocks noGrp="1"/>
          </p:cNvSpPr>
          <p:nvPr>
            <p:ph type="ftr" sz="quarter" idx="10"/>
          </p:nvPr>
        </p:nvSpPr>
        <p:spPr/>
        <p:txBody>
          <a:bodyPr/>
          <a:lstStyle/>
          <a:p>
            <a:r>
              <a:rPr lang="en-US" dirty="0" smtClean="0"/>
              <a:t>PC-CM-190</a:t>
            </a:r>
            <a:endParaRPr lang="en-US" dirty="0"/>
          </a:p>
        </p:txBody>
      </p:sp>
      <p:sp>
        <p:nvSpPr>
          <p:cNvPr id="25" name="TextBox 24"/>
          <p:cNvSpPr txBox="1"/>
          <p:nvPr/>
        </p:nvSpPr>
        <p:spPr>
          <a:xfrm>
            <a:off x="425301" y="1201476"/>
            <a:ext cx="8282763" cy="1384995"/>
          </a:xfrm>
          <a:prstGeom prst="rect">
            <a:avLst/>
          </a:prstGeom>
          <a:noFill/>
        </p:spPr>
        <p:txBody>
          <a:bodyPr wrap="square" rtlCol="0">
            <a:spAutoFit/>
          </a:bodyPr>
          <a:lstStyle/>
          <a:p>
            <a:pPr algn="l"/>
            <a:r>
              <a:rPr lang="en-US" dirty="0" smtClean="0">
                <a:latin typeface="+mn-lt"/>
              </a:rPr>
              <a:t>For information on upgrading from a previous Enterprise Edition release, see </a:t>
            </a:r>
            <a:r>
              <a:rPr lang="en-US" i="1" dirty="0" smtClean="0">
                <a:latin typeface="+mn-lt"/>
              </a:rPr>
              <a:t>QAD Enterprise Edition Conversion Guide.</a:t>
            </a:r>
            <a:endParaRPr lang="en-US" dirty="0">
              <a:latin typeface="+mn-lt"/>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Installing QAD Enterprise Edition</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US" dirty="0" smtClean="0"/>
              <a:t>Installing QAD Enterprise Edition </a:t>
            </a:r>
            <a:endParaRPr lang="en-US" dirty="0"/>
          </a:p>
        </p:txBody>
      </p:sp>
      <p:sp>
        <p:nvSpPr>
          <p:cNvPr id="8" name="Footer Placeholder 3"/>
          <p:cNvSpPr>
            <a:spLocks noGrp="1"/>
          </p:cNvSpPr>
          <p:nvPr>
            <p:ph type="ftr" sz="quarter" idx="10"/>
          </p:nvPr>
        </p:nvSpPr>
        <p:spPr/>
        <p:txBody>
          <a:bodyPr/>
          <a:lstStyle/>
          <a:p>
            <a:r>
              <a:rPr lang="en-US" dirty="0" smtClean="0"/>
              <a:t>PC-CM-210</a:t>
            </a:r>
            <a:endParaRPr lang="en-US" dirty="0"/>
          </a:p>
        </p:txBody>
      </p:sp>
      <p:sp>
        <p:nvSpPr>
          <p:cNvPr id="9" name="TextBox 8"/>
          <p:cNvSpPr txBox="1"/>
          <p:nvPr/>
        </p:nvSpPr>
        <p:spPr>
          <a:xfrm>
            <a:off x="308344" y="786779"/>
            <a:ext cx="8516679" cy="3108543"/>
          </a:xfrm>
          <a:prstGeom prst="rect">
            <a:avLst/>
          </a:prstGeom>
          <a:noFill/>
        </p:spPr>
        <p:txBody>
          <a:bodyPr wrap="square" rtlCol="0">
            <a:spAutoFit/>
          </a:bodyPr>
          <a:lstStyle/>
          <a:p>
            <a:pPr algn="l"/>
            <a:endParaRPr lang="en-US" dirty="0" smtClean="0">
              <a:latin typeface="+mn-lt"/>
            </a:endParaRPr>
          </a:p>
          <a:p>
            <a:pPr algn="l"/>
            <a:r>
              <a:rPr lang="en-US" dirty="0" smtClean="0">
                <a:latin typeface="+mn-lt"/>
              </a:rPr>
              <a:t>This chapter describes how to install QAD Enterprise Edition.</a:t>
            </a:r>
          </a:p>
          <a:p>
            <a:pPr algn="l"/>
            <a:endParaRPr lang="en-US" dirty="0" smtClean="0">
              <a:latin typeface="+mn-lt"/>
            </a:endParaRPr>
          </a:p>
          <a:p>
            <a:pPr algn="l"/>
            <a:r>
              <a:rPr lang="en-US" b="1" i="1" dirty="0" smtClean="0">
                <a:latin typeface="+mn-lt"/>
              </a:rPr>
              <a:t>	Overview </a:t>
            </a:r>
          </a:p>
          <a:p>
            <a:pPr algn="l"/>
            <a:r>
              <a:rPr lang="en-US" b="1" i="1" dirty="0" smtClean="0">
                <a:latin typeface="+mn-lt"/>
              </a:rPr>
              <a:t>	Enterprise Edition Installation </a:t>
            </a:r>
          </a:p>
          <a:p>
            <a:pPr algn="l"/>
            <a:r>
              <a:rPr lang="en-US" b="1" i="1" dirty="0" smtClean="0">
                <a:latin typeface="+mn-lt"/>
              </a:rPr>
              <a:t>	Registering QAD Enterprise Edition </a:t>
            </a:r>
            <a:endParaRPr lang="en-US" dirty="0">
              <a:latin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1027"/>
          <p:cNvSpPr>
            <a:spLocks noGrp="1" noChangeArrowheads="1"/>
          </p:cNvSpPr>
          <p:nvPr>
            <p:ph type="title"/>
          </p:nvPr>
        </p:nvSpPr>
        <p:spPr/>
        <p:txBody>
          <a:bodyPr/>
          <a:lstStyle/>
          <a:p>
            <a:r>
              <a:rPr lang="en-US" dirty="0" smtClean="0"/>
              <a:t>Overview</a:t>
            </a:r>
            <a:endParaRPr lang="en-US" dirty="0"/>
          </a:p>
        </p:txBody>
      </p:sp>
      <p:sp>
        <p:nvSpPr>
          <p:cNvPr id="12" name="Footer Placeholder 2"/>
          <p:cNvSpPr>
            <a:spLocks noGrp="1"/>
          </p:cNvSpPr>
          <p:nvPr>
            <p:ph type="ftr" sz="quarter" idx="10"/>
          </p:nvPr>
        </p:nvSpPr>
        <p:spPr/>
        <p:txBody>
          <a:bodyPr/>
          <a:lstStyle/>
          <a:p>
            <a:r>
              <a:rPr lang="en-US" dirty="0" smtClean="0"/>
              <a:t>PC-CM-220</a:t>
            </a:r>
            <a:endParaRPr lang="en-US" dirty="0"/>
          </a:p>
        </p:txBody>
      </p:sp>
      <p:sp>
        <p:nvSpPr>
          <p:cNvPr id="9" name="TextBox 8"/>
          <p:cNvSpPr txBox="1"/>
          <p:nvPr/>
        </p:nvSpPr>
        <p:spPr>
          <a:xfrm>
            <a:off x="361509" y="1190845"/>
            <a:ext cx="8420986" cy="954107"/>
          </a:xfrm>
          <a:prstGeom prst="rect">
            <a:avLst/>
          </a:prstGeom>
          <a:noFill/>
        </p:spPr>
        <p:txBody>
          <a:bodyPr wrap="square" rtlCol="0">
            <a:spAutoFit/>
          </a:bodyPr>
          <a:lstStyle/>
          <a:p>
            <a:pPr algn="l"/>
            <a:r>
              <a:rPr lang="en-US" dirty="0" smtClean="0">
                <a:latin typeface="+mn-lt"/>
              </a:rPr>
              <a:t>QAD Enterprise Edition is installed using the YAB installer. </a:t>
            </a:r>
            <a:endParaRPr lang="en-US" dirty="0">
              <a:latin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title"/>
          </p:nvPr>
        </p:nvSpPr>
        <p:spPr/>
        <p:txBody>
          <a:bodyPr>
            <a:normAutofit/>
          </a:bodyPr>
          <a:lstStyle/>
          <a:p>
            <a:r>
              <a:rPr lang="en-US" dirty="0" smtClean="0"/>
              <a:t>Enterprise Edition Installation</a:t>
            </a:r>
            <a:endParaRPr lang="en-US" dirty="0"/>
          </a:p>
        </p:txBody>
      </p:sp>
      <p:sp>
        <p:nvSpPr>
          <p:cNvPr id="22" name="Footer Placeholder 2"/>
          <p:cNvSpPr>
            <a:spLocks noGrp="1"/>
          </p:cNvSpPr>
          <p:nvPr>
            <p:ph type="ftr" sz="quarter" idx="10"/>
          </p:nvPr>
        </p:nvSpPr>
        <p:spPr/>
        <p:txBody>
          <a:bodyPr/>
          <a:lstStyle/>
          <a:p>
            <a:r>
              <a:rPr lang="en-US" dirty="0" smtClean="0"/>
              <a:t>PC-CM-230</a:t>
            </a:r>
            <a:endParaRPr lang="en-US" dirty="0"/>
          </a:p>
        </p:txBody>
      </p:sp>
      <p:sp>
        <p:nvSpPr>
          <p:cNvPr id="23" name="TextBox 22"/>
          <p:cNvSpPr txBox="1"/>
          <p:nvPr/>
        </p:nvSpPr>
        <p:spPr>
          <a:xfrm>
            <a:off x="318970" y="1190842"/>
            <a:ext cx="8484787" cy="1815882"/>
          </a:xfrm>
          <a:prstGeom prst="rect">
            <a:avLst/>
          </a:prstGeom>
          <a:noFill/>
        </p:spPr>
        <p:txBody>
          <a:bodyPr wrap="square" rtlCol="0">
            <a:spAutoFit/>
          </a:bodyPr>
          <a:lstStyle/>
          <a:p>
            <a:pPr algn="l"/>
            <a:r>
              <a:rPr lang="en-US" dirty="0" smtClean="0"/>
              <a:t>Determine if you are downloading the installation zip file or mounting the install image from DVD and follow the appropriate steps to install a new instance of Enterprise Edition.</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80" name="Rectangle 1036"/>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PC-CM-240</a:t>
            </a:r>
            <a:endParaRPr lang="en-US" dirty="0"/>
          </a:p>
        </p:txBody>
      </p:sp>
      <p:sp>
        <p:nvSpPr>
          <p:cNvPr id="6" name="TextBox 5"/>
          <p:cNvSpPr txBox="1"/>
          <p:nvPr/>
        </p:nvSpPr>
        <p:spPr>
          <a:xfrm>
            <a:off x="287080" y="967557"/>
            <a:ext cx="8559210" cy="5509200"/>
          </a:xfrm>
          <a:prstGeom prst="rect">
            <a:avLst/>
          </a:prstGeom>
          <a:noFill/>
        </p:spPr>
        <p:txBody>
          <a:bodyPr wrap="square" rtlCol="0">
            <a:spAutoFit/>
          </a:bodyPr>
          <a:lstStyle/>
          <a:p>
            <a:pPr algn="l"/>
            <a:r>
              <a:rPr lang="en-US" b="1" dirty="0" smtClean="0">
                <a:latin typeface="+mn-lt"/>
              </a:rPr>
              <a:t>Prepare the Installation Environment</a:t>
            </a:r>
          </a:p>
          <a:p>
            <a:pPr algn="l"/>
            <a:endParaRPr lang="en-US" sz="1200" b="1" dirty="0" smtClean="0">
              <a:latin typeface="+mn-lt"/>
            </a:endParaRPr>
          </a:p>
          <a:p>
            <a:pPr marL="514350" indent="-514350" algn="l">
              <a:buFont typeface="+mj-lt"/>
              <a:buAutoNum type="arabicPeriod"/>
            </a:pPr>
            <a:r>
              <a:rPr lang="en-US" sz="2400" dirty="0" smtClean="0">
                <a:latin typeface="+mn-lt"/>
              </a:rPr>
              <a:t>Shut down any anti-virus programs running on your system. A virus scanner would severely degrade performance.</a:t>
            </a:r>
          </a:p>
          <a:p>
            <a:pPr marL="514350" indent="-514350" algn="l">
              <a:buFont typeface="+mj-lt"/>
              <a:buAutoNum type="arabicPeriod"/>
            </a:pPr>
            <a:r>
              <a:rPr lang="en-US" sz="2400" dirty="0" smtClean="0">
                <a:latin typeface="+mn-lt"/>
              </a:rPr>
              <a:t>Unset the environment variables. Enter:</a:t>
            </a:r>
          </a:p>
          <a:p>
            <a:pPr algn="l"/>
            <a:r>
              <a:rPr lang="en-US" dirty="0" smtClean="0">
                <a:latin typeface="Courier New" pitchFamily="49" charset="0"/>
                <a:cs typeface="Courier New" pitchFamily="49" charset="0"/>
              </a:rPr>
              <a:t>		unset DLC</a:t>
            </a:r>
          </a:p>
          <a:p>
            <a:pPr algn="l"/>
            <a:r>
              <a:rPr lang="en-US" dirty="0" smtClean="0">
                <a:latin typeface="Courier New" pitchFamily="49" charset="0"/>
                <a:cs typeface="Courier New" pitchFamily="49" charset="0"/>
              </a:rPr>
              <a:t>		unset PROMSGS</a:t>
            </a:r>
          </a:p>
          <a:p>
            <a:pPr algn="l"/>
            <a:r>
              <a:rPr lang="en-US" dirty="0" smtClean="0">
                <a:latin typeface="Courier New" pitchFamily="49" charset="0"/>
                <a:cs typeface="Courier New" pitchFamily="49" charset="0"/>
              </a:rPr>
              <a:t>		unset PROTERMCAP</a:t>
            </a:r>
          </a:p>
          <a:p>
            <a:pPr algn="l"/>
            <a:r>
              <a:rPr lang="en-US" sz="2400" dirty="0" smtClean="0">
                <a:latin typeface="+mn-lt"/>
              </a:rPr>
              <a:t>	You also should remove any references to 	Progress from the PATH.</a:t>
            </a:r>
          </a:p>
          <a:p>
            <a:pPr marL="514350" indent="-514350" algn="l"/>
            <a:r>
              <a:rPr lang="en-US" sz="2400" dirty="0" smtClean="0">
                <a:latin typeface="+mn-lt"/>
              </a:rPr>
              <a:t>3.   Add the Java you installed for QAD Enterprise Edition to the PATH.</a:t>
            </a:r>
          </a:p>
          <a:p>
            <a:pPr algn="l"/>
            <a:r>
              <a:rPr lang="en-US" sz="2400" dirty="0" smtClean="0">
                <a:latin typeface="Courier New" pitchFamily="49" charset="0"/>
                <a:cs typeface="Courier New" pitchFamily="49" charset="0"/>
              </a:rPr>
              <a:t>	export PATH=[PATH TO JAVA]:$PATH</a:t>
            </a:r>
            <a:endParaRPr lang="en-US" sz="2400" dirty="0">
              <a:latin typeface="Courier New" pitchFamily="49" charset="0"/>
              <a:cs typeface="Courier New" pitchFamily="49"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804"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PC-CM-250</a:t>
            </a:r>
            <a:endParaRPr lang="en-US" dirty="0"/>
          </a:p>
        </p:txBody>
      </p:sp>
      <p:sp>
        <p:nvSpPr>
          <p:cNvPr id="6" name="TextBox 5"/>
          <p:cNvSpPr txBox="1"/>
          <p:nvPr/>
        </p:nvSpPr>
        <p:spPr>
          <a:xfrm>
            <a:off x="265815" y="1201479"/>
            <a:ext cx="8516678" cy="3170099"/>
          </a:xfrm>
          <a:prstGeom prst="rect">
            <a:avLst/>
          </a:prstGeom>
          <a:noFill/>
        </p:spPr>
        <p:txBody>
          <a:bodyPr wrap="square" rtlCol="0">
            <a:spAutoFit/>
          </a:bodyPr>
          <a:lstStyle/>
          <a:p>
            <a:pPr algn="l"/>
            <a:r>
              <a:rPr lang="en-US" dirty="0" smtClean="0"/>
              <a:t>Installing with a Downloaded Zip File</a:t>
            </a:r>
          </a:p>
          <a:p>
            <a:pPr algn="l"/>
            <a:endParaRPr lang="en-US" dirty="0" smtClean="0"/>
          </a:p>
          <a:p>
            <a:pPr algn="l"/>
            <a:r>
              <a:rPr lang="en-US" sz="2400" dirty="0" smtClean="0"/>
              <a:t>1.  Download the zip file from QAD Fulfillment.</a:t>
            </a:r>
          </a:p>
          <a:p>
            <a:pPr marL="457200" indent="-457200" algn="l">
              <a:buAutoNum type="arabicPeriod" startAt="2"/>
            </a:pPr>
            <a:r>
              <a:rPr lang="en-US" sz="2400" dirty="0" smtClean="0"/>
              <a:t>Unzip the file into a subdirectory. </a:t>
            </a:r>
          </a:p>
          <a:p>
            <a:pPr marL="457200" indent="-457200" algn="l">
              <a:buAutoNum type="arabicPeriod" startAt="2"/>
            </a:pPr>
            <a:endParaRPr lang="en-US" sz="1200" dirty="0" smtClean="0"/>
          </a:p>
          <a:p>
            <a:pPr algn="l"/>
            <a:r>
              <a:rPr lang="en-US" sz="2400" dirty="0" smtClean="0">
                <a:latin typeface="Courier New" pitchFamily="49" charset="0"/>
                <a:cs typeface="Courier New" pitchFamily="49" charset="0"/>
              </a:rPr>
              <a:t>	unzip qad-ee-VERSION.zip -d </a:t>
            </a:r>
            <a:r>
              <a:rPr lang="en-US" sz="2400" i="1" dirty="0" smtClean="0">
                <a:latin typeface="Courier New" pitchFamily="49" charset="0"/>
                <a:cs typeface="Courier New" pitchFamily="49" charset="0"/>
              </a:rPr>
              <a:t>directory</a:t>
            </a:r>
          </a:p>
          <a:p>
            <a:pPr algn="l"/>
            <a:endParaRPr lang="en-US" sz="1200" i="1" dirty="0" smtClean="0">
              <a:latin typeface="Courier New" pitchFamily="49" charset="0"/>
              <a:cs typeface="Courier New" pitchFamily="49" charset="0"/>
            </a:endParaRPr>
          </a:p>
          <a:p>
            <a:pPr algn="l"/>
            <a:r>
              <a:rPr lang="en-US" sz="2400" dirty="0" smtClean="0"/>
              <a:t>3.  Change to the directory where the zip file was extracted.</a:t>
            </a:r>
          </a:p>
          <a:p>
            <a:pPr algn="l"/>
            <a:r>
              <a:rPr lang="en-US" sz="2400" dirty="0" smtClean="0"/>
              <a:t>4.  Continue with “Start the YAB Installer.”</a:t>
            </a:r>
            <a:endParaRPr 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3"/>
          <p:cNvSpPr>
            <a:spLocks noGrp="1"/>
          </p:cNvSpPr>
          <p:nvPr>
            <p:ph type="ftr" sz="quarter" idx="10"/>
          </p:nvPr>
        </p:nvSpPr>
        <p:spPr/>
        <p:txBody>
          <a:bodyPr/>
          <a:lstStyle/>
          <a:p>
            <a:r>
              <a:rPr lang="en-US" dirty="0" smtClean="0"/>
              <a:t>PC-CM-260</a:t>
            </a:r>
            <a:endParaRPr lang="en-US" dirty="0"/>
          </a:p>
        </p:txBody>
      </p:sp>
      <p:sp>
        <p:nvSpPr>
          <p:cNvPr id="6" name="TextBox 5"/>
          <p:cNvSpPr txBox="1"/>
          <p:nvPr/>
        </p:nvSpPr>
        <p:spPr>
          <a:xfrm>
            <a:off x="329609" y="1180176"/>
            <a:ext cx="8335926" cy="4216539"/>
          </a:xfrm>
          <a:prstGeom prst="rect">
            <a:avLst/>
          </a:prstGeom>
          <a:noFill/>
        </p:spPr>
        <p:txBody>
          <a:bodyPr wrap="square" rtlCol="0">
            <a:spAutoFit/>
          </a:bodyPr>
          <a:lstStyle/>
          <a:p>
            <a:pPr algn="l"/>
            <a:r>
              <a:rPr lang="en-US" dirty="0" smtClean="0">
                <a:latin typeface="+mn-lt"/>
              </a:rPr>
              <a:t>Installing from DVD</a:t>
            </a:r>
          </a:p>
          <a:p>
            <a:pPr algn="l"/>
            <a:endParaRPr lang="en-US" sz="1200" dirty="0" smtClean="0">
              <a:latin typeface="+mn-lt"/>
            </a:endParaRPr>
          </a:p>
          <a:p>
            <a:pPr algn="l"/>
            <a:endParaRPr lang="en-US" sz="1200" dirty="0" smtClean="0">
              <a:latin typeface="+mn-lt"/>
            </a:endParaRPr>
          </a:p>
          <a:p>
            <a:pPr marL="457200" indent="-457200" algn="l">
              <a:buFont typeface="+mj-lt"/>
              <a:buAutoNum type="arabicPeriod"/>
            </a:pPr>
            <a:r>
              <a:rPr lang="en-US" sz="2400" dirty="0" smtClean="0">
                <a:latin typeface="+mn-lt"/>
              </a:rPr>
              <a:t>Create the directory where the image will be  mounted.</a:t>
            </a:r>
          </a:p>
          <a:p>
            <a:pPr marL="228600" indent="-228600" algn="l">
              <a:buFont typeface="+mj-lt"/>
              <a:buAutoNum type="arabicPeriod"/>
            </a:pPr>
            <a:endParaRPr lang="en-US" sz="1200" dirty="0" smtClean="0">
              <a:latin typeface="+mn-lt"/>
            </a:endParaRPr>
          </a:p>
          <a:p>
            <a:pPr marL="457200" indent="-457200" algn="l"/>
            <a:r>
              <a:rPr lang="en-US" sz="2400" dirty="0" smtClean="0">
                <a:latin typeface="Courier New" pitchFamily="49" charset="0"/>
                <a:cs typeface="Courier New" pitchFamily="49" charset="0"/>
              </a:rPr>
              <a:t>		</a:t>
            </a:r>
            <a:r>
              <a:rPr lang="en-US" sz="2400" dirty="0" smtClean="0">
                <a:latin typeface="Courier New" pitchFamily="49" charset="0"/>
                <a:cs typeface="Courier New" pitchFamily="49" charset="0"/>
              </a:rPr>
              <a:t>mkdir</a:t>
            </a:r>
            <a:r>
              <a:rPr lang="en-US" sz="2400" dirty="0" smtClean="0">
                <a:latin typeface="Courier New" pitchFamily="49" charset="0"/>
                <a:cs typeface="Courier New" pitchFamily="49" charset="0"/>
              </a:rPr>
              <a:t> </a:t>
            </a:r>
            <a:r>
              <a:rPr lang="en-US" sz="2400" i="1" dirty="0" smtClean="0">
                <a:latin typeface="Courier New" pitchFamily="49" charset="0"/>
                <a:cs typeface="Courier New" pitchFamily="49" charset="0"/>
              </a:rPr>
              <a:t>directory</a:t>
            </a:r>
          </a:p>
          <a:p>
            <a:pPr marL="228600" indent="-228600" algn="l">
              <a:buFont typeface="+mj-lt"/>
              <a:buAutoNum type="arabicPeriod"/>
            </a:pPr>
            <a:endParaRPr lang="en-US" sz="1200" i="1" dirty="0" smtClean="0">
              <a:latin typeface="Courier New" pitchFamily="49" charset="0"/>
              <a:cs typeface="Courier New" pitchFamily="49" charset="0"/>
            </a:endParaRPr>
          </a:p>
          <a:p>
            <a:pPr marL="457200" indent="-457200" algn="l"/>
            <a:r>
              <a:rPr lang="en-US" sz="2400" dirty="0" smtClean="0">
                <a:latin typeface="+mn-lt"/>
              </a:rPr>
              <a:t>2.   Mount the DVD. </a:t>
            </a:r>
          </a:p>
          <a:p>
            <a:pPr marL="228600" indent="-228600" algn="l">
              <a:buFont typeface="+mj-lt"/>
              <a:buAutoNum type="arabicPeriod"/>
            </a:pPr>
            <a:endParaRPr lang="en-US" sz="1200" dirty="0" smtClean="0">
              <a:latin typeface="+mn-lt"/>
            </a:endParaRPr>
          </a:p>
          <a:p>
            <a:pPr marL="457200" indent="-457200" algn="l"/>
            <a:r>
              <a:rPr lang="en-US" sz="2400" dirty="0" smtClean="0">
                <a:latin typeface="Courier New" pitchFamily="49" charset="0"/>
                <a:cs typeface="Courier New" pitchFamily="49" charset="0"/>
              </a:rPr>
              <a:t>		</a:t>
            </a:r>
            <a:r>
              <a:rPr lang="en-US" sz="2000" dirty="0" smtClean="0">
                <a:latin typeface="Courier New" pitchFamily="49" charset="0"/>
                <a:cs typeface="Courier New" pitchFamily="49" charset="0"/>
              </a:rPr>
              <a:t>mount qad-ee-2016.VERSION.zip </a:t>
            </a:r>
            <a:r>
              <a:rPr lang="en-US" sz="2000" i="1" dirty="0" smtClean="0">
                <a:latin typeface="Courier New" pitchFamily="49" charset="0"/>
                <a:cs typeface="Courier New" pitchFamily="49" charset="0"/>
              </a:rPr>
              <a:t>directory</a:t>
            </a:r>
          </a:p>
          <a:p>
            <a:pPr marL="228600" indent="-228600" algn="l">
              <a:buFont typeface="+mj-lt"/>
              <a:buAutoNum type="arabicPeriod"/>
            </a:pPr>
            <a:endParaRPr lang="en-US" sz="1200" i="1" dirty="0" smtClean="0">
              <a:latin typeface="Courier New" pitchFamily="49" charset="0"/>
              <a:cs typeface="Courier New" pitchFamily="49" charset="0"/>
            </a:endParaRPr>
          </a:p>
          <a:p>
            <a:pPr marL="457200" indent="-457200" algn="l"/>
            <a:r>
              <a:rPr lang="en-US" sz="2400" dirty="0" smtClean="0">
                <a:latin typeface="+mn-lt"/>
              </a:rPr>
              <a:t>3.   Change to the directory where the image was mounted.</a:t>
            </a:r>
            <a:endParaRPr lang="en-US" sz="2400" dirty="0">
              <a:latin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8"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PC-CM-270</a:t>
            </a:r>
            <a:endParaRPr lang="en-US" dirty="0"/>
          </a:p>
        </p:txBody>
      </p:sp>
      <p:sp>
        <p:nvSpPr>
          <p:cNvPr id="6" name="TextBox 5"/>
          <p:cNvSpPr txBox="1"/>
          <p:nvPr/>
        </p:nvSpPr>
        <p:spPr>
          <a:xfrm>
            <a:off x="308344" y="1190829"/>
            <a:ext cx="8516679" cy="3724096"/>
          </a:xfrm>
          <a:prstGeom prst="rect">
            <a:avLst/>
          </a:prstGeom>
          <a:noFill/>
        </p:spPr>
        <p:txBody>
          <a:bodyPr wrap="square" rtlCol="0">
            <a:spAutoFit/>
          </a:bodyPr>
          <a:lstStyle/>
          <a:p>
            <a:pPr algn="l"/>
            <a:r>
              <a:rPr lang="en-US" dirty="0" smtClean="0">
                <a:latin typeface="+mn-lt"/>
              </a:rPr>
              <a:t>Start the YAB Installer</a:t>
            </a:r>
          </a:p>
          <a:p>
            <a:pPr algn="l"/>
            <a:endParaRPr lang="en-US" dirty="0" smtClean="0">
              <a:latin typeface="+mn-lt"/>
            </a:endParaRPr>
          </a:p>
          <a:p>
            <a:pPr algn="l"/>
            <a:r>
              <a:rPr lang="en-US" dirty="0" smtClean="0">
                <a:latin typeface="+mn-lt"/>
              </a:rPr>
              <a:t>You can run the YAB installer in silent mode (without prompts) or interactive mode (with prompts).</a:t>
            </a:r>
          </a:p>
          <a:p>
            <a:pPr algn="l"/>
            <a:endParaRPr lang="en-US" dirty="0" smtClean="0">
              <a:latin typeface="+mn-lt"/>
            </a:endParaRPr>
          </a:p>
          <a:p>
            <a:pPr algn="l"/>
            <a:r>
              <a:rPr lang="en-US" dirty="0" smtClean="0">
                <a:latin typeface="+mn-lt"/>
              </a:rPr>
              <a:t>To show the help for the installer, enter:</a:t>
            </a:r>
          </a:p>
          <a:p>
            <a:pPr algn="l"/>
            <a:endParaRPr lang="en-US" sz="1200" dirty="0" smtClean="0">
              <a:latin typeface="+mn-lt"/>
            </a:endParaRPr>
          </a:p>
          <a:p>
            <a:pPr algn="l"/>
            <a:r>
              <a:rPr lang="en-US" dirty="0" smtClean="0">
                <a:latin typeface="Courier New" pitchFamily="49" charset="0"/>
                <a:cs typeface="Courier New" pitchFamily="49" charset="0"/>
              </a:rPr>
              <a:t>	./install --help </a:t>
            </a:r>
            <a:endParaRPr lang="en-US" dirty="0">
              <a:latin typeface="Courier New" pitchFamily="49" charset="0"/>
              <a:cs typeface="Courier New" pitchFamily="49"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type="title"/>
          </p:nvPr>
        </p:nvSpPr>
        <p:spPr/>
        <p:txBody>
          <a:bodyPr/>
          <a:lstStyle/>
          <a:p>
            <a:r>
              <a:rPr lang="en-US" dirty="0" smtClean="0"/>
              <a:t>Installation Summary and Requirements </a:t>
            </a:r>
            <a:endParaRPr lang="en-US" dirty="0"/>
          </a:p>
        </p:txBody>
      </p:sp>
      <p:sp>
        <p:nvSpPr>
          <p:cNvPr id="12" name="Footer Placeholder 2"/>
          <p:cNvSpPr>
            <a:spLocks noGrp="1"/>
          </p:cNvSpPr>
          <p:nvPr>
            <p:ph type="ftr" sz="quarter" idx="10"/>
          </p:nvPr>
        </p:nvSpPr>
        <p:spPr/>
        <p:txBody>
          <a:bodyPr/>
          <a:lstStyle/>
          <a:p>
            <a:r>
              <a:rPr lang="en-US" dirty="0" smtClean="0"/>
              <a:t>PC-CM-020</a:t>
            </a:r>
            <a:endParaRPr lang="en-US" dirty="0"/>
          </a:p>
        </p:txBody>
      </p:sp>
      <p:sp>
        <p:nvSpPr>
          <p:cNvPr id="9" name="TextBox 8"/>
          <p:cNvSpPr txBox="1"/>
          <p:nvPr/>
        </p:nvSpPr>
        <p:spPr>
          <a:xfrm>
            <a:off x="829346" y="1169574"/>
            <a:ext cx="7474689" cy="4708981"/>
          </a:xfrm>
          <a:prstGeom prst="rect">
            <a:avLst/>
          </a:prstGeom>
          <a:noFill/>
        </p:spPr>
        <p:txBody>
          <a:bodyPr wrap="square" rtlCol="0">
            <a:spAutoFit/>
          </a:bodyPr>
          <a:lstStyle/>
          <a:p>
            <a:pPr algn="l"/>
            <a:r>
              <a:rPr lang="en-US" dirty="0" smtClean="0">
                <a:latin typeface="+mn-lt"/>
              </a:rPr>
              <a:t>This chapter describes the QAD Enterprise Edition installation process, system requirements, and software prerequisites.</a:t>
            </a:r>
          </a:p>
          <a:p>
            <a:pPr lvl="1" algn="l"/>
            <a:r>
              <a:rPr lang="en-US" sz="2400" b="1" i="1" dirty="0" smtClean="0">
                <a:latin typeface="+mn-lt"/>
              </a:rPr>
              <a:t>Overview </a:t>
            </a:r>
          </a:p>
          <a:p>
            <a:pPr lvl="1" algn="l"/>
            <a:r>
              <a:rPr lang="en-US" sz="2400" b="1" i="1" dirty="0" smtClean="0">
                <a:latin typeface="+mn-lt"/>
              </a:rPr>
              <a:t>Installation Summary </a:t>
            </a:r>
          </a:p>
          <a:p>
            <a:pPr lvl="1" algn="l"/>
            <a:r>
              <a:rPr lang="en-US" sz="2400" b="1" i="1" dirty="0" smtClean="0">
                <a:latin typeface="+mn-lt"/>
              </a:rPr>
              <a:t>System Components </a:t>
            </a:r>
          </a:p>
          <a:p>
            <a:pPr lvl="1" algn="l"/>
            <a:r>
              <a:rPr lang="en-US" sz="2400" b="1" i="1" dirty="0" smtClean="0">
                <a:latin typeface="+mn-lt"/>
              </a:rPr>
              <a:t>Supported Installations </a:t>
            </a:r>
          </a:p>
          <a:p>
            <a:pPr lvl="1" algn="l"/>
            <a:r>
              <a:rPr lang="en-US" sz="2400" b="1" i="1" dirty="0" smtClean="0">
                <a:latin typeface="+mn-lt"/>
              </a:rPr>
              <a:t>Sizing and Capacity Planning </a:t>
            </a:r>
          </a:p>
          <a:p>
            <a:pPr lvl="1" algn="l"/>
            <a:r>
              <a:rPr lang="en-US" sz="2400" b="1" i="1" dirty="0" smtClean="0">
                <a:latin typeface="+mn-lt"/>
              </a:rPr>
              <a:t>General Prerequisites </a:t>
            </a:r>
          </a:p>
          <a:p>
            <a:pPr lvl="1" algn="l"/>
            <a:r>
              <a:rPr lang="en-US" sz="2400" b="1" i="1" dirty="0" smtClean="0">
                <a:latin typeface="+mn-lt"/>
              </a:rPr>
              <a:t>Software and Hardware Prerequisites </a:t>
            </a:r>
          </a:p>
          <a:p>
            <a:pPr lvl="1" algn="l"/>
            <a:r>
              <a:rPr lang="en-US" sz="2400" b="1" i="1" dirty="0" smtClean="0">
                <a:latin typeface="+mn-lt"/>
              </a:rPr>
              <a:t>Pre-Installation Configuration Considerations </a:t>
            </a:r>
          </a:p>
          <a:p>
            <a:pPr lvl="1" algn="l"/>
            <a:r>
              <a:rPr lang="en-US" sz="2400" b="1" i="1" dirty="0" smtClean="0">
                <a:latin typeface="+mn-lt"/>
              </a:rPr>
              <a:t>Upgrading QAD Enterprise Edition </a:t>
            </a:r>
            <a:endParaRPr lang="en-US" sz="2400" dirty="0">
              <a:latin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2"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PC-CM-280</a:t>
            </a:r>
            <a:endParaRPr lang="en-US" dirty="0"/>
          </a:p>
        </p:txBody>
      </p:sp>
      <p:sp>
        <p:nvSpPr>
          <p:cNvPr id="6" name="TextBox 5"/>
          <p:cNvSpPr txBox="1"/>
          <p:nvPr/>
        </p:nvSpPr>
        <p:spPr>
          <a:xfrm>
            <a:off x="297712" y="1190842"/>
            <a:ext cx="8537943" cy="2677656"/>
          </a:xfrm>
          <a:prstGeom prst="rect">
            <a:avLst/>
          </a:prstGeom>
          <a:noFill/>
        </p:spPr>
        <p:txBody>
          <a:bodyPr wrap="square" rtlCol="0">
            <a:spAutoFit/>
          </a:bodyPr>
          <a:lstStyle/>
          <a:p>
            <a:pPr algn="l"/>
            <a:r>
              <a:rPr lang="en-US" b="1" i="1" dirty="0" smtClean="0">
                <a:latin typeface="+mn-lt"/>
              </a:rPr>
              <a:t>Note </a:t>
            </a:r>
            <a:r>
              <a:rPr lang="en-US" dirty="0" smtClean="0">
                <a:latin typeface="+mn-lt"/>
              </a:rPr>
              <a:t>The installer has a command mode that allows you to go back to previous questions, proceed to the next question, quit the installation, or return to interactive mode. You can move to command mode at any prompt by entering an exclamation point, !.</a:t>
            </a:r>
            <a:endParaRPr lang="en-US" dirty="0">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3"/>
          <p:cNvSpPr>
            <a:spLocks noGrp="1"/>
          </p:cNvSpPr>
          <p:nvPr>
            <p:ph type="ftr" sz="quarter" idx="10"/>
          </p:nvPr>
        </p:nvSpPr>
        <p:spPr/>
        <p:txBody>
          <a:bodyPr/>
          <a:lstStyle/>
          <a:p>
            <a:r>
              <a:rPr lang="en-US" dirty="0" smtClean="0"/>
              <a:t>PC-CM-290</a:t>
            </a:r>
            <a:endParaRPr lang="en-US" dirty="0"/>
          </a:p>
        </p:txBody>
      </p:sp>
      <p:sp>
        <p:nvSpPr>
          <p:cNvPr id="6" name="TextBox 5"/>
          <p:cNvSpPr txBox="1"/>
          <p:nvPr/>
        </p:nvSpPr>
        <p:spPr>
          <a:xfrm>
            <a:off x="308346" y="1180211"/>
            <a:ext cx="8527312" cy="5078313"/>
          </a:xfrm>
          <a:prstGeom prst="rect">
            <a:avLst/>
          </a:prstGeom>
          <a:noFill/>
        </p:spPr>
        <p:txBody>
          <a:bodyPr wrap="square" rtlCol="0">
            <a:spAutoFit/>
          </a:bodyPr>
          <a:lstStyle/>
          <a:p>
            <a:pPr algn="l"/>
            <a:r>
              <a:rPr lang="en-US" dirty="0" smtClean="0">
                <a:latin typeface="+mn-lt"/>
              </a:rPr>
              <a:t>The following procedure describes installation using interactive mode.</a:t>
            </a:r>
          </a:p>
          <a:p>
            <a:pPr algn="l"/>
            <a:endParaRPr lang="en-US" sz="1200" dirty="0" smtClean="0">
              <a:latin typeface="+mn-lt"/>
            </a:endParaRPr>
          </a:p>
          <a:p>
            <a:pPr marL="514350" indent="-514350" algn="l">
              <a:buAutoNum type="arabicPeriod"/>
            </a:pPr>
            <a:r>
              <a:rPr lang="en-US" dirty="0" smtClean="0">
                <a:latin typeface="+mn-lt"/>
              </a:rPr>
              <a:t>Start the installer:</a:t>
            </a:r>
          </a:p>
          <a:p>
            <a:pPr marL="514350" indent="-514350" algn="l">
              <a:buAutoNum type="arabicPeriod"/>
            </a:pPr>
            <a:endParaRPr lang="en-US" sz="1200" dirty="0" smtClean="0">
              <a:latin typeface="+mn-lt"/>
            </a:endParaRPr>
          </a:p>
          <a:p>
            <a:pPr algn="l"/>
            <a:r>
              <a:rPr lang="en-US" dirty="0" smtClean="0">
                <a:latin typeface="Courier New" pitchFamily="49" charset="0"/>
                <a:cs typeface="Courier New" pitchFamily="49" charset="0"/>
              </a:rPr>
              <a:t>		./install </a:t>
            </a:r>
          </a:p>
          <a:p>
            <a:pPr algn="l"/>
            <a:endParaRPr lang="en-US" sz="1200" dirty="0" smtClean="0">
              <a:latin typeface="Courier New" pitchFamily="49" charset="0"/>
              <a:cs typeface="Courier New" pitchFamily="49" charset="0"/>
            </a:endParaRPr>
          </a:p>
          <a:p>
            <a:pPr algn="l"/>
            <a:r>
              <a:rPr lang="en-US" i="1" dirty="0" smtClean="0">
                <a:latin typeface="+mn-lt"/>
              </a:rPr>
              <a:t>	</a:t>
            </a:r>
            <a:r>
              <a:rPr lang="en-US" sz="2400" b="1" i="1" dirty="0" smtClean="0">
                <a:latin typeface="+mn-lt"/>
              </a:rPr>
              <a:t>Note</a:t>
            </a:r>
            <a:r>
              <a:rPr lang="en-US" sz="2400" i="1" dirty="0" smtClean="0">
                <a:latin typeface="+mn-lt"/>
              </a:rPr>
              <a:t> </a:t>
            </a:r>
            <a:r>
              <a:rPr lang="en-US" sz="2400" dirty="0" smtClean="0">
                <a:latin typeface="+mn-lt"/>
              </a:rPr>
              <a:t>If you customized the installation file as 	described in “Pre-Installation Configuration 	Considerations” on page 4 of the PDF, enter:</a:t>
            </a:r>
          </a:p>
          <a:p>
            <a:pPr algn="l"/>
            <a:endParaRPr lang="en-US" sz="1200" dirty="0" smtClean="0">
              <a:latin typeface="+mn-lt"/>
            </a:endParaRPr>
          </a:p>
          <a:p>
            <a:pPr algn="l"/>
            <a:r>
              <a:rPr lang="en-US" sz="2000" dirty="0" smtClean="0">
                <a:latin typeface="Courier New" pitchFamily="49" charset="0"/>
                <a:cs typeface="Courier New" pitchFamily="49" charset="0"/>
              </a:rPr>
              <a:t>		./install -install-</a:t>
            </a:r>
            <a:r>
              <a:rPr lang="en-US" sz="2000" dirty="0" smtClean="0">
                <a:latin typeface="Courier New" pitchFamily="49" charset="0"/>
                <a:cs typeface="Courier New" pitchFamily="49" charset="0"/>
              </a:rPr>
              <a:t>conf:FILE|URL</a:t>
            </a:r>
            <a:endParaRPr lang="en-US" sz="2000" dirty="0" smtClean="0">
              <a:latin typeface="Courier New" pitchFamily="49" charset="0"/>
              <a:cs typeface="Courier New" pitchFamily="49" charset="0"/>
            </a:endParaRPr>
          </a:p>
          <a:p>
            <a:pPr algn="l"/>
            <a:endParaRPr lang="en-US" sz="1200" dirty="0" smtClean="0">
              <a:latin typeface="Courier New" pitchFamily="49" charset="0"/>
              <a:cs typeface="Courier New" pitchFamily="49" charset="0"/>
            </a:endParaRPr>
          </a:p>
          <a:p>
            <a:pPr marL="514350" indent="-514350" algn="l"/>
            <a:r>
              <a:rPr lang="en-US" dirty="0" smtClean="0">
                <a:latin typeface="+mn-lt"/>
              </a:rPr>
              <a:t>2.  The YAB installer starts. Press Enter to proceed       with the installation.</a:t>
            </a:r>
            <a:endParaRPr lang="en-US" dirty="0">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76"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PC-CM-300</a:t>
            </a:r>
            <a:endParaRPr lang="en-US" dirty="0"/>
          </a:p>
        </p:txBody>
      </p:sp>
      <p:sp>
        <p:nvSpPr>
          <p:cNvPr id="6" name="TextBox 5"/>
          <p:cNvSpPr txBox="1"/>
          <p:nvPr/>
        </p:nvSpPr>
        <p:spPr>
          <a:xfrm>
            <a:off x="297712" y="1201467"/>
            <a:ext cx="8527311" cy="4401205"/>
          </a:xfrm>
          <a:prstGeom prst="rect">
            <a:avLst/>
          </a:prstGeom>
          <a:noFill/>
        </p:spPr>
        <p:txBody>
          <a:bodyPr wrap="square" rtlCol="0">
            <a:spAutoFit/>
          </a:bodyPr>
          <a:lstStyle/>
          <a:p>
            <a:pPr algn="l"/>
            <a:r>
              <a:rPr lang="en-US" dirty="0" smtClean="0">
                <a:latin typeface="+mn-lt"/>
              </a:rPr>
              <a:t>Installer Welcome</a:t>
            </a:r>
          </a:p>
          <a:p>
            <a:pPr algn="l"/>
            <a:endParaRPr lang="en-US" dirty="0" smtClean="0">
              <a:latin typeface="+mn-lt"/>
            </a:endParaRPr>
          </a:p>
          <a:p>
            <a:pPr algn="l"/>
            <a:endParaRPr lang="en-US" dirty="0" smtClean="0">
              <a:latin typeface="+mn-lt"/>
            </a:endParaRPr>
          </a:p>
          <a:p>
            <a:pPr algn="l"/>
            <a:endParaRPr lang="en-US" dirty="0" smtClean="0">
              <a:latin typeface="+mn-lt"/>
            </a:endParaRPr>
          </a:p>
          <a:p>
            <a:pPr algn="l"/>
            <a:endParaRPr lang="en-US" dirty="0" smtClean="0">
              <a:latin typeface="+mn-lt"/>
            </a:endParaRPr>
          </a:p>
          <a:p>
            <a:pPr algn="l"/>
            <a:endParaRPr lang="en-US" dirty="0" smtClean="0">
              <a:latin typeface="+mn-lt"/>
            </a:endParaRPr>
          </a:p>
          <a:p>
            <a:pPr marL="514350" indent="-514350" algn="l"/>
            <a:r>
              <a:rPr lang="en-US" dirty="0" smtClean="0">
                <a:latin typeface="+mn-lt"/>
              </a:rPr>
              <a:t>  </a:t>
            </a:r>
          </a:p>
          <a:p>
            <a:pPr marL="514350" indent="-514350" algn="l">
              <a:buFont typeface="+mj-lt"/>
              <a:buAutoNum type="arabicPeriod" startAt="3"/>
            </a:pPr>
            <a:r>
              <a:rPr lang="en-US" dirty="0" smtClean="0">
                <a:latin typeface="+mn-lt"/>
              </a:rPr>
              <a:t>Read and accept the software license agreement to proceed. If you do not accept the license agreement, the installation stops.</a:t>
            </a:r>
            <a:endParaRPr lang="en-US" dirty="0">
              <a:latin typeface="+mn-lt"/>
            </a:endParaRPr>
          </a:p>
        </p:txBody>
      </p:sp>
      <p:pic>
        <p:nvPicPr>
          <p:cNvPr id="2050" name="Picture 2"/>
          <p:cNvPicPr>
            <a:picLocks noChangeAspect="1" noChangeArrowheads="1"/>
          </p:cNvPicPr>
          <p:nvPr/>
        </p:nvPicPr>
        <p:blipFill>
          <a:blip r:embed="rId2" cstate="print"/>
          <a:srcRect/>
          <a:stretch>
            <a:fillRect/>
          </a:stretch>
        </p:blipFill>
        <p:spPr bwMode="auto">
          <a:xfrm>
            <a:off x="297728" y="1898899"/>
            <a:ext cx="8529066" cy="2088261"/>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3"/>
          <p:cNvSpPr>
            <a:spLocks noGrp="1"/>
          </p:cNvSpPr>
          <p:nvPr>
            <p:ph type="ftr" sz="quarter" idx="10"/>
          </p:nvPr>
        </p:nvSpPr>
        <p:spPr/>
        <p:txBody>
          <a:bodyPr/>
          <a:lstStyle/>
          <a:p>
            <a:r>
              <a:rPr lang="en-US" dirty="0" smtClean="0"/>
              <a:t>PC-CM-310</a:t>
            </a:r>
            <a:endParaRPr lang="en-US" dirty="0"/>
          </a:p>
        </p:txBody>
      </p:sp>
      <p:sp>
        <p:nvSpPr>
          <p:cNvPr id="6" name="TextBox 5"/>
          <p:cNvSpPr txBox="1"/>
          <p:nvPr/>
        </p:nvSpPr>
        <p:spPr>
          <a:xfrm>
            <a:off x="304017" y="1190847"/>
            <a:ext cx="8510373" cy="523220"/>
          </a:xfrm>
          <a:prstGeom prst="rect">
            <a:avLst/>
          </a:prstGeom>
          <a:noFill/>
        </p:spPr>
        <p:txBody>
          <a:bodyPr wrap="square" rtlCol="0">
            <a:spAutoFit/>
          </a:bodyPr>
          <a:lstStyle/>
          <a:p>
            <a:pPr algn="l"/>
            <a:r>
              <a:rPr lang="en-US" dirty="0" smtClean="0">
                <a:latin typeface="+mn-lt"/>
              </a:rPr>
              <a:t>License Agreement</a:t>
            </a:r>
            <a:endParaRPr lang="en-US" dirty="0">
              <a:latin typeface="+mn-lt"/>
            </a:endParaRPr>
          </a:p>
        </p:txBody>
      </p:sp>
      <p:pic>
        <p:nvPicPr>
          <p:cNvPr id="3074" name="Picture 2"/>
          <p:cNvPicPr>
            <a:picLocks noChangeAspect="1" noChangeArrowheads="1"/>
          </p:cNvPicPr>
          <p:nvPr/>
        </p:nvPicPr>
        <p:blipFill>
          <a:blip r:embed="rId2" cstate="print"/>
          <a:srcRect/>
          <a:stretch>
            <a:fillRect/>
          </a:stretch>
        </p:blipFill>
        <p:spPr bwMode="auto">
          <a:xfrm>
            <a:off x="3891516" y="1020743"/>
            <a:ext cx="5029200" cy="5118259"/>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US" dirty="0" smtClean="0"/>
              <a:t>Enterprise Edition Installation</a:t>
            </a:r>
            <a:endParaRPr lang="en-US" dirty="0"/>
          </a:p>
        </p:txBody>
      </p:sp>
      <p:sp>
        <p:nvSpPr>
          <p:cNvPr id="11" name="Footer Placeholder 3"/>
          <p:cNvSpPr>
            <a:spLocks noGrp="1"/>
          </p:cNvSpPr>
          <p:nvPr>
            <p:ph type="ftr" sz="quarter" idx="10"/>
          </p:nvPr>
        </p:nvSpPr>
        <p:spPr/>
        <p:txBody>
          <a:bodyPr/>
          <a:lstStyle/>
          <a:p>
            <a:r>
              <a:rPr lang="en-US" dirty="0" smtClean="0"/>
              <a:t>PC-CM-320</a:t>
            </a:r>
            <a:endParaRPr lang="en-US" dirty="0"/>
          </a:p>
        </p:txBody>
      </p:sp>
      <p:sp>
        <p:nvSpPr>
          <p:cNvPr id="12" name="TextBox 11"/>
          <p:cNvSpPr txBox="1"/>
          <p:nvPr/>
        </p:nvSpPr>
        <p:spPr>
          <a:xfrm>
            <a:off x="308343" y="1201472"/>
            <a:ext cx="8516679" cy="2677656"/>
          </a:xfrm>
          <a:prstGeom prst="rect">
            <a:avLst/>
          </a:prstGeom>
          <a:noFill/>
        </p:spPr>
        <p:txBody>
          <a:bodyPr wrap="square" rtlCol="0">
            <a:spAutoFit/>
          </a:bodyPr>
          <a:lstStyle/>
          <a:p>
            <a:pPr marL="514350" indent="-514350" algn="l">
              <a:buFont typeface="+mj-lt"/>
              <a:buAutoNum type="arabicPeriod" startAt="4"/>
            </a:pPr>
            <a:r>
              <a:rPr lang="en-US" dirty="0" smtClean="0">
                <a:latin typeface="+mn-lt"/>
              </a:rPr>
              <a:t>Enter the Enterprise Edition install location.</a:t>
            </a: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buFont typeface="+mj-lt"/>
              <a:buAutoNum type="arabicPeriod" startAt="5"/>
            </a:pPr>
            <a:r>
              <a:rPr lang="en-US" dirty="0" smtClean="0">
                <a:latin typeface="+mn-lt"/>
              </a:rPr>
              <a:t>Specify the Progress OpenEdge location.  </a:t>
            </a:r>
            <a:endParaRPr lang="en-US" dirty="0">
              <a:latin typeface="+mn-lt"/>
            </a:endParaRPr>
          </a:p>
        </p:txBody>
      </p:sp>
      <p:pic>
        <p:nvPicPr>
          <p:cNvPr id="4098" name="Picture 2"/>
          <p:cNvPicPr>
            <a:picLocks noChangeAspect="1" noChangeArrowheads="1"/>
          </p:cNvPicPr>
          <p:nvPr/>
        </p:nvPicPr>
        <p:blipFill>
          <a:blip r:embed="rId2" cstate="print"/>
          <a:srcRect/>
          <a:stretch>
            <a:fillRect/>
          </a:stretch>
        </p:blipFill>
        <p:spPr bwMode="auto">
          <a:xfrm>
            <a:off x="595313" y="1767958"/>
            <a:ext cx="7953375" cy="151447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pic>
        <p:nvPicPr>
          <p:cNvPr id="4099" name="Picture 3"/>
          <p:cNvPicPr>
            <a:picLocks noChangeAspect="1" noChangeArrowheads="1"/>
          </p:cNvPicPr>
          <p:nvPr/>
        </p:nvPicPr>
        <p:blipFill>
          <a:blip r:embed="rId3" cstate="print"/>
          <a:srcRect/>
          <a:stretch>
            <a:fillRect/>
          </a:stretch>
        </p:blipFill>
        <p:spPr bwMode="auto">
          <a:xfrm>
            <a:off x="595313" y="3964557"/>
            <a:ext cx="7953375" cy="143827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1027"/>
          <p:cNvSpPr>
            <a:spLocks noGrp="1" noChangeArrowheads="1"/>
          </p:cNvSpPr>
          <p:nvPr>
            <p:ph type="title"/>
          </p:nvPr>
        </p:nvSpPr>
        <p:spPr/>
        <p:txBody>
          <a:bodyPr/>
          <a:lstStyle/>
          <a:p>
            <a:r>
              <a:rPr lang="en-US" dirty="0" smtClean="0"/>
              <a:t>Enterprise Edition Installation</a:t>
            </a:r>
            <a:endParaRPr lang="en-US" dirty="0"/>
          </a:p>
        </p:txBody>
      </p:sp>
      <p:sp>
        <p:nvSpPr>
          <p:cNvPr id="4" name="Footer Placeholder 2"/>
          <p:cNvSpPr>
            <a:spLocks noGrp="1"/>
          </p:cNvSpPr>
          <p:nvPr>
            <p:ph type="ftr" sz="quarter" idx="10"/>
          </p:nvPr>
        </p:nvSpPr>
        <p:spPr/>
        <p:txBody>
          <a:bodyPr/>
          <a:lstStyle/>
          <a:p>
            <a:r>
              <a:rPr lang="en-US" dirty="0" smtClean="0"/>
              <a:t>PC-CM-330</a:t>
            </a:r>
            <a:endParaRPr lang="en-US" dirty="0"/>
          </a:p>
        </p:txBody>
      </p:sp>
      <p:sp>
        <p:nvSpPr>
          <p:cNvPr id="5" name="TextBox 4"/>
          <p:cNvSpPr txBox="1"/>
          <p:nvPr/>
        </p:nvSpPr>
        <p:spPr>
          <a:xfrm>
            <a:off x="297711" y="1318437"/>
            <a:ext cx="8537944" cy="2246769"/>
          </a:xfrm>
          <a:prstGeom prst="rect">
            <a:avLst/>
          </a:prstGeom>
          <a:noFill/>
        </p:spPr>
        <p:txBody>
          <a:bodyPr wrap="square" rtlCol="0">
            <a:spAutoFit/>
          </a:bodyPr>
          <a:lstStyle/>
          <a:p>
            <a:pPr marL="514350" indent="-514350" algn="l">
              <a:buFont typeface="+mj-lt"/>
              <a:buAutoNum type="arabicPeriod" startAt="6"/>
            </a:pPr>
            <a:r>
              <a:rPr lang="en-US" dirty="0" smtClean="0">
                <a:latin typeface="+mn-lt"/>
              </a:rPr>
              <a:t>Specify the Java location.</a:t>
            </a:r>
          </a:p>
          <a:p>
            <a:pPr marL="514350" indent="-514350" algn="l">
              <a:buFont typeface="+mj-lt"/>
              <a:buAutoNum type="arabicPeriod" startAt="6"/>
            </a:pPr>
            <a:endParaRPr lang="en-US" dirty="0" smtClean="0">
              <a:latin typeface="+mn-lt"/>
            </a:endParaRPr>
          </a:p>
          <a:p>
            <a:pPr marL="514350" indent="-514350" algn="l">
              <a:buFont typeface="+mj-lt"/>
              <a:buAutoNum type="arabicPeriod" startAt="6"/>
            </a:pPr>
            <a:endParaRPr lang="en-US" dirty="0" smtClean="0">
              <a:latin typeface="+mn-lt"/>
            </a:endParaRPr>
          </a:p>
          <a:p>
            <a:pPr marL="514350" indent="-514350" algn="l">
              <a:buFont typeface="+mj-lt"/>
              <a:buAutoNum type="arabicPeriod" startAt="6"/>
            </a:pPr>
            <a:endParaRPr lang="en-US" dirty="0" smtClean="0">
              <a:latin typeface="+mn-lt"/>
            </a:endParaRPr>
          </a:p>
          <a:p>
            <a:pPr marL="514350" indent="-514350" algn="l">
              <a:buFont typeface="+mj-lt"/>
              <a:buAutoNum type="arabicPeriod" startAt="6"/>
            </a:pPr>
            <a:endParaRPr lang="en-US" dirty="0" smtClean="0">
              <a:latin typeface="+mn-lt"/>
            </a:endParaRPr>
          </a:p>
        </p:txBody>
      </p:sp>
      <p:pic>
        <p:nvPicPr>
          <p:cNvPr id="5122" name="Picture 2"/>
          <p:cNvPicPr>
            <a:picLocks noChangeAspect="1" noChangeArrowheads="1"/>
          </p:cNvPicPr>
          <p:nvPr/>
        </p:nvPicPr>
        <p:blipFill>
          <a:blip r:embed="rId2" cstate="print"/>
          <a:srcRect/>
          <a:stretch>
            <a:fillRect/>
          </a:stretch>
        </p:blipFill>
        <p:spPr bwMode="auto">
          <a:xfrm>
            <a:off x="590550" y="1899539"/>
            <a:ext cx="7962900" cy="140017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en-US" dirty="0" smtClean="0"/>
              <a:t>Enterprise Edition Installation</a:t>
            </a:r>
            <a:endParaRPr lang="en-US" dirty="0"/>
          </a:p>
        </p:txBody>
      </p:sp>
      <p:sp>
        <p:nvSpPr>
          <p:cNvPr id="8" name="Footer Placeholder 3"/>
          <p:cNvSpPr>
            <a:spLocks noGrp="1"/>
          </p:cNvSpPr>
          <p:nvPr>
            <p:ph type="ftr" sz="quarter" idx="10"/>
          </p:nvPr>
        </p:nvSpPr>
        <p:spPr/>
        <p:txBody>
          <a:bodyPr/>
          <a:lstStyle/>
          <a:p>
            <a:r>
              <a:rPr lang="en-US" dirty="0" smtClean="0"/>
              <a:t>PC-CM-340</a:t>
            </a:r>
            <a:endParaRPr lang="en-US" dirty="0"/>
          </a:p>
        </p:txBody>
      </p:sp>
      <p:sp>
        <p:nvSpPr>
          <p:cNvPr id="9" name="TextBox 8"/>
          <p:cNvSpPr txBox="1"/>
          <p:nvPr/>
        </p:nvSpPr>
        <p:spPr>
          <a:xfrm>
            <a:off x="308345" y="1180199"/>
            <a:ext cx="8527311" cy="2677656"/>
          </a:xfrm>
          <a:prstGeom prst="rect">
            <a:avLst/>
          </a:prstGeom>
          <a:noFill/>
        </p:spPr>
        <p:txBody>
          <a:bodyPr wrap="square" rtlCol="0">
            <a:spAutoFit/>
          </a:bodyPr>
          <a:lstStyle/>
          <a:p>
            <a:pPr marL="514350" indent="-514350" algn="l">
              <a:buFont typeface="+mj-lt"/>
              <a:buAutoNum type="arabicPeriod" startAt="7"/>
            </a:pPr>
            <a:r>
              <a:rPr lang="en-US" dirty="0" smtClean="0">
                <a:latin typeface="+mn-lt"/>
              </a:rPr>
              <a:t>Specify the OS account that should be used by application components that start terminal sessions. For more information, see “Operating System Account” on page 4 of the PDF. </a:t>
            </a:r>
          </a:p>
          <a:p>
            <a:pPr algn="l"/>
            <a:endParaRPr lang="en-US" dirty="0">
              <a:latin typeface="+mn-lt"/>
            </a:endParaRPr>
          </a:p>
        </p:txBody>
      </p:sp>
      <p:pic>
        <p:nvPicPr>
          <p:cNvPr id="6146" name="Picture 2"/>
          <p:cNvPicPr>
            <a:picLocks noChangeAspect="1" noChangeArrowheads="1"/>
          </p:cNvPicPr>
          <p:nvPr/>
        </p:nvPicPr>
        <p:blipFill>
          <a:blip r:embed="rId2" cstate="print"/>
          <a:srcRect/>
          <a:stretch>
            <a:fillRect/>
          </a:stretch>
        </p:blipFill>
        <p:spPr bwMode="auto">
          <a:xfrm>
            <a:off x="431855" y="3703167"/>
            <a:ext cx="8263509" cy="1393317"/>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en-US" dirty="0" smtClean="0"/>
              <a:t>Enterprise Edition Installation</a:t>
            </a:r>
            <a:endParaRPr lang="en-US" dirty="0"/>
          </a:p>
        </p:txBody>
      </p:sp>
      <p:sp>
        <p:nvSpPr>
          <p:cNvPr id="4" name="Footer Placeholder 3"/>
          <p:cNvSpPr>
            <a:spLocks noGrp="1"/>
          </p:cNvSpPr>
          <p:nvPr>
            <p:ph type="ftr" sz="quarter" idx="10"/>
          </p:nvPr>
        </p:nvSpPr>
        <p:spPr/>
        <p:txBody>
          <a:bodyPr/>
          <a:lstStyle/>
          <a:p>
            <a:r>
              <a:rPr lang="en-US" dirty="0" smtClean="0"/>
              <a:t>PC-CM-350</a:t>
            </a:r>
            <a:endParaRPr lang="en-US" dirty="0"/>
          </a:p>
        </p:txBody>
      </p:sp>
      <p:sp>
        <p:nvSpPr>
          <p:cNvPr id="5" name="TextBox 4"/>
          <p:cNvSpPr txBox="1"/>
          <p:nvPr/>
        </p:nvSpPr>
        <p:spPr>
          <a:xfrm>
            <a:off x="297713" y="1201474"/>
            <a:ext cx="8527310" cy="3416320"/>
          </a:xfrm>
          <a:prstGeom prst="rect">
            <a:avLst/>
          </a:prstGeom>
          <a:noFill/>
        </p:spPr>
        <p:txBody>
          <a:bodyPr wrap="square" rtlCol="0">
            <a:spAutoFit/>
          </a:bodyPr>
          <a:lstStyle/>
          <a:p>
            <a:pPr marL="514350" indent="-514350" algn="l">
              <a:buFont typeface="+mj-lt"/>
              <a:buAutoNum type="arabicPeriod" startAt="8"/>
            </a:pPr>
            <a:r>
              <a:rPr lang="en-US" sz="2400" dirty="0" smtClean="0">
                <a:latin typeface="+mn-lt"/>
              </a:rPr>
              <a:t>Enter the password for the OS account.</a:t>
            </a:r>
          </a:p>
          <a:p>
            <a:pPr marL="514350" indent="-514350" algn="l">
              <a:buFont typeface="+mj-lt"/>
              <a:buAutoNum type="arabicPeriod" startAt="8"/>
            </a:pPr>
            <a:endParaRPr lang="en-US" dirty="0" smtClean="0">
              <a:latin typeface="+mn-lt"/>
            </a:endParaRPr>
          </a:p>
          <a:p>
            <a:pPr marL="514350" indent="-514350" algn="l">
              <a:buFont typeface="+mj-lt"/>
              <a:buAutoNum type="arabicPeriod" startAt="8"/>
            </a:pPr>
            <a:endParaRPr lang="en-US" dirty="0" smtClean="0">
              <a:latin typeface="+mn-lt"/>
            </a:endParaRPr>
          </a:p>
          <a:p>
            <a:pPr marL="514350" indent="-514350" algn="l">
              <a:buFont typeface="+mj-lt"/>
              <a:buAutoNum type="arabicPeriod" startAt="8"/>
            </a:pPr>
            <a:endParaRPr lang="en-US" dirty="0" smtClean="0">
              <a:latin typeface="+mn-lt"/>
            </a:endParaRPr>
          </a:p>
          <a:p>
            <a:pPr marL="514350" indent="-514350" algn="l">
              <a:buFont typeface="+mj-lt"/>
              <a:buAutoNum type="arabicPeriod" startAt="8"/>
            </a:pPr>
            <a:endParaRPr lang="en-US" sz="1200" dirty="0" smtClean="0">
              <a:latin typeface="+mn-lt"/>
            </a:endParaRPr>
          </a:p>
          <a:p>
            <a:pPr marL="457200" indent="-457200" algn="l">
              <a:buFont typeface="+mj-lt"/>
              <a:buAutoNum type="arabicPeriod" startAt="9"/>
            </a:pPr>
            <a:r>
              <a:rPr lang="en-US" sz="2400" dirty="0" smtClean="0">
                <a:latin typeface="+mn-lt"/>
              </a:rPr>
              <a:t>Enter the list of languages for your installation. The default is “us” (U.S. English). Accept the default language or specify a different language or languages from the options provided.</a:t>
            </a:r>
            <a:endParaRPr lang="en-US" sz="2400" dirty="0">
              <a:latin typeface="+mn-lt"/>
            </a:endParaRPr>
          </a:p>
        </p:txBody>
      </p:sp>
      <p:pic>
        <p:nvPicPr>
          <p:cNvPr id="7170" name="Picture 2"/>
          <p:cNvPicPr>
            <a:picLocks noChangeAspect="1" noChangeArrowheads="1"/>
          </p:cNvPicPr>
          <p:nvPr/>
        </p:nvPicPr>
        <p:blipFill>
          <a:blip r:embed="rId2" cstate="print"/>
          <a:srcRect/>
          <a:stretch>
            <a:fillRect/>
          </a:stretch>
        </p:blipFill>
        <p:spPr bwMode="auto">
          <a:xfrm>
            <a:off x="297712" y="1694644"/>
            <a:ext cx="8529066" cy="1288161"/>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pic>
        <p:nvPicPr>
          <p:cNvPr id="7171" name="Picture 3"/>
          <p:cNvPicPr>
            <a:picLocks noChangeAspect="1" noChangeArrowheads="1"/>
          </p:cNvPicPr>
          <p:nvPr/>
        </p:nvPicPr>
        <p:blipFill>
          <a:blip r:embed="rId3" cstate="print"/>
          <a:srcRect/>
          <a:stretch>
            <a:fillRect/>
          </a:stretch>
        </p:blipFill>
        <p:spPr bwMode="auto">
          <a:xfrm>
            <a:off x="306679" y="4675887"/>
            <a:ext cx="8519636" cy="1508951"/>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900"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PC-CM-360</a:t>
            </a:r>
            <a:endParaRPr lang="en-US" dirty="0"/>
          </a:p>
        </p:txBody>
      </p:sp>
      <p:sp>
        <p:nvSpPr>
          <p:cNvPr id="6" name="TextBox 5"/>
          <p:cNvSpPr txBox="1"/>
          <p:nvPr/>
        </p:nvSpPr>
        <p:spPr>
          <a:xfrm>
            <a:off x="308345" y="1180215"/>
            <a:ext cx="8506046" cy="523220"/>
          </a:xfrm>
          <a:prstGeom prst="rect">
            <a:avLst/>
          </a:prstGeom>
          <a:noFill/>
        </p:spPr>
        <p:txBody>
          <a:bodyPr wrap="square" rtlCol="0">
            <a:spAutoFit/>
          </a:bodyPr>
          <a:lstStyle/>
          <a:p>
            <a:pPr algn="l"/>
            <a:r>
              <a:rPr lang="en-US" dirty="0" smtClean="0"/>
              <a:t>Available languages in Enterprise Edition </a:t>
            </a:r>
            <a:endParaRPr lang="en-US" dirty="0"/>
          </a:p>
        </p:txBody>
      </p:sp>
      <p:graphicFrame>
        <p:nvGraphicFramePr>
          <p:cNvPr id="7" name="Table 6"/>
          <p:cNvGraphicFramePr>
            <a:graphicFrameLocks noGrp="1"/>
          </p:cNvGraphicFramePr>
          <p:nvPr/>
        </p:nvGraphicFramePr>
        <p:xfrm>
          <a:off x="1524000" y="1888133"/>
          <a:ext cx="6096000" cy="42113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Language</a:t>
                      </a:r>
                      <a:endParaRPr lang="en-US" dirty="0"/>
                    </a:p>
                  </a:txBody>
                  <a:tcPr/>
                </a:tc>
                <a:tc>
                  <a:txBody>
                    <a:bodyPr/>
                    <a:lstStyle/>
                    <a:p>
                      <a:r>
                        <a:rPr lang="en-US" dirty="0" smtClean="0"/>
                        <a:t>Option</a:t>
                      </a:r>
                      <a:endParaRPr lang="en-US" dirty="0"/>
                    </a:p>
                  </a:txBody>
                  <a:tcPr/>
                </a:tc>
              </a:tr>
              <a:tr h="156653">
                <a:tc>
                  <a:txBody>
                    <a:bodyPr/>
                    <a:lstStyle/>
                    <a:p>
                      <a:r>
                        <a:rPr lang="en-US" sz="1200" dirty="0" smtClean="0"/>
                        <a:t>Chinese (simplified)</a:t>
                      </a:r>
                      <a:endParaRPr lang="en-US" sz="1200" dirty="0"/>
                    </a:p>
                  </a:txBody>
                  <a:tcPr/>
                </a:tc>
                <a:tc>
                  <a:txBody>
                    <a:bodyPr/>
                    <a:lstStyle/>
                    <a:p>
                      <a:r>
                        <a:rPr lang="en-US" sz="1200" dirty="0" smtClean="0"/>
                        <a:t>ch</a:t>
                      </a:r>
                      <a:endParaRPr lang="en-US" sz="1200" dirty="0"/>
                    </a:p>
                  </a:txBody>
                  <a:tcPr/>
                </a:tc>
              </a:tr>
              <a:tr h="0">
                <a:tc>
                  <a:txBody>
                    <a:bodyPr/>
                    <a:lstStyle/>
                    <a:p>
                      <a:r>
                        <a:rPr lang="en-US" sz="1200" dirty="0" smtClean="0"/>
                        <a:t>Chinese (traditional)</a:t>
                      </a:r>
                      <a:endParaRPr lang="en-US" sz="1200" dirty="0"/>
                    </a:p>
                  </a:txBody>
                  <a:tcPr/>
                </a:tc>
                <a:tc>
                  <a:txBody>
                    <a:bodyPr/>
                    <a:lstStyle/>
                    <a:p>
                      <a:r>
                        <a:rPr lang="en-US" sz="1200" dirty="0" smtClean="0"/>
                        <a:t>tw</a:t>
                      </a:r>
                      <a:endParaRPr lang="en-US" sz="1200" dirty="0"/>
                    </a:p>
                  </a:txBody>
                  <a:tcPr/>
                </a:tc>
              </a:tr>
              <a:tr h="118376">
                <a:tc>
                  <a:txBody>
                    <a:bodyPr/>
                    <a:lstStyle/>
                    <a:p>
                      <a:r>
                        <a:rPr lang="en-US" sz="1200" dirty="0" smtClean="0"/>
                        <a:t>Czech</a:t>
                      </a:r>
                      <a:endParaRPr lang="en-US" sz="1200" dirty="0"/>
                    </a:p>
                  </a:txBody>
                  <a:tcPr/>
                </a:tc>
                <a:tc>
                  <a:txBody>
                    <a:bodyPr/>
                    <a:lstStyle/>
                    <a:p>
                      <a:r>
                        <a:rPr lang="en-US" sz="1200" dirty="0" smtClean="0"/>
                        <a:t>cz</a:t>
                      </a:r>
                      <a:endParaRPr lang="en-US" sz="1200" dirty="0"/>
                    </a:p>
                  </a:txBody>
                  <a:tcPr/>
                </a:tc>
              </a:tr>
              <a:tr h="0">
                <a:tc>
                  <a:txBody>
                    <a:bodyPr/>
                    <a:lstStyle/>
                    <a:p>
                      <a:r>
                        <a:rPr lang="en-US" sz="1200" dirty="0" smtClean="0"/>
                        <a:t>Dutch</a:t>
                      </a:r>
                      <a:endParaRPr lang="en-US" sz="1200" dirty="0"/>
                    </a:p>
                  </a:txBody>
                  <a:tcPr/>
                </a:tc>
                <a:tc>
                  <a:txBody>
                    <a:bodyPr/>
                    <a:lstStyle/>
                    <a:p>
                      <a:r>
                        <a:rPr lang="en-US" sz="1200" dirty="0" smtClean="0"/>
                        <a:t>du</a:t>
                      </a:r>
                      <a:endParaRPr lang="en-US" sz="1200" dirty="0"/>
                    </a:p>
                  </a:txBody>
                  <a:tcPr/>
                </a:tc>
              </a:tr>
              <a:tr h="0">
                <a:tc>
                  <a:txBody>
                    <a:bodyPr/>
                    <a:lstStyle/>
                    <a:p>
                      <a:r>
                        <a:rPr lang="en-US" sz="1200" dirty="0" smtClean="0"/>
                        <a:t>English</a:t>
                      </a:r>
                      <a:endParaRPr lang="en-US" sz="1200" dirty="0"/>
                    </a:p>
                  </a:txBody>
                  <a:tcPr/>
                </a:tc>
                <a:tc>
                  <a:txBody>
                    <a:bodyPr/>
                    <a:lstStyle/>
                    <a:p>
                      <a:r>
                        <a:rPr lang="en-US" sz="1200" dirty="0" smtClean="0"/>
                        <a:t>us</a:t>
                      </a:r>
                      <a:endParaRPr lang="en-US" sz="1200" dirty="0"/>
                    </a:p>
                  </a:txBody>
                  <a:tcPr/>
                </a:tc>
              </a:tr>
              <a:tr h="0">
                <a:tc>
                  <a:txBody>
                    <a:bodyPr/>
                    <a:lstStyle/>
                    <a:p>
                      <a:r>
                        <a:rPr lang="en-US" sz="1200" dirty="0" smtClean="0"/>
                        <a:t>French</a:t>
                      </a:r>
                      <a:endParaRPr lang="en-US" sz="1200" dirty="0"/>
                    </a:p>
                  </a:txBody>
                  <a:tcPr/>
                </a:tc>
                <a:tc>
                  <a:txBody>
                    <a:bodyPr/>
                    <a:lstStyle/>
                    <a:p>
                      <a:r>
                        <a:rPr lang="en-US" sz="1200" dirty="0" smtClean="0"/>
                        <a:t>fr</a:t>
                      </a:r>
                      <a:endParaRPr lang="en-US" sz="1200" dirty="0"/>
                    </a:p>
                  </a:txBody>
                  <a:tcPr/>
                </a:tc>
              </a:tr>
              <a:tr h="0">
                <a:tc>
                  <a:txBody>
                    <a:bodyPr/>
                    <a:lstStyle/>
                    <a:p>
                      <a:r>
                        <a:rPr lang="en-US" sz="1200" dirty="0" smtClean="0"/>
                        <a:t>German</a:t>
                      </a:r>
                      <a:endParaRPr lang="en-US" sz="1200" dirty="0"/>
                    </a:p>
                  </a:txBody>
                  <a:tcPr/>
                </a:tc>
                <a:tc>
                  <a:txBody>
                    <a:bodyPr/>
                    <a:lstStyle/>
                    <a:p>
                      <a:r>
                        <a:rPr lang="en-US" sz="1200" dirty="0" smtClean="0"/>
                        <a:t>ge</a:t>
                      </a:r>
                      <a:endParaRPr lang="en-US" sz="1200" dirty="0"/>
                    </a:p>
                  </a:txBody>
                  <a:tcPr/>
                </a:tc>
              </a:tr>
              <a:tr h="0">
                <a:tc>
                  <a:txBody>
                    <a:bodyPr/>
                    <a:lstStyle/>
                    <a:p>
                      <a:r>
                        <a:rPr lang="en-US" sz="1200" dirty="0" smtClean="0"/>
                        <a:t>Italian</a:t>
                      </a:r>
                      <a:endParaRPr lang="en-US" sz="1200" dirty="0"/>
                    </a:p>
                  </a:txBody>
                  <a:tcPr/>
                </a:tc>
                <a:tc>
                  <a:txBody>
                    <a:bodyPr/>
                    <a:lstStyle/>
                    <a:p>
                      <a:r>
                        <a:rPr lang="en-US" sz="1200" dirty="0" smtClean="0"/>
                        <a:t>it</a:t>
                      </a:r>
                      <a:endParaRPr lang="en-US" sz="1200" dirty="0"/>
                    </a:p>
                  </a:txBody>
                  <a:tcPr/>
                </a:tc>
              </a:tr>
              <a:tr h="0">
                <a:tc>
                  <a:txBody>
                    <a:bodyPr/>
                    <a:lstStyle/>
                    <a:p>
                      <a:r>
                        <a:rPr lang="en-US" sz="1200" dirty="0" smtClean="0"/>
                        <a:t>Japanese</a:t>
                      </a:r>
                      <a:endParaRPr lang="en-US" sz="1200" dirty="0"/>
                    </a:p>
                  </a:txBody>
                  <a:tcPr/>
                </a:tc>
                <a:tc>
                  <a:txBody>
                    <a:bodyPr/>
                    <a:lstStyle/>
                    <a:p>
                      <a:r>
                        <a:rPr lang="en-US" sz="1200" dirty="0" smtClean="0"/>
                        <a:t>jp</a:t>
                      </a:r>
                      <a:endParaRPr lang="en-US" sz="1200" dirty="0"/>
                    </a:p>
                  </a:txBody>
                  <a:tcPr/>
                </a:tc>
              </a:tr>
              <a:tr h="0">
                <a:tc>
                  <a:txBody>
                    <a:bodyPr/>
                    <a:lstStyle/>
                    <a:p>
                      <a:r>
                        <a:rPr lang="en-US" sz="1200" dirty="0" smtClean="0"/>
                        <a:t>Korean</a:t>
                      </a:r>
                      <a:endParaRPr lang="en-US" sz="1200" dirty="0"/>
                    </a:p>
                  </a:txBody>
                  <a:tcPr/>
                </a:tc>
                <a:tc>
                  <a:txBody>
                    <a:bodyPr/>
                    <a:lstStyle/>
                    <a:p>
                      <a:r>
                        <a:rPr lang="en-US" sz="1200" dirty="0" smtClean="0"/>
                        <a:t>ko</a:t>
                      </a:r>
                      <a:endParaRPr lang="en-US" sz="1200" dirty="0"/>
                    </a:p>
                  </a:txBody>
                  <a:tcPr/>
                </a:tc>
              </a:tr>
              <a:tr h="0">
                <a:tc>
                  <a:txBody>
                    <a:bodyPr/>
                    <a:lstStyle/>
                    <a:p>
                      <a:r>
                        <a:rPr lang="en-US" sz="1200" dirty="0" smtClean="0"/>
                        <a:t>Polish</a:t>
                      </a:r>
                      <a:endParaRPr lang="en-US" sz="1200" dirty="0"/>
                    </a:p>
                  </a:txBody>
                  <a:tcPr/>
                </a:tc>
                <a:tc>
                  <a:txBody>
                    <a:bodyPr/>
                    <a:lstStyle/>
                    <a:p>
                      <a:r>
                        <a:rPr lang="en-US" sz="1200" dirty="0" smtClean="0"/>
                        <a:t>pl</a:t>
                      </a:r>
                      <a:endParaRPr lang="en-US" sz="1200" dirty="0"/>
                    </a:p>
                  </a:txBody>
                  <a:tcPr/>
                </a:tc>
              </a:tr>
              <a:tr h="0">
                <a:tc>
                  <a:txBody>
                    <a:bodyPr/>
                    <a:lstStyle/>
                    <a:p>
                      <a:r>
                        <a:rPr lang="en-US" sz="1200" dirty="0" smtClean="0"/>
                        <a:t>Portuguese</a:t>
                      </a:r>
                      <a:endParaRPr lang="en-US" sz="1200" dirty="0"/>
                    </a:p>
                  </a:txBody>
                  <a:tcPr/>
                </a:tc>
                <a:tc>
                  <a:txBody>
                    <a:bodyPr/>
                    <a:lstStyle/>
                    <a:p>
                      <a:r>
                        <a:rPr lang="en-US" sz="1200" dirty="0" smtClean="0"/>
                        <a:t>po</a:t>
                      </a:r>
                      <a:endParaRPr lang="en-US" sz="1200" dirty="0"/>
                    </a:p>
                  </a:txBody>
                  <a:tcPr/>
                </a:tc>
              </a:tr>
              <a:tr h="0">
                <a:tc>
                  <a:txBody>
                    <a:bodyPr/>
                    <a:lstStyle/>
                    <a:p>
                      <a:r>
                        <a:rPr lang="en-US" sz="1200" dirty="0" smtClean="0"/>
                        <a:t>Spanish (Castilian)</a:t>
                      </a:r>
                      <a:endParaRPr lang="en-US" sz="1200" dirty="0"/>
                    </a:p>
                  </a:txBody>
                  <a:tcPr/>
                </a:tc>
                <a:tc>
                  <a:txBody>
                    <a:bodyPr/>
                    <a:lstStyle/>
                    <a:p>
                      <a:r>
                        <a:rPr lang="en-US" sz="1200" dirty="0" smtClean="0"/>
                        <a:t>es</a:t>
                      </a:r>
                      <a:endParaRPr lang="en-US" sz="1200" dirty="0"/>
                    </a:p>
                  </a:txBody>
                  <a:tcPr/>
                </a:tc>
              </a:tr>
              <a:tr h="0">
                <a:tc>
                  <a:txBody>
                    <a:bodyPr/>
                    <a:lstStyle/>
                    <a:p>
                      <a:r>
                        <a:rPr lang="en-US" sz="1200" dirty="0" smtClean="0"/>
                        <a:t>Spanish (Latin)</a:t>
                      </a:r>
                      <a:endParaRPr lang="en-US" sz="1200" dirty="0"/>
                    </a:p>
                  </a:txBody>
                  <a:tcPr/>
                </a:tc>
                <a:tc>
                  <a:txBody>
                    <a:bodyPr/>
                    <a:lstStyle/>
                    <a:p>
                      <a:r>
                        <a:rPr lang="en-US" sz="1200" dirty="0" smtClean="0"/>
                        <a:t>ls</a:t>
                      </a:r>
                      <a:endParaRPr lang="en-US" sz="1200" dirty="0"/>
                    </a:p>
                  </a:txBody>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24"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PC-CM-370</a:t>
            </a:r>
            <a:endParaRPr lang="en-US" dirty="0"/>
          </a:p>
        </p:txBody>
      </p:sp>
      <p:sp>
        <p:nvSpPr>
          <p:cNvPr id="7" name="TextBox 6"/>
          <p:cNvSpPr txBox="1"/>
          <p:nvPr/>
        </p:nvSpPr>
        <p:spPr>
          <a:xfrm>
            <a:off x="499730" y="1403498"/>
            <a:ext cx="8293396" cy="4339650"/>
          </a:xfrm>
          <a:prstGeom prst="rect">
            <a:avLst/>
          </a:prstGeom>
          <a:noFill/>
        </p:spPr>
        <p:txBody>
          <a:bodyPr wrap="square" rtlCol="0">
            <a:spAutoFit/>
          </a:bodyPr>
          <a:lstStyle/>
          <a:p>
            <a:pPr marL="514350" indent="-514350" algn="l">
              <a:buFont typeface="+mj-lt"/>
              <a:buAutoNum type="arabicPeriod" startAt="10"/>
            </a:pPr>
            <a:r>
              <a:rPr lang="en-US" dirty="0" smtClean="0">
                <a:latin typeface="+mn-lt"/>
              </a:rPr>
              <a:t>Select the features to install. An X next to a feature indicates that it will be included in the installation. To add or remove an X, type the number that corresponds to the feature and press Enter.</a:t>
            </a:r>
          </a:p>
          <a:p>
            <a:pPr marL="514350" indent="-514350" algn="l"/>
            <a:endParaRPr lang="en-US" sz="1200" dirty="0" smtClean="0">
              <a:latin typeface="+mn-lt"/>
            </a:endParaRPr>
          </a:p>
          <a:p>
            <a:pPr algn="l"/>
            <a:r>
              <a:rPr lang="en-US" b="1" i="1" dirty="0" smtClean="0">
                <a:latin typeface="+mn-lt"/>
              </a:rPr>
              <a:t>	</a:t>
            </a:r>
            <a:r>
              <a:rPr lang="en-US" sz="2400" b="1" i="1" dirty="0" smtClean="0">
                <a:latin typeface="+mn-lt"/>
              </a:rPr>
              <a:t>Note</a:t>
            </a:r>
            <a:r>
              <a:rPr lang="en-US" sz="2400" dirty="0" smtClean="0">
                <a:latin typeface="+mn-lt"/>
              </a:rPr>
              <a:t> Demo Data is sample data you can 	install for use in a test environment. An 	installation with Demo Data takes 	considerably longer than an installation 	without the additional data.</a:t>
            </a:r>
            <a:endParaRPr lang="en-US" sz="24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3"/>
          <p:cNvSpPr>
            <a:spLocks noGrp="1" noChangeArrowheads="1"/>
          </p:cNvSpPr>
          <p:nvPr>
            <p:ph type="title"/>
          </p:nvPr>
        </p:nvSpPr>
        <p:spPr/>
        <p:txBody>
          <a:bodyPr>
            <a:normAutofit/>
          </a:bodyPr>
          <a:lstStyle/>
          <a:p>
            <a:r>
              <a:rPr lang="en-US" sz="3600" dirty="0" smtClean="0">
                <a:latin typeface="+mj-lt"/>
              </a:rPr>
              <a:t>Overview</a:t>
            </a:r>
            <a:endParaRPr lang="en-US" sz="3600" dirty="0">
              <a:latin typeface="+mj-lt"/>
            </a:endParaRPr>
          </a:p>
        </p:txBody>
      </p:sp>
      <p:sp>
        <p:nvSpPr>
          <p:cNvPr id="4" name="Footer Placeholder 2"/>
          <p:cNvSpPr>
            <a:spLocks noGrp="1"/>
          </p:cNvSpPr>
          <p:nvPr>
            <p:ph type="ftr" sz="quarter" idx="10"/>
          </p:nvPr>
        </p:nvSpPr>
        <p:spPr/>
        <p:txBody>
          <a:bodyPr/>
          <a:lstStyle/>
          <a:p>
            <a:r>
              <a:rPr lang="en-US" dirty="0" smtClean="0"/>
              <a:t>PC-CM-030</a:t>
            </a:r>
            <a:endParaRPr lang="en-US" dirty="0"/>
          </a:p>
        </p:txBody>
      </p:sp>
      <p:sp>
        <p:nvSpPr>
          <p:cNvPr id="6" name="TextBox 5"/>
          <p:cNvSpPr txBox="1"/>
          <p:nvPr/>
        </p:nvSpPr>
        <p:spPr>
          <a:xfrm>
            <a:off x="616688" y="1148316"/>
            <a:ext cx="7634177" cy="1384995"/>
          </a:xfrm>
          <a:prstGeom prst="rect">
            <a:avLst/>
          </a:prstGeom>
          <a:noFill/>
        </p:spPr>
        <p:txBody>
          <a:bodyPr wrap="square" rtlCol="0">
            <a:spAutoFit/>
          </a:bodyPr>
          <a:lstStyle/>
          <a:p>
            <a:pPr algn="l"/>
            <a:r>
              <a:rPr lang="en-US" dirty="0" smtClean="0">
                <a:latin typeface="+mn-lt"/>
              </a:rPr>
              <a:t>The following sections describe the QAD Enterprise Edition installation prerequisites and configuration considerations.</a:t>
            </a:r>
            <a:endParaRPr lang="en-US" dirty="0">
              <a:latin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2"/>
          <p:cNvSpPr>
            <a:spLocks noGrp="1"/>
          </p:cNvSpPr>
          <p:nvPr>
            <p:ph type="ftr" sz="quarter" idx="10"/>
          </p:nvPr>
        </p:nvSpPr>
        <p:spPr/>
        <p:txBody>
          <a:bodyPr/>
          <a:lstStyle/>
          <a:p>
            <a:r>
              <a:rPr lang="en-US" dirty="0" smtClean="0"/>
              <a:t>PC-CM-380</a:t>
            </a:r>
            <a:endParaRPr lang="en-US" dirty="0"/>
          </a:p>
        </p:txBody>
      </p:sp>
      <p:sp>
        <p:nvSpPr>
          <p:cNvPr id="6" name="TextBox 5"/>
          <p:cNvSpPr txBox="1"/>
          <p:nvPr/>
        </p:nvSpPr>
        <p:spPr>
          <a:xfrm>
            <a:off x="308344" y="1201464"/>
            <a:ext cx="8516679" cy="523220"/>
          </a:xfrm>
          <a:prstGeom prst="rect">
            <a:avLst/>
          </a:prstGeom>
          <a:noFill/>
        </p:spPr>
        <p:txBody>
          <a:bodyPr wrap="square" rtlCol="0">
            <a:spAutoFit/>
          </a:bodyPr>
          <a:lstStyle/>
          <a:p>
            <a:pPr algn="l"/>
            <a:r>
              <a:rPr lang="en-US" dirty="0" smtClean="0">
                <a:latin typeface="+mn-lt"/>
              </a:rPr>
              <a:t>Features</a:t>
            </a:r>
            <a:endParaRPr lang="en-US" dirty="0">
              <a:latin typeface="+mn-lt"/>
            </a:endParaRPr>
          </a:p>
        </p:txBody>
      </p:sp>
      <p:pic>
        <p:nvPicPr>
          <p:cNvPr id="8194" name="Picture 2"/>
          <p:cNvPicPr>
            <a:picLocks noChangeAspect="1" noChangeArrowheads="1"/>
          </p:cNvPicPr>
          <p:nvPr/>
        </p:nvPicPr>
        <p:blipFill>
          <a:blip r:embed="rId2" cstate="print"/>
          <a:srcRect/>
          <a:stretch>
            <a:fillRect/>
          </a:stretch>
        </p:blipFill>
        <p:spPr bwMode="auto">
          <a:xfrm>
            <a:off x="595313" y="1813949"/>
            <a:ext cx="7953375" cy="276225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dirty="0" smtClean="0"/>
              <a:t>Enterprise Edition Installation</a:t>
            </a:r>
            <a:endParaRPr lang="en-US" dirty="0"/>
          </a:p>
        </p:txBody>
      </p:sp>
      <p:sp>
        <p:nvSpPr>
          <p:cNvPr id="4" name="Footer Placeholder 3"/>
          <p:cNvSpPr>
            <a:spLocks noGrp="1"/>
          </p:cNvSpPr>
          <p:nvPr>
            <p:ph type="ftr" sz="quarter" idx="10"/>
          </p:nvPr>
        </p:nvSpPr>
        <p:spPr/>
        <p:txBody>
          <a:bodyPr/>
          <a:lstStyle/>
          <a:p>
            <a:r>
              <a:rPr lang="en-US" dirty="0" smtClean="0"/>
              <a:t>PC-CM-390</a:t>
            </a:r>
            <a:endParaRPr lang="en-US" dirty="0"/>
          </a:p>
        </p:txBody>
      </p:sp>
      <p:sp>
        <p:nvSpPr>
          <p:cNvPr id="5" name="TextBox 4"/>
          <p:cNvSpPr txBox="1"/>
          <p:nvPr/>
        </p:nvSpPr>
        <p:spPr>
          <a:xfrm>
            <a:off x="287079" y="1180203"/>
            <a:ext cx="8569841" cy="5262979"/>
          </a:xfrm>
          <a:prstGeom prst="rect">
            <a:avLst/>
          </a:prstGeom>
          <a:noFill/>
        </p:spPr>
        <p:txBody>
          <a:bodyPr wrap="square" rtlCol="0">
            <a:spAutoFit/>
          </a:bodyPr>
          <a:lstStyle/>
          <a:p>
            <a:pPr marL="514350" indent="-514350" algn="l">
              <a:buFont typeface="+mj-lt"/>
              <a:buAutoNum type="arabicPeriod" startAt="11"/>
            </a:pPr>
            <a:r>
              <a:rPr lang="en-US" dirty="0" smtClean="0">
                <a:latin typeface="+mn-lt"/>
              </a:rPr>
              <a:t>The installer prompts you to start Enterprise Edition installation. Enter y to begin the install.</a:t>
            </a:r>
          </a:p>
          <a:p>
            <a:pPr marL="514350" indent="-514350" algn="l">
              <a:buFont typeface="+mj-lt"/>
              <a:buAutoNum type="arabicPeriod" startAt="11"/>
            </a:pPr>
            <a:endParaRPr lang="en-US" dirty="0" smtClean="0">
              <a:latin typeface="+mn-lt"/>
            </a:endParaRPr>
          </a:p>
          <a:p>
            <a:pPr marL="514350" indent="-514350" algn="l">
              <a:buFont typeface="+mj-lt"/>
              <a:buAutoNum type="arabicPeriod" startAt="11"/>
            </a:pPr>
            <a:endParaRPr lang="en-US" dirty="0" smtClean="0">
              <a:latin typeface="+mn-lt"/>
            </a:endParaRPr>
          </a:p>
          <a:p>
            <a:pPr marL="514350" indent="-514350" algn="l">
              <a:buFont typeface="+mj-lt"/>
              <a:buAutoNum type="arabicPeriod" startAt="11"/>
            </a:pPr>
            <a:endParaRPr lang="en-US" dirty="0" smtClean="0">
              <a:latin typeface="+mn-lt"/>
            </a:endParaRPr>
          </a:p>
          <a:p>
            <a:pPr marL="514350" indent="-514350" algn="l">
              <a:buFont typeface="+mj-lt"/>
              <a:buAutoNum type="arabicPeriod" startAt="11"/>
            </a:pPr>
            <a:endParaRPr lang="en-US" dirty="0" smtClean="0">
              <a:latin typeface="+mn-lt"/>
            </a:endParaRPr>
          </a:p>
          <a:p>
            <a:pPr marL="514350" indent="-514350" algn="l">
              <a:buFont typeface="+mj-lt"/>
              <a:buAutoNum type="arabicPeriod" startAt="11"/>
            </a:pPr>
            <a:endParaRPr lang="en-US" dirty="0" smtClean="0">
              <a:latin typeface="+mn-lt"/>
            </a:endParaRPr>
          </a:p>
          <a:p>
            <a:pPr marL="514350" indent="-514350" algn="l">
              <a:buFont typeface="+mj-lt"/>
              <a:buAutoNum type="arabicPeriod" startAt="12"/>
            </a:pPr>
            <a:r>
              <a:rPr lang="en-US" dirty="0" smtClean="0">
                <a:latin typeface="+mn-lt"/>
              </a:rPr>
              <a:t>The installation begins. Status messages appear that show the progress of the installation.</a:t>
            </a:r>
          </a:p>
          <a:p>
            <a:pPr algn="l"/>
            <a:r>
              <a:rPr lang="en-US" sz="2400" b="1" i="1" dirty="0" smtClean="0">
                <a:latin typeface="+mn-lt"/>
              </a:rPr>
              <a:t>	Note</a:t>
            </a:r>
            <a:r>
              <a:rPr lang="en-US" sz="2400" dirty="0" smtClean="0">
                <a:latin typeface="+mn-lt"/>
              </a:rPr>
              <a:t> Some install actions take several minutes to 	complete.</a:t>
            </a:r>
          </a:p>
        </p:txBody>
      </p:sp>
      <p:pic>
        <p:nvPicPr>
          <p:cNvPr id="9218" name="Picture 2"/>
          <p:cNvPicPr>
            <a:picLocks noChangeAspect="1" noChangeArrowheads="1"/>
          </p:cNvPicPr>
          <p:nvPr/>
        </p:nvPicPr>
        <p:blipFill>
          <a:blip r:embed="rId2" cstate="print"/>
          <a:srcRect/>
          <a:stretch>
            <a:fillRect/>
          </a:stretch>
        </p:blipFill>
        <p:spPr bwMode="auto">
          <a:xfrm>
            <a:off x="590550" y="2239250"/>
            <a:ext cx="7962900" cy="184785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8" name="Rectangle 12"/>
          <p:cNvSpPr>
            <a:spLocks noGrp="1" noChangeArrowheads="1"/>
          </p:cNvSpPr>
          <p:nvPr>
            <p:ph type="title"/>
          </p:nvPr>
        </p:nvSpPr>
        <p:spPr/>
        <p:txBody>
          <a:bodyPr/>
          <a:lstStyle/>
          <a:p>
            <a:r>
              <a:rPr lang="en-US" dirty="0" smtClean="0"/>
              <a:t>Enterprise Edition Installation</a:t>
            </a:r>
            <a:endParaRPr lang="en-US" dirty="0"/>
          </a:p>
        </p:txBody>
      </p:sp>
      <p:sp>
        <p:nvSpPr>
          <p:cNvPr id="16" name="Footer Placeholder 2"/>
          <p:cNvSpPr>
            <a:spLocks noGrp="1"/>
          </p:cNvSpPr>
          <p:nvPr>
            <p:ph type="ftr" sz="quarter" idx="10"/>
          </p:nvPr>
        </p:nvSpPr>
        <p:spPr/>
        <p:txBody>
          <a:bodyPr/>
          <a:lstStyle/>
          <a:p>
            <a:r>
              <a:rPr lang="en-US" dirty="0" smtClean="0"/>
              <a:t>PC-CM-400</a:t>
            </a:r>
            <a:endParaRPr lang="en-US" dirty="0"/>
          </a:p>
        </p:txBody>
      </p:sp>
      <p:sp>
        <p:nvSpPr>
          <p:cNvPr id="8" name="Rectangle 7"/>
          <p:cNvSpPr/>
          <p:nvPr/>
        </p:nvSpPr>
        <p:spPr>
          <a:xfrm>
            <a:off x="318977" y="1186413"/>
            <a:ext cx="8495414" cy="3293209"/>
          </a:xfrm>
          <a:prstGeom prst="rect">
            <a:avLst/>
          </a:prstGeom>
        </p:spPr>
        <p:txBody>
          <a:bodyPr wrap="square">
            <a:spAutoFit/>
          </a:bodyPr>
          <a:lstStyle/>
          <a:p>
            <a:pPr marL="514350" indent="-514350" algn="l">
              <a:buFont typeface="+mj-lt"/>
              <a:buAutoNum type="arabicPeriod" startAt="13"/>
            </a:pPr>
            <a:r>
              <a:rPr lang="en-US" dirty="0" smtClean="0">
                <a:latin typeface="+mn-lt"/>
              </a:rPr>
              <a:t>Wait for the install to finish.</a:t>
            </a:r>
          </a:p>
          <a:p>
            <a:endParaRPr lang="en-US" sz="1200" dirty="0" smtClean="0">
              <a:latin typeface="+mn-lt"/>
            </a:endParaRPr>
          </a:p>
          <a:p>
            <a:pPr algn="l"/>
            <a:r>
              <a:rPr lang="en-US" b="1" i="1" dirty="0" smtClean="0">
                <a:latin typeface="+mn-lt"/>
              </a:rPr>
              <a:t>	Note</a:t>
            </a:r>
            <a:r>
              <a:rPr lang="en-US" dirty="0" smtClean="0">
                <a:latin typeface="+mn-lt"/>
              </a:rPr>
              <a:t> The installation could take more than 	60 minutes. You can follow the 	installation’s progress on your screen and 	in the </a:t>
            </a:r>
            <a:r>
              <a:rPr lang="en-US" dirty="0" smtClean="0">
                <a:latin typeface="Courier New" pitchFamily="49" charset="0"/>
                <a:cs typeface="Courier New" pitchFamily="49" charset="0"/>
              </a:rPr>
              <a:t>/tmp/install.[USER].log</a:t>
            </a:r>
            <a:r>
              <a:rPr lang="en-US" dirty="0" smtClean="0">
                <a:latin typeface="+mn-lt"/>
              </a:rPr>
              <a:t> file. See 	“Log 	File” on page 37 of the PDF for more 	information.</a:t>
            </a:r>
            <a:endParaRPr lang="en-US" dirty="0">
              <a:latin typeface="+mn-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en-US" dirty="0" smtClean="0"/>
              <a:t>Enterprise Edition Installation</a:t>
            </a:r>
            <a:endParaRPr lang="en-US" dirty="0"/>
          </a:p>
        </p:txBody>
      </p:sp>
      <p:sp>
        <p:nvSpPr>
          <p:cNvPr id="8" name="Footer Placeholder 3"/>
          <p:cNvSpPr>
            <a:spLocks noGrp="1"/>
          </p:cNvSpPr>
          <p:nvPr>
            <p:ph type="ftr" sz="quarter" idx="10"/>
          </p:nvPr>
        </p:nvSpPr>
        <p:spPr/>
        <p:txBody>
          <a:bodyPr/>
          <a:lstStyle/>
          <a:p>
            <a:r>
              <a:rPr lang="en-US" dirty="0" smtClean="0"/>
              <a:t>PC-CM-410</a:t>
            </a:r>
            <a:endParaRPr lang="en-US" dirty="0"/>
          </a:p>
        </p:txBody>
      </p:sp>
      <p:sp>
        <p:nvSpPr>
          <p:cNvPr id="7" name="TextBox 6"/>
          <p:cNvSpPr txBox="1"/>
          <p:nvPr/>
        </p:nvSpPr>
        <p:spPr>
          <a:xfrm>
            <a:off x="297712" y="1180193"/>
            <a:ext cx="8537944" cy="1815882"/>
          </a:xfrm>
          <a:prstGeom prst="rect">
            <a:avLst/>
          </a:prstGeom>
          <a:noFill/>
        </p:spPr>
        <p:txBody>
          <a:bodyPr wrap="square" rtlCol="0">
            <a:spAutoFit/>
          </a:bodyPr>
          <a:lstStyle/>
          <a:p>
            <a:pPr marL="514350" indent="-514350" algn="l">
              <a:buFont typeface="+mj-lt"/>
              <a:buAutoNum type="arabicPeriod" startAt="14"/>
            </a:pPr>
            <a:r>
              <a:rPr lang="en-US" dirty="0" smtClean="0">
                <a:latin typeface="+mn-lt"/>
              </a:rPr>
              <a:t>The installation ends with either INSTALL SUCCESSFUL or INSTALL FAILED. If your install fails, see “Install Failed” on page 38 of the PDF for details.</a:t>
            </a:r>
            <a:endParaRPr lang="en-US" dirty="0">
              <a:latin typeface="+mn-lt"/>
            </a:endParaRPr>
          </a:p>
        </p:txBody>
      </p:sp>
      <p:pic>
        <p:nvPicPr>
          <p:cNvPr id="10242" name="Picture 2"/>
          <p:cNvPicPr>
            <a:picLocks noChangeAspect="1" noChangeArrowheads="1"/>
          </p:cNvPicPr>
          <p:nvPr/>
        </p:nvPicPr>
        <p:blipFill>
          <a:blip r:embed="rId2" cstate="print"/>
          <a:srcRect/>
          <a:stretch>
            <a:fillRect/>
          </a:stretch>
        </p:blipFill>
        <p:spPr bwMode="auto">
          <a:xfrm>
            <a:off x="536513" y="2986806"/>
            <a:ext cx="8071485" cy="3284696"/>
          </a:xfrm>
          <a:prstGeom prst="rect">
            <a:avLst/>
          </a:prstGeom>
          <a:noFill/>
          <a:ln w="9525">
            <a:solidFill>
              <a:schemeClr val="accent1"/>
            </a:solid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2"/>
          <p:cNvSpPr>
            <a:spLocks noGrp="1"/>
          </p:cNvSpPr>
          <p:nvPr>
            <p:ph type="ftr" sz="quarter" idx="10"/>
          </p:nvPr>
        </p:nvSpPr>
        <p:spPr/>
        <p:txBody>
          <a:bodyPr/>
          <a:lstStyle/>
          <a:p>
            <a:r>
              <a:rPr lang="en-US" dirty="0" smtClean="0"/>
              <a:t>PC-CM-420</a:t>
            </a:r>
            <a:endParaRPr lang="en-US" dirty="0"/>
          </a:p>
        </p:txBody>
      </p:sp>
      <p:sp>
        <p:nvSpPr>
          <p:cNvPr id="6" name="TextBox 5"/>
          <p:cNvSpPr txBox="1"/>
          <p:nvPr/>
        </p:nvSpPr>
        <p:spPr>
          <a:xfrm>
            <a:off x="287080" y="1190830"/>
            <a:ext cx="8559210" cy="2677656"/>
          </a:xfrm>
          <a:prstGeom prst="rect">
            <a:avLst/>
          </a:prstGeom>
          <a:noFill/>
        </p:spPr>
        <p:txBody>
          <a:bodyPr wrap="square" rtlCol="0">
            <a:spAutoFit/>
          </a:bodyPr>
          <a:lstStyle/>
          <a:p>
            <a:pPr algn="l"/>
            <a:r>
              <a:rPr lang="en-US" dirty="0" smtClean="0">
                <a:latin typeface="+mn-lt"/>
              </a:rPr>
              <a:t>Verify Your Installation</a:t>
            </a:r>
          </a:p>
          <a:p>
            <a:pPr algn="l"/>
            <a:endParaRPr lang="en-US" dirty="0" smtClean="0">
              <a:latin typeface="+mn-lt"/>
            </a:endParaRPr>
          </a:p>
          <a:p>
            <a:pPr algn="l"/>
            <a:r>
              <a:rPr lang="en-US" dirty="0" smtClean="0">
                <a:latin typeface="+mn-lt"/>
              </a:rPr>
              <a:t>Use the status command to validate that all servers started correctly.</a:t>
            </a:r>
          </a:p>
          <a:p>
            <a:pPr algn="l"/>
            <a:endParaRPr lang="en-US" dirty="0" smtClean="0">
              <a:latin typeface="+mn-lt"/>
            </a:endParaRPr>
          </a:p>
          <a:p>
            <a:pPr algn="l"/>
            <a:r>
              <a:rPr lang="en-US" dirty="0" smtClean="0">
                <a:latin typeface="Courier New" pitchFamily="49" charset="0"/>
                <a:cs typeface="Courier New" pitchFamily="49" charset="0"/>
              </a:rPr>
              <a:t>		$yab status</a:t>
            </a:r>
            <a:endParaRPr lang="en-US" dirty="0">
              <a:latin typeface="Courier New" pitchFamily="49" charset="0"/>
              <a:cs typeface="Courier New" pitchFamily="49"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smtClean="0"/>
              <a:t>Enterprise Edition Installation</a:t>
            </a:r>
            <a:endParaRPr lang="en-US" dirty="0"/>
          </a:p>
        </p:txBody>
      </p:sp>
      <p:sp>
        <p:nvSpPr>
          <p:cNvPr id="5" name="Footer Placeholder 2"/>
          <p:cNvSpPr>
            <a:spLocks noGrp="1"/>
          </p:cNvSpPr>
          <p:nvPr>
            <p:ph type="ftr" sz="quarter" idx="10"/>
          </p:nvPr>
        </p:nvSpPr>
        <p:spPr/>
        <p:txBody>
          <a:bodyPr/>
          <a:lstStyle/>
          <a:p>
            <a:r>
              <a:rPr lang="en-US" dirty="0" smtClean="0"/>
              <a:t>PC-CM-430</a:t>
            </a:r>
            <a:endParaRPr lang="en-US" dirty="0"/>
          </a:p>
        </p:txBody>
      </p:sp>
      <p:sp>
        <p:nvSpPr>
          <p:cNvPr id="6" name="TextBox 5"/>
          <p:cNvSpPr txBox="1"/>
          <p:nvPr/>
        </p:nvSpPr>
        <p:spPr>
          <a:xfrm>
            <a:off x="317002" y="1190847"/>
            <a:ext cx="2740558" cy="523220"/>
          </a:xfrm>
          <a:prstGeom prst="rect">
            <a:avLst/>
          </a:prstGeom>
          <a:noFill/>
        </p:spPr>
        <p:txBody>
          <a:bodyPr wrap="none" rtlCol="0">
            <a:spAutoFit/>
          </a:bodyPr>
          <a:lstStyle/>
          <a:p>
            <a:pPr algn="l"/>
            <a:r>
              <a:rPr lang="en-US" dirty="0" smtClean="0"/>
              <a:t>Services Started</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3149241" y="978200"/>
            <a:ext cx="5609273" cy="5120164"/>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title"/>
          </p:nvPr>
        </p:nvSpPr>
        <p:spPr/>
        <p:txBody>
          <a:bodyPr/>
          <a:lstStyle/>
          <a:p>
            <a:r>
              <a:rPr lang="en-US" dirty="0" smtClean="0"/>
              <a:t>Enterprise Edition Installation</a:t>
            </a:r>
            <a:endParaRPr lang="en-US" dirty="0"/>
          </a:p>
        </p:txBody>
      </p:sp>
      <p:sp>
        <p:nvSpPr>
          <p:cNvPr id="12" name="Footer Placeholder 2"/>
          <p:cNvSpPr>
            <a:spLocks noGrp="1"/>
          </p:cNvSpPr>
          <p:nvPr>
            <p:ph type="ftr" sz="quarter" idx="10"/>
          </p:nvPr>
        </p:nvSpPr>
        <p:spPr/>
        <p:txBody>
          <a:bodyPr/>
          <a:lstStyle/>
          <a:p>
            <a:r>
              <a:rPr lang="en-US" dirty="0" smtClean="0"/>
              <a:t>PC-CM-440</a:t>
            </a:r>
            <a:endParaRPr lang="en-US" dirty="0"/>
          </a:p>
        </p:txBody>
      </p:sp>
      <p:sp>
        <p:nvSpPr>
          <p:cNvPr id="9" name="TextBox 8"/>
          <p:cNvSpPr txBox="1"/>
          <p:nvPr/>
        </p:nvSpPr>
        <p:spPr>
          <a:xfrm>
            <a:off x="297712" y="1180210"/>
            <a:ext cx="8527311" cy="2677656"/>
          </a:xfrm>
          <a:prstGeom prst="rect">
            <a:avLst/>
          </a:prstGeom>
          <a:noFill/>
        </p:spPr>
        <p:txBody>
          <a:bodyPr wrap="square" rtlCol="0">
            <a:spAutoFit/>
          </a:bodyPr>
          <a:lstStyle/>
          <a:p>
            <a:pPr algn="l"/>
            <a:r>
              <a:rPr lang="en-US" dirty="0" smtClean="0">
                <a:latin typeface="+mn-lt"/>
              </a:rPr>
              <a:t>Review the status list to ensure that required services display STARTED. Multiple daemons should read STOPPED after initial installation, as illustrated in the figure above. If other services are stopped or for more information, see “Troubleshooting” on page 35 of the PDF.</a:t>
            </a:r>
            <a:endParaRPr lang="en-US" dirty="0">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72" name="Rectangle 1036"/>
          <p:cNvSpPr>
            <a:spLocks noGrp="1" noChangeArrowheads="1"/>
          </p:cNvSpPr>
          <p:nvPr>
            <p:ph type="title"/>
          </p:nvPr>
        </p:nvSpPr>
        <p:spPr/>
        <p:txBody>
          <a:bodyPr/>
          <a:lstStyle/>
          <a:p>
            <a:r>
              <a:rPr lang="en-US" dirty="0" smtClean="0"/>
              <a:t>Registering QAD Enterprise Edition</a:t>
            </a:r>
          </a:p>
        </p:txBody>
      </p:sp>
      <p:sp>
        <p:nvSpPr>
          <p:cNvPr id="17" name="Footer Placeholder 2"/>
          <p:cNvSpPr>
            <a:spLocks noGrp="1"/>
          </p:cNvSpPr>
          <p:nvPr>
            <p:ph type="ftr" sz="quarter" idx="10"/>
          </p:nvPr>
        </p:nvSpPr>
        <p:spPr/>
        <p:txBody>
          <a:bodyPr/>
          <a:lstStyle/>
          <a:p>
            <a:r>
              <a:rPr lang="en-US" dirty="0" smtClean="0"/>
              <a:t>PC-CM-450</a:t>
            </a:r>
            <a:endParaRPr lang="en-US" dirty="0"/>
          </a:p>
        </p:txBody>
      </p:sp>
      <p:sp>
        <p:nvSpPr>
          <p:cNvPr id="18" name="TextBox 17"/>
          <p:cNvSpPr txBox="1"/>
          <p:nvPr/>
        </p:nvSpPr>
        <p:spPr>
          <a:xfrm>
            <a:off x="308344" y="1244005"/>
            <a:ext cx="8516679" cy="3416320"/>
          </a:xfrm>
          <a:prstGeom prst="rect">
            <a:avLst/>
          </a:prstGeom>
          <a:noFill/>
        </p:spPr>
        <p:txBody>
          <a:bodyPr wrap="square" rtlCol="0">
            <a:spAutoFit/>
          </a:bodyPr>
          <a:lstStyle/>
          <a:p>
            <a:pPr algn="l"/>
            <a:r>
              <a:rPr lang="en-US" sz="2400" dirty="0" smtClean="0">
                <a:latin typeface="+mn-lt"/>
              </a:rPr>
              <a:t>You must register your QAD Enterprise Edition license the first time you log in. These steps require that you have the license code sheet included with your release media.</a:t>
            </a:r>
          </a:p>
          <a:p>
            <a:pPr algn="l"/>
            <a:endParaRPr lang="en-US" sz="2400" dirty="0" smtClean="0">
              <a:latin typeface="+mn-lt"/>
            </a:endParaRPr>
          </a:p>
          <a:p>
            <a:pPr algn="l"/>
            <a:r>
              <a:rPr lang="en-US" sz="2400" b="1" i="1" dirty="0" smtClean="0">
                <a:latin typeface="+mn-lt"/>
              </a:rPr>
              <a:t>Note</a:t>
            </a:r>
            <a:r>
              <a:rPr lang="en-US" sz="2400" dirty="0" smtClean="0">
                <a:latin typeface="+mn-lt"/>
              </a:rPr>
              <a:t>  If you chose to install Demo Data, the installer automatically included evaluation licenses. You can skip this section and go directly to Chapter 3, “Installing the QAD .NET UI,” on page 15 of the PDF.</a:t>
            </a:r>
            <a:endParaRPr lang="en-US" sz="2400" dirty="0">
              <a:latin typeface="+mn-lt"/>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96" name="Rectangle 1036"/>
          <p:cNvSpPr>
            <a:spLocks noGrp="1" noChangeArrowheads="1"/>
          </p:cNvSpPr>
          <p:nvPr>
            <p:ph type="title"/>
          </p:nvPr>
        </p:nvSpPr>
        <p:spPr/>
        <p:txBody>
          <a:bodyPr/>
          <a:lstStyle/>
          <a:p>
            <a:r>
              <a:rPr lang="en-US" dirty="0" smtClean="0"/>
              <a:t>Registering QAD Enterprise Edition</a:t>
            </a:r>
          </a:p>
        </p:txBody>
      </p:sp>
      <p:sp>
        <p:nvSpPr>
          <p:cNvPr id="14" name="Footer Placeholder 2"/>
          <p:cNvSpPr>
            <a:spLocks noGrp="1"/>
          </p:cNvSpPr>
          <p:nvPr>
            <p:ph type="ftr" sz="quarter" idx="10"/>
          </p:nvPr>
        </p:nvSpPr>
        <p:spPr/>
        <p:txBody>
          <a:bodyPr/>
          <a:lstStyle/>
          <a:p>
            <a:r>
              <a:rPr lang="en-US" dirty="0" smtClean="0"/>
              <a:t>PC-CM-460</a:t>
            </a:r>
            <a:endParaRPr lang="en-US" dirty="0"/>
          </a:p>
        </p:txBody>
      </p:sp>
      <p:sp>
        <p:nvSpPr>
          <p:cNvPr id="16" name="Rectangle 15"/>
          <p:cNvSpPr/>
          <p:nvPr/>
        </p:nvSpPr>
        <p:spPr>
          <a:xfrm>
            <a:off x="297711" y="1189929"/>
            <a:ext cx="8527311" cy="5047536"/>
          </a:xfrm>
          <a:prstGeom prst="rect">
            <a:avLst/>
          </a:prstGeom>
        </p:spPr>
        <p:txBody>
          <a:bodyPr wrap="square">
            <a:spAutoFit/>
          </a:bodyPr>
          <a:lstStyle/>
          <a:p>
            <a:pPr algn="l"/>
            <a:r>
              <a:rPr lang="en-US" dirty="0" smtClean="0">
                <a:latin typeface="+mn-lt"/>
              </a:rPr>
              <a:t>To register QAD Enterprise Edition, do the following:</a:t>
            </a:r>
          </a:p>
          <a:p>
            <a:pPr algn="l"/>
            <a:endParaRPr lang="en-US" sz="1000" dirty="0" smtClean="0">
              <a:latin typeface="+mn-lt"/>
            </a:endParaRPr>
          </a:p>
          <a:p>
            <a:pPr marL="514350" indent="-514350" algn="l">
              <a:buFont typeface="+mj-lt"/>
              <a:buAutoNum type="arabicPeriod"/>
            </a:pPr>
            <a:r>
              <a:rPr lang="en-US" sz="2400" dirty="0" smtClean="0">
                <a:latin typeface="+mn-lt"/>
              </a:rPr>
              <a:t>Change to the directory where you installed Enterprise Edition.</a:t>
            </a:r>
          </a:p>
          <a:p>
            <a:pPr algn="l"/>
            <a:r>
              <a:rPr lang="en-US" dirty="0" smtClean="0">
                <a:latin typeface="Courier New" pitchFamily="49" charset="0"/>
                <a:cs typeface="Courier New" pitchFamily="49" charset="0"/>
              </a:rPr>
              <a:t>		</a:t>
            </a:r>
            <a:r>
              <a:rPr lang="en-US" sz="2000" dirty="0" smtClean="0">
                <a:latin typeface="Courier New" pitchFamily="49" charset="0"/>
                <a:cs typeface="Courier New" pitchFamily="49" charset="0"/>
              </a:rPr>
              <a:t>cd </a:t>
            </a:r>
            <a:r>
              <a:rPr lang="en-US" sz="2000" i="1" dirty="0" smtClean="0">
                <a:latin typeface="Courier New" pitchFamily="49" charset="0"/>
                <a:cs typeface="Courier New" pitchFamily="49" charset="0"/>
              </a:rPr>
              <a:t>directory</a:t>
            </a:r>
          </a:p>
          <a:p>
            <a:pPr marL="514350" indent="-514350" algn="l">
              <a:buFont typeface="+mj-lt"/>
              <a:buAutoNum type="arabicPeriod" startAt="2"/>
            </a:pPr>
            <a:r>
              <a:rPr lang="en-US" sz="2400" dirty="0" smtClean="0">
                <a:latin typeface="+mn-lt"/>
              </a:rPr>
              <a:t>Launch the character client by executing:</a:t>
            </a:r>
          </a:p>
          <a:p>
            <a:pPr algn="l"/>
            <a:r>
              <a:rPr lang="en-US" dirty="0" smtClean="0">
                <a:latin typeface="Courier New" pitchFamily="49" charset="0"/>
                <a:cs typeface="Courier New" pitchFamily="49" charset="0"/>
              </a:rPr>
              <a:t>		</a:t>
            </a:r>
            <a:r>
              <a:rPr lang="en-US" sz="2000" dirty="0" smtClean="0">
                <a:latin typeface="Courier New" pitchFamily="49" charset="0"/>
                <a:cs typeface="Courier New" pitchFamily="49" charset="0"/>
              </a:rPr>
              <a:t>scripts/client-</a:t>
            </a:r>
            <a:r>
              <a:rPr lang="en-US" sz="2000" i="1" dirty="0" smtClean="0">
                <a:latin typeface="Courier New" pitchFamily="49" charset="0"/>
                <a:cs typeface="Courier New" pitchFamily="49" charset="0"/>
              </a:rPr>
              <a:t>lang.sh</a:t>
            </a:r>
          </a:p>
          <a:p>
            <a:pPr algn="l"/>
            <a:r>
              <a:rPr lang="en-US" dirty="0" smtClean="0">
                <a:latin typeface="+mn-lt"/>
              </a:rPr>
              <a:t>	</a:t>
            </a:r>
            <a:r>
              <a:rPr lang="en-US" sz="2400" dirty="0" smtClean="0">
                <a:latin typeface="+mn-lt"/>
              </a:rPr>
              <a:t>where </a:t>
            </a:r>
            <a:r>
              <a:rPr lang="en-US" sz="2400" i="1" dirty="0" smtClean="0">
                <a:latin typeface="+mn-lt"/>
              </a:rPr>
              <a:t>lang</a:t>
            </a:r>
            <a:r>
              <a:rPr lang="en-US" sz="2400" i="1" dirty="0" smtClean="0">
                <a:latin typeface="+mn-lt"/>
              </a:rPr>
              <a:t> is the language for your system. </a:t>
            </a:r>
          </a:p>
          <a:p>
            <a:pPr algn="l"/>
            <a:r>
              <a:rPr lang="en-US" sz="2400" i="1" dirty="0" smtClean="0">
                <a:latin typeface="+mn-lt"/>
              </a:rPr>
              <a:t>	For example,</a:t>
            </a:r>
          </a:p>
          <a:p>
            <a:pPr algn="l"/>
            <a:r>
              <a:rPr lang="en-US" i="1" dirty="0" smtClean="0">
                <a:latin typeface="Courier New" pitchFamily="49" charset="0"/>
                <a:cs typeface="Courier New" pitchFamily="49" charset="0"/>
              </a:rPr>
              <a:t> 		</a:t>
            </a:r>
            <a:r>
              <a:rPr lang="en-US" sz="2000" dirty="0" smtClean="0">
                <a:latin typeface="Courier New" pitchFamily="49" charset="0"/>
                <a:cs typeface="Courier New" pitchFamily="49" charset="0"/>
              </a:rPr>
              <a:t>scripts/client-us.sh</a:t>
            </a:r>
          </a:p>
          <a:p>
            <a:pPr marL="457200" indent="-457200" algn="l">
              <a:buFont typeface="+mj-lt"/>
              <a:buAutoNum type="arabicPeriod" startAt="3"/>
            </a:pPr>
            <a:r>
              <a:rPr lang="en-US" sz="2400" dirty="0" smtClean="0">
                <a:latin typeface="+mn-lt"/>
              </a:rPr>
              <a:t>At the Login screen, enter </a:t>
            </a:r>
            <a:r>
              <a:rPr lang="en-US" sz="2400" dirty="0" smtClean="0">
                <a:latin typeface="Courier New" pitchFamily="49" charset="0"/>
                <a:cs typeface="Courier New" pitchFamily="49" charset="0"/>
              </a:rPr>
              <a:t>mfg</a:t>
            </a:r>
            <a:r>
              <a:rPr lang="en-US" sz="2400" dirty="0" smtClean="0">
                <a:latin typeface="+mn-lt"/>
              </a:rPr>
              <a:t> and press Enter. Leave the password field blank.</a:t>
            </a:r>
            <a:endParaRPr lang="en-US" sz="2400" dirty="0">
              <a:latin typeface="+mn-l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type="title"/>
          </p:nvPr>
        </p:nvSpPr>
        <p:spPr/>
        <p:txBody>
          <a:bodyPr/>
          <a:lstStyle/>
          <a:p>
            <a:r>
              <a:rPr lang="en-US" dirty="0" smtClean="0"/>
              <a:t>Registering QAD Enterprise Edition</a:t>
            </a:r>
          </a:p>
        </p:txBody>
      </p:sp>
      <p:sp>
        <p:nvSpPr>
          <p:cNvPr id="4" name="Footer Placeholder 2"/>
          <p:cNvSpPr>
            <a:spLocks noGrp="1"/>
          </p:cNvSpPr>
          <p:nvPr>
            <p:ph type="ftr" sz="quarter" idx="10"/>
          </p:nvPr>
        </p:nvSpPr>
        <p:spPr/>
        <p:txBody>
          <a:bodyPr/>
          <a:lstStyle/>
          <a:p>
            <a:r>
              <a:rPr lang="en-US" dirty="0" smtClean="0"/>
              <a:t>PC-CM-470</a:t>
            </a:r>
            <a:endParaRPr lang="en-US" dirty="0"/>
          </a:p>
        </p:txBody>
      </p:sp>
      <p:sp>
        <p:nvSpPr>
          <p:cNvPr id="5" name="TextBox 4"/>
          <p:cNvSpPr txBox="1"/>
          <p:nvPr/>
        </p:nvSpPr>
        <p:spPr>
          <a:xfrm>
            <a:off x="318978" y="1190838"/>
            <a:ext cx="8495414" cy="2677656"/>
          </a:xfrm>
          <a:prstGeom prst="rect">
            <a:avLst/>
          </a:prstGeom>
          <a:noFill/>
        </p:spPr>
        <p:txBody>
          <a:bodyPr wrap="square" rtlCol="0">
            <a:spAutoFit/>
          </a:bodyPr>
          <a:lstStyle/>
          <a:p>
            <a:pPr marL="514350" indent="-514350" algn="l">
              <a:buFont typeface="+mj-lt"/>
              <a:buAutoNum type="arabicPeriod" startAt="4"/>
            </a:pPr>
            <a:r>
              <a:rPr lang="en-US" dirty="0" smtClean="0">
                <a:latin typeface="+mn-lt"/>
              </a:rPr>
              <a:t>In the License Details screen, select Register.</a:t>
            </a: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endParaRPr lang="en-US" dirty="0" smtClean="0">
              <a:latin typeface="+mn-lt"/>
            </a:endParaRPr>
          </a:p>
          <a:p>
            <a:pPr marL="514350" indent="-514350" algn="l"/>
            <a:endParaRPr lang="en-US" dirty="0" smtClean="0">
              <a:latin typeface="+mn-lt"/>
            </a:endParaRPr>
          </a:p>
        </p:txBody>
      </p:sp>
      <p:pic>
        <p:nvPicPr>
          <p:cNvPr id="12290" name="Picture 2"/>
          <p:cNvPicPr>
            <a:picLocks noChangeAspect="1" noChangeArrowheads="1"/>
          </p:cNvPicPr>
          <p:nvPr/>
        </p:nvPicPr>
        <p:blipFill>
          <a:blip r:embed="rId2" cstate="print"/>
          <a:srcRect/>
          <a:stretch>
            <a:fillRect/>
          </a:stretch>
        </p:blipFill>
        <p:spPr bwMode="auto">
          <a:xfrm>
            <a:off x="1633538" y="2137022"/>
            <a:ext cx="5876925" cy="200977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1027"/>
          <p:cNvSpPr>
            <a:spLocks noGrp="1" noChangeArrowheads="1"/>
          </p:cNvSpPr>
          <p:nvPr>
            <p:ph type="title"/>
          </p:nvPr>
        </p:nvSpPr>
        <p:spPr/>
        <p:txBody>
          <a:bodyPr>
            <a:normAutofit/>
          </a:bodyPr>
          <a:lstStyle/>
          <a:p>
            <a:r>
              <a:rPr lang="en-US" dirty="0" smtClean="0"/>
              <a:t>Installation Summary</a:t>
            </a:r>
            <a:endParaRPr lang="en-US" dirty="0"/>
          </a:p>
        </p:txBody>
      </p:sp>
      <p:sp>
        <p:nvSpPr>
          <p:cNvPr id="4" name="Footer Placeholder 2"/>
          <p:cNvSpPr>
            <a:spLocks noGrp="1"/>
          </p:cNvSpPr>
          <p:nvPr>
            <p:ph type="ftr" sz="quarter" idx="10"/>
          </p:nvPr>
        </p:nvSpPr>
        <p:spPr/>
        <p:txBody>
          <a:bodyPr/>
          <a:lstStyle/>
          <a:p>
            <a:r>
              <a:rPr lang="en-US" dirty="0" smtClean="0"/>
              <a:t>PC-CM-040</a:t>
            </a:r>
            <a:endParaRPr lang="en-US" dirty="0"/>
          </a:p>
        </p:txBody>
      </p:sp>
      <p:sp>
        <p:nvSpPr>
          <p:cNvPr id="5" name="TextBox 4"/>
          <p:cNvSpPr txBox="1"/>
          <p:nvPr/>
        </p:nvSpPr>
        <p:spPr>
          <a:xfrm>
            <a:off x="393405" y="1201470"/>
            <a:ext cx="8144539" cy="3970318"/>
          </a:xfrm>
          <a:prstGeom prst="rect">
            <a:avLst/>
          </a:prstGeom>
          <a:noFill/>
        </p:spPr>
        <p:txBody>
          <a:bodyPr wrap="square" rtlCol="0">
            <a:spAutoFit/>
          </a:bodyPr>
          <a:lstStyle/>
          <a:p>
            <a:pPr algn="l"/>
            <a:r>
              <a:rPr lang="en-US" dirty="0" smtClean="0"/>
              <a:t>QAD Enterprise Edition is installed using the QAD YAB installer and is managed using the QAD YAB console. YAB is a deployment and management toolset that covers all products installed into an Enterprise Edition environment. It is automatically installed with the QAD YAB installer. You do not need to take any steps to install YAB separately. For more information, see </a:t>
            </a:r>
            <a:r>
              <a:rPr lang="en-US" i="1" dirty="0" smtClean="0"/>
              <a:t>QAD Enterprise Edition Configuration and Administration Guide.</a:t>
            </a:r>
            <a:endParaRPr lang="en-US" dirty="0">
              <a:latin typeface="+mn-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20" name="Rectangle 1036"/>
          <p:cNvSpPr>
            <a:spLocks noGrp="1" noChangeArrowheads="1"/>
          </p:cNvSpPr>
          <p:nvPr>
            <p:ph type="title"/>
          </p:nvPr>
        </p:nvSpPr>
        <p:spPr/>
        <p:txBody>
          <a:bodyPr/>
          <a:lstStyle/>
          <a:p>
            <a:r>
              <a:rPr lang="en-US" dirty="0" smtClean="0"/>
              <a:t>Registering QAD Enterprise Edition</a:t>
            </a:r>
          </a:p>
        </p:txBody>
      </p:sp>
      <p:sp>
        <p:nvSpPr>
          <p:cNvPr id="14" name="Footer Placeholder 2"/>
          <p:cNvSpPr>
            <a:spLocks noGrp="1"/>
          </p:cNvSpPr>
          <p:nvPr>
            <p:ph type="ftr" sz="quarter" idx="10"/>
          </p:nvPr>
        </p:nvSpPr>
        <p:spPr/>
        <p:txBody>
          <a:bodyPr/>
          <a:lstStyle/>
          <a:p>
            <a:r>
              <a:rPr lang="en-US" dirty="0" smtClean="0"/>
              <a:t>PC-CM-480</a:t>
            </a:r>
            <a:endParaRPr lang="en-US" dirty="0"/>
          </a:p>
        </p:txBody>
      </p:sp>
      <p:sp>
        <p:nvSpPr>
          <p:cNvPr id="15" name="TextBox 14"/>
          <p:cNvSpPr txBox="1"/>
          <p:nvPr/>
        </p:nvSpPr>
        <p:spPr>
          <a:xfrm>
            <a:off x="308345" y="1190840"/>
            <a:ext cx="8527311" cy="954107"/>
          </a:xfrm>
          <a:prstGeom prst="rect">
            <a:avLst/>
          </a:prstGeom>
          <a:noFill/>
        </p:spPr>
        <p:txBody>
          <a:bodyPr wrap="square" rtlCol="0">
            <a:spAutoFit/>
          </a:bodyPr>
          <a:lstStyle/>
          <a:p>
            <a:pPr marL="514350" indent="-514350" algn="l">
              <a:buFont typeface="+mj-lt"/>
              <a:buAutoNum type="arabicPeriod" startAt="5"/>
            </a:pPr>
            <a:r>
              <a:rPr lang="en-US" dirty="0" smtClean="0">
                <a:latin typeface="+mn-lt"/>
              </a:rPr>
              <a:t>In the Registered Products screen, highlight Add and press enter.</a:t>
            </a:r>
            <a:endParaRPr lang="en-US" dirty="0">
              <a:latin typeface="+mn-lt"/>
            </a:endParaRPr>
          </a:p>
        </p:txBody>
      </p:sp>
      <p:pic>
        <p:nvPicPr>
          <p:cNvPr id="13314" name="Picture 2"/>
          <p:cNvPicPr>
            <a:picLocks noChangeAspect="1" noChangeArrowheads="1"/>
          </p:cNvPicPr>
          <p:nvPr/>
        </p:nvPicPr>
        <p:blipFill>
          <a:blip r:embed="rId2" cstate="print"/>
          <a:srcRect/>
          <a:stretch>
            <a:fillRect/>
          </a:stretch>
        </p:blipFill>
        <p:spPr bwMode="auto">
          <a:xfrm>
            <a:off x="1676400" y="2585940"/>
            <a:ext cx="5791200" cy="232410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r>
              <a:rPr lang="en-US" dirty="0" smtClean="0"/>
              <a:t>Registering QAD Enterprise Edition</a:t>
            </a:r>
          </a:p>
        </p:txBody>
      </p:sp>
      <p:sp>
        <p:nvSpPr>
          <p:cNvPr id="4" name="Footer Placeholder 2"/>
          <p:cNvSpPr>
            <a:spLocks noGrp="1"/>
          </p:cNvSpPr>
          <p:nvPr>
            <p:ph type="ftr" sz="quarter" idx="10"/>
          </p:nvPr>
        </p:nvSpPr>
        <p:spPr/>
        <p:txBody>
          <a:bodyPr/>
          <a:lstStyle/>
          <a:p>
            <a:r>
              <a:rPr lang="en-US" dirty="0" smtClean="0"/>
              <a:t>PC-CM-490</a:t>
            </a:r>
            <a:endParaRPr lang="en-US" dirty="0"/>
          </a:p>
        </p:txBody>
      </p:sp>
      <p:sp>
        <p:nvSpPr>
          <p:cNvPr id="5" name="TextBox 4"/>
          <p:cNvSpPr txBox="1"/>
          <p:nvPr/>
        </p:nvSpPr>
        <p:spPr>
          <a:xfrm>
            <a:off x="308344" y="1180206"/>
            <a:ext cx="8527311" cy="1815882"/>
          </a:xfrm>
          <a:prstGeom prst="rect">
            <a:avLst/>
          </a:prstGeom>
          <a:noFill/>
        </p:spPr>
        <p:txBody>
          <a:bodyPr wrap="square" rtlCol="0">
            <a:spAutoFit/>
          </a:bodyPr>
          <a:lstStyle/>
          <a:p>
            <a:pPr marL="514350" indent="-514350" algn="l">
              <a:buFont typeface="+mj-lt"/>
              <a:buAutoNum type="arabicPeriod" startAt="6"/>
            </a:pPr>
            <a:r>
              <a:rPr lang="en-US" dirty="0" smtClean="0">
                <a:latin typeface="+mn-lt"/>
              </a:rPr>
              <a:t>In the Add Product screen, complete the License Code fields by entering the codes from the license code sheet included with your release media. Select OK.</a:t>
            </a:r>
            <a:endParaRPr lang="en-US" dirty="0">
              <a:latin typeface="+mn-lt"/>
            </a:endParaRPr>
          </a:p>
        </p:txBody>
      </p:sp>
      <p:pic>
        <p:nvPicPr>
          <p:cNvPr id="14338" name="Picture 2"/>
          <p:cNvPicPr>
            <a:picLocks noChangeAspect="1" noChangeArrowheads="1"/>
          </p:cNvPicPr>
          <p:nvPr/>
        </p:nvPicPr>
        <p:blipFill>
          <a:blip r:embed="rId2" cstate="print"/>
          <a:srcRect/>
          <a:stretch>
            <a:fillRect/>
          </a:stretch>
        </p:blipFill>
        <p:spPr bwMode="auto">
          <a:xfrm>
            <a:off x="1566863" y="3454192"/>
            <a:ext cx="6010275" cy="235267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44" name="Rectangle 1036"/>
          <p:cNvSpPr>
            <a:spLocks noGrp="1" noChangeArrowheads="1"/>
          </p:cNvSpPr>
          <p:nvPr>
            <p:ph type="title"/>
          </p:nvPr>
        </p:nvSpPr>
        <p:spPr/>
        <p:txBody>
          <a:bodyPr/>
          <a:lstStyle/>
          <a:p>
            <a:r>
              <a:rPr lang="en-US" dirty="0" smtClean="0"/>
              <a:t>Registering QAD Enterprise Edition</a:t>
            </a:r>
          </a:p>
        </p:txBody>
      </p:sp>
      <p:sp>
        <p:nvSpPr>
          <p:cNvPr id="14" name="Footer Placeholder 2"/>
          <p:cNvSpPr>
            <a:spLocks noGrp="1"/>
          </p:cNvSpPr>
          <p:nvPr>
            <p:ph type="ftr" sz="quarter" idx="10"/>
          </p:nvPr>
        </p:nvSpPr>
        <p:spPr/>
        <p:txBody>
          <a:bodyPr/>
          <a:lstStyle/>
          <a:p>
            <a:r>
              <a:rPr lang="en-US" dirty="0" smtClean="0"/>
              <a:t>PC-CM-500</a:t>
            </a:r>
            <a:endParaRPr lang="en-US" dirty="0"/>
          </a:p>
        </p:txBody>
      </p:sp>
      <p:sp>
        <p:nvSpPr>
          <p:cNvPr id="16" name="Rectangle 15"/>
          <p:cNvSpPr/>
          <p:nvPr/>
        </p:nvSpPr>
        <p:spPr>
          <a:xfrm>
            <a:off x="318978" y="1183584"/>
            <a:ext cx="8506046" cy="3108543"/>
          </a:xfrm>
          <a:prstGeom prst="rect">
            <a:avLst/>
          </a:prstGeom>
        </p:spPr>
        <p:txBody>
          <a:bodyPr wrap="square">
            <a:spAutoFit/>
          </a:bodyPr>
          <a:lstStyle/>
          <a:p>
            <a:pPr marL="514350" indent="-514350" algn="l">
              <a:buFont typeface="+mj-lt"/>
              <a:buAutoNum type="arabicPeriod" startAt="7"/>
            </a:pPr>
            <a:r>
              <a:rPr lang="en-US" dirty="0" smtClean="0">
                <a:latin typeface="+mn-lt"/>
              </a:rPr>
              <a:t>In the Add Authorized Users screen, enter All for User and press enter.</a:t>
            </a:r>
          </a:p>
          <a:p>
            <a:pPr marL="514350" indent="-514350" algn="l">
              <a:buFont typeface="+mj-lt"/>
              <a:buAutoNum type="arabicPeriod" startAt="7"/>
            </a:pPr>
            <a:endParaRPr lang="en-US" dirty="0" smtClean="0">
              <a:latin typeface="+mn-lt"/>
            </a:endParaRPr>
          </a:p>
          <a:p>
            <a:pPr marL="514350" indent="-514350" algn="l">
              <a:buFont typeface="+mj-lt"/>
              <a:buAutoNum type="arabicPeriod" startAt="7"/>
            </a:pPr>
            <a:endParaRPr lang="en-US" dirty="0" smtClean="0">
              <a:latin typeface="+mn-lt"/>
            </a:endParaRPr>
          </a:p>
          <a:p>
            <a:pPr marL="514350" indent="-514350" algn="l">
              <a:buFont typeface="+mj-lt"/>
              <a:buAutoNum type="arabicPeriod" startAt="8"/>
            </a:pPr>
            <a:r>
              <a:rPr lang="en-US" dirty="0" smtClean="0">
                <a:latin typeface="+mn-lt"/>
              </a:rPr>
              <a:t>In the User Selector screen, press the &lt;F1&gt; key. At the “Is all information correct” prompt, enter </a:t>
            </a:r>
            <a:r>
              <a:rPr lang="en-US" dirty="0" smtClean="0">
                <a:latin typeface="Courier New" pitchFamily="49" charset="0"/>
                <a:cs typeface="Courier New" pitchFamily="49" charset="0"/>
              </a:rPr>
              <a:t>y</a:t>
            </a:r>
            <a:r>
              <a:rPr lang="en-US" dirty="0" smtClean="0">
                <a:latin typeface="+mn-lt"/>
              </a:rPr>
              <a:t> for </a:t>
            </a:r>
            <a:r>
              <a:rPr lang="en-US" dirty="0" smtClean="0">
                <a:latin typeface="+mn-lt"/>
                <a:cs typeface="Courier New" pitchFamily="49" charset="0"/>
              </a:rPr>
              <a:t>yes</a:t>
            </a:r>
            <a:r>
              <a:rPr lang="en-US" dirty="0" smtClean="0">
                <a:latin typeface="+mn-lt"/>
              </a:rPr>
              <a:t> and press enter.</a:t>
            </a:r>
            <a:endParaRPr lang="en-US" dirty="0">
              <a:latin typeface="+mn-lt"/>
            </a:endParaRPr>
          </a:p>
        </p:txBody>
      </p:sp>
      <p:pic>
        <p:nvPicPr>
          <p:cNvPr id="15362" name="Picture 2"/>
          <p:cNvPicPr>
            <a:picLocks noChangeAspect="1" noChangeArrowheads="1"/>
          </p:cNvPicPr>
          <p:nvPr/>
        </p:nvPicPr>
        <p:blipFill>
          <a:blip r:embed="rId2" cstate="print"/>
          <a:srcRect/>
          <a:stretch>
            <a:fillRect/>
          </a:stretch>
        </p:blipFill>
        <p:spPr bwMode="auto">
          <a:xfrm>
            <a:off x="1519238" y="2213417"/>
            <a:ext cx="6105525" cy="58102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pic>
        <p:nvPicPr>
          <p:cNvPr id="15363" name="Picture 3"/>
          <p:cNvPicPr>
            <a:picLocks noChangeAspect="1" noChangeArrowheads="1"/>
          </p:cNvPicPr>
          <p:nvPr/>
        </p:nvPicPr>
        <p:blipFill>
          <a:blip r:embed="rId3" cstate="print"/>
          <a:srcRect/>
          <a:stretch>
            <a:fillRect/>
          </a:stretch>
        </p:blipFill>
        <p:spPr bwMode="auto">
          <a:xfrm>
            <a:off x="1604963" y="4269492"/>
            <a:ext cx="5934075" cy="201930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title"/>
          </p:nvPr>
        </p:nvSpPr>
        <p:spPr/>
        <p:txBody>
          <a:bodyPr/>
          <a:lstStyle/>
          <a:p>
            <a:r>
              <a:rPr lang="en-US" dirty="0" smtClean="0"/>
              <a:t>Registering QAD Enterprise Edition</a:t>
            </a:r>
          </a:p>
        </p:txBody>
      </p:sp>
      <p:sp>
        <p:nvSpPr>
          <p:cNvPr id="5" name="Footer Placeholder 2"/>
          <p:cNvSpPr>
            <a:spLocks noGrp="1"/>
          </p:cNvSpPr>
          <p:nvPr>
            <p:ph type="ftr" sz="quarter" idx="10"/>
          </p:nvPr>
        </p:nvSpPr>
        <p:spPr/>
        <p:txBody>
          <a:bodyPr/>
          <a:lstStyle/>
          <a:p>
            <a:r>
              <a:rPr lang="en-US" dirty="0" smtClean="0"/>
              <a:t>PC-CM-510</a:t>
            </a:r>
            <a:endParaRPr lang="en-US" dirty="0"/>
          </a:p>
        </p:txBody>
      </p:sp>
      <p:sp>
        <p:nvSpPr>
          <p:cNvPr id="6" name="TextBox 5"/>
          <p:cNvSpPr txBox="1"/>
          <p:nvPr/>
        </p:nvSpPr>
        <p:spPr>
          <a:xfrm>
            <a:off x="361507" y="1190847"/>
            <a:ext cx="7974419" cy="1384995"/>
          </a:xfrm>
          <a:prstGeom prst="rect">
            <a:avLst/>
          </a:prstGeom>
          <a:noFill/>
        </p:spPr>
        <p:txBody>
          <a:bodyPr wrap="square" rtlCol="0">
            <a:spAutoFit/>
          </a:bodyPr>
          <a:lstStyle/>
          <a:p>
            <a:pPr marL="514350" indent="-514350" algn="l">
              <a:buFont typeface="+mj-lt"/>
              <a:buAutoNum type="arabicPeriod" startAt="9"/>
            </a:pPr>
            <a:r>
              <a:rPr lang="en-US" dirty="0" smtClean="0">
                <a:latin typeface="+mn-lt"/>
              </a:rPr>
              <a:t>The Registered Products screen reappears with a list of the license codes you have added.</a:t>
            </a:r>
            <a:endParaRPr lang="en-US" dirty="0">
              <a:latin typeface="+mn-lt"/>
            </a:endParaRPr>
          </a:p>
        </p:txBody>
      </p:sp>
      <p:pic>
        <p:nvPicPr>
          <p:cNvPr id="16386" name="Picture 2"/>
          <p:cNvPicPr>
            <a:picLocks noChangeAspect="1" noChangeArrowheads="1"/>
          </p:cNvPicPr>
          <p:nvPr/>
        </p:nvPicPr>
        <p:blipFill>
          <a:blip r:embed="rId2" cstate="print"/>
          <a:srcRect/>
          <a:stretch>
            <a:fillRect/>
          </a:stretch>
        </p:blipFill>
        <p:spPr bwMode="auto">
          <a:xfrm>
            <a:off x="1662113" y="2972052"/>
            <a:ext cx="5819775" cy="238125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8" name="Rectangle 12"/>
          <p:cNvSpPr>
            <a:spLocks noGrp="1" noChangeArrowheads="1"/>
          </p:cNvSpPr>
          <p:nvPr>
            <p:ph type="title"/>
          </p:nvPr>
        </p:nvSpPr>
        <p:spPr/>
        <p:txBody>
          <a:bodyPr/>
          <a:lstStyle/>
          <a:p>
            <a:r>
              <a:rPr lang="en-US" dirty="0" smtClean="0"/>
              <a:t>Registering QAD Enterprise Edition</a:t>
            </a:r>
          </a:p>
        </p:txBody>
      </p:sp>
      <p:sp>
        <p:nvSpPr>
          <p:cNvPr id="14" name="Footer Placeholder 2"/>
          <p:cNvSpPr>
            <a:spLocks noGrp="1"/>
          </p:cNvSpPr>
          <p:nvPr>
            <p:ph type="ftr" sz="quarter" idx="10"/>
          </p:nvPr>
        </p:nvSpPr>
        <p:spPr/>
        <p:txBody>
          <a:bodyPr/>
          <a:lstStyle/>
          <a:p>
            <a:r>
              <a:rPr lang="en-US" dirty="0" smtClean="0"/>
              <a:t>PC-CM-520</a:t>
            </a:r>
            <a:endParaRPr lang="en-US" dirty="0"/>
          </a:p>
        </p:txBody>
      </p:sp>
      <p:sp>
        <p:nvSpPr>
          <p:cNvPr id="15" name="TextBox 14"/>
          <p:cNvSpPr txBox="1"/>
          <p:nvPr/>
        </p:nvSpPr>
        <p:spPr>
          <a:xfrm>
            <a:off x="297711" y="1190838"/>
            <a:ext cx="8527311" cy="3108543"/>
          </a:xfrm>
          <a:prstGeom prst="rect">
            <a:avLst/>
          </a:prstGeom>
          <a:noFill/>
        </p:spPr>
        <p:txBody>
          <a:bodyPr wrap="square" rtlCol="0">
            <a:spAutoFit/>
          </a:bodyPr>
          <a:lstStyle/>
          <a:p>
            <a:pPr marL="514350" indent="-514350" algn="l">
              <a:buFont typeface="+mj-lt"/>
              <a:buAutoNum type="arabicPeriod" startAt="10"/>
            </a:pPr>
            <a:r>
              <a:rPr lang="en-US" dirty="0" smtClean="0">
                <a:latin typeface="+mn-lt"/>
              </a:rPr>
              <a:t>Repeat step 5 through step 9 for additional license codes. Select OK when all codes have been entered.</a:t>
            </a:r>
          </a:p>
          <a:p>
            <a:pPr marL="514350" indent="-514350" algn="l">
              <a:buFont typeface="+mj-lt"/>
              <a:buAutoNum type="arabicPeriod" startAt="10"/>
            </a:pPr>
            <a:endParaRPr lang="en-US" dirty="0" smtClean="0">
              <a:latin typeface="+mn-lt"/>
            </a:endParaRPr>
          </a:p>
          <a:p>
            <a:pPr marL="514350" indent="-514350" algn="l">
              <a:buFont typeface="+mj-lt"/>
              <a:buAutoNum type="arabicPeriod" startAt="10"/>
            </a:pPr>
            <a:r>
              <a:rPr lang="en-US" dirty="0" smtClean="0">
                <a:latin typeface="+mn-lt"/>
              </a:rPr>
              <a:t>Reload the character client as described in step 2 to verify that license setup was successful. </a:t>
            </a:r>
            <a:endParaRPr lang="en-US" dirty="0">
              <a:latin typeface="+mn-l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Installing the QAD .NET UI</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title"/>
          </p:nvPr>
        </p:nvSpPr>
        <p:spPr/>
        <p:txBody>
          <a:bodyPr/>
          <a:lstStyle/>
          <a:p>
            <a:r>
              <a:rPr lang="en-US" dirty="0" smtClean="0"/>
              <a:t>Installing the QAD .NET UI</a:t>
            </a:r>
            <a:endParaRPr lang="en-US" dirty="0"/>
          </a:p>
        </p:txBody>
      </p:sp>
      <p:sp>
        <p:nvSpPr>
          <p:cNvPr id="5" name="Footer Placeholder 2"/>
          <p:cNvSpPr>
            <a:spLocks noGrp="1"/>
          </p:cNvSpPr>
          <p:nvPr>
            <p:ph type="ftr" sz="quarter" idx="10"/>
          </p:nvPr>
        </p:nvSpPr>
        <p:spPr/>
        <p:txBody>
          <a:bodyPr/>
          <a:lstStyle/>
          <a:p>
            <a:r>
              <a:rPr lang="en-US" dirty="0" smtClean="0"/>
              <a:t>PC-CM-540</a:t>
            </a:r>
            <a:endParaRPr lang="en-US" dirty="0"/>
          </a:p>
        </p:txBody>
      </p:sp>
      <p:sp>
        <p:nvSpPr>
          <p:cNvPr id="7" name="Rectangle 6"/>
          <p:cNvSpPr/>
          <p:nvPr/>
        </p:nvSpPr>
        <p:spPr>
          <a:xfrm>
            <a:off x="297712" y="1183584"/>
            <a:ext cx="8506046" cy="2246769"/>
          </a:xfrm>
          <a:prstGeom prst="rect">
            <a:avLst/>
          </a:prstGeom>
        </p:spPr>
        <p:txBody>
          <a:bodyPr wrap="square">
            <a:spAutoFit/>
          </a:bodyPr>
          <a:lstStyle/>
          <a:p>
            <a:pPr algn="l"/>
            <a:r>
              <a:rPr lang="en-US" dirty="0" smtClean="0">
                <a:latin typeface="+mn-lt"/>
              </a:rPr>
              <a:t>This chapter describes how to install the QAD .NET UI client for Enterprise Edition.</a:t>
            </a:r>
          </a:p>
          <a:p>
            <a:pPr algn="l"/>
            <a:endParaRPr lang="en-US" dirty="0" smtClean="0">
              <a:latin typeface="+mn-lt"/>
            </a:endParaRPr>
          </a:p>
          <a:p>
            <a:pPr algn="l"/>
            <a:r>
              <a:rPr lang="en-US" b="1" i="1" dirty="0" smtClean="0">
                <a:latin typeface="+mn-lt"/>
              </a:rPr>
              <a:t>	Overview</a:t>
            </a:r>
          </a:p>
          <a:p>
            <a:pPr algn="l"/>
            <a:r>
              <a:rPr lang="en-US" b="1" i="1" dirty="0" smtClean="0">
                <a:latin typeface="+mn-lt"/>
              </a:rPr>
              <a:t>	QAD .NET UI Installation</a:t>
            </a:r>
            <a:endParaRPr lang="en-US" dirty="0">
              <a:latin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2" name="Rectangle 1036"/>
          <p:cNvSpPr>
            <a:spLocks noGrp="1" noChangeArrowheads="1"/>
          </p:cNvSpPr>
          <p:nvPr>
            <p:ph type="title"/>
          </p:nvPr>
        </p:nvSpPr>
        <p:spPr/>
        <p:txBody>
          <a:bodyPr/>
          <a:lstStyle/>
          <a:p>
            <a:r>
              <a:rPr lang="en-US" dirty="0" smtClean="0"/>
              <a:t>Installing the QAD .NET UI</a:t>
            </a:r>
            <a:endParaRPr lang="en-US" dirty="0"/>
          </a:p>
        </p:txBody>
      </p:sp>
      <p:sp>
        <p:nvSpPr>
          <p:cNvPr id="14" name="Footer Placeholder 2"/>
          <p:cNvSpPr>
            <a:spLocks noGrp="1"/>
          </p:cNvSpPr>
          <p:nvPr>
            <p:ph type="ftr" sz="quarter" idx="10"/>
          </p:nvPr>
        </p:nvSpPr>
        <p:spPr/>
        <p:txBody>
          <a:bodyPr/>
          <a:lstStyle/>
          <a:p>
            <a:r>
              <a:rPr lang="en-US" dirty="0" smtClean="0"/>
              <a:t>PC-CM-550</a:t>
            </a:r>
            <a:endParaRPr lang="en-US" dirty="0"/>
          </a:p>
        </p:txBody>
      </p:sp>
      <p:sp>
        <p:nvSpPr>
          <p:cNvPr id="16" name="Rectangle 15"/>
          <p:cNvSpPr/>
          <p:nvPr/>
        </p:nvSpPr>
        <p:spPr>
          <a:xfrm>
            <a:off x="318977" y="1191433"/>
            <a:ext cx="8495414" cy="2246769"/>
          </a:xfrm>
          <a:prstGeom prst="rect">
            <a:avLst/>
          </a:prstGeom>
        </p:spPr>
        <p:txBody>
          <a:bodyPr wrap="square">
            <a:spAutoFit/>
          </a:bodyPr>
          <a:lstStyle/>
          <a:p>
            <a:pPr algn="l"/>
            <a:r>
              <a:rPr lang="en-US" b="1" dirty="0" smtClean="0">
                <a:latin typeface="+mn-lt"/>
              </a:rPr>
              <a:t>Overview</a:t>
            </a:r>
          </a:p>
          <a:p>
            <a:pPr algn="l"/>
            <a:endParaRPr lang="en-US" dirty="0" smtClean="0">
              <a:latin typeface="+mn-lt"/>
            </a:endParaRPr>
          </a:p>
          <a:p>
            <a:pPr algn="l"/>
            <a:r>
              <a:rPr lang="en-US" dirty="0" smtClean="0">
                <a:latin typeface="+mn-lt"/>
              </a:rPr>
              <a:t>Once you have installed Enterprise Edition on a UNIX machine, you can install the QAD .NET UI on multiple Windows computers. </a:t>
            </a:r>
            <a:endParaRPr lang="en-US" dirty="0">
              <a:latin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type="title"/>
          </p:nvPr>
        </p:nvSpPr>
        <p:spPr/>
        <p:txBody>
          <a:bodyPr/>
          <a:lstStyle/>
          <a:p>
            <a:r>
              <a:rPr lang="en-US" dirty="0" smtClean="0"/>
              <a:t>Installing the QAD .NET UI</a:t>
            </a:r>
            <a:endParaRPr lang="en-US" dirty="0"/>
          </a:p>
        </p:txBody>
      </p:sp>
      <p:sp>
        <p:nvSpPr>
          <p:cNvPr id="5" name="Footer Placeholder 2"/>
          <p:cNvSpPr>
            <a:spLocks noGrp="1"/>
          </p:cNvSpPr>
          <p:nvPr>
            <p:ph type="ftr" sz="quarter" idx="10"/>
          </p:nvPr>
        </p:nvSpPr>
        <p:spPr/>
        <p:txBody>
          <a:bodyPr/>
          <a:lstStyle/>
          <a:p>
            <a:r>
              <a:rPr lang="en-US" dirty="0" smtClean="0"/>
              <a:t>PC-CM-560</a:t>
            </a:r>
            <a:endParaRPr lang="en-US" dirty="0"/>
          </a:p>
        </p:txBody>
      </p:sp>
      <p:sp>
        <p:nvSpPr>
          <p:cNvPr id="6" name="TextBox 5"/>
          <p:cNvSpPr txBox="1"/>
          <p:nvPr/>
        </p:nvSpPr>
        <p:spPr>
          <a:xfrm>
            <a:off x="318977" y="1190828"/>
            <a:ext cx="8506046" cy="1384995"/>
          </a:xfrm>
          <a:prstGeom prst="rect">
            <a:avLst/>
          </a:prstGeom>
          <a:noFill/>
        </p:spPr>
        <p:txBody>
          <a:bodyPr wrap="square" rtlCol="0">
            <a:spAutoFit/>
          </a:bodyPr>
          <a:lstStyle/>
          <a:p>
            <a:pPr algn="l"/>
            <a:r>
              <a:rPr lang="en-US" b="1" dirty="0" smtClean="0">
                <a:latin typeface="+mn-lt"/>
              </a:rPr>
              <a:t>QAD .NET UI Installation</a:t>
            </a:r>
          </a:p>
          <a:p>
            <a:pPr algn="l"/>
            <a:endParaRPr lang="en-US" b="1" dirty="0" smtClean="0">
              <a:latin typeface="+mn-lt"/>
            </a:endParaRPr>
          </a:p>
          <a:p>
            <a:pPr algn="l"/>
            <a:r>
              <a:rPr lang="en-US" dirty="0" smtClean="0">
                <a:latin typeface="+mn-lt"/>
              </a:rPr>
              <a:t>Follow these steps to install the QAD .NET UI.</a:t>
            </a:r>
            <a:endParaRPr lang="en-US" dirty="0">
              <a:latin typeface="+mn-l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16" name="Rectangle 2060"/>
          <p:cNvSpPr>
            <a:spLocks noGrp="1" noChangeArrowheads="1"/>
          </p:cNvSpPr>
          <p:nvPr>
            <p:ph type="title"/>
          </p:nvPr>
        </p:nvSpPr>
        <p:spPr/>
        <p:txBody>
          <a:bodyPr/>
          <a:lstStyle/>
          <a:p>
            <a:r>
              <a:rPr lang="en-US" dirty="0" smtClean="0"/>
              <a:t>Installing the QAD .NET UI</a:t>
            </a:r>
            <a:endParaRPr lang="en-US" dirty="0"/>
          </a:p>
        </p:txBody>
      </p:sp>
      <p:sp>
        <p:nvSpPr>
          <p:cNvPr id="17" name="Footer Placeholder 2"/>
          <p:cNvSpPr>
            <a:spLocks noGrp="1"/>
          </p:cNvSpPr>
          <p:nvPr>
            <p:ph type="ftr" sz="quarter" idx="10"/>
          </p:nvPr>
        </p:nvSpPr>
        <p:spPr/>
        <p:txBody>
          <a:bodyPr/>
          <a:lstStyle/>
          <a:p>
            <a:r>
              <a:rPr lang="en-US" dirty="0" smtClean="0"/>
              <a:t>PC-CM-570</a:t>
            </a:r>
            <a:endParaRPr lang="en-US" dirty="0"/>
          </a:p>
        </p:txBody>
      </p:sp>
      <p:sp>
        <p:nvSpPr>
          <p:cNvPr id="18" name="TextBox 17"/>
          <p:cNvSpPr txBox="1"/>
          <p:nvPr/>
        </p:nvSpPr>
        <p:spPr>
          <a:xfrm>
            <a:off x="297712" y="1190835"/>
            <a:ext cx="8537944" cy="4585871"/>
          </a:xfrm>
          <a:prstGeom prst="rect">
            <a:avLst/>
          </a:prstGeom>
          <a:noFill/>
        </p:spPr>
        <p:txBody>
          <a:bodyPr wrap="square" rtlCol="0">
            <a:spAutoFit/>
          </a:bodyPr>
          <a:lstStyle/>
          <a:p>
            <a:pPr algn="l"/>
            <a:r>
              <a:rPr lang="en-US" b="1" dirty="0" smtClean="0">
                <a:latin typeface="+mn-lt"/>
              </a:rPr>
              <a:t>Find the QAD Home URL</a:t>
            </a:r>
          </a:p>
          <a:p>
            <a:pPr algn="l"/>
            <a:endParaRPr lang="en-US" sz="1000" b="1" dirty="0" smtClean="0">
              <a:latin typeface="+mn-lt"/>
            </a:endParaRPr>
          </a:p>
          <a:p>
            <a:pPr algn="l"/>
            <a:r>
              <a:rPr lang="en-US" dirty="0" smtClean="0">
                <a:latin typeface="+mn-lt"/>
              </a:rPr>
              <a:t>Use the following steps to find the location of the </a:t>
            </a:r>
            <a:r>
              <a:rPr lang="en-US" dirty="0" smtClean="0">
                <a:latin typeface="+mn-lt"/>
              </a:rPr>
              <a:t>qadhome</a:t>
            </a:r>
            <a:r>
              <a:rPr lang="en-US" dirty="0" smtClean="0">
                <a:latin typeface="+mn-lt"/>
              </a:rPr>
              <a:t> URL:</a:t>
            </a:r>
          </a:p>
          <a:p>
            <a:pPr algn="l"/>
            <a:endParaRPr lang="en-US" sz="1000" dirty="0" smtClean="0">
              <a:latin typeface="+mn-lt"/>
            </a:endParaRPr>
          </a:p>
          <a:p>
            <a:pPr marL="514350" indent="-514350" algn="l">
              <a:buFont typeface="+mj-lt"/>
              <a:buAutoNum type="arabicPeriod"/>
            </a:pPr>
            <a:r>
              <a:rPr lang="en-US" dirty="0" smtClean="0">
                <a:latin typeface="+mn-lt"/>
              </a:rPr>
              <a:t>Go to the Enterprise Edition install directory.</a:t>
            </a:r>
          </a:p>
          <a:p>
            <a:pPr marL="514350" indent="-514350" algn="l">
              <a:buFont typeface="+mj-lt"/>
              <a:buAutoNum type="arabicPeriod"/>
            </a:pPr>
            <a:r>
              <a:rPr lang="en-US" dirty="0" smtClean="0">
                <a:latin typeface="+mn-lt"/>
              </a:rPr>
              <a:t>Enter the following command:</a:t>
            </a:r>
          </a:p>
          <a:p>
            <a:pPr algn="l"/>
            <a:r>
              <a:rPr lang="en-US" dirty="0" smtClean="0">
                <a:latin typeface="Courier New" pitchFamily="49" charset="0"/>
                <a:cs typeface="Courier New" pitchFamily="49" charset="0"/>
              </a:rPr>
              <a:t>		</a:t>
            </a:r>
            <a:r>
              <a:rPr lang="en-US" sz="2000" dirty="0" smtClean="0">
                <a:latin typeface="Courier New" pitchFamily="49" charset="0"/>
                <a:cs typeface="Courier New" pitchFamily="49" charset="0"/>
              </a:rPr>
              <a:t>yab env-info</a:t>
            </a:r>
          </a:p>
          <a:p>
            <a:pPr marL="514350" indent="-514350" algn="l">
              <a:buFont typeface="+mj-lt"/>
              <a:buAutoNum type="arabicPeriod" startAt="3"/>
            </a:pPr>
            <a:r>
              <a:rPr lang="en-US" dirty="0" smtClean="0">
                <a:latin typeface="+mn-lt"/>
              </a:rPr>
              <a:t>Go to the Client listing and note the QAD Home location. For example:</a:t>
            </a:r>
          </a:p>
          <a:p>
            <a:pPr algn="l"/>
            <a:r>
              <a:rPr lang="en-US" dirty="0" smtClean="0">
                <a:latin typeface="Courier New" pitchFamily="49" charset="0"/>
                <a:cs typeface="Courier New" pitchFamily="49" charset="0"/>
              </a:rPr>
              <a:t>	</a:t>
            </a:r>
            <a:r>
              <a:rPr lang="en-US" sz="2000" dirty="0" smtClean="0">
                <a:latin typeface="Courier New" pitchFamily="49" charset="0"/>
                <a:cs typeface="Courier New" pitchFamily="49" charset="0"/>
              </a:rPr>
              <a:t>Client</a:t>
            </a:r>
          </a:p>
          <a:p>
            <a:pPr lvl="3" algn="l"/>
            <a:r>
              <a:rPr lang="en-US" sz="2000" dirty="0" smtClean="0">
                <a:latin typeface="Courier New" pitchFamily="49" charset="0"/>
                <a:cs typeface="Courier New" pitchFamily="49" charset="0"/>
              </a:rPr>
              <a:t>QAD Home http://</a:t>
            </a:r>
            <a:r>
              <a:rPr lang="en-US" sz="2000" i="1" dirty="0" smtClean="0">
                <a:latin typeface="Courier New" pitchFamily="49" charset="0"/>
                <a:cs typeface="Courier New" pitchFamily="49" charset="0"/>
              </a:rPr>
              <a:t>hostname:port/qadhome</a:t>
            </a:r>
            <a:endParaRPr lang="en-US" sz="2000" dirty="0">
              <a:latin typeface="Courier New" pitchFamily="49" charset="0"/>
              <a:cs typeface="Courier New" pitchFamily="49"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36" name="Rectangle 1052"/>
          <p:cNvSpPr>
            <a:spLocks noGrp="1" noChangeArrowheads="1"/>
          </p:cNvSpPr>
          <p:nvPr>
            <p:ph type="title"/>
          </p:nvPr>
        </p:nvSpPr>
        <p:spPr/>
        <p:txBody>
          <a:bodyPr>
            <a:normAutofit/>
          </a:bodyPr>
          <a:lstStyle/>
          <a:p>
            <a:r>
              <a:rPr lang="en-US" dirty="0" smtClean="0"/>
              <a:t>Installation Summary</a:t>
            </a:r>
            <a:endParaRPr lang="en-US" dirty="0"/>
          </a:p>
        </p:txBody>
      </p:sp>
      <p:sp>
        <p:nvSpPr>
          <p:cNvPr id="28" name="Footer Placeholder 2"/>
          <p:cNvSpPr>
            <a:spLocks noGrp="1"/>
          </p:cNvSpPr>
          <p:nvPr>
            <p:ph type="ftr" sz="quarter" idx="10"/>
          </p:nvPr>
        </p:nvSpPr>
        <p:spPr/>
        <p:txBody>
          <a:bodyPr/>
          <a:lstStyle/>
          <a:p>
            <a:r>
              <a:rPr lang="en-US" dirty="0" smtClean="0"/>
              <a:t>PC-CM-050</a:t>
            </a:r>
            <a:endParaRPr lang="en-US" dirty="0"/>
          </a:p>
        </p:txBody>
      </p:sp>
      <p:sp>
        <p:nvSpPr>
          <p:cNvPr id="145411" name="Rectangle 1027"/>
          <p:cNvSpPr>
            <a:spLocks noChangeArrowheads="1"/>
          </p:cNvSpPr>
          <p:nvPr/>
        </p:nvSpPr>
        <p:spPr bwMode="auto">
          <a:xfrm>
            <a:off x="276225" y="511175"/>
            <a:ext cx="95250" cy="457200"/>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8000"/>
              </a:lnSpc>
            </a:pPr>
            <a:endParaRPr lang="en-US" b="1" dirty="0">
              <a:latin typeface="Helvetica" pitchFamily="34" charset="0"/>
            </a:endParaRPr>
          </a:p>
        </p:txBody>
      </p:sp>
      <p:sp>
        <p:nvSpPr>
          <p:cNvPr id="29" name="TextBox 28"/>
          <p:cNvSpPr txBox="1"/>
          <p:nvPr/>
        </p:nvSpPr>
        <p:spPr>
          <a:xfrm>
            <a:off x="425302" y="1212096"/>
            <a:ext cx="8261498" cy="3108543"/>
          </a:xfrm>
          <a:prstGeom prst="rect">
            <a:avLst/>
          </a:prstGeom>
          <a:noFill/>
        </p:spPr>
        <p:txBody>
          <a:bodyPr wrap="square" rtlCol="0">
            <a:spAutoFit/>
          </a:bodyPr>
          <a:lstStyle/>
          <a:p>
            <a:pPr algn="l"/>
            <a:r>
              <a:rPr lang="en-US" dirty="0" smtClean="0"/>
              <a:t>This installation guide describes the installation process in a standard Linux environment. Configuration settings can vary across different operating systems. Appendix A, “Operating System-Dependent Settings,” on page 39 outlines some of these settings and explains how to define them.</a:t>
            </a:r>
            <a:endParaRPr lang="en-US" dirty="0">
              <a:latin typeface="+mn-lt"/>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dirty="0" smtClean="0"/>
              <a:t>Installing the QAD .NET UI</a:t>
            </a:r>
            <a:endParaRPr lang="en-US" dirty="0"/>
          </a:p>
        </p:txBody>
      </p:sp>
      <p:sp>
        <p:nvSpPr>
          <p:cNvPr id="5" name="Footer Placeholder 2"/>
          <p:cNvSpPr>
            <a:spLocks noGrp="1"/>
          </p:cNvSpPr>
          <p:nvPr>
            <p:ph type="ftr" sz="quarter" idx="10"/>
          </p:nvPr>
        </p:nvSpPr>
        <p:spPr/>
        <p:txBody>
          <a:bodyPr/>
          <a:lstStyle/>
          <a:p>
            <a:r>
              <a:rPr lang="en-US" dirty="0" smtClean="0"/>
              <a:t>PC-CM-580</a:t>
            </a:r>
            <a:endParaRPr lang="en-US" dirty="0"/>
          </a:p>
        </p:txBody>
      </p:sp>
      <p:sp>
        <p:nvSpPr>
          <p:cNvPr id="6" name="TextBox 5"/>
          <p:cNvSpPr txBox="1"/>
          <p:nvPr/>
        </p:nvSpPr>
        <p:spPr>
          <a:xfrm>
            <a:off x="297712" y="1105786"/>
            <a:ext cx="8527311" cy="3570208"/>
          </a:xfrm>
          <a:prstGeom prst="rect">
            <a:avLst/>
          </a:prstGeom>
          <a:noFill/>
        </p:spPr>
        <p:txBody>
          <a:bodyPr wrap="square" rtlCol="0">
            <a:spAutoFit/>
          </a:bodyPr>
          <a:lstStyle/>
          <a:p>
            <a:pPr algn="l"/>
            <a:r>
              <a:rPr lang="en-US" dirty="0" smtClean="0">
                <a:latin typeface="+mn-lt"/>
              </a:rPr>
              <a:t>Run the QAD .NET UI Executable</a:t>
            </a:r>
          </a:p>
          <a:p>
            <a:pPr algn="l"/>
            <a:endParaRPr lang="en-US" sz="1000" dirty="0" smtClean="0">
              <a:latin typeface="+mn-lt"/>
            </a:endParaRPr>
          </a:p>
          <a:p>
            <a:pPr marL="514350" indent="-514350" algn="l">
              <a:buFont typeface="+mj-lt"/>
              <a:buAutoNum type="arabicPeriod"/>
            </a:pPr>
            <a:r>
              <a:rPr lang="en-US" dirty="0" smtClean="0">
                <a:latin typeface="+mn-lt"/>
              </a:rPr>
              <a:t>Open your web browser.</a:t>
            </a:r>
          </a:p>
          <a:p>
            <a:pPr marL="514350" indent="-514350" algn="l"/>
            <a:endParaRPr lang="en-US" sz="1000" dirty="0" smtClean="0">
              <a:latin typeface="+mn-lt"/>
            </a:endParaRPr>
          </a:p>
          <a:p>
            <a:pPr marL="514350" indent="-514350" algn="l">
              <a:buFont typeface="+mj-lt"/>
              <a:buAutoNum type="arabicPeriod" startAt="2"/>
            </a:pPr>
            <a:r>
              <a:rPr lang="en-US" dirty="0" smtClean="0">
                <a:latin typeface="+mn-lt"/>
              </a:rPr>
              <a:t>Paste or enter the QAD Home URL into the browser’s address bar and press Enter.</a:t>
            </a:r>
          </a:p>
          <a:p>
            <a:pPr marL="514350" indent="-514350" algn="l">
              <a:buFont typeface="+mj-lt"/>
              <a:buAutoNum type="arabicPeriod" startAt="2"/>
            </a:pPr>
            <a:endParaRPr lang="en-US" sz="1000" dirty="0" smtClean="0">
              <a:latin typeface="+mn-lt"/>
            </a:endParaRPr>
          </a:p>
          <a:p>
            <a:pPr marL="514350" indent="-514350" algn="l">
              <a:buFont typeface="+mj-lt"/>
              <a:buAutoNum type="arabicPeriod" startAt="2"/>
            </a:pPr>
            <a:r>
              <a:rPr lang="en-US" dirty="0" smtClean="0">
                <a:latin typeface="+mn-lt"/>
              </a:rPr>
              <a:t>The QAD Enterprise Applications Installation page appears and the executable file automatically downloads to your machine.</a:t>
            </a:r>
            <a:endParaRPr lang="en-US" dirty="0">
              <a:latin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US" dirty="0" smtClean="0"/>
              <a:t>Installing the QAD .NET UI</a:t>
            </a:r>
            <a:endParaRPr lang="en-US" dirty="0"/>
          </a:p>
        </p:txBody>
      </p:sp>
      <p:sp>
        <p:nvSpPr>
          <p:cNvPr id="4" name="Footer Placeholder 2"/>
          <p:cNvSpPr>
            <a:spLocks noGrp="1"/>
          </p:cNvSpPr>
          <p:nvPr>
            <p:ph type="ftr" sz="quarter" idx="10"/>
          </p:nvPr>
        </p:nvSpPr>
        <p:spPr/>
        <p:txBody>
          <a:bodyPr/>
          <a:lstStyle/>
          <a:p>
            <a:r>
              <a:rPr lang="en-US" dirty="0" smtClean="0"/>
              <a:t>PC-CM-590</a:t>
            </a:r>
            <a:endParaRPr lang="en-US" dirty="0"/>
          </a:p>
        </p:txBody>
      </p:sp>
      <p:sp>
        <p:nvSpPr>
          <p:cNvPr id="5" name="TextBox 4"/>
          <p:cNvSpPr txBox="1"/>
          <p:nvPr/>
        </p:nvSpPr>
        <p:spPr>
          <a:xfrm>
            <a:off x="308345" y="861216"/>
            <a:ext cx="8516678" cy="5509200"/>
          </a:xfrm>
          <a:prstGeom prst="rect">
            <a:avLst/>
          </a:prstGeom>
          <a:noFill/>
        </p:spPr>
        <p:txBody>
          <a:bodyPr wrap="square" rtlCol="0">
            <a:spAutoFit/>
          </a:bodyPr>
          <a:lstStyle/>
          <a:p>
            <a:pPr algn="l"/>
            <a:r>
              <a:rPr lang="en-US" dirty="0" smtClean="0"/>
              <a:t>QAD Enterprise Application Client Download</a:t>
            </a:r>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marL="457200" indent="-457200" algn="l">
              <a:buFont typeface="+mj-lt"/>
              <a:buAutoNum type="arabicPeriod" startAt="4"/>
            </a:pPr>
            <a:r>
              <a:rPr lang="en-US" sz="2400" dirty="0" smtClean="0">
                <a:latin typeface="+mn-lt"/>
              </a:rPr>
              <a:t>The .exe file may launch automatically after the download is complete or you may need to click the downloaded file.</a:t>
            </a:r>
            <a:endParaRPr lang="en-US" sz="2400" dirty="0">
              <a:latin typeface="+mn-lt"/>
            </a:endParaRPr>
          </a:p>
        </p:txBody>
      </p:sp>
      <p:pic>
        <p:nvPicPr>
          <p:cNvPr id="17410" name="Picture 2"/>
          <p:cNvPicPr>
            <a:picLocks noChangeAspect="1" noChangeArrowheads="1"/>
          </p:cNvPicPr>
          <p:nvPr/>
        </p:nvPicPr>
        <p:blipFill>
          <a:blip r:embed="rId2" cstate="print"/>
          <a:srcRect/>
          <a:stretch>
            <a:fillRect/>
          </a:stretch>
        </p:blipFill>
        <p:spPr bwMode="auto">
          <a:xfrm>
            <a:off x="1552406" y="1540509"/>
            <a:ext cx="6046470" cy="3388995"/>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r>
              <a:rPr lang="en-US" dirty="0" smtClean="0"/>
              <a:t>Installing the QAD .NET UI</a:t>
            </a:r>
            <a:endParaRPr lang="en-US" dirty="0"/>
          </a:p>
        </p:txBody>
      </p:sp>
      <p:sp>
        <p:nvSpPr>
          <p:cNvPr id="7" name="Footer Placeholder 3"/>
          <p:cNvSpPr>
            <a:spLocks noGrp="1"/>
          </p:cNvSpPr>
          <p:nvPr>
            <p:ph type="ftr" sz="quarter" idx="10"/>
          </p:nvPr>
        </p:nvSpPr>
        <p:spPr/>
        <p:txBody>
          <a:bodyPr/>
          <a:lstStyle/>
          <a:p>
            <a:r>
              <a:rPr lang="en-US" dirty="0" smtClean="0"/>
              <a:t>PC-CM-600</a:t>
            </a:r>
            <a:endParaRPr lang="en-US" dirty="0"/>
          </a:p>
        </p:txBody>
      </p:sp>
      <p:sp>
        <p:nvSpPr>
          <p:cNvPr id="8" name="TextBox 7"/>
          <p:cNvSpPr txBox="1"/>
          <p:nvPr/>
        </p:nvSpPr>
        <p:spPr>
          <a:xfrm>
            <a:off x="308344" y="1180211"/>
            <a:ext cx="8516679" cy="4832092"/>
          </a:xfrm>
          <a:prstGeom prst="rect">
            <a:avLst/>
          </a:prstGeom>
          <a:noFill/>
        </p:spPr>
        <p:txBody>
          <a:bodyPr wrap="square" rtlCol="0">
            <a:spAutoFit/>
          </a:bodyPr>
          <a:lstStyle/>
          <a:p>
            <a:pPr algn="l"/>
            <a:r>
              <a:rPr lang="en-US" dirty="0" smtClean="0">
                <a:latin typeface="+mn-lt"/>
              </a:rPr>
              <a:t>Install the QAD Enterprise Edition QAD .NET UI</a:t>
            </a:r>
          </a:p>
          <a:p>
            <a:pPr algn="l"/>
            <a:endParaRPr lang="en-US" dirty="0" smtClean="0">
              <a:latin typeface="+mn-lt"/>
            </a:endParaRPr>
          </a:p>
          <a:p>
            <a:pPr marL="514350" indent="-514350" algn="l">
              <a:buFont typeface="+mj-lt"/>
              <a:buAutoNum type="arabicPeriod"/>
            </a:pPr>
            <a:r>
              <a:rPr lang="en-US" dirty="0" smtClean="0">
                <a:latin typeface="+mn-lt"/>
              </a:rPr>
              <a:t>The QAD Enterprise Applications Setup Wizard appears. </a:t>
            </a:r>
          </a:p>
          <a:p>
            <a:pPr marL="514350" indent="-514350" algn="l">
              <a:buFont typeface="+mj-lt"/>
              <a:buAutoNum type="arabicPeriod"/>
            </a:pPr>
            <a:endParaRPr lang="en-US" sz="1000" dirty="0" smtClean="0">
              <a:latin typeface="+mn-lt"/>
            </a:endParaRPr>
          </a:p>
          <a:p>
            <a:pPr algn="l"/>
            <a:r>
              <a:rPr lang="en-US" sz="2400" b="1" i="1" dirty="0" smtClean="0">
                <a:latin typeface="+mn-lt"/>
              </a:rPr>
              <a:t>	Note</a:t>
            </a:r>
            <a:r>
              <a:rPr lang="en-US" sz="2400" dirty="0" smtClean="0">
                <a:latin typeface="+mn-lt"/>
              </a:rPr>
              <a:t> The application setup wizard and QAD 	.NET UI login screen apply to the Enterprise 	Application suite of products. The following 	procedure is intended to cover Enterprise 	Edition.</a:t>
            </a:r>
          </a:p>
          <a:p>
            <a:pPr algn="l"/>
            <a:endParaRPr lang="en-US" sz="1000" dirty="0" smtClean="0">
              <a:latin typeface="+mn-lt"/>
            </a:endParaRPr>
          </a:p>
          <a:p>
            <a:pPr algn="l"/>
            <a:r>
              <a:rPr lang="en-US" dirty="0" smtClean="0">
                <a:latin typeface="+mn-lt"/>
              </a:rPr>
              <a:t>	Click Next to begin the QAD .NET UI client 	installation. </a:t>
            </a:r>
            <a:endParaRPr lang="en-US" dirty="0">
              <a:latin typeface="+mn-l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3"/>
          <p:cNvSpPr>
            <a:spLocks noGrp="1" noChangeArrowheads="1"/>
          </p:cNvSpPr>
          <p:nvPr>
            <p:ph type="title"/>
          </p:nvPr>
        </p:nvSpPr>
        <p:spPr/>
        <p:txBody>
          <a:bodyPr/>
          <a:lstStyle/>
          <a:p>
            <a:r>
              <a:rPr lang="en-US" dirty="0" smtClean="0"/>
              <a:t>Installing the QAD .NET UI</a:t>
            </a:r>
            <a:endParaRPr lang="en-US" dirty="0"/>
          </a:p>
        </p:txBody>
      </p:sp>
      <p:sp>
        <p:nvSpPr>
          <p:cNvPr id="5" name="Footer Placeholder 2"/>
          <p:cNvSpPr>
            <a:spLocks noGrp="1"/>
          </p:cNvSpPr>
          <p:nvPr>
            <p:ph type="ftr" sz="quarter" idx="10"/>
          </p:nvPr>
        </p:nvSpPr>
        <p:spPr/>
        <p:txBody>
          <a:bodyPr/>
          <a:lstStyle/>
          <a:p>
            <a:r>
              <a:rPr lang="en-US" dirty="0" smtClean="0"/>
              <a:t>PC-CM-610</a:t>
            </a:r>
            <a:endParaRPr lang="en-US" dirty="0"/>
          </a:p>
        </p:txBody>
      </p:sp>
      <p:sp>
        <p:nvSpPr>
          <p:cNvPr id="6" name="TextBox 5"/>
          <p:cNvSpPr txBox="1"/>
          <p:nvPr/>
        </p:nvSpPr>
        <p:spPr>
          <a:xfrm>
            <a:off x="297711" y="1180208"/>
            <a:ext cx="8527311" cy="523220"/>
          </a:xfrm>
          <a:prstGeom prst="rect">
            <a:avLst/>
          </a:prstGeom>
          <a:noFill/>
        </p:spPr>
        <p:txBody>
          <a:bodyPr wrap="square" rtlCol="0">
            <a:spAutoFit/>
          </a:bodyPr>
          <a:lstStyle/>
          <a:p>
            <a:pPr algn="l"/>
            <a:r>
              <a:rPr lang="en-US" dirty="0" smtClean="0">
                <a:latin typeface="+mn-lt"/>
              </a:rPr>
              <a:t>Setup Wizard</a:t>
            </a:r>
            <a:endParaRPr lang="en-US" dirty="0">
              <a:latin typeface="+mn-lt"/>
            </a:endParaRPr>
          </a:p>
        </p:txBody>
      </p:sp>
      <p:pic>
        <p:nvPicPr>
          <p:cNvPr id="18434" name="Picture 2"/>
          <p:cNvPicPr>
            <a:picLocks noChangeAspect="1" noChangeArrowheads="1"/>
          </p:cNvPicPr>
          <p:nvPr/>
        </p:nvPicPr>
        <p:blipFill>
          <a:blip r:embed="rId2" cstate="print"/>
          <a:srcRect/>
          <a:stretch>
            <a:fillRect/>
          </a:stretch>
        </p:blipFill>
        <p:spPr bwMode="auto">
          <a:xfrm>
            <a:off x="2143125" y="2043909"/>
            <a:ext cx="4857750" cy="3790950"/>
          </a:xfrm>
          <a:prstGeom prst="rect">
            <a:avLst/>
          </a:prstGeom>
          <a:noFill/>
          <a:ln w="9525">
            <a:solidFill>
              <a:schemeClr val="accent1"/>
            </a:solidFill>
            <a:miter lim="800000"/>
            <a:headEnd/>
            <a:tailEnd/>
          </a:ln>
          <a:effectLst>
            <a:outerShdw blurRad="50800" dist="63500" dir="2700000" algn="tl" rotWithShape="0">
              <a:prstClr val="black">
                <a:alpha val="40000"/>
              </a:prstClr>
            </a:outerShdw>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.NET UI</a:t>
            </a:r>
            <a:endParaRPr lang="en-US" dirty="0"/>
          </a:p>
        </p:txBody>
      </p:sp>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308344" y="1180205"/>
            <a:ext cx="8516679" cy="1384995"/>
          </a:xfrm>
          <a:prstGeom prst="rect">
            <a:avLst/>
          </a:prstGeom>
          <a:noFill/>
        </p:spPr>
        <p:txBody>
          <a:bodyPr wrap="square" rtlCol="0">
            <a:spAutoFit/>
          </a:bodyPr>
          <a:lstStyle/>
          <a:p>
            <a:pPr marL="514350" indent="-514350" algn="l">
              <a:buFont typeface="+mj-lt"/>
              <a:buAutoNum type="arabicPeriod" startAt="2"/>
            </a:pPr>
            <a:r>
              <a:rPr lang="en-US" dirty="0" smtClean="0">
                <a:latin typeface="+mn-lt"/>
              </a:rPr>
              <a:t>Choose whether to install a new instance of the QAD .NET UI or upgrade an existing instance. Click Next.</a:t>
            </a:r>
            <a:endParaRPr lang="en-US" dirty="0">
              <a:latin typeface="+mn-lt"/>
            </a:endParaRPr>
          </a:p>
        </p:txBody>
      </p:sp>
      <p:pic>
        <p:nvPicPr>
          <p:cNvPr id="19458" name="Picture 2"/>
          <p:cNvPicPr>
            <a:picLocks noChangeAspect="1" noChangeArrowheads="1"/>
          </p:cNvPicPr>
          <p:nvPr/>
        </p:nvPicPr>
        <p:blipFill>
          <a:blip r:embed="rId2" cstate="print"/>
          <a:srcRect/>
          <a:stretch>
            <a:fillRect/>
          </a:stretch>
        </p:blipFill>
        <p:spPr bwMode="auto">
          <a:xfrm>
            <a:off x="2181225" y="2606681"/>
            <a:ext cx="4781550" cy="368617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.NET UI</a:t>
            </a:r>
            <a:endParaRPr lang="en-US" dirty="0"/>
          </a:p>
        </p:txBody>
      </p:sp>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297712" y="1190820"/>
            <a:ext cx="8537944" cy="954107"/>
          </a:xfrm>
          <a:prstGeom prst="rect">
            <a:avLst/>
          </a:prstGeom>
          <a:noFill/>
        </p:spPr>
        <p:txBody>
          <a:bodyPr wrap="square" rtlCol="0">
            <a:spAutoFit/>
          </a:bodyPr>
          <a:lstStyle/>
          <a:p>
            <a:pPr marL="514350" indent="-514350" algn="l">
              <a:buFont typeface="+mj-lt"/>
              <a:buAutoNum type="arabicPeriod" startAt="3"/>
            </a:pPr>
            <a:r>
              <a:rPr lang="en-US" dirty="0" smtClean="0">
                <a:latin typeface="+mn-lt"/>
              </a:rPr>
              <a:t>You are now ready to install an instance of the QAD .NET UI. Click Install.</a:t>
            </a:r>
            <a:endParaRPr lang="en-US" dirty="0">
              <a:latin typeface="+mn-lt"/>
            </a:endParaRPr>
          </a:p>
        </p:txBody>
      </p:sp>
      <p:pic>
        <p:nvPicPr>
          <p:cNvPr id="20482" name="Picture 2"/>
          <p:cNvPicPr>
            <a:picLocks noChangeAspect="1" noChangeArrowheads="1"/>
          </p:cNvPicPr>
          <p:nvPr/>
        </p:nvPicPr>
        <p:blipFill>
          <a:blip r:embed="rId2" cstate="print"/>
          <a:srcRect/>
          <a:stretch>
            <a:fillRect/>
          </a:stretch>
        </p:blipFill>
        <p:spPr bwMode="auto">
          <a:xfrm>
            <a:off x="2195513" y="2297216"/>
            <a:ext cx="4752975" cy="366712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.NET UI</a:t>
            </a:r>
            <a:endParaRPr lang="en-US" dirty="0"/>
          </a:p>
        </p:txBody>
      </p:sp>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297712" y="1212090"/>
            <a:ext cx="8527311" cy="3108543"/>
          </a:xfrm>
          <a:prstGeom prst="rect">
            <a:avLst/>
          </a:prstGeom>
          <a:noFill/>
        </p:spPr>
        <p:txBody>
          <a:bodyPr wrap="square" rtlCol="0">
            <a:spAutoFit/>
          </a:bodyPr>
          <a:lstStyle/>
          <a:p>
            <a:pPr marL="514350" indent="-514350" algn="l">
              <a:buFont typeface="+mj-lt"/>
              <a:buAutoNum type="arabicPeriod" startAt="4"/>
            </a:pPr>
            <a:r>
              <a:rPr lang="en-US" dirty="0" smtClean="0">
                <a:latin typeface="+mn-lt"/>
              </a:rPr>
              <a:t>The setup wizard displays the installation progress, and then the Setup Wizard Complete screen appears. Click Finish.</a:t>
            </a:r>
          </a:p>
          <a:p>
            <a:pPr marL="514350" indent="-514350" algn="l">
              <a:buFont typeface="+mj-lt"/>
              <a:buAutoNum type="arabicPeriod" startAt="4"/>
            </a:pPr>
            <a:endParaRPr lang="en-US" dirty="0" smtClean="0">
              <a:latin typeface="+mn-lt"/>
            </a:endParaRPr>
          </a:p>
          <a:p>
            <a:pPr marL="514350" indent="-514350" algn="l">
              <a:buFont typeface="+mj-lt"/>
              <a:buAutoNum type="arabicPeriod" startAt="4"/>
            </a:pPr>
            <a:r>
              <a:rPr lang="en-US" dirty="0" smtClean="0">
                <a:latin typeface="+mn-lt"/>
              </a:rPr>
              <a:t>The QAD Enterprise Applications shortcut appears on your desktop and is ready to launch.</a:t>
            </a:r>
            <a:endParaRPr lang="en-US" dirty="0">
              <a:latin typeface="+mn-l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.NET UI</a:t>
            </a:r>
            <a:endParaRPr lang="en-US" dirty="0"/>
          </a:p>
        </p:txBody>
      </p:sp>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297711" y="1190826"/>
            <a:ext cx="8527311" cy="1384995"/>
          </a:xfrm>
          <a:prstGeom prst="rect">
            <a:avLst/>
          </a:prstGeom>
          <a:noFill/>
        </p:spPr>
        <p:txBody>
          <a:bodyPr wrap="square" rtlCol="0">
            <a:spAutoFit/>
          </a:bodyPr>
          <a:lstStyle/>
          <a:p>
            <a:pPr marL="514350" indent="-514350" algn="l">
              <a:buFont typeface="+mj-lt"/>
              <a:buAutoNum type="arabicPeriod"/>
            </a:pPr>
            <a:r>
              <a:rPr lang="en-US" dirty="0" smtClean="0">
                <a:latin typeface="+mn-lt"/>
              </a:rPr>
              <a:t>Double-click the QAD Enterprise Applications icon on your desktop. The login window appears.</a:t>
            </a:r>
            <a:endParaRPr lang="en-US" dirty="0">
              <a:latin typeface="+mn-lt"/>
            </a:endParaRPr>
          </a:p>
        </p:txBody>
      </p:sp>
      <p:pic>
        <p:nvPicPr>
          <p:cNvPr id="21506" name="Picture 2"/>
          <p:cNvPicPr>
            <a:picLocks noChangeAspect="1" noChangeArrowheads="1"/>
          </p:cNvPicPr>
          <p:nvPr/>
        </p:nvPicPr>
        <p:blipFill>
          <a:blip r:embed="rId2" cstate="print"/>
          <a:srcRect/>
          <a:stretch>
            <a:fillRect/>
          </a:stretch>
        </p:blipFill>
        <p:spPr bwMode="auto">
          <a:xfrm>
            <a:off x="2347913" y="2891653"/>
            <a:ext cx="4448175" cy="3009900"/>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.NET UI</a:t>
            </a:r>
            <a:endParaRPr lang="en-US" dirty="0"/>
          </a:p>
        </p:txBody>
      </p:sp>
      <p:sp>
        <p:nvSpPr>
          <p:cNvPr id="3" name="Footer Placeholder 2"/>
          <p:cNvSpPr>
            <a:spLocks noGrp="1"/>
          </p:cNvSpPr>
          <p:nvPr>
            <p:ph type="ftr" sz="quarter" idx="10"/>
          </p:nvPr>
        </p:nvSpPr>
        <p:spPr/>
        <p:txBody>
          <a:bodyPr/>
          <a:lstStyle/>
          <a:p>
            <a:r>
              <a:rPr lang="en-US" dirty="0" smtClean="0"/>
              <a:t>PC-CM-</a:t>
            </a:r>
            <a:endParaRPr lang="en-US" dirty="0"/>
          </a:p>
        </p:txBody>
      </p:sp>
      <p:sp>
        <p:nvSpPr>
          <p:cNvPr id="4" name="TextBox 3"/>
          <p:cNvSpPr txBox="1"/>
          <p:nvPr/>
        </p:nvSpPr>
        <p:spPr>
          <a:xfrm>
            <a:off x="297712" y="1190837"/>
            <a:ext cx="8537943" cy="3539430"/>
          </a:xfrm>
          <a:prstGeom prst="rect">
            <a:avLst/>
          </a:prstGeom>
          <a:noFill/>
        </p:spPr>
        <p:txBody>
          <a:bodyPr wrap="square" rtlCol="0">
            <a:spAutoFit/>
          </a:bodyPr>
          <a:lstStyle/>
          <a:p>
            <a:pPr algn="l"/>
            <a:r>
              <a:rPr lang="en-US" dirty="0" smtClean="0">
                <a:latin typeface="+mn-lt"/>
              </a:rPr>
              <a:t>Make the following entries:</a:t>
            </a:r>
          </a:p>
          <a:p>
            <a:pPr algn="l"/>
            <a:endParaRPr lang="en-US" dirty="0" smtClean="0">
              <a:latin typeface="+mn-lt"/>
            </a:endParaRPr>
          </a:p>
          <a:p>
            <a:pPr lvl="1" algn="l">
              <a:buFont typeface="Arial" pitchFamily="34" charset="0"/>
              <a:buChar char="•"/>
            </a:pPr>
            <a:r>
              <a:rPr lang="en-US" dirty="0" smtClean="0">
                <a:latin typeface="+mn-lt"/>
              </a:rPr>
              <a:t>  User: mfg</a:t>
            </a:r>
          </a:p>
          <a:p>
            <a:pPr lvl="1" algn="l">
              <a:buFont typeface="Arial" pitchFamily="34" charset="0"/>
              <a:buChar char="•"/>
            </a:pPr>
            <a:r>
              <a:rPr lang="en-US" dirty="0" smtClean="0">
                <a:latin typeface="+mn-lt"/>
              </a:rPr>
              <a:t>  Password: leave blank</a:t>
            </a:r>
          </a:p>
          <a:p>
            <a:pPr algn="l"/>
            <a:endParaRPr lang="en-US" dirty="0" smtClean="0">
              <a:latin typeface="+mn-lt"/>
            </a:endParaRPr>
          </a:p>
          <a:p>
            <a:pPr marL="514350" indent="-514350" algn="l">
              <a:buFont typeface="+mj-lt"/>
              <a:buAutoNum type="arabicPeriod" startAt="2"/>
            </a:pPr>
            <a:r>
              <a:rPr lang="en-US" dirty="0" smtClean="0">
                <a:latin typeface="+mn-lt"/>
              </a:rPr>
              <a:t>Click OK.</a:t>
            </a:r>
          </a:p>
          <a:p>
            <a:pPr marL="514350" indent="-514350" algn="l">
              <a:buFont typeface="+mj-lt"/>
              <a:buAutoNum type="arabicPeriod" startAt="2"/>
            </a:pPr>
            <a:r>
              <a:rPr lang="en-US" dirty="0" smtClean="0">
                <a:latin typeface="+mn-lt"/>
              </a:rPr>
              <a:t>The QAD .NET UI appears, indicating that the install was successful.</a:t>
            </a:r>
            <a:endParaRPr lang="en-US" dirty="0">
              <a:latin typeface="+mn-lt"/>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Installing QAD Add-ons and Updates</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71" name="Rectangle 2075"/>
          <p:cNvSpPr>
            <a:spLocks noGrp="1" noChangeArrowheads="1"/>
          </p:cNvSpPr>
          <p:nvPr>
            <p:ph type="title"/>
          </p:nvPr>
        </p:nvSpPr>
        <p:spPr/>
        <p:txBody>
          <a:bodyPr/>
          <a:lstStyle/>
          <a:p>
            <a:r>
              <a:rPr lang="en-US" dirty="0" smtClean="0"/>
              <a:t>Installation Summary</a:t>
            </a:r>
            <a:endParaRPr lang="en-US" dirty="0"/>
          </a:p>
        </p:txBody>
      </p:sp>
      <p:sp>
        <p:nvSpPr>
          <p:cNvPr id="11" name="Footer Placeholder 2"/>
          <p:cNvSpPr>
            <a:spLocks noGrp="1"/>
          </p:cNvSpPr>
          <p:nvPr>
            <p:ph type="ftr" sz="quarter" idx="10"/>
          </p:nvPr>
        </p:nvSpPr>
        <p:spPr/>
        <p:txBody>
          <a:bodyPr/>
          <a:lstStyle/>
          <a:p>
            <a:r>
              <a:rPr lang="en-US" dirty="0" smtClean="0"/>
              <a:t>PC-CM-060</a:t>
            </a:r>
            <a:endParaRPr lang="en-US" dirty="0"/>
          </a:p>
        </p:txBody>
      </p:sp>
      <p:sp>
        <p:nvSpPr>
          <p:cNvPr id="185347" name="Rectangle 2051"/>
          <p:cNvSpPr>
            <a:spLocks noChangeArrowheads="1"/>
          </p:cNvSpPr>
          <p:nvPr/>
        </p:nvSpPr>
        <p:spPr bwMode="auto">
          <a:xfrm>
            <a:off x="276225" y="511175"/>
            <a:ext cx="95250" cy="457200"/>
          </a:xfrm>
          <a:prstGeom prst="rect">
            <a:avLst/>
          </a:prstGeom>
          <a:noFill/>
          <a:ln w="12700" cmpd="dbl">
            <a:noFill/>
            <a:miter lim="800000"/>
            <a:headEnd/>
            <a:tailEnd/>
          </a:ln>
          <a:effectLst/>
        </p:spPr>
        <p:txBody>
          <a:bodyPr wrap="none" lIns="47625" tIns="19050" rIns="47625" bIns="19050">
            <a:spAutoFit/>
          </a:bodyPr>
          <a:lstStyle/>
          <a:p>
            <a:pPr algn="l" eaLnBrk="0" hangingPunct="0">
              <a:lnSpc>
                <a:spcPct val="98000"/>
              </a:lnSpc>
            </a:pPr>
            <a:endParaRPr lang="en-US" b="1" dirty="0">
              <a:latin typeface="Helvetica"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308365" y="1032494"/>
            <a:ext cx="8517255" cy="5068253"/>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This chapter describes how to install QAD add-on products into Enterprise Edition.</a:t>
            </a:r>
          </a:p>
          <a:p>
            <a:pPr>
              <a:buNone/>
            </a:pPr>
            <a:endParaRPr lang="en-US" dirty="0" smtClean="0"/>
          </a:p>
          <a:p>
            <a:r>
              <a:rPr lang="en-US" b="1" i="1" dirty="0" smtClean="0"/>
              <a:t>Overview </a:t>
            </a:r>
          </a:p>
          <a:p>
            <a:r>
              <a:rPr lang="en-US" b="1" i="1" dirty="0" smtClean="0"/>
              <a:t>Installing a QAD Add-on Product</a:t>
            </a:r>
          </a:p>
          <a:p>
            <a:r>
              <a:rPr lang="en-US" b="1" i="1" dirty="0" smtClean="0"/>
              <a:t>Installing an Update </a:t>
            </a:r>
            <a:endParaRPr lang="en-US" dirty="0"/>
          </a:p>
        </p:txBody>
      </p:sp>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010089"/>
            <a:ext cx="8527310" cy="5262979"/>
          </a:xfrm>
          <a:prstGeom prst="rect">
            <a:avLst/>
          </a:prstGeom>
          <a:noFill/>
        </p:spPr>
        <p:txBody>
          <a:bodyPr wrap="square" rtlCol="0">
            <a:spAutoFit/>
          </a:bodyPr>
          <a:lstStyle/>
          <a:p>
            <a:pPr algn="l"/>
            <a:r>
              <a:rPr lang="en-US" b="1" dirty="0" smtClean="0">
                <a:latin typeface="+mn-lt"/>
              </a:rPr>
              <a:t>Overview</a:t>
            </a:r>
          </a:p>
          <a:p>
            <a:pPr algn="l"/>
            <a:endParaRPr lang="en-US" b="1" dirty="0" smtClean="0">
              <a:latin typeface="+mn-lt"/>
            </a:endParaRPr>
          </a:p>
          <a:p>
            <a:pPr algn="l"/>
            <a:r>
              <a:rPr lang="en-US" dirty="0" smtClean="0">
                <a:latin typeface="+mn-lt"/>
              </a:rPr>
              <a:t>Enterprise Edition supports multiple add-on products to expand and enhance your ERP environment. You can install many of these products with a single command. For additional information on which add-on products are compatible with this release of Enterprise Edition and fully supported by a YAB installation, refer to the Product Compatibility Guide in the QAD Store and to the individual add-on installation guides.</a:t>
            </a:r>
            <a:endParaRPr lang="en-US" dirty="0">
              <a:latin typeface="+mn-l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Rectangle 4"/>
          <p:cNvSpPr/>
          <p:nvPr/>
        </p:nvSpPr>
        <p:spPr>
          <a:xfrm>
            <a:off x="308343" y="1215088"/>
            <a:ext cx="8516679" cy="4124206"/>
          </a:xfrm>
          <a:prstGeom prst="rect">
            <a:avLst/>
          </a:prstGeom>
        </p:spPr>
        <p:txBody>
          <a:bodyPr wrap="square">
            <a:spAutoFit/>
          </a:bodyPr>
          <a:lstStyle/>
          <a:p>
            <a:pPr algn="l"/>
            <a:r>
              <a:rPr lang="en-US" b="1" dirty="0" smtClean="0">
                <a:latin typeface="+mn-lt"/>
              </a:rPr>
              <a:t>Installing a QAD Add-on Product</a:t>
            </a:r>
          </a:p>
          <a:p>
            <a:pPr algn="l"/>
            <a:endParaRPr lang="en-US" dirty="0" smtClean="0">
              <a:latin typeface="+mn-lt"/>
            </a:endParaRPr>
          </a:p>
          <a:p>
            <a:pPr algn="l"/>
            <a:r>
              <a:rPr lang="en-US" b="1" i="1" dirty="0" smtClean="0">
                <a:latin typeface="+mn-lt"/>
              </a:rPr>
              <a:t>Note</a:t>
            </a:r>
            <a:r>
              <a:rPr lang="en-US" dirty="0" smtClean="0">
                <a:latin typeface="+mn-lt"/>
              </a:rPr>
              <a:t> For detailed pre-installation requirements, see the installation guide for your specific add-on product. Ensure that those requirements are met before proceeding with the installation.</a:t>
            </a:r>
          </a:p>
          <a:p>
            <a:pPr algn="l"/>
            <a:endParaRPr lang="en-US" dirty="0" smtClean="0">
              <a:latin typeface="+mn-lt"/>
            </a:endParaRPr>
          </a:p>
          <a:p>
            <a:pPr algn="l"/>
            <a:r>
              <a:rPr lang="en-US" dirty="0" smtClean="0">
                <a:latin typeface="+mn-lt"/>
              </a:rPr>
              <a:t>Follow these steps to install a QAD add-on product.</a:t>
            </a:r>
          </a:p>
          <a:p>
            <a:pPr algn="l"/>
            <a:endParaRPr lang="en-US" sz="1000" dirty="0" smtClean="0">
              <a:latin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89334"/>
            <a:ext cx="8229600" cy="5424523"/>
          </a:xfrm>
        </p:spPr>
        <p:txBody>
          <a:bodyPr>
            <a:normAutofit/>
          </a:bodyPr>
          <a:lstStyle/>
          <a:p>
            <a:pPr marL="514350" indent="-514350">
              <a:buFont typeface="+mj-lt"/>
              <a:buAutoNum type="arabicPeriod"/>
            </a:pPr>
            <a:r>
              <a:rPr lang="en-US" b="1" dirty="0" smtClean="0"/>
              <a:t>Download the add-on file from the QAD Store or from QAD Release Fulfillment. </a:t>
            </a:r>
          </a:p>
          <a:p>
            <a:pPr marL="514350" indent="-514350">
              <a:buFont typeface="+mj-lt"/>
              <a:buAutoNum type="arabicPeriod"/>
            </a:pPr>
            <a:r>
              <a:rPr lang="en-US" b="1" dirty="0" smtClean="0"/>
              <a:t>Move the file to a file system that is accessible from the UNIX host where your Enterprise Edition environment is installed.</a:t>
            </a:r>
          </a:p>
          <a:p>
            <a:pPr marL="514350" indent="-514350">
              <a:buFont typeface="+mj-lt"/>
              <a:buAutoNum type="arabicPeriod"/>
            </a:pPr>
            <a:r>
              <a:rPr lang="en-US" b="1" dirty="0" smtClean="0"/>
              <a:t>Change to the directory where Enterprise Edition is installed.</a:t>
            </a:r>
          </a:p>
          <a:p>
            <a:pPr>
              <a:buNone/>
            </a:pPr>
            <a:r>
              <a:rPr lang="en-US" dirty="0" smtClean="0">
                <a:latin typeface="Courier New" pitchFamily="49" charset="0"/>
                <a:cs typeface="Courier New" pitchFamily="49" charset="0"/>
              </a:rPr>
              <a:t>			cd directory</a:t>
            </a:r>
          </a:p>
          <a:p>
            <a:pPr marL="514350" indent="-514350">
              <a:buFont typeface="+mj-lt"/>
              <a:buAutoNum type="arabicPeriod" startAt="4"/>
            </a:pPr>
            <a:r>
              <a:rPr lang="en-US" b="1" dirty="0" smtClean="0"/>
              <a:t>Enter:</a:t>
            </a:r>
          </a:p>
          <a:p>
            <a:pPr>
              <a:buNone/>
            </a:pPr>
            <a:r>
              <a:rPr lang="en-US" dirty="0" smtClean="0">
                <a:latin typeface="Courier New" pitchFamily="49" charset="0"/>
                <a:cs typeface="Courier New" pitchFamily="49" charset="0"/>
              </a:rPr>
              <a:t>			yab install [ZIP FILE]</a:t>
            </a:r>
            <a:endParaRPr lang="en-US" dirty="0">
              <a:latin typeface="Courier New" pitchFamily="49" charset="0"/>
              <a:cs typeface="Courier New" pitchFamily="49" charset="0"/>
            </a:endParaRPr>
          </a:p>
        </p:txBody>
      </p:sp>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01464"/>
            <a:ext cx="8548576" cy="3170099"/>
          </a:xfrm>
          <a:prstGeom prst="rect">
            <a:avLst/>
          </a:prstGeom>
          <a:noFill/>
        </p:spPr>
        <p:txBody>
          <a:bodyPr wrap="square" rtlCol="0">
            <a:spAutoFit/>
          </a:bodyPr>
          <a:lstStyle/>
          <a:p>
            <a:pPr algn="l"/>
            <a:r>
              <a:rPr lang="en-US" dirty="0" smtClean="0">
                <a:latin typeface="+mn-lt"/>
              </a:rPr>
              <a:t>For example:</a:t>
            </a:r>
          </a:p>
          <a:p>
            <a:pPr algn="l"/>
            <a:endParaRPr lang="en-US" dirty="0" smtClean="0">
              <a:latin typeface="+mn-lt"/>
            </a:endParaRPr>
          </a:p>
          <a:p>
            <a:pPr algn="l"/>
            <a:r>
              <a:rPr lang="en-US" sz="1600" dirty="0" smtClean="0">
                <a:latin typeface="Courier New" pitchFamily="49" charset="0"/>
                <a:cs typeface="Courier New" pitchFamily="49" charset="0"/>
              </a:rPr>
              <a:t>	yab install /dr01/i19-br-bundle-installer-4.0.0.14.zip</a:t>
            </a:r>
          </a:p>
          <a:p>
            <a:pPr algn="l"/>
            <a:endParaRPr lang="en-US" sz="1600" dirty="0" smtClean="0">
              <a:latin typeface="Courier New" pitchFamily="49" charset="0"/>
              <a:cs typeface="Courier New" pitchFamily="49" charset="0"/>
            </a:endParaRPr>
          </a:p>
          <a:p>
            <a:pPr marL="514350" indent="-514350" algn="l">
              <a:buFont typeface="+mj-lt"/>
              <a:buAutoNum type="arabicPeriod" startAt="5"/>
            </a:pPr>
            <a:r>
              <a:rPr lang="en-US" dirty="0" smtClean="0">
                <a:latin typeface="+mn-lt"/>
              </a:rPr>
              <a:t>The add-on product installs. </a:t>
            </a:r>
          </a:p>
          <a:p>
            <a:pPr marL="514350" indent="-514350" algn="l">
              <a:buFont typeface="+mj-lt"/>
              <a:buAutoNum type="arabicPeriod" startAt="5"/>
            </a:pPr>
            <a:r>
              <a:rPr lang="en-US" dirty="0" smtClean="0">
                <a:latin typeface="+mn-lt"/>
              </a:rPr>
              <a:t>For post-installation requirements and configuration information, see the installation guide for your specific add-on product.</a:t>
            </a:r>
            <a:endParaRPr lang="en-US" dirty="0">
              <a:latin typeface="+mn-lt"/>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978177"/>
            <a:ext cx="8537944" cy="5001369"/>
          </a:xfrm>
          <a:prstGeom prst="rect">
            <a:avLst/>
          </a:prstGeom>
          <a:noFill/>
        </p:spPr>
        <p:txBody>
          <a:bodyPr wrap="square" rtlCol="0">
            <a:spAutoFit/>
          </a:bodyPr>
          <a:lstStyle/>
          <a:p>
            <a:pPr algn="l"/>
            <a:r>
              <a:rPr lang="en-US" b="1" dirty="0" smtClean="0">
                <a:latin typeface="+mn-lt"/>
              </a:rPr>
              <a:t>Installing an Update</a:t>
            </a:r>
          </a:p>
          <a:p>
            <a:pPr algn="l"/>
            <a:endParaRPr lang="en-US" sz="1100" b="1" dirty="0" smtClean="0">
              <a:latin typeface="+mn-lt"/>
            </a:endParaRPr>
          </a:p>
          <a:p>
            <a:pPr algn="l"/>
            <a:r>
              <a:rPr lang="en-US" dirty="0" smtClean="0"/>
              <a:t>Follow these steps to install an update to Enterprise Edition.</a:t>
            </a:r>
          </a:p>
          <a:p>
            <a:pPr marL="514350" indent="-514350" algn="l">
              <a:buFont typeface="+mj-lt"/>
              <a:buAutoNum type="arabicPeriod"/>
            </a:pPr>
            <a:r>
              <a:rPr lang="en-US" dirty="0" smtClean="0"/>
              <a:t>Download the update from the QAD Store or from QAD Release Fulfillment.</a:t>
            </a:r>
          </a:p>
          <a:p>
            <a:pPr marL="514350" indent="-514350" algn="l">
              <a:buFont typeface="+mj-lt"/>
              <a:buAutoNum type="arabicPeriod"/>
            </a:pPr>
            <a:r>
              <a:rPr lang="en-US" dirty="0" smtClean="0"/>
              <a:t>Move the file to a file system that is accessible from the UNIX host where your Enterprise Edition environment is installed.</a:t>
            </a:r>
          </a:p>
          <a:p>
            <a:pPr marL="514350" indent="-514350" algn="l">
              <a:buFont typeface="+mj-lt"/>
              <a:buAutoNum type="arabicPeriod"/>
            </a:pPr>
            <a:r>
              <a:rPr lang="en-US" dirty="0" smtClean="0"/>
              <a:t>Change to the directory where Enterprise Edition is installed.</a:t>
            </a:r>
          </a:p>
          <a:p>
            <a:pPr algn="l"/>
            <a:r>
              <a:rPr lang="en-US" dirty="0" smtClean="0">
                <a:latin typeface="Courier New" pitchFamily="49" charset="0"/>
                <a:cs typeface="Courier New" pitchFamily="49" charset="0"/>
              </a:rPr>
              <a:t>		cd directory</a:t>
            </a:r>
            <a:endParaRPr lang="en-US" dirty="0">
              <a:latin typeface="Courier New" pitchFamily="49" charset="0"/>
              <a:cs typeface="Courier New" pitchFamily="49"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Installing QAD Add-ons and Updates</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233377"/>
            <a:ext cx="8527310" cy="4031873"/>
          </a:xfrm>
          <a:prstGeom prst="rect">
            <a:avLst/>
          </a:prstGeom>
          <a:noFill/>
        </p:spPr>
        <p:txBody>
          <a:bodyPr wrap="square" rtlCol="0">
            <a:spAutoFit/>
          </a:bodyPr>
          <a:lstStyle/>
          <a:p>
            <a:pPr marL="514350" indent="-514350" algn="l">
              <a:buFont typeface="+mj-lt"/>
              <a:buAutoNum type="arabicPeriod" startAt="4"/>
            </a:pPr>
            <a:r>
              <a:rPr lang="en-US" dirty="0" smtClean="0">
                <a:latin typeface="+mn-lt"/>
              </a:rPr>
              <a:t>Enter:</a:t>
            </a:r>
          </a:p>
          <a:p>
            <a:pPr marL="514350" indent="-514350" algn="l"/>
            <a:endParaRPr lang="en-US" dirty="0" smtClean="0">
              <a:latin typeface="+mn-lt"/>
            </a:endParaRPr>
          </a:p>
          <a:p>
            <a:pPr algn="l"/>
            <a:r>
              <a:rPr lang="en-US" sz="2000" dirty="0" smtClean="0">
                <a:latin typeface="Courier New" pitchFamily="49" charset="0"/>
                <a:cs typeface="Courier New" pitchFamily="49" charset="0"/>
              </a:rPr>
              <a:t>	yab install [ZIP FILE]</a:t>
            </a:r>
          </a:p>
          <a:p>
            <a:pPr algn="l"/>
            <a:endParaRPr lang="en-US" sz="2000" dirty="0" smtClean="0">
              <a:latin typeface="Courier New" pitchFamily="49" charset="0"/>
              <a:cs typeface="Courier New" pitchFamily="49" charset="0"/>
            </a:endParaRPr>
          </a:p>
          <a:p>
            <a:pPr algn="l"/>
            <a:r>
              <a:rPr lang="en-US" dirty="0" smtClean="0">
                <a:latin typeface="+mn-lt"/>
              </a:rPr>
              <a:t>where </a:t>
            </a:r>
            <a:r>
              <a:rPr lang="en-US" i="1" dirty="0" smtClean="0">
                <a:latin typeface="+mn-lt"/>
              </a:rPr>
              <a:t>zip file</a:t>
            </a:r>
            <a:r>
              <a:rPr lang="en-US" dirty="0" smtClean="0">
                <a:latin typeface="+mn-lt"/>
              </a:rPr>
              <a:t> is the name of the file you received from QAD. For example:</a:t>
            </a:r>
          </a:p>
          <a:p>
            <a:pPr algn="l"/>
            <a:endParaRPr lang="en-US" dirty="0" smtClean="0">
              <a:latin typeface="+mn-lt"/>
            </a:endParaRPr>
          </a:p>
          <a:p>
            <a:pPr algn="l"/>
            <a:r>
              <a:rPr lang="en-US" sz="2400" dirty="0" smtClean="0">
                <a:latin typeface="Courier New" pitchFamily="49" charset="0"/>
                <a:cs typeface="Courier New" pitchFamily="49" charset="0"/>
              </a:rPr>
              <a:t>	yab install financials-2016ee-patch2.zip</a:t>
            </a:r>
          </a:p>
          <a:p>
            <a:pPr algn="l"/>
            <a:endParaRPr lang="en-US" sz="2400" dirty="0" smtClean="0">
              <a:latin typeface="Courier New" pitchFamily="49" charset="0"/>
              <a:cs typeface="Courier New" pitchFamily="49" charset="0"/>
            </a:endParaRPr>
          </a:p>
          <a:p>
            <a:pPr marL="514350" indent="-514350" algn="l">
              <a:buFont typeface="+mj-lt"/>
              <a:buAutoNum type="arabicPeriod" startAt="5"/>
            </a:pPr>
            <a:r>
              <a:rPr lang="en-US" dirty="0" smtClean="0">
                <a:latin typeface="+mn-lt"/>
              </a:rPr>
              <a:t>The update installs.</a:t>
            </a:r>
            <a:endParaRPr lang="en-US" dirty="0">
              <a:latin typeface="+mn-lt"/>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Setting Up the Reporting Service</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180212"/>
            <a:ext cx="8527310" cy="3539430"/>
          </a:xfrm>
          <a:prstGeom prst="rect">
            <a:avLst/>
          </a:prstGeom>
          <a:noFill/>
        </p:spPr>
        <p:txBody>
          <a:bodyPr wrap="square" rtlCol="0">
            <a:spAutoFit/>
          </a:bodyPr>
          <a:lstStyle/>
          <a:p>
            <a:pPr algn="l"/>
            <a:r>
              <a:rPr lang="en-US" dirty="0" smtClean="0">
                <a:latin typeface="+mn-lt"/>
              </a:rPr>
              <a:t>This chapter describes how to install, configure, and troubleshoot the QAD Reporting Service.</a:t>
            </a:r>
          </a:p>
          <a:p>
            <a:pPr algn="l"/>
            <a:endParaRPr lang="en-US" dirty="0" smtClean="0"/>
          </a:p>
          <a:p>
            <a:pPr algn="l"/>
            <a:r>
              <a:rPr lang="en-US" b="1" i="1" dirty="0" smtClean="0"/>
              <a:t>	</a:t>
            </a:r>
            <a:r>
              <a:rPr lang="en-US" b="1" i="1" dirty="0" smtClean="0">
                <a:latin typeface="+mn-lt"/>
              </a:rPr>
              <a:t>Overview</a:t>
            </a:r>
          </a:p>
          <a:p>
            <a:pPr algn="l"/>
            <a:r>
              <a:rPr lang="en-US" b="1" i="1" dirty="0" smtClean="0">
                <a:latin typeface="+mn-lt"/>
              </a:rPr>
              <a:t>	Prerequisites</a:t>
            </a:r>
          </a:p>
          <a:p>
            <a:pPr algn="l"/>
            <a:r>
              <a:rPr lang="en-US" b="1" i="1" dirty="0" smtClean="0">
                <a:latin typeface="+mn-lt"/>
              </a:rPr>
              <a:t>	Installation</a:t>
            </a:r>
          </a:p>
          <a:p>
            <a:pPr algn="l"/>
            <a:r>
              <a:rPr lang="en-US" b="1" i="1" dirty="0" smtClean="0">
                <a:latin typeface="+mn-lt"/>
              </a:rPr>
              <a:t>	Configuration</a:t>
            </a:r>
          </a:p>
          <a:p>
            <a:pPr algn="l"/>
            <a:r>
              <a:rPr lang="en-US" b="1" i="1" dirty="0" smtClean="0">
                <a:latin typeface="+mn-lt"/>
              </a:rPr>
              <a:t>	Monitoring</a:t>
            </a:r>
            <a:endParaRPr lang="en-US" dirty="0">
              <a:latin typeface="+mn-l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041980"/>
            <a:ext cx="8548576" cy="5262979"/>
          </a:xfrm>
          <a:prstGeom prst="rect">
            <a:avLst/>
          </a:prstGeom>
          <a:noFill/>
        </p:spPr>
        <p:txBody>
          <a:bodyPr wrap="square" rtlCol="0">
            <a:spAutoFit/>
          </a:bodyPr>
          <a:lstStyle/>
          <a:p>
            <a:pPr algn="l"/>
            <a:r>
              <a:rPr lang="en-US" b="1" dirty="0" smtClean="0">
                <a:latin typeface="+mn-lt"/>
              </a:rPr>
              <a:t>Overview</a:t>
            </a:r>
          </a:p>
          <a:p>
            <a:pPr algn="l"/>
            <a:r>
              <a:rPr lang="en-US" sz="2400" dirty="0" smtClean="0">
                <a:latin typeface="+mn-lt"/>
              </a:rPr>
              <a:t>QAD Enterprise Edition uses the QAD Reporting Service to distribute financial reports to application users. The QAD Reporting Service is installed on a Windows machine.</a:t>
            </a:r>
          </a:p>
          <a:p>
            <a:pPr algn="l"/>
            <a:endParaRPr lang="en-US" sz="1000" dirty="0" smtClean="0">
              <a:latin typeface="+mn-lt"/>
            </a:endParaRPr>
          </a:p>
          <a:p>
            <a:pPr algn="l"/>
            <a:r>
              <a:rPr lang="en-US" sz="2400" dirty="0" smtClean="0">
                <a:latin typeface="+mn-lt"/>
              </a:rPr>
              <a:t>If your users want to submit batch jobs to generate Financials reports, you must install and configure the QAD Reporting Service. This service invokes a Crystal Reports generator. </a:t>
            </a:r>
          </a:p>
          <a:p>
            <a:pPr algn="l"/>
            <a:endParaRPr lang="en-US" sz="1000" dirty="0" smtClean="0">
              <a:latin typeface="+mn-lt"/>
            </a:endParaRPr>
          </a:p>
          <a:p>
            <a:pPr algn="l"/>
            <a:r>
              <a:rPr lang="en-US" sz="2400" dirty="0" smtClean="0">
                <a:latin typeface="+mn-lt"/>
              </a:rPr>
              <a:t>You can configure the QAD Reporting Service installation location. The default location is </a:t>
            </a:r>
            <a:r>
              <a:rPr lang="en-US" sz="2400" dirty="0" smtClean="0">
                <a:latin typeface="Courier New" pitchFamily="49" charset="0"/>
                <a:cs typeface="Courier New" pitchFamily="49" charset="0"/>
              </a:rPr>
              <a:t>Program Files </a:t>
            </a:r>
            <a:r>
              <a:rPr lang="en-US" sz="2400" dirty="0" smtClean="0">
                <a:latin typeface="+mn-lt"/>
              </a:rPr>
              <a:t>or </a:t>
            </a:r>
            <a:r>
              <a:rPr lang="en-US" sz="2400" dirty="0" smtClean="0">
                <a:latin typeface="Courier New" pitchFamily="49" charset="0"/>
                <a:cs typeface="Courier New" pitchFamily="49" charset="0"/>
              </a:rPr>
              <a:t>Program Files (x86)</a:t>
            </a:r>
            <a:r>
              <a:rPr lang="en-US" sz="2400" dirty="0" smtClean="0">
                <a:latin typeface="+mn-lt"/>
              </a:rPr>
              <a:t>, depending on your Windows machine’s operating system.</a:t>
            </a:r>
            <a:endParaRPr lang="en-US" sz="2400" dirty="0">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normAutofit/>
          </a:bodyPr>
          <a:lstStyle/>
          <a:p>
            <a:r>
              <a:rPr lang="en-US" dirty="0" smtClean="0"/>
              <a:t>System Components</a:t>
            </a:r>
            <a:endParaRPr lang="en-US" dirty="0"/>
          </a:p>
        </p:txBody>
      </p:sp>
      <p:sp>
        <p:nvSpPr>
          <p:cNvPr id="10" name="TextBox 9"/>
          <p:cNvSpPr txBox="1"/>
          <p:nvPr/>
        </p:nvSpPr>
        <p:spPr>
          <a:xfrm>
            <a:off x="478467" y="1169577"/>
            <a:ext cx="8176437" cy="1815882"/>
          </a:xfrm>
          <a:prstGeom prst="rect">
            <a:avLst/>
          </a:prstGeom>
          <a:noFill/>
        </p:spPr>
        <p:txBody>
          <a:bodyPr wrap="square" rtlCol="0">
            <a:spAutoFit/>
          </a:bodyPr>
          <a:lstStyle/>
          <a:p>
            <a:pPr algn="l"/>
            <a:r>
              <a:rPr lang="en-US" dirty="0" smtClean="0">
                <a:latin typeface="+mn-lt"/>
              </a:rPr>
              <a:t>A QAD Enterprise Edition system consists of server components installed on a UNIX host and the QAD .NET UI client installed on Windows hosts.</a:t>
            </a:r>
            <a:endParaRPr lang="en-US" dirty="0">
              <a:latin typeface="+mn-lt"/>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90828"/>
            <a:ext cx="8527311" cy="4401205"/>
          </a:xfrm>
          <a:prstGeom prst="rect">
            <a:avLst/>
          </a:prstGeom>
          <a:noFill/>
        </p:spPr>
        <p:txBody>
          <a:bodyPr wrap="square" rtlCol="0">
            <a:spAutoFit/>
          </a:bodyPr>
          <a:lstStyle/>
          <a:p>
            <a:pPr algn="l"/>
            <a:r>
              <a:rPr lang="en-US" sz="2400" dirty="0" smtClean="0">
                <a:latin typeface="+mn-lt"/>
              </a:rPr>
              <a:t>The server reporting service must run on a Windows Server machine. The service connects to the Financials AppServer </a:t>
            </a:r>
            <a:r>
              <a:rPr lang="en-US" sz="2400" dirty="0" smtClean="0">
                <a:latin typeface="Courier New" pitchFamily="49" charset="0"/>
                <a:cs typeface="Courier New" pitchFamily="49" charset="0"/>
              </a:rPr>
              <a:t>(</a:t>
            </a:r>
            <a:r>
              <a:rPr lang="en-US" sz="2400" dirty="0" smtClean="0">
                <a:latin typeface="Courier New" pitchFamily="49" charset="0"/>
                <a:cs typeface="Courier New" pitchFamily="49" charset="0"/>
              </a:rPr>
              <a:t>qadfin</a:t>
            </a:r>
            <a:r>
              <a:rPr lang="en-US" sz="2400" dirty="0" smtClean="0">
                <a:latin typeface="Courier New" pitchFamily="49" charset="0"/>
                <a:cs typeface="Courier New" pitchFamily="49" charset="0"/>
              </a:rPr>
              <a:t>&lt;</a:t>
            </a:r>
            <a:r>
              <a:rPr lang="en-US" sz="2400" dirty="0" smtClean="0">
                <a:latin typeface="Courier New" pitchFamily="49" charset="0"/>
                <a:cs typeface="Courier New" pitchFamily="49" charset="0"/>
              </a:rPr>
              <a:t>environment_name</a:t>
            </a:r>
            <a:r>
              <a:rPr lang="en-US" sz="2400" dirty="0" smtClean="0">
                <a:latin typeface="Courier New" pitchFamily="49" charset="0"/>
                <a:cs typeface="Courier New" pitchFamily="49" charset="0"/>
              </a:rPr>
              <a:t>&gt;)</a:t>
            </a:r>
            <a:r>
              <a:rPr lang="en-US" sz="2400" dirty="0" smtClean="0">
                <a:latin typeface="+mn-lt"/>
              </a:rPr>
              <a:t> by obtaining the AppServer URL from the configuration for the environment held under QAD Home. After connecting to the AppServer, the AppServer spawns a reporting service daemon that connects back to the Windows Reporting Service using the configuration in the following configuration file:</a:t>
            </a:r>
          </a:p>
          <a:p>
            <a:pPr algn="l"/>
            <a:endParaRPr lang="en-US" sz="2400" dirty="0" smtClean="0">
              <a:latin typeface="+mn-lt"/>
            </a:endParaRPr>
          </a:p>
          <a:p>
            <a:pPr algn="l"/>
            <a:r>
              <a:rPr lang="en-US" sz="2000" dirty="0" smtClean="0">
                <a:latin typeface="Courier New" pitchFamily="49" charset="0"/>
                <a:cs typeface="Courier New" pitchFamily="49" charset="0"/>
              </a:rPr>
              <a:t>	c:\Program Files\QAD\</a:t>
            </a:r>
            <a:r>
              <a:rPr lang="en-US" sz="2000" dirty="0" smtClean="0">
                <a:latin typeface="Courier New" pitchFamily="49" charset="0"/>
                <a:cs typeface="Courier New" pitchFamily="49" charset="0"/>
              </a:rPr>
              <a:t>QAD.CBFReportingService</a:t>
            </a:r>
            <a:r>
              <a:rPr lang="en-US" sz="2000" dirty="0" smtClean="0">
                <a:latin typeface="Courier New" pitchFamily="49" charset="0"/>
                <a:cs typeface="Courier New" pitchFamily="49" charset="0"/>
              </a:rPr>
              <a:t>\ 	</a:t>
            </a:r>
            <a:r>
              <a:rPr lang="en-US" sz="2000" dirty="0" smtClean="0">
                <a:latin typeface="Courier New" pitchFamily="49" charset="0"/>
                <a:cs typeface="Courier New" pitchFamily="49" charset="0"/>
              </a:rPr>
              <a:t>QAD.CBFReportingService.exe.config</a:t>
            </a:r>
            <a:endParaRPr lang="en-US" sz="2000" dirty="0">
              <a:latin typeface="Courier New" pitchFamily="49" charset="0"/>
              <a:cs typeface="Courier New" pitchFamily="49"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967538"/>
            <a:ext cx="8527311" cy="4893647"/>
          </a:xfrm>
          <a:prstGeom prst="rect">
            <a:avLst/>
          </a:prstGeom>
          <a:noFill/>
        </p:spPr>
        <p:txBody>
          <a:bodyPr wrap="square" rtlCol="0">
            <a:spAutoFit/>
          </a:bodyPr>
          <a:lstStyle/>
          <a:p>
            <a:pPr algn="l"/>
            <a:r>
              <a:rPr lang="en-US" sz="2400" dirty="0" smtClean="0">
                <a:latin typeface="+mn-lt"/>
              </a:rPr>
              <a:t>You can only install the QAD Reporting Service once. By default, it creates one Windows service to run the QAD Reporting Service. For information on how to configure multiple Reporting Service instances, refer to “QAD Reporting Service Scripts” on page 44 of the PDF.</a:t>
            </a:r>
          </a:p>
          <a:p>
            <a:pPr algn="l"/>
            <a:endParaRPr lang="en-US" sz="2400" dirty="0" smtClean="0">
              <a:latin typeface="+mn-lt"/>
            </a:endParaRPr>
          </a:p>
          <a:p>
            <a:pPr algn="l"/>
            <a:r>
              <a:rPr lang="en-US" sz="2400" dirty="0" smtClean="0">
                <a:latin typeface="+mn-lt"/>
              </a:rPr>
              <a:t>The required setup steps are:</a:t>
            </a:r>
          </a:p>
          <a:p>
            <a:pPr algn="l"/>
            <a:endParaRPr lang="en-US" sz="2400" dirty="0" smtClean="0">
              <a:latin typeface="+mn-lt"/>
            </a:endParaRPr>
          </a:p>
          <a:p>
            <a:pPr marL="971550" lvl="1" indent="-514350" algn="l">
              <a:buFont typeface="+mj-lt"/>
              <a:buAutoNum type="arabicPeriod"/>
            </a:pPr>
            <a:r>
              <a:rPr lang="en-US" sz="2400" dirty="0" smtClean="0">
                <a:latin typeface="+mn-lt"/>
              </a:rPr>
              <a:t>Determine the current version of Microsoft .NET Framework. </a:t>
            </a:r>
          </a:p>
          <a:p>
            <a:pPr marL="971550" lvl="1" indent="-514350" algn="l">
              <a:buFont typeface="+mj-lt"/>
              <a:buAutoNum type="arabicPeriod"/>
            </a:pPr>
            <a:r>
              <a:rPr lang="en-US" sz="2400" dirty="0" smtClean="0">
                <a:latin typeface="+mn-lt"/>
              </a:rPr>
              <a:t>Download and install the reporting service.</a:t>
            </a:r>
          </a:p>
          <a:p>
            <a:pPr marL="971550" lvl="1" indent="-514350" algn="l">
              <a:buFont typeface="+mj-lt"/>
              <a:buAutoNum type="arabicPeriod"/>
            </a:pPr>
            <a:r>
              <a:rPr lang="en-US" sz="2400" dirty="0" smtClean="0">
                <a:latin typeface="+mn-lt"/>
              </a:rPr>
              <a:t>Configure the service for your environment.</a:t>
            </a:r>
          </a:p>
          <a:p>
            <a:pPr marL="971550" lvl="1" indent="-514350" algn="l">
              <a:buFont typeface="+mj-lt"/>
              <a:buAutoNum type="arabicPeriod"/>
            </a:pPr>
            <a:r>
              <a:rPr lang="en-US" sz="2400" dirty="0" smtClean="0">
                <a:latin typeface="+mn-lt"/>
              </a:rPr>
              <a:t>Verify that the service is working correctly.</a:t>
            </a:r>
            <a:endParaRPr lang="en-US" sz="2400" dirty="0">
              <a:latin typeface="+mn-lt"/>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01479"/>
            <a:ext cx="8537944" cy="4832092"/>
          </a:xfrm>
          <a:prstGeom prst="rect">
            <a:avLst/>
          </a:prstGeom>
          <a:noFill/>
        </p:spPr>
        <p:txBody>
          <a:bodyPr wrap="square" rtlCol="0">
            <a:spAutoFit/>
          </a:bodyPr>
          <a:lstStyle/>
          <a:p>
            <a:pPr algn="l"/>
            <a:r>
              <a:rPr lang="en-US" b="1" dirty="0" smtClean="0">
                <a:latin typeface="+mn-lt"/>
              </a:rPr>
              <a:t>Prerequisites</a:t>
            </a:r>
          </a:p>
          <a:p>
            <a:pPr algn="l"/>
            <a:endParaRPr lang="en-US" sz="1200" b="1" dirty="0" smtClean="0">
              <a:latin typeface="+mn-lt"/>
            </a:endParaRPr>
          </a:p>
          <a:p>
            <a:pPr algn="l"/>
            <a:r>
              <a:rPr lang="en-US" sz="2400" dirty="0" smtClean="0">
                <a:latin typeface="+mn-lt"/>
              </a:rPr>
              <a:t>The QAD Reporting Service depends on Microsoft .NET Framework Version 2.0 or above.</a:t>
            </a:r>
          </a:p>
          <a:p>
            <a:pPr algn="l"/>
            <a:endParaRPr lang="en-US" sz="1200" dirty="0" smtClean="0">
              <a:latin typeface="+mn-lt"/>
            </a:endParaRPr>
          </a:p>
          <a:p>
            <a:pPr marL="457200" indent="-457200" algn="l">
              <a:buFont typeface="+mj-lt"/>
              <a:buAutoNum type="arabicPeriod"/>
            </a:pPr>
            <a:r>
              <a:rPr lang="en-US" sz="2400" dirty="0" smtClean="0">
                <a:latin typeface="+mn-lt"/>
              </a:rPr>
              <a:t>To determine if the framework is installed, run the Add or Remove Programs control panel applet and look for any of the following entries:</a:t>
            </a:r>
          </a:p>
          <a:p>
            <a:pPr marL="457200" indent="-457200" algn="l"/>
            <a:endParaRPr lang="en-US" sz="2400" dirty="0" smtClean="0">
              <a:latin typeface="+mn-lt"/>
            </a:endParaRPr>
          </a:p>
          <a:p>
            <a:pPr lvl="2" algn="l">
              <a:buFont typeface="Arial" pitchFamily="34" charset="0"/>
              <a:buChar char="•"/>
            </a:pPr>
            <a:r>
              <a:rPr lang="en-US" sz="2000" dirty="0" smtClean="0">
                <a:latin typeface="+mn-lt"/>
              </a:rPr>
              <a:t>   Microsoft .NET Framework 2.0</a:t>
            </a:r>
          </a:p>
          <a:p>
            <a:pPr lvl="2" algn="l">
              <a:buFont typeface="Arial" pitchFamily="34" charset="0"/>
              <a:buChar char="•"/>
            </a:pPr>
            <a:r>
              <a:rPr lang="en-US" sz="2000" dirty="0" smtClean="0">
                <a:latin typeface="+mn-lt"/>
              </a:rPr>
              <a:t>   Microsoft .NET Framework 2.0 Service Pack 1</a:t>
            </a:r>
          </a:p>
          <a:p>
            <a:pPr lvl="2" algn="l">
              <a:buFont typeface="Arial" pitchFamily="34" charset="0"/>
              <a:buChar char="•"/>
            </a:pPr>
            <a:r>
              <a:rPr lang="en-US" sz="2000" dirty="0" smtClean="0">
                <a:latin typeface="+mn-lt"/>
              </a:rPr>
              <a:t>   Microsoft .NET Framework 3.0</a:t>
            </a:r>
          </a:p>
          <a:p>
            <a:pPr lvl="2" algn="l">
              <a:buFont typeface="Arial" pitchFamily="34" charset="0"/>
              <a:buChar char="•"/>
            </a:pPr>
            <a:r>
              <a:rPr lang="en-US" sz="2000" dirty="0" smtClean="0">
                <a:latin typeface="+mn-lt"/>
              </a:rPr>
              <a:t>   Microsoft .NET Framework 3.5</a:t>
            </a:r>
          </a:p>
          <a:p>
            <a:pPr lvl="2" algn="l">
              <a:buFont typeface="Arial" pitchFamily="34" charset="0"/>
              <a:buChar char="•"/>
            </a:pPr>
            <a:r>
              <a:rPr lang="en-US" sz="2000" dirty="0" smtClean="0">
                <a:latin typeface="+mn-lt"/>
              </a:rPr>
              <a:t>   Microsoft .NET Framework 4.0</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254642"/>
            <a:ext cx="7995683" cy="3323987"/>
          </a:xfrm>
          <a:prstGeom prst="rect">
            <a:avLst/>
          </a:prstGeom>
          <a:noFill/>
        </p:spPr>
        <p:txBody>
          <a:bodyPr wrap="square" rtlCol="0">
            <a:spAutoFit/>
          </a:bodyPr>
          <a:lstStyle/>
          <a:p>
            <a:pPr marL="514350" indent="-514350" algn="l">
              <a:buFont typeface="+mj-lt"/>
              <a:buAutoNum type="arabicPeriod" startAt="2"/>
            </a:pPr>
            <a:r>
              <a:rPr lang="en-US" dirty="0" smtClean="0">
                <a:latin typeface="+mn-lt"/>
              </a:rPr>
              <a:t>If an acceptable framework version is not installed, you must install one on the target computer before running the QAD Reporting Service installer.</a:t>
            </a:r>
          </a:p>
          <a:p>
            <a:pPr marL="514350" indent="-514350" algn="l">
              <a:buFont typeface="+mj-lt"/>
              <a:buAutoNum type="arabicPeriod" startAt="2"/>
            </a:pPr>
            <a:endParaRPr lang="en-US" dirty="0" smtClean="0">
              <a:latin typeface="+mn-lt"/>
            </a:endParaRPr>
          </a:p>
          <a:p>
            <a:pPr algn="l"/>
            <a:r>
              <a:rPr lang="en-US" dirty="0" smtClean="0">
                <a:latin typeface="+mn-lt"/>
              </a:rPr>
              <a:t>     To download the framework, go to:</a:t>
            </a:r>
          </a:p>
          <a:p>
            <a:pPr algn="l"/>
            <a:endParaRPr lang="en-US" dirty="0" smtClean="0">
              <a:latin typeface="+mn-lt"/>
            </a:endParaRPr>
          </a:p>
          <a:p>
            <a:pPr algn="l"/>
            <a:r>
              <a:rPr lang="en-US" sz="1400" dirty="0" smtClean="0">
                <a:latin typeface="Courier New" pitchFamily="49" charset="0"/>
                <a:cs typeface="Courier New" pitchFamily="49" charset="0"/>
              </a:rPr>
              <a:t>	http://www.microsoft.com/en-us/download/details.aspx?id=17851</a:t>
            </a:r>
            <a:endParaRPr lang="en-US" sz="1400" dirty="0">
              <a:latin typeface="Courier New" pitchFamily="49" charset="0"/>
              <a:cs typeface="Courier New" pitchFamily="49"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61507" y="1233377"/>
            <a:ext cx="8335926" cy="4832092"/>
          </a:xfrm>
          <a:prstGeom prst="rect">
            <a:avLst/>
          </a:prstGeom>
          <a:noFill/>
        </p:spPr>
        <p:txBody>
          <a:bodyPr wrap="square" rtlCol="0">
            <a:spAutoFit/>
          </a:bodyPr>
          <a:lstStyle/>
          <a:p>
            <a:pPr algn="l"/>
            <a:r>
              <a:rPr lang="en-US" b="1" dirty="0" smtClean="0">
                <a:latin typeface="+mn-lt"/>
              </a:rPr>
              <a:t>Installation</a:t>
            </a:r>
            <a:r>
              <a:rPr lang="en-US" dirty="0" smtClean="0">
                <a:latin typeface="+mn-lt"/>
              </a:rPr>
              <a:t> </a:t>
            </a:r>
          </a:p>
          <a:p>
            <a:pPr algn="l"/>
            <a:endParaRPr lang="en-US" dirty="0" smtClean="0">
              <a:latin typeface="+mn-lt"/>
            </a:endParaRPr>
          </a:p>
          <a:p>
            <a:pPr algn="l"/>
            <a:r>
              <a:rPr lang="en-US" dirty="0" smtClean="0">
                <a:latin typeface="+mn-lt"/>
              </a:rPr>
              <a:t>The Reporting Service is installed with an installer hosted by the QAD Applications Home Server.</a:t>
            </a:r>
          </a:p>
          <a:p>
            <a:pPr algn="l"/>
            <a:endParaRPr lang="en-US" dirty="0" smtClean="0">
              <a:latin typeface="+mn-lt"/>
            </a:endParaRPr>
          </a:p>
          <a:p>
            <a:pPr marL="514350" indent="-514350" algn="l">
              <a:buFont typeface="+mj-lt"/>
              <a:buAutoNum type="arabicPeriod"/>
            </a:pPr>
            <a:r>
              <a:rPr lang="en-US" dirty="0" smtClean="0">
                <a:latin typeface="+mn-lt"/>
              </a:rPr>
              <a:t>You can display the location of the QAD Applications Home Server from the QAD Applications Client by choosing </a:t>
            </a:r>
            <a:r>
              <a:rPr lang="en-US" dirty="0" smtClean="0">
                <a:latin typeface="+mn-lt"/>
              </a:rPr>
              <a:t>Help|View</a:t>
            </a:r>
            <a:r>
              <a:rPr lang="en-US" dirty="0" smtClean="0">
                <a:latin typeface="+mn-lt"/>
              </a:rPr>
              <a:t> Configuration in the client and entering </a:t>
            </a:r>
            <a:r>
              <a:rPr lang="en-US" dirty="0" smtClean="0">
                <a:latin typeface="Courier New" pitchFamily="49" charset="0"/>
                <a:cs typeface="Courier New" pitchFamily="49" charset="0"/>
              </a:rPr>
              <a:t>homeserver</a:t>
            </a:r>
            <a:r>
              <a:rPr lang="en-US" dirty="0" smtClean="0">
                <a:latin typeface="+mn-lt"/>
              </a:rPr>
              <a:t> in the search text box.</a:t>
            </a:r>
            <a:endParaRPr lang="en-US" dirty="0">
              <a:latin typeface="+mn-l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978190"/>
            <a:ext cx="8548577" cy="523220"/>
          </a:xfrm>
          <a:prstGeom prst="rect">
            <a:avLst/>
          </a:prstGeom>
          <a:noFill/>
        </p:spPr>
        <p:txBody>
          <a:bodyPr wrap="square" rtlCol="0">
            <a:spAutoFit/>
          </a:bodyPr>
          <a:lstStyle/>
          <a:p>
            <a:pPr algn="l"/>
            <a:r>
              <a:rPr lang="en-US" dirty="0" smtClean="0">
                <a:latin typeface="+mn-lt"/>
              </a:rPr>
              <a:t>QAD Applications Home Server</a:t>
            </a:r>
            <a:endParaRPr lang="en-US" dirty="0">
              <a:latin typeface="+mn-lt"/>
            </a:endParaRPr>
          </a:p>
        </p:txBody>
      </p:sp>
      <p:pic>
        <p:nvPicPr>
          <p:cNvPr id="22530" name="Picture 2"/>
          <p:cNvPicPr>
            <a:picLocks noChangeAspect="1" noChangeArrowheads="1"/>
          </p:cNvPicPr>
          <p:nvPr/>
        </p:nvPicPr>
        <p:blipFill>
          <a:blip r:embed="rId2" cstate="print"/>
          <a:srcRect/>
          <a:stretch>
            <a:fillRect/>
          </a:stretch>
        </p:blipFill>
        <p:spPr bwMode="auto">
          <a:xfrm>
            <a:off x="2400300" y="1797698"/>
            <a:ext cx="4343400" cy="421957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456660"/>
            <a:ext cx="8527311" cy="3600986"/>
          </a:xfrm>
          <a:prstGeom prst="rect">
            <a:avLst/>
          </a:prstGeom>
          <a:noFill/>
        </p:spPr>
        <p:txBody>
          <a:bodyPr wrap="square" rtlCol="0">
            <a:spAutoFit/>
          </a:bodyPr>
          <a:lstStyle/>
          <a:p>
            <a:pPr marL="514350" indent="-514350" algn="l">
              <a:buFont typeface="+mj-lt"/>
              <a:buAutoNum type="arabicPeriod" startAt="2"/>
            </a:pPr>
            <a:r>
              <a:rPr lang="en-US" dirty="0" smtClean="0">
                <a:latin typeface="+mn-lt"/>
              </a:rPr>
              <a:t>Go to the Windows server where you want to install the QAD Reporting Service. Use Internet Explorer to connect to the setup.</a:t>
            </a:r>
          </a:p>
          <a:p>
            <a:pPr marL="514350" indent="-514350" algn="l"/>
            <a:endParaRPr lang="en-US" dirty="0" smtClean="0">
              <a:latin typeface="+mn-lt"/>
            </a:endParaRPr>
          </a:p>
          <a:p>
            <a:pPr marL="514350" indent="-514350" algn="l"/>
            <a:r>
              <a:rPr lang="en-US" dirty="0" smtClean="0">
                <a:latin typeface="+mn-lt"/>
              </a:rPr>
              <a:t> Navigate to:</a:t>
            </a:r>
          </a:p>
          <a:p>
            <a:pPr marL="514350" indent="-514350" algn="l">
              <a:buFont typeface="+mj-lt"/>
              <a:buAutoNum type="arabicPeriod" startAt="2"/>
            </a:pPr>
            <a:endParaRPr lang="en-US" dirty="0" smtClean="0">
              <a:latin typeface="+mn-lt"/>
            </a:endParaRPr>
          </a:p>
          <a:p>
            <a:pPr algn="l"/>
            <a:r>
              <a:rPr lang="en-US" sz="1600" dirty="0" smtClean="0">
                <a:latin typeface="Courier New" pitchFamily="49" charset="0"/>
                <a:cs typeface="Courier New" pitchFamily="49" charset="0"/>
              </a:rPr>
              <a:t>	&lt;</a:t>
            </a:r>
            <a:r>
              <a:rPr lang="en-US" sz="1600" i="1" dirty="0" smtClean="0">
                <a:latin typeface="Courier New" pitchFamily="49" charset="0"/>
                <a:cs typeface="Courier New" pitchFamily="49" charset="0"/>
              </a:rPr>
              <a:t>home_server</a:t>
            </a:r>
            <a:r>
              <a:rPr lang="en-US" sz="1600" i="1" dirty="0" smtClean="0">
                <a:latin typeface="Courier New" pitchFamily="49" charset="0"/>
                <a:cs typeface="Courier New" pitchFamily="49" charset="0"/>
              </a:rPr>
              <a:t>&gt;/installations/</a:t>
            </a:r>
            <a:r>
              <a:rPr lang="en-US" sz="1600" i="1" dirty="0" smtClean="0">
                <a:latin typeface="Courier New" pitchFamily="49" charset="0"/>
                <a:cs typeface="Courier New" pitchFamily="49" charset="0"/>
              </a:rPr>
              <a:t>reportingservice</a:t>
            </a:r>
            <a:r>
              <a:rPr lang="en-US" sz="1600" i="1" dirty="0" smtClean="0">
                <a:latin typeface="Courier New" pitchFamily="49" charset="0"/>
                <a:cs typeface="Courier New" pitchFamily="49" charset="0"/>
              </a:rPr>
              <a:t>/install.htm</a:t>
            </a:r>
          </a:p>
          <a:p>
            <a:pPr algn="l"/>
            <a:endParaRPr lang="en-US" sz="1600" i="1" dirty="0" smtClean="0">
              <a:latin typeface="Courier New" pitchFamily="49" charset="0"/>
              <a:cs typeface="Courier New" pitchFamily="49" charset="0"/>
            </a:endParaRPr>
          </a:p>
          <a:p>
            <a:pPr marL="514350" indent="-514350" algn="l">
              <a:buFont typeface="+mj-lt"/>
              <a:buAutoNum type="arabicPeriod" startAt="3"/>
            </a:pPr>
            <a:r>
              <a:rPr lang="en-US" dirty="0" smtClean="0">
                <a:latin typeface="+mn-lt"/>
              </a:rPr>
              <a:t>Click the Install button.</a:t>
            </a:r>
            <a:endParaRPr lang="en-US" dirty="0">
              <a:latin typeface="+mn-l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3" y="1201460"/>
            <a:ext cx="8537943" cy="3970318"/>
          </a:xfrm>
          <a:prstGeom prst="rect">
            <a:avLst/>
          </a:prstGeom>
          <a:noFill/>
        </p:spPr>
        <p:txBody>
          <a:bodyPr wrap="square" rtlCol="0">
            <a:spAutoFit/>
          </a:bodyPr>
          <a:lstStyle/>
          <a:p>
            <a:pPr algn="l"/>
            <a:r>
              <a:rPr lang="en-US" dirty="0" smtClean="0">
                <a:latin typeface="+mn-lt"/>
              </a:rPr>
              <a:t>QAD Reporting Service Installation</a:t>
            </a:r>
          </a:p>
          <a:p>
            <a:pPr algn="l"/>
            <a:endParaRPr lang="en-US" dirty="0" smtClean="0">
              <a:latin typeface="+mn-lt"/>
            </a:endParaRPr>
          </a:p>
          <a:p>
            <a:pPr algn="l"/>
            <a:endParaRPr lang="en-US" dirty="0" smtClean="0">
              <a:latin typeface="+mn-lt"/>
            </a:endParaRPr>
          </a:p>
          <a:p>
            <a:pPr algn="l"/>
            <a:endParaRPr lang="en-US" dirty="0" smtClean="0">
              <a:latin typeface="+mn-lt"/>
            </a:endParaRPr>
          </a:p>
          <a:p>
            <a:pPr algn="l"/>
            <a:endParaRPr lang="en-US" dirty="0" smtClean="0">
              <a:latin typeface="+mn-lt"/>
            </a:endParaRPr>
          </a:p>
          <a:p>
            <a:pPr algn="l"/>
            <a:endParaRPr lang="en-US" dirty="0" smtClean="0">
              <a:latin typeface="+mn-lt"/>
            </a:endParaRPr>
          </a:p>
          <a:p>
            <a:pPr marL="514350" indent="-514350" algn="l">
              <a:buFont typeface="+mj-lt"/>
              <a:buAutoNum type="arabicPeriod" startAt="4"/>
            </a:pPr>
            <a:r>
              <a:rPr lang="en-US" dirty="0" smtClean="0">
                <a:latin typeface="+mn-lt"/>
              </a:rPr>
              <a:t>You may see one of the following security dialog boxes, depending on how Internet Explorer is configured.</a:t>
            </a:r>
          </a:p>
        </p:txBody>
      </p:sp>
      <p:pic>
        <p:nvPicPr>
          <p:cNvPr id="23554" name="Picture 2"/>
          <p:cNvPicPr>
            <a:picLocks noChangeAspect="1" noChangeArrowheads="1"/>
          </p:cNvPicPr>
          <p:nvPr/>
        </p:nvPicPr>
        <p:blipFill>
          <a:blip r:embed="rId2" cstate="print"/>
          <a:srcRect/>
          <a:stretch>
            <a:fillRect/>
          </a:stretch>
        </p:blipFill>
        <p:spPr bwMode="auto">
          <a:xfrm>
            <a:off x="1290638" y="1809168"/>
            <a:ext cx="6562725" cy="185737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6" y="1169569"/>
            <a:ext cx="8516678" cy="523220"/>
          </a:xfrm>
          <a:prstGeom prst="rect">
            <a:avLst/>
          </a:prstGeom>
          <a:noFill/>
        </p:spPr>
        <p:txBody>
          <a:bodyPr wrap="square" rtlCol="0">
            <a:spAutoFit/>
          </a:bodyPr>
          <a:lstStyle/>
          <a:p>
            <a:pPr algn="l"/>
            <a:r>
              <a:rPr lang="en-US" dirty="0" smtClean="0">
                <a:latin typeface="+mn-lt"/>
              </a:rPr>
              <a:t>Internet Explorer Security Warning</a:t>
            </a:r>
            <a:endParaRPr lang="en-US" dirty="0">
              <a:latin typeface="+mn-lt"/>
            </a:endParaRPr>
          </a:p>
        </p:txBody>
      </p:sp>
      <p:pic>
        <p:nvPicPr>
          <p:cNvPr id="24578" name="Picture 2"/>
          <p:cNvPicPr>
            <a:picLocks noChangeAspect="1" noChangeArrowheads="1"/>
          </p:cNvPicPr>
          <p:nvPr/>
        </p:nvPicPr>
        <p:blipFill>
          <a:blip r:embed="rId2" cstate="print"/>
          <a:srcRect/>
          <a:stretch>
            <a:fillRect/>
          </a:stretch>
        </p:blipFill>
        <p:spPr bwMode="auto">
          <a:xfrm>
            <a:off x="425323" y="1842703"/>
            <a:ext cx="8289608" cy="462915"/>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
        <p:nvSpPr>
          <p:cNvPr id="7" name="TextBox 6"/>
          <p:cNvSpPr txBox="1"/>
          <p:nvPr/>
        </p:nvSpPr>
        <p:spPr>
          <a:xfrm>
            <a:off x="311884" y="2576663"/>
            <a:ext cx="8516678" cy="523220"/>
          </a:xfrm>
          <a:prstGeom prst="rect">
            <a:avLst/>
          </a:prstGeom>
          <a:noFill/>
        </p:spPr>
        <p:txBody>
          <a:bodyPr wrap="square" rtlCol="0">
            <a:spAutoFit/>
          </a:bodyPr>
          <a:lstStyle/>
          <a:p>
            <a:pPr algn="l"/>
            <a:r>
              <a:rPr lang="en-US" dirty="0" smtClean="0">
                <a:latin typeface="+mn-lt"/>
              </a:rPr>
              <a:t>Internet Explorer Security Warning</a:t>
            </a:r>
            <a:endParaRPr lang="en-US" dirty="0">
              <a:latin typeface="+mn-lt"/>
            </a:endParaRPr>
          </a:p>
        </p:txBody>
      </p:sp>
      <p:pic>
        <p:nvPicPr>
          <p:cNvPr id="24579" name="Picture 3"/>
          <p:cNvPicPr>
            <a:picLocks noChangeAspect="1" noChangeArrowheads="1"/>
          </p:cNvPicPr>
          <p:nvPr/>
        </p:nvPicPr>
        <p:blipFill>
          <a:blip r:embed="rId3" cstate="print"/>
          <a:srcRect/>
          <a:stretch>
            <a:fillRect/>
          </a:stretch>
        </p:blipFill>
        <p:spPr bwMode="auto">
          <a:xfrm>
            <a:off x="433408" y="3162300"/>
            <a:ext cx="8272463" cy="480060"/>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
        <p:nvSpPr>
          <p:cNvPr id="9" name="TextBox 8"/>
          <p:cNvSpPr txBox="1"/>
          <p:nvPr/>
        </p:nvSpPr>
        <p:spPr>
          <a:xfrm>
            <a:off x="297712" y="3891498"/>
            <a:ext cx="8527311" cy="2246769"/>
          </a:xfrm>
          <a:prstGeom prst="rect">
            <a:avLst/>
          </a:prstGeom>
          <a:noFill/>
        </p:spPr>
        <p:txBody>
          <a:bodyPr wrap="square" rtlCol="0">
            <a:spAutoFit/>
          </a:bodyPr>
          <a:lstStyle/>
          <a:p>
            <a:pPr algn="l"/>
            <a:r>
              <a:rPr lang="en-US" dirty="0" smtClean="0">
                <a:latin typeface="+mn-lt"/>
              </a:rPr>
              <a:t>If you see either dialog box, click Run to continue.</a:t>
            </a:r>
          </a:p>
          <a:p>
            <a:pPr algn="l"/>
            <a:endParaRPr lang="en-US" dirty="0" smtClean="0">
              <a:latin typeface="+mn-lt"/>
            </a:endParaRPr>
          </a:p>
          <a:p>
            <a:pPr marL="514350" indent="-514350" algn="l">
              <a:buFont typeface="+mj-lt"/>
              <a:buAutoNum type="arabicPeriod" startAt="5"/>
            </a:pPr>
            <a:r>
              <a:rPr lang="en-US" dirty="0" smtClean="0">
                <a:latin typeface="+mn-lt"/>
              </a:rPr>
              <a:t>The QAD Reporting Service Setup Wizard begins.</a:t>
            </a:r>
            <a:endParaRPr lang="en-US" dirty="0">
              <a:latin typeface="+mn-lt"/>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893123"/>
            <a:ext cx="8527311" cy="523220"/>
          </a:xfrm>
          <a:prstGeom prst="rect">
            <a:avLst/>
          </a:prstGeom>
          <a:noFill/>
        </p:spPr>
        <p:txBody>
          <a:bodyPr wrap="square" rtlCol="0">
            <a:spAutoFit/>
          </a:bodyPr>
          <a:lstStyle/>
          <a:p>
            <a:pPr algn="l"/>
            <a:r>
              <a:rPr lang="en-US" dirty="0" smtClean="0">
                <a:latin typeface="+mn-lt"/>
              </a:rPr>
              <a:t>QAD Reporting Service Setup Wizard</a:t>
            </a:r>
            <a:endParaRPr lang="en-US" dirty="0">
              <a:latin typeface="+mn-lt"/>
            </a:endParaRPr>
          </a:p>
        </p:txBody>
      </p:sp>
      <p:pic>
        <p:nvPicPr>
          <p:cNvPr id="25602" name="Picture 2"/>
          <p:cNvPicPr>
            <a:picLocks noChangeAspect="1" noChangeArrowheads="1"/>
          </p:cNvPicPr>
          <p:nvPr/>
        </p:nvPicPr>
        <p:blipFill>
          <a:blip r:embed="rId2" cstate="print"/>
          <a:srcRect/>
          <a:stretch>
            <a:fillRect/>
          </a:stretch>
        </p:blipFill>
        <p:spPr bwMode="auto">
          <a:xfrm>
            <a:off x="2128838" y="1528102"/>
            <a:ext cx="4886325" cy="3971925"/>
          </a:xfrm>
          <a:prstGeom prst="rect">
            <a:avLst/>
          </a:prstGeom>
          <a:noFill/>
          <a:ln w="9525">
            <a:noFill/>
            <a:miter lim="800000"/>
            <a:headEnd/>
            <a:tailEnd/>
          </a:ln>
          <a:effectLst/>
        </p:spPr>
      </p:pic>
      <p:sp>
        <p:nvSpPr>
          <p:cNvPr id="7" name="TextBox 6"/>
          <p:cNvSpPr txBox="1"/>
          <p:nvPr/>
        </p:nvSpPr>
        <p:spPr>
          <a:xfrm>
            <a:off x="297712" y="5667210"/>
            <a:ext cx="8527311" cy="523220"/>
          </a:xfrm>
          <a:prstGeom prst="rect">
            <a:avLst/>
          </a:prstGeom>
          <a:noFill/>
        </p:spPr>
        <p:txBody>
          <a:bodyPr wrap="square" rtlCol="0">
            <a:spAutoFit/>
          </a:bodyPr>
          <a:lstStyle/>
          <a:p>
            <a:pPr marL="514350" indent="-514350" algn="l">
              <a:buFont typeface="+mj-lt"/>
              <a:buAutoNum type="arabicPeriod" startAt="6"/>
            </a:pPr>
            <a:r>
              <a:rPr lang="en-US" dirty="0" smtClean="0">
                <a:latin typeface="+mn-lt"/>
              </a:rPr>
              <a:t>Click Next</a:t>
            </a:r>
            <a:r>
              <a:rPr lang="en-US" b="1" dirty="0" smtClean="0">
                <a:latin typeface="+mn-lt"/>
              </a:rPr>
              <a:t>.</a:t>
            </a:r>
            <a:endParaRPr lang="en-US"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type="title"/>
          </p:nvPr>
        </p:nvSpPr>
        <p:spPr/>
        <p:txBody>
          <a:bodyPr>
            <a:normAutofit/>
          </a:bodyPr>
          <a:lstStyle/>
          <a:p>
            <a:r>
              <a:rPr lang="en-US" dirty="0" smtClean="0"/>
              <a:t>Supported Installations</a:t>
            </a:r>
            <a:endParaRPr lang="en-US" dirty="0"/>
          </a:p>
        </p:txBody>
      </p:sp>
      <p:sp>
        <p:nvSpPr>
          <p:cNvPr id="12" name="Footer Placeholder 2"/>
          <p:cNvSpPr>
            <a:spLocks noGrp="1"/>
          </p:cNvSpPr>
          <p:nvPr>
            <p:ph type="ftr" sz="quarter" idx="10"/>
          </p:nvPr>
        </p:nvSpPr>
        <p:spPr/>
        <p:txBody>
          <a:bodyPr/>
          <a:lstStyle/>
          <a:p>
            <a:r>
              <a:rPr lang="en-US" dirty="0" smtClean="0"/>
              <a:t>PC-CM-080</a:t>
            </a:r>
            <a:endParaRPr lang="en-US" dirty="0"/>
          </a:p>
        </p:txBody>
      </p:sp>
      <p:sp>
        <p:nvSpPr>
          <p:cNvPr id="9" name="TextBox 8"/>
          <p:cNvSpPr txBox="1"/>
          <p:nvPr/>
        </p:nvSpPr>
        <p:spPr>
          <a:xfrm>
            <a:off x="318977" y="1169581"/>
            <a:ext cx="8474149" cy="1384995"/>
          </a:xfrm>
          <a:prstGeom prst="rect">
            <a:avLst/>
          </a:prstGeom>
          <a:noFill/>
        </p:spPr>
        <p:txBody>
          <a:bodyPr wrap="square" rtlCol="0">
            <a:spAutoFit/>
          </a:bodyPr>
          <a:lstStyle/>
          <a:p>
            <a:pPr algn="l"/>
            <a:r>
              <a:rPr lang="en-US" dirty="0" smtClean="0">
                <a:latin typeface="+mn-lt"/>
              </a:rPr>
              <a:t>YAB supports installing all server components on a single host. To distribute server components over several hosts, contact QAD Services. </a:t>
            </a:r>
            <a:endParaRPr lang="en-US" dirty="0">
              <a:latin typeface="+mn-lt"/>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308343" y="935654"/>
            <a:ext cx="8516679" cy="461665"/>
          </a:xfrm>
          <a:prstGeom prst="rect">
            <a:avLst/>
          </a:prstGeom>
          <a:noFill/>
        </p:spPr>
        <p:txBody>
          <a:bodyPr wrap="square" rtlCol="0">
            <a:spAutoFit/>
          </a:bodyPr>
          <a:lstStyle/>
          <a:p>
            <a:pPr algn="l"/>
            <a:r>
              <a:rPr lang="en-US" sz="2400" dirty="0" smtClean="0">
                <a:latin typeface="+mn-lt"/>
              </a:rPr>
              <a:t>Select Installation Folder Screen</a:t>
            </a:r>
            <a:endParaRPr lang="en-US" sz="2400" dirty="0">
              <a:latin typeface="+mn-lt"/>
            </a:endParaRPr>
          </a:p>
        </p:txBody>
      </p:sp>
      <p:pic>
        <p:nvPicPr>
          <p:cNvPr id="26626" name="Picture 2"/>
          <p:cNvPicPr>
            <a:picLocks noChangeAspect="1" noChangeArrowheads="1"/>
          </p:cNvPicPr>
          <p:nvPr/>
        </p:nvPicPr>
        <p:blipFill>
          <a:blip r:embed="rId2" cstate="print"/>
          <a:srcRect/>
          <a:stretch>
            <a:fillRect/>
          </a:stretch>
        </p:blipFill>
        <p:spPr bwMode="auto">
          <a:xfrm>
            <a:off x="2128838" y="1437167"/>
            <a:ext cx="4886325" cy="3962400"/>
          </a:xfrm>
          <a:prstGeom prst="rect">
            <a:avLst/>
          </a:prstGeom>
          <a:noFill/>
          <a:ln w="9525">
            <a:noFill/>
            <a:miter lim="800000"/>
            <a:headEnd/>
            <a:tailEnd/>
          </a:ln>
        </p:spPr>
      </p:pic>
      <p:sp>
        <p:nvSpPr>
          <p:cNvPr id="7" name="TextBox 6"/>
          <p:cNvSpPr txBox="1"/>
          <p:nvPr/>
        </p:nvSpPr>
        <p:spPr>
          <a:xfrm>
            <a:off x="297712" y="5528920"/>
            <a:ext cx="8527311" cy="830997"/>
          </a:xfrm>
          <a:prstGeom prst="rect">
            <a:avLst/>
          </a:prstGeom>
          <a:noFill/>
        </p:spPr>
        <p:txBody>
          <a:bodyPr wrap="square" rtlCol="0">
            <a:spAutoFit/>
          </a:bodyPr>
          <a:lstStyle/>
          <a:p>
            <a:pPr marL="457200" indent="-457200" algn="l">
              <a:buFont typeface="+mj-lt"/>
              <a:buAutoNum type="arabicPeriod" startAt="7"/>
            </a:pPr>
            <a:r>
              <a:rPr lang="en-US" sz="2400" dirty="0" smtClean="0">
                <a:latin typeface="+mn-lt"/>
              </a:rPr>
              <a:t>Enter an installation folder or accept the default location. Click Next.</a:t>
            </a:r>
            <a:endParaRPr lang="en-US" sz="2400" dirty="0">
              <a:latin typeface="+mn-lt"/>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903759"/>
            <a:ext cx="8527311" cy="523220"/>
          </a:xfrm>
          <a:prstGeom prst="rect">
            <a:avLst/>
          </a:prstGeom>
          <a:noFill/>
        </p:spPr>
        <p:txBody>
          <a:bodyPr wrap="square" rtlCol="0">
            <a:spAutoFit/>
          </a:bodyPr>
          <a:lstStyle/>
          <a:p>
            <a:pPr algn="l"/>
            <a:r>
              <a:rPr lang="en-US" dirty="0" smtClean="0">
                <a:latin typeface="+mn-lt"/>
              </a:rPr>
              <a:t>Configure Reporting Service Screen</a:t>
            </a:r>
            <a:endParaRPr lang="en-US" dirty="0">
              <a:latin typeface="+mn-lt"/>
            </a:endParaRPr>
          </a:p>
        </p:txBody>
      </p:sp>
      <p:pic>
        <p:nvPicPr>
          <p:cNvPr id="27650" name="Picture 2"/>
          <p:cNvPicPr>
            <a:picLocks noChangeAspect="1" noChangeArrowheads="1"/>
          </p:cNvPicPr>
          <p:nvPr/>
        </p:nvPicPr>
        <p:blipFill>
          <a:blip r:embed="rId2" cstate="print"/>
          <a:srcRect/>
          <a:stretch>
            <a:fillRect/>
          </a:stretch>
        </p:blipFill>
        <p:spPr bwMode="auto">
          <a:xfrm>
            <a:off x="2128838" y="1496203"/>
            <a:ext cx="4886325" cy="3971925"/>
          </a:xfrm>
          <a:prstGeom prst="rect">
            <a:avLst/>
          </a:prstGeom>
          <a:noFill/>
          <a:ln w="9525">
            <a:noFill/>
            <a:miter lim="800000"/>
            <a:headEnd/>
            <a:tailEnd/>
          </a:ln>
        </p:spPr>
      </p:pic>
      <p:sp>
        <p:nvSpPr>
          <p:cNvPr id="7" name="TextBox 6"/>
          <p:cNvSpPr txBox="1"/>
          <p:nvPr/>
        </p:nvSpPr>
        <p:spPr>
          <a:xfrm>
            <a:off x="297712" y="5560813"/>
            <a:ext cx="8537944" cy="830997"/>
          </a:xfrm>
          <a:prstGeom prst="rect">
            <a:avLst/>
          </a:prstGeom>
          <a:noFill/>
        </p:spPr>
        <p:txBody>
          <a:bodyPr wrap="square" rtlCol="0">
            <a:spAutoFit/>
          </a:bodyPr>
          <a:lstStyle/>
          <a:p>
            <a:pPr marL="457200" indent="-457200" algn="l">
              <a:buFont typeface="+mj-lt"/>
              <a:buAutoNum type="arabicPeriod" startAt="8"/>
            </a:pPr>
            <a:r>
              <a:rPr lang="en-US" sz="2400" dirty="0" smtClean="0">
                <a:latin typeface="+mn-lt"/>
              </a:rPr>
              <a:t>Enter the configuration parameters listed in the following table. Then click Next.</a:t>
            </a:r>
            <a:endParaRPr lang="en-US" sz="2400" dirty="0">
              <a:latin typeface="+mn-lt"/>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90843"/>
            <a:ext cx="8527311" cy="523220"/>
          </a:xfrm>
          <a:prstGeom prst="rect">
            <a:avLst/>
          </a:prstGeom>
          <a:noFill/>
        </p:spPr>
        <p:txBody>
          <a:bodyPr wrap="square" rtlCol="0">
            <a:spAutoFit/>
          </a:bodyPr>
          <a:lstStyle/>
          <a:p>
            <a:pPr algn="l"/>
            <a:r>
              <a:rPr lang="en-US" dirty="0" smtClean="0"/>
              <a:t>Reporting Service Configuration Settings</a:t>
            </a:r>
            <a:endParaRPr lang="en-US" dirty="0"/>
          </a:p>
        </p:txBody>
      </p:sp>
      <p:graphicFrame>
        <p:nvGraphicFramePr>
          <p:cNvPr id="6" name="Table 5"/>
          <p:cNvGraphicFramePr>
            <a:graphicFrameLocks noGrp="1"/>
          </p:cNvGraphicFramePr>
          <p:nvPr/>
        </p:nvGraphicFramePr>
        <p:xfrm>
          <a:off x="318976" y="1928650"/>
          <a:ext cx="8495414" cy="4211320"/>
        </p:xfrm>
        <a:graphic>
          <a:graphicData uri="http://schemas.openxmlformats.org/drawingml/2006/table">
            <a:tbl>
              <a:tblPr firstRow="1" bandRow="1">
                <a:tableStyleId>{5C22544A-7EE6-4342-B048-85BDC9FD1C3A}</a:tableStyleId>
              </a:tblPr>
              <a:tblGrid>
                <a:gridCol w="2854855"/>
                <a:gridCol w="5640559"/>
              </a:tblGrid>
              <a:tr h="370840">
                <a:tc>
                  <a:txBody>
                    <a:bodyPr/>
                    <a:lstStyle/>
                    <a:p>
                      <a:r>
                        <a:rPr lang="en-US" dirty="0" smtClean="0"/>
                        <a:t>Parameter</a:t>
                      </a:r>
                      <a:endParaRPr lang="en-US" dirty="0"/>
                    </a:p>
                  </a:txBody>
                  <a:tcPr/>
                </a:tc>
                <a:tc>
                  <a:txBody>
                    <a:bodyPr/>
                    <a:lstStyle/>
                    <a:p>
                      <a:r>
                        <a:rPr lang="en-US" dirty="0" smtClean="0"/>
                        <a:t>Description</a:t>
                      </a:r>
                      <a:endParaRPr lang="en-US" dirty="0"/>
                    </a:p>
                  </a:txBody>
                  <a:tcPr/>
                </a:tc>
              </a:tr>
              <a:tr h="475603">
                <a:tc>
                  <a:txBody>
                    <a:bodyPr/>
                    <a:lstStyle/>
                    <a:p>
                      <a:r>
                        <a:rPr lang="en-US" dirty="0" smtClean="0"/>
                        <a:t>Home Server URL</a:t>
                      </a:r>
                      <a:endParaRPr lang="en-US" dirty="0"/>
                    </a:p>
                  </a:txBody>
                  <a:tcPr/>
                </a:tc>
                <a:tc>
                  <a:txBody>
                    <a:bodyPr/>
                    <a:lstStyle/>
                    <a:p>
                      <a:r>
                        <a:rPr lang="en-US" sz="1800" kern="1200" baseline="0" dirty="0" smtClean="0">
                          <a:solidFill>
                            <a:schemeClr val="dk1"/>
                          </a:solidFill>
                          <a:latin typeface="+mn-lt"/>
                          <a:ea typeface="+mn-ea"/>
                          <a:cs typeface="+mn-cs"/>
                        </a:rPr>
                        <a:t>The URL to the QAD Applications Home Server.	</a:t>
                      </a:r>
                    </a:p>
                    <a:p>
                      <a:endParaRPr lang="en-US" dirty="0"/>
                    </a:p>
                  </a:txBody>
                  <a:tcPr/>
                </a:tc>
              </a:tr>
              <a:tr h="370840">
                <a:tc>
                  <a:txBody>
                    <a:bodyPr/>
                    <a:lstStyle/>
                    <a:p>
                      <a:r>
                        <a:rPr lang="en-US" sz="1800" kern="1200" baseline="0" dirty="0" smtClean="0">
                          <a:solidFill>
                            <a:schemeClr val="dk1"/>
                          </a:solidFill>
                          <a:latin typeface="+mn-lt"/>
                          <a:ea typeface="+mn-ea"/>
                          <a:cs typeface="+mn-cs"/>
                        </a:rPr>
                        <a:t>Environment	</a:t>
                      </a:r>
                    </a:p>
                  </a:txBody>
                  <a:tcPr/>
                </a:tc>
                <a:tc>
                  <a:txBody>
                    <a:bodyPr/>
                    <a:lstStyle/>
                    <a:p>
                      <a:r>
                        <a:rPr lang="en-US" sz="1800" kern="1200" baseline="0" dirty="0" smtClean="0">
                          <a:solidFill>
                            <a:schemeClr val="dk1"/>
                          </a:solidFill>
                          <a:latin typeface="+mn-lt"/>
                          <a:ea typeface="+mn-ea"/>
                          <a:cs typeface="+mn-cs"/>
                        </a:rPr>
                        <a:t>The name of the Home Server environment for which this instance provides reporting services. The environment name displays in the title of the QAD Applications Client. It is the value to the left of the colon (:).	</a:t>
                      </a:r>
                    </a:p>
                    <a:p>
                      <a:r>
                        <a:rPr lang="en-US" sz="1800" kern="1200" baseline="0" dirty="0" smtClean="0">
                          <a:solidFill>
                            <a:schemeClr val="dk1"/>
                          </a:solidFill>
                          <a:latin typeface="+mn-lt"/>
                          <a:ea typeface="+mn-ea"/>
                          <a:cs typeface="+mn-cs"/>
                        </a:rPr>
                        <a:t>	</a:t>
                      </a:r>
                    </a:p>
                  </a:txBody>
                  <a:tcPr/>
                </a:tc>
              </a:tr>
              <a:tr h="370840">
                <a:tc>
                  <a:txBody>
                    <a:bodyPr/>
                    <a:lstStyle/>
                    <a:p>
                      <a:r>
                        <a:rPr lang="en-US" sz="1800" kern="1200" baseline="0" dirty="0" smtClean="0">
                          <a:solidFill>
                            <a:schemeClr val="dk1"/>
                          </a:solidFill>
                          <a:latin typeface="+mn-lt"/>
                          <a:ea typeface="+mn-ea"/>
                          <a:cs typeface="+mn-cs"/>
                        </a:rPr>
                        <a:t>SMTP Server	</a:t>
                      </a:r>
                    </a:p>
                    <a:p>
                      <a:endParaRPr lang="en-US" dirty="0"/>
                    </a:p>
                  </a:txBody>
                  <a:tcPr/>
                </a:tc>
                <a:tc>
                  <a:txBody>
                    <a:bodyPr/>
                    <a:lstStyle/>
                    <a:p>
                      <a:r>
                        <a:rPr lang="en-US" sz="1800" kern="1200" baseline="0" dirty="0" smtClean="0">
                          <a:solidFill>
                            <a:schemeClr val="dk1"/>
                          </a:solidFill>
                          <a:latin typeface="+mn-lt"/>
                          <a:ea typeface="+mn-ea"/>
                          <a:cs typeface="+mn-cs"/>
                        </a:rPr>
                        <a:t>The IP address or host name of the server supporting the Simple Mail Transfer Protocol on port 25.	</a:t>
                      </a:r>
                    </a:p>
                    <a:p>
                      <a:endParaRPr lang="en-US" dirty="0"/>
                    </a:p>
                  </a:txBody>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87079" y="882490"/>
            <a:ext cx="8537944" cy="523220"/>
          </a:xfrm>
          <a:prstGeom prst="rect">
            <a:avLst/>
          </a:prstGeom>
          <a:noFill/>
        </p:spPr>
        <p:txBody>
          <a:bodyPr wrap="square" rtlCol="0">
            <a:spAutoFit/>
          </a:bodyPr>
          <a:lstStyle/>
          <a:p>
            <a:pPr algn="l"/>
            <a:r>
              <a:rPr lang="en-US" dirty="0" smtClean="0"/>
              <a:t>Configure Reporting Service Screen</a:t>
            </a:r>
            <a:endParaRPr lang="en-US" dirty="0"/>
          </a:p>
        </p:txBody>
      </p:sp>
      <p:pic>
        <p:nvPicPr>
          <p:cNvPr id="28674" name="Picture 2"/>
          <p:cNvPicPr>
            <a:picLocks noChangeAspect="1" noChangeArrowheads="1"/>
          </p:cNvPicPr>
          <p:nvPr/>
        </p:nvPicPr>
        <p:blipFill>
          <a:blip r:embed="rId2" cstate="print"/>
          <a:srcRect/>
          <a:stretch>
            <a:fillRect/>
          </a:stretch>
        </p:blipFill>
        <p:spPr bwMode="auto">
          <a:xfrm>
            <a:off x="2171700" y="1474159"/>
            <a:ext cx="4800600" cy="3867150"/>
          </a:xfrm>
          <a:prstGeom prst="rect">
            <a:avLst/>
          </a:prstGeom>
          <a:noFill/>
          <a:ln w="9525">
            <a:solidFill>
              <a:schemeClr val="accent1"/>
            </a:solidFill>
            <a:miter lim="800000"/>
            <a:headEnd/>
            <a:tailEnd/>
          </a:ln>
          <a:effectLst>
            <a:outerShdw blurRad="50800" dist="76200" dir="2700000" algn="tl" rotWithShape="0">
              <a:prstClr val="black">
                <a:alpha val="40000"/>
              </a:prstClr>
            </a:outerShdw>
          </a:effectLst>
        </p:spPr>
      </p:pic>
      <p:sp>
        <p:nvSpPr>
          <p:cNvPr id="7" name="TextBox 6"/>
          <p:cNvSpPr txBox="1"/>
          <p:nvPr/>
        </p:nvSpPr>
        <p:spPr>
          <a:xfrm>
            <a:off x="318978" y="5518288"/>
            <a:ext cx="8506046" cy="830997"/>
          </a:xfrm>
          <a:prstGeom prst="rect">
            <a:avLst/>
          </a:prstGeom>
          <a:noFill/>
        </p:spPr>
        <p:txBody>
          <a:bodyPr wrap="square" rtlCol="0">
            <a:spAutoFit/>
          </a:bodyPr>
          <a:lstStyle/>
          <a:p>
            <a:pPr marL="457200" indent="-457200" algn="l">
              <a:buFont typeface="+mj-lt"/>
              <a:buAutoNum type="arabicPeriod" startAt="9"/>
            </a:pPr>
            <a:r>
              <a:rPr lang="en-US" sz="2400" dirty="0" smtClean="0">
                <a:latin typeface="+mn-lt"/>
              </a:rPr>
              <a:t>Enter the configuration parameters listed in the following table. Then click Next.</a:t>
            </a:r>
            <a:endParaRPr lang="en-US" sz="2400" dirty="0">
              <a:latin typeface="+mn-lt"/>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180216"/>
            <a:ext cx="8527312" cy="523220"/>
          </a:xfrm>
          <a:prstGeom prst="rect">
            <a:avLst/>
          </a:prstGeom>
          <a:noFill/>
        </p:spPr>
        <p:txBody>
          <a:bodyPr wrap="square" rtlCol="0">
            <a:spAutoFit/>
          </a:bodyPr>
          <a:lstStyle/>
          <a:p>
            <a:pPr algn="l"/>
            <a:r>
              <a:rPr lang="en-US" dirty="0" smtClean="0">
                <a:latin typeface="+mn-lt"/>
              </a:rPr>
              <a:t>Reporting Service Configuration Settings</a:t>
            </a:r>
            <a:endParaRPr lang="en-US" dirty="0">
              <a:latin typeface="+mn-lt"/>
            </a:endParaRPr>
          </a:p>
        </p:txBody>
      </p:sp>
      <p:graphicFrame>
        <p:nvGraphicFramePr>
          <p:cNvPr id="6" name="Table 5"/>
          <p:cNvGraphicFramePr>
            <a:graphicFrameLocks noGrp="1"/>
          </p:cNvGraphicFramePr>
          <p:nvPr/>
        </p:nvGraphicFramePr>
        <p:xfrm>
          <a:off x="308344" y="2390435"/>
          <a:ext cx="8506047" cy="2194560"/>
        </p:xfrm>
        <a:graphic>
          <a:graphicData uri="http://schemas.openxmlformats.org/drawingml/2006/table">
            <a:tbl>
              <a:tblPr firstRow="1" bandRow="1">
                <a:tableStyleId>{5C22544A-7EE6-4342-B048-85BDC9FD1C3A}</a:tableStyleId>
              </a:tblPr>
              <a:tblGrid>
                <a:gridCol w="2813919"/>
                <a:gridCol w="5692128"/>
              </a:tblGrid>
              <a:tr h="226907">
                <a:tc>
                  <a:txBody>
                    <a:bodyPr/>
                    <a:lstStyle/>
                    <a:p>
                      <a:r>
                        <a:rPr lang="en-US" dirty="0" smtClean="0"/>
                        <a:t>Parameter</a:t>
                      </a:r>
                      <a:endParaRPr lang="en-US" dirty="0"/>
                    </a:p>
                  </a:txBody>
                  <a:tcPr/>
                </a:tc>
                <a:tc>
                  <a:txBody>
                    <a:bodyPr/>
                    <a:lstStyle/>
                    <a:p>
                      <a:r>
                        <a:rPr lang="en-US" dirty="0" smtClean="0"/>
                        <a:t>Description</a:t>
                      </a:r>
                      <a:endParaRPr lang="en-US" dirty="0"/>
                    </a:p>
                  </a:txBody>
                  <a:tcPr/>
                </a:tc>
              </a:tr>
              <a:tr h="226907">
                <a:tc>
                  <a:txBody>
                    <a:bodyPr/>
                    <a:lstStyle/>
                    <a:p>
                      <a:r>
                        <a:rPr lang="en-US" dirty="0" smtClean="0"/>
                        <a:t>Application User</a:t>
                      </a:r>
                      <a:endParaRPr lang="en-US" dirty="0"/>
                    </a:p>
                  </a:txBody>
                  <a:tcPr/>
                </a:tc>
                <a:tc>
                  <a:txBody>
                    <a:bodyPr/>
                    <a:lstStyle/>
                    <a:p>
                      <a:r>
                        <a:rPr lang="en-US" sz="1800" kern="1200" baseline="0" dirty="0" smtClean="0">
                          <a:solidFill>
                            <a:schemeClr val="dk1"/>
                          </a:solidFill>
                          <a:latin typeface="+mn-lt"/>
                          <a:ea typeface="+mn-ea"/>
                          <a:cs typeface="+mn-cs"/>
                        </a:rPr>
                        <a:t>The QAD user account the service uses to connect to other QAD services.	</a:t>
                      </a:r>
                    </a:p>
                    <a:p>
                      <a:endParaRPr lang="en-US" dirty="0"/>
                    </a:p>
                  </a:txBody>
                  <a:tcPr/>
                </a:tc>
              </a:tr>
              <a:tr h="226907">
                <a:tc>
                  <a:txBody>
                    <a:bodyPr/>
                    <a:lstStyle/>
                    <a:p>
                      <a:r>
                        <a:rPr lang="en-US" sz="1800" kern="1200" baseline="0" dirty="0" smtClean="0">
                          <a:solidFill>
                            <a:schemeClr val="dk1"/>
                          </a:solidFill>
                          <a:latin typeface="+mn-lt"/>
                          <a:ea typeface="+mn-ea"/>
                          <a:cs typeface="+mn-cs"/>
                        </a:rPr>
                        <a:t>Password	</a:t>
                      </a:r>
                    </a:p>
                    <a:p>
                      <a:endParaRPr lang="en-US" dirty="0"/>
                    </a:p>
                  </a:txBody>
                  <a:tcPr/>
                </a:tc>
                <a:tc>
                  <a:txBody>
                    <a:bodyPr/>
                    <a:lstStyle/>
                    <a:p>
                      <a:r>
                        <a:rPr lang="en-US" sz="1800" kern="1200" baseline="0" dirty="0" smtClean="0">
                          <a:solidFill>
                            <a:schemeClr val="dk1"/>
                          </a:solidFill>
                          <a:latin typeface="+mn-lt"/>
                          <a:ea typeface="+mn-ea"/>
                          <a:cs typeface="+mn-cs"/>
                        </a:rPr>
                        <a:t>The password associated with the application user account.	</a:t>
                      </a:r>
                    </a:p>
                    <a:p>
                      <a:endParaRPr lang="en-US" dirty="0"/>
                    </a:p>
                  </a:txBody>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893104"/>
            <a:ext cx="8537944" cy="523220"/>
          </a:xfrm>
          <a:prstGeom prst="rect">
            <a:avLst/>
          </a:prstGeom>
          <a:noFill/>
        </p:spPr>
        <p:txBody>
          <a:bodyPr wrap="square" rtlCol="0">
            <a:spAutoFit/>
          </a:bodyPr>
          <a:lstStyle/>
          <a:p>
            <a:pPr algn="l"/>
            <a:r>
              <a:rPr lang="en-US" dirty="0" smtClean="0">
                <a:latin typeface="+mn-lt"/>
              </a:rPr>
              <a:t>Confirm Installation Screen</a:t>
            </a:r>
            <a:endParaRPr lang="en-US" dirty="0">
              <a:latin typeface="+mn-lt"/>
            </a:endParaRPr>
          </a:p>
        </p:txBody>
      </p:sp>
      <p:pic>
        <p:nvPicPr>
          <p:cNvPr id="29698" name="Picture 2"/>
          <p:cNvPicPr>
            <a:picLocks noChangeAspect="1" noChangeArrowheads="1"/>
          </p:cNvPicPr>
          <p:nvPr/>
        </p:nvPicPr>
        <p:blipFill>
          <a:blip r:embed="rId2" cstate="print"/>
          <a:srcRect/>
          <a:stretch>
            <a:fillRect/>
          </a:stretch>
        </p:blipFill>
        <p:spPr bwMode="auto">
          <a:xfrm>
            <a:off x="2217228" y="1476494"/>
            <a:ext cx="4696301" cy="3972401"/>
          </a:xfrm>
          <a:prstGeom prst="rect">
            <a:avLst/>
          </a:prstGeom>
          <a:noFill/>
          <a:ln w="9525">
            <a:noFill/>
            <a:miter lim="800000"/>
            <a:headEnd/>
            <a:tailEnd/>
          </a:ln>
          <a:effectLst/>
        </p:spPr>
      </p:pic>
      <p:sp>
        <p:nvSpPr>
          <p:cNvPr id="7" name="TextBox 6"/>
          <p:cNvSpPr txBox="1"/>
          <p:nvPr/>
        </p:nvSpPr>
        <p:spPr>
          <a:xfrm>
            <a:off x="308343" y="5613982"/>
            <a:ext cx="8516679" cy="461665"/>
          </a:xfrm>
          <a:prstGeom prst="rect">
            <a:avLst/>
          </a:prstGeom>
          <a:noFill/>
        </p:spPr>
        <p:txBody>
          <a:bodyPr wrap="square" rtlCol="0">
            <a:spAutoFit/>
          </a:bodyPr>
          <a:lstStyle/>
          <a:p>
            <a:pPr marL="457200" indent="-457200" algn="l">
              <a:buFont typeface="+mj-lt"/>
              <a:buAutoNum type="arabicPeriod" startAt="10"/>
            </a:pPr>
            <a:r>
              <a:rPr lang="en-US" sz="2400" dirty="0" smtClean="0">
                <a:latin typeface="+mn-lt"/>
              </a:rPr>
              <a:t>Click Next to begin the installation.</a:t>
            </a:r>
            <a:endParaRPr lang="en-US" sz="2400" dirty="0">
              <a:latin typeface="+mn-lt"/>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87080" y="956905"/>
            <a:ext cx="8548576" cy="523220"/>
          </a:xfrm>
          <a:prstGeom prst="rect">
            <a:avLst/>
          </a:prstGeom>
          <a:noFill/>
        </p:spPr>
        <p:txBody>
          <a:bodyPr wrap="square" rtlCol="0">
            <a:spAutoFit/>
          </a:bodyPr>
          <a:lstStyle/>
          <a:p>
            <a:pPr algn="l"/>
            <a:r>
              <a:rPr lang="en-US" dirty="0" smtClean="0">
                <a:latin typeface="+mn-lt"/>
              </a:rPr>
              <a:t>User Account Control Screen</a:t>
            </a:r>
            <a:endParaRPr lang="en-US" dirty="0">
              <a:latin typeface="+mn-lt"/>
            </a:endParaRPr>
          </a:p>
        </p:txBody>
      </p:sp>
      <p:pic>
        <p:nvPicPr>
          <p:cNvPr id="30722" name="Picture 2"/>
          <p:cNvPicPr>
            <a:picLocks noChangeAspect="1" noChangeArrowheads="1"/>
          </p:cNvPicPr>
          <p:nvPr/>
        </p:nvPicPr>
        <p:blipFill>
          <a:blip r:embed="rId2" cstate="print"/>
          <a:srcRect/>
          <a:stretch>
            <a:fillRect/>
          </a:stretch>
        </p:blipFill>
        <p:spPr bwMode="auto">
          <a:xfrm>
            <a:off x="2309813" y="2021400"/>
            <a:ext cx="4524375" cy="2581275"/>
          </a:xfrm>
          <a:prstGeom prst="rect">
            <a:avLst/>
          </a:prstGeom>
          <a:noFill/>
          <a:ln w="9525">
            <a:noFill/>
            <a:miter lim="800000"/>
            <a:headEnd/>
            <a:tailEnd/>
          </a:ln>
        </p:spPr>
      </p:pic>
      <p:sp>
        <p:nvSpPr>
          <p:cNvPr id="7" name="TextBox 6"/>
          <p:cNvSpPr txBox="1"/>
          <p:nvPr/>
        </p:nvSpPr>
        <p:spPr>
          <a:xfrm>
            <a:off x="287080" y="4944140"/>
            <a:ext cx="8548576" cy="1200329"/>
          </a:xfrm>
          <a:prstGeom prst="rect">
            <a:avLst/>
          </a:prstGeom>
          <a:noFill/>
        </p:spPr>
        <p:txBody>
          <a:bodyPr wrap="square" rtlCol="0">
            <a:spAutoFit/>
          </a:bodyPr>
          <a:lstStyle/>
          <a:p>
            <a:pPr marL="457200" indent="-457200" algn="l">
              <a:buFont typeface="+mj-lt"/>
              <a:buAutoNum type="arabicPeriod" startAt="11"/>
            </a:pPr>
            <a:r>
              <a:rPr lang="en-US" sz="2400" dirty="0" smtClean="0">
                <a:latin typeface="+mn-lt"/>
              </a:rPr>
              <a:t>Click Yes to continue with the installation. You can monitor the installation with the progress bar on the Installing QAD Reporting Service screen.</a:t>
            </a:r>
            <a:endParaRPr lang="en-US" sz="2400" dirty="0">
              <a:latin typeface="+mn-lt"/>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1010080"/>
            <a:ext cx="8527311" cy="523220"/>
          </a:xfrm>
          <a:prstGeom prst="rect">
            <a:avLst/>
          </a:prstGeom>
          <a:noFill/>
        </p:spPr>
        <p:txBody>
          <a:bodyPr wrap="square" rtlCol="0">
            <a:spAutoFit/>
          </a:bodyPr>
          <a:lstStyle/>
          <a:p>
            <a:pPr algn="l"/>
            <a:r>
              <a:rPr lang="en-US" dirty="0" smtClean="0">
                <a:latin typeface="+mn-lt"/>
              </a:rPr>
              <a:t>Installation Progress Screen</a:t>
            </a:r>
            <a:endParaRPr lang="en-US" dirty="0">
              <a:latin typeface="+mn-lt"/>
            </a:endParaRPr>
          </a:p>
        </p:txBody>
      </p:sp>
      <p:pic>
        <p:nvPicPr>
          <p:cNvPr id="31746" name="Picture 2"/>
          <p:cNvPicPr>
            <a:picLocks noChangeAspect="1" noChangeArrowheads="1"/>
          </p:cNvPicPr>
          <p:nvPr/>
        </p:nvPicPr>
        <p:blipFill>
          <a:blip r:embed="rId2" cstate="print"/>
          <a:srcRect/>
          <a:stretch>
            <a:fillRect/>
          </a:stretch>
        </p:blipFill>
        <p:spPr bwMode="auto">
          <a:xfrm>
            <a:off x="2566988" y="1785938"/>
            <a:ext cx="4010025" cy="3286125"/>
          </a:xfrm>
          <a:prstGeom prst="rect">
            <a:avLst/>
          </a:prstGeom>
          <a:noFill/>
          <a:ln w="9525">
            <a:noFill/>
            <a:miter lim="800000"/>
            <a:headEnd/>
            <a:tailEnd/>
          </a:ln>
        </p:spPr>
      </p:pic>
      <p:sp>
        <p:nvSpPr>
          <p:cNvPr id="7" name="TextBox 6"/>
          <p:cNvSpPr txBox="1"/>
          <p:nvPr/>
        </p:nvSpPr>
        <p:spPr>
          <a:xfrm>
            <a:off x="297712" y="5422610"/>
            <a:ext cx="8537944" cy="523220"/>
          </a:xfrm>
          <a:prstGeom prst="rect">
            <a:avLst/>
          </a:prstGeom>
          <a:noFill/>
        </p:spPr>
        <p:txBody>
          <a:bodyPr wrap="square" rtlCol="0">
            <a:spAutoFit/>
          </a:bodyPr>
          <a:lstStyle/>
          <a:p>
            <a:pPr marL="514350" indent="-514350" algn="l">
              <a:buFont typeface="+mj-lt"/>
              <a:buAutoNum type="arabicPeriod" startAt="12"/>
            </a:pPr>
            <a:r>
              <a:rPr lang="en-US" dirty="0" smtClean="0">
                <a:latin typeface="+mn-lt"/>
              </a:rPr>
              <a:t>Click Close.</a:t>
            </a:r>
            <a:endParaRPr lang="en-US" dirty="0">
              <a:latin typeface="+mn-lt"/>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2" y="935643"/>
            <a:ext cx="8527311" cy="523220"/>
          </a:xfrm>
          <a:prstGeom prst="rect">
            <a:avLst/>
          </a:prstGeom>
          <a:noFill/>
        </p:spPr>
        <p:txBody>
          <a:bodyPr wrap="square" rtlCol="0">
            <a:spAutoFit/>
          </a:bodyPr>
          <a:lstStyle/>
          <a:p>
            <a:pPr algn="l"/>
            <a:r>
              <a:rPr lang="en-US" dirty="0" smtClean="0"/>
              <a:t>Installation Complete Screen</a:t>
            </a:r>
            <a:endParaRPr lang="en-US" dirty="0"/>
          </a:p>
        </p:txBody>
      </p:sp>
      <p:pic>
        <p:nvPicPr>
          <p:cNvPr id="32770" name="Picture 2"/>
          <p:cNvPicPr>
            <a:picLocks noChangeAspect="1" noChangeArrowheads="1"/>
          </p:cNvPicPr>
          <p:nvPr/>
        </p:nvPicPr>
        <p:blipFill>
          <a:blip r:embed="rId2" cstate="print"/>
          <a:srcRect/>
          <a:stretch>
            <a:fillRect/>
          </a:stretch>
        </p:blipFill>
        <p:spPr bwMode="auto">
          <a:xfrm>
            <a:off x="2114550" y="1412247"/>
            <a:ext cx="4914900" cy="3990975"/>
          </a:xfrm>
          <a:prstGeom prst="rect">
            <a:avLst/>
          </a:prstGeom>
          <a:noFill/>
          <a:ln w="9525">
            <a:noFill/>
            <a:miter lim="800000"/>
            <a:headEnd/>
            <a:tailEnd/>
          </a:ln>
        </p:spPr>
      </p:pic>
      <p:sp>
        <p:nvSpPr>
          <p:cNvPr id="7" name="TextBox 6"/>
          <p:cNvSpPr txBox="1"/>
          <p:nvPr/>
        </p:nvSpPr>
        <p:spPr>
          <a:xfrm>
            <a:off x="297713" y="5358801"/>
            <a:ext cx="8516678" cy="1015663"/>
          </a:xfrm>
          <a:prstGeom prst="rect">
            <a:avLst/>
          </a:prstGeom>
          <a:noFill/>
        </p:spPr>
        <p:txBody>
          <a:bodyPr wrap="square" rtlCol="0">
            <a:spAutoFit/>
          </a:bodyPr>
          <a:lstStyle/>
          <a:p>
            <a:pPr algn="l"/>
            <a:r>
              <a:rPr lang="en-US" sz="2000" dirty="0" smtClean="0">
                <a:latin typeface="+mn-lt"/>
              </a:rPr>
              <a:t>The installer configures the Reporting Service as a Windows Service named “QAD Reporting Service” running on TCP/IP port 4331 and creates shortcuts to start, stop, and monitor the service.</a:t>
            </a:r>
            <a:endParaRPr lang="en-US" sz="2000" dirty="0">
              <a:latin typeface="+mn-lt"/>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Setting Up the Reporting Service</a:t>
            </a:r>
            <a:endParaRPr lang="en-US" dirty="0"/>
          </a:p>
        </p:txBody>
      </p:sp>
      <p:sp>
        <p:nvSpPr>
          <p:cNvPr id="4" name="Footer Placeholder 3"/>
          <p:cNvSpPr>
            <a:spLocks noGrp="1"/>
          </p:cNvSpPr>
          <p:nvPr>
            <p:ph type="ftr" sz="quarter" idx="10"/>
          </p:nvPr>
        </p:nvSpPr>
        <p:spPr/>
        <p:txBody>
          <a:bodyPr/>
          <a:lstStyle/>
          <a:p>
            <a:r>
              <a:rPr lang="en-US" dirty="0" smtClean="0"/>
              <a:t>PC-CM-</a:t>
            </a:r>
            <a:endParaRPr lang="en-US" dirty="0"/>
          </a:p>
        </p:txBody>
      </p:sp>
      <p:sp>
        <p:nvSpPr>
          <p:cNvPr id="5" name="TextBox 4"/>
          <p:cNvSpPr txBox="1"/>
          <p:nvPr/>
        </p:nvSpPr>
        <p:spPr>
          <a:xfrm>
            <a:off x="297711" y="1105756"/>
            <a:ext cx="8527311" cy="523220"/>
          </a:xfrm>
          <a:prstGeom prst="rect">
            <a:avLst/>
          </a:prstGeom>
          <a:noFill/>
        </p:spPr>
        <p:txBody>
          <a:bodyPr wrap="square" rtlCol="0">
            <a:spAutoFit/>
          </a:bodyPr>
          <a:lstStyle/>
          <a:p>
            <a:pPr algn="l"/>
            <a:r>
              <a:rPr lang="en-US" dirty="0" smtClean="0"/>
              <a:t>Reporting Service Shortcuts</a:t>
            </a:r>
            <a:endParaRPr lang="en-US" dirty="0"/>
          </a:p>
        </p:txBody>
      </p:sp>
      <p:pic>
        <p:nvPicPr>
          <p:cNvPr id="33794" name="Picture 2"/>
          <p:cNvPicPr>
            <a:picLocks noChangeAspect="1" noChangeArrowheads="1"/>
          </p:cNvPicPr>
          <p:nvPr/>
        </p:nvPicPr>
        <p:blipFill>
          <a:blip r:embed="rId2" cstate="print"/>
          <a:srcRect/>
          <a:stretch>
            <a:fillRect/>
          </a:stretch>
        </p:blipFill>
        <p:spPr bwMode="auto">
          <a:xfrm>
            <a:off x="3400518" y="1723624"/>
            <a:ext cx="2335816" cy="1030891"/>
          </a:xfrm>
          <a:prstGeom prst="rect">
            <a:avLst/>
          </a:prstGeom>
          <a:noFill/>
          <a:ln w="9525">
            <a:noFill/>
            <a:miter lim="800000"/>
            <a:headEnd/>
            <a:tailEnd/>
          </a:ln>
        </p:spPr>
      </p:pic>
      <p:sp>
        <p:nvSpPr>
          <p:cNvPr id="7" name="TextBox 6"/>
          <p:cNvSpPr txBox="1"/>
          <p:nvPr/>
        </p:nvSpPr>
        <p:spPr>
          <a:xfrm>
            <a:off x="308345" y="2349762"/>
            <a:ext cx="8527312" cy="3754874"/>
          </a:xfrm>
          <a:prstGeom prst="rect">
            <a:avLst/>
          </a:prstGeom>
          <a:noFill/>
        </p:spPr>
        <p:txBody>
          <a:bodyPr wrap="square" rtlCol="0">
            <a:spAutoFit/>
          </a:bodyPr>
          <a:lstStyle/>
          <a:p>
            <a:pPr algn="l"/>
            <a:r>
              <a:rPr lang="en-US" sz="2400" dirty="0" smtClean="0">
                <a:latin typeface="+mn-lt"/>
              </a:rPr>
              <a:t>Configuration</a:t>
            </a:r>
          </a:p>
          <a:p>
            <a:pPr algn="l"/>
            <a:endParaRPr lang="en-US" sz="1000" dirty="0" smtClean="0">
              <a:latin typeface="+mn-lt"/>
            </a:endParaRPr>
          </a:p>
          <a:p>
            <a:pPr algn="l"/>
            <a:r>
              <a:rPr lang="en-US" sz="2400" dirty="0" smtClean="0">
                <a:latin typeface="+mn-lt"/>
              </a:rPr>
              <a:t>QAD Reporting Service</a:t>
            </a:r>
          </a:p>
          <a:p>
            <a:pPr algn="l"/>
            <a:endParaRPr lang="en-US" sz="1000" dirty="0" smtClean="0">
              <a:latin typeface="+mn-lt"/>
            </a:endParaRPr>
          </a:p>
          <a:p>
            <a:pPr algn="l"/>
            <a:r>
              <a:rPr lang="en-US" sz="2400" dirty="0" smtClean="0">
                <a:latin typeface="+mn-lt"/>
              </a:rPr>
              <a:t>You can change the configuration values defined during the installation by editing the file:</a:t>
            </a:r>
          </a:p>
          <a:p>
            <a:pPr algn="l"/>
            <a:endParaRPr lang="en-US" sz="1000" dirty="0" smtClean="0">
              <a:latin typeface="+mn-lt"/>
            </a:endParaRPr>
          </a:p>
          <a:p>
            <a:pPr algn="l"/>
            <a:r>
              <a:rPr lang="en-US" sz="2400" dirty="0" smtClean="0">
                <a:latin typeface="Courier New" pitchFamily="49" charset="0"/>
                <a:cs typeface="Courier New" pitchFamily="49" charset="0"/>
              </a:rPr>
              <a:t>	</a:t>
            </a:r>
            <a:r>
              <a:rPr lang="en-US" sz="1800" dirty="0" smtClean="0">
                <a:latin typeface="Courier New" pitchFamily="49" charset="0"/>
                <a:cs typeface="Courier New" pitchFamily="49" charset="0"/>
              </a:rPr>
              <a:t>&lt;</a:t>
            </a:r>
            <a:r>
              <a:rPr lang="en-US" sz="1800" i="1" dirty="0" smtClean="0">
                <a:latin typeface="Courier New" pitchFamily="49" charset="0"/>
                <a:cs typeface="Courier New" pitchFamily="49" charset="0"/>
              </a:rPr>
              <a:t>ReportingService</a:t>
            </a:r>
            <a:r>
              <a:rPr lang="en-US" sz="1800" i="1" dirty="0" smtClean="0">
                <a:latin typeface="Courier New" pitchFamily="49" charset="0"/>
                <a:cs typeface="Courier New" pitchFamily="49" charset="0"/>
              </a:rPr>
              <a:t>&gt;\ </a:t>
            </a:r>
            <a:r>
              <a:rPr lang="en-US" sz="1800" i="1" dirty="0" smtClean="0">
                <a:latin typeface="Courier New" pitchFamily="49" charset="0"/>
                <a:cs typeface="Courier New" pitchFamily="49" charset="0"/>
              </a:rPr>
              <a:t>QAD.CBFReportingService.exe.config</a:t>
            </a:r>
            <a:endParaRPr lang="en-US" sz="1800" i="1" dirty="0" smtClean="0">
              <a:latin typeface="Courier New" pitchFamily="49" charset="0"/>
              <a:cs typeface="Courier New" pitchFamily="49" charset="0"/>
            </a:endParaRPr>
          </a:p>
          <a:p>
            <a:pPr algn="l"/>
            <a:endParaRPr lang="en-US" sz="1000" i="1" dirty="0" smtClean="0">
              <a:latin typeface="Courier New" pitchFamily="49" charset="0"/>
              <a:cs typeface="Courier New" pitchFamily="49" charset="0"/>
            </a:endParaRPr>
          </a:p>
          <a:p>
            <a:pPr algn="l"/>
            <a:r>
              <a:rPr lang="en-US" sz="2400" dirty="0" smtClean="0">
                <a:latin typeface="+mn-lt"/>
              </a:rPr>
              <a:t>where </a:t>
            </a:r>
            <a:r>
              <a:rPr lang="en-US" sz="2400" dirty="0" smtClean="0">
                <a:latin typeface="Courier New" pitchFamily="49" charset="0"/>
                <a:cs typeface="Courier New" pitchFamily="49" charset="0"/>
              </a:rPr>
              <a:t>&lt;</a:t>
            </a:r>
            <a:r>
              <a:rPr lang="en-US" sz="2400" i="1" dirty="0" smtClean="0">
                <a:latin typeface="Courier New" pitchFamily="49" charset="0"/>
                <a:cs typeface="Courier New" pitchFamily="49" charset="0"/>
              </a:rPr>
              <a:t>ReportingService</a:t>
            </a:r>
            <a:r>
              <a:rPr lang="en-US" sz="2400" i="1" dirty="0" smtClean="0">
                <a:latin typeface="Courier New" pitchFamily="49" charset="0"/>
                <a:cs typeface="Courier New" pitchFamily="49" charset="0"/>
              </a:rPr>
              <a:t>&gt; </a:t>
            </a:r>
            <a:r>
              <a:rPr lang="en-US" sz="2400" i="1" dirty="0" smtClean="0">
                <a:latin typeface="+mn-lt"/>
              </a:rPr>
              <a:t>is the location where the service was installed. The default location is:</a:t>
            </a:r>
          </a:p>
          <a:p>
            <a:pPr algn="l"/>
            <a:endParaRPr lang="en-US" sz="1000" i="1" dirty="0" smtClean="0">
              <a:latin typeface="+mn-lt"/>
            </a:endParaRPr>
          </a:p>
          <a:p>
            <a:pPr algn="l"/>
            <a:r>
              <a:rPr lang="en-US" sz="2000" dirty="0" smtClean="0">
                <a:latin typeface="Courier New" pitchFamily="49" charset="0"/>
                <a:cs typeface="Courier New" pitchFamily="49" charset="0"/>
              </a:rPr>
              <a:t>	C:\Program Files\QAD\QAD Reporting Service</a:t>
            </a:r>
            <a:endParaRPr lang="en-US" sz="2000" dirty="0">
              <a:latin typeface="Courier New" pitchFamily="49" charset="0"/>
              <a:cs typeface="Courier New" pitchFamily="49" charset="0"/>
            </a:endParaRP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6111</TotalTime>
  <Words>5899</Words>
  <Application>Microsoft Office PowerPoint</Application>
  <PresentationFormat>On-screen Show (4:3)</PresentationFormat>
  <Paragraphs>1060</Paragraphs>
  <Slides>148</Slides>
  <Notes>1</Notes>
  <HiddenSlides>0</HiddenSlides>
  <MMClips>0</MMClips>
  <ScaleCrop>false</ScaleCrop>
  <HeadingPairs>
    <vt:vector size="4" baseType="variant">
      <vt:variant>
        <vt:lpstr>Theme</vt:lpstr>
      </vt:variant>
      <vt:variant>
        <vt:i4>2</vt:i4>
      </vt:variant>
      <vt:variant>
        <vt:lpstr>Slide Titles</vt:lpstr>
      </vt:variant>
      <vt:variant>
        <vt:i4>148</vt:i4>
      </vt:variant>
    </vt:vector>
  </HeadingPairs>
  <TitlesOfParts>
    <vt:vector size="150" baseType="lpstr">
      <vt:lpstr>1_EX06PP_template</vt:lpstr>
      <vt:lpstr>QAD 2010 Template</vt:lpstr>
      <vt:lpstr>QAD Installation Guide</vt:lpstr>
      <vt:lpstr>Slide 2</vt:lpstr>
      <vt:lpstr>Installation Summary and Requirements </vt:lpstr>
      <vt:lpstr>Overview</vt:lpstr>
      <vt:lpstr>Installation Summary</vt:lpstr>
      <vt:lpstr>Installation Summary</vt:lpstr>
      <vt:lpstr>Installation Summary</vt:lpstr>
      <vt:lpstr>System Components</vt:lpstr>
      <vt:lpstr>Supported Installations</vt:lpstr>
      <vt:lpstr>Sizing and Capacity Planning</vt:lpstr>
      <vt:lpstr>General Prerequisites</vt:lpstr>
      <vt:lpstr>Software and Hardware Prerequisites</vt:lpstr>
      <vt:lpstr>Software and Hardware Prerequisites</vt:lpstr>
      <vt:lpstr>Software and Hardware Prerequisites</vt:lpstr>
      <vt:lpstr>Software and Hardware Prerequisites</vt:lpstr>
      <vt:lpstr>Software and Hardware Prerequisites</vt:lpstr>
      <vt:lpstr>Software and Hardware Prerequisites </vt:lpstr>
      <vt:lpstr>Pre-Installation Configuration Considerations</vt:lpstr>
      <vt:lpstr>Pre-Installation Configuration Considerations</vt:lpstr>
      <vt:lpstr>Pre-Installation Configuration Considerations</vt:lpstr>
      <vt:lpstr>Upgrading QAD Enterprise Edition</vt:lpstr>
      <vt:lpstr>Installing QAD Enterprise Edition</vt:lpstr>
      <vt:lpstr>Installing QAD Enterprise Edition </vt:lpstr>
      <vt:lpstr>Overview</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Enterprise Edition Installation</vt:lpstr>
      <vt:lpstr>Registering QAD Enterprise Edition</vt:lpstr>
      <vt:lpstr>Registering QAD Enterprise Edition</vt:lpstr>
      <vt:lpstr>Registering QAD Enterprise Edition</vt:lpstr>
      <vt:lpstr>Registering QAD Enterprise Edition</vt:lpstr>
      <vt:lpstr>Registering QAD Enterprise Edition</vt:lpstr>
      <vt:lpstr>Registering QAD Enterprise Edition</vt:lpstr>
      <vt:lpstr>Registering QAD Enterprise Edition</vt:lpstr>
      <vt:lpstr>Registering QAD Enterprise Edition</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the QAD .NET UI</vt:lpstr>
      <vt:lpstr>Installing QAD Add-ons and Updates</vt:lpstr>
      <vt:lpstr>Installing QAD Add-ons and Updates</vt:lpstr>
      <vt:lpstr>Installing QAD Add-ons and Updates</vt:lpstr>
      <vt:lpstr>Installing QAD Add-ons and Updates</vt:lpstr>
      <vt:lpstr>Installing QAD Add-ons and Updates</vt:lpstr>
      <vt:lpstr>Installing QAD Add-ons and Updates</vt:lpstr>
      <vt:lpstr>Installing QAD Add-ons and Updates</vt:lpstr>
      <vt:lpstr>Installing QAD Add-ons and Updates</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Setting Up the Reporting Service</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Appendix A</vt:lpstr>
      <vt:lpstr>Appendix A</vt:lpstr>
      <vt:lpstr>Appendix A</vt:lpstr>
      <vt:lpstr>Appendix A</vt:lpstr>
      <vt:lpstr>Appendix A</vt:lpstr>
      <vt:lpstr>Appendix B</vt:lpstr>
      <vt:lpstr>Appendix B</vt:lpstr>
      <vt:lpstr>Appendix B</vt:lpstr>
      <vt:lpstr>Appendix C</vt:lpstr>
      <vt:lpstr>Appendix C</vt:lpstr>
      <vt:lpstr>Appendix C</vt:lpstr>
      <vt:lpstr>Appendix C</vt:lpstr>
      <vt:lpstr>Appendix C</vt:lpstr>
      <vt:lpstr>Product Information Resources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280</cp:revision>
  <cp:lastPrinted>2000-01-19T02:36:16Z</cp:lastPrinted>
  <dcterms:created xsi:type="dcterms:W3CDTF">1998-03-17T23:27:45Z</dcterms:created>
  <dcterms:modified xsi:type="dcterms:W3CDTF">2017-01-24T19:14:35Z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1</vt:i4>
  </property>
  <property fmtid="{D5CDD505-2E9C-101B-9397-08002B2CF9AE}" pid="4" name="Compression">
    <vt:i4>100</vt:i4>
  </property>
  <property fmtid="{D5CDD505-2E9C-101B-9397-08002B2CF9AE}" pid="5" name="ScreenSize">
    <vt:i4>1</vt:i4>
  </property>
  <property fmtid="{D5CDD505-2E9C-101B-9397-08002B2CF9AE}" pid="6" name="ScreenUsage">
    <vt:i4>3</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false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1</vt:i4>
  </property>
  <property fmtid="{D5CDD505-2E9C-101B-9397-08002B2CF9AE}" pid="19" name="ShowNotes">
    <vt:bool>false</vt:bool>
  </property>
  <property fmtid="{D5CDD505-2E9C-101B-9397-08002B2CF9AE}" pid="20" name="NavBtnPos">
    <vt:i4>1</vt:i4>
  </property>
  <property fmtid="{D5CDD505-2E9C-101B-9397-08002B2CF9AE}" pid="21" name="OutputDir">
    <vt:lpwstr>C:\rgr\TEST</vt:lpwstr>
  </property>
</Properties>
</file>