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33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00.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327.xml" ContentType="application/vnd.openxmlformats-officedocument.presentationml.slide+xml"/>
  <Override PartName="/ppt/slides/slide338.xml" ContentType="application/vnd.openxmlformats-officedocument.presentationml.slide+xml"/>
  <Override PartName="/ppt/slides/slide374.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notesSlides/notesSlide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notesSlides/notesSlide14.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02" r:id="rId1"/>
  </p:sldMasterIdLst>
  <p:notesMasterIdLst>
    <p:notesMasterId r:id="rId376"/>
  </p:notesMasterIdLst>
  <p:handoutMasterIdLst>
    <p:handoutMasterId r:id="rId377"/>
  </p:handoutMasterIdLst>
  <p:sldIdLst>
    <p:sldId id="257" r:id="rId2"/>
    <p:sldId id="280" r:id="rId3"/>
    <p:sldId id="270" r:id="rId4"/>
    <p:sldId id="271" r:id="rId5"/>
    <p:sldId id="279" r:id="rId6"/>
    <p:sldId id="272" r:id="rId7"/>
    <p:sldId id="273" r:id="rId8"/>
    <p:sldId id="274" r:id="rId9"/>
    <p:sldId id="275" r:id="rId10"/>
    <p:sldId id="276" r:id="rId11"/>
    <p:sldId id="277" r:id="rId12"/>
    <p:sldId id="278"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1" r:id="rId64"/>
    <p:sldId id="332" r:id="rId65"/>
    <p:sldId id="333" r:id="rId66"/>
    <p:sldId id="334" r:id="rId67"/>
    <p:sldId id="335" r:id="rId68"/>
    <p:sldId id="336" r:id="rId69"/>
    <p:sldId id="337" r:id="rId70"/>
    <p:sldId id="338" r:id="rId71"/>
    <p:sldId id="339" r:id="rId72"/>
    <p:sldId id="340" r:id="rId73"/>
    <p:sldId id="341" r:id="rId74"/>
    <p:sldId id="342" r:id="rId75"/>
    <p:sldId id="343"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5" r:id="rId98"/>
    <p:sldId id="366" r:id="rId99"/>
    <p:sldId id="367" r:id="rId100"/>
    <p:sldId id="368" r:id="rId101"/>
    <p:sldId id="369" r:id="rId102"/>
    <p:sldId id="370" r:id="rId103"/>
    <p:sldId id="371" r:id="rId104"/>
    <p:sldId id="372" r:id="rId105"/>
    <p:sldId id="373" r:id="rId106"/>
    <p:sldId id="374" r:id="rId107"/>
    <p:sldId id="375" r:id="rId108"/>
    <p:sldId id="376" r:id="rId109"/>
    <p:sldId id="377" r:id="rId110"/>
    <p:sldId id="378" r:id="rId111"/>
    <p:sldId id="379" r:id="rId112"/>
    <p:sldId id="380" r:id="rId113"/>
    <p:sldId id="381" r:id="rId114"/>
    <p:sldId id="382" r:id="rId115"/>
    <p:sldId id="383" r:id="rId116"/>
    <p:sldId id="384" r:id="rId117"/>
    <p:sldId id="385" r:id="rId118"/>
    <p:sldId id="386" r:id="rId119"/>
    <p:sldId id="387" r:id="rId120"/>
    <p:sldId id="388" r:id="rId121"/>
    <p:sldId id="389" r:id="rId122"/>
    <p:sldId id="390" r:id="rId123"/>
    <p:sldId id="391" r:id="rId124"/>
    <p:sldId id="392" r:id="rId125"/>
    <p:sldId id="393" r:id="rId126"/>
    <p:sldId id="394" r:id="rId127"/>
    <p:sldId id="395" r:id="rId128"/>
    <p:sldId id="396" r:id="rId129"/>
    <p:sldId id="397" r:id="rId130"/>
    <p:sldId id="398" r:id="rId131"/>
    <p:sldId id="399" r:id="rId132"/>
    <p:sldId id="400" r:id="rId133"/>
    <p:sldId id="401" r:id="rId134"/>
    <p:sldId id="402" r:id="rId135"/>
    <p:sldId id="403" r:id="rId136"/>
    <p:sldId id="404" r:id="rId137"/>
    <p:sldId id="405" r:id="rId138"/>
    <p:sldId id="406" r:id="rId139"/>
    <p:sldId id="407" r:id="rId140"/>
    <p:sldId id="408" r:id="rId141"/>
    <p:sldId id="409" r:id="rId142"/>
    <p:sldId id="410" r:id="rId143"/>
    <p:sldId id="411" r:id="rId144"/>
    <p:sldId id="412" r:id="rId145"/>
    <p:sldId id="413" r:id="rId146"/>
    <p:sldId id="414" r:id="rId147"/>
    <p:sldId id="415" r:id="rId148"/>
    <p:sldId id="416" r:id="rId149"/>
    <p:sldId id="417" r:id="rId150"/>
    <p:sldId id="418" r:id="rId151"/>
    <p:sldId id="419" r:id="rId152"/>
    <p:sldId id="420" r:id="rId153"/>
    <p:sldId id="421" r:id="rId154"/>
    <p:sldId id="422" r:id="rId155"/>
    <p:sldId id="423" r:id="rId156"/>
    <p:sldId id="424" r:id="rId157"/>
    <p:sldId id="425" r:id="rId158"/>
    <p:sldId id="426" r:id="rId159"/>
    <p:sldId id="427" r:id="rId160"/>
    <p:sldId id="428" r:id="rId161"/>
    <p:sldId id="429" r:id="rId162"/>
    <p:sldId id="430" r:id="rId163"/>
    <p:sldId id="431" r:id="rId164"/>
    <p:sldId id="432" r:id="rId165"/>
    <p:sldId id="433" r:id="rId166"/>
    <p:sldId id="434" r:id="rId167"/>
    <p:sldId id="435" r:id="rId168"/>
    <p:sldId id="436" r:id="rId169"/>
    <p:sldId id="437" r:id="rId170"/>
    <p:sldId id="438" r:id="rId171"/>
    <p:sldId id="439" r:id="rId172"/>
    <p:sldId id="440" r:id="rId173"/>
    <p:sldId id="441" r:id="rId174"/>
    <p:sldId id="442" r:id="rId175"/>
    <p:sldId id="443" r:id="rId176"/>
    <p:sldId id="444" r:id="rId177"/>
    <p:sldId id="445" r:id="rId178"/>
    <p:sldId id="446" r:id="rId179"/>
    <p:sldId id="447" r:id="rId180"/>
    <p:sldId id="448" r:id="rId181"/>
    <p:sldId id="449" r:id="rId182"/>
    <p:sldId id="450" r:id="rId183"/>
    <p:sldId id="451" r:id="rId184"/>
    <p:sldId id="452" r:id="rId185"/>
    <p:sldId id="453" r:id="rId186"/>
    <p:sldId id="454" r:id="rId187"/>
    <p:sldId id="455" r:id="rId188"/>
    <p:sldId id="456" r:id="rId189"/>
    <p:sldId id="457" r:id="rId190"/>
    <p:sldId id="458" r:id="rId191"/>
    <p:sldId id="459" r:id="rId192"/>
    <p:sldId id="460" r:id="rId193"/>
    <p:sldId id="461" r:id="rId194"/>
    <p:sldId id="462" r:id="rId195"/>
    <p:sldId id="463" r:id="rId196"/>
    <p:sldId id="464" r:id="rId197"/>
    <p:sldId id="465" r:id="rId198"/>
    <p:sldId id="466" r:id="rId199"/>
    <p:sldId id="467" r:id="rId200"/>
    <p:sldId id="468" r:id="rId201"/>
    <p:sldId id="469" r:id="rId202"/>
    <p:sldId id="470" r:id="rId203"/>
    <p:sldId id="471" r:id="rId204"/>
    <p:sldId id="472" r:id="rId205"/>
    <p:sldId id="473" r:id="rId206"/>
    <p:sldId id="474" r:id="rId207"/>
    <p:sldId id="475" r:id="rId208"/>
    <p:sldId id="476" r:id="rId209"/>
    <p:sldId id="477" r:id="rId210"/>
    <p:sldId id="478" r:id="rId211"/>
    <p:sldId id="479" r:id="rId212"/>
    <p:sldId id="480" r:id="rId213"/>
    <p:sldId id="481" r:id="rId214"/>
    <p:sldId id="482" r:id="rId215"/>
    <p:sldId id="483" r:id="rId216"/>
    <p:sldId id="484" r:id="rId217"/>
    <p:sldId id="485" r:id="rId218"/>
    <p:sldId id="486" r:id="rId219"/>
    <p:sldId id="487" r:id="rId220"/>
    <p:sldId id="488" r:id="rId221"/>
    <p:sldId id="489" r:id="rId222"/>
    <p:sldId id="490" r:id="rId223"/>
    <p:sldId id="491" r:id="rId224"/>
    <p:sldId id="492" r:id="rId225"/>
    <p:sldId id="493" r:id="rId226"/>
    <p:sldId id="494" r:id="rId227"/>
    <p:sldId id="495" r:id="rId228"/>
    <p:sldId id="496" r:id="rId229"/>
    <p:sldId id="497" r:id="rId230"/>
    <p:sldId id="498" r:id="rId231"/>
    <p:sldId id="499" r:id="rId232"/>
    <p:sldId id="500" r:id="rId233"/>
    <p:sldId id="501" r:id="rId234"/>
    <p:sldId id="502" r:id="rId235"/>
    <p:sldId id="503" r:id="rId236"/>
    <p:sldId id="504" r:id="rId237"/>
    <p:sldId id="505" r:id="rId238"/>
    <p:sldId id="506" r:id="rId239"/>
    <p:sldId id="507" r:id="rId240"/>
    <p:sldId id="508" r:id="rId241"/>
    <p:sldId id="509" r:id="rId242"/>
    <p:sldId id="511" r:id="rId243"/>
    <p:sldId id="512" r:id="rId244"/>
    <p:sldId id="513" r:id="rId245"/>
    <p:sldId id="514" r:id="rId246"/>
    <p:sldId id="515" r:id="rId247"/>
    <p:sldId id="516" r:id="rId248"/>
    <p:sldId id="517" r:id="rId249"/>
    <p:sldId id="518" r:id="rId250"/>
    <p:sldId id="519" r:id="rId251"/>
    <p:sldId id="520" r:id="rId252"/>
    <p:sldId id="521" r:id="rId253"/>
    <p:sldId id="522" r:id="rId254"/>
    <p:sldId id="523" r:id="rId255"/>
    <p:sldId id="524" r:id="rId256"/>
    <p:sldId id="525" r:id="rId257"/>
    <p:sldId id="526" r:id="rId258"/>
    <p:sldId id="527" r:id="rId259"/>
    <p:sldId id="528" r:id="rId260"/>
    <p:sldId id="529" r:id="rId261"/>
    <p:sldId id="530" r:id="rId262"/>
    <p:sldId id="531" r:id="rId263"/>
    <p:sldId id="532" r:id="rId264"/>
    <p:sldId id="533" r:id="rId265"/>
    <p:sldId id="534" r:id="rId266"/>
    <p:sldId id="535" r:id="rId267"/>
    <p:sldId id="536" r:id="rId268"/>
    <p:sldId id="537" r:id="rId269"/>
    <p:sldId id="538" r:id="rId270"/>
    <p:sldId id="539" r:id="rId271"/>
    <p:sldId id="540" r:id="rId272"/>
    <p:sldId id="541" r:id="rId273"/>
    <p:sldId id="542" r:id="rId274"/>
    <p:sldId id="543" r:id="rId275"/>
    <p:sldId id="544" r:id="rId276"/>
    <p:sldId id="545" r:id="rId277"/>
    <p:sldId id="546" r:id="rId278"/>
    <p:sldId id="547" r:id="rId279"/>
    <p:sldId id="548" r:id="rId280"/>
    <p:sldId id="549" r:id="rId281"/>
    <p:sldId id="550" r:id="rId282"/>
    <p:sldId id="551" r:id="rId283"/>
    <p:sldId id="552" r:id="rId284"/>
    <p:sldId id="553" r:id="rId285"/>
    <p:sldId id="554" r:id="rId286"/>
    <p:sldId id="555" r:id="rId287"/>
    <p:sldId id="556" r:id="rId288"/>
    <p:sldId id="557" r:id="rId289"/>
    <p:sldId id="558" r:id="rId290"/>
    <p:sldId id="559" r:id="rId291"/>
    <p:sldId id="560" r:id="rId292"/>
    <p:sldId id="561" r:id="rId293"/>
    <p:sldId id="562" r:id="rId294"/>
    <p:sldId id="563" r:id="rId295"/>
    <p:sldId id="564" r:id="rId296"/>
    <p:sldId id="565" r:id="rId297"/>
    <p:sldId id="566" r:id="rId298"/>
    <p:sldId id="567" r:id="rId299"/>
    <p:sldId id="568" r:id="rId300"/>
    <p:sldId id="569" r:id="rId301"/>
    <p:sldId id="570" r:id="rId302"/>
    <p:sldId id="571" r:id="rId303"/>
    <p:sldId id="572" r:id="rId304"/>
    <p:sldId id="573" r:id="rId305"/>
    <p:sldId id="574" r:id="rId306"/>
    <p:sldId id="575" r:id="rId307"/>
    <p:sldId id="576" r:id="rId308"/>
    <p:sldId id="577" r:id="rId309"/>
    <p:sldId id="578" r:id="rId310"/>
    <p:sldId id="579" r:id="rId311"/>
    <p:sldId id="580" r:id="rId312"/>
    <p:sldId id="581" r:id="rId313"/>
    <p:sldId id="582" r:id="rId314"/>
    <p:sldId id="583" r:id="rId315"/>
    <p:sldId id="584" r:id="rId316"/>
    <p:sldId id="585" r:id="rId317"/>
    <p:sldId id="586" r:id="rId318"/>
    <p:sldId id="587" r:id="rId319"/>
    <p:sldId id="588" r:id="rId320"/>
    <p:sldId id="589" r:id="rId321"/>
    <p:sldId id="590" r:id="rId322"/>
    <p:sldId id="591" r:id="rId323"/>
    <p:sldId id="592" r:id="rId324"/>
    <p:sldId id="593" r:id="rId325"/>
    <p:sldId id="594" r:id="rId326"/>
    <p:sldId id="595" r:id="rId327"/>
    <p:sldId id="596" r:id="rId328"/>
    <p:sldId id="597" r:id="rId329"/>
    <p:sldId id="598" r:id="rId330"/>
    <p:sldId id="599" r:id="rId331"/>
    <p:sldId id="600" r:id="rId332"/>
    <p:sldId id="601" r:id="rId333"/>
    <p:sldId id="602" r:id="rId334"/>
    <p:sldId id="603" r:id="rId335"/>
    <p:sldId id="604" r:id="rId336"/>
    <p:sldId id="605" r:id="rId337"/>
    <p:sldId id="606" r:id="rId338"/>
    <p:sldId id="607" r:id="rId339"/>
    <p:sldId id="608" r:id="rId340"/>
    <p:sldId id="609" r:id="rId341"/>
    <p:sldId id="610" r:id="rId342"/>
    <p:sldId id="611" r:id="rId343"/>
    <p:sldId id="612" r:id="rId344"/>
    <p:sldId id="613" r:id="rId345"/>
    <p:sldId id="614" r:id="rId346"/>
    <p:sldId id="615" r:id="rId347"/>
    <p:sldId id="616" r:id="rId348"/>
    <p:sldId id="617" r:id="rId349"/>
    <p:sldId id="618" r:id="rId350"/>
    <p:sldId id="619" r:id="rId351"/>
    <p:sldId id="620" r:id="rId352"/>
    <p:sldId id="621" r:id="rId353"/>
    <p:sldId id="622" r:id="rId354"/>
    <p:sldId id="623" r:id="rId355"/>
    <p:sldId id="624" r:id="rId356"/>
    <p:sldId id="625" r:id="rId357"/>
    <p:sldId id="626" r:id="rId358"/>
    <p:sldId id="627" r:id="rId359"/>
    <p:sldId id="628" r:id="rId360"/>
    <p:sldId id="629" r:id="rId361"/>
    <p:sldId id="630" r:id="rId362"/>
    <p:sldId id="631" r:id="rId363"/>
    <p:sldId id="632" r:id="rId364"/>
    <p:sldId id="633" r:id="rId365"/>
    <p:sldId id="634" r:id="rId366"/>
    <p:sldId id="635" r:id="rId367"/>
    <p:sldId id="636" r:id="rId368"/>
    <p:sldId id="637" r:id="rId369"/>
    <p:sldId id="638" r:id="rId370"/>
    <p:sldId id="639" r:id="rId371"/>
    <p:sldId id="640" r:id="rId372"/>
    <p:sldId id="641" r:id="rId373"/>
    <p:sldId id="642" r:id="rId374"/>
    <p:sldId id="643" r:id="rId375"/>
  </p:sldIdLst>
  <p:sldSz cx="9144000" cy="6858000" type="screen4x3"/>
  <p:notesSz cx="6858000" cy="9144000"/>
  <p:embeddedFontLst>
    <p:embeddedFont>
      <p:font typeface="Century Gothic" pitchFamily="34" charset="0"/>
      <p:regular r:id="rId378"/>
      <p:bold r:id="rId379"/>
      <p:italic r:id="rId380"/>
      <p:boldItalic r:id="rId381"/>
    </p:embeddedFont>
    <p:embeddedFont>
      <p:font typeface="宋体" pitchFamily="2" charset="-122"/>
      <p:regular r:id="rId382"/>
    </p:embeddedFont>
    <p:embeddedFont>
      <p:font typeface="Tahoma" pitchFamily="34" charset="0"/>
      <p:regular r:id="rId383"/>
      <p:bold r:id="rId384"/>
    </p:embeddedFont>
    <p:embeddedFont>
      <p:font typeface="Microsoft Yi Baiti" pitchFamily="66" charset="0"/>
      <p:regular r:id="rId385"/>
    </p:embeddedFont>
    <p:embeddedFont>
      <p:font typeface="Kozuka Mincho Pro M" charset="-128"/>
      <p:regular r:id="rId386"/>
    </p:embeddedFont>
    <p:embeddedFont>
      <p:font typeface="Webdings" pitchFamily="18" charset="2"/>
      <p:regular r:id="rId387"/>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288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788BE"/>
    <a:srgbClr val="000099"/>
    <a:srgbClr val="006600"/>
    <a:srgbClr val="FFCC00"/>
    <a:srgbClr val="009900"/>
    <a:srgbClr val="800080"/>
    <a:srgbClr val="FF9933"/>
    <a:srgbClr val="5A87C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1122" y="-90"/>
      </p:cViewPr>
      <p:guideLst>
        <p:guide orient="horz" pos="2159"/>
        <p:guide pos="2884"/>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69" d="100"/>
          <a:sy n="69" d="100"/>
        </p:scale>
        <p:origin x="-3318"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377" Type="http://schemas.openxmlformats.org/officeDocument/2006/relationships/handoutMaster" Target="handoutMasters/handoutMaster1.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388" Type="http://schemas.openxmlformats.org/officeDocument/2006/relationships/presProps" Target="presProps.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font" Target="fonts/font1.fntdata"/><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viewProps" Target="viewProps.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font" Target="fonts/font2.fntdata"/><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theme" Target="theme/theme1.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font" Target="fonts/font3.fntdata"/><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tableStyles" Target="tableStyles.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font" Target="fonts/font4.fntdata"/><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font" Target="fonts/font5.fntdata"/><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font" Target="fonts/font6.fntdata"/><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font" Target="fonts/font7.fntdata"/><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font" Target="fonts/font8.fntdata"/><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font" Target="fonts/font9.fntdata"/><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notesMaster" Target="notesMasters/notesMaster1.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dirty="0"/>
              <a:t>Cat McGlothlin Gurkweitz</a:t>
            </a:r>
          </a:p>
        </p:txBody>
      </p:sp>
      <p:sp>
        <p:nvSpPr>
          <p:cNvPr id="14339"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3BEDD2F8-4E33-4A40-9286-55AEBEA18257}" type="datetime1">
              <a:rPr lang="zh-CN" altLang="en-US"/>
              <a:pPr/>
              <a:t>2017/1/24</a:t>
            </a:fld>
            <a:endParaRPr lang="en-US" altLang="zh-CN" dirty="0"/>
          </a:p>
        </p:txBody>
      </p:sp>
      <p:sp>
        <p:nvSpPr>
          <p:cNvPr id="14340"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dirty="0"/>
              <a:t>Title goes here</a:t>
            </a:r>
          </a:p>
        </p:txBody>
      </p:sp>
      <p:sp>
        <p:nvSpPr>
          <p:cNvPr id="1434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8B7C752-D13D-46A3-9E8E-30D81203646A}" type="slidenum">
              <a:rPr lang="zh-CN" altLang="en-US"/>
              <a:pPr/>
              <a:t>‹#›</a:t>
            </a:fld>
            <a:endParaRPr lang="en-US" altLang="zh-CN" dirty="0"/>
          </a:p>
        </p:txBody>
      </p:sp>
    </p:spTree>
    <p:extLst>
      <p:ext uri="{BB962C8B-B14F-4D97-AF65-F5344CB8AC3E}">
        <p14:creationId xmlns:p14="http://schemas.microsoft.com/office/powerpoint/2010/main" xmlns="" val="27254325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zh-CN" altLang="en-US"/>
          </a:p>
        </p:txBody>
      </p:sp>
      <p:sp>
        <p:nvSpPr>
          <p:cNvPr id="1638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FB923FDD-CBFD-4A6F-A621-CD1C3A021C4F}" type="datetime1">
              <a:rPr lang="zh-CN" altLang="en-US"/>
              <a:pPr/>
              <a:t>2017/1/24</a:t>
            </a:fld>
            <a:endParaRPr lang="en-US" altLang="zh-CN" dirty="0"/>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zh-CN" alt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14279B2C-C83B-4272-8E9A-61B4D7BB0BAA}" type="slidenum">
              <a:rPr lang="zh-CN" altLang="en-US"/>
              <a:pPr/>
              <a:t>‹#›</a:t>
            </a:fld>
            <a:endParaRPr lang="en-US" altLang="zh-CN" dirty="0"/>
          </a:p>
        </p:txBody>
      </p:sp>
    </p:spTree>
    <p:extLst>
      <p:ext uri="{BB962C8B-B14F-4D97-AF65-F5344CB8AC3E}">
        <p14:creationId xmlns:p14="http://schemas.microsoft.com/office/powerpoint/2010/main" xmlns="" val="3782670423"/>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2801466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4135815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2205647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2869842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FB923FDD-CBFD-4A6F-A621-CD1C3A021C4F}" type="datetime1">
              <a:rPr lang="zh-CN" altLang="en-US" smtClean="0"/>
              <a:pPr/>
              <a:t>2017/1/24</a:t>
            </a:fld>
            <a:endParaRPr lang="en-US" altLang="zh-CN" dirty="0"/>
          </a:p>
        </p:txBody>
      </p:sp>
      <p:sp>
        <p:nvSpPr>
          <p:cNvPr id="5" name="Slide Number Placeholder 4"/>
          <p:cNvSpPr>
            <a:spLocks noGrp="1"/>
          </p:cNvSpPr>
          <p:nvPr>
            <p:ph type="sldNum" sz="quarter" idx="11"/>
          </p:nvPr>
        </p:nvSpPr>
        <p:spPr/>
        <p:txBody>
          <a:bodyPr/>
          <a:lstStyle/>
          <a:p>
            <a:fld id="{14279B2C-C83B-4272-8E9A-61B4D7BB0BAA}" type="slidenum">
              <a:rPr lang="zh-CN" altLang="en-US" smtClean="0"/>
              <a:pPr/>
              <a:t>71</a:t>
            </a:fld>
            <a:endParaRPr lang="en-US" altLang="zh-CN" dirty="0"/>
          </a:p>
        </p:txBody>
      </p:sp>
    </p:spTree>
    <p:extLst>
      <p:ext uri="{BB962C8B-B14F-4D97-AF65-F5344CB8AC3E}">
        <p14:creationId xmlns:p14="http://schemas.microsoft.com/office/powerpoint/2010/main" xmlns="" val="1144087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FB923FDD-CBFD-4A6F-A621-CD1C3A021C4F}" type="datetime1">
              <a:rPr lang="zh-CN" altLang="en-US" smtClean="0"/>
              <a:pPr/>
              <a:t>2017/1/24</a:t>
            </a:fld>
            <a:endParaRPr lang="en-US" altLang="zh-CN" dirty="0"/>
          </a:p>
        </p:txBody>
      </p:sp>
      <p:sp>
        <p:nvSpPr>
          <p:cNvPr id="5" name="Slide Number Placeholder 4"/>
          <p:cNvSpPr>
            <a:spLocks noGrp="1"/>
          </p:cNvSpPr>
          <p:nvPr>
            <p:ph type="sldNum" sz="quarter" idx="11"/>
          </p:nvPr>
        </p:nvSpPr>
        <p:spPr/>
        <p:txBody>
          <a:bodyPr/>
          <a:lstStyle/>
          <a:p>
            <a:fld id="{14279B2C-C83B-4272-8E9A-61B4D7BB0BAA}" type="slidenum">
              <a:rPr lang="zh-CN" altLang="en-US" smtClean="0"/>
              <a:pPr/>
              <a:t>105</a:t>
            </a:fld>
            <a:endParaRPr lang="en-US" altLang="zh-CN" dirty="0"/>
          </a:p>
        </p:txBody>
      </p:sp>
    </p:spTree>
    <p:extLst>
      <p:ext uri="{BB962C8B-B14F-4D97-AF65-F5344CB8AC3E}">
        <p14:creationId xmlns:p14="http://schemas.microsoft.com/office/powerpoint/2010/main" xmlns="" val="251753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FB923FDD-CBFD-4A6F-A621-CD1C3A021C4F}" type="datetime1">
              <a:rPr lang="zh-CN" altLang="en-US" smtClean="0"/>
              <a:pPr/>
              <a:t>2017/1/24</a:t>
            </a:fld>
            <a:endParaRPr lang="en-US" altLang="zh-CN" dirty="0"/>
          </a:p>
        </p:txBody>
      </p:sp>
      <p:sp>
        <p:nvSpPr>
          <p:cNvPr id="5" name="Slide Number Placeholder 4"/>
          <p:cNvSpPr>
            <a:spLocks noGrp="1"/>
          </p:cNvSpPr>
          <p:nvPr>
            <p:ph type="sldNum" sz="quarter" idx="11"/>
          </p:nvPr>
        </p:nvSpPr>
        <p:spPr/>
        <p:txBody>
          <a:bodyPr/>
          <a:lstStyle/>
          <a:p>
            <a:fld id="{14279B2C-C83B-4272-8E9A-61B4D7BB0BAA}" type="slidenum">
              <a:rPr lang="zh-CN" altLang="en-US" smtClean="0"/>
              <a:pPr/>
              <a:t>231</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dirty="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dirty="0" smtClean="0"/>
              <a:t>Update (address etc…)</a:t>
            </a:r>
          </a:p>
        </p:txBody>
      </p:sp>
    </p:spTree>
    <p:extLst>
      <p:ext uri="{BB962C8B-B14F-4D97-AF65-F5344CB8AC3E}">
        <p14:creationId xmlns:p14="http://schemas.microsoft.com/office/powerpoint/2010/main" xmlns="" val="1966894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3740408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3589102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3527274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1949059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1499985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3507192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xmlns="" val="3164887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8914"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8915"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dirty="0" smtClean="0"/>
          </a:p>
        </p:txBody>
      </p:sp>
      <p:sp>
        <p:nvSpPr>
          <p:cNvPr id="5" name="Rectangle 8"/>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33"/>
          <p:cNvSpPr>
            <a:spLocks noGrp="1" noChangeArrowheads="1"/>
          </p:cNvSpPr>
          <p:nvPr>
            <p:ph type="title"/>
          </p:nvPr>
        </p:nvSpPr>
        <p:spPr/>
        <p:txBody>
          <a:bodyPr/>
          <a:lstStyle/>
          <a:p>
            <a:r>
              <a:rPr lang="en-US" dirty="0" smtClean="0"/>
              <a:t>Configuration and Administration Guide</a:t>
            </a:r>
            <a:endParaRPr lang="en-US" dirty="0"/>
          </a:p>
        </p:txBody>
      </p:sp>
      <p:sp>
        <p:nvSpPr>
          <p:cNvPr id="4" name="Text Placeholder 3"/>
          <p:cNvSpPr>
            <a:spLocks noGrp="1"/>
          </p:cNvSpPr>
          <p:nvPr>
            <p:ph type="body" sz="quarter" idx="10"/>
          </p:nvPr>
        </p:nvSpPr>
        <p:spPr/>
        <p:txBody>
          <a:bodyPr/>
          <a:lstStyle/>
          <a:p>
            <a:r>
              <a:rPr lang="en-US" dirty="0" smtClean="0"/>
              <a:t>QAD Enterprise Applications Enterprise Edition 2016</a:t>
            </a:r>
            <a:endParaRPr lang="en-US" dirty="0"/>
          </a:p>
        </p:txBody>
      </p:sp>
      <p:sp>
        <p:nvSpPr>
          <p:cNvPr id="5" name="Text Placeholder 4"/>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74574" y="891610"/>
            <a:ext cx="8312226" cy="5424523"/>
          </a:xfrm>
        </p:spPr>
        <p:txBody>
          <a:bodyPr/>
          <a:lstStyle/>
          <a:p>
            <a:pPr>
              <a:buNone/>
            </a:pPr>
            <a:r>
              <a:rPr lang="en-US" dirty="0" smtClean="0"/>
              <a:t>The character client is started by executing a (language specific) script in the installation directory: </a:t>
            </a:r>
          </a:p>
          <a:p>
            <a:pPr>
              <a:buNone/>
            </a:pPr>
            <a:r>
              <a:rPr lang="en-US" dirty="0" smtClean="0"/>
              <a:t>Start a character session. </a:t>
            </a:r>
          </a:p>
          <a:p>
            <a:pPr>
              <a:buNone/>
            </a:pPr>
            <a:r>
              <a:rPr lang="en-US" sz="2400" dirty="0" smtClean="0">
                <a:latin typeface="Courier New" pitchFamily="49" charset="0"/>
                <a:cs typeface="Courier New" pitchFamily="49" charset="0"/>
              </a:rPr>
              <a:t>&gt;scripts/client-[LANG].sh </a:t>
            </a:r>
          </a:p>
          <a:p>
            <a:pPr>
              <a:buNone/>
            </a:pPr>
            <a:r>
              <a:rPr lang="en-US" sz="2400" dirty="0" smtClean="0">
                <a:latin typeface="Courier New" pitchFamily="49" charset="0"/>
                <a:cs typeface="Courier New" pitchFamily="49" charset="0"/>
              </a:rPr>
              <a:t>&gt;Ex. &gt; scripts/client-us.sh</a:t>
            </a:r>
            <a:endParaRPr lang="en-US" sz="2400" dirty="0">
              <a:latin typeface="Courier New" pitchFamily="49" charset="0"/>
              <a:cs typeface="Courier New" pitchFamily="49" charset="0"/>
            </a:endParaRPr>
          </a:p>
        </p:txBody>
      </p:sp>
      <p:sp>
        <p:nvSpPr>
          <p:cNvPr id="13315" name="Rectangle 2"/>
          <p:cNvSpPr>
            <a:spLocks noGrp="1" noChangeArrowheads="1"/>
          </p:cNvSpPr>
          <p:nvPr>
            <p:ph type="title"/>
          </p:nvPr>
        </p:nvSpPr>
        <p:spPr/>
        <p:txBody>
          <a:bodyPr/>
          <a:lstStyle/>
          <a:p>
            <a:r>
              <a:rPr lang="en-US" dirty="0" smtClean="0"/>
              <a:t>Character</a:t>
            </a:r>
            <a:endParaRPr lang="en-US" altLang="zh-CN" dirty="0" smtClean="0">
              <a:ea typeface="宋体" pitchFamily="2"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i="1" dirty="0" smtClean="0"/>
              <a:t>shell command starts an interactive shell in which commands can be entered and executed with TAB </a:t>
            </a:r>
            <a:r>
              <a:rPr lang="en-US" dirty="0" smtClean="0"/>
              <a:t>auto-completion. The shell is useful for learning commands.</a:t>
            </a:r>
          </a:p>
          <a:p>
            <a:r>
              <a:rPr lang="en-US" b="1" dirty="0" smtClean="0"/>
              <a:t>Starting Shell</a:t>
            </a:r>
            <a:endParaRPr lang="en-US" dirty="0"/>
          </a:p>
        </p:txBody>
      </p:sp>
      <p:sp>
        <p:nvSpPr>
          <p:cNvPr id="3" name="Title 2"/>
          <p:cNvSpPr>
            <a:spLocks noGrp="1"/>
          </p:cNvSpPr>
          <p:nvPr>
            <p:ph type="title"/>
          </p:nvPr>
        </p:nvSpPr>
        <p:spPr/>
        <p:txBody>
          <a:bodyPr/>
          <a:lstStyle/>
          <a:p>
            <a:r>
              <a:rPr lang="en-US" dirty="0" smtClean="0"/>
              <a:t>shell</a:t>
            </a:r>
            <a:endParaRPr lang="en-US" dirty="0"/>
          </a:p>
        </p:txBody>
      </p:sp>
      <p:sp>
        <p:nvSpPr>
          <p:cNvPr id="5" name="TextBox 4"/>
          <p:cNvSpPr txBox="1"/>
          <p:nvPr/>
        </p:nvSpPr>
        <p:spPr>
          <a:xfrm>
            <a:off x="881357" y="3481328"/>
            <a:ext cx="7370285" cy="1015663"/>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shell</a:t>
            </a:r>
          </a:p>
          <a:p>
            <a:pPr algn="l"/>
            <a:r>
              <a:rPr lang="en-US" sz="2000" dirty="0" smtClean="0">
                <a:latin typeface="Courier New" pitchFamily="49" charset="0"/>
                <a:cs typeface="Courier New" pitchFamily="49" charset="0"/>
              </a:rPr>
              <a:t>** CTRL-D to exit the shell **</a:t>
            </a:r>
          </a:p>
          <a:p>
            <a:pPr algn="l"/>
            <a:r>
              <a:rPr lang="en-US" sz="2000" dirty="0" smtClean="0">
                <a:latin typeface="Courier New" pitchFamily="49" charset="0"/>
                <a:cs typeface="Courier New" pitchFamily="49" charset="0"/>
              </a:rPr>
              <a:t>enterprise-edition&gt;</a:t>
            </a:r>
            <a:endParaRPr lang="en-US" sz="2000" dirty="0">
              <a:latin typeface="Courier New" pitchFamily="49" charset="0"/>
              <a:cs typeface="Courier New" pitchFamily="49"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shell prompt (test in the example) is set to the value of the </a:t>
            </a:r>
            <a:r>
              <a:rPr lang="en-US" i="1" dirty="0" smtClean="0"/>
              <a:t>environment.id setting:</a:t>
            </a:r>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dirty="0"/>
          </a:p>
        </p:txBody>
      </p:sp>
      <p:sp>
        <p:nvSpPr>
          <p:cNvPr id="3" name="Title 2"/>
          <p:cNvSpPr>
            <a:spLocks noGrp="1"/>
          </p:cNvSpPr>
          <p:nvPr>
            <p:ph type="title"/>
          </p:nvPr>
        </p:nvSpPr>
        <p:spPr/>
        <p:txBody>
          <a:bodyPr/>
          <a:lstStyle/>
          <a:p>
            <a:r>
              <a:rPr lang="en-US" dirty="0" smtClean="0"/>
              <a:t>shell</a:t>
            </a:r>
            <a:endParaRPr lang="en-US" dirty="0"/>
          </a:p>
        </p:txBody>
      </p:sp>
      <p:sp>
        <p:nvSpPr>
          <p:cNvPr id="5" name="TextBox 4"/>
          <p:cNvSpPr txBox="1"/>
          <p:nvPr/>
        </p:nvSpPr>
        <p:spPr>
          <a:xfrm>
            <a:off x="925425" y="2478790"/>
            <a:ext cx="7271133" cy="1323439"/>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enterprise-edition&gt; config environment.id</a:t>
            </a:r>
          </a:p>
          <a:p>
            <a:pPr algn="l"/>
            <a:r>
              <a:rPr lang="en-US" sz="2000" dirty="0" smtClean="0">
                <a:latin typeface="Courier New" pitchFamily="49" charset="0"/>
                <a:cs typeface="Courier New" pitchFamily="49" charset="0"/>
              </a:rPr>
              <a:t>environment.id=enterprise-edition</a:t>
            </a:r>
          </a:p>
          <a:p>
            <a:pPr algn="l"/>
            <a:r>
              <a:rPr lang="en-US" sz="2000" dirty="0" smtClean="0">
                <a:latin typeface="Courier New" pitchFamily="49" charset="0"/>
                <a:cs typeface="Courier New" pitchFamily="49" charset="0"/>
              </a:rPr>
              <a:t>0.705 s</a:t>
            </a:r>
          </a:p>
          <a:p>
            <a:pPr algn="l"/>
            <a:r>
              <a:rPr lang="en-US" sz="2000" dirty="0" smtClean="0">
                <a:latin typeface="Courier New" pitchFamily="49" charset="0"/>
                <a:cs typeface="Courier New" pitchFamily="49" charset="0"/>
              </a:rPr>
              <a:t>enterprise-edition&gt;</a:t>
            </a:r>
            <a:endParaRPr lang="en-US" sz="2000" dirty="0">
              <a:latin typeface="Courier New" pitchFamily="49" charset="0"/>
              <a:cs typeface="Courier New" pitchFamily="49"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Executing Commands</a:t>
            </a:r>
          </a:p>
          <a:p>
            <a:r>
              <a:rPr lang="en-US" dirty="0" smtClean="0"/>
              <a:t>In the shell the TAB key will show possible completions for the text entered and when only one possible completion exists will automatically fill in the remaining characters.</a:t>
            </a:r>
            <a:endParaRPr lang="en-US" dirty="0"/>
          </a:p>
        </p:txBody>
      </p:sp>
      <p:sp>
        <p:nvSpPr>
          <p:cNvPr id="3" name="Title 2"/>
          <p:cNvSpPr>
            <a:spLocks noGrp="1"/>
          </p:cNvSpPr>
          <p:nvPr>
            <p:ph type="title"/>
          </p:nvPr>
        </p:nvSpPr>
        <p:spPr/>
        <p:txBody>
          <a:bodyPr/>
          <a:lstStyle/>
          <a:p>
            <a:r>
              <a:rPr lang="en-US" dirty="0" smtClean="0"/>
              <a:t>shell</a:t>
            </a:r>
            <a:endParaRPr 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shell</a:t>
            </a:r>
            <a:endParaRPr lang="en-US" dirty="0"/>
          </a:p>
        </p:txBody>
      </p:sp>
      <p:sp>
        <p:nvSpPr>
          <p:cNvPr id="5" name="TextBox 4"/>
          <p:cNvSpPr txBox="1"/>
          <p:nvPr/>
        </p:nvSpPr>
        <p:spPr>
          <a:xfrm>
            <a:off x="991524" y="1057613"/>
            <a:ext cx="7160963" cy="4708981"/>
          </a:xfrm>
          <a:prstGeom prst="rect">
            <a:avLst/>
          </a:prstGeom>
          <a:noFill/>
          <a:ln>
            <a:solidFill>
              <a:schemeClr val="tx1"/>
            </a:solidFill>
          </a:ln>
        </p:spPr>
        <p:txBody>
          <a:bodyPr wrap="square" rtlCol="0">
            <a:spAutoFit/>
          </a:bodyPr>
          <a:lstStyle/>
          <a:p>
            <a:pPr algn="l"/>
            <a:r>
              <a:rPr lang="en-US" sz="1000" dirty="0" smtClean="0">
                <a:latin typeface="Courier New" pitchFamily="49" charset="0"/>
                <a:cs typeface="Courier New" pitchFamily="49" charset="0"/>
              </a:rPr>
              <a:t>enterprise-edition&gt; m</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metadata-</a:t>
            </a:r>
            <a:r>
              <a:rPr lang="en-US" sz="1000" dirty="0" smtClean="0">
                <a:latin typeface="Courier New" pitchFamily="49" charset="0"/>
                <a:cs typeface="Courier New" pitchFamily="49" charset="0"/>
              </a:rPr>
              <a:t>fincore</a:t>
            </a:r>
            <a:r>
              <a:rPr lang="en-US" sz="1000" dirty="0" smtClean="0">
                <a:latin typeface="Courier New" pitchFamily="49" charset="0"/>
                <a:cs typeface="Courier New" pitchFamily="49" charset="0"/>
              </a:rPr>
              <a:t>-update 	metadata-mfgcoreplus-update</a:t>
            </a:r>
          </a:p>
          <a:p>
            <a:pPr algn="l"/>
            <a:r>
              <a:rPr lang="en-US" sz="1000" dirty="0" smtClean="0">
                <a:latin typeface="Courier New" pitchFamily="49" charset="0"/>
                <a:cs typeface="Courier New" pitchFamily="49" charset="0"/>
              </a:rPr>
              <a:t>metadata-qracore-update</a:t>
            </a:r>
          </a:p>
          <a:p>
            <a:pPr algn="l"/>
            <a:r>
              <a:rPr lang="en-US" sz="1000" dirty="0" smtClean="0">
                <a:latin typeface="Courier New" pitchFamily="49" charset="0"/>
                <a:cs typeface="Courier New" pitchFamily="49" charset="0"/>
              </a:rPr>
              <a:t>metadata-update 		metadata-validate 		module-</a:t>
            </a:r>
            <a:r>
              <a:rPr lang="en-US" sz="1000" dirty="0" smtClean="0">
                <a:latin typeface="Courier New" pitchFamily="49" charset="0"/>
                <a:cs typeface="Courier New" pitchFamily="49" charset="0"/>
              </a:rPr>
              <a:t>adg</a:t>
            </a:r>
            <a:r>
              <a:rPr lang="en-US" sz="1000" dirty="0" smtClean="0">
                <a:latin typeface="Courier New" pitchFamily="49" charset="0"/>
                <a:cs typeface="Courier New" pitchFamily="49" charset="0"/>
              </a:rPr>
              <a:t>-stage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adg</a:t>
            </a:r>
            <a:r>
              <a:rPr lang="en-US" sz="1000" dirty="0" smtClean="0">
                <a:latin typeface="Courier New" pitchFamily="49" charset="0"/>
                <a:cs typeface="Courier New" pitchFamily="49" charset="0"/>
              </a:rPr>
              <a:t>-update 		module-archiving-stage</a:t>
            </a:r>
          </a:p>
          <a:p>
            <a:pPr algn="l"/>
            <a:r>
              <a:rPr lang="en-US" sz="1000" dirty="0" smtClean="0">
                <a:latin typeface="Courier New" pitchFamily="49" charset="0"/>
                <a:cs typeface="Courier New" pitchFamily="49" charset="0"/>
              </a:rPr>
              <a:t>module-archiving-update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cmr</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cmr</a:t>
            </a:r>
            <a:r>
              <a:rPr lang="en-US" sz="1000" dirty="0" smtClean="0">
                <a:latin typeface="Courier New" pitchFamily="49" charset="0"/>
                <a:cs typeface="Courier New" pitchFamily="49" charset="0"/>
              </a:rPr>
              <a:t>-update 		module-</a:t>
            </a:r>
            <a:r>
              <a:rPr lang="en-US" sz="1000" dirty="0" smtClean="0">
                <a:latin typeface="Courier New" pitchFamily="49" charset="0"/>
                <a:cs typeface="Courier New" pitchFamily="49" charset="0"/>
              </a:rPr>
              <a:t>ctd</a:t>
            </a:r>
            <a:r>
              <a:rPr lang="en-US" sz="1000" dirty="0" smtClean="0">
                <a:latin typeface="Courier New" pitchFamily="49" charset="0"/>
                <a:cs typeface="Courier New" pitchFamily="49" charset="0"/>
              </a:rPr>
              <a:t>-stage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ctd</a:t>
            </a:r>
            <a:r>
              <a:rPr lang="en-US" sz="1000" dirty="0" smtClean="0">
                <a:latin typeface="Courier New" pitchFamily="49" charset="0"/>
                <a:cs typeface="Courier New" pitchFamily="49" charset="0"/>
              </a:rPr>
              <a:t>-update 		module-fin-stage 		module-fin-update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fincore</a:t>
            </a:r>
            <a:r>
              <a:rPr lang="en-US" sz="1000" dirty="0" smtClean="0">
                <a:latin typeface="Courier New" pitchFamily="49" charset="0"/>
                <a:cs typeface="Courier New" pitchFamily="49" charset="0"/>
              </a:rPr>
              <a:t>-update 		module-</a:t>
            </a:r>
            <a:r>
              <a:rPr lang="en-US" sz="1000" dirty="0" smtClean="0">
                <a:latin typeface="Courier New" pitchFamily="49" charset="0"/>
                <a:cs typeface="Courier New" pitchFamily="49" charset="0"/>
              </a:rPr>
              <a:t>fss</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fss</a:t>
            </a:r>
            <a:r>
              <a:rPr lang="en-US" sz="1000" dirty="0" smtClean="0">
                <a:latin typeface="Courier New" pitchFamily="49" charset="0"/>
                <a:cs typeface="Courier New" pitchFamily="49" charset="0"/>
              </a:rPr>
              <a:t>-update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grs</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grs</a:t>
            </a:r>
            <a:r>
              <a:rPr lang="en-US" sz="1000" dirty="0" smtClean="0">
                <a:latin typeface="Courier New" pitchFamily="49" charset="0"/>
                <a:cs typeface="Courier New" pitchFamily="49" charset="0"/>
              </a:rPr>
              <a:t>-update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kanban</a:t>
            </a:r>
            <a:r>
              <a:rPr lang="en-US" sz="1000" dirty="0" smtClean="0">
                <a:latin typeface="Courier New" pitchFamily="49" charset="0"/>
                <a:cs typeface="Courier New" pitchFamily="49" charset="0"/>
              </a:rPr>
              <a:t>-stage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kanban</a:t>
            </a:r>
            <a:r>
              <a:rPr lang="en-US" sz="1000" dirty="0" smtClean="0">
                <a:latin typeface="Courier New" pitchFamily="49" charset="0"/>
                <a:cs typeface="Courier New" pitchFamily="49" charset="0"/>
              </a:rPr>
              <a:t>-update 		module-</a:t>
            </a:r>
            <a:r>
              <a:rPr lang="en-US" sz="1000" dirty="0" smtClean="0">
                <a:latin typeface="Courier New" pitchFamily="49" charset="0"/>
                <a:cs typeface="Courier New" pitchFamily="49" charset="0"/>
              </a:rPr>
              <a:t>ltwb</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ltwb</a:t>
            </a:r>
            <a:r>
              <a:rPr lang="en-US" sz="1000" dirty="0" smtClean="0">
                <a:latin typeface="Courier New" pitchFamily="49" charset="0"/>
                <a:cs typeface="Courier New" pitchFamily="49" charset="0"/>
              </a:rPr>
              <a:t>-update</a:t>
            </a:r>
          </a:p>
          <a:p>
            <a:pPr algn="l"/>
            <a:r>
              <a:rPr lang="en-US" sz="1000" dirty="0" smtClean="0">
                <a:latin typeface="Courier New" pitchFamily="49" charset="0"/>
                <a:cs typeface="Courier New" pitchFamily="49" charset="0"/>
              </a:rPr>
              <a:t>module-mfg-stage 		module-mfg-update</a:t>
            </a:r>
          </a:p>
          <a:p>
            <a:pPr algn="l"/>
            <a:r>
              <a:rPr lang="en-US" sz="1000" dirty="0" smtClean="0">
                <a:latin typeface="Courier New" pitchFamily="49" charset="0"/>
                <a:cs typeface="Courier New" pitchFamily="49" charset="0"/>
              </a:rPr>
              <a:t>module-mfgcoreplus-update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mrc</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mrc</a:t>
            </a:r>
            <a:r>
              <a:rPr lang="en-US" sz="1000" dirty="0" smtClean="0">
                <a:latin typeface="Courier New" pitchFamily="49" charset="0"/>
                <a:cs typeface="Courier New" pitchFamily="49" charset="0"/>
              </a:rPr>
              <a:t>-update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mswpsw</a:t>
            </a:r>
            <a:r>
              <a:rPr lang="en-US" sz="1000" dirty="0" smtClean="0">
                <a:latin typeface="Courier New" pitchFamily="49" charset="0"/>
                <a:cs typeface="Courier New" pitchFamily="49" charset="0"/>
              </a:rPr>
              <a:t>-stage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mswpsw</a:t>
            </a:r>
            <a:r>
              <a:rPr lang="en-US" sz="1000" dirty="0" smtClean="0">
                <a:latin typeface="Courier New" pitchFamily="49" charset="0"/>
                <a:cs typeface="Courier New" pitchFamily="49" charset="0"/>
              </a:rPr>
              <a:t>-update 		module-periodic-costing-stage</a:t>
            </a:r>
          </a:p>
          <a:p>
            <a:pPr algn="l"/>
            <a:r>
              <a:rPr lang="en-US" sz="1000" dirty="0" smtClean="0">
                <a:latin typeface="Courier New" pitchFamily="49" charset="0"/>
                <a:cs typeface="Courier New" pitchFamily="49" charset="0"/>
              </a:rPr>
              <a:t>module-periodic-costing-update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productstructure</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productstructure</a:t>
            </a:r>
            <a:r>
              <a:rPr lang="en-US" sz="1000" dirty="0" smtClean="0">
                <a:latin typeface="Courier New" pitchFamily="49" charset="0"/>
                <a:cs typeface="Courier New" pitchFamily="49" charset="0"/>
              </a:rPr>
              <a:t>-update</a:t>
            </a:r>
          </a:p>
          <a:p>
            <a:pPr algn="l"/>
            <a:r>
              <a:rPr lang="en-US" sz="1000" dirty="0" smtClean="0">
                <a:latin typeface="Courier New" pitchFamily="49" charset="0"/>
                <a:cs typeface="Courier New" pitchFamily="49" charset="0"/>
              </a:rPr>
              <a:t>module-qracore-update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uca</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uca</a:t>
            </a:r>
            <a:r>
              <a:rPr lang="en-US" sz="1000" dirty="0" smtClean="0">
                <a:latin typeface="Courier New" pitchFamily="49" charset="0"/>
                <a:cs typeface="Courier New" pitchFamily="49" charset="0"/>
              </a:rPr>
              <a:t>-update 		module-</a:t>
            </a:r>
            <a:r>
              <a:rPr lang="en-US" sz="1000" dirty="0" smtClean="0">
                <a:latin typeface="Courier New" pitchFamily="49" charset="0"/>
                <a:cs typeface="Courier New" pitchFamily="49" charset="0"/>
              </a:rPr>
              <a:t>uig</a:t>
            </a:r>
            <a:r>
              <a:rPr lang="en-US" sz="1000" dirty="0" smtClean="0">
                <a:latin typeface="Courier New" pitchFamily="49" charset="0"/>
                <a:cs typeface="Courier New" pitchFamily="49" charset="0"/>
              </a:rPr>
              <a:t>-stage</a:t>
            </a:r>
          </a:p>
          <a:p>
            <a:pPr algn="l"/>
            <a:r>
              <a:rPr lang="en-US" sz="1000" dirty="0" smtClean="0">
                <a:latin typeface="Courier New" pitchFamily="49" charset="0"/>
                <a:cs typeface="Courier New" pitchFamily="49" charset="0"/>
              </a:rPr>
              <a:t>module-</a:t>
            </a:r>
            <a:r>
              <a:rPr lang="en-US" sz="1000" dirty="0" smtClean="0">
                <a:latin typeface="Courier New" pitchFamily="49" charset="0"/>
                <a:cs typeface="Courier New" pitchFamily="49" charset="0"/>
              </a:rPr>
              <a:t>uig</a:t>
            </a:r>
            <a:r>
              <a:rPr lang="en-US" sz="1000" dirty="0" smtClean="0">
                <a:latin typeface="Courier New" pitchFamily="49" charset="0"/>
                <a:cs typeface="Courier New" pitchFamily="49" charset="0"/>
              </a:rPr>
              <a:t>-update 		module-</a:t>
            </a:r>
            <a:r>
              <a:rPr lang="en-US" sz="1000" dirty="0" smtClean="0">
                <a:latin typeface="Courier New" pitchFamily="49" charset="0"/>
                <a:cs typeface="Courier New" pitchFamily="49" charset="0"/>
              </a:rPr>
              <a:t>wms</a:t>
            </a:r>
            <a:r>
              <a:rPr lang="en-US" sz="1000" dirty="0" smtClean="0">
                <a:latin typeface="Courier New" pitchFamily="49" charset="0"/>
                <a:cs typeface="Courier New" pitchFamily="49" charset="0"/>
              </a:rPr>
              <a:t>-stage 		module-</a:t>
            </a:r>
            <a:r>
              <a:rPr lang="en-US" sz="1000" dirty="0" smtClean="0">
                <a:latin typeface="Courier New" pitchFamily="49" charset="0"/>
                <a:cs typeface="Courier New" pitchFamily="49" charset="0"/>
              </a:rPr>
              <a:t>wms</a:t>
            </a:r>
            <a:r>
              <a:rPr lang="en-US" sz="1000" dirty="0" smtClean="0">
                <a:latin typeface="Courier New" pitchFamily="49" charset="0"/>
                <a:cs typeface="Courier New" pitchFamily="49" charset="0"/>
              </a:rPr>
              <a:t>-update</a:t>
            </a:r>
          </a:p>
          <a:p>
            <a:pPr algn="l"/>
            <a:r>
              <a:rPr lang="en-US" sz="1000" dirty="0" smtClean="0">
                <a:latin typeface="Courier New" pitchFamily="49" charset="0"/>
                <a:cs typeface="Courier New" pitchFamily="49" charset="0"/>
              </a:rPr>
              <a:t>mongodb-backup 		mongodb-backup-list</a:t>
            </a:r>
          </a:p>
          <a:p>
            <a:pPr algn="l"/>
            <a:r>
              <a:rPr lang="en-US" sz="1000" dirty="0" smtClean="0">
                <a:latin typeface="Courier New" pitchFamily="49" charset="0"/>
                <a:cs typeface="Courier New" pitchFamily="49" charset="0"/>
              </a:rPr>
              <a:t>mongodb-backup-remove</a:t>
            </a:r>
          </a:p>
          <a:p>
            <a:pPr algn="l"/>
            <a:r>
              <a:rPr lang="en-US" sz="1000" dirty="0" smtClean="0">
                <a:latin typeface="Courier New" pitchFamily="49" charset="0"/>
                <a:cs typeface="Courier New" pitchFamily="49" charset="0"/>
              </a:rPr>
              <a:t>mongodb-rebuild 		mongodb-remove 		mongodb-restore</a:t>
            </a:r>
          </a:p>
          <a:p>
            <a:pPr algn="l"/>
            <a:r>
              <a:rPr lang="en-US" sz="1000" dirty="0" smtClean="0">
                <a:latin typeface="Courier New" pitchFamily="49" charset="0"/>
                <a:cs typeface="Courier New" pitchFamily="49" charset="0"/>
              </a:rPr>
              <a:t>mongodb-script 		mongodb-start 		mongodb-status</a:t>
            </a:r>
          </a:p>
          <a:p>
            <a:pPr algn="l"/>
            <a:r>
              <a:rPr lang="en-US" sz="1000" dirty="0" smtClean="0">
                <a:latin typeface="Courier New" pitchFamily="49" charset="0"/>
                <a:cs typeface="Courier New" pitchFamily="49" charset="0"/>
              </a:rPr>
              <a:t>mongodb-stop 		mongodb-update</a:t>
            </a:r>
          </a:p>
          <a:p>
            <a:pPr algn="l"/>
            <a:r>
              <a:rPr lang="en-US" sz="1000" dirty="0" smtClean="0">
                <a:latin typeface="Courier New" pitchFamily="49" charset="0"/>
                <a:cs typeface="Courier New" pitchFamily="49" charset="0"/>
              </a:rPr>
              <a:t>mongodbreplica</a:t>
            </a:r>
            <a:r>
              <a:rPr lang="en-US" sz="1000" dirty="0" smtClean="0">
                <a:latin typeface="Courier New" pitchFamily="49" charset="0"/>
                <a:cs typeface="Courier New" pitchFamily="49" charset="0"/>
              </a:rPr>
              <a:t>-initiate</a:t>
            </a:r>
          </a:p>
          <a:p>
            <a:pPr algn="l"/>
            <a:endParaRPr lang="en-US" sz="1000" dirty="0" smtClean="0">
              <a:latin typeface="Courier New" pitchFamily="49" charset="0"/>
              <a:cs typeface="Courier New" pitchFamily="49"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shell</a:t>
            </a:r>
            <a:endParaRPr lang="en-US" dirty="0"/>
          </a:p>
        </p:txBody>
      </p:sp>
      <p:sp>
        <p:nvSpPr>
          <p:cNvPr id="5" name="TextBox 4"/>
          <p:cNvSpPr txBox="1"/>
          <p:nvPr/>
        </p:nvSpPr>
        <p:spPr>
          <a:xfrm>
            <a:off x="793213" y="1222867"/>
            <a:ext cx="7535534" cy="4708981"/>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test&gt; mo</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adg</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adg</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module-archiving-stage</a:t>
            </a:r>
          </a:p>
          <a:p>
            <a:pPr algn="l"/>
            <a:r>
              <a:rPr lang="en-US" sz="1200" dirty="0" smtClean="0">
                <a:latin typeface="Courier New" pitchFamily="49" charset="0"/>
                <a:cs typeface="Courier New" pitchFamily="49" charset="0"/>
              </a:rPr>
              <a:t>module-archiving-update 	module-</a:t>
            </a:r>
            <a:r>
              <a:rPr lang="en-US" sz="1200" dirty="0" smtClean="0">
                <a:latin typeface="Courier New" pitchFamily="49" charset="0"/>
                <a:cs typeface="Courier New" pitchFamily="49" charset="0"/>
              </a:rPr>
              <a:t>cmr</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cmr</a:t>
            </a:r>
            <a:r>
              <a:rPr lang="en-US" sz="1200" dirty="0" smtClean="0">
                <a:latin typeface="Courier New" pitchFamily="49" charset="0"/>
                <a:cs typeface="Courier New" pitchFamily="49" charset="0"/>
              </a:rPr>
              <a:t> update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ctd</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ctd</a:t>
            </a:r>
            <a:r>
              <a:rPr lang="en-US" sz="1200" dirty="0" smtClean="0">
                <a:latin typeface="Courier New" pitchFamily="49" charset="0"/>
                <a:cs typeface="Courier New" pitchFamily="49" charset="0"/>
              </a:rPr>
              <a:t>-update 		module-fin-stage</a:t>
            </a:r>
          </a:p>
          <a:p>
            <a:pPr algn="l"/>
            <a:r>
              <a:rPr lang="en-US" sz="1200" dirty="0" smtClean="0">
                <a:latin typeface="Courier New" pitchFamily="49" charset="0"/>
                <a:cs typeface="Courier New" pitchFamily="49" charset="0"/>
              </a:rPr>
              <a:t>module-fin-update 		module-</a:t>
            </a:r>
            <a:r>
              <a:rPr lang="en-US" sz="1200" dirty="0" smtClean="0">
                <a:latin typeface="Courier New" pitchFamily="49" charset="0"/>
                <a:cs typeface="Courier New" pitchFamily="49" charset="0"/>
              </a:rPr>
              <a:t>fincore</a:t>
            </a:r>
            <a:r>
              <a:rPr lang="en-US" sz="1200" dirty="0" smtClean="0">
                <a:latin typeface="Courier New" pitchFamily="49" charset="0"/>
                <a:cs typeface="Courier New" pitchFamily="49" charset="0"/>
              </a:rPr>
              <a:t>-update 	module-</a:t>
            </a:r>
            <a:r>
              <a:rPr lang="en-US" sz="1200" dirty="0" smtClean="0">
                <a:latin typeface="Courier New" pitchFamily="49" charset="0"/>
                <a:cs typeface="Courier New" pitchFamily="49" charset="0"/>
              </a:rPr>
              <a:t>fss</a:t>
            </a:r>
            <a:r>
              <a:rPr lang="en-US" sz="1200" dirty="0" smtClean="0">
                <a:latin typeface="Courier New" pitchFamily="49" charset="0"/>
                <a:cs typeface="Courier New" pitchFamily="49" charset="0"/>
              </a:rPr>
              <a:t>-stage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fss</a:t>
            </a:r>
            <a:r>
              <a:rPr lang="en-US" sz="1200" dirty="0" smtClean="0">
                <a:latin typeface="Courier New" pitchFamily="49" charset="0"/>
                <a:cs typeface="Courier New" pitchFamily="49" charset="0"/>
              </a:rPr>
              <a:t>-update 		module-</a:t>
            </a:r>
            <a:r>
              <a:rPr lang="en-US" sz="1200" dirty="0" smtClean="0">
                <a:latin typeface="Courier New" pitchFamily="49" charset="0"/>
                <a:cs typeface="Courier New" pitchFamily="49" charset="0"/>
              </a:rPr>
              <a:t>grs</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grs</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kanban</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kanban</a:t>
            </a:r>
            <a:r>
              <a:rPr lang="en-US" sz="1200" dirty="0" smtClean="0">
                <a:latin typeface="Courier New" pitchFamily="49" charset="0"/>
                <a:cs typeface="Courier New" pitchFamily="49" charset="0"/>
              </a:rPr>
              <a:t>-update 	module-</a:t>
            </a:r>
            <a:r>
              <a:rPr lang="en-US" sz="1200" dirty="0" smtClean="0">
                <a:latin typeface="Courier New" pitchFamily="49" charset="0"/>
                <a:cs typeface="Courier New" pitchFamily="49" charset="0"/>
              </a:rPr>
              <a:t>ltwb</a:t>
            </a:r>
            <a:r>
              <a:rPr lang="en-US" sz="1200" dirty="0" smtClean="0">
                <a:latin typeface="Courier New" pitchFamily="49" charset="0"/>
                <a:cs typeface="Courier New" pitchFamily="49" charset="0"/>
              </a:rPr>
              <a:t>-stage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ltwb</a:t>
            </a:r>
            <a:r>
              <a:rPr lang="en-US" sz="1200" dirty="0" smtClean="0">
                <a:latin typeface="Courier New" pitchFamily="49" charset="0"/>
                <a:cs typeface="Courier New" pitchFamily="49" charset="0"/>
              </a:rPr>
              <a:t>-update 		module-mfg-stage 		module-mfg-update</a:t>
            </a:r>
          </a:p>
          <a:p>
            <a:pPr algn="l"/>
            <a:r>
              <a:rPr lang="en-US" sz="1200" dirty="0" smtClean="0">
                <a:latin typeface="Courier New" pitchFamily="49" charset="0"/>
                <a:cs typeface="Courier New" pitchFamily="49" charset="0"/>
              </a:rPr>
              <a:t>module-mfgcoreplus-update 	module-</a:t>
            </a:r>
            <a:r>
              <a:rPr lang="en-US" sz="1200" dirty="0" smtClean="0">
                <a:latin typeface="Courier New" pitchFamily="49" charset="0"/>
                <a:cs typeface="Courier New" pitchFamily="49" charset="0"/>
              </a:rPr>
              <a:t>mrc</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mrc</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mswpsw</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mswpsw</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module-periodic-costing-stage</a:t>
            </a:r>
          </a:p>
          <a:p>
            <a:pPr algn="l"/>
            <a:r>
              <a:rPr lang="en-US" sz="1200" dirty="0" smtClean="0">
                <a:latin typeface="Courier New" pitchFamily="49" charset="0"/>
                <a:cs typeface="Courier New" pitchFamily="49" charset="0"/>
              </a:rPr>
              <a:t>module-periodic-costing-update module-</a:t>
            </a:r>
            <a:r>
              <a:rPr lang="en-US" sz="1200" dirty="0" smtClean="0">
                <a:latin typeface="Courier New" pitchFamily="49" charset="0"/>
                <a:cs typeface="Courier New" pitchFamily="49" charset="0"/>
              </a:rPr>
              <a:t>productstructure</a:t>
            </a:r>
            <a:r>
              <a:rPr lang="en-US" sz="1200" dirty="0" smtClean="0">
                <a:latin typeface="Courier New" pitchFamily="49" charset="0"/>
                <a:cs typeface="Courier New" pitchFamily="49" charset="0"/>
              </a:rPr>
              <a:t>-stage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productstructure</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module-qracore-update 	module-</a:t>
            </a:r>
            <a:r>
              <a:rPr lang="en-US" sz="1200" dirty="0" smtClean="0">
                <a:latin typeface="Courier New" pitchFamily="49" charset="0"/>
                <a:cs typeface="Courier New" pitchFamily="49" charset="0"/>
              </a:rPr>
              <a:t>uca</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uca</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uig</a:t>
            </a:r>
            <a:r>
              <a:rPr lang="en-US" sz="1200" dirty="0" smtClean="0">
                <a:latin typeface="Courier New" pitchFamily="49" charset="0"/>
                <a:cs typeface="Courier New" pitchFamily="49" charset="0"/>
              </a:rPr>
              <a:t>-stage 		module-</a:t>
            </a:r>
            <a:r>
              <a:rPr lang="en-US" sz="1200" dirty="0" smtClean="0">
                <a:latin typeface="Courier New" pitchFamily="49" charset="0"/>
                <a:cs typeface="Courier New" pitchFamily="49" charset="0"/>
              </a:rPr>
              <a:t>uig</a:t>
            </a:r>
            <a:r>
              <a:rPr lang="en-US" sz="1200" dirty="0" smtClean="0">
                <a:latin typeface="Courier New" pitchFamily="49" charset="0"/>
                <a:cs typeface="Courier New" pitchFamily="49" charset="0"/>
              </a:rPr>
              <a:t>-update 		module-</a:t>
            </a:r>
            <a:r>
              <a:rPr lang="en-US" sz="1200" dirty="0" smtClean="0">
                <a:latin typeface="Courier New" pitchFamily="49" charset="0"/>
                <a:cs typeface="Courier New" pitchFamily="49" charset="0"/>
              </a:rPr>
              <a:t>wms</a:t>
            </a:r>
            <a:r>
              <a:rPr lang="en-US" sz="1200" dirty="0" smtClean="0">
                <a:latin typeface="Courier New" pitchFamily="49" charset="0"/>
                <a:cs typeface="Courier New" pitchFamily="49" charset="0"/>
              </a:rPr>
              <a:t>-stage</a:t>
            </a:r>
          </a:p>
          <a:p>
            <a:pPr algn="l"/>
            <a:r>
              <a:rPr lang="en-US" sz="1200" dirty="0" smtClean="0">
                <a:latin typeface="Courier New" pitchFamily="49" charset="0"/>
                <a:cs typeface="Courier New" pitchFamily="49" charset="0"/>
              </a:rPr>
              <a:t>module-</a:t>
            </a:r>
            <a:r>
              <a:rPr lang="en-US" sz="1200" dirty="0" smtClean="0">
                <a:latin typeface="Courier New" pitchFamily="49" charset="0"/>
                <a:cs typeface="Courier New" pitchFamily="49" charset="0"/>
              </a:rPr>
              <a:t>wms</a:t>
            </a:r>
            <a:r>
              <a:rPr lang="en-US" sz="1200" dirty="0" smtClean="0">
                <a:latin typeface="Courier New" pitchFamily="49" charset="0"/>
                <a:cs typeface="Courier New" pitchFamily="49" charset="0"/>
              </a:rPr>
              <a:t>-update 		mongodb-backup</a:t>
            </a:r>
          </a:p>
          <a:p>
            <a:pPr algn="l"/>
            <a:r>
              <a:rPr lang="en-US" sz="1200" dirty="0" smtClean="0">
                <a:latin typeface="Courier New" pitchFamily="49" charset="0"/>
                <a:cs typeface="Courier New" pitchFamily="49" charset="0"/>
              </a:rPr>
              <a:t>mongodb-backup-list</a:t>
            </a:r>
          </a:p>
          <a:p>
            <a:pPr algn="l"/>
            <a:r>
              <a:rPr lang="en-US" sz="1200" dirty="0" smtClean="0">
                <a:latin typeface="Courier New" pitchFamily="49" charset="0"/>
                <a:cs typeface="Courier New" pitchFamily="49" charset="0"/>
              </a:rPr>
              <a:t>mongodb-backup-remove 	mongodb-rebuild 		mongodb-remove</a:t>
            </a:r>
          </a:p>
          <a:p>
            <a:pPr algn="l"/>
            <a:r>
              <a:rPr lang="en-US" sz="1200" dirty="0" smtClean="0">
                <a:latin typeface="Courier New" pitchFamily="49" charset="0"/>
                <a:cs typeface="Courier New" pitchFamily="49" charset="0"/>
              </a:rPr>
              <a:t>mongodb-restore 		mongodb-script 		mongodb-start</a:t>
            </a:r>
          </a:p>
          <a:p>
            <a:pPr algn="l"/>
            <a:r>
              <a:rPr lang="en-US" sz="1200" dirty="0" smtClean="0">
                <a:latin typeface="Courier New" pitchFamily="49" charset="0"/>
                <a:cs typeface="Courier New" pitchFamily="49" charset="0"/>
              </a:rPr>
              <a:t>mongodb-status 		mongodb-stop 		mongodb-update</a:t>
            </a:r>
          </a:p>
          <a:p>
            <a:pPr algn="l"/>
            <a:r>
              <a:rPr lang="en-US" sz="1200" dirty="0" smtClean="0">
                <a:latin typeface="Courier New" pitchFamily="49" charset="0"/>
                <a:cs typeface="Courier New" pitchFamily="49" charset="0"/>
              </a:rPr>
              <a:t>mongodbreplica</a:t>
            </a:r>
            <a:r>
              <a:rPr lang="en-US" sz="1200" dirty="0" smtClean="0">
                <a:latin typeface="Courier New" pitchFamily="49" charset="0"/>
                <a:cs typeface="Courier New" pitchFamily="49" charset="0"/>
              </a:rPr>
              <a:t>-initiate 	</a:t>
            </a:r>
            <a:r>
              <a:rPr lang="en-US" sz="1200" dirty="0" smtClean="0">
                <a:latin typeface="Courier New" pitchFamily="49" charset="0"/>
                <a:cs typeface="Courier New" pitchFamily="49" charset="0"/>
              </a:rPr>
              <a:t>mongodbreplica</a:t>
            </a:r>
            <a:r>
              <a:rPr lang="en-US" sz="1200" dirty="0" smtClean="0">
                <a:latin typeface="Courier New" pitchFamily="49" charset="0"/>
                <a:cs typeface="Courier New" pitchFamily="49" charset="0"/>
              </a:rPr>
              <a:t>-update-scripts</a:t>
            </a:r>
          </a:p>
          <a:p>
            <a:pPr algn="l"/>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enterprise-edition&gt;</a:t>
            </a:r>
          </a:p>
          <a:p>
            <a:endParaRPr lang="en-US" sz="1200" dirty="0">
              <a:latin typeface="Courier New" pitchFamily="49" charset="0"/>
              <a:cs typeface="Courier New" pitchFamily="49"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Command arguments are defined in the same manner as from the OS shell.</a:t>
            </a:r>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The UP/DOWN arrow keys will cycle through the command history.</a:t>
            </a:r>
          </a:p>
          <a:p>
            <a:r>
              <a:rPr lang="en-US" b="1" dirty="0" smtClean="0"/>
              <a:t>Exiting Shell</a:t>
            </a:r>
          </a:p>
          <a:p>
            <a:pPr lvl="2"/>
            <a:r>
              <a:rPr lang="en-US" dirty="0" smtClean="0"/>
              <a:t>Ctrl+D</a:t>
            </a:r>
            <a:r>
              <a:rPr lang="en-US" dirty="0" smtClean="0"/>
              <a:t> exits the shell.</a:t>
            </a:r>
            <a:endParaRPr lang="en-US" dirty="0"/>
          </a:p>
        </p:txBody>
      </p:sp>
      <p:sp>
        <p:nvSpPr>
          <p:cNvPr id="3" name="Title 2"/>
          <p:cNvSpPr>
            <a:spLocks noGrp="1"/>
          </p:cNvSpPr>
          <p:nvPr>
            <p:ph type="title"/>
          </p:nvPr>
        </p:nvSpPr>
        <p:spPr/>
        <p:txBody>
          <a:bodyPr/>
          <a:lstStyle/>
          <a:p>
            <a:r>
              <a:rPr lang="en-US" dirty="0" smtClean="0"/>
              <a:t>shell</a:t>
            </a:r>
            <a:endParaRPr lang="en-US" dirty="0"/>
          </a:p>
        </p:txBody>
      </p:sp>
      <p:sp>
        <p:nvSpPr>
          <p:cNvPr id="5" name="TextBox 4"/>
          <p:cNvSpPr txBox="1"/>
          <p:nvPr/>
        </p:nvSpPr>
        <p:spPr>
          <a:xfrm>
            <a:off x="771188" y="1983029"/>
            <a:ext cx="7590621" cy="1569660"/>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enterprise-edition&gt; config -trace </a:t>
            </a:r>
            <a:r>
              <a:rPr lang="en-US" sz="1200" dirty="0" smtClean="0">
                <a:latin typeface="Courier New" pitchFamily="49" charset="0"/>
                <a:cs typeface="Courier New" pitchFamily="49" charset="0"/>
              </a:rPr>
              <a:t>tomcat.default.httpport</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tomcat.default.httpport</a:t>
            </a:r>
            <a:r>
              <a:rPr lang="en-US" sz="1200" dirty="0" smtClean="0">
                <a:latin typeface="Courier New" pitchFamily="49" charset="0"/>
                <a:cs typeface="Courier New" pitchFamily="49" charset="0"/>
              </a:rPr>
              <a:t>=22000</a:t>
            </a:r>
          </a:p>
          <a:p>
            <a:pPr algn="l"/>
            <a:r>
              <a:rPr lang="en-US" sz="1200" dirty="0" smtClean="0">
                <a:latin typeface="Courier New" pitchFamily="49" charset="0"/>
                <a:cs typeface="Courier New" pitchFamily="49" charset="0"/>
              </a:rPr>
              <a:t>	@port +0 :</a:t>
            </a:r>
          </a:p>
          <a:p>
            <a:pPr algn="l"/>
            <a:r>
              <a:rPr lang="en-US" sz="1200" dirty="0" smtClean="0">
                <a:latin typeface="Courier New" pitchFamily="49" charset="0"/>
                <a:cs typeface="Courier New" pitchFamily="49" charset="0"/>
              </a:rPr>
              <a:t>build/config/packages/yab-</a:t>
            </a:r>
            <a:r>
              <a:rPr lang="en-US" sz="1200" dirty="0" smtClean="0">
                <a:latin typeface="Courier New" pitchFamily="49" charset="0"/>
                <a:cs typeface="Courier New" pitchFamily="49" charset="0"/>
              </a:rPr>
              <a:t>ee</a:t>
            </a:r>
            <a:r>
              <a:rPr lang="en-US" sz="1200" dirty="0" smtClean="0">
                <a:latin typeface="Courier New" pitchFamily="49" charset="0"/>
                <a:cs typeface="Courier New" pitchFamily="49" charset="0"/>
              </a:rPr>
              <a:t>-foundation/1/3/0/50/default/</a:t>
            </a:r>
            <a:r>
              <a:rPr lang="en-US" sz="1200" dirty="0" smtClean="0">
                <a:latin typeface="Courier New" pitchFamily="49" charset="0"/>
                <a:cs typeface="Courier New" pitchFamily="49" charset="0"/>
              </a:rPr>
              <a:t>yab-ee-foundation.propertie</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s</a:t>
            </a:r>
          </a:p>
          <a:p>
            <a:pPr algn="l"/>
            <a:r>
              <a:rPr lang="en-US" sz="1200" dirty="0" smtClean="0">
                <a:latin typeface="Courier New" pitchFamily="49" charset="0"/>
                <a:cs typeface="Courier New" pitchFamily="49" charset="0"/>
              </a:rPr>
              <a:t>0.886 s</a:t>
            </a:r>
          </a:p>
          <a:p>
            <a:pPr algn="l"/>
            <a:r>
              <a:rPr lang="en-US" sz="1200" dirty="0" smtClean="0">
                <a:latin typeface="Courier New" pitchFamily="49" charset="0"/>
                <a:cs typeface="Courier New" pitchFamily="49" charset="0"/>
              </a:rPr>
              <a:t>enterprise-edition&gt;</a:t>
            </a:r>
            <a:endParaRPr lang="en-US" sz="1200" dirty="0">
              <a:latin typeface="Courier New" pitchFamily="49" charset="0"/>
              <a:cs typeface="Courier New" pitchFamily="49"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start command starts the environment.</a:t>
            </a:r>
            <a:endParaRPr lang="en-US" dirty="0"/>
          </a:p>
        </p:txBody>
      </p:sp>
      <p:sp>
        <p:nvSpPr>
          <p:cNvPr id="3" name="Title 2"/>
          <p:cNvSpPr>
            <a:spLocks noGrp="1"/>
          </p:cNvSpPr>
          <p:nvPr>
            <p:ph type="title"/>
          </p:nvPr>
        </p:nvSpPr>
        <p:spPr/>
        <p:txBody>
          <a:bodyPr/>
          <a:lstStyle/>
          <a:p>
            <a:r>
              <a:rPr lang="en-US" dirty="0" smtClean="0"/>
              <a:t>start</a:t>
            </a:r>
            <a:endParaRPr lang="en-US" dirty="0"/>
          </a:p>
        </p:txBody>
      </p:sp>
      <p:sp>
        <p:nvSpPr>
          <p:cNvPr id="5" name="TextBox 4"/>
          <p:cNvSpPr txBox="1"/>
          <p:nvPr/>
        </p:nvSpPr>
        <p:spPr>
          <a:xfrm>
            <a:off x="374573" y="1817781"/>
            <a:ext cx="8383836" cy="3785652"/>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start</a:t>
            </a:r>
          </a:p>
          <a:p>
            <a:pPr algn="l"/>
            <a:r>
              <a:rPr lang="en-US" sz="1200" dirty="0" smtClean="0">
                <a:latin typeface="Courier New" pitchFamily="49" charset="0"/>
                <a:cs typeface="Courier New" pitchFamily="49" charset="0"/>
              </a:rPr>
              <a:t>start (29 tasks)</a:t>
            </a:r>
          </a:p>
          <a:p>
            <a:pPr algn="l"/>
            <a:r>
              <a:rPr lang="en-US" sz="1200" dirty="0" smtClean="0">
                <a:latin typeface="Courier New" pitchFamily="49" charset="0"/>
                <a:cs typeface="Courier New" pitchFamily="49" charset="0"/>
              </a:rPr>
              <a:t>-----------------------------------------------------------------------------</a:t>
            </a:r>
          </a:p>
          <a:p>
            <a:pPr algn="l"/>
            <a:r>
              <a:rPr lang="en-US" sz="1200" dirty="0" smtClean="0">
                <a:latin typeface="Courier New" pitchFamily="49" charset="0"/>
                <a:cs typeface="Courier New" pitchFamily="49" charset="0"/>
              </a:rPr>
              <a:t>1/29 	adminserver-start 		STARTED (5.664 s)</a:t>
            </a:r>
          </a:p>
          <a:p>
            <a:pPr algn="l"/>
            <a:r>
              <a:rPr lang="en-US" sz="1200" dirty="0" smtClean="0">
                <a:latin typeface="Courier New" pitchFamily="49" charset="0"/>
                <a:cs typeface="Courier New" pitchFamily="49" charset="0"/>
              </a:rPr>
              <a:t>2/29 	nameserver-start 		OK (0.000 s)</a:t>
            </a:r>
          </a:p>
          <a:p>
            <a:pPr algn="l"/>
            <a:r>
              <a:rPr lang="en-US" sz="1200" dirty="0" smtClean="0">
                <a:latin typeface="Courier New" pitchFamily="49" charset="0"/>
                <a:cs typeface="Courier New" pitchFamily="49" charset="0"/>
              </a:rPr>
              <a:t>3/29 	database-alerts-start 	STARTED (4.196 s)</a:t>
            </a:r>
          </a:p>
          <a:p>
            <a:pPr algn="l"/>
            <a:r>
              <a:rPr lang="en-US" sz="1200" dirty="0" smtClean="0">
                <a:latin typeface="Courier New" pitchFamily="49" charset="0"/>
                <a:cs typeface="Courier New" pitchFamily="49" charset="0"/>
              </a:rPr>
              <a:t>4/29 	database-</a:t>
            </a:r>
            <a:r>
              <a:rPr lang="en-US" sz="1200" dirty="0" smtClean="0">
                <a:latin typeface="Courier New" pitchFamily="49" charset="0"/>
                <a:cs typeface="Courier New" pitchFamily="49" charset="0"/>
              </a:rPr>
              <a:t>bisgen</a:t>
            </a:r>
            <a:r>
              <a:rPr lang="en-US" sz="1200" dirty="0" smtClean="0">
                <a:latin typeface="Courier New" pitchFamily="49" charset="0"/>
                <a:cs typeface="Courier New" pitchFamily="49" charset="0"/>
              </a:rPr>
              <a:t>-start 	STARTED (3.980 s)</a:t>
            </a:r>
          </a:p>
          <a:p>
            <a:pPr algn="l"/>
            <a:r>
              <a:rPr lang="en-US" sz="1200" dirty="0" smtClean="0">
                <a:latin typeface="Courier New" pitchFamily="49" charset="0"/>
                <a:cs typeface="Courier New" pitchFamily="49" charset="0"/>
              </a:rPr>
              <a:t>5/29 	database-</a:t>
            </a:r>
            <a:r>
              <a:rPr lang="en-US" sz="1200" dirty="0" smtClean="0">
                <a:latin typeface="Courier New" pitchFamily="49" charset="0"/>
                <a:cs typeface="Courier New" pitchFamily="49" charset="0"/>
              </a:rPr>
              <a:t>bisgmenu</a:t>
            </a:r>
            <a:r>
              <a:rPr lang="en-US" sz="1200" dirty="0" smtClean="0">
                <a:latin typeface="Courier New" pitchFamily="49" charset="0"/>
                <a:cs typeface="Courier New" pitchFamily="49" charset="0"/>
              </a:rPr>
              <a:t>-start 	STARTED (3.004 s)</a:t>
            </a:r>
          </a:p>
          <a:p>
            <a:pPr algn="l"/>
            <a:r>
              <a:rPr lang="en-US" sz="1200" dirty="0" smtClean="0">
                <a:latin typeface="Courier New" pitchFamily="49" charset="0"/>
                <a:cs typeface="Courier New" pitchFamily="49" charset="0"/>
              </a:rPr>
              <a:t>6/29 	database-configurator-start 	STARTED (4.652 s)</a:t>
            </a:r>
          </a:p>
          <a:p>
            <a:pPr algn="l"/>
            <a:r>
              <a:rPr lang="en-US" sz="1200" dirty="0" smtClean="0">
                <a:latin typeface="Courier New" pitchFamily="49" charset="0"/>
                <a:cs typeface="Courier New" pitchFamily="49" charset="0"/>
              </a:rPr>
              <a:t>7/29 	database-</a:t>
            </a:r>
            <a:r>
              <a:rPr lang="en-US" sz="1200" dirty="0" smtClean="0">
                <a:latin typeface="Courier New" pitchFamily="49" charset="0"/>
                <a:cs typeface="Courier New" pitchFamily="49" charset="0"/>
              </a:rPr>
              <a:t>dataaccess</a:t>
            </a:r>
            <a:r>
              <a:rPr lang="en-US" sz="1200" dirty="0" smtClean="0">
                <a:latin typeface="Courier New" pitchFamily="49" charset="0"/>
                <a:cs typeface="Courier New" pitchFamily="49" charset="0"/>
              </a:rPr>
              <a:t>-start 	STARTED (2.862 s)</a:t>
            </a:r>
          </a:p>
          <a:p>
            <a:pPr algn="l"/>
            <a:r>
              <a:rPr lang="en-US" sz="1200" dirty="0" smtClean="0">
                <a:latin typeface="Courier New" pitchFamily="49" charset="0"/>
                <a:cs typeface="Courier New" pitchFamily="49" charset="0"/>
              </a:rPr>
              <a:t>8/29 	database-</a:t>
            </a:r>
            <a:r>
              <a:rPr lang="en-US" sz="1200" dirty="0" smtClean="0">
                <a:latin typeface="Courier New" pitchFamily="49" charset="0"/>
                <a:cs typeface="Courier New" pitchFamily="49" charset="0"/>
              </a:rPr>
              <a:t>dataexch</a:t>
            </a:r>
            <a:r>
              <a:rPr lang="en-US" sz="1200" dirty="0" smtClean="0">
                <a:latin typeface="Courier New" pitchFamily="49" charset="0"/>
                <a:cs typeface="Courier New" pitchFamily="49" charset="0"/>
              </a:rPr>
              <a:t>-start 	STARTED (2.947 s)</a:t>
            </a:r>
          </a:p>
          <a:p>
            <a:pPr algn="l"/>
            <a:r>
              <a:rPr lang="en-US" sz="1200" dirty="0" smtClean="0">
                <a:latin typeface="Courier New" pitchFamily="49" charset="0"/>
                <a:cs typeface="Courier New" pitchFamily="49" charset="0"/>
              </a:rPr>
              <a:t>9/29 	database-qadadm-start 	STARTED (3.117 s)</a:t>
            </a:r>
          </a:p>
          <a:p>
            <a:pPr algn="l"/>
            <a:r>
              <a:rPr lang="en-US" sz="1200" dirty="0" smtClean="0">
                <a:latin typeface="Courier New" pitchFamily="49" charset="0"/>
                <a:cs typeface="Courier New" pitchFamily="49" charset="0"/>
              </a:rPr>
              <a:t>10/29 	database-</a:t>
            </a:r>
            <a:r>
              <a:rPr lang="en-US" sz="1200" dirty="0" smtClean="0">
                <a:latin typeface="Courier New" pitchFamily="49" charset="0"/>
                <a:cs typeface="Courier New" pitchFamily="49" charset="0"/>
              </a:rPr>
              <a:t>qadcss</a:t>
            </a:r>
            <a:r>
              <a:rPr lang="en-US" sz="1200" dirty="0" smtClean="0">
                <a:latin typeface="Courier New" pitchFamily="49" charset="0"/>
                <a:cs typeface="Courier New" pitchFamily="49" charset="0"/>
              </a:rPr>
              <a:t>-start 	STARTED (3.267 s)</a:t>
            </a:r>
          </a:p>
          <a:p>
            <a:pPr algn="l"/>
            <a:r>
              <a:rPr lang="en-US" sz="1200" dirty="0" smtClean="0">
                <a:latin typeface="Courier New" pitchFamily="49" charset="0"/>
                <a:cs typeface="Courier New" pitchFamily="49" charset="0"/>
              </a:rPr>
              <a:t>11/29 	database-qaddb-start 	STARTED (4.861 s)</a:t>
            </a:r>
          </a:p>
          <a:p>
            <a:pPr algn="l"/>
            <a:r>
              <a:rPr lang="en-US" sz="1200" dirty="0" smtClean="0">
                <a:latin typeface="Courier New" pitchFamily="49" charset="0"/>
                <a:cs typeface="Courier New" pitchFamily="49" charset="0"/>
              </a:rPr>
              <a:t>12/29 	database-</a:t>
            </a:r>
            <a:r>
              <a:rPr lang="en-US" sz="1200" dirty="0" smtClean="0">
                <a:latin typeface="Courier New" pitchFamily="49" charset="0"/>
                <a:cs typeface="Courier New" pitchFamily="49" charset="0"/>
              </a:rPr>
              <a:t>qadeam</a:t>
            </a:r>
            <a:r>
              <a:rPr lang="en-US" sz="1200" dirty="0" smtClean="0">
                <a:latin typeface="Courier New" pitchFamily="49" charset="0"/>
                <a:cs typeface="Courier New" pitchFamily="49" charset="0"/>
              </a:rPr>
              <a:t>-start 	STARTED (3.435 s)</a:t>
            </a:r>
          </a:p>
          <a:p>
            <a:pPr algn="l"/>
            <a:r>
              <a:rPr lang="en-US" sz="1200" dirty="0" smtClean="0">
                <a:latin typeface="Courier New" pitchFamily="49" charset="0"/>
                <a:cs typeface="Courier New" pitchFamily="49" charset="0"/>
              </a:rPr>
              <a:t>13/29 	database-</a:t>
            </a:r>
            <a:r>
              <a:rPr lang="en-US" sz="1200" dirty="0" smtClean="0">
                <a:latin typeface="Courier New" pitchFamily="49" charset="0"/>
                <a:cs typeface="Courier New" pitchFamily="49" charset="0"/>
              </a:rPr>
              <a:t>qadhlp</a:t>
            </a:r>
            <a:r>
              <a:rPr lang="en-US" sz="1200" dirty="0" smtClean="0">
                <a:latin typeface="Courier New" pitchFamily="49" charset="0"/>
                <a:cs typeface="Courier New" pitchFamily="49" charset="0"/>
              </a:rPr>
              <a:t>-start 	STARTED (2.578 s)</a:t>
            </a:r>
          </a:p>
          <a:p>
            <a:pPr algn="l"/>
            <a:r>
              <a:rPr lang="en-US" sz="1200" dirty="0" smtClean="0">
                <a:latin typeface="Courier New" pitchFamily="49" charset="0"/>
                <a:cs typeface="Courier New" pitchFamily="49" charset="0"/>
              </a:rPr>
              <a:t>14/29 	database-qxevents-start 	STARTED (2.858 s)</a:t>
            </a:r>
          </a:p>
          <a:p>
            <a:pPr algn="l"/>
            <a:r>
              <a:rPr lang="en-US" sz="1200" dirty="0" smtClean="0">
                <a:latin typeface="Courier New" pitchFamily="49" charset="0"/>
                <a:cs typeface="Courier New" pitchFamily="49" charset="0"/>
              </a:rPr>
              <a:t>15/29 	database-qxodb-start 	STARTED (2.764 s)</a:t>
            </a:r>
          </a:p>
          <a:p>
            <a:pPr algn="l"/>
            <a:r>
              <a:rPr lang="en-US" sz="1200" dirty="0" smtClean="0">
                <a:latin typeface="Courier New" pitchFamily="49" charset="0"/>
                <a:cs typeface="Courier New" pitchFamily="49" charset="0"/>
              </a:rPr>
              <a:t>16/29 	database-</a:t>
            </a:r>
            <a:r>
              <a:rPr lang="en-US" sz="1200" dirty="0" smtClean="0">
                <a:latin typeface="Courier New" pitchFamily="49" charset="0"/>
                <a:cs typeface="Courier New" pitchFamily="49" charset="0"/>
              </a:rPr>
              <a:t>tmsdb</a:t>
            </a:r>
            <a:r>
              <a:rPr lang="en-US" sz="1200" dirty="0" smtClean="0">
                <a:latin typeface="Courier New" pitchFamily="49" charset="0"/>
                <a:cs typeface="Courier New" pitchFamily="49" charset="0"/>
              </a:rPr>
              <a:t>-start 	STARTED (5.381 s)</a:t>
            </a:r>
          </a:p>
          <a:p>
            <a:pPr algn="l"/>
            <a:r>
              <a:rPr lang="en-US" sz="1200" dirty="0" smtClean="0">
                <a:latin typeface="Courier New" pitchFamily="49" charset="0"/>
                <a:cs typeface="Courier New" pitchFamily="49" charset="0"/>
              </a:rPr>
              <a:t>17/29 	appserver-</a:t>
            </a:r>
            <a:r>
              <a:rPr lang="en-US" sz="1200" dirty="0" smtClean="0">
                <a:latin typeface="Courier New" pitchFamily="49" charset="0"/>
                <a:cs typeface="Courier New" pitchFamily="49" charset="0"/>
              </a:rPr>
              <a:t>crm</a:t>
            </a:r>
            <a:r>
              <a:rPr lang="en-US" sz="1200" dirty="0" smtClean="0">
                <a:latin typeface="Courier New" pitchFamily="49" charset="0"/>
                <a:cs typeface="Courier New" pitchFamily="49" charset="0"/>
              </a:rPr>
              <a:t>-start 	STARTED (11.859 s)</a:t>
            </a:r>
            <a:endParaRPr lang="en-US" sz="1200" dirty="0">
              <a:latin typeface="Courier New" pitchFamily="49" charset="0"/>
              <a:cs typeface="Courier New" pitchFamily="49"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start command will start any servers that are not running and can be run repeatedly without any harm. If a server was not running when the command was processed it will display a STARTED status, otherwise an OK status if it was already running.</a:t>
            </a:r>
          </a:p>
          <a:p>
            <a:r>
              <a:rPr lang="en-US" dirty="0" smtClean="0"/>
              <a:t>Some of the servers are started in the background. For these servers, STARTED indicates that a request was submitted to start the server. To check on the status of the background process use the status command.</a:t>
            </a:r>
          </a:p>
          <a:p>
            <a:endParaRPr lang="en-US" dirty="0"/>
          </a:p>
        </p:txBody>
      </p:sp>
      <p:sp>
        <p:nvSpPr>
          <p:cNvPr id="3" name="Title 2"/>
          <p:cNvSpPr>
            <a:spLocks noGrp="1"/>
          </p:cNvSpPr>
          <p:nvPr>
            <p:ph type="title"/>
          </p:nvPr>
        </p:nvSpPr>
        <p:spPr/>
        <p:txBody>
          <a:bodyPr/>
          <a:lstStyle/>
          <a:p>
            <a:r>
              <a:rPr lang="en-US" dirty="0" smtClean="0"/>
              <a:t>start</a:t>
            </a: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Individual servers can be started by executing the appropriate command.</a:t>
            </a:r>
            <a:endParaRPr lang="en-US" dirty="0"/>
          </a:p>
        </p:txBody>
      </p:sp>
      <p:sp>
        <p:nvSpPr>
          <p:cNvPr id="3" name="Title 2"/>
          <p:cNvSpPr>
            <a:spLocks noGrp="1"/>
          </p:cNvSpPr>
          <p:nvPr>
            <p:ph type="title"/>
          </p:nvPr>
        </p:nvSpPr>
        <p:spPr/>
        <p:txBody>
          <a:bodyPr/>
          <a:lstStyle/>
          <a:p>
            <a:r>
              <a:rPr lang="en-US" dirty="0" smtClean="0"/>
              <a:t>start</a:t>
            </a:r>
            <a:endParaRPr lang="en-US" dirty="0"/>
          </a:p>
        </p:txBody>
      </p:sp>
      <p:sp>
        <p:nvSpPr>
          <p:cNvPr id="5" name="TextBox 4"/>
          <p:cNvSpPr txBox="1"/>
          <p:nvPr/>
        </p:nvSpPr>
        <p:spPr>
          <a:xfrm>
            <a:off x="242371" y="2511844"/>
            <a:ext cx="8615191" cy="163121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appserver-fin-start</a:t>
            </a:r>
          </a:p>
          <a:p>
            <a:pPr algn="l"/>
            <a:r>
              <a:rPr lang="en-US" sz="2000" dirty="0" smtClean="0">
                <a:latin typeface="Courier New" pitchFamily="49" charset="0"/>
                <a:cs typeface="Courier New" pitchFamily="49" charset="0"/>
              </a:rPr>
              <a:t>		appserver-fin-start (1 task)</a:t>
            </a:r>
          </a:p>
          <a:p>
            <a:pPr algn="l"/>
            <a:r>
              <a:rPr lang="en-US" sz="2000" dirty="0" smtClean="0">
                <a:latin typeface="Courier New" pitchFamily="49" charset="0"/>
                <a:cs typeface="Courier New" pitchFamily="49" charset="0"/>
              </a:rPr>
              <a:t>-------------------------------------------------------</a:t>
            </a:r>
          </a:p>
          <a:p>
            <a:pPr algn="l"/>
            <a:r>
              <a:rPr lang="en-US" sz="2000" dirty="0" smtClean="0">
                <a:latin typeface="Courier New" pitchFamily="49" charset="0"/>
                <a:cs typeface="Courier New" pitchFamily="49" charset="0"/>
              </a:rPr>
              <a:t>1/1 appserver-fin-start 	STARTED (11.859 s)</a:t>
            </a:r>
          </a:p>
          <a:p>
            <a:pPr algn="l"/>
            <a:r>
              <a:rPr lang="en-US" sz="2000" dirty="0" smtClean="0">
                <a:latin typeface="Courier New" pitchFamily="49" charset="0"/>
                <a:cs typeface="Courier New" pitchFamily="49" charset="0"/>
              </a:rPr>
              <a:t>-------------------------------------------------------</a:t>
            </a:r>
            <a:endParaRPr lang="en-US" sz="2000" dirty="0">
              <a:latin typeface="Courier New" pitchFamily="49" charset="0"/>
              <a:cs typeface="Courier New" pitchFamily="49"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status command shows the status of environment servers.</a:t>
            </a:r>
            <a:endParaRPr lang="en-US" dirty="0"/>
          </a:p>
        </p:txBody>
      </p:sp>
      <p:sp>
        <p:nvSpPr>
          <p:cNvPr id="3" name="Title 2"/>
          <p:cNvSpPr>
            <a:spLocks noGrp="1"/>
          </p:cNvSpPr>
          <p:nvPr>
            <p:ph type="title"/>
          </p:nvPr>
        </p:nvSpPr>
        <p:spPr/>
        <p:txBody>
          <a:bodyPr/>
          <a:lstStyle/>
          <a:p>
            <a:r>
              <a:rPr lang="en-US" dirty="0" smtClean="0"/>
              <a:t>status</a:t>
            </a:r>
            <a:endParaRPr lang="en-US" dirty="0"/>
          </a:p>
        </p:txBody>
      </p:sp>
      <p:sp>
        <p:nvSpPr>
          <p:cNvPr id="5" name="TextBox 4"/>
          <p:cNvSpPr txBox="1"/>
          <p:nvPr/>
        </p:nvSpPr>
        <p:spPr>
          <a:xfrm>
            <a:off x="914402" y="2038119"/>
            <a:ext cx="7304183" cy="3785652"/>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status</a:t>
            </a:r>
          </a:p>
          <a:p>
            <a:pPr algn="l"/>
            <a:r>
              <a:rPr lang="en-US" sz="1200" dirty="0" smtClean="0">
                <a:latin typeface="Courier New" pitchFamily="49" charset="0"/>
                <a:cs typeface="Courier New" pitchFamily="49" charset="0"/>
              </a:rPr>
              <a:t>			status (30 tasks)</a:t>
            </a:r>
          </a:p>
          <a:p>
            <a:pPr algn="l"/>
            <a:r>
              <a:rPr lang="en-US" sz="1200" dirty="0" smtClean="0">
                <a:latin typeface="Courier New" pitchFamily="49" charset="0"/>
                <a:cs typeface="Courier New" pitchFamily="49" charset="0"/>
              </a:rPr>
              <a:t>-----------------------------------------------------------------------------</a:t>
            </a:r>
          </a:p>
          <a:p>
            <a:pPr algn="l"/>
            <a:r>
              <a:rPr lang="en-US" sz="1200" dirty="0" smtClean="0">
                <a:latin typeface="Courier New" pitchFamily="49" charset="0"/>
                <a:cs typeface="Courier New" pitchFamily="49" charset="0"/>
              </a:rPr>
              <a:t>1/30 		adminserver-status 			STARTED (1.048 s)</a:t>
            </a:r>
          </a:p>
          <a:p>
            <a:pPr algn="l"/>
            <a:r>
              <a:rPr lang="en-US" sz="1200" dirty="0" smtClean="0">
                <a:latin typeface="Courier New" pitchFamily="49" charset="0"/>
                <a:cs typeface="Courier New" pitchFamily="49" charset="0"/>
              </a:rPr>
              <a:t>2/30 		nameserver-status 			STARTED (0.668 s)</a:t>
            </a:r>
          </a:p>
          <a:p>
            <a:pPr algn="l"/>
            <a:r>
              <a:rPr lang="en-US" sz="1200" dirty="0" smtClean="0">
                <a:latin typeface="Courier New" pitchFamily="49" charset="0"/>
                <a:cs typeface="Courier New" pitchFamily="49" charset="0"/>
              </a:rPr>
              <a:t>3/30 		database-qadadm-status 		STARTED (0.134 s)</a:t>
            </a:r>
          </a:p>
          <a:p>
            <a:pPr algn="l"/>
            <a:r>
              <a:rPr lang="en-US" sz="1200" dirty="0" smtClean="0">
                <a:latin typeface="Courier New" pitchFamily="49" charset="0"/>
                <a:cs typeface="Courier New" pitchFamily="49" charset="0"/>
              </a:rPr>
              <a:t>4/30 		database-qaddb-status 		STARTED (0.032 s)</a:t>
            </a:r>
          </a:p>
          <a:p>
            <a:pPr algn="l"/>
            <a:r>
              <a:rPr lang="en-US" sz="1200" dirty="0" smtClean="0">
                <a:latin typeface="Courier New" pitchFamily="49" charset="0"/>
                <a:cs typeface="Courier New" pitchFamily="49" charset="0"/>
              </a:rPr>
              <a:t>5/30 		database-</a:t>
            </a:r>
            <a:r>
              <a:rPr lang="en-US" sz="1200" dirty="0" smtClean="0">
                <a:latin typeface="Courier New" pitchFamily="49" charset="0"/>
                <a:cs typeface="Courier New" pitchFamily="49" charset="0"/>
              </a:rPr>
              <a:t>qadhlp</a:t>
            </a:r>
            <a:r>
              <a:rPr lang="en-US" sz="1200" dirty="0" smtClean="0">
                <a:latin typeface="Courier New" pitchFamily="49" charset="0"/>
                <a:cs typeface="Courier New" pitchFamily="49" charset="0"/>
              </a:rPr>
              <a:t>-status 		STARTED (0.018 s)</a:t>
            </a:r>
          </a:p>
          <a:p>
            <a:pPr algn="l"/>
            <a:r>
              <a:rPr lang="en-US" sz="1200" dirty="0" smtClean="0">
                <a:latin typeface="Courier New" pitchFamily="49" charset="0"/>
                <a:cs typeface="Courier New" pitchFamily="49" charset="0"/>
              </a:rPr>
              <a:t>6/30 		database-qxevents-status 		STARTED (0.017 s)</a:t>
            </a:r>
          </a:p>
          <a:p>
            <a:pPr algn="l"/>
            <a:r>
              <a:rPr lang="en-US" sz="1200" dirty="0" smtClean="0">
                <a:latin typeface="Courier New" pitchFamily="49" charset="0"/>
                <a:cs typeface="Courier New" pitchFamily="49" charset="0"/>
              </a:rPr>
              <a:t>7/30 		database-qxodb-status 		STARTED (0.024 s)</a:t>
            </a:r>
          </a:p>
          <a:p>
            <a:pPr algn="l"/>
            <a:r>
              <a:rPr lang="en-US" sz="1200" dirty="0" smtClean="0">
                <a:latin typeface="Courier New" pitchFamily="49" charset="0"/>
                <a:cs typeface="Courier New" pitchFamily="49" charset="0"/>
              </a:rPr>
              <a:t>8/30 		appserver-fin-status 		STARTED (0.444 s)</a:t>
            </a:r>
          </a:p>
          <a:p>
            <a:pPr algn="l"/>
            <a:r>
              <a:rPr lang="en-US" sz="1200" dirty="0" smtClean="0">
                <a:latin typeface="Courier New" pitchFamily="49" charset="0"/>
                <a:cs typeface="Courier New" pitchFamily="49" charset="0"/>
              </a:rPr>
              <a:t>9/30 		appserver-mfg-status 		STARTED (0.428 s)</a:t>
            </a:r>
          </a:p>
          <a:p>
            <a:pPr algn="l"/>
            <a:r>
              <a:rPr lang="en-US" sz="1200" dirty="0" smtClean="0">
                <a:latin typeface="Courier New" pitchFamily="49" charset="0"/>
                <a:cs typeface="Courier New" pitchFamily="49" charset="0"/>
              </a:rPr>
              <a:t>10/30 		appserver-</a:t>
            </a:r>
            <a:r>
              <a:rPr lang="en-US" sz="1200" dirty="0" smtClean="0">
                <a:latin typeface="Courier New" pitchFamily="49" charset="0"/>
                <a:cs typeface="Courier New" pitchFamily="49" charset="0"/>
              </a:rPr>
              <a:t>qra</a:t>
            </a:r>
            <a:r>
              <a:rPr lang="en-US" sz="1200" dirty="0" smtClean="0">
                <a:latin typeface="Courier New" pitchFamily="49" charset="0"/>
                <a:cs typeface="Courier New" pitchFamily="49" charset="0"/>
              </a:rPr>
              <a:t>-status 		STARTED (0.424 s)</a:t>
            </a:r>
          </a:p>
          <a:p>
            <a:pPr algn="l"/>
            <a:r>
              <a:rPr lang="en-US" sz="1200" dirty="0" smtClean="0">
                <a:latin typeface="Courier New" pitchFamily="49" charset="0"/>
                <a:cs typeface="Courier New" pitchFamily="49" charset="0"/>
              </a:rPr>
              <a:t>11/30 		appserver-</a:t>
            </a:r>
            <a:r>
              <a:rPr lang="en-US" sz="1200" dirty="0" smtClean="0">
                <a:latin typeface="Courier New" pitchFamily="49" charset="0"/>
                <a:cs typeface="Courier New" pitchFamily="49" charset="0"/>
              </a:rPr>
              <a:t>qxosi</a:t>
            </a:r>
            <a:r>
              <a:rPr lang="en-US" sz="1200" dirty="0" smtClean="0">
                <a:latin typeface="Courier New" pitchFamily="49" charset="0"/>
                <a:cs typeface="Courier New" pitchFamily="49" charset="0"/>
              </a:rPr>
              <a:t>-status 		STARTED (0.423 s)</a:t>
            </a:r>
          </a:p>
          <a:p>
            <a:pPr algn="l"/>
            <a:r>
              <a:rPr lang="en-US" sz="1200" dirty="0" smtClean="0">
                <a:latin typeface="Courier New" pitchFamily="49" charset="0"/>
                <a:cs typeface="Courier New" pitchFamily="49" charset="0"/>
              </a:rPr>
              <a:t>12/30 		appserver-</a:t>
            </a:r>
            <a:r>
              <a:rPr lang="en-US" sz="1200" dirty="0" smtClean="0">
                <a:latin typeface="Courier New" pitchFamily="49" charset="0"/>
                <a:cs typeface="Courier New" pitchFamily="49" charset="0"/>
              </a:rPr>
              <a:t>qxoui</a:t>
            </a:r>
            <a:r>
              <a:rPr lang="en-US" sz="1200" dirty="0" smtClean="0">
                <a:latin typeface="Courier New" pitchFamily="49" charset="0"/>
                <a:cs typeface="Courier New" pitchFamily="49" charset="0"/>
              </a:rPr>
              <a:t>-status 		STARTED (0.439 s)</a:t>
            </a:r>
          </a:p>
          <a:p>
            <a:pPr algn="l"/>
            <a:r>
              <a:rPr lang="en-US" sz="1200" dirty="0" smtClean="0">
                <a:latin typeface="Courier New" pitchFamily="49" charset="0"/>
                <a:cs typeface="Courier New" pitchFamily="49" charset="0"/>
              </a:rPr>
              <a:t>13/30 		appserver-</a:t>
            </a:r>
            <a:r>
              <a:rPr lang="en-US" sz="1200" dirty="0" smtClean="0">
                <a:latin typeface="Courier New" pitchFamily="49" charset="0"/>
                <a:cs typeface="Courier New" pitchFamily="49" charset="0"/>
              </a:rPr>
              <a:t>qxtnative</a:t>
            </a:r>
            <a:r>
              <a:rPr lang="en-US" sz="1200" dirty="0" smtClean="0">
                <a:latin typeface="Courier New" pitchFamily="49" charset="0"/>
                <a:cs typeface="Courier New" pitchFamily="49" charset="0"/>
              </a:rPr>
              <a:t>-status 		STARTED (0.471 s)</a:t>
            </a:r>
          </a:p>
          <a:p>
            <a:pPr algn="l"/>
            <a:r>
              <a:rPr lang="en-US" sz="1200" dirty="0" smtClean="0">
                <a:latin typeface="Courier New" pitchFamily="49" charset="0"/>
                <a:cs typeface="Courier New" pitchFamily="49" charset="0"/>
              </a:rPr>
              <a:t>14/30 		webspeed-default-status 		STARTED (0.442 s)</a:t>
            </a:r>
          </a:p>
          <a:p>
            <a:pPr algn="l"/>
            <a:r>
              <a:rPr lang="en-US" sz="1200" dirty="0" smtClean="0">
                <a:latin typeface="Courier New" pitchFamily="49" charset="0"/>
                <a:cs typeface="Courier New" pitchFamily="49" charset="0"/>
              </a:rPr>
              <a:t>15/30 		tomcat-default-status 		STARTED (0.072 s)</a:t>
            </a:r>
          </a:p>
          <a:p>
            <a:pPr algn="l"/>
            <a:r>
              <a:rPr lang="en-US" sz="1200" dirty="0" smtClean="0">
                <a:latin typeface="Courier New" pitchFamily="49" charset="0"/>
                <a:cs typeface="Courier New" pitchFamily="49" charset="0"/>
              </a:rPr>
              <a:t>16/30 		tomcat-qxtend-status 		STARTED (0.008 s)</a:t>
            </a:r>
          </a:p>
          <a:p>
            <a:pPr algn="l"/>
            <a:r>
              <a:rPr lang="en-US" sz="1200" dirty="0" smtClean="0">
                <a:latin typeface="Courier New" pitchFamily="49" charset="0"/>
                <a:cs typeface="Courier New" pitchFamily="49" charset="0"/>
              </a:rPr>
              <a:t>17/30 		aia-default-status 			STARTED (0.943 s)</a:t>
            </a:r>
            <a:endParaRPr lang="en-US" sz="1200" dirty="0">
              <a:latin typeface="Courier New" pitchFamily="49" charset="0"/>
              <a:cs typeface="Courier New" pitchFamily="49"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a:buNone/>
            </a:pPr>
            <a:r>
              <a:rPr lang="en-US" dirty="0" smtClean="0"/>
              <a:t>The QAD .NET UI client must be installed on a Windows host. The .NET client installation is started by navigating to the Home Server in a web browser. </a:t>
            </a:r>
          </a:p>
          <a:p>
            <a:pPr>
              <a:buNone/>
            </a:pPr>
            <a:r>
              <a:rPr lang="en-US" dirty="0" smtClean="0"/>
              <a:t>The YAB Console env-info command displays environment information, including the Home Server URL of the current instance:</a:t>
            </a:r>
            <a:endParaRPr lang="en-US" altLang="zh-CN" dirty="0" smtClean="0">
              <a:ea typeface="宋体" pitchFamily="2" charset="-122"/>
            </a:endParaRPr>
          </a:p>
        </p:txBody>
      </p:sp>
      <p:sp>
        <p:nvSpPr>
          <p:cNvPr id="14339" name="Rectangle 2"/>
          <p:cNvSpPr>
            <a:spLocks noGrp="1" noChangeArrowheads="1"/>
          </p:cNvSpPr>
          <p:nvPr>
            <p:ph type="title"/>
          </p:nvPr>
        </p:nvSpPr>
        <p:spPr/>
        <p:txBody>
          <a:bodyPr/>
          <a:lstStyle/>
          <a:p>
            <a:r>
              <a:rPr lang="en-US" dirty="0" smtClean="0"/>
              <a:t>.NET</a:t>
            </a:r>
            <a:endParaRPr lang="en-US" altLang="zh-CN" dirty="0" smtClean="0">
              <a:ea typeface="宋体" pitchFamily="2" charset="-122"/>
            </a:endParaRPr>
          </a:p>
        </p:txBody>
      </p:sp>
      <p:sp>
        <p:nvSpPr>
          <p:cNvPr id="5" name="TextBox 4"/>
          <p:cNvSpPr txBox="1"/>
          <p:nvPr/>
        </p:nvSpPr>
        <p:spPr>
          <a:xfrm>
            <a:off x="286439" y="4351664"/>
            <a:ext cx="8560106" cy="1754326"/>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yab env-info </a:t>
            </a:r>
          </a:p>
          <a:p>
            <a:pPr algn="l"/>
            <a:r>
              <a:rPr lang="en-US" sz="1200" dirty="0" smtClean="0">
                <a:latin typeface="Courier New" pitchFamily="49" charset="0"/>
                <a:cs typeface="Courier New" pitchFamily="49" charset="0"/>
              </a:rPr>
              <a:t>Client </a:t>
            </a:r>
          </a:p>
          <a:p>
            <a:pPr lvl="2" algn="l"/>
            <a:r>
              <a:rPr lang="en-US" sz="1200" dirty="0" smtClean="0">
                <a:latin typeface="Courier New" pitchFamily="49" charset="0"/>
                <a:cs typeface="Courier New" pitchFamily="49" charset="0"/>
              </a:rPr>
              <a:t>		QAD Home </a:t>
            </a:r>
          </a:p>
          <a:p>
            <a:pPr algn="l"/>
            <a:r>
              <a:rPr lang="en-US" sz="1200" dirty="0" smtClean="0">
                <a:latin typeface="Courier New" pitchFamily="49" charset="0"/>
                <a:cs typeface="Courier New" pitchFamily="49" charset="0"/>
              </a:rPr>
              <a:t>http://vmlinux.qad.com:22000/qadhome </a:t>
            </a:r>
          </a:p>
          <a:p>
            <a:pPr algn="l"/>
            <a:r>
              <a:rPr lang="en-US" sz="1200" dirty="0" smtClean="0">
                <a:latin typeface="Courier New" pitchFamily="49" charset="0"/>
                <a:cs typeface="Courier New" pitchFamily="49" charset="0"/>
              </a:rPr>
              <a:t>			.NET UI </a:t>
            </a:r>
          </a:p>
          <a:p>
            <a:pPr algn="l"/>
            <a:r>
              <a:rPr lang="en-US" sz="1200" dirty="0" smtClean="0">
                <a:latin typeface="Courier New" pitchFamily="49" charset="0"/>
                <a:cs typeface="Courier New" pitchFamily="49" charset="0"/>
              </a:rPr>
              <a:t>http://vmlinux.qad.com:22000/qadui </a:t>
            </a:r>
          </a:p>
          <a:p>
            <a:pPr algn="l"/>
            <a:r>
              <a:rPr lang="en-US" sz="1200" dirty="0" smtClean="0">
                <a:latin typeface="Courier New" pitchFamily="49" charset="0"/>
                <a:cs typeface="Courier New" pitchFamily="49" charset="0"/>
              </a:rPr>
              <a:t>QXtend </a:t>
            </a:r>
          </a:p>
          <a:p>
            <a:pPr algn="l"/>
            <a:r>
              <a:rPr lang="en-US" sz="1200" dirty="0" smtClean="0">
                <a:latin typeface="Courier New" pitchFamily="49" charset="0"/>
                <a:cs typeface="Courier New" pitchFamily="49" charset="0"/>
              </a:rPr>
              <a:t>			Inbound http://vmlinux.qad.com:22095/qxi </a:t>
            </a:r>
          </a:p>
          <a:p>
            <a:pPr algn="l"/>
            <a:r>
              <a:rPr lang="en-US" sz="1200" dirty="0" smtClean="0">
                <a:latin typeface="Courier New" pitchFamily="49" charset="0"/>
                <a:cs typeface="Courier New" pitchFamily="49" charset="0"/>
              </a:rPr>
              <a:t>			Outbound http://vmlinux.qad.com:22095/qxo</a:t>
            </a:r>
            <a:endParaRPr lang="en-US" sz="1200" dirty="0">
              <a:latin typeface="Courier New" pitchFamily="49" charset="0"/>
              <a:cs typeface="Courier New" pitchFamily="49"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status command will return STARTED if the server is started and STOPPED if the server is stopped. The status of individual servers can be displayed by executing the appropriate command.</a:t>
            </a:r>
            <a:endParaRPr lang="en-US" dirty="0"/>
          </a:p>
        </p:txBody>
      </p:sp>
      <p:sp>
        <p:nvSpPr>
          <p:cNvPr id="3" name="Title 2"/>
          <p:cNvSpPr>
            <a:spLocks noGrp="1"/>
          </p:cNvSpPr>
          <p:nvPr>
            <p:ph type="title"/>
          </p:nvPr>
        </p:nvSpPr>
        <p:spPr/>
        <p:txBody>
          <a:bodyPr/>
          <a:lstStyle/>
          <a:p>
            <a:r>
              <a:rPr lang="en-US" dirty="0" smtClean="0"/>
              <a:t>status</a:t>
            </a:r>
            <a:endParaRPr lang="en-US" dirty="0"/>
          </a:p>
        </p:txBody>
      </p:sp>
      <p:sp>
        <p:nvSpPr>
          <p:cNvPr id="5" name="TextBox 4"/>
          <p:cNvSpPr txBox="1"/>
          <p:nvPr/>
        </p:nvSpPr>
        <p:spPr>
          <a:xfrm>
            <a:off x="198303" y="3415233"/>
            <a:ext cx="8736376" cy="1477328"/>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appserver-fin-status</a:t>
            </a:r>
          </a:p>
          <a:p>
            <a:pPr algn="l"/>
            <a:r>
              <a:rPr lang="en-US" sz="1800" dirty="0" smtClean="0">
                <a:latin typeface="Courier New" pitchFamily="49" charset="0"/>
                <a:cs typeface="Courier New" pitchFamily="49" charset="0"/>
              </a:rPr>
              <a:t>			appserver-fin-status (1 task)</a:t>
            </a:r>
          </a:p>
          <a:p>
            <a:pPr algn="l"/>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1/1 appserver-fin-status 			STARTED (0.536 s)</a:t>
            </a:r>
          </a:p>
          <a:p>
            <a:pPr algn="l"/>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stop command stops an environment.</a:t>
            </a:r>
            <a:endParaRPr lang="en-US" dirty="0"/>
          </a:p>
        </p:txBody>
      </p:sp>
      <p:sp>
        <p:nvSpPr>
          <p:cNvPr id="3" name="Title 2"/>
          <p:cNvSpPr>
            <a:spLocks noGrp="1"/>
          </p:cNvSpPr>
          <p:nvPr>
            <p:ph type="title"/>
          </p:nvPr>
        </p:nvSpPr>
        <p:spPr/>
        <p:txBody>
          <a:bodyPr/>
          <a:lstStyle/>
          <a:p>
            <a:r>
              <a:rPr lang="en-US" dirty="0" smtClean="0"/>
              <a:t>stop</a:t>
            </a:r>
            <a:endParaRPr lang="en-US" dirty="0"/>
          </a:p>
        </p:txBody>
      </p:sp>
      <p:sp>
        <p:nvSpPr>
          <p:cNvPr id="5" name="TextBox 4"/>
          <p:cNvSpPr txBox="1"/>
          <p:nvPr/>
        </p:nvSpPr>
        <p:spPr>
          <a:xfrm>
            <a:off x="848297" y="1575413"/>
            <a:ext cx="7436387" cy="4339650"/>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stop</a:t>
            </a:r>
          </a:p>
          <a:p>
            <a:pPr algn="l"/>
            <a:r>
              <a:rPr lang="en-US" sz="1200" dirty="0" smtClean="0">
                <a:latin typeface="Courier New" pitchFamily="49" charset="0"/>
                <a:cs typeface="Courier New" pitchFamily="49" charset="0"/>
              </a:rPr>
              <a:t>			stop (19 tasks)</a:t>
            </a:r>
          </a:p>
          <a:p>
            <a:pPr algn="l"/>
            <a:r>
              <a:rPr lang="en-US" sz="1200" dirty="0" smtClean="0">
                <a:latin typeface="Courier New" pitchFamily="49" charset="0"/>
                <a:cs typeface="Courier New" pitchFamily="49" charset="0"/>
              </a:rPr>
              <a:t>-----------------------------------------------------------------------------</a:t>
            </a:r>
          </a:p>
          <a:p>
            <a:pPr algn="l"/>
            <a:r>
              <a:rPr lang="en-US" sz="1200" dirty="0" smtClean="0">
                <a:latin typeface="Courier New" pitchFamily="49" charset="0"/>
                <a:cs typeface="Courier New" pitchFamily="49" charset="0"/>
              </a:rPr>
              <a:t>1/19 		fin-application-stop 		STOPPED (0.519 s)</a:t>
            </a:r>
          </a:p>
          <a:p>
            <a:pPr algn="l"/>
            <a:r>
              <a:rPr lang="en-US" sz="1200" dirty="0" smtClean="0">
                <a:latin typeface="Courier New" pitchFamily="49" charset="0"/>
                <a:cs typeface="Courier New" pitchFamily="49" charset="0"/>
              </a:rPr>
              <a:t>2/19 		qxtend-stage 			SKIPPED (0.011 s)</a:t>
            </a:r>
          </a:p>
          <a:p>
            <a:pPr algn="l"/>
            <a:r>
              <a:rPr lang="en-US" sz="1200" dirty="0" smtClean="0">
                <a:latin typeface="Courier New" pitchFamily="49" charset="0"/>
                <a:cs typeface="Courier New" pitchFamily="49" charset="0"/>
              </a:rPr>
              <a:t>3/19 		</a:t>
            </a:r>
            <a:r>
              <a:rPr lang="en-US" sz="1200" dirty="0" smtClean="0">
                <a:latin typeface="Courier New" pitchFamily="49" charset="0"/>
                <a:cs typeface="Courier New" pitchFamily="49" charset="0"/>
              </a:rPr>
              <a:t>qxo</a:t>
            </a:r>
            <a:r>
              <a:rPr lang="en-US" sz="1200" dirty="0" smtClean="0">
                <a:latin typeface="Courier New" pitchFamily="49" charset="0"/>
                <a:cs typeface="Courier New" pitchFamily="49" charset="0"/>
              </a:rPr>
              <a:t>-services-stop 			STOPPED (0.196 s)</a:t>
            </a:r>
          </a:p>
          <a:p>
            <a:pPr algn="l"/>
            <a:r>
              <a:rPr lang="en-US" sz="1200" dirty="0" smtClean="0">
                <a:latin typeface="Courier New" pitchFamily="49" charset="0"/>
                <a:cs typeface="Courier New" pitchFamily="49" charset="0"/>
              </a:rPr>
              <a:t>4/19 		tomcat-default-stop 		STOPPED (6.631 s)</a:t>
            </a:r>
          </a:p>
          <a:p>
            <a:pPr algn="l"/>
            <a:r>
              <a:rPr lang="en-US" sz="1200" dirty="0" smtClean="0">
                <a:latin typeface="Courier New" pitchFamily="49" charset="0"/>
                <a:cs typeface="Courier New" pitchFamily="49" charset="0"/>
              </a:rPr>
              <a:t>5/19 		tomcat-qxtend-stop 			STOPPED (6.558 s)</a:t>
            </a:r>
          </a:p>
          <a:p>
            <a:pPr algn="l"/>
            <a:r>
              <a:rPr lang="en-US" sz="1200" dirty="0" smtClean="0">
                <a:latin typeface="Courier New" pitchFamily="49" charset="0"/>
                <a:cs typeface="Courier New" pitchFamily="49" charset="0"/>
              </a:rPr>
              <a:t>6/19 		webspeed-default-stop 		STOPPED (2.420 s)</a:t>
            </a:r>
          </a:p>
          <a:p>
            <a:pPr algn="l"/>
            <a:r>
              <a:rPr lang="en-US" sz="1200" dirty="0" smtClean="0">
                <a:latin typeface="Courier New" pitchFamily="49" charset="0"/>
                <a:cs typeface="Courier New" pitchFamily="49" charset="0"/>
              </a:rPr>
              <a:t>7/19 		appserver-fin-stop 			STOPPED (4.134 s)</a:t>
            </a:r>
          </a:p>
          <a:p>
            <a:pPr algn="l"/>
            <a:r>
              <a:rPr lang="en-US" sz="1200" dirty="0" smtClean="0">
                <a:latin typeface="Courier New" pitchFamily="49" charset="0"/>
                <a:cs typeface="Courier New" pitchFamily="49" charset="0"/>
              </a:rPr>
              <a:t>8/19 		appserver-mfg-stop 			STOPPED (2.290 s)</a:t>
            </a:r>
          </a:p>
          <a:p>
            <a:pPr algn="l"/>
            <a:r>
              <a:rPr lang="en-US" sz="1200" dirty="0" smtClean="0">
                <a:latin typeface="Courier New" pitchFamily="49" charset="0"/>
                <a:cs typeface="Courier New" pitchFamily="49" charset="0"/>
              </a:rPr>
              <a:t>9/19 		appserver-</a:t>
            </a:r>
            <a:r>
              <a:rPr lang="en-US" sz="1200" dirty="0" smtClean="0">
                <a:latin typeface="Courier New" pitchFamily="49" charset="0"/>
                <a:cs typeface="Courier New" pitchFamily="49" charset="0"/>
              </a:rPr>
              <a:t>qra</a:t>
            </a:r>
            <a:r>
              <a:rPr lang="en-US" sz="1200" dirty="0" smtClean="0">
                <a:latin typeface="Courier New" pitchFamily="49" charset="0"/>
                <a:cs typeface="Courier New" pitchFamily="49" charset="0"/>
              </a:rPr>
              <a:t>-stop 			STOPPED (2.000 s)</a:t>
            </a:r>
          </a:p>
          <a:p>
            <a:pPr algn="l"/>
            <a:r>
              <a:rPr lang="en-US" sz="1200" dirty="0" smtClean="0">
                <a:latin typeface="Courier New" pitchFamily="49" charset="0"/>
                <a:cs typeface="Courier New" pitchFamily="49" charset="0"/>
              </a:rPr>
              <a:t>10/19 		appserver-</a:t>
            </a:r>
            <a:r>
              <a:rPr lang="en-US" sz="1200" dirty="0" smtClean="0">
                <a:latin typeface="Courier New" pitchFamily="49" charset="0"/>
                <a:cs typeface="Courier New" pitchFamily="49" charset="0"/>
              </a:rPr>
              <a:t>qxosi</a:t>
            </a:r>
            <a:r>
              <a:rPr lang="en-US" sz="1200" dirty="0" smtClean="0">
                <a:latin typeface="Courier New" pitchFamily="49" charset="0"/>
                <a:cs typeface="Courier New" pitchFamily="49" charset="0"/>
              </a:rPr>
              <a:t>-stop 		STOPPED (1.909 s)</a:t>
            </a:r>
          </a:p>
          <a:p>
            <a:pPr algn="l"/>
            <a:r>
              <a:rPr lang="en-US" sz="1200" dirty="0" smtClean="0">
                <a:latin typeface="Courier New" pitchFamily="49" charset="0"/>
                <a:cs typeface="Courier New" pitchFamily="49" charset="0"/>
              </a:rPr>
              <a:t>11/19 		appserver-</a:t>
            </a:r>
            <a:r>
              <a:rPr lang="en-US" sz="1200" dirty="0" smtClean="0">
                <a:latin typeface="Courier New" pitchFamily="49" charset="0"/>
                <a:cs typeface="Courier New" pitchFamily="49" charset="0"/>
              </a:rPr>
              <a:t>qxoui</a:t>
            </a:r>
            <a:r>
              <a:rPr lang="en-US" sz="1200" dirty="0" smtClean="0">
                <a:latin typeface="Courier New" pitchFamily="49" charset="0"/>
                <a:cs typeface="Courier New" pitchFamily="49" charset="0"/>
              </a:rPr>
              <a:t>-stop 		STOPPED (1.759 s)</a:t>
            </a:r>
          </a:p>
          <a:p>
            <a:pPr algn="l"/>
            <a:r>
              <a:rPr lang="en-US" sz="1200" dirty="0" smtClean="0">
                <a:latin typeface="Courier New" pitchFamily="49" charset="0"/>
                <a:cs typeface="Courier New" pitchFamily="49" charset="0"/>
              </a:rPr>
              <a:t>12/19 		appserver-</a:t>
            </a:r>
            <a:r>
              <a:rPr lang="en-US" sz="1200" dirty="0" smtClean="0">
                <a:latin typeface="Courier New" pitchFamily="49" charset="0"/>
                <a:cs typeface="Courier New" pitchFamily="49" charset="0"/>
              </a:rPr>
              <a:t>qxtnative</a:t>
            </a:r>
            <a:r>
              <a:rPr lang="en-US" sz="1200" dirty="0" smtClean="0">
                <a:latin typeface="Courier New" pitchFamily="49" charset="0"/>
                <a:cs typeface="Courier New" pitchFamily="49" charset="0"/>
              </a:rPr>
              <a:t>-stop 		STOPPED (1.822 s)</a:t>
            </a:r>
          </a:p>
          <a:p>
            <a:pPr algn="l"/>
            <a:r>
              <a:rPr lang="en-US" sz="1200" dirty="0" smtClean="0">
                <a:latin typeface="Courier New" pitchFamily="49" charset="0"/>
                <a:cs typeface="Courier New" pitchFamily="49" charset="0"/>
              </a:rPr>
              <a:t>13/19 		database-qadadm-stop 		STOPPED (7.110 s)</a:t>
            </a:r>
          </a:p>
          <a:p>
            <a:pPr algn="l"/>
            <a:r>
              <a:rPr lang="en-US" sz="1200" dirty="0" smtClean="0">
                <a:latin typeface="Courier New" pitchFamily="49" charset="0"/>
                <a:cs typeface="Courier New" pitchFamily="49" charset="0"/>
              </a:rPr>
              <a:t>14/19 		database-qaddb-stop 		STOPPED (6.114 s)</a:t>
            </a:r>
          </a:p>
          <a:p>
            <a:pPr algn="l"/>
            <a:r>
              <a:rPr lang="en-US" sz="1200" dirty="0" smtClean="0">
                <a:latin typeface="Courier New" pitchFamily="49" charset="0"/>
                <a:cs typeface="Courier New" pitchFamily="49" charset="0"/>
              </a:rPr>
              <a:t>15/19 		database-</a:t>
            </a:r>
            <a:r>
              <a:rPr lang="en-US" sz="1200" dirty="0" smtClean="0">
                <a:latin typeface="Courier New" pitchFamily="49" charset="0"/>
                <a:cs typeface="Courier New" pitchFamily="49" charset="0"/>
              </a:rPr>
              <a:t>qadhlp</a:t>
            </a:r>
            <a:r>
              <a:rPr lang="en-US" sz="1200" dirty="0" smtClean="0">
                <a:latin typeface="Courier New" pitchFamily="49" charset="0"/>
                <a:cs typeface="Courier New" pitchFamily="49" charset="0"/>
              </a:rPr>
              <a:t>-stop 		STOPPED (6.075 s)</a:t>
            </a:r>
          </a:p>
          <a:p>
            <a:pPr algn="l"/>
            <a:r>
              <a:rPr lang="en-US" sz="1200" dirty="0" smtClean="0">
                <a:latin typeface="Courier New" pitchFamily="49" charset="0"/>
                <a:cs typeface="Courier New" pitchFamily="49" charset="0"/>
              </a:rPr>
              <a:t>16/19 		database-qxevents-stop 		STOPPED (6.074 s)</a:t>
            </a:r>
          </a:p>
          <a:p>
            <a:pPr algn="l"/>
            <a:r>
              <a:rPr lang="en-US" sz="1200" dirty="0" smtClean="0">
                <a:latin typeface="Courier New" pitchFamily="49" charset="0"/>
                <a:cs typeface="Courier New" pitchFamily="49" charset="0"/>
              </a:rPr>
              <a:t>17/19 		database-qxodb-stop 		STOPPED (6.084 s)</a:t>
            </a:r>
          </a:p>
          <a:p>
            <a:pPr algn="l"/>
            <a:r>
              <a:rPr lang="en-US" sz="1200" dirty="0" smtClean="0">
                <a:latin typeface="Courier New" pitchFamily="49" charset="0"/>
                <a:cs typeface="Courier New" pitchFamily="49" charset="0"/>
              </a:rPr>
              <a:t>18/19 		nameserver-stop 			OK (0.000 s)</a:t>
            </a:r>
          </a:p>
          <a:p>
            <a:pPr algn="l"/>
            <a:r>
              <a:rPr lang="en-US" sz="1200" dirty="0" smtClean="0">
                <a:latin typeface="Courier New" pitchFamily="49" charset="0"/>
                <a:cs typeface="Courier New" pitchFamily="49" charset="0"/>
              </a:rPr>
              <a:t>19/19 		adminserver-stop 			STOPPED (11.724 s)</a:t>
            </a:r>
          </a:p>
          <a:p>
            <a:pPr algn="l"/>
            <a:r>
              <a:rPr lang="en-US" sz="1200" dirty="0" smtClean="0">
                <a:latin typeface="Courier New" pitchFamily="49" charset="0"/>
                <a:cs typeface="Courier New" pitchFamily="49" charset="0"/>
              </a:rPr>
              <a:t>-----------------------------------------------------------------------------</a:t>
            </a:r>
            <a:endParaRPr lang="en-US" sz="1200" dirty="0">
              <a:latin typeface="Courier New" pitchFamily="49" charset="0"/>
              <a:cs typeface="Courier New" pitchFamily="49"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The stop command will stop any servers that are running and can be run repeatedly without any harm. If a server was running when the command was processed it will display a STOPPED status, otherwise an OK status if it was not running. Servers are generally stopped in the reverse order of how they are started. Individual servers can be stopped by executing the appropriate command.</a:t>
            </a:r>
            <a:endParaRPr lang="en-US" sz="2400" dirty="0"/>
          </a:p>
        </p:txBody>
      </p:sp>
      <p:sp>
        <p:nvSpPr>
          <p:cNvPr id="3" name="Title 2"/>
          <p:cNvSpPr>
            <a:spLocks noGrp="1"/>
          </p:cNvSpPr>
          <p:nvPr>
            <p:ph type="title"/>
          </p:nvPr>
        </p:nvSpPr>
        <p:spPr/>
        <p:txBody>
          <a:bodyPr/>
          <a:lstStyle/>
          <a:p>
            <a:r>
              <a:rPr lang="en-US" dirty="0" smtClean="0"/>
              <a:t>stop</a:t>
            </a:r>
            <a:endParaRPr lang="en-US" dirty="0"/>
          </a:p>
        </p:txBody>
      </p:sp>
      <p:sp>
        <p:nvSpPr>
          <p:cNvPr id="5" name="TextBox 4"/>
          <p:cNvSpPr txBox="1"/>
          <p:nvPr/>
        </p:nvSpPr>
        <p:spPr>
          <a:xfrm>
            <a:off x="363558" y="4274543"/>
            <a:ext cx="8394855" cy="1169551"/>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appserver-fin-stop</a:t>
            </a:r>
          </a:p>
          <a:p>
            <a:pPr algn="l"/>
            <a:r>
              <a:rPr lang="en-US" sz="1400" dirty="0" smtClean="0">
                <a:latin typeface="Courier New" pitchFamily="49" charset="0"/>
                <a:cs typeface="Courier New" pitchFamily="49" charset="0"/>
              </a:rPr>
              <a:t>			appserver-fin-stop (1 task)</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1/1 appserver-fin-stop 					OK (0.432 s)</a:t>
            </a:r>
          </a:p>
          <a:p>
            <a:pPr algn="l"/>
            <a:r>
              <a:rPr lang="en-US" sz="1400" dirty="0" smtClean="0">
                <a:latin typeface="Courier New" pitchFamily="49" charset="0"/>
                <a:cs typeface="Courier New" pitchFamily="49" charset="0"/>
              </a:rPr>
              <a:t>-----------------------------------------------------------------------------</a:t>
            </a:r>
            <a:endParaRPr lang="en-US" sz="1400" dirty="0">
              <a:latin typeface="Courier New" pitchFamily="49" charset="0"/>
              <a:cs typeface="Courier New" pitchFamily="49"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i="1" dirty="0" smtClean="0"/>
              <a:t>system-diagnostics command creates an archive that contains the log and configuration files well and the </a:t>
            </a:r>
            <a:r>
              <a:rPr lang="en-US" dirty="0" smtClean="0"/>
              <a:t>output from executing the </a:t>
            </a:r>
            <a:r>
              <a:rPr lang="en-US" i="1" dirty="0" smtClean="0"/>
              <a:t>system-info process with the (-more) option.</a:t>
            </a:r>
          </a:p>
          <a:p>
            <a:r>
              <a:rPr lang="en-US" dirty="0" smtClean="0"/>
              <a:t>The archive is created in the current working directory with the following naming pattern:</a:t>
            </a:r>
          </a:p>
          <a:p>
            <a:endParaRPr lang="en-US" dirty="0" smtClean="0"/>
          </a:p>
          <a:p>
            <a:pPr>
              <a:buNone/>
            </a:pPr>
            <a:r>
              <a:rPr lang="en-US" sz="2400" dirty="0" smtClean="0">
                <a:latin typeface="Courier New" pitchFamily="49" charset="0"/>
                <a:cs typeface="Courier New" pitchFamily="49" charset="0"/>
              </a:rPr>
              <a:t>[APPDIR DIRECTORY NAME]-[TIMESTAMP].zip</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system-diagnostics</a:t>
            </a:r>
            <a:endParaRPr 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system-process-list command displays the commands that are associated with a command in execution order.</a:t>
            </a:r>
            <a:endParaRPr lang="en-US" dirty="0"/>
          </a:p>
        </p:txBody>
      </p:sp>
      <p:sp>
        <p:nvSpPr>
          <p:cNvPr id="3" name="Title 2"/>
          <p:cNvSpPr>
            <a:spLocks noGrp="1"/>
          </p:cNvSpPr>
          <p:nvPr>
            <p:ph type="title"/>
          </p:nvPr>
        </p:nvSpPr>
        <p:spPr/>
        <p:txBody>
          <a:bodyPr/>
          <a:lstStyle/>
          <a:p>
            <a:r>
              <a:rPr lang="en-US" dirty="0" smtClean="0"/>
              <a:t>system-process-list</a:t>
            </a:r>
            <a:endParaRPr lang="en-US" dirty="0"/>
          </a:p>
        </p:txBody>
      </p:sp>
      <p:sp>
        <p:nvSpPr>
          <p:cNvPr id="5" name="TextBox 4"/>
          <p:cNvSpPr txBox="1"/>
          <p:nvPr/>
        </p:nvSpPr>
        <p:spPr>
          <a:xfrm>
            <a:off x="2511851" y="2302526"/>
            <a:ext cx="4109291" cy="3970318"/>
          </a:xfrm>
          <a:prstGeom prst="rect">
            <a:avLst/>
          </a:prstGeom>
          <a:noFill/>
          <a:ln>
            <a:solidFill>
              <a:schemeClr val="tx1"/>
            </a:solidFill>
          </a:ln>
        </p:spPr>
        <p:txBody>
          <a:bodyPr wrap="square" rtlCol="0">
            <a:spAutoFit/>
          </a:bodyPr>
          <a:lstStyle/>
          <a:p>
            <a:pPr algn="l">
              <a:buFont typeface="Wingdings" pitchFamily="2" charset="2"/>
              <a:buChar char="Ø"/>
            </a:pPr>
            <a:r>
              <a:rPr lang="en-US" sz="1200" dirty="0" smtClean="0">
                <a:latin typeface="Courier New" pitchFamily="49" charset="0"/>
                <a:cs typeface="Courier New" pitchFamily="49" charset="0"/>
              </a:rPr>
              <a:t>yab system-process-list update | more</a:t>
            </a:r>
          </a:p>
          <a:p>
            <a:pPr algn="l">
              <a:buFont typeface="Wingdings" pitchFamily="2" charset="2"/>
              <a:buChar char="Ø"/>
            </a:pP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1. qxtend-stage</a:t>
            </a:r>
          </a:p>
          <a:p>
            <a:pPr algn="l"/>
            <a:r>
              <a:rPr lang="en-US" sz="1200" dirty="0" smtClean="0">
                <a:latin typeface="Courier New" pitchFamily="49" charset="0"/>
                <a:cs typeface="Courier New" pitchFamily="49" charset="0"/>
              </a:rPr>
              <a:t>2. stage</a:t>
            </a:r>
          </a:p>
          <a:p>
            <a:pPr algn="l"/>
            <a:r>
              <a:rPr lang="en-US" sz="1200" dirty="0" smtClean="0">
                <a:latin typeface="Courier New" pitchFamily="49" charset="0"/>
                <a:cs typeface="Courier New" pitchFamily="49" charset="0"/>
              </a:rPr>
              <a:t>3. adminserver-script</a:t>
            </a:r>
          </a:p>
          <a:p>
            <a:pPr algn="l"/>
            <a:r>
              <a:rPr lang="en-US" sz="1200" dirty="0" smtClean="0">
                <a:latin typeface="Courier New" pitchFamily="49" charset="0"/>
                <a:cs typeface="Courier New" pitchFamily="49" charset="0"/>
              </a:rPr>
              <a:t>4. nameserver-script</a:t>
            </a:r>
          </a:p>
          <a:p>
            <a:pPr algn="l"/>
            <a:r>
              <a:rPr lang="en-US" sz="1200" dirty="0" smtClean="0">
                <a:latin typeface="Courier New" pitchFamily="49" charset="0"/>
                <a:cs typeface="Courier New" pitchFamily="49" charset="0"/>
              </a:rPr>
              <a:t>5. database-script</a:t>
            </a:r>
          </a:p>
          <a:p>
            <a:pPr algn="l"/>
            <a:r>
              <a:rPr lang="en-US" sz="1200" dirty="0" smtClean="0">
                <a:latin typeface="Courier New" pitchFamily="49" charset="0"/>
                <a:cs typeface="Courier New" pitchFamily="49" charset="0"/>
              </a:rPr>
              <a:t>6. appserver-script</a:t>
            </a:r>
          </a:p>
          <a:p>
            <a:pPr algn="l"/>
            <a:r>
              <a:rPr lang="en-US" sz="1200" dirty="0" smtClean="0">
                <a:latin typeface="Courier New" pitchFamily="49" charset="0"/>
                <a:cs typeface="Courier New" pitchFamily="49" charset="0"/>
              </a:rPr>
              <a:t>7. webspeed-script</a:t>
            </a:r>
          </a:p>
          <a:p>
            <a:pPr algn="l"/>
            <a:r>
              <a:rPr lang="en-US" sz="1200" dirty="0" smtClean="0">
                <a:latin typeface="Courier New" pitchFamily="49" charset="0"/>
                <a:cs typeface="Courier New" pitchFamily="49" charset="0"/>
              </a:rPr>
              <a:t>8. tomcat-script</a:t>
            </a:r>
          </a:p>
          <a:p>
            <a:pPr algn="l"/>
            <a:r>
              <a:rPr lang="en-US" sz="1200" dirty="0" smtClean="0">
                <a:latin typeface="Courier New" pitchFamily="49" charset="0"/>
                <a:cs typeface="Courier New" pitchFamily="49" charset="0"/>
              </a:rPr>
              <a:t>9. daemon-script</a:t>
            </a:r>
          </a:p>
          <a:p>
            <a:pPr algn="l"/>
            <a:r>
              <a:rPr lang="en-US" sz="1200" dirty="0" smtClean="0">
                <a:latin typeface="Courier New" pitchFamily="49" charset="0"/>
                <a:cs typeface="Courier New" pitchFamily="49" charset="0"/>
              </a:rPr>
              <a:t>10. mongodb-script</a:t>
            </a:r>
          </a:p>
          <a:p>
            <a:pPr algn="l"/>
            <a:r>
              <a:rPr lang="en-US" sz="1200" dirty="0" smtClean="0">
                <a:latin typeface="Courier New" pitchFamily="49" charset="0"/>
                <a:cs typeface="Courier New" pitchFamily="49" charset="0"/>
              </a:rPr>
              <a:t>11. </a:t>
            </a:r>
            <a:r>
              <a:rPr lang="en-US" sz="1200" dirty="0" smtClean="0">
                <a:latin typeface="Courier New" pitchFamily="49" charset="0"/>
                <a:cs typeface="Courier New" pitchFamily="49" charset="0"/>
              </a:rPr>
              <a:t>mongodbreplica</a:t>
            </a:r>
            <a:r>
              <a:rPr lang="en-US" sz="1200" dirty="0" smtClean="0">
                <a:latin typeface="Courier New" pitchFamily="49" charset="0"/>
                <a:cs typeface="Courier New" pitchFamily="49" charset="0"/>
              </a:rPr>
              <a:t>-update-scripts</a:t>
            </a:r>
          </a:p>
          <a:p>
            <a:pPr algn="l"/>
            <a:r>
              <a:rPr lang="en-US" sz="1200" dirty="0" smtClean="0">
                <a:latin typeface="Courier New" pitchFamily="49" charset="0"/>
                <a:cs typeface="Courier New" pitchFamily="49" charset="0"/>
              </a:rPr>
              <a:t>12. </a:t>
            </a:r>
            <a:r>
              <a:rPr lang="en-US" sz="1200" dirty="0" smtClean="0">
                <a:latin typeface="Courier New" pitchFamily="49" charset="0"/>
                <a:cs typeface="Courier New" pitchFamily="49" charset="0"/>
              </a:rPr>
              <a:t>qxo</a:t>
            </a:r>
            <a:r>
              <a:rPr lang="en-US" sz="1200" dirty="0" smtClean="0">
                <a:latin typeface="Courier New" pitchFamily="49" charset="0"/>
                <a:cs typeface="Courier New" pitchFamily="49" charset="0"/>
              </a:rPr>
              <a:t>-services-script</a:t>
            </a:r>
          </a:p>
          <a:p>
            <a:pPr algn="l"/>
            <a:r>
              <a:rPr lang="en-US" sz="1200" dirty="0" smtClean="0">
                <a:latin typeface="Courier New" pitchFamily="49" charset="0"/>
                <a:cs typeface="Courier New" pitchFamily="49" charset="0"/>
              </a:rPr>
              <a:t>13. script-update</a:t>
            </a:r>
          </a:p>
          <a:p>
            <a:pPr algn="l"/>
            <a:r>
              <a:rPr lang="en-US" sz="1200" dirty="0" smtClean="0">
                <a:latin typeface="Courier New" pitchFamily="49" charset="0"/>
                <a:cs typeface="Courier New" pitchFamily="49" charset="0"/>
              </a:rPr>
              <a:t>14. script-master-update</a:t>
            </a:r>
          </a:p>
          <a:p>
            <a:pPr algn="l"/>
            <a:r>
              <a:rPr lang="en-US" sz="1200" dirty="0" smtClean="0">
                <a:latin typeface="Courier New" pitchFamily="49" charset="0"/>
                <a:cs typeface="Courier New" pitchFamily="49" charset="0"/>
              </a:rPr>
              <a:t>15. path-fin-</a:t>
            </a:r>
            <a:r>
              <a:rPr lang="en-US" sz="1200" dirty="0" smtClean="0">
                <a:latin typeface="Courier New" pitchFamily="49" charset="0"/>
                <a:cs typeface="Courier New" pitchFamily="49" charset="0"/>
              </a:rPr>
              <a:t>dirs</a:t>
            </a:r>
            <a:r>
              <a:rPr lang="en-US" sz="1200" dirty="0" smtClean="0">
                <a:latin typeface="Courier New" pitchFamily="49" charset="0"/>
                <a:cs typeface="Courier New" pitchFamily="49" charset="0"/>
              </a:rPr>
              <a:t>-update</a:t>
            </a:r>
          </a:p>
          <a:p>
            <a:pPr algn="l"/>
            <a:r>
              <a:rPr lang="en-US" sz="1200" dirty="0" smtClean="0">
                <a:latin typeface="Courier New" pitchFamily="49" charset="0"/>
                <a:cs typeface="Courier New" pitchFamily="49" charset="0"/>
              </a:rPr>
              <a:t>16. path-foundation-appserver-update</a:t>
            </a:r>
          </a:p>
          <a:p>
            <a:pPr algn="l"/>
            <a:r>
              <a:rPr lang="en-US" sz="1200" dirty="0" smtClean="0">
                <a:latin typeface="Courier New" pitchFamily="49" charset="0"/>
                <a:cs typeface="Courier New" pitchFamily="49" charset="0"/>
              </a:rPr>
              <a:t>17. path-foundation-client-update</a:t>
            </a:r>
          </a:p>
          <a:p>
            <a:pPr algn="l"/>
            <a:r>
              <a:rPr lang="en-US" sz="1200" dirty="0" smtClean="0">
                <a:latin typeface="Courier New" pitchFamily="49" charset="0"/>
                <a:cs typeface="Courier New" pitchFamily="49" charset="0"/>
              </a:rPr>
              <a:t>18. path-foundation-code-update</a:t>
            </a:r>
          </a:p>
          <a:p>
            <a:pPr algn="l"/>
            <a:r>
              <a:rPr lang="en-US" sz="1200" dirty="0" smtClean="0">
                <a:latin typeface="Courier New" pitchFamily="49" charset="0"/>
                <a:cs typeface="Courier New" pitchFamily="49" charset="0"/>
              </a:rPr>
              <a:t>...</a:t>
            </a:r>
            <a:endParaRPr lang="en-US" sz="1200" dirty="0">
              <a:latin typeface="Courier New" pitchFamily="49" charset="0"/>
              <a:cs typeface="Courier New" pitchFamily="49"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update command applies configuration changes to the system.</a:t>
            </a:r>
            <a:endParaRPr lang="en-US" dirty="0"/>
          </a:p>
        </p:txBody>
      </p:sp>
      <p:sp>
        <p:nvSpPr>
          <p:cNvPr id="3" name="Title 2"/>
          <p:cNvSpPr>
            <a:spLocks noGrp="1"/>
          </p:cNvSpPr>
          <p:nvPr>
            <p:ph type="title"/>
          </p:nvPr>
        </p:nvSpPr>
        <p:spPr/>
        <p:txBody>
          <a:bodyPr/>
          <a:lstStyle/>
          <a:p>
            <a:r>
              <a:rPr lang="en-US" dirty="0" smtClean="0"/>
              <a:t>update</a:t>
            </a:r>
            <a:endParaRPr lang="en-US" dirty="0"/>
          </a:p>
        </p:txBody>
      </p:sp>
      <p:sp>
        <p:nvSpPr>
          <p:cNvPr id="5" name="TextBox 4"/>
          <p:cNvSpPr txBox="1"/>
          <p:nvPr/>
        </p:nvSpPr>
        <p:spPr>
          <a:xfrm>
            <a:off x="925417" y="2379635"/>
            <a:ext cx="7293166"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a:t>
            </a:r>
            <a:endParaRPr lang="en-US" sz="2400" dirty="0">
              <a:latin typeface="Courier New" pitchFamily="49" charset="0"/>
              <a:cs typeface="Courier New" pitchFamily="49"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validate command validates the configuration.</a:t>
            </a:r>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r>
              <a:rPr lang="en-US" dirty="0" smtClean="0"/>
              <a:t>If everything is OK, nothing will be printed to the console.</a:t>
            </a:r>
            <a:endParaRPr lang="en-US" dirty="0"/>
          </a:p>
        </p:txBody>
      </p:sp>
      <p:sp>
        <p:nvSpPr>
          <p:cNvPr id="3" name="Title 2"/>
          <p:cNvSpPr>
            <a:spLocks noGrp="1"/>
          </p:cNvSpPr>
          <p:nvPr>
            <p:ph type="title"/>
          </p:nvPr>
        </p:nvSpPr>
        <p:spPr/>
        <p:txBody>
          <a:bodyPr/>
          <a:lstStyle/>
          <a:p>
            <a:r>
              <a:rPr lang="en-US" dirty="0" smtClean="0"/>
              <a:t>validate</a:t>
            </a:r>
            <a:endParaRPr lang="en-US" dirty="0"/>
          </a:p>
        </p:txBody>
      </p:sp>
      <p:sp>
        <p:nvSpPr>
          <p:cNvPr id="5" name="TextBox 4"/>
          <p:cNvSpPr txBox="1"/>
          <p:nvPr/>
        </p:nvSpPr>
        <p:spPr>
          <a:xfrm>
            <a:off x="429662" y="2324554"/>
            <a:ext cx="8262650" cy="1569660"/>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validate</a:t>
            </a:r>
          </a:p>
          <a:p>
            <a:pPr algn="l"/>
            <a:r>
              <a:rPr lang="en-US" sz="1200" dirty="0" smtClean="0">
                <a:latin typeface="Courier New" pitchFamily="49" charset="0"/>
                <a:cs typeface="Courier New" pitchFamily="49" charset="0"/>
              </a:rPr>
              <a:t>copy.qadcss-context.source</a:t>
            </a:r>
            <a:r>
              <a:rPr lang="en-US" sz="1200" dirty="0" smtClean="0">
                <a:latin typeface="Courier New" pitchFamily="49" charset="0"/>
                <a:cs typeface="Courier New" pitchFamily="49" charset="0"/>
              </a:rPr>
              <a:t>:</a:t>
            </a:r>
          </a:p>
          <a:p>
            <a:pPr algn="l"/>
            <a:r>
              <a:rPr lang="en-US" sz="1200" dirty="0" smtClean="0">
                <a:latin typeface="Courier New" pitchFamily="49" charset="0"/>
                <a:cs typeface="Courier New" pitchFamily="49" charset="0"/>
              </a:rPr>
              <a:t>[/dr01/build/catalog/packages/</a:t>
            </a:r>
            <a:r>
              <a:rPr lang="en-US" sz="1200" dirty="0" smtClean="0">
                <a:latin typeface="Courier New" pitchFamily="49" charset="0"/>
                <a:cs typeface="Courier New" pitchFamily="49" charset="0"/>
              </a:rPr>
              <a:t>yab-css</a:t>
            </a:r>
            <a:r>
              <a:rPr lang="en-US" sz="1200" dirty="0" smtClean="0">
                <a:latin typeface="Courier New" pitchFamily="49" charset="0"/>
                <a:cs typeface="Courier New" pitchFamily="49" charset="0"/>
              </a:rPr>
              <a:t>/1/1/0/8/etc/context.xml] is not a directory.</a:t>
            </a:r>
          </a:p>
          <a:p>
            <a:pPr algn="l"/>
            <a:r>
              <a:rPr lang="en-US" sz="1200" dirty="0" smtClean="0">
                <a:latin typeface="Courier New" pitchFamily="49" charset="0"/>
                <a:cs typeface="Courier New" pitchFamily="49" charset="0"/>
              </a:rPr>
              <a:t>copy.qadcss-verisign.source</a:t>
            </a:r>
            <a:r>
              <a:rPr lang="en-US" sz="1200" dirty="0" smtClean="0">
                <a:latin typeface="Courier New" pitchFamily="49" charset="0"/>
                <a:cs typeface="Courier New" pitchFamily="49" charset="0"/>
              </a:rPr>
              <a:t>:</a:t>
            </a:r>
          </a:p>
          <a:p>
            <a:pPr algn="l"/>
            <a:r>
              <a:rPr lang="en-US" sz="1200" dirty="0" smtClean="0">
                <a:latin typeface="Courier New" pitchFamily="49" charset="0"/>
                <a:cs typeface="Courier New" pitchFamily="49" charset="0"/>
              </a:rPr>
              <a:t>[/dr01/build/work/system/</a:t>
            </a:r>
            <a:r>
              <a:rPr lang="en-US" sz="1200" dirty="0" smtClean="0">
                <a:latin typeface="Courier New" pitchFamily="49" charset="0"/>
                <a:cs typeface="Courier New" pitchFamily="49" charset="0"/>
              </a:rPr>
              <a:t>obj</a:t>
            </a:r>
            <a:r>
              <a:rPr lang="en-US" sz="1200" dirty="0" smtClean="0">
                <a:latin typeface="Courier New" pitchFamily="49" charset="0"/>
                <a:cs typeface="Courier New" pitchFamily="49" charset="0"/>
              </a:rPr>
              <a:t>/</a:t>
            </a:r>
            <a:r>
              <a:rPr lang="en-US" sz="1200" dirty="0" smtClean="0">
                <a:latin typeface="Courier New" pitchFamily="49" charset="0"/>
                <a:cs typeface="Courier New" pitchFamily="49" charset="0"/>
              </a:rPr>
              <a:t>com.qad.yab.css.CssPackageStageProcess</a:t>
            </a:r>
            <a:r>
              <a:rPr lang="en-US" sz="1200" dirty="0" smtClean="0">
                <a:latin typeface="Courier New" pitchFamily="49" charset="0"/>
                <a:cs typeface="Courier New" pitchFamily="49" charset="0"/>
              </a:rPr>
              <a:t>/mfgpro/eB3/</a:t>
            </a:r>
            <a:r>
              <a:rPr lang="en-US" sz="1200" dirty="0" smtClean="0">
                <a:latin typeface="Courier New" pitchFamily="49" charset="0"/>
                <a:cs typeface="Courier New" pitchFamily="49" charset="0"/>
              </a:rPr>
              <a:t>veris</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ign.ini] is not a directory.</a:t>
            </a:r>
          </a:p>
          <a:p>
            <a:pPr algn="l"/>
            <a:r>
              <a:rPr lang="en-US" sz="1200" dirty="0" smtClean="0">
                <a:latin typeface="Courier New" pitchFamily="49" charset="0"/>
                <a:cs typeface="Courier New" pitchFamily="49" charset="0"/>
              </a:rPr>
              <a:t>copy.qadcss-web.source</a:t>
            </a:r>
            <a:r>
              <a:rPr lang="en-US" sz="1200" dirty="0" smtClean="0">
                <a:latin typeface="Courier New" pitchFamily="49" charset="0"/>
                <a:cs typeface="Courier New" pitchFamily="49" charset="0"/>
              </a:rPr>
              <a:t>: [/dr01/build/catalog/packages/</a:t>
            </a:r>
            <a:r>
              <a:rPr lang="en-US" sz="1200" dirty="0" smtClean="0">
                <a:latin typeface="Courier New" pitchFamily="49" charset="0"/>
                <a:cs typeface="Courier New" pitchFamily="49" charset="0"/>
              </a:rPr>
              <a:t>yab-css</a:t>
            </a:r>
            <a:r>
              <a:rPr lang="en-US" sz="1200" dirty="0" smtClean="0">
                <a:latin typeface="Courier New" pitchFamily="49" charset="0"/>
                <a:cs typeface="Courier New" pitchFamily="49" charset="0"/>
              </a:rPr>
              <a:t>/1/1/0/8/etc/web.xml]</a:t>
            </a:r>
          </a:p>
          <a:p>
            <a:pPr algn="l"/>
            <a:r>
              <a:rPr lang="en-US" sz="1200" dirty="0" smtClean="0">
                <a:latin typeface="Courier New" pitchFamily="49" charset="0"/>
                <a:cs typeface="Courier New" pitchFamily="49" charset="0"/>
              </a:rPr>
              <a:t>is not a directory.</a:t>
            </a:r>
            <a:endParaRPr lang="en-US" sz="1200" dirty="0">
              <a:latin typeface="Courier New" pitchFamily="49" charset="0"/>
              <a:cs typeface="Courier New" pitchFamily="49"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System Configuration includes topics related to the configuration/reconfiguration of an environment. Configuration </a:t>
            </a:r>
            <a:r>
              <a:rPr lang="en-US" dirty="0" smtClean="0"/>
              <a:t>changes are applied following the Configuration Change Procedure.</a:t>
            </a:r>
            <a:endParaRPr lang="en-US" dirty="0"/>
          </a:p>
        </p:txBody>
      </p:sp>
      <p:sp>
        <p:nvSpPr>
          <p:cNvPr id="3" name="Title 2"/>
          <p:cNvSpPr>
            <a:spLocks noGrp="1"/>
          </p:cNvSpPr>
          <p:nvPr>
            <p:ph type="title"/>
          </p:nvPr>
        </p:nvSpPr>
        <p:spPr/>
        <p:txBody>
          <a:bodyPr/>
          <a:lstStyle/>
          <a:p>
            <a:r>
              <a:rPr lang="en-US" dirty="0" smtClean="0"/>
              <a:t>System Configuration</a:t>
            </a:r>
            <a:endParaRPr 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Step 1: Define configuration settings in 'configuration.properties'.</a:t>
            </a:r>
          </a:p>
          <a:p>
            <a:pPr>
              <a:buNone/>
            </a:pPr>
            <a:r>
              <a:rPr lang="en-US" dirty="0" smtClean="0">
                <a:latin typeface="Courier New" pitchFamily="49" charset="0"/>
                <a:cs typeface="Courier New" pitchFamily="49" charset="0"/>
              </a:rPr>
              <a:t>build/config/configuration.properties</a:t>
            </a:r>
          </a:p>
          <a:p>
            <a:pPr>
              <a:buNone/>
            </a:pPr>
            <a:r>
              <a:rPr lang="en-US" dirty="0" smtClean="0"/>
              <a:t>This file only contains settings which differ from the base product configuration (build/config/system) and may initially be empty. To override a setting add the setting to this file and adjust the value or simply adjust the value if the setting is already defined in the file.</a:t>
            </a:r>
            <a:endParaRPr lang="en-US" dirty="0"/>
          </a:p>
        </p:txBody>
      </p:sp>
      <p:sp>
        <p:nvSpPr>
          <p:cNvPr id="3" name="Title 2"/>
          <p:cNvSpPr>
            <a:spLocks noGrp="1"/>
          </p:cNvSpPr>
          <p:nvPr>
            <p:ph type="title"/>
          </p:nvPr>
        </p:nvSpPr>
        <p:spPr/>
        <p:txBody>
          <a:bodyPr/>
          <a:lstStyle/>
          <a:p>
            <a:r>
              <a:rPr lang="en-US" dirty="0" smtClean="0"/>
              <a:t>Configuration Change Procedure</a:t>
            </a:r>
            <a:endParaRPr 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Step 2: Execute the update command to apply the configuration change.</a:t>
            </a:r>
          </a:p>
          <a:p>
            <a:pPr>
              <a:buNone/>
            </a:pPr>
            <a:r>
              <a:rPr lang="en-US" dirty="0" smtClean="0"/>
              <a:t>Execute the </a:t>
            </a:r>
            <a:r>
              <a:rPr lang="en-US" i="1" dirty="0" smtClean="0"/>
              <a:t>update command.</a:t>
            </a:r>
          </a:p>
          <a:p>
            <a:pPr>
              <a:buNone/>
            </a:pPr>
            <a:endParaRPr lang="en-US" i="1" dirty="0" smtClean="0"/>
          </a:p>
          <a:p>
            <a:pPr>
              <a:buNone/>
            </a:pPr>
            <a:endParaRPr lang="en-US" dirty="0" smtClean="0"/>
          </a:p>
          <a:p>
            <a:pPr>
              <a:buNone/>
            </a:pPr>
            <a:r>
              <a:rPr lang="en-US" dirty="0" smtClean="0"/>
              <a:t>The </a:t>
            </a:r>
            <a:r>
              <a:rPr lang="en-US" i="1" dirty="0" smtClean="0"/>
              <a:t>update command can be used to apply any change to the system.</a:t>
            </a:r>
          </a:p>
          <a:p>
            <a:pPr>
              <a:buNone/>
            </a:pPr>
            <a:r>
              <a:rPr lang="en-US" dirty="0" smtClean="0"/>
              <a:t>Configuration changes which are limited to updating application configuration files and database settings can be applied with the quicker reconfigure command.</a:t>
            </a:r>
            <a:endParaRPr lang="en-US" dirty="0"/>
          </a:p>
        </p:txBody>
      </p:sp>
      <p:sp>
        <p:nvSpPr>
          <p:cNvPr id="3" name="Title 2"/>
          <p:cNvSpPr>
            <a:spLocks noGrp="1"/>
          </p:cNvSpPr>
          <p:nvPr>
            <p:ph type="title"/>
          </p:nvPr>
        </p:nvSpPr>
        <p:spPr/>
        <p:txBody>
          <a:bodyPr/>
          <a:lstStyle/>
          <a:p>
            <a:r>
              <a:rPr lang="en-US" dirty="0" smtClean="0"/>
              <a:t>Configuration Change Procedure</a:t>
            </a:r>
            <a:endParaRPr lang="en-US" dirty="0"/>
          </a:p>
        </p:txBody>
      </p:sp>
      <p:sp>
        <p:nvSpPr>
          <p:cNvPr id="5" name="TextBox 4"/>
          <p:cNvSpPr txBox="1"/>
          <p:nvPr/>
        </p:nvSpPr>
        <p:spPr>
          <a:xfrm>
            <a:off x="903383" y="2688112"/>
            <a:ext cx="7271133"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update</a:t>
            </a:r>
            <a:endParaRPr lang="en-US" sz="2000" dirty="0">
              <a:latin typeface="Courier New" pitchFamily="49" charset="0"/>
              <a:cs typeface="Courier New" pitchFamily="49"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a:buNone/>
            </a:pPr>
            <a:r>
              <a:rPr lang="en-US" dirty="0" smtClean="0"/>
              <a:t>The YAB console is an application that is used to administer QAD Enterprise Applications instances. The YAB console application is installed to the root of a QAD Enterprise Applications instance when that instance is installed.</a:t>
            </a:r>
          </a:p>
          <a:p>
            <a:pPr>
              <a:buNone/>
            </a:pPr>
            <a:endParaRPr lang="en-US" altLang="zh-CN" dirty="0" smtClean="0">
              <a:ea typeface="宋体" pitchFamily="2" charset="-122"/>
            </a:endParaRPr>
          </a:p>
          <a:p>
            <a:pPr>
              <a:buNone/>
            </a:pPr>
            <a:endParaRPr lang="zh-CN" altLang="en-US" dirty="0" smtClean="0">
              <a:ea typeface="宋体" pitchFamily="2" charset="-122"/>
            </a:endParaRPr>
          </a:p>
        </p:txBody>
      </p:sp>
      <p:sp>
        <p:nvSpPr>
          <p:cNvPr id="15363" name="Rectangle 2"/>
          <p:cNvSpPr>
            <a:spLocks noGrp="1" noChangeArrowheads="1"/>
          </p:cNvSpPr>
          <p:nvPr>
            <p:ph type="title"/>
          </p:nvPr>
        </p:nvSpPr>
        <p:spPr/>
        <p:txBody>
          <a:bodyPr/>
          <a:lstStyle/>
          <a:p>
            <a:r>
              <a:rPr lang="en-US" dirty="0" smtClean="0"/>
              <a:t>YAB Console</a:t>
            </a:r>
            <a:endParaRPr lang="en-US" altLang="zh-CN" dirty="0" smtClean="0">
              <a:ea typeface="宋体" pitchFamily="2" charset="-122"/>
            </a:endParaRPr>
          </a:p>
        </p:txBody>
      </p:sp>
      <p:sp>
        <p:nvSpPr>
          <p:cNvPr id="5" name="TextBox 4"/>
          <p:cNvSpPr txBox="1"/>
          <p:nvPr/>
        </p:nvSpPr>
        <p:spPr>
          <a:xfrm>
            <a:off x="892367" y="3933022"/>
            <a:ext cx="7337233" cy="523220"/>
          </a:xfrm>
          <a:prstGeom prst="rect">
            <a:avLst/>
          </a:prstGeom>
          <a:noFill/>
          <a:ln>
            <a:solidFill>
              <a:schemeClr val="tx1"/>
            </a:solidFill>
          </a:ln>
        </p:spPr>
        <p:txBody>
          <a:bodyPr wrap="square" rtlCol="0">
            <a:spAutoFit/>
          </a:bodyPr>
          <a:lstStyle/>
          <a:p>
            <a:pPr algn="l"/>
            <a:r>
              <a:rPr lang="en-US" dirty="0" smtClean="0">
                <a:latin typeface="Courier New" pitchFamily="49" charset="0"/>
                <a:cs typeface="Courier New" pitchFamily="49" charset="0"/>
              </a:rPr>
              <a:t>&gt; yab info</a:t>
            </a:r>
            <a:endParaRPr lang="en-US" dirty="0">
              <a:latin typeface="Courier New" pitchFamily="49" charset="0"/>
              <a:cs typeface="Courier New" pitchFamily="49"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dirty="0" smtClean="0"/>
          </a:p>
          <a:p>
            <a:pPr>
              <a:buNone/>
            </a:pPr>
            <a:endParaRPr lang="en-US" dirty="0" smtClean="0"/>
          </a:p>
          <a:p>
            <a:pPr>
              <a:buNone/>
            </a:pPr>
            <a:r>
              <a:rPr lang="en-US" dirty="0" smtClean="0"/>
              <a:t>The </a:t>
            </a:r>
            <a:r>
              <a:rPr lang="en-US" i="1" dirty="0" smtClean="0"/>
              <a:t>reconfigure command does not restart the environment. It may be necessary to restart the </a:t>
            </a:r>
            <a:r>
              <a:rPr lang="en-US" dirty="0" smtClean="0"/>
              <a:t>environment or specific servers for the application to recognize the change.</a:t>
            </a:r>
            <a:endParaRPr lang="en-US" dirty="0"/>
          </a:p>
        </p:txBody>
      </p:sp>
      <p:sp>
        <p:nvSpPr>
          <p:cNvPr id="3" name="Title 2"/>
          <p:cNvSpPr>
            <a:spLocks noGrp="1"/>
          </p:cNvSpPr>
          <p:nvPr>
            <p:ph type="title"/>
          </p:nvPr>
        </p:nvSpPr>
        <p:spPr/>
        <p:txBody>
          <a:bodyPr/>
          <a:lstStyle/>
          <a:p>
            <a:r>
              <a:rPr lang="en-US" dirty="0" smtClean="0"/>
              <a:t>Configuration Change Procedure</a:t>
            </a:r>
            <a:endParaRPr lang="en-US" dirty="0"/>
          </a:p>
        </p:txBody>
      </p:sp>
      <p:sp>
        <p:nvSpPr>
          <p:cNvPr id="5" name="TextBox 4"/>
          <p:cNvSpPr txBox="1"/>
          <p:nvPr/>
        </p:nvSpPr>
        <p:spPr>
          <a:xfrm>
            <a:off x="925425" y="1355062"/>
            <a:ext cx="7293166"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reconfigure</a:t>
            </a:r>
            <a:endParaRPr lang="en-US" sz="2000" dirty="0">
              <a:latin typeface="Courier New" pitchFamily="49" charset="0"/>
              <a:cs typeface="Courier New" pitchFamily="49"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a:buNone/>
            </a:pPr>
            <a:r>
              <a:rPr lang="en-US" dirty="0" smtClean="0"/>
              <a:t>The resources managed in the QAD Enterprise Applications are associated with configuration settings that are organized using the following pattern:</a:t>
            </a:r>
          </a:p>
          <a:p>
            <a:pPr>
              <a:buNone/>
            </a:pPr>
            <a:r>
              <a:rPr lang="en-US" dirty="0" smtClean="0">
                <a:latin typeface="Courier New" pitchFamily="49" charset="0"/>
                <a:cs typeface="Courier New" pitchFamily="49" charset="0"/>
              </a:rPr>
              <a:t>[TYPE].[INSTANCE].[NAME]</a:t>
            </a:r>
          </a:p>
          <a:p>
            <a:pPr>
              <a:buNone/>
            </a:pPr>
            <a:r>
              <a:rPr lang="en-US" dirty="0" smtClean="0"/>
              <a:t>Where the TYPE designates the type of resource (e.g. "db" for a database) and the INSTANCE designates a specific database (e.g. qaddb). The NAME(s) then are settings to configure that specific instance. Many of these instances "inherit" settings from a prototype instance (_base):</a:t>
            </a:r>
          </a:p>
          <a:p>
            <a:pPr>
              <a:buNone/>
            </a:pPr>
            <a:r>
              <a:rPr lang="en-US" dirty="0" smtClean="0">
                <a:latin typeface="Courier New" pitchFamily="49" charset="0"/>
                <a:cs typeface="Courier New" pitchFamily="49" charset="0"/>
              </a:rPr>
              <a:t>[TYPE]._base.[NAME]</a:t>
            </a:r>
          </a:p>
          <a:p>
            <a:pPr>
              <a:buNone/>
            </a:pPr>
            <a:r>
              <a:rPr lang="en-US" dirty="0" smtClean="0"/>
              <a:t>Settings configured on a prototype will be inherited by all instances of the type (unless the instance defines its own setting).</a:t>
            </a:r>
            <a:endParaRPr lang="en-US" dirty="0"/>
          </a:p>
        </p:txBody>
      </p:sp>
      <p:sp>
        <p:nvSpPr>
          <p:cNvPr id="3" name="Title 2"/>
          <p:cNvSpPr>
            <a:spLocks noGrp="1"/>
          </p:cNvSpPr>
          <p:nvPr>
            <p:ph type="title"/>
          </p:nvPr>
        </p:nvSpPr>
        <p:spPr/>
        <p:txBody>
          <a:bodyPr/>
          <a:lstStyle/>
          <a:p>
            <a:r>
              <a:rPr lang="en-US" dirty="0" smtClean="0"/>
              <a:t>Configuration Type System</a:t>
            </a:r>
            <a:endParaRPr 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Configuration Type System</a:t>
            </a:r>
            <a:endParaRPr lang="en-US" dirty="0"/>
          </a:p>
        </p:txBody>
      </p:sp>
      <p:graphicFrame>
        <p:nvGraphicFramePr>
          <p:cNvPr id="5" name="Table 4"/>
          <p:cNvGraphicFramePr>
            <a:graphicFrameLocks noGrp="1"/>
          </p:cNvGraphicFramePr>
          <p:nvPr/>
        </p:nvGraphicFramePr>
        <p:xfrm>
          <a:off x="1501966" y="978359"/>
          <a:ext cx="6096000" cy="4900914"/>
        </p:xfrm>
        <a:graphic>
          <a:graphicData uri="http://schemas.openxmlformats.org/drawingml/2006/table">
            <a:tbl>
              <a:tblPr firstRow="1" bandRow="1">
                <a:tableStyleId>{5C22544A-7EE6-4342-B048-85BDC9FD1C3A}</a:tableStyleId>
              </a:tblPr>
              <a:tblGrid>
                <a:gridCol w="2032000"/>
                <a:gridCol w="2503277"/>
                <a:gridCol w="1560723"/>
              </a:tblGrid>
              <a:tr h="370840">
                <a:tc>
                  <a:txBody>
                    <a:bodyPr/>
                    <a:lstStyle/>
                    <a:p>
                      <a:r>
                        <a:rPr lang="en-US" dirty="0" smtClean="0"/>
                        <a:t>Type</a:t>
                      </a:r>
                      <a:endParaRPr lang="en-US" dirty="0"/>
                    </a:p>
                  </a:txBody>
                  <a:tcPr/>
                </a:tc>
                <a:tc>
                  <a:txBody>
                    <a:bodyPr/>
                    <a:lstStyle/>
                    <a:p>
                      <a:r>
                        <a:rPr lang="en-US" dirty="0" smtClean="0"/>
                        <a:t>Description</a:t>
                      </a:r>
                      <a:endParaRPr lang="en-US" dirty="0"/>
                    </a:p>
                  </a:txBody>
                  <a:tcPr/>
                </a:tc>
                <a:tc>
                  <a:txBody>
                    <a:bodyPr/>
                    <a:lstStyle/>
                    <a:p>
                      <a:r>
                        <a:rPr lang="en-US" dirty="0" smtClean="0"/>
                        <a:t>Instances</a:t>
                      </a:r>
                      <a:endParaRPr lang="en-US" dirty="0"/>
                    </a:p>
                  </a:txBody>
                  <a:tcPr/>
                </a:tc>
              </a:tr>
              <a:tr h="281297">
                <a:tc>
                  <a:txBody>
                    <a:bodyPr/>
                    <a:lstStyle/>
                    <a:p>
                      <a:r>
                        <a:rPr lang="en-US" sz="1200" kern="1200" baseline="0" dirty="0" smtClean="0">
                          <a:solidFill>
                            <a:schemeClr val="dk1"/>
                          </a:solidFill>
                          <a:latin typeface="+mn-lt"/>
                          <a:ea typeface="+mn-ea"/>
                          <a:cs typeface="+mn-cs"/>
                        </a:rPr>
                        <a:t>adminserver</a:t>
                      </a:r>
                      <a:endParaRPr lang="en-US" sz="1200" dirty="0"/>
                    </a:p>
                  </a:txBody>
                  <a:tcPr/>
                </a:tc>
                <a:tc>
                  <a:txBody>
                    <a:bodyPr/>
                    <a:lstStyle/>
                    <a:p>
                      <a:r>
                        <a:rPr lang="en-US" sz="1200" kern="1200" baseline="0" dirty="0" smtClean="0">
                          <a:solidFill>
                            <a:schemeClr val="dk1"/>
                          </a:solidFill>
                          <a:latin typeface="+mn-lt"/>
                          <a:ea typeface="+mn-ea"/>
                          <a:cs typeface="+mn-cs"/>
                        </a:rPr>
                        <a:t>Progress Admin Server</a:t>
                      </a:r>
                      <a:endParaRPr lang="en-US" sz="1200" dirty="0"/>
                    </a:p>
                  </a:txBody>
                  <a:tcPr/>
                </a:tc>
                <a:tc>
                  <a:txBody>
                    <a:bodyPr/>
                    <a:lstStyle/>
                    <a:p>
                      <a:r>
                        <a:rPr lang="en-US" sz="1200" dirty="0" smtClean="0"/>
                        <a:t>NO</a:t>
                      </a:r>
                      <a:endParaRPr lang="en-US" sz="1200" dirty="0"/>
                    </a:p>
                  </a:txBody>
                  <a:tcPr/>
                </a:tc>
              </a:tr>
              <a:tr h="275422">
                <a:tc>
                  <a:txBody>
                    <a:bodyPr/>
                    <a:lstStyle/>
                    <a:p>
                      <a:r>
                        <a:rPr lang="en-US" sz="1200" kern="1200" baseline="0" dirty="0" smtClean="0">
                          <a:solidFill>
                            <a:schemeClr val="dk1"/>
                          </a:solidFill>
                          <a:latin typeface="+mn-lt"/>
                          <a:ea typeface="+mn-ea"/>
                          <a:cs typeface="+mn-cs"/>
                        </a:rPr>
                        <a:t>aia</a:t>
                      </a:r>
                      <a:endParaRPr lang="en-US" sz="1200" dirty="0"/>
                    </a:p>
                  </a:txBody>
                  <a:tcPr/>
                </a:tc>
                <a:tc>
                  <a:txBody>
                    <a:bodyPr/>
                    <a:lstStyle/>
                    <a:p>
                      <a:r>
                        <a:rPr lang="en-US" sz="1200" kern="1200" baseline="0" dirty="0" smtClean="0">
                          <a:solidFill>
                            <a:schemeClr val="dk1"/>
                          </a:solidFill>
                          <a:latin typeface="+mn-lt"/>
                          <a:ea typeface="+mn-ea"/>
                          <a:cs typeface="+mn-cs"/>
                        </a:rPr>
                        <a:t>Application Internet Adapter</a:t>
                      </a:r>
                      <a:endParaRPr lang="en-US" sz="1200" dirty="0"/>
                    </a:p>
                  </a:txBody>
                  <a:tcPr/>
                </a:tc>
                <a:tc>
                  <a:txBody>
                    <a:bodyPr/>
                    <a:lstStyle/>
                    <a:p>
                      <a:r>
                        <a:rPr lang="en-US" sz="1200" dirty="0" smtClean="0"/>
                        <a:t>YES</a:t>
                      </a:r>
                      <a:endParaRPr lang="en-US" sz="1200" dirty="0"/>
                    </a:p>
                  </a:txBody>
                  <a:tcPr/>
                </a:tc>
              </a:tr>
              <a:tr h="275421">
                <a:tc>
                  <a:txBody>
                    <a:bodyPr/>
                    <a:lstStyle/>
                    <a:p>
                      <a:r>
                        <a:rPr lang="en-US" sz="1200" kern="1200" baseline="0" dirty="0" smtClean="0">
                          <a:solidFill>
                            <a:schemeClr val="dk1"/>
                          </a:solidFill>
                          <a:latin typeface="+mn-lt"/>
                          <a:ea typeface="+mn-ea"/>
                          <a:cs typeface="+mn-cs"/>
                        </a:rPr>
                        <a:t>Appserver</a:t>
                      </a:r>
                      <a:endParaRPr lang="en-US" sz="1200" dirty="0"/>
                    </a:p>
                  </a:txBody>
                  <a:tcPr/>
                </a:tc>
                <a:tc>
                  <a:txBody>
                    <a:bodyPr/>
                    <a:lstStyle/>
                    <a:p>
                      <a:r>
                        <a:rPr lang="en-US" sz="1200" kern="1200" baseline="0" dirty="0" smtClean="0">
                          <a:solidFill>
                            <a:schemeClr val="dk1"/>
                          </a:solidFill>
                          <a:latin typeface="+mn-lt"/>
                          <a:ea typeface="+mn-ea"/>
                          <a:cs typeface="+mn-cs"/>
                        </a:rPr>
                        <a:t>Application Server</a:t>
                      </a:r>
                      <a:endParaRPr lang="en-US" sz="1200" dirty="0"/>
                    </a:p>
                  </a:txBody>
                  <a:tcPr/>
                </a:tc>
                <a:tc>
                  <a:txBody>
                    <a:bodyPr/>
                    <a:lstStyle/>
                    <a:p>
                      <a:r>
                        <a:rPr lang="en-US" sz="1200" dirty="0" smtClean="0"/>
                        <a:t>YES</a:t>
                      </a:r>
                      <a:endParaRPr lang="en-US" sz="1200" dirty="0"/>
                    </a:p>
                  </a:txBody>
                  <a:tcPr/>
                </a:tc>
              </a:tr>
              <a:tr h="264405">
                <a:tc>
                  <a:txBody>
                    <a:bodyPr/>
                    <a:lstStyle/>
                    <a:p>
                      <a:r>
                        <a:rPr lang="en-US" sz="1200" kern="1200" baseline="0" dirty="0" smtClean="0">
                          <a:solidFill>
                            <a:schemeClr val="dk1"/>
                          </a:solidFill>
                          <a:latin typeface="+mn-lt"/>
                          <a:ea typeface="+mn-ea"/>
                          <a:cs typeface="+mn-cs"/>
                        </a:rPr>
                        <a:t>Code</a:t>
                      </a:r>
                      <a:endParaRPr lang="en-US" sz="1200" dirty="0"/>
                    </a:p>
                  </a:txBody>
                  <a:tcPr/>
                </a:tc>
                <a:tc>
                  <a:txBody>
                    <a:bodyPr/>
                    <a:lstStyle/>
                    <a:p>
                      <a:r>
                        <a:rPr lang="en-US" sz="1200" kern="1200" baseline="0" dirty="0" smtClean="0">
                          <a:solidFill>
                            <a:schemeClr val="dk1"/>
                          </a:solidFill>
                          <a:latin typeface="+mn-lt"/>
                          <a:ea typeface="+mn-ea"/>
                          <a:cs typeface="+mn-cs"/>
                        </a:rPr>
                        <a:t>Code</a:t>
                      </a:r>
                      <a:endParaRPr lang="en-US" sz="1200" dirty="0"/>
                    </a:p>
                  </a:txBody>
                  <a:tcPr/>
                </a:tc>
                <a:tc>
                  <a:txBody>
                    <a:bodyPr/>
                    <a:lstStyle/>
                    <a:p>
                      <a:r>
                        <a:rPr lang="en-US" sz="1200" dirty="0" smtClean="0"/>
                        <a:t>YES</a:t>
                      </a:r>
                      <a:endParaRPr lang="en-US" sz="1200" dirty="0"/>
                    </a:p>
                  </a:txBody>
                  <a:tcPr/>
                </a:tc>
              </a:tr>
              <a:tr h="243473">
                <a:tc>
                  <a:txBody>
                    <a:bodyPr/>
                    <a:lstStyle/>
                    <a:p>
                      <a:r>
                        <a:rPr lang="en-US" sz="1200" kern="1200" baseline="0" dirty="0" smtClean="0">
                          <a:solidFill>
                            <a:schemeClr val="dk1"/>
                          </a:solidFill>
                          <a:latin typeface="+mn-lt"/>
                          <a:ea typeface="+mn-ea"/>
                          <a:cs typeface="+mn-cs"/>
                        </a:rPr>
                        <a:t>Data</a:t>
                      </a:r>
                      <a:endParaRPr lang="en-US" sz="1200" dirty="0"/>
                    </a:p>
                  </a:txBody>
                  <a:tcPr/>
                </a:tc>
                <a:tc>
                  <a:txBody>
                    <a:bodyPr/>
                    <a:lstStyle/>
                    <a:p>
                      <a:r>
                        <a:rPr lang="en-US" sz="1200" kern="1200" baseline="0" dirty="0" smtClean="0">
                          <a:solidFill>
                            <a:schemeClr val="dk1"/>
                          </a:solidFill>
                          <a:latin typeface="+mn-lt"/>
                          <a:ea typeface="+mn-ea"/>
                          <a:cs typeface="+mn-cs"/>
                        </a:rPr>
                        <a:t>Data</a:t>
                      </a:r>
                      <a:endParaRPr lang="en-US" sz="1200" dirty="0"/>
                    </a:p>
                  </a:txBody>
                  <a:tcPr/>
                </a:tc>
                <a:tc>
                  <a:txBody>
                    <a:bodyPr/>
                    <a:lstStyle/>
                    <a:p>
                      <a:r>
                        <a:rPr lang="en-US" sz="1200" dirty="0" smtClean="0"/>
                        <a:t>YES</a:t>
                      </a:r>
                      <a:endParaRPr lang="en-US" sz="1200" dirty="0"/>
                    </a:p>
                  </a:txBody>
                  <a:tcPr/>
                </a:tc>
              </a:tr>
              <a:tr h="255592">
                <a:tc>
                  <a:txBody>
                    <a:bodyPr/>
                    <a:lstStyle/>
                    <a:p>
                      <a:r>
                        <a:rPr lang="en-US" sz="1200" kern="1200" baseline="0" dirty="0" smtClean="0">
                          <a:solidFill>
                            <a:schemeClr val="dk1"/>
                          </a:solidFill>
                          <a:latin typeface="+mn-lt"/>
                          <a:ea typeface="+mn-ea"/>
                          <a:cs typeface="+mn-cs"/>
                        </a:rPr>
                        <a:t>Db</a:t>
                      </a:r>
                      <a:endParaRPr lang="en-US" sz="1200" dirty="0"/>
                    </a:p>
                  </a:txBody>
                  <a:tcPr/>
                </a:tc>
                <a:tc>
                  <a:txBody>
                    <a:bodyPr/>
                    <a:lstStyle/>
                    <a:p>
                      <a:r>
                        <a:rPr lang="en-US" sz="1200" dirty="0" smtClean="0"/>
                        <a:t>Database</a:t>
                      </a:r>
                    </a:p>
                  </a:txBody>
                  <a:tcPr/>
                </a:tc>
                <a:tc>
                  <a:txBody>
                    <a:bodyPr/>
                    <a:lstStyle/>
                    <a:p>
                      <a:r>
                        <a:rPr lang="en-US" sz="1200" dirty="0" smtClean="0"/>
                        <a:t>YES</a:t>
                      </a:r>
                      <a:endParaRPr lang="en-US" sz="1200" dirty="0"/>
                    </a:p>
                  </a:txBody>
                  <a:tcPr/>
                </a:tc>
              </a:tr>
              <a:tr h="289744">
                <a:tc>
                  <a:txBody>
                    <a:bodyPr/>
                    <a:lstStyle/>
                    <a:p>
                      <a:r>
                        <a:rPr lang="en-US" sz="1200" kern="1200" baseline="0" dirty="0" smtClean="0">
                          <a:solidFill>
                            <a:schemeClr val="dk1"/>
                          </a:solidFill>
                          <a:latin typeface="+mn-lt"/>
                          <a:ea typeface="+mn-ea"/>
                          <a:cs typeface="+mn-cs"/>
                        </a:rPr>
                        <a:t>Dbserver</a:t>
                      </a:r>
                      <a:endParaRPr lang="en-US" sz="1200" dirty="0"/>
                    </a:p>
                  </a:txBody>
                  <a:tcPr/>
                </a:tc>
                <a:tc>
                  <a:txBody>
                    <a:bodyPr/>
                    <a:lstStyle/>
                    <a:p>
                      <a:r>
                        <a:rPr lang="en-US" sz="1200" kern="1200" baseline="0" dirty="0" smtClean="0">
                          <a:solidFill>
                            <a:schemeClr val="dk1"/>
                          </a:solidFill>
                          <a:latin typeface="+mn-lt"/>
                          <a:ea typeface="+mn-ea"/>
                          <a:cs typeface="+mn-cs"/>
                        </a:rPr>
                        <a:t>Database Server</a:t>
                      </a:r>
                      <a:endParaRPr lang="en-US" sz="1200" dirty="0"/>
                    </a:p>
                  </a:txBody>
                  <a:tcPr/>
                </a:tc>
                <a:tc>
                  <a:txBody>
                    <a:bodyPr/>
                    <a:lstStyle/>
                    <a:p>
                      <a:r>
                        <a:rPr lang="en-US" sz="1200" dirty="0" smtClean="0"/>
                        <a:t>YES</a:t>
                      </a:r>
                      <a:endParaRPr lang="en-US" sz="1200" dirty="0"/>
                    </a:p>
                  </a:txBody>
                  <a:tcPr/>
                </a:tc>
              </a:tr>
              <a:tr h="275422">
                <a:tc>
                  <a:txBody>
                    <a:bodyPr/>
                    <a:lstStyle/>
                    <a:p>
                      <a:r>
                        <a:rPr lang="en-US" sz="1200" kern="1200" baseline="0" dirty="0" smtClean="0">
                          <a:solidFill>
                            <a:schemeClr val="dk1"/>
                          </a:solidFill>
                          <a:latin typeface="+mn-lt"/>
                          <a:ea typeface="+mn-ea"/>
                          <a:cs typeface="+mn-cs"/>
                        </a:rPr>
                        <a:t>Ns</a:t>
                      </a:r>
                      <a:endParaRPr lang="en-US" sz="1200" dirty="0"/>
                    </a:p>
                  </a:txBody>
                  <a:tcPr/>
                </a:tc>
                <a:tc>
                  <a:txBody>
                    <a:bodyPr/>
                    <a:lstStyle/>
                    <a:p>
                      <a:r>
                        <a:rPr lang="en-US" sz="1200" kern="1200" baseline="0" dirty="0" smtClean="0">
                          <a:solidFill>
                            <a:schemeClr val="dk1"/>
                          </a:solidFill>
                          <a:latin typeface="+mn-lt"/>
                          <a:ea typeface="+mn-ea"/>
                          <a:cs typeface="+mn-cs"/>
                        </a:rPr>
                        <a:t>Name Server</a:t>
                      </a:r>
                      <a:endParaRPr lang="en-US" sz="1200" dirty="0"/>
                    </a:p>
                  </a:txBody>
                  <a:tcPr/>
                </a:tc>
                <a:tc>
                  <a:txBody>
                    <a:bodyPr/>
                    <a:lstStyle/>
                    <a:p>
                      <a:r>
                        <a:rPr lang="en-US" sz="1200" dirty="0" smtClean="0"/>
                        <a:t>NO</a:t>
                      </a:r>
                      <a:endParaRPr lang="en-US" sz="1200" dirty="0"/>
                    </a:p>
                  </a:txBody>
                  <a:tcPr/>
                </a:tc>
              </a:tr>
              <a:tr h="286438">
                <a:tc>
                  <a:txBody>
                    <a:bodyPr/>
                    <a:lstStyle/>
                    <a:p>
                      <a:r>
                        <a:rPr lang="en-US" sz="1200" kern="1200" baseline="0" dirty="0" smtClean="0">
                          <a:solidFill>
                            <a:schemeClr val="dk1"/>
                          </a:solidFill>
                          <a:latin typeface="+mn-lt"/>
                          <a:ea typeface="+mn-ea"/>
                          <a:cs typeface="+mn-cs"/>
                        </a:rPr>
                        <a:t>Packages</a:t>
                      </a:r>
                      <a:endParaRPr lang="en-US" sz="1200" dirty="0"/>
                    </a:p>
                  </a:txBody>
                  <a:tcPr/>
                </a:tc>
                <a:tc>
                  <a:txBody>
                    <a:bodyPr/>
                    <a:lstStyle/>
                    <a:p>
                      <a:r>
                        <a:rPr lang="en-US" sz="1200" kern="1200" baseline="0" dirty="0" smtClean="0">
                          <a:solidFill>
                            <a:schemeClr val="dk1"/>
                          </a:solidFill>
                          <a:latin typeface="+mn-lt"/>
                          <a:ea typeface="+mn-ea"/>
                          <a:cs typeface="+mn-cs"/>
                        </a:rPr>
                        <a:t>Packages</a:t>
                      </a:r>
                      <a:endParaRPr lang="en-US" sz="1200" dirty="0"/>
                    </a:p>
                  </a:txBody>
                  <a:tcPr/>
                </a:tc>
                <a:tc>
                  <a:txBody>
                    <a:bodyPr/>
                    <a:lstStyle/>
                    <a:p>
                      <a:r>
                        <a:rPr lang="en-US" sz="1200" dirty="0" smtClean="0"/>
                        <a:t>YES</a:t>
                      </a:r>
                      <a:endParaRPr lang="en-US" sz="1200" dirty="0"/>
                    </a:p>
                  </a:txBody>
                  <a:tcPr/>
                </a:tc>
              </a:tr>
              <a:tr h="264405">
                <a:tc>
                  <a:txBody>
                    <a:bodyPr/>
                    <a:lstStyle/>
                    <a:p>
                      <a:r>
                        <a:rPr lang="en-US" sz="1200" kern="1200" baseline="0" dirty="0" smtClean="0">
                          <a:solidFill>
                            <a:schemeClr val="dk1"/>
                          </a:solidFill>
                          <a:latin typeface="+mn-lt"/>
                          <a:ea typeface="+mn-ea"/>
                          <a:cs typeface="+mn-cs"/>
                        </a:rPr>
                        <a:t>Process</a:t>
                      </a:r>
                      <a:endParaRPr lang="en-US" sz="1200" dirty="0"/>
                    </a:p>
                  </a:txBody>
                  <a:tcPr/>
                </a:tc>
                <a:tc>
                  <a:txBody>
                    <a:bodyPr/>
                    <a:lstStyle/>
                    <a:p>
                      <a:r>
                        <a:rPr lang="en-US" sz="1200" kern="1200" baseline="0" dirty="0" smtClean="0">
                          <a:solidFill>
                            <a:schemeClr val="dk1"/>
                          </a:solidFill>
                          <a:latin typeface="+mn-lt"/>
                          <a:ea typeface="+mn-ea"/>
                          <a:cs typeface="+mn-cs"/>
                        </a:rPr>
                        <a:t>Commands</a:t>
                      </a:r>
                      <a:endParaRPr lang="en-US" sz="1200" dirty="0"/>
                    </a:p>
                  </a:txBody>
                  <a:tcPr/>
                </a:tc>
                <a:tc>
                  <a:txBody>
                    <a:bodyPr/>
                    <a:lstStyle/>
                    <a:p>
                      <a:r>
                        <a:rPr lang="en-US" sz="1200" dirty="0" smtClean="0"/>
                        <a:t>YES</a:t>
                      </a:r>
                      <a:endParaRPr lang="en-US" sz="1200" dirty="0"/>
                    </a:p>
                  </a:txBody>
                  <a:tcPr/>
                </a:tc>
              </a:tr>
              <a:tr h="265507">
                <a:tc>
                  <a:txBody>
                    <a:bodyPr/>
                    <a:lstStyle/>
                    <a:p>
                      <a:r>
                        <a:rPr lang="en-US" sz="1200" kern="1200" baseline="0" dirty="0" smtClean="0">
                          <a:solidFill>
                            <a:schemeClr val="dk1"/>
                          </a:solidFill>
                          <a:latin typeface="+mn-lt"/>
                          <a:ea typeface="+mn-ea"/>
                          <a:cs typeface="+mn-cs"/>
                        </a:rPr>
                        <a:t>Schema</a:t>
                      </a:r>
                      <a:endParaRPr lang="en-US" sz="1200" dirty="0"/>
                    </a:p>
                  </a:txBody>
                  <a:tcPr/>
                </a:tc>
                <a:tc>
                  <a:txBody>
                    <a:bodyPr/>
                    <a:lstStyle/>
                    <a:p>
                      <a:r>
                        <a:rPr lang="en-US" sz="1200" kern="1200" baseline="0" dirty="0" smtClean="0">
                          <a:solidFill>
                            <a:schemeClr val="dk1"/>
                          </a:solidFill>
                          <a:latin typeface="+mn-lt"/>
                          <a:ea typeface="+mn-ea"/>
                          <a:cs typeface="+mn-cs"/>
                        </a:rPr>
                        <a:t>Schema</a:t>
                      </a:r>
                      <a:endParaRPr lang="en-US" sz="1200" dirty="0"/>
                    </a:p>
                  </a:txBody>
                  <a:tcPr/>
                </a:tc>
                <a:tc>
                  <a:txBody>
                    <a:bodyPr/>
                    <a:lstStyle/>
                    <a:p>
                      <a:r>
                        <a:rPr lang="en-US" sz="1200" dirty="0" smtClean="0"/>
                        <a:t>YES</a:t>
                      </a:r>
                      <a:endParaRPr lang="en-US" sz="1200" dirty="0"/>
                    </a:p>
                  </a:txBody>
                  <a:tcPr/>
                </a:tc>
              </a:tr>
              <a:tr h="266608">
                <a:tc>
                  <a:txBody>
                    <a:bodyPr/>
                    <a:lstStyle/>
                    <a:p>
                      <a:r>
                        <a:rPr lang="en-US" sz="1200" kern="1200" baseline="0" dirty="0" smtClean="0">
                          <a:solidFill>
                            <a:schemeClr val="dk1"/>
                          </a:solidFill>
                          <a:latin typeface="+mn-lt"/>
                          <a:ea typeface="+mn-ea"/>
                          <a:cs typeface="+mn-cs"/>
                        </a:rPr>
                        <a:t>Tomcat</a:t>
                      </a:r>
                      <a:endParaRPr lang="en-US" sz="1200" dirty="0"/>
                    </a:p>
                  </a:txBody>
                  <a:tcPr/>
                </a:tc>
                <a:tc>
                  <a:txBody>
                    <a:bodyPr/>
                    <a:lstStyle/>
                    <a:p>
                      <a:r>
                        <a:rPr lang="en-US" sz="1200" kern="1200" baseline="0" dirty="0" smtClean="0">
                          <a:solidFill>
                            <a:schemeClr val="dk1"/>
                          </a:solidFill>
                          <a:latin typeface="+mn-lt"/>
                          <a:ea typeface="+mn-ea"/>
                          <a:cs typeface="+mn-cs"/>
                        </a:rPr>
                        <a:t>Tomcat</a:t>
                      </a:r>
                      <a:endParaRPr lang="en-US" sz="1200" dirty="0"/>
                    </a:p>
                  </a:txBody>
                  <a:tcPr/>
                </a:tc>
                <a:tc>
                  <a:txBody>
                    <a:bodyPr/>
                    <a:lstStyle/>
                    <a:p>
                      <a:r>
                        <a:rPr lang="en-US" sz="1200" dirty="0" smtClean="0"/>
                        <a:t>YES</a:t>
                      </a:r>
                      <a:endParaRPr lang="en-US" sz="1200" dirty="0"/>
                    </a:p>
                  </a:txBody>
                  <a:tcPr/>
                </a:tc>
              </a:tr>
              <a:tr h="267710">
                <a:tc>
                  <a:txBody>
                    <a:bodyPr/>
                    <a:lstStyle/>
                    <a:p>
                      <a:r>
                        <a:rPr lang="en-US" sz="1200" kern="1200" baseline="0" dirty="0" smtClean="0">
                          <a:solidFill>
                            <a:schemeClr val="dk1"/>
                          </a:solidFill>
                          <a:latin typeface="+mn-lt"/>
                          <a:ea typeface="+mn-ea"/>
                          <a:cs typeface="+mn-cs"/>
                        </a:rPr>
                        <a:t>Webapp</a:t>
                      </a:r>
                      <a:endParaRPr lang="en-US" sz="1200" dirty="0"/>
                    </a:p>
                  </a:txBody>
                  <a:tcPr/>
                </a:tc>
                <a:tc>
                  <a:txBody>
                    <a:bodyPr/>
                    <a:lstStyle/>
                    <a:p>
                      <a:r>
                        <a:rPr lang="en-US" sz="1200" kern="1200" baseline="0" dirty="0" smtClean="0">
                          <a:solidFill>
                            <a:schemeClr val="dk1"/>
                          </a:solidFill>
                          <a:latin typeface="+mn-lt"/>
                          <a:ea typeface="+mn-ea"/>
                          <a:cs typeface="+mn-cs"/>
                        </a:rPr>
                        <a:t>Web Application</a:t>
                      </a:r>
                      <a:endParaRPr lang="en-US" sz="1200" dirty="0"/>
                    </a:p>
                  </a:txBody>
                  <a:tcPr/>
                </a:tc>
                <a:tc>
                  <a:txBody>
                    <a:bodyPr/>
                    <a:lstStyle/>
                    <a:p>
                      <a:r>
                        <a:rPr lang="en-US" sz="1200" dirty="0" smtClean="0"/>
                        <a:t>YES</a:t>
                      </a:r>
                      <a:endParaRPr lang="en-US" sz="1200" dirty="0"/>
                    </a:p>
                  </a:txBody>
                  <a:tcPr/>
                </a:tc>
              </a:tr>
              <a:tr h="279829">
                <a:tc>
                  <a:txBody>
                    <a:bodyPr/>
                    <a:lstStyle/>
                    <a:p>
                      <a:r>
                        <a:rPr lang="en-US" sz="1200" kern="1200" baseline="0" dirty="0" smtClean="0">
                          <a:solidFill>
                            <a:schemeClr val="dk1"/>
                          </a:solidFill>
                          <a:latin typeface="+mn-lt"/>
                          <a:ea typeface="+mn-ea"/>
                          <a:cs typeface="+mn-cs"/>
                        </a:rPr>
                        <a:t>Webspeedcode</a:t>
                      </a:r>
                      <a:endParaRPr lang="en-US" sz="1200" dirty="0"/>
                    </a:p>
                  </a:txBody>
                  <a:tcPr/>
                </a:tc>
                <a:tc>
                  <a:txBody>
                    <a:bodyPr/>
                    <a:lstStyle/>
                    <a:p>
                      <a:r>
                        <a:rPr lang="en-US" sz="1200" kern="1200" baseline="0" dirty="0" smtClean="0">
                          <a:solidFill>
                            <a:schemeClr val="dk1"/>
                          </a:solidFill>
                          <a:latin typeface="+mn-lt"/>
                          <a:ea typeface="+mn-ea"/>
                          <a:cs typeface="+mn-cs"/>
                        </a:rPr>
                        <a:t>WebSpeed Code</a:t>
                      </a:r>
                      <a:endParaRPr lang="en-US" sz="1200" dirty="0"/>
                    </a:p>
                  </a:txBody>
                  <a:tcPr/>
                </a:tc>
                <a:tc>
                  <a:txBody>
                    <a:bodyPr/>
                    <a:lstStyle/>
                    <a:p>
                      <a:r>
                        <a:rPr lang="en-US" sz="1200" dirty="0" smtClean="0"/>
                        <a:t>YES</a:t>
                      </a:r>
                      <a:endParaRPr lang="en-US" sz="1200" dirty="0"/>
                    </a:p>
                  </a:txBody>
                  <a:tcPr/>
                </a:tc>
              </a:tr>
              <a:tr h="275421">
                <a:tc>
                  <a:txBody>
                    <a:bodyPr/>
                    <a:lstStyle/>
                    <a:p>
                      <a:r>
                        <a:rPr lang="en-US" sz="1200" kern="1200" baseline="0" dirty="0" smtClean="0">
                          <a:solidFill>
                            <a:schemeClr val="dk1"/>
                          </a:solidFill>
                          <a:latin typeface="+mn-lt"/>
                          <a:ea typeface="+mn-ea"/>
                          <a:cs typeface="+mn-cs"/>
                        </a:rPr>
                        <a:t>Ws</a:t>
                      </a:r>
                      <a:endParaRPr lang="en-US" sz="1200" dirty="0"/>
                    </a:p>
                  </a:txBody>
                  <a:tcPr/>
                </a:tc>
                <a:tc>
                  <a:txBody>
                    <a:bodyPr/>
                    <a:lstStyle/>
                    <a:p>
                      <a:r>
                        <a:rPr lang="en-US" sz="1200" kern="1200" baseline="0" dirty="0" smtClean="0">
                          <a:solidFill>
                            <a:schemeClr val="dk1"/>
                          </a:solidFill>
                          <a:latin typeface="+mn-lt"/>
                          <a:ea typeface="+mn-ea"/>
                          <a:cs typeface="+mn-cs"/>
                        </a:rPr>
                        <a:t>WebSpeed Server</a:t>
                      </a:r>
                      <a:endParaRPr lang="en-US" sz="1200" dirty="0"/>
                    </a:p>
                  </a:txBody>
                  <a:tcPr/>
                </a:tc>
                <a:tc>
                  <a:txBody>
                    <a:bodyPr/>
                    <a:lstStyle/>
                    <a:p>
                      <a:r>
                        <a:rPr lang="en-US" sz="1200" dirty="0" smtClean="0"/>
                        <a:t>YES</a:t>
                      </a:r>
                      <a:endParaRPr lang="en-US" sz="1200" dirty="0"/>
                    </a:p>
                  </a:txBody>
                  <a:tcPr/>
                </a:tc>
              </a:tr>
              <a:tr h="370840">
                <a:tc>
                  <a:txBody>
                    <a:bodyPr/>
                    <a:lstStyle/>
                    <a:p>
                      <a:r>
                        <a:rPr lang="en-US" sz="1200" kern="1200" baseline="0" dirty="0" smtClean="0">
                          <a:solidFill>
                            <a:schemeClr val="dk1"/>
                          </a:solidFill>
                          <a:latin typeface="+mn-lt"/>
                          <a:ea typeface="+mn-ea"/>
                          <a:cs typeface="+mn-cs"/>
                        </a:rPr>
                        <a:t>Wsa</a:t>
                      </a:r>
                      <a:endParaRPr lang="en-US" sz="1200" dirty="0"/>
                    </a:p>
                  </a:txBody>
                  <a:tcPr/>
                </a:tc>
                <a:tc>
                  <a:txBody>
                    <a:bodyPr/>
                    <a:lstStyle/>
                    <a:p>
                      <a:r>
                        <a:rPr lang="en-US" sz="1200" kern="1200" baseline="0" dirty="0" smtClean="0">
                          <a:solidFill>
                            <a:schemeClr val="dk1"/>
                          </a:solidFill>
                          <a:latin typeface="+mn-lt"/>
                          <a:ea typeface="+mn-ea"/>
                          <a:cs typeface="+mn-cs"/>
                        </a:rPr>
                        <a:t>Web Services Adapter</a:t>
                      </a:r>
                      <a:endParaRPr lang="en-US" sz="1200" dirty="0"/>
                    </a:p>
                  </a:txBody>
                  <a:tcPr/>
                </a:tc>
                <a:tc>
                  <a:txBody>
                    <a:bodyPr/>
                    <a:lstStyle/>
                    <a:p>
                      <a:r>
                        <a:rPr lang="en-US" sz="1200" dirty="0" smtClean="0"/>
                        <a:t>YES</a:t>
                      </a:r>
                      <a:endParaRPr lang="en-US" sz="1200" dirty="0"/>
                    </a:p>
                  </a:txBody>
                  <a:tcPr/>
                </a:tc>
              </a:tr>
            </a:tbl>
          </a:graphicData>
        </a:graphic>
      </p:graphicFrame>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A convenient way to reuse configuration settings or to temporarily apply and then remove configuration settings is to define the settings in a file that can be copied (and removed) from the system configuration documents directory:</a:t>
            </a:r>
          </a:p>
          <a:p>
            <a:pPr>
              <a:buNone/>
            </a:pPr>
            <a:r>
              <a:rPr lang="en-US" sz="2400" dirty="0" smtClean="0">
                <a:latin typeface="Courier New" pitchFamily="49" charset="0"/>
                <a:cs typeface="Courier New" pitchFamily="49" charset="0"/>
              </a:rPr>
              <a:t>build/config/system</a:t>
            </a:r>
          </a:p>
          <a:p>
            <a:pPr>
              <a:buNone/>
            </a:pPr>
            <a:r>
              <a:rPr lang="en-US" sz="2400" dirty="0" smtClean="0"/>
              <a:t>The settings can then be applied to the environment with the </a:t>
            </a:r>
            <a:r>
              <a:rPr lang="en-US" sz="2400" i="1" dirty="0" smtClean="0"/>
              <a:t>update command.</a:t>
            </a:r>
          </a:p>
          <a:p>
            <a:pPr>
              <a:buNone/>
            </a:pPr>
            <a:endParaRPr lang="en-US" sz="2400" i="1" dirty="0" smtClean="0"/>
          </a:p>
          <a:p>
            <a:pPr>
              <a:buNone/>
            </a:pPr>
            <a:endParaRPr lang="en-US" sz="2400" i="1" dirty="0" smtClean="0"/>
          </a:p>
          <a:p>
            <a:pPr>
              <a:buNone/>
            </a:pPr>
            <a:r>
              <a:rPr lang="en-US" sz="2400" dirty="0" smtClean="0"/>
              <a:t>See the </a:t>
            </a:r>
            <a:r>
              <a:rPr lang="en-US" sz="2400" dirty="0" smtClean="0"/>
              <a:t>config.order</a:t>
            </a:r>
            <a:r>
              <a:rPr lang="en-US" sz="2400" dirty="0" smtClean="0"/>
              <a:t> to adjust the precedence order of system documents.</a:t>
            </a:r>
            <a:endParaRPr lang="en-US" sz="2400" dirty="0"/>
          </a:p>
        </p:txBody>
      </p:sp>
      <p:sp>
        <p:nvSpPr>
          <p:cNvPr id="3" name="Title 2"/>
          <p:cNvSpPr>
            <a:spLocks noGrp="1"/>
          </p:cNvSpPr>
          <p:nvPr>
            <p:ph type="title"/>
          </p:nvPr>
        </p:nvSpPr>
        <p:spPr/>
        <p:txBody>
          <a:bodyPr/>
          <a:lstStyle/>
          <a:p>
            <a:r>
              <a:rPr lang="en-US" dirty="0" smtClean="0"/>
              <a:t>Reusable Settings</a:t>
            </a:r>
            <a:endParaRPr lang="en-US" dirty="0"/>
          </a:p>
        </p:txBody>
      </p:sp>
      <p:sp>
        <p:nvSpPr>
          <p:cNvPr id="5" name="TextBox 4"/>
          <p:cNvSpPr txBox="1"/>
          <p:nvPr/>
        </p:nvSpPr>
        <p:spPr>
          <a:xfrm>
            <a:off x="914400" y="4230465"/>
            <a:ext cx="7293166"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update</a:t>
            </a:r>
            <a:endParaRPr lang="en-US" sz="2000" dirty="0">
              <a:latin typeface="Courier New" pitchFamily="49" charset="0"/>
              <a:cs typeface="Courier New" pitchFamily="49"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Databases are typically associated with two types of configuration settings:</a:t>
            </a:r>
          </a:p>
          <a:p>
            <a:pPr>
              <a:buNone/>
            </a:pPr>
            <a:r>
              <a:rPr lang="en-US" dirty="0" smtClean="0"/>
              <a:t>Configure the database.</a:t>
            </a:r>
          </a:p>
          <a:p>
            <a:pPr>
              <a:buNone/>
            </a:pPr>
            <a:r>
              <a:rPr lang="en-US" dirty="0" smtClean="0">
                <a:latin typeface="Courier New" pitchFamily="49" charset="0"/>
                <a:cs typeface="Courier New" pitchFamily="49" charset="0"/>
              </a:rPr>
              <a:t>db.INSTANCE</a:t>
            </a:r>
            <a:r>
              <a:rPr lang="en-US" dirty="0" smtClean="0">
                <a:latin typeface="Courier New" pitchFamily="49" charset="0"/>
                <a:cs typeface="Courier New" pitchFamily="49" charset="0"/>
              </a:rPr>
              <a:t>.*</a:t>
            </a:r>
          </a:p>
          <a:p>
            <a:pPr>
              <a:buNone/>
            </a:pPr>
            <a:r>
              <a:rPr lang="en-US" dirty="0" smtClean="0"/>
              <a:t>Ex.</a:t>
            </a:r>
          </a:p>
          <a:p>
            <a:pPr>
              <a:buNone/>
            </a:pPr>
            <a:r>
              <a:rPr lang="en-US" dirty="0" smtClean="0">
                <a:latin typeface="Courier New" pitchFamily="49" charset="0"/>
                <a:cs typeface="Courier New" pitchFamily="49" charset="0"/>
              </a:rPr>
              <a:t>db.qaddb</a:t>
            </a:r>
            <a:r>
              <a:rPr lang="en-US" dirty="0" smtClean="0">
                <a:latin typeface="Courier New" pitchFamily="49" charset="0"/>
                <a:cs typeface="Courier New" pitchFamily="49" charset="0"/>
              </a:rPr>
              <a:t>.*</a:t>
            </a:r>
          </a:p>
          <a:p>
            <a:pPr>
              <a:buNone/>
            </a:pPr>
            <a:r>
              <a:rPr lang="en-US" dirty="0" smtClean="0"/>
              <a:t>And optionally configuration for a database server.</a:t>
            </a:r>
          </a:p>
          <a:p>
            <a:pPr>
              <a:buNone/>
            </a:pPr>
            <a:r>
              <a:rPr lang="en-US" dirty="0" smtClean="0">
                <a:latin typeface="Courier New" pitchFamily="49" charset="0"/>
                <a:cs typeface="Courier New" pitchFamily="49" charset="0"/>
              </a:rPr>
              <a:t>dbserver.INSTANCE</a:t>
            </a:r>
            <a:r>
              <a:rPr lang="en-US" dirty="0" smtClean="0">
                <a:latin typeface="Courier New" pitchFamily="49" charset="0"/>
                <a:cs typeface="Courier New" pitchFamily="49" charset="0"/>
              </a:rPr>
              <a:t>.*</a:t>
            </a:r>
          </a:p>
          <a:p>
            <a:pPr>
              <a:buNone/>
            </a:pPr>
            <a:r>
              <a:rPr lang="en-US" dirty="0" smtClean="0"/>
              <a:t>Ex.</a:t>
            </a:r>
          </a:p>
          <a:p>
            <a:pPr>
              <a:buNone/>
            </a:pPr>
            <a:r>
              <a:rPr lang="en-US" dirty="0" smtClean="0">
                <a:latin typeface="Courier New" pitchFamily="49" charset="0"/>
                <a:cs typeface="Courier New" pitchFamily="49" charset="0"/>
              </a:rPr>
              <a:t>dbserver.qaddb</a:t>
            </a:r>
            <a:r>
              <a:rPr lang="en-US" dirty="0" smtClean="0">
                <a:latin typeface="Courier New" pitchFamily="49" charset="0"/>
                <a:cs typeface="Courier New" pitchFamily="49" charset="0"/>
              </a:rPr>
              <a:t>.*</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Reconfiguring Databases</a:t>
            </a:r>
            <a:endParaRPr 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By default all databases will be located in the directory:</a:t>
            </a:r>
          </a:p>
          <a:p>
            <a:pPr>
              <a:buNone/>
            </a:pPr>
            <a:r>
              <a:rPr lang="en-US" sz="2400" dirty="0" smtClean="0">
                <a:latin typeface="Courier New" pitchFamily="49" charset="0"/>
                <a:cs typeface="Courier New" pitchFamily="49" charset="0"/>
              </a:rPr>
              <a:t>databases</a:t>
            </a:r>
          </a:p>
          <a:p>
            <a:pPr>
              <a:buNone/>
            </a:pPr>
            <a:r>
              <a:rPr lang="en-US" sz="2400" dirty="0" smtClean="0"/>
              <a:t>This default location can be reconfigured with the setting:</a:t>
            </a:r>
          </a:p>
          <a:p>
            <a:pPr>
              <a:buNone/>
            </a:pPr>
            <a:r>
              <a:rPr lang="en-US" sz="2400" dirty="0" smtClean="0">
                <a:latin typeface="Courier New" pitchFamily="49" charset="0"/>
                <a:cs typeface="Courier New" pitchFamily="49" charset="0"/>
              </a:rPr>
              <a:t>db._base.dir=[DIRECTORY]</a:t>
            </a:r>
          </a:p>
          <a:p>
            <a:pPr>
              <a:buNone/>
            </a:pPr>
            <a:r>
              <a:rPr lang="en-US" sz="2400" dirty="0" smtClean="0"/>
              <a:t>Alternatively to configure the location of a specific database:</a:t>
            </a:r>
          </a:p>
          <a:p>
            <a:pPr>
              <a:buNone/>
            </a:pPr>
            <a:r>
              <a:rPr lang="en-US" sz="2400" dirty="0" smtClean="0">
                <a:latin typeface="Courier New" pitchFamily="49" charset="0"/>
                <a:cs typeface="Courier New" pitchFamily="49" charset="0"/>
              </a:rPr>
              <a:t>db.[INSTANCE].dir=[DIRECTORY]</a:t>
            </a:r>
          </a:p>
          <a:p>
            <a:pPr>
              <a:buNone/>
            </a:pPr>
            <a:r>
              <a:rPr lang="en-US" sz="2400" dirty="0" smtClean="0"/>
              <a:t>Ex.</a:t>
            </a:r>
            <a:endParaRPr lang="en-US" sz="2400" dirty="0"/>
          </a:p>
        </p:txBody>
      </p:sp>
      <p:sp>
        <p:nvSpPr>
          <p:cNvPr id="3" name="Title 2"/>
          <p:cNvSpPr>
            <a:spLocks noGrp="1"/>
          </p:cNvSpPr>
          <p:nvPr>
            <p:ph type="title"/>
          </p:nvPr>
        </p:nvSpPr>
        <p:spPr/>
        <p:txBody>
          <a:bodyPr/>
          <a:lstStyle/>
          <a:p>
            <a:r>
              <a:rPr lang="en-US" dirty="0" smtClean="0"/>
              <a:t>Configuring Database Location</a:t>
            </a:r>
            <a:endParaRPr lang="en-US" dirty="0"/>
          </a:p>
        </p:txBody>
      </p:sp>
      <p:sp>
        <p:nvSpPr>
          <p:cNvPr id="5" name="TextBox 4"/>
          <p:cNvSpPr txBox="1"/>
          <p:nvPr/>
        </p:nvSpPr>
        <p:spPr>
          <a:xfrm>
            <a:off x="892366" y="5255046"/>
            <a:ext cx="7348252"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db.qaddb.dir</a:t>
            </a:r>
            <a:r>
              <a:rPr lang="en-US" sz="2000" dirty="0" smtClean="0">
                <a:latin typeface="Courier New" pitchFamily="49" charset="0"/>
                <a:cs typeface="Courier New" pitchFamily="49" charset="0"/>
              </a:rPr>
              <a:t>=/dr01/database</a:t>
            </a:r>
            <a:endParaRPr lang="en-US" sz="2000" dirty="0">
              <a:latin typeface="Courier New" pitchFamily="49" charset="0"/>
              <a:cs typeface="Courier New" pitchFamily="49"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Configuring Database Location</a:t>
            </a:r>
            <a:endParaRPr lang="en-US" dirty="0"/>
          </a:p>
        </p:txBody>
      </p:sp>
      <p:sp>
        <p:nvSpPr>
          <p:cNvPr id="5" name="TextBox 4"/>
          <p:cNvSpPr txBox="1"/>
          <p:nvPr/>
        </p:nvSpPr>
        <p:spPr>
          <a:xfrm>
            <a:off x="451690" y="1685578"/>
            <a:ext cx="8240617" cy="3539430"/>
          </a:xfrm>
          <a:prstGeom prst="rect">
            <a:avLst/>
          </a:prstGeom>
          <a:noFill/>
          <a:ln>
            <a:solidFill>
              <a:srgbClr val="FF0000"/>
            </a:solidFill>
          </a:ln>
        </p:spPr>
        <p:txBody>
          <a:bodyPr wrap="square" rtlCol="0">
            <a:spAutoFit/>
          </a:bodyPr>
          <a:lstStyle/>
          <a:p>
            <a:pPr algn="l"/>
            <a:r>
              <a:rPr lang="en-US" dirty="0" smtClean="0"/>
              <a:t>The location of the database should be configured before the environment is created (see QAD Enterprise Edition Installation Guide for details on providing install properties to the YAB Installer.) To change the location of an existing database, the database must either be rebuilt using the command </a:t>
            </a:r>
            <a:r>
              <a:rPr lang="en-US" i="1" dirty="0" smtClean="0"/>
              <a:t>db-[INSTANCE]-rebuild or repaired using the Progress </a:t>
            </a:r>
            <a:r>
              <a:rPr lang="en-US" i="1" dirty="0" smtClean="0"/>
              <a:t>prstrct</a:t>
            </a:r>
            <a:r>
              <a:rPr lang="en-US" i="1" dirty="0" smtClean="0"/>
              <a:t> tool.</a:t>
            </a:r>
            <a:endParaRPr 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structure description (.</a:t>
            </a:r>
            <a:r>
              <a:rPr lang="en-US" dirty="0" smtClean="0"/>
              <a:t>st</a:t>
            </a:r>
            <a:r>
              <a:rPr lang="en-US" dirty="0" smtClean="0"/>
              <a:t>) file defines the structure of the database. The .</a:t>
            </a:r>
            <a:r>
              <a:rPr lang="en-US" dirty="0" smtClean="0"/>
              <a:t>st</a:t>
            </a:r>
            <a:r>
              <a:rPr lang="en-US" dirty="0" smtClean="0"/>
              <a:t> file is a text file that is used to define the areas and extents of the database. For detailed information about structure description files, see </a:t>
            </a:r>
            <a:r>
              <a:rPr lang="en-US" i="1" dirty="0" smtClean="0"/>
              <a:t>OpenEdge Data Management: Database Management.</a:t>
            </a:r>
            <a:endParaRPr lang="en-US" dirty="0"/>
          </a:p>
        </p:txBody>
      </p:sp>
      <p:sp>
        <p:nvSpPr>
          <p:cNvPr id="3" name="Title 2"/>
          <p:cNvSpPr>
            <a:spLocks noGrp="1"/>
          </p:cNvSpPr>
          <p:nvPr>
            <p:ph type="title"/>
          </p:nvPr>
        </p:nvSpPr>
        <p:spPr/>
        <p:txBody>
          <a:bodyPr/>
          <a:lstStyle/>
          <a:p>
            <a:r>
              <a:rPr lang="en-US" dirty="0" smtClean="0"/>
              <a:t>Configuring Database Structure</a:t>
            </a:r>
            <a:endParaRPr 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see the structure files used for each database:</a:t>
            </a:r>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sz="2000" dirty="0" smtClean="0"/>
              <a:t>To configure the structure of a specific database:</a:t>
            </a:r>
          </a:p>
          <a:p>
            <a:pPr>
              <a:buNone/>
            </a:pPr>
            <a:r>
              <a:rPr lang="en-US" sz="2000" dirty="0" smtClean="0">
                <a:latin typeface="Courier New" pitchFamily="49" charset="0"/>
                <a:cs typeface="Courier New" pitchFamily="49" charset="0"/>
              </a:rPr>
              <a:t>db.[INSTANCE].</a:t>
            </a:r>
            <a:r>
              <a:rPr lang="en-US" sz="2000" dirty="0" smtClean="0">
                <a:latin typeface="Courier New" pitchFamily="49" charset="0"/>
                <a:cs typeface="Courier New" pitchFamily="49" charset="0"/>
              </a:rPr>
              <a:t>structurefile</a:t>
            </a:r>
            <a:r>
              <a:rPr lang="en-US" sz="2000" dirty="0" smtClean="0">
                <a:latin typeface="Courier New" pitchFamily="49" charset="0"/>
                <a:cs typeface="Courier New" pitchFamily="49" charset="0"/>
              </a:rPr>
              <a:t>=[FILE]</a:t>
            </a:r>
          </a:p>
          <a:p>
            <a:pPr>
              <a:buNone/>
            </a:pPr>
            <a:r>
              <a:rPr lang="en-US" sz="2000" dirty="0" smtClean="0"/>
              <a:t>The database must define an AUDIT_DATA and AUDIT_IDX area if it will be enabled for auditing. It is highly recommended that the TABLE, IDX, and LOB area names be retained.</a:t>
            </a:r>
            <a:endParaRPr lang="en-US" sz="20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Configuring Database Structure</a:t>
            </a:r>
            <a:endParaRPr lang="en-US" dirty="0"/>
          </a:p>
        </p:txBody>
      </p:sp>
      <p:sp>
        <p:nvSpPr>
          <p:cNvPr id="5" name="TextBox 4"/>
          <p:cNvSpPr txBox="1"/>
          <p:nvPr/>
        </p:nvSpPr>
        <p:spPr>
          <a:xfrm>
            <a:off x="672028" y="1839805"/>
            <a:ext cx="7788924" cy="1815882"/>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&gt;yab config "db.*.</a:t>
            </a:r>
            <a:r>
              <a:rPr lang="en-US" sz="1400" dirty="0" smtClean="0">
                <a:latin typeface="Courier New" pitchFamily="49" charset="0"/>
                <a:cs typeface="Courier New" pitchFamily="49" charset="0"/>
              </a:rPr>
              <a:t>structurefile</a:t>
            </a:r>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db.qadadm.structurefile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-files/admdb.st</a:t>
            </a:r>
          </a:p>
          <a:p>
            <a:pPr algn="l"/>
            <a:r>
              <a:rPr lang="en-US" sz="1400" dirty="0" smtClean="0">
                <a:latin typeface="Courier New" pitchFamily="49" charset="0"/>
                <a:cs typeface="Courier New" pitchFamily="49" charset="0"/>
              </a:rPr>
              <a:t>db.qadcpl.structurefile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-files/cpldb.st</a:t>
            </a:r>
          </a:p>
          <a:p>
            <a:pPr algn="l"/>
            <a:r>
              <a:rPr lang="en-US" sz="1400" dirty="0" smtClean="0">
                <a:latin typeface="Courier New" pitchFamily="49" charset="0"/>
                <a:cs typeface="Courier New" pitchFamily="49" charset="0"/>
              </a:rPr>
              <a:t>db.qaddb.structurefile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-files/mfgdb.st</a:t>
            </a:r>
          </a:p>
          <a:p>
            <a:pPr algn="l"/>
            <a:r>
              <a:rPr lang="en-US" sz="1400" dirty="0" smtClean="0">
                <a:latin typeface="Courier New" pitchFamily="49" charset="0"/>
                <a:cs typeface="Courier New" pitchFamily="49" charset="0"/>
              </a:rPr>
              <a:t>db.qadhlp.structurefile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-files/hlpdb.st</a:t>
            </a:r>
          </a:p>
          <a:p>
            <a:pPr algn="l"/>
            <a:r>
              <a:rPr lang="en-US" sz="1400" dirty="0" smtClean="0">
                <a:latin typeface="Courier New" pitchFamily="49" charset="0"/>
                <a:cs typeface="Courier New" pitchFamily="49" charset="0"/>
              </a:rPr>
              <a:t>db.qadmodule.structurefile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stfiles</a:t>
            </a:r>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mfgdb.t</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db.qadrcode.structurefile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stfiles</a:t>
            </a:r>
            <a:r>
              <a:rPr lang="en-US" sz="1400" dirty="0" smtClean="0">
                <a:latin typeface="Courier New" pitchFamily="49" charset="0"/>
                <a:cs typeface="Courier New" pitchFamily="49" charset="0"/>
              </a:rPr>
              <a:t>/rcddb.st</a:t>
            </a:r>
          </a:p>
          <a:p>
            <a:pPr algn="l"/>
            <a:r>
              <a:rPr lang="en-US" sz="1400" dirty="0" smtClean="0">
                <a:latin typeface="Courier New" pitchFamily="49" charset="0"/>
                <a:cs typeface="Courier New" pitchFamily="49" charset="0"/>
              </a:rPr>
              <a:t>db.qxodb.structurefile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-files/qxodb.st</a:t>
            </a:r>
            <a:endParaRPr lang="en-US" sz="1400" dirty="0">
              <a:latin typeface="Courier New" pitchFamily="49" charset="0"/>
              <a:cs typeface="Courier New" pitchFamily="49"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structure of an existing database can be displayed with the command.</a:t>
            </a:r>
          </a:p>
          <a:p>
            <a:pPr>
              <a:buNone/>
            </a:pPr>
            <a:r>
              <a:rPr lang="en-US" sz="2400" dirty="0" smtClean="0">
                <a:latin typeface="Courier New" pitchFamily="49" charset="0"/>
                <a:cs typeface="Courier New" pitchFamily="49" charset="0"/>
              </a:rPr>
              <a:t>database-[INSTANCE]-structure-list</a:t>
            </a:r>
          </a:p>
          <a:p>
            <a:pPr>
              <a:buNone/>
            </a:pPr>
            <a:endParaRPr lang="en-US" dirty="0"/>
          </a:p>
        </p:txBody>
      </p:sp>
      <p:sp>
        <p:nvSpPr>
          <p:cNvPr id="3" name="Title 2"/>
          <p:cNvSpPr>
            <a:spLocks noGrp="1"/>
          </p:cNvSpPr>
          <p:nvPr>
            <p:ph type="title"/>
          </p:nvPr>
        </p:nvSpPr>
        <p:spPr/>
        <p:txBody>
          <a:bodyPr/>
          <a:lstStyle/>
          <a:p>
            <a:r>
              <a:rPr lang="en-US" dirty="0" smtClean="0"/>
              <a:t>Configuring Database Structure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An understanding of the following fundamental concepts will provide a solid foundation for administering QAD Enterprise Applications with YAB:</a:t>
            </a:r>
          </a:p>
          <a:p>
            <a:pPr>
              <a:buNone/>
            </a:pPr>
            <a:endParaRPr lang="en-US" dirty="0" smtClean="0"/>
          </a:p>
          <a:p>
            <a:r>
              <a:rPr lang="fr-FR" dirty="0" smtClean="0"/>
              <a:t>Packages </a:t>
            </a:r>
          </a:p>
          <a:p>
            <a:r>
              <a:rPr lang="fr-FR" dirty="0" smtClean="0"/>
              <a:t>Commands </a:t>
            </a:r>
          </a:p>
          <a:p>
            <a:r>
              <a:rPr lang="fr-FR" dirty="0" smtClean="0"/>
              <a:t>Configuration </a:t>
            </a:r>
          </a:p>
          <a:p>
            <a:r>
              <a:rPr lang="fr-FR" dirty="0" smtClean="0"/>
              <a:t>File System </a:t>
            </a:r>
            <a:endParaRPr lang="en-US" dirty="0"/>
          </a:p>
        </p:txBody>
      </p:sp>
      <p:sp>
        <p:nvSpPr>
          <p:cNvPr id="3" name="Title 2"/>
          <p:cNvSpPr>
            <a:spLocks noGrp="1"/>
          </p:cNvSpPr>
          <p:nvPr>
            <p:ph type="title"/>
          </p:nvPr>
        </p:nvSpPr>
        <p:spPr/>
        <p:txBody>
          <a:bodyPr/>
          <a:lstStyle/>
          <a:p>
            <a:r>
              <a:rPr lang="en-US" dirty="0" smtClean="0"/>
              <a:t>YAB Console</a:t>
            </a:r>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Configuring Database Structure</a:t>
            </a:r>
            <a:endParaRPr lang="en-US" dirty="0"/>
          </a:p>
        </p:txBody>
      </p:sp>
      <p:sp>
        <p:nvSpPr>
          <p:cNvPr id="5" name="TextBox 4"/>
          <p:cNvSpPr txBox="1"/>
          <p:nvPr/>
        </p:nvSpPr>
        <p:spPr>
          <a:xfrm>
            <a:off x="2093224" y="958446"/>
            <a:ext cx="4957592" cy="5016758"/>
          </a:xfrm>
          <a:prstGeom prst="rect">
            <a:avLst/>
          </a:prstGeom>
          <a:noFill/>
          <a:ln>
            <a:solidFill>
              <a:schemeClr val="tx1"/>
            </a:solidFill>
          </a:ln>
        </p:spPr>
        <p:txBody>
          <a:bodyPr wrap="square" rtlCol="0">
            <a:spAutoFit/>
          </a:bodyPr>
          <a:lstStyle/>
          <a:p>
            <a:pPr algn="l"/>
            <a:r>
              <a:rPr lang="en-US" sz="800" dirty="0" smtClean="0"/>
              <a:t>&gt; yab database-qaddb-structure-list</a:t>
            </a:r>
          </a:p>
          <a:p>
            <a:pPr algn="l"/>
            <a:r>
              <a:rPr lang="en-US" sz="800" dirty="0" smtClean="0"/>
              <a:t>Area Name: Control Area, Type 6, Block Size 8192, Extents 1, Records/Block 64,</a:t>
            </a:r>
          </a:p>
          <a:p>
            <a:pPr algn="l"/>
            <a:r>
              <a:rPr lang="en-US" sz="800" dirty="0" smtClean="0"/>
              <a:t>Cluster Size 1</a:t>
            </a:r>
          </a:p>
          <a:p>
            <a:pPr algn="l"/>
            <a:r>
              <a:rPr lang="en-US" sz="800" dirty="0" smtClean="0"/>
              <a:t>Ext # 1, Type VARIABLE, Size 640 KByte, Name: /dr01/qadapps/qea/databases/</a:t>
            </a:r>
            <a:r>
              <a:rPr lang="en-US" sz="800" dirty="0" smtClean="0"/>
              <a:t>mfgdb.db</a:t>
            </a:r>
            <a:endParaRPr lang="en-US" sz="800" dirty="0" smtClean="0"/>
          </a:p>
          <a:p>
            <a:pPr algn="l"/>
            <a:r>
              <a:rPr lang="en-US" sz="800" dirty="0" smtClean="0"/>
              <a:t>Area Name: Primary Recovery Area, Type 3, Block Size 16384, Extents 1</a:t>
            </a:r>
          </a:p>
          <a:p>
            <a:pPr algn="l"/>
            <a:r>
              <a:rPr lang="en-US" sz="800" dirty="0" smtClean="0"/>
              <a:t>Ext # 1, Type VARIABLE, Size 65792 KByte, Name: /dr01/qadapps/qea/databases/mfgdb.b1</a:t>
            </a:r>
          </a:p>
          <a:p>
            <a:pPr algn="l"/>
            <a:r>
              <a:rPr lang="en-US" sz="800" dirty="0" smtClean="0"/>
              <a:t>Area Name: Schema Area, Type 6, Block Size 8192, Extents 1, Records/Block 64,</a:t>
            </a:r>
          </a:p>
          <a:p>
            <a:pPr algn="l"/>
            <a:r>
              <a:rPr lang="en-US" sz="800" dirty="0" smtClean="0"/>
              <a:t>Cluster Size 1</a:t>
            </a:r>
          </a:p>
          <a:p>
            <a:pPr algn="l"/>
            <a:r>
              <a:rPr lang="en-US" sz="800" dirty="0" smtClean="0"/>
              <a:t>Ext # 1, Type VARIABLE, Size 29696 KByte, Name: /dr01/qadapps/qea/databases/mfgdb.d1</a:t>
            </a:r>
          </a:p>
          <a:p>
            <a:pPr algn="l"/>
            <a:r>
              <a:rPr lang="en-US" sz="800" dirty="0" smtClean="0"/>
              <a:t>Area Name: MFG, Type 6, Block Size 8192, Extents 2, Records/Block 64, Cluster Size 8</a:t>
            </a:r>
          </a:p>
          <a:p>
            <a:pPr algn="l"/>
            <a:r>
              <a:rPr lang="en-US" sz="800" dirty="0" smtClean="0"/>
              <a:t>Ext # 1, Type FIXED , Size 5120 KByte, Name: /dr01/qadapps/qea/databases/mfgdb_7.d1</a:t>
            </a:r>
          </a:p>
          <a:p>
            <a:pPr algn="l"/>
            <a:r>
              <a:rPr lang="en-US" sz="800" dirty="0" smtClean="0"/>
              <a:t>Ext # 2, Type VARIABLE, Size 1266304 KByte, Name: /dr01/qadapps/qea/databases/mfgdb_7.d2</a:t>
            </a:r>
          </a:p>
          <a:p>
            <a:pPr algn="l"/>
            <a:r>
              <a:rPr lang="en-US" sz="800" dirty="0" smtClean="0"/>
              <a:t>Area Name: MFG_IDX, Type 6, Block Size 8192, Extents 2, Records/Block 1, Cluster</a:t>
            </a:r>
          </a:p>
          <a:p>
            <a:pPr algn="l"/>
            <a:r>
              <a:rPr lang="en-US" sz="800" dirty="0" smtClean="0"/>
              <a:t>Size 8</a:t>
            </a:r>
          </a:p>
          <a:p>
            <a:pPr algn="l"/>
            <a:r>
              <a:rPr lang="en-US" sz="800" dirty="0" smtClean="0"/>
              <a:t>Ext # 1, Type FIXED , Size 5120 KByte, Name: /dr01/qadapps/qea/databases/mfgdb_8.d1</a:t>
            </a:r>
          </a:p>
          <a:p>
            <a:pPr algn="l"/>
            <a:r>
              <a:rPr lang="en-US" sz="800" dirty="0" smtClean="0"/>
              <a:t>Ext # 2, Type VARIABLE, Size 724096 KByte, Name: /dr01/qadapps/qea/databases/mfgdb_8.d2</a:t>
            </a:r>
          </a:p>
          <a:p>
            <a:pPr algn="l"/>
            <a:r>
              <a:rPr lang="en-US" sz="800" dirty="0" smtClean="0"/>
              <a:t>Area Name: AIM, Type 6, Block Size 8192, Extents 2, Records/Block 64, Cluster Size 8</a:t>
            </a:r>
          </a:p>
          <a:p>
            <a:pPr algn="l"/>
            <a:r>
              <a:rPr lang="en-US" sz="800" dirty="0" smtClean="0"/>
              <a:t>Ext # 1, Type FIXED , Size 5120 KByte, Name: /dr01/qadapps/qea/databases/mfgdb_9.d1</a:t>
            </a:r>
          </a:p>
          <a:p>
            <a:pPr algn="l"/>
            <a:r>
              <a:rPr lang="en-US" sz="800" dirty="0" smtClean="0"/>
              <a:t>Ext # 2, Type VARIABLE, Size 6784 KByte, Name: /dr01/qadapps/qea/databases/mfgdb_9.d2</a:t>
            </a:r>
          </a:p>
          <a:p>
            <a:pPr algn="l"/>
            <a:r>
              <a:rPr lang="en-US" sz="800" dirty="0" smtClean="0"/>
              <a:t>Area Name: AIM_IDX, Type 6, Block Size 8192, Extents 2, Records/Block 1, Cluster</a:t>
            </a:r>
          </a:p>
          <a:p>
            <a:pPr algn="l"/>
            <a:r>
              <a:rPr lang="en-US" sz="800" dirty="0" smtClean="0"/>
              <a:t>Size 8</a:t>
            </a:r>
          </a:p>
          <a:p>
            <a:pPr algn="l"/>
            <a:r>
              <a:rPr lang="en-US" sz="800" dirty="0" smtClean="0"/>
              <a:t>Ext # 1, Type FIXED , Size 5120 KByte, Name: /dr01/qadapps/qea/databases/mfgdb_10.d1</a:t>
            </a:r>
          </a:p>
          <a:p>
            <a:pPr algn="l"/>
            <a:r>
              <a:rPr lang="en-US" sz="800" dirty="0" smtClean="0"/>
              <a:t>Ext # 2, Type VARIABLE, Size 33408 KByte, Name: /dr01/qadapps/qea/databases/mfgdb_10.d2</a:t>
            </a:r>
          </a:p>
          <a:p>
            <a:pPr algn="l"/>
            <a:r>
              <a:rPr lang="en-US" sz="800" dirty="0" smtClean="0"/>
              <a:t>Area Name: FIN, Type 6, Block Size 8192, Extents 2, Records/Block 64, Cluster Size 8</a:t>
            </a:r>
          </a:p>
          <a:p>
            <a:pPr algn="l"/>
            <a:r>
              <a:rPr lang="en-US" sz="800" dirty="0" smtClean="0"/>
              <a:t>Ext # 1, Type FIXED , Size 5120 KByte, Name: /dr01/qadapps/qea/databases/mfgdb_11.d1</a:t>
            </a:r>
          </a:p>
          <a:p>
            <a:pPr algn="l"/>
            <a:r>
              <a:rPr lang="en-US" sz="800" dirty="0" smtClean="0"/>
              <a:t>Ext # 2, Type VARIABLE, Size 1153664 KByte, Name: /dr01/qadapps/qea/databases/mfgdb_11.d2</a:t>
            </a:r>
          </a:p>
          <a:p>
            <a:pPr algn="l"/>
            <a:r>
              <a:rPr lang="en-US" sz="800" dirty="0" smtClean="0"/>
              <a:t>Area Name: FIN_IDX, Type 6, Block Size 8192, Extents 2, Records/Block 1, Cluster</a:t>
            </a:r>
          </a:p>
          <a:p>
            <a:pPr algn="l"/>
            <a:r>
              <a:rPr lang="en-US" sz="800" dirty="0" smtClean="0"/>
              <a:t>Size 8</a:t>
            </a:r>
          </a:p>
          <a:p>
            <a:pPr algn="l"/>
            <a:r>
              <a:rPr lang="en-US" sz="800" dirty="0" smtClean="0"/>
              <a:t>Ext # 1, Type FIXED , Size 5120 KByte, Name: /dr01/qadapps/qea/databases/mfgdb_12.d1</a:t>
            </a:r>
          </a:p>
          <a:p>
            <a:pPr algn="l"/>
            <a:r>
              <a:rPr lang="en-US" sz="800" dirty="0" smtClean="0"/>
              <a:t>Ext # 2, Type VARIABLE, Size 460416 KByte, Name: /dr01/qadapps/qea/databases/mfgdb_12.d2</a:t>
            </a:r>
          </a:p>
          <a:p>
            <a:pPr algn="l"/>
            <a:r>
              <a:rPr lang="en-US" sz="800" dirty="0" smtClean="0"/>
              <a:t>Area Name: FIN_LOB, Type 6, Block Size 8192, Extents 2, Records/Block 1, Cluster</a:t>
            </a:r>
          </a:p>
          <a:p>
            <a:pPr algn="l"/>
            <a:r>
              <a:rPr lang="en-US" sz="800" dirty="0" smtClean="0"/>
              <a:t>Size 8</a:t>
            </a:r>
          </a:p>
          <a:p>
            <a:pPr algn="l"/>
            <a:r>
              <a:rPr lang="en-US" sz="800" dirty="0" smtClean="0"/>
              <a:t>Ext # 1, Type FIXED , Size 5120 KByte, Name: /dr01/qadapps/qea/databases/mfgdb_73.d1</a:t>
            </a:r>
          </a:p>
          <a:p>
            <a:pPr algn="l"/>
            <a:r>
              <a:rPr lang="en-US" sz="800" dirty="0" smtClean="0"/>
              <a:t>Ext # 2, Type VARIABLE, Size 128 KByte, Name: /dr01/qadapps/qea/databases/mfgdb_73.d2</a:t>
            </a:r>
          </a:p>
          <a:p>
            <a:pPr algn="l"/>
            <a:r>
              <a:rPr lang="en-US" sz="800" dirty="0" smtClean="0"/>
              <a:t>Area Name: AUDIT_DATA, Type 6, Block Size 8192, Extents 1, Records/Block 64, Cluster</a:t>
            </a:r>
          </a:p>
          <a:p>
            <a:pPr algn="l"/>
            <a:r>
              <a:rPr lang="en-US" sz="800" dirty="0" smtClean="0"/>
              <a:t>Size 8</a:t>
            </a:r>
          </a:p>
          <a:p>
            <a:pPr algn="l"/>
            <a:r>
              <a:rPr lang="en-US" sz="800" dirty="0" smtClean="0"/>
              <a:t>Ext # 1, Type VARIABLE, Size 128 KByte, Name: /dr01/qadapps/qea/databases/mfgdb_80.d1</a:t>
            </a:r>
          </a:p>
          <a:p>
            <a:pPr algn="l"/>
            <a:r>
              <a:rPr lang="en-US" sz="800" dirty="0" smtClean="0"/>
              <a:t>Area Name: AUDIT_IDX, Type 6, Block Size 8192, Extents 1, Records/Block 1, Cluster</a:t>
            </a:r>
          </a:p>
          <a:p>
            <a:pPr algn="l"/>
            <a:r>
              <a:rPr lang="en-US" sz="800" dirty="0" smtClean="0"/>
              <a:t>Size 8</a:t>
            </a:r>
          </a:p>
          <a:p>
            <a:pPr algn="l"/>
            <a:r>
              <a:rPr lang="en-US" sz="800" dirty="0" smtClean="0"/>
              <a:t>Ext # 1, Type VARIABLE, Size 128 KByte, Name: /dr01/qadapps/qea/databases/mfgdb_81.d1</a:t>
            </a:r>
            <a:endParaRPr lang="en-US" sz="800"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enable the 4GL broker to service connections over a TCP/IP </a:t>
            </a:r>
            <a:r>
              <a:rPr lang="en-US" dirty="0" smtClean="0"/>
              <a:t>network, </a:t>
            </a:r>
            <a:r>
              <a:rPr lang="en-US" dirty="0" smtClean="0"/>
              <a:t>enable the broker's </a:t>
            </a:r>
            <a:r>
              <a:rPr lang="en-US" i="1" dirty="0" smtClean="0"/>
              <a:t>network setting to </a:t>
            </a:r>
            <a:r>
              <a:rPr lang="en-US" dirty="0" smtClean="0"/>
              <a:t>assign the broker a port from the port </a:t>
            </a:r>
            <a:r>
              <a:rPr lang="en-US" dirty="0" smtClean="0"/>
              <a:t>range.</a:t>
            </a:r>
            <a:endParaRPr lang="en-US" dirty="0" smtClean="0"/>
          </a:p>
          <a:p>
            <a:r>
              <a:rPr lang="en-US" dirty="0" smtClean="0"/>
              <a:t>Ex. Enable network connections to the qaddb database.</a:t>
            </a:r>
            <a:endParaRPr lang="en-US" dirty="0"/>
          </a:p>
        </p:txBody>
      </p:sp>
      <p:sp>
        <p:nvSpPr>
          <p:cNvPr id="3" name="Title 2"/>
          <p:cNvSpPr>
            <a:spLocks noGrp="1"/>
          </p:cNvSpPr>
          <p:nvPr>
            <p:ph type="title"/>
          </p:nvPr>
        </p:nvSpPr>
        <p:spPr/>
        <p:txBody>
          <a:bodyPr/>
          <a:lstStyle/>
          <a:p>
            <a:r>
              <a:rPr lang="en-US" dirty="0" smtClean="0"/>
              <a:t>Configuring 4GL Broker Network Support</a:t>
            </a:r>
            <a:endParaRPr lang="en-US" dirty="0"/>
          </a:p>
        </p:txBody>
      </p:sp>
      <p:sp>
        <p:nvSpPr>
          <p:cNvPr id="5" name="TextBox 4"/>
          <p:cNvSpPr txBox="1"/>
          <p:nvPr/>
        </p:nvSpPr>
        <p:spPr>
          <a:xfrm>
            <a:off x="914400" y="3745731"/>
            <a:ext cx="7348251"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dbserver.qaddb.fourgl.network</a:t>
            </a:r>
            <a:r>
              <a:rPr lang="en-US" sz="2000" dirty="0" smtClean="0">
                <a:latin typeface="Courier New" pitchFamily="49" charset="0"/>
                <a:cs typeface="Courier New" pitchFamily="49" charset="0"/>
              </a:rPr>
              <a:t>=true</a:t>
            </a:r>
            <a:endParaRPr lang="en-US" sz="2000" dirty="0">
              <a:latin typeface="Courier New" pitchFamily="49" charset="0"/>
              <a:cs typeface="Courier New" pitchFamily="49"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As with any port you may explicitly assign the broker port.</a:t>
            </a:r>
          </a:p>
          <a:p>
            <a:r>
              <a:rPr lang="en-US" dirty="0" smtClean="0"/>
              <a:t>Ex. Assign the 4GL broker for the qaddb database a specific port.</a:t>
            </a:r>
            <a:endParaRPr lang="en-US" dirty="0"/>
          </a:p>
        </p:txBody>
      </p:sp>
      <p:sp>
        <p:nvSpPr>
          <p:cNvPr id="3" name="Title 2"/>
          <p:cNvSpPr>
            <a:spLocks noGrp="1"/>
          </p:cNvSpPr>
          <p:nvPr>
            <p:ph type="title"/>
          </p:nvPr>
        </p:nvSpPr>
        <p:spPr/>
        <p:txBody>
          <a:bodyPr/>
          <a:lstStyle/>
          <a:p>
            <a:r>
              <a:rPr lang="en-US" dirty="0" smtClean="0"/>
              <a:t>Configuring 4GL Broker Network Support</a:t>
            </a:r>
            <a:endParaRPr lang="en-US" dirty="0"/>
          </a:p>
        </p:txBody>
      </p:sp>
      <p:sp>
        <p:nvSpPr>
          <p:cNvPr id="5" name="TextBox 4"/>
          <p:cNvSpPr txBox="1"/>
          <p:nvPr/>
        </p:nvSpPr>
        <p:spPr>
          <a:xfrm>
            <a:off x="903384" y="2996588"/>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dbserver.qaddb.fourgl.port</a:t>
            </a:r>
            <a:r>
              <a:rPr lang="en-US" sz="2000" dirty="0" smtClean="0">
                <a:latin typeface="Courier New" pitchFamily="49" charset="0"/>
                <a:cs typeface="Courier New" pitchFamily="49" charset="0"/>
              </a:rPr>
              <a:t>=23500</a:t>
            </a:r>
            <a:endParaRPr lang="en-US" sz="2000" dirty="0">
              <a:latin typeface="Courier New" pitchFamily="49" charset="0"/>
              <a:cs typeface="Courier New" pitchFamily="49"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By default the application will internally use shared memory connections (for performance reasons) even when a 4GL broker is configured. This can be changed with the following setting.</a:t>
            </a:r>
            <a:endParaRPr lang="en-US" dirty="0"/>
          </a:p>
        </p:txBody>
      </p:sp>
      <p:sp>
        <p:nvSpPr>
          <p:cNvPr id="3" name="Title 2"/>
          <p:cNvSpPr>
            <a:spLocks noGrp="1"/>
          </p:cNvSpPr>
          <p:nvPr>
            <p:ph type="title"/>
          </p:nvPr>
        </p:nvSpPr>
        <p:spPr/>
        <p:txBody>
          <a:bodyPr/>
          <a:lstStyle/>
          <a:p>
            <a:r>
              <a:rPr lang="en-US" dirty="0" smtClean="0"/>
              <a:t>Configuring 4GL Broker Network Support</a:t>
            </a:r>
            <a:endParaRPr lang="en-US" dirty="0"/>
          </a:p>
        </p:txBody>
      </p:sp>
      <p:sp>
        <p:nvSpPr>
          <p:cNvPr id="5" name="TextBox 4"/>
          <p:cNvSpPr txBox="1"/>
          <p:nvPr/>
        </p:nvSpPr>
        <p:spPr>
          <a:xfrm>
            <a:off x="418643" y="3393194"/>
            <a:ext cx="8317734" cy="1169551"/>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 Configures whether application components should connect to databases</a:t>
            </a:r>
          </a:p>
          <a:p>
            <a:pPr algn="l"/>
            <a:r>
              <a:rPr lang="en-US" sz="1400" dirty="0" smtClean="0">
                <a:latin typeface="Courier New" pitchFamily="49" charset="0"/>
                <a:cs typeface="Courier New" pitchFamily="49" charset="0"/>
              </a:rPr>
              <a:t># over the network or use shared memory. The usual limitations apply, shared</a:t>
            </a:r>
          </a:p>
          <a:p>
            <a:pPr algn="l"/>
            <a:r>
              <a:rPr lang="en-US" sz="1400" dirty="0" smtClean="0">
                <a:latin typeface="Courier New" pitchFamily="49" charset="0"/>
                <a:cs typeface="Courier New" pitchFamily="49" charset="0"/>
              </a:rPr>
              <a:t># memory connections only work when components are deployed on the same host</a:t>
            </a:r>
          </a:p>
          <a:p>
            <a:pPr algn="l"/>
            <a:r>
              <a:rPr lang="en-US" sz="1400" dirty="0" smtClean="0">
                <a:latin typeface="Courier New" pitchFamily="49" charset="0"/>
                <a:cs typeface="Courier New" pitchFamily="49" charset="0"/>
              </a:rPr>
              <a:t># and network connections require the database server to be configured to</a:t>
            </a:r>
          </a:p>
          <a:p>
            <a:pPr algn="l"/>
            <a:r>
              <a:rPr lang="en-US" sz="1400" dirty="0" smtClean="0">
                <a:latin typeface="Courier New" pitchFamily="49" charset="0"/>
                <a:cs typeface="Courier New" pitchFamily="49" charset="0"/>
              </a:rPr>
              <a:t># accept network connections. </a:t>
            </a:r>
            <a:r>
              <a:rPr lang="en-US" sz="1400" dirty="0" smtClean="0">
                <a:latin typeface="Courier New" pitchFamily="49" charset="0"/>
                <a:cs typeface="Courier New" pitchFamily="49" charset="0"/>
              </a:rPr>
              <a:t>progress.database.network</a:t>
            </a:r>
            <a:r>
              <a:rPr lang="en-US" sz="1400" dirty="0" smtClean="0">
                <a:latin typeface="Courier New" pitchFamily="49" charset="0"/>
                <a:cs typeface="Courier New" pitchFamily="49" charset="0"/>
              </a:rPr>
              <a:t>=true</a:t>
            </a:r>
            <a:endParaRPr lang="en-US" sz="1400" dirty="0">
              <a:latin typeface="Courier New" pitchFamily="49" charset="0"/>
              <a:cs typeface="Courier New" pitchFamily="49"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enable the secondary broker for a specific database use the setting:</a:t>
            </a:r>
          </a:p>
          <a:p>
            <a:pPr>
              <a:buNone/>
            </a:pPr>
            <a:r>
              <a:rPr lang="en-US" dirty="0" smtClean="0">
                <a:latin typeface="Courier New" pitchFamily="49" charset="0"/>
                <a:cs typeface="Courier New" pitchFamily="49" charset="0"/>
              </a:rPr>
              <a:t>dbserver.[INSTANCE].</a:t>
            </a:r>
            <a:r>
              <a:rPr lang="en-US" dirty="0" smtClean="0">
                <a:latin typeface="Courier New" pitchFamily="49" charset="0"/>
                <a:cs typeface="Courier New" pitchFamily="49" charset="0"/>
              </a:rPr>
              <a:t>sql.network</a:t>
            </a:r>
            <a:r>
              <a:rPr lang="en-US" dirty="0" smtClean="0">
                <a:latin typeface="Courier New" pitchFamily="49" charset="0"/>
                <a:cs typeface="Courier New" pitchFamily="49" charset="0"/>
              </a:rPr>
              <a:t>=true</a:t>
            </a:r>
          </a:p>
          <a:p>
            <a:pPr>
              <a:buNone/>
            </a:pPr>
            <a:r>
              <a:rPr lang="en-US" dirty="0" smtClean="0"/>
              <a:t>Ex.</a:t>
            </a:r>
            <a:endParaRPr lang="en-US" dirty="0"/>
          </a:p>
        </p:txBody>
      </p:sp>
      <p:sp>
        <p:nvSpPr>
          <p:cNvPr id="3" name="Title 2"/>
          <p:cNvSpPr>
            <a:spLocks noGrp="1"/>
          </p:cNvSpPr>
          <p:nvPr>
            <p:ph type="title"/>
          </p:nvPr>
        </p:nvSpPr>
        <p:spPr/>
        <p:txBody>
          <a:bodyPr>
            <a:normAutofit/>
          </a:bodyPr>
          <a:lstStyle/>
          <a:p>
            <a:r>
              <a:rPr lang="en-US" sz="2800" dirty="0" smtClean="0"/>
              <a:t>Configuring a SQL-92 Secondary Login Broker</a:t>
            </a:r>
            <a:endParaRPr lang="en-US" sz="2800" dirty="0"/>
          </a:p>
        </p:txBody>
      </p:sp>
      <p:sp>
        <p:nvSpPr>
          <p:cNvPr id="5" name="TextBox 4"/>
          <p:cNvSpPr txBox="1"/>
          <p:nvPr/>
        </p:nvSpPr>
        <p:spPr>
          <a:xfrm>
            <a:off x="914400" y="3106758"/>
            <a:ext cx="7282149"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dbserver.qaddb.sql.network</a:t>
            </a:r>
            <a:r>
              <a:rPr lang="en-US" sz="2000" dirty="0" smtClean="0">
                <a:latin typeface="Courier New" pitchFamily="49" charset="0"/>
                <a:cs typeface="Courier New" pitchFamily="49" charset="0"/>
              </a:rPr>
              <a:t>=true</a:t>
            </a:r>
            <a:endParaRPr lang="en-US" sz="2000" dirty="0">
              <a:latin typeface="Courier New" pitchFamily="49" charset="0"/>
              <a:cs typeface="Courier New" pitchFamily="49"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enable database before-imaging on a database:</a:t>
            </a:r>
          </a:p>
          <a:p>
            <a:pPr>
              <a:buNone/>
            </a:pPr>
            <a:r>
              <a:rPr lang="en-US" sz="2400" dirty="0" smtClean="0">
                <a:latin typeface="Courier New" pitchFamily="49" charset="0"/>
                <a:cs typeface="Courier New" pitchFamily="49" charset="0"/>
              </a:rPr>
              <a:t>dbserver.INSTANCE.beforeimageprocess</a:t>
            </a:r>
            <a:r>
              <a:rPr lang="en-US" sz="2400" dirty="0" smtClean="0">
                <a:latin typeface="Courier New" pitchFamily="49" charset="0"/>
                <a:cs typeface="Courier New" pitchFamily="49" charset="0"/>
              </a:rPr>
              <a:t>=true</a:t>
            </a:r>
          </a:p>
          <a:p>
            <a:pPr>
              <a:buNone/>
            </a:pPr>
            <a:r>
              <a:rPr lang="en-US" dirty="0" smtClean="0"/>
              <a:t>Ex.</a:t>
            </a:r>
            <a:endParaRPr lang="en-US" dirty="0"/>
          </a:p>
        </p:txBody>
      </p:sp>
      <p:sp>
        <p:nvSpPr>
          <p:cNvPr id="3" name="Title 2"/>
          <p:cNvSpPr>
            <a:spLocks noGrp="1"/>
          </p:cNvSpPr>
          <p:nvPr>
            <p:ph type="title"/>
          </p:nvPr>
        </p:nvSpPr>
        <p:spPr/>
        <p:txBody>
          <a:bodyPr/>
          <a:lstStyle/>
          <a:p>
            <a:r>
              <a:rPr lang="en-US" dirty="0" smtClean="0"/>
              <a:t>Configuring Before Imaging</a:t>
            </a:r>
            <a:endParaRPr lang="en-US" dirty="0"/>
          </a:p>
        </p:txBody>
      </p:sp>
      <p:sp>
        <p:nvSpPr>
          <p:cNvPr id="5" name="TextBox 4"/>
          <p:cNvSpPr txBox="1"/>
          <p:nvPr/>
        </p:nvSpPr>
        <p:spPr>
          <a:xfrm>
            <a:off x="914399" y="3051671"/>
            <a:ext cx="7315201"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dbserver.qaddb.beforeimageprocess</a:t>
            </a:r>
            <a:r>
              <a:rPr lang="en-US" sz="2000" dirty="0" smtClean="0">
                <a:latin typeface="Courier New" pitchFamily="49" charset="0"/>
                <a:cs typeface="Courier New" pitchFamily="49" charset="0"/>
              </a:rPr>
              <a:t>=true</a:t>
            </a:r>
            <a:endParaRPr lang="en-US" sz="2000" dirty="0">
              <a:latin typeface="Courier New" pitchFamily="49" charset="0"/>
              <a:cs typeface="Courier New" pitchFamily="49"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After-imaging feature lets you recover a database that was damaged when a failure caused the loss of the database or primary recovery (before image) area. When you enable after-imaging, the database engine writes notes containing a description of all database changes to the after-image (AI) files. You can use the AI files with the roll-forward recovery process to restore the database to the condition it was in before you lost the database, without losing completed transactions that occurred since the last backup.</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after image archiver is used to manage after-image extents following Progress best practices. The utility has three major goals:</a:t>
            </a:r>
          </a:p>
          <a:p>
            <a:pPr lvl="1"/>
            <a:r>
              <a:rPr lang="en-US" dirty="0" smtClean="0"/>
              <a:t>Archive FULL AI extents to a user-specified location</a:t>
            </a:r>
          </a:p>
          <a:p>
            <a:pPr lvl="1"/>
            <a:r>
              <a:rPr lang="en-US" dirty="0" smtClean="0"/>
              <a:t>Maintain a log file to aid in ROLL FORWARD</a:t>
            </a:r>
          </a:p>
          <a:p>
            <a:pPr lvl="1"/>
            <a:r>
              <a:rPr lang="en-US" dirty="0" smtClean="0"/>
              <a:t>Be tightly integrated with OpenEdge Replication</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Database Structure</a:t>
            </a:r>
          </a:p>
          <a:p>
            <a:pPr>
              <a:buNone/>
            </a:pPr>
            <a:r>
              <a:rPr lang="en-US" dirty="0" smtClean="0"/>
              <a:t>After image database extents must be defined before enabling after imaging.</a:t>
            </a:r>
          </a:p>
          <a:p>
            <a:pPr>
              <a:buNone/>
            </a:pPr>
            <a:r>
              <a:rPr lang="en-US" dirty="0" smtClean="0"/>
              <a:t>Define the required ai schema areas in new temporary structure file.</a:t>
            </a:r>
          </a:p>
          <a:p>
            <a:pPr>
              <a:buNone/>
            </a:pPr>
            <a:r>
              <a:rPr lang="en-US" dirty="0" smtClean="0"/>
              <a:t>Ex. qadadm-ai.st</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583899" y="4054205"/>
            <a:ext cx="7965195"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a /dr01/qadapps/qea/databases/admdb.a1</a:t>
            </a:r>
          </a:p>
          <a:p>
            <a:pPr algn="l"/>
            <a:r>
              <a:rPr lang="en-US" sz="2400" dirty="0" smtClean="0">
                <a:latin typeface="Courier New" pitchFamily="49" charset="0"/>
                <a:cs typeface="Courier New" pitchFamily="49" charset="0"/>
              </a:rPr>
              <a:t>a /dr01/qadapps/qea/databases/admdb.a1</a:t>
            </a:r>
            <a:endParaRPr lang="en-US" sz="2400" dirty="0">
              <a:latin typeface="Courier New" pitchFamily="49" charset="0"/>
              <a:cs typeface="Courier New" pitchFamily="49" charset="0"/>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Follow the standard Progress steps for adding the qadadm-ai.st structure file to the database. See Progress documentation on "BASIC GUIDE TO AFTER-IMAGING".</a:t>
            </a:r>
          </a:p>
          <a:p>
            <a:pPr>
              <a:buNone/>
            </a:pPr>
            <a:r>
              <a:rPr lang="en-US" dirty="0" smtClean="0"/>
              <a:t>Determine the current structure file being used for the database.</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705080" y="4032174"/>
            <a:ext cx="7656722" cy="523220"/>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&gt;yab config </a:t>
            </a:r>
            <a:r>
              <a:rPr lang="en-US" sz="1400" dirty="0" smtClean="0">
                <a:latin typeface="Courier New" pitchFamily="49" charset="0"/>
                <a:cs typeface="Courier New" pitchFamily="49" charset="0"/>
              </a:rPr>
              <a:t>db.qadadm.structurefile</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db.qadadm.structurefile</a:t>
            </a:r>
            <a:r>
              <a:rPr lang="en-US" sz="1400" dirty="0" smtClean="0">
                <a:latin typeface="Courier New" pitchFamily="49" charset="0"/>
                <a:cs typeface="Courier New" pitchFamily="49" charset="0"/>
              </a:rPr>
              <a:t>=/dr01/qadapps/qea/build/work/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-files/admdb.st</a:t>
            </a:r>
            <a:endParaRPr lang="en-US" sz="1400" dirty="0">
              <a:latin typeface="Courier New" pitchFamily="49" charset="0"/>
              <a:cs typeface="Courier New" pitchFamily="49"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single installation of the YAB console may be used to administer multiple QAD Enterprise Applications instances. An instance is selected by using the (-a) option to locate the instance or by navigating into the installation directory of the instance. </a:t>
            </a:r>
          </a:p>
          <a:p>
            <a:pPr>
              <a:buNone/>
            </a:pPr>
            <a:endParaRPr lang="en-US" dirty="0"/>
          </a:p>
        </p:txBody>
      </p:sp>
      <p:sp>
        <p:nvSpPr>
          <p:cNvPr id="3" name="Title 2"/>
          <p:cNvSpPr>
            <a:spLocks noGrp="1"/>
          </p:cNvSpPr>
          <p:nvPr>
            <p:ph type="title"/>
          </p:nvPr>
        </p:nvSpPr>
        <p:spPr/>
        <p:txBody>
          <a:bodyPr/>
          <a:lstStyle/>
          <a:p>
            <a:r>
              <a:rPr lang="en-US" dirty="0" smtClean="0"/>
              <a:t>YAB Console</a:t>
            </a:r>
            <a:endParaRPr lang="en-US" dirty="0"/>
          </a:p>
        </p:txBody>
      </p:sp>
      <p:sp>
        <p:nvSpPr>
          <p:cNvPr id="5" name="TextBox 4"/>
          <p:cNvSpPr txBox="1"/>
          <p:nvPr/>
        </p:nvSpPr>
        <p:spPr>
          <a:xfrm>
            <a:off x="374572" y="3767765"/>
            <a:ext cx="8383836" cy="1569660"/>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-a:/dr01/qadapps/devl 	info </a:t>
            </a:r>
          </a:p>
          <a:p>
            <a:pPr algn="l"/>
            <a:r>
              <a:rPr lang="en-US" sz="2400" dirty="0" smtClean="0">
                <a:latin typeface="Courier New" pitchFamily="49" charset="0"/>
                <a:cs typeface="Courier New" pitchFamily="49" charset="0"/>
              </a:rPr>
              <a:t>&gt; yab -a:/dr01/qadapps/test 	info </a:t>
            </a:r>
          </a:p>
          <a:p>
            <a:pPr algn="l"/>
            <a:r>
              <a:rPr lang="en-US" sz="2400" dirty="0" smtClean="0">
                <a:latin typeface="Courier New" pitchFamily="49" charset="0"/>
                <a:cs typeface="Courier New" pitchFamily="49" charset="0"/>
              </a:rPr>
              <a:t>&gt; cd /dr01/qadapps/devl </a:t>
            </a:r>
          </a:p>
          <a:p>
            <a:pPr algn="l"/>
            <a:r>
              <a:rPr lang="en-US" sz="2400" dirty="0" smtClean="0">
                <a:latin typeface="Courier New" pitchFamily="49" charset="0"/>
                <a:cs typeface="Courier New" pitchFamily="49" charset="0"/>
              </a:rPr>
              <a:t>&gt; yab info</a:t>
            </a:r>
            <a:endParaRPr lang="en-US" sz="2400" dirty="0">
              <a:latin typeface="Courier New" pitchFamily="49" charset="0"/>
              <a:cs typeface="Courier New" pitchFamily="49"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Copy the current structure file identified above to a new location.</a:t>
            </a:r>
          </a:p>
          <a:p>
            <a:pPr>
              <a:buNone/>
            </a:pPr>
            <a:endParaRPr lang="en-US" dirty="0" smtClean="0"/>
          </a:p>
          <a:p>
            <a:pPr>
              <a:buNone/>
            </a:pPr>
            <a:endParaRPr lang="en-US" dirty="0" smtClean="0"/>
          </a:p>
          <a:p>
            <a:pPr>
              <a:buNone/>
            </a:pPr>
            <a:r>
              <a:rPr lang="en-US" dirty="0" smtClean="0"/>
              <a:t>Update </a:t>
            </a:r>
            <a:r>
              <a:rPr lang="en-US" i="1" dirty="0" smtClean="0"/>
              <a:t>ai/qadadm.st - adding the ai extent definitions. The merged file may look as follows:</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903382" y="2038117"/>
            <a:ext cx="7315201" cy="523220"/>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mkdir ai</a:t>
            </a:r>
          </a:p>
          <a:p>
            <a:pPr algn="l"/>
            <a:r>
              <a:rPr lang="en-US" sz="1400" dirty="0" smtClean="0">
                <a:latin typeface="Courier New" pitchFamily="49" charset="0"/>
                <a:cs typeface="Courier New" pitchFamily="49" charset="0"/>
              </a:rPr>
              <a:t>&gt; cp /dr01/qadapps/qea/build/work/</a:t>
            </a:r>
            <a:r>
              <a:rPr lang="en-US" sz="1400" dirty="0" smtClean="0">
                <a:latin typeface="Courier New" pitchFamily="49" charset="0"/>
                <a:cs typeface="Courier New" pitchFamily="49" charset="0"/>
              </a:rPr>
              <a:t>st</a:t>
            </a:r>
            <a:r>
              <a:rPr lang="en-US" sz="1400" dirty="0" smtClean="0">
                <a:latin typeface="Courier New" pitchFamily="49" charset="0"/>
                <a:cs typeface="Courier New" pitchFamily="49" charset="0"/>
              </a:rPr>
              <a:t>-files/admdb.st ai/qadadm.st</a:t>
            </a:r>
            <a:endParaRPr lang="en-US" sz="1400" dirty="0">
              <a:latin typeface="Courier New" pitchFamily="49" charset="0"/>
              <a:cs typeface="Courier New" pitchFamily="49"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1002535" y="1509306"/>
            <a:ext cx="7138930" cy="4031873"/>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b /dr01/qadapps/qea/databases</a:t>
            </a:r>
          </a:p>
          <a:p>
            <a:pPr algn="l"/>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d "Schema Area":6,32 /dr01/qadapps/qea/databases</a:t>
            </a:r>
          </a:p>
          <a:p>
            <a:pPr algn="l"/>
            <a:r>
              <a:rPr lang="en-US" sz="1600" dirty="0" smtClean="0">
                <a:latin typeface="Courier New" pitchFamily="49" charset="0"/>
                <a:cs typeface="Courier New" pitchFamily="49" charset="0"/>
              </a:rPr>
              <a:t>#</a:t>
            </a:r>
          </a:p>
          <a:p>
            <a:pPr algn="l"/>
            <a:r>
              <a:rPr lang="fr-FR" sz="1600" dirty="0" smtClean="0">
                <a:latin typeface="Courier New" pitchFamily="49" charset="0"/>
                <a:cs typeface="Courier New" pitchFamily="49" charset="0"/>
              </a:rPr>
              <a:t>d "ADMIN":7,64;8 /dr01/qadapps/qea/</a:t>
            </a:r>
            <a:r>
              <a:rPr lang="fr-FR" sz="1600" dirty="0" smtClean="0">
                <a:latin typeface="Courier New" pitchFamily="49" charset="0"/>
                <a:cs typeface="Courier New" pitchFamily="49" charset="0"/>
              </a:rPr>
              <a:t>databases</a:t>
            </a:r>
            <a:r>
              <a:rPr lang="fr-FR" sz="1600" dirty="0" smtClean="0">
                <a:latin typeface="Courier New" pitchFamily="49" charset="0"/>
                <a:cs typeface="Courier New" pitchFamily="49" charset="0"/>
              </a:rPr>
              <a:t> f 5120</a:t>
            </a:r>
          </a:p>
          <a:p>
            <a:pPr algn="l"/>
            <a:r>
              <a:rPr lang="en-US" sz="1600" dirty="0" smtClean="0">
                <a:latin typeface="Courier New" pitchFamily="49" charset="0"/>
                <a:cs typeface="Courier New" pitchFamily="49" charset="0"/>
              </a:rPr>
              <a:t>d "ADMIN":7,64;8 /dr01/qadapps/qea/databases</a:t>
            </a:r>
          </a:p>
          <a:p>
            <a:pPr algn="l"/>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d "ADMIN_IDX":8,1;8 /dr01/qadapps/qea/databases f 5120</a:t>
            </a:r>
          </a:p>
          <a:p>
            <a:pPr algn="l"/>
            <a:r>
              <a:rPr lang="en-US" sz="1600" dirty="0" smtClean="0">
                <a:latin typeface="Courier New" pitchFamily="49" charset="0"/>
                <a:cs typeface="Courier New" pitchFamily="49" charset="0"/>
              </a:rPr>
              <a:t>d "ADMIN_IDX":8,1;8 /dr01/qadapps/qea/databases</a:t>
            </a:r>
          </a:p>
          <a:p>
            <a:pPr algn="l"/>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d "ADMIN_LOB":9,64;8 /dr01/qadapps/qea/databases f 5120</a:t>
            </a:r>
          </a:p>
          <a:p>
            <a:pPr algn="l"/>
            <a:r>
              <a:rPr lang="en-US" sz="1600" dirty="0" smtClean="0">
                <a:latin typeface="Courier New" pitchFamily="49" charset="0"/>
                <a:cs typeface="Courier New" pitchFamily="49" charset="0"/>
              </a:rPr>
              <a:t>d "ADMIN_LOB":9,64;8 /dr01/qadapps/qea/databases</a:t>
            </a:r>
          </a:p>
          <a:p>
            <a:pPr algn="l"/>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a /dr01/qadapps/qea/databases/admdb.a1</a:t>
            </a:r>
          </a:p>
          <a:p>
            <a:pPr algn="l"/>
            <a:r>
              <a:rPr lang="en-US" sz="1600" dirty="0" smtClean="0">
                <a:latin typeface="Courier New" pitchFamily="49" charset="0"/>
                <a:cs typeface="Courier New" pitchFamily="49" charset="0"/>
              </a:rPr>
              <a:t>a /dr01/qadapps/qea/databases/admdb.a1</a:t>
            </a:r>
            <a:endParaRPr lang="en-US" sz="1600" dirty="0">
              <a:latin typeface="Courier New" pitchFamily="49" charset="0"/>
              <a:cs typeface="Courier New" pitchFamily="49"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Update the </a:t>
            </a:r>
            <a:r>
              <a:rPr lang="en-US" i="1" dirty="0" smtClean="0"/>
              <a:t>build/config/configuration.properties to reference this new structure file.</a:t>
            </a:r>
          </a:p>
          <a:p>
            <a:pPr>
              <a:buNone/>
            </a:pPr>
            <a:endParaRPr lang="en-US" i="1" dirty="0" smtClean="0"/>
          </a:p>
          <a:p>
            <a:pPr>
              <a:buNone/>
            </a:pPr>
            <a:endParaRPr lang="en-US" i="1" dirty="0" smtClean="0"/>
          </a:p>
          <a:p>
            <a:pPr>
              <a:buNone/>
            </a:pPr>
            <a:r>
              <a:rPr lang="en-US" dirty="0" smtClean="0"/>
              <a:t>Validate ai extents are available</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672033" y="2566930"/>
            <a:ext cx="7788926"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db.qadadm.structurefile</a:t>
            </a:r>
            <a:r>
              <a:rPr lang="en-US" sz="1800" dirty="0" smtClean="0">
                <a:latin typeface="Courier New" pitchFamily="49" charset="0"/>
                <a:cs typeface="Courier New" pitchFamily="49" charset="0"/>
              </a:rPr>
              <a:t>=/dr01/qadapps/qea/ai/qadadm.st</a:t>
            </a:r>
            <a:endParaRPr lang="en-US" sz="1800" dirty="0">
              <a:latin typeface="Courier New" pitchFamily="49" charset="0"/>
              <a:cs typeface="Courier New" pitchFamily="49"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1575425" y="1024569"/>
            <a:ext cx="5982159" cy="4862870"/>
          </a:xfrm>
          <a:prstGeom prst="rect">
            <a:avLst/>
          </a:prstGeom>
          <a:noFill/>
          <a:ln>
            <a:solidFill>
              <a:schemeClr val="tx1"/>
            </a:solidFill>
          </a:ln>
        </p:spPr>
        <p:txBody>
          <a:bodyPr wrap="square" rtlCol="0">
            <a:spAutoFit/>
          </a:bodyPr>
          <a:lstStyle/>
          <a:p>
            <a:pPr algn="l"/>
            <a:r>
              <a:rPr lang="en-US" sz="1000" dirty="0" smtClean="0"/>
              <a:t>&gt; yab database-qadadm-structure-list</a:t>
            </a:r>
          </a:p>
          <a:p>
            <a:pPr algn="l"/>
            <a:r>
              <a:rPr lang="en-US" sz="1000" dirty="0" smtClean="0"/>
              <a:t>Area Name: Control Area, Type 6, Block Size 8192, Extents 1, Records/Block 64,</a:t>
            </a:r>
          </a:p>
          <a:p>
            <a:pPr algn="l"/>
            <a:r>
              <a:rPr lang="en-US" sz="1000" dirty="0" smtClean="0"/>
              <a:t>Cluster Size 1</a:t>
            </a:r>
          </a:p>
          <a:p>
            <a:pPr algn="l"/>
            <a:r>
              <a:rPr lang="en-US" sz="1000" dirty="0" smtClean="0"/>
              <a:t>Ext # 1, Type VARIABLE, Size 640 KByte, Name: /dr01/qadapps/qea/databases/</a:t>
            </a:r>
            <a:r>
              <a:rPr lang="en-US" sz="1000" dirty="0" smtClean="0"/>
              <a:t>admdb.db</a:t>
            </a:r>
            <a:endParaRPr lang="en-US" sz="1000" dirty="0" smtClean="0"/>
          </a:p>
          <a:p>
            <a:pPr algn="l"/>
            <a:r>
              <a:rPr lang="en-US" sz="1000" dirty="0" smtClean="0"/>
              <a:t>Area Name: Primary Recovery Area, Type 3, Block Size 16384, Extents 1</a:t>
            </a:r>
          </a:p>
          <a:p>
            <a:pPr algn="l"/>
            <a:r>
              <a:rPr lang="en-US" sz="1000" dirty="0" smtClean="0"/>
              <a:t>Ext # 1, Type VARIABLE, Size 16 KByte, Name: /dr01/qadapps/qea/databases/admdb.b1</a:t>
            </a:r>
          </a:p>
          <a:p>
            <a:pPr algn="l"/>
            <a:r>
              <a:rPr lang="en-US" sz="1000" dirty="0" smtClean="0"/>
              <a:t>Area Name: Schema Area, Type 6, Block Size 8192, Extents 1, Records/Block 64,</a:t>
            </a:r>
          </a:p>
          <a:p>
            <a:pPr algn="l"/>
            <a:r>
              <a:rPr lang="en-US" sz="1000" dirty="0" smtClean="0"/>
              <a:t>Cluster Size 1</a:t>
            </a:r>
          </a:p>
          <a:p>
            <a:pPr algn="l"/>
            <a:r>
              <a:rPr lang="en-US" sz="1000" dirty="0" smtClean="0"/>
              <a:t>Ext # 1, Type VARIABLE, Size 3584 KByte, Name: /dr01/qadapps/qea/databases/admdb.d1</a:t>
            </a:r>
          </a:p>
          <a:p>
            <a:pPr algn="l"/>
            <a:r>
              <a:rPr lang="en-US" sz="1000" dirty="0" smtClean="0"/>
              <a:t>Area Name: ADMIN, Type 6, Block Size 8192, Extents 2, Records/Block 64, Cluster Size</a:t>
            </a:r>
          </a:p>
          <a:p>
            <a:pPr algn="l"/>
            <a:r>
              <a:rPr lang="en-US" sz="1000" dirty="0" smtClean="0"/>
              <a:t>8</a:t>
            </a:r>
          </a:p>
          <a:p>
            <a:pPr algn="l"/>
            <a:r>
              <a:rPr lang="en-US" sz="1000" dirty="0" smtClean="0"/>
              <a:t>Ext # 1, Type FIXED , Size 5120 KByte, Name: /dr01/qadapps/qea/databases/admdb_7.d1</a:t>
            </a:r>
          </a:p>
          <a:p>
            <a:pPr algn="l"/>
            <a:r>
              <a:rPr lang="en-US" sz="1000" dirty="0" smtClean="0"/>
              <a:t>Ext # 2, Type VARIABLE, Size 48256 KByte, Name: /dr01/qadapps/qea/databases/admdb_7.d2</a:t>
            </a:r>
          </a:p>
          <a:p>
            <a:pPr algn="l"/>
            <a:r>
              <a:rPr lang="en-US" sz="1000" dirty="0" smtClean="0"/>
              <a:t>Area Name: ADMIN_IDX, Type 6, Block Size 8192, Extents 2, Records/Block 1, Cluster</a:t>
            </a:r>
          </a:p>
          <a:p>
            <a:pPr algn="l"/>
            <a:r>
              <a:rPr lang="en-US" sz="1000" dirty="0" smtClean="0"/>
              <a:t>Size 8</a:t>
            </a:r>
          </a:p>
          <a:p>
            <a:pPr algn="l"/>
            <a:r>
              <a:rPr lang="en-US" sz="1000" dirty="0" smtClean="0"/>
              <a:t>Ext # 1, Type FIXED , Size 5120 KByte, Name: /dr01/qadapps/qea/databases/admdb_8.d1</a:t>
            </a:r>
          </a:p>
          <a:p>
            <a:pPr algn="l"/>
            <a:r>
              <a:rPr lang="en-US" sz="1000" dirty="0" smtClean="0"/>
              <a:t>Ext # 2, Type VARIABLE, Size 31872 KByte, Name: /dr01/qadapps/qea/databases/admdb_8.d2</a:t>
            </a:r>
          </a:p>
          <a:p>
            <a:pPr algn="l"/>
            <a:r>
              <a:rPr lang="en-US" sz="1000" dirty="0" smtClean="0"/>
              <a:t>Area Name: ADMIN_LOB, Type 6, Block Size 8192, Extents 2, Records/Block 64, Cluster</a:t>
            </a:r>
          </a:p>
          <a:p>
            <a:pPr algn="l"/>
            <a:r>
              <a:rPr lang="en-US" sz="1000" dirty="0" smtClean="0"/>
              <a:t>Size 8</a:t>
            </a:r>
          </a:p>
          <a:p>
            <a:pPr algn="l"/>
            <a:r>
              <a:rPr lang="en-US" sz="1000" dirty="0" smtClean="0"/>
              <a:t>Ext # 1, Type FIXED , Size 5120 KByte, Name: /dr01/qadapps/qea/databases/admdb_9.d1</a:t>
            </a:r>
          </a:p>
          <a:p>
            <a:pPr algn="l"/>
            <a:r>
              <a:rPr lang="en-US" sz="1000" dirty="0" smtClean="0"/>
              <a:t>Ext # 2, Type VARIABLE, Size 60032 KByte, Name: /dr01/qadapps/qea/databases/admdb_9.d2</a:t>
            </a:r>
          </a:p>
          <a:p>
            <a:pPr algn="l"/>
            <a:r>
              <a:rPr lang="en-US" sz="1000" dirty="0" smtClean="0"/>
              <a:t>Area Name: After Image Area 1, Type 7, Block Size 16384, Extents 1</a:t>
            </a:r>
          </a:p>
          <a:p>
            <a:pPr algn="l"/>
            <a:r>
              <a:rPr lang="en-US" sz="1000" dirty="0" smtClean="0"/>
              <a:t>Ext # 1, Type VARIABLE, Size 256 KByte, Name: /dr01/qadapps/qea/databases/admdb.a1</a:t>
            </a:r>
          </a:p>
          <a:p>
            <a:pPr algn="l"/>
            <a:r>
              <a:rPr lang="en-US" sz="1000" dirty="0" smtClean="0"/>
              <a:t>Area Name: After Image Area 2, Type 7, Block Size 16384, Extents 1</a:t>
            </a:r>
          </a:p>
          <a:p>
            <a:pPr algn="l"/>
            <a:r>
              <a:rPr lang="en-US" sz="1000" dirty="0" smtClean="0"/>
              <a:t>Ext # 1, Type VARIABLE, Size 256 KByte, Name: /dr01/qadapps/qea/databases/admdb.a2</a:t>
            </a:r>
          </a:p>
          <a:p>
            <a:pPr algn="l"/>
            <a:r>
              <a:rPr lang="en-US" sz="1000" dirty="0" smtClean="0"/>
              <a:t>Area Name: AUDIT_DATA, Type 6, Block Size 8192, Extents 1, Records/Block 64, Cluster</a:t>
            </a:r>
          </a:p>
          <a:p>
            <a:pPr algn="l"/>
            <a:r>
              <a:rPr lang="en-US" sz="1000" dirty="0" smtClean="0"/>
              <a:t>Size 8</a:t>
            </a:r>
          </a:p>
          <a:p>
            <a:pPr algn="l"/>
            <a:r>
              <a:rPr lang="en-US" sz="1000" dirty="0" smtClean="0"/>
              <a:t>Ext # 1, Type VARIABLE, Size 128 KByte, Name: /dr01/qadapps/qea/databases/admdb_80.d1</a:t>
            </a:r>
          </a:p>
          <a:p>
            <a:pPr algn="l"/>
            <a:r>
              <a:rPr lang="en-US" sz="1000" dirty="0" smtClean="0"/>
              <a:t>Area Name: AUDIT_IDX, Type 6, Block Size 8192, Extents 1, Records/Block 1, Cluster</a:t>
            </a:r>
          </a:p>
          <a:p>
            <a:pPr algn="l"/>
            <a:r>
              <a:rPr lang="en-US" sz="1000" dirty="0" smtClean="0"/>
              <a:t>Size 8</a:t>
            </a:r>
          </a:p>
          <a:p>
            <a:pPr algn="l"/>
            <a:r>
              <a:rPr lang="en-US" sz="1000" dirty="0" smtClean="0"/>
              <a:t>Ext # 1, Type VARIABLE, Size 128 KByte, Name: /dr01/qadapps/qea/databases/admdb_81.d1</a:t>
            </a:r>
            <a:endParaRPr lang="en-US" sz="1000"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i="1" dirty="0" smtClean="0"/>
              <a:t>Enabling After Imaging</a:t>
            </a:r>
          </a:p>
          <a:p>
            <a:r>
              <a:rPr lang="en-US" sz="2400" dirty="0" smtClean="0"/>
              <a:t>If the database is offline, you must have a recent backup of the database. If the database has changed since the last backup you will be prompted to backup the database first. If the database is online a timestamped backup will automatically be created.</a:t>
            </a:r>
          </a:p>
          <a:p>
            <a:r>
              <a:rPr lang="en-US" sz="2400" dirty="0" smtClean="0"/>
              <a:t>To enable AI on all databases, execute the command:</a:t>
            </a:r>
            <a:endParaRPr lang="en-US" sz="2400"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892366" y="4869453"/>
            <a:ext cx="7337234"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database-ai-enable</a:t>
            </a:r>
            <a:endParaRPr lang="en-US" sz="2000" dirty="0">
              <a:latin typeface="Courier New" pitchFamily="49" charset="0"/>
              <a:cs typeface="Courier New" pitchFamily="49"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Alternatively to enable AI on a specific database, execute the command:</a:t>
            </a:r>
          </a:p>
          <a:p>
            <a:pPr>
              <a:buNone/>
            </a:pPr>
            <a:endParaRPr lang="en-US" dirty="0" smtClean="0"/>
          </a:p>
          <a:p>
            <a:pPr>
              <a:buNone/>
            </a:pPr>
            <a:endParaRPr lang="en-US" dirty="0" smtClean="0"/>
          </a:p>
          <a:p>
            <a:pPr>
              <a:buNone/>
            </a:pPr>
            <a:r>
              <a:rPr lang="en-US" b="1" i="1" dirty="0" smtClean="0"/>
              <a:t>Configuring After Image Writer</a:t>
            </a:r>
          </a:p>
          <a:p>
            <a:pPr>
              <a:buNone/>
            </a:pPr>
            <a:r>
              <a:rPr lang="en-US" dirty="0" smtClean="0"/>
              <a:t>Configuring an after-image writer (AIW) will reduce the I/O required to support after-imaging. The AIW will be started and stopped automatically when the database is started and stopped.</a:t>
            </a:r>
          </a:p>
          <a:p>
            <a:pPr>
              <a:buNone/>
            </a:pPr>
            <a:r>
              <a:rPr lang="en-US" sz="2400" dirty="0" smtClean="0">
                <a:latin typeface="Courier New" pitchFamily="49" charset="0"/>
                <a:cs typeface="Courier New" pitchFamily="49" charset="0"/>
              </a:rPr>
              <a:t>dbserver.[INSTANCE].</a:t>
            </a:r>
            <a:r>
              <a:rPr lang="en-US" sz="2400" dirty="0" smtClean="0">
                <a:latin typeface="Courier New" pitchFamily="49" charset="0"/>
                <a:cs typeface="Courier New" pitchFamily="49" charset="0"/>
              </a:rPr>
              <a:t>afterimageprocess</a:t>
            </a:r>
            <a:r>
              <a:rPr lang="en-US" sz="2400" dirty="0" smtClean="0">
                <a:latin typeface="Courier New" pitchFamily="49" charset="0"/>
                <a:cs typeface="Courier New" pitchFamily="49" charset="0"/>
              </a:rPr>
              <a:t>=true</a:t>
            </a:r>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903383" y="2049133"/>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database-[INSTANCE]-ai-enable</a:t>
            </a:r>
            <a:endParaRPr lang="en-US" sz="2400" dirty="0">
              <a:latin typeface="Courier New" pitchFamily="49" charset="0"/>
              <a:cs typeface="Courier New" pitchFamily="49" charset="0"/>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Example</a:t>
            </a:r>
          </a:p>
          <a:p>
            <a:pPr>
              <a:buNone/>
            </a:pPr>
            <a:endParaRPr lang="en-US" dirty="0" smtClean="0"/>
          </a:p>
          <a:p>
            <a:pPr>
              <a:buNone/>
            </a:pPr>
            <a:endParaRPr lang="en-US" dirty="0" smtClean="0"/>
          </a:p>
          <a:p>
            <a:pPr>
              <a:buNone/>
            </a:pPr>
            <a:r>
              <a:rPr lang="en-US" b="1" dirty="0" smtClean="0"/>
              <a:t>Configuring AI Archiver</a:t>
            </a:r>
          </a:p>
          <a:p>
            <a:pPr>
              <a:buNone/>
            </a:pPr>
            <a:r>
              <a:rPr lang="en-US" dirty="0" smtClean="0"/>
              <a:t>The </a:t>
            </a:r>
            <a:r>
              <a:rPr lang="en-US" i="1" dirty="0" smtClean="0"/>
              <a:t>archivaldir</a:t>
            </a:r>
            <a:r>
              <a:rPr lang="en-US" i="1" dirty="0" smtClean="0"/>
              <a:t> setting configures the location where AI files are written.</a:t>
            </a:r>
          </a:p>
          <a:p>
            <a:pPr>
              <a:buNone/>
            </a:pPr>
            <a:r>
              <a:rPr lang="en-US" sz="2400" dirty="0" smtClean="0">
                <a:latin typeface="Courier New" pitchFamily="49" charset="0"/>
                <a:cs typeface="Courier New" pitchFamily="49" charset="0"/>
              </a:rPr>
              <a:t>dbserver.[INSTANCE].</a:t>
            </a:r>
            <a:r>
              <a:rPr lang="en-US" sz="2400" dirty="0" smtClean="0">
                <a:latin typeface="Courier New" pitchFamily="49" charset="0"/>
                <a:cs typeface="Courier New" pitchFamily="49" charset="0"/>
              </a:rPr>
              <a:t>archivaldir</a:t>
            </a:r>
            <a:r>
              <a:rPr lang="en-US" sz="2400" dirty="0" smtClean="0">
                <a:latin typeface="Courier New" pitchFamily="49" charset="0"/>
                <a:cs typeface="Courier New" pitchFamily="49" charset="0"/>
              </a:rPr>
              <a:t>=[DIRECTORY]</a:t>
            </a:r>
          </a:p>
          <a:p>
            <a:pPr>
              <a:buNone/>
            </a:pPr>
            <a:r>
              <a:rPr lang="en-US" dirty="0" smtClean="0"/>
              <a:t>The default setting writes the AI files to:</a:t>
            </a:r>
          </a:p>
          <a:p>
            <a:pPr>
              <a:buNone/>
            </a:pPr>
            <a:r>
              <a:rPr lang="en-US" dirty="0" smtClean="0">
                <a:latin typeface="Courier New" pitchFamily="49" charset="0"/>
                <a:cs typeface="Courier New" pitchFamily="49" charset="0"/>
              </a:rPr>
              <a:t>build/work/ai</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892365" y="1608459"/>
            <a:ext cx="7337235"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dbserver.qaddb.afterimageprocess</a:t>
            </a:r>
            <a:r>
              <a:rPr lang="en-US" sz="2400" dirty="0" smtClean="0">
                <a:latin typeface="Courier New" pitchFamily="49" charset="0"/>
                <a:cs typeface="Courier New" pitchFamily="49" charset="0"/>
              </a:rPr>
              <a:t>=true</a:t>
            </a:r>
            <a:endParaRPr lang="en-US" sz="2400" dirty="0">
              <a:latin typeface="Courier New" pitchFamily="49" charset="0"/>
              <a:cs typeface="Courier New" pitchFamily="49" charset="0"/>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Enabling AI archiver</a:t>
            </a:r>
          </a:p>
          <a:p>
            <a:r>
              <a:rPr lang="en-US" dirty="0" smtClean="0"/>
              <a:t>The AI archiver must be enabled when the target databases are offline. Once enabled the archiver process will automatically start and stop when the database is started and stopped.</a:t>
            </a:r>
          </a:p>
          <a:p>
            <a:r>
              <a:rPr lang="en-US" dirty="0" smtClean="0"/>
              <a:t>To enable the AI archiver on all databases, execute the command:</a:t>
            </a: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903383" y="4880472"/>
            <a:ext cx="7337234"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database-ai-archiver-enable</a:t>
            </a:r>
            <a:endParaRPr lang="en-US" sz="2400" dirty="0">
              <a:latin typeface="Courier New" pitchFamily="49" charset="0"/>
              <a:cs typeface="Courier New" pitchFamily="49"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Alternatively to enable the AI archiver on a specific database, execute the command:</a:t>
            </a:r>
          </a:p>
          <a:p>
            <a:pPr>
              <a:buNone/>
            </a:pPr>
            <a:endParaRPr lang="en-US" dirty="0"/>
          </a:p>
        </p:txBody>
      </p:sp>
      <p:sp>
        <p:nvSpPr>
          <p:cNvPr id="3" name="Title 2"/>
          <p:cNvSpPr>
            <a:spLocks noGrp="1"/>
          </p:cNvSpPr>
          <p:nvPr>
            <p:ph type="title"/>
          </p:nvPr>
        </p:nvSpPr>
        <p:spPr/>
        <p:txBody>
          <a:bodyPr/>
          <a:lstStyle/>
          <a:p>
            <a:r>
              <a:rPr lang="en-US" dirty="0" smtClean="0"/>
              <a:t>Configuring After Imaging</a:t>
            </a:r>
            <a:endParaRPr lang="en-US" dirty="0"/>
          </a:p>
        </p:txBody>
      </p:sp>
      <p:sp>
        <p:nvSpPr>
          <p:cNvPr id="5" name="TextBox 4"/>
          <p:cNvSpPr txBox="1"/>
          <p:nvPr/>
        </p:nvSpPr>
        <p:spPr>
          <a:xfrm>
            <a:off x="903383" y="2137268"/>
            <a:ext cx="7337234"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database-[INSTANCE]-ai-archiver-enable</a:t>
            </a:r>
            <a:endParaRPr lang="en-US" sz="2000" dirty="0">
              <a:latin typeface="Courier New" pitchFamily="49" charset="0"/>
              <a:cs typeface="Courier New" pitchFamily="49" charset="0"/>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factory default settings create UTF-8 databases using the ICU-UCA collation.</a:t>
            </a:r>
          </a:p>
          <a:p>
            <a:r>
              <a:rPr lang="en-US" dirty="0" smtClean="0"/>
              <a:t>The codepage and collation can be configured for all databases using the following set of properties:</a:t>
            </a:r>
            <a:endParaRPr lang="en-US" dirty="0"/>
          </a:p>
        </p:txBody>
      </p:sp>
      <p:sp>
        <p:nvSpPr>
          <p:cNvPr id="3" name="Title 2"/>
          <p:cNvSpPr>
            <a:spLocks noGrp="1"/>
          </p:cNvSpPr>
          <p:nvPr>
            <p:ph type="title"/>
          </p:nvPr>
        </p:nvSpPr>
        <p:spPr/>
        <p:txBody>
          <a:bodyPr/>
          <a:lstStyle/>
          <a:p>
            <a:r>
              <a:rPr lang="en-US" dirty="0" smtClean="0"/>
              <a:t>Configuring Codepage and Collation</a:t>
            </a:r>
            <a:endParaRPr lang="en-US" dirty="0"/>
          </a:p>
        </p:txBody>
      </p:sp>
      <p:sp>
        <p:nvSpPr>
          <p:cNvPr id="6" name="TextBox 5"/>
          <p:cNvSpPr txBox="1"/>
          <p:nvPr/>
        </p:nvSpPr>
        <p:spPr>
          <a:xfrm>
            <a:off x="462712" y="3547429"/>
            <a:ext cx="8207566" cy="230832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 The codepage of the database.</a:t>
            </a:r>
          </a:p>
          <a:p>
            <a:pPr algn="l"/>
            <a:r>
              <a:rPr lang="en-US" sz="1600" dirty="0" smtClean="0">
                <a:latin typeface="Courier New" pitchFamily="49" charset="0"/>
                <a:cs typeface="Courier New" pitchFamily="49" charset="0"/>
              </a:rPr>
              <a:t>db._base.codepage</a:t>
            </a:r>
            <a:r>
              <a:rPr lang="en-US" sz="1600" dirty="0" smtClean="0">
                <a:latin typeface="Courier New" pitchFamily="49" charset="0"/>
                <a:cs typeface="Courier New" pitchFamily="49" charset="0"/>
              </a:rPr>
              <a:t>=</a:t>
            </a:r>
          </a:p>
          <a:p>
            <a:pPr algn="l"/>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 A directory under '$DLC/</a:t>
            </a:r>
            <a:r>
              <a:rPr lang="en-US" sz="1600" dirty="0" smtClean="0">
                <a:latin typeface="Courier New" pitchFamily="49" charset="0"/>
                <a:cs typeface="Courier New" pitchFamily="49" charset="0"/>
              </a:rPr>
              <a:t>prolang</a:t>
            </a:r>
            <a:r>
              <a:rPr lang="en-US" sz="1600" dirty="0" smtClean="0">
                <a:latin typeface="Courier New" pitchFamily="49" charset="0"/>
                <a:cs typeface="Courier New" pitchFamily="49" charset="0"/>
              </a:rPr>
              <a:t>' that is used when creating the</a:t>
            </a:r>
          </a:p>
          <a:p>
            <a:pPr algn="l"/>
            <a:r>
              <a:rPr lang="en-US" sz="1600" dirty="0" smtClean="0">
                <a:latin typeface="Courier New" pitchFamily="49" charset="0"/>
                <a:cs typeface="Courier New" pitchFamily="49" charset="0"/>
              </a:rPr>
              <a:t># database and to locate collation data.</a:t>
            </a:r>
          </a:p>
          <a:p>
            <a:pPr algn="l"/>
            <a:r>
              <a:rPr lang="en-US" sz="1600" dirty="0" smtClean="0">
                <a:latin typeface="Courier New" pitchFamily="49" charset="0"/>
                <a:cs typeface="Courier New" pitchFamily="49" charset="0"/>
              </a:rPr>
              <a:t>db._base.template</a:t>
            </a:r>
            <a:r>
              <a:rPr lang="en-US" sz="1600" dirty="0" smtClean="0">
                <a:latin typeface="Courier New" pitchFamily="49" charset="0"/>
                <a:cs typeface="Courier New" pitchFamily="49" charset="0"/>
              </a:rPr>
              <a:t>=</a:t>
            </a:r>
          </a:p>
          <a:p>
            <a:pPr algn="l"/>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 The collation of the database.</a:t>
            </a:r>
          </a:p>
          <a:p>
            <a:pPr algn="l"/>
            <a:r>
              <a:rPr lang="en-US" sz="1600" dirty="0" smtClean="0">
                <a:latin typeface="Courier New" pitchFamily="49" charset="0"/>
                <a:cs typeface="Courier New" pitchFamily="49" charset="0"/>
              </a:rPr>
              <a:t>db._base.collation</a:t>
            </a:r>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If an instance cannot be located, the following error is raised. </a:t>
            </a:r>
            <a:endParaRPr lang="en-US" dirty="0"/>
          </a:p>
        </p:txBody>
      </p:sp>
      <p:sp>
        <p:nvSpPr>
          <p:cNvPr id="3" name="Title 2"/>
          <p:cNvSpPr>
            <a:spLocks noGrp="1"/>
          </p:cNvSpPr>
          <p:nvPr>
            <p:ph type="title"/>
          </p:nvPr>
        </p:nvSpPr>
        <p:spPr/>
        <p:txBody>
          <a:bodyPr/>
          <a:lstStyle/>
          <a:p>
            <a:r>
              <a:rPr lang="en-US" dirty="0" smtClean="0"/>
              <a:t>YAB Console</a:t>
            </a:r>
            <a:endParaRPr lang="en-US" dirty="0"/>
          </a:p>
        </p:txBody>
      </p:sp>
      <p:sp>
        <p:nvSpPr>
          <p:cNvPr id="5" name="TextBox 4"/>
          <p:cNvSpPr txBox="1"/>
          <p:nvPr/>
        </p:nvSpPr>
        <p:spPr>
          <a:xfrm>
            <a:off x="881349" y="2644048"/>
            <a:ext cx="7348252" cy="1015663"/>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info </a:t>
            </a:r>
          </a:p>
          <a:p>
            <a:pPr algn="l"/>
            <a:r>
              <a:rPr lang="en-US" sz="2000" dirty="0" smtClean="0">
                <a:latin typeface="Courier New" pitchFamily="49" charset="0"/>
                <a:cs typeface="Courier New" pitchFamily="49" charset="0"/>
              </a:rPr>
              <a:t>ERROR - Unable to locate an application. </a:t>
            </a:r>
          </a:p>
          <a:p>
            <a:pPr algn="l"/>
            <a:r>
              <a:rPr lang="en-US" sz="2000" dirty="0" smtClean="0">
                <a:latin typeface="Courier New" pitchFamily="49" charset="0"/>
                <a:cs typeface="Courier New" pitchFamily="49" charset="0"/>
              </a:rPr>
              <a:t>Use (-a:PATH) option to locate an application.</a:t>
            </a:r>
            <a:endParaRPr lang="en-US" sz="2000" dirty="0">
              <a:latin typeface="Courier New" pitchFamily="49" charset="0"/>
              <a:cs typeface="Courier New" pitchFamily="49" charset="0"/>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 ISO8859-1 with Basic collation and American English (</a:t>
            </a:r>
            <a:r>
              <a:rPr lang="en-US" dirty="0" smtClean="0"/>
              <a:t>ame</a:t>
            </a:r>
            <a:r>
              <a:rPr lang="en-US" dirty="0" smtClean="0"/>
              <a:t>) collation.</a:t>
            </a:r>
            <a:endParaRPr lang="en-US" dirty="0"/>
          </a:p>
        </p:txBody>
      </p:sp>
      <p:sp>
        <p:nvSpPr>
          <p:cNvPr id="3" name="Title 2"/>
          <p:cNvSpPr>
            <a:spLocks noGrp="1"/>
          </p:cNvSpPr>
          <p:nvPr>
            <p:ph type="title"/>
          </p:nvPr>
        </p:nvSpPr>
        <p:spPr/>
        <p:txBody>
          <a:bodyPr/>
          <a:lstStyle/>
          <a:p>
            <a:r>
              <a:rPr lang="en-US" dirty="0" smtClean="0"/>
              <a:t>Configuring Codepage and Collation</a:t>
            </a:r>
            <a:endParaRPr lang="en-US" dirty="0"/>
          </a:p>
        </p:txBody>
      </p:sp>
      <p:sp>
        <p:nvSpPr>
          <p:cNvPr id="5" name="TextBox 4"/>
          <p:cNvSpPr txBox="1"/>
          <p:nvPr/>
        </p:nvSpPr>
        <p:spPr>
          <a:xfrm>
            <a:off x="903384" y="2214385"/>
            <a:ext cx="7304182" cy="1200329"/>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db._base.codepage</a:t>
            </a:r>
            <a:r>
              <a:rPr lang="en-US" sz="2400" dirty="0" smtClean="0">
                <a:latin typeface="Courier New" pitchFamily="49" charset="0"/>
                <a:cs typeface="Courier New" pitchFamily="49" charset="0"/>
              </a:rPr>
              <a:t>=ISO8859-1</a:t>
            </a:r>
          </a:p>
          <a:p>
            <a:pPr algn="l"/>
            <a:r>
              <a:rPr lang="en-US" sz="2400" dirty="0" smtClean="0">
                <a:latin typeface="Courier New" pitchFamily="49" charset="0"/>
                <a:cs typeface="Courier New" pitchFamily="49" charset="0"/>
              </a:rPr>
              <a:t>db._base.template</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ame</a:t>
            </a:r>
            <a:endParaRPr lang="en-US" sz="2400" dirty="0" smtClean="0">
              <a:latin typeface="Courier New" pitchFamily="49" charset="0"/>
              <a:cs typeface="Courier New" pitchFamily="49" charset="0"/>
            </a:endParaRPr>
          </a:p>
          <a:p>
            <a:pPr algn="l"/>
            <a:r>
              <a:rPr lang="en-US" sz="2400" dirty="0" smtClean="0">
                <a:latin typeface="Courier New" pitchFamily="49" charset="0"/>
                <a:cs typeface="Courier New" pitchFamily="49" charset="0"/>
              </a:rPr>
              <a:t>db._base.collation</a:t>
            </a:r>
            <a:r>
              <a:rPr lang="en-US" sz="2400" dirty="0" smtClean="0">
                <a:latin typeface="Courier New" pitchFamily="49" charset="0"/>
                <a:cs typeface="Courier New" pitchFamily="49" charset="0"/>
              </a:rPr>
              <a:t>=basic</a:t>
            </a:r>
            <a:endParaRPr lang="en-US" sz="2400" dirty="0">
              <a:latin typeface="Courier New" pitchFamily="49" charset="0"/>
              <a:cs typeface="Courier New" pitchFamily="49"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QAD provides demo data for demonstrating and testing application features. In a non-production environment, the demo data can be temporarily loaded into an environment following these steps.</a:t>
            </a:r>
          </a:p>
          <a:p>
            <a:r>
              <a:rPr lang="en-US" b="1" i="1" dirty="0" smtClean="0"/>
              <a:t>Check Currently Configured Data.</a:t>
            </a:r>
          </a:p>
          <a:p>
            <a:r>
              <a:rPr lang="en-US" sz="2400" dirty="0" smtClean="0"/>
              <a:t>Before changing the dataset in the environment, first check the current dataset that is installed to verify an update is required:</a:t>
            </a:r>
            <a:endParaRPr lang="en-US" sz="2400" dirty="0"/>
          </a:p>
        </p:txBody>
      </p:sp>
      <p:sp>
        <p:nvSpPr>
          <p:cNvPr id="3" name="Title 2"/>
          <p:cNvSpPr>
            <a:spLocks noGrp="1"/>
          </p:cNvSpPr>
          <p:nvPr>
            <p:ph type="title"/>
          </p:nvPr>
        </p:nvSpPr>
        <p:spPr/>
        <p:txBody>
          <a:bodyPr/>
          <a:lstStyle/>
          <a:p>
            <a:r>
              <a:rPr lang="en-US" dirty="0" smtClean="0"/>
              <a:t>Using Demo Data</a:t>
            </a:r>
            <a:endParaRPr lang="en-US" dirty="0"/>
          </a:p>
        </p:txBody>
      </p:sp>
      <p:sp>
        <p:nvSpPr>
          <p:cNvPr id="5" name="TextBox 4"/>
          <p:cNvSpPr txBox="1"/>
          <p:nvPr/>
        </p:nvSpPr>
        <p:spPr>
          <a:xfrm>
            <a:off x="903382" y="5045723"/>
            <a:ext cx="7315201"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config packages.ee-data</a:t>
            </a:r>
          </a:p>
          <a:p>
            <a:pPr algn="l"/>
            <a:r>
              <a:rPr lang="en-US" sz="1800" dirty="0" smtClean="0">
                <a:latin typeface="Courier New" pitchFamily="49" charset="0"/>
                <a:cs typeface="Courier New" pitchFamily="49" charset="0"/>
              </a:rPr>
              <a:t>packages.ee-data=release-data-ee2016-2016.0.16.209</a:t>
            </a:r>
            <a:endParaRPr lang="en-US" sz="1800" dirty="0">
              <a:latin typeface="Courier New" pitchFamily="49" charset="0"/>
              <a:cs typeface="Courier New" pitchFamily="49" charset="0"/>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Backup Databases</a:t>
            </a:r>
          </a:p>
          <a:p>
            <a:pPr>
              <a:buNone/>
            </a:pPr>
            <a:r>
              <a:rPr lang="en-US" dirty="0" smtClean="0"/>
              <a:t>Create a backup of all databases. The tag "initial-backup" can be replaced with a more meaningful name.</a:t>
            </a:r>
          </a:p>
          <a:p>
            <a:pPr>
              <a:buNone/>
            </a:pPr>
            <a:endParaRPr lang="en-US" dirty="0" smtClean="0"/>
          </a:p>
          <a:p>
            <a:pPr>
              <a:buNone/>
            </a:pPr>
            <a:r>
              <a:rPr lang="en-US" b="1" i="1" dirty="0" smtClean="0"/>
              <a:t>Configure Demo Data</a:t>
            </a:r>
          </a:p>
          <a:p>
            <a:pPr>
              <a:buNone/>
            </a:pPr>
            <a:r>
              <a:rPr lang="en-US" dirty="0" smtClean="0"/>
              <a:t>The YAB installer is used to reconfigure the environment to use the demo data.</a:t>
            </a:r>
            <a:endParaRPr lang="en-US" dirty="0"/>
          </a:p>
        </p:txBody>
      </p:sp>
      <p:sp>
        <p:nvSpPr>
          <p:cNvPr id="3" name="Title 2"/>
          <p:cNvSpPr>
            <a:spLocks noGrp="1"/>
          </p:cNvSpPr>
          <p:nvPr>
            <p:ph type="title"/>
          </p:nvPr>
        </p:nvSpPr>
        <p:spPr/>
        <p:txBody>
          <a:bodyPr/>
          <a:lstStyle/>
          <a:p>
            <a:r>
              <a:rPr lang="en-US" dirty="0" smtClean="0"/>
              <a:t>Loading Demo Data</a:t>
            </a:r>
            <a:endParaRPr lang="en-US" dirty="0"/>
          </a:p>
        </p:txBody>
      </p:sp>
      <p:sp>
        <p:nvSpPr>
          <p:cNvPr id="5" name="TextBox 4"/>
          <p:cNvSpPr txBox="1"/>
          <p:nvPr/>
        </p:nvSpPr>
        <p:spPr>
          <a:xfrm>
            <a:off x="914401" y="2754212"/>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a:t>
            </a:r>
            <a:r>
              <a:rPr lang="en-US" sz="2000" dirty="0" smtClean="0">
                <a:latin typeface="Courier New" pitchFamily="49" charset="0"/>
                <a:cs typeface="Courier New" pitchFamily="49" charset="0"/>
              </a:rPr>
              <a:t>tag:initial</a:t>
            </a:r>
            <a:r>
              <a:rPr lang="en-US" sz="2000" dirty="0" smtClean="0">
                <a:latin typeface="Courier New" pitchFamily="49" charset="0"/>
                <a:cs typeface="Courier New" pitchFamily="49" charset="0"/>
              </a:rPr>
              <a:t>-backup database-backup</a:t>
            </a:r>
            <a:endParaRPr lang="en-US" sz="2000" dirty="0">
              <a:latin typeface="Courier New" pitchFamily="49" charset="0"/>
              <a:cs typeface="Courier New" pitchFamily="49" charset="0"/>
            </a:endParaRPr>
          </a:p>
        </p:txBody>
      </p:sp>
      <p:sp>
        <p:nvSpPr>
          <p:cNvPr id="6" name="TextBox 5"/>
          <p:cNvSpPr txBox="1"/>
          <p:nvPr/>
        </p:nvSpPr>
        <p:spPr>
          <a:xfrm>
            <a:off x="903383" y="5067759"/>
            <a:ext cx="7326217"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install /dr01/installs/image -install-</a:t>
            </a:r>
            <a:r>
              <a:rPr lang="en-US" sz="1600" dirty="0" smtClean="0">
                <a:latin typeface="Courier New" pitchFamily="49" charset="0"/>
                <a:cs typeface="Courier New" pitchFamily="49" charset="0"/>
              </a:rPr>
              <a:t>update:false</a:t>
            </a:r>
            <a:endParaRPr lang="en-US" sz="1600" dirty="0">
              <a:latin typeface="Courier New" pitchFamily="49" charset="0"/>
              <a:cs typeface="Courier New" pitchFamily="49" charset="0"/>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Proceed through the installer prompts up to the 'Feature Selection' page, and enter '3' to select the Demo Data.</a:t>
            </a:r>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Start the installation to reconfigure the environment.</a:t>
            </a:r>
            <a:endParaRPr lang="en-US" dirty="0"/>
          </a:p>
        </p:txBody>
      </p:sp>
      <p:sp>
        <p:nvSpPr>
          <p:cNvPr id="3" name="Title 2"/>
          <p:cNvSpPr>
            <a:spLocks noGrp="1"/>
          </p:cNvSpPr>
          <p:nvPr>
            <p:ph type="title"/>
          </p:nvPr>
        </p:nvSpPr>
        <p:spPr/>
        <p:txBody>
          <a:bodyPr/>
          <a:lstStyle/>
          <a:p>
            <a:r>
              <a:rPr lang="en-US" dirty="0" smtClean="0"/>
              <a:t>Loading Demo Data</a:t>
            </a:r>
            <a:endParaRPr lang="en-US" dirty="0"/>
          </a:p>
        </p:txBody>
      </p:sp>
      <p:sp>
        <p:nvSpPr>
          <p:cNvPr id="5" name="TextBox 4"/>
          <p:cNvSpPr txBox="1"/>
          <p:nvPr/>
        </p:nvSpPr>
        <p:spPr>
          <a:xfrm>
            <a:off x="881349" y="2467775"/>
            <a:ext cx="7348251" cy="1569660"/>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[Feature Selection]</a:t>
            </a:r>
          </a:p>
          <a:p>
            <a:pPr algn="l"/>
            <a:r>
              <a:rPr lang="en-US" sz="1600" dirty="0" smtClean="0">
                <a:latin typeface="Courier New" pitchFamily="49" charset="0"/>
                <a:cs typeface="Courier New" pitchFamily="49" charset="0"/>
              </a:rPr>
              <a:t>Choose the features to install:</a:t>
            </a:r>
          </a:p>
          <a:p>
            <a:pPr algn="l"/>
            <a:r>
              <a:rPr lang="en-US" sz="1600" dirty="0" smtClean="0">
                <a:latin typeface="Courier New" pitchFamily="49" charset="0"/>
                <a:cs typeface="Courier New" pitchFamily="49" charset="0"/>
              </a:rPr>
              <a:t>[X] 1 - Enterprise Edition</a:t>
            </a:r>
          </a:p>
          <a:p>
            <a:pPr algn="l"/>
            <a:r>
              <a:rPr lang="en-US" sz="1600" dirty="0" smtClean="0">
                <a:latin typeface="Courier New" pitchFamily="49" charset="0"/>
                <a:cs typeface="Courier New" pitchFamily="49" charset="0"/>
              </a:rPr>
              <a:t>[X] 2 - QXtend</a:t>
            </a:r>
          </a:p>
          <a:p>
            <a:pPr algn="l"/>
            <a:r>
              <a:rPr lang="en-US" sz="1600" dirty="0" smtClean="0">
                <a:latin typeface="Courier New" pitchFamily="49" charset="0"/>
                <a:cs typeface="Courier New" pitchFamily="49" charset="0"/>
              </a:rPr>
              <a:t>[X] 3 - Demo Data</a:t>
            </a:r>
          </a:p>
          <a:p>
            <a:pPr algn="l"/>
            <a:r>
              <a:rPr lang="en-US" sz="1600" dirty="0" smtClean="0">
                <a:latin typeface="Courier New" pitchFamily="49" charset="0"/>
                <a:cs typeface="Courier New" pitchFamily="49" charset="0"/>
              </a:rPr>
              <a:t>Hit ENTER to move to the next question.</a:t>
            </a:r>
            <a:endParaRPr lang="en-US" sz="1600" dirty="0">
              <a:latin typeface="Courier New" pitchFamily="49" charset="0"/>
              <a:cs typeface="Courier New" pitchFamily="49"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Loading Demo Data</a:t>
            </a:r>
            <a:endParaRPr lang="en-US" dirty="0"/>
          </a:p>
        </p:txBody>
      </p:sp>
      <p:sp>
        <p:nvSpPr>
          <p:cNvPr id="5" name="TextBox 4"/>
          <p:cNvSpPr txBox="1"/>
          <p:nvPr/>
        </p:nvSpPr>
        <p:spPr>
          <a:xfrm>
            <a:off x="892366" y="1388121"/>
            <a:ext cx="7359267" cy="427809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[Start Installation]</a:t>
            </a:r>
          </a:p>
          <a:p>
            <a:pPr algn="l"/>
            <a:r>
              <a:rPr lang="en-US" sz="1600" dirty="0" smtClean="0">
                <a:latin typeface="Courier New" pitchFamily="49" charset="0"/>
                <a:cs typeface="Courier New" pitchFamily="49" charset="0"/>
              </a:rPr>
              <a:t>Start installing QAD Enterprise Edition 2016?</a:t>
            </a:r>
          </a:p>
          <a:p>
            <a:pPr algn="l"/>
            <a:r>
              <a:rPr lang="en-US" sz="1600" dirty="0" smtClean="0">
                <a:latin typeface="Courier New" pitchFamily="49" charset="0"/>
                <a:cs typeface="Courier New" pitchFamily="49" charset="0"/>
              </a:rPr>
              <a:t>	n - No</a:t>
            </a:r>
          </a:p>
          <a:p>
            <a:pPr algn="l"/>
            <a:r>
              <a:rPr lang="en-US" sz="1600" dirty="0" smtClean="0">
                <a:latin typeface="Courier New" pitchFamily="49" charset="0"/>
                <a:cs typeface="Courier New" pitchFamily="49" charset="0"/>
              </a:rPr>
              <a:t>	y - Yes</a:t>
            </a:r>
          </a:p>
          <a:p>
            <a:pPr algn="l">
              <a:buFont typeface="Wingdings" pitchFamily="2" charset="2"/>
              <a:buChar char="Ø"/>
            </a:pPr>
            <a:r>
              <a:rPr lang="en-US" sz="1600" dirty="0" smtClean="0">
                <a:latin typeface="Courier New" pitchFamily="49" charset="0"/>
                <a:cs typeface="Courier New" pitchFamily="49" charset="0"/>
              </a:rPr>
              <a:t>Y</a:t>
            </a:r>
          </a:p>
          <a:p>
            <a:pPr algn="l">
              <a:buFont typeface="Wingdings" pitchFamily="2" charset="2"/>
              <a:buChar char="Ø"/>
            </a:pP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Validating</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Initializing instance</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Reconfiguring instance</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Resolving and copying packages</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Cleaning up</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INSTALL SUCCESSFUL</a:t>
            </a:r>
            <a:endParaRPr lang="en-US" sz="1600" dirty="0">
              <a:latin typeface="Courier New" pitchFamily="49" charset="0"/>
              <a:cs typeface="Courier New" pitchFamily="49" charset="0"/>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Rebuild Databases &amp; Update</a:t>
            </a:r>
          </a:p>
          <a:p>
            <a:pPr>
              <a:buNone/>
            </a:pPr>
            <a:endParaRPr lang="en-US" b="1" i="1" dirty="0" smtClean="0"/>
          </a:p>
          <a:p>
            <a:pPr>
              <a:buNone/>
            </a:pPr>
            <a:endParaRPr lang="en-US" b="1" i="1" dirty="0" smtClean="0"/>
          </a:p>
          <a:p>
            <a:pPr>
              <a:buNone/>
            </a:pPr>
            <a:r>
              <a:rPr lang="en-US" dirty="0" smtClean="0"/>
              <a:t>If you plan on switching between standard and demo data frequently you can create a backup of the databases with the demo data loaded and replace the </a:t>
            </a:r>
            <a:r>
              <a:rPr lang="en-US" i="1" dirty="0" smtClean="0"/>
              <a:t>database-rebuild command in the previous step </a:t>
            </a:r>
            <a:r>
              <a:rPr lang="en-US" dirty="0" smtClean="0"/>
              <a:t>with the </a:t>
            </a:r>
            <a:r>
              <a:rPr lang="en-US" i="1" dirty="0" smtClean="0"/>
              <a:t>database-restore command (referencing the appropriate tag).</a:t>
            </a:r>
            <a:endParaRPr lang="en-US" dirty="0"/>
          </a:p>
        </p:txBody>
      </p:sp>
      <p:sp>
        <p:nvSpPr>
          <p:cNvPr id="3" name="Title 2"/>
          <p:cNvSpPr>
            <a:spLocks noGrp="1"/>
          </p:cNvSpPr>
          <p:nvPr>
            <p:ph type="title"/>
          </p:nvPr>
        </p:nvSpPr>
        <p:spPr/>
        <p:txBody>
          <a:bodyPr/>
          <a:lstStyle/>
          <a:p>
            <a:r>
              <a:rPr lang="en-US" dirty="0" smtClean="0"/>
              <a:t>Loading Demo Data</a:t>
            </a:r>
            <a:endParaRPr lang="en-US" dirty="0"/>
          </a:p>
        </p:txBody>
      </p:sp>
      <p:sp>
        <p:nvSpPr>
          <p:cNvPr id="5" name="TextBox 4"/>
          <p:cNvSpPr txBox="1"/>
          <p:nvPr/>
        </p:nvSpPr>
        <p:spPr>
          <a:xfrm>
            <a:off x="815250" y="5640634"/>
            <a:ext cx="7513504"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a:t>
            </a:r>
            <a:r>
              <a:rPr lang="en-US" sz="2400" dirty="0" smtClean="0">
                <a:latin typeface="Courier New" pitchFamily="49" charset="0"/>
                <a:cs typeface="Courier New" pitchFamily="49" charset="0"/>
              </a:rPr>
              <a:t>tag:demo</a:t>
            </a:r>
            <a:r>
              <a:rPr lang="en-US" sz="2400" dirty="0" smtClean="0">
                <a:latin typeface="Courier New" pitchFamily="49" charset="0"/>
                <a:cs typeface="Courier New" pitchFamily="49" charset="0"/>
              </a:rPr>
              <a:t>-data database-backup</a:t>
            </a:r>
            <a:endParaRPr lang="en-US" sz="2400" dirty="0">
              <a:latin typeface="Courier New" pitchFamily="49" charset="0"/>
              <a:cs typeface="Courier New" pitchFamily="49" charset="0"/>
            </a:endParaRPr>
          </a:p>
        </p:txBody>
      </p:sp>
      <p:sp>
        <p:nvSpPr>
          <p:cNvPr id="6" name="TextBox 5"/>
          <p:cNvSpPr txBox="1"/>
          <p:nvPr/>
        </p:nvSpPr>
        <p:spPr>
          <a:xfrm>
            <a:off x="1255935" y="1575407"/>
            <a:ext cx="6621137"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database-rebuild</a:t>
            </a:r>
          </a:p>
          <a:p>
            <a:pPr algn="l"/>
            <a:r>
              <a:rPr lang="en-US" sz="2400" dirty="0" smtClean="0">
                <a:latin typeface="Courier New" pitchFamily="49" charset="0"/>
                <a:cs typeface="Courier New" pitchFamily="49" charset="0"/>
              </a:rPr>
              <a:t>&gt; yab -clean update</a:t>
            </a:r>
            <a:endParaRPr lang="en-US" sz="2400" dirty="0">
              <a:latin typeface="Courier New" pitchFamily="49" charset="0"/>
              <a:cs typeface="Courier New" pitchFamily="49"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restore the original data.</a:t>
            </a:r>
          </a:p>
          <a:p>
            <a:pPr>
              <a:buNone/>
            </a:pPr>
            <a:r>
              <a:rPr lang="en-US" b="1" i="1" dirty="0" smtClean="0"/>
              <a:t>Stop Environment</a:t>
            </a:r>
          </a:p>
          <a:p>
            <a:pPr>
              <a:buNone/>
            </a:pPr>
            <a:endParaRPr lang="en-US" b="1" i="1" dirty="0" smtClean="0"/>
          </a:p>
          <a:p>
            <a:pPr>
              <a:buNone/>
            </a:pPr>
            <a:endParaRPr lang="en-US" b="1" i="1" dirty="0" smtClean="0"/>
          </a:p>
          <a:p>
            <a:pPr>
              <a:buNone/>
            </a:pPr>
            <a:r>
              <a:rPr lang="en-US" b="1" i="1" dirty="0" smtClean="0"/>
              <a:t>Unconfigure</a:t>
            </a:r>
            <a:r>
              <a:rPr lang="en-US" b="1" i="1" dirty="0" smtClean="0"/>
              <a:t> Demo Data</a:t>
            </a:r>
          </a:p>
          <a:p>
            <a:pPr>
              <a:buNone/>
            </a:pPr>
            <a:r>
              <a:rPr lang="en-US" dirty="0" smtClean="0"/>
              <a:t>The YAB installer is used to reconfigure the environment to use the release data.</a:t>
            </a:r>
            <a:endParaRPr lang="en-US" dirty="0"/>
          </a:p>
        </p:txBody>
      </p:sp>
      <p:sp>
        <p:nvSpPr>
          <p:cNvPr id="3" name="Title 2"/>
          <p:cNvSpPr>
            <a:spLocks noGrp="1"/>
          </p:cNvSpPr>
          <p:nvPr>
            <p:ph type="title"/>
          </p:nvPr>
        </p:nvSpPr>
        <p:spPr/>
        <p:txBody>
          <a:bodyPr/>
          <a:lstStyle/>
          <a:p>
            <a:r>
              <a:rPr lang="en-US" dirty="0" smtClean="0"/>
              <a:t>Restoring Original Data</a:t>
            </a:r>
            <a:endParaRPr lang="en-US" dirty="0"/>
          </a:p>
        </p:txBody>
      </p:sp>
      <p:sp>
        <p:nvSpPr>
          <p:cNvPr id="5" name="TextBox 4"/>
          <p:cNvSpPr txBox="1"/>
          <p:nvPr/>
        </p:nvSpPr>
        <p:spPr>
          <a:xfrm>
            <a:off x="914400" y="2005068"/>
            <a:ext cx="7293166"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stop</a:t>
            </a:r>
            <a:endParaRPr lang="en-US" sz="2400" dirty="0">
              <a:latin typeface="Courier New" pitchFamily="49" charset="0"/>
              <a:cs typeface="Courier New" pitchFamily="49" charset="0"/>
            </a:endParaRPr>
          </a:p>
        </p:txBody>
      </p:sp>
      <p:sp>
        <p:nvSpPr>
          <p:cNvPr id="6" name="TextBox 5"/>
          <p:cNvSpPr txBox="1"/>
          <p:nvPr/>
        </p:nvSpPr>
        <p:spPr>
          <a:xfrm>
            <a:off x="903383" y="4880472"/>
            <a:ext cx="7326217"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install /dr01/installs/image -install-</a:t>
            </a:r>
            <a:r>
              <a:rPr lang="en-US" sz="1600" dirty="0" smtClean="0">
                <a:latin typeface="Courier New" pitchFamily="49" charset="0"/>
                <a:cs typeface="Courier New" pitchFamily="49" charset="0"/>
              </a:rPr>
              <a:t>update:false</a:t>
            </a:r>
            <a:endParaRPr lang="en-US" sz="1600" dirty="0">
              <a:latin typeface="Courier New" pitchFamily="49" charset="0"/>
              <a:cs typeface="Courier New" pitchFamily="49" charset="0"/>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Proceed through the installer prompts up to the 'Feature Selection' page, and ensure '3 - Demo Data' is not selected.</a:t>
            </a:r>
            <a:endParaRPr lang="en-US" dirty="0"/>
          </a:p>
        </p:txBody>
      </p:sp>
      <p:sp>
        <p:nvSpPr>
          <p:cNvPr id="3" name="Title 2"/>
          <p:cNvSpPr>
            <a:spLocks noGrp="1"/>
          </p:cNvSpPr>
          <p:nvPr>
            <p:ph type="title"/>
          </p:nvPr>
        </p:nvSpPr>
        <p:spPr/>
        <p:txBody>
          <a:bodyPr/>
          <a:lstStyle/>
          <a:p>
            <a:r>
              <a:rPr lang="en-US" dirty="0" smtClean="0"/>
              <a:t>Restoring Original Data</a:t>
            </a:r>
            <a:endParaRPr lang="en-US" dirty="0"/>
          </a:p>
        </p:txBody>
      </p:sp>
      <p:sp>
        <p:nvSpPr>
          <p:cNvPr id="5" name="TextBox 4"/>
          <p:cNvSpPr txBox="1"/>
          <p:nvPr/>
        </p:nvSpPr>
        <p:spPr>
          <a:xfrm>
            <a:off x="848305" y="2489806"/>
            <a:ext cx="7425369" cy="1569660"/>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[Feature Selection]</a:t>
            </a:r>
          </a:p>
          <a:p>
            <a:pPr algn="l"/>
            <a:r>
              <a:rPr lang="en-US" sz="1600" dirty="0" smtClean="0">
                <a:latin typeface="Courier New" pitchFamily="49" charset="0"/>
                <a:cs typeface="Courier New" pitchFamily="49" charset="0"/>
              </a:rPr>
              <a:t>Choose the features to install:</a:t>
            </a:r>
          </a:p>
          <a:p>
            <a:pPr algn="l"/>
            <a:r>
              <a:rPr lang="en-US" sz="1600" dirty="0" smtClean="0">
                <a:latin typeface="Courier New" pitchFamily="49" charset="0"/>
                <a:cs typeface="Courier New" pitchFamily="49" charset="0"/>
              </a:rPr>
              <a:t>	[X] 1 - Enterprise Edition</a:t>
            </a:r>
          </a:p>
          <a:p>
            <a:pPr algn="l"/>
            <a:r>
              <a:rPr lang="en-US" sz="1600" dirty="0" smtClean="0">
                <a:latin typeface="Courier New" pitchFamily="49" charset="0"/>
                <a:cs typeface="Courier New" pitchFamily="49" charset="0"/>
              </a:rPr>
              <a:t>	[X] 2 - QXtend</a:t>
            </a:r>
          </a:p>
          <a:p>
            <a:pPr algn="l"/>
            <a:r>
              <a:rPr lang="en-US" sz="1600" dirty="0" smtClean="0">
                <a:latin typeface="Courier New" pitchFamily="49" charset="0"/>
                <a:cs typeface="Courier New" pitchFamily="49" charset="0"/>
              </a:rPr>
              <a:t>	[ ] 3 - Demo Data</a:t>
            </a:r>
          </a:p>
          <a:p>
            <a:pPr algn="l"/>
            <a:r>
              <a:rPr lang="en-US" sz="1600" dirty="0" smtClean="0">
                <a:latin typeface="Courier New" pitchFamily="49" charset="0"/>
                <a:cs typeface="Courier New" pitchFamily="49" charset="0"/>
              </a:rPr>
              <a:t>Hit ENTER to move to the next question.</a:t>
            </a:r>
            <a:endParaRPr lang="en-US" sz="1600" dirty="0">
              <a:latin typeface="Courier New" pitchFamily="49" charset="0"/>
              <a:cs typeface="Courier New" pitchFamily="49" charset="0"/>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Start the installation to reconfigure the environment.</a:t>
            </a:r>
            <a:endParaRPr lang="en-US" dirty="0"/>
          </a:p>
        </p:txBody>
      </p:sp>
      <p:sp>
        <p:nvSpPr>
          <p:cNvPr id="3" name="Title 2"/>
          <p:cNvSpPr>
            <a:spLocks noGrp="1"/>
          </p:cNvSpPr>
          <p:nvPr>
            <p:ph type="title"/>
          </p:nvPr>
        </p:nvSpPr>
        <p:spPr/>
        <p:txBody>
          <a:bodyPr/>
          <a:lstStyle/>
          <a:p>
            <a:r>
              <a:rPr lang="en-US" dirty="0" smtClean="0"/>
              <a:t>Restoring Original Data</a:t>
            </a:r>
            <a:endParaRPr lang="en-US" dirty="0"/>
          </a:p>
        </p:txBody>
      </p:sp>
      <p:sp>
        <p:nvSpPr>
          <p:cNvPr id="5" name="TextBox 4"/>
          <p:cNvSpPr txBox="1"/>
          <p:nvPr/>
        </p:nvSpPr>
        <p:spPr>
          <a:xfrm>
            <a:off x="892366" y="1894896"/>
            <a:ext cx="7337234" cy="427809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[Start Installation]</a:t>
            </a:r>
          </a:p>
          <a:p>
            <a:pPr algn="l"/>
            <a:r>
              <a:rPr lang="en-US" sz="1600" dirty="0" smtClean="0">
                <a:latin typeface="Courier New" pitchFamily="49" charset="0"/>
                <a:cs typeface="Courier New" pitchFamily="49" charset="0"/>
              </a:rPr>
              <a:t>Start installing QAD Enterprise Edition 2016?</a:t>
            </a:r>
          </a:p>
          <a:p>
            <a:pPr algn="l"/>
            <a:r>
              <a:rPr lang="en-US" sz="1600" dirty="0" smtClean="0">
                <a:latin typeface="Courier New" pitchFamily="49" charset="0"/>
                <a:cs typeface="Courier New" pitchFamily="49" charset="0"/>
              </a:rPr>
              <a:t>	n - No</a:t>
            </a:r>
          </a:p>
          <a:p>
            <a:pPr algn="l"/>
            <a:r>
              <a:rPr lang="en-US" sz="1600" dirty="0" smtClean="0">
                <a:latin typeface="Courier New" pitchFamily="49" charset="0"/>
                <a:cs typeface="Courier New" pitchFamily="49" charset="0"/>
              </a:rPr>
              <a:t>	y - Yes</a:t>
            </a:r>
          </a:p>
          <a:p>
            <a:pPr algn="l"/>
            <a:r>
              <a:rPr lang="en-US" sz="1600" dirty="0" smtClean="0">
                <a:latin typeface="Courier New" pitchFamily="49" charset="0"/>
                <a:cs typeface="Courier New" pitchFamily="49" charset="0"/>
              </a:rPr>
              <a:t>&gt; Y</a:t>
            </a:r>
          </a:p>
          <a:p>
            <a:pPr algn="l">
              <a:buFont typeface="Wingdings" pitchFamily="2" charset="2"/>
              <a:buChar char="Ø"/>
            </a:pP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Validating</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Initializing instance</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Reconfiguring instance</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Resolving and copying packages</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Cleaning up</a:t>
            </a:r>
          </a:p>
          <a:p>
            <a:pPr algn="l"/>
            <a:r>
              <a:rPr lang="en-US" sz="1600" dirty="0" smtClean="0">
                <a:latin typeface="Courier New" pitchFamily="49" charset="0"/>
                <a:cs typeface="Courier New" pitchFamily="49" charset="0"/>
              </a:rPr>
              <a:t>OK</a:t>
            </a:r>
          </a:p>
          <a:p>
            <a:pPr algn="l"/>
            <a:r>
              <a:rPr lang="en-US" sz="1600" dirty="0" smtClean="0">
                <a:latin typeface="Courier New" pitchFamily="49" charset="0"/>
                <a:cs typeface="Courier New" pitchFamily="49" charset="0"/>
              </a:rPr>
              <a:t>INSTALL SUCCESSFUL</a:t>
            </a:r>
            <a:endParaRPr lang="en-US" sz="1600" dirty="0">
              <a:latin typeface="Courier New" pitchFamily="49" charset="0"/>
              <a:cs typeface="Courier New" pitchFamily="49" charset="0"/>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Restore Initial Backup &amp; Update</a:t>
            </a:r>
            <a:endParaRPr lang="en-US" dirty="0"/>
          </a:p>
        </p:txBody>
      </p:sp>
      <p:sp>
        <p:nvSpPr>
          <p:cNvPr id="3" name="Title 2"/>
          <p:cNvSpPr>
            <a:spLocks noGrp="1"/>
          </p:cNvSpPr>
          <p:nvPr>
            <p:ph type="title"/>
          </p:nvPr>
        </p:nvSpPr>
        <p:spPr/>
        <p:txBody>
          <a:bodyPr/>
          <a:lstStyle/>
          <a:p>
            <a:r>
              <a:rPr lang="en-US" dirty="0" smtClean="0"/>
              <a:t>Restoring Original Data</a:t>
            </a:r>
            <a:endParaRPr lang="en-US" dirty="0"/>
          </a:p>
        </p:txBody>
      </p:sp>
      <p:sp>
        <p:nvSpPr>
          <p:cNvPr id="5" name="TextBox 4"/>
          <p:cNvSpPr txBox="1"/>
          <p:nvPr/>
        </p:nvSpPr>
        <p:spPr>
          <a:xfrm>
            <a:off x="925417" y="1762695"/>
            <a:ext cx="7293166"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a:t>
            </a:r>
            <a:r>
              <a:rPr lang="en-US" sz="1800" dirty="0" smtClean="0">
                <a:latin typeface="Courier New" pitchFamily="49" charset="0"/>
                <a:cs typeface="Courier New" pitchFamily="49" charset="0"/>
              </a:rPr>
              <a:t>tag:initial</a:t>
            </a:r>
            <a:r>
              <a:rPr lang="en-US" sz="1800" dirty="0" smtClean="0">
                <a:latin typeface="Courier New" pitchFamily="49" charset="0"/>
                <a:cs typeface="Courier New" pitchFamily="49" charset="0"/>
              </a:rPr>
              <a:t>-backup database-restore update</a:t>
            </a:r>
            <a:endParaRPr lang="en-US" sz="1800" dirty="0">
              <a:latin typeface="Courier New" pitchFamily="49" charset="0"/>
              <a:cs typeface="Courier New" pitchFamily="49"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An environment is composed of packages. Packages are read-only software bundles that are used to distribute application and management components. </a:t>
            </a:r>
            <a:endParaRPr lang="en-US" dirty="0"/>
          </a:p>
        </p:txBody>
      </p:sp>
      <p:sp>
        <p:nvSpPr>
          <p:cNvPr id="3" name="Title 2"/>
          <p:cNvSpPr>
            <a:spLocks noGrp="1"/>
          </p:cNvSpPr>
          <p:nvPr>
            <p:ph type="title"/>
          </p:nvPr>
        </p:nvSpPr>
        <p:spPr/>
        <p:txBody>
          <a:bodyPr/>
          <a:lstStyle/>
          <a:p>
            <a:r>
              <a:rPr lang="en-US" dirty="0" smtClean="0"/>
              <a:t>Packages</a:t>
            </a:r>
            <a:endParaRPr 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Progress sessions use the PROPATH to locate resources. The PROPATH is a list of paths where requests for resources are satisfied by the first path in which the resource is defined. To simplify the management of PROPATH information, QAD Enterprise Applications defines a set of base PROPATH definitions which are then reused in </a:t>
            </a:r>
            <a:r>
              <a:rPr lang="fr-FR" dirty="0" smtClean="0"/>
              <a:t>different</a:t>
            </a:r>
            <a:r>
              <a:rPr lang="fr-FR" dirty="0" smtClean="0"/>
              <a:t> application sessions (</a:t>
            </a:r>
            <a:r>
              <a:rPr lang="fr-FR" dirty="0" smtClean="0"/>
              <a:t>telnet</a:t>
            </a:r>
            <a:r>
              <a:rPr lang="fr-FR" dirty="0" smtClean="0"/>
              <a:t>, client, </a:t>
            </a:r>
            <a:r>
              <a:rPr lang="fr-FR" dirty="0" smtClean="0"/>
              <a:t>appservers</a:t>
            </a:r>
            <a:r>
              <a:rPr lang="fr-FR" dirty="0" smtClean="0"/>
              <a:t>, </a:t>
            </a:r>
            <a:r>
              <a:rPr lang="fr-FR" dirty="0" smtClean="0"/>
              <a:t>etc</a:t>
            </a:r>
            <a:r>
              <a:rPr lang="fr-FR" dirty="0" smtClean="0"/>
              <a:t>).</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Base Definitions</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graphicFrame>
        <p:nvGraphicFramePr>
          <p:cNvPr id="5" name="Table 4"/>
          <p:cNvGraphicFramePr>
            <a:graphicFrameLocks noGrp="1"/>
          </p:cNvGraphicFramePr>
          <p:nvPr/>
        </p:nvGraphicFramePr>
        <p:xfrm>
          <a:off x="1524000" y="1892765"/>
          <a:ext cx="6096000" cy="3114040"/>
        </p:xfrm>
        <a:graphic>
          <a:graphicData uri="http://schemas.openxmlformats.org/drawingml/2006/table">
            <a:tbl>
              <a:tblPr firstRow="1" bandRow="1">
                <a:tableStyleId>{5C22544A-7EE6-4342-B048-85BDC9FD1C3A}</a:tableStyleId>
              </a:tblPr>
              <a:tblGrid>
                <a:gridCol w="1858178"/>
                <a:gridCol w="4237822"/>
              </a:tblGrid>
              <a:tr h="370840">
                <a:tc>
                  <a:txBody>
                    <a:bodyPr/>
                    <a:lstStyle/>
                    <a:p>
                      <a:r>
                        <a:rPr lang="en-US" dirty="0" smtClean="0"/>
                        <a:t>Setting</a:t>
                      </a:r>
                      <a:endParaRPr lang="en-US" dirty="0"/>
                    </a:p>
                  </a:txBody>
                  <a:tcPr/>
                </a:tc>
                <a:tc>
                  <a:txBody>
                    <a:bodyPr/>
                    <a:lstStyle/>
                    <a:p>
                      <a:r>
                        <a:rPr lang="en-US" dirty="0" smtClean="0"/>
                        <a:t>Description</a:t>
                      </a:r>
                      <a:endParaRPr lang="en-US" dirty="0"/>
                    </a:p>
                  </a:txBody>
                  <a:tcPr/>
                </a:tc>
              </a:tr>
              <a:tr h="370840">
                <a:tc>
                  <a:txBody>
                    <a:bodyPr/>
                    <a:lstStyle/>
                    <a:p>
                      <a:r>
                        <a:rPr lang="en-US" dirty="0" smtClean="0"/>
                        <a:t>propath.base</a:t>
                      </a:r>
                      <a:endParaRPr lang="en-US" dirty="0"/>
                    </a:p>
                  </a:txBody>
                  <a:tcPr/>
                </a:tc>
                <a:tc>
                  <a:txBody>
                    <a:bodyPr/>
                    <a:lstStyle/>
                    <a:p>
                      <a:r>
                        <a:rPr lang="en-US" sz="1800" kern="1200" baseline="0" dirty="0" smtClean="0">
                          <a:solidFill>
                            <a:schemeClr val="dk1"/>
                          </a:solidFill>
                          <a:latin typeface="+mn-lt"/>
                          <a:ea typeface="+mn-ea"/>
                          <a:cs typeface="+mn-cs"/>
                        </a:rPr>
                        <a:t>The most fundamental PROPATH definition inherited by many sessions.</a:t>
                      </a:r>
                      <a:endParaRPr lang="en-US" dirty="0"/>
                    </a:p>
                  </a:txBody>
                  <a:tcPr/>
                </a:tc>
              </a:tr>
              <a:tr h="370840">
                <a:tc>
                  <a:txBody>
                    <a:bodyPr/>
                    <a:lstStyle/>
                    <a:p>
                      <a:r>
                        <a:rPr lang="en-US" sz="1800" kern="1200" baseline="0" dirty="0" smtClean="0">
                          <a:solidFill>
                            <a:schemeClr val="dk1"/>
                          </a:solidFill>
                          <a:latin typeface="+mn-lt"/>
                          <a:ea typeface="+mn-ea"/>
                          <a:cs typeface="+mn-cs"/>
                        </a:rPr>
                        <a:t>propath.mfg</a:t>
                      </a:r>
                      <a:endParaRPr lang="en-US" dirty="0"/>
                    </a:p>
                  </a:txBody>
                  <a:tcPr/>
                </a:tc>
                <a:tc>
                  <a:txBody>
                    <a:bodyPr/>
                    <a:lstStyle/>
                    <a:p>
                      <a:r>
                        <a:rPr lang="en-US" sz="1800" kern="1200" baseline="0" dirty="0" smtClean="0">
                          <a:solidFill>
                            <a:schemeClr val="dk1"/>
                          </a:solidFill>
                          <a:latin typeface="+mn-lt"/>
                          <a:ea typeface="+mn-ea"/>
                          <a:cs typeface="+mn-cs"/>
                        </a:rPr>
                        <a:t>Extends </a:t>
                      </a:r>
                      <a:r>
                        <a:rPr lang="en-US" sz="1800" i="1" kern="1200" baseline="0" dirty="0" smtClean="0">
                          <a:solidFill>
                            <a:schemeClr val="dk1"/>
                          </a:solidFill>
                          <a:latin typeface="+mn-lt"/>
                          <a:ea typeface="+mn-ea"/>
                          <a:cs typeface="+mn-cs"/>
                        </a:rPr>
                        <a:t>propath.base to provide a base PROPATH for operational sessions.</a:t>
                      </a:r>
                      <a:endParaRPr lang="en-US" dirty="0"/>
                    </a:p>
                  </a:txBody>
                  <a:tcPr/>
                </a:tc>
              </a:tr>
              <a:tr h="370840">
                <a:tc>
                  <a:txBody>
                    <a:bodyPr/>
                    <a:lstStyle/>
                    <a:p>
                      <a:r>
                        <a:rPr lang="en-US" sz="1800" kern="1200" baseline="0" dirty="0" smtClean="0">
                          <a:solidFill>
                            <a:schemeClr val="dk1"/>
                          </a:solidFill>
                          <a:latin typeface="+mn-lt"/>
                          <a:ea typeface="+mn-ea"/>
                          <a:cs typeface="+mn-cs"/>
                        </a:rPr>
                        <a:t>propath.fin</a:t>
                      </a:r>
                      <a:endParaRPr lang="en-US" dirty="0"/>
                    </a:p>
                  </a:txBody>
                  <a:tcPr/>
                </a:tc>
                <a:tc>
                  <a:txBody>
                    <a:bodyPr/>
                    <a:lstStyle/>
                    <a:p>
                      <a:r>
                        <a:rPr lang="en-US" sz="1800" kern="1200" baseline="0" dirty="0" smtClean="0">
                          <a:solidFill>
                            <a:schemeClr val="dk1"/>
                          </a:solidFill>
                          <a:latin typeface="+mn-lt"/>
                          <a:ea typeface="+mn-ea"/>
                          <a:cs typeface="+mn-cs"/>
                        </a:rPr>
                        <a:t>propath.fin Extends </a:t>
                      </a:r>
                      <a:r>
                        <a:rPr lang="en-US" sz="1800" i="1" kern="1200" baseline="0" dirty="0" smtClean="0">
                          <a:solidFill>
                            <a:schemeClr val="dk1"/>
                          </a:solidFill>
                          <a:latin typeface="+mn-lt"/>
                          <a:ea typeface="+mn-ea"/>
                          <a:cs typeface="+mn-cs"/>
                        </a:rPr>
                        <a:t>propath.base to provide a base PROPATH for Finance sessions.</a:t>
                      </a:r>
                      <a:endParaRPr lang="en-US" dirty="0"/>
                    </a:p>
                  </a:txBody>
                  <a:tcPr/>
                </a:tc>
              </a:tr>
            </a:tbl>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Analysis</a:t>
            </a:r>
          </a:p>
          <a:p>
            <a:pPr>
              <a:buNone/>
            </a:pPr>
            <a:r>
              <a:rPr lang="en-US" dirty="0" smtClean="0"/>
              <a:t>The following command lists all of the PROPATH settings and may be used to determine the setting or setting(s) that control the Progress sessions of interest.</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892366" y="3338108"/>
            <a:ext cx="7326218" cy="2554545"/>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-skip-value config "*propath*"</a:t>
            </a:r>
          </a:p>
          <a:p>
            <a:pPr algn="l"/>
            <a:r>
              <a:rPr lang="en-US" sz="1600" dirty="0" smtClean="0">
                <a:latin typeface="Courier New" pitchFamily="49" charset="0"/>
                <a:cs typeface="Courier New" pitchFamily="49" charset="0"/>
              </a:rPr>
              <a:t>appserver.fin.propath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appserver.mfg.propath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appserver.qra.propath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appserver.qxosi.propath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appserver.qxoui.propath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appserver.qxtnative.propath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clientscript._base.properties.propath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code.fin.propath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(-trace) option can be used to drill into a specific PROPATH to see how it was constructed. In the following example we see that the PROPATH that controls the Financials application server inherits the paths from </a:t>
            </a:r>
            <a:r>
              <a:rPr lang="en-US" i="1" dirty="0" smtClean="0"/>
              <a:t>propath.fin, which in turn inherits the paths from </a:t>
            </a:r>
            <a:r>
              <a:rPr lang="en-US" i="1" dirty="0" smtClean="0"/>
              <a:t>propath.base</a:t>
            </a:r>
            <a:r>
              <a:rPr lang="en-US" i="1" dirty="0" smtClean="0"/>
              <a:t>, and that there are independent contributions to the path.</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451691" y="1167784"/>
            <a:ext cx="8218583" cy="4832092"/>
          </a:xfrm>
          <a:prstGeom prst="rect">
            <a:avLst/>
          </a:prstGeom>
          <a:noFill/>
          <a:ln>
            <a:solidFill>
              <a:schemeClr val="tx1"/>
            </a:solidFill>
          </a:ln>
        </p:spPr>
        <p:txBody>
          <a:bodyPr wrap="square" rtlCol="0">
            <a:spAutoFit/>
          </a:bodyPr>
          <a:lstStyle/>
          <a:p>
            <a:pPr algn="l"/>
            <a:r>
              <a:rPr lang="en-US" sz="1400" dirty="0" smtClean="0"/>
              <a:t>&gt; yab -trace -skip-value config </a:t>
            </a:r>
            <a:r>
              <a:rPr lang="en-US" sz="1400" dirty="0" smtClean="0"/>
              <a:t>appserver.fin.propath</a:t>
            </a:r>
            <a:endParaRPr lang="en-US" sz="1400" dirty="0" smtClean="0"/>
          </a:p>
          <a:p>
            <a:pPr algn="l"/>
            <a:r>
              <a:rPr lang="en-US" sz="1400" dirty="0" smtClean="0"/>
              <a:t>appserver.fin.propath</a:t>
            </a:r>
            <a:r>
              <a:rPr lang="en-US" sz="1400" dirty="0" smtClean="0"/>
              <a:t> (inherited: </a:t>
            </a:r>
            <a:r>
              <a:rPr lang="en-US" sz="1400" dirty="0" smtClean="0"/>
              <a:t>propath.base</a:t>
            </a:r>
            <a:r>
              <a:rPr lang="en-US" sz="1400" dirty="0" smtClean="0"/>
              <a:t> =&gt; propath.fin)</a:t>
            </a:r>
          </a:p>
          <a:p>
            <a:pPr algn="l"/>
            <a:r>
              <a:rPr lang="en-US" sz="1400" dirty="0" smtClean="0"/>
              <a:t>@ref propath.fin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endParaRPr lang="en-US" sz="1400" dirty="0" smtClean="0"/>
          </a:p>
          <a:p>
            <a:pPr algn="l"/>
            <a:r>
              <a:rPr lang="en-US" sz="1400" dirty="0" smtClean="0"/>
              <a:t>@ref </a:t>
            </a:r>
            <a:r>
              <a:rPr lang="en-US" sz="1400" dirty="0" smtClean="0"/>
              <a:t>propath.base</a:t>
            </a:r>
            <a:r>
              <a:rPr lang="en-US" sz="1400" dirty="0" smtClean="0"/>
              <a:t>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endParaRPr lang="en-US" sz="1400" dirty="0" smtClean="0"/>
          </a:p>
          <a:p>
            <a:pPr algn="l"/>
            <a:r>
              <a:rPr lang="en-US" sz="1400" dirty="0" smtClean="0"/>
              <a:t>${dist.dir}/fin/patch,${</a:t>
            </a:r>
            <a:r>
              <a:rPr lang="en-US" sz="1400" dirty="0" smtClean="0"/>
              <a:t>appdir</a:t>
            </a:r>
            <a:r>
              <a:rPr lang="en-US" sz="1400" dirty="0" smtClean="0"/>
              <a:t>}/dist/fin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r>
              <a:rPr lang="en-US" sz="1400" dirty="0" smtClean="0"/>
              <a:t> (+)</a:t>
            </a:r>
          </a:p>
          <a:p>
            <a:pPr algn="l"/>
            <a:r>
              <a:rPr lang="en-US" sz="1400" dirty="0" smtClean="0"/>
              <a:t>${</a:t>
            </a:r>
            <a:r>
              <a:rPr lang="en-US" sz="1400" dirty="0" smtClean="0"/>
              <a:t>packages.fin-bldata.dir</a:t>
            </a:r>
            <a:r>
              <a:rPr lang="en-US" sz="1400" dirty="0" smtClean="0"/>
              <a:t>},${packages.fin-bin64-qadfin.dir}/qadfin.pl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r>
              <a:rPr lang="en-US" sz="1400" dirty="0" smtClean="0"/>
              <a:t> (+)</a:t>
            </a:r>
          </a:p>
          <a:p>
            <a:pPr algn="l"/>
            <a:r>
              <a:rPr lang="en-US" sz="1400" dirty="0" smtClean="0"/>
              <a:t>${</a:t>
            </a:r>
            <a:r>
              <a:rPr lang="en-US" sz="1400" dirty="0" smtClean="0"/>
              <a:t>appdir</a:t>
            </a:r>
            <a:r>
              <a:rPr lang="en-US" sz="1400" dirty="0" smtClean="0"/>
              <a:t>}/config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r>
              <a:rPr lang="en-US" sz="1400" dirty="0" smtClean="0"/>
              <a:t> (+)</a:t>
            </a:r>
          </a:p>
          <a:p>
            <a:pPr algn="l"/>
            <a:r>
              <a:rPr lang="en-US" sz="1400" dirty="0" smtClean="0"/>
              <a:t>${</a:t>
            </a:r>
            <a:r>
              <a:rPr lang="en-US" sz="1400" dirty="0" smtClean="0"/>
              <a:t>netui.pro.dir</a:t>
            </a:r>
            <a:r>
              <a:rPr lang="en-US" sz="1400" dirty="0" smtClean="0"/>
              <a:t>}/com/mfgpro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r>
              <a:rPr lang="en-US" sz="1400" dirty="0" smtClean="0"/>
              <a:t> (+)</a:t>
            </a:r>
          </a:p>
          <a:p>
            <a:pPr algn="l"/>
            <a:r>
              <a:rPr lang="en-US" sz="1400" dirty="0" smtClean="0"/>
              <a:t>.,${packages.qra-oe11.dir}/lib/qra.pl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r>
              <a:rPr lang="en-US" sz="1400" dirty="0" smtClean="0"/>
              <a:t> (+)</a:t>
            </a:r>
          </a:p>
          <a:p>
            <a:pPr algn="l"/>
            <a:r>
              <a:rPr lang="en-US" sz="1400" dirty="0" smtClean="0"/>
              <a:t>${code.mfg.dir},${code.mfg.dir}/us,${code.mfg.dir}/us/bbi :</a:t>
            </a:r>
          </a:p>
          <a:p>
            <a:pPr algn="l"/>
            <a:r>
              <a:rPr lang="en-US" sz="1400" dirty="0" smtClean="0"/>
              <a:t>build/config/packages/yab-</a:t>
            </a:r>
            <a:r>
              <a:rPr lang="en-US" sz="1400" dirty="0" smtClean="0"/>
              <a:t>ee</a:t>
            </a:r>
            <a:r>
              <a:rPr lang="en-US" sz="1400" dirty="0" smtClean="0"/>
              <a:t>-foundation/1/3/0/50/default/</a:t>
            </a:r>
            <a:r>
              <a:rPr lang="en-US" sz="1400" dirty="0" smtClean="0"/>
              <a:t>yab-ee-foundation.properties</a:t>
            </a:r>
            <a:r>
              <a:rPr lang="en-US" sz="1400" dirty="0" smtClean="0"/>
              <a:t> (+)</a:t>
            </a:r>
          </a:p>
          <a:p>
            <a:pPr algn="l"/>
            <a:r>
              <a:rPr lang="en-US" sz="1400" dirty="0" smtClean="0"/>
              <a:t>${</a:t>
            </a:r>
            <a:r>
              <a:rPr lang="en-US" sz="1400" dirty="0" smtClean="0"/>
              <a:t>packages.qracore.dir</a:t>
            </a:r>
            <a:r>
              <a:rPr lang="en-US" sz="1400" dirty="0" smtClean="0"/>
              <a:t>}/</a:t>
            </a:r>
            <a:r>
              <a:rPr lang="en-US" sz="1400" dirty="0" smtClean="0"/>
              <a:t>qad.qra.core</a:t>
            </a:r>
            <a:r>
              <a:rPr lang="en-US" sz="1400" dirty="0" smtClean="0"/>
              <a:t>/bin/qracore.pl :</a:t>
            </a:r>
          </a:p>
          <a:p>
            <a:pPr algn="l"/>
            <a:r>
              <a:rPr lang="en-US" sz="1400" dirty="0" smtClean="0"/>
              <a:t>build/config/packages/yab-</a:t>
            </a:r>
            <a:r>
              <a:rPr lang="en-US" sz="1400" dirty="0" smtClean="0"/>
              <a:t>qra</a:t>
            </a:r>
            <a:r>
              <a:rPr lang="en-US" sz="1400" dirty="0" smtClean="0"/>
              <a:t>/1/3/0/25/default/</a:t>
            </a:r>
            <a:r>
              <a:rPr lang="en-US" sz="1400" dirty="0" smtClean="0"/>
              <a:t>yab-qra.properties</a:t>
            </a:r>
            <a:r>
              <a:rPr lang="en-US" sz="1400" dirty="0" smtClean="0"/>
              <a:t> (+)</a:t>
            </a:r>
          </a:p>
          <a:p>
            <a:pPr algn="l"/>
            <a:r>
              <a:rPr lang="en-US" sz="1400" dirty="0" smtClean="0"/>
              <a:t>${</a:t>
            </a:r>
            <a:r>
              <a:rPr lang="en-US" sz="1400" dirty="0" smtClean="0"/>
              <a:t>code.qxi.dir</a:t>
            </a:r>
            <a:r>
              <a:rPr lang="en-US" sz="1400" dirty="0" smtClean="0"/>
              <a:t>} :</a:t>
            </a:r>
          </a:p>
          <a:p>
            <a:pPr algn="l"/>
            <a:r>
              <a:rPr lang="en-US" sz="1400" dirty="0" smtClean="0"/>
              <a:t>build/config/packages/yab-qxtend/1/3/0/27/default/</a:t>
            </a:r>
            <a:r>
              <a:rPr lang="en-US" sz="1400" dirty="0" smtClean="0"/>
              <a:t>yab-qxtend.properties</a:t>
            </a:r>
            <a:r>
              <a:rPr lang="en-US" sz="1400" dirty="0" smtClean="0"/>
              <a:t> (+)</a:t>
            </a:r>
            <a:endParaRPr lang="en-US" sz="1400"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Adding</a:t>
            </a:r>
          </a:p>
          <a:p>
            <a:pPr>
              <a:buNone/>
            </a:pPr>
            <a:r>
              <a:rPr lang="en-US" dirty="0" smtClean="0"/>
              <a:t>To add a path to a PROPATH choose one of the following options:</a:t>
            </a:r>
          </a:p>
          <a:p>
            <a:pPr>
              <a:buNone/>
            </a:pPr>
            <a:r>
              <a:rPr lang="en-US" b="1" dirty="0" smtClean="0"/>
              <a:t>Standard Priority</a:t>
            </a:r>
          </a:p>
          <a:p>
            <a:pPr>
              <a:buNone/>
            </a:pPr>
            <a:endParaRPr lang="en-US" b="1" dirty="0" smtClean="0"/>
          </a:p>
          <a:p>
            <a:pPr>
              <a:buNone/>
            </a:pPr>
            <a:endParaRPr lang="en-US" b="1" dirty="0" smtClean="0"/>
          </a:p>
          <a:p>
            <a:pPr>
              <a:buNone/>
            </a:pPr>
            <a:endParaRPr lang="en-US" b="1" dirty="0" smtClean="0"/>
          </a:p>
          <a:p>
            <a:pPr>
              <a:buNone/>
            </a:pPr>
            <a:r>
              <a:rPr lang="en-US" b="1" dirty="0" smtClean="0"/>
              <a:t>or</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826272" y="3040655"/>
            <a:ext cx="7480453" cy="1200329"/>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@id [PATH ID]</a:t>
            </a:r>
          </a:p>
          <a:p>
            <a:pPr algn="l"/>
            <a:r>
              <a:rPr lang="en-US" sz="2400" dirty="0" smtClean="0">
                <a:latin typeface="Courier New" pitchFamily="49" charset="0"/>
                <a:cs typeface="Courier New" pitchFamily="49" charset="0"/>
              </a:rPr>
              <a:t># @append</a:t>
            </a:r>
          </a:p>
          <a:p>
            <a:pPr algn="l"/>
            <a:r>
              <a:rPr lang="en-US" sz="2400" dirty="0" smtClean="0">
                <a:latin typeface="Courier New" pitchFamily="49" charset="0"/>
                <a:cs typeface="Courier New" pitchFamily="49" charset="0"/>
              </a:rPr>
              <a:t>[SETTING]=[PATH],[PATH]...</a:t>
            </a:r>
            <a:endParaRPr lang="en-US" sz="2400" dirty="0">
              <a:latin typeface="Courier New" pitchFamily="49" charset="0"/>
              <a:cs typeface="Courier New" pitchFamily="49" charset="0"/>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Non-Standard Priority</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870338" y="1586418"/>
            <a:ext cx="7381301" cy="1200329"/>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 @id [PATH ID]</a:t>
            </a:r>
          </a:p>
          <a:p>
            <a:pPr algn="l"/>
            <a:r>
              <a:rPr lang="en-US" sz="1800" dirty="0" smtClean="0">
                <a:latin typeface="Courier New" pitchFamily="49" charset="0"/>
                <a:cs typeface="Courier New" pitchFamily="49" charset="0"/>
              </a:rPr>
              <a:t># @append</a:t>
            </a:r>
          </a:p>
          <a:p>
            <a:pPr algn="l"/>
            <a:r>
              <a:rPr lang="en-US" sz="1800" dirty="0" smtClean="0">
                <a:latin typeface="Courier New" pitchFamily="49" charset="0"/>
                <a:cs typeface="Courier New" pitchFamily="49" charset="0"/>
              </a:rPr>
              <a:t># @group [GROUP ID]</a:t>
            </a:r>
          </a:p>
          <a:p>
            <a:pPr algn="l"/>
            <a:r>
              <a:rPr lang="en-US" sz="1800" dirty="0" smtClean="0">
                <a:latin typeface="Courier New" pitchFamily="49" charset="0"/>
                <a:cs typeface="Courier New" pitchFamily="49" charset="0"/>
              </a:rPr>
              <a:t>[SETTING]=[PATH],[PATH]...</a:t>
            </a:r>
            <a:endParaRPr lang="en-US" sz="1800" dirty="0">
              <a:latin typeface="Courier New" pitchFamily="49" charset="0"/>
              <a:cs typeface="Courier New" pitchFamily="49"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PATH ID can be used to refer to the path(s) when ordering the PROPATH (see below) and is optional. The GROUP ID is used to set the priority of the added path(s) using the following table:</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graphicFrame>
        <p:nvGraphicFramePr>
          <p:cNvPr id="5" name="Table 4"/>
          <p:cNvGraphicFramePr>
            <a:graphicFrameLocks noGrp="1"/>
          </p:cNvGraphicFramePr>
          <p:nvPr/>
        </p:nvGraphicFramePr>
        <p:xfrm>
          <a:off x="1512981" y="3369019"/>
          <a:ext cx="6096000" cy="222504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Group ID</a:t>
                      </a:r>
                      <a:endParaRPr lang="en-US" dirty="0"/>
                    </a:p>
                  </a:txBody>
                  <a:tcPr/>
                </a:tc>
                <a:tc>
                  <a:txBody>
                    <a:bodyPr/>
                    <a:lstStyle/>
                    <a:p>
                      <a:r>
                        <a:rPr lang="en-US" dirty="0" smtClean="0"/>
                        <a:t>Description</a:t>
                      </a:r>
                      <a:endParaRPr lang="en-US" dirty="0"/>
                    </a:p>
                  </a:txBody>
                  <a:tcPr/>
                </a:tc>
              </a:tr>
              <a:tr h="370840">
                <a:tc>
                  <a:txBody>
                    <a:bodyPr/>
                    <a:lstStyle/>
                    <a:p>
                      <a:r>
                        <a:rPr lang="en-US" dirty="0" smtClean="0"/>
                        <a:t>0</a:t>
                      </a:r>
                      <a:endParaRPr lang="en-US" dirty="0"/>
                    </a:p>
                  </a:txBody>
                  <a:tcPr/>
                </a:tc>
                <a:tc>
                  <a:txBody>
                    <a:bodyPr/>
                    <a:lstStyle/>
                    <a:p>
                      <a:r>
                        <a:rPr lang="en-US" dirty="0" smtClean="0"/>
                        <a:t>Bootstrap</a:t>
                      </a:r>
                      <a:endParaRPr lang="en-US" dirty="0"/>
                    </a:p>
                  </a:txBody>
                  <a:tcPr/>
                </a:tc>
              </a:tr>
              <a:tr h="370840">
                <a:tc>
                  <a:txBody>
                    <a:bodyPr/>
                    <a:lstStyle/>
                    <a:p>
                      <a:r>
                        <a:rPr lang="en-US" dirty="0" smtClean="0"/>
                        <a:t>1</a:t>
                      </a:r>
                      <a:endParaRPr lang="en-US" dirty="0"/>
                    </a:p>
                  </a:txBody>
                  <a:tcPr/>
                </a:tc>
                <a:tc>
                  <a:txBody>
                    <a:bodyPr/>
                    <a:lstStyle/>
                    <a:p>
                      <a:r>
                        <a:rPr lang="en-US" dirty="0" smtClean="0"/>
                        <a:t>Configuration</a:t>
                      </a:r>
                      <a:endParaRPr lang="en-US" dirty="0"/>
                    </a:p>
                  </a:txBody>
                  <a:tcPr/>
                </a:tc>
              </a:tr>
              <a:tr h="370840">
                <a:tc>
                  <a:txBody>
                    <a:bodyPr/>
                    <a:lstStyle/>
                    <a:p>
                      <a:r>
                        <a:rPr lang="en-US" dirty="0" smtClean="0"/>
                        <a:t>2</a:t>
                      </a:r>
                      <a:endParaRPr lang="en-US" dirty="0"/>
                    </a:p>
                  </a:txBody>
                  <a:tcPr/>
                </a:tc>
                <a:tc>
                  <a:txBody>
                    <a:bodyPr/>
                    <a:lstStyle/>
                    <a:p>
                      <a:r>
                        <a:rPr lang="en-US" dirty="0" smtClean="0"/>
                        <a:t>Customizations</a:t>
                      </a:r>
                      <a:endParaRPr lang="en-US" dirty="0"/>
                    </a:p>
                  </a:txBody>
                  <a:tcPr/>
                </a:tc>
              </a:tr>
              <a:tr h="370840">
                <a:tc>
                  <a:txBody>
                    <a:bodyPr/>
                    <a:lstStyle/>
                    <a:p>
                      <a:r>
                        <a:rPr lang="en-US" dirty="0" smtClean="0"/>
                        <a:t>3</a:t>
                      </a:r>
                      <a:endParaRPr lang="en-US" dirty="0"/>
                    </a:p>
                  </a:txBody>
                  <a:tcPr/>
                </a:tc>
                <a:tc>
                  <a:txBody>
                    <a:bodyPr/>
                    <a:lstStyle/>
                    <a:p>
                      <a:r>
                        <a:rPr lang="en-US" dirty="0" smtClean="0"/>
                        <a:t>Patches</a:t>
                      </a:r>
                      <a:endParaRPr lang="en-US" dirty="0"/>
                    </a:p>
                  </a:txBody>
                  <a:tcPr/>
                </a:tc>
              </a:tr>
              <a:tr h="370840">
                <a:tc>
                  <a:txBody>
                    <a:bodyPr/>
                    <a:lstStyle/>
                    <a:p>
                      <a:r>
                        <a:rPr lang="en-US" dirty="0" smtClean="0"/>
                        <a:t>(undefined)</a:t>
                      </a:r>
                      <a:endParaRPr lang="en-US" dirty="0"/>
                    </a:p>
                  </a:txBody>
                  <a:tcPr/>
                </a:tc>
                <a:tc>
                  <a:txBody>
                    <a:bodyPr/>
                    <a:lstStyle/>
                    <a:p>
                      <a:r>
                        <a:rPr lang="en-US" dirty="0" smtClean="0"/>
                        <a:t>Standard</a:t>
                      </a:r>
                      <a:endParaRPr lang="en-US" dirty="0"/>
                    </a:p>
                  </a:txBody>
                  <a:tcPr/>
                </a:tc>
              </a:tr>
            </a:tbl>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903384" y="1718628"/>
            <a:ext cx="7304182" cy="1200329"/>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@id test</a:t>
            </a:r>
          </a:p>
          <a:p>
            <a:pPr algn="l"/>
            <a:r>
              <a:rPr lang="en-US" sz="2400" dirty="0" smtClean="0">
                <a:latin typeface="Courier New" pitchFamily="49" charset="0"/>
                <a:cs typeface="Courier New" pitchFamily="49" charset="0"/>
              </a:rPr>
              <a:t># @append</a:t>
            </a:r>
          </a:p>
          <a:p>
            <a:pPr algn="l"/>
            <a:r>
              <a:rPr lang="en-US" sz="2400" dirty="0" smtClean="0">
                <a:latin typeface="Courier New" pitchFamily="49" charset="0"/>
                <a:cs typeface="Courier New" pitchFamily="49" charset="0"/>
              </a:rPr>
              <a:t>code.mfg.propath=/test/programs</a:t>
            </a:r>
            <a:endParaRPr lang="en-US" sz="2400" dirty="0">
              <a:latin typeface="Courier New" pitchFamily="49" charset="0"/>
              <a:cs typeface="Courier New" pitchFamily="49"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Ordering</a:t>
            </a:r>
          </a:p>
          <a:p>
            <a:pPr>
              <a:buNone/>
            </a:pPr>
            <a:r>
              <a:rPr lang="en-US" dirty="0" smtClean="0"/>
              <a:t>The group is used to define a first level ordering of paths. YAB guarantees that a path will be preceded by all paths associated with a lower group index and followed by all paths associated with a higher group index. Paths associated with the same group have an indeterminate order unless the Group Order annotation is used to define a secondary ordering of the members of a group.</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000" dirty="0" smtClean="0"/>
              <a:t>A software catalog is a structured collection of packages. A catalog may be stored in compressed (ZIP) or uncompressed format. Every QAD Enterprise Applications instance is associated with a software catalog that stores packages in uncompressed format. </a:t>
            </a:r>
            <a:endParaRPr lang="en-US" sz="2000" dirty="0"/>
          </a:p>
        </p:txBody>
      </p:sp>
      <p:sp>
        <p:nvSpPr>
          <p:cNvPr id="3" name="Title 2"/>
          <p:cNvSpPr>
            <a:spLocks noGrp="1"/>
          </p:cNvSpPr>
          <p:nvPr>
            <p:ph type="title"/>
          </p:nvPr>
        </p:nvSpPr>
        <p:spPr/>
        <p:txBody>
          <a:bodyPr/>
          <a:lstStyle/>
          <a:p>
            <a:r>
              <a:rPr lang="en-US" dirty="0" smtClean="0"/>
              <a:t>Software Catalogs</a:t>
            </a:r>
            <a:endParaRPr lang="en-US" dirty="0"/>
          </a:p>
        </p:txBody>
      </p:sp>
      <p:sp>
        <p:nvSpPr>
          <p:cNvPr id="5" name="TextBox 4"/>
          <p:cNvSpPr txBox="1"/>
          <p:nvPr/>
        </p:nvSpPr>
        <p:spPr>
          <a:xfrm>
            <a:off x="374575" y="2544908"/>
            <a:ext cx="8394853" cy="2893100"/>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ll build/catalog </a:t>
            </a:r>
          </a:p>
          <a:p>
            <a:pPr algn="l"/>
            <a:r>
              <a:rPr lang="en-US" sz="1400" dirty="0" smtClean="0">
                <a:latin typeface="Courier New" pitchFamily="49" charset="0"/>
                <a:cs typeface="Courier New" pitchFamily="49" charset="0"/>
              </a:rPr>
              <a:t>total 8 </a:t>
            </a:r>
          </a:p>
          <a:p>
            <a:pPr algn="l"/>
            <a:r>
              <a:rPr lang="en-US" sz="1400" dirty="0" smtClean="0">
                <a:latin typeface="Courier New" pitchFamily="49" charset="0"/>
                <a:cs typeface="Courier New" pitchFamily="49" charset="0"/>
              </a:rPr>
              <a:t>-rw-rw-r-- 	1 mfg qad 		0 Mar 23 17:23 expanded </a:t>
            </a:r>
          </a:p>
          <a:p>
            <a:pPr algn="l"/>
            <a:r>
              <a:rPr lang="en-US" sz="1400" dirty="0" smtClean="0">
                <a:latin typeface="Courier New" pitchFamily="49" charset="0"/>
                <a:cs typeface="Courier New" pitchFamily="49" charset="0"/>
              </a:rPr>
              <a:t>drwxrwxr-x      79 mfg qad 	      8192 Mar 23 17:30 packages/</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ll build/catalog/packages/fin-src-proxy/2016/0/80/5/ </a:t>
            </a:r>
          </a:p>
          <a:p>
            <a:pPr algn="l"/>
            <a:r>
              <a:rPr lang="en-US" sz="1400" dirty="0" smtClean="0">
                <a:latin typeface="Courier New" pitchFamily="49" charset="0"/>
                <a:cs typeface="Courier New" pitchFamily="49" charset="0"/>
              </a:rPr>
              <a:t>total 124 </a:t>
            </a:r>
          </a:p>
          <a:p>
            <a:pPr algn="l"/>
            <a:r>
              <a:rPr lang="en-US" sz="1400" dirty="0" smtClean="0">
                <a:latin typeface="Courier New" pitchFamily="49" charset="0"/>
                <a:cs typeface="Courier New" pitchFamily="49" charset="0"/>
              </a:rPr>
              <a:t>drwxrwxr-x 	3 mfg qad 		4096 Mar 23 17:28 com/ </a:t>
            </a:r>
          </a:p>
          <a:p>
            <a:pPr algn="l"/>
            <a:r>
              <a:rPr lang="en-US" sz="1400" dirty="0" smtClean="0">
                <a:latin typeface="Courier New" pitchFamily="49" charset="0"/>
                <a:cs typeface="Courier New" pitchFamily="49" charset="0"/>
              </a:rPr>
              <a:t>-rw-rw-r-- 	1 mfg qad 		  12 Mar 23 17:28 fin-src-proxy.version </a:t>
            </a:r>
          </a:p>
          <a:p>
            <a:pPr algn="l"/>
            <a:r>
              <a:rPr lang="en-US" sz="1400" dirty="0" smtClean="0">
                <a:latin typeface="Courier New" pitchFamily="49" charset="0"/>
                <a:cs typeface="Courier New" pitchFamily="49" charset="0"/>
              </a:rPr>
              <a:t>-rw-rw-r-- 	1 mfg qad 		 313 Mar 23 17:27 metadata.xml </a:t>
            </a:r>
          </a:p>
          <a:p>
            <a:pPr algn="l"/>
            <a:r>
              <a:rPr lang="en-US" sz="1400" dirty="0" smtClean="0">
                <a:latin typeface="Courier New" pitchFamily="49" charset="0"/>
                <a:cs typeface="Courier New" pitchFamily="49" charset="0"/>
              </a:rPr>
              <a:t>drwxrwxr-x     469 mfg qad 	       110592 Mar 23 17:28 proxy/ </a:t>
            </a:r>
          </a:p>
          <a:p>
            <a:pPr algn="l"/>
            <a:r>
              <a:rPr lang="en-US" sz="1400" dirty="0" smtClean="0">
                <a:latin typeface="Courier New" pitchFamily="49" charset="0"/>
                <a:cs typeface="Courier New" pitchFamily="49" charset="0"/>
              </a:rPr>
              <a:t>drwxrwxr-x 	3 mfg qad 		4096 Mar 23 17:28 us/ </a:t>
            </a:r>
            <a:endParaRPr lang="en-US" sz="1400" dirty="0">
              <a:latin typeface="Courier New" pitchFamily="49" charset="0"/>
              <a:cs typeface="Courier New" pitchFamily="49" charset="0"/>
            </a:endParaRPr>
          </a:p>
        </p:txBody>
      </p:sp>
      <p:sp>
        <p:nvSpPr>
          <p:cNvPr id="7" name="TextBox 6"/>
          <p:cNvSpPr txBox="1"/>
          <p:nvPr/>
        </p:nvSpPr>
        <p:spPr>
          <a:xfrm>
            <a:off x="572879" y="5541486"/>
            <a:ext cx="7987229" cy="307777"/>
          </a:xfrm>
          <a:prstGeom prst="rect">
            <a:avLst/>
          </a:prstGeom>
          <a:noFill/>
          <a:ln>
            <a:solidFill>
              <a:srgbClr val="C00000"/>
            </a:solidFill>
          </a:ln>
        </p:spPr>
        <p:txBody>
          <a:bodyPr wrap="square" rtlCol="0">
            <a:spAutoFit/>
          </a:bodyPr>
          <a:lstStyle/>
          <a:p>
            <a:pPr algn="l"/>
            <a:r>
              <a:rPr lang="en-US" sz="1400" b="1" dirty="0" smtClean="0"/>
              <a:t>Packages should never be directly modified.</a:t>
            </a:r>
            <a:endParaRPr lang="en-US" sz="1400" b="1"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Group Order</a:t>
            </a:r>
          </a:p>
          <a:p>
            <a:pPr>
              <a:buNone/>
            </a:pPr>
            <a:r>
              <a:rPr lang="en-US" dirty="0" smtClean="0"/>
              <a:t>To order the members of a group choose one of the following options.</a:t>
            </a:r>
          </a:p>
          <a:p>
            <a:pPr>
              <a:buNone/>
            </a:pPr>
            <a:r>
              <a:rPr lang="en-US" b="1" dirty="0" smtClean="0"/>
              <a:t>Standard Priority</a:t>
            </a:r>
          </a:p>
          <a:p>
            <a:pPr>
              <a:buNone/>
            </a:pPr>
            <a:endParaRPr lang="en-US" b="1" dirty="0" smtClean="0"/>
          </a:p>
          <a:p>
            <a:pPr>
              <a:buNone/>
            </a:pPr>
            <a:endParaRPr lang="en-US" b="1" dirty="0" smtClean="0"/>
          </a:p>
          <a:p>
            <a:pPr>
              <a:buNone/>
            </a:pPr>
            <a:r>
              <a:rPr lang="en-US" b="1" dirty="0" smtClean="0"/>
              <a:t>Non-Standard Priority</a:t>
            </a:r>
            <a:endParaRPr lang="en-US" dirty="0"/>
          </a:p>
        </p:txBody>
      </p:sp>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892366" y="2963529"/>
            <a:ext cx="7337234" cy="70788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grouporder</a:t>
            </a:r>
            <a:r>
              <a:rPr lang="en-US" sz="2000" dirty="0" smtClean="0">
                <a:latin typeface="Courier New" pitchFamily="49" charset="0"/>
                <a:cs typeface="Courier New" pitchFamily="49" charset="0"/>
              </a:rPr>
              <a:t> [PATH ID] [PATH ID]...</a:t>
            </a:r>
          </a:p>
          <a:p>
            <a:pPr algn="l"/>
            <a:r>
              <a:rPr lang="en-US" sz="2000" dirty="0" smtClean="0">
                <a:latin typeface="Courier New" pitchFamily="49" charset="0"/>
                <a:cs typeface="Courier New" pitchFamily="49" charset="0"/>
              </a:rPr>
              <a:t>[SETTING]</a:t>
            </a:r>
            <a:endParaRPr lang="en-US" sz="2000" dirty="0">
              <a:latin typeface="Courier New" pitchFamily="49" charset="0"/>
              <a:cs typeface="Courier New" pitchFamily="49" charset="0"/>
            </a:endParaRPr>
          </a:p>
        </p:txBody>
      </p:sp>
      <p:sp>
        <p:nvSpPr>
          <p:cNvPr id="6" name="TextBox 5"/>
          <p:cNvSpPr txBox="1"/>
          <p:nvPr/>
        </p:nvSpPr>
        <p:spPr>
          <a:xfrm>
            <a:off x="903383" y="4627084"/>
            <a:ext cx="7315200"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grouporder</a:t>
            </a:r>
            <a:r>
              <a:rPr lang="en-US" sz="1800" dirty="0" smtClean="0">
                <a:latin typeface="Courier New" pitchFamily="49" charset="0"/>
                <a:cs typeface="Courier New" pitchFamily="49" charset="0"/>
              </a:rPr>
              <a:t> [GROUP ID] [PATH ID] [PATH ID]...</a:t>
            </a:r>
          </a:p>
          <a:p>
            <a:pPr algn="l"/>
            <a:r>
              <a:rPr lang="en-US" sz="1800" dirty="0" smtClean="0">
                <a:latin typeface="Courier New" pitchFamily="49" charset="0"/>
                <a:cs typeface="Courier New" pitchFamily="49" charset="0"/>
              </a:rPr>
              <a:t>[SETTING]</a:t>
            </a:r>
            <a:endParaRPr lang="en-US" sz="1800" dirty="0">
              <a:latin typeface="Courier New" pitchFamily="49" charset="0"/>
              <a:cs typeface="Courier New" pitchFamily="49" charset="0"/>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Paths not included in the list will be ordered after the listed members in an indeterminate order.</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Updating PROPATH</a:t>
            </a:r>
            <a:endParaRPr lang="en-US" dirty="0"/>
          </a:p>
        </p:txBody>
      </p:sp>
      <p:sp>
        <p:nvSpPr>
          <p:cNvPr id="5" name="TextBox 4"/>
          <p:cNvSpPr txBox="1"/>
          <p:nvPr/>
        </p:nvSpPr>
        <p:spPr>
          <a:xfrm>
            <a:off x="925417" y="2897434"/>
            <a:ext cx="7293166"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grouporder</a:t>
            </a:r>
            <a:r>
              <a:rPr lang="en-US" sz="2400" dirty="0" smtClean="0">
                <a:latin typeface="Courier New" pitchFamily="49" charset="0"/>
                <a:cs typeface="Courier New" pitchFamily="49" charset="0"/>
              </a:rPr>
              <a:t> test main</a:t>
            </a:r>
          </a:p>
          <a:p>
            <a:pPr algn="l"/>
            <a:r>
              <a:rPr lang="en-US" sz="2400" dirty="0" smtClean="0">
                <a:latin typeface="Courier New" pitchFamily="49" charset="0"/>
                <a:cs typeface="Courier New" pitchFamily="49" charset="0"/>
              </a:rPr>
              <a:t>code.mfg.propath=</a:t>
            </a:r>
            <a:endParaRPr lang="en-US" sz="2400" dirty="0">
              <a:latin typeface="Courier New" pitchFamily="49" charset="0"/>
              <a:cs typeface="Courier New" pitchFamily="49" charset="0"/>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The </a:t>
            </a:r>
            <a:r>
              <a:rPr lang="en-US" i="1" dirty="0" smtClean="0"/>
              <a:t>host setting is initialized to the host where the instance was built.</a:t>
            </a:r>
          </a:p>
          <a:p>
            <a:pPr>
              <a:buNone/>
            </a:pPr>
            <a:endParaRPr lang="en-US" i="1" dirty="0" smtClean="0"/>
          </a:p>
          <a:p>
            <a:pPr>
              <a:buNone/>
            </a:pPr>
            <a:endParaRPr lang="en-US" i="1" dirty="0" smtClean="0"/>
          </a:p>
          <a:p>
            <a:pPr>
              <a:buNone/>
            </a:pPr>
            <a:endParaRPr lang="en-US" sz="2400" dirty="0" smtClean="0"/>
          </a:p>
          <a:p>
            <a:pPr>
              <a:buNone/>
            </a:pPr>
            <a:r>
              <a:rPr lang="en-US" sz="2400" dirty="0" smtClean="0"/>
              <a:t>The term 'instance' refers to the installed environment. In this guide the instance is wholly contained in /dr01/qadapps/qea. Depending on configuration options the instance may use different </a:t>
            </a:r>
            <a:r>
              <a:rPr lang="en-US" sz="2400" dirty="0" smtClean="0"/>
              <a:t>filesystem</a:t>
            </a:r>
            <a:r>
              <a:rPr lang="en-US" sz="2400" dirty="0" smtClean="0"/>
              <a:t> locations for </a:t>
            </a:r>
            <a:r>
              <a:rPr lang="en-US" sz="2400" dirty="0" smtClean="0"/>
              <a:t>ex.databases</a:t>
            </a:r>
            <a:r>
              <a:rPr lang="en-US" sz="2400" dirty="0" smtClean="0"/>
              <a:t>. In such a case all application components that compose the instance would need to be moved.</a:t>
            </a:r>
            <a:endParaRPr lang="en-US" sz="2400" dirty="0"/>
          </a:p>
        </p:txBody>
      </p:sp>
      <p:sp>
        <p:nvSpPr>
          <p:cNvPr id="3" name="Title 2"/>
          <p:cNvSpPr>
            <a:spLocks noGrp="1"/>
          </p:cNvSpPr>
          <p:nvPr>
            <p:ph type="title"/>
          </p:nvPr>
        </p:nvSpPr>
        <p:spPr/>
        <p:txBody>
          <a:bodyPr/>
          <a:lstStyle/>
          <a:p>
            <a:r>
              <a:rPr lang="en-US" dirty="0" smtClean="0"/>
              <a:t>Migrating to a New Host</a:t>
            </a:r>
            <a:endParaRPr lang="en-US" dirty="0"/>
          </a:p>
        </p:txBody>
      </p:sp>
      <p:sp>
        <p:nvSpPr>
          <p:cNvPr id="5" name="TextBox 4"/>
          <p:cNvSpPr txBox="1"/>
          <p:nvPr/>
        </p:nvSpPr>
        <p:spPr>
          <a:xfrm>
            <a:off x="892366" y="2115232"/>
            <a:ext cx="7337234"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config host</a:t>
            </a:r>
          </a:p>
          <a:p>
            <a:pPr algn="l"/>
            <a:r>
              <a:rPr lang="en-US" sz="2400" dirty="0" smtClean="0">
                <a:latin typeface="Courier New" pitchFamily="49" charset="0"/>
                <a:cs typeface="Courier New" pitchFamily="49" charset="0"/>
              </a:rPr>
              <a:t>host=vmlinux.qad.com</a:t>
            </a:r>
            <a:endParaRPr lang="en-US" sz="2400" dirty="0">
              <a:latin typeface="Courier New" pitchFamily="49" charset="0"/>
              <a:cs typeface="Courier New" pitchFamily="49" charset="0"/>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An instance can be migrated to a new host if the following preconditions are met:</a:t>
            </a:r>
          </a:p>
          <a:p>
            <a:pPr lvl="1"/>
            <a:r>
              <a:rPr lang="en-US" dirty="0" smtClean="0"/>
              <a:t>The instance will be located in the same directory on the target host.</a:t>
            </a:r>
          </a:p>
          <a:p>
            <a:pPr lvl="1"/>
            <a:r>
              <a:rPr lang="en-US" dirty="0" smtClean="0"/>
              <a:t>The source and target host run the same operating system.</a:t>
            </a:r>
          </a:p>
          <a:p>
            <a:pPr>
              <a:buNone/>
            </a:pPr>
            <a:r>
              <a:rPr lang="en-US" b="1" i="1" dirty="0" smtClean="0"/>
              <a:t>Step 1: Stop the environment (and any manually controlled servers) on the old host.</a:t>
            </a:r>
            <a:endParaRPr lang="en-US" dirty="0"/>
          </a:p>
        </p:txBody>
      </p:sp>
      <p:sp>
        <p:nvSpPr>
          <p:cNvPr id="3" name="Title 2"/>
          <p:cNvSpPr>
            <a:spLocks noGrp="1"/>
          </p:cNvSpPr>
          <p:nvPr>
            <p:ph type="title"/>
          </p:nvPr>
        </p:nvSpPr>
        <p:spPr/>
        <p:txBody>
          <a:bodyPr/>
          <a:lstStyle/>
          <a:p>
            <a:r>
              <a:rPr lang="en-US" dirty="0" smtClean="0"/>
              <a:t>Migrating to a New Host</a:t>
            </a:r>
            <a:endParaRPr lang="en-US" dirty="0"/>
          </a:p>
        </p:txBody>
      </p:sp>
      <p:sp>
        <p:nvSpPr>
          <p:cNvPr id="5" name="TextBox 4"/>
          <p:cNvSpPr txBox="1"/>
          <p:nvPr/>
        </p:nvSpPr>
        <p:spPr>
          <a:xfrm>
            <a:off x="903383" y="4693185"/>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stop</a:t>
            </a:r>
            <a:endParaRPr lang="en-US" sz="2400" dirty="0">
              <a:latin typeface="Courier New" pitchFamily="49" charset="0"/>
              <a:cs typeface="Courier New" pitchFamily="49" charset="0"/>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Step 2: Configure the new host.</a:t>
            </a:r>
          </a:p>
          <a:p>
            <a:pPr>
              <a:buNone/>
            </a:pPr>
            <a:endParaRPr lang="en-US" b="1" i="1" dirty="0" smtClean="0"/>
          </a:p>
          <a:p>
            <a:pPr>
              <a:buNone/>
            </a:pPr>
            <a:endParaRPr lang="en-US" b="1" i="1" dirty="0" smtClean="0"/>
          </a:p>
          <a:p>
            <a:pPr>
              <a:buNone/>
            </a:pPr>
            <a:r>
              <a:rPr lang="en-US" b="1" i="1" dirty="0" smtClean="0"/>
              <a:t>Step 3: Move instance files to the new host.</a:t>
            </a:r>
          </a:p>
          <a:p>
            <a:pPr>
              <a:buNone/>
            </a:pPr>
            <a:r>
              <a:rPr lang="en-US" dirty="0" smtClean="0"/>
              <a:t>If the instance files are on a local file system.</a:t>
            </a:r>
          </a:p>
          <a:p>
            <a:pPr>
              <a:buNone/>
            </a:pPr>
            <a:endParaRPr lang="en-US" b="1" i="1" dirty="0" smtClean="0"/>
          </a:p>
          <a:p>
            <a:pPr>
              <a:buNone/>
            </a:pPr>
            <a:r>
              <a:rPr lang="en-US" b="1" i="1" dirty="0" smtClean="0"/>
              <a:t>Step 4: Update and restart the environment on the new host.</a:t>
            </a:r>
            <a:endParaRPr lang="en-US" dirty="0"/>
          </a:p>
        </p:txBody>
      </p:sp>
      <p:sp>
        <p:nvSpPr>
          <p:cNvPr id="3" name="Title 2"/>
          <p:cNvSpPr>
            <a:spLocks noGrp="1"/>
          </p:cNvSpPr>
          <p:nvPr>
            <p:ph type="title"/>
          </p:nvPr>
        </p:nvSpPr>
        <p:spPr/>
        <p:txBody>
          <a:bodyPr/>
          <a:lstStyle/>
          <a:p>
            <a:r>
              <a:rPr lang="en-US" dirty="0" smtClean="0"/>
              <a:t>Migrating to a New Host</a:t>
            </a:r>
            <a:endParaRPr lang="en-US" dirty="0"/>
          </a:p>
        </p:txBody>
      </p:sp>
      <p:sp>
        <p:nvSpPr>
          <p:cNvPr id="5" name="TextBox 4"/>
          <p:cNvSpPr txBox="1"/>
          <p:nvPr/>
        </p:nvSpPr>
        <p:spPr>
          <a:xfrm>
            <a:off x="892366" y="1542357"/>
            <a:ext cx="733723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host=[NEW HOST]</a:t>
            </a:r>
            <a:endParaRPr lang="en-US" sz="2400" dirty="0">
              <a:latin typeface="Courier New" pitchFamily="49" charset="0"/>
              <a:cs typeface="Courier New" pitchFamily="49" charset="0"/>
            </a:endParaRPr>
          </a:p>
        </p:txBody>
      </p:sp>
      <p:sp>
        <p:nvSpPr>
          <p:cNvPr id="6" name="TextBox 5"/>
          <p:cNvSpPr txBox="1"/>
          <p:nvPr/>
        </p:nvSpPr>
        <p:spPr>
          <a:xfrm>
            <a:off x="903383" y="4979625"/>
            <a:ext cx="7326216"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 restart</a:t>
            </a:r>
            <a:endParaRPr lang="en-US" sz="2400" dirty="0">
              <a:latin typeface="Courier New" pitchFamily="49" charset="0"/>
              <a:cs typeface="Courier New" pitchFamily="49" charset="0"/>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Enabling the Manager Web Application</a:t>
            </a:r>
          </a:p>
          <a:p>
            <a:r>
              <a:rPr lang="en-US" dirty="0" smtClean="0"/>
              <a:t>The Tomcat Manager web application is distributed with Tomcat, but for security reasons, no accounts are configured to allow access to the manager by default. The "manager-</a:t>
            </a:r>
            <a:r>
              <a:rPr lang="en-US" dirty="0" smtClean="0"/>
              <a:t>gui</a:t>
            </a:r>
            <a:r>
              <a:rPr lang="en-US" dirty="0" smtClean="0"/>
              <a:t>" role is a Tomcat role with access to the manager's HTML interface.</a:t>
            </a:r>
          </a:p>
          <a:p>
            <a:r>
              <a:rPr lang="en-US" dirty="0" smtClean="0"/>
              <a:t>To provide access to the Manager web application with the username (admin) and the password (mfgpro).</a:t>
            </a:r>
            <a:endParaRPr lang="en-US" dirty="0"/>
          </a:p>
        </p:txBody>
      </p:sp>
      <p:sp>
        <p:nvSpPr>
          <p:cNvPr id="3" name="Title 2"/>
          <p:cNvSpPr>
            <a:spLocks noGrp="1"/>
          </p:cNvSpPr>
          <p:nvPr>
            <p:ph type="title"/>
          </p:nvPr>
        </p:nvSpPr>
        <p:spPr/>
        <p:txBody>
          <a:bodyPr/>
          <a:lstStyle/>
          <a:p>
            <a:r>
              <a:rPr lang="en-US" dirty="0" smtClean="0"/>
              <a:t>Reconfiguring Tomcat</a:t>
            </a:r>
            <a:endParaRPr lang="en-US" dirty="0"/>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endParaRPr lang="en-US" dirty="0" smtClean="0"/>
          </a:p>
          <a:p>
            <a:endParaRPr lang="en-US" dirty="0" smtClean="0"/>
          </a:p>
          <a:p>
            <a:pPr>
              <a:buNone/>
            </a:pPr>
            <a:r>
              <a:rPr lang="en-US" dirty="0" smtClean="0"/>
              <a:t>To add additional users...</a:t>
            </a:r>
          </a:p>
          <a:p>
            <a:pPr>
              <a:buNone/>
            </a:pPr>
            <a:endParaRPr lang="en-US" dirty="0" smtClean="0"/>
          </a:p>
          <a:p>
            <a:pPr>
              <a:buNone/>
            </a:pPr>
            <a:endParaRPr lang="en-US" dirty="0" smtClean="0"/>
          </a:p>
          <a:p>
            <a:pPr>
              <a:buNone/>
            </a:pPr>
            <a:r>
              <a:rPr lang="en-US" dirty="0" smtClean="0"/>
              <a:t>To add additional roles...</a:t>
            </a:r>
            <a:endParaRPr lang="en-US" dirty="0"/>
          </a:p>
        </p:txBody>
      </p:sp>
      <p:sp>
        <p:nvSpPr>
          <p:cNvPr id="3" name="Title 2"/>
          <p:cNvSpPr>
            <a:spLocks noGrp="1"/>
          </p:cNvSpPr>
          <p:nvPr>
            <p:ph type="title"/>
          </p:nvPr>
        </p:nvSpPr>
        <p:spPr/>
        <p:txBody>
          <a:bodyPr/>
          <a:lstStyle/>
          <a:p>
            <a:r>
              <a:rPr lang="en-US" dirty="0" smtClean="0"/>
              <a:t>Reconfiguring Tomcat</a:t>
            </a:r>
            <a:endParaRPr lang="en-US" dirty="0"/>
          </a:p>
        </p:txBody>
      </p:sp>
      <p:sp>
        <p:nvSpPr>
          <p:cNvPr id="5" name="TextBox 4"/>
          <p:cNvSpPr txBox="1"/>
          <p:nvPr/>
        </p:nvSpPr>
        <p:spPr>
          <a:xfrm>
            <a:off x="495762" y="1322017"/>
            <a:ext cx="8141465" cy="1200329"/>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tomcat.[INSTANCE].</a:t>
            </a:r>
            <a:r>
              <a:rPr lang="en-US" sz="1800" dirty="0" smtClean="0">
                <a:latin typeface="Courier New" pitchFamily="49" charset="0"/>
                <a:cs typeface="Courier New" pitchFamily="49" charset="0"/>
              </a:rPr>
              <a:t>roles.manager-gui.rolename</a:t>
            </a:r>
            <a:r>
              <a:rPr lang="en-US" sz="1800" dirty="0" smtClean="0">
                <a:latin typeface="Courier New" pitchFamily="49" charset="0"/>
                <a:cs typeface="Courier New" pitchFamily="49" charset="0"/>
              </a:rPr>
              <a:t>=manager-</a:t>
            </a:r>
            <a:r>
              <a:rPr lang="en-US" sz="1800" dirty="0" smtClean="0">
                <a:latin typeface="Courier New" pitchFamily="49" charset="0"/>
                <a:cs typeface="Courier New" pitchFamily="49" charset="0"/>
              </a:rPr>
              <a:t>gui</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tomcat.[INSTANCE].</a:t>
            </a:r>
            <a:r>
              <a:rPr lang="en-US" sz="1800" dirty="0" smtClean="0">
                <a:latin typeface="Courier New" pitchFamily="49" charset="0"/>
                <a:cs typeface="Courier New" pitchFamily="49" charset="0"/>
              </a:rPr>
              <a:t>roles.manager-gui.members</a:t>
            </a:r>
            <a:r>
              <a:rPr lang="en-US" sz="1800" dirty="0" smtClean="0">
                <a:latin typeface="Courier New" pitchFamily="49" charset="0"/>
                <a:cs typeface="Courier New" pitchFamily="49" charset="0"/>
              </a:rPr>
              <a:t>=admin</a:t>
            </a:r>
          </a:p>
          <a:p>
            <a:pPr algn="l"/>
            <a:r>
              <a:rPr lang="en-US" sz="1800" dirty="0" smtClean="0">
                <a:latin typeface="Courier New" pitchFamily="49" charset="0"/>
                <a:cs typeface="Courier New" pitchFamily="49" charset="0"/>
              </a:rPr>
              <a:t>tomcat.[INSTANCE].</a:t>
            </a:r>
            <a:r>
              <a:rPr lang="en-US" sz="1800" dirty="0" smtClean="0">
                <a:latin typeface="Courier New" pitchFamily="49" charset="0"/>
                <a:cs typeface="Courier New" pitchFamily="49" charset="0"/>
              </a:rPr>
              <a:t>users.admin.username</a:t>
            </a:r>
            <a:r>
              <a:rPr lang="en-US" sz="1800" dirty="0" smtClean="0">
                <a:latin typeface="Courier New" pitchFamily="49" charset="0"/>
                <a:cs typeface="Courier New" pitchFamily="49" charset="0"/>
              </a:rPr>
              <a:t>=admin</a:t>
            </a:r>
          </a:p>
          <a:p>
            <a:pPr algn="l"/>
            <a:r>
              <a:rPr lang="en-US" sz="1800" dirty="0" smtClean="0">
                <a:latin typeface="Courier New" pitchFamily="49" charset="0"/>
                <a:cs typeface="Courier New" pitchFamily="49" charset="0"/>
              </a:rPr>
              <a:t>tomcat.[INSTANCE].</a:t>
            </a:r>
            <a:r>
              <a:rPr lang="en-US" sz="1800" dirty="0" smtClean="0">
                <a:latin typeface="Courier New" pitchFamily="49" charset="0"/>
                <a:cs typeface="Courier New" pitchFamily="49" charset="0"/>
              </a:rPr>
              <a:t>users.admin.password</a:t>
            </a:r>
            <a:r>
              <a:rPr lang="en-US" sz="1800" dirty="0" smtClean="0">
                <a:latin typeface="Courier New" pitchFamily="49" charset="0"/>
                <a:cs typeface="Courier New" pitchFamily="49" charset="0"/>
              </a:rPr>
              <a:t>=mfgpro</a:t>
            </a:r>
            <a:endParaRPr lang="en-US" sz="1800" dirty="0">
              <a:latin typeface="Courier New" pitchFamily="49" charset="0"/>
              <a:cs typeface="Courier New" pitchFamily="49" charset="0"/>
            </a:endParaRPr>
          </a:p>
        </p:txBody>
      </p:sp>
      <p:sp>
        <p:nvSpPr>
          <p:cNvPr id="6" name="TextBox 5"/>
          <p:cNvSpPr txBox="1"/>
          <p:nvPr/>
        </p:nvSpPr>
        <p:spPr>
          <a:xfrm>
            <a:off x="473725" y="3646578"/>
            <a:ext cx="8185533"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tomcat.[INSTANCE].users.[USER].username=[USER]</a:t>
            </a:r>
          </a:p>
          <a:p>
            <a:pPr algn="l"/>
            <a:r>
              <a:rPr lang="en-US" sz="1800" dirty="0" smtClean="0">
                <a:latin typeface="Courier New" pitchFamily="49" charset="0"/>
                <a:cs typeface="Courier New" pitchFamily="49" charset="0"/>
              </a:rPr>
              <a:t>tomcat.[INSTANCE].users.[USER].password=</a:t>
            </a:r>
            <a:endParaRPr lang="en-US" sz="1800" dirty="0">
              <a:latin typeface="Courier New" pitchFamily="49" charset="0"/>
              <a:cs typeface="Courier New" pitchFamily="49" charset="0"/>
            </a:endParaRPr>
          </a:p>
        </p:txBody>
      </p:sp>
      <p:sp>
        <p:nvSpPr>
          <p:cNvPr id="7" name="TextBox 6"/>
          <p:cNvSpPr txBox="1"/>
          <p:nvPr/>
        </p:nvSpPr>
        <p:spPr>
          <a:xfrm>
            <a:off x="471889" y="5187103"/>
            <a:ext cx="8185533" cy="830997"/>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tomcat.[INSTANCE].roles.[ROLE].</a:t>
            </a:r>
            <a:r>
              <a:rPr lang="en-US" sz="1600" dirty="0" smtClean="0">
                <a:latin typeface="Courier New" pitchFamily="49" charset="0"/>
                <a:cs typeface="Courier New" pitchFamily="49" charset="0"/>
              </a:rPr>
              <a:t>rolename</a:t>
            </a:r>
            <a:r>
              <a:rPr lang="en-US" sz="1600" dirty="0" smtClean="0">
                <a:latin typeface="Courier New" pitchFamily="49" charset="0"/>
                <a:cs typeface="Courier New" pitchFamily="49" charset="0"/>
              </a:rPr>
              <a:t>=[ROLE]</a:t>
            </a:r>
          </a:p>
          <a:p>
            <a:pPr algn="l"/>
            <a:r>
              <a:rPr lang="en-US" sz="1600" dirty="0" smtClean="0">
                <a:latin typeface="Courier New" pitchFamily="49" charset="0"/>
                <a:cs typeface="Courier New" pitchFamily="49" charset="0"/>
              </a:rPr>
              <a:t>tomcat.[INSTANCE].roles.[ROLE].members=[COMMA-SEPARATED USERS]</a:t>
            </a:r>
          </a:p>
          <a:p>
            <a:pPr algn="l"/>
            <a:endParaRPr lang="en-US" sz="1600" dirty="0">
              <a:latin typeface="Courier New" pitchFamily="49" charset="0"/>
              <a:cs typeface="Courier New" pitchFamily="49" charset="0"/>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In the preceding example it is the recommended convention to use the user's name and the role name when defining the setting:</a:t>
            </a:r>
          </a:p>
          <a:p>
            <a:pPr>
              <a:buNone/>
            </a:pPr>
            <a:r>
              <a:rPr lang="en-US" sz="2200" dirty="0" smtClean="0">
                <a:latin typeface="Courier New" pitchFamily="49" charset="0"/>
                <a:cs typeface="Courier New" pitchFamily="49" charset="0"/>
              </a:rPr>
              <a:t>tomcat.[INSTANCE].users.[USER].username=[USER]</a:t>
            </a:r>
          </a:p>
          <a:p>
            <a:pPr>
              <a:buNone/>
            </a:pPr>
            <a:r>
              <a:rPr lang="en-US" sz="2200" dirty="0" smtClean="0">
                <a:latin typeface="Courier New" pitchFamily="49" charset="0"/>
                <a:cs typeface="Courier New" pitchFamily="49" charset="0"/>
              </a:rPr>
              <a:t>tomcat.[INSTANCE].roles.[ROLE].</a:t>
            </a:r>
            <a:r>
              <a:rPr lang="en-US" sz="2200" dirty="0" smtClean="0">
                <a:latin typeface="Courier New" pitchFamily="49" charset="0"/>
                <a:cs typeface="Courier New" pitchFamily="49" charset="0"/>
              </a:rPr>
              <a:t>rolename</a:t>
            </a:r>
            <a:r>
              <a:rPr lang="en-US" sz="2200" dirty="0" smtClean="0">
                <a:latin typeface="Courier New" pitchFamily="49" charset="0"/>
                <a:cs typeface="Courier New" pitchFamily="49" charset="0"/>
              </a:rPr>
              <a:t>=[ROLE]</a:t>
            </a:r>
          </a:p>
          <a:p>
            <a:pPr>
              <a:buNone/>
            </a:pPr>
            <a:endParaRPr lang="en-US" dirty="0" smtClean="0"/>
          </a:p>
          <a:p>
            <a:pPr>
              <a:buNone/>
            </a:pPr>
            <a:r>
              <a:rPr lang="en-US" dirty="0" smtClean="0"/>
              <a:t>But the only requirement is that each user and role has a unique instance name:</a:t>
            </a:r>
          </a:p>
          <a:p>
            <a:pPr>
              <a:buNone/>
            </a:pPr>
            <a:endParaRPr lang="fr-FR" sz="2000" dirty="0" smtClean="0"/>
          </a:p>
          <a:p>
            <a:pPr>
              <a:buNone/>
            </a:pPr>
            <a:r>
              <a:rPr lang="fr-FR" sz="2000" dirty="0" smtClean="0"/>
              <a:t>tomcat</a:t>
            </a:r>
            <a:r>
              <a:rPr lang="fr-FR" sz="2000" dirty="0" smtClean="0"/>
              <a:t>.[INSTANCE].</a:t>
            </a:r>
            <a:r>
              <a:rPr lang="fr-FR" sz="2000" dirty="0" smtClean="0"/>
              <a:t>users</a:t>
            </a:r>
            <a:r>
              <a:rPr lang="fr-FR" sz="2000" dirty="0" smtClean="0"/>
              <a:t>.[UNIQUE USER ID].</a:t>
            </a:r>
            <a:r>
              <a:rPr lang="fr-FR" sz="2000" dirty="0" smtClean="0"/>
              <a:t>username</a:t>
            </a:r>
            <a:r>
              <a:rPr lang="fr-FR" sz="2000" dirty="0" smtClean="0"/>
              <a:t>=[USER]</a:t>
            </a:r>
          </a:p>
          <a:p>
            <a:pPr>
              <a:buNone/>
            </a:pPr>
            <a:r>
              <a:rPr lang="en-US" sz="2000" dirty="0" smtClean="0"/>
              <a:t>tomcat.[INSTANCE].roles.[UNIQUE ROLE ID].</a:t>
            </a:r>
            <a:r>
              <a:rPr lang="en-US" sz="2000" dirty="0" smtClean="0"/>
              <a:t>rolename</a:t>
            </a:r>
            <a:r>
              <a:rPr lang="en-US" sz="2000" dirty="0" smtClean="0"/>
              <a:t>=[ROLE]</a:t>
            </a:r>
            <a:endParaRPr lang="en-US" sz="2000" dirty="0"/>
          </a:p>
        </p:txBody>
      </p:sp>
      <p:sp>
        <p:nvSpPr>
          <p:cNvPr id="3" name="Title 2"/>
          <p:cNvSpPr>
            <a:spLocks noGrp="1"/>
          </p:cNvSpPr>
          <p:nvPr>
            <p:ph type="title"/>
          </p:nvPr>
        </p:nvSpPr>
        <p:spPr/>
        <p:txBody>
          <a:bodyPr/>
          <a:lstStyle/>
          <a:p>
            <a:r>
              <a:rPr lang="en-US" dirty="0" smtClean="0"/>
              <a:t>Reconfiguring Tomcat</a:t>
            </a:r>
            <a:endParaRPr lang="en-US"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Java startup parameters for Tomcat are defined by the </a:t>
            </a:r>
            <a:r>
              <a:rPr lang="en-US" i="1" dirty="0" smtClean="0"/>
              <a:t>startupopts</a:t>
            </a:r>
            <a:r>
              <a:rPr lang="en-US" i="1" dirty="0" smtClean="0"/>
              <a:t> setting. To change the startup parameters </a:t>
            </a:r>
            <a:r>
              <a:rPr lang="en-US" dirty="0" smtClean="0"/>
              <a:t>that are inherited by all Tomcat servers.</a:t>
            </a:r>
          </a:p>
          <a:p>
            <a:endParaRPr lang="en-US" dirty="0" smtClean="0"/>
          </a:p>
          <a:p>
            <a:endParaRPr lang="en-US" dirty="0" smtClean="0"/>
          </a:p>
          <a:p>
            <a:r>
              <a:rPr lang="en-US" dirty="0" smtClean="0"/>
              <a:t>Alternatively to change the startup parameters of a specific Tomcat server.</a:t>
            </a:r>
            <a:endParaRPr lang="en-US" dirty="0"/>
          </a:p>
        </p:txBody>
      </p:sp>
      <p:sp>
        <p:nvSpPr>
          <p:cNvPr id="3" name="Title 2"/>
          <p:cNvSpPr>
            <a:spLocks noGrp="1"/>
          </p:cNvSpPr>
          <p:nvPr>
            <p:ph type="title"/>
          </p:nvPr>
        </p:nvSpPr>
        <p:spPr/>
        <p:txBody>
          <a:bodyPr>
            <a:normAutofit fontScale="90000"/>
          </a:bodyPr>
          <a:lstStyle/>
          <a:p>
            <a:r>
              <a:rPr lang="en-US" dirty="0" smtClean="0"/>
              <a:t>Reconfiguring Tomcat Startup Parameters</a:t>
            </a:r>
            <a:endParaRPr lang="en-US" dirty="0"/>
          </a:p>
        </p:txBody>
      </p:sp>
      <p:sp>
        <p:nvSpPr>
          <p:cNvPr id="5" name="TextBox 4"/>
          <p:cNvSpPr txBox="1"/>
          <p:nvPr/>
        </p:nvSpPr>
        <p:spPr>
          <a:xfrm>
            <a:off x="484744" y="2798281"/>
            <a:ext cx="8163499"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tomcat._base.startupopts</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XX:MaxPermSize</a:t>
            </a:r>
            <a:r>
              <a:rPr lang="en-US" sz="2000" dirty="0" smtClean="0">
                <a:latin typeface="Courier New" pitchFamily="49" charset="0"/>
                <a:cs typeface="Courier New" pitchFamily="49" charset="0"/>
              </a:rPr>
              <a:t>=256m"</a:t>
            </a:r>
            <a:endParaRPr lang="en-US" sz="2000" dirty="0">
              <a:latin typeface="Courier New" pitchFamily="49" charset="0"/>
              <a:cs typeface="Courier New" pitchFamily="49" charset="0"/>
            </a:endParaRPr>
          </a:p>
        </p:txBody>
      </p:sp>
      <p:sp>
        <p:nvSpPr>
          <p:cNvPr id="6" name="TextBox 5"/>
          <p:cNvSpPr txBox="1"/>
          <p:nvPr/>
        </p:nvSpPr>
        <p:spPr>
          <a:xfrm>
            <a:off x="440677" y="4935557"/>
            <a:ext cx="8262651"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tomcat.[INSTANCE].</a:t>
            </a:r>
            <a:r>
              <a:rPr lang="en-US" sz="2000" dirty="0" smtClean="0">
                <a:latin typeface="Courier New" pitchFamily="49" charset="0"/>
                <a:cs typeface="Courier New" pitchFamily="49" charset="0"/>
              </a:rPr>
              <a:t>startupopts</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XX:MaxPermSize</a:t>
            </a:r>
            <a:r>
              <a:rPr lang="en-US" sz="2000" dirty="0" smtClean="0">
                <a:latin typeface="Courier New" pitchFamily="49" charset="0"/>
                <a:cs typeface="Courier New" pitchFamily="49" charset="0"/>
              </a:rPr>
              <a:t>=512m"</a:t>
            </a:r>
            <a:endParaRPr lang="en-US" sz="2000" dirty="0">
              <a:latin typeface="Courier New" pitchFamily="49" charset="0"/>
              <a:cs typeface="Courier New" pitchFamily="49" charset="0"/>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Tomcat can be configured to support SSL connections. The configuration of SSL requires an X.509 certificate that digitally binds a cryptographic key to an organization’s details. The certificate must be imported into the </a:t>
            </a:r>
            <a:r>
              <a:rPr lang="en-US" i="1" dirty="0" smtClean="0"/>
              <a:t>keystore </a:t>
            </a:r>
            <a:r>
              <a:rPr lang="en-US" dirty="0" smtClean="0"/>
              <a:t>that is associated with the Tomcat instance to be secured.</a:t>
            </a:r>
          </a:p>
          <a:p>
            <a:r>
              <a:rPr lang="en-US" dirty="0" smtClean="0"/>
              <a:t>The default configuration associates all Tomcat instances with the keystore:</a:t>
            </a:r>
          </a:p>
          <a:p>
            <a:pPr>
              <a:buNone/>
            </a:pPr>
            <a:endParaRPr lang="en-US" sz="2400" dirty="0" smtClean="0">
              <a:latin typeface="Courier New" pitchFamily="49" charset="0"/>
              <a:cs typeface="Courier New" pitchFamily="49" charset="0"/>
            </a:endParaRPr>
          </a:p>
          <a:p>
            <a:pPr>
              <a:buNone/>
            </a:pPr>
            <a:r>
              <a:rPr lang="en-US" sz="2400" dirty="0" smtClean="0">
                <a:latin typeface="Courier New" pitchFamily="49" charset="0"/>
                <a:cs typeface="Courier New" pitchFamily="49" charset="0"/>
              </a:rPr>
              <a:t>build/work/keystore/default.bin</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Configuring SSL Connections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catalogs setting can used to define additional software catalogs to source packages.</a:t>
            </a:r>
            <a:endParaRPr lang="en-US" dirty="0"/>
          </a:p>
        </p:txBody>
      </p:sp>
      <p:sp>
        <p:nvSpPr>
          <p:cNvPr id="3" name="Title 2"/>
          <p:cNvSpPr>
            <a:spLocks noGrp="1"/>
          </p:cNvSpPr>
          <p:nvPr>
            <p:ph type="title"/>
          </p:nvPr>
        </p:nvSpPr>
        <p:spPr/>
        <p:txBody>
          <a:bodyPr/>
          <a:lstStyle/>
          <a:p>
            <a:r>
              <a:rPr lang="en-US" dirty="0" smtClean="0"/>
              <a:t>Software Catalogs</a:t>
            </a:r>
            <a:endParaRPr lang="en-US" dirty="0"/>
          </a:p>
        </p:txBody>
      </p:sp>
      <p:sp>
        <p:nvSpPr>
          <p:cNvPr id="5" name="TextBox 4"/>
          <p:cNvSpPr txBox="1"/>
          <p:nvPr/>
        </p:nvSpPr>
        <p:spPr>
          <a:xfrm>
            <a:off x="429660" y="2754217"/>
            <a:ext cx="8273667"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catalogs=/dr01/qadapps/catalog,/dr01/3rdparty/catalog </a:t>
            </a:r>
            <a:endParaRPr lang="en-US" sz="2000" dirty="0">
              <a:latin typeface="Courier New" pitchFamily="49" charset="0"/>
              <a:cs typeface="Courier New" pitchFamily="49" charset="0"/>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Ex. Show the keystore </a:t>
            </a:r>
            <a:r>
              <a:rPr lang="en-US" dirty="0" smtClean="0"/>
              <a:t>with which the </a:t>
            </a:r>
            <a:r>
              <a:rPr lang="en-US" dirty="0" smtClean="0"/>
              <a:t>default Tomcat instance is </a:t>
            </a:r>
            <a:r>
              <a:rPr lang="en-US" dirty="0" smtClean="0"/>
              <a:t>associated.</a:t>
            </a:r>
            <a:endParaRPr lang="en-US" dirty="0" smtClean="0"/>
          </a:p>
          <a:p>
            <a:endParaRPr lang="en-US" dirty="0" smtClean="0"/>
          </a:p>
          <a:p>
            <a:endParaRPr lang="en-US" dirty="0" smtClean="0"/>
          </a:p>
          <a:p>
            <a:r>
              <a:rPr lang="en-US" dirty="0" smtClean="0"/>
              <a:t>Ex. Show the configuration of the default keystore.</a:t>
            </a:r>
          </a:p>
          <a:p>
            <a:endParaRPr lang="en-US" dirty="0" smtClean="0"/>
          </a:p>
          <a:p>
            <a:endParaRPr lang="en-US" dirty="0" smtClean="0"/>
          </a:p>
          <a:p>
            <a:r>
              <a:rPr lang="en-US" dirty="0" smtClean="0"/>
              <a:t>The keystore is created when the first certificate is imported.</a:t>
            </a:r>
            <a:endParaRPr lang="en-US" dirty="0"/>
          </a:p>
        </p:txBody>
      </p:sp>
      <p:sp>
        <p:nvSpPr>
          <p:cNvPr id="3" name="Title 2"/>
          <p:cNvSpPr>
            <a:spLocks noGrp="1"/>
          </p:cNvSpPr>
          <p:nvPr>
            <p:ph type="title"/>
          </p:nvPr>
        </p:nvSpPr>
        <p:spPr/>
        <p:txBody>
          <a:bodyPr/>
          <a:lstStyle/>
          <a:p>
            <a:r>
              <a:rPr lang="en-US" dirty="0" smtClean="0"/>
              <a:t>Configuring SSL Connections</a:t>
            </a:r>
            <a:endParaRPr lang="en-US" dirty="0"/>
          </a:p>
        </p:txBody>
      </p:sp>
      <p:sp>
        <p:nvSpPr>
          <p:cNvPr id="5" name="TextBox 4"/>
          <p:cNvSpPr txBox="1"/>
          <p:nvPr/>
        </p:nvSpPr>
        <p:spPr>
          <a:xfrm>
            <a:off x="363557" y="2027102"/>
            <a:ext cx="8394853" cy="523220"/>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config </a:t>
            </a:r>
            <a:r>
              <a:rPr lang="en-US" sz="1400" dirty="0" smtClean="0">
                <a:latin typeface="Courier New" pitchFamily="49" charset="0"/>
                <a:cs typeface="Courier New" pitchFamily="49" charset="0"/>
              </a:rPr>
              <a:t>tomcat.default.keystore</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tomcat.default.keystore</a:t>
            </a:r>
            <a:r>
              <a:rPr lang="en-US" sz="1400" dirty="0" smtClean="0">
                <a:latin typeface="Courier New" pitchFamily="49" charset="0"/>
                <a:cs typeface="Courier New" pitchFamily="49" charset="0"/>
              </a:rPr>
              <a:t>=/dr01/qadapps/qea/build/work/keystore/default.bin</a:t>
            </a:r>
            <a:endParaRPr lang="en-US" sz="1400" dirty="0">
              <a:latin typeface="Courier New" pitchFamily="49" charset="0"/>
              <a:cs typeface="Courier New" pitchFamily="49" charset="0"/>
            </a:endParaRPr>
          </a:p>
        </p:txBody>
      </p:sp>
      <p:sp>
        <p:nvSpPr>
          <p:cNvPr id="6" name="TextBox 5"/>
          <p:cNvSpPr txBox="1"/>
          <p:nvPr/>
        </p:nvSpPr>
        <p:spPr>
          <a:xfrm>
            <a:off x="683052" y="3888950"/>
            <a:ext cx="7766894" cy="73866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config </a:t>
            </a:r>
            <a:r>
              <a:rPr lang="en-US" sz="1400" dirty="0" smtClean="0">
                <a:latin typeface="Courier New" pitchFamily="49" charset="0"/>
                <a:cs typeface="Courier New" pitchFamily="49" charset="0"/>
              </a:rPr>
              <a:t>keystore.default</a:t>
            </a:r>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keystore.default.file</a:t>
            </a:r>
            <a:r>
              <a:rPr lang="en-US" sz="1400" dirty="0" smtClean="0">
                <a:latin typeface="Courier New" pitchFamily="49" charset="0"/>
                <a:cs typeface="Courier New" pitchFamily="49" charset="0"/>
              </a:rPr>
              <a:t>=/dr01/qadapps/qea/build/work/keystore/default.bin</a:t>
            </a:r>
          </a:p>
          <a:p>
            <a:pPr algn="l"/>
            <a:r>
              <a:rPr lang="en-US" sz="1400" dirty="0" smtClean="0">
                <a:latin typeface="Courier New" pitchFamily="49" charset="0"/>
                <a:cs typeface="Courier New" pitchFamily="49" charset="0"/>
              </a:rPr>
              <a:t>keystore.default.password</a:t>
            </a:r>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changeit</a:t>
            </a:r>
            <a:endParaRPr lang="en-US" sz="1400" dirty="0">
              <a:latin typeface="Courier New" pitchFamily="49" charset="0"/>
              <a:cs typeface="Courier New" pitchFamily="49" charset="0"/>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Change the Keystore Password</a:t>
            </a:r>
          </a:p>
          <a:p>
            <a:pPr>
              <a:buNone/>
            </a:pPr>
            <a:r>
              <a:rPr lang="en-US" dirty="0" smtClean="0"/>
              <a:t>The keystore password should be set/changed before importing certificates into the keystore. If the password is changed after the certificates are imported the certificates will need to be imported again after changing the password.</a:t>
            </a:r>
            <a:endParaRPr lang="en-US" dirty="0"/>
          </a:p>
        </p:txBody>
      </p:sp>
      <p:sp>
        <p:nvSpPr>
          <p:cNvPr id="3" name="Title 2"/>
          <p:cNvSpPr>
            <a:spLocks noGrp="1"/>
          </p:cNvSpPr>
          <p:nvPr>
            <p:ph type="title"/>
          </p:nvPr>
        </p:nvSpPr>
        <p:spPr/>
        <p:txBody>
          <a:bodyPr/>
          <a:lstStyle/>
          <a:p>
            <a:r>
              <a:rPr lang="en-US" dirty="0" smtClean="0"/>
              <a:t>Configuring SSL Connections</a:t>
            </a:r>
            <a:endParaRPr lang="en-US" dirty="0"/>
          </a:p>
        </p:txBody>
      </p:sp>
      <p:sp>
        <p:nvSpPr>
          <p:cNvPr id="5" name="TextBox 4"/>
          <p:cNvSpPr txBox="1"/>
          <p:nvPr/>
        </p:nvSpPr>
        <p:spPr>
          <a:xfrm>
            <a:off x="638982" y="4395730"/>
            <a:ext cx="7866044" cy="461665"/>
          </a:xfrm>
          <a:prstGeom prst="rect">
            <a:avLst/>
          </a:prstGeom>
          <a:noFill/>
        </p:spPr>
        <p:txBody>
          <a:bodyPr wrap="square" rtlCol="0">
            <a:spAutoFit/>
          </a:bodyPr>
          <a:lstStyle/>
          <a:p>
            <a:pPr algn="l"/>
            <a:r>
              <a:rPr lang="en-US" sz="2400" dirty="0" smtClean="0">
                <a:latin typeface="Courier New" pitchFamily="49" charset="0"/>
                <a:cs typeface="Courier New" pitchFamily="49" charset="0"/>
              </a:rPr>
              <a:t>keystore.default.password</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abetterpassword</a:t>
            </a:r>
            <a:endParaRPr lang="en-US" sz="2400" dirty="0">
              <a:latin typeface="Courier New" pitchFamily="49" charset="0"/>
              <a:cs typeface="Courier New" pitchFamily="49" charset="0"/>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Remove the existing keystore. If it does not exist, nothing will be done.</a:t>
            </a:r>
            <a:endParaRPr lang="en-US" dirty="0"/>
          </a:p>
        </p:txBody>
      </p:sp>
      <p:sp>
        <p:nvSpPr>
          <p:cNvPr id="3" name="Title 2"/>
          <p:cNvSpPr>
            <a:spLocks noGrp="1"/>
          </p:cNvSpPr>
          <p:nvPr>
            <p:ph type="title"/>
          </p:nvPr>
        </p:nvSpPr>
        <p:spPr/>
        <p:txBody>
          <a:bodyPr/>
          <a:lstStyle/>
          <a:p>
            <a:r>
              <a:rPr lang="en-US" dirty="0" smtClean="0"/>
              <a:t>Configuring SSL Connections</a:t>
            </a:r>
            <a:endParaRPr lang="en-US" dirty="0"/>
          </a:p>
        </p:txBody>
      </p:sp>
      <p:sp>
        <p:nvSpPr>
          <p:cNvPr id="5" name="TextBox 4"/>
          <p:cNvSpPr txBox="1"/>
          <p:nvPr/>
        </p:nvSpPr>
        <p:spPr>
          <a:xfrm>
            <a:off x="914400" y="2005065"/>
            <a:ext cx="7315199"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keystore-default-remove</a:t>
            </a:r>
            <a:endParaRPr lang="en-US" sz="2400" dirty="0">
              <a:latin typeface="Courier New" pitchFamily="49" charset="0"/>
              <a:cs typeface="Courier New" pitchFamily="49" charset="0"/>
            </a:endParaRPr>
          </a:p>
        </p:txBody>
      </p:sp>
      <p:sp>
        <p:nvSpPr>
          <p:cNvPr id="6" name="TextBox 5"/>
          <p:cNvSpPr txBox="1"/>
          <p:nvPr/>
        </p:nvSpPr>
        <p:spPr>
          <a:xfrm>
            <a:off x="374574" y="3205908"/>
            <a:ext cx="8394853" cy="2246769"/>
          </a:xfrm>
          <a:prstGeom prst="rect">
            <a:avLst/>
          </a:prstGeom>
          <a:noFill/>
          <a:ln>
            <a:solidFill>
              <a:srgbClr val="FF0000"/>
            </a:solidFill>
          </a:ln>
        </p:spPr>
        <p:txBody>
          <a:bodyPr wrap="square" rtlCol="0">
            <a:spAutoFit/>
          </a:bodyPr>
          <a:lstStyle/>
          <a:p>
            <a:pPr algn="l"/>
            <a:r>
              <a:rPr lang="en-US" dirty="0" smtClean="0"/>
              <a:t>The keystore password is stored in the clear in the </a:t>
            </a:r>
            <a:r>
              <a:rPr lang="en-US" i="1" dirty="0" smtClean="0"/>
              <a:t>configuration.properties file and in the conf/server.xml </a:t>
            </a:r>
            <a:r>
              <a:rPr lang="en-US" dirty="0" smtClean="0"/>
              <a:t>file associated with all configured Tomcat instances. These files should have appropriate OS permissions set.</a:t>
            </a:r>
            <a:endParaRPr lang="en-US"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buNone/>
            </a:pPr>
            <a:r>
              <a:rPr lang="en-US" b="1" dirty="0" smtClean="0"/>
              <a:t>Import Certificates</a:t>
            </a:r>
          </a:p>
          <a:p>
            <a:pPr>
              <a:buNone/>
            </a:pPr>
            <a:r>
              <a:rPr lang="en-US" dirty="0" smtClean="0"/>
              <a:t>To import a certificate use either of the following commands. An alias can be used to uniquely identify the certificate if multiple certificates will be imported into the keystore (Tomcat will use the first certificate in the keystore unless configured with an alias to use).</a:t>
            </a:r>
          </a:p>
          <a:p>
            <a:pPr>
              <a:buNone/>
            </a:pPr>
            <a:endParaRPr lang="en-US" sz="2100" dirty="0" smtClean="0">
              <a:latin typeface="Courier New" pitchFamily="49" charset="0"/>
              <a:cs typeface="Courier New" pitchFamily="49" charset="0"/>
            </a:endParaRPr>
          </a:p>
          <a:p>
            <a:pPr>
              <a:buNone/>
            </a:pPr>
            <a:r>
              <a:rPr lang="en-US" sz="2100" dirty="0" smtClean="0">
                <a:latin typeface="Courier New" pitchFamily="49" charset="0"/>
                <a:cs typeface="Courier New" pitchFamily="49" charset="0"/>
              </a:rPr>
              <a:t>yab keystore-[INSTANCE]-import -key:[PRIVATE KEY] -certificate:[CERTIFICATE CHAIN]</a:t>
            </a:r>
          </a:p>
          <a:p>
            <a:pPr>
              <a:buNone/>
            </a:pPr>
            <a:r>
              <a:rPr lang="en-US" dirty="0" smtClean="0"/>
              <a:t>or</a:t>
            </a:r>
          </a:p>
          <a:p>
            <a:pPr>
              <a:buNone/>
            </a:pPr>
            <a:r>
              <a:rPr lang="en-US" sz="1900" dirty="0" smtClean="0">
                <a:latin typeface="Courier New" pitchFamily="49" charset="0"/>
                <a:cs typeface="Courier New" pitchFamily="49" charset="0"/>
              </a:rPr>
              <a:t>yab keystore-[INSTANCE]-import -key:[PRIVATE KEY] -certificate:[CERTIFICATE CHAIN] -alias:cert1</a:t>
            </a:r>
          </a:p>
          <a:p>
            <a:pPr>
              <a:buNone/>
            </a:pPr>
            <a:r>
              <a:rPr lang="en-US" dirty="0" smtClean="0"/>
              <a:t>More information is available in the command help:</a:t>
            </a:r>
            <a:endParaRPr lang="en-US" dirty="0"/>
          </a:p>
        </p:txBody>
      </p:sp>
      <p:sp>
        <p:nvSpPr>
          <p:cNvPr id="3" name="Title 2"/>
          <p:cNvSpPr>
            <a:spLocks noGrp="1"/>
          </p:cNvSpPr>
          <p:nvPr>
            <p:ph type="title"/>
          </p:nvPr>
        </p:nvSpPr>
        <p:spPr/>
        <p:txBody>
          <a:bodyPr/>
          <a:lstStyle/>
          <a:p>
            <a:r>
              <a:rPr lang="en-US" dirty="0" smtClean="0"/>
              <a:t>Configuring SSL Connections</a:t>
            </a:r>
            <a:endParaRPr lang="en-US"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Configuring SSL Connections</a:t>
            </a:r>
            <a:endParaRPr lang="en-US" dirty="0"/>
          </a:p>
        </p:txBody>
      </p:sp>
      <p:sp>
        <p:nvSpPr>
          <p:cNvPr id="5" name="TextBox 4"/>
          <p:cNvSpPr txBox="1"/>
          <p:nvPr/>
        </p:nvSpPr>
        <p:spPr>
          <a:xfrm>
            <a:off x="363557" y="1366085"/>
            <a:ext cx="8405870" cy="3785652"/>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help keystore-default-import</a:t>
            </a:r>
          </a:p>
          <a:p>
            <a:pPr algn="l"/>
            <a:r>
              <a:rPr lang="en-US" sz="1200" dirty="0" smtClean="0">
                <a:latin typeface="Courier New" pitchFamily="49" charset="0"/>
                <a:cs typeface="Courier New" pitchFamily="49" charset="0"/>
              </a:rPr>
              <a:t>PROCESS</a:t>
            </a:r>
          </a:p>
          <a:p>
            <a:pPr algn="l"/>
            <a:r>
              <a:rPr lang="en-US" sz="1200" dirty="0" smtClean="0">
                <a:latin typeface="Courier New" pitchFamily="49" charset="0"/>
                <a:cs typeface="Courier New" pitchFamily="49" charset="0"/>
              </a:rPr>
              <a:t>keystore-default-import - Imports a certificate into the 'default' keystore.</a:t>
            </a:r>
          </a:p>
          <a:p>
            <a:pPr algn="l"/>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DESCRIPTION</a:t>
            </a:r>
          </a:p>
          <a:p>
            <a:pPr algn="l"/>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If the alias is already defined in the keystore, the prior entries will be replaced.</a:t>
            </a:r>
          </a:p>
          <a:p>
            <a:pPr algn="l"/>
            <a:r>
              <a:rPr lang="en-US" sz="1200" dirty="0" smtClean="0">
                <a:latin typeface="Courier New" pitchFamily="49" charset="0"/>
                <a:cs typeface="Courier New" pitchFamily="49" charset="0"/>
              </a:rPr>
              <a:t>The openssl toolkit can be used to create a self-signed certificate for testing:</a:t>
            </a:r>
          </a:p>
          <a:p>
            <a:pPr algn="l"/>
            <a:r>
              <a:rPr lang="en-US" sz="1200" dirty="0" smtClean="0">
                <a:latin typeface="Courier New" pitchFamily="49" charset="0"/>
                <a:cs typeface="Courier New" pitchFamily="49" charset="0"/>
              </a:rPr>
              <a:t>openssl req -x509 -</a:t>
            </a:r>
            <a:r>
              <a:rPr lang="en-US" sz="1200" dirty="0" smtClean="0">
                <a:latin typeface="Courier New" pitchFamily="49" charset="0"/>
                <a:cs typeface="Courier New" pitchFamily="49" charset="0"/>
              </a:rPr>
              <a:t>newkey</a:t>
            </a:r>
            <a:r>
              <a:rPr lang="en-US" sz="1200" dirty="0" smtClean="0">
                <a:latin typeface="Courier New" pitchFamily="49" charset="0"/>
                <a:cs typeface="Courier New" pitchFamily="49" charset="0"/>
              </a:rPr>
              <a:t> rsa:2048 -days 10000 -nodes -</a:t>
            </a:r>
            <a:r>
              <a:rPr lang="en-US" sz="1200" dirty="0" smtClean="0">
                <a:latin typeface="Courier New" pitchFamily="49" charset="0"/>
                <a:cs typeface="Courier New" pitchFamily="49" charset="0"/>
              </a:rPr>
              <a:t>keyout</a:t>
            </a:r>
            <a:r>
              <a:rPr lang="en-US" sz="1200" dirty="0" smtClean="0">
                <a:latin typeface="Courier New" pitchFamily="49" charset="0"/>
                <a:cs typeface="Courier New" pitchFamily="49" charset="0"/>
              </a:rPr>
              <a:t> key.pem –out cert.pem</a:t>
            </a:r>
          </a:p>
          <a:p>
            <a:pPr algn="l"/>
            <a:r>
              <a:rPr lang="en-US" sz="1200" dirty="0" smtClean="0">
                <a:latin typeface="Courier New" pitchFamily="49" charset="0"/>
                <a:cs typeface="Courier New" pitchFamily="49" charset="0"/>
              </a:rPr>
              <a:t>and can be used to convert keys into the format required by this API:</a:t>
            </a:r>
          </a:p>
          <a:p>
            <a:pPr algn="l"/>
            <a:r>
              <a:rPr lang="en-US" sz="1200" dirty="0" smtClean="0">
                <a:latin typeface="Courier New" pitchFamily="49" charset="0"/>
                <a:cs typeface="Courier New" pitchFamily="49" charset="0"/>
              </a:rPr>
              <a:t>openssl pkcs8 -topk8 -in key.pem -inform </a:t>
            </a:r>
            <a:r>
              <a:rPr lang="en-US" sz="1200" dirty="0" smtClean="0">
                <a:latin typeface="Courier New" pitchFamily="49" charset="0"/>
                <a:cs typeface="Courier New" pitchFamily="49" charset="0"/>
              </a:rPr>
              <a:t>pem</a:t>
            </a:r>
            <a:r>
              <a:rPr lang="en-US" sz="1200" dirty="0" smtClean="0">
                <a:latin typeface="Courier New" pitchFamily="49" charset="0"/>
                <a:cs typeface="Courier New" pitchFamily="49" charset="0"/>
              </a:rPr>
              <a:t> -out key.der -</a:t>
            </a:r>
            <a:r>
              <a:rPr lang="en-US" sz="1200" dirty="0" smtClean="0">
                <a:latin typeface="Courier New" pitchFamily="49" charset="0"/>
                <a:cs typeface="Courier New" pitchFamily="49" charset="0"/>
              </a:rPr>
              <a:t>outform</a:t>
            </a:r>
            <a:r>
              <a:rPr lang="en-US" sz="1200" dirty="0" smtClean="0">
                <a:latin typeface="Courier New" pitchFamily="49" charset="0"/>
                <a:cs typeface="Courier New" pitchFamily="49" charset="0"/>
              </a:rPr>
              <a:t> </a:t>
            </a:r>
            <a:r>
              <a:rPr lang="en-US" sz="1200" dirty="0" smtClean="0">
                <a:latin typeface="Courier New" pitchFamily="49" charset="0"/>
                <a:cs typeface="Courier New" pitchFamily="49" charset="0"/>
              </a:rPr>
              <a:t>der</a:t>
            </a:r>
            <a:r>
              <a:rPr lang="en-US" sz="1200" dirty="0" smtClean="0">
                <a:latin typeface="Courier New" pitchFamily="49" charset="0"/>
                <a:cs typeface="Courier New" pitchFamily="49" charset="0"/>
              </a:rPr>
              <a:t> –</a:t>
            </a:r>
            <a:r>
              <a:rPr lang="en-US" sz="1200" dirty="0" smtClean="0">
                <a:latin typeface="Courier New" pitchFamily="49" charset="0"/>
                <a:cs typeface="Courier New" pitchFamily="49" charset="0"/>
              </a:rPr>
              <a:t>nocrypt</a:t>
            </a:r>
            <a:endParaRPr lang="en-US" sz="1200" dirty="0" smtClean="0">
              <a:latin typeface="Courier New" pitchFamily="49" charset="0"/>
              <a:cs typeface="Courier New" pitchFamily="49" charset="0"/>
            </a:endParaRPr>
          </a:p>
          <a:p>
            <a:pPr algn="l"/>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OPTIONS</a:t>
            </a:r>
          </a:p>
          <a:p>
            <a:pPr algn="l"/>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Name 		Description</a:t>
            </a:r>
          </a:p>
          <a:p>
            <a:pPr algn="l"/>
            <a:r>
              <a:rPr lang="en-US" sz="1200" dirty="0" smtClean="0">
                <a:latin typeface="Courier New" pitchFamily="49" charset="0"/>
                <a:cs typeface="Courier New" pitchFamily="49" charset="0"/>
              </a:rPr>
              <a:t>----- 		-----------</a:t>
            </a:r>
          </a:p>
          <a:p>
            <a:pPr algn="l"/>
            <a:r>
              <a:rPr lang="en-US" sz="1200" dirty="0" smtClean="0">
                <a:latin typeface="Courier New" pitchFamily="49" charset="0"/>
                <a:cs typeface="Courier New" pitchFamily="49" charset="0"/>
              </a:rPr>
              <a:t>alias 		The alias to identify the key in the keystore.</a:t>
            </a:r>
          </a:p>
          <a:p>
            <a:pPr algn="l"/>
            <a:r>
              <a:rPr lang="en-US" sz="1200" dirty="0" smtClean="0">
                <a:latin typeface="Courier New" pitchFamily="49" charset="0"/>
                <a:cs typeface="Courier New" pitchFamily="49" charset="0"/>
              </a:rPr>
              <a:t>		If not defined the alias 'default' will be used.</a:t>
            </a:r>
          </a:p>
          <a:p>
            <a:pPr algn="l"/>
            <a:r>
              <a:rPr lang="en-US" sz="1200" dirty="0" smtClean="0">
                <a:latin typeface="Courier New" pitchFamily="49" charset="0"/>
                <a:cs typeface="Courier New" pitchFamily="49" charset="0"/>
              </a:rPr>
              <a:t>key 		The DER encoded private key file in PKCS#8 format (required).</a:t>
            </a:r>
          </a:p>
          <a:p>
            <a:pPr algn="l"/>
            <a:r>
              <a:rPr lang="en-US" sz="1200" dirty="0" smtClean="0">
                <a:latin typeface="Courier New" pitchFamily="49" charset="0"/>
                <a:cs typeface="Courier New" pitchFamily="49" charset="0"/>
              </a:rPr>
              <a:t>certificate 	The DER encoded certificate file in X.509 format (required).</a:t>
            </a:r>
            <a:endParaRPr lang="en-US" sz="1200" dirty="0">
              <a:latin typeface="Courier New" pitchFamily="49" charset="0"/>
              <a:cs typeface="Courier New" pitchFamily="49"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following command will display the certificates in a keystore:</a:t>
            </a:r>
          </a:p>
          <a:p>
            <a:pPr>
              <a:buNone/>
            </a:pPr>
            <a:r>
              <a:rPr lang="en-US" dirty="0" smtClean="0">
                <a:latin typeface="Courier New" pitchFamily="49" charset="0"/>
                <a:cs typeface="Courier New" pitchFamily="49" charset="0"/>
              </a:rPr>
              <a:t>yab keystore-[INSTANCE]-print</a:t>
            </a:r>
          </a:p>
          <a:p>
            <a:pPr>
              <a:buNone/>
            </a:pPr>
            <a:r>
              <a:rPr lang="en-US" b="1" dirty="0" smtClean="0"/>
              <a:t>Reconfigure Tomcat</a:t>
            </a:r>
          </a:p>
          <a:p>
            <a:pPr>
              <a:buNone/>
            </a:pPr>
            <a:r>
              <a:rPr lang="en-US" sz="2400" dirty="0" smtClean="0"/>
              <a:t>Enable SSL on the desired Tomcat instances and the apply the changes. If the Tomcat instances are running they will need to be restarted for the change to take effect.</a:t>
            </a:r>
          </a:p>
          <a:p>
            <a:pPr>
              <a:buNone/>
            </a:pPr>
            <a:r>
              <a:rPr lang="en-US" sz="2400" dirty="0" smtClean="0"/>
              <a:t>Ex. Configure the default Tomcat instance to use SSL.</a:t>
            </a:r>
            <a:endParaRPr lang="en-US" sz="2400" dirty="0"/>
          </a:p>
        </p:txBody>
      </p:sp>
      <p:sp>
        <p:nvSpPr>
          <p:cNvPr id="3" name="Title 2"/>
          <p:cNvSpPr>
            <a:spLocks noGrp="1"/>
          </p:cNvSpPr>
          <p:nvPr>
            <p:ph type="title"/>
          </p:nvPr>
        </p:nvSpPr>
        <p:spPr/>
        <p:txBody>
          <a:bodyPr/>
          <a:lstStyle/>
          <a:p>
            <a:r>
              <a:rPr lang="en-US" dirty="0" smtClean="0"/>
              <a:t>Configuring SSL Connections</a:t>
            </a:r>
            <a:endParaRPr lang="en-US" dirty="0"/>
          </a:p>
        </p:txBody>
      </p:sp>
      <p:sp>
        <p:nvSpPr>
          <p:cNvPr id="5" name="TextBox 4"/>
          <p:cNvSpPr txBox="1"/>
          <p:nvPr/>
        </p:nvSpPr>
        <p:spPr>
          <a:xfrm>
            <a:off x="1211867" y="5100808"/>
            <a:ext cx="6709272" cy="738664"/>
          </a:xfrm>
          <a:prstGeom prst="rect">
            <a:avLst/>
          </a:prstGeom>
          <a:noFill/>
        </p:spPr>
        <p:txBody>
          <a:bodyPr wrap="square" rtlCol="0">
            <a:spAutoFit/>
          </a:bodyPr>
          <a:lstStyle/>
          <a:p>
            <a:pPr algn="l"/>
            <a:r>
              <a:rPr lang="en-US" sz="1400" dirty="0" smtClean="0">
                <a:latin typeface="Courier New" pitchFamily="49" charset="0"/>
                <a:cs typeface="Courier New" pitchFamily="49" charset="0"/>
              </a:rPr>
              <a:t>tomcat.default.usessl</a:t>
            </a:r>
            <a:r>
              <a:rPr lang="en-US" sz="1400" dirty="0" smtClean="0">
                <a:latin typeface="Courier New" pitchFamily="49" charset="0"/>
                <a:cs typeface="Courier New" pitchFamily="49" charset="0"/>
              </a:rPr>
              <a:t>=true</a:t>
            </a:r>
          </a:p>
          <a:p>
            <a:pPr algn="l"/>
            <a:r>
              <a:rPr lang="en-US" sz="1400" dirty="0" smtClean="0">
                <a:latin typeface="Courier New" pitchFamily="49" charset="0"/>
                <a:cs typeface="Courier New" pitchFamily="49" charset="0"/>
              </a:rPr>
              <a:t>tomcat.default.keyalias</a:t>
            </a:r>
            <a:r>
              <a:rPr lang="en-US" sz="1400" dirty="0" smtClean="0">
                <a:latin typeface="Courier New" pitchFamily="49" charset="0"/>
                <a:cs typeface="Courier New" pitchFamily="49" charset="0"/>
              </a:rPr>
              <a:t>=cert1 //if multiple certificates are</a:t>
            </a:r>
          </a:p>
          <a:p>
            <a:pPr algn="l"/>
            <a:r>
              <a:rPr lang="en-US" sz="1400" dirty="0" smtClean="0">
                <a:latin typeface="Courier New" pitchFamily="49" charset="0"/>
                <a:cs typeface="Courier New" pitchFamily="49" charset="0"/>
              </a:rPr>
              <a:t>imported</a:t>
            </a:r>
            <a:endParaRPr lang="en-US" sz="1400" dirty="0">
              <a:latin typeface="Courier New" pitchFamily="49" charset="0"/>
              <a:cs typeface="Courier New" pitchFamily="49" charset="0"/>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Execute the following command to apply the change.</a:t>
            </a:r>
          </a:p>
          <a:p>
            <a:pPr>
              <a:buNone/>
            </a:pPr>
            <a:r>
              <a:rPr lang="en-US" dirty="0" smtClean="0">
                <a:latin typeface="Courier New" pitchFamily="49" charset="0"/>
                <a:cs typeface="Courier New" pitchFamily="49" charset="0"/>
              </a:rPr>
              <a:t>yab tomcat-[INSTANCE]-update</a:t>
            </a:r>
          </a:p>
          <a:p>
            <a:pPr>
              <a:buNone/>
            </a:pPr>
            <a:r>
              <a:rPr lang="en-US" dirty="0" smtClean="0"/>
              <a:t>Ex. Update the default Tomcat instance.</a:t>
            </a:r>
          </a:p>
          <a:p>
            <a:pPr>
              <a:buNone/>
            </a:pPr>
            <a:endParaRPr lang="en-US" dirty="0" smtClean="0"/>
          </a:p>
          <a:p>
            <a:pPr>
              <a:buNone/>
            </a:pPr>
            <a:endParaRPr lang="en-US" dirty="0" smtClean="0"/>
          </a:p>
          <a:p>
            <a:pPr>
              <a:buNone/>
            </a:pPr>
            <a:r>
              <a:rPr lang="en-US" dirty="0" smtClean="0"/>
              <a:t>To display the TCP/IP port used for SSL connections:</a:t>
            </a:r>
            <a:endParaRPr lang="en-US" dirty="0"/>
          </a:p>
        </p:txBody>
      </p:sp>
      <p:sp>
        <p:nvSpPr>
          <p:cNvPr id="3" name="Title 2"/>
          <p:cNvSpPr>
            <a:spLocks noGrp="1"/>
          </p:cNvSpPr>
          <p:nvPr>
            <p:ph type="title"/>
          </p:nvPr>
        </p:nvSpPr>
        <p:spPr/>
        <p:txBody>
          <a:bodyPr/>
          <a:lstStyle/>
          <a:p>
            <a:r>
              <a:rPr lang="en-US" dirty="0" smtClean="0"/>
              <a:t>Configuring SSL Connections</a:t>
            </a:r>
            <a:endParaRPr lang="en-US" dirty="0"/>
          </a:p>
        </p:txBody>
      </p:sp>
      <p:sp>
        <p:nvSpPr>
          <p:cNvPr id="5" name="TextBox 4"/>
          <p:cNvSpPr txBox="1"/>
          <p:nvPr/>
        </p:nvSpPr>
        <p:spPr>
          <a:xfrm>
            <a:off x="826271" y="3084721"/>
            <a:ext cx="748045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tomcat-default-update</a:t>
            </a:r>
            <a:endParaRPr lang="en-US" sz="2400" dirty="0">
              <a:latin typeface="Courier New" pitchFamily="49" charset="0"/>
              <a:cs typeface="Courier New" pitchFamily="49" charset="0"/>
            </a:endParaRPr>
          </a:p>
        </p:txBody>
      </p:sp>
      <p:sp>
        <p:nvSpPr>
          <p:cNvPr id="6" name="TextBox 5"/>
          <p:cNvSpPr txBox="1"/>
          <p:nvPr/>
        </p:nvSpPr>
        <p:spPr>
          <a:xfrm>
            <a:off x="804238" y="4968607"/>
            <a:ext cx="7513503"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config </a:t>
            </a:r>
            <a:r>
              <a:rPr lang="en-US" sz="2400" dirty="0" smtClean="0">
                <a:latin typeface="Courier New" pitchFamily="49" charset="0"/>
                <a:cs typeface="Courier New" pitchFamily="49" charset="0"/>
              </a:rPr>
              <a:t>tomcat.default.sslport</a:t>
            </a:r>
            <a:endParaRPr lang="en-US" sz="2400" dirty="0" smtClean="0">
              <a:latin typeface="Courier New" pitchFamily="49" charset="0"/>
              <a:cs typeface="Courier New" pitchFamily="49" charset="0"/>
            </a:endParaRPr>
          </a:p>
          <a:p>
            <a:pPr algn="l"/>
            <a:r>
              <a:rPr lang="en-US" sz="2400" dirty="0" smtClean="0">
                <a:latin typeface="Courier New" pitchFamily="49" charset="0"/>
                <a:cs typeface="Courier New" pitchFamily="49" charset="0"/>
              </a:rPr>
              <a:t>tomcat.default.sslport</a:t>
            </a:r>
            <a:r>
              <a:rPr lang="en-US" sz="2400" dirty="0" smtClean="0">
                <a:latin typeface="Courier New" pitchFamily="49" charset="0"/>
                <a:cs typeface="Courier New" pitchFamily="49" charset="0"/>
              </a:rPr>
              <a:t>=22014</a:t>
            </a:r>
            <a:endParaRPr lang="en-US" sz="2400" dirty="0">
              <a:latin typeface="Courier New" pitchFamily="49" charset="0"/>
              <a:cs typeface="Courier New" pitchFamily="49" charset="0"/>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Servers use TCP/IP ports for communication.</a:t>
            </a:r>
          </a:p>
          <a:p>
            <a:pPr>
              <a:buNone/>
            </a:pPr>
            <a:r>
              <a:rPr lang="en-US" b="1" dirty="0" smtClean="0"/>
              <a:t>Static Ports</a:t>
            </a:r>
          </a:p>
          <a:p>
            <a:pPr>
              <a:buNone/>
            </a:pPr>
            <a:r>
              <a:rPr lang="en-US" dirty="0" smtClean="0"/>
              <a:t>Static TCP/IP ports can be configured like any other setting.</a:t>
            </a:r>
          </a:p>
          <a:p>
            <a:pPr>
              <a:buNone/>
            </a:pPr>
            <a:r>
              <a:rPr lang="en-US" dirty="0" smtClean="0"/>
              <a:t>Ex. Configure the Progress Admin Server to use port 22001.</a:t>
            </a:r>
            <a:endParaRPr lang="en-US" dirty="0"/>
          </a:p>
        </p:txBody>
      </p:sp>
      <p:sp>
        <p:nvSpPr>
          <p:cNvPr id="3" name="Title 2"/>
          <p:cNvSpPr>
            <a:spLocks noGrp="1"/>
          </p:cNvSpPr>
          <p:nvPr>
            <p:ph type="title"/>
          </p:nvPr>
        </p:nvSpPr>
        <p:spPr/>
        <p:txBody>
          <a:bodyPr/>
          <a:lstStyle/>
          <a:p>
            <a:r>
              <a:rPr lang="en-US" dirty="0" smtClean="0"/>
              <a:t>TCP/IP Ports</a:t>
            </a:r>
            <a:endParaRPr lang="en-US" dirty="0"/>
          </a:p>
        </p:txBody>
      </p:sp>
      <p:sp>
        <p:nvSpPr>
          <p:cNvPr id="5" name="TextBox 4"/>
          <p:cNvSpPr txBox="1"/>
          <p:nvPr/>
        </p:nvSpPr>
        <p:spPr>
          <a:xfrm>
            <a:off x="1355077" y="4142344"/>
            <a:ext cx="6422833" cy="830997"/>
          </a:xfrm>
          <a:prstGeom prst="rect">
            <a:avLst/>
          </a:prstGeom>
          <a:noFill/>
        </p:spPr>
        <p:txBody>
          <a:bodyPr wrap="square" rtlCol="0">
            <a:spAutoFit/>
          </a:bodyPr>
          <a:lstStyle/>
          <a:p>
            <a:pPr algn="l"/>
            <a:r>
              <a:rPr lang="en-US" sz="2400" dirty="0" smtClean="0">
                <a:latin typeface="Courier New" pitchFamily="49" charset="0"/>
                <a:cs typeface="Courier New" pitchFamily="49" charset="0"/>
              </a:rPr>
              <a:t># @port</a:t>
            </a:r>
          </a:p>
          <a:p>
            <a:pPr algn="l"/>
            <a:r>
              <a:rPr lang="en-US" sz="2400" dirty="0" smtClean="0">
                <a:latin typeface="Courier New" pitchFamily="49" charset="0"/>
                <a:cs typeface="Courier New" pitchFamily="49" charset="0"/>
              </a:rPr>
              <a:t>adminserver.port</a:t>
            </a:r>
            <a:r>
              <a:rPr lang="en-US" sz="2400" dirty="0" smtClean="0">
                <a:latin typeface="Courier New" pitchFamily="49" charset="0"/>
                <a:cs typeface="Courier New" pitchFamily="49" charset="0"/>
              </a:rPr>
              <a:t>=22001</a:t>
            </a:r>
            <a:endParaRPr lang="en-US" sz="2400" dirty="0">
              <a:latin typeface="Courier New" pitchFamily="49" charset="0"/>
              <a:cs typeface="Courier New" pitchFamily="49" charset="0"/>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Alternatively the </a:t>
            </a:r>
            <a:r>
              <a:rPr lang="en-US" i="1" dirty="0" smtClean="0"/>
              <a:t>ports setting can define a range of ports from which ports are automatically allocated:</a:t>
            </a:r>
          </a:p>
          <a:p>
            <a:pPr>
              <a:buNone/>
            </a:pPr>
            <a:r>
              <a:rPr lang="en-US" dirty="0" smtClean="0">
                <a:latin typeface="Courier New" pitchFamily="49" charset="0"/>
                <a:cs typeface="Courier New" pitchFamily="49" charset="0"/>
              </a:rPr>
              <a:t>ports=[LOWER BOUND]-[UPPER BOUND]</a:t>
            </a:r>
          </a:p>
          <a:p>
            <a:pPr>
              <a:buNone/>
            </a:pPr>
            <a:r>
              <a:rPr lang="en-US" i="1" dirty="0" smtClean="0"/>
              <a:t>Example</a:t>
            </a:r>
          </a:p>
          <a:p>
            <a:pPr>
              <a:buNone/>
            </a:pPr>
            <a:endParaRPr lang="en-US" i="1" dirty="0"/>
          </a:p>
        </p:txBody>
      </p:sp>
      <p:sp>
        <p:nvSpPr>
          <p:cNvPr id="3" name="Title 2"/>
          <p:cNvSpPr>
            <a:spLocks noGrp="1"/>
          </p:cNvSpPr>
          <p:nvPr>
            <p:ph type="title"/>
          </p:nvPr>
        </p:nvSpPr>
        <p:spPr/>
        <p:txBody>
          <a:bodyPr/>
          <a:lstStyle/>
          <a:p>
            <a:r>
              <a:rPr lang="en-US" dirty="0" smtClean="0"/>
              <a:t>TCP/IP Ports</a:t>
            </a:r>
            <a:endParaRPr lang="en-US" dirty="0"/>
          </a:p>
        </p:txBody>
      </p:sp>
      <p:sp>
        <p:nvSpPr>
          <p:cNvPr id="5" name="TextBox 4"/>
          <p:cNvSpPr txBox="1"/>
          <p:nvPr/>
        </p:nvSpPr>
        <p:spPr>
          <a:xfrm>
            <a:off x="1189823" y="3635567"/>
            <a:ext cx="6753340" cy="461665"/>
          </a:xfrm>
          <a:prstGeom prst="rect">
            <a:avLst/>
          </a:prstGeom>
          <a:noFill/>
        </p:spPr>
        <p:txBody>
          <a:bodyPr wrap="square" rtlCol="0">
            <a:spAutoFit/>
          </a:bodyPr>
          <a:lstStyle/>
          <a:p>
            <a:pPr algn="l"/>
            <a:r>
              <a:rPr lang="en-US" sz="2400" dirty="0" smtClean="0">
                <a:latin typeface="Courier New" pitchFamily="49" charset="0"/>
                <a:cs typeface="Courier New" pitchFamily="49" charset="0"/>
              </a:rPr>
              <a:t>ports=28000-28100</a:t>
            </a:r>
            <a:endParaRPr lang="en-US" sz="2400" dirty="0">
              <a:latin typeface="Courier New" pitchFamily="49" charset="0"/>
              <a:cs typeface="Courier New" pitchFamily="49" charset="0"/>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If the </a:t>
            </a:r>
            <a:r>
              <a:rPr lang="en-US" i="1" dirty="0" smtClean="0"/>
              <a:t>ports setting is not defined it defaults to the range 22000-22100.</a:t>
            </a:r>
          </a:p>
          <a:p>
            <a:r>
              <a:rPr lang="en-US" dirty="0" smtClean="0"/>
              <a:t>The statement (# @port) in the example above is a port annotation. When a port is explicitly assigned a value, the annotation simply serves to let the system know that the port has been assigned and should not be allocated. When the annotation is used without specifying a value, an available port will be allocated from the range.</a:t>
            </a:r>
            <a:endParaRPr lang="en-US" dirty="0"/>
          </a:p>
        </p:txBody>
      </p:sp>
      <p:sp>
        <p:nvSpPr>
          <p:cNvPr id="3" name="Title 2"/>
          <p:cNvSpPr>
            <a:spLocks noGrp="1"/>
          </p:cNvSpPr>
          <p:nvPr>
            <p:ph type="title"/>
          </p:nvPr>
        </p:nvSpPr>
        <p:spPr/>
        <p:txBody>
          <a:bodyPr/>
          <a:lstStyle/>
          <a:p>
            <a:r>
              <a:rPr lang="en-US" dirty="0" smtClean="0"/>
              <a:t>TCP/IP Ports</a:t>
            </a:r>
            <a:endParaRPr lang="en-US" dirty="0"/>
          </a:p>
        </p:txBody>
      </p:sp>
      <p:sp>
        <p:nvSpPr>
          <p:cNvPr id="5" name="TextBox 4"/>
          <p:cNvSpPr txBox="1"/>
          <p:nvPr/>
        </p:nvSpPr>
        <p:spPr>
          <a:xfrm>
            <a:off x="936434" y="5420299"/>
            <a:ext cx="7271132"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@port</a:t>
            </a:r>
          </a:p>
          <a:p>
            <a:pPr algn="l"/>
            <a:r>
              <a:rPr lang="en-US" sz="2400" dirty="0" smtClean="0">
                <a:latin typeface="Courier New" pitchFamily="49" charset="0"/>
                <a:cs typeface="Courier New" pitchFamily="49" charset="0"/>
              </a:rPr>
              <a:t>adminserver.port</a:t>
            </a:r>
            <a:r>
              <a:rPr lang="en-US" sz="2400" dirty="0" smtClean="0">
                <a:latin typeface="Courier New" pitchFamily="49" charset="0"/>
                <a:cs typeface="Courier New" pitchFamily="49" charset="0"/>
              </a:rPr>
              <a:t>=</a:t>
            </a:r>
            <a:endParaRPr lang="en-US" sz="2400" dirty="0">
              <a:latin typeface="Courier New" pitchFamily="49" charset="0"/>
              <a:cs typeface="Courier New" pitchFamily="49"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QAD Enterprise Applications instance must have read access to all configured packages in uncompressed format. If a package is only available in a catalog accessed using the HTTP protocol or that stores packages in compressed format, the package will be downloaded and installed into the local catalog. </a:t>
            </a:r>
            <a:endParaRPr lang="en-US" dirty="0"/>
          </a:p>
        </p:txBody>
      </p:sp>
      <p:sp>
        <p:nvSpPr>
          <p:cNvPr id="3" name="Title 2"/>
          <p:cNvSpPr>
            <a:spLocks noGrp="1"/>
          </p:cNvSpPr>
          <p:nvPr>
            <p:ph type="title"/>
          </p:nvPr>
        </p:nvSpPr>
        <p:spPr/>
        <p:txBody>
          <a:bodyPr/>
          <a:lstStyle/>
          <a:p>
            <a:r>
              <a:rPr lang="en-US" dirty="0" smtClean="0"/>
              <a:t>Downloading Packages </a:t>
            </a:r>
            <a:endParaRPr lang="en-US"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After a port is allocated to a setting, the port will continue to be allocated to that setting, unless explicitly overridden. In the following example, the annotation requests a specific port from the range using an offset, where 0 is associated with the first port in the range, 1 the second, and so on. If the requested port is already assigned, an available port from the range will be allocated.</a:t>
            </a:r>
          </a:p>
          <a:p>
            <a:pPr>
              <a:buNone/>
            </a:pPr>
            <a:r>
              <a:rPr lang="en-US" dirty="0" smtClean="0"/>
              <a:t>Ex. Configures a port using an offset.</a:t>
            </a:r>
            <a:endParaRPr lang="en-US" dirty="0"/>
          </a:p>
        </p:txBody>
      </p:sp>
      <p:sp>
        <p:nvSpPr>
          <p:cNvPr id="3" name="Title 2"/>
          <p:cNvSpPr>
            <a:spLocks noGrp="1"/>
          </p:cNvSpPr>
          <p:nvPr>
            <p:ph type="title"/>
          </p:nvPr>
        </p:nvSpPr>
        <p:spPr/>
        <p:txBody>
          <a:bodyPr/>
          <a:lstStyle/>
          <a:p>
            <a:r>
              <a:rPr lang="en-US" dirty="0" smtClean="0"/>
              <a:t>TCP/IP Ports</a:t>
            </a:r>
            <a:endParaRPr lang="en-US" dirty="0"/>
          </a:p>
        </p:txBody>
      </p:sp>
      <p:sp>
        <p:nvSpPr>
          <p:cNvPr id="5" name="TextBox 4"/>
          <p:cNvSpPr txBox="1"/>
          <p:nvPr/>
        </p:nvSpPr>
        <p:spPr>
          <a:xfrm>
            <a:off x="903383" y="5431316"/>
            <a:ext cx="7315200"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@port +0</a:t>
            </a:r>
          </a:p>
          <a:p>
            <a:pPr algn="l"/>
            <a:r>
              <a:rPr lang="en-US" sz="2400" dirty="0" smtClean="0">
                <a:latin typeface="Courier New" pitchFamily="49" charset="0"/>
                <a:cs typeface="Courier New" pitchFamily="49" charset="0"/>
              </a:rPr>
              <a:t>adminserver.port</a:t>
            </a:r>
            <a:r>
              <a:rPr lang="en-US" sz="2400" dirty="0" smtClean="0">
                <a:latin typeface="Courier New" pitchFamily="49" charset="0"/>
                <a:cs typeface="Courier New" pitchFamily="49" charset="0"/>
              </a:rPr>
              <a:t>=</a:t>
            </a:r>
            <a:endParaRPr lang="en-US" sz="2400" dirty="0">
              <a:latin typeface="Courier New" pitchFamily="49" charset="0"/>
              <a:cs typeface="Courier New" pitchFamily="49"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Dynamic Ports</a:t>
            </a:r>
          </a:p>
          <a:p>
            <a:pPr>
              <a:buNone/>
            </a:pPr>
            <a:r>
              <a:rPr lang="en-US" dirty="0" smtClean="0"/>
              <a:t>Similar to the ports range, a range of dynamic ports can be allocated with the same pattern</a:t>
            </a:r>
          </a:p>
          <a:p>
            <a:pPr>
              <a:buNone/>
            </a:pPr>
            <a:r>
              <a:rPr lang="en-US" sz="2400" dirty="0" smtClean="0">
                <a:latin typeface="Courier New" pitchFamily="49" charset="0"/>
                <a:cs typeface="Courier New" pitchFamily="49" charset="0"/>
              </a:rPr>
              <a:t>dynamic-ports=[LOWER BOUND]-[UPPER BOUND]</a:t>
            </a:r>
            <a:endParaRPr lang="en-US" dirty="0" smtClean="0">
              <a:cs typeface="Courier New" pitchFamily="49" charset="0"/>
            </a:endParaRPr>
          </a:p>
          <a:p>
            <a:pPr>
              <a:buNone/>
            </a:pPr>
            <a:r>
              <a:rPr lang="en-US" sz="2400" i="1" dirty="0" smtClean="0">
                <a:latin typeface="+mn-lt"/>
                <a:cs typeface="Courier New" pitchFamily="49" charset="0"/>
              </a:rPr>
              <a:t>Example</a:t>
            </a:r>
          </a:p>
          <a:p>
            <a:pPr>
              <a:buNone/>
            </a:pPr>
            <a:endParaRPr lang="en-US" sz="2400" i="1" dirty="0" smtClean="0">
              <a:latin typeface="+mn-lt"/>
              <a:cs typeface="Courier New" pitchFamily="49" charset="0"/>
            </a:endParaRPr>
          </a:p>
          <a:p>
            <a:pPr>
              <a:buNone/>
            </a:pPr>
            <a:endParaRPr lang="en-US" sz="2400" i="1" dirty="0" smtClean="0">
              <a:latin typeface="+mn-lt"/>
              <a:cs typeface="Courier New" pitchFamily="49" charset="0"/>
            </a:endParaRPr>
          </a:p>
          <a:p>
            <a:pPr>
              <a:buNone/>
            </a:pPr>
            <a:endParaRPr lang="en-US" sz="2400" i="1" dirty="0" smtClean="0">
              <a:latin typeface="+mn-lt"/>
              <a:cs typeface="Courier New" pitchFamily="49" charset="0"/>
            </a:endParaRPr>
          </a:p>
          <a:p>
            <a:pPr>
              <a:buNone/>
            </a:pPr>
            <a:r>
              <a:rPr lang="en-US" sz="2400" dirty="0" smtClean="0"/>
              <a:t>This dynamic-ports range is used to allocate a port range for servers that automatically choose an available TCP/IP port each time they are started.</a:t>
            </a:r>
            <a:endParaRPr lang="en-US" sz="2400" i="1" dirty="0" smtClean="0">
              <a:latin typeface="+mn-lt"/>
              <a:cs typeface="Courier New" pitchFamily="49" charset="0"/>
            </a:endParaRPr>
          </a:p>
          <a:p>
            <a:pPr>
              <a:buNone/>
            </a:pPr>
            <a:endParaRPr lang="en-US" sz="2400" i="1" dirty="0" smtClean="0">
              <a:latin typeface="+mn-lt"/>
              <a:cs typeface="Courier New" pitchFamily="49" charset="0"/>
            </a:endParaRPr>
          </a:p>
        </p:txBody>
      </p:sp>
      <p:sp>
        <p:nvSpPr>
          <p:cNvPr id="3" name="Title 2"/>
          <p:cNvSpPr>
            <a:spLocks noGrp="1"/>
          </p:cNvSpPr>
          <p:nvPr>
            <p:ph type="title"/>
          </p:nvPr>
        </p:nvSpPr>
        <p:spPr/>
        <p:txBody>
          <a:bodyPr/>
          <a:lstStyle/>
          <a:p>
            <a:r>
              <a:rPr lang="en-US" dirty="0" smtClean="0"/>
              <a:t>TCP/IP Ports</a:t>
            </a:r>
            <a:endParaRPr lang="en-US" dirty="0"/>
          </a:p>
        </p:txBody>
      </p:sp>
      <p:sp>
        <p:nvSpPr>
          <p:cNvPr id="5" name="TextBox 4"/>
          <p:cNvSpPr txBox="1"/>
          <p:nvPr/>
        </p:nvSpPr>
        <p:spPr>
          <a:xfrm>
            <a:off x="914400" y="3833866"/>
            <a:ext cx="7304183"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config dynamic-ports*</a:t>
            </a:r>
          </a:p>
          <a:p>
            <a:pPr algn="l"/>
            <a:r>
              <a:rPr lang="en-US" sz="2400" dirty="0" smtClean="0">
                <a:latin typeface="Courier New" pitchFamily="49" charset="0"/>
                <a:cs typeface="Courier New" pitchFamily="49" charset="0"/>
              </a:rPr>
              <a:t>dynamic-ports=1026-2000</a:t>
            </a:r>
            <a:endParaRPr lang="en-US" sz="2400" dirty="0">
              <a:latin typeface="Courier New" pitchFamily="49" charset="0"/>
              <a:cs typeface="Courier New" pitchFamily="49" charset="0"/>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These ports can also be configured directly as outlined below.</a:t>
            </a:r>
            <a:endParaRPr lang="en-US" dirty="0"/>
          </a:p>
        </p:txBody>
      </p:sp>
      <p:sp>
        <p:nvSpPr>
          <p:cNvPr id="3" name="Title 2"/>
          <p:cNvSpPr>
            <a:spLocks noGrp="1"/>
          </p:cNvSpPr>
          <p:nvPr>
            <p:ph type="title"/>
          </p:nvPr>
        </p:nvSpPr>
        <p:spPr/>
        <p:txBody>
          <a:bodyPr/>
          <a:lstStyle/>
          <a:p>
            <a:r>
              <a:rPr lang="en-US" dirty="0" smtClean="0"/>
              <a:t>TCP/IP Ports</a:t>
            </a:r>
            <a:endParaRPr lang="en-US" dirty="0"/>
          </a:p>
        </p:txBody>
      </p:sp>
      <p:graphicFrame>
        <p:nvGraphicFramePr>
          <p:cNvPr id="5" name="Table 4"/>
          <p:cNvGraphicFramePr>
            <a:graphicFrameLocks noGrp="1"/>
          </p:cNvGraphicFramePr>
          <p:nvPr/>
        </p:nvGraphicFramePr>
        <p:xfrm>
          <a:off x="286440" y="2149518"/>
          <a:ext cx="8549088" cy="2962310"/>
        </p:xfrm>
        <a:graphic>
          <a:graphicData uri="http://schemas.openxmlformats.org/drawingml/2006/table">
            <a:tbl>
              <a:tblPr firstRow="1" bandRow="1">
                <a:tableStyleId>{5C22544A-7EE6-4342-B048-85BDC9FD1C3A}</a:tableStyleId>
              </a:tblPr>
              <a:tblGrid>
                <a:gridCol w="2849696"/>
                <a:gridCol w="2849696"/>
                <a:gridCol w="2849696"/>
              </a:tblGrid>
              <a:tr h="486955">
                <a:tc>
                  <a:txBody>
                    <a:bodyPr/>
                    <a:lstStyle/>
                    <a:p>
                      <a:r>
                        <a:rPr lang="en-US" dirty="0" smtClean="0"/>
                        <a:t>Server</a:t>
                      </a:r>
                      <a:endParaRPr lang="en-US" dirty="0"/>
                    </a:p>
                  </a:txBody>
                  <a:tcPr/>
                </a:tc>
                <a:tc>
                  <a:txBody>
                    <a:bodyPr/>
                    <a:lstStyle/>
                    <a:p>
                      <a:r>
                        <a:rPr lang="en-US" dirty="0" smtClean="0"/>
                        <a:t>Range (Start)</a:t>
                      </a:r>
                      <a:endParaRPr lang="en-US" dirty="0"/>
                    </a:p>
                  </a:txBody>
                  <a:tcPr/>
                </a:tc>
                <a:tc>
                  <a:txBody>
                    <a:bodyPr/>
                    <a:lstStyle/>
                    <a:p>
                      <a:r>
                        <a:rPr lang="en-US" dirty="0" smtClean="0"/>
                        <a:t>Range (End)</a:t>
                      </a:r>
                      <a:endParaRPr lang="en-US" dirty="0"/>
                    </a:p>
                  </a:txBody>
                  <a:tcPr/>
                </a:tc>
              </a:tr>
              <a:tr h="405796">
                <a:tc>
                  <a:txBody>
                    <a:bodyPr/>
                    <a:lstStyle/>
                    <a:p>
                      <a:r>
                        <a:rPr lang="en-US" sz="1400" kern="1200" baseline="0" dirty="0" smtClean="0">
                          <a:solidFill>
                            <a:schemeClr val="dk1"/>
                          </a:solidFill>
                          <a:latin typeface="+mn-lt"/>
                          <a:ea typeface="+mn-ea"/>
                          <a:cs typeface="+mn-cs"/>
                        </a:rPr>
                        <a:t>Webspeed</a:t>
                      </a:r>
                      <a:endParaRPr lang="en-US" sz="1400" dirty="0"/>
                    </a:p>
                  </a:txBody>
                  <a:tcPr/>
                </a:tc>
                <a:tc>
                  <a:txBody>
                    <a:bodyPr/>
                    <a:lstStyle/>
                    <a:p>
                      <a:r>
                        <a:rPr lang="en-US" sz="1400" kern="1200" baseline="0" dirty="0" smtClean="0">
                          <a:solidFill>
                            <a:schemeClr val="dk1"/>
                          </a:solidFill>
                          <a:latin typeface="+mn-lt"/>
                          <a:ea typeface="+mn-ea"/>
                          <a:cs typeface="+mn-cs"/>
                        </a:rPr>
                        <a:t>ws.[INSTANCE].srvrminport</a:t>
                      </a:r>
                      <a:endParaRPr lang="en-US" sz="1400" dirty="0"/>
                    </a:p>
                  </a:txBody>
                  <a:tcPr/>
                </a:tc>
                <a:tc>
                  <a:txBody>
                    <a:bodyPr/>
                    <a:lstStyle/>
                    <a:p>
                      <a:r>
                        <a:rPr lang="en-US" sz="1400" kern="1200" baseline="0" dirty="0" smtClean="0">
                          <a:solidFill>
                            <a:schemeClr val="dk1"/>
                          </a:solidFill>
                          <a:latin typeface="+mn-lt"/>
                          <a:ea typeface="+mn-ea"/>
                          <a:cs typeface="+mn-cs"/>
                        </a:rPr>
                        <a:t>ws.[INSTANCE].srvrmaxport</a:t>
                      </a:r>
                      <a:endParaRPr lang="en-US" sz="1400" dirty="0"/>
                    </a:p>
                  </a:txBody>
                  <a:tcPr/>
                </a:tc>
              </a:tr>
              <a:tr h="689853">
                <a:tc>
                  <a:txBody>
                    <a:bodyPr/>
                    <a:lstStyle/>
                    <a:p>
                      <a:r>
                        <a:rPr lang="en-US" sz="1400" kern="1200" baseline="0" dirty="0" smtClean="0">
                          <a:solidFill>
                            <a:schemeClr val="dk1"/>
                          </a:solidFill>
                          <a:latin typeface="+mn-lt"/>
                          <a:ea typeface="+mn-ea"/>
                          <a:cs typeface="+mn-cs"/>
                        </a:rPr>
                        <a:t>Application Server</a:t>
                      </a:r>
                      <a:endParaRPr lang="en-US" sz="1400" dirty="0"/>
                    </a:p>
                  </a:txBody>
                  <a:tcPr/>
                </a:tc>
                <a:tc>
                  <a:txBody>
                    <a:bodyPr/>
                    <a:lstStyle/>
                    <a:p>
                      <a:r>
                        <a:rPr lang="en-US" sz="1400" kern="1200" baseline="0" dirty="0" smtClean="0">
                          <a:solidFill>
                            <a:schemeClr val="dk1"/>
                          </a:solidFill>
                          <a:latin typeface="+mn-lt"/>
                          <a:ea typeface="+mn-ea"/>
                          <a:cs typeface="+mn-cs"/>
                        </a:rPr>
                        <a:t>appserver.[INSTANCE].srvrminport</a:t>
                      </a:r>
                      <a:endParaRPr lang="en-US" sz="1400" dirty="0"/>
                    </a:p>
                  </a:txBody>
                  <a:tcPr/>
                </a:tc>
                <a:tc>
                  <a:txBody>
                    <a:bodyPr/>
                    <a:lstStyle/>
                    <a:p>
                      <a:r>
                        <a:rPr lang="en-US" sz="1400" kern="1200" baseline="0" dirty="0" smtClean="0">
                          <a:solidFill>
                            <a:schemeClr val="dk1"/>
                          </a:solidFill>
                          <a:latin typeface="+mn-lt"/>
                          <a:ea typeface="+mn-ea"/>
                          <a:cs typeface="+mn-cs"/>
                        </a:rPr>
                        <a:t>appserver.[INSTANCE].srvrmaxport</a:t>
                      </a:r>
                      <a:endParaRPr lang="en-US" sz="1400" dirty="0"/>
                    </a:p>
                  </a:txBody>
                  <a:tcPr/>
                </a:tc>
              </a:tr>
              <a:tr h="689853">
                <a:tc>
                  <a:txBody>
                    <a:bodyPr/>
                    <a:lstStyle/>
                    <a:p>
                      <a:r>
                        <a:rPr lang="en-US" sz="1400" kern="1200" baseline="0" dirty="0" smtClean="0">
                          <a:solidFill>
                            <a:schemeClr val="dk1"/>
                          </a:solidFill>
                          <a:latin typeface="+mn-lt"/>
                          <a:ea typeface="+mn-ea"/>
                          <a:cs typeface="+mn-cs"/>
                        </a:rPr>
                        <a:t>Database Server (4GL)</a:t>
                      </a:r>
                      <a:endParaRPr lang="en-US" sz="1400" dirty="0"/>
                    </a:p>
                  </a:txBody>
                  <a:tcPr/>
                </a:tc>
                <a:tc>
                  <a:txBody>
                    <a:bodyPr/>
                    <a:lstStyle/>
                    <a:p>
                      <a:r>
                        <a:rPr lang="en-US" sz="1400" kern="1200" baseline="0" dirty="0" smtClean="0">
                          <a:solidFill>
                            <a:schemeClr val="dk1"/>
                          </a:solidFill>
                          <a:latin typeface="+mn-lt"/>
                          <a:ea typeface="+mn-ea"/>
                          <a:cs typeface="+mn-cs"/>
                        </a:rPr>
                        <a:t>dbserver.[INSTANCE].fourgl.maxdynamicport</a:t>
                      </a:r>
                      <a:endParaRPr lang="en-US" sz="1400" dirty="0"/>
                    </a:p>
                  </a:txBody>
                  <a:tcPr/>
                </a:tc>
                <a:tc>
                  <a:txBody>
                    <a:bodyPr/>
                    <a:lstStyle/>
                    <a:p>
                      <a:r>
                        <a:rPr lang="en-US" sz="1400" kern="1200" baseline="0" dirty="0" smtClean="0">
                          <a:solidFill>
                            <a:schemeClr val="dk1"/>
                          </a:solidFill>
                          <a:latin typeface="+mn-lt"/>
                          <a:ea typeface="+mn-ea"/>
                          <a:cs typeface="+mn-cs"/>
                        </a:rPr>
                        <a:t>dbserver.[INSTANCE].fourgl.maxdynamicport</a:t>
                      </a:r>
                      <a:endParaRPr lang="en-US" sz="1400" dirty="0"/>
                    </a:p>
                  </a:txBody>
                  <a:tcPr/>
                </a:tc>
              </a:tr>
              <a:tr h="689853">
                <a:tc>
                  <a:txBody>
                    <a:bodyPr/>
                    <a:lstStyle/>
                    <a:p>
                      <a:r>
                        <a:rPr lang="en-US" sz="1400" kern="1200" baseline="0" dirty="0" smtClean="0">
                          <a:solidFill>
                            <a:schemeClr val="dk1"/>
                          </a:solidFill>
                          <a:latin typeface="+mn-lt"/>
                          <a:ea typeface="+mn-ea"/>
                          <a:cs typeface="+mn-cs"/>
                        </a:rPr>
                        <a:t>Database Server (SQL</a:t>
                      </a:r>
                    </a:p>
                    <a:p>
                      <a:r>
                        <a:rPr lang="en-US" sz="1400" kern="1200" baseline="0" dirty="0" smtClean="0">
                          <a:solidFill>
                            <a:schemeClr val="dk1"/>
                          </a:solidFill>
                          <a:latin typeface="+mn-lt"/>
                          <a:ea typeface="+mn-ea"/>
                          <a:cs typeface="+mn-cs"/>
                        </a:rPr>
                        <a:t>Broker)</a:t>
                      </a:r>
                      <a:endParaRPr lang="en-US" sz="1400" dirty="0"/>
                    </a:p>
                  </a:txBody>
                  <a:tcPr/>
                </a:tc>
                <a:tc>
                  <a:txBody>
                    <a:bodyPr/>
                    <a:lstStyle/>
                    <a:p>
                      <a:r>
                        <a:rPr lang="en-US" sz="1400" kern="1200" baseline="0" dirty="0" smtClean="0">
                          <a:solidFill>
                            <a:schemeClr val="dk1"/>
                          </a:solidFill>
                          <a:latin typeface="+mn-lt"/>
                          <a:ea typeface="+mn-ea"/>
                          <a:cs typeface="+mn-cs"/>
                        </a:rPr>
                        <a:t>dbserver.[INSTANCE].fourgl.mindynamicport</a:t>
                      </a:r>
                      <a:endParaRPr lang="en-US" sz="1400" dirty="0"/>
                    </a:p>
                  </a:txBody>
                  <a:tcPr/>
                </a:tc>
                <a:tc>
                  <a:txBody>
                    <a:bodyPr/>
                    <a:lstStyle/>
                    <a:p>
                      <a:r>
                        <a:rPr lang="en-US" sz="1400" kern="1200" baseline="0" dirty="0" smtClean="0">
                          <a:solidFill>
                            <a:schemeClr val="dk1"/>
                          </a:solidFill>
                          <a:latin typeface="+mn-lt"/>
                          <a:ea typeface="+mn-ea"/>
                          <a:cs typeface="+mn-cs"/>
                        </a:rPr>
                        <a:t>dbserver.[INSTANCE].sql.maxdynamicport</a:t>
                      </a:r>
                      <a:endParaRPr lang="en-US" sz="1400" dirty="0"/>
                    </a:p>
                  </a:txBody>
                  <a:tcPr/>
                </a:tc>
              </a:tr>
            </a:tbl>
          </a:graphicData>
        </a:graphic>
      </p:graphicFrame>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Configure Language</a:t>
            </a:r>
          </a:p>
          <a:p>
            <a:pPr>
              <a:buNone/>
            </a:pPr>
            <a:r>
              <a:rPr lang="en-US" dirty="0" smtClean="0"/>
              <a:t>To add an additional language adjust the </a:t>
            </a:r>
            <a:r>
              <a:rPr lang="en-US" i="1" dirty="0" smtClean="0"/>
              <a:t>languages setting:</a:t>
            </a:r>
            <a:endParaRPr lang="en-US" dirty="0"/>
          </a:p>
        </p:txBody>
      </p:sp>
      <p:sp>
        <p:nvSpPr>
          <p:cNvPr id="3" name="Title 2"/>
          <p:cNvSpPr>
            <a:spLocks noGrp="1"/>
          </p:cNvSpPr>
          <p:nvPr>
            <p:ph type="title"/>
          </p:nvPr>
        </p:nvSpPr>
        <p:spPr/>
        <p:txBody>
          <a:bodyPr/>
          <a:lstStyle/>
          <a:p>
            <a:r>
              <a:rPr lang="en-US" dirty="0" smtClean="0"/>
              <a:t>Adding Languages</a:t>
            </a:r>
            <a:endParaRPr lang="en-US" dirty="0"/>
          </a:p>
        </p:txBody>
      </p:sp>
      <p:sp>
        <p:nvSpPr>
          <p:cNvPr id="5" name="TextBox 4"/>
          <p:cNvSpPr txBox="1"/>
          <p:nvPr/>
        </p:nvSpPr>
        <p:spPr>
          <a:xfrm>
            <a:off x="264406" y="2666082"/>
            <a:ext cx="8604173" cy="1015663"/>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 A comma-delimited list of the languages to support.</a:t>
            </a:r>
          </a:p>
          <a:p>
            <a:pPr algn="l"/>
            <a:r>
              <a:rPr lang="en-US" sz="2000" dirty="0" smtClean="0">
                <a:latin typeface="Courier New" pitchFamily="49" charset="0"/>
                <a:cs typeface="Courier New" pitchFamily="49" charset="0"/>
              </a:rPr>
              <a:t># Available: </a:t>
            </a:r>
            <a:r>
              <a:rPr lang="en-US" sz="2000" dirty="0" smtClean="0">
                <a:latin typeface="Courier New" pitchFamily="49" charset="0"/>
                <a:cs typeface="Courier New" pitchFamily="49" charset="0"/>
              </a:rPr>
              <a:t>us,ch,cs,cz,du,fr,ge,it,jp,ko,ls,pl,po,tw</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languages=</a:t>
            </a:r>
            <a:r>
              <a:rPr lang="en-US" sz="2000" dirty="0" smtClean="0">
                <a:latin typeface="Courier New" pitchFamily="49" charset="0"/>
                <a:cs typeface="Courier New" pitchFamily="49" charset="0"/>
              </a:rPr>
              <a:t>us,ge</a:t>
            </a:r>
            <a:endParaRPr lang="en-US" sz="2000" dirty="0">
              <a:latin typeface="Courier New" pitchFamily="49" charset="0"/>
              <a:cs typeface="Courier New" pitchFamily="49" charset="0"/>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sz="2400" b="1" dirty="0" smtClean="0"/>
              <a:t>Non Core Languages</a:t>
            </a:r>
          </a:p>
          <a:p>
            <a:pPr>
              <a:buNone/>
            </a:pPr>
            <a:r>
              <a:rPr lang="en-US" sz="2000" dirty="0" smtClean="0"/>
              <a:t>QAD Enterprise Applications distributes resources for the following core languages:</a:t>
            </a:r>
            <a:endParaRPr lang="en-US" sz="2000" dirty="0"/>
          </a:p>
        </p:txBody>
      </p:sp>
      <p:sp>
        <p:nvSpPr>
          <p:cNvPr id="3" name="Title 2"/>
          <p:cNvSpPr>
            <a:spLocks noGrp="1"/>
          </p:cNvSpPr>
          <p:nvPr>
            <p:ph type="title"/>
          </p:nvPr>
        </p:nvSpPr>
        <p:spPr/>
        <p:txBody>
          <a:bodyPr/>
          <a:lstStyle/>
          <a:p>
            <a:r>
              <a:rPr lang="en-US" dirty="0" smtClean="0"/>
              <a:t>Adding Languages</a:t>
            </a:r>
            <a:endParaRPr lang="en-US" dirty="0"/>
          </a:p>
        </p:txBody>
      </p:sp>
      <p:graphicFrame>
        <p:nvGraphicFramePr>
          <p:cNvPr id="5" name="Table 4"/>
          <p:cNvGraphicFramePr>
            <a:graphicFrameLocks noGrp="1"/>
          </p:cNvGraphicFramePr>
          <p:nvPr/>
        </p:nvGraphicFramePr>
        <p:xfrm>
          <a:off x="1535015" y="2058030"/>
          <a:ext cx="6096000" cy="430784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Code</a:t>
                      </a:r>
                      <a:endParaRPr lang="en-US" dirty="0"/>
                    </a:p>
                  </a:txBody>
                  <a:tcPr/>
                </a:tc>
                <a:tc>
                  <a:txBody>
                    <a:bodyPr/>
                    <a:lstStyle/>
                    <a:p>
                      <a:r>
                        <a:rPr lang="en-US" dirty="0" smtClean="0"/>
                        <a:t>Language</a:t>
                      </a:r>
                      <a:endParaRPr lang="en-US" dirty="0"/>
                    </a:p>
                  </a:txBody>
                  <a:tcPr/>
                </a:tc>
              </a:tr>
              <a:tr h="193145">
                <a:tc>
                  <a:txBody>
                    <a:bodyPr/>
                    <a:lstStyle/>
                    <a:p>
                      <a:r>
                        <a:rPr lang="en-US" sz="1200" dirty="0" smtClean="0"/>
                        <a:t>us</a:t>
                      </a:r>
                      <a:endParaRPr lang="en-US" sz="1200" dirty="0"/>
                    </a:p>
                  </a:txBody>
                  <a:tcPr/>
                </a:tc>
                <a:tc>
                  <a:txBody>
                    <a:bodyPr/>
                    <a:lstStyle/>
                    <a:p>
                      <a:r>
                        <a:rPr lang="en-US" sz="1200" dirty="0" smtClean="0"/>
                        <a:t>English</a:t>
                      </a:r>
                      <a:endParaRPr lang="en-US" sz="1200" dirty="0"/>
                    </a:p>
                  </a:txBody>
                  <a:tcPr/>
                </a:tc>
              </a:tr>
              <a:tr h="0">
                <a:tc>
                  <a:txBody>
                    <a:bodyPr/>
                    <a:lstStyle/>
                    <a:p>
                      <a:r>
                        <a:rPr lang="en-US" sz="1200" dirty="0" smtClean="0"/>
                        <a:t>ch</a:t>
                      </a:r>
                      <a:endParaRPr lang="en-US" sz="1200" dirty="0"/>
                    </a:p>
                  </a:txBody>
                  <a:tcPr/>
                </a:tc>
                <a:tc>
                  <a:txBody>
                    <a:bodyPr/>
                    <a:lstStyle/>
                    <a:p>
                      <a:r>
                        <a:rPr lang="en-US" sz="1200" dirty="0" smtClean="0"/>
                        <a:t>Simplified Chinese</a:t>
                      </a:r>
                      <a:endParaRPr lang="en-US" sz="1200" dirty="0"/>
                    </a:p>
                  </a:txBody>
                  <a:tcPr/>
                </a:tc>
              </a:tr>
              <a:tr h="222541">
                <a:tc>
                  <a:txBody>
                    <a:bodyPr/>
                    <a:lstStyle/>
                    <a:p>
                      <a:r>
                        <a:rPr lang="en-US" sz="1200" dirty="0" smtClean="0"/>
                        <a:t>cs</a:t>
                      </a:r>
                      <a:endParaRPr lang="en-US" sz="1200" dirty="0"/>
                    </a:p>
                  </a:txBody>
                  <a:tcPr/>
                </a:tc>
                <a:tc>
                  <a:txBody>
                    <a:bodyPr/>
                    <a:lstStyle/>
                    <a:p>
                      <a:r>
                        <a:rPr lang="en-US" sz="1200" dirty="0" smtClean="0"/>
                        <a:t>Spanish</a:t>
                      </a:r>
                      <a:endParaRPr lang="en-US" sz="1200" dirty="0"/>
                    </a:p>
                  </a:txBody>
                  <a:tcPr/>
                </a:tc>
              </a:tr>
              <a:tr h="127061">
                <a:tc>
                  <a:txBody>
                    <a:bodyPr/>
                    <a:lstStyle/>
                    <a:p>
                      <a:r>
                        <a:rPr lang="en-US" sz="1200" dirty="0" smtClean="0"/>
                        <a:t>cz</a:t>
                      </a:r>
                      <a:endParaRPr lang="en-US" sz="1200" dirty="0"/>
                    </a:p>
                  </a:txBody>
                  <a:tcPr/>
                </a:tc>
                <a:tc>
                  <a:txBody>
                    <a:bodyPr/>
                    <a:lstStyle/>
                    <a:p>
                      <a:r>
                        <a:rPr lang="en-US" sz="1200" dirty="0" smtClean="0"/>
                        <a:t>Czech</a:t>
                      </a:r>
                      <a:endParaRPr lang="en-US" sz="1200" dirty="0"/>
                    </a:p>
                  </a:txBody>
                  <a:tcPr/>
                </a:tc>
              </a:tr>
              <a:tr h="0">
                <a:tc>
                  <a:txBody>
                    <a:bodyPr/>
                    <a:lstStyle/>
                    <a:p>
                      <a:r>
                        <a:rPr lang="en-US" sz="1200" dirty="0" smtClean="0"/>
                        <a:t>du</a:t>
                      </a:r>
                      <a:endParaRPr lang="en-US" sz="1200" dirty="0"/>
                    </a:p>
                  </a:txBody>
                  <a:tcPr/>
                </a:tc>
                <a:tc>
                  <a:txBody>
                    <a:bodyPr/>
                    <a:lstStyle/>
                    <a:p>
                      <a:r>
                        <a:rPr lang="en-US" sz="1200" dirty="0" smtClean="0"/>
                        <a:t>Dutch</a:t>
                      </a:r>
                      <a:endParaRPr lang="en-US" sz="1200" dirty="0"/>
                    </a:p>
                  </a:txBody>
                  <a:tcPr/>
                </a:tc>
              </a:tr>
              <a:tr h="0">
                <a:tc>
                  <a:txBody>
                    <a:bodyPr/>
                    <a:lstStyle/>
                    <a:p>
                      <a:r>
                        <a:rPr lang="en-US" sz="1200" dirty="0" smtClean="0"/>
                        <a:t>fr</a:t>
                      </a:r>
                      <a:endParaRPr lang="en-US" sz="1200" dirty="0"/>
                    </a:p>
                  </a:txBody>
                  <a:tcPr/>
                </a:tc>
                <a:tc>
                  <a:txBody>
                    <a:bodyPr/>
                    <a:lstStyle/>
                    <a:p>
                      <a:r>
                        <a:rPr lang="en-US" sz="1200" dirty="0" smtClean="0"/>
                        <a:t>French</a:t>
                      </a:r>
                      <a:endParaRPr lang="en-US" sz="1200" dirty="0"/>
                    </a:p>
                  </a:txBody>
                  <a:tcPr/>
                </a:tc>
              </a:tr>
              <a:tr h="0">
                <a:tc>
                  <a:txBody>
                    <a:bodyPr/>
                    <a:lstStyle/>
                    <a:p>
                      <a:r>
                        <a:rPr lang="en-US" sz="1200" dirty="0" smtClean="0"/>
                        <a:t>ge</a:t>
                      </a:r>
                      <a:endParaRPr lang="en-US" sz="1200" dirty="0"/>
                    </a:p>
                  </a:txBody>
                  <a:tcPr/>
                </a:tc>
                <a:tc>
                  <a:txBody>
                    <a:bodyPr/>
                    <a:lstStyle/>
                    <a:p>
                      <a:r>
                        <a:rPr lang="en-US" sz="1200" dirty="0" smtClean="0"/>
                        <a:t>German</a:t>
                      </a:r>
                      <a:endParaRPr lang="en-US" sz="1200" dirty="0"/>
                    </a:p>
                  </a:txBody>
                  <a:tcPr/>
                </a:tc>
              </a:tr>
              <a:tr h="0">
                <a:tc>
                  <a:txBody>
                    <a:bodyPr/>
                    <a:lstStyle/>
                    <a:p>
                      <a:r>
                        <a:rPr lang="en-US" sz="1200" dirty="0" smtClean="0"/>
                        <a:t>it</a:t>
                      </a:r>
                      <a:endParaRPr lang="en-US" sz="1200" dirty="0"/>
                    </a:p>
                  </a:txBody>
                  <a:tcPr/>
                </a:tc>
                <a:tc>
                  <a:txBody>
                    <a:bodyPr/>
                    <a:lstStyle/>
                    <a:p>
                      <a:r>
                        <a:rPr lang="en-US" sz="1200" dirty="0" smtClean="0"/>
                        <a:t>Italian</a:t>
                      </a:r>
                      <a:endParaRPr lang="en-US" sz="1200" dirty="0"/>
                    </a:p>
                  </a:txBody>
                  <a:tcPr/>
                </a:tc>
              </a:tr>
              <a:tr h="134406">
                <a:tc>
                  <a:txBody>
                    <a:bodyPr/>
                    <a:lstStyle/>
                    <a:p>
                      <a:r>
                        <a:rPr lang="en-US" sz="1200" dirty="0" smtClean="0"/>
                        <a:t>jp</a:t>
                      </a:r>
                      <a:endParaRPr lang="en-US" sz="1200" dirty="0"/>
                    </a:p>
                  </a:txBody>
                  <a:tcPr/>
                </a:tc>
                <a:tc>
                  <a:txBody>
                    <a:bodyPr/>
                    <a:lstStyle/>
                    <a:p>
                      <a:r>
                        <a:rPr lang="en-US" sz="1200" dirty="0" smtClean="0"/>
                        <a:t>Japanese</a:t>
                      </a:r>
                      <a:endParaRPr lang="en-US" sz="1200" dirty="0"/>
                    </a:p>
                  </a:txBody>
                  <a:tcPr/>
                </a:tc>
              </a:tr>
              <a:tr h="0">
                <a:tc>
                  <a:txBody>
                    <a:bodyPr/>
                    <a:lstStyle/>
                    <a:p>
                      <a:r>
                        <a:rPr lang="en-US" sz="1200" dirty="0" smtClean="0"/>
                        <a:t>ko</a:t>
                      </a:r>
                      <a:endParaRPr lang="en-US" sz="1200" dirty="0"/>
                    </a:p>
                  </a:txBody>
                  <a:tcPr/>
                </a:tc>
                <a:tc>
                  <a:txBody>
                    <a:bodyPr/>
                    <a:lstStyle/>
                    <a:p>
                      <a:r>
                        <a:rPr lang="en-US" sz="1200" dirty="0" smtClean="0"/>
                        <a:t>Korean</a:t>
                      </a:r>
                      <a:endParaRPr lang="en-US" sz="1200" dirty="0"/>
                    </a:p>
                  </a:txBody>
                  <a:tcPr/>
                </a:tc>
              </a:tr>
              <a:tr h="0">
                <a:tc>
                  <a:txBody>
                    <a:bodyPr/>
                    <a:lstStyle/>
                    <a:p>
                      <a:r>
                        <a:rPr lang="en-US" sz="1200" dirty="0" smtClean="0"/>
                        <a:t>is</a:t>
                      </a:r>
                      <a:endParaRPr lang="en-US" sz="1200" dirty="0"/>
                    </a:p>
                  </a:txBody>
                  <a:tcPr/>
                </a:tc>
                <a:tc>
                  <a:txBody>
                    <a:bodyPr/>
                    <a:lstStyle/>
                    <a:p>
                      <a:r>
                        <a:rPr lang="en-US" sz="1200" dirty="0" smtClean="0"/>
                        <a:t>Spanish (Mexico)</a:t>
                      </a:r>
                      <a:endParaRPr lang="en-US" sz="1200" dirty="0"/>
                    </a:p>
                  </a:txBody>
                  <a:tcPr/>
                </a:tc>
              </a:tr>
              <a:tr h="0">
                <a:tc>
                  <a:txBody>
                    <a:bodyPr/>
                    <a:lstStyle/>
                    <a:p>
                      <a:r>
                        <a:rPr lang="en-US" sz="1200" dirty="0" smtClean="0"/>
                        <a:t>pl</a:t>
                      </a:r>
                      <a:endParaRPr lang="en-US" sz="1200" dirty="0"/>
                    </a:p>
                  </a:txBody>
                  <a:tcPr/>
                </a:tc>
                <a:tc>
                  <a:txBody>
                    <a:bodyPr/>
                    <a:lstStyle/>
                    <a:p>
                      <a:r>
                        <a:rPr lang="en-US" sz="1200" dirty="0" smtClean="0"/>
                        <a:t>Polish</a:t>
                      </a:r>
                      <a:endParaRPr lang="en-US" sz="1200" dirty="0"/>
                    </a:p>
                  </a:txBody>
                  <a:tcPr/>
                </a:tc>
              </a:tr>
              <a:tr h="149095">
                <a:tc>
                  <a:txBody>
                    <a:bodyPr/>
                    <a:lstStyle/>
                    <a:p>
                      <a:r>
                        <a:rPr lang="en-US" sz="1200" dirty="0" smtClean="0"/>
                        <a:t>po</a:t>
                      </a:r>
                      <a:endParaRPr lang="en-US" sz="1200" dirty="0"/>
                    </a:p>
                  </a:txBody>
                  <a:tcPr/>
                </a:tc>
                <a:tc>
                  <a:txBody>
                    <a:bodyPr/>
                    <a:lstStyle/>
                    <a:p>
                      <a:r>
                        <a:rPr lang="en-US" sz="1200" dirty="0" smtClean="0"/>
                        <a:t>Portuguese</a:t>
                      </a:r>
                      <a:r>
                        <a:rPr lang="en-US" sz="1200" baseline="0" dirty="0" smtClean="0"/>
                        <a:t> (Brazil)</a:t>
                      </a:r>
                      <a:endParaRPr lang="en-US" sz="1200" dirty="0"/>
                    </a:p>
                  </a:txBody>
                  <a:tcPr/>
                </a:tc>
              </a:tr>
              <a:tr h="370840">
                <a:tc>
                  <a:txBody>
                    <a:bodyPr/>
                    <a:lstStyle/>
                    <a:p>
                      <a:r>
                        <a:rPr lang="en-US" sz="1200" dirty="0" smtClean="0"/>
                        <a:t>tw</a:t>
                      </a:r>
                      <a:endParaRPr lang="en-US" sz="1200" dirty="0"/>
                    </a:p>
                  </a:txBody>
                  <a:tcPr/>
                </a:tc>
                <a:tc>
                  <a:txBody>
                    <a:bodyPr/>
                    <a:lstStyle/>
                    <a:p>
                      <a:r>
                        <a:rPr lang="en-US" sz="1200" dirty="0" smtClean="0"/>
                        <a:t>Traditional</a:t>
                      </a:r>
                      <a:r>
                        <a:rPr lang="en-US" sz="1200" baseline="0" dirty="0" smtClean="0"/>
                        <a:t> Chinese</a:t>
                      </a:r>
                      <a:endParaRPr lang="en-US" sz="1200" dirty="0"/>
                    </a:p>
                  </a:txBody>
                  <a:tcPr/>
                </a:tc>
              </a:tr>
            </a:tbl>
          </a:graphicData>
        </a:graphic>
      </p:graphicFrame>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If the language being added is not one of the core languages, you must also configure the Financials patch with support for the language as well as the language specific </a:t>
            </a:r>
            <a:r>
              <a:rPr lang="en-US" i="1" dirty="0" smtClean="0"/>
              <a:t>qad-lang</a:t>
            </a:r>
            <a:r>
              <a:rPr lang="en-US" i="1" dirty="0" smtClean="0"/>
              <a:t> image that provides the translations.</a:t>
            </a:r>
          </a:p>
          <a:p>
            <a:pPr>
              <a:buNone/>
            </a:pPr>
            <a:r>
              <a:rPr lang="en-US" sz="2400" dirty="0" smtClean="0"/>
              <a:t>See documentation included in the </a:t>
            </a:r>
            <a:r>
              <a:rPr lang="en-US" sz="2400" i="1" dirty="0" smtClean="0"/>
              <a:t>qad-lang</a:t>
            </a:r>
            <a:r>
              <a:rPr lang="en-US" sz="2400" i="1" dirty="0" smtClean="0"/>
              <a:t> image for additional details.</a:t>
            </a:r>
          </a:p>
          <a:p>
            <a:pPr>
              <a:buNone/>
            </a:pPr>
            <a:r>
              <a:rPr lang="en-US" sz="2400" b="1" dirty="0" smtClean="0"/>
              <a:t>Apply Changes</a:t>
            </a:r>
          </a:p>
          <a:p>
            <a:pPr>
              <a:buNone/>
            </a:pPr>
            <a:r>
              <a:rPr lang="en-US" sz="2400" dirty="0" smtClean="0"/>
              <a:t>Run an update to add the language.</a:t>
            </a:r>
            <a:endParaRPr lang="en-US" sz="2400" dirty="0"/>
          </a:p>
        </p:txBody>
      </p:sp>
      <p:sp>
        <p:nvSpPr>
          <p:cNvPr id="3" name="Title 2"/>
          <p:cNvSpPr>
            <a:spLocks noGrp="1"/>
          </p:cNvSpPr>
          <p:nvPr>
            <p:ph type="title"/>
          </p:nvPr>
        </p:nvSpPr>
        <p:spPr/>
        <p:txBody>
          <a:bodyPr/>
          <a:lstStyle/>
          <a:p>
            <a:r>
              <a:rPr lang="en-US" dirty="0" smtClean="0"/>
              <a:t>Adding Languages</a:t>
            </a:r>
            <a:endParaRPr lang="en-US" dirty="0"/>
          </a:p>
        </p:txBody>
      </p:sp>
      <p:sp>
        <p:nvSpPr>
          <p:cNvPr id="5" name="TextBox 4"/>
          <p:cNvSpPr txBox="1"/>
          <p:nvPr/>
        </p:nvSpPr>
        <p:spPr>
          <a:xfrm>
            <a:off x="914400" y="5486400"/>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a:t>
            </a:r>
            <a:endParaRPr lang="en-US" sz="2400" dirty="0">
              <a:latin typeface="Courier New" pitchFamily="49" charset="0"/>
              <a:cs typeface="Courier New" pitchFamily="49" charset="0"/>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configure the .NET client to send requests through a Progress Application Internet Adapter:</a:t>
            </a:r>
          </a:p>
          <a:p>
            <a:pPr>
              <a:buNone/>
            </a:pPr>
            <a:r>
              <a:rPr lang="en-US" b="1" i="1" dirty="0" smtClean="0"/>
              <a:t>Step #1: Define the setting</a:t>
            </a:r>
          </a:p>
          <a:p>
            <a:pPr>
              <a:buNone/>
            </a:pPr>
            <a:endParaRPr lang="en-US" b="1" i="1" dirty="0" smtClean="0"/>
          </a:p>
          <a:p>
            <a:pPr>
              <a:buNone/>
            </a:pPr>
            <a:endParaRPr lang="en-US" b="1" i="1" dirty="0" smtClean="0"/>
          </a:p>
          <a:p>
            <a:pPr>
              <a:buNone/>
            </a:pPr>
            <a:r>
              <a:rPr lang="en-US" b="1" i="1" dirty="0" smtClean="0"/>
              <a:t>Step #2: Apply the setting</a:t>
            </a:r>
            <a:endParaRPr lang="en-US" dirty="0"/>
          </a:p>
        </p:txBody>
      </p:sp>
      <p:sp>
        <p:nvSpPr>
          <p:cNvPr id="3" name="Title 2"/>
          <p:cNvSpPr>
            <a:spLocks noGrp="1"/>
          </p:cNvSpPr>
          <p:nvPr>
            <p:ph type="title"/>
          </p:nvPr>
        </p:nvSpPr>
        <p:spPr/>
        <p:txBody>
          <a:bodyPr/>
          <a:lstStyle/>
          <a:p>
            <a:r>
              <a:rPr lang="en-US" dirty="0" smtClean="0"/>
              <a:t>Use AIA</a:t>
            </a:r>
            <a:endParaRPr lang="en-US" dirty="0"/>
          </a:p>
        </p:txBody>
      </p:sp>
      <p:sp>
        <p:nvSpPr>
          <p:cNvPr id="5" name="TextBox 4"/>
          <p:cNvSpPr txBox="1"/>
          <p:nvPr/>
        </p:nvSpPr>
        <p:spPr>
          <a:xfrm>
            <a:off x="925417" y="2952518"/>
            <a:ext cx="7293165"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netui.aia.enabled</a:t>
            </a:r>
            <a:r>
              <a:rPr lang="en-US" sz="2400" dirty="0" smtClean="0">
                <a:latin typeface="Courier New" pitchFamily="49" charset="0"/>
                <a:cs typeface="Courier New" pitchFamily="49" charset="0"/>
              </a:rPr>
              <a:t>=true</a:t>
            </a:r>
            <a:endParaRPr lang="en-US" sz="2400" dirty="0">
              <a:latin typeface="Courier New" pitchFamily="49" charset="0"/>
              <a:cs typeface="Courier New" pitchFamily="49" charset="0"/>
            </a:endParaRPr>
          </a:p>
        </p:txBody>
      </p:sp>
      <p:sp>
        <p:nvSpPr>
          <p:cNvPr id="6" name="TextBox 5"/>
          <p:cNvSpPr txBox="1"/>
          <p:nvPr/>
        </p:nvSpPr>
        <p:spPr>
          <a:xfrm>
            <a:off x="914400" y="4605051"/>
            <a:ext cx="7315200"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stop webapp-</a:t>
            </a:r>
            <a:r>
              <a:rPr lang="en-US" sz="1600" dirty="0" smtClean="0">
                <a:latin typeface="Courier New" pitchFamily="49" charset="0"/>
                <a:cs typeface="Courier New" pitchFamily="49" charset="0"/>
              </a:rPr>
              <a:t>homeserver</a:t>
            </a:r>
            <a:r>
              <a:rPr lang="en-US" sz="1600" dirty="0" smtClean="0">
                <a:latin typeface="Courier New" pitchFamily="49" charset="0"/>
                <a:cs typeface="Courier New" pitchFamily="49" charset="0"/>
              </a:rPr>
              <a:t>-client-session-update start</a:t>
            </a:r>
            <a:endParaRPr lang="en-US" sz="1600" dirty="0">
              <a:latin typeface="Courier New" pitchFamily="49" charset="0"/>
              <a:cs typeface="Courier New" pitchFamily="49" charset="0"/>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Financials client components are not currently compatible with AIA and will continue to connect outside of an AIA adapter.</a:t>
            </a:r>
          </a:p>
          <a:p>
            <a:r>
              <a:rPr lang="en-US" dirty="0" smtClean="0"/>
              <a:t>To enable HTTPS on the default Application Internet Adapter:</a:t>
            </a:r>
            <a:endParaRPr lang="en-US" dirty="0"/>
          </a:p>
        </p:txBody>
      </p:sp>
      <p:sp>
        <p:nvSpPr>
          <p:cNvPr id="3" name="Title 2"/>
          <p:cNvSpPr>
            <a:spLocks noGrp="1"/>
          </p:cNvSpPr>
          <p:nvPr>
            <p:ph type="title"/>
          </p:nvPr>
        </p:nvSpPr>
        <p:spPr/>
        <p:txBody>
          <a:bodyPr/>
          <a:lstStyle/>
          <a:p>
            <a:r>
              <a:rPr lang="en-US" dirty="0" smtClean="0"/>
              <a:t>Use AIA</a:t>
            </a:r>
            <a:endParaRPr lang="en-US" dirty="0"/>
          </a:p>
        </p:txBody>
      </p:sp>
      <p:sp>
        <p:nvSpPr>
          <p:cNvPr id="5" name="TextBox 4"/>
          <p:cNvSpPr txBox="1"/>
          <p:nvPr/>
        </p:nvSpPr>
        <p:spPr>
          <a:xfrm>
            <a:off x="914401" y="3944037"/>
            <a:ext cx="7304182"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aia.default.httpsenabled</a:t>
            </a:r>
            <a:r>
              <a:rPr lang="en-US" sz="2400" dirty="0" smtClean="0">
                <a:latin typeface="Courier New" pitchFamily="49" charset="0"/>
                <a:cs typeface="Courier New" pitchFamily="49" charset="0"/>
              </a:rPr>
              <a:t>=true</a:t>
            </a:r>
            <a:endParaRPr lang="en-US" sz="2400" dirty="0">
              <a:latin typeface="Courier New" pitchFamily="49" charset="0"/>
              <a:cs typeface="Courier New" pitchFamily="49" charset="0"/>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Progress AdminServer is configured through the </a:t>
            </a:r>
            <a:r>
              <a:rPr lang="en-US" i="1" dirty="0" smtClean="0"/>
              <a:t>adminserver type.</a:t>
            </a:r>
            <a:endParaRPr lang="en-US" dirty="0"/>
          </a:p>
        </p:txBody>
      </p:sp>
      <p:sp>
        <p:nvSpPr>
          <p:cNvPr id="3" name="Title 2"/>
          <p:cNvSpPr>
            <a:spLocks noGrp="1"/>
          </p:cNvSpPr>
          <p:nvPr>
            <p:ph type="title"/>
          </p:nvPr>
        </p:nvSpPr>
        <p:spPr/>
        <p:txBody>
          <a:bodyPr/>
          <a:lstStyle/>
          <a:p>
            <a:r>
              <a:rPr lang="en-US" dirty="0" smtClean="0"/>
              <a:t>AdminServer</a:t>
            </a:r>
            <a:endParaRPr lang="en-US" dirty="0"/>
          </a:p>
        </p:txBody>
      </p:sp>
      <p:sp>
        <p:nvSpPr>
          <p:cNvPr id="5" name="TextBox 4"/>
          <p:cNvSpPr txBox="1"/>
          <p:nvPr/>
        </p:nvSpPr>
        <p:spPr>
          <a:xfrm>
            <a:off x="242371" y="2346592"/>
            <a:ext cx="8681291" cy="1815882"/>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help adminserver.</a:t>
            </a:r>
          </a:p>
          <a:p>
            <a:pPr algn="l"/>
            <a:r>
              <a:rPr lang="en-US" sz="1600" dirty="0" smtClean="0">
                <a:latin typeface="Courier New" pitchFamily="49" charset="0"/>
                <a:cs typeface="Courier New" pitchFamily="49" charset="0"/>
              </a:rPr>
              <a:t>adminserver.adminport</a:t>
            </a:r>
            <a:r>
              <a:rPr lang="en-US" sz="1600" dirty="0" smtClean="0">
                <a:latin typeface="Courier New" pitchFamily="49" charset="0"/>
                <a:cs typeface="Courier New" pitchFamily="49" charset="0"/>
              </a:rPr>
              <a:t> 		The TCP/IP port used for communication</a:t>
            </a:r>
          </a:p>
          <a:p>
            <a:pPr algn="l"/>
            <a:r>
              <a:rPr lang="en-US" sz="1600" dirty="0" smtClean="0">
                <a:latin typeface="Courier New" pitchFamily="49" charset="0"/>
                <a:cs typeface="Courier New" pitchFamily="49" charset="0"/>
              </a:rPr>
              <a:t>between the admin server and databases.</a:t>
            </a:r>
          </a:p>
          <a:p>
            <a:pPr algn="l"/>
            <a:r>
              <a:rPr lang="en-US" sz="1600" dirty="0" smtClean="0">
                <a:latin typeface="Courier New" pitchFamily="49" charset="0"/>
                <a:cs typeface="Courier New" pitchFamily="49" charset="0"/>
              </a:rPr>
              <a:t>adminserver.conmgr</a:t>
            </a:r>
            <a:r>
              <a:rPr lang="en-US" sz="1600" dirty="0" smtClean="0">
                <a:latin typeface="Courier New" pitchFamily="49" charset="0"/>
                <a:cs typeface="Courier New" pitchFamily="49" charset="0"/>
              </a:rPr>
              <a:t> 		Locates the connection manager</a:t>
            </a:r>
          </a:p>
          <a:p>
            <a:pPr algn="l"/>
            <a:r>
              <a:rPr lang="en-US" sz="1600" dirty="0" smtClean="0">
                <a:latin typeface="Courier New" pitchFamily="49" charset="0"/>
                <a:cs typeface="Courier New" pitchFamily="49" charset="0"/>
              </a:rPr>
              <a:t>configuration file.</a:t>
            </a:r>
          </a:p>
          <a:p>
            <a:pPr algn="l"/>
            <a:r>
              <a:rPr lang="en-US" sz="1600" dirty="0" smtClean="0">
                <a:latin typeface="Courier New" pitchFamily="49" charset="0"/>
                <a:cs typeface="Courier New" pitchFamily="49" charset="0"/>
              </a:rPr>
              <a:t>adminserver.plugins</a:t>
            </a:r>
            <a:r>
              <a:rPr lang="en-US" sz="1600" dirty="0" smtClean="0">
                <a:latin typeface="Courier New" pitchFamily="49" charset="0"/>
                <a:cs typeface="Courier New" pitchFamily="49" charset="0"/>
              </a:rPr>
              <a:t> 		Locates the plugin configuration file.</a:t>
            </a:r>
          </a:p>
          <a:p>
            <a:pPr algn="l"/>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Properties in the plugin configuration file can be defined using the following pattern:</a:t>
            </a:r>
          </a:p>
          <a:p>
            <a:pPr>
              <a:buNone/>
            </a:pPr>
            <a:r>
              <a:rPr lang="en-US" sz="1800" dirty="0" smtClean="0">
                <a:latin typeface="Courier New" pitchFamily="49" charset="0"/>
                <a:cs typeface="Courier New" pitchFamily="49" charset="0"/>
              </a:rPr>
              <a:t>adminserver.plugins</a:t>
            </a:r>
            <a:r>
              <a:rPr lang="en-US" sz="1800" dirty="0" smtClean="0">
                <a:latin typeface="Courier New" pitchFamily="49" charset="0"/>
                <a:cs typeface="Courier New" pitchFamily="49" charset="0"/>
              </a:rPr>
              <a:t>.[INSTANCE].section=[section to modify]</a:t>
            </a:r>
          </a:p>
          <a:p>
            <a:pPr>
              <a:buNone/>
            </a:pPr>
            <a:r>
              <a:rPr lang="en-US" sz="1800" dirty="0" smtClean="0">
                <a:latin typeface="Courier New" pitchFamily="49" charset="0"/>
                <a:cs typeface="Courier New" pitchFamily="49" charset="0"/>
              </a:rPr>
              <a:t>adminserver.plugins</a:t>
            </a:r>
            <a:r>
              <a:rPr lang="en-US" sz="1800" dirty="0" smtClean="0">
                <a:latin typeface="Courier New" pitchFamily="49" charset="0"/>
                <a:cs typeface="Courier New" pitchFamily="49" charset="0"/>
              </a:rPr>
              <a:t>.[INSTANCE].property=[property]</a:t>
            </a:r>
          </a:p>
          <a:p>
            <a:pPr>
              <a:buNone/>
            </a:pPr>
            <a:r>
              <a:rPr lang="en-US" sz="1800" dirty="0" smtClean="0">
                <a:latin typeface="Courier New" pitchFamily="49" charset="0"/>
                <a:cs typeface="Courier New" pitchFamily="49" charset="0"/>
              </a:rPr>
              <a:t>adminserver.plugins</a:t>
            </a:r>
            <a:r>
              <a:rPr lang="en-US" sz="1800" dirty="0" smtClean="0">
                <a:latin typeface="Courier New" pitchFamily="49" charset="0"/>
                <a:cs typeface="Courier New" pitchFamily="49" charset="0"/>
              </a:rPr>
              <a:t>.[INSTANCE].value=[value]</a:t>
            </a:r>
          </a:p>
          <a:p>
            <a:r>
              <a:rPr lang="en-US" dirty="0" smtClean="0"/>
              <a:t>Ex. Define the </a:t>
            </a:r>
            <a:r>
              <a:rPr lang="en-US" i="1" dirty="0" smtClean="0"/>
              <a:t>jvmargs</a:t>
            </a:r>
            <a:r>
              <a:rPr lang="en-US" i="1" dirty="0" smtClean="0"/>
              <a:t> plugin setting.</a:t>
            </a:r>
            <a:endParaRPr lang="en-US" dirty="0"/>
          </a:p>
        </p:txBody>
      </p:sp>
      <p:sp>
        <p:nvSpPr>
          <p:cNvPr id="3" name="Title 2"/>
          <p:cNvSpPr>
            <a:spLocks noGrp="1"/>
          </p:cNvSpPr>
          <p:nvPr>
            <p:ph type="title"/>
          </p:nvPr>
        </p:nvSpPr>
        <p:spPr/>
        <p:txBody>
          <a:bodyPr/>
          <a:lstStyle/>
          <a:p>
            <a:r>
              <a:rPr lang="en-US" dirty="0" smtClean="0"/>
              <a:t>AdminServer</a:t>
            </a:r>
            <a:endParaRPr lang="en-US" dirty="0"/>
          </a:p>
        </p:txBody>
      </p:sp>
      <p:sp>
        <p:nvSpPr>
          <p:cNvPr id="5" name="TextBox 4"/>
          <p:cNvSpPr txBox="1"/>
          <p:nvPr/>
        </p:nvSpPr>
        <p:spPr>
          <a:xfrm>
            <a:off x="749152" y="3569465"/>
            <a:ext cx="7623674" cy="1384995"/>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adminserver.plugins.jvmargs.section</a:t>
            </a:r>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PluginPolicy.Progress.AdminServer</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adminserver.plugins.jvmargs.property</a:t>
            </a:r>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jvmargs</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adminserver.plugins.jvmargs.value</a:t>
            </a:r>
            <a:r>
              <a:rPr lang="en-US" sz="1400" dirty="0" smtClean="0">
                <a:latin typeface="Courier New" pitchFamily="49" charset="0"/>
                <a:cs typeface="Courier New" pitchFamily="49" charset="0"/>
              </a:rPr>
              <a:t>=-Xmx256m</a:t>
            </a:r>
          </a:p>
          <a:p>
            <a:pPr algn="l"/>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Djava.awt.headless</a:t>
            </a:r>
            <a:r>
              <a:rPr lang="en-US" sz="1400" dirty="0" smtClean="0">
                <a:latin typeface="Courier New" pitchFamily="49" charset="0"/>
                <a:cs typeface="Courier New" pitchFamily="49" charset="0"/>
              </a:rPr>
              <a:t>=true</a:t>
            </a:r>
          </a:p>
          <a:p>
            <a:pPr algn="l"/>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Dsun.lang.ClassLoader.allowArraySyntax</a:t>
            </a:r>
            <a:r>
              <a:rPr lang="en-US" sz="1400" dirty="0" smtClean="0">
                <a:latin typeface="Courier New" pitchFamily="49" charset="0"/>
                <a:cs typeface="Courier New" pitchFamily="49" charset="0"/>
              </a:rPr>
              <a:t>=true</a:t>
            </a:r>
          </a:p>
          <a:p>
            <a:pPr algn="l"/>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Dserver.start.retryInterval</a:t>
            </a:r>
            <a:r>
              <a:rPr lang="en-US" sz="1400" dirty="0" smtClean="0">
                <a:latin typeface="Courier New" pitchFamily="49" charset="0"/>
                <a:cs typeface="Courier New" pitchFamily="49" charset="0"/>
              </a:rPr>
              <a:t>=2</a:t>
            </a:r>
            <a:endParaRPr lang="en-US" sz="1400" dirty="0">
              <a:latin typeface="Courier New" pitchFamily="49" charset="0"/>
              <a:cs typeface="Courier New" pitchFamily="49"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2016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QAD Enterprise Applications directly accesses files in the catalog. For example, the default configuration of Tomcat will start Tomcat using files in the tomcat package. </a:t>
            </a:r>
          </a:p>
          <a:p>
            <a:pPr>
              <a:buNone/>
            </a:pPr>
            <a:r>
              <a:rPr lang="en-US" dirty="0" smtClean="0"/>
              <a:t>See: </a:t>
            </a:r>
          </a:p>
          <a:p>
            <a:pPr>
              <a:buNone/>
            </a:pPr>
            <a:r>
              <a:rPr lang="en-US" dirty="0" smtClean="0"/>
              <a:t>Info </a:t>
            </a:r>
          </a:p>
          <a:p>
            <a:pPr>
              <a:buNone/>
            </a:pPr>
            <a:r>
              <a:rPr lang="en-US" dirty="0" smtClean="0"/>
              <a:t>Clean </a:t>
            </a:r>
          </a:p>
          <a:p>
            <a:pPr>
              <a:buNone/>
            </a:pPr>
            <a:r>
              <a:rPr lang="en-US" dirty="0" smtClean="0"/>
              <a:t>Product Upgrades</a:t>
            </a:r>
            <a:endParaRPr lang="en-US" dirty="0"/>
          </a:p>
        </p:txBody>
      </p:sp>
      <p:sp>
        <p:nvSpPr>
          <p:cNvPr id="3" name="Title 2"/>
          <p:cNvSpPr>
            <a:spLocks noGrp="1"/>
          </p:cNvSpPr>
          <p:nvPr>
            <p:ph type="title"/>
          </p:nvPr>
        </p:nvSpPr>
        <p:spPr/>
        <p:txBody>
          <a:bodyPr/>
          <a:lstStyle/>
          <a:p>
            <a:r>
              <a:rPr lang="en-US" dirty="0" smtClean="0"/>
              <a:t>Application Usage</a:t>
            </a:r>
            <a:endParaRPr lang="en-US"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Result:</a:t>
            </a:r>
            <a:endParaRPr lang="en-US" dirty="0"/>
          </a:p>
        </p:txBody>
      </p:sp>
      <p:sp>
        <p:nvSpPr>
          <p:cNvPr id="3" name="Title 2"/>
          <p:cNvSpPr>
            <a:spLocks noGrp="1"/>
          </p:cNvSpPr>
          <p:nvPr>
            <p:ph type="title"/>
          </p:nvPr>
        </p:nvSpPr>
        <p:spPr/>
        <p:txBody>
          <a:bodyPr/>
          <a:lstStyle/>
          <a:p>
            <a:r>
              <a:rPr lang="en-US" dirty="0" smtClean="0"/>
              <a:t>AdminServer</a:t>
            </a:r>
            <a:endParaRPr lang="en-US" dirty="0"/>
          </a:p>
        </p:txBody>
      </p:sp>
      <p:sp>
        <p:nvSpPr>
          <p:cNvPr id="5" name="TextBox 4"/>
          <p:cNvSpPr txBox="1"/>
          <p:nvPr/>
        </p:nvSpPr>
        <p:spPr>
          <a:xfrm>
            <a:off x="903383" y="1674557"/>
            <a:ext cx="7315200" cy="1323439"/>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PluginPolicy.Progress.AdminServer</a:t>
            </a:r>
            <a:r>
              <a:rPr lang="en-US" sz="2000" dirty="0" smtClean="0">
                <a:latin typeface="Courier New" pitchFamily="49" charset="0"/>
                <a:cs typeface="Courier New" pitchFamily="49" charset="0"/>
              </a:rPr>
              <a:t>]</a:t>
            </a:r>
          </a:p>
          <a:p>
            <a:pPr algn="l"/>
            <a:r>
              <a:rPr lang="en-US" sz="2000" dirty="0" smtClean="0">
                <a:latin typeface="Courier New" pitchFamily="49" charset="0"/>
                <a:cs typeface="Courier New" pitchFamily="49" charset="0"/>
              </a:rPr>
              <a:t>jvmargs</a:t>
            </a:r>
            <a:r>
              <a:rPr lang="en-US" sz="2000" dirty="0" smtClean="0">
                <a:latin typeface="Courier New" pitchFamily="49" charset="0"/>
                <a:cs typeface="Courier New" pitchFamily="49" charset="0"/>
              </a:rPr>
              <a:t>=-Xmx256m -</a:t>
            </a:r>
            <a:r>
              <a:rPr lang="en-US" sz="2000" dirty="0" smtClean="0">
                <a:latin typeface="Courier New" pitchFamily="49" charset="0"/>
                <a:cs typeface="Courier New" pitchFamily="49" charset="0"/>
              </a:rPr>
              <a:t>Djava.awt.headless</a:t>
            </a:r>
            <a:r>
              <a:rPr lang="en-US" sz="2000" dirty="0" smtClean="0">
                <a:latin typeface="Courier New" pitchFamily="49" charset="0"/>
                <a:cs typeface="Courier New" pitchFamily="49" charset="0"/>
              </a:rPr>
              <a:t>=true</a:t>
            </a:r>
          </a:p>
          <a:p>
            <a:pPr algn="l"/>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Dsun.lang.ClassLoader.allowArraySyntax</a:t>
            </a:r>
            <a:r>
              <a:rPr lang="en-US" sz="2000" dirty="0" smtClean="0">
                <a:latin typeface="Courier New" pitchFamily="49" charset="0"/>
                <a:cs typeface="Courier New" pitchFamily="49" charset="0"/>
              </a:rPr>
              <a:t>=true</a:t>
            </a:r>
          </a:p>
          <a:p>
            <a:pPr algn="l"/>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Dserver.start.retryInterval</a:t>
            </a:r>
            <a:r>
              <a:rPr lang="en-US" sz="2000" dirty="0" smtClean="0">
                <a:latin typeface="Courier New" pitchFamily="49" charset="0"/>
                <a:cs typeface="Courier New" pitchFamily="49" charset="0"/>
              </a:rPr>
              <a:t>=2</a:t>
            </a:r>
            <a:endParaRPr lang="en-US" sz="2000" dirty="0">
              <a:latin typeface="Courier New" pitchFamily="49" charset="0"/>
              <a:cs typeface="Courier New" pitchFamily="49" charset="0"/>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i="1" dirty="0" smtClean="0"/>
              <a:t>process setting is used to reconfigure existing commands and to hook new commands into the environment. </a:t>
            </a:r>
            <a:r>
              <a:rPr lang="en-US" dirty="0" smtClean="0"/>
              <a:t>The setting is an instanced setting using the following pattern.</a:t>
            </a:r>
          </a:p>
          <a:p>
            <a:r>
              <a:rPr lang="en-US" dirty="0" smtClean="0">
                <a:latin typeface="Courier New" pitchFamily="49" charset="0"/>
                <a:cs typeface="Courier New" pitchFamily="49" charset="0"/>
              </a:rPr>
              <a:t>process.[INSTANCE].[NAME]</a:t>
            </a:r>
          </a:p>
          <a:p>
            <a:r>
              <a:rPr lang="en-US" dirty="0" smtClean="0"/>
              <a:t>Ex. Define a new command </a:t>
            </a:r>
            <a:r>
              <a:rPr lang="en-US" i="1" dirty="0" smtClean="0"/>
              <a:t>compile to recompile the operational code and then trim the operational application </a:t>
            </a:r>
            <a:r>
              <a:rPr lang="en-US" dirty="0" smtClean="0"/>
              <a:t>server.</a:t>
            </a:r>
            <a:endParaRPr lang="en-US" dirty="0"/>
          </a:p>
        </p:txBody>
      </p:sp>
      <p:sp>
        <p:nvSpPr>
          <p:cNvPr id="3" name="Title 2"/>
          <p:cNvSpPr>
            <a:spLocks noGrp="1"/>
          </p:cNvSpPr>
          <p:nvPr>
            <p:ph type="title"/>
          </p:nvPr>
        </p:nvSpPr>
        <p:spPr/>
        <p:txBody>
          <a:bodyPr/>
          <a:lstStyle/>
          <a:p>
            <a:r>
              <a:rPr lang="en-US" dirty="0" smtClean="0"/>
              <a:t>Customizing YAB</a:t>
            </a:r>
            <a:endParaRPr lang="en-US" dirty="0"/>
          </a:p>
        </p:txBody>
      </p:sp>
      <p:sp>
        <p:nvSpPr>
          <p:cNvPr id="5" name="TextBox 4"/>
          <p:cNvSpPr txBox="1"/>
          <p:nvPr/>
        </p:nvSpPr>
        <p:spPr>
          <a:xfrm>
            <a:off x="231354" y="5310130"/>
            <a:ext cx="8681292"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process.compile.id=compile</a:t>
            </a:r>
          </a:p>
          <a:p>
            <a:pPr algn="l"/>
            <a:r>
              <a:rPr lang="en-US" sz="1800" dirty="0" smtClean="0">
                <a:latin typeface="Courier New" pitchFamily="49" charset="0"/>
                <a:cs typeface="Courier New" pitchFamily="49" charset="0"/>
              </a:rPr>
              <a:t>process.compile.depends</a:t>
            </a:r>
            <a:r>
              <a:rPr lang="en-US" sz="1800" dirty="0" smtClean="0">
                <a:latin typeface="Courier New" pitchFamily="49" charset="0"/>
                <a:cs typeface="Courier New" pitchFamily="49" charset="0"/>
              </a:rPr>
              <a:t>=code-mfg-</a:t>
            </a:r>
            <a:r>
              <a:rPr lang="en-US" sz="1800" dirty="0" smtClean="0">
                <a:latin typeface="Courier New" pitchFamily="49" charset="0"/>
                <a:cs typeface="Courier New" pitchFamily="49" charset="0"/>
              </a:rPr>
              <a:t>update,appserver</a:t>
            </a:r>
            <a:r>
              <a:rPr lang="en-US" sz="1800" dirty="0" smtClean="0">
                <a:latin typeface="Courier New" pitchFamily="49" charset="0"/>
                <a:cs typeface="Courier New" pitchFamily="49" charset="0"/>
              </a:rPr>
              <a:t>-mfg-trim</a:t>
            </a:r>
            <a:endParaRPr lang="en-US" sz="1800" dirty="0">
              <a:latin typeface="Courier New" pitchFamily="49" charset="0"/>
              <a:cs typeface="Courier New" pitchFamily="49" charset="0"/>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Customizing YAB</a:t>
            </a:r>
            <a:endParaRPr lang="en-US" dirty="0"/>
          </a:p>
        </p:txBody>
      </p:sp>
      <p:sp>
        <p:nvSpPr>
          <p:cNvPr id="5" name="TextBox 4"/>
          <p:cNvSpPr txBox="1"/>
          <p:nvPr/>
        </p:nvSpPr>
        <p:spPr>
          <a:xfrm>
            <a:off x="903383" y="1024563"/>
            <a:ext cx="7315200" cy="1200329"/>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system-process-list code-mfg-update</a:t>
            </a:r>
          </a:p>
          <a:p>
            <a:pPr algn="l"/>
            <a:r>
              <a:rPr lang="en-US" sz="1800" dirty="0" smtClean="0">
                <a:latin typeface="Courier New" pitchFamily="49" charset="0"/>
                <a:cs typeface="Courier New" pitchFamily="49" charset="0"/>
              </a:rPr>
              <a:t>yab system-process-list code-mfg-update</a:t>
            </a:r>
          </a:p>
          <a:p>
            <a:pPr algn="l"/>
            <a:r>
              <a:rPr lang="en-US" sz="1800" dirty="0" smtClean="0">
                <a:latin typeface="Courier New" pitchFamily="49" charset="0"/>
                <a:cs typeface="Courier New" pitchFamily="49" charset="0"/>
              </a:rPr>
              <a:t>1. module-archiving-stage</a:t>
            </a:r>
          </a:p>
          <a:p>
            <a:pPr algn="l"/>
            <a:r>
              <a:rPr lang="en-US" sz="1800" dirty="0" smtClean="0">
                <a:latin typeface="Courier New" pitchFamily="49" charset="0"/>
                <a:cs typeface="Courier New" pitchFamily="49" charset="0"/>
              </a:rPr>
              <a:t>2. code-mfg-update</a:t>
            </a:r>
            <a:endParaRPr lang="en-US" sz="1800" dirty="0">
              <a:latin typeface="Courier New" pitchFamily="49" charset="0"/>
              <a:cs typeface="Courier New" pitchFamily="49" charset="0"/>
            </a:endParaRPr>
          </a:p>
        </p:txBody>
      </p:sp>
      <p:sp>
        <p:nvSpPr>
          <p:cNvPr id="6" name="TextBox 5"/>
          <p:cNvSpPr txBox="1"/>
          <p:nvPr/>
        </p:nvSpPr>
        <p:spPr>
          <a:xfrm>
            <a:off x="903383" y="2346580"/>
            <a:ext cx="7326218" cy="2031325"/>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system-process-list compile</a:t>
            </a:r>
          </a:p>
          <a:p>
            <a:pPr algn="l"/>
            <a:r>
              <a:rPr lang="en-US" sz="1800" dirty="0" smtClean="0">
                <a:latin typeface="Courier New" pitchFamily="49" charset="0"/>
                <a:cs typeface="Courier New" pitchFamily="49" charset="0"/>
              </a:rPr>
              <a:t>1. module-avataxeeconnector-stage</a:t>
            </a:r>
          </a:p>
          <a:p>
            <a:pPr algn="l"/>
            <a:r>
              <a:rPr lang="en-US" sz="1800" dirty="0" smtClean="0">
                <a:latin typeface="Courier New" pitchFamily="49" charset="0"/>
                <a:cs typeface="Courier New" pitchFamily="49" charset="0"/>
              </a:rPr>
              <a:t>2. module-label-print-stage</a:t>
            </a:r>
          </a:p>
          <a:p>
            <a:pPr algn="l"/>
            <a:r>
              <a:rPr lang="en-US" sz="1800" dirty="0" smtClean="0">
                <a:latin typeface="Courier New" pitchFamily="49" charset="0"/>
                <a:cs typeface="Courier New" pitchFamily="49" charset="0"/>
              </a:rPr>
              <a:t>3. module-data-collections-unencrypted-stage</a:t>
            </a:r>
          </a:p>
          <a:p>
            <a:pPr algn="l"/>
            <a:r>
              <a:rPr lang="en-US" sz="1800" dirty="0" smtClean="0">
                <a:latin typeface="Courier New" pitchFamily="49" charset="0"/>
                <a:cs typeface="Courier New" pitchFamily="49" charset="0"/>
              </a:rPr>
              <a:t>4. code-mfg-update</a:t>
            </a:r>
          </a:p>
          <a:p>
            <a:pPr algn="l"/>
            <a:r>
              <a:rPr lang="en-US" sz="1800" dirty="0" smtClean="0">
                <a:latin typeface="Courier New" pitchFamily="49" charset="0"/>
                <a:cs typeface="Courier New" pitchFamily="49" charset="0"/>
              </a:rPr>
              <a:t>5. appserver-mfg-trim</a:t>
            </a:r>
          </a:p>
          <a:p>
            <a:pPr algn="l"/>
            <a:r>
              <a:rPr lang="en-US" sz="1800" dirty="0" smtClean="0">
                <a:latin typeface="Courier New" pitchFamily="49" charset="0"/>
                <a:cs typeface="Courier New" pitchFamily="49" charset="0"/>
              </a:rPr>
              <a:t>6. compile</a:t>
            </a:r>
            <a:endParaRPr lang="en-US" sz="1800" dirty="0">
              <a:latin typeface="Courier New" pitchFamily="49" charset="0"/>
              <a:cs typeface="Courier New" pitchFamily="49" charset="0"/>
            </a:endParaRPr>
          </a:p>
        </p:txBody>
      </p:sp>
      <p:sp>
        <p:nvSpPr>
          <p:cNvPr id="7" name="TextBox 6"/>
          <p:cNvSpPr txBox="1"/>
          <p:nvPr/>
        </p:nvSpPr>
        <p:spPr>
          <a:xfrm>
            <a:off x="385590" y="4594032"/>
            <a:ext cx="8350786" cy="1631216"/>
          </a:xfrm>
          <a:prstGeom prst="rect">
            <a:avLst/>
          </a:prstGeom>
          <a:noFill/>
        </p:spPr>
        <p:txBody>
          <a:bodyPr wrap="square" rtlCol="0">
            <a:spAutoFit/>
          </a:bodyPr>
          <a:lstStyle/>
          <a:p>
            <a:pPr algn="l"/>
            <a:r>
              <a:rPr lang="en-US" sz="2000" dirty="0" smtClean="0">
                <a:latin typeface="+mn-lt"/>
              </a:rPr>
              <a:t>The system processes associated with a given process depend on the installed modules.</a:t>
            </a:r>
          </a:p>
          <a:p>
            <a:pPr algn="l"/>
            <a:r>
              <a:rPr lang="en-US" sz="2000" dirty="0" smtClean="0">
                <a:latin typeface="+mn-lt"/>
              </a:rPr>
              <a:t>See Also:</a:t>
            </a:r>
          </a:p>
          <a:p>
            <a:pPr algn="l"/>
            <a:r>
              <a:rPr lang="en-US" sz="2000" dirty="0" smtClean="0">
                <a:latin typeface="+mn-lt"/>
              </a:rPr>
              <a:t>Shell Script</a:t>
            </a:r>
          </a:p>
          <a:p>
            <a:pPr algn="l"/>
            <a:r>
              <a:rPr lang="en-US" sz="2000" dirty="0" smtClean="0">
                <a:latin typeface="+mn-lt"/>
              </a:rPr>
              <a:t>ANT Script</a:t>
            </a:r>
            <a:endParaRPr lang="en-US" sz="2000" dirty="0">
              <a:latin typeface="+mn-lt"/>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define a command that executes an OS command the </a:t>
            </a:r>
            <a:r>
              <a:rPr lang="en-US" i="1" dirty="0" smtClean="0"/>
              <a:t>impl</a:t>
            </a:r>
            <a:r>
              <a:rPr lang="en-US" i="1" dirty="0" smtClean="0"/>
              <a:t> </a:t>
            </a:r>
            <a:r>
              <a:rPr lang="en-US" dirty="0" smtClean="0"/>
              <a:t>setting is set to the value </a:t>
            </a:r>
            <a:r>
              <a:rPr lang="en-US" i="1" dirty="0" smtClean="0"/>
              <a:t>"exec".</a:t>
            </a:r>
          </a:p>
          <a:p>
            <a:r>
              <a:rPr lang="en-US" dirty="0" smtClean="0"/>
              <a:t>Ex. Define a command 'greeting' that executes a shell script of the same name.</a:t>
            </a:r>
            <a:endParaRPr lang="en-US" dirty="0"/>
          </a:p>
        </p:txBody>
      </p:sp>
      <p:sp>
        <p:nvSpPr>
          <p:cNvPr id="3" name="Title 2"/>
          <p:cNvSpPr>
            <a:spLocks noGrp="1"/>
          </p:cNvSpPr>
          <p:nvPr>
            <p:ph type="title"/>
          </p:nvPr>
        </p:nvSpPr>
        <p:spPr/>
        <p:txBody>
          <a:bodyPr/>
          <a:lstStyle/>
          <a:p>
            <a:r>
              <a:rPr lang="en-US" dirty="0" smtClean="0"/>
              <a:t>Shell Script</a:t>
            </a:r>
            <a:endParaRPr lang="en-US" dirty="0"/>
          </a:p>
        </p:txBody>
      </p:sp>
      <p:sp>
        <p:nvSpPr>
          <p:cNvPr id="5" name="TextBox 4"/>
          <p:cNvSpPr txBox="1"/>
          <p:nvPr/>
        </p:nvSpPr>
        <p:spPr>
          <a:xfrm>
            <a:off x="903383" y="3591499"/>
            <a:ext cx="7304183" cy="1569660"/>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process.greeting.id=greeting</a:t>
            </a:r>
          </a:p>
          <a:p>
            <a:pPr algn="l"/>
            <a:r>
              <a:rPr lang="en-US" sz="2400" dirty="0" smtClean="0">
                <a:latin typeface="Courier New" pitchFamily="49" charset="0"/>
                <a:cs typeface="Courier New" pitchFamily="49" charset="0"/>
              </a:rPr>
              <a:t>process.greeting.args</a:t>
            </a:r>
            <a:r>
              <a:rPr lang="en-US" sz="2400" dirty="0" smtClean="0">
                <a:latin typeface="Courier New" pitchFamily="49" charset="0"/>
                <a:cs typeface="Courier New" pitchFamily="49" charset="0"/>
              </a:rPr>
              <a:t>=/dr01/qad-scripts/greeting</a:t>
            </a:r>
          </a:p>
          <a:p>
            <a:pPr algn="l"/>
            <a:r>
              <a:rPr lang="en-US" sz="2400" dirty="0" smtClean="0">
                <a:latin typeface="Courier New" pitchFamily="49" charset="0"/>
                <a:cs typeface="Courier New" pitchFamily="49" charset="0"/>
              </a:rPr>
              <a:t>process.greeting.impl</a:t>
            </a:r>
            <a:r>
              <a:rPr lang="en-US" sz="2400" dirty="0" smtClean="0">
                <a:latin typeface="Courier New" pitchFamily="49" charset="0"/>
                <a:cs typeface="Courier New" pitchFamily="49" charset="0"/>
              </a:rPr>
              <a:t>=exec</a:t>
            </a:r>
            <a:endParaRPr lang="en-US" sz="2400" dirty="0">
              <a:latin typeface="Courier New" pitchFamily="49" charset="0"/>
              <a:cs typeface="Courier New" pitchFamily="49" charset="0"/>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 Pass an argument to the script.</a:t>
            </a:r>
          </a:p>
          <a:p>
            <a:endParaRPr lang="en-US" dirty="0" smtClean="0"/>
          </a:p>
          <a:p>
            <a:pPr>
              <a:buNone/>
            </a:pPr>
            <a:endParaRPr lang="en-US" dirty="0" smtClean="0"/>
          </a:p>
          <a:p>
            <a:pPr>
              <a:buNone/>
            </a:pPr>
            <a:r>
              <a:rPr lang="en-US" dirty="0" smtClean="0"/>
              <a:t>or</a:t>
            </a:r>
          </a:p>
          <a:p>
            <a:pPr>
              <a:buNone/>
            </a:pPr>
            <a:endParaRPr lang="en-US" dirty="0" smtClean="0"/>
          </a:p>
          <a:p>
            <a:pPr>
              <a:buNone/>
            </a:pPr>
            <a:endParaRPr lang="en-US" dirty="0" smtClean="0"/>
          </a:p>
          <a:p>
            <a:pPr>
              <a:buNone/>
            </a:pPr>
            <a:r>
              <a:rPr lang="en-US" dirty="0" smtClean="0"/>
              <a:t>Ex. Define an environment variable for the script.</a:t>
            </a:r>
            <a:endParaRPr lang="en-US" dirty="0"/>
          </a:p>
        </p:txBody>
      </p:sp>
      <p:sp>
        <p:nvSpPr>
          <p:cNvPr id="3" name="Title 2"/>
          <p:cNvSpPr>
            <a:spLocks noGrp="1"/>
          </p:cNvSpPr>
          <p:nvPr>
            <p:ph type="title"/>
          </p:nvPr>
        </p:nvSpPr>
        <p:spPr/>
        <p:txBody>
          <a:bodyPr/>
          <a:lstStyle/>
          <a:p>
            <a:r>
              <a:rPr lang="en-US" dirty="0" smtClean="0"/>
              <a:t>Shell Script</a:t>
            </a:r>
            <a:endParaRPr lang="en-US" dirty="0"/>
          </a:p>
        </p:txBody>
      </p:sp>
      <p:sp>
        <p:nvSpPr>
          <p:cNvPr id="5" name="TextBox 4"/>
          <p:cNvSpPr txBox="1"/>
          <p:nvPr/>
        </p:nvSpPr>
        <p:spPr>
          <a:xfrm>
            <a:off x="903383" y="1630490"/>
            <a:ext cx="7315200" cy="338554"/>
          </a:xfrm>
          <a:prstGeom prst="rect">
            <a:avLst/>
          </a:prstGeom>
          <a:noFill/>
          <a:ln>
            <a:solidFill>
              <a:schemeClr val="tx1"/>
            </a:solidFill>
          </a:ln>
        </p:spPr>
        <p:txBody>
          <a:bodyPr wrap="square" rtlCol="0">
            <a:spAutoFit/>
          </a:bodyPr>
          <a:lstStyle/>
          <a:p>
            <a:r>
              <a:rPr lang="en-US" sz="1600" dirty="0" smtClean="0">
                <a:latin typeface="Courier New" pitchFamily="49" charset="0"/>
                <a:cs typeface="Courier New" pitchFamily="49" charset="0"/>
              </a:rPr>
              <a:t>process.greeting.args</a:t>
            </a:r>
            <a:r>
              <a:rPr lang="en-US" sz="1600" dirty="0" smtClean="0">
                <a:latin typeface="Courier New" pitchFamily="49" charset="0"/>
                <a:cs typeface="Courier New" pitchFamily="49" charset="0"/>
              </a:rPr>
              <a:t>=/dr01/qad-scripts/greeting ${</a:t>
            </a:r>
            <a:r>
              <a:rPr lang="en-US" sz="1600" dirty="0" smtClean="0">
                <a:latin typeface="Courier New" pitchFamily="49" charset="0"/>
                <a:cs typeface="Courier New" pitchFamily="49" charset="0"/>
              </a:rPr>
              <a:t>appdir</a:t>
            </a:r>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
        <p:nvSpPr>
          <p:cNvPr id="6" name="TextBox 5"/>
          <p:cNvSpPr txBox="1"/>
          <p:nvPr/>
        </p:nvSpPr>
        <p:spPr>
          <a:xfrm>
            <a:off x="903383" y="3128784"/>
            <a:ext cx="7315200"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process.greeting.args.0=/dr01/qad-scripts/greeting</a:t>
            </a:r>
          </a:p>
          <a:p>
            <a:pPr algn="l"/>
            <a:r>
              <a:rPr lang="en-US" sz="1800" dirty="0" smtClean="0">
                <a:latin typeface="Courier New" pitchFamily="49" charset="0"/>
                <a:cs typeface="Courier New" pitchFamily="49" charset="0"/>
              </a:rPr>
              <a:t>process.greeting.args.1=${</a:t>
            </a:r>
            <a:r>
              <a:rPr lang="en-US" sz="1800" dirty="0" smtClean="0">
                <a:latin typeface="Courier New" pitchFamily="49" charset="0"/>
                <a:cs typeface="Courier New" pitchFamily="49" charset="0"/>
              </a:rPr>
              <a:t>appdir</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
        <p:nvSpPr>
          <p:cNvPr id="7" name="TextBox 6"/>
          <p:cNvSpPr txBox="1"/>
          <p:nvPr/>
        </p:nvSpPr>
        <p:spPr>
          <a:xfrm>
            <a:off x="903383" y="5188945"/>
            <a:ext cx="7326217"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process.greeting.env.APPDIR</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appdir</a:t>
            </a:r>
            <a:r>
              <a:rPr lang="en-US" sz="2000" dirty="0" smtClean="0">
                <a:latin typeface="Courier New" pitchFamily="49" charset="0"/>
                <a:cs typeface="Courier New" pitchFamily="49" charset="0"/>
              </a:rPr>
              <a:t>}</a:t>
            </a:r>
            <a:endParaRPr lang="en-US" sz="2000" dirty="0">
              <a:latin typeface="Courier New" pitchFamily="49" charset="0"/>
              <a:cs typeface="Courier New" pitchFamily="49" charset="0"/>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 Configure the greeting to be executed after the environment is started.</a:t>
            </a:r>
          </a:p>
          <a:p>
            <a:pPr>
              <a:buNone/>
            </a:pPr>
            <a:endParaRPr lang="en-US" dirty="0" smtClean="0"/>
          </a:p>
          <a:p>
            <a:pPr>
              <a:buNone/>
            </a:pPr>
            <a:endParaRPr lang="en-US" dirty="0" smtClean="0"/>
          </a:p>
          <a:p>
            <a:pPr>
              <a:buNone/>
            </a:pPr>
            <a:r>
              <a:rPr lang="en-US" dirty="0" smtClean="0"/>
              <a:t>Ex. A contrived example exposing the long form of the "</a:t>
            </a:r>
            <a:r>
              <a:rPr lang="en-US" dirty="0" smtClean="0"/>
              <a:t>ls</a:t>
            </a:r>
            <a:r>
              <a:rPr lang="en-US" dirty="0" smtClean="0"/>
              <a:t>" command as the process "ll".</a:t>
            </a:r>
            <a:endParaRPr lang="en-US" dirty="0"/>
          </a:p>
        </p:txBody>
      </p:sp>
      <p:sp>
        <p:nvSpPr>
          <p:cNvPr id="3" name="Title 2"/>
          <p:cNvSpPr>
            <a:spLocks noGrp="1"/>
          </p:cNvSpPr>
          <p:nvPr>
            <p:ph type="title"/>
          </p:nvPr>
        </p:nvSpPr>
        <p:spPr/>
        <p:txBody>
          <a:bodyPr/>
          <a:lstStyle/>
          <a:p>
            <a:r>
              <a:rPr lang="en-US" dirty="0" smtClean="0"/>
              <a:t>Shell Script</a:t>
            </a:r>
            <a:endParaRPr lang="en-US" dirty="0"/>
          </a:p>
        </p:txBody>
      </p:sp>
      <p:sp>
        <p:nvSpPr>
          <p:cNvPr id="5" name="TextBox 4"/>
          <p:cNvSpPr txBox="1"/>
          <p:nvPr/>
        </p:nvSpPr>
        <p:spPr>
          <a:xfrm>
            <a:off x="903383" y="1883881"/>
            <a:ext cx="7326218" cy="70788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process.start.id=start</a:t>
            </a:r>
          </a:p>
          <a:p>
            <a:pPr algn="l"/>
            <a:r>
              <a:rPr lang="en-US" sz="2000" dirty="0" smtClean="0">
                <a:latin typeface="Courier New" pitchFamily="49" charset="0"/>
                <a:cs typeface="Courier New" pitchFamily="49" charset="0"/>
              </a:rPr>
              <a:t>process.start.anchorafter</a:t>
            </a:r>
            <a:r>
              <a:rPr lang="en-US" sz="2000" dirty="0" smtClean="0">
                <a:latin typeface="Courier New" pitchFamily="49" charset="0"/>
                <a:cs typeface="Courier New" pitchFamily="49" charset="0"/>
              </a:rPr>
              <a:t>=greeting</a:t>
            </a:r>
            <a:endParaRPr lang="en-US" sz="2000" dirty="0">
              <a:latin typeface="Courier New" pitchFamily="49" charset="0"/>
              <a:cs typeface="Courier New" pitchFamily="49" charset="0"/>
            </a:endParaRPr>
          </a:p>
        </p:txBody>
      </p:sp>
      <p:sp>
        <p:nvSpPr>
          <p:cNvPr id="6" name="TextBox 5"/>
          <p:cNvSpPr txBox="1"/>
          <p:nvPr/>
        </p:nvSpPr>
        <p:spPr>
          <a:xfrm>
            <a:off x="903383" y="4065224"/>
            <a:ext cx="7304183" cy="1754326"/>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process.ls.id=ll</a:t>
            </a:r>
          </a:p>
          <a:p>
            <a:pPr algn="l"/>
            <a:r>
              <a:rPr lang="en-US" sz="1800" dirty="0" smtClean="0">
                <a:latin typeface="Courier New" pitchFamily="49" charset="0"/>
                <a:cs typeface="Courier New" pitchFamily="49" charset="0"/>
              </a:rPr>
              <a:t>process.ls.args</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ls</a:t>
            </a:r>
            <a:r>
              <a:rPr lang="en-US" sz="1800" dirty="0" smtClean="0">
                <a:latin typeface="Courier New" pitchFamily="49" charset="0"/>
                <a:cs typeface="Courier New" pitchFamily="49" charset="0"/>
              </a:rPr>
              <a:t> -l</a:t>
            </a:r>
          </a:p>
          <a:p>
            <a:pPr algn="l"/>
            <a:r>
              <a:rPr lang="en-US" sz="1800" dirty="0" smtClean="0">
                <a:latin typeface="Courier New" pitchFamily="49" charset="0"/>
                <a:cs typeface="Courier New" pitchFamily="49" charset="0"/>
              </a:rPr>
              <a:t>process.ls.impl</a:t>
            </a:r>
            <a:r>
              <a:rPr lang="en-US" sz="1800" dirty="0" smtClean="0">
                <a:latin typeface="Courier New" pitchFamily="49" charset="0"/>
                <a:cs typeface="Courier New" pitchFamily="49" charset="0"/>
              </a:rPr>
              <a:t>=exec</a:t>
            </a:r>
          </a:p>
          <a:p>
            <a:pPr algn="l"/>
            <a:r>
              <a:rPr lang="en-US" sz="1800" dirty="0" smtClean="0">
                <a:latin typeface="Courier New" pitchFamily="49" charset="0"/>
                <a:cs typeface="Courier New" pitchFamily="49" charset="0"/>
              </a:rPr>
              <a:t>process.ls.console</a:t>
            </a:r>
            <a:r>
              <a:rPr lang="en-US" sz="1800" dirty="0" smtClean="0">
                <a:latin typeface="Courier New" pitchFamily="49" charset="0"/>
                <a:cs typeface="Courier New" pitchFamily="49" charset="0"/>
              </a:rPr>
              <a:t>=true</a:t>
            </a:r>
          </a:p>
          <a:p>
            <a:pPr algn="l"/>
            <a:r>
              <a:rPr lang="en-US" sz="1800" dirty="0" smtClean="0">
                <a:latin typeface="Courier New" pitchFamily="49" charset="0"/>
                <a:cs typeface="Courier New" pitchFamily="49" charset="0"/>
              </a:rPr>
              <a:t>process.ls.status</a:t>
            </a:r>
            <a:r>
              <a:rPr lang="en-US" sz="1800" dirty="0" smtClean="0">
                <a:latin typeface="Courier New" pitchFamily="49" charset="0"/>
                <a:cs typeface="Courier New" pitchFamily="49" charset="0"/>
              </a:rPr>
              <a:t>=false</a:t>
            </a:r>
          </a:p>
          <a:p>
            <a:pPr algn="l"/>
            <a:r>
              <a:rPr lang="en-US" sz="1800" dirty="0" smtClean="0">
                <a:latin typeface="Courier New" pitchFamily="49" charset="0"/>
                <a:cs typeface="Courier New" pitchFamily="49" charset="0"/>
              </a:rPr>
              <a:t>process.ls.greedy</a:t>
            </a:r>
            <a:r>
              <a:rPr lang="en-US" sz="1800" dirty="0" smtClean="0">
                <a:latin typeface="Courier New" pitchFamily="49" charset="0"/>
                <a:cs typeface="Courier New" pitchFamily="49" charset="0"/>
              </a:rPr>
              <a:t>=true</a:t>
            </a:r>
            <a:endParaRPr lang="en-US" sz="1800" dirty="0">
              <a:latin typeface="Courier New" pitchFamily="49" charset="0"/>
              <a:cs typeface="Courier New" pitchFamily="49" charset="0"/>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Using the process...</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To print help for the </a:t>
            </a:r>
            <a:r>
              <a:rPr lang="en-US" i="1" dirty="0" smtClean="0"/>
              <a:t>process configuration type.</a:t>
            </a:r>
            <a:endParaRPr lang="en-US" dirty="0"/>
          </a:p>
        </p:txBody>
      </p:sp>
      <p:sp>
        <p:nvSpPr>
          <p:cNvPr id="3" name="Title 2"/>
          <p:cNvSpPr>
            <a:spLocks noGrp="1"/>
          </p:cNvSpPr>
          <p:nvPr>
            <p:ph type="title"/>
          </p:nvPr>
        </p:nvSpPr>
        <p:spPr/>
        <p:txBody>
          <a:bodyPr/>
          <a:lstStyle/>
          <a:p>
            <a:r>
              <a:rPr lang="en-US" dirty="0" smtClean="0"/>
              <a:t>Shell Script</a:t>
            </a:r>
            <a:endParaRPr lang="en-US" dirty="0"/>
          </a:p>
        </p:txBody>
      </p:sp>
      <p:sp>
        <p:nvSpPr>
          <p:cNvPr id="5" name="TextBox 4"/>
          <p:cNvSpPr txBox="1"/>
          <p:nvPr/>
        </p:nvSpPr>
        <p:spPr>
          <a:xfrm>
            <a:off x="914399" y="1531340"/>
            <a:ext cx="7304183" cy="2308324"/>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-F ll build</a:t>
            </a:r>
          </a:p>
          <a:p>
            <a:pPr algn="l"/>
            <a:r>
              <a:rPr lang="en-US" sz="1800" dirty="0" smtClean="0">
                <a:latin typeface="Courier New" pitchFamily="49" charset="0"/>
                <a:cs typeface="Courier New" pitchFamily="49" charset="0"/>
              </a:rPr>
              <a:t>total 16</a:t>
            </a:r>
          </a:p>
          <a:p>
            <a:pPr algn="l"/>
            <a:r>
              <a:rPr lang="en-US" sz="1800" dirty="0" smtClean="0">
                <a:latin typeface="Courier New" pitchFamily="49" charset="0"/>
                <a:cs typeface="Courier New" pitchFamily="49" charset="0"/>
              </a:rPr>
              <a:t>drwxrwxr-x 37 mfg qad 4096 Mar 3 12:17 work/</a:t>
            </a:r>
          </a:p>
          <a:p>
            <a:pPr algn="l"/>
            <a:r>
              <a:rPr lang="es-ES" sz="1800" dirty="0" smtClean="0">
                <a:latin typeface="Courier New" pitchFamily="49" charset="0"/>
                <a:cs typeface="Courier New" pitchFamily="49" charset="0"/>
              </a:rPr>
              <a:t>drwxrwxr-x 5 mfg qad 4096 Mar 6 14:21 </a:t>
            </a:r>
            <a:r>
              <a:rPr lang="es-ES" sz="1800" dirty="0" smtClean="0">
                <a:latin typeface="Courier New" pitchFamily="49" charset="0"/>
                <a:cs typeface="Courier New" pitchFamily="49" charset="0"/>
              </a:rPr>
              <a:t>logs</a:t>
            </a:r>
            <a:r>
              <a:rPr lang="es-E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drwxrwxr-x 6 mfg qad 4096 Mar 7 06:05 config/</a:t>
            </a:r>
          </a:p>
          <a:p>
            <a:pPr algn="l"/>
            <a:r>
              <a:rPr lang="en-US" sz="1800" dirty="0" smtClean="0">
                <a:latin typeface="Courier New" pitchFamily="49" charset="0"/>
                <a:cs typeface="Courier New" pitchFamily="49" charset="0"/>
              </a:rPr>
              <a:t>drwxrwxr-x 3 mfg qad 4096 Feb 24 08:07 catalog/</a:t>
            </a:r>
          </a:p>
          <a:p>
            <a:pPr algn="l"/>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BUILD SUCCESSFUL (3.545 s)</a:t>
            </a:r>
            <a:endParaRPr lang="en-US" sz="1800" dirty="0">
              <a:latin typeface="Courier New" pitchFamily="49" charset="0"/>
              <a:cs typeface="Courier New" pitchFamily="49" charset="0"/>
            </a:endParaRPr>
          </a:p>
        </p:txBody>
      </p:sp>
      <p:sp>
        <p:nvSpPr>
          <p:cNvPr id="6" name="TextBox 5"/>
          <p:cNvSpPr txBox="1"/>
          <p:nvPr/>
        </p:nvSpPr>
        <p:spPr>
          <a:xfrm>
            <a:off x="903383" y="5144881"/>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help process.</a:t>
            </a:r>
            <a:endParaRPr lang="en-US" sz="2400" dirty="0">
              <a:latin typeface="Courier New" pitchFamily="49" charset="0"/>
              <a:cs typeface="Courier New" pitchFamily="49" charset="0"/>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define a command that executes an Apache ANT script the </a:t>
            </a:r>
            <a:r>
              <a:rPr lang="en-US" i="1" dirty="0" smtClean="0"/>
              <a:t>impl</a:t>
            </a:r>
            <a:r>
              <a:rPr lang="en-US" i="1" dirty="0" smtClean="0"/>
              <a:t> </a:t>
            </a:r>
            <a:r>
              <a:rPr lang="en-US" dirty="0" smtClean="0"/>
              <a:t>setting is set to the value "ant".</a:t>
            </a:r>
          </a:p>
          <a:p>
            <a:r>
              <a:rPr lang="en-US" dirty="0" smtClean="0"/>
              <a:t>Ex. Define a command 'ant-test' that executes the 'test' target of the ANT script</a:t>
            </a:r>
            <a:endParaRPr lang="en-US" dirty="0"/>
          </a:p>
        </p:txBody>
      </p:sp>
      <p:sp>
        <p:nvSpPr>
          <p:cNvPr id="3" name="Title 2"/>
          <p:cNvSpPr>
            <a:spLocks noGrp="1"/>
          </p:cNvSpPr>
          <p:nvPr>
            <p:ph type="title"/>
          </p:nvPr>
        </p:nvSpPr>
        <p:spPr/>
        <p:txBody>
          <a:bodyPr/>
          <a:lstStyle/>
          <a:p>
            <a:r>
              <a:rPr lang="en-US" dirty="0" smtClean="0"/>
              <a:t>ANT Script</a:t>
            </a:r>
            <a:endParaRPr lang="en-US" dirty="0"/>
          </a:p>
        </p:txBody>
      </p:sp>
      <p:sp>
        <p:nvSpPr>
          <p:cNvPr id="5" name="TextBox 4"/>
          <p:cNvSpPr txBox="1"/>
          <p:nvPr/>
        </p:nvSpPr>
        <p:spPr>
          <a:xfrm>
            <a:off x="903382" y="3580482"/>
            <a:ext cx="7315201" cy="1569660"/>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process.ant-test.id=ant-test</a:t>
            </a:r>
          </a:p>
          <a:p>
            <a:pPr algn="l"/>
            <a:r>
              <a:rPr lang="en-US" sz="1600" dirty="0" smtClean="0">
                <a:latin typeface="Courier New" pitchFamily="49" charset="0"/>
                <a:cs typeface="Courier New" pitchFamily="49" charset="0"/>
              </a:rPr>
              <a:t>process.ant-test.summary</a:t>
            </a:r>
            <a:r>
              <a:rPr lang="en-US" sz="1600" dirty="0" smtClean="0">
                <a:latin typeface="Courier New" pitchFamily="49" charset="0"/>
                <a:cs typeface="Courier New" pitchFamily="49" charset="0"/>
              </a:rPr>
              <a:t>=A test to execute an ANT script.</a:t>
            </a:r>
          </a:p>
          <a:p>
            <a:pPr algn="l"/>
            <a:r>
              <a:rPr lang="en-US" sz="1600" dirty="0" smtClean="0">
                <a:latin typeface="Courier New" pitchFamily="49" charset="0"/>
                <a:cs typeface="Courier New" pitchFamily="49" charset="0"/>
              </a:rPr>
              <a:t>process.ant-test.impl</a:t>
            </a:r>
            <a:r>
              <a:rPr lang="en-US" sz="1600" dirty="0" smtClean="0">
                <a:latin typeface="Courier New" pitchFamily="49" charset="0"/>
                <a:cs typeface="Courier New" pitchFamily="49" charset="0"/>
              </a:rPr>
              <a:t>=ant</a:t>
            </a:r>
          </a:p>
          <a:p>
            <a:pPr algn="l"/>
            <a:r>
              <a:rPr lang="en-US" sz="1600" dirty="0" smtClean="0">
                <a:latin typeface="Courier New" pitchFamily="49" charset="0"/>
                <a:cs typeface="Courier New" pitchFamily="49" charset="0"/>
              </a:rPr>
              <a:t>process.ant-test.args.0=-script:/dr01/qad-scripts/build.xml</a:t>
            </a:r>
          </a:p>
          <a:p>
            <a:pPr algn="l"/>
            <a:r>
              <a:rPr lang="en-US" sz="1600" dirty="0" smtClean="0">
                <a:latin typeface="Courier New" pitchFamily="49" charset="0"/>
                <a:cs typeface="Courier New" pitchFamily="49" charset="0"/>
              </a:rPr>
              <a:t>process.ant-test.args.1=-</a:t>
            </a:r>
            <a:r>
              <a:rPr lang="en-US" sz="1600" dirty="0" smtClean="0">
                <a:latin typeface="Courier New" pitchFamily="49" charset="0"/>
                <a:cs typeface="Courier New" pitchFamily="49" charset="0"/>
              </a:rPr>
              <a:t>targets:test</a:t>
            </a:r>
            <a:endParaRPr lang="en-US" sz="1600" dirty="0">
              <a:latin typeface="Courier New" pitchFamily="49" charset="0"/>
              <a:cs typeface="Courier New" pitchFamily="49" charset="0"/>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If we wanted the </a:t>
            </a:r>
            <a:r>
              <a:rPr lang="en-US" i="1" dirty="0" smtClean="0"/>
              <a:t>ant-test process to run whenever a user runs an update we could add the following settings.</a:t>
            </a:r>
          </a:p>
          <a:p>
            <a:pPr>
              <a:buNone/>
            </a:pPr>
            <a:endParaRPr lang="en-US" i="1" dirty="0" smtClean="0"/>
          </a:p>
          <a:p>
            <a:pPr>
              <a:buNone/>
            </a:pPr>
            <a:endParaRPr lang="en-US" i="1" dirty="0" smtClean="0"/>
          </a:p>
          <a:p>
            <a:pPr>
              <a:buNone/>
            </a:pPr>
            <a:r>
              <a:rPr lang="en-US" dirty="0" smtClean="0"/>
              <a:t>Within the ANT script all application properties are mapped to ANT properties.</a:t>
            </a:r>
            <a:endParaRPr lang="en-US" dirty="0"/>
          </a:p>
        </p:txBody>
      </p:sp>
      <p:sp>
        <p:nvSpPr>
          <p:cNvPr id="3" name="Title 2"/>
          <p:cNvSpPr>
            <a:spLocks noGrp="1"/>
          </p:cNvSpPr>
          <p:nvPr>
            <p:ph type="title"/>
          </p:nvPr>
        </p:nvSpPr>
        <p:spPr/>
        <p:txBody>
          <a:bodyPr/>
          <a:lstStyle/>
          <a:p>
            <a:r>
              <a:rPr lang="en-US" dirty="0" smtClean="0"/>
              <a:t>ANT Script</a:t>
            </a:r>
            <a:endParaRPr lang="en-US" dirty="0"/>
          </a:p>
        </p:txBody>
      </p:sp>
      <p:sp>
        <p:nvSpPr>
          <p:cNvPr id="5" name="TextBox 4"/>
          <p:cNvSpPr txBox="1"/>
          <p:nvPr/>
        </p:nvSpPr>
        <p:spPr>
          <a:xfrm>
            <a:off x="903383" y="2412688"/>
            <a:ext cx="7326217"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process.update.id=update</a:t>
            </a:r>
          </a:p>
          <a:p>
            <a:pPr algn="l"/>
            <a:r>
              <a:rPr lang="en-US" sz="1800" dirty="0" smtClean="0">
                <a:latin typeface="Courier New" pitchFamily="49" charset="0"/>
                <a:cs typeface="Courier New" pitchFamily="49" charset="0"/>
              </a:rPr>
              <a:t>process.update.anchorbefore</a:t>
            </a:r>
            <a:r>
              <a:rPr lang="en-US" sz="1800" dirty="0" smtClean="0">
                <a:latin typeface="Courier New" pitchFamily="49" charset="0"/>
                <a:cs typeface="Courier New" pitchFamily="49" charset="0"/>
              </a:rPr>
              <a:t>=ant-test</a:t>
            </a:r>
            <a:endParaRPr lang="en-US" sz="1800" dirty="0">
              <a:latin typeface="Courier New" pitchFamily="49" charset="0"/>
              <a:cs typeface="Courier New" pitchFamily="49" charset="0"/>
            </a:endParaRPr>
          </a:p>
        </p:txBody>
      </p:sp>
      <p:sp>
        <p:nvSpPr>
          <p:cNvPr id="6" name="TextBox 5"/>
          <p:cNvSpPr txBox="1"/>
          <p:nvPr/>
        </p:nvSpPr>
        <p:spPr>
          <a:xfrm>
            <a:off x="903383" y="4340641"/>
            <a:ext cx="7304183" cy="1169551"/>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&lt;project&gt;</a:t>
            </a:r>
          </a:p>
          <a:p>
            <a:pPr algn="l"/>
            <a:r>
              <a:rPr lang="en-US" sz="1400" dirty="0" smtClean="0">
                <a:latin typeface="Courier New" pitchFamily="49" charset="0"/>
                <a:cs typeface="Courier New" pitchFamily="49" charset="0"/>
              </a:rPr>
              <a:t>	&lt;target name="test"&gt;</a:t>
            </a:r>
          </a:p>
          <a:p>
            <a:pPr algn="l"/>
            <a:r>
              <a:rPr lang="en-US" sz="1400" dirty="0" smtClean="0">
                <a:latin typeface="Courier New" pitchFamily="49" charset="0"/>
                <a:cs typeface="Courier New" pitchFamily="49" charset="0"/>
              </a:rPr>
              <a:t> &lt;echo level="info"&gt;Current Environment: ${environment.id}&lt;/echo&gt;</a:t>
            </a:r>
          </a:p>
          <a:p>
            <a:pPr algn="l"/>
            <a:r>
              <a:rPr lang="en-US" sz="1400" dirty="0" smtClean="0">
                <a:latin typeface="Courier New" pitchFamily="49" charset="0"/>
                <a:cs typeface="Courier New" pitchFamily="49" charset="0"/>
              </a:rPr>
              <a:t>	&lt;/target&gt;</a:t>
            </a:r>
          </a:p>
          <a:p>
            <a:pPr algn="l"/>
            <a:r>
              <a:rPr lang="en-US" sz="1400" dirty="0" smtClean="0">
                <a:latin typeface="Courier New" pitchFamily="49" charset="0"/>
                <a:cs typeface="Courier New" pitchFamily="49" charset="0"/>
              </a:rPr>
              <a:t>&lt;/project&gt;</a:t>
            </a:r>
            <a:endParaRPr lang="en-US" sz="1400" dirty="0">
              <a:latin typeface="Courier New" pitchFamily="49" charset="0"/>
              <a:cs typeface="Courier New" pitchFamily="49" charset="0"/>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ANT Script</a:t>
            </a:r>
            <a:endParaRPr lang="en-US" dirty="0"/>
          </a:p>
        </p:txBody>
      </p:sp>
      <p:sp>
        <p:nvSpPr>
          <p:cNvPr id="5" name="TextBox 4"/>
          <p:cNvSpPr txBox="1"/>
          <p:nvPr/>
        </p:nvSpPr>
        <p:spPr>
          <a:xfrm>
            <a:off x="903382" y="1597446"/>
            <a:ext cx="7315201" cy="2246769"/>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-v ant-test</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2014-09-10 11:15:55,834 DEBUG </a:t>
            </a:r>
            <a:r>
              <a:rPr lang="en-US" sz="1400" dirty="0" smtClean="0">
                <a:latin typeface="Courier New" pitchFamily="49" charset="0"/>
                <a:cs typeface="Courier New" pitchFamily="49" charset="0"/>
              </a:rPr>
              <a:t>BuildContext</a:t>
            </a:r>
            <a:r>
              <a:rPr lang="en-US" sz="1400" dirty="0" smtClean="0">
                <a:latin typeface="Courier New" pitchFamily="49" charset="0"/>
                <a:cs typeface="Courier New" pitchFamily="49" charset="0"/>
              </a:rPr>
              <a:t> - ant-test</a:t>
            </a:r>
          </a:p>
          <a:p>
            <a:pPr algn="l"/>
            <a:r>
              <a:rPr lang="en-US" sz="1400" dirty="0" smtClean="0">
                <a:latin typeface="Courier New" pitchFamily="49" charset="0"/>
                <a:cs typeface="Courier New" pitchFamily="49" charset="0"/>
              </a:rPr>
              <a:t>2014-09-10 11:15:55,845 DEBUG Ant - Script:</a:t>
            </a:r>
          </a:p>
          <a:p>
            <a:pPr algn="l"/>
            <a:r>
              <a:rPr lang="en-US" sz="1400" dirty="0" smtClean="0">
                <a:latin typeface="Courier New" pitchFamily="49" charset="0"/>
                <a:cs typeface="Courier New" pitchFamily="49" charset="0"/>
              </a:rPr>
              <a:t>/dr01/qadapps/qea/build/catalog/packages/ant-test/1/0/0/0/build.xml</a:t>
            </a:r>
          </a:p>
          <a:p>
            <a:pPr algn="l"/>
            <a:r>
              <a:rPr lang="en-US" sz="1400" dirty="0" smtClean="0">
                <a:latin typeface="Courier New" pitchFamily="49" charset="0"/>
                <a:cs typeface="Courier New" pitchFamily="49" charset="0"/>
              </a:rPr>
              <a:t>2014-09-10 11:15:55,845 DEBUG Ant - Targets: [test]</a:t>
            </a:r>
          </a:p>
          <a:p>
            <a:pPr algn="l"/>
            <a:r>
              <a:rPr lang="en-US" sz="1400" dirty="0" smtClean="0">
                <a:latin typeface="Courier New" pitchFamily="49" charset="0"/>
                <a:cs typeface="Courier New" pitchFamily="49" charset="0"/>
              </a:rPr>
              <a:t>2014-09-10 11:15:55,845 DEBUG Ant - Using script file:</a:t>
            </a:r>
          </a:p>
          <a:p>
            <a:pPr algn="l"/>
            <a:r>
              <a:rPr lang="en-US" sz="1400" dirty="0" smtClean="0">
                <a:latin typeface="Courier New" pitchFamily="49" charset="0"/>
                <a:cs typeface="Courier New" pitchFamily="49" charset="0"/>
              </a:rPr>
              <a:t>/dr01/qadapps/qea/build/catalog/packages/ant-test/1/0/0/0/build.xml</a:t>
            </a:r>
          </a:p>
          <a:p>
            <a:pPr algn="l"/>
            <a:r>
              <a:rPr lang="en-US" sz="1400" dirty="0" smtClean="0">
                <a:latin typeface="Courier New" pitchFamily="49" charset="0"/>
                <a:cs typeface="Courier New" pitchFamily="49" charset="0"/>
              </a:rPr>
              <a:t>2014-09-10 11:15:56,355 INFO Echo - Current Environment: test</a:t>
            </a:r>
          </a:p>
          <a:p>
            <a:pPr algn="l"/>
            <a:r>
              <a:rPr lang="en-US" sz="1400" dirty="0" smtClean="0">
                <a:latin typeface="Courier New" pitchFamily="49" charset="0"/>
                <a:cs typeface="Courier New" pitchFamily="49" charset="0"/>
              </a:rPr>
              <a:t>2014-09-10 11:15:56,355 DEBUG </a:t>
            </a:r>
            <a:r>
              <a:rPr lang="en-US" sz="1400" dirty="0" smtClean="0">
                <a:latin typeface="Courier New" pitchFamily="49" charset="0"/>
                <a:cs typeface="Courier New" pitchFamily="49" charset="0"/>
              </a:rPr>
              <a:t>BuildContext</a:t>
            </a:r>
            <a:r>
              <a:rPr lang="en-US" sz="1400" dirty="0" smtClean="0">
                <a:latin typeface="Courier New" pitchFamily="49" charset="0"/>
                <a:cs typeface="Courier New" pitchFamily="49" charset="0"/>
              </a:rPr>
              <a:t> - ant-test OK</a:t>
            </a:r>
            <a:endParaRPr lang="en-US" sz="1400" dirty="0">
              <a:latin typeface="Courier New" pitchFamily="49" charset="0"/>
              <a:cs typeface="Courier New" pitchFamily="49"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QAD Enterprise Applications environment is administered by executing commands from the YAB console. Commands can be executed individually or chained together. </a:t>
            </a:r>
          </a:p>
          <a:p>
            <a:pPr>
              <a:buNone/>
            </a:pPr>
            <a:endParaRPr lang="en-US" dirty="0" smtClean="0"/>
          </a:p>
          <a:p>
            <a:pPr>
              <a:buNone/>
            </a:pPr>
            <a:r>
              <a:rPr lang="en-US" dirty="0" smtClean="0"/>
              <a:t>Ex. Individual </a:t>
            </a:r>
            <a:endParaRPr lang="en-US" dirty="0"/>
          </a:p>
        </p:txBody>
      </p:sp>
      <p:sp>
        <p:nvSpPr>
          <p:cNvPr id="3" name="Title 2"/>
          <p:cNvSpPr>
            <a:spLocks noGrp="1"/>
          </p:cNvSpPr>
          <p:nvPr>
            <p:ph type="title"/>
          </p:nvPr>
        </p:nvSpPr>
        <p:spPr/>
        <p:txBody>
          <a:bodyPr/>
          <a:lstStyle/>
          <a:p>
            <a:r>
              <a:rPr lang="en-US" dirty="0" smtClean="0"/>
              <a:t>Commands </a:t>
            </a:r>
            <a:endParaRPr lang="en-US" dirty="0"/>
          </a:p>
        </p:txBody>
      </p:sp>
      <p:sp>
        <p:nvSpPr>
          <p:cNvPr id="5" name="TextBox 4"/>
          <p:cNvSpPr txBox="1"/>
          <p:nvPr/>
        </p:nvSpPr>
        <p:spPr>
          <a:xfrm>
            <a:off x="903383" y="4054207"/>
            <a:ext cx="7304183"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database-qaddb-start </a:t>
            </a:r>
          </a:p>
          <a:p>
            <a:pPr algn="l"/>
            <a:r>
              <a:rPr lang="en-US" sz="1800" dirty="0" smtClean="0">
                <a:latin typeface="Courier New" pitchFamily="49" charset="0"/>
                <a:cs typeface="Courier New" pitchFamily="49" charset="0"/>
              </a:rPr>
              <a:t>&gt; yab database-qadadm-start </a:t>
            </a:r>
            <a:endParaRPr lang="en-US" sz="1800" dirty="0">
              <a:latin typeface="Courier New" pitchFamily="49" charset="0"/>
              <a:cs typeface="Courier New" pitchFamily="49" charset="0"/>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catalogs setting</a:t>
            </a:r>
          </a:p>
          <a:p>
            <a:pPr>
              <a:buNone/>
            </a:pPr>
            <a:r>
              <a:rPr lang="en-US" dirty="0" smtClean="0"/>
              <a:t>Configures a comma-delimited list of software catalogs from highest to lowest precedence, where each entry may be a file system path or URL locating the catalog.</a:t>
            </a:r>
          </a:p>
          <a:p>
            <a:pPr>
              <a:buNone/>
            </a:pPr>
            <a:r>
              <a:rPr lang="en-US" dirty="0" smtClean="0">
                <a:latin typeface="Courier New" pitchFamily="49" charset="0"/>
                <a:cs typeface="Courier New" pitchFamily="49" charset="0"/>
              </a:rPr>
              <a:t>catalogs=[FILE|URL],[FILE|URL]...</a:t>
            </a:r>
          </a:p>
          <a:p>
            <a:pPr>
              <a:buNone/>
            </a:pPr>
            <a:r>
              <a:rPr lang="en-US" dirty="0" smtClean="0"/>
              <a:t>The local software catalog should not be configured.</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Key Settings</a:t>
            </a:r>
            <a:endParaRPr lang="en-US" dirty="0"/>
          </a:p>
        </p:txBody>
      </p:sp>
      <p:sp>
        <p:nvSpPr>
          <p:cNvPr id="5" name="TextBox 4"/>
          <p:cNvSpPr txBox="1"/>
          <p:nvPr/>
        </p:nvSpPr>
        <p:spPr>
          <a:xfrm>
            <a:off x="914400" y="5376231"/>
            <a:ext cx="7304184"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catalogs=/shared/</a:t>
            </a:r>
            <a:r>
              <a:rPr lang="en-US" sz="1800" dirty="0" smtClean="0">
                <a:latin typeface="Courier New" pitchFamily="49" charset="0"/>
                <a:cs typeface="Courier New" pitchFamily="49" charset="0"/>
              </a:rPr>
              <a:t>cache,http</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packages.qad.com</a:t>
            </a:r>
            <a:endParaRPr lang="en-US" sz="1800" dirty="0">
              <a:latin typeface="Courier New" pitchFamily="49" charset="0"/>
              <a:cs typeface="Courier New" pitchFamily="49" charset="0"/>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sz="2400" dirty="0" smtClean="0"/>
              <a:t>Controls whether package configuration settings are automatically re-evaluated when the configuration changes. A value of false skips the evaluation of packages.</a:t>
            </a:r>
          </a:p>
          <a:p>
            <a:endParaRPr lang="en-US" dirty="0" smtClean="0"/>
          </a:p>
          <a:p>
            <a:r>
              <a:rPr lang="en-US" sz="2400" dirty="0" smtClean="0"/>
              <a:t>When </a:t>
            </a:r>
            <a:r>
              <a:rPr lang="en-US" sz="2400" i="1" dirty="0" smtClean="0"/>
              <a:t>check-for-updates is configured as false, the setting can be temporarily overridden to process and apply </a:t>
            </a:r>
            <a:r>
              <a:rPr lang="en-US" sz="2400" dirty="0" smtClean="0"/>
              <a:t>package changes.</a:t>
            </a:r>
          </a:p>
          <a:p>
            <a:endParaRPr lang="en-US" sz="2400" dirty="0" smtClean="0"/>
          </a:p>
          <a:p>
            <a:r>
              <a:rPr lang="en-US" sz="2400" dirty="0" smtClean="0"/>
              <a:t>The </a:t>
            </a:r>
            <a:r>
              <a:rPr lang="en-US" sz="2400" i="1" dirty="0" smtClean="0"/>
              <a:t>check-for-updates setting is designed for production environments to strictly control the interaction between the </a:t>
            </a:r>
            <a:r>
              <a:rPr lang="en-US" sz="2400" dirty="0" smtClean="0"/>
              <a:t>instance and the configured catalogs setting.</a:t>
            </a:r>
          </a:p>
          <a:p>
            <a:r>
              <a:rPr lang="en-US" sz="2400" dirty="0" smtClean="0"/>
              <a:t>Default: true</a:t>
            </a:r>
          </a:p>
          <a:p>
            <a:endParaRPr lang="en-US" dirty="0" smtClean="0"/>
          </a:p>
          <a:p>
            <a:endParaRPr lang="en-US" dirty="0"/>
          </a:p>
        </p:txBody>
      </p:sp>
      <p:sp>
        <p:nvSpPr>
          <p:cNvPr id="3" name="Title 2"/>
          <p:cNvSpPr>
            <a:spLocks noGrp="1"/>
          </p:cNvSpPr>
          <p:nvPr>
            <p:ph type="title"/>
          </p:nvPr>
        </p:nvSpPr>
        <p:spPr/>
        <p:txBody>
          <a:bodyPr/>
          <a:lstStyle/>
          <a:p>
            <a:r>
              <a:rPr lang="en-US" dirty="0" smtClean="0"/>
              <a:t>check-for-updates setting</a:t>
            </a:r>
            <a:endParaRPr lang="en-US" dirty="0"/>
          </a:p>
        </p:txBody>
      </p:sp>
      <p:sp>
        <p:nvSpPr>
          <p:cNvPr id="5" name="TextBox 4"/>
          <p:cNvSpPr txBox="1"/>
          <p:nvPr/>
        </p:nvSpPr>
        <p:spPr>
          <a:xfrm>
            <a:off x="914400" y="2335569"/>
            <a:ext cx="7282149"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check-for-updates=false</a:t>
            </a:r>
            <a:endParaRPr lang="en-US" sz="2000" dirty="0">
              <a:latin typeface="Courier New" pitchFamily="49" charset="0"/>
              <a:cs typeface="Courier New" pitchFamily="49" charset="0"/>
            </a:endParaRPr>
          </a:p>
        </p:txBody>
      </p:sp>
      <p:sp>
        <p:nvSpPr>
          <p:cNvPr id="6" name="TextBox 5"/>
          <p:cNvSpPr txBox="1"/>
          <p:nvPr/>
        </p:nvSpPr>
        <p:spPr>
          <a:xfrm>
            <a:off x="914401" y="3811820"/>
            <a:ext cx="7271132"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-check-for-updates update</a:t>
            </a:r>
            <a:endParaRPr lang="en-US" sz="2000" dirty="0">
              <a:latin typeface="Courier New" pitchFamily="49" charset="0"/>
              <a:cs typeface="Courier New" pitchFamily="49" charset="0"/>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Forces the system to avoid using any cached information to process the request.</a:t>
            </a:r>
          </a:p>
          <a:p>
            <a:r>
              <a:rPr lang="en-US" dirty="0" smtClean="0"/>
              <a:t>This is typically used as a command line option as necessary.</a:t>
            </a:r>
            <a:endParaRPr lang="en-US" dirty="0"/>
          </a:p>
        </p:txBody>
      </p:sp>
      <p:sp>
        <p:nvSpPr>
          <p:cNvPr id="3" name="Title 2"/>
          <p:cNvSpPr>
            <a:spLocks noGrp="1"/>
          </p:cNvSpPr>
          <p:nvPr>
            <p:ph type="title"/>
          </p:nvPr>
        </p:nvSpPr>
        <p:spPr/>
        <p:txBody>
          <a:bodyPr/>
          <a:lstStyle/>
          <a:p>
            <a:r>
              <a:rPr lang="en-US" dirty="0" smtClean="0"/>
              <a:t>clean setting</a:t>
            </a:r>
            <a:endParaRPr lang="en-US" dirty="0"/>
          </a:p>
        </p:txBody>
      </p:sp>
      <p:sp>
        <p:nvSpPr>
          <p:cNvPr id="5" name="TextBox 4"/>
          <p:cNvSpPr txBox="1"/>
          <p:nvPr/>
        </p:nvSpPr>
        <p:spPr>
          <a:xfrm>
            <a:off x="914400" y="2996584"/>
            <a:ext cx="7293165"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yab -clean ...</a:t>
            </a:r>
            <a:endParaRPr lang="en-US" sz="2400" dirty="0">
              <a:latin typeface="Courier New" pitchFamily="49" charset="0"/>
              <a:cs typeface="Courier New" pitchFamily="49" charset="0"/>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smtClean="0"/>
              <a:t>Defines the precedence order of configuration documents in the directory:</a:t>
            </a:r>
          </a:p>
          <a:p>
            <a:pPr>
              <a:buNone/>
            </a:pPr>
            <a:r>
              <a:rPr lang="en-US" sz="2400" dirty="0" smtClean="0">
                <a:latin typeface="Courier New" pitchFamily="49" charset="0"/>
                <a:cs typeface="Courier New" pitchFamily="49" charset="0"/>
              </a:rPr>
              <a:t>	build/config/system</a:t>
            </a:r>
          </a:p>
          <a:p>
            <a:r>
              <a:rPr lang="en-US" sz="2400" dirty="0" smtClean="0"/>
              <a:t>Documents are listed from highest precedence to lowest precedence:</a:t>
            </a:r>
          </a:p>
          <a:p>
            <a:r>
              <a:rPr lang="en-US" sz="2400" dirty="0" smtClean="0"/>
              <a:t>Ex. Settings in FILE1 take precedence over FILE2.</a:t>
            </a:r>
          </a:p>
          <a:p>
            <a:pPr>
              <a:buNone/>
            </a:pPr>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config.order</a:t>
            </a:r>
            <a:r>
              <a:rPr lang="en-US" sz="2400" dirty="0" smtClean="0">
                <a:latin typeface="Courier New" pitchFamily="49" charset="0"/>
                <a:cs typeface="Courier New" pitchFamily="49" charset="0"/>
              </a:rPr>
              <a:t>=[FILE1],[FILE2]...</a:t>
            </a:r>
          </a:p>
          <a:p>
            <a:r>
              <a:rPr lang="en-US" sz="2400" dirty="0" smtClean="0"/>
              <a:t>To show the existing order:</a:t>
            </a:r>
          </a:p>
          <a:p>
            <a:endParaRPr lang="en-US" sz="2400" dirty="0" smtClean="0"/>
          </a:p>
          <a:p>
            <a:endParaRPr lang="en-US" sz="2400" dirty="0" smtClean="0"/>
          </a:p>
          <a:p>
            <a:r>
              <a:rPr lang="en-US" sz="2400" dirty="0" smtClean="0"/>
              <a:t>You can adjust the order by editing the setting.</a:t>
            </a:r>
            <a:endParaRPr lang="en-US" sz="2400" dirty="0"/>
          </a:p>
        </p:txBody>
      </p:sp>
      <p:sp>
        <p:nvSpPr>
          <p:cNvPr id="3" name="Title 2"/>
          <p:cNvSpPr>
            <a:spLocks noGrp="1"/>
          </p:cNvSpPr>
          <p:nvPr>
            <p:ph type="title"/>
          </p:nvPr>
        </p:nvSpPr>
        <p:spPr/>
        <p:txBody>
          <a:bodyPr/>
          <a:lstStyle/>
          <a:p>
            <a:r>
              <a:rPr lang="en-US" dirty="0" smtClean="0"/>
              <a:t>config.order</a:t>
            </a:r>
            <a:r>
              <a:rPr lang="en-US" dirty="0" smtClean="0"/>
              <a:t> setting</a:t>
            </a:r>
            <a:endParaRPr lang="en-US" dirty="0"/>
          </a:p>
        </p:txBody>
      </p:sp>
      <p:sp>
        <p:nvSpPr>
          <p:cNvPr id="5" name="TextBox 4"/>
          <p:cNvSpPr txBox="1"/>
          <p:nvPr/>
        </p:nvSpPr>
        <p:spPr>
          <a:xfrm>
            <a:off x="903383" y="4472847"/>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config </a:t>
            </a:r>
            <a:r>
              <a:rPr lang="en-US" sz="2400" dirty="0" smtClean="0">
                <a:latin typeface="Courier New" pitchFamily="49" charset="0"/>
                <a:cs typeface="Courier New" pitchFamily="49" charset="0"/>
              </a:rPr>
              <a:t>config.order</a:t>
            </a:r>
            <a:endParaRPr lang="en-US" sz="2400" dirty="0">
              <a:latin typeface="Courier New" pitchFamily="49" charset="0"/>
              <a:cs typeface="Courier New" pitchFamily="49" charset="0"/>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A family of settings to fine tune the evaluation of package settings.</a:t>
            </a:r>
          </a:p>
          <a:p>
            <a:pPr>
              <a:buNone/>
            </a:pPr>
            <a:r>
              <a:rPr lang="en-US" b="1" dirty="0" smtClean="0"/>
              <a:t>dependency.evaluation</a:t>
            </a:r>
            <a:endParaRPr lang="en-US" b="1" dirty="0" smtClean="0"/>
          </a:p>
          <a:p>
            <a:pPr>
              <a:buNone/>
            </a:pPr>
            <a:r>
              <a:rPr lang="en-US" dirty="0" smtClean="0"/>
              <a:t>Configures a strategy for choosing an optimal solution when the evaluation of package settings can be satisfied by multiple solutions.</a:t>
            </a:r>
          </a:p>
          <a:p>
            <a:pPr>
              <a:buNone/>
            </a:pPr>
            <a:r>
              <a:rPr lang="en-US" sz="2000" dirty="0" smtClean="0">
                <a:latin typeface="Courier New" pitchFamily="49" charset="0"/>
                <a:cs typeface="Courier New" pitchFamily="49" charset="0"/>
              </a:rPr>
              <a:t>dependency.evaluation</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HighestVersion|LeastChange</a:t>
            </a:r>
            <a:r>
              <a:rPr lang="en-US" sz="2000" dirty="0" smtClean="0">
                <a:latin typeface="Courier New" pitchFamily="49" charset="0"/>
                <a:cs typeface="Courier New" pitchFamily="49" charset="0"/>
              </a:rPr>
              <a:t>]</a:t>
            </a:r>
          </a:p>
        </p:txBody>
      </p:sp>
      <p:sp>
        <p:nvSpPr>
          <p:cNvPr id="3" name="Title 2"/>
          <p:cNvSpPr>
            <a:spLocks noGrp="1"/>
          </p:cNvSpPr>
          <p:nvPr>
            <p:ph type="title"/>
          </p:nvPr>
        </p:nvSpPr>
        <p:spPr/>
        <p:txBody>
          <a:bodyPr/>
          <a:lstStyle/>
          <a:p>
            <a:r>
              <a:rPr lang="en-US" dirty="0" smtClean="0"/>
              <a:t>dependency settings</a:t>
            </a:r>
            <a:endParaRPr lang="en-US" dirty="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Default: </a:t>
            </a:r>
            <a:r>
              <a:rPr lang="en-US" dirty="0" smtClean="0"/>
              <a:t>HighestVersion</a:t>
            </a:r>
            <a:endParaRPr lang="en-US" dirty="0" smtClean="0"/>
          </a:p>
          <a:p>
            <a:pPr>
              <a:buNone/>
            </a:pPr>
            <a:r>
              <a:rPr lang="en-US" dirty="0" smtClean="0"/>
              <a:t>HighestVersion</a:t>
            </a:r>
            <a:endParaRPr lang="en-US" dirty="0" smtClean="0"/>
          </a:p>
          <a:p>
            <a:pPr>
              <a:buNone/>
            </a:pPr>
            <a:r>
              <a:rPr lang="en-US" dirty="0" smtClean="0"/>
              <a:t>Prefer solutions that include the highest versions of packages. (Default)</a:t>
            </a:r>
          </a:p>
          <a:p>
            <a:pPr>
              <a:buNone/>
            </a:pPr>
            <a:r>
              <a:rPr lang="en-US" dirty="0" smtClean="0"/>
              <a:t>LeastChange</a:t>
            </a:r>
            <a:endParaRPr lang="en-US" dirty="0" smtClean="0"/>
          </a:p>
          <a:p>
            <a:pPr>
              <a:buNone/>
            </a:pPr>
            <a:r>
              <a:rPr lang="en-US" dirty="0" smtClean="0"/>
              <a:t>Prefer solutions that include packages that have already been applied to the application.</a:t>
            </a:r>
          </a:p>
          <a:p>
            <a:pPr>
              <a:buNone/>
            </a:pPr>
            <a:r>
              <a:rPr lang="en-US" dirty="0" smtClean="0"/>
              <a:t>Ex. Configure the </a:t>
            </a:r>
            <a:r>
              <a:rPr lang="en-US" dirty="0" smtClean="0"/>
              <a:t>LeastChange</a:t>
            </a:r>
            <a:r>
              <a:rPr lang="en-US" dirty="0" smtClean="0"/>
              <a:t> evaluation strategy.</a:t>
            </a:r>
          </a:p>
          <a:p>
            <a:endParaRPr lang="en-US" dirty="0"/>
          </a:p>
        </p:txBody>
      </p:sp>
      <p:sp>
        <p:nvSpPr>
          <p:cNvPr id="3" name="Title 2"/>
          <p:cNvSpPr>
            <a:spLocks noGrp="1"/>
          </p:cNvSpPr>
          <p:nvPr>
            <p:ph type="title"/>
          </p:nvPr>
        </p:nvSpPr>
        <p:spPr/>
        <p:txBody>
          <a:bodyPr/>
          <a:lstStyle/>
          <a:p>
            <a:r>
              <a:rPr lang="en-US" dirty="0" smtClean="0"/>
              <a:t>dependency settings</a:t>
            </a:r>
            <a:endParaRPr lang="en-US" dirty="0"/>
          </a:p>
        </p:txBody>
      </p:sp>
      <p:sp>
        <p:nvSpPr>
          <p:cNvPr id="5" name="TextBox 4"/>
          <p:cNvSpPr txBox="1"/>
          <p:nvPr/>
        </p:nvSpPr>
        <p:spPr>
          <a:xfrm>
            <a:off x="903384" y="5761822"/>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dependency.evaluation</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LeastChange</a:t>
            </a:r>
            <a:endParaRPr lang="en-US" sz="2000" dirty="0">
              <a:latin typeface="Courier New" pitchFamily="49" charset="0"/>
              <a:cs typeface="Courier New" pitchFamily="49" charset="0"/>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dependency.excludes</a:t>
            </a:r>
            <a:endParaRPr lang="en-US" b="1" dirty="0" smtClean="0"/>
          </a:p>
          <a:p>
            <a:pPr>
              <a:buNone/>
            </a:pPr>
            <a:r>
              <a:rPr lang="en-US" dirty="0" smtClean="0"/>
              <a:t>Configures a comma-delimited list of package ranges that should be excluded from the solution.</a:t>
            </a:r>
          </a:p>
          <a:p>
            <a:pPr>
              <a:buNone/>
            </a:pPr>
            <a:r>
              <a:rPr lang="en-US" sz="1800" dirty="0" smtClean="0">
                <a:latin typeface="Courier New" pitchFamily="49" charset="0"/>
                <a:cs typeface="Courier New" pitchFamily="49" charset="0"/>
              </a:rPr>
              <a:t>dependency.excludes</a:t>
            </a:r>
            <a:r>
              <a:rPr lang="en-US" sz="1800" dirty="0" smtClean="0">
                <a:latin typeface="Courier New" pitchFamily="49" charset="0"/>
                <a:cs typeface="Courier New" pitchFamily="49" charset="0"/>
              </a:rPr>
              <a:t>=[PACKAGE RANGE],[PACKAGE RANGE]...</a:t>
            </a:r>
          </a:p>
          <a:p>
            <a:pPr>
              <a:buNone/>
            </a:pPr>
            <a:r>
              <a:rPr lang="en-US" dirty="0" smtClean="0"/>
              <a:t>Ex. Exclude all '</a:t>
            </a:r>
            <a:r>
              <a:rPr lang="en-US" dirty="0" smtClean="0"/>
              <a:t>abc</a:t>
            </a:r>
            <a:r>
              <a:rPr lang="en-US" dirty="0" smtClean="0"/>
              <a:t>' 1.x packages from the solution.</a:t>
            </a:r>
          </a:p>
          <a:p>
            <a:pPr>
              <a:buNone/>
            </a:pPr>
            <a:r>
              <a:rPr lang="en-US" sz="2000" dirty="0" smtClean="0">
                <a:latin typeface="Courier New" pitchFamily="49" charset="0"/>
                <a:cs typeface="Courier New" pitchFamily="49" charset="0"/>
              </a:rPr>
              <a:t>dependency.excludes</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abc</a:t>
            </a:r>
            <a:r>
              <a:rPr lang="en-US" sz="2000" dirty="0" smtClean="0">
                <a:latin typeface="Courier New" pitchFamily="49" charset="0"/>
                <a:cs typeface="Courier New" pitchFamily="49" charset="0"/>
              </a:rPr>
              <a:t>[1,2)</a:t>
            </a:r>
          </a:p>
        </p:txBody>
      </p:sp>
      <p:sp>
        <p:nvSpPr>
          <p:cNvPr id="3" name="Title 2"/>
          <p:cNvSpPr>
            <a:spLocks noGrp="1"/>
          </p:cNvSpPr>
          <p:nvPr>
            <p:ph type="title"/>
          </p:nvPr>
        </p:nvSpPr>
        <p:spPr/>
        <p:txBody>
          <a:bodyPr/>
          <a:lstStyle/>
          <a:p>
            <a:r>
              <a:rPr lang="en-US" dirty="0" smtClean="0"/>
              <a:t>dependency settings</a:t>
            </a:r>
            <a:endParaRPr lang="en-US" dirty="0"/>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dependency.excludesreferences</a:t>
            </a:r>
            <a:endParaRPr lang="en-US" b="1" dirty="0" smtClean="0"/>
          </a:p>
          <a:p>
            <a:pPr>
              <a:buNone/>
            </a:pPr>
            <a:r>
              <a:rPr lang="en-US" dirty="0" smtClean="0"/>
              <a:t>Configures a comma-delimited list of package ranges whose dependencies should be excluded/ignored.</a:t>
            </a:r>
          </a:p>
          <a:p>
            <a:pPr>
              <a:buNone/>
            </a:pPr>
            <a:r>
              <a:rPr lang="en-US" sz="1600" dirty="0" smtClean="0">
                <a:latin typeface="Courier New" pitchFamily="49" charset="0"/>
                <a:cs typeface="Courier New" pitchFamily="49" charset="0"/>
              </a:rPr>
              <a:t>dependency.excludesreferences</a:t>
            </a:r>
            <a:r>
              <a:rPr lang="en-US" sz="1600" dirty="0" smtClean="0">
                <a:latin typeface="Courier New" pitchFamily="49" charset="0"/>
                <a:cs typeface="Courier New" pitchFamily="49" charset="0"/>
              </a:rPr>
              <a:t>=[PACKAGE RANGE],[PACKAGE RANGE]...</a:t>
            </a:r>
          </a:p>
          <a:p>
            <a:pPr>
              <a:buNone/>
            </a:pPr>
            <a:r>
              <a:rPr lang="en-US" dirty="0" smtClean="0"/>
              <a:t>Ex. Excludes the dependencies of all </a:t>
            </a:r>
            <a:r>
              <a:rPr lang="en-US" dirty="0" smtClean="0"/>
              <a:t>abc</a:t>
            </a:r>
            <a:r>
              <a:rPr lang="en-US" dirty="0" smtClean="0"/>
              <a:t> 1.x packages from the evaluated solution.</a:t>
            </a:r>
          </a:p>
          <a:p>
            <a:pPr>
              <a:buNone/>
            </a:pPr>
            <a:r>
              <a:rPr lang="en-US" sz="2400" dirty="0" smtClean="0">
                <a:latin typeface="Courier New" pitchFamily="49" charset="0"/>
                <a:cs typeface="Courier New" pitchFamily="49" charset="0"/>
              </a:rPr>
              <a:t>dependency.excludesreferences</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abc</a:t>
            </a:r>
            <a:r>
              <a:rPr lang="en-US" sz="2400" dirty="0" smtClean="0">
                <a:latin typeface="Courier New" pitchFamily="49" charset="0"/>
                <a:cs typeface="Courier New" pitchFamily="49" charset="0"/>
              </a:rPr>
              <a:t>[1,2)</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dependency settings</a:t>
            </a:r>
            <a:endParaRPr lang="en-US" dirty="0"/>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dependency.overrides</a:t>
            </a:r>
            <a:endParaRPr lang="en-US" b="1" dirty="0" smtClean="0"/>
          </a:p>
          <a:p>
            <a:pPr>
              <a:buNone/>
            </a:pPr>
            <a:r>
              <a:rPr lang="en-US" dirty="0" smtClean="0"/>
              <a:t>Configures a comma-delimited list of package ranges whose dependencies should be overridden.</a:t>
            </a:r>
          </a:p>
          <a:p>
            <a:pPr>
              <a:buNone/>
            </a:pPr>
            <a:r>
              <a:rPr lang="en-US" sz="1400" dirty="0" smtClean="0">
                <a:latin typeface="Courier New" pitchFamily="49" charset="0"/>
                <a:cs typeface="Courier New" pitchFamily="49" charset="0"/>
              </a:rPr>
              <a:t>dependency.overrides</a:t>
            </a:r>
            <a:r>
              <a:rPr lang="en-US" sz="1400" dirty="0" smtClean="0">
                <a:latin typeface="Courier New" pitchFamily="49" charset="0"/>
                <a:cs typeface="Courier New" pitchFamily="49" charset="0"/>
              </a:rPr>
              <a:t>=[PACKAGE RANGE]=[DEPENDENCY STATEMENT],[PACKAGE</a:t>
            </a:r>
          </a:p>
          <a:p>
            <a:pPr>
              <a:buNone/>
            </a:pPr>
            <a:r>
              <a:rPr lang="en-US" sz="1400" dirty="0" smtClean="0">
                <a:latin typeface="Courier New" pitchFamily="49" charset="0"/>
                <a:cs typeface="Courier New" pitchFamily="49" charset="0"/>
              </a:rPr>
              <a:t>RANGE]=[DEPENDENCY STATEMENT]...</a:t>
            </a:r>
          </a:p>
          <a:p>
            <a:pPr>
              <a:buNone/>
            </a:pPr>
            <a:r>
              <a:rPr lang="en-US" dirty="0" smtClean="0"/>
              <a:t>Ex. Replaces the dependency information associated with </a:t>
            </a:r>
            <a:r>
              <a:rPr lang="en-US" dirty="0" smtClean="0"/>
              <a:t>abc</a:t>
            </a:r>
            <a:r>
              <a:rPr lang="en-US" dirty="0" smtClean="0"/>
              <a:t> 1.x packages with a dependency on any version of the xyz package.</a:t>
            </a:r>
          </a:p>
          <a:p>
            <a:pPr>
              <a:buNone/>
            </a:pPr>
            <a:r>
              <a:rPr lang="en-US" sz="1800" dirty="0" smtClean="0">
                <a:latin typeface="Courier New" pitchFamily="49" charset="0"/>
                <a:cs typeface="Courier New" pitchFamily="49" charset="0"/>
              </a:rPr>
              <a:t>dependency.overrides</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abc</a:t>
            </a:r>
            <a:r>
              <a:rPr lang="en-US" sz="1800" dirty="0" smtClean="0">
                <a:latin typeface="Courier New" pitchFamily="49" charset="0"/>
                <a:cs typeface="Courier New" pitchFamily="49" charset="0"/>
              </a:rPr>
              <a:t>[1,2)=xyz</a:t>
            </a:r>
            <a:endParaRPr lang="en-US" sz="18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dependency settings</a:t>
            </a:r>
            <a:endParaRPr lang="en-US" dirty="0"/>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dependency.redirects</a:t>
            </a:r>
            <a:endParaRPr lang="en-US" b="1" dirty="0" smtClean="0"/>
          </a:p>
          <a:p>
            <a:pPr>
              <a:buNone/>
            </a:pPr>
            <a:r>
              <a:rPr lang="en-US" dirty="0" smtClean="0"/>
              <a:t>Configures a comma-delimited list of dependency redirections.</a:t>
            </a:r>
          </a:p>
          <a:p>
            <a:pPr>
              <a:buNone/>
            </a:pPr>
            <a:r>
              <a:rPr lang="en-US" sz="2000" dirty="0" smtClean="0">
                <a:latin typeface="Courier New" pitchFamily="49" charset="0"/>
                <a:cs typeface="Courier New" pitchFamily="49" charset="0"/>
              </a:rPr>
              <a:t>dependency.redirects</a:t>
            </a:r>
            <a:r>
              <a:rPr lang="en-US" sz="2000" dirty="0" smtClean="0">
                <a:latin typeface="Courier New" pitchFamily="49" charset="0"/>
                <a:cs typeface="Courier New" pitchFamily="49" charset="0"/>
              </a:rPr>
              <a:t>=[PACKAGE RANGE]=[PACKAGE NAME],[PACKAGE RANGE]=[PACKAGE NAME]...</a:t>
            </a:r>
          </a:p>
          <a:p>
            <a:pPr>
              <a:buNone/>
            </a:pPr>
            <a:r>
              <a:rPr lang="en-US" dirty="0" smtClean="0"/>
              <a:t>Ex. Restate all references to 1.x versions of the </a:t>
            </a:r>
            <a:r>
              <a:rPr lang="en-US" dirty="0" smtClean="0"/>
              <a:t>abc</a:t>
            </a:r>
            <a:r>
              <a:rPr lang="en-US" dirty="0" smtClean="0"/>
              <a:t> package as references to version 3.4.12 of the </a:t>
            </a:r>
            <a:r>
              <a:rPr lang="en-US" dirty="0" smtClean="0"/>
              <a:t>abc</a:t>
            </a:r>
            <a:r>
              <a:rPr lang="en-US" dirty="0" smtClean="0"/>
              <a:t> package.</a:t>
            </a:r>
          </a:p>
          <a:p>
            <a:pPr>
              <a:buNone/>
            </a:pPr>
            <a:r>
              <a:rPr lang="en-US" sz="2000" dirty="0" smtClean="0">
                <a:latin typeface="Courier New" pitchFamily="49" charset="0"/>
                <a:cs typeface="Courier New" pitchFamily="49" charset="0"/>
              </a:rPr>
              <a:t>dependency.redirects</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abc</a:t>
            </a:r>
            <a:r>
              <a:rPr lang="en-US" sz="2000" dirty="0" smtClean="0">
                <a:latin typeface="Courier New" pitchFamily="49" charset="0"/>
                <a:cs typeface="Courier New" pitchFamily="49" charset="0"/>
              </a:rPr>
              <a:t>[1,2)=abc-3.4.12</a:t>
            </a:r>
            <a:endParaRPr lang="en-US" sz="20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dependency settings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 Chained </a:t>
            </a:r>
          </a:p>
          <a:p>
            <a:pPr>
              <a:buNone/>
            </a:pPr>
            <a:endParaRPr lang="en-US" dirty="0" smtClean="0"/>
          </a:p>
          <a:p>
            <a:pPr>
              <a:buNone/>
            </a:pPr>
            <a:endParaRPr lang="en-US" dirty="0" smtClean="0"/>
          </a:p>
          <a:p>
            <a:pPr>
              <a:buNone/>
            </a:pPr>
            <a:r>
              <a:rPr lang="en-US" dirty="0" smtClean="0"/>
              <a:t>Some commands are used to group together related commands, for example the command to start all databases. </a:t>
            </a:r>
            <a:endParaRPr lang="en-US" dirty="0"/>
          </a:p>
        </p:txBody>
      </p:sp>
      <p:sp>
        <p:nvSpPr>
          <p:cNvPr id="3" name="Title 2"/>
          <p:cNvSpPr>
            <a:spLocks noGrp="1"/>
          </p:cNvSpPr>
          <p:nvPr>
            <p:ph type="title"/>
          </p:nvPr>
        </p:nvSpPr>
        <p:spPr/>
        <p:txBody>
          <a:bodyPr/>
          <a:lstStyle/>
          <a:p>
            <a:r>
              <a:rPr lang="en-US" dirty="0" smtClean="0"/>
              <a:t>Commands</a:t>
            </a:r>
            <a:endParaRPr lang="en-US" dirty="0"/>
          </a:p>
        </p:txBody>
      </p:sp>
      <p:sp>
        <p:nvSpPr>
          <p:cNvPr id="5" name="TextBox 4"/>
          <p:cNvSpPr txBox="1"/>
          <p:nvPr/>
        </p:nvSpPr>
        <p:spPr>
          <a:xfrm>
            <a:off x="528812" y="1564390"/>
            <a:ext cx="8075364"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database-qaddb-start database-qadadm-start </a:t>
            </a:r>
            <a:endParaRPr lang="en-US" sz="2000" dirty="0">
              <a:latin typeface="Courier New" pitchFamily="49" charset="0"/>
              <a:cs typeface="Courier New" pitchFamily="49" charset="0"/>
            </a:endParaRPr>
          </a:p>
        </p:txBody>
      </p:sp>
      <p:sp>
        <p:nvSpPr>
          <p:cNvPr id="6" name="TextBox 5"/>
          <p:cNvSpPr txBox="1"/>
          <p:nvPr/>
        </p:nvSpPr>
        <p:spPr>
          <a:xfrm>
            <a:off x="506779" y="4153359"/>
            <a:ext cx="8130449"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database-start </a:t>
            </a:r>
            <a:endParaRPr lang="en-US" sz="2000" dirty="0">
              <a:latin typeface="Courier New" pitchFamily="49" charset="0"/>
              <a:cs typeface="Courier New" pitchFamily="49" charset="0"/>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packages setting</a:t>
            </a:r>
          </a:p>
          <a:p>
            <a:pPr>
              <a:buNone/>
            </a:pPr>
            <a:r>
              <a:rPr lang="en-US" dirty="0" smtClean="0"/>
              <a:t>Configures packages in the system using the syntax:</a:t>
            </a:r>
          </a:p>
          <a:p>
            <a:pPr>
              <a:buNone/>
            </a:pPr>
            <a:r>
              <a:rPr lang="en-US" sz="2000" dirty="0" smtClean="0">
                <a:latin typeface="Courier New" pitchFamily="49" charset="0"/>
                <a:cs typeface="Courier New" pitchFamily="49" charset="0"/>
              </a:rPr>
              <a:t>packages.NAME=VALUE</a:t>
            </a:r>
          </a:p>
          <a:p>
            <a:pPr>
              <a:buNone/>
            </a:pPr>
            <a:r>
              <a:rPr lang="en-US" b="1" i="1" dirty="0" smtClean="0"/>
              <a:t>NAME</a:t>
            </a:r>
          </a:p>
          <a:p>
            <a:pPr>
              <a:buNone/>
            </a:pPr>
            <a:r>
              <a:rPr lang="en-US" dirty="0" smtClean="0"/>
              <a:t>The NAME is an identifier that is used internally to refer to the package. Typically the NAME must be identical to the package name.</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packages setting</a:t>
            </a:r>
            <a:endParaRPr lang="en-US" dirty="0"/>
          </a:p>
        </p:txBody>
      </p:sp>
      <p:sp>
        <p:nvSpPr>
          <p:cNvPr id="5" name="TextBox 4"/>
          <p:cNvSpPr txBox="1"/>
          <p:nvPr/>
        </p:nvSpPr>
        <p:spPr>
          <a:xfrm>
            <a:off x="969494" y="5266063"/>
            <a:ext cx="7182998"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packages.fin</a:t>
            </a:r>
            <a:r>
              <a:rPr lang="en-US" sz="1800" dirty="0" smtClean="0">
                <a:latin typeface="Courier New" pitchFamily="49" charset="0"/>
                <a:cs typeface="Courier New" pitchFamily="49" charset="0"/>
              </a:rPr>
              <a:t>-src-proxy=fin-src-proxy-2015.0.80.11</a:t>
            </a: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In special cases the NAME is different than the package name. This is best illustrated with an example. There are several packages that distribute data to initialize a system. In YAB each of these variants is associated with the NAME </a:t>
            </a:r>
            <a:r>
              <a:rPr lang="en-US" sz="2400" i="1" dirty="0" smtClean="0"/>
              <a:t>ee</a:t>
            </a:r>
            <a:r>
              <a:rPr lang="en-US" sz="2400" i="1" dirty="0" smtClean="0"/>
              <a:t>-data (to provide the management components with a consistent "handle“ </a:t>
            </a:r>
            <a:r>
              <a:rPr lang="en-US" sz="2400" dirty="0" smtClean="0"/>
              <a:t>to reference the data packages).</a:t>
            </a:r>
          </a:p>
          <a:p>
            <a:pPr>
              <a:buNone/>
            </a:pPr>
            <a:r>
              <a:rPr lang="en-US" sz="2400" i="1" dirty="0" smtClean="0"/>
              <a:t>Example</a:t>
            </a:r>
            <a:endParaRPr lang="en-US" sz="2400" i="1" dirty="0"/>
          </a:p>
        </p:txBody>
      </p:sp>
      <p:sp>
        <p:nvSpPr>
          <p:cNvPr id="3" name="Title 2"/>
          <p:cNvSpPr>
            <a:spLocks noGrp="1"/>
          </p:cNvSpPr>
          <p:nvPr>
            <p:ph type="title"/>
          </p:nvPr>
        </p:nvSpPr>
        <p:spPr/>
        <p:txBody>
          <a:bodyPr/>
          <a:lstStyle/>
          <a:p>
            <a:r>
              <a:rPr lang="en-US" dirty="0" smtClean="0"/>
              <a:t>packages setting</a:t>
            </a:r>
            <a:endParaRPr lang="en-US" dirty="0"/>
          </a:p>
        </p:txBody>
      </p:sp>
      <p:sp>
        <p:nvSpPr>
          <p:cNvPr id="5" name="TextBox 4"/>
          <p:cNvSpPr txBox="1"/>
          <p:nvPr/>
        </p:nvSpPr>
        <p:spPr>
          <a:xfrm>
            <a:off x="627965" y="4759287"/>
            <a:ext cx="7877060" cy="923330"/>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packages.ee-data=release-data-ee2016-2016.0.16.209</a:t>
            </a:r>
          </a:p>
          <a:p>
            <a:pPr algn="l"/>
            <a:r>
              <a:rPr lang="en-US" sz="1800" dirty="0" smtClean="0">
                <a:latin typeface="Courier New" pitchFamily="49" charset="0"/>
                <a:cs typeface="Courier New" pitchFamily="49" charset="0"/>
              </a:rPr>
              <a:t>packages.ee-data=system-test-data-ee2016-2016.0.16.209</a:t>
            </a:r>
          </a:p>
          <a:p>
            <a:pPr algn="l"/>
            <a:r>
              <a:rPr lang="en-US" sz="1800" dirty="0" smtClean="0">
                <a:latin typeface="Courier New" pitchFamily="49" charset="0"/>
                <a:cs typeface="Courier New" pitchFamily="49" charset="0"/>
              </a:rPr>
              <a:t>packages.ee-data=demo-data-ee2016-2016.0.16.209</a:t>
            </a:r>
            <a:endParaRPr lang="en-US" sz="1800" dirty="0">
              <a:latin typeface="Courier New" pitchFamily="49" charset="0"/>
              <a:cs typeface="Courier New" pitchFamily="49" charset="0"/>
            </a:endParaRP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VALUE</a:t>
            </a:r>
          </a:p>
          <a:p>
            <a:pPr>
              <a:buNone/>
            </a:pPr>
            <a:r>
              <a:rPr lang="en-US" dirty="0" smtClean="0"/>
              <a:t>The VALUE is used to define a range of acceptable versions for the package. Typically the VALUE configures a specific version. When the NAME and the package name are identical, the package name may be omitted from the VALUE.</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packages setting</a:t>
            </a:r>
            <a:endParaRPr lang="en-US" dirty="0"/>
          </a:p>
        </p:txBody>
      </p:sp>
      <p:sp>
        <p:nvSpPr>
          <p:cNvPr id="5" name="TextBox 4"/>
          <p:cNvSpPr txBox="1"/>
          <p:nvPr/>
        </p:nvSpPr>
        <p:spPr>
          <a:xfrm>
            <a:off x="881348" y="4770304"/>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packages.fin</a:t>
            </a:r>
            <a:r>
              <a:rPr lang="en-US" sz="2400" dirty="0" smtClean="0">
                <a:latin typeface="Courier New" pitchFamily="49" charset="0"/>
                <a:cs typeface="Courier New" pitchFamily="49" charset="0"/>
              </a:rPr>
              <a:t>-src-proxy=2016.0.80.5</a:t>
            </a:r>
            <a:endParaRPr lang="en-US" sz="2400" dirty="0">
              <a:latin typeface="Courier New" pitchFamily="49" charset="0"/>
              <a:cs typeface="Courier New" pitchFamily="49" charset="0"/>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Here are some examples where a range is configured using the </a:t>
            </a:r>
            <a:r>
              <a:rPr lang="en-US" i="1" dirty="0" smtClean="0"/>
              <a:t>netui-module-dashboard-cm package for </a:t>
            </a:r>
            <a:r>
              <a:rPr lang="en-US" dirty="0" smtClean="0"/>
              <a:t>illustration:</a:t>
            </a:r>
          </a:p>
          <a:p>
            <a:pPr>
              <a:buNone/>
            </a:pPr>
            <a:r>
              <a:rPr lang="en-US" sz="2400" b="1" dirty="0" smtClean="0"/>
              <a:t>Accepts any version</a:t>
            </a:r>
          </a:p>
          <a:p>
            <a:pPr>
              <a:buNone/>
            </a:pPr>
            <a:endParaRPr lang="en-US" sz="2400" b="1" dirty="0" smtClean="0"/>
          </a:p>
          <a:p>
            <a:pPr>
              <a:buNone/>
            </a:pPr>
            <a:endParaRPr lang="en-US" sz="2400" b="1" dirty="0" smtClean="0"/>
          </a:p>
          <a:p>
            <a:pPr>
              <a:buNone/>
            </a:pPr>
            <a:r>
              <a:rPr lang="en-US" sz="2400" b="1" dirty="0" smtClean="0"/>
              <a:t>Accepts any version &gt;= 1.0</a:t>
            </a:r>
          </a:p>
          <a:p>
            <a:pPr>
              <a:buNone/>
            </a:pPr>
            <a:endParaRPr lang="en-US" sz="2400" b="1" dirty="0" smtClean="0"/>
          </a:p>
          <a:p>
            <a:pPr>
              <a:buNone/>
            </a:pPr>
            <a:endParaRPr lang="en-US" sz="2400" b="1" dirty="0" smtClean="0"/>
          </a:p>
          <a:p>
            <a:pPr>
              <a:buNone/>
            </a:pPr>
            <a:r>
              <a:rPr lang="en-US" sz="2400" b="1" dirty="0" smtClean="0"/>
              <a:t>Accepts any version &gt;= 1.0 and &lt; 2.0</a:t>
            </a:r>
            <a:endParaRPr lang="en-US" sz="2400" dirty="0"/>
          </a:p>
        </p:txBody>
      </p:sp>
      <p:sp>
        <p:nvSpPr>
          <p:cNvPr id="3" name="Title 2"/>
          <p:cNvSpPr>
            <a:spLocks noGrp="1"/>
          </p:cNvSpPr>
          <p:nvPr>
            <p:ph type="title"/>
          </p:nvPr>
        </p:nvSpPr>
        <p:spPr/>
        <p:txBody>
          <a:bodyPr/>
          <a:lstStyle/>
          <a:p>
            <a:r>
              <a:rPr lang="en-US" dirty="0" smtClean="0"/>
              <a:t>packages setting</a:t>
            </a:r>
            <a:endParaRPr lang="en-US" dirty="0"/>
          </a:p>
        </p:txBody>
      </p:sp>
      <p:sp>
        <p:nvSpPr>
          <p:cNvPr id="5" name="TextBox 4"/>
          <p:cNvSpPr txBox="1"/>
          <p:nvPr/>
        </p:nvSpPr>
        <p:spPr>
          <a:xfrm>
            <a:off x="903382" y="2864382"/>
            <a:ext cx="7315201"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packages.netui-module-dashboard-cm=</a:t>
            </a:r>
            <a:endParaRPr lang="en-US" sz="2400" dirty="0">
              <a:latin typeface="Courier New" pitchFamily="49" charset="0"/>
              <a:cs typeface="Courier New" pitchFamily="49" charset="0"/>
            </a:endParaRPr>
          </a:p>
        </p:txBody>
      </p:sp>
      <p:sp>
        <p:nvSpPr>
          <p:cNvPr id="6" name="TextBox 5"/>
          <p:cNvSpPr txBox="1"/>
          <p:nvPr/>
        </p:nvSpPr>
        <p:spPr>
          <a:xfrm>
            <a:off x="903383" y="4230481"/>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packages.netui-module-dashboard-cm=[1]</a:t>
            </a:r>
            <a:endParaRPr lang="en-US" sz="2000" dirty="0">
              <a:latin typeface="Courier New" pitchFamily="49" charset="0"/>
              <a:cs typeface="Courier New" pitchFamily="49" charset="0"/>
            </a:endParaRPr>
          </a:p>
        </p:txBody>
      </p:sp>
      <p:sp>
        <p:nvSpPr>
          <p:cNvPr id="7" name="TextBox 6"/>
          <p:cNvSpPr txBox="1"/>
          <p:nvPr/>
        </p:nvSpPr>
        <p:spPr>
          <a:xfrm>
            <a:off x="903382" y="5574544"/>
            <a:ext cx="7315201"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packages.netui-module-dashboard-cm=[1,2)</a:t>
            </a:r>
            <a:endParaRPr lang="en-US" sz="2000" dirty="0">
              <a:latin typeface="Courier New" pitchFamily="49" charset="0"/>
              <a:cs typeface="Courier New" pitchFamily="49" charset="0"/>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b="1" i="1" dirty="0" smtClean="0"/>
              <a:t>Conditional Package Inclusion / Exclusion (if / unless</a:t>
            </a:r>
            <a:r>
              <a:rPr lang="en-US" b="1" i="1" dirty="0" smtClean="0"/>
              <a:t>)</a:t>
            </a:r>
          </a:p>
          <a:p>
            <a:pPr>
              <a:buNone/>
            </a:pPr>
            <a:r>
              <a:rPr lang="en-US" dirty="0" smtClean="0"/>
              <a:t>A package can be conditionally configured so that whether or not it is enabled depends on whether or not other packages are configured (if condition) or not configured (unless condition).</a:t>
            </a:r>
          </a:p>
          <a:p>
            <a:pPr>
              <a:buNone/>
            </a:pPr>
            <a:r>
              <a:rPr lang="en-US" dirty="0" smtClean="0"/>
              <a:t>Syntax:</a:t>
            </a:r>
          </a:p>
          <a:p>
            <a:pPr>
              <a:buNone/>
            </a:pPr>
            <a:r>
              <a:rPr lang="en-US" sz="2000" dirty="0" smtClean="0">
                <a:latin typeface="Courier New" pitchFamily="49" charset="0"/>
                <a:cs typeface="Courier New" pitchFamily="49" charset="0"/>
              </a:rPr>
              <a:t>packages.NAME.if</a:t>
            </a:r>
            <a:r>
              <a:rPr lang="en-US" sz="2000" dirty="0" smtClean="0">
                <a:latin typeface="Courier New" pitchFamily="49" charset="0"/>
                <a:cs typeface="Courier New" pitchFamily="49" charset="0"/>
              </a:rPr>
              <a:t>=PACKAGE CLASS, PACKAGE CLASS...</a:t>
            </a:r>
          </a:p>
          <a:p>
            <a:pPr>
              <a:buNone/>
            </a:pPr>
            <a:r>
              <a:rPr lang="en-US" sz="2000" dirty="0" smtClean="0">
                <a:latin typeface="Courier New" pitchFamily="49" charset="0"/>
                <a:cs typeface="Courier New" pitchFamily="49" charset="0"/>
              </a:rPr>
              <a:t>packages.NAME.unless</a:t>
            </a:r>
            <a:r>
              <a:rPr lang="en-US" sz="2000" dirty="0" smtClean="0">
                <a:latin typeface="Courier New" pitchFamily="49" charset="0"/>
                <a:cs typeface="Courier New" pitchFamily="49" charset="0"/>
              </a:rPr>
              <a:t>=PACKAGE CLASS, PACKAGE CLASS...</a:t>
            </a:r>
            <a:endParaRPr lang="en-US" sz="20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packages setting</a:t>
            </a:r>
            <a:endParaRPr lang="en-US" dirty="0"/>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 Enable the 'yab-event-service' package if the 'event-service' package is configured.</a:t>
            </a:r>
          </a:p>
          <a:p>
            <a:pPr>
              <a:buNone/>
            </a:pPr>
            <a:r>
              <a:rPr lang="en-US" sz="2000" dirty="0" smtClean="0">
                <a:latin typeface="Courier New" pitchFamily="49" charset="0"/>
                <a:cs typeface="Courier New" pitchFamily="49" charset="0"/>
              </a:rPr>
              <a:t>packages.yab</a:t>
            </a:r>
            <a:r>
              <a:rPr lang="en-US" sz="2000" dirty="0" smtClean="0">
                <a:latin typeface="Courier New" pitchFamily="49" charset="0"/>
                <a:cs typeface="Courier New" pitchFamily="49" charset="0"/>
              </a:rPr>
              <a:t>-event-service=1.3.0.12</a:t>
            </a:r>
          </a:p>
          <a:p>
            <a:pPr>
              <a:buNone/>
            </a:pPr>
            <a:r>
              <a:rPr lang="en-US" sz="2000" dirty="0" smtClean="0">
                <a:latin typeface="Courier New" pitchFamily="49" charset="0"/>
                <a:cs typeface="Courier New" pitchFamily="49" charset="0"/>
              </a:rPr>
              <a:t>packages.yab</a:t>
            </a:r>
            <a:r>
              <a:rPr lang="en-US" sz="2000" dirty="0" smtClean="0">
                <a:latin typeface="Courier New" pitchFamily="49" charset="0"/>
                <a:cs typeface="Courier New" pitchFamily="49" charset="0"/>
              </a:rPr>
              <a:t>-event-</a:t>
            </a:r>
            <a:r>
              <a:rPr lang="en-US" sz="2000" dirty="0" smtClean="0">
                <a:latin typeface="Courier New" pitchFamily="49" charset="0"/>
                <a:cs typeface="Courier New" pitchFamily="49" charset="0"/>
              </a:rPr>
              <a:t>service.if</a:t>
            </a:r>
            <a:r>
              <a:rPr lang="en-US" sz="2000" dirty="0" smtClean="0">
                <a:latin typeface="Courier New" pitchFamily="49" charset="0"/>
                <a:cs typeface="Courier New" pitchFamily="49" charset="0"/>
              </a:rPr>
              <a:t>=event-service</a:t>
            </a:r>
          </a:p>
          <a:p>
            <a:pPr>
              <a:buNone/>
            </a:pPr>
            <a:r>
              <a:rPr lang="en-US" dirty="0" smtClean="0"/>
              <a:t>Ex. Enable the 'mongodb' package if either the 'event-service' or 'collaboration' package is configured.</a:t>
            </a:r>
          </a:p>
          <a:p>
            <a:pPr>
              <a:buNone/>
            </a:pPr>
            <a:r>
              <a:rPr lang="en-US" sz="2000" dirty="0" smtClean="0">
                <a:latin typeface="Courier New" pitchFamily="49" charset="0"/>
                <a:cs typeface="Courier New" pitchFamily="49" charset="0"/>
              </a:rPr>
              <a:t>packages.mongodb</a:t>
            </a:r>
            <a:r>
              <a:rPr lang="en-US" sz="2000" dirty="0" smtClean="0">
                <a:latin typeface="Courier New" pitchFamily="49" charset="0"/>
                <a:cs typeface="Courier New" pitchFamily="49" charset="0"/>
              </a:rPr>
              <a:t>=mongodb-rhel5-3.0.3.0</a:t>
            </a:r>
          </a:p>
          <a:p>
            <a:pPr>
              <a:buNone/>
            </a:pPr>
            <a:r>
              <a:rPr lang="en-US" sz="2000" dirty="0" smtClean="0">
                <a:latin typeface="Courier New" pitchFamily="49" charset="0"/>
                <a:cs typeface="Courier New" pitchFamily="49" charset="0"/>
              </a:rPr>
              <a:t>packages.mongodb.if</a:t>
            </a:r>
            <a:r>
              <a:rPr lang="en-US" sz="2000" dirty="0" smtClean="0">
                <a:latin typeface="Courier New" pitchFamily="49" charset="0"/>
                <a:cs typeface="Courier New" pitchFamily="49" charset="0"/>
              </a:rPr>
              <a:t>=event-</a:t>
            </a:r>
            <a:r>
              <a:rPr lang="en-US" sz="2000" dirty="0" smtClean="0">
                <a:latin typeface="Courier New" pitchFamily="49" charset="0"/>
                <a:cs typeface="Courier New" pitchFamily="49" charset="0"/>
              </a:rPr>
              <a:t>service,colloboration</a:t>
            </a:r>
            <a:endParaRPr lang="en-US" sz="20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packages setting</a:t>
            </a:r>
            <a:endParaRPr lang="en-US" dirty="0"/>
          </a:p>
        </p:txBody>
      </p:sp>
      <p:sp>
        <p:nvSpPr>
          <p:cNvPr id="5" name="TextBox 4"/>
          <p:cNvSpPr txBox="1"/>
          <p:nvPr/>
        </p:nvSpPr>
        <p:spPr>
          <a:xfrm>
            <a:off x="892366" y="5089793"/>
            <a:ext cx="7326218" cy="830997"/>
          </a:xfrm>
          <a:prstGeom prst="rect">
            <a:avLst/>
          </a:prstGeom>
          <a:noFill/>
          <a:ln>
            <a:solidFill>
              <a:schemeClr val="tx1"/>
            </a:solidFill>
          </a:ln>
        </p:spPr>
        <p:txBody>
          <a:bodyPr wrap="square" rtlCol="0">
            <a:spAutoFit/>
          </a:bodyPr>
          <a:lstStyle/>
          <a:p>
            <a:pPr algn="l"/>
            <a:r>
              <a:rPr lang="en-US" sz="2400" dirty="0" smtClean="0">
                <a:latin typeface="+mn-lt"/>
              </a:rPr>
              <a:t>The package conditions are evaluated before packages are resolved.</a:t>
            </a:r>
            <a:endParaRPr lang="en-US" sz="2400" dirty="0">
              <a:latin typeface="+mn-lt"/>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Configures a range of TCP/IP ports to allocate to services that do not have a fixed port.</a:t>
            </a:r>
          </a:p>
          <a:p>
            <a:pPr>
              <a:buNone/>
            </a:pPr>
            <a:r>
              <a:rPr lang="en-US" sz="1800" dirty="0" smtClean="0">
                <a:latin typeface="Courier New" pitchFamily="49" charset="0"/>
                <a:cs typeface="Courier New" pitchFamily="49" charset="0"/>
              </a:rPr>
              <a:t>ports=[LOWER BOUND (inclusive)]-[UPPER BOUND (exclusive)]</a:t>
            </a:r>
          </a:p>
          <a:p>
            <a:pPr>
              <a:buNone/>
            </a:pPr>
            <a:r>
              <a:rPr lang="en-US" dirty="0" smtClean="0"/>
              <a:t>Ex. Allocate ports from 16500 up to and including 16549.</a:t>
            </a:r>
            <a:endParaRPr lang="en-US" dirty="0"/>
          </a:p>
        </p:txBody>
      </p:sp>
      <p:sp>
        <p:nvSpPr>
          <p:cNvPr id="3" name="Title 2"/>
          <p:cNvSpPr>
            <a:spLocks noGrp="1"/>
          </p:cNvSpPr>
          <p:nvPr>
            <p:ph type="title"/>
          </p:nvPr>
        </p:nvSpPr>
        <p:spPr/>
        <p:txBody>
          <a:bodyPr/>
          <a:lstStyle/>
          <a:p>
            <a:r>
              <a:rPr lang="en-US" dirty="0" smtClean="0"/>
              <a:t>ports setting</a:t>
            </a:r>
            <a:endParaRPr lang="en-US" dirty="0"/>
          </a:p>
        </p:txBody>
      </p:sp>
      <p:sp>
        <p:nvSpPr>
          <p:cNvPr id="5" name="TextBox 4"/>
          <p:cNvSpPr txBox="1"/>
          <p:nvPr/>
        </p:nvSpPr>
        <p:spPr>
          <a:xfrm>
            <a:off x="914401" y="3194886"/>
            <a:ext cx="7304182"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ports=16500-16550</a:t>
            </a:r>
            <a:endParaRPr lang="en-US" sz="2400" dirty="0">
              <a:latin typeface="Courier New" pitchFamily="49" charset="0"/>
              <a:cs typeface="Courier New" pitchFamily="49" charset="0"/>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Instructs YAB to verify commands after they execute.</a:t>
            </a:r>
          </a:p>
          <a:p>
            <a:pPr>
              <a:buNone/>
            </a:pPr>
            <a:r>
              <a:rPr lang="en-US" dirty="0" smtClean="0"/>
              <a:t>A command may be associated with tests that verify the system after the command has executed. For example, the command to start a Tomcat server will submit a request to start the server. This request does not block (wait) and will return immediately if the request was submitted correctly. The verification of this command will block for a predetermined amount of time until the HTTP or HTTPS port is open and all testable web applications are active.</a:t>
            </a:r>
            <a:endParaRPr lang="en-US" dirty="0"/>
          </a:p>
        </p:txBody>
      </p:sp>
      <p:sp>
        <p:nvSpPr>
          <p:cNvPr id="3" name="Title 2"/>
          <p:cNvSpPr>
            <a:spLocks noGrp="1"/>
          </p:cNvSpPr>
          <p:nvPr>
            <p:ph type="title"/>
          </p:nvPr>
        </p:nvSpPr>
        <p:spPr/>
        <p:txBody>
          <a:bodyPr/>
          <a:lstStyle/>
          <a:p>
            <a:r>
              <a:rPr lang="en-US" dirty="0" smtClean="0"/>
              <a:t>verify setting</a:t>
            </a:r>
            <a:endParaRPr lang="en-US" dirty="0"/>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This is typically used as a command line option as necessary.</a:t>
            </a:r>
            <a:endParaRPr lang="en-US" dirty="0"/>
          </a:p>
        </p:txBody>
      </p:sp>
      <p:sp>
        <p:nvSpPr>
          <p:cNvPr id="3" name="Title 2"/>
          <p:cNvSpPr>
            <a:spLocks noGrp="1"/>
          </p:cNvSpPr>
          <p:nvPr>
            <p:ph type="title"/>
          </p:nvPr>
        </p:nvSpPr>
        <p:spPr/>
        <p:txBody>
          <a:bodyPr/>
          <a:lstStyle/>
          <a:p>
            <a:r>
              <a:rPr lang="en-US" dirty="0" smtClean="0"/>
              <a:t>verify setting</a:t>
            </a:r>
            <a:endParaRPr lang="en-US" dirty="0"/>
          </a:p>
        </p:txBody>
      </p:sp>
      <p:sp>
        <p:nvSpPr>
          <p:cNvPr id="5" name="TextBox 4"/>
          <p:cNvSpPr txBox="1"/>
          <p:nvPr/>
        </p:nvSpPr>
        <p:spPr>
          <a:xfrm>
            <a:off x="253388" y="2071171"/>
            <a:ext cx="8405870" cy="375487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yab -verify start</a:t>
            </a:r>
          </a:p>
          <a:p>
            <a:pPr algn="l"/>
            <a:r>
              <a:rPr lang="en-US" sz="1400" dirty="0" smtClean="0">
                <a:latin typeface="Courier New" pitchFamily="49" charset="0"/>
                <a:cs typeface="Courier New" pitchFamily="49" charset="0"/>
              </a:rPr>
              <a:t>			       start (34 tasks)</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1/34 		adminserver-start 			STARTED (6.515 s)</a:t>
            </a:r>
          </a:p>
          <a:p>
            <a:pPr algn="l"/>
            <a:r>
              <a:rPr lang="en-US" sz="1400" dirty="0" smtClean="0">
                <a:latin typeface="Courier New" pitchFamily="49" charset="0"/>
                <a:cs typeface="Courier New" pitchFamily="49" charset="0"/>
              </a:rPr>
              <a:t>		adminserver-start 			PASSED (3.303 s)</a:t>
            </a:r>
          </a:p>
          <a:p>
            <a:pPr algn="l"/>
            <a:r>
              <a:rPr lang="en-US" sz="1400" dirty="0" smtClean="0">
                <a:latin typeface="Courier New" pitchFamily="49" charset="0"/>
                <a:cs typeface="Courier New" pitchFamily="49" charset="0"/>
              </a:rPr>
              <a:t>2/34 		nameserver-start 				OK (0.000 s)</a:t>
            </a:r>
          </a:p>
          <a:p>
            <a:pPr algn="l"/>
            <a:r>
              <a:rPr lang="en-US" sz="1400" dirty="0" smtClean="0">
                <a:latin typeface="Courier New" pitchFamily="49" charset="0"/>
                <a:cs typeface="Courier New" pitchFamily="49" charset="0"/>
              </a:rPr>
              <a:t>		nameserver-start 				PASSED (38.409 s)</a:t>
            </a:r>
          </a:p>
          <a:p>
            <a:pPr algn="l"/>
            <a:r>
              <a:rPr lang="en-US" sz="1400" dirty="0" smtClean="0">
                <a:latin typeface="Courier New" pitchFamily="49" charset="0"/>
                <a:cs typeface="Courier New" pitchFamily="49" charset="0"/>
              </a:rPr>
              <a:t>3/34 		database-alerts-start 			STARTED (2.711 s)</a:t>
            </a:r>
          </a:p>
          <a:p>
            <a:pPr algn="l"/>
            <a:r>
              <a:rPr lang="en-US" sz="1400" dirty="0" smtClean="0">
                <a:latin typeface="Courier New" pitchFamily="49" charset="0"/>
                <a:cs typeface="Courier New" pitchFamily="49" charset="0"/>
              </a:rPr>
              <a:t>		database-alerts-start 			PASSED (0.043 s)</a:t>
            </a:r>
          </a:p>
          <a:p>
            <a:pPr algn="l"/>
            <a:r>
              <a:rPr lang="en-US" sz="1400" dirty="0" smtClean="0">
                <a:latin typeface="Courier New" pitchFamily="49" charset="0"/>
                <a:cs typeface="Courier New" pitchFamily="49" charset="0"/>
              </a:rPr>
              <a:t>4/34 		database-</a:t>
            </a:r>
            <a:r>
              <a:rPr lang="en-US" sz="1400" dirty="0" smtClean="0">
                <a:latin typeface="Courier New" pitchFamily="49" charset="0"/>
                <a:cs typeface="Courier New" pitchFamily="49" charset="0"/>
              </a:rPr>
              <a:t>bisgen</a:t>
            </a:r>
            <a:r>
              <a:rPr lang="en-US" sz="1400" dirty="0" smtClean="0">
                <a:latin typeface="Courier New" pitchFamily="49" charset="0"/>
                <a:cs typeface="Courier New" pitchFamily="49" charset="0"/>
              </a:rPr>
              <a:t>-start 			STARTED (2.673 s)</a:t>
            </a:r>
          </a:p>
          <a:p>
            <a:pPr lvl="4" algn="l"/>
            <a:r>
              <a:rPr lang="en-US" sz="1400" dirty="0" smtClean="0">
                <a:latin typeface="Courier New" pitchFamily="49" charset="0"/>
                <a:cs typeface="Courier New" pitchFamily="49" charset="0"/>
              </a:rPr>
              <a:t>database-</a:t>
            </a:r>
            <a:r>
              <a:rPr lang="en-US" sz="1400" dirty="0" smtClean="0">
                <a:latin typeface="Courier New" pitchFamily="49" charset="0"/>
                <a:cs typeface="Courier New" pitchFamily="49" charset="0"/>
              </a:rPr>
              <a:t>bisgen</a:t>
            </a:r>
            <a:r>
              <a:rPr lang="en-US" sz="1400" dirty="0" smtClean="0">
                <a:latin typeface="Courier New" pitchFamily="49" charset="0"/>
                <a:cs typeface="Courier New" pitchFamily="49" charset="0"/>
              </a:rPr>
              <a:t>-start 			PASSED (0.031 s)</a:t>
            </a:r>
          </a:p>
          <a:p>
            <a:pPr algn="l"/>
            <a:r>
              <a:rPr lang="en-US" sz="1400" dirty="0" smtClean="0">
                <a:latin typeface="Courier New" pitchFamily="49" charset="0"/>
                <a:cs typeface="Courier New" pitchFamily="49" charset="0"/>
              </a:rPr>
              <a:t>5/34 		database-</a:t>
            </a:r>
            <a:r>
              <a:rPr lang="en-US" sz="1400" dirty="0" smtClean="0">
                <a:latin typeface="Courier New" pitchFamily="49" charset="0"/>
                <a:cs typeface="Courier New" pitchFamily="49" charset="0"/>
              </a:rPr>
              <a:t>bisgmenu</a:t>
            </a:r>
            <a:r>
              <a:rPr lang="en-US" sz="1400" dirty="0" smtClean="0">
                <a:latin typeface="Courier New" pitchFamily="49" charset="0"/>
                <a:cs typeface="Courier New" pitchFamily="49" charset="0"/>
              </a:rPr>
              <a:t>-start 			STARTED (2.371 s)</a:t>
            </a:r>
          </a:p>
          <a:p>
            <a:pPr algn="l"/>
            <a:r>
              <a:rPr lang="en-US" sz="1400" dirty="0" smtClean="0">
                <a:latin typeface="Courier New" pitchFamily="49" charset="0"/>
                <a:cs typeface="Courier New" pitchFamily="49" charset="0"/>
              </a:rPr>
              <a:t>		database-</a:t>
            </a:r>
            <a:r>
              <a:rPr lang="en-US" sz="1400" dirty="0" smtClean="0">
                <a:latin typeface="Courier New" pitchFamily="49" charset="0"/>
                <a:cs typeface="Courier New" pitchFamily="49" charset="0"/>
              </a:rPr>
              <a:t>bisgmenu</a:t>
            </a:r>
            <a:r>
              <a:rPr lang="en-US" sz="1400" dirty="0" smtClean="0">
                <a:latin typeface="Courier New" pitchFamily="49" charset="0"/>
                <a:cs typeface="Courier New" pitchFamily="49" charset="0"/>
              </a:rPr>
              <a:t>-start 			PASSED (0.030 s)</a:t>
            </a:r>
          </a:p>
          <a:p>
            <a:pPr algn="l"/>
            <a:r>
              <a:rPr lang="en-US" sz="1400" dirty="0" smtClean="0">
                <a:latin typeface="Courier New" pitchFamily="49" charset="0"/>
                <a:cs typeface="Courier New" pitchFamily="49" charset="0"/>
              </a:rPr>
              <a:t>6/34 		database-configurator-start 		STARTED (2.453 s)</a:t>
            </a:r>
          </a:p>
          <a:p>
            <a:pPr algn="l"/>
            <a:r>
              <a:rPr lang="en-US" sz="1400" dirty="0" smtClean="0">
                <a:latin typeface="Courier New" pitchFamily="49" charset="0"/>
                <a:cs typeface="Courier New" pitchFamily="49" charset="0"/>
              </a:rPr>
              <a:t>		database-configurator-start 		PASSED (0.030 s)</a:t>
            </a:r>
          </a:p>
          <a:p>
            <a:pPr algn="l"/>
            <a:r>
              <a:rPr lang="en-US" sz="1400" dirty="0" smtClean="0">
                <a:latin typeface="Courier New" pitchFamily="49" charset="0"/>
                <a:cs typeface="Courier New" pitchFamily="49" charset="0"/>
              </a:rPr>
              <a:t>7/34 		database-</a:t>
            </a:r>
            <a:r>
              <a:rPr lang="en-US" sz="1400" dirty="0" smtClean="0">
                <a:latin typeface="Courier New" pitchFamily="49" charset="0"/>
                <a:cs typeface="Courier New" pitchFamily="49" charset="0"/>
              </a:rPr>
              <a:t>dataaccess</a:t>
            </a:r>
            <a:r>
              <a:rPr lang="en-US" sz="1400" dirty="0" smtClean="0">
                <a:latin typeface="Courier New" pitchFamily="49" charset="0"/>
                <a:cs typeface="Courier New" pitchFamily="49" charset="0"/>
              </a:rPr>
              <a:t>-start 		STARTED (2.439 s)</a:t>
            </a:r>
          </a:p>
          <a:p>
            <a:pPr algn="l"/>
            <a:r>
              <a:rPr lang="en-US" sz="1400" dirty="0" smtClean="0">
                <a:latin typeface="Courier New" pitchFamily="49" charset="0"/>
                <a:cs typeface="Courier New" pitchFamily="49" charset="0"/>
              </a:rPr>
              <a:t>		database-</a:t>
            </a:r>
            <a:r>
              <a:rPr lang="en-US" sz="1400" dirty="0" smtClean="0">
                <a:latin typeface="Courier New" pitchFamily="49" charset="0"/>
                <a:cs typeface="Courier New" pitchFamily="49" charset="0"/>
              </a:rPr>
              <a:t>dataaccess</a:t>
            </a:r>
            <a:r>
              <a:rPr lang="en-US" sz="1400" dirty="0" smtClean="0">
                <a:latin typeface="Courier New" pitchFamily="49" charset="0"/>
                <a:cs typeface="Courier New" pitchFamily="49" charset="0"/>
              </a:rPr>
              <a:t>-start 		PASSED (0.031 s)</a:t>
            </a:r>
            <a:endParaRPr lang="en-US" sz="1400" dirty="0">
              <a:latin typeface="Courier New" pitchFamily="49" charset="0"/>
              <a:cs typeface="Courier New" pitchFamily="49" charset="0"/>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000" dirty="0" smtClean="0"/>
              <a:t>An alternative option (-verify-no-exec) will enable verification while preventing any commands from executing. This variant might be used to run the verifications associated with a command without executing the command.</a:t>
            </a:r>
            <a:endParaRPr lang="en-US" sz="2000" dirty="0"/>
          </a:p>
        </p:txBody>
      </p:sp>
      <p:sp>
        <p:nvSpPr>
          <p:cNvPr id="3" name="Title 2"/>
          <p:cNvSpPr>
            <a:spLocks noGrp="1"/>
          </p:cNvSpPr>
          <p:nvPr>
            <p:ph type="title"/>
          </p:nvPr>
        </p:nvSpPr>
        <p:spPr/>
        <p:txBody>
          <a:bodyPr/>
          <a:lstStyle/>
          <a:p>
            <a:r>
              <a:rPr lang="en-US" dirty="0" smtClean="0"/>
              <a:t>verify setting</a:t>
            </a:r>
            <a:endParaRPr lang="en-US" dirty="0"/>
          </a:p>
        </p:txBody>
      </p:sp>
      <p:sp>
        <p:nvSpPr>
          <p:cNvPr id="5" name="TextBox 4"/>
          <p:cNvSpPr txBox="1"/>
          <p:nvPr/>
        </p:nvSpPr>
        <p:spPr>
          <a:xfrm>
            <a:off x="209321" y="2313537"/>
            <a:ext cx="8725359" cy="375487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yab -verify-no-exec start</a:t>
            </a:r>
          </a:p>
          <a:p>
            <a:pPr algn="l"/>
            <a:r>
              <a:rPr lang="en-US" sz="1400" dirty="0" smtClean="0">
                <a:latin typeface="Courier New" pitchFamily="49" charset="0"/>
                <a:cs typeface="Courier New" pitchFamily="49" charset="0"/>
              </a:rPr>
              <a:t>			       start (34 tasks)</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1/34 		adminserver-start 			SKIPPED (0.000 s)</a:t>
            </a:r>
          </a:p>
          <a:p>
            <a:pPr algn="l"/>
            <a:r>
              <a:rPr lang="en-US" sz="1400" dirty="0" smtClean="0">
                <a:latin typeface="Courier New" pitchFamily="49" charset="0"/>
                <a:cs typeface="Courier New" pitchFamily="49" charset="0"/>
              </a:rPr>
              <a:t>		adminserver-start 			PASSED (1.793 s)</a:t>
            </a:r>
          </a:p>
          <a:p>
            <a:pPr algn="l"/>
            <a:r>
              <a:rPr lang="en-US" sz="1400" dirty="0" smtClean="0">
                <a:latin typeface="Courier New" pitchFamily="49" charset="0"/>
                <a:cs typeface="Courier New" pitchFamily="49" charset="0"/>
              </a:rPr>
              <a:t>2/34 		nameserver-start 				SKIPPED (0.000 s)</a:t>
            </a:r>
          </a:p>
          <a:p>
            <a:pPr algn="l"/>
            <a:r>
              <a:rPr lang="en-US" sz="1400" dirty="0" smtClean="0">
                <a:latin typeface="Courier New" pitchFamily="49" charset="0"/>
                <a:cs typeface="Courier New" pitchFamily="49" charset="0"/>
              </a:rPr>
              <a:t>		nameserver-start 				PASSED (1.097 s)</a:t>
            </a:r>
          </a:p>
          <a:p>
            <a:pPr algn="l"/>
            <a:r>
              <a:rPr lang="en-US" sz="1400" dirty="0" smtClean="0">
                <a:latin typeface="Courier New" pitchFamily="49" charset="0"/>
                <a:cs typeface="Courier New" pitchFamily="49" charset="0"/>
              </a:rPr>
              <a:t>3/34 		database-alerts-start 			SKIPPED (0.000 s)</a:t>
            </a:r>
          </a:p>
          <a:p>
            <a:pPr algn="l"/>
            <a:r>
              <a:rPr lang="en-US" sz="1400" dirty="0" smtClean="0">
                <a:latin typeface="Courier New" pitchFamily="49" charset="0"/>
                <a:cs typeface="Courier New" pitchFamily="49" charset="0"/>
              </a:rPr>
              <a:t>		database-alerts-start 			PASSED (0.081 s)</a:t>
            </a:r>
          </a:p>
          <a:p>
            <a:pPr algn="l"/>
            <a:r>
              <a:rPr lang="en-US" sz="1400" dirty="0" smtClean="0">
                <a:latin typeface="Courier New" pitchFamily="49" charset="0"/>
                <a:cs typeface="Courier New" pitchFamily="49" charset="0"/>
              </a:rPr>
              <a:t>4/34 		database-</a:t>
            </a:r>
            <a:r>
              <a:rPr lang="en-US" sz="1400" dirty="0" smtClean="0">
                <a:latin typeface="Courier New" pitchFamily="49" charset="0"/>
                <a:cs typeface="Courier New" pitchFamily="49" charset="0"/>
              </a:rPr>
              <a:t>bisgen</a:t>
            </a:r>
            <a:r>
              <a:rPr lang="en-US" sz="1400" dirty="0" smtClean="0">
                <a:latin typeface="Courier New" pitchFamily="49" charset="0"/>
                <a:cs typeface="Courier New" pitchFamily="49" charset="0"/>
              </a:rPr>
              <a:t>-start 			SKIPPED (0.000 s)</a:t>
            </a:r>
          </a:p>
          <a:p>
            <a:pPr algn="l"/>
            <a:r>
              <a:rPr lang="en-US" sz="1400" dirty="0" smtClean="0">
                <a:latin typeface="Courier New" pitchFamily="49" charset="0"/>
                <a:cs typeface="Courier New" pitchFamily="49" charset="0"/>
              </a:rPr>
              <a:t>		database-</a:t>
            </a:r>
            <a:r>
              <a:rPr lang="en-US" sz="1400" dirty="0" smtClean="0">
                <a:latin typeface="Courier New" pitchFamily="49" charset="0"/>
                <a:cs typeface="Courier New" pitchFamily="49" charset="0"/>
              </a:rPr>
              <a:t>bisgen</a:t>
            </a:r>
            <a:r>
              <a:rPr lang="en-US" sz="1400" dirty="0" smtClean="0">
                <a:latin typeface="Courier New" pitchFamily="49" charset="0"/>
                <a:cs typeface="Courier New" pitchFamily="49" charset="0"/>
              </a:rPr>
              <a:t>-start 			PASSED (0.043 s)</a:t>
            </a:r>
          </a:p>
          <a:p>
            <a:pPr algn="l"/>
            <a:r>
              <a:rPr lang="en-US" sz="1400" dirty="0" smtClean="0">
                <a:latin typeface="Courier New" pitchFamily="49" charset="0"/>
                <a:cs typeface="Courier New" pitchFamily="49" charset="0"/>
              </a:rPr>
              <a:t>5/34 		database-</a:t>
            </a:r>
            <a:r>
              <a:rPr lang="en-US" sz="1400" dirty="0" smtClean="0">
                <a:latin typeface="Courier New" pitchFamily="49" charset="0"/>
                <a:cs typeface="Courier New" pitchFamily="49" charset="0"/>
              </a:rPr>
              <a:t>bisgmenu</a:t>
            </a:r>
            <a:r>
              <a:rPr lang="en-US" sz="1400" dirty="0" smtClean="0">
                <a:latin typeface="Courier New" pitchFamily="49" charset="0"/>
                <a:cs typeface="Courier New" pitchFamily="49" charset="0"/>
              </a:rPr>
              <a:t>-start 			SKIPPED (0.000 s)</a:t>
            </a:r>
          </a:p>
          <a:p>
            <a:pPr algn="l"/>
            <a:r>
              <a:rPr lang="en-US" sz="1400" dirty="0" smtClean="0">
                <a:latin typeface="Courier New" pitchFamily="49" charset="0"/>
                <a:cs typeface="Courier New" pitchFamily="49" charset="0"/>
              </a:rPr>
              <a:t>		database-</a:t>
            </a:r>
            <a:r>
              <a:rPr lang="en-US" sz="1400" dirty="0" smtClean="0">
                <a:latin typeface="Courier New" pitchFamily="49" charset="0"/>
                <a:cs typeface="Courier New" pitchFamily="49" charset="0"/>
              </a:rPr>
              <a:t>bisgmenu</a:t>
            </a:r>
            <a:r>
              <a:rPr lang="en-US" sz="1400" dirty="0" smtClean="0">
                <a:latin typeface="Courier New" pitchFamily="49" charset="0"/>
                <a:cs typeface="Courier New" pitchFamily="49" charset="0"/>
              </a:rPr>
              <a:t>-start 			PASSED (0.039 s)</a:t>
            </a:r>
          </a:p>
          <a:p>
            <a:pPr algn="l"/>
            <a:r>
              <a:rPr lang="en-US" sz="1400" dirty="0" smtClean="0">
                <a:latin typeface="Courier New" pitchFamily="49" charset="0"/>
                <a:cs typeface="Courier New" pitchFamily="49" charset="0"/>
              </a:rPr>
              <a:t>6/34 		database-configurator-start 		SKIPPED (0.000 s)</a:t>
            </a:r>
          </a:p>
          <a:p>
            <a:pPr algn="l"/>
            <a:r>
              <a:rPr lang="en-US" sz="1400" dirty="0" smtClean="0">
                <a:latin typeface="Courier New" pitchFamily="49" charset="0"/>
                <a:cs typeface="Courier New" pitchFamily="49" charset="0"/>
              </a:rPr>
              <a:t>		database-configurator-start 		PASSED (0.061 s)</a:t>
            </a:r>
          </a:p>
          <a:p>
            <a:pPr algn="l"/>
            <a:r>
              <a:rPr lang="en-US" sz="1400" dirty="0" smtClean="0">
                <a:latin typeface="Courier New" pitchFamily="49" charset="0"/>
                <a:cs typeface="Courier New" pitchFamily="49" charset="0"/>
              </a:rPr>
              <a:t>7/34 		database-</a:t>
            </a:r>
            <a:r>
              <a:rPr lang="en-US" sz="1400" dirty="0" smtClean="0">
                <a:latin typeface="Courier New" pitchFamily="49" charset="0"/>
                <a:cs typeface="Courier New" pitchFamily="49" charset="0"/>
              </a:rPr>
              <a:t>dataaccess</a:t>
            </a:r>
            <a:r>
              <a:rPr lang="en-US" sz="1400" dirty="0" smtClean="0">
                <a:latin typeface="Courier New" pitchFamily="49" charset="0"/>
                <a:cs typeface="Courier New" pitchFamily="49" charset="0"/>
              </a:rPr>
              <a:t>-start 		SKIPPED (0.000 s)</a:t>
            </a:r>
          </a:p>
          <a:p>
            <a:pPr algn="l"/>
            <a:r>
              <a:rPr lang="en-US" sz="1400" dirty="0" smtClean="0">
                <a:latin typeface="Courier New" pitchFamily="49" charset="0"/>
                <a:cs typeface="Courier New" pitchFamily="49" charset="0"/>
              </a:rPr>
              <a:t>		database-</a:t>
            </a:r>
            <a:r>
              <a:rPr lang="en-US" sz="1400" dirty="0" smtClean="0">
                <a:latin typeface="Courier New" pitchFamily="49" charset="0"/>
                <a:cs typeface="Courier New" pitchFamily="49" charset="0"/>
              </a:rPr>
              <a:t>dataaccess</a:t>
            </a:r>
            <a:r>
              <a:rPr lang="en-US" sz="1400" dirty="0" smtClean="0">
                <a:latin typeface="Courier New" pitchFamily="49" charset="0"/>
                <a:cs typeface="Courier New" pitchFamily="49" charset="0"/>
              </a:rPr>
              <a:t>-start 		PASSED (0.036 s)</a:t>
            </a:r>
            <a:endParaRPr lang="en-US" sz="1400" dirty="0">
              <a:latin typeface="Courier New" pitchFamily="49" charset="0"/>
              <a:cs typeface="Courier New" pitchFamily="49"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commands that are available in an environment depend on the packages that are installed in the environment. For example, commands to manage the Customer Relationship Management application server (e.g. appserver-cr m-trim) are only available when Customer Relationship Management is installed. </a:t>
            </a:r>
          </a:p>
          <a:p>
            <a:pPr>
              <a:buNone/>
            </a:pPr>
            <a:r>
              <a:rPr lang="en-US" dirty="0" smtClean="0"/>
              <a:t>See:</a:t>
            </a:r>
          </a:p>
          <a:p>
            <a:pPr>
              <a:buNone/>
            </a:pPr>
            <a:r>
              <a:rPr lang="en-US" dirty="0" smtClean="0"/>
              <a:t>Help</a:t>
            </a:r>
          </a:p>
          <a:p>
            <a:pPr>
              <a:buNone/>
            </a:pPr>
            <a:r>
              <a:rPr lang="en-US" dirty="0" smtClean="0"/>
              <a:t>system-process-list</a:t>
            </a:r>
            <a:endParaRPr lang="en-US" dirty="0"/>
          </a:p>
        </p:txBody>
      </p:sp>
      <p:sp>
        <p:nvSpPr>
          <p:cNvPr id="3" name="Title 2"/>
          <p:cNvSpPr>
            <a:spLocks noGrp="1"/>
          </p:cNvSpPr>
          <p:nvPr>
            <p:ph type="title"/>
          </p:nvPr>
        </p:nvSpPr>
        <p:spPr/>
        <p:txBody>
          <a:bodyPr/>
          <a:lstStyle/>
          <a:p>
            <a:r>
              <a:rPr lang="en-US" dirty="0" smtClean="0"/>
              <a:t>Commands</a:t>
            </a:r>
            <a:endParaRPr lang="en-US" dirty="0"/>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Upgrades, Customizations, and Patches describes how to manage the software running in an environment.</a:t>
            </a:r>
            <a:endParaRPr lang="en-US" dirty="0"/>
          </a:p>
        </p:txBody>
      </p:sp>
      <p:sp>
        <p:nvSpPr>
          <p:cNvPr id="3" name="Title 2"/>
          <p:cNvSpPr>
            <a:spLocks noGrp="1"/>
          </p:cNvSpPr>
          <p:nvPr>
            <p:ph type="title"/>
          </p:nvPr>
        </p:nvSpPr>
        <p:spPr/>
        <p:txBody>
          <a:bodyPr/>
          <a:lstStyle/>
          <a:p>
            <a:r>
              <a:rPr lang="en-US" dirty="0" smtClean="0"/>
              <a:t>Upgrades, Customizations, and Patches</a:t>
            </a:r>
            <a:endParaRPr lang="en-US" dirty="0"/>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Overview</a:t>
            </a:r>
          </a:p>
          <a:p>
            <a:pPr>
              <a:buNone/>
            </a:pPr>
            <a:r>
              <a:rPr lang="en-US" dirty="0" smtClean="0"/>
              <a:t>Product updates are delivered as a zip file. This zip file contains the packages to be installed in the QAD Enterprise Edition instance. Product updates may provide their own upgrade notes / steps that must be carried out after installation of the product zip. These upgrade notes should be reviewed before upgrading any product.</a:t>
            </a:r>
          </a:p>
          <a:p>
            <a:pPr>
              <a:buNone/>
            </a:pPr>
            <a:r>
              <a:rPr lang="en-US" dirty="0" smtClean="0"/>
              <a:t>To install the zip file:</a:t>
            </a:r>
            <a:endParaRPr lang="en-US" dirty="0"/>
          </a:p>
        </p:txBody>
      </p:sp>
      <p:sp>
        <p:nvSpPr>
          <p:cNvPr id="3" name="Title 2"/>
          <p:cNvSpPr>
            <a:spLocks noGrp="1"/>
          </p:cNvSpPr>
          <p:nvPr>
            <p:ph type="title"/>
          </p:nvPr>
        </p:nvSpPr>
        <p:spPr/>
        <p:txBody>
          <a:bodyPr/>
          <a:lstStyle/>
          <a:p>
            <a:r>
              <a:rPr lang="en-US" dirty="0" smtClean="0"/>
              <a:t>Product Upgrades</a:t>
            </a:r>
            <a:endParaRPr lang="en-US" dirty="0"/>
          </a:p>
        </p:txBody>
      </p:sp>
      <p:sp>
        <p:nvSpPr>
          <p:cNvPr id="5" name="TextBox 4"/>
          <p:cNvSpPr txBox="1"/>
          <p:nvPr/>
        </p:nvSpPr>
        <p:spPr>
          <a:xfrm>
            <a:off x="892365" y="5574537"/>
            <a:ext cx="7348251"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install product-</a:t>
            </a:r>
            <a:r>
              <a:rPr lang="en-US" sz="2400" dirty="0" smtClean="0">
                <a:latin typeface="Courier New" pitchFamily="49" charset="0"/>
                <a:cs typeface="Courier New" pitchFamily="49" charset="0"/>
              </a:rPr>
              <a:t>x.x.x.x.zip</a:t>
            </a:r>
            <a:endParaRPr lang="en-US" sz="2400" dirty="0">
              <a:latin typeface="Courier New" pitchFamily="49" charset="0"/>
              <a:cs typeface="Courier New" pitchFamily="49" charset="0"/>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Alternatively to make the upgraded packages available without applying to the environment execute the following:</a:t>
            </a:r>
          </a:p>
          <a:p>
            <a:pPr>
              <a:buNone/>
            </a:pPr>
            <a:endParaRPr lang="en-US" dirty="0" smtClean="0"/>
          </a:p>
          <a:p>
            <a:pPr>
              <a:buNone/>
            </a:pPr>
            <a:r>
              <a:rPr lang="en-US" dirty="0" smtClean="0"/>
              <a:t>This allows you examine the environment package versions before applying the change.</a:t>
            </a:r>
          </a:p>
          <a:p>
            <a:pPr>
              <a:buNone/>
            </a:pPr>
            <a:r>
              <a:rPr lang="en-US" dirty="0" smtClean="0"/>
              <a:t>To apply the changes</a:t>
            </a:r>
            <a:endParaRPr lang="en-US" dirty="0"/>
          </a:p>
        </p:txBody>
      </p:sp>
      <p:sp>
        <p:nvSpPr>
          <p:cNvPr id="3" name="Title 2"/>
          <p:cNvSpPr>
            <a:spLocks noGrp="1"/>
          </p:cNvSpPr>
          <p:nvPr>
            <p:ph type="title"/>
          </p:nvPr>
        </p:nvSpPr>
        <p:spPr/>
        <p:txBody>
          <a:bodyPr/>
          <a:lstStyle/>
          <a:p>
            <a:r>
              <a:rPr lang="en-US" dirty="0" smtClean="0"/>
              <a:t>Product Upgrades</a:t>
            </a:r>
            <a:endParaRPr lang="en-US" dirty="0"/>
          </a:p>
        </p:txBody>
      </p:sp>
      <p:sp>
        <p:nvSpPr>
          <p:cNvPr id="5" name="TextBox 4"/>
          <p:cNvSpPr txBox="1"/>
          <p:nvPr/>
        </p:nvSpPr>
        <p:spPr>
          <a:xfrm>
            <a:off x="903383" y="2335574"/>
            <a:ext cx="7315200"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install product-</a:t>
            </a:r>
            <a:r>
              <a:rPr lang="en-US" sz="1600" dirty="0" smtClean="0">
                <a:latin typeface="Courier New" pitchFamily="49" charset="0"/>
                <a:cs typeface="Courier New" pitchFamily="49" charset="0"/>
              </a:rPr>
              <a:t>x.x.x.x.zip</a:t>
            </a:r>
            <a:r>
              <a:rPr lang="en-US" sz="1600" dirty="0" smtClean="0">
                <a:latin typeface="Courier New" pitchFamily="49" charset="0"/>
                <a:cs typeface="Courier New" pitchFamily="49" charset="0"/>
              </a:rPr>
              <a:t> -install-</a:t>
            </a:r>
            <a:r>
              <a:rPr lang="en-US" sz="1600" dirty="0" smtClean="0">
                <a:latin typeface="Courier New" pitchFamily="49" charset="0"/>
                <a:cs typeface="Courier New" pitchFamily="49" charset="0"/>
              </a:rPr>
              <a:t>update:false</a:t>
            </a:r>
            <a:endParaRPr lang="en-US" sz="1600" dirty="0">
              <a:latin typeface="Courier New" pitchFamily="49" charset="0"/>
              <a:cs typeface="Courier New" pitchFamily="49" charset="0"/>
            </a:endParaRPr>
          </a:p>
        </p:txBody>
      </p:sp>
      <p:sp>
        <p:nvSpPr>
          <p:cNvPr id="6" name="TextBox 5"/>
          <p:cNvSpPr txBox="1"/>
          <p:nvPr/>
        </p:nvSpPr>
        <p:spPr>
          <a:xfrm>
            <a:off x="881348" y="5001658"/>
            <a:ext cx="734825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update</a:t>
            </a:r>
            <a:endParaRPr lang="en-US" sz="2000" dirty="0">
              <a:latin typeface="Courier New" pitchFamily="49" charset="0"/>
              <a:cs typeface="Courier New" pitchFamily="49" charset="0"/>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Customizations are files that supplement or replace standard product files. The approach to integrating a customization varies according to the application component being customized, but in general customizations are organized in the customizations directory (configured by the setting </a:t>
            </a:r>
            <a:r>
              <a:rPr lang="en-US" i="1" dirty="0" smtClean="0"/>
              <a:t>customizations.dir) and then applied to the </a:t>
            </a:r>
            <a:r>
              <a:rPr lang="en-US" dirty="0" smtClean="0"/>
              <a:t>application with the </a:t>
            </a:r>
            <a:r>
              <a:rPr lang="en-US" i="1" dirty="0" smtClean="0"/>
              <a:t>update command.</a:t>
            </a:r>
            <a:endParaRPr lang="en-US" dirty="0"/>
          </a:p>
        </p:txBody>
      </p:sp>
      <p:sp>
        <p:nvSpPr>
          <p:cNvPr id="3" name="Title 2"/>
          <p:cNvSpPr>
            <a:spLocks noGrp="1"/>
          </p:cNvSpPr>
          <p:nvPr>
            <p:ph type="title"/>
          </p:nvPr>
        </p:nvSpPr>
        <p:spPr/>
        <p:txBody>
          <a:bodyPr/>
          <a:lstStyle/>
          <a:p>
            <a:r>
              <a:rPr lang="en-US" dirty="0" smtClean="0"/>
              <a:t>Customizations</a:t>
            </a:r>
            <a:endParaRPr lang="en-US" dirty="0"/>
          </a:p>
        </p:txBody>
      </p:sp>
      <p:sp>
        <p:nvSpPr>
          <p:cNvPr id="5" name="TextBox 4"/>
          <p:cNvSpPr txBox="1"/>
          <p:nvPr/>
        </p:nvSpPr>
        <p:spPr>
          <a:xfrm>
            <a:off x="914408" y="5310130"/>
            <a:ext cx="7304183"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customizations.dir=${</a:t>
            </a:r>
            <a:r>
              <a:rPr lang="en-US" sz="1800" dirty="0" smtClean="0">
                <a:latin typeface="Courier New" pitchFamily="49" charset="0"/>
                <a:cs typeface="Courier New" pitchFamily="49" charset="0"/>
              </a:rPr>
              <a:t>appdir</a:t>
            </a:r>
            <a:r>
              <a:rPr lang="en-US" sz="1800" dirty="0" smtClean="0">
                <a:latin typeface="Courier New" pitchFamily="49" charset="0"/>
                <a:cs typeface="Courier New" pitchFamily="49" charset="0"/>
              </a:rPr>
              <a:t>}/customizations</a:t>
            </a:r>
            <a:endParaRPr lang="en-US" sz="1800" dirty="0">
              <a:latin typeface="Courier New" pitchFamily="49" charset="0"/>
              <a:cs typeface="Courier New" pitchFamily="49" charset="0"/>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An operational customization can include Progress programs and data. Customizations are organized in the directory configured by the </a:t>
            </a:r>
            <a:r>
              <a:rPr lang="en-US" i="1" dirty="0" smtClean="0"/>
              <a:t>customizations.mfg.dir</a:t>
            </a:r>
            <a:r>
              <a:rPr lang="en-US" i="1" dirty="0" smtClean="0"/>
              <a:t> setting, with the default:</a:t>
            </a:r>
          </a:p>
          <a:p>
            <a:pPr>
              <a:buNone/>
            </a:pPr>
            <a:r>
              <a:rPr lang="en-US" sz="2400" dirty="0" smtClean="0">
                <a:latin typeface="Courier New" pitchFamily="49" charset="0"/>
                <a:cs typeface="Courier New" pitchFamily="49" charset="0"/>
              </a:rPr>
              <a:t>customizations/mfg</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Operational Customizations</a:t>
            </a:r>
            <a:endParaRPr lang="en-US" dirty="0"/>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Setup</a:t>
            </a:r>
          </a:p>
          <a:p>
            <a:pPr>
              <a:buNone/>
            </a:pPr>
            <a:r>
              <a:rPr lang="en-US" dirty="0" smtClean="0"/>
              <a:t>To define a new customization create a sub-directory for the customization:</a:t>
            </a:r>
          </a:p>
          <a:p>
            <a:pPr>
              <a:buNone/>
            </a:pPr>
            <a:r>
              <a:rPr lang="en-US" sz="2200" dirty="0" smtClean="0">
                <a:latin typeface="Courier New" pitchFamily="49" charset="0"/>
                <a:cs typeface="Courier New" pitchFamily="49" charset="0"/>
              </a:rPr>
              <a:t>mkdir customizations/mfg/cust1</a:t>
            </a:r>
          </a:p>
          <a:p>
            <a:pPr>
              <a:buNone/>
            </a:pPr>
            <a:r>
              <a:rPr lang="en-US" dirty="0" smtClean="0"/>
              <a:t>Create directories for the source code (as necessary):</a:t>
            </a:r>
          </a:p>
          <a:p>
            <a:pPr>
              <a:buNone/>
            </a:pPr>
            <a:r>
              <a:rPr lang="en-US" sz="1900" dirty="0" smtClean="0">
                <a:latin typeface="Courier New" pitchFamily="49" charset="0"/>
                <a:cs typeface="Courier New" pitchFamily="49" charset="0"/>
              </a:rPr>
              <a:t>mkdir -p customizations/mfg/cust1/src/us/so</a:t>
            </a:r>
          </a:p>
          <a:p>
            <a:pPr>
              <a:buNone/>
            </a:pPr>
            <a:r>
              <a:rPr lang="en-US" sz="1900" dirty="0" smtClean="0">
                <a:latin typeface="Courier New" pitchFamily="49" charset="0"/>
                <a:cs typeface="Courier New" pitchFamily="49" charset="0"/>
              </a:rPr>
              <a:t>mkdir -p customizations/mfg/cust1/src/us/</a:t>
            </a:r>
            <a:r>
              <a:rPr lang="en-US" sz="1900" dirty="0" smtClean="0">
                <a:latin typeface="Courier New" pitchFamily="49" charset="0"/>
                <a:cs typeface="Courier New" pitchFamily="49" charset="0"/>
              </a:rPr>
              <a:t>wo</a:t>
            </a:r>
            <a:endParaRPr lang="en-US" sz="1900" dirty="0" smtClean="0">
              <a:latin typeface="Courier New" pitchFamily="49" charset="0"/>
              <a:cs typeface="Courier New" pitchFamily="49" charset="0"/>
            </a:endParaRPr>
          </a:p>
          <a:p>
            <a:pPr>
              <a:buNone/>
            </a:pPr>
            <a:r>
              <a:rPr lang="en-US" dirty="0" smtClean="0"/>
              <a:t>Create directories for the data (as necessary):</a:t>
            </a:r>
          </a:p>
          <a:p>
            <a:pPr>
              <a:buNone/>
            </a:pPr>
            <a:r>
              <a:rPr lang="en-US" sz="1800" dirty="0" smtClean="0">
                <a:latin typeface="Courier New" pitchFamily="49" charset="0"/>
                <a:cs typeface="Courier New" pitchFamily="49" charset="0"/>
              </a:rPr>
              <a:t>mkdir -p customizations/mfg/cust1/data/qadadm</a:t>
            </a:r>
          </a:p>
          <a:p>
            <a:pPr>
              <a:buNone/>
            </a:pPr>
            <a:r>
              <a:rPr lang="en-US" sz="1800" dirty="0" smtClean="0">
                <a:latin typeface="Courier New" pitchFamily="49" charset="0"/>
                <a:cs typeface="Courier New" pitchFamily="49" charset="0"/>
              </a:rPr>
              <a:t>mkdir -p customizations/mfg/cust1/data/qaddb</a:t>
            </a:r>
            <a:endParaRPr lang="en-US" sz="18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Operational Customizations</a:t>
            </a:r>
            <a:endParaRPr lang="en-US" dirty="0"/>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Copy the source code into the </a:t>
            </a:r>
            <a:r>
              <a:rPr lang="en-US" i="1" dirty="0" smtClean="0"/>
              <a:t>src directory and the data (Progress .d or QAD XML) into the data directory.</a:t>
            </a:r>
          </a:p>
          <a:p>
            <a:pPr>
              <a:buNone/>
            </a:pPr>
            <a:r>
              <a:rPr lang="en-US" dirty="0" smtClean="0"/>
              <a:t>As a convenience a </a:t>
            </a:r>
            <a:r>
              <a:rPr lang="en-US" i="1" dirty="0" smtClean="0"/>
              <a:t>default customization is pre-defined:</a:t>
            </a:r>
            <a:endParaRPr lang="en-US" dirty="0"/>
          </a:p>
        </p:txBody>
      </p:sp>
      <p:sp>
        <p:nvSpPr>
          <p:cNvPr id="3" name="Title 2"/>
          <p:cNvSpPr>
            <a:spLocks noGrp="1"/>
          </p:cNvSpPr>
          <p:nvPr>
            <p:ph type="title"/>
          </p:nvPr>
        </p:nvSpPr>
        <p:spPr/>
        <p:txBody>
          <a:bodyPr/>
          <a:lstStyle/>
          <a:p>
            <a:r>
              <a:rPr lang="en-US" dirty="0" smtClean="0"/>
              <a:t>Operational Customizations</a:t>
            </a:r>
            <a:endParaRPr lang="en-US" dirty="0"/>
          </a:p>
        </p:txBody>
      </p:sp>
      <p:sp>
        <p:nvSpPr>
          <p:cNvPr id="5" name="TextBox 4"/>
          <p:cNvSpPr txBox="1"/>
          <p:nvPr/>
        </p:nvSpPr>
        <p:spPr>
          <a:xfrm>
            <a:off x="903383" y="3635569"/>
            <a:ext cx="7315200" cy="1569660"/>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tree customizations/mfg/default</a:t>
            </a:r>
          </a:p>
          <a:p>
            <a:pPr algn="l"/>
            <a:r>
              <a:rPr lang="en-US" sz="1600" dirty="0" smtClean="0">
                <a:latin typeface="Courier New" pitchFamily="49" charset="0"/>
                <a:cs typeface="Courier New" pitchFamily="49" charset="0"/>
              </a:rPr>
              <a:t>customizations/mfg/default/</a:t>
            </a:r>
          </a:p>
          <a:p>
            <a:pPr algn="l"/>
            <a:r>
              <a:rPr lang="en-US" sz="1600" dirty="0" smtClean="0">
                <a:latin typeface="Courier New" pitchFamily="49" charset="0"/>
                <a:cs typeface="Courier New" pitchFamily="49" charset="0"/>
              </a:rPr>
              <a:t>|-- data</a:t>
            </a:r>
          </a:p>
          <a:p>
            <a:pPr algn="l"/>
            <a:r>
              <a:rPr lang="en-US" sz="1600" dirty="0" smtClean="0">
                <a:latin typeface="Courier New" pitchFamily="49" charset="0"/>
                <a:cs typeface="Courier New" pitchFamily="49" charset="0"/>
              </a:rPr>
              <a:t>| |-- qadadm</a:t>
            </a:r>
          </a:p>
          <a:p>
            <a:pPr algn="l"/>
            <a:r>
              <a:rPr lang="en-US" sz="1600" dirty="0" smtClean="0">
                <a:latin typeface="Courier New" pitchFamily="49" charset="0"/>
                <a:cs typeface="Courier New" pitchFamily="49" charset="0"/>
              </a:rPr>
              <a:t>| `-- qaddb</a:t>
            </a:r>
          </a:p>
          <a:p>
            <a:pPr algn="l"/>
            <a:r>
              <a:rPr lang="en-US" sz="1600" dirty="0" smtClean="0">
                <a:latin typeface="Courier New" pitchFamily="49" charset="0"/>
                <a:cs typeface="Courier New" pitchFamily="49" charset="0"/>
              </a:rPr>
              <a:t>`-- src</a:t>
            </a:r>
            <a:endParaRPr lang="en-US" sz="1600" dirty="0">
              <a:latin typeface="Courier New" pitchFamily="49" charset="0"/>
              <a:cs typeface="Courier New" pitchFamily="49" charset="0"/>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Installing</a:t>
            </a:r>
          </a:p>
          <a:p>
            <a:pPr>
              <a:buNone/>
            </a:pPr>
            <a:r>
              <a:rPr lang="en-US" dirty="0" smtClean="0"/>
              <a:t>To compile the customization execute the </a:t>
            </a:r>
            <a:r>
              <a:rPr lang="en-US" i="1" dirty="0" smtClean="0"/>
              <a:t>update command.</a:t>
            </a:r>
          </a:p>
          <a:p>
            <a:pPr>
              <a:buNone/>
            </a:pPr>
            <a:endParaRPr lang="en-US" i="1" dirty="0" smtClean="0"/>
          </a:p>
          <a:p>
            <a:pPr>
              <a:buNone/>
            </a:pPr>
            <a:endParaRPr lang="en-US" i="1" dirty="0" smtClean="0"/>
          </a:p>
          <a:p>
            <a:pPr>
              <a:buNone/>
            </a:pPr>
            <a:r>
              <a:rPr lang="en-US" dirty="0" smtClean="0"/>
              <a:t>The data will be loaded into the relevant databases and the operational code will be recompiled, including the customized sources, into a directory configured by the </a:t>
            </a:r>
            <a:r>
              <a:rPr lang="en-US" i="1" dirty="0" smtClean="0"/>
              <a:t>code.mfg.dir setting, with the default:</a:t>
            </a:r>
          </a:p>
          <a:p>
            <a:pPr>
              <a:buNone/>
            </a:pPr>
            <a:r>
              <a:rPr lang="en-US" dirty="0" smtClean="0">
                <a:latin typeface="Courier New" pitchFamily="49" charset="0"/>
                <a:cs typeface="Courier New" pitchFamily="49" charset="0"/>
              </a:rPr>
              <a:t>dist/mfg</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Operational Customizations</a:t>
            </a:r>
            <a:endParaRPr lang="en-US" dirty="0"/>
          </a:p>
        </p:txBody>
      </p:sp>
      <p:sp>
        <p:nvSpPr>
          <p:cNvPr id="5" name="TextBox 4"/>
          <p:cNvSpPr txBox="1"/>
          <p:nvPr/>
        </p:nvSpPr>
        <p:spPr>
          <a:xfrm>
            <a:off x="914400" y="2445741"/>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a:t>
            </a:r>
            <a:endParaRPr lang="en-US" sz="2400" dirty="0">
              <a:latin typeface="Courier New" pitchFamily="49" charset="0"/>
              <a:cs typeface="Courier New" pitchFamily="49" charset="0"/>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YAB will automatically order the compile PROPATH so that customizations take precedence over standard programs. If the relative order of customizations is important a </a:t>
            </a:r>
            <a:r>
              <a:rPr lang="en-US" sz="2400" i="1" dirty="0" smtClean="0"/>
              <a:t>grouporder</a:t>
            </a:r>
            <a:r>
              <a:rPr lang="en-US" sz="2400" i="1" dirty="0" smtClean="0"/>
              <a:t> </a:t>
            </a:r>
            <a:r>
              <a:rPr lang="en-US" sz="2400" dirty="0" smtClean="0"/>
              <a:t>annotation</a:t>
            </a:r>
            <a:r>
              <a:rPr lang="en-US" sz="2400" i="1" dirty="0" smtClean="0"/>
              <a:t> </a:t>
            </a:r>
            <a:r>
              <a:rPr lang="en-US" sz="2400" dirty="0" smtClean="0"/>
              <a:t>may be defined on the </a:t>
            </a:r>
            <a:r>
              <a:rPr lang="en-US" sz="2400" i="1" dirty="0" smtClean="0"/>
              <a:t>code.mfg.propath </a:t>
            </a:r>
            <a:r>
              <a:rPr lang="en-US" sz="2400" dirty="0" smtClean="0"/>
              <a:t>setting to fine-tune the operational code compile PROPATH. Customizations that are not enumerated in the </a:t>
            </a:r>
            <a:r>
              <a:rPr lang="en-US" sz="2400" i="1" dirty="0" smtClean="0"/>
              <a:t>grouporder</a:t>
            </a:r>
            <a:r>
              <a:rPr lang="en-US" sz="2400" i="1" dirty="0" smtClean="0"/>
              <a:t> </a:t>
            </a:r>
            <a:r>
              <a:rPr lang="en-US" sz="2400" dirty="0" smtClean="0"/>
              <a:t>annotation will be ordered after the enumerated customizations.</a:t>
            </a:r>
          </a:p>
          <a:p>
            <a:pPr>
              <a:buNone/>
            </a:pPr>
            <a:r>
              <a:rPr lang="en-US" sz="2400" i="1" dirty="0" smtClean="0"/>
              <a:t>Example</a:t>
            </a:r>
            <a:endParaRPr lang="en-US" sz="2400" i="1" dirty="0"/>
          </a:p>
        </p:txBody>
      </p:sp>
      <p:sp>
        <p:nvSpPr>
          <p:cNvPr id="3" name="Title 2"/>
          <p:cNvSpPr>
            <a:spLocks noGrp="1"/>
          </p:cNvSpPr>
          <p:nvPr>
            <p:ph type="title"/>
          </p:nvPr>
        </p:nvSpPr>
        <p:spPr/>
        <p:txBody>
          <a:bodyPr/>
          <a:lstStyle/>
          <a:p>
            <a:r>
              <a:rPr lang="en-US" dirty="0" smtClean="0"/>
              <a:t>Operational Customizations</a:t>
            </a:r>
            <a:endParaRPr lang="en-US" dirty="0"/>
          </a:p>
        </p:txBody>
      </p:sp>
      <p:sp>
        <p:nvSpPr>
          <p:cNvPr id="5" name="TextBox 4"/>
          <p:cNvSpPr txBox="1"/>
          <p:nvPr/>
        </p:nvSpPr>
        <p:spPr>
          <a:xfrm>
            <a:off x="903383" y="5244032"/>
            <a:ext cx="7315200"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grouporder</a:t>
            </a:r>
            <a:r>
              <a:rPr lang="en-US" sz="1800" dirty="0" smtClean="0">
                <a:latin typeface="Courier New" pitchFamily="49" charset="0"/>
                <a:cs typeface="Courier New" pitchFamily="49" charset="0"/>
              </a:rPr>
              <a:t> 2 cust2 cust1</a:t>
            </a:r>
          </a:p>
          <a:p>
            <a:pPr algn="l"/>
            <a:r>
              <a:rPr lang="en-US" sz="1800" dirty="0" smtClean="0">
                <a:latin typeface="Courier New" pitchFamily="49" charset="0"/>
                <a:cs typeface="Courier New" pitchFamily="49" charset="0"/>
              </a:rPr>
              <a:t>code.mfg.propath=</a:t>
            </a:r>
            <a:endParaRPr lang="en-US" sz="1800" dirty="0">
              <a:latin typeface="Courier New" pitchFamily="49" charset="0"/>
              <a:cs typeface="Courier New" pitchFamily="49" charset="0"/>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Removing</a:t>
            </a:r>
          </a:p>
          <a:p>
            <a:pPr>
              <a:buNone/>
            </a:pPr>
            <a:r>
              <a:rPr lang="en-US" dirty="0" smtClean="0"/>
              <a:t>To remove customized programs from the system (source code and rcode):</a:t>
            </a:r>
          </a:p>
          <a:p>
            <a:pPr>
              <a:buNone/>
            </a:pPr>
            <a:r>
              <a:rPr lang="en-US" sz="2400" dirty="0" smtClean="0">
                <a:latin typeface="Courier New" pitchFamily="49" charset="0"/>
                <a:cs typeface="Courier New" pitchFamily="49" charset="0"/>
              </a:rPr>
              <a:t>rm</a:t>
            </a:r>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rf</a:t>
            </a:r>
            <a:r>
              <a:rPr lang="en-US" sz="2400" dirty="0" smtClean="0">
                <a:latin typeface="Courier New" pitchFamily="49" charset="0"/>
                <a:cs typeface="Courier New" pitchFamily="49" charset="0"/>
              </a:rPr>
              <a:t> customizations/mfg/[NAME]/*</a:t>
            </a:r>
          </a:p>
          <a:p>
            <a:pPr>
              <a:buNone/>
            </a:pPr>
            <a:r>
              <a:rPr lang="en-US" sz="2400" dirty="0" smtClean="0">
                <a:latin typeface="Courier New" pitchFamily="49" charset="0"/>
                <a:cs typeface="Courier New" pitchFamily="49" charset="0"/>
              </a:rPr>
              <a:t>yab code-mfg-update</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Operational Customizations</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Administrative settings are defined in configuration files in the following directory: build/config</a:t>
            </a:r>
          </a:p>
          <a:p>
            <a:pPr>
              <a:buNone/>
            </a:pPr>
            <a:endParaRPr lang="en-US" dirty="0"/>
          </a:p>
        </p:txBody>
      </p:sp>
      <p:sp>
        <p:nvSpPr>
          <p:cNvPr id="3" name="Title 2"/>
          <p:cNvSpPr>
            <a:spLocks noGrp="1"/>
          </p:cNvSpPr>
          <p:nvPr>
            <p:ph type="title"/>
          </p:nvPr>
        </p:nvSpPr>
        <p:spPr/>
        <p:txBody>
          <a:bodyPr/>
          <a:lstStyle/>
          <a:p>
            <a:r>
              <a:rPr lang="en-US" dirty="0" smtClean="0"/>
              <a:t>Configuration </a:t>
            </a:r>
            <a:endParaRPr lang="en-US" dirty="0"/>
          </a:p>
        </p:txBody>
      </p:sp>
      <p:graphicFrame>
        <p:nvGraphicFramePr>
          <p:cNvPr id="5" name="Table 4"/>
          <p:cNvGraphicFramePr>
            <a:graphicFrameLocks noGrp="1"/>
          </p:cNvGraphicFramePr>
          <p:nvPr/>
        </p:nvGraphicFramePr>
        <p:xfrm>
          <a:off x="661013" y="2688116"/>
          <a:ext cx="7645704" cy="2725206"/>
        </p:xfrm>
        <a:graphic>
          <a:graphicData uri="http://schemas.openxmlformats.org/drawingml/2006/table">
            <a:tbl>
              <a:tblPr firstRow="1" bandRow="1">
                <a:tableStyleId>{5C22544A-7EE6-4342-B048-85BDC9FD1C3A}</a:tableStyleId>
              </a:tblPr>
              <a:tblGrid>
                <a:gridCol w="2548568"/>
                <a:gridCol w="2548568"/>
                <a:gridCol w="2548568"/>
              </a:tblGrid>
              <a:tr h="408501">
                <a:tc>
                  <a:txBody>
                    <a:bodyPr/>
                    <a:lstStyle/>
                    <a:p>
                      <a:r>
                        <a:rPr lang="en-US" dirty="0" smtClean="0"/>
                        <a:t>Type</a:t>
                      </a:r>
                      <a:endParaRPr lang="en-US" dirty="0"/>
                    </a:p>
                  </a:txBody>
                  <a:tcPr/>
                </a:tc>
                <a:tc>
                  <a:txBody>
                    <a:bodyPr/>
                    <a:lstStyle/>
                    <a:p>
                      <a:r>
                        <a:rPr lang="en-US" dirty="0" smtClean="0"/>
                        <a:t>Location</a:t>
                      </a:r>
                      <a:endParaRPr lang="en-US" dirty="0"/>
                    </a:p>
                  </a:txBody>
                  <a:tcPr/>
                </a:tc>
                <a:tc>
                  <a:txBody>
                    <a:bodyPr/>
                    <a:lstStyle/>
                    <a:p>
                      <a:r>
                        <a:rPr lang="en-US" dirty="0" smtClean="0"/>
                        <a:t>Description</a:t>
                      </a:r>
                      <a:endParaRPr lang="en-US" dirty="0"/>
                    </a:p>
                  </a:txBody>
                  <a:tcPr/>
                </a:tc>
              </a:tr>
              <a:tr h="772235">
                <a:tc>
                  <a:txBody>
                    <a:bodyPr/>
                    <a:lstStyle/>
                    <a:p>
                      <a:r>
                        <a:rPr lang="en-US" sz="1000" dirty="0" smtClean="0"/>
                        <a:t>Instance Document</a:t>
                      </a:r>
                      <a:endParaRPr lang="en-US" sz="1000" dirty="0"/>
                    </a:p>
                  </a:txBody>
                  <a:tcPr/>
                </a:tc>
                <a:tc>
                  <a:txBody>
                    <a:bodyPr/>
                    <a:lstStyle/>
                    <a:p>
                      <a:r>
                        <a:rPr lang="en-US" sz="1000" dirty="0" smtClean="0"/>
                        <a:t>Build/config.configuration.properties</a:t>
                      </a:r>
                      <a:endParaRPr lang="en-US" sz="1000" dirty="0"/>
                    </a:p>
                  </a:txBody>
                  <a:tcPr/>
                </a:tc>
                <a:tc>
                  <a:txBody>
                    <a:bodyPr/>
                    <a:lstStyle/>
                    <a:p>
                      <a:r>
                        <a:rPr lang="en-US" sz="1000" dirty="0" smtClean="0"/>
                        <a:t>Used to make changes to the standard configuration. The following procedure is used to apply updates to the system.</a:t>
                      </a:r>
                      <a:endParaRPr lang="en-US" sz="1000" dirty="0"/>
                    </a:p>
                  </a:txBody>
                  <a:tcPr/>
                </a:tc>
              </a:tr>
              <a:tr h="772235">
                <a:tc>
                  <a:txBody>
                    <a:bodyPr/>
                    <a:lstStyle/>
                    <a:p>
                      <a:r>
                        <a:rPr lang="en-US" sz="1000" dirty="0" smtClean="0"/>
                        <a:t>System Documents </a:t>
                      </a:r>
                      <a:endParaRPr lang="en-US" sz="1000" dirty="0"/>
                    </a:p>
                  </a:txBody>
                  <a:tcPr/>
                </a:tc>
                <a:tc>
                  <a:txBody>
                    <a:bodyPr/>
                    <a:lstStyle/>
                    <a:p>
                      <a:r>
                        <a:rPr lang="en-US" sz="1000" dirty="0" smtClean="0"/>
                        <a:t>build/config/system </a:t>
                      </a:r>
                      <a:endParaRPr lang="en-US" sz="1000" dirty="0"/>
                    </a:p>
                  </a:txBody>
                  <a:tcPr/>
                </a:tc>
                <a:tc>
                  <a:txBody>
                    <a:bodyPr/>
                    <a:lstStyle/>
                    <a:p>
                      <a:r>
                        <a:rPr lang="en-US" sz="1000" dirty="0" smtClean="0"/>
                        <a:t>Documents that define a standard configuration of the QAD Enterprise Applications. WARNING: These files should not be directly edited.</a:t>
                      </a:r>
                      <a:endParaRPr lang="en-US" sz="1000" dirty="0"/>
                    </a:p>
                  </a:txBody>
                  <a:tcPr/>
                </a:tc>
              </a:tr>
              <a:tr h="772235">
                <a:tc>
                  <a:txBody>
                    <a:bodyPr/>
                    <a:lstStyle/>
                    <a:p>
                      <a:r>
                        <a:rPr lang="en-US" sz="1000" dirty="0" smtClean="0"/>
                        <a:t>Package Documents </a:t>
                      </a:r>
                      <a:endParaRPr lang="en-US" sz="1000" dirty="0"/>
                    </a:p>
                  </a:txBody>
                  <a:tcPr/>
                </a:tc>
                <a:tc>
                  <a:txBody>
                    <a:bodyPr/>
                    <a:lstStyle/>
                    <a:p>
                      <a:r>
                        <a:rPr lang="en-US" sz="1000" dirty="0" smtClean="0"/>
                        <a:t>build/config/packages </a:t>
                      </a:r>
                      <a:endParaRPr lang="en-US" sz="1000" dirty="0"/>
                    </a:p>
                  </a:txBody>
                  <a:tcPr/>
                </a:tc>
                <a:tc>
                  <a:txBody>
                    <a:bodyPr/>
                    <a:lstStyle/>
                    <a:p>
                      <a:r>
                        <a:rPr lang="en-US" sz="1000" dirty="0" smtClean="0"/>
                        <a:t>Factory default settings defined by packages. </a:t>
                      </a:r>
                    </a:p>
                    <a:p>
                      <a:r>
                        <a:rPr lang="en-US" sz="1000" dirty="0" smtClean="0"/>
                        <a:t>WARNING: These files are generated and should not be directly edited. </a:t>
                      </a:r>
                      <a:endParaRPr lang="en-US" sz="1000" dirty="0"/>
                    </a:p>
                  </a:txBody>
                  <a:tcPr/>
                </a:tc>
              </a:tr>
            </a:tbl>
          </a:graphicData>
        </a:graphic>
      </p:graphicFrame>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Financials component is customized by defining Progress programs that adhere to the Financials Non-Intrusive Customizations guidelines.</a:t>
            </a:r>
          </a:p>
        </p:txBody>
      </p:sp>
      <p:sp>
        <p:nvSpPr>
          <p:cNvPr id="3" name="Title 2"/>
          <p:cNvSpPr>
            <a:spLocks noGrp="1"/>
          </p:cNvSpPr>
          <p:nvPr>
            <p:ph type="title"/>
          </p:nvPr>
        </p:nvSpPr>
        <p:spPr/>
        <p:txBody>
          <a:bodyPr/>
          <a:lstStyle/>
          <a:p>
            <a:r>
              <a:rPr lang="en-US" dirty="0" smtClean="0"/>
              <a:t>Financials Customization</a:t>
            </a:r>
            <a:endParaRPr lang="en-US" dirty="0"/>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Defining Financial Customizations</a:t>
            </a:r>
          </a:p>
          <a:p>
            <a:pPr>
              <a:buNone/>
            </a:pPr>
            <a:r>
              <a:rPr lang="en-US" dirty="0" smtClean="0"/>
              <a:t>Financials Non-Intrusive Customizations templates are distributed in the package fin-customizations</a:t>
            </a:r>
            <a:r>
              <a:rPr lang="en-US" i="1" dirty="0" smtClean="0"/>
              <a:t>.</a:t>
            </a:r>
          </a:p>
          <a:p>
            <a:pPr>
              <a:buNone/>
            </a:pPr>
            <a:r>
              <a:rPr lang="en-US" i="1" dirty="0" smtClean="0"/>
              <a:t>The location of this package on the system can be determined by executing this command.</a:t>
            </a:r>
            <a:endParaRPr lang="en-US" dirty="0" smtClean="0"/>
          </a:p>
          <a:p>
            <a:endParaRPr lang="en-US" dirty="0"/>
          </a:p>
        </p:txBody>
      </p:sp>
      <p:sp>
        <p:nvSpPr>
          <p:cNvPr id="3" name="Title 2"/>
          <p:cNvSpPr>
            <a:spLocks noGrp="1"/>
          </p:cNvSpPr>
          <p:nvPr>
            <p:ph type="title"/>
          </p:nvPr>
        </p:nvSpPr>
        <p:spPr/>
        <p:txBody>
          <a:bodyPr/>
          <a:lstStyle/>
          <a:p>
            <a:r>
              <a:rPr lang="en-US" dirty="0" smtClean="0"/>
              <a:t>Financials Customization</a:t>
            </a:r>
            <a:endParaRPr lang="en-US" dirty="0"/>
          </a:p>
        </p:txBody>
      </p:sp>
      <p:sp>
        <p:nvSpPr>
          <p:cNvPr id="5" name="TextBox 4"/>
          <p:cNvSpPr txBox="1"/>
          <p:nvPr/>
        </p:nvSpPr>
        <p:spPr>
          <a:xfrm>
            <a:off x="440677" y="4329629"/>
            <a:ext cx="8251633" cy="646331"/>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config </a:t>
            </a:r>
            <a:r>
              <a:rPr lang="en-US" sz="1200" dirty="0" smtClean="0">
                <a:latin typeface="Courier New" pitchFamily="49" charset="0"/>
                <a:cs typeface="Courier New" pitchFamily="49" charset="0"/>
              </a:rPr>
              <a:t>packages.fin-customization.dir</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packages.fin-customization.dir</a:t>
            </a:r>
            <a:r>
              <a:rPr lang="en-US" sz="1200" dirty="0" smtClean="0">
                <a:latin typeface="Courier New" pitchFamily="49" charset="0"/>
                <a:cs typeface="Courier New" pitchFamily="49" charset="0"/>
              </a:rPr>
              <a:t>=/dr01/qadapps/qea/build/catalog/packages/fin-</a:t>
            </a:r>
            <a:r>
              <a:rPr lang="en-US" sz="1200" dirty="0" smtClean="0">
                <a:latin typeface="Courier New" pitchFamily="49" charset="0"/>
                <a:cs typeface="Courier New" pitchFamily="49" charset="0"/>
              </a:rPr>
              <a:t>customiz</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ation</a:t>
            </a:r>
            <a:r>
              <a:rPr lang="en-US" sz="1200" dirty="0" smtClean="0">
                <a:latin typeface="Courier New" pitchFamily="49" charset="0"/>
                <a:cs typeface="Courier New" pitchFamily="49" charset="0"/>
              </a:rPr>
              <a:t>/2016/0/80/5</a:t>
            </a:r>
            <a:endParaRPr lang="en-US" sz="1200" dirty="0">
              <a:latin typeface="Courier New" pitchFamily="49" charset="0"/>
              <a:cs typeface="Courier New" pitchFamily="49" charset="0"/>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Financials customizations should be defined in the location configured by the </a:t>
            </a:r>
            <a:r>
              <a:rPr lang="en-US" dirty="0" smtClean="0"/>
              <a:t>customizations.fin.dir</a:t>
            </a:r>
            <a:r>
              <a:rPr lang="en-US" dirty="0" smtClean="0"/>
              <a:t> setting.</a:t>
            </a:r>
          </a:p>
          <a:p>
            <a:pPr>
              <a:buNone/>
            </a:pPr>
            <a:r>
              <a:rPr lang="en-US" i="1" dirty="0" smtClean="0"/>
              <a:t>Execute the following to find the location.</a:t>
            </a:r>
          </a:p>
          <a:p>
            <a:pPr>
              <a:buNone/>
            </a:pPr>
            <a:endParaRPr lang="en-US" i="1" dirty="0" smtClean="0"/>
          </a:p>
          <a:p>
            <a:pPr>
              <a:buNone/>
            </a:pPr>
            <a:endParaRPr lang="en-US" i="1" dirty="0" smtClean="0"/>
          </a:p>
          <a:p>
            <a:pPr>
              <a:buNone/>
            </a:pPr>
            <a:r>
              <a:rPr lang="en-US" dirty="0" smtClean="0"/>
              <a:t>Template files can be copied into the </a:t>
            </a:r>
            <a:r>
              <a:rPr lang="en-US" dirty="0" smtClean="0"/>
              <a:t>customizations.fin.dir</a:t>
            </a:r>
            <a:r>
              <a:rPr lang="en-US" dirty="0" smtClean="0"/>
              <a:t> from the package directory for development.</a:t>
            </a:r>
            <a:endParaRPr lang="en-US" dirty="0"/>
          </a:p>
        </p:txBody>
      </p:sp>
      <p:sp>
        <p:nvSpPr>
          <p:cNvPr id="3" name="Title 2"/>
          <p:cNvSpPr>
            <a:spLocks noGrp="1"/>
          </p:cNvSpPr>
          <p:nvPr>
            <p:ph type="title"/>
          </p:nvPr>
        </p:nvSpPr>
        <p:spPr/>
        <p:txBody>
          <a:bodyPr/>
          <a:lstStyle/>
          <a:p>
            <a:r>
              <a:rPr lang="en-US" dirty="0" smtClean="0"/>
              <a:t>Financials Customization</a:t>
            </a:r>
            <a:endParaRPr lang="en-US" dirty="0"/>
          </a:p>
        </p:txBody>
      </p:sp>
      <p:sp>
        <p:nvSpPr>
          <p:cNvPr id="5" name="TextBox 4"/>
          <p:cNvSpPr txBox="1"/>
          <p:nvPr/>
        </p:nvSpPr>
        <p:spPr>
          <a:xfrm>
            <a:off x="429660" y="2908448"/>
            <a:ext cx="8273668" cy="646331"/>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config </a:t>
            </a:r>
            <a:r>
              <a:rPr lang="en-US" sz="1800" dirty="0" smtClean="0">
                <a:latin typeface="Courier New" pitchFamily="49" charset="0"/>
                <a:cs typeface="Courier New" pitchFamily="49" charset="0"/>
              </a:rPr>
              <a:t>customizations.fin.dir</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customizations.fin.dir</a:t>
            </a:r>
            <a:r>
              <a:rPr lang="en-US" sz="1800" dirty="0" smtClean="0">
                <a:latin typeface="Courier New" pitchFamily="49" charset="0"/>
                <a:cs typeface="Courier New" pitchFamily="49" charset="0"/>
              </a:rPr>
              <a:t>=/dr01/qadapps/qea/customizations/fin</a:t>
            </a:r>
            <a:endParaRPr lang="en-US" sz="1800" dirty="0">
              <a:latin typeface="Courier New" pitchFamily="49" charset="0"/>
              <a:cs typeface="Courier New" pitchFamily="49" charset="0"/>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customization programs will be compiled into the location specified by the </a:t>
            </a:r>
            <a:r>
              <a:rPr lang="en-US" dirty="0" smtClean="0"/>
              <a:t>code.fin.dir</a:t>
            </a:r>
            <a:r>
              <a:rPr lang="en-US" dirty="0" smtClean="0"/>
              <a:t> setting.</a:t>
            </a:r>
          </a:p>
          <a:p>
            <a:pPr>
              <a:buNone/>
            </a:pPr>
            <a:r>
              <a:rPr lang="en-US" i="1" dirty="0" smtClean="0"/>
              <a:t>Execute the following to find the location.</a:t>
            </a:r>
            <a:endParaRPr lang="en-US" dirty="0"/>
          </a:p>
        </p:txBody>
      </p:sp>
      <p:sp>
        <p:nvSpPr>
          <p:cNvPr id="3" name="Title 2"/>
          <p:cNvSpPr>
            <a:spLocks noGrp="1"/>
          </p:cNvSpPr>
          <p:nvPr>
            <p:ph type="title"/>
          </p:nvPr>
        </p:nvSpPr>
        <p:spPr/>
        <p:txBody>
          <a:bodyPr/>
          <a:lstStyle/>
          <a:p>
            <a:r>
              <a:rPr lang="en-US" dirty="0" smtClean="0"/>
              <a:t>Financials Customization</a:t>
            </a:r>
            <a:endParaRPr lang="en-US" dirty="0"/>
          </a:p>
        </p:txBody>
      </p:sp>
      <p:sp>
        <p:nvSpPr>
          <p:cNvPr id="5" name="TextBox 4"/>
          <p:cNvSpPr txBox="1"/>
          <p:nvPr/>
        </p:nvSpPr>
        <p:spPr>
          <a:xfrm>
            <a:off x="848305" y="2864381"/>
            <a:ext cx="7436386" cy="584775"/>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config </a:t>
            </a:r>
            <a:r>
              <a:rPr lang="en-US" sz="1600" dirty="0" smtClean="0">
                <a:latin typeface="Courier New" pitchFamily="49" charset="0"/>
                <a:cs typeface="Courier New" pitchFamily="49" charset="0"/>
              </a:rPr>
              <a:t>code.fin.dir</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code.fin.dir</a:t>
            </a:r>
            <a:r>
              <a:rPr lang="en-US" sz="1600" dirty="0" smtClean="0">
                <a:latin typeface="Courier New" pitchFamily="49" charset="0"/>
                <a:cs typeface="Courier New" pitchFamily="49" charset="0"/>
              </a:rPr>
              <a:t>=/dr01/qadapps/qea/dist/fin/</a:t>
            </a:r>
            <a:r>
              <a:rPr lang="en-US" sz="1600" dirty="0" smtClean="0">
                <a:latin typeface="Courier New" pitchFamily="49" charset="0"/>
                <a:cs typeface="Courier New" pitchFamily="49" charset="0"/>
              </a:rPr>
              <a:t>customcode</a:t>
            </a:r>
            <a:endParaRPr lang="en-US" sz="1600" dirty="0">
              <a:latin typeface="Courier New" pitchFamily="49" charset="0"/>
              <a:cs typeface="Courier New" pitchFamily="49" charset="0"/>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This is automatically included in the Financials appserver PROPATH:</a:t>
            </a:r>
            <a:endParaRPr lang="en-US" dirty="0"/>
          </a:p>
        </p:txBody>
      </p:sp>
      <p:sp>
        <p:nvSpPr>
          <p:cNvPr id="3" name="Title 2"/>
          <p:cNvSpPr>
            <a:spLocks noGrp="1"/>
          </p:cNvSpPr>
          <p:nvPr>
            <p:ph type="title"/>
          </p:nvPr>
        </p:nvSpPr>
        <p:spPr/>
        <p:txBody>
          <a:bodyPr/>
          <a:lstStyle/>
          <a:p>
            <a:r>
              <a:rPr lang="en-US" dirty="0" smtClean="0"/>
              <a:t>Financials Customization</a:t>
            </a:r>
            <a:endParaRPr lang="en-US" dirty="0"/>
          </a:p>
        </p:txBody>
      </p:sp>
      <p:sp>
        <p:nvSpPr>
          <p:cNvPr id="5" name="TextBox 4"/>
          <p:cNvSpPr txBox="1"/>
          <p:nvPr/>
        </p:nvSpPr>
        <p:spPr>
          <a:xfrm>
            <a:off x="231354" y="2445745"/>
            <a:ext cx="8659257" cy="2554545"/>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config </a:t>
            </a:r>
            <a:r>
              <a:rPr lang="en-US" sz="1600" dirty="0" smtClean="0">
                <a:latin typeface="Courier New" pitchFamily="49" charset="0"/>
                <a:cs typeface="Courier New" pitchFamily="49" charset="0"/>
              </a:rPr>
              <a:t>appserver.fin.propath</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appserver.fin.propath</a:t>
            </a:r>
            <a:r>
              <a:rPr lang="en-US" sz="1600" dirty="0" smtClean="0">
                <a:latin typeface="Courier New" pitchFamily="49" charset="0"/>
                <a:cs typeface="Courier New" pitchFamily="49" charset="0"/>
              </a:rPr>
              <a:t>=/dr01/qadapps/qea/config,/dr01/qadapps/qea/b</a:t>
            </a:r>
          </a:p>
          <a:p>
            <a:pPr algn="l"/>
            <a:r>
              <a:rPr lang="en-US" sz="1600" dirty="0" smtClean="0">
                <a:latin typeface="Courier New" pitchFamily="49" charset="0"/>
                <a:cs typeface="Courier New" pitchFamily="49" charset="0"/>
              </a:rPr>
              <a:t>uild</a:t>
            </a:r>
            <a:r>
              <a:rPr lang="en-US" sz="1600" dirty="0" smtClean="0">
                <a:latin typeface="Courier New" pitchFamily="49" charset="0"/>
                <a:cs typeface="Courier New" pitchFamily="49" charset="0"/>
              </a:rPr>
              <a:t>/catalog/packages/qracore/2/17/0/32/</a:t>
            </a:r>
            <a:r>
              <a:rPr lang="en-US" sz="1600" dirty="0" smtClean="0">
                <a:latin typeface="Courier New" pitchFamily="49" charset="0"/>
                <a:cs typeface="Courier New" pitchFamily="49" charset="0"/>
              </a:rPr>
              <a:t>qad.qra.core</a:t>
            </a:r>
            <a:r>
              <a:rPr lang="en-US" sz="1600" dirty="0" smtClean="0">
                <a:latin typeface="Courier New" pitchFamily="49" charset="0"/>
                <a:cs typeface="Courier New" pitchFamily="49" charset="0"/>
              </a:rPr>
              <a:t>/bin/</a:t>
            </a:r>
            <a:r>
              <a:rPr lang="en-US" sz="1600" dirty="0" smtClean="0">
                <a:latin typeface="Courier New" pitchFamily="49" charset="0"/>
                <a:cs typeface="Courier New" pitchFamily="49" charset="0"/>
              </a:rPr>
              <a:t>qracore.p</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l,/dr01/qadapps/qea/dist/fin/patch,/dr01/qadapps/qea/dist/fin,</a:t>
            </a:r>
          </a:p>
          <a:p>
            <a:pPr algn="l"/>
            <a:r>
              <a:rPr lang="en-US" sz="1600" dirty="0" smtClean="0">
                <a:latin typeface="Courier New" pitchFamily="49" charset="0"/>
                <a:cs typeface="Courier New" pitchFamily="49" charset="0"/>
              </a:rPr>
              <a:t>/dr01/qadapps/qea/dist/pro/com/mfgpro,/dr01/qadapps/qea/build/</a:t>
            </a:r>
            <a:r>
              <a:rPr lang="en-US" sz="1600" dirty="0" smtClean="0">
                <a:latin typeface="Courier New" pitchFamily="49" charset="0"/>
                <a:cs typeface="Courier New" pitchFamily="49" charset="0"/>
              </a:rPr>
              <a:t>cata</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log/packages/fin-</a:t>
            </a:r>
            <a:r>
              <a:rPr lang="en-US" sz="1600" dirty="0" smtClean="0">
                <a:latin typeface="Courier New" pitchFamily="49" charset="0"/>
                <a:cs typeface="Courier New" pitchFamily="49" charset="0"/>
              </a:rPr>
              <a:t>bldata</a:t>
            </a:r>
            <a:r>
              <a:rPr lang="en-US" sz="1600" dirty="0" smtClean="0">
                <a:latin typeface="Courier New" pitchFamily="49" charset="0"/>
                <a:cs typeface="Courier New" pitchFamily="49" charset="0"/>
              </a:rPr>
              <a:t>/2016/0/80/5,/dr01/qadapps/qea/build/catalo</a:t>
            </a:r>
          </a:p>
          <a:p>
            <a:pPr algn="l"/>
            <a:r>
              <a:rPr lang="en-US" sz="1600" dirty="0" smtClean="0">
                <a:latin typeface="Courier New" pitchFamily="49" charset="0"/>
                <a:cs typeface="Courier New" pitchFamily="49" charset="0"/>
              </a:rPr>
              <a:t>g/packages/fin-bin64-qadfin/2016/0/80/5/qadfin.pl,.,</a:t>
            </a:r>
          </a:p>
          <a:p>
            <a:pPr algn="l"/>
            <a:r>
              <a:rPr lang="en-US" sz="1600" dirty="0" smtClean="0">
                <a:latin typeface="Courier New" pitchFamily="49" charset="0"/>
                <a:cs typeface="Courier New" pitchFamily="49" charset="0"/>
              </a:rPr>
              <a:t>/dr01/qadapps/qea/build/catalog/packages/qra-oe11/1/1/166/0/lib/</a:t>
            </a:r>
            <a:r>
              <a:rPr lang="en-US" sz="1600" dirty="0" smtClean="0">
                <a:latin typeface="Courier New" pitchFamily="49" charset="0"/>
                <a:cs typeface="Courier New" pitchFamily="49" charset="0"/>
              </a:rPr>
              <a:t>qr</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a.pl,/dr01/qadapps/qea/dist/mfg,/dr01/qadapps/qea/dist/mfg/us,/dr0</a:t>
            </a:r>
          </a:p>
          <a:p>
            <a:pPr algn="l"/>
            <a:r>
              <a:rPr lang="en-US" sz="1600" dirty="0" smtClean="0">
                <a:latin typeface="Courier New" pitchFamily="49" charset="0"/>
                <a:cs typeface="Courier New" pitchFamily="49" charset="0"/>
              </a:rPr>
              <a:t>1/qadapps/qea/dist/mfg/us/bbi,/dr01/qadapps/qea/dist/</a:t>
            </a:r>
            <a:r>
              <a:rPr lang="en-US" sz="1600" dirty="0" smtClean="0">
                <a:latin typeface="Courier New" pitchFamily="49" charset="0"/>
                <a:cs typeface="Courier New" pitchFamily="49" charset="0"/>
              </a:rPr>
              <a:t>qxtadpt</a:t>
            </a:r>
            <a:endParaRPr lang="en-US" sz="1600" dirty="0">
              <a:latin typeface="Courier New" pitchFamily="49" charset="0"/>
              <a:cs typeface="Courier New" pitchFamily="49" charset="0"/>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Applying Financial Customization</a:t>
            </a:r>
          </a:p>
          <a:p>
            <a:pPr>
              <a:buNone/>
            </a:pPr>
            <a:r>
              <a:rPr lang="en-US" dirty="0" smtClean="0"/>
              <a:t>To apply Financial Customizations the update command must be executed.</a:t>
            </a:r>
          </a:p>
          <a:p>
            <a:pPr>
              <a:buNone/>
            </a:pPr>
            <a:endParaRPr lang="en-US" dirty="0" smtClean="0"/>
          </a:p>
          <a:p>
            <a:pPr>
              <a:buNone/>
            </a:pPr>
            <a:endParaRPr lang="en-US" dirty="0" smtClean="0"/>
          </a:p>
          <a:p>
            <a:pPr>
              <a:buNone/>
            </a:pPr>
            <a:r>
              <a:rPr lang="en-US" i="1" dirty="0" smtClean="0"/>
              <a:t>Alternatively as a convenience the following command can be executed to apply the customizations when the change is a code change only.</a:t>
            </a:r>
            <a:endParaRPr lang="en-US" dirty="0"/>
          </a:p>
        </p:txBody>
      </p:sp>
      <p:sp>
        <p:nvSpPr>
          <p:cNvPr id="3" name="Title 2"/>
          <p:cNvSpPr>
            <a:spLocks noGrp="1"/>
          </p:cNvSpPr>
          <p:nvPr>
            <p:ph type="title"/>
          </p:nvPr>
        </p:nvSpPr>
        <p:spPr/>
        <p:txBody>
          <a:bodyPr/>
          <a:lstStyle/>
          <a:p>
            <a:r>
              <a:rPr lang="en-US" dirty="0" smtClean="0"/>
              <a:t>Financials Customization</a:t>
            </a:r>
            <a:endParaRPr lang="en-US" dirty="0"/>
          </a:p>
        </p:txBody>
      </p:sp>
      <p:sp>
        <p:nvSpPr>
          <p:cNvPr id="5" name="TextBox 4"/>
          <p:cNvSpPr txBox="1"/>
          <p:nvPr/>
        </p:nvSpPr>
        <p:spPr>
          <a:xfrm>
            <a:off x="881349" y="2412692"/>
            <a:ext cx="7359268"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a:t>
            </a:r>
            <a:endParaRPr lang="en-US" sz="2400" dirty="0">
              <a:latin typeface="Courier New" pitchFamily="49" charset="0"/>
              <a:cs typeface="Courier New" pitchFamily="49" charset="0"/>
            </a:endParaRPr>
          </a:p>
        </p:txBody>
      </p:sp>
      <p:sp>
        <p:nvSpPr>
          <p:cNvPr id="6" name="TextBox 5"/>
          <p:cNvSpPr txBox="1"/>
          <p:nvPr/>
        </p:nvSpPr>
        <p:spPr>
          <a:xfrm>
            <a:off x="903383" y="5244028"/>
            <a:ext cx="7326218"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code-fin-update</a:t>
            </a:r>
            <a:endParaRPr lang="en-US" sz="2400" dirty="0">
              <a:latin typeface="Courier New" pitchFamily="49" charset="0"/>
              <a:cs typeface="Courier New" pitchFamily="49" charset="0"/>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Additional databases and database servers can be configured.</a:t>
            </a:r>
          </a:p>
          <a:p>
            <a:pPr>
              <a:buNone/>
            </a:pPr>
            <a:r>
              <a:rPr lang="en-US" b="1" dirty="0" smtClean="0"/>
              <a:t>Database</a:t>
            </a:r>
          </a:p>
          <a:p>
            <a:pPr>
              <a:buNone/>
            </a:pPr>
            <a:r>
              <a:rPr lang="en-US" dirty="0" smtClean="0"/>
              <a:t>Defines a new database named 'custom' that inherits the default database settings.</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
        <p:nvSpPr>
          <p:cNvPr id="5" name="TextBox 4"/>
          <p:cNvSpPr txBox="1"/>
          <p:nvPr/>
        </p:nvSpPr>
        <p:spPr>
          <a:xfrm>
            <a:off x="903384" y="3778786"/>
            <a:ext cx="7304182" cy="1200329"/>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@extends </a:t>
            </a:r>
            <a:r>
              <a:rPr lang="en-US" sz="2400" dirty="0" smtClean="0">
                <a:latin typeface="Courier New" pitchFamily="49" charset="0"/>
                <a:cs typeface="Courier New" pitchFamily="49" charset="0"/>
              </a:rPr>
              <a:t>db._base</a:t>
            </a:r>
            <a:endParaRPr lang="en-US" sz="2400" dirty="0" smtClean="0">
              <a:latin typeface="Courier New" pitchFamily="49" charset="0"/>
              <a:cs typeface="Courier New" pitchFamily="49" charset="0"/>
            </a:endParaRPr>
          </a:p>
          <a:p>
            <a:pPr algn="l"/>
            <a:r>
              <a:rPr lang="en-US" sz="2400" dirty="0" smtClean="0">
                <a:latin typeface="Courier New" pitchFamily="49" charset="0"/>
                <a:cs typeface="Courier New" pitchFamily="49" charset="0"/>
              </a:rPr>
              <a:t>db.custom</a:t>
            </a:r>
            <a:r>
              <a:rPr lang="en-US" sz="2400" dirty="0" smtClean="0">
                <a:latin typeface="Courier New" pitchFamily="49" charset="0"/>
                <a:cs typeface="Courier New" pitchFamily="49" charset="0"/>
              </a:rPr>
              <a:t>=</a:t>
            </a:r>
          </a:p>
          <a:p>
            <a:pPr algn="l"/>
            <a:r>
              <a:rPr lang="en-US" sz="2400" dirty="0" smtClean="0">
                <a:latin typeface="Courier New" pitchFamily="49" charset="0"/>
                <a:cs typeface="Courier New" pitchFamily="49" charset="0"/>
              </a:rPr>
              <a:t>db.custom.physicalname=custom</a:t>
            </a:r>
            <a:endParaRPr lang="en-US" sz="2400" dirty="0">
              <a:latin typeface="Courier New" pitchFamily="49" charset="0"/>
              <a:cs typeface="Courier New" pitchFamily="49" charset="0"/>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display the configuration of the database.</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To display help for database settings.</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
        <p:nvSpPr>
          <p:cNvPr id="5" name="TextBox 4"/>
          <p:cNvSpPr txBox="1"/>
          <p:nvPr/>
        </p:nvSpPr>
        <p:spPr>
          <a:xfrm>
            <a:off x="892366" y="1520322"/>
            <a:ext cx="7326217" cy="230832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config </a:t>
            </a:r>
            <a:r>
              <a:rPr lang="en-US" sz="1600" dirty="0" smtClean="0">
                <a:latin typeface="Courier New" pitchFamily="49" charset="0"/>
                <a:cs typeface="Courier New" pitchFamily="49" charset="0"/>
              </a:rPr>
              <a:t>db.custom</a:t>
            </a:r>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db.custom.bi=16384</a:t>
            </a:r>
          </a:p>
          <a:p>
            <a:pPr algn="l"/>
            <a:r>
              <a:rPr lang="en-US" sz="1600" dirty="0" smtClean="0">
                <a:latin typeface="Courier New" pitchFamily="49" charset="0"/>
                <a:cs typeface="Courier New" pitchFamily="49" charset="0"/>
              </a:rPr>
              <a:t>db.custom.biblocksize</a:t>
            </a:r>
            <a:r>
              <a:rPr lang="en-US" sz="1600" dirty="0" smtClean="0">
                <a:latin typeface="Courier New" pitchFamily="49" charset="0"/>
                <a:cs typeface="Courier New" pitchFamily="49" charset="0"/>
              </a:rPr>
              <a:t>=16</a:t>
            </a:r>
          </a:p>
          <a:p>
            <a:pPr algn="l"/>
            <a:r>
              <a:rPr lang="en-US" sz="1600" dirty="0" smtClean="0">
                <a:latin typeface="Courier New" pitchFamily="49" charset="0"/>
                <a:cs typeface="Courier New" pitchFamily="49" charset="0"/>
              </a:rPr>
              <a:t>db.custom.blocksize</a:t>
            </a:r>
            <a:r>
              <a:rPr lang="en-US" sz="1600" dirty="0" smtClean="0">
                <a:latin typeface="Courier New" pitchFamily="49" charset="0"/>
                <a:cs typeface="Courier New" pitchFamily="49" charset="0"/>
              </a:rPr>
              <a:t>=8</a:t>
            </a:r>
          </a:p>
          <a:p>
            <a:pPr algn="l"/>
            <a:r>
              <a:rPr lang="en-US" sz="1600" dirty="0" smtClean="0">
                <a:latin typeface="Courier New" pitchFamily="49" charset="0"/>
                <a:cs typeface="Courier New" pitchFamily="49" charset="0"/>
              </a:rPr>
              <a:t>db.custom.centuryformat</a:t>
            </a:r>
            <a:r>
              <a:rPr lang="en-US" sz="1600" dirty="0" smtClean="0">
                <a:latin typeface="Courier New" pitchFamily="49" charset="0"/>
                <a:cs typeface="Courier New" pitchFamily="49" charset="0"/>
              </a:rPr>
              <a:t>=1950</a:t>
            </a:r>
          </a:p>
          <a:p>
            <a:pPr algn="l"/>
            <a:r>
              <a:rPr lang="en-US" sz="1600" dirty="0" smtClean="0">
                <a:latin typeface="Courier New" pitchFamily="49" charset="0"/>
                <a:cs typeface="Courier New" pitchFamily="49" charset="0"/>
              </a:rPr>
              <a:t>db.custom.codepage</a:t>
            </a:r>
            <a:r>
              <a:rPr lang="en-US" sz="1600" dirty="0" smtClean="0">
                <a:latin typeface="Courier New" pitchFamily="49" charset="0"/>
                <a:cs typeface="Courier New" pitchFamily="49" charset="0"/>
              </a:rPr>
              <a:t>=utf-8</a:t>
            </a:r>
          </a:p>
          <a:p>
            <a:pPr algn="l"/>
            <a:r>
              <a:rPr lang="en-US" sz="1600" dirty="0" smtClean="0">
                <a:latin typeface="Courier New" pitchFamily="49" charset="0"/>
                <a:cs typeface="Courier New" pitchFamily="49" charset="0"/>
              </a:rPr>
              <a:t>db.custom.collation</a:t>
            </a:r>
            <a:r>
              <a:rPr lang="en-US" sz="1600" dirty="0" smtClean="0">
                <a:latin typeface="Courier New" pitchFamily="49" charset="0"/>
                <a:cs typeface="Courier New" pitchFamily="49" charset="0"/>
              </a:rPr>
              <a:t>=ICU-UCA</a:t>
            </a:r>
          </a:p>
          <a:p>
            <a:pPr algn="l"/>
            <a:r>
              <a:rPr lang="en-US" sz="1600" dirty="0" smtClean="0">
                <a:latin typeface="Courier New" pitchFamily="49" charset="0"/>
                <a:cs typeface="Courier New" pitchFamily="49" charset="0"/>
              </a:rPr>
              <a:t>db.custom.dir</a:t>
            </a:r>
            <a:r>
              <a:rPr lang="en-US" sz="1600" dirty="0" smtClean="0">
                <a:latin typeface="Courier New" pitchFamily="49" charset="0"/>
                <a:cs typeface="Courier New" pitchFamily="49" charset="0"/>
              </a:rPr>
              <a:t>=/dr01/qadapps/qea/databases</a:t>
            </a:r>
          </a:p>
          <a:p>
            <a:pPr algn="l"/>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
        <p:nvSpPr>
          <p:cNvPr id="6" name="TextBox 5"/>
          <p:cNvSpPr txBox="1"/>
          <p:nvPr/>
        </p:nvSpPr>
        <p:spPr>
          <a:xfrm>
            <a:off x="903383" y="4836404"/>
            <a:ext cx="7326217"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help db.</a:t>
            </a:r>
            <a:endParaRPr lang="en-US" sz="1800" dirty="0">
              <a:latin typeface="Courier New" pitchFamily="49" charset="0"/>
              <a:cs typeface="Courier New" pitchFamily="49" charset="0"/>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Database Server</a:t>
            </a:r>
          </a:p>
          <a:p>
            <a:pPr>
              <a:buNone/>
            </a:pPr>
            <a:r>
              <a:rPr lang="en-US" dirty="0" smtClean="0"/>
              <a:t>Defines a database server that inherits the default database server settings.</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
        <p:nvSpPr>
          <p:cNvPr id="5" name="TextBox 4"/>
          <p:cNvSpPr txBox="1"/>
          <p:nvPr/>
        </p:nvSpPr>
        <p:spPr>
          <a:xfrm>
            <a:off x="837283" y="2831336"/>
            <a:ext cx="7458419" cy="2062103"/>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 @extends </a:t>
            </a:r>
            <a:r>
              <a:rPr lang="en-US" sz="1600" dirty="0" smtClean="0">
                <a:latin typeface="Courier New" pitchFamily="49" charset="0"/>
                <a:cs typeface="Courier New" pitchFamily="49" charset="0"/>
              </a:rPr>
              <a:t>dbserver._base</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dbserver.custom</a:t>
            </a:r>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dbserver.custom.name=db-${db.custom.physicalname}</a:t>
            </a:r>
          </a:p>
          <a:p>
            <a:pPr algn="l"/>
            <a:r>
              <a:rPr lang="en-US" sz="1600" dirty="0" smtClean="0">
                <a:latin typeface="Courier New" pitchFamily="49" charset="0"/>
                <a:cs typeface="Courier New" pitchFamily="49" charset="0"/>
              </a:rPr>
              <a:t>dbserver.custom.databasename</a:t>
            </a:r>
            <a:r>
              <a:rPr lang="en-US" sz="1600" dirty="0" smtClean="0">
                <a:latin typeface="Courier New" pitchFamily="49" charset="0"/>
                <a:cs typeface="Courier New" pitchFamily="49" charset="0"/>
              </a:rPr>
              <a:t>=${</a:t>
            </a:r>
            <a:r>
              <a:rPr lang="en-US" sz="1600" dirty="0" smtClean="0">
                <a:latin typeface="Courier New" pitchFamily="49" charset="0"/>
                <a:cs typeface="Courier New" pitchFamily="49" charset="0"/>
              </a:rPr>
              <a:t>db.custom.dir</a:t>
            </a:r>
            <a:r>
              <a:rPr lang="en-US" sz="1600" dirty="0" smtClean="0">
                <a:latin typeface="Courier New" pitchFamily="49" charset="0"/>
                <a:cs typeface="Courier New" pitchFamily="49" charset="0"/>
              </a:rPr>
              <a:t>}/${</a:t>
            </a:r>
            <a:r>
              <a:rPr lang="en-US" sz="1600" dirty="0" smtClean="0">
                <a:latin typeface="Courier New" pitchFamily="49" charset="0"/>
                <a:cs typeface="Courier New" pitchFamily="49" charset="0"/>
              </a:rPr>
              <a:t>db.custom.physical</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name}</a:t>
            </a:r>
          </a:p>
          <a:p>
            <a:pPr algn="l"/>
            <a:r>
              <a:rPr lang="en-US" sz="1600" dirty="0" smtClean="0">
                <a:latin typeface="Courier New" pitchFamily="49" charset="0"/>
                <a:cs typeface="Courier New" pitchFamily="49" charset="0"/>
              </a:rPr>
              <a:t>dbserver.custom.fourgl.network</a:t>
            </a:r>
            <a:r>
              <a:rPr lang="en-US" sz="1600" dirty="0" smtClean="0">
                <a:latin typeface="Courier New" pitchFamily="49" charset="0"/>
                <a:cs typeface="Courier New" pitchFamily="49" charset="0"/>
              </a:rPr>
              <a:t>=true</a:t>
            </a:r>
          </a:p>
          <a:p>
            <a:pPr algn="l"/>
            <a:r>
              <a:rPr lang="en-US" sz="1600" dirty="0" smtClean="0">
                <a:latin typeface="Courier New" pitchFamily="49" charset="0"/>
                <a:cs typeface="Courier New" pitchFamily="49" charset="0"/>
              </a:rPr>
              <a:t>dbserver.custom.fourgl.port</a:t>
            </a:r>
            <a:r>
              <a:rPr lang="en-US" sz="1600" dirty="0" smtClean="0">
                <a:latin typeface="Courier New" pitchFamily="49" charset="0"/>
                <a:cs typeface="Courier New" pitchFamily="49" charset="0"/>
              </a:rPr>
              <a:t>=23600</a:t>
            </a:r>
            <a:endParaRPr lang="en-US" sz="1600" dirty="0">
              <a:latin typeface="Courier New" pitchFamily="49" charset="0"/>
              <a:cs typeface="Courier New" pitchFamily="49" charset="0"/>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database server is associated with the database by sharing the same INSTANCE name. For example, the "</a:t>
            </a:r>
            <a:r>
              <a:rPr lang="en-US" dirty="0" smtClean="0"/>
              <a:t>dbserver.custom</a:t>
            </a:r>
            <a:r>
              <a:rPr lang="en-US" dirty="0" smtClean="0"/>
              <a:t>" is the database server for "</a:t>
            </a:r>
            <a:r>
              <a:rPr lang="en-US" dirty="0" smtClean="0"/>
              <a:t>db.custom</a:t>
            </a:r>
            <a:r>
              <a:rPr lang="en-US" dirty="0" smtClean="0"/>
              <a:t>" because they share the instance name "custom".</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Configuration</a:t>
            </a:r>
            <a:endParaRPr lang="en-US" dirty="0"/>
          </a:p>
        </p:txBody>
      </p:sp>
      <p:sp>
        <p:nvSpPr>
          <p:cNvPr id="5" name="TextBox 4"/>
          <p:cNvSpPr txBox="1"/>
          <p:nvPr/>
        </p:nvSpPr>
        <p:spPr>
          <a:xfrm>
            <a:off x="914400" y="1123715"/>
            <a:ext cx="7315200" cy="830997"/>
          </a:xfrm>
          <a:prstGeom prst="rect">
            <a:avLst/>
          </a:prstGeom>
          <a:noFill/>
          <a:ln>
            <a:solidFill>
              <a:srgbClr val="C00000"/>
            </a:solidFill>
          </a:ln>
        </p:spPr>
        <p:txBody>
          <a:bodyPr wrap="square" rtlCol="0">
            <a:spAutoFit/>
          </a:bodyPr>
          <a:lstStyle/>
          <a:p>
            <a:r>
              <a:rPr lang="en-US" sz="2400" dirty="0" smtClean="0"/>
              <a:t>The only configuration file that should ever be modified is build/config/configuration.properties.</a:t>
            </a:r>
            <a:endParaRPr lang="en-US" sz="2400" dirty="0"/>
          </a:p>
        </p:txBody>
      </p:sp>
      <p:sp>
        <p:nvSpPr>
          <p:cNvPr id="6" name="TextBox 5"/>
          <p:cNvSpPr txBox="1"/>
          <p:nvPr/>
        </p:nvSpPr>
        <p:spPr>
          <a:xfrm>
            <a:off x="892366" y="2677099"/>
            <a:ext cx="7348251" cy="1077218"/>
          </a:xfrm>
          <a:prstGeom prst="rect">
            <a:avLst/>
          </a:prstGeom>
          <a:noFill/>
          <a:ln>
            <a:solidFill>
              <a:schemeClr val="tx1"/>
            </a:solidFill>
          </a:ln>
        </p:spPr>
        <p:txBody>
          <a:bodyPr wrap="square" rtlCol="0">
            <a:spAutoFit/>
          </a:bodyPr>
          <a:lstStyle/>
          <a:p>
            <a:r>
              <a:rPr lang="en-US" sz="2400" dirty="0" smtClean="0"/>
              <a:t>The fully resolved settings are written to the following file for reference purposes: </a:t>
            </a:r>
            <a:r>
              <a:rPr lang="en-US" sz="1600" dirty="0" smtClean="0">
                <a:latin typeface="Courier New" pitchFamily="49" charset="0"/>
                <a:cs typeface="Courier New" pitchFamily="49" charset="0"/>
              </a:rPr>
              <a:t>build/work/system/config/current/application.properties</a:t>
            </a:r>
            <a:endParaRPr lang="en-US" sz="1600" dirty="0">
              <a:latin typeface="Courier New" pitchFamily="49" charset="0"/>
              <a:cs typeface="Courier New" pitchFamily="49" charset="0"/>
            </a:endParaRPr>
          </a:p>
        </p:txBody>
      </p:sp>
      <p:sp>
        <p:nvSpPr>
          <p:cNvPr id="7" name="TextBox 6"/>
          <p:cNvSpPr txBox="1"/>
          <p:nvPr/>
        </p:nvSpPr>
        <p:spPr>
          <a:xfrm>
            <a:off x="440675" y="4120308"/>
            <a:ext cx="4924539" cy="1938992"/>
          </a:xfrm>
          <a:prstGeom prst="rect">
            <a:avLst/>
          </a:prstGeom>
          <a:noFill/>
        </p:spPr>
        <p:txBody>
          <a:bodyPr wrap="square" rtlCol="0">
            <a:spAutoFit/>
          </a:bodyPr>
          <a:lstStyle/>
          <a:p>
            <a:pPr algn="l"/>
            <a:r>
              <a:rPr lang="en-US" sz="2000" i="1" dirty="0" smtClean="0"/>
              <a:t>See:</a:t>
            </a:r>
          </a:p>
          <a:p>
            <a:pPr algn="l"/>
            <a:r>
              <a:rPr lang="en-US" sz="2000" dirty="0" smtClean="0"/>
              <a:t>config</a:t>
            </a:r>
          </a:p>
          <a:p>
            <a:pPr algn="l"/>
            <a:r>
              <a:rPr lang="en-US" sz="2000" dirty="0" smtClean="0"/>
              <a:t>help</a:t>
            </a:r>
          </a:p>
          <a:p>
            <a:pPr algn="l"/>
            <a:r>
              <a:rPr lang="en-US" sz="2000" dirty="0" smtClean="0"/>
              <a:t>update</a:t>
            </a:r>
          </a:p>
          <a:p>
            <a:pPr algn="l"/>
            <a:r>
              <a:rPr lang="en-US" sz="2000" dirty="0" smtClean="0"/>
              <a:t>validate</a:t>
            </a:r>
          </a:p>
          <a:p>
            <a:pPr algn="l"/>
            <a:r>
              <a:rPr lang="en-US" sz="2000" dirty="0" smtClean="0"/>
              <a:t>Configuration Files</a:t>
            </a:r>
            <a:endParaRPr lang="en-US" sz="2000" dirty="0"/>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display the configuration of the database</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
        <p:nvSpPr>
          <p:cNvPr id="5" name="TextBox 4"/>
          <p:cNvSpPr txBox="1"/>
          <p:nvPr/>
        </p:nvSpPr>
        <p:spPr>
          <a:xfrm>
            <a:off x="804238" y="1905918"/>
            <a:ext cx="7535537" cy="3293209"/>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config </a:t>
            </a:r>
            <a:r>
              <a:rPr lang="en-US" sz="1600" dirty="0" smtClean="0">
                <a:latin typeface="Courier New" pitchFamily="49" charset="0"/>
                <a:cs typeface="Courier New" pitchFamily="49" charset="0"/>
              </a:rPr>
              <a:t>dbserver.custom</a:t>
            </a:r>
            <a:r>
              <a:rPr lang="en-US" sz="1600" dirty="0" smtClean="0">
                <a:latin typeface="Courier New" pitchFamily="49" charset="0"/>
                <a:cs typeface="Courier New" pitchFamily="49" charset="0"/>
              </a:rPr>
              <a:t>.*</a:t>
            </a:r>
          </a:p>
          <a:p>
            <a:pPr algn="l"/>
            <a:r>
              <a:rPr lang="en-US" sz="1600" dirty="0" smtClean="0">
                <a:latin typeface="Courier New" pitchFamily="49" charset="0"/>
                <a:cs typeface="Courier New" pitchFamily="49" charset="0"/>
              </a:rPr>
              <a:t>dbserver.custom.afterimagebuffers</a:t>
            </a:r>
            <a:r>
              <a:rPr lang="en-US" sz="1600" dirty="0" smtClean="0">
                <a:latin typeface="Courier New" pitchFamily="49" charset="0"/>
                <a:cs typeface="Courier New" pitchFamily="49" charset="0"/>
              </a:rPr>
              <a:t>=50</a:t>
            </a:r>
          </a:p>
          <a:p>
            <a:pPr algn="l"/>
            <a:r>
              <a:rPr lang="en-US" sz="1600" dirty="0" smtClean="0">
                <a:latin typeface="Courier New" pitchFamily="49" charset="0"/>
                <a:cs typeface="Courier New" pitchFamily="49" charset="0"/>
              </a:rPr>
              <a:t>dbserver.custom.archivaldir</a:t>
            </a:r>
            <a:r>
              <a:rPr lang="en-US" sz="1600" dirty="0" smtClean="0">
                <a:latin typeface="Courier New" pitchFamily="49" charset="0"/>
                <a:cs typeface="Courier New" pitchFamily="49" charset="0"/>
              </a:rPr>
              <a:t>=/dr01/qadapps/qea/build/work/ai</a:t>
            </a:r>
          </a:p>
          <a:p>
            <a:pPr algn="l"/>
            <a:r>
              <a:rPr lang="en-US" sz="1600" dirty="0" smtClean="0">
                <a:latin typeface="Courier New" pitchFamily="49" charset="0"/>
                <a:cs typeface="Courier New" pitchFamily="49" charset="0"/>
              </a:rPr>
              <a:t>dbserver.custom.archivalinterval</a:t>
            </a:r>
            <a:r>
              <a:rPr lang="en-US" sz="1600" dirty="0" smtClean="0">
                <a:latin typeface="Courier New" pitchFamily="49" charset="0"/>
                <a:cs typeface="Courier New" pitchFamily="49" charset="0"/>
              </a:rPr>
              <a:t>=120</a:t>
            </a:r>
          </a:p>
          <a:p>
            <a:pPr algn="l"/>
            <a:r>
              <a:rPr lang="en-US" sz="1600" dirty="0" smtClean="0">
                <a:latin typeface="Courier New" pitchFamily="49" charset="0"/>
                <a:cs typeface="Courier New" pitchFamily="49" charset="0"/>
              </a:rPr>
              <a:t>dbserver.custom.asynchronouspagewriters</a:t>
            </a:r>
            <a:r>
              <a:rPr lang="en-US" sz="1600" dirty="0" smtClean="0">
                <a:latin typeface="Courier New" pitchFamily="49" charset="0"/>
                <a:cs typeface="Courier New" pitchFamily="49" charset="0"/>
              </a:rPr>
              <a:t>=1</a:t>
            </a:r>
          </a:p>
          <a:p>
            <a:pPr algn="l"/>
            <a:r>
              <a:rPr lang="en-US" sz="1600" dirty="0" smtClean="0">
                <a:latin typeface="Courier New" pitchFamily="49" charset="0"/>
                <a:cs typeface="Courier New" pitchFamily="49" charset="0"/>
              </a:rPr>
              <a:t>dbserver.custom.beforeimagebuffers</a:t>
            </a:r>
            <a:r>
              <a:rPr lang="en-US" sz="1600" dirty="0" smtClean="0">
                <a:latin typeface="Courier New" pitchFamily="49" charset="0"/>
                <a:cs typeface="Courier New" pitchFamily="49" charset="0"/>
              </a:rPr>
              <a:t>=50</a:t>
            </a:r>
          </a:p>
          <a:p>
            <a:pPr algn="l"/>
            <a:r>
              <a:rPr lang="en-US" sz="1600" dirty="0" smtClean="0">
                <a:latin typeface="Courier New" pitchFamily="49" charset="0"/>
                <a:cs typeface="Courier New" pitchFamily="49" charset="0"/>
              </a:rPr>
              <a:t>dbserver.custom.blocksindatabasebuffers</a:t>
            </a:r>
            <a:r>
              <a:rPr lang="en-US" sz="1600" dirty="0" smtClean="0">
                <a:latin typeface="Courier New" pitchFamily="49" charset="0"/>
                <a:cs typeface="Courier New" pitchFamily="49" charset="0"/>
              </a:rPr>
              <a:t>=1920</a:t>
            </a:r>
          </a:p>
          <a:p>
            <a:pPr algn="l"/>
            <a:r>
              <a:rPr lang="en-US" sz="1600" dirty="0" smtClean="0">
                <a:latin typeface="Courier New" pitchFamily="49" charset="0"/>
                <a:cs typeface="Courier New" pitchFamily="49" charset="0"/>
              </a:rPr>
              <a:t>dbserver.custom.collationtable</a:t>
            </a:r>
            <a:r>
              <a:rPr lang="en-US" sz="1600" dirty="0" smtClean="0">
                <a:latin typeface="Courier New" pitchFamily="49" charset="0"/>
                <a:cs typeface="Courier New" pitchFamily="49" charset="0"/>
              </a:rPr>
              <a:t>=ICU-UCA</a:t>
            </a:r>
          </a:p>
          <a:p>
            <a:pPr algn="l"/>
            <a:r>
              <a:rPr lang="en-US" sz="1600" dirty="0" smtClean="0">
                <a:latin typeface="Courier New" pitchFamily="49" charset="0"/>
                <a:cs typeface="Courier New" pitchFamily="49" charset="0"/>
              </a:rPr>
              <a:t>dbserver.custom.databasename</a:t>
            </a:r>
            <a:r>
              <a:rPr lang="en-US" sz="1600" dirty="0" smtClean="0">
                <a:latin typeface="Courier New" pitchFamily="49" charset="0"/>
                <a:cs typeface="Courier New" pitchFamily="49" charset="0"/>
              </a:rPr>
              <a:t>=/dr01/qadapps/qea/databases/foo</a:t>
            </a:r>
          </a:p>
          <a:p>
            <a:pPr algn="l"/>
            <a:r>
              <a:rPr lang="en-US" sz="1600" dirty="0" smtClean="0">
                <a:latin typeface="Courier New" pitchFamily="49" charset="0"/>
                <a:cs typeface="Courier New" pitchFamily="49" charset="0"/>
              </a:rPr>
              <a:t>dbserver.custom.fourgl.host</a:t>
            </a:r>
            <a:r>
              <a:rPr lang="en-US" sz="1600" dirty="0" smtClean="0">
                <a:latin typeface="Courier New" pitchFamily="49" charset="0"/>
                <a:cs typeface="Courier New" pitchFamily="49" charset="0"/>
              </a:rPr>
              <a:t>=vmwtb01</a:t>
            </a:r>
          </a:p>
          <a:p>
            <a:pPr algn="l"/>
            <a:r>
              <a:rPr lang="en-US" sz="1600" dirty="0" smtClean="0">
                <a:latin typeface="Courier New" pitchFamily="49" charset="0"/>
                <a:cs typeface="Courier New" pitchFamily="49" charset="0"/>
              </a:rPr>
              <a:t>dbserver.custom.fourgl.maxclientsperserver</a:t>
            </a:r>
            <a:r>
              <a:rPr lang="en-US" sz="1600" dirty="0" smtClean="0">
                <a:latin typeface="Courier New" pitchFamily="49" charset="0"/>
                <a:cs typeface="Courier New" pitchFamily="49" charset="0"/>
              </a:rPr>
              <a:t>=10</a:t>
            </a:r>
          </a:p>
          <a:p>
            <a:pPr algn="l"/>
            <a:r>
              <a:rPr lang="en-US" sz="1600" dirty="0" smtClean="0">
                <a:latin typeface="Courier New" pitchFamily="49" charset="0"/>
                <a:cs typeface="Courier New" pitchFamily="49" charset="0"/>
              </a:rPr>
              <a:t>dbserver.custom.fourgl.minclientsperserver</a:t>
            </a:r>
            <a:r>
              <a:rPr lang="en-US" sz="1600" dirty="0" smtClean="0">
                <a:latin typeface="Courier New" pitchFamily="49" charset="0"/>
                <a:cs typeface="Courier New" pitchFamily="49" charset="0"/>
              </a:rPr>
              <a:t>=5</a:t>
            </a:r>
          </a:p>
          <a:p>
            <a:pPr algn="l"/>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display help for database server settings.</a:t>
            </a:r>
          </a:p>
          <a:p>
            <a:pPr>
              <a:buNone/>
            </a:pPr>
            <a:endParaRPr lang="en-US" dirty="0" smtClean="0"/>
          </a:p>
          <a:p>
            <a:pPr>
              <a:buNone/>
            </a:pPr>
            <a:endParaRPr lang="en-US" dirty="0" smtClean="0"/>
          </a:p>
          <a:p>
            <a:pPr>
              <a:buNone/>
            </a:pPr>
            <a:r>
              <a:rPr lang="en-US" dirty="0" smtClean="0"/>
              <a:t>Use the following setting to define a database server that does not automatically start and stop when the environment is started and stopped.</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
        <p:nvSpPr>
          <p:cNvPr id="5" name="TextBox 4"/>
          <p:cNvSpPr txBox="1"/>
          <p:nvPr/>
        </p:nvSpPr>
        <p:spPr>
          <a:xfrm>
            <a:off x="914400" y="1564391"/>
            <a:ext cx="7304183"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help dbserver.</a:t>
            </a:r>
            <a:endParaRPr lang="en-US" sz="2000" dirty="0">
              <a:latin typeface="Courier New" pitchFamily="49" charset="0"/>
              <a:cs typeface="Courier New" pitchFamily="49" charset="0"/>
            </a:endParaRPr>
          </a:p>
        </p:txBody>
      </p:sp>
      <p:sp>
        <p:nvSpPr>
          <p:cNvPr id="6" name="TextBox 5"/>
          <p:cNvSpPr txBox="1"/>
          <p:nvPr/>
        </p:nvSpPr>
        <p:spPr>
          <a:xfrm>
            <a:off x="903383" y="4428781"/>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dbserver.custom.manual</a:t>
            </a:r>
            <a:r>
              <a:rPr lang="en-US" sz="2000" dirty="0" smtClean="0">
                <a:latin typeface="Courier New" pitchFamily="49" charset="0"/>
                <a:cs typeface="Courier New" pitchFamily="49" charset="0"/>
              </a:rPr>
              <a:t>=true</a:t>
            </a:r>
            <a:endParaRPr lang="en-US" sz="2000" dirty="0">
              <a:latin typeface="Courier New" pitchFamily="49" charset="0"/>
              <a:cs typeface="Courier New" pitchFamily="49" charset="0"/>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Schema</a:t>
            </a:r>
          </a:p>
          <a:p>
            <a:pPr>
              <a:buNone/>
            </a:pPr>
            <a:r>
              <a:rPr lang="en-US" dirty="0" smtClean="0"/>
              <a:t>To define schema for the custom database:</a:t>
            </a:r>
          </a:p>
          <a:p>
            <a:pPr>
              <a:buNone/>
            </a:pPr>
            <a:endParaRPr lang="en-US" dirty="0" smtClean="0"/>
          </a:p>
          <a:p>
            <a:pPr>
              <a:buNone/>
            </a:pPr>
            <a:endParaRPr lang="en-US" dirty="0" smtClean="0"/>
          </a:p>
          <a:p>
            <a:pPr>
              <a:buNone/>
            </a:pPr>
            <a:endParaRPr lang="en-US" dirty="0" smtClean="0"/>
          </a:p>
          <a:p>
            <a:pPr>
              <a:buNone/>
            </a:pPr>
            <a:r>
              <a:rPr lang="en-US" b="1" dirty="0" smtClean="0"/>
              <a:t>Update</a:t>
            </a:r>
          </a:p>
          <a:p>
            <a:pPr>
              <a:buNone/>
            </a:pPr>
            <a:r>
              <a:rPr lang="en-US" dirty="0" smtClean="0"/>
              <a:t>To apply the configuration changes execute the </a:t>
            </a:r>
            <a:r>
              <a:rPr lang="en-US" i="1" dirty="0" smtClean="0"/>
              <a:t>update command.</a:t>
            </a:r>
            <a:endParaRPr lang="en-US" dirty="0"/>
          </a:p>
        </p:txBody>
      </p:sp>
      <p:sp>
        <p:nvSpPr>
          <p:cNvPr id="3" name="Title 2"/>
          <p:cNvSpPr>
            <a:spLocks noGrp="1"/>
          </p:cNvSpPr>
          <p:nvPr>
            <p:ph type="title"/>
          </p:nvPr>
        </p:nvSpPr>
        <p:spPr/>
        <p:txBody>
          <a:bodyPr/>
          <a:lstStyle/>
          <a:p>
            <a:r>
              <a:rPr lang="en-US" dirty="0" smtClean="0"/>
              <a:t>Adding Custom Database</a:t>
            </a:r>
            <a:endParaRPr lang="en-US" dirty="0"/>
          </a:p>
        </p:txBody>
      </p:sp>
      <p:sp>
        <p:nvSpPr>
          <p:cNvPr id="5" name="TextBox 4"/>
          <p:cNvSpPr txBox="1"/>
          <p:nvPr/>
        </p:nvSpPr>
        <p:spPr>
          <a:xfrm>
            <a:off x="914399" y="2258458"/>
            <a:ext cx="7282150" cy="73866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schema.custom.database</a:t>
            </a:r>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db.custom</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schema.custom.file</a:t>
            </a:r>
            <a:r>
              <a:rPr lang="en-US" sz="1400" dirty="0" smtClean="0">
                <a:latin typeface="Courier New" pitchFamily="49" charset="0"/>
                <a:cs typeface="Courier New" pitchFamily="49" charset="0"/>
              </a:rPr>
              <a:t>=/dr01/qadapps/qea/customizations/database/</a:t>
            </a:r>
            <a:r>
              <a:rPr lang="en-US" sz="1400" dirty="0" smtClean="0">
                <a:latin typeface="Courier New" pitchFamily="49" charset="0"/>
                <a:cs typeface="Courier New" pitchFamily="49" charset="0"/>
              </a:rPr>
              <a:t>custo</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m.df</a:t>
            </a:r>
            <a:endParaRPr lang="en-US" sz="1400" dirty="0">
              <a:latin typeface="Courier New" pitchFamily="49" charset="0"/>
              <a:cs typeface="Courier New" pitchFamily="49" charset="0"/>
            </a:endParaRPr>
          </a:p>
        </p:txBody>
      </p:sp>
      <p:sp>
        <p:nvSpPr>
          <p:cNvPr id="6" name="TextBox 5"/>
          <p:cNvSpPr txBox="1"/>
          <p:nvPr/>
        </p:nvSpPr>
        <p:spPr>
          <a:xfrm>
            <a:off x="925417" y="5199961"/>
            <a:ext cx="7293165"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update</a:t>
            </a:r>
            <a:endParaRPr lang="en-US" sz="1800" dirty="0">
              <a:latin typeface="Courier New" pitchFamily="49" charset="0"/>
              <a:cs typeface="Courier New" pitchFamily="49" charset="0"/>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a:buNone/>
            </a:pPr>
            <a:r>
              <a:rPr lang="en-US" dirty="0" smtClean="0"/>
              <a:t>The Integrated Customization Toolkit (ICT) is used to develop customizations for QAD Enterprise Applications. If ICT is included in the environment, customizations developed with ICT are staged in the location configured by the </a:t>
            </a:r>
            <a:r>
              <a:rPr lang="en-US" i="1" dirty="0" smtClean="0"/>
              <a:t>customizations.ict.dir</a:t>
            </a:r>
            <a:r>
              <a:rPr lang="en-US" i="1" dirty="0" smtClean="0"/>
              <a:t> setting with the default:</a:t>
            </a:r>
          </a:p>
          <a:p>
            <a:pPr>
              <a:buNone/>
            </a:pPr>
            <a:r>
              <a:rPr lang="en-US" dirty="0" smtClean="0">
                <a:latin typeface="Courier New" pitchFamily="49" charset="0"/>
                <a:cs typeface="Courier New" pitchFamily="49" charset="0"/>
              </a:rPr>
              <a:t>customizations/</a:t>
            </a:r>
            <a:r>
              <a:rPr lang="en-US" dirty="0" smtClean="0">
                <a:latin typeface="Courier New" pitchFamily="49" charset="0"/>
                <a:cs typeface="Courier New" pitchFamily="49" charset="0"/>
              </a:rPr>
              <a:t>ict</a:t>
            </a:r>
            <a:endParaRPr lang="en-US" dirty="0" smtClean="0">
              <a:latin typeface="Courier New" pitchFamily="49" charset="0"/>
              <a:cs typeface="Courier New" pitchFamily="49" charset="0"/>
            </a:endParaRPr>
          </a:p>
          <a:p>
            <a:pPr>
              <a:buNone/>
            </a:pPr>
            <a:r>
              <a:rPr lang="en-US" dirty="0" smtClean="0"/>
              <a:t>Within the customization directory a compile list </a:t>
            </a:r>
            <a:r>
              <a:rPr lang="en-US" i="1" dirty="0" smtClean="0"/>
              <a:t>utcompil.wrk enumerates the files that should be compiled with </a:t>
            </a:r>
            <a:r>
              <a:rPr lang="en-US" dirty="0" smtClean="0"/>
              <a:t>ICT. It may be necessary to add a customized program to this list when using certain ICT features like "program hooks":</a:t>
            </a:r>
          </a:p>
          <a:p>
            <a:pPr>
              <a:buNone/>
            </a:pPr>
            <a:r>
              <a:rPr lang="en-US" dirty="0" smtClean="0">
                <a:latin typeface="Courier New" pitchFamily="49" charset="0"/>
                <a:cs typeface="Courier New" pitchFamily="49" charset="0"/>
              </a:rPr>
              <a:t>customizations/</a:t>
            </a:r>
            <a:r>
              <a:rPr lang="en-US" dirty="0" smtClean="0">
                <a:latin typeface="Courier New" pitchFamily="49" charset="0"/>
                <a:cs typeface="Courier New" pitchFamily="49" charset="0"/>
              </a:rPr>
              <a:t>ict</a:t>
            </a:r>
            <a:r>
              <a:rPr lang="en-US" dirty="0" smtClean="0">
                <a:latin typeface="Courier New" pitchFamily="49" charset="0"/>
                <a:cs typeface="Courier New" pitchFamily="49" charset="0"/>
              </a:rPr>
              <a:t>/utcompil.wrk</a:t>
            </a:r>
          </a:p>
          <a:p>
            <a:pPr>
              <a:buNone/>
            </a:pPr>
            <a:r>
              <a:rPr lang="en-US" dirty="0" smtClean="0"/>
              <a:t>When a task is closed in a development environment, the task is promoted to the directory configured by the </a:t>
            </a:r>
            <a:r>
              <a:rPr lang="en-US" i="1" dirty="0" smtClean="0"/>
              <a:t>ict.cen tral.dir setting, with the default:</a:t>
            </a:r>
          </a:p>
          <a:p>
            <a:pPr>
              <a:buNone/>
            </a:pPr>
            <a:r>
              <a:rPr lang="en-US" dirty="0" smtClean="0">
                <a:latin typeface="Courier New" pitchFamily="49" charset="0"/>
                <a:cs typeface="Courier New" pitchFamily="49" charset="0"/>
              </a:rPr>
              <a:t>dist/</a:t>
            </a:r>
            <a:r>
              <a:rPr lang="en-US" dirty="0" smtClean="0">
                <a:latin typeface="Courier New" pitchFamily="49" charset="0"/>
                <a:cs typeface="Courier New" pitchFamily="49" charset="0"/>
              </a:rPr>
              <a:t>ict</a:t>
            </a:r>
            <a:r>
              <a:rPr lang="en-US" dirty="0" smtClean="0">
                <a:latin typeface="Courier New" pitchFamily="49" charset="0"/>
                <a:cs typeface="Courier New" pitchFamily="49" charset="0"/>
              </a:rPr>
              <a:t>-customizations</a:t>
            </a:r>
          </a:p>
          <a:p>
            <a:pPr>
              <a:buNone/>
            </a:pPr>
            <a:r>
              <a:rPr lang="en-US" dirty="0" smtClean="0"/>
              <a:t>ICT can be (re)installed into an environment following these steps:</a:t>
            </a:r>
          </a:p>
          <a:p>
            <a:pPr>
              <a:buNone/>
            </a:pPr>
            <a:r>
              <a:rPr lang="en-US" dirty="0" smtClean="0"/>
              <a:t>Install and Configure the Integrated Customization Toolkit</a:t>
            </a:r>
            <a:endParaRPr lang="en-US" dirty="0"/>
          </a:p>
        </p:txBody>
      </p:sp>
      <p:sp>
        <p:nvSpPr>
          <p:cNvPr id="3" name="Title 2"/>
          <p:cNvSpPr>
            <a:spLocks noGrp="1"/>
          </p:cNvSpPr>
          <p:nvPr>
            <p:ph type="title"/>
          </p:nvPr>
        </p:nvSpPr>
        <p:spPr/>
        <p:txBody>
          <a:bodyPr/>
          <a:lstStyle/>
          <a:p>
            <a:r>
              <a:rPr lang="en-US" dirty="0" smtClean="0"/>
              <a:t>Integrated Customization Toolkit</a:t>
            </a:r>
            <a:endParaRPr lang="en-US" dirty="0"/>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b="1" dirty="0" smtClean="0"/>
          </a:p>
          <a:p>
            <a:pPr>
              <a:buNone/>
            </a:pPr>
            <a:r>
              <a:rPr lang="en-US" b="1" dirty="0" smtClean="0"/>
              <a:t>Prerequisite</a:t>
            </a:r>
          </a:p>
          <a:p>
            <a:pPr>
              <a:buNone/>
            </a:pPr>
            <a:r>
              <a:rPr lang="en-US" dirty="0" smtClean="0"/>
              <a:t>The following are required before the Integrated Customization Toolkit can be installed.</a:t>
            </a:r>
          </a:p>
          <a:p>
            <a:r>
              <a:rPr lang="en-US" dirty="0" smtClean="0"/>
              <a:t>ICT release media (integrated-customization-toolkit + </a:t>
            </a:r>
            <a:r>
              <a:rPr lang="en-US" dirty="0" smtClean="0"/>
              <a:t>yab-ict</a:t>
            </a:r>
            <a:r>
              <a:rPr lang="en-US" dirty="0" smtClean="0"/>
              <a:t>)</a:t>
            </a:r>
          </a:p>
          <a:p>
            <a:r>
              <a:rPr lang="en-US" dirty="0" smtClean="0"/>
              <a:t>ICT licenses</a:t>
            </a:r>
            <a:endParaRPr lang="en-US" dirty="0"/>
          </a:p>
        </p:txBody>
      </p:sp>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Installation</a:t>
            </a:r>
          </a:p>
          <a:p>
            <a:pPr>
              <a:buNone/>
            </a:pPr>
            <a:r>
              <a:rPr lang="en-US" dirty="0" smtClean="0"/>
              <a:t>To install the Integrated Customization Toolkit</a:t>
            </a:r>
          </a:p>
          <a:p>
            <a:pPr>
              <a:buNone/>
            </a:pPr>
            <a:endParaRPr lang="en-US" dirty="0" smtClean="0"/>
          </a:p>
          <a:p>
            <a:pPr>
              <a:buNone/>
            </a:pPr>
            <a:r>
              <a:rPr lang="en-US" dirty="0" smtClean="0"/>
              <a:t>If the environment will be used to develop ICT customizations </a:t>
            </a:r>
            <a:r>
              <a:rPr lang="en-US" i="1" dirty="0" smtClean="0"/>
              <a:t>ict.toolkit</a:t>
            </a:r>
            <a:r>
              <a:rPr lang="en-US" i="1" dirty="0" smtClean="0"/>
              <a:t> should be set to true. This is required to co</a:t>
            </a:r>
            <a:r>
              <a:rPr lang="en-US" dirty="0" smtClean="0"/>
              <a:t>nfigure the PROPATH to support developing customizations in application sessions.:</a:t>
            </a:r>
            <a:endParaRPr lang="en-US" dirty="0"/>
          </a:p>
        </p:txBody>
      </p:sp>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
        <p:nvSpPr>
          <p:cNvPr id="5" name="TextBox 4"/>
          <p:cNvSpPr txBox="1"/>
          <p:nvPr/>
        </p:nvSpPr>
        <p:spPr>
          <a:xfrm>
            <a:off x="264403" y="1983030"/>
            <a:ext cx="8615191" cy="307777"/>
          </a:xfrm>
          <a:prstGeom prst="rect">
            <a:avLst/>
          </a:prstGeom>
          <a:noFill/>
          <a:ln>
            <a:solidFill>
              <a:schemeClr val="tx1"/>
            </a:solidFill>
          </a:ln>
        </p:spPr>
        <p:txBody>
          <a:bodyPr wrap="square" rtlCol="0">
            <a:spAutoFit/>
          </a:bodyPr>
          <a:lstStyle/>
          <a:p>
            <a:r>
              <a:rPr lang="en-US" sz="1400" dirty="0" smtClean="0">
                <a:latin typeface="Courier New" pitchFamily="49" charset="0"/>
                <a:cs typeface="Courier New" pitchFamily="49" charset="0"/>
              </a:rPr>
              <a:t>&gt; yab install /dr01/installs/</a:t>
            </a:r>
            <a:r>
              <a:rPr lang="en-US" sz="1400" dirty="0" smtClean="0">
                <a:latin typeface="Courier New" pitchFamily="49" charset="0"/>
                <a:cs typeface="Courier New" pitchFamily="49" charset="0"/>
              </a:rPr>
              <a:t>ict</a:t>
            </a:r>
            <a:r>
              <a:rPr lang="en-US" sz="1400" dirty="0" smtClean="0">
                <a:latin typeface="Courier New" pitchFamily="49" charset="0"/>
                <a:cs typeface="Courier New" pitchFamily="49" charset="0"/>
              </a:rPr>
              <a:t>/integrated-customization-toolkit-4.1.20.0.zip</a:t>
            </a:r>
            <a:endParaRPr lang="en-US" sz="1400" dirty="0">
              <a:latin typeface="Courier New" pitchFamily="49" charset="0"/>
              <a:cs typeface="Courier New" pitchFamily="49" charset="0"/>
            </a:endParaRPr>
          </a:p>
        </p:txBody>
      </p:sp>
      <p:sp>
        <p:nvSpPr>
          <p:cNvPr id="6" name="TextBox 5"/>
          <p:cNvSpPr txBox="1"/>
          <p:nvPr/>
        </p:nvSpPr>
        <p:spPr>
          <a:xfrm>
            <a:off x="925418" y="5166914"/>
            <a:ext cx="7271132"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ict.toolkit</a:t>
            </a:r>
            <a:r>
              <a:rPr lang="en-US" sz="2400" dirty="0" smtClean="0">
                <a:latin typeface="Courier New" pitchFamily="49" charset="0"/>
                <a:cs typeface="Courier New" pitchFamily="49" charset="0"/>
              </a:rPr>
              <a:t>=true</a:t>
            </a:r>
            <a:endParaRPr lang="en-US" sz="2400" dirty="0">
              <a:latin typeface="Courier New" pitchFamily="49" charset="0"/>
              <a:cs typeface="Courier New" pitchFamily="49" charset="0"/>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Execute the </a:t>
            </a:r>
            <a:r>
              <a:rPr lang="en-US" i="1" dirty="0" smtClean="0"/>
              <a:t>update command to apply the changes:</a:t>
            </a:r>
          </a:p>
          <a:p>
            <a:pPr>
              <a:buNone/>
            </a:pPr>
            <a:endParaRPr lang="en-US" i="1" dirty="0" smtClean="0"/>
          </a:p>
          <a:p>
            <a:pPr>
              <a:buNone/>
            </a:pPr>
            <a:endParaRPr lang="en-US" i="1" dirty="0" smtClean="0"/>
          </a:p>
          <a:p>
            <a:r>
              <a:rPr lang="en-US" b="1" dirty="0" smtClean="0"/>
              <a:t>Configuration</a:t>
            </a:r>
          </a:p>
          <a:p>
            <a:pPr lvl="1"/>
            <a:r>
              <a:rPr lang="en-US" dirty="0" smtClean="0"/>
              <a:t>Find the location of the qadict.dmp file</a:t>
            </a:r>
          </a:p>
          <a:p>
            <a:pPr lvl="1"/>
            <a:r>
              <a:rPr lang="en-US" dirty="0" smtClean="0"/>
              <a:t>Print the location of the </a:t>
            </a:r>
            <a:r>
              <a:rPr lang="en-US" i="1" dirty="0" smtClean="0"/>
              <a:t>integrated-customization-toolkit package and use it to find the location of qadict.dmp (choos</a:t>
            </a:r>
            <a:r>
              <a:rPr lang="en-US" dirty="0" smtClean="0"/>
              <a:t>ing the version that end with "_2").</a:t>
            </a:r>
            <a:endParaRPr lang="en-US" dirty="0"/>
          </a:p>
        </p:txBody>
      </p:sp>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
        <p:nvSpPr>
          <p:cNvPr id="5" name="TextBox 4"/>
          <p:cNvSpPr txBox="1"/>
          <p:nvPr/>
        </p:nvSpPr>
        <p:spPr>
          <a:xfrm>
            <a:off x="903383" y="2093208"/>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a:t>
            </a:r>
            <a:endParaRPr lang="en-US" sz="2400" dirty="0">
              <a:latin typeface="Courier New" pitchFamily="49" charset="0"/>
              <a:cs typeface="Courier New" pitchFamily="49" charset="0"/>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
        <p:nvSpPr>
          <p:cNvPr id="5" name="TextBox 4"/>
          <p:cNvSpPr txBox="1"/>
          <p:nvPr/>
        </p:nvSpPr>
        <p:spPr>
          <a:xfrm>
            <a:off x="649994" y="1333036"/>
            <a:ext cx="7821976" cy="4524315"/>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yab config </a:t>
            </a:r>
            <a:r>
              <a:rPr lang="en-US" sz="1800" dirty="0" smtClean="0">
                <a:latin typeface="Courier New" pitchFamily="49" charset="0"/>
                <a:cs typeface="Courier New" pitchFamily="49" charset="0"/>
              </a:rPr>
              <a:t>packages.integrated</a:t>
            </a:r>
            <a:r>
              <a:rPr lang="en-US" sz="1800" dirty="0" smtClean="0">
                <a:latin typeface="Courier New" pitchFamily="49" charset="0"/>
                <a:cs typeface="Courier New" pitchFamily="49" charset="0"/>
              </a:rPr>
              <a:t>-customization-</a:t>
            </a:r>
            <a:r>
              <a:rPr lang="en-US" sz="1800" dirty="0" smtClean="0">
                <a:latin typeface="Courier New" pitchFamily="49" charset="0"/>
                <a:cs typeface="Courier New" pitchFamily="49" charset="0"/>
              </a:rPr>
              <a:t>toolkit.dir</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packages.integrated</a:t>
            </a:r>
            <a:r>
              <a:rPr lang="en-US" sz="1800" dirty="0" smtClean="0">
                <a:latin typeface="Courier New" pitchFamily="49" charset="0"/>
                <a:cs typeface="Courier New" pitchFamily="49" charset="0"/>
              </a:rPr>
              <a:t>-customization-</a:t>
            </a:r>
            <a:r>
              <a:rPr lang="en-US" sz="1800" dirty="0" smtClean="0">
                <a:latin typeface="Courier New" pitchFamily="49" charset="0"/>
                <a:cs typeface="Courier New" pitchFamily="49" charset="0"/>
              </a:rPr>
              <a:t>toolkit.dir</a:t>
            </a:r>
            <a:r>
              <a:rPr lang="en-US" sz="1800" dirty="0" smtClean="0">
                <a:latin typeface="Courier New" pitchFamily="49" charset="0"/>
                <a:cs typeface="Courier New" pitchFamily="49" charset="0"/>
              </a:rPr>
              <a:t>=/dr01/qadapps/qea/build/catalog/packag</a:t>
            </a:r>
          </a:p>
          <a:p>
            <a:pPr algn="l"/>
            <a:r>
              <a:rPr lang="en-US" sz="1800" dirty="0" smtClean="0">
                <a:latin typeface="Courier New" pitchFamily="49" charset="0"/>
                <a:cs typeface="Courier New" pitchFamily="49" charset="0"/>
              </a:rPr>
              <a:t>es/integrated-customization-toolkit/4/1/20/0</a:t>
            </a:r>
          </a:p>
          <a:p>
            <a:pPr algn="l"/>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&gt; find</a:t>
            </a:r>
          </a:p>
          <a:p>
            <a:pPr algn="l"/>
            <a:r>
              <a:rPr lang="en-US" sz="1800" dirty="0" smtClean="0">
                <a:latin typeface="Courier New" pitchFamily="49" charset="0"/>
                <a:cs typeface="Courier New" pitchFamily="49" charset="0"/>
              </a:rPr>
              <a:t>/dr01/qadapps/qea/build/catalog/packages/integrated-customization-toolkit/4/1/20/0</a:t>
            </a:r>
          </a:p>
          <a:p>
            <a:pPr algn="l"/>
            <a:r>
              <a:rPr lang="en-US" sz="1800" dirty="0" smtClean="0">
                <a:latin typeface="Courier New" pitchFamily="49" charset="0"/>
                <a:cs typeface="Courier New" pitchFamily="49" charset="0"/>
              </a:rPr>
              <a:t>-name "qadict.dmp"</a:t>
            </a:r>
          </a:p>
          <a:p>
            <a:pPr algn="l"/>
            <a:r>
              <a:rPr lang="en-US" sz="1800" dirty="0" smtClean="0">
                <a:latin typeface="Courier New" pitchFamily="49" charset="0"/>
                <a:cs typeface="Courier New" pitchFamily="49" charset="0"/>
              </a:rPr>
              <a:t>/dr01/qadapps/qea/build/catalog/packages/integrated-customization-toolkit/4/1/20/0/4</a:t>
            </a:r>
          </a:p>
          <a:p>
            <a:pPr algn="l"/>
            <a:r>
              <a:rPr lang="en-US" sz="1800" dirty="0" smtClean="0">
                <a:latin typeface="Courier New" pitchFamily="49" charset="0"/>
                <a:cs typeface="Courier New" pitchFamily="49" charset="0"/>
              </a:rPr>
              <a:t>.1.20_1/data/qadict.dmp</a:t>
            </a:r>
          </a:p>
          <a:p>
            <a:pPr algn="l"/>
            <a:r>
              <a:rPr lang="en-US" sz="1800" dirty="0" smtClean="0">
                <a:latin typeface="Courier New" pitchFamily="49" charset="0"/>
                <a:cs typeface="Courier New" pitchFamily="49" charset="0"/>
              </a:rPr>
              <a:t>/dr01/qadapps/qea/build/catalog/packages/integrated-customization-toolkit/4/1/20/0/4</a:t>
            </a:r>
          </a:p>
          <a:p>
            <a:pPr algn="l"/>
            <a:r>
              <a:rPr lang="en-US" sz="1800" dirty="0" smtClean="0">
                <a:latin typeface="Courier New" pitchFamily="49" charset="0"/>
                <a:cs typeface="Courier New" pitchFamily="49" charset="0"/>
              </a:rPr>
              <a:t>.1.20_2/data/qadict.dmp</a:t>
            </a:r>
            <a:endParaRPr lang="en-US" sz="1800" dirty="0">
              <a:latin typeface="Courier New" pitchFamily="49" charset="0"/>
              <a:cs typeface="Courier New" pitchFamily="49" charset="0"/>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Start a character client session</a:t>
            </a:r>
          </a:p>
          <a:p>
            <a:pPr>
              <a:buNone/>
            </a:pPr>
            <a:endParaRPr lang="en-US" dirty="0" smtClean="0"/>
          </a:p>
          <a:p>
            <a:pPr>
              <a:buNone/>
            </a:pPr>
            <a:endParaRPr lang="en-US" dirty="0" smtClean="0"/>
          </a:p>
          <a:p>
            <a:pPr>
              <a:buNone/>
            </a:pPr>
            <a:r>
              <a:rPr lang="en-US" dirty="0" smtClean="0"/>
              <a:t>Load the qadict.dmp file</a:t>
            </a:r>
          </a:p>
          <a:p>
            <a:pPr>
              <a:buNone/>
            </a:pPr>
            <a:r>
              <a:rPr lang="en-US" dirty="0" smtClean="0"/>
              <a:t>After logging in, go into the Progress editor by running the function </a:t>
            </a:r>
            <a:r>
              <a:rPr lang="en-US" i="1" dirty="0" smtClean="0"/>
              <a:t>mgeditor</a:t>
            </a:r>
            <a:r>
              <a:rPr lang="en-US" i="1" dirty="0" smtClean="0"/>
              <a:t>. In the editor type the following 4GL </a:t>
            </a:r>
            <a:r>
              <a:rPr lang="en-US" dirty="0" smtClean="0"/>
              <a:t>command and hit F1 to execute the command:</a:t>
            </a:r>
          </a:p>
          <a:p>
            <a:pPr>
              <a:buNone/>
            </a:pPr>
            <a:r>
              <a:rPr lang="en-US" dirty="0" smtClean="0">
                <a:latin typeface="Courier New" pitchFamily="49" charset="0"/>
                <a:cs typeface="Courier New" pitchFamily="49" charset="0"/>
              </a:rPr>
              <a:t>run us/</a:t>
            </a:r>
            <a:r>
              <a:rPr lang="en-US" dirty="0" smtClean="0">
                <a:latin typeface="Courier New" pitchFamily="49" charset="0"/>
                <a:cs typeface="Courier New" pitchFamily="49" charset="0"/>
              </a:rPr>
              <a:t>ic</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icdatmt.p</a:t>
            </a:r>
            <a:endParaRPr lang="en-US" dirty="0" smtClean="0">
              <a:latin typeface="Courier New" pitchFamily="49" charset="0"/>
              <a:cs typeface="Courier New" pitchFamily="49" charset="0"/>
            </a:endParaRPr>
          </a:p>
          <a:p>
            <a:pPr>
              <a:buNone/>
            </a:pPr>
            <a:r>
              <a:rPr lang="en-US" dirty="0" smtClean="0"/>
              <a:t>Use the </a:t>
            </a:r>
            <a:r>
              <a:rPr lang="en-US" i="1" dirty="0" smtClean="0"/>
              <a:t>Load Procedure for Customization program that is started to load the qadict.dmp file located earlier.</a:t>
            </a:r>
            <a:endParaRPr lang="en-US" dirty="0"/>
          </a:p>
        </p:txBody>
      </p:sp>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
        <p:nvSpPr>
          <p:cNvPr id="5" name="TextBox 4"/>
          <p:cNvSpPr txBox="1"/>
          <p:nvPr/>
        </p:nvSpPr>
        <p:spPr>
          <a:xfrm>
            <a:off x="903383" y="1531342"/>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scripts/client-us.sh</a:t>
            </a:r>
            <a:endParaRPr lang="en-US" sz="2400" dirty="0">
              <a:latin typeface="Courier New" pitchFamily="49" charset="0"/>
              <a:cs typeface="Courier New" pitchFamily="49" charset="0"/>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Register the toolkit license (development environments only)</a:t>
            </a:r>
          </a:p>
          <a:p>
            <a:pPr>
              <a:buNone/>
            </a:pPr>
            <a:r>
              <a:rPr lang="en-US" dirty="0" smtClean="0"/>
              <a:t>Run License Maintenance (36.16.10.1) to enter your ICT toolkit license.</a:t>
            </a:r>
          </a:p>
          <a:p>
            <a:pPr>
              <a:buNone/>
            </a:pPr>
            <a:endParaRPr lang="en-US" dirty="0" smtClean="0"/>
          </a:p>
          <a:p>
            <a:pPr>
              <a:buNone/>
            </a:pPr>
            <a:r>
              <a:rPr lang="en-US" dirty="0" smtClean="0"/>
              <a:t>Apply control settings</a:t>
            </a:r>
          </a:p>
          <a:p>
            <a:pPr>
              <a:buNone/>
            </a:pPr>
            <a:endParaRPr lang="en-US" dirty="0" smtClean="0"/>
          </a:p>
          <a:p>
            <a:pPr>
              <a:buNone/>
            </a:pPr>
            <a:endParaRPr lang="en-US" dirty="0" smtClean="0"/>
          </a:p>
          <a:p>
            <a:pPr>
              <a:buNone/>
            </a:pPr>
            <a:r>
              <a:rPr lang="en-US" dirty="0" smtClean="0"/>
              <a:t>Process menu changes</a:t>
            </a:r>
            <a:endParaRPr lang="en-US" dirty="0"/>
          </a:p>
        </p:txBody>
      </p:sp>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
        <p:nvSpPr>
          <p:cNvPr id="5" name="TextBox 4"/>
          <p:cNvSpPr txBox="1"/>
          <p:nvPr/>
        </p:nvSpPr>
        <p:spPr>
          <a:xfrm>
            <a:off x="594915" y="2820312"/>
            <a:ext cx="7932145" cy="369332"/>
          </a:xfrm>
          <a:prstGeom prst="rect">
            <a:avLst/>
          </a:prstGeom>
          <a:noFill/>
          <a:ln>
            <a:solidFill>
              <a:schemeClr val="tx1"/>
            </a:solidFill>
          </a:ln>
        </p:spPr>
        <p:txBody>
          <a:bodyPr wrap="square" rtlCol="0">
            <a:spAutoFit/>
          </a:bodyPr>
          <a:lstStyle/>
          <a:p>
            <a:r>
              <a:rPr lang="en-US" sz="1800" dirty="0" smtClean="0"/>
              <a:t>You must start a new client session for the license changes to take effect.</a:t>
            </a:r>
            <a:endParaRPr lang="en-US" sz="1800" dirty="0"/>
          </a:p>
        </p:txBody>
      </p:sp>
      <p:sp>
        <p:nvSpPr>
          <p:cNvPr id="6" name="TextBox 5"/>
          <p:cNvSpPr txBox="1"/>
          <p:nvPr/>
        </p:nvSpPr>
        <p:spPr>
          <a:xfrm>
            <a:off x="914400" y="3920370"/>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-clean module-</a:t>
            </a:r>
            <a:r>
              <a:rPr lang="en-US" sz="2400" dirty="0" smtClean="0">
                <a:latin typeface="Courier New" pitchFamily="49" charset="0"/>
                <a:cs typeface="Courier New" pitchFamily="49" charset="0"/>
              </a:rPr>
              <a:t>ict</a:t>
            </a:r>
            <a:r>
              <a:rPr lang="en-US" sz="2400" dirty="0" smtClean="0">
                <a:latin typeface="Courier New" pitchFamily="49" charset="0"/>
                <a:cs typeface="Courier New" pitchFamily="49" charset="0"/>
              </a:rPr>
              <a:t>-control-update</a:t>
            </a:r>
            <a:endParaRPr lang="en-US" sz="2400" dirty="0">
              <a:latin typeface="Courier New" pitchFamily="49" charset="0"/>
              <a:cs typeface="Courier New" pitchFamily="49" charset="0"/>
            </a:endParaRPr>
          </a:p>
        </p:txBody>
      </p:sp>
      <p:sp>
        <p:nvSpPr>
          <p:cNvPr id="7" name="TextBox 6"/>
          <p:cNvSpPr txBox="1"/>
          <p:nvPr/>
        </p:nvSpPr>
        <p:spPr>
          <a:xfrm>
            <a:off x="903383" y="5541484"/>
            <a:ext cx="7315199"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-topic:Topic15 fin-sync-run</a:t>
            </a:r>
            <a:endParaRPr lang="en-US" sz="2000" dirty="0">
              <a:latin typeface="Courier New" pitchFamily="49" charset="0"/>
              <a:cs typeface="Courier New" pitchFamily="49"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factory default configuration creates an environment where all resources are nested within the installation directory.</a:t>
            </a:r>
            <a:endParaRPr lang="en-US" dirty="0"/>
          </a:p>
        </p:txBody>
      </p:sp>
      <p:sp>
        <p:nvSpPr>
          <p:cNvPr id="3" name="Title 2"/>
          <p:cNvSpPr>
            <a:spLocks noGrp="1"/>
          </p:cNvSpPr>
          <p:nvPr>
            <p:ph type="title"/>
          </p:nvPr>
        </p:nvSpPr>
        <p:spPr/>
        <p:txBody>
          <a:bodyPr/>
          <a:lstStyle/>
          <a:p>
            <a:r>
              <a:rPr lang="en-US" dirty="0" smtClean="0"/>
              <a:t>File System</a:t>
            </a:r>
            <a:endParaRPr lang="en-US" dirty="0"/>
          </a:p>
        </p:txBody>
      </p:sp>
      <p:sp>
        <p:nvSpPr>
          <p:cNvPr id="5" name="TextBox 4"/>
          <p:cNvSpPr txBox="1"/>
          <p:nvPr/>
        </p:nvSpPr>
        <p:spPr>
          <a:xfrm>
            <a:off x="517798" y="2478797"/>
            <a:ext cx="8097398" cy="2554545"/>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&gt;ll </a:t>
            </a:r>
          </a:p>
          <a:p>
            <a:pPr algn="l"/>
            <a:r>
              <a:rPr lang="en-US" sz="1600" dirty="0" smtClean="0">
                <a:latin typeface="Courier New" pitchFamily="49" charset="0"/>
                <a:cs typeface="Courier New" pitchFamily="49" charset="0"/>
              </a:rPr>
              <a:t>total 44 </a:t>
            </a:r>
          </a:p>
          <a:p>
            <a:pPr algn="l"/>
            <a:r>
              <a:rPr lang="en-US" sz="1600" dirty="0" smtClean="0">
                <a:latin typeface="Courier New" pitchFamily="49" charset="0"/>
                <a:cs typeface="Courier New" pitchFamily="49" charset="0"/>
              </a:rPr>
              <a:t>drwxrwxr-x  	  6 mfg qad    4096 Mar 17 17:23 build/ </a:t>
            </a:r>
          </a:p>
          <a:p>
            <a:pPr algn="l"/>
            <a:r>
              <a:rPr lang="en-US" sz="1600" dirty="0" smtClean="0">
                <a:latin typeface="Courier New" pitchFamily="49" charset="0"/>
                <a:cs typeface="Courier New" pitchFamily="49" charset="0"/>
              </a:rPr>
              <a:t>drwxrwxr-x 	 11 mfg qad    4096 Mar 17 19:03 config/ </a:t>
            </a:r>
          </a:p>
          <a:p>
            <a:pPr algn="l"/>
            <a:r>
              <a:rPr lang="en-US" sz="1600" dirty="0" smtClean="0">
                <a:latin typeface="Courier New" pitchFamily="49" charset="0"/>
                <a:cs typeface="Courier New" pitchFamily="49" charset="0"/>
              </a:rPr>
              <a:t>drwxrwxr-x  	  9 mfg qad    4096 Mar 17 17:32 customizations/ </a:t>
            </a:r>
          </a:p>
          <a:p>
            <a:pPr algn="l"/>
            <a:r>
              <a:rPr lang="en-US" sz="1600" dirty="0" smtClean="0">
                <a:latin typeface="Courier New" pitchFamily="49" charset="0"/>
                <a:cs typeface="Courier New" pitchFamily="49" charset="0"/>
              </a:rPr>
              <a:t>drwxrwxrwx 	  4 mfg qad   12288 Mar 17 05:56 databases/ </a:t>
            </a:r>
          </a:p>
          <a:p>
            <a:pPr algn="l"/>
            <a:r>
              <a:rPr lang="en-US" sz="1600" dirty="0" smtClean="0">
                <a:latin typeface="Courier New" pitchFamily="49" charset="0"/>
                <a:cs typeface="Courier New" pitchFamily="49" charset="0"/>
              </a:rPr>
              <a:t>drwxrwxr-x 	 13 mfg qad    4096 Mar 17 08:10 dist/ </a:t>
            </a:r>
          </a:p>
          <a:p>
            <a:pPr algn="l"/>
            <a:r>
              <a:rPr lang="en-US" sz="1600" dirty="0" smtClean="0">
                <a:latin typeface="Courier New" pitchFamily="49" charset="0"/>
                <a:cs typeface="Courier New" pitchFamily="49" charset="0"/>
              </a:rPr>
              <a:t>drwxrwxr-x 	  7 mfg qad    4096 Mar 17 17:32 patches/ </a:t>
            </a:r>
          </a:p>
          <a:p>
            <a:pPr algn="l"/>
            <a:r>
              <a:rPr lang="en-US" sz="1600" dirty="0" smtClean="0">
                <a:latin typeface="Courier New" pitchFamily="49" charset="0"/>
                <a:cs typeface="Courier New" pitchFamily="49" charset="0"/>
              </a:rPr>
              <a:t>drwxrwxr-x 	  2 mfg qad    8192 Mar 17 13:31 scripts/ </a:t>
            </a:r>
          </a:p>
          <a:p>
            <a:pPr algn="l"/>
            <a:r>
              <a:rPr lang="en-US" sz="1600" dirty="0" smtClean="0">
                <a:latin typeface="Courier New" pitchFamily="49" charset="0"/>
                <a:cs typeface="Courier New" pitchFamily="49" charset="0"/>
              </a:rPr>
              <a:t>drwxrwxr-x 	  3 mfg qad    4096 Mar 17 17:32 servers/</a:t>
            </a:r>
            <a:endParaRPr lang="en-US" sz="1600" dirty="0">
              <a:latin typeface="Courier New" pitchFamily="49" charset="0"/>
              <a:cs typeface="Courier New" pitchFamily="49" charset="0"/>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r>
              <a:rPr lang="en-US" dirty="0" smtClean="0"/>
              <a:t>Adjust permissions to ICT menus in a .NET UI session</a:t>
            </a:r>
          </a:p>
          <a:p>
            <a:r>
              <a:rPr lang="en-US" dirty="0" smtClean="0"/>
              <a:t>Run Role Permissions Maintain and update permissions to ICT menus.</a:t>
            </a:r>
            <a:endParaRPr lang="en-US" dirty="0"/>
          </a:p>
        </p:txBody>
      </p:sp>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Install and Configure the Integrated Customization Toolkit</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95325" y="1109436"/>
            <a:ext cx="7753350" cy="5057775"/>
          </a:xfrm>
          <a:prstGeom prst="rect">
            <a:avLst/>
          </a:prstGeom>
          <a:noFill/>
          <a:ln w="9525">
            <a:noFill/>
            <a:miter lim="800000"/>
            <a:headEnd/>
            <a:tailEnd/>
          </a:ln>
          <a:effectLst>
            <a:outerShdw blurRad="50800" dist="101600" dir="2700000" algn="tl" rotWithShape="0">
              <a:prstClr val="black">
                <a:alpha val="40000"/>
              </a:prstClr>
            </a:outerShdw>
          </a:effectLst>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Desktop customizations typically take the form of Progress programs to support a browse or a report. Customizations are organized in the directory configured by the </a:t>
            </a:r>
            <a:r>
              <a:rPr lang="en-US" i="1" dirty="0" smtClean="0"/>
              <a:t>customizations.pro.dir</a:t>
            </a:r>
            <a:r>
              <a:rPr lang="en-US" i="1" dirty="0" smtClean="0"/>
              <a:t> </a:t>
            </a:r>
            <a:r>
              <a:rPr lang="en-US" dirty="0" smtClean="0"/>
              <a:t>setting, with the default:</a:t>
            </a:r>
          </a:p>
          <a:p>
            <a:pPr>
              <a:buNone/>
            </a:pPr>
            <a:r>
              <a:rPr lang="en-US" dirty="0" smtClean="0">
                <a:latin typeface="Courier New" pitchFamily="49" charset="0"/>
                <a:cs typeface="Courier New" pitchFamily="49" charset="0"/>
              </a:rPr>
              <a:t>customizations/pro</a:t>
            </a:r>
          </a:p>
          <a:p>
            <a:r>
              <a:rPr lang="en-US" dirty="0" smtClean="0"/>
              <a:t>The files in the customization directory will deployed into the directory configured by the </a:t>
            </a:r>
            <a:r>
              <a:rPr lang="en-US" i="1" dirty="0" smtClean="0"/>
              <a:t>netui.pro.dir</a:t>
            </a:r>
            <a:r>
              <a:rPr lang="en-US" i="1" dirty="0" smtClean="0"/>
              <a:t> </a:t>
            </a:r>
            <a:r>
              <a:rPr lang="en-US" dirty="0" smtClean="0"/>
              <a:t>setting, with the default:</a:t>
            </a:r>
          </a:p>
          <a:p>
            <a:pPr>
              <a:buNone/>
            </a:pPr>
            <a:r>
              <a:rPr lang="en-US" dirty="0" smtClean="0">
                <a:latin typeface="Courier New" pitchFamily="49" charset="0"/>
                <a:cs typeface="Courier New" pitchFamily="49" charset="0"/>
              </a:rPr>
              <a:t>dist/pro</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Desktop Customizations</a:t>
            </a:r>
            <a:endParaRPr lang="en-US" dirty="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You may need to create any nested directories if that is required by your customization.</a:t>
            </a:r>
          </a:p>
          <a:p>
            <a:pPr>
              <a:buNone/>
            </a:pPr>
            <a:r>
              <a:rPr lang="en-US" i="1" dirty="0" smtClean="0"/>
              <a:t>Example</a:t>
            </a:r>
          </a:p>
          <a:p>
            <a:pPr>
              <a:buNone/>
            </a:pPr>
            <a:endParaRPr lang="en-US" i="1" dirty="0" smtClean="0"/>
          </a:p>
          <a:p>
            <a:pPr>
              <a:buNone/>
            </a:pPr>
            <a:r>
              <a:rPr lang="en-US" dirty="0" smtClean="0"/>
              <a:t>The </a:t>
            </a:r>
            <a:r>
              <a:rPr lang="en-US" i="1" dirty="0" smtClean="0"/>
              <a:t>netui-pro-update command (or update) copies all customizations into dist/pro and then (re)compiles the </a:t>
            </a:r>
            <a:r>
              <a:rPr lang="en-US" dirty="0" smtClean="0"/>
              <a:t>programs.</a:t>
            </a:r>
            <a:endParaRPr lang="en-US" i="1" dirty="0"/>
          </a:p>
        </p:txBody>
      </p:sp>
      <p:sp>
        <p:nvSpPr>
          <p:cNvPr id="3" name="Title 2"/>
          <p:cNvSpPr>
            <a:spLocks noGrp="1"/>
          </p:cNvSpPr>
          <p:nvPr>
            <p:ph type="title"/>
          </p:nvPr>
        </p:nvSpPr>
        <p:spPr/>
        <p:txBody>
          <a:bodyPr/>
          <a:lstStyle/>
          <a:p>
            <a:r>
              <a:rPr lang="en-US" dirty="0" smtClean="0"/>
              <a:t>Desktop Customizations</a:t>
            </a:r>
            <a:endParaRPr lang="en-US" dirty="0"/>
          </a:p>
        </p:txBody>
      </p:sp>
      <p:sp>
        <p:nvSpPr>
          <p:cNvPr id="5" name="TextBox 4"/>
          <p:cNvSpPr txBox="1"/>
          <p:nvPr/>
        </p:nvSpPr>
        <p:spPr>
          <a:xfrm>
            <a:off x="914400" y="2798282"/>
            <a:ext cx="7315200"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mkdir -p customizations/pro/com/qad/shell/report/reports</a:t>
            </a:r>
            <a:endParaRPr lang="en-US" sz="1600" dirty="0">
              <a:latin typeface="Courier New" pitchFamily="49" charset="0"/>
              <a:cs typeface="Courier New" pitchFamily="49" charset="0"/>
            </a:endParaRPr>
          </a:p>
        </p:txBody>
      </p:sp>
      <p:sp>
        <p:nvSpPr>
          <p:cNvPr id="6" name="TextBox 5"/>
          <p:cNvSpPr txBox="1"/>
          <p:nvPr/>
        </p:nvSpPr>
        <p:spPr>
          <a:xfrm>
            <a:off x="892366" y="4880470"/>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netui-pro-update</a:t>
            </a:r>
            <a:endParaRPr lang="en-US" sz="2400" dirty="0">
              <a:latin typeface="Courier New" pitchFamily="49" charset="0"/>
              <a:cs typeface="Courier New" pitchFamily="49" charset="0"/>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Additional application servers can be configured. For example, an application server can be dedicated to running MRP to improve the performance of MRP runs. The following configuration defines a new application server that inherits settings from the operational application server.</a:t>
            </a:r>
            <a:endParaRPr lang="en-US" dirty="0"/>
          </a:p>
        </p:txBody>
      </p:sp>
      <p:sp>
        <p:nvSpPr>
          <p:cNvPr id="3" name="Title 2"/>
          <p:cNvSpPr>
            <a:spLocks noGrp="1"/>
          </p:cNvSpPr>
          <p:nvPr>
            <p:ph type="title"/>
          </p:nvPr>
        </p:nvSpPr>
        <p:spPr/>
        <p:txBody>
          <a:bodyPr/>
          <a:lstStyle/>
          <a:p>
            <a:r>
              <a:rPr lang="en-US" dirty="0" smtClean="0"/>
              <a:t>Adding Custom Application Server</a:t>
            </a:r>
            <a:endParaRPr lang="en-US" dirty="0"/>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build/config/configuration.properties</a:t>
            </a:r>
          </a:p>
          <a:p>
            <a:pPr>
              <a:buNone/>
            </a:pPr>
            <a:endParaRPr lang="en-US" dirty="0"/>
          </a:p>
        </p:txBody>
      </p:sp>
      <p:sp>
        <p:nvSpPr>
          <p:cNvPr id="3" name="Title 2"/>
          <p:cNvSpPr>
            <a:spLocks noGrp="1"/>
          </p:cNvSpPr>
          <p:nvPr>
            <p:ph type="title"/>
          </p:nvPr>
        </p:nvSpPr>
        <p:spPr/>
        <p:txBody>
          <a:bodyPr/>
          <a:lstStyle/>
          <a:p>
            <a:r>
              <a:rPr lang="en-US" dirty="0" smtClean="0"/>
              <a:t>Adding Custom Application Server</a:t>
            </a:r>
            <a:endParaRPr lang="en-US" dirty="0"/>
          </a:p>
        </p:txBody>
      </p:sp>
      <p:sp>
        <p:nvSpPr>
          <p:cNvPr id="5" name="TextBox 4"/>
          <p:cNvSpPr txBox="1"/>
          <p:nvPr/>
        </p:nvSpPr>
        <p:spPr>
          <a:xfrm>
            <a:off x="914400" y="2049132"/>
            <a:ext cx="7304183" cy="3170099"/>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 @extends appserver.mfg</a:t>
            </a:r>
          </a:p>
          <a:p>
            <a:pPr algn="l"/>
            <a:r>
              <a:rPr lang="en-US" sz="2000" dirty="0" smtClean="0">
                <a:latin typeface="Courier New" pitchFamily="49" charset="0"/>
                <a:cs typeface="Courier New" pitchFamily="49" charset="0"/>
              </a:rPr>
              <a:t>appserver.mrp=</a:t>
            </a:r>
          </a:p>
          <a:p>
            <a:pPr algn="l"/>
            <a:r>
              <a:rPr lang="en-US" sz="2000" dirty="0" smtClean="0">
                <a:latin typeface="Courier New" pitchFamily="49" charset="0"/>
                <a:cs typeface="Courier New" pitchFamily="49" charset="0"/>
              </a:rPr>
              <a:t>appserver.mrp.name=as-</a:t>
            </a:r>
            <a:r>
              <a:rPr lang="en-US" sz="2000" dirty="0" smtClean="0">
                <a:latin typeface="Courier New" pitchFamily="49" charset="0"/>
                <a:cs typeface="Courier New" pitchFamily="49" charset="0"/>
              </a:rPr>
              <a:t>mrp</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appserver.mrp.operatingmode</a:t>
            </a:r>
            <a:r>
              <a:rPr lang="en-US" sz="2000" dirty="0" smtClean="0">
                <a:latin typeface="Courier New" pitchFamily="49" charset="0"/>
                <a:cs typeface="Courier New" pitchFamily="49" charset="0"/>
              </a:rPr>
              <a:t>=State-reset</a:t>
            </a:r>
          </a:p>
          <a:p>
            <a:pPr algn="l"/>
            <a:r>
              <a:rPr lang="en-US" sz="2000" dirty="0" smtClean="0">
                <a:latin typeface="Courier New" pitchFamily="49" charset="0"/>
                <a:cs typeface="Courier New" pitchFamily="49" charset="0"/>
              </a:rPr>
              <a:t>appserver.mrp.initialsrvrinstance</a:t>
            </a:r>
            <a:r>
              <a:rPr lang="en-US" sz="2000" dirty="0" smtClean="0">
                <a:latin typeface="Courier New" pitchFamily="49" charset="0"/>
                <a:cs typeface="Courier New" pitchFamily="49" charset="0"/>
              </a:rPr>
              <a:t>=12</a:t>
            </a:r>
          </a:p>
          <a:p>
            <a:pPr algn="l"/>
            <a:r>
              <a:rPr lang="en-US" sz="2000" dirty="0" smtClean="0">
                <a:latin typeface="Courier New" pitchFamily="49" charset="0"/>
                <a:cs typeface="Courier New" pitchFamily="49" charset="0"/>
              </a:rPr>
              <a:t>appserver.mrp.maxsrvrinstance</a:t>
            </a:r>
            <a:r>
              <a:rPr lang="en-US" sz="2000" dirty="0" smtClean="0">
                <a:latin typeface="Courier New" pitchFamily="49" charset="0"/>
                <a:cs typeface="Courier New" pitchFamily="49" charset="0"/>
              </a:rPr>
              <a:t>=20</a:t>
            </a:r>
          </a:p>
          <a:p>
            <a:pPr algn="l"/>
            <a:r>
              <a:rPr lang="en-US" sz="2000" dirty="0" smtClean="0">
                <a:latin typeface="Courier New" pitchFamily="49" charset="0"/>
                <a:cs typeface="Courier New" pitchFamily="49" charset="0"/>
              </a:rPr>
              <a:t>appserver.mrp.minsrvrinstance</a:t>
            </a:r>
            <a:r>
              <a:rPr lang="en-US" sz="2000" dirty="0" smtClean="0">
                <a:latin typeface="Courier New" pitchFamily="49" charset="0"/>
                <a:cs typeface="Courier New" pitchFamily="49" charset="0"/>
              </a:rPr>
              <a:t>=12</a:t>
            </a:r>
          </a:p>
          <a:p>
            <a:pPr algn="l"/>
            <a:r>
              <a:rPr lang="en-US" sz="2000" dirty="0" smtClean="0">
                <a:latin typeface="Courier New" pitchFamily="49" charset="0"/>
                <a:cs typeface="Courier New" pitchFamily="49" charset="0"/>
              </a:rPr>
              <a:t># @port</a:t>
            </a:r>
          </a:p>
          <a:p>
            <a:pPr algn="l"/>
            <a:r>
              <a:rPr lang="en-US" sz="2000" dirty="0" smtClean="0">
                <a:latin typeface="Courier New" pitchFamily="49" charset="0"/>
                <a:cs typeface="Courier New" pitchFamily="49" charset="0"/>
              </a:rPr>
              <a:t>appserver.mrp.portnumber</a:t>
            </a:r>
            <a:r>
              <a:rPr lang="en-US" sz="2000" dirty="0" smtClean="0">
                <a:latin typeface="Courier New" pitchFamily="49" charset="0"/>
                <a:cs typeface="Courier New" pitchFamily="49" charset="0"/>
              </a:rPr>
              <a:t>=23601</a:t>
            </a:r>
          </a:p>
          <a:p>
            <a:pPr algn="l"/>
            <a:r>
              <a:rPr lang="en-US" sz="2000" dirty="0" smtClean="0">
                <a:latin typeface="Courier New" pitchFamily="49" charset="0"/>
                <a:cs typeface="Courier New" pitchFamily="49" charset="0"/>
              </a:rPr>
              <a:t>appserver.mrp.manual</a:t>
            </a:r>
            <a:r>
              <a:rPr lang="en-US" sz="2000" dirty="0" smtClean="0">
                <a:latin typeface="Courier New" pitchFamily="49" charset="0"/>
                <a:cs typeface="Courier New" pitchFamily="49" charset="0"/>
              </a:rPr>
              <a:t>=true</a:t>
            </a:r>
            <a:endParaRPr lang="en-US" sz="2000" dirty="0">
              <a:latin typeface="Courier New" pitchFamily="49" charset="0"/>
              <a:cs typeface="Courier New" pitchFamily="49" charset="0"/>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apply or reapply the application server configuration to the system:</a:t>
            </a:r>
          </a:p>
          <a:p>
            <a:pPr>
              <a:buNone/>
            </a:pPr>
            <a:endParaRPr lang="en-US" dirty="0" smtClean="0"/>
          </a:p>
          <a:p>
            <a:pPr>
              <a:buNone/>
            </a:pPr>
            <a:r>
              <a:rPr lang="en-US" sz="2400" b="1" i="1" dirty="0" smtClean="0"/>
              <a:t>Start</a:t>
            </a:r>
          </a:p>
          <a:p>
            <a:pPr>
              <a:buNone/>
            </a:pPr>
            <a:endParaRPr lang="en-US" sz="2400" b="1" i="1" dirty="0" smtClean="0"/>
          </a:p>
          <a:p>
            <a:pPr>
              <a:buNone/>
            </a:pPr>
            <a:endParaRPr lang="en-US" sz="2400" b="1" i="1" dirty="0" smtClean="0"/>
          </a:p>
          <a:p>
            <a:pPr>
              <a:buNone/>
            </a:pPr>
            <a:r>
              <a:rPr lang="en-US" sz="2400" b="1" i="1" dirty="0" smtClean="0"/>
              <a:t>Stop</a:t>
            </a:r>
          </a:p>
          <a:p>
            <a:pPr>
              <a:buNone/>
            </a:pPr>
            <a:endParaRPr lang="en-US" sz="2400" b="1" i="1" dirty="0" smtClean="0"/>
          </a:p>
          <a:p>
            <a:pPr>
              <a:buNone/>
            </a:pPr>
            <a:endParaRPr lang="en-US" sz="2400" b="1" i="1" dirty="0" smtClean="0"/>
          </a:p>
          <a:p>
            <a:pPr>
              <a:buNone/>
            </a:pPr>
            <a:r>
              <a:rPr lang="en-US" sz="2400" b="1" i="1" dirty="0" smtClean="0"/>
              <a:t>Status</a:t>
            </a:r>
            <a:endParaRPr lang="en-US" sz="2400" dirty="0" smtClean="0"/>
          </a:p>
          <a:p>
            <a:pPr>
              <a:buNone/>
            </a:pPr>
            <a:endParaRPr lang="en-US" dirty="0"/>
          </a:p>
        </p:txBody>
      </p:sp>
      <p:sp>
        <p:nvSpPr>
          <p:cNvPr id="3" name="Title 2"/>
          <p:cNvSpPr>
            <a:spLocks noGrp="1"/>
          </p:cNvSpPr>
          <p:nvPr>
            <p:ph type="title"/>
          </p:nvPr>
        </p:nvSpPr>
        <p:spPr/>
        <p:txBody>
          <a:bodyPr/>
          <a:lstStyle/>
          <a:p>
            <a:r>
              <a:rPr lang="en-US" dirty="0" smtClean="0"/>
              <a:t>Adding Custom Application Server</a:t>
            </a:r>
            <a:endParaRPr lang="en-US" dirty="0"/>
          </a:p>
        </p:txBody>
      </p:sp>
      <p:sp>
        <p:nvSpPr>
          <p:cNvPr id="5" name="TextBox 4"/>
          <p:cNvSpPr txBox="1"/>
          <p:nvPr/>
        </p:nvSpPr>
        <p:spPr>
          <a:xfrm>
            <a:off x="903382" y="1861849"/>
            <a:ext cx="7304184"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reconfigure</a:t>
            </a:r>
            <a:endParaRPr lang="en-US" sz="2400" dirty="0">
              <a:latin typeface="Courier New" pitchFamily="49" charset="0"/>
              <a:cs typeface="Courier New" pitchFamily="49" charset="0"/>
            </a:endParaRPr>
          </a:p>
        </p:txBody>
      </p:sp>
      <p:sp>
        <p:nvSpPr>
          <p:cNvPr id="6" name="TextBox 5"/>
          <p:cNvSpPr txBox="1"/>
          <p:nvPr/>
        </p:nvSpPr>
        <p:spPr>
          <a:xfrm>
            <a:off x="914400" y="2974553"/>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appserver-</a:t>
            </a:r>
            <a:r>
              <a:rPr lang="en-US" sz="2400" dirty="0" smtClean="0">
                <a:latin typeface="Courier New" pitchFamily="49" charset="0"/>
                <a:cs typeface="Courier New" pitchFamily="49" charset="0"/>
              </a:rPr>
              <a:t>mrp</a:t>
            </a:r>
            <a:r>
              <a:rPr lang="en-US" sz="2400" dirty="0" smtClean="0">
                <a:latin typeface="Courier New" pitchFamily="49" charset="0"/>
                <a:cs typeface="Courier New" pitchFamily="49" charset="0"/>
              </a:rPr>
              <a:t>-start</a:t>
            </a:r>
            <a:endParaRPr lang="en-US" sz="2400" dirty="0">
              <a:latin typeface="Courier New" pitchFamily="49" charset="0"/>
              <a:cs typeface="Courier New" pitchFamily="49" charset="0"/>
            </a:endParaRPr>
          </a:p>
        </p:txBody>
      </p:sp>
      <p:sp>
        <p:nvSpPr>
          <p:cNvPr id="7" name="TextBox 6"/>
          <p:cNvSpPr txBox="1"/>
          <p:nvPr/>
        </p:nvSpPr>
        <p:spPr>
          <a:xfrm>
            <a:off x="892366" y="4318615"/>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appserver-</a:t>
            </a:r>
            <a:r>
              <a:rPr lang="en-US" sz="2400" dirty="0" smtClean="0">
                <a:latin typeface="Courier New" pitchFamily="49" charset="0"/>
                <a:cs typeface="Courier New" pitchFamily="49" charset="0"/>
              </a:rPr>
              <a:t>mrp</a:t>
            </a:r>
            <a:r>
              <a:rPr lang="en-US" sz="2400" dirty="0" smtClean="0">
                <a:latin typeface="Courier New" pitchFamily="49" charset="0"/>
                <a:cs typeface="Courier New" pitchFamily="49" charset="0"/>
              </a:rPr>
              <a:t>-stop</a:t>
            </a:r>
            <a:endParaRPr lang="en-US" sz="2400" dirty="0">
              <a:latin typeface="Courier New" pitchFamily="49" charset="0"/>
              <a:cs typeface="Courier New" pitchFamily="49" charset="0"/>
            </a:endParaRPr>
          </a:p>
        </p:txBody>
      </p:sp>
      <p:sp>
        <p:nvSpPr>
          <p:cNvPr id="8" name="TextBox 7"/>
          <p:cNvSpPr txBox="1"/>
          <p:nvPr/>
        </p:nvSpPr>
        <p:spPr>
          <a:xfrm>
            <a:off x="903391" y="5618602"/>
            <a:ext cx="7315192"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appserver-</a:t>
            </a:r>
            <a:r>
              <a:rPr lang="en-US" sz="2400" dirty="0" smtClean="0">
                <a:latin typeface="Courier New" pitchFamily="49" charset="0"/>
                <a:cs typeface="Courier New" pitchFamily="49" charset="0"/>
              </a:rPr>
              <a:t>mrp</a:t>
            </a:r>
            <a:r>
              <a:rPr lang="en-US" sz="2400" dirty="0" smtClean="0">
                <a:latin typeface="Courier New" pitchFamily="49" charset="0"/>
                <a:cs typeface="Courier New" pitchFamily="49" charset="0"/>
              </a:rPr>
              <a:t>-status</a:t>
            </a:r>
            <a:endParaRPr lang="en-US" sz="2400" dirty="0">
              <a:latin typeface="Courier New" pitchFamily="49" charset="0"/>
              <a:cs typeface="Courier New" pitchFamily="49" charset="0"/>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have the application server start and stop with the rest of the components in the environment adjust the following setting:</a:t>
            </a:r>
          </a:p>
          <a:p>
            <a:endParaRPr lang="en-US" dirty="0" smtClean="0"/>
          </a:p>
          <a:p>
            <a:endParaRPr lang="en-US" dirty="0" smtClean="0"/>
          </a:p>
          <a:p>
            <a:r>
              <a:rPr lang="en-US" dirty="0" smtClean="0"/>
              <a:t>To display help for all application server settings:</a:t>
            </a:r>
            <a:endParaRPr lang="en-US" dirty="0"/>
          </a:p>
        </p:txBody>
      </p:sp>
      <p:sp>
        <p:nvSpPr>
          <p:cNvPr id="3" name="Title 2"/>
          <p:cNvSpPr>
            <a:spLocks noGrp="1"/>
          </p:cNvSpPr>
          <p:nvPr>
            <p:ph type="title"/>
          </p:nvPr>
        </p:nvSpPr>
        <p:spPr/>
        <p:txBody>
          <a:bodyPr/>
          <a:lstStyle/>
          <a:p>
            <a:r>
              <a:rPr lang="en-US" dirty="0" smtClean="0"/>
              <a:t>Adding Custom Application Server</a:t>
            </a:r>
            <a:endParaRPr lang="en-US" dirty="0"/>
          </a:p>
        </p:txBody>
      </p:sp>
      <p:sp>
        <p:nvSpPr>
          <p:cNvPr id="5" name="TextBox 4"/>
          <p:cNvSpPr txBox="1"/>
          <p:nvPr/>
        </p:nvSpPr>
        <p:spPr>
          <a:xfrm>
            <a:off x="903383" y="2478794"/>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appserver.mrp.manual</a:t>
            </a:r>
            <a:r>
              <a:rPr lang="en-US" sz="2400" dirty="0" smtClean="0">
                <a:latin typeface="Courier New" pitchFamily="49" charset="0"/>
                <a:cs typeface="Courier New" pitchFamily="49" charset="0"/>
              </a:rPr>
              <a:t>=false</a:t>
            </a:r>
            <a:endParaRPr lang="en-US" sz="2400" dirty="0">
              <a:latin typeface="Courier New" pitchFamily="49" charset="0"/>
              <a:cs typeface="Courier New" pitchFamily="49" charset="0"/>
            </a:endParaRPr>
          </a:p>
        </p:txBody>
      </p:sp>
      <p:sp>
        <p:nvSpPr>
          <p:cNvPr id="6" name="TextBox 5"/>
          <p:cNvSpPr txBox="1"/>
          <p:nvPr/>
        </p:nvSpPr>
        <p:spPr>
          <a:xfrm>
            <a:off x="925424" y="4505897"/>
            <a:ext cx="729316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help appserver.</a:t>
            </a:r>
            <a:endParaRPr lang="en-US" sz="2400" dirty="0">
              <a:latin typeface="Courier New" pitchFamily="49" charset="0"/>
              <a:cs typeface="Courier New" pitchFamily="49" charset="0"/>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Use the </a:t>
            </a:r>
            <a:r>
              <a:rPr lang="en-US" i="1" dirty="0" smtClean="0"/>
              <a:t>data configuration type to define data to load into the system.</a:t>
            </a:r>
          </a:p>
          <a:p>
            <a:pPr>
              <a:buNone/>
            </a:pPr>
            <a:endParaRPr lang="en-US" dirty="0" smtClean="0"/>
          </a:p>
          <a:p>
            <a:pPr>
              <a:buNone/>
            </a:pPr>
            <a:r>
              <a:rPr lang="en-US" dirty="0" smtClean="0"/>
              <a:t>Ex. Loading data in Progress native (.d) format.</a:t>
            </a:r>
            <a:endParaRPr lang="en-US" dirty="0"/>
          </a:p>
        </p:txBody>
      </p:sp>
      <p:sp>
        <p:nvSpPr>
          <p:cNvPr id="3" name="Title 2"/>
          <p:cNvSpPr>
            <a:spLocks noGrp="1"/>
          </p:cNvSpPr>
          <p:nvPr>
            <p:ph type="title"/>
          </p:nvPr>
        </p:nvSpPr>
        <p:spPr/>
        <p:txBody>
          <a:bodyPr/>
          <a:lstStyle/>
          <a:p>
            <a:r>
              <a:rPr lang="en-US" dirty="0" smtClean="0"/>
              <a:t>Adding Custom Data</a:t>
            </a:r>
            <a:endParaRPr lang="en-US" dirty="0"/>
          </a:p>
        </p:txBody>
      </p:sp>
      <p:sp>
        <p:nvSpPr>
          <p:cNvPr id="5" name="TextBox 4"/>
          <p:cNvSpPr txBox="1"/>
          <p:nvPr/>
        </p:nvSpPr>
        <p:spPr>
          <a:xfrm>
            <a:off x="903383" y="3360149"/>
            <a:ext cx="7326217" cy="1200329"/>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data.custom.database</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db.qaddb</a:t>
            </a:r>
            <a:endParaRPr lang="en-US" sz="2400" dirty="0" smtClean="0">
              <a:latin typeface="Courier New" pitchFamily="49" charset="0"/>
              <a:cs typeface="Courier New" pitchFamily="49" charset="0"/>
            </a:endParaRPr>
          </a:p>
          <a:p>
            <a:pPr algn="l"/>
            <a:r>
              <a:rPr lang="en-US" sz="2400" dirty="0" smtClean="0">
                <a:latin typeface="Courier New" pitchFamily="49" charset="0"/>
                <a:cs typeface="Courier New" pitchFamily="49" charset="0"/>
              </a:rPr>
              <a:t>data.custom.dir</a:t>
            </a:r>
            <a:r>
              <a:rPr lang="en-US" sz="2400" dirty="0" smtClean="0">
                <a:latin typeface="Courier New" pitchFamily="49" charset="0"/>
                <a:cs typeface="Courier New" pitchFamily="49" charset="0"/>
              </a:rPr>
              <a:t>=/dr01/custom/data</a:t>
            </a:r>
          </a:p>
          <a:p>
            <a:pPr algn="l"/>
            <a:r>
              <a:rPr lang="en-US" sz="2400" dirty="0" smtClean="0">
                <a:latin typeface="Courier New" pitchFamily="49" charset="0"/>
                <a:cs typeface="Courier New" pitchFamily="49" charset="0"/>
              </a:rPr>
              <a:t>data.custom.format</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dotd</a:t>
            </a:r>
            <a:endParaRPr lang="en-US" sz="2400" dirty="0">
              <a:latin typeface="Courier New" pitchFamily="49" charset="0"/>
              <a:cs typeface="Courier New" pitchFamily="49" charset="0"/>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In the preceding example this configuration would create the command </a:t>
            </a:r>
            <a:r>
              <a:rPr lang="en-US" i="1" dirty="0" smtClean="0"/>
              <a:t>data-custom-update to load the data and </a:t>
            </a:r>
            <a:r>
              <a:rPr lang="en-US" dirty="0" smtClean="0"/>
              <a:t>the command would be processed during a create/update and whenever destination database was rebuilt. The name "custom" was used to identify this set of data but could be any unique value.</a:t>
            </a:r>
            <a:endParaRPr lang="en-US" dirty="0"/>
          </a:p>
        </p:txBody>
      </p:sp>
      <p:sp>
        <p:nvSpPr>
          <p:cNvPr id="3" name="Title 2"/>
          <p:cNvSpPr>
            <a:spLocks noGrp="1"/>
          </p:cNvSpPr>
          <p:nvPr>
            <p:ph type="title"/>
          </p:nvPr>
        </p:nvSpPr>
        <p:spPr/>
        <p:txBody>
          <a:bodyPr/>
          <a:lstStyle/>
          <a:p>
            <a:r>
              <a:rPr lang="en-US" dirty="0" smtClean="0"/>
              <a:t>Adding Custom Data</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default layout can be adjusted when the environment is created by following this procedure, referencing the table below.</a:t>
            </a:r>
            <a:endParaRPr lang="en-US" dirty="0"/>
          </a:p>
        </p:txBody>
      </p:sp>
      <p:sp>
        <p:nvSpPr>
          <p:cNvPr id="3" name="Title 2"/>
          <p:cNvSpPr>
            <a:spLocks noGrp="1"/>
          </p:cNvSpPr>
          <p:nvPr>
            <p:ph type="title"/>
          </p:nvPr>
        </p:nvSpPr>
        <p:spPr/>
        <p:txBody>
          <a:bodyPr/>
          <a:lstStyle/>
          <a:p>
            <a:r>
              <a:rPr lang="en-US" dirty="0" smtClean="0"/>
              <a:t>File System</a:t>
            </a:r>
            <a:endParaRPr lang="en-US" dirty="0"/>
          </a:p>
        </p:txBody>
      </p:sp>
      <p:graphicFrame>
        <p:nvGraphicFramePr>
          <p:cNvPr id="5" name="Table 4"/>
          <p:cNvGraphicFramePr>
            <a:graphicFrameLocks noGrp="1"/>
          </p:cNvGraphicFramePr>
          <p:nvPr/>
        </p:nvGraphicFramePr>
        <p:xfrm>
          <a:off x="661011" y="2377501"/>
          <a:ext cx="7855026" cy="3404089"/>
        </p:xfrm>
        <a:graphic>
          <a:graphicData uri="http://schemas.openxmlformats.org/drawingml/2006/table">
            <a:tbl>
              <a:tblPr firstRow="1" bandRow="1">
                <a:tableStyleId>{5C22544A-7EE6-4342-B048-85BDC9FD1C3A}</a:tableStyleId>
              </a:tblPr>
              <a:tblGrid>
                <a:gridCol w="2148290"/>
                <a:gridCol w="2205098"/>
                <a:gridCol w="3501638"/>
              </a:tblGrid>
              <a:tr h="370840">
                <a:tc>
                  <a:txBody>
                    <a:bodyPr/>
                    <a:lstStyle/>
                    <a:p>
                      <a:r>
                        <a:rPr lang="en-US" sz="1000" dirty="0" smtClean="0"/>
                        <a:t>Factory Default</a:t>
                      </a:r>
                      <a:r>
                        <a:rPr lang="en-US" sz="1000" baseline="0" dirty="0" smtClean="0"/>
                        <a:t> Path</a:t>
                      </a:r>
                      <a:endParaRPr lang="en-US" sz="1000" dirty="0"/>
                    </a:p>
                  </a:txBody>
                  <a:tcPr/>
                </a:tc>
                <a:tc>
                  <a:txBody>
                    <a:bodyPr/>
                    <a:lstStyle/>
                    <a:p>
                      <a:r>
                        <a:rPr lang="en-US" sz="1000" dirty="0" smtClean="0"/>
                        <a:t>Configuration Setting</a:t>
                      </a:r>
                      <a:endParaRPr lang="en-US" sz="1000" dirty="0"/>
                    </a:p>
                  </a:txBody>
                  <a:tcPr/>
                </a:tc>
                <a:tc>
                  <a:txBody>
                    <a:bodyPr/>
                    <a:lstStyle/>
                    <a:p>
                      <a:r>
                        <a:rPr lang="en-US" sz="1000" dirty="0" smtClean="0"/>
                        <a:t>Description</a:t>
                      </a:r>
                      <a:endParaRPr lang="en-US" sz="1000" dirty="0"/>
                    </a:p>
                  </a:txBody>
                  <a:tcPr/>
                </a:tc>
              </a:tr>
              <a:tr h="370840">
                <a:tc>
                  <a:txBody>
                    <a:bodyPr/>
                    <a:lstStyle/>
                    <a:p>
                      <a:r>
                        <a:rPr lang="en-US" sz="1000" dirty="0" smtClean="0"/>
                        <a:t>.</a:t>
                      </a:r>
                      <a:endParaRPr lang="en-US" sz="1000" dirty="0"/>
                    </a:p>
                  </a:txBody>
                  <a:tcPr/>
                </a:tc>
                <a:tc>
                  <a:txBody>
                    <a:bodyPr/>
                    <a:lstStyle/>
                    <a:p>
                      <a:r>
                        <a:rPr lang="en-US" sz="1000" dirty="0" smtClean="0"/>
                        <a:t>Appdir</a:t>
                      </a:r>
                      <a:endParaRPr lang="en-US" sz="1000" dirty="0"/>
                    </a:p>
                  </a:txBody>
                  <a:tcPr/>
                </a:tc>
                <a:tc>
                  <a:txBody>
                    <a:bodyPr/>
                    <a:lstStyle/>
                    <a:p>
                      <a:r>
                        <a:rPr lang="en-US" sz="1000" dirty="0" smtClean="0"/>
                        <a:t>The installation directory that was chosen when the application was installed. </a:t>
                      </a:r>
                      <a:endParaRPr lang="en-US" sz="1000" dirty="0"/>
                    </a:p>
                  </a:txBody>
                  <a:tcPr/>
                </a:tc>
              </a:tr>
              <a:tr h="259630">
                <a:tc>
                  <a:txBody>
                    <a:bodyPr/>
                    <a:lstStyle/>
                    <a:p>
                      <a:r>
                        <a:rPr lang="en-US" sz="1000" dirty="0" smtClean="0"/>
                        <a:t>Build</a:t>
                      </a:r>
                      <a:endParaRPr lang="en-US" sz="1000" dirty="0"/>
                    </a:p>
                  </a:txBody>
                  <a:tcPr/>
                </a:tc>
                <a:tc>
                  <a:txBody>
                    <a:bodyPr/>
                    <a:lstStyle/>
                    <a:p>
                      <a:r>
                        <a:rPr lang="en-US" sz="1000" dirty="0" smtClean="0"/>
                        <a:t>appdir.build </a:t>
                      </a:r>
                      <a:endParaRPr lang="en-US" sz="1000" dirty="0"/>
                    </a:p>
                  </a:txBody>
                  <a:tcPr/>
                </a:tc>
                <a:tc>
                  <a:txBody>
                    <a:bodyPr/>
                    <a:lstStyle/>
                    <a:p>
                      <a:r>
                        <a:rPr lang="en-US" sz="1000" dirty="0" smtClean="0"/>
                        <a:t>Used by the management components.</a:t>
                      </a:r>
                      <a:endParaRPr lang="en-US" sz="1000" dirty="0"/>
                    </a:p>
                  </a:txBody>
                  <a:tcPr/>
                </a:tc>
              </a:tr>
              <a:tr h="241330">
                <a:tc>
                  <a:txBody>
                    <a:bodyPr/>
                    <a:lstStyle/>
                    <a:p>
                      <a:r>
                        <a:rPr lang="en-US" sz="1000" dirty="0" smtClean="0"/>
                        <a:t>build/catalog </a:t>
                      </a:r>
                      <a:endParaRPr lang="en-US" sz="1000" dirty="0"/>
                    </a:p>
                  </a:txBody>
                  <a:tcPr/>
                </a:tc>
                <a:tc>
                  <a:txBody>
                    <a:bodyPr/>
                    <a:lstStyle/>
                    <a:p>
                      <a:r>
                        <a:rPr lang="en-US" sz="1000" dirty="0" smtClean="0"/>
                        <a:t>appdir.catalog </a:t>
                      </a:r>
                      <a:endParaRPr lang="en-US" sz="1000" dirty="0"/>
                    </a:p>
                  </a:txBody>
                  <a:tcPr/>
                </a:tc>
                <a:tc>
                  <a:txBody>
                    <a:bodyPr/>
                    <a:lstStyle/>
                    <a:p>
                      <a:r>
                        <a:rPr lang="en-US" sz="1000" dirty="0" smtClean="0"/>
                        <a:t>The local software catalog.</a:t>
                      </a:r>
                      <a:endParaRPr lang="en-US" sz="1000" dirty="0"/>
                    </a:p>
                  </a:txBody>
                  <a:tcPr/>
                </a:tc>
              </a:tr>
              <a:tr h="245063">
                <a:tc>
                  <a:txBody>
                    <a:bodyPr/>
                    <a:lstStyle/>
                    <a:p>
                      <a:r>
                        <a:rPr lang="en-US" sz="1000" dirty="0" smtClean="0"/>
                        <a:t>build/config</a:t>
                      </a:r>
                      <a:endParaRPr lang="en-US" sz="1000" dirty="0"/>
                    </a:p>
                  </a:txBody>
                  <a:tcPr/>
                </a:tc>
                <a:tc>
                  <a:txBody>
                    <a:bodyPr/>
                    <a:lstStyle/>
                    <a:p>
                      <a:r>
                        <a:rPr lang="en-US" sz="1000" dirty="0" smtClean="0"/>
                        <a:t>appdir.config</a:t>
                      </a:r>
                      <a:endParaRPr lang="en-US" sz="1000" dirty="0"/>
                    </a:p>
                  </a:txBody>
                  <a:tcPr/>
                </a:tc>
                <a:tc>
                  <a:txBody>
                    <a:bodyPr/>
                    <a:lstStyle/>
                    <a:p>
                      <a:r>
                        <a:rPr lang="en-US" sz="1000" dirty="0" smtClean="0"/>
                        <a:t>The management configuration settings. </a:t>
                      </a:r>
                      <a:endParaRPr lang="en-US" sz="1000" dirty="0"/>
                    </a:p>
                  </a:txBody>
                  <a:tcPr/>
                </a:tc>
              </a:tr>
              <a:tr h="271261">
                <a:tc>
                  <a:txBody>
                    <a:bodyPr/>
                    <a:lstStyle/>
                    <a:p>
                      <a:r>
                        <a:rPr lang="en-US" sz="1000" dirty="0" smtClean="0"/>
                        <a:t>build/logs</a:t>
                      </a:r>
                      <a:endParaRPr lang="en-US" sz="1000" dirty="0"/>
                    </a:p>
                  </a:txBody>
                  <a:tcPr/>
                </a:tc>
                <a:tc>
                  <a:txBody>
                    <a:bodyPr/>
                    <a:lstStyle/>
                    <a:p>
                      <a:r>
                        <a:rPr lang="en-US" sz="1000" dirty="0" smtClean="0"/>
                        <a:t>appdir.logs </a:t>
                      </a:r>
                      <a:endParaRPr lang="en-US" sz="1000" dirty="0"/>
                    </a:p>
                  </a:txBody>
                  <a:tcPr/>
                </a:tc>
                <a:tc>
                  <a:txBody>
                    <a:bodyPr/>
                    <a:lstStyle/>
                    <a:p>
                      <a:r>
                        <a:rPr lang="en-US" sz="1000" dirty="0" smtClean="0"/>
                        <a:t>The server log files.</a:t>
                      </a:r>
                      <a:endParaRPr lang="en-US" sz="1000" dirty="0"/>
                    </a:p>
                  </a:txBody>
                  <a:tcPr/>
                </a:tc>
              </a:tr>
              <a:tr h="241944">
                <a:tc>
                  <a:txBody>
                    <a:bodyPr/>
                    <a:lstStyle/>
                    <a:p>
                      <a:r>
                        <a:rPr lang="en-US" sz="1000" dirty="0" smtClean="0"/>
                        <a:t>build/work </a:t>
                      </a:r>
                      <a:endParaRPr lang="en-US" sz="1000" dirty="0"/>
                    </a:p>
                  </a:txBody>
                  <a:tcPr/>
                </a:tc>
                <a:tc>
                  <a:txBody>
                    <a:bodyPr/>
                    <a:lstStyle/>
                    <a:p>
                      <a:r>
                        <a:rPr lang="en-US" sz="1000" dirty="0" smtClean="0"/>
                        <a:t>appdir.work </a:t>
                      </a:r>
                      <a:endParaRPr lang="en-US" sz="1000" dirty="0"/>
                    </a:p>
                  </a:txBody>
                  <a:tcPr/>
                </a:tc>
                <a:tc>
                  <a:txBody>
                    <a:bodyPr/>
                    <a:lstStyle/>
                    <a:p>
                      <a:r>
                        <a:rPr lang="en-US" sz="1000" dirty="0" smtClean="0"/>
                        <a:t>Work area for the management components. </a:t>
                      </a:r>
                      <a:endParaRPr lang="en-US" sz="1000" dirty="0"/>
                    </a:p>
                  </a:txBody>
                  <a:tcPr/>
                </a:tc>
              </a:tr>
              <a:tr h="251919">
                <a:tc>
                  <a:txBody>
                    <a:bodyPr/>
                    <a:lstStyle/>
                    <a:p>
                      <a:r>
                        <a:rPr lang="en-US" sz="1000" dirty="0" smtClean="0"/>
                        <a:t>customizations</a:t>
                      </a:r>
                      <a:endParaRPr lang="en-US" sz="1000" dirty="0"/>
                    </a:p>
                  </a:txBody>
                  <a:tcPr/>
                </a:tc>
                <a:tc>
                  <a:txBody>
                    <a:bodyPr/>
                    <a:lstStyle/>
                    <a:p>
                      <a:r>
                        <a:rPr lang="en-US" sz="1000" dirty="0" smtClean="0"/>
                        <a:t>customizations.dir</a:t>
                      </a:r>
                      <a:endParaRPr lang="en-US" sz="1000" dirty="0"/>
                    </a:p>
                  </a:txBody>
                  <a:tcPr/>
                </a:tc>
                <a:tc>
                  <a:txBody>
                    <a:bodyPr/>
                    <a:lstStyle/>
                    <a:p>
                      <a:r>
                        <a:rPr lang="en-US" sz="1000" dirty="0" smtClean="0"/>
                        <a:t>Application customizations.</a:t>
                      </a:r>
                      <a:endParaRPr lang="en-US" sz="1000" dirty="0"/>
                    </a:p>
                  </a:txBody>
                  <a:tcPr/>
                </a:tc>
              </a:tr>
              <a:tr h="242371">
                <a:tc>
                  <a:txBody>
                    <a:bodyPr/>
                    <a:lstStyle/>
                    <a:p>
                      <a:r>
                        <a:rPr lang="en-US" sz="1000" dirty="0" smtClean="0"/>
                        <a:t>databases </a:t>
                      </a:r>
                      <a:endParaRPr lang="en-US" sz="1000" dirty="0"/>
                    </a:p>
                  </a:txBody>
                  <a:tcPr/>
                </a:tc>
                <a:tc>
                  <a:txBody>
                    <a:bodyPr/>
                    <a:lstStyle/>
                    <a:p>
                      <a:r>
                        <a:rPr lang="en-US" sz="1000" dirty="0" smtClean="0"/>
                        <a:t>db._base.dir</a:t>
                      </a:r>
                      <a:endParaRPr lang="en-US" sz="1000" dirty="0"/>
                    </a:p>
                  </a:txBody>
                  <a:tcPr/>
                </a:tc>
                <a:tc>
                  <a:txBody>
                    <a:bodyPr/>
                    <a:lstStyle/>
                    <a:p>
                      <a:r>
                        <a:rPr lang="en-US" sz="1000" dirty="0" smtClean="0"/>
                        <a:t>The databases.</a:t>
                      </a:r>
                      <a:endParaRPr lang="en-US" sz="1000" dirty="0"/>
                    </a:p>
                  </a:txBody>
                  <a:tcPr/>
                </a:tc>
              </a:tr>
              <a:tr h="262936">
                <a:tc>
                  <a:txBody>
                    <a:bodyPr/>
                    <a:lstStyle/>
                    <a:p>
                      <a:r>
                        <a:rPr lang="en-US" sz="1000" dirty="0" smtClean="0"/>
                        <a:t>dist </a:t>
                      </a:r>
                      <a:endParaRPr lang="en-US" sz="1000" dirty="0"/>
                    </a:p>
                  </a:txBody>
                  <a:tcPr/>
                </a:tc>
                <a:tc>
                  <a:txBody>
                    <a:bodyPr/>
                    <a:lstStyle/>
                    <a:p>
                      <a:r>
                        <a:rPr lang="en-US" sz="1000" dirty="0" smtClean="0"/>
                        <a:t>dist.dir</a:t>
                      </a:r>
                      <a:endParaRPr lang="en-US" sz="1000" dirty="0"/>
                    </a:p>
                  </a:txBody>
                  <a:tcPr/>
                </a:tc>
                <a:tc>
                  <a:txBody>
                    <a:bodyPr/>
                    <a:lstStyle/>
                    <a:p>
                      <a:r>
                        <a:rPr lang="en-US" sz="1000" dirty="0" smtClean="0"/>
                        <a:t>The compiled application binaries.</a:t>
                      </a:r>
                      <a:endParaRPr lang="en-US" sz="1000" dirty="0"/>
                    </a:p>
                  </a:txBody>
                  <a:tcPr/>
                </a:tc>
              </a:tr>
              <a:tr h="242371">
                <a:tc>
                  <a:txBody>
                    <a:bodyPr/>
                    <a:lstStyle/>
                    <a:p>
                      <a:r>
                        <a:rPr lang="en-US" sz="1000" dirty="0" smtClean="0"/>
                        <a:t>patches</a:t>
                      </a:r>
                      <a:endParaRPr lang="en-US" sz="1000" dirty="0"/>
                    </a:p>
                  </a:txBody>
                  <a:tcPr/>
                </a:tc>
                <a:tc>
                  <a:txBody>
                    <a:bodyPr/>
                    <a:lstStyle/>
                    <a:p>
                      <a:r>
                        <a:rPr lang="en-US" sz="1000" dirty="0" smtClean="0"/>
                        <a:t>patches.dir</a:t>
                      </a:r>
                      <a:endParaRPr lang="en-US" sz="1000" dirty="0"/>
                    </a:p>
                  </a:txBody>
                  <a:tcPr/>
                </a:tc>
                <a:tc>
                  <a:txBody>
                    <a:bodyPr/>
                    <a:lstStyle/>
                    <a:p>
                      <a:r>
                        <a:rPr lang="en-US" sz="1000" dirty="0" smtClean="0"/>
                        <a:t>Application patches</a:t>
                      </a:r>
                      <a:endParaRPr lang="en-US" sz="1000" dirty="0"/>
                    </a:p>
                  </a:txBody>
                  <a:tcPr/>
                </a:tc>
              </a:tr>
              <a:tr h="370840">
                <a:tc>
                  <a:txBody>
                    <a:bodyPr/>
                    <a:lstStyle/>
                    <a:p>
                      <a:r>
                        <a:rPr lang="en-US" sz="1000" dirty="0" smtClean="0"/>
                        <a:t>scripts</a:t>
                      </a:r>
                      <a:endParaRPr lang="en-US" sz="1000" dirty="0"/>
                    </a:p>
                  </a:txBody>
                  <a:tcPr/>
                </a:tc>
                <a:tc>
                  <a:txBody>
                    <a:bodyPr/>
                    <a:lstStyle/>
                    <a:p>
                      <a:r>
                        <a:rPr lang="en-US" sz="1000" dirty="0" smtClean="0"/>
                        <a:t>scripts.dir</a:t>
                      </a:r>
                      <a:endParaRPr lang="en-US" sz="1000" dirty="0"/>
                    </a:p>
                  </a:txBody>
                  <a:tcPr/>
                </a:tc>
                <a:tc>
                  <a:txBody>
                    <a:bodyPr/>
                    <a:lstStyle/>
                    <a:p>
                      <a:r>
                        <a:rPr lang="en-US" sz="1000" dirty="0" smtClean="0"/>
                        <a:t>.dir Shell scripts to manage application components.</a:t>
                      </a:r>
                      <a:endParaRPr lang="en-US" sz="1000" dirty="0"/>
                    </a:p>
                  </a:txBody>
                  <a:tcPr/>
                </a:tc>
              </a:tr>
            </a:tbl>
          </a:graphicData>
        </a:graphic>
      </p:graphicFrame>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see more options for the </a:t>
            </a:r>
            <a:r>
              <a:rPr lang="en-US" i="1" dirty="0" smtClean="0"/>
              <a:t>data configuration type</a:t>
            </a:r>
          </a:p>
          <a:p>
            <a:endParaRPr lang="en-US" i="1" dirty="0" smtClean="0"/>
          </a:p>
          <a:p>
            <a:endParaRPr lang="en-US" i="1" dirty="0" smtClean="0"/>
          </a:p>
          <a:p>
            <a:r>
              <a:rPr lang="en-US" dirty="0" smtClean="0"/>
              <a:t>To list the ID's of databases</a:t>
            </a:r>
          </a:p>
          <a:p>
            <a:endParaRPr lang="en-US" dirty="0" smtClean="0"/>
          </a:p>
          <a:p>
            <a:endParaRPr lang="en-US" dirty="0" smtClean="0"/>
          </a:p>
          <a:p>
            <a:pPr>
              <a:buNone/>
            </a:pPr>
            <a:endParaRPr lang="en-US" dirty="0" smtClean="0"/>
          </a:p>
          <a:p>
            <a:pPr>
              <a:buNone/>
            </a:pPr>
            <a:r>
              <a:rPr lang="en-US" dirty="0" smtClean="0"/>
              <a:t>The </a:t>
            </a:r>
            <a:r>
              <a:rPr lang="en-US" i="1" dirty="0" smtClean="0"/>
              <a:t>data configuration type can also be used to load data serialized in QAD XML format.</a:t>
            </a:r>
            <a:endParaRPr lang="en-US" dirty="0"/>
          </a:p>
        </p:txBody>
      </p:sp>
      <p:sp>
        <p:nvSpPr>
          <p:cNvPr id="3" name="Title 2"/>
          <p:cNvSpPr>
            <a:spLocks noGrp="1"/>
          </p:cNvSpPr>
          <p:nvPr>
            <p:ph type="title"/>
          </p:nvPr>
        </p:nvSpPr>
        <p:spPr/>
        <p:txBody>
          <a:bodyPr/>
          <a:lstStyle/>
          <a:p>
            <a:r>
              <a:rPr lang="en-US" dirty="0" smtClean="0"/>
              <a:t>Adding Custom Data</a:t>
            </a:r>
            <a:endParaRPr lang="en-US" dirty="0"/>
          </a:p>
        </p:txBody>
      </p:sp>
      <p:sp>
        <p:nvSpPr>
          <p:cNvPr id="5" name="TextBox 4"/>
          <p:cNvSpPr txBox="1"/>
          <p:nvPr/>
        </p:nvSpPr>
        <p:spPr>
          <a:xfrm>
            <a:off x="903383" y="1949984"/>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help data.</a:t>
            </a:r>
            <a:endParaRPr lang="en-US" sz="2400" dirty="0">
              <a:latin typeface="Courier New" pitchFamily="49" charset="0"/>
              <a:cs typeface="Courier New" pitchFamily="49" charset="0"/>
            </a:endParaRPr>
          </a:p>
        </p:txBody>
      </p:sp>
      <p:sp>
        <p:nvSpPr>
          <p:cNvPr id="6" name="TextBox 5"/>
          <p:cNvSpPr txBox="1"/>
          <p:nvPr/>
        </p:nvSpPr>
        <p:spPr>
          <a:xfrm>
            <a:off x="914399" y="3855903"/>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config db.* | grep </a:t>
            </a:r>
            <a:r>
              <a:rPr lang="en-US" sz="2400" dirty="0" smtClean="0">
                <a:latin typeface="Courier New" pitchFamily="49" charset="0"/>
                <a:cs typeface="Courier New" pitchFamily="49" charset="0"/>
              </a:rPr>
              <a:t>physicalname</a:t>
            </a:r>
            <a:endParaRPr lang="en-US" sz="2400" dirty="0">
              <a:latin typeface="Courier New" pitchFamily="49" charset="0"/>
              <a:cs typeface="Courier New" pitchFamily="49" charset="0"/>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Operational Hotfixes (Patches/ECO)</a:t>
            </a:r>
          </a:p>
          <a:p>
            <a:pPr>
              <a:buNone/>
            </a:pPr>
            <a:endParaRPr lang="en-US" b="1" dirty="0" smtClean="0"/>
          </a:p>
          <a:p>
            <a:pPr>
              <a:buNone/>
            </a:pPr>
            <a:r>
              <a:rPr lang="en-US" dirty="0" smtClean="0"/>
              <a:t>An operational patch can include Progress programs and data. Patches are organized in the directory configured by the </a:t>
            </a:r>
            <a:r>
              <a:rPr lang="en-US" i="1" dirty="0" smtClean="0"/>
              <a:t>patches.mfg.dir</a:t>
            </a:r>
            <a:r>
              <a:rPr lang="en-US" i="1" dirty="0" smtClean="0"/>
              <a:t> setting, with the default:</a:t>
            </a:r>
          </a:p>
          <a:p>
            <a:pPr>
              <a:buNone/>
            </a:pPr>
            <a:endParaRPr lang="en-US" dirty="0" smtClean="0">
              <a:latin typeface="Courier New" pitchFamily="49" charset="0"/>
              <a:cs typeface="Courier New" pitchFamily="49" charset="0"/>
            </a:endParaRPr>
          </a:p>
          <a:p>
            <a:pPr>
              <a:buNone/>
            </a:pPr>
            <a:r>
              <a:rPr lang="en-US" dirty="0" smtClean="0">
                <a:latin typeface="Courier New" pitchFamily="49" charset="0"/>
                <a:cs typeface="Courier New" pitchFamily="49" charset="0"/>
              </a:rPr>
              <a:t>patches/mfg</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Patches</a:t>
            </a:r>
            <a:endParaRPr lang="en-US" dirty="0"/>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Setup</a:t>
            </a:r>
          </a:p>
          <a:p>
            <a:pPr>
              <a:buNone/>
            </a:pPr>
            <a:r>
              <a:rPr lang="en-US" dirty="0" smtClean="0"/>
              <a:t>To define a new patch create a sub-directory for the patch:</a:t>
            </a:r>
          </a:p>
          <a:p>
            <a:pPr>
              <a:buNone/>
            </a:pPr>
            <a:r>
              <a:rPr lang="en-US" dirty="0" smtClean="0">
                <a:latin typeface="Courier New" pitchFamily="49" charset="0"/>
                <a:cs typeface="Courier New" pitchFamily="49" charset="0"/>
              </a:rPr>
              <a:t>mkdir </a:t>
            </a:r>
            <a:r>
              <a:rPr lang="en-US" sz="2600" dirty="0" smtClean="0">
                <a:latin typeface="Courier New" pitchFamily="49" charset="0"/>
                <a:cs typeface="Courier New" pitchFamily="49" charset="0"/>
              </a:rPr>
              <a:t>patches/mfg/patch1</a:t>
            </a:r>
          </a:p>
          <a:p>
            <a:pPr>
              <a:buNone/>
            </a:pPr>
            <a:r>
              <a:rPr lang="en-US" dirty="0" smtClean="0"/>
              <a:t>Create directories for the source code (as necessary):</a:t>
            </a:r>
          </a:p>
          <a:p>
            <a:pPr>
              <a:buNone/>
            </a:pPr>
            <a:r>
              <a:rPr lang="en-US" sz="2600" dirty="0" smtClean="0">
                <a:latin typeface="Courier New" pitchFamily="49" charset="0"/>
                <a:cs typeface="Courier New" pitchFamily="49" charset="0"/>
              </a:rPr>
              <a:t>mkdir -p patches/mfg/patch1/src/us/so</a:t>
            </a:r>
          </a:p>
          <a:p>
            <a:pPr>
              <a:buNone/>
            </a:pPr>
            <a:r>
              <a:rPr lang="en-US" sz="2600" dirty="0" smtClean="0">
                <a:latin typeface="Courier New" pitchFamily="49" charset="0"/>
                <a:cs typeface="Courier New" pitchFamily="49" charset="0"/>
              </a:rPr>
              <a:t>mkdir -p patches/mfg/patch1/src/us/</a:t>
            </a:r>
            <a:r>
              <a:rPr lang="en-US" sz="2600" dirty="0" smtClean="0">
                <a:latin typeface="Courier New" pitchFamily="49" charset="0"/>
                <a:cs typeface="Courier New" pitchFamily="49" charset="0"/>
              </a:rPr>
              <a:t>wo</a:t>
            </a:r>
            <a:endParaRPr lang="en-US" sz="2600" dirty="0" smtClean="0">
              <a:latin typeface="Courier New" pitchFamily="49" charset="0"/>
              <a:cs typeface="Courier New" pitchFamily="49" charset="0"/>
            </a:endParaRPr>
          </a:p>
          <a:p>
            <a:pPr>
              <a:buNone/>
            </a:pPr>
            <a:r>
              <a:rPr lang="en-US" dirty="0" smtClean="0"/>
              <a:t>Create directories for the data (as necessary):</a:t>
            </a:r>
          </a:p>
          <a:p>
            <a:pPr>
              <a:buNone/>
            </a:pPr>
            <a:r>
              <a:rPr lang="en-US" sz="2600" dirty="0" smtClean="0">
                <a:latin typeface="Courier New" pitchFamily="49" charset="0"/>
                <a:cs typeface="Courier New" pitchFamily="49" charset="0"/>
              </a:rPr>
              <a:t>mkdir -p patches/mfg/patch1/data/qadadm</a:t>
            </a:r>
          </a:p>
          <a:p>
            <a:pPr>
              <a:buNone/>
            </a:pPr>
            <a:r>
              <a:rPr lang="en-US" sz="2600" dirty="0" smtClean="0">
                <a:latin typeface="Courier New" pitchFamily="49" charset="0"/>
                <a:cs typeface="Courier New" pitchFamily="49" charset="0"/>
              </a:rPr>
              <a:t>mkdir -p patches/mfg/patch1/data/qaddb</a:t>
            </a:r>
            <a:endParaRPr lang="en-US" sz="26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Patches</a:t>
            </a:r>
            <a:endParaRPr lang="en-US" dirty="0"/>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Copy the source code into the </a:t>
            </a:r>
            <a:r>
              <a:rPr lang="en-US" i="1" dirty="0" smtClean="0"/>
              <a:t>src directory and the data (Progress .d or QAD XML) into the data directory.</a:t>
            </a:r>
            <a:endParaRPr lang="en-US" dirty="0"/>
          </a:p>
        </p:txBody>
      </p:sp>
      <p:sp>
        <p:nvSpPr>
          <p:cNvPr id="3" name="Title 2"/>
          <p:cNvSpPr>
            <a:spLocks noGrp="1"/>
          </p:cNvSpPr>
          <p:nvPr>
            <p:ph type="title"/>
          </p:nvPr>
        </p:nvSpPr>
        <p:spPr/>
        <p:txBody>
          <a:bodyPr/>
          <a:lstStyle/>
          <a:p>
            <a:r>
              <a:rPr lang="en-US" dirty="0" smtClean="0"/>
              <a:t>Patches</a:t>
            </a:r>
            <a:endParaRPr lang="en-US" dirty="0"/>
          </a:p>
        </p:txBody>
      </p:sp>
      <p:sp>
        <p:nvSpPr>
          <p:cNvPr id="5" name="TextBox 4"/>
          <p:cNvSpPr txBox="1"/>
          <p:nvPr/>
        </p:nvSpPr>
        <p:spPr>
          <a:xfrm>
            <a:off x="903383" y="2434729"/>
            <a:ext cx="7304183" cy="3416320"/>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As a convenience a </a:t>
            </a:r>
            <a:r>
              <a:rPr lang="en-US" sz="2400" i="1" dirty="0" smtClean="0">
                <a:latin typeface="Courier New" pitchFamily="49" charset="0"/>
                <a:cs typeface="Courier New" pitchFamily="49" charset="0"/>
              </a:rPr>
              <a:t>default patch is pre-defined:</a:t>
            </a:r>
          </a:p>
          <a:p>
            <a:pPr algn="l"/>
            <a:r>
              <a:rPr lang="en-US" sz="2400" dirty="0" smtClean="0">
                <a:latin typeface="Courier New" pitchFamily="49" charset="0"/>
                <a:cs typeface="Courier New" pitchFamily="49" charset="0"/>
              </a:rPr>
              <a:t>&gt; tree patches/mfg/default</a:t>
            </a:r>
          </a:p>
          <a:p>
            <a:pPr algn="l"/>
            <a:r>
              <a:rPr lang="en-US" sz="2400" dirty="0" smtClean="0">
                <a:latin typeface="Courier New" pitchFamily="49" charset="0"/>
                <a:cs typeface="Courier New" pitchFamily="49" charset="0"/>
              </a:rPr>
              <a:t>patches/mfg/default/</a:t>
            </a:r>
          </a:p>
          <a:p>
            <a:pPr algn="l"/>
            <a:r>
              <a:rPr lang="en-US" sz="2400" dirty="0" smtClean="0">
                <a:latin typeface="Courier New" pitchFamily="49" charset="0"/>
                <a:cs typeface="Courier New" pitchFamily="49" charset="0"/>
              </a:rPr>
              <a:t>|-- data</a:t>
            </a:r>
          </a:p>
          <a:p>
            <a:pPr algn="l"/>
            <a:r>
              <a:rPr lang="en-US" sz="2400" dirty="0" smtClean="0">
                <a:latin typeface="Courier New" pitchFamily="49" charset="0"/>
                <a:cs typeface="Courier New" pitchFamily="49" charset="0"/>
              </a:rPr>
              <a:t>| |-- qadadm</a:t>
            </a:r>
          </a:p>
          <a:p>
            <a:pPr algn="l"/>
            <a:r>
              <a:rPr lang="en-US" sz="2400" dirty="0" smtClean="0">
                <a:latin typeface="Courier New" pitchFamily="49" charset="0"/>
                <a:cs typeface="Courier New" pitchFamily="49" charset="0"/>
              </a:rPr>
              <a:t>| `-- qaddb</a:t>
            </a:r>
          </a:p>
          <a:p>
            <a:pPr algn="l"/>
            <a:r>
              <a:rPr lang="en-US" sz="2400" dirty="0" smtClean="0">
                <a:latin typeface="Courier New" pitchFamily="49" charset="0"/>
                <a:cs typeface="Courier New" pitchFamily="49" charset="0"/>
              </a:rPr>
              <a:t>`-- src</a:t>
            </a:r>
          </a:p>
          <a:p>
            <a:pPr algn="l"/>
            <a:endParaRPr lang="en-US" sz="2400" dirty="0">
              <a:latin typeface="Courier New" pitchFamily="49" charset="0"/>
              <a:cs typeface="Courier New" pitchFamily="49" charset="0"/>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Installing</a:t>
            </a:r>
          </a:p>
          <a:p>
            <a:r>
              <a:rPr lang="en-US" dirty="0" smtClean="0"/>
              <a:t>To install the patch execute the </a:t>
            </a:r>
            <a:r>
              <a:rPr lang="en-US" i="1" dirty="0" smtClean="0"/>
              <a:t>update command with the refresh option (-r).</a:t>
            </a:r>
          </a:p>
          <a:p>
            <a:endParaRPr lang="en-US" i="1" dirty="0" smtClean="0"/>
          </a:p>
          <a:p>
            <a:endParaRPr lang="en-US" i="1" dirty="0" smtClean="0"/>
          </a:p>
          <a:p>
            <a:r>
              <a:rPr lang="en-US" dirty="0" smtClean="0"/>
              <a:t>The data will be loaded into the relevant databases and the operational code will be recompiled, including the patched sources, into a directory configured by the </a:t>
            </a:r>
            <a:r>
              <a:rPr lang="en-US" i="1" dirty="0" smtClean="0"/>
              <a:t>code.mfg.dir setting, with the default:</a:t>
            </a:r>
          </a:p>
          <a:p>
            <a:pPr>
              <a:buNone/>
            </a:pPr>
            <a:r>
              <a:rPr lang="en-US" sz="2400" dirty="0" smtClean="0">
                <a:latin typeface="Courier New" pitchFamily="49" charset="0"/>
                <a:cs typeface="Courier New" pitchFamily="49" charset="0"/>
              </a:rPr>
              <a:t>dist/mfg</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Patches</a:t>
            </a:r>
            <a:endParaRPr lang="en-US" dirty="0"/>
          </a:p>
        </p:txBody>
      </p:sp>
      <p:sp>
        <p:nvSpPr>
          <p:cNvPr id="5" name="TextBox 4"/>
          <p:cNvSpPr txBox="1"/>
          <p:nvPr/>
        </p:nvSpPr>
        <p:spPr>
          <a:xfrm>
            <a:off x="914401" y="2544895"/>
            <a:ext cx="7304182"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-r update</a:t>
            </a:r>
            <a:endParaRPr lang="en-US" sz="2400" dirty="0">
              <a:latin typeface="Courier New" pitchFamily="49" charset="0"/>
              <a:cs typeface="Courier New" pitchFamily="49" charset="0"/>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YAB will automatically order the compile PROPATH so that patches take precedence over standard programs. If the relative order of patches is important a </a:t>
            </a:r>
            <a:r>
              <a:rPr lang="en-US" i="1" dirty="0" smtClean="0"/>
              <a:t>grouporder</a:t>
            </a:r>
            <a:r>
              <a:rPr lang="en-US" i="1" dirty="0" smtClean="0"/>
              <a:t> annotation may be defined on the cod </a:t>
            </a:r>
            <a:r>
              <a:rPr lang="en-US" i="1" dirty="0" smtClean="0"/>
              <a:t>e.mfg.propath</a:t>
            </a:r>
            <a:r>
              <a:rPr lang="en-US" i="1" dirty="0" smtClean="0"/>
              <a:t> setting to fine-tune the operational code compile PROPATH. Patches that are not </a:t>
            </a:r>
            <a:r>
              <a:rPr lang="en-US" dirty="0" smtClean="0"/>
              <a:t>enumerated in the </a:t>
            </a:r>
            <a:r>
              <a:rPr lang="en-US" i="1" dirty="0" smtClean="0"/>
              <a:t>grouporder</a:t>
            </a:r>
            <a:r>
              <a:rPr lang="en-US" i="1" dirty="0" smtClean="0"/>
              <a:t> annotation will be ordered after the enumerated patches.</a:t>
            </a:r>
          </a:p>
          <a:p>
            <a:pPr>
              <a:buNone/>
            </a:pPr>
            <a:endParaRPr lang="en-US" dirty="0"/>
          </a:p>
        </p:txBody>
      </p:sp>
      <p:sp>
        <p:nvSpPr>
          <p:cNvPr id="3" name="Title 2"/>
          <p:cNvSpPr>
            <a:spLocks noGrp="1"/>
          </p:cNvSpPr>
          <p:nvPr>
            <p:ph type="title"/>
          </p:nvPr>
        </p:nvSpPr>
        <p:spPr/>
        <p:txBody>
          <a:bodyPr/>
          <a:lstStyle/>
          <a:p>
            <a:r>
              <a:rPr lang="en-US" dirty="0" smtClean="0"/>
              <a:t>Patches</a:t>
            </a:r>
            <a:endParaRPr lang="en-US" dirty="0"/>
          </a:p>
        </p:txBody>
      </p:sp>
      <p:sp>
        <p:nvSpPr>
          <p:cNvPr id="5" name="TextBox 4"/>
          <p:cNvSpPr txBox="1"/>
          <p:nvPr/>
        </p:nvSpPr>
        <p:spPr>
          <a:xfrm>
            <a:off x="914400" y="5431315"/>
            <a:ext cx="7304183"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grouporder</a:t>
            </a:r>
            <a:r>
              <a:rPr lang="en-US" sz="2400" dirty="0" smtClean="0">
                <a:latin typeface="Courier New" pitchFamily="49" charset="0"/>
                <a:cs typeface="Courier New" pitchFamily="49" charset="0"/>
              </a:rPr>
              <a:t> 3 patch2 patch1</a:t>
            </a:r>
          </a:p>
          <a:p>
            <a:pPr algn="l"/>
            <a:r>
              <a:rPr lang="en-US" sz="2400" dirty="0" smtClean="0">
                <a:latin typeface="Courier New" pitchFamily="49" charset="0"/>
                <a:cs typeface="Courier New" pitchFamily="49" charset="0"/>
              </a:rPr>
              <a:t>code.mfg.propath=</a:t>
            </a:r>
            <a:endParaRPr lang="en-US" sz="2400" dirty="0">
              <a:latin typeface="Courier New" pitchFamily="49" charset="0"/>
              <a:cs typeface="Courier New" pitchFamily="49" charset="0"/>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Removing</a:t>
            </a:r>
          </a:p>
          <a:p>
            <a:pPr>
              <a:buNone/>
            </a:pPr>
            <a:r>
              <a:rPr lang="en-US" dirty="0" smtClean="0"/>
              <a:t>To remove patched programs from the system (source code and rcode):</a:t>
            </a:r>
          </a:p>
          <a:p>
            <a:pPr>
              <a:buNone/>
            </a:pPr>
            <a:endParaRPr lang="en-US" dirty="0" smtClean="0"/>
          </a:p>
          <a:p>
            <a:pPr>
              <a:buNone/>
            </a:pPr>
            <a:r>
              <a:rPr lang="en-US" sz="2400" dirty="0" smtClean="0">
                <a:latin typeface="Courier New" pitchFamily="49" charset="0"/>
                <a:cs typeface="Courier New" pitchFamily="49" charset="0"/>
              </a:rPr>
              <a:t>rm</a:t>
            </a:r>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rf</a:t>
            </a:r>
            <a:r>
              <a:rPr lang="en-US" sz="2400" dirty="0" smtClean="0">
                <a:latin typeface="Courier New" pitchFamily="49" charset="0"/>
                <a:cs typeface="Courier New" pitchFamily="49" charset="0"/>
              </a:rPr>
              <a:t> patches/mfg/[NAME]/*</a:t>
            </a:r>
          </a:p>
          <a:p>
            <a:pPr>
              <a:buNone/>
            </a:pPr>
            <a:r>
              <a:rPr lang="en-US" sz="2400" dirty="0" smtClean="0">
                <a:latin typeface="Courier New" pitchFamily="49" charset="0"/>
                <a:cs typeface="Courier New" pitchFamily="49" charset="0"/>
              </a:rPr>
              <a:t>yab code-mfg-update</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Patches</a:t>
            </a:r>
            <a:endParaRPr lang="en-US" dirty="0"/>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dirty="0" smtClean="0"/>
              <a:t>Financials is '</a:t>
            </a:r>
            <a:r>
              <a:rPr lang="en-US" dirty="0" smtClean="0"/>
              <a:t>hotfixed</a:t>
            </a:r>
            <a:r>
              <a:rPr lang="en-US" dirty="0" smtClean="0"/>
              <a:t>' by copying the hotfix </a:t>
            </a:r>
            <a:r>
              <a:rPr lang="en-US" b="1" dirty="0" smtClean="0"/>
              <a:t>r-code into the following directories:</a:t>
            </a:r>
          </a:p>
          <a:p>
            <a:pPr>
              <a:buNone/>
            </a:pPr>
            <a:r>
              <a:rPr lang="en-US" dirty="0" smtClean="0"/>
              <a:t>	Proxy hotfix code:</a:t>
            </a:r>
          </a:p>
          <a:p>
            <a:pPr>
              <a:buNone/>
            </a:pPr>
            <a:r>
              <a:rPr lang="en-US" dirty="0" smtClean="0">
                <a:latin typeface="Courier New" pitchFamily="49" charset="0"/>
                <a:cs typeface="Courier New" pitchFamily="49" charset="0"/>
              </a:rPr>
              <a:t>			dist/fin/proxypatch</a:t>
            </a:r>
          </a:p>
          <a:p>
            <a:pPr>
              <a:buNone/>
            </a:pPr>
            <a:r>
              <a:rPr lang="en-US" dirty="0" smtClean="0"/>
              <a:t>	Financials hot fixes:</a:t>
            </a:r>
          </a:p>
          <a:p>
            <a:pPr>
              <a:buNone/>
            </a:pPr>
            <a:r>
              <a:rPr lang="en-US" dirty="0" smtClean="0">
                <a:latin typeface="Courier New" pitchFamily="49" charset="0"/>
                <a:cs typeface="Courier New" pitchFamily="49" charset="0"/>
              </a:rPr>
              <a:t>			dist/fin/patch</a:t>
            </a:r>
          </a:p>
          <a:p>
            <a:pPr>
              <a:buNone/>
            </a:pPr>
            <a:r>
              <a:rPr lang="en-US" dirty="0" smtClean="0"/>
              <a:t>These directories are included in the run time propath property fields.</a:t>
            </a:r>
          </a:p>
          <a:p>
            <a:pPr>
              <a:buNone/>
            </a:pPr>
            <a:r>
              <a:rPr lang="en-US" dirty="0" smtClean="0"/>
              <a:t>Financials can also be </a:t>
            </a:r>
            <a:r>
              <a:rPr lang="en-US" dirty="0" smtClean="0"/>
              <a:t>hotfixed</a:t>
            </a:r>
            <a:r>
              <a:rPr lang="en-US" dirty="0" smtClean="0"/>
              <a:t> by copying the proxy hotfix </a:t>
            </a:r>
            <a:r>
              <a:rPr lang="en-US" b="1" dirty="0" smtClean="0"/>
              <a:t>source code into the following directory:</a:t>
            </a:r>
          </a:p>
          <a:p>
            <a:pPr>
              <a:buNone/>
            </a:pPr>
            <a:r>
              <a:rPr lang="en-US" dirty="0" smtClean="0">
                <a:latin typeface="Courier New" pitchFamily="49" charset="0"/>
                <a:cs typeface="Courier New" pitchFamily="49" charset="0"/>
              </a:rPr>
              <a:t>			patches/fin/proxypatch</a:t>
            </a:r>
          </a:p>
          <a:p>
            <a:pPr>
              <a:buNone/>
            </a:pPr>
            <a:r>
              <a:rPr lang="en-US" dirty="0" smtClean="0"/>
              <a:t>This directory is included in the compile time propath property fields.</a:t>
            </a:r>
            <a:endParaRPr lang="en-US" dirty="0"/>
          </a:p>
        </p:txBody>
      </p:sp>
      <p:sp>
        <p:nvSpPr>
          <p:cNvPr id="3" name="Title 2"/>
          <p:cNvSpPr>
            <a:spLocks noGrp="1"/>
          </p:cNvSpPr>
          <p:nvPr>
            <p:ph type="title"/>
          </p:nvPr>
        </p:nvSpPr>
        <p:spPr/>
        <p:txBody>
          <a:bodyPr/>
          <a:lstStyle/>
          <a:p>
            <a:r>
              <a:rPr lang="en-US" dirty="0" smtClean="0"/>
              <a:t>Financials Hotfix</a:t>
            </a:r>
            <a:endParaRPr lang="en-US" dirty="0"/>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Hotfixes and Upgrades</a:t>
            </a:r>
          </a:p>
          <a:p>
            <a:pPr>
              <a:buNone/>
            </a:pPr>
            <a:r>
              <a:rPr lang="en-US" dirty="0" smtClean="0"/>
              <a:t>Financial patches are not automatically removed during an upgrade so they should be reviewed and updated manually when running an upgrade or a hotfix.</a:t>
            </a:r>
            <a:endParaRPr lang="en-US" dirty="0"/>
          </a:p>
        </p:txBody>
      </p:sp>
      <p:sp>
        <p:nvSpPr>
          <p:cNvPr id="3" name="Title 2"/>
          <p:cNvSpPr>
            <a:spLocks noGrp="1"/>
          </p:cNvSpPr>
          <p:nvPr>
            <p:ph type="title"/>
          </p:nvPr>
        </p:nvSpPr>
        <p:spPr/>
        <p:txBody>
          <a:bodyPr/>
          <a:lstStyle/>
          <a:p>
            <a:r>
              <a:rPr lang="en-US" dirty="0" smtClean="0"/>
              <a:t>Financials Hotfix</a:t>
            </a:r>
            <a:endParaRPr lang="en-US" dirty="0"/>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b="1" i="1" dirty="0" smtClean="0"/>
              <a:t>Removing</a:t>
            </a:r>
          </a:p>
          <a:p>
            <a:pPr lvl="1"/>
            <a:r>
              <a:rPr lang="en-US" dirty="0" smtClean="0"/>
              <a:t>To remove patched proxy programs from the system (source code and rcode):</a:t>
            </a:r>
          </a:p>
          <a:p>
            <a:pPr lvl="1"/>
            <a:endParaRPr lang="en-US" dirty="0" smtClean="0"/>
          </a:p>
          <a:p>
            <a:pPr lvl="1"/>
            <a:endParaRPr lang="en-US" dirty="0" smtClean="0"/>
          </a:p>
          <a:p>
            <a:endParaRPr lang="en-US" dirty="0" smtClean="0"/>
          </a:p>
          <a:p>
            <a:r>
              <a:rPr lang="en-US" dirty="0" smtClean="0"/>
              <a:t>To remove Financial hotfix code the files should be deleted from</a:t>
            </a:r>
          </a:p>
          <a:p>
            <a:pPr lvl="1"/>
            <a:r>
              <a:rPr lang="en-US" dirty="0" smtClean="0"/>
              <a:t>Proxy hotfix code:</a:t>
            </a:r>
          </a:p>
          <a:p>
            <a:pPr>
              <a:buNone/>
            </a:pPr>
            <a:r>
              <a:rPr lang="en-US" dirty="0" smtClean="0">
                <a:latin typeface="Courier New" pitchFamily="49" charset="0"/>
                <a:cs typeface="Courier New" pitchFamily="49" charset="0"/>
              </a:rPr>
              <a:t>				dist/fin/proxypatch</a:t>
            </a:r>
          </a:p>
          <a:p>
            <a:pPr lvl="1"/>
            <a:r>
              <a:rPr lang="en-US" dirty="0" smtClean="0"/>
              <a:t>Financials hot fixes:</a:t>
            </a:r>
          </a:p>
          <a:p>
            <a:pPr>
              <a:buNone/>
            </a:pPr>
            <a:r>
              <a:rPr lang="en-US" dirty="0" smtClean="0">
                <a:latin typeface="Courier New" pitchFamily="49" charset="0"/>
                <a:cs typeface="Courier New" pitchFamily="49" charset="0"/>
              </a:rPr>
              <a:t>				dist/fin/patch</a:t>
            </a:r>
          </a:p>
          <a:p>
            <a:pPr>
              <a:buNone/>
            </a:pPr>
            <a:r>
              <a:rPr lang="en-US" dirty="0" smtClean="0"/>
              <a:t>and the environment restarted.</a:t>
            </a:r>
            <a:endParaRPr lang="en-US" dirty="0"/>
          </a:p>
        </p:txBody>
      </p:sp>
      <p:sp>
        <p:nvSpPr>
          <p:cNvPr id="3" name="Title 2"/>
          <p:cNvSpPr>
            <a:spLocks noGrp="1"/>
          </p:cNvSpPr>
          <p:nvPr>
            <p:ph type="title"/>
          </p:nvPr>
        </p:nvSpPr>
        <p:spPr/>
        <p:txBody>
          <a:bodyPr/>
          <a:lstStyle/>
          <a:p>
            <a:r>
              <a:rPr lang="en-US" dirty="0" smtClean="0"/>
              <a:t>Financials Hotfix</a:t>
            </a:r>
            <a:endParaRPr lang="en-US" dirty="0"/>
          </a:p>
        </p:txBody>
      </p:sp>
      <p:sp>
        <p:nvSpPr>
          <p:cNvPr id="5" name="TextBox 4"/>
          <p:cNvSpPr txBox="1"/>
          <p:nvPr/>
        </p:nvSpPr>
        <p:spPr>
          <a:xfrm>
            <a:off x="903383" y="2357604"/>
            <a:ext cx="7326216" cy="70788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a:t>
            </a:r>
            <a:r>
              <a:rPr lang="en-US" sz="2000" dirty="0" smtClean="0">
                <a:latin typeface="Courier New" pitchFamily="49" charset="0"/>
                <a:cs typeface="Courier New" pitchFamily="49" charset="0"/>
              </a:rPr>
              <a:t>rm</a:t>
            </a:r>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rf</a:t>
            </a:r>
            <a:r>
              <a:rPr lang="en-US" sz="2000" dirty="0" smtClean="0">
                <a:latin typeface="Courier New" pitchFamily="49" charset="0"/>
                <a:cs typeface="Courier New" pitchFamily="49" charset="0"/>
              </a:rPr>
              <a:t> patches/fin/proxypatch/*</a:t>
            </a:r>
          </a:p>
          <a:p>
            <a:pPr algn="l"/>
            <a:r>
              <a:rPr lang="en-US" sz="2000" dirty="0" smtClean="0">
                <a:latin typeface="Courier New" pitchFamily="49" charset="0"/>
                <a:cs typeface="Courier New" pitchFamily="49" charset="0"/>
              </a:rPr>
              <a:t>&gt; yab code-mfg-update</a:t>
            </a:r>
            <a:endParaRPr lang="en-US" sz="2000" dirty="0">
              <a:latin typeface="Courier New" pitchFamily="49" charset="0"/>
              <a:cs typeface="Courier New" pitchFamily="49"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System Administration</a:t>
            </a:r>
            <a:r>
              <a:rPr lang="en-US" dirty="0" smtClean="0"/>
              <a:t> covers day-to-day administrative tasks such as starting and stopping environments, backup up and restoring databases, and recompiling code.</a:t>
            </a:r>
            <a:endParaRPr lang="en-US" dirty="0"/>
          </a:p>
        </p:txBody>
      </p:sp>
      <p:sp>
        <p:nvSpPr>
          <p:cNvPr id="3" name="Title 2"/>
          <p:cNvSpPr>
            <a:spLocks noGrp="1"/>
          </p:cNvSpPr>
          <p:nvPr>
            <p:ph type="title"/>
          </p:nvPr>
        </p:nvSpPr>
        <p:spPr/>
        <p:txBody>
          <a:bodyPr/>
          <a:lstStyle/>
          <a:p>
            <a:r>
              <a:rPr lang="en-US" dirty="0" smtClean="0"/>
              <a:t>System Administration</a:t>
            </a:r>
            <a:endParaRPr lang="en-US" dirty="0"/>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package is patched by overlaying another "patch" package on top of the package, potentially adding and replacing files. The package is patched in the local software catalog.</a:t>
            </a:r>
            <a:endParaRPr lang="en-US" dirty="0"/>
          </a:p>
        </p:txBody>
      </p:sp>
      <p:sp>
        <p:nvSpPr>
          <p:cNvPr id="3" name="Title 2"/>
          <p:cNvSpPr>
            <a:spLocks noGrp="1"/>
          </p:cNvSpPr>
          <p:nvPr>
            <p:ph type="title"/>
          </p:nvPr>
        </p:nvSpPr>
        <p:spPr/>
        <p:txBody>
          <a:bodyPr/>
          <a:lstStyle/>
          <a:p>
            <a:r>
              <a:rPr lang="en-US" dirty="0" smtClean="0"/>
              <a:t>Package Patch</a:t>
            </a:r>
            <a:endParaRPr lang="en-US" dirty="0"/>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Configuration</a:t>
            </a:r>
          </a:p>
          <a:p>
            <a:pPr>
              <a:buNone/>
            </a:pPr>
            <a:r>
              <a:rPr lang="en-US" dirty="0" smtClean="0"/>
              <a:t>Patches are configured using the </a:t>
            </a:r>
            <a:r>
              <a:rPr lang="en-US" i="1" dirty="0" smtClean="0"/>
              <a:t>patches setting:</a:t>
            </a:r>
          </a:p>
          <a:p>
            <a:pPr>
              <a:buNone/>
            </a:pPr>
            <a:endParaRPr lang="fr-FR" sz="1600" dirty="0" smtClean="0"/>
          </a:p>
          <a:p>
            <a:pPr>
              <a:buNone/>
            </a:pPr>
            <a:r>
              <a:rPr lang="fr-FR" sz="1600" dirty="0" smtClean="0"/>
              <a:t>packages.[INSTANCE].patches=[PACKAGE RANGE],[PACKAGE RANGE]...</a:t>
            </a:r>
          </a:p>
          <a:p>
            <a:pPr>
              <a:buNone/>
            </a:pPr>
            <a:endParaRPr lang="en-US" dirty="0" smtClean="0"/>
          </a:p>
          <a:p>
            <a:pPr>
              <a:buNone/>
            </a:pPr>
            <a:r>
              <a:rPr lang="en-US" dirty="0" smtClean="0"/>
              <a:t>Ex. Patch the dde-build-1.1.0.0 package by the application of two patch packages.</a:t>
            </a:r>
            <a:endParaRPr lang="en-US" dirty="0"/>
          </a:p>
        </p:txBody>
      </p:sp>
      <p:sp>
        <p:nvSpPr>
          <p:cNvPr id="3" name="Title 2"/>
          <p:cNvSpPr>
            <a:spLocks noGrp="1"/>
          </p:cNvSpPr>
          <p:nvPr>
            <p:ph type="title"/>
          </p:nvPr>
        </p:nvSpPr>
        <p:spPr/>
        <p:txBody>
          <a:bodyPr/>
          <a:lstStyle/>
          <a:p>
            <a:r>
              <a:rPr lang="en-US" dirty="0" smtClean="0"/>
              <a:t>Package Patch</a:t>
            </a:r>
            <a:endParaRPr lang="en-US" dirty="0"/>
          </a:p>
        </p:txBody>
      </p:sp>
      <p:sp>
        <p:nvSpPr>
          <p:cNvPr id="5" name="TextBox 4"/>
          <p:cNvSpPr txBox="1"/>
          <p:nvPr/>
        </p:nvSpPr>
        <p:spPr>
          <a:xfrm>
            <a:off x="892366" y="4869456"/>
            <a:ext cx="7337234" cy="73866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packages.dde</a:t>
            </a:r>
            <a:r>
              <a:rPr lang="en-US" sz="1400" dirty="0" smtClean="0">
                <a:latin typeface="Courier New" pitchFamily="49" charset="0"/>
                <a:cs typeface="Courier New" pitchFamily="49" charset="0"/>
              </a:rPr>
              <a:t>-build=1.1.0.0</a:t>
            </a:r>
          </a:p>
          <a:p>
            <a:pPr algn="l"/>
            <a:r>
              <a:rPr lang="en-US" sz="1400" dirty="0" smtClean="0">
                <a:latin typeface="Courier New" pitchFamily="49" charset="0"/>
                <a:cs typeface="Courier New" pitchFamily="49" charset="0"/>
              </a:rPr>
              <a:t>packages.dde-build.patches</a:t>
            </a:r>
            <a:r>
              <a:rPr lang="en-US" sz="1400" dirty="0" smtClean="0">
                <a:latin typeface="Courier New" pitchFamily="49" charset="0"/>
                <a:cs typeface="Courier New" pitchFamily="49" charset="0"/>
              </a:rPr>
              <a:t>=dde-build-patch-1.1.0.1,dde-build-patch</a:t>
            </a:r>
          </a:p>
          <a:p>
            <a:pPr algn="l"/>
            <a:r>
              <a:rPr lang="en-US" sz="1400" dirty="0" smtClean="0">
                <a:latin typeface="Courier New" pitchFamily="49" charset="0"/>
                <a:cs typeface="Courier New" pitchFamily="49" charset="0"/>
              </a:rPr>
              <a:t>-1.1.0.3</a:t>
            </a:r>
            <a:endParaRPr lang="en-US" sz="1400" dirty="0">
              <a:latin typeface="Courier New" pitchFamily="49" charset="0"/>
              <a:cs typeface="Courier New" pitchFamily="49" charset="0"/>
            </a:endParaRP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Patches are applied to the destination package in the order in which they are defined. If a configuration change invalidates the patched package (i.e. a patch is removed, the patch order changes), the original package will be restored and patched (as necessary).</a:t>
            </a:r>
            <a:endParaRPr lang="en-US" dirty="0"/>
          </a:p>
        </p:txBody>
      </p:sp>
      <p:sp>
        <p:nvSpPr>
          <p:cNvPr id="3" name="Title 2"/>
          <p:cNvSpPr>
            <a:spLocks noGrp="1"/>
          </p:cNvSpPr>
          <p:nvPr>
            <p:ph type="title"/>
          </p:nvPr>
        </p:nvSpPr>
        <p:spPr/>
        <p:txBody>
          <a:bodyPr/>
          <a:lstStyle/>
          <a:p>
            <a:r>
              <a:rPr lang="en-US" dirty="0" smtClean="0"/>
              <a:t>Package Patch</a:t>
            </a:r>
            <a:endParaRPr lang="en-US" dirty="0"/>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pPr>
              <a:buNone/>
            </a:pPr>
            <a:r>
              <a:rPr lang="en-US" b="1" i="1" dirty="0" smtClean="0"/>
              <a:t>Displaying</a:t>
            </a:r>
          </a:p>
          <a:p>
            <a:pPr>
              <a:buNone/>
            </a:pPr>
            <a:r>
              <a:rPr lang="en-US" dirty="0" smtClean="0"/>
              <a:t>The </a:t>
            </a:r>
            <a:r>
              <a:rPr lang="en-US" i="1" dirty="0" smtClean="0"/>
              <a:t>info command lists the configured packages. A package with patches lists the patches below the package.</a:t>
            </a:r>
            <a:endParaRPr lang="en-US" dirty="0"/>
          </a:p>
        </p:txBody>
      </p:sp>
      <p:sp>
        <p:nvSpPr>
          <p:cNvPr id="3" name="Title 2"/>
          <p:cNvSpPr>
            <a:spLocks noGrp="1"/>
          </p:cNvSpPr>
          <p:nvPr>
            <p:ph type="title"/>
          </p:nvPr>
        </p:nvSpPr>
        <p:spPr>
          <a:xfrm>
            <a:off x="424149" y="182880"/>
            <a:ext cx="8229600" cy="708730"/>
          </a:xfrm>
        </p:spPr>
        <p:txBody>
          <a:bodyPr/>
          <a:lstStyle/>
          <a:p>
            <a:r>
              <a:rPr lang="en-US" dirty="0" smtClean="0"/>
              <a:t>Package Patch</a:t>
            </a:r>
            <a:endParaRPr lang="en-US" dirty="0"/>
          </a:p>
        </p:txBody>
      </p:sp>
      <p:sp>
        <p:nvSpPr>
          <p:cNvPr id="5" name="TextBox 4"/>
          <p:cNvSpPr txBox="1"/>
          <p:nvPr/>
        </p:nvSpPr>
        <p:spPr>
          <a:xfrm>
            <a:off x="914400" y="1002525"/>
            <a:ext cx="7304183" cy="707886"/>
          </a:xfrm>
          <a:prstGeom prst="rect">
            <a:avLst/>
          </a:prstGeom>
          <a:noFill/>
          <a:ln>
            <a:solidFill>
              <a:schemeClr val="tx1"/>
            </a:solidFill>
          </a:ln>
        </p:spPr>
        <p:txBody>
          <a:bodyPr wrap="square" rtlCol="0">
            <a:spAutoFit/>
          </a:bodyPr>
          <a:lstStyle/>
          <a:p>
            <a:pPr algn="l"/>
            <a:r>
              <a:rPr lang="en-US" sz="2000" dirty="0" smtClean="0">
                <a:latin typeface="+mn-lt"/>
                <a:ea typeface="Kozuka Mincho Pro M" pitchFamily="18" charset="-128"/>
              </a:rPr>
              <a:t>A package with patches configured is automatically sourced from the local software catalog.</a:t>
            </a:r>
            <a:endParaRPr lang="en-US" sz="2000" dirty="0">
              <a:latin typeface="+mn-lt"/>
              <a:ea typeface="Kozuka Mincho Pro M" pitchFamily="18" charset="-128"/>
            </a:endParaRPr>
          </a:p>
        </p:txBody>
      </p:sp>
      <p:sp>
        <p:nvSpPr>
          <p:cNvPr id="6" name="TextBox 5"/>
          <p:cNvSpPr txBox="1"/>
          <p:nvPr/>
        </p:nvSpPr>
        <p:spPr>
          <a:xfrm>
            <a:off x="914400" y="4103225"/>
            <a:ext cx="7293166" cy="1938992"/>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info</a:t>
            </a:r>
          </a:p>
          <a:p>
            <a:pPr algn="l"/>
            <a:r>
              <a:rPr lang="en-US" sz="2000" dirty="0" smtClean="0">
                <a:latin typeface="Courier New" pitchFamily="49" charset="0"/>
                <a:cs typeface="Courier New" pitchFamily="49" charset="0"/>
              </a:rPr>
              <a:t>...</a:t>
            </a:r>
          </a:p>
          <a:p>
            <a:pPr algn="l"/>
            <a:r>
              <a:rPr lang="en-US" sz="2000" dirty="0" smtClean="0">
                <a:latin typeface="Courier New" pitchFamily="49" charset="0"/>
                <a:cs typeface="Courier New" pitchFamily="49" charset="0"/>
              </a:rPr>
              <a:t>dde</a:t>
            </a:r>
            <a:r>
              <a:rPr lang="en-US" sz="2000" dirty="0" smtClean="0">
                <a:latin typeface="Courier New" pitchFamily="49" charset="0"/>
                <a:cs typeface="Courier New" pitchFamily="49" charset="0"/>
              </a:rPr>
              <a:t>-build 		1.1.0.0 	local</a:t>
            </a: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dde</a:t>
            </a:r>
            <a:r>
              <a:rPr lang="en-US" sz="2000" dirty="0" smtClean="0">
                <a:latin typeface="Courier New" pitchFamily="49" charset="0"/>
                <a:cs typeface="Courier New" pitchFamily="49" charset="0"/>
              </a:rPr>
              <a:t>-build-patch 1.1.0.1 	remote</a:t>
            </a: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dde</a:t>
            </a:r>
            <a:r>
              <a:rPr lang="en-US" sz="2000" dirty="0" smtClean="0">
                <a:latin typeface="Courier New" pitchFamily="49" charset="0"/>
                <a:cs typeface="Courier New" pitchFamily="49" charset="0"/>
              </a:rPr>
              <a:t>-build-patch 1.1.0.3 	remote</a:t>
            </a:r>
          </a:p>
          <a:p>
            <a:pPr algn="l"/>
            <a:r>
              <a:rPr lang="en-US" sz="2000" dirty="0" smtClean="0">
                <a:latin typeface="Courier New" pitchFamily="49" charset="0"/>
                <a:cs typeface="Courier New" pitchFamily="49" charset="0"/>
              </a:rPr>
              <a:t>...</a:t>
            </a:r>
            <a:endParaRPr lang="en-US" sz="2000" dirty="0">
              <a:latin typeface="Courier New" pitchFamily="49" charset="0"/>
              <a:cs typeface="Courier New" pitchFamily="49" charset="0"/>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product configuration is a set of packages whose compatibility has been validated. The product configuration is defined by the system documents:</a:t>
            </a:r>
          </a:p>
          <a:p>
            <a:pPr>
              <a:buNone/>
            </a:pPr>
            <a:r>
              <a:rPr lang="en-US" dirty="0" smtClean="0">
                <a:latin typeface="Courier New" pitchFamily="49" charset="0"/>
                <a:cs typeface="Courier New" pitchFamily="49" charset="0"/>
              </a:rPr>
              <a:t>			</a:t>
            </a:r>
            <a:r>
              <a:rPr lang="en-US" sz="2400" dirty="0" smtClean="0">
                <a:latin typeface="Courier New" pitchFamily="49" charset="0"/>
                <a:cs typeface="Courier New" pitchFamily="49" charset="0"/>
              </a:rPr>
              <a:t>build/config/system</a:t>
            </a:r>
          </a:p>
          <a:p>
            <a:r>
              <a:rPr lang="en-US" dirty="0" smtClean="0"/>
              <a:t>A system can be upgraded by updating the product configuration (pulling in new packages) or by choosing packages directly in the instance document:</a:t>
            </a:r>
          </a:p>
          <a:p>
            <a:pPr>
              <a:buNone/>
            </a:pPr>
            <a:r>
              <a:rPr lang="en-US" sz="2400" dirty="0" smtClean="0">
                <a:latin typeface="Courier New" pitchFamily="49" charset="0"/>
                <a:cs typeface="Courier New" pitchFamily="49" charset="0"/>
              </a:rPr>
              <a:t>			</a:t>
            </a:r>
          </a:p>
          <a:p>
            <a:pPr>
              <a:buNone/>
            </a:pPr>
            <a:r>
              <a:rPr lang="en-US" sz="2400" dirty="0" smtClean="0">
                <a:latin typeface="Courier New" pitchFamily="49" charset="0"/>
                <a:cs typeface="Courier New" pitchFamily="49" charset="0"/>
              </a:rPr>
              <a:t>			build/config/configuration.properties</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Product Configurations</a:t>
            </a:r>
            <a:endParaRPr lang="en-US" dirty="0"/>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Upgrading the product configuration has the following advantages:</a:t>
            </a:r>
          </a:p>
          <a:p>
            <a:pPr lvl="1"/>
            <a:r>
              <a:rPr lang="en-US" dirty="0" smtClean="0"/>
              <a:t>Ensures the system is using a combination of packages that has been widely used and tested together.</a:t>
            </a:r>
          </a:p>
          <a:p>
            <a:pPr lvl="1"/>
            <a:r>
              <a:rPr lang="en-US" dirty="0" smtClean="0"/>
              <a:t>Avoids typing errors.</a:t>
            </a:r>
          </a:p>
          <a:p>
            <a:pPr lvl="1"/>
            <a:r>
              <a:rPr lang="en-US" dirty="0" smtClean="0"/>
              <a:t>More clearly shows how the system differs from a known base configuration.</a:t>
            </a:r>
          </a:p>
          <a:p>
            <a:pPr lvl="1"/>
            <a:r>
              <a:rPr lang="en-US" dirty="0" smtClean="0"/>
              <a:t>A Product Configuration is the listing that defines the packages to be put into a </a:t>
            </a:r>
            <a:r>
              <a:rPr lang="en-US" i="1" dirty="0" smtClean="0"/>
              <a:t>bundle that can be installed </a:t>
            </a:r>
            <a:r>
              <a:rPr lang="en-US" dirty="0" smtClean="0"/>
              <a:t>by YAB.</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Products are upgraded in an environment in a two step process:</a:t>
            </a:r>
          </a:p>
          <a:p>
            <a:pPr marL="514350" indent="-514350">
              <a:buFont typeface="+mj-lt"/>
              <a:buAutoNum type="arabicPeriod"/>
            </a:pPr>
            <a:r>
              <a:rPr lang="en-US" dirty="0" smtClean="0"/>
              <a:t>Configure the new package versions.</a:t>
            </a:r>
          </a:p>
          <a:p>
            <a:pPr marL="514350" indent="-514350">
              <a:buFont typeface="+mj-lt"/>
              <a:buAutoNum type="arabicPeriod"/>
            </a:pPr>
            <a:r>
              <a:rPr lang="en-US" dirty="0" smtClean="0"/>
              <a:t>Execute the update command with the </a:t>
            </a:r>
            <a:r>
              <a:rPr lang="en-US" i="1" dirty="0" smtClean="0"/>
              <a:t>check-for-updates option to process the changes.</a:t>
            </a:r>
          </a:p>
          <a:p>
            <a:pPr>
              <a:buNone/>
            </a:pPr>
            <a:r>
              <a:rPr lang="en-US" dirty="0" smtClean="0"/>
              <a:t>Ex. Apply package changes (see check-for-updates setting).</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
        <p:nvSpPr>
          <p:cNvPr id="5" name="TextBox 4"/>
          <p:cNvSpPr txBox="1"/>
          <p:nvPr/>
        </p:nvSpPr>
        <p:spPr>
          <a:xfrm>
            <a:off x="914400" y="5034708"/>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-check-for-updates update</a:t>
            </a:r>
            <a:endParaRPr lang="en-US" sz="2400" dirty="0">
              <a:latin typeface="Courier New" pitchFamily="49" charset="0"/>
              <a:cs typeface="Courier New" pitchFamily="49" charset="0"/>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Upgrading Product Configuration</a:t>
            </a:r>
          </a:p>
          <a:p>
            <a:pPr>
              <a:buNone/>
            </a:pPr>
            <a:endParaRPr lang="en-US" b="1" dirty="0" smtClean="0"/>
          </a:p>
          <a:p>
            <a:r>
              <a:rPr lang="en-US" b="1" i="1" dirty="0" smtClean="0"/>
              <a:t>Backup Configuration Files</a:t>
            </a:r>
          </a:p>
          <a:p>
            <a:pPr lvl="1"/>
            <a:r>
              <a:rPr lang="en-US" dirty="0" smtClean="0"/>
              <a:t>The following command creates a ZIP file in the working directory that includes the configuration files.</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
        <p:nvSpPr>
          <p:cNvPr id="5" name="TextBox 4"/>
          <p:cNvSpPr txBox="1"/>
          <p:nvPr/>
        </p:nvSpPr>
        <p:spPr>
          <a:xfrm>
            <a:off x="914400" y="3988112"/>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system-diagnostics</a:t>
            </a:r>
            <a:endParaRPr lang="en-US" sz="2400" dirty="0">
              <a:latin typeface="Courier New" pitchFamily="49" charset="0"/>
              <a:cs typeface="Courier New" pitchFamily="49" charset="0"/>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i="1" dirty="0" smtClean="0"/>
              <a:t>Convert System Configuration Files</a:t>
            </a:r>
          </a:p>
          <a:p>
            <a:pPr lvl="1"/>
            <a:endParaRPr lang="en-US" b="1" i="1" dirty="0" smtClean="0"/>
          </a:p>
          <a:p>
            <a:pPr lvl="1"/>
            <a:r>
              <a:rPr lang="en-US" dirty="0" smtClean="0"/>
              <a:t>A conversion that concatenates all system configuration files into a single file (build/config/system/base).</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
        <p:nvSpPr>
          <p:cNvPr id="5" name="TextBox 4"/>
          <p:cNvSpPr txBox="1"/>
          <p:nvPr/>
        </p:nvSpPr>
        <p:spPr>
          <a:xfrm>
            <a:off x="870333" y="3712690"/>
            <a:ext cx="7392318"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-consolidate-</a:t>
            </a:r>
            <a:r>
              <a:rPr lang="en-US" sz="2400" dirty="0" smtClean="0">
                <a:latin typeface="Courier New" pitchFamily="49" charset="0"/>
                <a:cs typeface="Courier New" pitchFamily="49" charset="0"/>
              </a:rPr>
              <a:t>settings:base</a:t>
            </a:r>
            <a:endParaRPr lang="en-US" sz="2400" dirty="0">
              <a:latin typeface="Courier New" pitchFamily="49" charset="0"/>
              <a:cs typeface="Courier New" pitchFamily="49" charset="0"/>
            </a:endParaRP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b="1" i="1" dirty="0" smtClean="0"/>
              <a:t>Review Instance Configuration File</a:t>
            </a:r>
          </a:p>
          <a:p>
            <a:pPr lvl="2"/>
            <a:r>
              <a:rPr lang="en-US" dirty="0" smtClean="0"/>
              <a:t>Packages that are configured in the instance document may conflict with packages configured in the new product configuration. Review the instance document for obsolete patches and updates and remove the settings as appropriate.</a:t>
            </a:r>
          </a:p>
          <a:p>
            <a:pPr>
              <a:buNone/>
            </a:pPr>
            <a:r>
              <a:rPr lang="en-US" sz="2600" dirty="0" smtClean="0">
                <a:latin typeface="Courier New" pitchFamily="49" charset="0"/>
                <a:cs typeface="Courier New" pitchFamily="49" charset="0"/>
              </a:rPr>
              <a:t>		build/config/configuration.properties</a:t>
            </a:r>
          </a:p>
          <a:p>
            <a:pPr lvl="2"/>
            <a:r>
              <a:rPr lang="en-US" dirty="0" smtClean="0"/>
              <a:t>The </a:t>
            </a:r>
            <a:r>
              <a:rPr lang="en-US" i="1" dirty="0" smtClean="0"/>
              <a:t>system-check-for-updates command can show the impact settings in the instance configuration document </a:t>
            </a:r>
            <a:r>
              <a:rPr lang="en-US" dirty="0" smtClean="0"/>
              <a:t>would have on the environment were it upgraded to the new product configuration, without having any side-effects on the environment.</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
        <p:nvSpPr>
          <p:cNvPr id="5" name="TextBox 4"/>
          <p:cNvSpPr txBox="1"/>
          <p:nvPr/>
        </p:nvSpPr>
        <p:spPr>
          <a:xfrm>
            <a:off x="495758" y="5343181"/>
            <a:ext cx="8141465" cy="276999"/>
          </a:xfrm>
          <a:prstGeom prst="rect">
            <a:avLst/>
          </a:prstGeom>
          <a:noFill/>
          <a:ln>
            <a:solidFill>
              <a:schemeClr val="tx1"/>
            </a:solidFill>
          </a:ln>
        </p:spPr>
        <p:txBody>
          <a:bodyPr wrap="square" rtlCol="0">
            <a:spAutoFit/>
          </a:bodyPr>
          <a:lstStyle/>
          <a:p>
            <a:r>
              <a:rPr lang="en-US" sz="1200" dirty="0" smtClean="0">
                <a:latin typeface="Courier New" pitchFamily="49" charset="0"/>
                <a:cs typeface="Courier New" pitchFamily="49" charset="0"/>
              </a:rPr>
              <a:t>&gt; yab -local -p1:[NEW PRODUCT CONFIGURATION FILE|URL]@base system-check-for-updates</a:t>
            </a:r>
            <a:endParaRPr lang="en-US" sz="1200" dirty="0">
              <a:latin typeface="Courier New" pitchFamily="49" charset="0"/>
              <a:cs typeface="Courier New" pitchFamily="49"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The YAB console commands start, stop, and status are used to control servers in the environment.</a:t>
            </a:r>
          </a:p>
          <a:p>
            <a:pPr>
              <a:buNone/>
            </a:pPr>
            <a:endParaRPr lang="en-US" dirty="0" smtClean="0"/>
          </a:p>
          <a:p>
            <a:pPr>
              <a:buNone/>
            </a:pPr>
            <a:r>
              <a:rPr lang="en-US" dirty="0" smtClean="0"/>
              <a:t>Scripts</a:t>
            </a:r>
          </a:p>
          <a:p>
            <a:pPr>
              <a:buNone/>
            </a:pPr>
            <a:r>
              <a:rPr lang="en-US" sz="2400" dirty="0" smtClean="0"/>
              <a:t>Many of the YAB console control related commands execute </a:t>
            </a:r>
            <a:r>
              <a:rPr lang="en-US" sz="2400" i="1" dirty="0" smtClean="0"/>
              <a:t>scripts</a:t>
            </a:r>
            <a:r>
              <a:rPr lang="en-US" sz="2400" dirty="0" smtClean="0"/>
              <a:t> in the scripts directory where the name of the script matches the name of the command. For example the YAB console command </a:t>
            </a:r>
            <a:r>
              <a:rPr lang="en-US" sz="2400" i="1" dirty="0" smtClean="0"/>
              <a:t>appserver-fin-start</a:t>
            </a:r>
            <a:r>
              <a:rPr lang="en-US" sz="2400" dirty="0" smtClean="0"/>
              <a:t> executes </a:t>
            </a:r>
          </a:p>
          <a:p>
            <a:pPr>
              <a:buNone/>
            </a:pPr>
            <a:r>
              <a:rPr lang="en-US" sz="2400" i="1" dirty="0" smtClean="0"/>
              <a:t>	scripts/appserver-fin-start.</a:t>
            </a:r>
            <a:endParaRPr lang="en-US" sz="2400" i="1" dirty="0"/>
          </a:p>
        </p:txBody>
      </p:sp>
      <p:sp>
        <p:nvSpPr>
          <p:cNvPr id="3" name="Title 2"/>
          <p:cNvSpPr>
            <a:spLocks noGrp="1"/>
          </p:cNvSpPr>
          <p:nvPr>
            <p:ph type="title"/>
          </p:nvPr>
        </p:nvSpPr>
        <p:spPr/>
        <p:txBody>
          <a:bodyPr/>
          <a:lstStyle/>
          <a:p>
            <a:r>
              <a:rPr lang="en-US" dirty="0" smtClean="0"/>
              <a:t>Environment Management</a:t>
            </a:r>
            <a:endParaRPr lang="en-US" dirty="0"/>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Upgrade</a:t>
            </a:r>
          </a:p>
          <a:p>
            <a:pPr>
              <a:buNone/>
            </a:pPr>
            <a:endParaRPr lang="en-US" b="1" i="1" dirty="0" smtClean="0"/>
          </a:p>
          <a:p>
            <a:pPr>
              <a:buNone/>
            </a:pPr>
            <a:r>
              <a:rPr lang="en-US" dirty="0" smtClean="0"/>
              <a:t>Installs the new product configuration and then upgrades the system.</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
        <p:nvSpPr>
          <p:cNvPr id="5" name="TextBox 4"/>
          <p:cNvSpPr txBox="1"/>
          <p:nvPr/>
        </p:nvSpPr>
        <p:spPr>
          <a:xfrm>
            <a:off x="892366" y="3503373"/>
            <a:ext cx="7326217"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-p:[NEW PRODUCT CONFIGURATION FILE|URL]@base update</a:t>
            </a:r>
            <a:endParaRPr lang="en-US" sz="1600" dirty="0">
              <a:latin typeface="Courier New" pitchFamily="49" charset="0"/>
              <a:cs typeface="Courier New" pitchFamily="49" charset="0"/>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Upgrading Individual Packages</a:t>
            </a:r>
          </a:p>
          <a:p>
            <a:r>
              <a:rPr lang="en-US" b="1" i="1" dirty="0" smtClean="0"/>
              <a:t>Configuring</a:t>
            </a:r>
          </a:p>
          <a:p>
            <a:pPr lvl="1"/>
            <a:r>
              <a:rPr lang="en-US" dirty="0" smtClean="0"/>
              <a:t>Edit the instance configuration document adding or updating packages settings:</a:t>
            </a:r>
          </a:p>
          <a:p>
            <a:pPr lvl="1">
              <a:buNone/>
            </a:pPr>
            <a:r>
              <a:rPr lang="en-US" dirty="0" smtClean="0">
                <a:latin typeface="Courier New" pitchFamily="49" charset="0"/>
                <a:cs typeface="Courier New" pitchFamily="49" charset="0"/>
              </a:rPr>
              <a:t>build/config/configuration.properties</a:t>
            </a:r>
          </a:p>
          <a:p>
            <a:pPr>
              <a:buNone/>
            </a:pPr>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packages.fin</a:t>
            </a:r>
            <a:r>
              <a:rPr lang="en-US" sz="2400" dirty="0" smtClean="0">
                <a:latin typeface="Courier New" pitchFamily="49" charset="0"/>
                <a:cs typeface="Courier New" pitchFamily="49" charset="0"/>
              </a:rPr>
              <a:t>-src-proxy=2015.0.80.11</a:t>
            </a:r>
          </a:p>
          <a:p>
            <a:r>
              <a:rPr lang="en-US" b="1" i="1" dirty="0" smtClean="0"/>
              <a:t>Applying</a:t>
            </a:r>
          </a:p>
          <a:p>
            <a:pPr lvl="1"/>
            <a:r>
              <a:rPr lang="en-US" dirty="0" smtClean="0"/>
              <a:t>Executing the </a:t>
            </a:r>
            <a:r>
              <a:rPr lang="en-US" i="1" dirty="0" smtClean="0"/>
              <a:t>update command applies the change</a:t>
            </a:r>
            <a:endParaRPr lang="en-US" dirty="0"/>
          </a:p>
        </p:txBody>
      </p:sp>
      <p:sp>
        <p:nvSpPr>
          <p:cNvPr id="3" name="Title 2"/>
          <p:cNvSpPr>
            <a:spLocks noGrp="1"/>
          </p:cNvSpPr>
          <p:nvPr>
            <p:ph type="title"/>
          </p:nvPr>
        </p:nvSpPr>
        <p:spPr/>
        <p:txBody>
          <a:bodyPr/>
          <a:lstStyle/>
          <a:p>
            <a:r>
              <a:rPr lang="en-US" dirty="0" smtClean="0"/>
              <a:t>Product Configurations</a:t>
            </a:r>
            <a:endParaRPr lang="en-US" dirty="0"/>
          </a:p>
        </p:txBody>
      </p:sp>
      <p:sp>
        <p:nvSpPr>
          <p:cNvPr id="5" name="TextBox 4"/>
          <p:cNvSpPr txBox="1"/>
          <p:nvPr/>
        </p:nvSpPr>
        <p:spPr>
          <a:xfrm>
            <a:off x="914400" y="5188945"/>
            <a:ext cx="7293165"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update</a:t>
            </a:r>
            <a:endParaRPr lang="en-US" sz="2400" dirty="0">
              <a:latin typeface="Courier New" pitchFamily="49" charset="0"/>
              <a:cs typeface="Courier New" pitchFamily="49" charset="0"/>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Logging</a:t>
            </a:r>
          </a:p>
          <a:p>
            <a:pPr lvl="1"/>
            <a:r>
              <a:rPr lang="en-US" dirty="0" smtClean="0"/>
              <a:t>Log information is recorded to the build/logs directory by default.</a:t>
            </a:r>
          </a:p>
          <a:p>
            <a:r>
              <a:rPr lang="en-US" b="1" dirty="0" smtClean="0"/>
              <a:t>YAB</a:t>
            </a:r>
          </a:p>
          <a:p>
            <a:pPr lvl="1"/>
            <a:r>
              <a:rPr lang="en-US" dirty="0" smtClean="0"/>
              <a:t>The </a:t>
            </a:r>
            <a:r>
              <a:rPr lang="en-US" i="1" dirty="0" smtClean="0"/>
              <a:t>yab.log file records log messages for requests submitted through YAB. The types of messages that will be </a:t>
            </a:r>
            <a:r>
              <a:rPr lang="en-US" dirty="0" smtClean="0"/>
              <a:t>recorded in the log file can be controlled with a request level option:</a:t>
            </a:r>
          </a:p>
          <a:p>
            <a:pPr lvl="1"/>
            <a:endParaRPr lang="en-US" dirty="0" smtClean="0"/>
          </a:p>
          <a:p>
            <a:pPr lvl="1">
              <a:buNone/>
            </a:pPr>
            <a:r>
              <a:rPr lang="en-US" sz="2000" dirty="0" smtClean="0">
                <a:latin typeface="Courier New" pitchFamily="49" charset="0"/>
                <a:cs typeface="Courier New" pitchFamily="49" charset="0"/>
              </a:rPr>
              <a:t>	-log-level:[OFF|FATAL|ERROR|INFO|DEBUG|TRACE]</a:t>
            </a:r>
            <a:endParaRPr lang="en-US" sz="20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Troubleshooting</a:t>
            </a:r>
            <a:endParaRPr lang="en-US" dirty="0"/>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level is interpreted as a threshold. A setting of OFF will discard all log messages, whereas the default setting of DEBUG will record FATAL, ERROR, INFO, and DEBUG messages to the log file.</a:t>
            </a:r>
          </a:p>
          <a:p>
            <a:pPr>
              <a:buNone/>
            </a:pPr>
            <a:endParaRPr lang="en-US" dirty="0" smtClean="0"/>
          </a:p>
          <a:p>
            <a:pPr>
              <a:buNone/>
            </a:pPr>
            <a:endParaRPr lang="en-US" dirty="0" smtClean="0"/>
          </a:p>
          <a:p>
            <a:pPr>
              <a:buNone/>
            </a:pPr>
            <a:r>
              <a:rPr lang="en-US" dirty="0" smtClean="0"/>
              <a:t>The (-v) option will write log messages to the console as well as to the log.</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
        <p:nvSpPr>
          <p:cNvPr id="7" name="TextBox 6"/>
          <p:cNvSpPr txBox="1"/>
          <p:nvPr/>
        </p:nvSpPr>
        <p:spPr>
          <a:xfrm>
            <a:off x="903383" y="3393198"/>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-log-</a:t>
            </a:r>
            <a:r>
              <a:rPr lang="en-US" sz="2400" dirty="0" smtClean="0">
                <a:latin typeface="Courier New" pitchFamily="49" charset="0"/>
                <a:cs typeface="Courier New" pitchFamily="49" charset="0"/>
              </a:rPr>
              <a:t>level:trace</a:t>
            </a:r>
            <a:r>
              <a:rPr lang="en-US" sz="2400" dirty="0" smtClean="0">
                <a:latin typeface="Courier New" pitchFamily="49" charset="0"/>
                <a:cs typeface="Courier New" pitchFamily="49" charset="0"/>
              </a:rPr>
              <a:t> ...</a:t>
            </a:r>
            <a:endParaRPr lang="en-US" sz="2400" dirty="0">
              <a:latin typeface="Courier New" pitchFamily="49" charset="0"/>
              <a:cs typeface="Courier New" pitchFamily="49" charset="0"/>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Changing Default Logging Configuration</a:t>
            </a:r>
          </a:p>
          <a:p>
            <a:pPr>
              <a:buNone/>
            </a:pPr>
            <a:endParaRPr lang="en-US" b="1" dirty="0" smtClean="0"/>
          </a:p>
          <a:p>
            <a:pPr>
              <a:buNone/>
            </a:pPr>
            <a:r>
              <a:rPr lang="en-US" dirty="0" smtClean="0"/>
              <a:t>The logging in YAB uses the log4j framework. The log4j config file </a:t>
            </a:r>
            <a:r>
              <a:rPr lang="en-US" i="1" dirty="0" smtClean="0"/>
              <a:t>build/config/etc/log4j.xml is a standard log4j </a:t>
            </a:r>
            <a:r>
              <a:rPr lang="en-US" dirty="0" smtClean="0"/>
              <a:t>configuration document that is used to define specific thresholds for logging categories and to determine where log messages are routed (</a:t>
            </a:r>
            <a:r>
              <a:rPr lang="en-US" dirty="0" smtClean="0"/>
              <a:t>appenders</a:t>
            </a:r>
            <a:r>
              <a:rPr lang="en-US" dirty="0" smtClean="0"/>
              <a:t>).</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Progress</a:t>
            </a:r>
          </a:p>
          <a:p>
            <a:pPr>
              <a:buNone/>
            </a:pPr>
            <a:r>
              <a:rPr lang="en-US" dirty="0" smtClean="0"/>
              <a:t>The setting </a:t>
            </a:r>
            <a:r>
              <a:rPr lang="en-US" i="1" dirty="0" smtClean="0"/>
              <a:t>progress.service.loglevel</a:t>
            </a:r>
            <a:r>
              <a:rPr lang="en-US" i="1" dirty="0" smtClean="0"/>
              <a:t> is used to set the initial log level of all Progress servers.</a:t>
            </a:r>
          </a:p>
          <a:p>
            <a:pPr>
              <a:buNone/>
            </a:pPr>
            <a:r>
              <a:rPr lang="en-US" dirty="0" smtClean="0"/>
              <a:t>Log Levels:</a:t>
            </a:r>
          </a:p>
          <a:p>
            <a:pPr>
              <a:buNone/>
            </a:pPr>
            <a:r>
              <a:rPr lang="en-US" dirty="0" smtClean="0"/>
              <a:t>			0 - No log file written</a:t>
            </a:r>
          </a:p>
          <a:p>
            <a:pPr>
              <a:buNone/>
            </a:pPr>
            <a:r>
              <a:rPr lang="en-US" dirty="0" smtClean="0"/>
              <a:t>			1 - Error only</a:t>
            </a:r>
          </a:p>
          <a:p>
            <a:pPr>
              <a:buNone/>
            </a:pPr>
            <a:r>
              <a:rPr lang="en-US" dirty="0" smtClean="0"/>
              <a:t>			2 - Basic</a:t>
            </a:r>
          </a:p>
          <a:p>
            <a:pPr>
              <a:buNone/>
            </a:pPr>
            <a:r>
              <a:rPr lang="en-US" dirty="0" smtClean="0"/>
              <a:t>			3 - Verbose</a:t>
            </a:r>
          </a:p>
          <a:p>
            <a:pPr>
              <a:buNone/>
            </a:pPr>
            <a:r>
              <a:rPr lang="en-US" dirty="0" smtClean="0"/>
              <a:t>			4 - Extended</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following query shows the current log level of all the Progress servers.</a:t>
            </a:r>
          </a:p>
          <a:p>
            <a:pPr>
              <a:buNone/>
            </a:pPr>
            <a:endParaRPr lang="en-US" dirty="0" smtClean="0"/>
          </a:p>
          <a:p>
            <a:pPr>
              <a:buNone/>
            </a:pPr>
            <a:endParaRPr lang="en-US" dirty="0" smtClean="0"/>
          </a:p>
          <a:p>
            <a:pPr>
              <a:buNone/>
            </a:pPr>
            <a:r>
              <a:rPr lang="en-US" dirty="0" smtClean="0"/>
              <a:t>To apply a logging level change run the update command that corresponds to the server.</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Troubleshooting</a:t>
            </a:r>
            <a:endParaRPr lang="en-US" dirty="0"/>
          </a:p>
        </p:txBody>
      </p:sp>
      <p:sp>
        <p:nvSpPr>
          <p:cNvPr id="5" name="TextBox 4"/>
          <p:cNvSpPr txBox="1"/>
          <p:nvPr/>
        </p:nvSpPr>
        <p:spPr>
          <a:xfrm>
            <a:off x="914400" y="2225408"/>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yab config "*log*level"</a:t>
            </a:r>
            <a:endParaRPr lang="en-US" sz="2400" dirty="0">
              <a:latin typeface="Courier New" pitchFamily="49" charset="0"/>
              <a:cs typeface="Courier New" pitchFamily="49" charset="0"/>
            </a:endParaRPr>
          </a:p>
        </p:txBody>
      </p:sp>
      <p:sp>
        <p:nvSpPr>
          <p:cNvPr id="6" name="TextBox 5"/>
          <p:cNvSpPr txBox="1"/>
          <p:nvPr/>
        </p:nvSpPr>
        <p:spPr>
          <a:xfrm>
            <a:off x="914400" y="5001657"/>
            <a:ext cx="7293166" cy="523220"/>
          </a:xfrm>
          <a:prstGeom prst="rect">
            <a:avLst/>
          </a:prstGeom>
          <a:noFill/>
          <a:ln>
            <a:solidFill>
              <a:schemeClr val="tx1"/>
            </a:solidFill>
          </a:ln>
        </p:spPr>
        <p:txBody>
          <a:bodyPr wrap="square" rtlCol="0">
            <a:spAutoFit/>
          </a:bodyPr>
          <a:lstStyle/>
          <a:p>
            <a:pPr algn="l"/>
            <a:r>
              <a:rPr lang="en-US" dirty="0" smtClean="0">
                <a:latin typeface="Courier New" pitchFamily="49" charset="0"/>
                <a:cs typeface="Courier New" pitchFamily="49" charset="0"/>
              </a:rPr>
              <a:t>&gt; yab appserver-mfg-update</a:t>
            </a:r>
            <a:endParaRPr lang="en-US" dirty="0">
              <a:latin typeface="Courier New" pitchFamily="49" charset="0"/>
              <a:cs typeface="Courier New" pitchFamily="49" charset="0"/>
            </a:endParaRP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Exceptions</a:t>
            </a:r>
          </a:p>
          <a:p>
            <a:pPr>
              <a:buNone/>
            </a:pPr>
            <a:r>
              <a:rPr lang="en-US" dirty="0" smtClean="0"/>
              <a:t>The database log files (*.</a:t>
            </a:r>
            <a:r>
              <a:rPr lang="en-US" dirty="0" smtClean="0"/>
              <a:t>lg</a:t>
            </a:r>
            <a:r>
              <a:rPr lang="en-US" dirty="0" smtClean="0"/>
              <a:t>) are written in the same directory as the other database files.</a:t>
            </a:r>
          </a:p>
          <a:p>
            <a:pPr>
              <a:buNone/>
            </a:pPr>
            <a:r>
              <a:rPr lang="en-US" b="1" dirty="0" smtClean="0"/>
              <a:t>Temporary Files</a:t>
            </a:r>
          </a:p>
          <a:p>
            <a:pPr>
              <a:buNone/>
            </a:pPr>
            <a:r>
              <a:rPr lang="en-US" dirty="0" smtClean="0"/>
              <a:t>YAB creates and removes temporary files while servicing requests.</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Keep Temp Files</a:t>
            </a:r>
          </a:p>
          <a:p>
            <a:r>
              <a:rPr lang="en-US" dirty="0" smtClean="0"/>
              <a:t>To prevent YAB temporary files from getting deleted set the environment variable KEEP_TEMP_FILES to true:</a:t>
            </a:r>
          </a:p>
          <a:p>
            <a:endParaRPr lang="en-US" dirty="0" smtClean="0"/>
          </a:p>
          <a:p>
            <a:endParaRPr lang="en-US" dirty="0" smtClean="0"/>
          </a:p>
          <a:p>
            <a:r>
              <a:rPr lang="en-US" dirty="0" smtClean="0"/>
              <a:t>To resume deleting temporary files, unset the variable.</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
        <p:nvSpPr>
          <p:cNvPr id="5" name="TextBox 4"/>
          <p:cNvSpPr txBox="1"/>
          <p:nvPr/>
        </p:nvSpPr>
        <p:spPr>
          <a:xfrm>
            <a:off x="914400" y="2897432"/>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export KEEP_TEMP_FILES=true</a:t>
            </a:r>
            <a:endParaRPr lang="en-US" sz="2400" dirty="0">
              <a:latin typeface="Courier New" pitchFamily="49" charset="0"/>
              <a:cs typeface="Courier New" pitchFamily="49" charset="0"/>
            </a:endParaRPr>
          </a:p>
        </p:txBody>
      </p:sp>
      <p:sp>
        <p:nvSpPr>
          <p:cNvPr id="6" name="TextBox 5"/>
          <p:cNvSpPr txBox="1"/>
          <p:nvPr/>
        </p:nvSpPr>
        <p:spPr>
          <a:xfrm>
            <a:off x="903383" y="5111827"/>
            <a:ext cx="7326218"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unset KEEP_TEMP_FILES</a:t>
            </a:r>
            <a:endParaRPr lang="en-US" sz="2400" dirty="0">
              <a:latin typeface="Courier New" pitchFamily="49" charset="0"/>
              <a:cs typeface="Courier New" pitchFamily="49" charset="0"/>
            </a:endParaRP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Configure Temp Directory</a:t>
            </a:r>
          </a:p>
          <a:p>
            <a:r>
              <a:rPr lang="en-US" dirty="0" smtClean="0"/>
              <a:t>By default temporary files are written into the </a:t>
            </a:r>
            <a:r>
              <a:rPr lang="en-US" i="1" dirty="0" smtClean="0"/>
              <a:t>/tmp directory. YAB can be configured to write temporary files into a </a:t>
            </a:r>
            <a:r>
              <a:rPr lang="en-US" dirty="0" smtClean="0"/>
              <a:t>different directory by configuring the YAB_JAVA_OPTS environment variable:</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
        <p:nvSpPr>
          <p:cNvPr id="5" name="TextBox 4"/>
          <p:cNvSpPr txBox="1"/>
          <p:nvPr/>
        </p:nvSpPr>
        <p:spPr>
          <a:xfrm>
            <a:off x="903383" y="4065224"/>
            <a:ext cx="7315200"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export YAB_JAVA_OPTS=-</a:t>
            </a:r>
            <a:r>
              <a:rPr lang="en-US" sz="1800" dirty="0" smtClean="0">
                <a:latin typeface="Courier New" pitchFamily="49" charset="0"/>
                <a:cs typeface="Courier New" pitchFamily="49" charset="0"/>
              </a:rPr>
              <a:t>Djava.io.tmpdir</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qond</a:t>
            </a:r>
            <a:r>
              <a:rPr lang="en-US" sz="1800" dirty="0" smtClean="0">
                <a:latin typeface="Courier New" pitchFamily="49" charset="0"/>
                <a:cs typeface="Courier New" pitchFamily="49" charset="0"/>
              </a:rPr>
              <a:t>/tmp</a:t>
            </a:r>
            <a:endParaRPr lang="en-US" sz="1800" dirty="0">
              <a:latin typeface="Courier New" pitchFamily="49" charset="0"/>
              <a:cs typeface="Courier New" pitchFamily="49"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wrap="square"/>
          <a:lstStyle/>
          <a:p>
            <a:pPr lvl="1">
              <a:buNone/>
            </a:pPr>
            <a:r>
              <a:rPr lang="en-US" dirty="0" smtClean="0"/>
              <a:t>Welcome to the </a:t>
            </a:r>
            <a:r>
              <a:rPr lang="en-US" i="1" dirty="0" smtClean="0"/>
              <a:t>QAD Enterprise Edition Configuration Administration Guide</a:t>
            </a:r>
            <a:r>
              <a:rPr lang="en-US" dirty="0" smtClean="0"/>
              <a:t>. </a:t>
            </a:r>
          </a:p>
          <a:p>
            <a:pPr lvl="1">
              <a:buNone/>
            </a:pPr>
            <a:r>
              <a:rPr lang="en-US" dirty="0" smtClean="0"/>
              <a:t>This guide documents describes the deployment, configuration, and administration of the application and is oriented towards system administrators responsible for the maintenance of the application using the Your Application Builder (YAB) Console, version 1.3.</a:t>
            </a:r>
            <a:endParaRPr lang="zh-CN" altLang="en-US" dirty="0" smtClean="0">
              <a:latin typeface="+mn-lt"/>
              <a:ea typeface="宋体" pitchFamily="2" charset="-122"/>
            </a:endParaRPr>
          </a:p>
        </p:txBody>
      </p:sp>
      <p:sp>
        <p:nvSpPr>
          <p:cNvPr id="8195" name="Rectangle 2"/>
          <p:cNvSpPr>
            <a:spLocks noGrp="1" noChangeArrowheads="1"/>
          </p:cNvSpPr>
          <p:nvPr>
            <p:ph type="title"/>
          </p:nvPr>
        </p:nvSpPr>
        <p:spPr/>
        <p:txBody>
          <a:bodyPr/>
          <a:lstStyle/>
          <a:p>
            <a:r>
              <a:rPr lang="en-US" dirty="0" smtClean="0"/>
              <a:t>Administration Guide</a:t>
            </a:r>
            <a:endParaRPr lang="en-US" altLang="zh-CN" dirty="0" smtClean="0">
              <a:ea typeface="宋体"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Environment Management</a:t>
            </a:r>
            <a:endParaRPr lang="en-US" dirty="0"/>
          </a:p>
        </p:txBody>
      </p:sp>
      <p:graphicFrame>
        <p:nvGraphicFramePr>
          <p:cNvPr id="6" name="Table 5"/>
          <p:cNvGraphicFramePr>
            <a:graphicFrameLocks noGrp="1"/>
          </p:cNvGraphicFramePr>
          <p:nvPr/>
        </p:nvGraphicFramePr>
        <p:xfrm>
          <a:off x="914401" y="892366"/>
          <a:ext cx="7304182" cy="3338111"/>
        </p:xfrm>
        <a:graphic>
          <a:graphicData uri="http://schemas.openxmlformats.org/drawingml/2006/table">
            <a:tbl>
              <a:tblPr firstRow="1" bandRow="1">
                <a:tableStyleId>{5C22544A-7EE6-4342-B048-85BDC9FD1C3A}</a:tableStyleId>
              </a:tblPr>
              <a:tblGrid>
                <a:gridCol w="7304182"/>
              </a:tblGrid>
              <a:tr h="375557">
                <a:tc>
                  <a:txBody>
                    <a:bodyPr/>
                    <a:lstStyle/>
                    <a:p>
                      <a:r>
                        <a:rPr lang="en-US" dirty="0" smtClean="0"/>
                        <a:t>scripts/appserver-fin-start </a:t>
                      </a:r>
                      <a:endParaRPr lang="en-US" dirty="0"/>
                    </a:p>
                  </a:txBody>
                  <a:tcPr/>
                </a:tc>
              </a:tr>
              <a:tr h="2962554">
                <a:tc>
                  <a:txBody>
                    <a:bodyPr/>
                    <a:lstStyle/>
                    <a:p>
                      <a:r>
                        <a:rPr lang="en-US" sz="1600" dirty="0" smtClean="0">
                          <a:latin typeface="Courier New" pitchFamily="49" charset="0"/>
                          <a:cs typeface="Courier New" pitchFamily="49" charset="0"/>
                        </a:rPr>
                        <a:t>#!/bin/sh </a:t>
                      </a:r>
                    </a:p>
                    <a:p>
                      <a:endParaRPr lang="en-US" sz="1600" dirty="0" smtClean="0">
                        <a:latin typeface="Courier New" pitchFamily="49" charset="0"/>
                        <a:cs typeface="Courier New" pitchFamily="49" charset="0"/>
                      </a:endParaRPr>
                    </a:p>
                    <a:p>
                      <a:r>
                        <a:rPr lang="en-US" sz="1600" dirty="0" smtClean="0">
                          <a:latin typeface="Courier New" pitchFamily="49" charset="0"/>
                          <a:cs typeface="Courier New" pitchFamily="49" charset="0"/>
                        </a:rPr>
                        <a:t># Starts the 'fin' application server. </a:t>
                      </a:r>
                    </a:p>
                    <a:p>
                      <a:r>
                        <a:rPr lang="en-US" sz="1600" dirty="0" smtClean="0">
                          <a:latin typeface="Courier New" pitchFamily="49" charset="0"/>
                          <a:cs typeface="Courier New" pitchFamily="49" charset="0"/>
                        </a:rPr>
                        <a:t># Generated: 2015-03-24T08:04-0700 </a:t>
                      </a:r>
                    </a:p>
                    <a:p>
                      <a:endParaRPr lang="en-US" sz="1600" dirty="0" smtClean="0">
                        <a:latin typeface="Courier New" pitchFamily="49" charset="0"/>
                        <a:cs typeface="Courier New" pitchFamily="49" charset="0"/>
                      </a:endParaRPr>
                    </a:p>
                    <a:p>
                      <a:r>
                        <a:rPr lang="en-US" sz="1600" dirty="0" smtClean="0">
                          <a:latin typeface="Courier New" pitchFamily="49" charset="0"/>
                          <a:cs typeface="Courier New" pitchFamily="49" charset="0"/>
                        </a:rPr>
                        <a:t>DLC=/progress/dlc; export DLC PROMSGS=/progress/dlc/promsgs; export PROMSGS PATH=/progress/dlc/bin:${PATH}; export PATH PROTERMCAP=/progress/dlc/protermcap; export PROTERMCAP </a:t>
                      </a:r>
                    </a:p>
                    <a:p>
                      <a:r>
                        <a:rPr lang="en-US" sz="1600" dirty="0" smtClean="0">
                          <a:latin typeface="Courier New" pitchFamily="49" charset="0"/>
                          <a:cs typeface="Courier New" pitchFamily="49" charset="0"/>
                        </a:rPr>
                        <a:t>/progress/dlc/bin/asbman -i as-fin -start -port 22001</a:t>
                      </a:r>
                      <a:endParaRPr lang="en-US" sz="1600" dirty="0">
                        <a:latin typeface="Courier New" pitchFamily="49" charset="0"/>
                        <a:cs typeface="Courier New" pitchFamily="49" charset="0"/>
                      </a:endParaRPr>
                    </a:p>
                  </a:txBody>
                  <a:tcPr/>
                </a:tc>
              </a:tr>
            </a:tbl>
          </a:graphicData>
        </a:graphic>
      </p:graphicFrame>
      <p:sp>
        <p:nvSpPr>
          <p:cNvPr id="7" name="TextBox 6"/>
          <p:cNvSpPr txBox="1"/>
          <p:nvPr/>
        </p:nvSpPr>
        <p:spPr>
          <a:xfrm>
            <a:off x="716096" y="4362678"/>
            <a:ext cx="7700790" cy="1015663"/>
          </a:xfrm>
          <a:prstGeom prst="rect">
            <a:avLst/>
          </a:prstGeom>
          <a:noFill/>
        </p:spPr>
        <p:txBody>
          <a:bodyPr wrap="square" rtlCol="0">
            <a:spAutoFit/>
          </a:bodyPr>
          <a:lstStyle/>
          <a:p>
            <a:pPr algn="l"/>
            <a:r>
              <a:rPr lang="en-US" sz="2000" dirty="0" smtClean="0">
                <a:latin typeface="+mn-lt"/>
              </a:rPr>
              <a:t>The scripts should not be directly edited. Scripts are re-generated by executing the script-update (or update) comm and from the YAB console.</a:t>
            </a:r>
            <a:endParaRPr lang="en-US" sz="2000" dirty="0">
              <a:latin typeface="+mn-lt"/>
            </a:endParaRPr>
          </a:p>
        </p:txBody>
      </p:sp>
      <p:sp>
        <p:nvSpPr>
          <p:cNvPr id="8" name="TextBox 7"/>
          <p:cNvSpPr txBox="1"/>
          <p:nvPr/>
        </p:nvSpPr>
        <p:spPr>
          <a:xfrm>
            <a:off x="583657" y="5418299"/>
            <a:ext cx="7976680" cy="738664"/>
          </a:xfrm>
          <a:prstGeom prst="rect">
            <a:avLst/>
          </a:prstGeom>
          <a:noFill/>
          <a:ln>
            <a:solidFill>
              <a:schemeClr val="tx1"/>
            </a:solidFill>
          </a:ln>
        </p:spPr>
        <p:txBody>
          <a:bodyPr wrap="square" rtlCol="0">
            <a:spAutoFit/>
          </a:bodyPr>
          <a:lstStyle/>
          <a:p>
            <a:r>
              <a:rPr lang="en-US" sz="1400" dirty="0" smtClean="0">
                <a:latin typeface="+mn-lt"/>
              </a:rPr>
              <a:t>It is better to execute YAB console commands than to directly execute scripts. When the command is executed from the YAB console the request and all output generated from the script is recorded in the YAB log file.</a:t>
            </a:r>
            <a:endParaRPr lang="en-US" sz="1400" dirty="0">
              <a:latin typeface="+mn-lt"/>
            </a:endParaRP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help in diagnosing a problem you may be asked to create a diagnostics archive. The command </a:t>
            </a:r>
            <a:r>
              <a:rPr lang="en-US" i="1" dirty="0" smtClean="0"/>
              <a:t>system-diagnostics creates an archive that contains log files and configuration files from the environment. The archive is created in </a:t>
            </a:r>
            <a:r>
              <a:rPr lang="en-US" dirty="0" smtClean="0"/>
              <a:t>the current working directory using the following naming pattern:</a:t>
            </a:r>
          </a:p>
          <a:p>
            <a:pPr>
              <a:buNone/>
            </a:pPr>
            <a:endParaRPr lang="en-US" dirty="0" smtClean="0"/>
          </a:p>
          <a:p>
            <a:pPr>
              <a:buNone/>
            </a:pPr>
            <a:r>
              <a:rPr lang="en-US" sz="2400" dirty="0" smtClean="0">
                <a:latin typeface="Courier New" pitchFamily="49" charset="0"/>
                <a:cs typeface="Courier New" pitchFamily="49" charset="0"/>
              </a:rPr>
              <a:t>		[APPDIR DIRECTORY NAME]-[TIMESTAMP].zip</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Troubleshooting</a:t>
            </a:r>
            <a:endParaRPr lang="en-US" dirty="0"/>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5" name="TextBox 4"/>
          <p:cNvSpPr txBox="1"/>
          <p:nvPr/>
        </p:nvSpPr>
        <p:spPr>
          <a:xfrm>
            <a:off x="1740662" y="875771"/>
            <a:ext cx="5662672" cy="5339923"/>
          </a:xfrm>
          <a:prstGeom prst="rect">
            <a:avLst/>
          </a:prstGeom>
          <a:noFill/>
          <a:ln>
            <a:solidFill>
              <a:schemeClr val="tx1"/>
            </a:solidFill>
          </a:ln>
        </p:spPr>
        <p:txBody>
          <a:bodyPr wrap="square" rtlCol="0">
            <a:spAutoFit/>
          </a:bodyPr>
          <a:lstStyle/>
          <a:p>
            <a:pPr algn="l"/>
            <a:r>
              <a:rPr lang="en-US" sz="1100" dirty="0" smtClean="0"/>
              <a:t>&gt; yab system-diagnostics</a:t>
            </a:r>
          </a:p>
          <a:p>
            <a:pPr algn="l"/>
            <a:r>
              <a:rPr lang="en-US" sz="1100" dirty="0" smtClean="0"/>
              <a:t>		 system-diagnostics (1 task)</a:t>
            </a:r>
          </a:p>
          <a:p>
            <a:pPr algn="l"/>
            <a:r>
              <a:rPr lang="en-US" sz="1100" dirty="0" smtClean="0"/>
              <a:t>--------------------------------------------------------------------------------------------------</a:t>
            </a:r>
          </a:p>
          <a:p>
            <a:pPr algn="l"/>
            <a:r>
              <a:rPr lang="pl-PL" sz="1100" dirty="0" smtClean="0"/>
              <a:t>1/</a:t>
            </a:r>
            <a:r>
              <a:rPr lang="pl-PL" sz="1100" dirty="0" smtClean="0"/>
              <a:t>1</a:t>
            </a:r>
            <a:r>
              <a:rPr lang="pl-PL" sz="1100" dirty="0" smtClean="0"/>
              <a:t> system-diagnostics </a:t>
            </a:r>
            <a:r>
              <a:rPr lang="en-US" sz="1100" dirty="0" smtClean="0"/>
              <a:t>			</a:t>
            </a:r>
            <a:r>
              <a:rPr lang="pl-PL" sz="1100" dirty="0" smtClean="0"/>
              <a:t>OK (6.211 s)</a:t>
            </a:r>
          </a:p>
          <a:p>
            <a:pPr algn="l"/>
            <a:r>
              <a:rPr lang="en-US" sz="1100" dirty="0" smtClean="0"/>
              <a:t>--------------------------------------------------------------------------------------------------</a:t>
            </a:r>
          </a:p>
          <a:p>
            <a:pPr algn="l"/>
            <a:r>
              <a:rPr lang="en-US" sz="1100" dirty="0" smtClean="0"/>
              <a:t>BUILD SUCCESSFUL (7.642 s)</a:t>
            </a:r>
          </a:p>
          <a:p>
            <a:pPr algn="l"/>
            <a:endParaRPr lang="en-US" sz="1100" dirty="0" smtClean="0"/>
          </a:p>
          <a:p>
            <a:pPr algn="l"/>
            <a:r>
              <a:rPr lang="en-US" sz="1100" dirty="0" smtClean="0"/>
              <a:t>&gt; ll *.zip</a:t>
            </a:r>
          </a:p>
          <a:p>
            <a:pPr algn="l"/>
            <a:r>
              <a:rPr lang="pt-BR" sz="1100" dirty="0" smtClean="0"/>
              <a:t>-</a:t>
            </a:r>
            <a:r>
              <a:rPr lang="pt-BR" sz="1100" dirty="0" smtClean="0"/>
              <a:t>rw-rw-r</a:t>
            </a:r>
            <a:r>
              <a:rPr lang="pt-BR" sz="1100" dirty="0" smtClean="0"/>
              <a:t>-- 1 mfg qad 1316481 Mar 26 2015 qea-20160311095017.</a:t>
            </a:r>
            <a:r>
              <a:rPr lang="pt-BR" sz="1100" dirty="0" smtClean="0"/>
              <a:t>zip</a:t>
            </a:r>
            <a:endParaRPr lang="pt-BR" sz="1100" dirty="0" smtClean="0"/>
          </a:p>
          <a:p>
            <a:pPr algn="l"/>
            <a:endParaRPr lang="pt-BR" sz="1100" dirty="0" smtClean="0"/>
          </a:p>
          <a:p>
            <a:pPr algn="l"/>
            <a:r>
              <a:rPr lang="en-US" sz="1100" dirty="0" smtClean="0"/>
              <a:t>&gt; unzip -l complete-20150326112031.zip</a:t>
            </a:r>
          </a:p>
          <a:p>
            <a:pPr algn="l"/>
            <a:r>
              <a:rPr lang="en-US" sz="1100" dirty="0" smtClean="0"/>
              <a:t>Archive: complete-20150326112031.zip</a:t>
            </a:r>
          </a:p>
          <a:p>
            <a:pPr algn="l"/>
            <a:r>
              <a:rPr lang="en-US" sz="1100" dirty="0" smtClean="0"/>
              <a:t>Length 	Date 	Time	 Name</a:t>
            </a:r>
          </a:p>
          <a:p>
            <a:pPr algn="l"/>
            <a:r>
              <a:rPr lang="en-US" sz="1100" dirty="0" smtClean="0"/>
              <a:t>-------- 	 ---- 	  ---- 	  ----</a:t>
            </a:r>
          </a:p>
          <a:p>
            <a:pPr algn="l"/>
            <a:r>
              <a:rPr lang="en-US" sz="1100" dirty="0" smtClean="0"/>
              <a:t>310430 	03-11-16 	09:50 	info</a:t>
            </a:r>
          </a:p>
          <a:p>
            <a:pPr algn="l"/>
            <a:r>
              <a:rPr lang="en-US" sz="1100" dirty="0" smtClean="0"/>
              <a:t>704 	03-11-16 	09:50 	build/logs/</a:t>
            </a:r>
            <a:r>
              <a:rPr lang="en-US" sz="1100" dirty="0" smtClean="0"/>
              <a:t>yab.log.config</a:t>
            </a:r>
            <a:endParaRPr lang="en-US" sz="1100" dirty="0" smtClean="0"/>
          </a:p>
          <a:p>
            <a:pPr algn="l"/>
            <a:r>
              <a:rPr lang="en-US" sz="1100" dirty="0" smtClean="0"/>
              <a:t>4952891 	03-11-16 	09:50 	build/logs/yab.log</a:t>
            </a:r>
          </a:p>
          <a:p>
            <a:pPr algn="l"/>
            <a:r>
              <a:rPr lang="en-US" sz="1100" dirty="0" smtClean="0"/>
              <a:t>0 	03-11-16 	09:50 	build/logs/sql.log</a:t>
            </a:r>
          </a:p>
          <a:p>
            <a:pPr algn="l"/>
            <a:r>
              <a:rPr lang="en-US" sz="1100" dirty="0" smtClean="0"/>
              <a:t>7590 	03-11-16 	09:50 	build/logs/grs93_wsa.log</a:t>
            </a:r>
          </a:p>
          <a:p>
            <a:pPr algn="l"/>
            <a:r>
              <a:rPr lang="en-US" sz="1100" dirty="0" smtClean="0"/>
              <a:t>62036 	03-11-16 	09:50 	build/logs/desktop.log</a:t>
            </a:r>
          </a:p>
          <a:p>
            <a:pPr algn="l"/>
            <a:r>
              <a:rPr lang="en-US" sz="1100" dirty="0" smtClean="0"/>
              <a:t>0 	03-11-16 	09:50 	build/logs/desktop-authentication.log</a:t>
            </a:r>
          </a:p>
          <a:p>
            <a:pPr algn="l"/>
            <a:r>
              <a:rPr lang="en-US" sz="1100" dirty="0" smtClean="0"/>
              <a:t>457737 	03-11-16 	09:50 	build/logs/admserv.log</a:t>
            </a:r>
          </a:p>
          <a:p>
            <a:pPr algn="l"/>
            <a:r>
              <a:rPr lang="en-US" sz="1100" dirty="0" smtClean="0"/>
              <a:t>180805 	03-11-16 	09:50 	build/logs/cmdplugin.log</a:t>
            </a:r>
          </a:p>
          <a:p>
            <a:pPr algn="l"/>
            <a:r>
              <a:rPr lang="en-US" sz="1100" dirty="0" smtClean="0"/>
              <a:t>53541 	03-11-16 	09:50 	build/logs/ns-default.log</a:t>
            </a:r>
          </a:p>
          <a:p>
            <a:pPr algn="l"/>
            <a:r>
              <a:rPr lang="en-US" sz="1100" dirty="0" smtClean="0"/>
              <a:t>23313 	03-11-16 	09:50 	build/logs/as-</a:t>
            </a:r>
            <a:r>
              <a:rPr lang="en-US" sz="1100" dirty="0" smtClean="0"/>
              <a:t>crm.broker.log</a:t>
            </a:r>
            <a:endParaRPr lang="en-US" sz="1100" dirty="0" smtClean="0"/>
          </a:p>
          <a:p>
            <a:pPr algn="l"/>
            <a:r>
              <a:rPr lang="en-US" sz="1100" dirty="0" smtClean="0"/>
              <a:t>28404 	03-11-16 	09:50 	build/logs/as-</a:t>
            </a:r>
            <a:r>
              <a:rPr lang="en-US" sz="1100" dirty="0" smtClean="0"/>
              <a:t>crm.server.log</a:t>
            </a:r>
            <a:endParaRPr lang="en-US" sz="1100" dirty="0" smtClean="0"/>
          </a:p>
          <a:p>
            <a:pPr algn="l"/>
            <a:r>
              <a:rPr lang="en-US" sz="1100" dirty="0" smtClean="0"/>
              <a:t>26495 	03-11-16 	09:50 	build/logs/as-</a:t>
            </a:r>
            <a:r>
              <a:rPr lang="en-US" sz="1100" dirty="0" smtClean="0"/>
              <a:t>eam.broker.log</a:t>
            </a:r>
            <a:endParaRPr lang="en-US" sz="1100" dirty="0" smtClean="0"/>
          </a:p>
          <a:p>
            <a:pPr algn="l"/>
            <a:r>
              <a:rPr lang="en-US" sz="1100" dirty="0" smtClean="0"/>
              <a:t>543861 	03-11-16 	09:50 	build/logs/as-</a:t>
            </a:r>
            <a:r>
              <a:rPr lang="en-US" sz="1100" dirty="0" smtClean="0"/>
              <a:t>eam.server.log</a:t>
            </a:r>
            <a:endParaRPr lang="en-US" sz="1100" dirty="0" smtClean="0"/>
          </a:p>
          <a:p>
            <a:pPr algn="l"/>
            <a:r>
              <a:rPr lang="en-US" sz="1100" dirty="0" smtClean="0"/>
              <a:t>93006 	03-11-16 	09:50 	build/logs/as-</a:t>
            </a:r>
            <a:r>
              <a:rPr lang="en-US" sz="1100" dirty="0" smtClean="0"/>
              <a:t>fin.broker.log</a:t>
            </a:r>
            <a:endParaRPr lang="en-US" sz="1100" dirty="0" smtClean="0"/>
          </a:p>
          <a:p>
            <a:pPr algn="l"/>
            <a:r>
              <a:rPr lang="en-US" sz="1100" dirty="0" smtClean="0"/>
              <a:t>893259 	03-11-16 	09:50 	build/logs/as-</a:t>
            </a:r>
            <a:r>
              <a:rPr lang="en-US" sz="1100" dirty="0" smtClean="0"/>
              <a:t>fin.server.log</a:t>
            </a:r>
            <a:endParaRPr lang="en-US" sz="1100" dirty="0" smtClean="0"/>
          </a:p>
          <a:p>
            <a:pPr algn="l"/>
            <a:r>
              <a:rPr lang="en-US" sz="1100" dirty="0" smtClean="0"/>
              <a:t>...</a:t>
            </a:r>
            <a:endParaRPr lang="en-US" sz="1100" dirty="0"/>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Interactive Execution</a:t>
            </a:r>
          </a:p>
          <a:p>
            <a:pPr>
              <a:buNone/>
            </a:pPr>
            <a:r>
              <a:rPr lang="en-US" dirty="0" smtClean="0"/>
              <a:t>The request option (-debug-pause) puts YAB into a mode where the end user is prompted before each step in a command is executed. When prompted the user has the choice of skipping the step, executing the step, executing the step and all subsequent steps, or exiting the request. This mode can be useful when it is necessary to halt or pause the execution at a critical point to examine the state of the system before continuing.</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7" name="TextBox 6"/>
          <p:cNvSpPr txBox="1"/>
          <p:nvPr/>
        </p:nvSpPr>
        <p:spPr>
          <a:xfrm>
            <a:off x="528810" y="1553376"/>
            <a:ext cx="8086381" cy="3539430"/>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-debug-pause update</a:t>
            </a:r>
          </a:p>
          <a:p>
            <a:pPr algn="l"/>
            <a:r>
              <a:rPr lang="en-US" sz="1400" dirty="0" smtClean="0">
                <a:latin typeface="Courier New" pitchFamily="49" charset="0"/>
                <a:cs typeface="Courier New" pitchFamily="49" charset="0"/>
              </a:rPr>
              <a:t>update (313 tasks)</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1/313 qxtend-stage</a:t>
            </a:r>
          </a:p>
          <a:p>
            <a:pPr algn="l"/>
            <a:r>
              <a:rPr lang="en-US" sz="1400" dirty="0" smtClean="0">
                <a:latin typeface="Courier New" pitchFamily="49" charset="0"/>
                <a:cs typeface="Courier New" pitchFamily="49" charset="0"/>
              </a:rPr>
              <a:t>Press ENTER to run 'qxtend-stage' ('s' skip, 'a' run all, 'q' quit).</a:t>
            </a:r>
          </a:p>
          <a:p>
            <a:pPr algn="l"/>
            <a:r>
              <a:rPr lang="en-US" sz="1400" dirty="0" smtClean="0">
                <a:latin typeface="Courier New" pitchFamily="49" charset="0"/>
                <a:cs typeface="Courier New" pitchFamily="49" charset="0"/>
              </a:rPr>
              <a:t>&gt;</a:t>
            </a:r>
          </a:p>
          <a:p>
            <a:pPr algn="l"/>
            <a:r>
              <a:rPr lang="en-US" sz="1400" dirty="0" smtClean="0">
                <a:latin typeface="Courier New" pitchFamily="49" charset="0"/>
                <a:cs typeface="Courier New" pitchFamily="49" charset="0"/>
              </a:rPr>
              <a:t>SKIPPED (0.003 s)</a:t>
            </a:r>
          </a:p>
          <a:p>
            <a:pPr algn="l"/>
            <a:r>
              <a:rPr lang="en-US" sz="1400" dirty="0" smtClean="0">
                <a:latin typeface="Courier New" pitchFamily="49" charset="0"/>
                <a:cs typeface="Courier New" pitchFamily="49" charset="0"/>
              </a:rPr>
              <a:t>2/313 adminserver-script</a:t>
            </a:r>
          </a:p>
          <a:p>
            <a:pPr algn="l"/>
            <a:r>
              <a:rPr lang="en-US" sz="1400" dirty="0" smtClean="0">
                <a:latin typeface="Courier New" pitchFamily="49" charset="0"/>
                <a:cs typeface="Courier New" pitchFamily="49" charset="0"/>
              </a:rPr>
              <a:t>Press ENTER to run 'adminserver-script' ('s' skip, 'a' run all, 'q' quit).</a:t>
            </a:r>
          </a:p>
          <a:p>
            <a:pPr algn="l"/>
            <a:r>
              <a:rPr lang="en-US" sz="1400" dirty="0" smtClean="0">
                <a:latin typeface="Courier New" pitchFamily="49" charset="0"/>
                <a:cs typeface="Courier New" pitchFamily="49" charset="0"/>
              </a:rPr>
              <a:t>&gt;</a:t>
            </a:r>
          </a:p>
          <a:p>
            <a:pPr algn="l"/>
            <a:r>
              <a:rPr lang="en-US" sz="1400" dirty="0" smtClean="0">
                <a:latin typeface="Courier New" pitchFamily="49" charset="0"/>
                <a:cs typeface="Courier New" pitchFamily="49" charset="0"/>
              </a:rPr>
              <a:t>OK (0.037 s)</a:t>
            </a:r>
          </a:p>
          <a:p>
            <a:pPr algn="l"/>
            <a:r>
              <a:rPr lang="en-US" sz="1400" dirty="0" smtClean="0">
                <a:latin typeface="Courier New" pitchFamily="49" charset="0"/>
                <a:cs typeface="Courier New" pitchFamily="49" charset="0"/>
              </a:rPr>
              <a:t>3/313 nameserver-script</a:t>
            </a:r>
          </a:p>
          <a:p>
            <a:pPr algn="l"/>
            <a:r>
              <a:rPr lang="en-US" sz="1400" dirty="0" smtClean="0">
                <a:latin typeface="Courier New" pitchFamily="49" charset="0"/>
                <a:cs typeface="Courier New" pitchFamily="49" charset="0"/>
              </a:rPr>
              <a:t>Press ENTER to run 'nameserver-script' ('s' skip, 'a' run all, 'q' quit).</a:t>
            </a:r>
          </a:p>
          <a:p>
            <a:pPr algn="l"/>
            <a:r>
              <a:rPr lang="en-US" sz="1400" dirty="0" smtClean="0">
                <a:latin typeface="Courier New" pitchFamily="49" charset="0"/>
                <a:cs typeface="Courier New" pitchFamily="49" charset="0"/>
              </a:rPr>
              <a:t>&gt; q</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BUILD CANCELLED (23.590 s)</a:t>
            </a:r>
            <a:endParaRPr lang="en-US" sz="1400" dirty="0">
              <a:latin typeface="Courier New" pitchFamily="49" charset="0"/>
              <a:cs typeface="Courier New" pitchFamily="49" charset="0"/>
            </a:endParaRP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"breakpoint step" may be specified at which to begin prompting. Steps that precede the breakpoint will be executed without prompting.</a:t>
            </a:r>
          </a:p>
          <a:p>
            <a:pPr>
              <a:buNone/>
            </a:pPr>
            <a:endParaRPr lang="en-US" dirty="0" smtClean="0"/>
          </a:p>
          <a:p>
            <a:pPr>
              <a:buNone/>
            </a:pPr>
            <a:r>
              <a:rPr lang="en-US" dirty="0" smtClean="0"/>
              <a:t>Alternatively the steps that precede the breakpoint may be skipped. This latter approach can be useful to continue a command that consists of many steps at the point of failure.</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
        <p:nvSpPr>
          <p:cNvPr id="5" name="TextBox 4"/>
          <p:cNvSpPr txBox="1"/>
          <p:nvPr/>
        </p:nvSpPr>
        <p:spPr>
          <a:xfrm>
            <a:off x="473728" y="2721163"/>
            <a:ext cx="819655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yab -debug-pause -</a:t>
            </a:r>
            <a:r>
              <a:rPr lang="en-US" sz="2000" dirty="0" smtClean="0">
                <a:latin typeface="Courier New" pitchFamily="49" charset="0"/>
                <a:cs typeface="Courier New" pitchFamily="49" charset="0"/>
              </a:rPr>
              <a:t>break:netui</a:t>
            </a:r>
            <a:r>
              <a:rPr lang="en-US" sz="2000" dirty="0" smtClean="0">
                <a:latin typeface="Courier New" pitchFamily="49" charset="0"/>
                <a:cs typeface="Courier New" pitchFamily="49" charset="0"/>
              </a:rPr>
              <a:t>-pro-compile update</a:t>
            </a:r>
            <a:endParaRPr lang="en-US" sz="2000" dirty="0">
              <a:latin typeface="Courier New" pitchFamily="49" charset="0"/>
              <a:cs typeface="Courier New" pitchFamily="49" charset="0"/>
            </a:endParaRPr>
          </a:p>
        </p:txBody>
      </p:sp>
      <p:sp>
        <p:nvSpPr>
          <p:cNvPr id="6" name="TextBox 5"/>
          <p:cNvSpPr txBox="1"/>
          <p:nvPr/>
        </p:nvSpPr>
        <p:spPr>
          <a:xfrm>
            <a:off x="440677" y="5596568"/>
            <a:ext cx="8251634"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yab -debug-pause -</a:t>
            </a:r>
            <a:r>
              <a:rPr lang="en-US" sz="1800" dirty="0" smtClean="0">
                <a:latin typeface="Courier New" pitchFamily="49" charset="0"/>
                <a:cs typeface="Courier New" pitchFamily="49" charset="0"/>
              </a:rPr>
              <a:t>break:netui</a:t>
            </a:r>
            <a:r>
              <a:rPr lang="en-US" sz="1800" dirty="0" smtClean="0">
                <a:latin typeface="Courier New" pitchFamily="49" charset="0"/>
                <a:cs typeface="Courier New" pitchFamily="49" charset="0"/>
              </a:rPr>
              <a:t>-pro-compile -skip update</a:t>
            </a:r>
            <a:endParaRPr lang="en-US" sz="1800" dirty="0">
              <a:latin typeface="Courier New" pitchFamily="49" charset="0"/>
              <a:cs typeface="Courier New" pitchFamily="49" charset="0"/>
            </a:endParaRPr>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Use the system-process-list command to list the "steps" associated with a command:</a:t>
            </a:r>
            <a:endParaRPr lang="en-US" dirty="0"/>
          </a:p>
        </p:txBody>
      </p:sp>
      <p:sp>
        <p:nvSpPr>
          <p:cNvPr id="3" name="Title 2"/>
          <p:cNvSpPr>
            <a:spLocks noGrp="1"/>
          </p:cNvSpPr>
          <p:nvPr>
            <p:ph type="title"/>
          </p:nvPr>
        </p:nvSpPr>
        <p:spPr/>
        <p:txBody>
          <a:bodyPr/>
          <a:lstStyle/>
          <a:p>
            <a:r>
              <a:rPr lang="en-US" dirty="0" smtClean="0"/>
              <a:t>Troubleshooting</a:t>
            </a:r>
            <a:endParaRPr lang="en-US" dirty="0"/>
          </a:p>
        </p:txBody>
      </p:sp>
      <p:sp>
        <p:nvSpPr>
          <p:cNvPr id="5" name="TextBox 4"/>
          <p:cNvSpPr txBox="1"/>
          <p:nvPr/>
        </p:nvSpPr>
        <p:spPr>
          <a:xfrm>
            <a:off x="771186" y="2203367"/>
            <a:ext cx="7590622" cy="1938992"/>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yab system-process-list update</a:t>
            </a:r>
          </a:p>
          <a:p>
            <a:pPr algn="l"/>
            <a:r>
              <a:rPr lang="en-US" sz="2400" dirty="0" smtClean="0">
                <a:latin typeface="Courier New" pitchFamily="49" charset="0"/>
                <a:cs typeface="Courier New" pitchFamily="49" charset="0"/>
              </a:rPr>
              <a:t>1. qad-rd-permissions-</a:t>
            </a:r>
            <a:r>
              <a:rPr lang="en-US" sz="2400" dirty="0" smtClean="0">
                <a:latin typeface="Courier New" pitchFamily="49" charset="0"/>
                <a:cs typeface="Courier New" pitchFamily="49" charset="0"/>
              </a:rPr>
              <a:t>mkdirs</a:t>
            </a:r>
            <a:endParaRPr lang="en-US" sz="2400" dirty="0" smtClean="0">
              <a:latin typeface="Courier New" pitchFamily="49" charset="0"/>
              <a:cs typeface="Courier New" pitchFamily="49" charset="0"/>
            </a:endParaRPr>
          </a:p>
          <a:p>
            <a:pPr algn="l"/>
            <a:r>
              <a:rPr lang="en-US" sz="2400" dirty="0" smtClean="0">
                <a:latin typeface="Courier New" pitchFamily="49" charset="0"/>
                <a:cs typeface="Courier New" pitchFamily="49" charset="0"/>
              </a:rPr>
              <a:t>2. adminserver-script</a:t>
            </a:r>
          </a:p>
          <a:p>
            <a:pPr algn="l"/>
            <a:r>
              <a:rPr lang="en-US" sz="2400" dirty="0" smtClean="0">
                <a:latin typeface="Courier New" pitchFamily="49" charset="0"/>
                <a:cs typeface="Courier New" pitchFamily="49" charset="0"/>
              </a:rPr>
              <a:t>3. nameserver-script</a:t>
            </a:r>
          </a:p>
          <a:p>
            <a:pPr algn="l"/>
            <a:r>
              <a:rPr lang="en-US" sz="2400" dirty="0" smtClean="0">
                <a:latin typeface="Courier New" pitchFamily="49" charset="0"/>
                <a:cs typeface="Courier New" pitchFamily="49" charset="0"/>
              </a:rPr>
              <a:t>...</a:t>
            </a:r>
            <a:endParaRPr lang="en-US" sz="2400" dirty="0">
              <a:latin typeface="Courier New" pitchFamily="49" charset="0"/>
              <a:cs typeface="Courier New" pitchFamily="49" charset="0"/>
            </a:endParaRP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process-ignore file is used to enumerate commands that should not be executed, for example, because the command is not appropriate for the environment or because the command is not functioning correctly and is preventing the execution of other essential commands.</a:t>
            </a:r>
          </a:p>
          <a:p>
            <a:pPr>
              <a:buNone/>
            </a:pPr>
            <a:endParaRPr lang="en-US" dirty="0" smtClean="0"/>
          </a:p>
          <a:p>
            <a:pPr>
              <a:buNone/>
            </a:pPr>
            <a:r>
              <a:rPr lang="en-US" sz="2400" dirty="0" smtClean="0">
                <a:latin typeface="Courier New" pitchFamily="49" charset="0"/>
                <a:cs typeface="Courier New" pitchFamily="49" charset="0"/>
              </a:rPr>
              <a:t>			build/config/etc/process-ignore</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Skipping Commands</a:t>
            </a:r>
            <a:endParaRPr lang="en-US" dirty="0"/>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Skipping Commands</a:t>
            </a:r>
            <a:endParaRPr lang="en-US" dirty="0"/>
          </a:p>
        </p:txBody>
      </p:sp>
      <p:sp>
        <p:nvSpPr>
          <p:cNvPr id="5" name="TextBox 4"/>
          <p:cNvSpPr txBox="1"/>
          <p:nvPr/>
        </p:nvSpPr>
        <p:spPr>
          <a:xfrm>
            <a:off x="694063" y="1553378"/>
            <a:ext cx="7755876" cy="375487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 This file enumerates commands that should not be executed in</a:t>
            </a:r>
          </a:p>
          <a:p>
            <a:pPr algn="l"/>
            <a:r>
              <a:rPr lang="en-US" sz="1400" dirty="0" smtClean="0">
                <a:latin typeface="Courier New" pitchFamily="49" charset="0"/>
                <a:cs typeface="Courier New" pitchFamily="49" charset="0"/>
              </a:rPr>
              <a:t>this environment.</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 Each command should be listed on a new line and lines beginning</a:t>
            </a:r>
          </a:p>
          <a:p>
            <a:pPr algn="l"/>
            <a:r>
              <a:rPr lang="en-US" sz="1400" dirty="0" smtClean="0">
                <a:latin typeface="Courier New" pitchFamily="49" charset="0"/>
                <a:cs typeface="Courier New" pitchFamily="49" charset="0"/>
              </a:rPr>
              <a:t>with</a:t>
            </a:r>
          </a:p>
          <a:p>
            <a:pPr algn="l"/>
            <a:r>
              <a:rPr lang="en-US" sz="1400" dirty="0" smtClean="0">
                <a:latin typeface="Courier New" pitchFamily="49" charset="0"/>
                <a:cs typeface="Courier New" pitchFamily="49" charset="0"/>
              </a:rPr>
              <a:t># the '#' character are handled as comments. When asked to run a</a:t>
            </a:r>
          </a:p>
          <a:p>
            <a:pPr algn="l"/>
            <a:r>
              <a:rPr lang="en-US" sz="1400" dirty="0" smtClean="0">
                <a:latin typeface="Courier New" pitchFamily="49" charset="0"/>
                <a:cs typeface="Courier New" pitchFamily="49" charset="0"/>
              </a:rPr>
              <a:t># command on the list YAB will skip the command.</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 Adding a command to the list only ignores that command and has</a:t>
            </a:r>
          </a:p>
          <a:p>
            <a:pPr algn="l"/>
            <a:r>
              <a:rPr lang="en-US" sz="1400" dirty="0" smtClean="0">
                <a:latin typeface="Courier New" pitchFamily="49" charset="0"/>
                <a:cs typeface="Courier New" pitchFamily="49" charset="0"/>
              </a:rPr>
              <a:t># no effect on other commands implied by the command. You can use</a:t>
            </a:r>
          </a:p>
          <a:p>
            <a:pPr algn="l"/>
            <a:r>
              <a:rPr lang="en-US" sz="1400" dirty="0" smtClean="0">
                <a:latin typeface="Courier New" pitchFamily="49" charset="0"/>
                <a:cs typeface="Courier New" pitchFamily="49" charset="0"/>
              </a:rPr>
              <a:t>the</a:t>
            </a:r>
          </a:p>
          <a:p>
            <a:pPr algn="l"/>
            <a:r>
              <a:rPr lang="en-US" sz="1400" dirty="0" smtClean="0">
                <a:latin typeface="Courier New" pitchFamily="49" charset="0"/>
                <a:cs typeface="Courier New" pitchFamily="49" charset="0"/>
              </a:rPr>
              <a:t># system-process-list command to enumerate the commands that are</a:t>
            </a:r>
          </a:p>
          <a:p>
            <a:pPr algn="l"/>
            <a:r>
              <a:rPr lang="en-US" sz="1400" dirty="0" smtClean="0">
                <a:latin typeface="Courier New" pitchFamily="49" charset="0"/>
                <a:cs typeface="Courier New" pitchFamily="49" charset="0"/>
              </a:rPr>
              <a:t># implied by a command.</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 Ex.</a:t>
            </a:r>
          </a:p>
          <a:p>
            <a:pPr algn="l"/>
            <a:r>
              <a:rPr lang="en-US" sz="1400" dirty="0" smtClean="0">
                <a:latin typeface="Courier New" pitchFamily="49" charset="0"/>
                <a:cs typeface="Courier New" pitchFamily="49" charset="0"/>
              </a:rPr>
              <a:t># yab -</a:t>
            </a:r>
            <a:r>
              <a:rPr lang="en-US" sz="1400" dirty="0" smtClean="0">
                <a:latin typeface="Courier New" pitchFamily="49" charset="0"/>
                <a:cs typeface="Courier New" pitchFamily="49" charset="0"/>
              </a:rPr>
              <a:t>nonumber</a:t>
            </a:r>
            <a:r>
              <a:rPr lang="en-US" sz="1400" dirty="0" smtClean="0">
                <a:latin typeface="Courier New" pitchFamily="49" charset="0"/>
                <a:cs typeface="Courier New" pitchFamily="49" charset="0"/>
              </a:rPr>
              <a:t> system-process-list start</a:t>
            </a:r>
          </a:p>
          <a:p>
            <a:pPr algn="l"/>
            <a:r>
              <a:rPr lang="en-US" sz="1400" dirty="0" smtClean="0">
                <a:latin typeface="Courier New" pitchFamily="49" charset="0"/>
                <a:cs typeface="Courier New" pitchFamily="49" charset="0"/>
              </a:rPr>
              <a:t>#</a:t>
            </a:r>
            <a:endParaRPr lang="en-US" sz="1400" dirty="0">
              <a:latin typeface="Courier New" pitchFamily="49" charset="0"/>
              <a:cs typeface="Courier New" pitchFamily="49" charset="0"/>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process-ignore file is re-processed when the system is refreshed.</a:t>
            </a:r>
            <a:endParaRPr lang="en-US" dirty="0"/>
          </a:p>
        </p:txBody>
      </p:sp>
      <p:sp>
        <p:nvSpPr>
          <p:cNvPr id="3" name="Title 2"/>
          <p:cNvSpPr>
            <a:spLocks noGrp="1"/>
          </p:cNvSpPr>
          <p:nvPr>
            <p:ph type="title"/>
          </p:nvPr>
        </p:nvSpPr>
        <p:spPr/>
        <p:txBody>
          <a:bodyPr/>
          <a:lstStyle/>
          <a:p>
            <a:r>
              <a:rPr lang="en-US" dirty="0" smtClean="0"/>
              <a:t>Skipping Commands</a:t>
            </a:r>
            <a:endParaRPr lang="en-US" dirty="0"/>
          </a:p>
        </p:txBody>
      </p:sp>
      <p:sp>
        <p:nvSpPr>
          <p:cNvPr id="5" name="TextBox 4"/>
          <p:cNvSpPr txBox="1"/>
          <p:nvPr/>
        </p:nvSpPr>
        <p:spPr>
          <a:xfrm>
            <a:off x="903383" y="2214390"/>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-r ...</a:t>
            </a:r>
            <a:endParaRPr lang="en-US" sz="2400" dirty="0">
              <a:latin typeface="Courier New" pitchFamily="49" charset="0"/>
              <a:cs typeface="Courier New" pitchFamily="49" charset="0"/>
            </a:endParaRPr>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YAB uses pre-calculated data to efficiently service requests. Under normal conditions, it correctly determines when the pre-calculated data can be used and when it cannot. The refresh and clean options are used to force YAB to discard or ignore certain pre-calculated data when servicing a request.</a:t>
            </a:r>
            <a:endParaRPr lang="en-US" dirty="0"/>
          </a:p>
        </p:txBody>
      </p:sp>
      <p:sp>
        <p:nvSpPr>
          <p:cNvPr id="3" name="Title 2"/>
          <p:cNvSpPr>
            <a:spLocks noGrp="1"/>
          </p:cNvSpPr>
          <p:nvPr>
            <p:ph type="title"/>
          </p:nvPr>
        </p:nvSpPr>
        <p:spPr/>
        <p:txBody>
          <a:bodyPr/>
          <a:lstStyle/>
          <a:p>
            <a:r>
              <a:rPr lang="en-US" dirty="0" smtClean="0"/>
              <a:t>Refresh &amp; Clean Options</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Manual Setting</a:t>
            </a:r>
          </a:p>
          <a:p>
            <a:pPr>
              <a:buNone/>
            </a:pPr>
            <a:r>
              <a:rPr lang="en-US" sz="2000" dirty="0" smtClean="0"/>
              <a:t>The </a:t>
            </a:r>
            <a:r>
              <a:rPr lang="en-US" sz="2000" i="1" dirty="0" smtClean="0"/>
              <a:t>manual</a:t>
            </a:r>
            <a:r>
              <a:rPr lang="en-US" sz="2000" dirty="0" smtClean="0"/>
              <a:t> setting of each server configures whether the server will (false) or will not (true) be controlled by the environment start, stop, and status commands:</a:t>
            </a:r>
            <a:endParaRPr lang="en-US" sz="2000" dirty="0"/>
          </a:p>
        </p:txBody>
      </p:sp>
      <p:sp>
        <p:nvSpPr>
          <p:cNvPr id="3" name="Title 2"/>
          <p:cNvSpPr>
            <a:spLocks noGrp="1"/>
          </p:cNvSpPr>
          <p:nvPr>
            <p:ph type="title"/>
          </p:nvPr>
        </p:nvSpPr>
        <p:spPr/>
        <p:txBody>
          <a:bodyPr/>
          <a:lstStyle/>
          <a:p>
            <a:r>
              <a:rPr lang="en-US" dirty="0" smtClean="0"/>
              <a:t>Environment Management</a:t>
            </a:r>
            <a:endParaRPr lang="en-US" dirty="0"/>
          </a:p>
        </p:txBody>
      </p:sp>
      <p:graphicFrame>
        <p:nvGraphicFramePr>
          <p:cNvPr id="5" name="Table 4"/>
          <p:cNvGraphicFramePr>
            <a:graphicFrameLocks noGrp="1"/>
          </p:cNvGraphicFramePr>
          <p:nvPr/>
        </p:nvGraphicFramePr>
        <p:xfrm>
          <a:off x="632300" y="2409703"/>
          <a:ext cx="7801583" cy="1889760"/>
        </p:xfrm>
        <a:graphic>
          <a:graphicData uri="http://schemas.openxmlformats.org/drawingml/2006/table">
            <a:tbl>
              <a:tblPr firstRow="1" bandRow="1">
                <a:tableStyleId>{5C22544A-7EE6-4342-B048-85BDC9FD1C3A}</a:tableStyleId>
              </a:tblPr>
              <a:tblGrid>
                <a:gridCol w="2600527"/>
                <a:gridCol w="3429100"/>
                <a:gridCol w="1771956"/>
              </a:tblGrid>
              <a:tr h="0">
                <a:tc>
                  <a:txBody>
                    <a:bodyPr/>
                    <a:lstStyle/>
                    <a:p>
                      <a:r>
                        <a:rPr lang="en-US" dirty="0" smtClean="0"/>
                        <a:t>Server</a:t>
                      </a:r>
                      <a:endParaRPr lang="en-US" dirty="0"/>
                    </a:p>
                  </a:txBody>
                  <a:tcPr/>
                </a:tc>
                <a:tc>
                  <a:txBody>
                    <a:bodyPr/>
                    <a:lstStyle/>
                    <a:p>
                      <a:r>
                        <a:rPr lang="en-US" dirty="0" smtClean="0"/>
                        <a:t>Setting</a:t>
                      </a:r>
                      <a:endParaRPr lang="en-US" dirty="0"/>
                    </a:p>
                  </a:txBody>
                  <a:tcPr/>
                </a:tc>
                <a:tc>
                  <a:txBody>
                    <a:bodyPr/>
                    <a:lstStyle/>
                    <a:p>
                      <a:r>
                        <a:rPr lang="en-US" dirty="0" smtClean="0"/>
                        <a:t>Default</a:t>
                      </a:r>
                      <a:endParaRPr lang="en-US" dirty="0"/>
                    </a:p>
                  </a:txBody>
                  <a:tcPr/>
                </a:tc>
              </a:tr>
              <a:tr h="0">
                <a:tc>
                  <a:txBody>
                    <a:bodyPr/>
                    <a:lstStyle/>
                    <a:p>
                      <a:r>
                        <a:rPr lang="en-US" sz="1400" dirty="0" smtClean="0"/>
                        <a:t>Database Server</a:t>
                      </a:r>
                      <a:endParaRPr lang="en-US" sz="1400" dirty="0"/>
                    </a:p>
                  </a:txBody>
                  <a:tcPr/>
                </a:tc>
                <a:tc>
                  <a:txBody>
                    <a:bodyPr/>
                    <a:lstStyle/>
                    <a:p>
                      <a:r>
                        <a:rPr lang="en-US" sz="1400" dirty="0" smtClean="0"/>
                        <a:t>dbserver.[INSTANCE].manual Fal</a:t>
                      </a:r>
                      <a:endParaRPr lang="en-US" sz="1400" dirty="0"/>
                    </a:p>
                  </a:txBody>
                  <a:tcPr/>
                </a:tc>
                <a:tc>
                  <a:txBody>
                    <a:bodyPr/>
                    <a:lstStyle/>
                    <a:p>
                      <a:r>
                        <a:rPr lang="en-US" sz="1400" dirty="0" smtClean="0"/>
                        <a:t>False</a:t>
                      </a:r>
                      <a:endParaRPr lang="en-US" sz="1400" dirty="0"/>
                    </a:p>
                  </a:txBody>
                  <a:tcPr/>
                </a:tc>
              </a:tr>
              <a:tr h="0">
                <a:tc>
                  <a:txBody>
                    <a:bodyPr/>
                    <a:lstStyle/>
                    <a:p>
                      <a:r>
                        <a:rPr lang="en-US" sz="1400" dirty="0" smtClean="0"/>
                        <a:t>Application Server</a:t>
                      </a:r>
                      <a:endParaRPr lang="en-US" sz="1400" dirty="0"/>
                    </a:p>
                  </a:txBody>
                  <a:tcPr/>
                </a:tc>
                <a:tc>
                  <a:txBody>
                    <a:bodyPr/>
                    <a:lstStyle/>
                    <a:p>
                      <a:r>
                        <a:rPr lang="en-US" sz="1400" dirty="0" smtClean="0"/>
                        <a:t>appserver.[INSTANCE].manual F</a:t>
                      </a:r>
                      <a:endParaRPr lang="en-US" sz="1400" dirty="0"/>
                    </a:p>
                  </a:txBody>
                  <a:tcPr/>
                </a:tc>
                <a:tc>
                  <a:txBody>
                    <a:bodyPr/>
                    <a:lstStyle/>
                    <a:p>
                      <a:r>
                        <a:rPr lang="en-US" sz="1400" dirty="0" smtClean="0"/>
                        <a:t>False</a:t>
                      </a:r>
                      <a:endParaRPr lang="en-US" sz="1400" dirty="0"/>
                    </a:p>
                  </a:txBody>
                  <a:tcPr/>
                </a:tc>
              </a:tr>
              <a:tr h="0">
                <a:tc>
                  <a:txBody>
                    <a:bodyPr/>
                    <a:lstStyle/>
                    <a:p>
                      <a:r>
                        <a:rPr lang="en-US" sz="1400" dirty="0" smtClean="0"/>
                        <a:t>WebSpeed Server</a:t>
                      </a:r>
                      <a:endParaRPr lang="en-US" sz="1400" dirty="0"/>
                    </a:p>
                  </a:txBody>
                  <a:tcPr/>
                </a:tc>
                <a:tc>
                  <a:txBody>
                    <a:bodyPr/>
                    <a:lstStyle/>
                    <a:p>
                      <a:r>
                        <a:rPr lang="en-US" sz="1400" dirty="0" smtClean="0"/>
                        <a:t>ws.[INSTANCE].manual </a:t>
                      </a:r>
                      <a:endParaRPr lang="en-US" sz="1400" dirty="0"/>
                    </a:p>
                  </a:txBody>
                  <a:tcPr/>
                </a:tc>
                <a:tc>
                  <a:txBody>
                    <a:bodyPr/>
                    <a:lstStyle/>
                    <a:p>
                      <a:r>
                        <a:rPr lang="en-US" sz="1400" dirty="0" smtClean="0"/>
                        <a:t>False</a:t>
                      </a:r>
                      <a:endParaRPr lang="en-US" sz="1400" dirty="0"/>
                    </a:p>
                  </a:txBody>
                  <a:tcPr/>
                </a:tc>
              </a:tr>
              <a:tr h="0">
                <a:tc>
                  <a:txBody>
                    <a:bodyPr/>
                    <a:lstStyle/>
                    <a:p>
                      <a:r>
                        <a:rPr lang="en-US" sz="1400" dirty="0" smtClean="0"/>
                        <a:t>Tomcat Server</a:t>
                      </a:r>
                      <a:endParaRPr lang="en-US" sz="1400" dirty="0"/>
                    </a:p>
                  </a:txBody>
                  <a:tcPr/>
                </a:tc>
                <a:tc>
                  <a:txBody>
                    <a:bodyPr/>
                    <a:lstStyle/>
                    <a:p>
                      <a:r>
                        <a:rPr lang="en-US" sz="1400" dirty="0" smtClean="0"/>
                        <a:t>tomcat.[INSTANCE].manual </a:t>
                      </a:r>
                      <a:endParaRPr lang="en-US" sz="1400" dirty="0"/>
                    </a:p>
                  </a:txBody>
                  <a:tcPr/>
                </a:tc>
                <a:tc>
                  <a:txBody>
                    <a:bodyPr/>
                    <a:lstStyle/>
                    <a:p>
                      <a:r>
                        <a:rPr lang="en-US" sz="1400" dirty="0" smtClean="0"/>
                        <a:t>False</a:t>
                      </a:r>
                      <a:endParaRPr lang="en-US" sz="1400" dirty="0"/>
                    </a:p>
                  </a:txBody>
                  <a:tcPr/>
                </a:tc>
              </a:tr>
              <a:tr h="0">
                <a:tc>
                  <a:txBody>
                    <a:bodyPr/>
                    <a:lstStyle/>
                    <a:p>
                      <a:r>
                        <a:rPr lang="en-US" sz="1400" dirty="0" smtClean="0"/>
                        <a:t>Financials Daemons </a:t>
                      </a:r>
                      <a:endParaRPr lang="en-US" sz="1400" dirty="0"/>
                    </a:p>
                  </a:txBody>
                  <a:tcPr/>
                </a:tc>
                <a:tc>
                  <a:txBody>
                    <a:bodyPr/>
                    <a:lstStyle/>
                    <a:p>
                      <a:r>
                        <a:rPr lang="en-US" sz="1400" dirty="0" smtClean="0"/>
                        <a:t>fin.daemons.manual </a:t>
                      </a:r>
                      <a:endParaRPr lang="en-US" sz="1400" dirty="0"/>
                    </a:p>
                  </a:txBody>
                  <a:tcPr/>
                </a:tc>
                <a:tc>
                  <a:txBody>
                    <a:bodyPr/>
                    <a:lstStyle/>
                    <a:p>
                      <a:r>
                        <a:rPr lang="en-US" sz="1400" dirty="0" smtClean="0"/>
                        <a:t>False</a:t>
                      </a:r>
                      <a:endParaRPr lang="en-US" sz="1400" dirty="0"/>
                    </a:p>
                  </a:txBody>
                  <a:tcPr/>
                </a:tc>
              </a:tr>
            </a:tbl>
          </a:graphicData>
        </a:graphic>
      </p:graphicFrame>
      <p:sp>
        <p:nvSpPr>
          <p:cNvPr id="6" name="TextBox 5"/>
          <p:cNvSpPr txBox="1"/>
          <p:nvPr/>
        </p:nvSpPr>
        <p:spPr>
          <a:xfrm>
            <a:off x="503847" y="4349081"/>
            <a:ext cx="8112868" cy="1015663"/>
          </a:xfrm>
          <a:prstGeom prst="rect">
            <a:avLst/>
          </a:prstGeom>
          <a:noFill/>
        </p:spPr>
        <p:txBody>
          <a:bodyPr wrap="square" rtlCol="0">
            <a:spAutoFit/>
          </a:bodyPr>
          <a:lstStyle/>
          <a:p>
            <a:pPr algn="l"/>
            <a:r>
              <a:rPr lang="en-US" sz="2000" dirty="0" smtClean="0"/>
              <a:t>A "manual" server can still be controlled using server specific YAB console commands. For example, a custom database with the following configuration:</a:t>
            </a:r>
            <a:endParaRPr lang="en-US" sz="2000" dirty="0"/>
          </a:p>
        </p:txBody>
      </p:sp>
      <p:sp>
        <p:nvSpPr>
          <p:cNvPr id="7" name="TextBox 6"/>
          <p:cNvSpPr txBox="1"/>
          <p:nvPr/>
        </p:nvSpPr>
        <p:spPr>
          <a:xfrm>
            <a:off x="870332" y="5376231"/>
            <a:ext cx="7458419" cy="73866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db.custom.physicalname=custom</a:t>
            </a:r>
          </a:p>
          <a:p>
            <a:pPr algn="l"/>
            <a:r>
              <a:rPr lang="en-US" sz="1400" dirty="0" smtClean="0">
                <a:latin typeface="Courier New" pitchFamily="49" charset="0"/>
                <a:cs typeface="Courier New" pitchFamily="49" charset="0"/>
              </a:rPr>
              <a:t>db.custom.manual=true </a:t>
            </a:r>
          </a:p>
          <a:p>
            <a:pPr algn="l"/>
            <a:r>
              <a:rPr lang="en-US" sz="1400" dirty="0" smtClean="0">
                <a:latin typeface="Courier New" pitchFamily="49" charset="0"/>
                <a:cs typeface="Courier New" pitchFamily="49" charset="0"/>
              </a:rPr>
              <a:t>...</a:t>
            </a:r>
            <a:endParaRPr lang="en-US" sz="1400" dirty="0">
              <a:latin typeface="Courier New" pitchFamily="49" charset="0"/>
              <a:cs typeface="Courier New" pitchFamily="49" charset="0"/>
            </a:endParaRPr>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i="1" dirty="0" smtClean="0"/>
              <a:t>Refresh Option</a:t>
            </a:r>
          </a:p>
          <a:p>
            <a:pPr>
              <a:buNone/>
            </a:pPr>
            <a:r>
              <a:rPr lang="en-US" sz="2400" dirty="0" smtClean="0"/>
              <a:t>The refresh option (-r) will force YAB to re-evaluate the application configuration potentially resulting in changes to configuration settings, commands, and even the packages associated with the environment. This re-evaluation is automatically triggered whenever a configuration document is added, removed, or modified, the </a:t>
            </a:r>
            <a:r>
              <a:rPr lang="en-US" sz="2400" i="1" dirty="0" smtClean="0"/>
              <a:t>update command </a:t>
            </a:r>
            <a:r>
              <a:rPr lang="en-US" sz="2400" dirty="0" smtClean="0"/>
              <a:t>is executed, or the clean option (see below) is defined.</a:t>
            </a:r>
            <a:endParaRPr lang="en-US" sz="2400" dirty="0"/>
          </a:p>
        </p:txBody>
      </p:sp>
      <p:sp>
        <p:nvSpPr>
          <p:cNvPr id="3" name="Title 2"/>
          <p:cNvSpPr>
            <a:spLocks noGrp="1"/>
          </p:cNvSpPr>
          <p:nvPr>
            <p:ph type="title"/>
          </p:nvPr>
        </p:nvSpPr>
        <p:spPr/>
        <p:txBody>
          <a:bodyPr/>
          <a:lstStyle/>
          <a:p>
            <a:r>
              <a:rPr lang="en-US" dirty="0" smtClean="0"/>
              <a:t>Refresh &amp; Clean Options</a:t>
            </a:r>
            <a:endParaRPr lang="en-US" dirty="0"/>
          </a:p>
        </p:txBody>
      </p:sp>
      <p:sp>
        <p:nvSpPr>
          <p:cNvPr id="5" name="TextBox 4"/>
          <p:cNvSpPr txBox="1"/>
          <p:nvPr/>
        </p:nvSpPr>
        <p:spPr>
          <a:xfrm>
            <a:off x="925416" y="5067760"/>
            <a:ext cx="7282149"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-r ...</a:t>
            </a:r>
            <a:endParaRPr lang="en-US" sz="2400" dirty="0">
              <a:latin typeface="Courier New" pitchFamily="49" charset="0"/>
              <a:cs typeface="Courier New" pitchFamily="49" charset="0"/>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Clean Option</a:t>
            </a:r>
          </a:p>
          <a:p>
            <a:pPr>
              <a:buNone/>
            </a:pPr>
            <a:r>
              <a:rPr lang="en-US" dirty="0" smtClean="0"/>
              <a:t>The clean option (-clean) option discards/ignores the information used by the requested commands to determine if any work needs to be performed.</a:t>
            </a:r>
          </a:p>
          <a:p>
            <a:pPr>
              <a:buNone/>
            </a:pPr>
            <a:r>
              <a:rPr lang="en-US" dirty="0" smtClean="0"/>
              <a:t>Ex. Force an update to the assistance help documentation.</a:t>
            </a:r>
            <a:endParaRPr lang="en-US" dirty="0"/>
          </a:p>
        </p:txBody>
      </p:sp>
      <p:sp>
        <p:nvSpPr>
          <p:cNvPr id="3" name="Title 2"/>
          <p:cNvSpPr>
            <a:spLocks noGrp="1"/>
          </p:cNvSpPr>
          <p:nvPr>
            <p:ph type="title"/>
          </p:nvPr>
        </p:nvSpPr>
        <p:spPr/>
        <p:txBody>
          <a:bodyPr/>
          <a:lstStyle/>
          <a:p>
            <a:r>
              <a:rPr lang="en-US" dirty="0" smtClean="0"/>
              <a:t>Refresh &amp; Clean Options</a:t>
            </a:r>
            <a:endParaRPr lang="en-US" dirty="0"/>
          </a:p>
        </p:txBody>
      </p:sp>
      <p:sp>
        <p:nvSpPr>
          <p:cNvPr id="5" name="TextBox 4"/>
          <p:cNvSpPr txBox="1"/>
          <p:nvPr/>
        </p:nvSpPr>
        <p:spPr>
          <a:xfrm>
            <a:off x="914401" y="4594034"/>
            <a:ext cx="7315200" cy="36933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-clean help-assistance-help-</a:t>
            </a:r>
            <a:r>
              <a:rPr lang="en-US" sz="1800" dirty="0" smtClean="0">
                <a:latin typeface="Courier New" pitchFamily="49" charset="0"/>
                <a:cs typeface="Courier New" pitchFamily="49" charset="0"/>
              </a:rPr>
              <a:t>ee</a:t>
            </a:r>
            <a:r>
              <a:rPr lang="en-US" sz="1800" dirty="0" smtClean="0">
                <a:latin typeface="Courier New" pitchFamily="49" charset="0"/>
                <a:cs typeface="Courier New" pitchFamily="49" charset="0"/>
              </a:rPr>
              <a:t>-erp-en-update</a:t>
            </a:r>
            <a:endParaRPr lang="en-US" sz="1800" dirty="0">
              <a:latin typeface="Courier New" pitchFamily="49" charset="0"/>
              <a:cs typeface="Courier New" pitchFamily="49" charset="0"/>
            </a:endParaRPr>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The </a:t>
            </a:r>
            <a:r>
              <a:rPr lang="en-US" i="1" dirty="0" smtClean="0"/>
              <a:t>failonerror</a:t>
            </a:r>
            <a:r>
              <a:rPr lang="en-US" i="1" dirty="0" smtClean="0"/>
              <a:t> </a:t>
            </a:r>
            <a:r>
              <a:rPr lang="en-US" dirty="0" smtClean="0"/>
              <a:t>option is used to control whether an error raised while processing a command should halt further processing of the command.</a:t>
            </a:r>
          </a:p>
          <a:p>
            <a:r>
              <a:rPr lang="en-US" dirty="0" smtClean="0"/>
              <a:t>This option is typically used as a request parameter to get around a transient problem. For example, in an environment where one of the servers was no longer controllable, the option might be added to the </a:t>
            </a:r>
            <a:r>
              <a:rPr lang="en-US" i="1" dirty="0" smtClean="0"/>
              <a:t>stop command </a:t>
            </a:r>
            <a:r>
              <a:rPr lang="en-US" dirty="0" smtClean="0"/>
              <a:t>to continue to shut down the environment in a normal manner.</a:t>
            </a:r>
            <a:endParaRPr lang="en-US" dirty="0"/>
          </a:p>
        </p:txBody>
      </p:sp>
      <p:sp>
        <p:nvSpPr>
          <p:cNvPr id="3" name="Title 2"/>
          <p:cNvSpPr>
            <a:spLocks noGrp="1"/>
          </p:cNvSpPr>
          <p:nvPr>
            <p:ph type="title"/>
          </p:nvPr>
        </p:nvSpPr>
        <p:spPr/>
        <p:txBody>
          <a:bodyPr/>
          <a:lstStyle/>
          <a:p>
            <a:r>
              <a:rPr lang="en-US" dirty="0" smtClean="0"/>
              <a:t>Failonerror</a:t>
            </a:r>
            <a:r>
              <a:rPr lang="en-US" dirty="0" smtClean="0"/>
              <a:t> Option</a:t>
            </a:r>
            <a:endParaRPr lang="en-US" dirty="0"/>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Failonerror</a:t>
            </a:r>
            <a:r>
              <a:rPr lang="en-US" dirty="0" smtClean="0"/>
              <a:t> Option</a:t>
            </a:r>
            <a:endParaRPr lang="en-US" dirty="0"/>
          </a:p>
        </p:txBody>
      </p:sp>
      <p:sp>
        <p:nvSpPr>
          <p:cNvPr id="5" name="TextBox 4"/>
          <p:cNvSpPr txBox="1"/>
          <p:nvPr/>
        </p:nvSpPr>
        <p:spPr>
          <a:xfrm>
            <a:off x="352540" y="1266939"/>
            <a:ext cx="8427903" cy="4401205"/>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a:t>
            </a:r>
            <a:r>
              <a:rPr lang="en-US" sz="1400" dirty="0" smtClean="0">
                <a:latin typeface="Courier New" pitchFamily="49" charset="0"/>
                <a:cs typeface="Courier New" pitchFamily="49" charset="0"/>
              </a:rPr>
              <a:t>failonerror:false</a:t>
            </a:r>
            <a:r>
              <a:rPr lang="en-US" sz="1400" dirty="0" smtClean="0">
                <a:latin typeface="Courier New" pitchFamily="49" charset="0"/>
                <a:cs typeface="Courier New" pitchFamily="49" charset="0"/>
              </a:rPr>
              <a:t> stop</a:t>
            </a:r>
          </a:p>
          <a:p>
            <a:pPr algn="l"/>
            <a:r>
              <a:rPr lang="en-US" sz="1400" dirty="0" smtClean="0">
                <a:latin typeface="Courier New" pitchFamily="49" charset="0"/>
                <a:cs typeface="Courier New" pitchFamily="49" charset="0"/>
              </a:rPr>
              <a:t>				stop (16 tasks)</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1/16 	tomcat-default-stop 				ERROR   (2.587 s)</a:t>
            </a:r>
          </a:p>
          <a:p>
            <a:pPr algn="l"/>
            <a:r>
              <a:rPr lang="en-US" sz="1400" dirty="0" smtClean="0">
                <a:latin typeface="Courier New" pitchFamily="49" charset="0"/>
                <a:cs typeface="Courier New" pitchFamily="49" charset="0"/>
              </a:rPr>
              <a:t>2/16 	appserver-fin-stop 				STOPPED (3.930 s)</a:t>
            </a:r>
          </a:p>
          <a:p>
            <a:pPr algn="l"/>
            <a:r>
              <a:rPr lang="en-US" sz="1400" dirty="0" smtClean="0">
                <a:latin typeface="Courier New" pitchFamily="49" charset="0"/>
                <a:cs typeface="Courier New" pitchFamily="49" charset="0"/>
              </a:rPr>
              <a:t>3/16 	appserver-mfg-stop 				STOPPED (0.993 s)</a:t>
            </a:r>
          </a:p>
          <a:p>
            <a:pPr algn="l"/>
            <a:r>
              <a:rPr lang="en-US" sz="1400" dirty="0" smtClean="0">
                <a:latin typeface="Courier New" pitchFamily="49" charset="0"/>
                <a:cs typeface="Courier New" pitchFamily="49" charset="0"/>
              </a:rPr>
              <a:t>4/16 	appserver-</a:t>
            </a:r>
            <a:r>
              <a:rPr lang="en-US" sz="1400" dirty="0" smtClean="0">
                <a:latin typeface="Courier New" pitchFamily="49" charset="0"/>
                <a:cs typeface="Courier New" pitchFamily="49" charset="0"/>
              </a:rPr>
              <a:t>qra</a:t>
            </a:r>
            <a:r>
              <a:rPr lang="en-US" sz="1400" dirty="0" smtClean="0">
                <a:latin typeface="Courier New" pitchFamily="49" charset="0"/>
                <a:cs typeface="Courier New" pitchFamily="49" charset="0"/>
              </a:rPr>
              <a:t>-stop 				STOPPED (0.566 s)</a:t>
            </a:r>
          </a:p>
          <a:p>
            <a:pPr algn="l"/>
            <a:r>
              <a:rPr lang="en-US" sz="1400" dirty="0" smtClean="0">
                <a:latin typeface="Courier New" pitchFamily="49" charset="0"/>
                <a:cs typeface="Courier New" pitchFamily="49" charset="0"/>
              </a:rPr>
              <a:t>5/16 	appserver-</a:t>
            </a:r>
            <a:r>
              <a:rPr lang="en-US" sz="1400" dirty="0" smtClean="0">
                <a:latin typeface="Courier New" pitchFamily="49" charset="0"/>
                <a:cs typeface="Courier New" pitchFamily="49" charset="0"/>
              </a:rPr>
              <a:t>qxosi</a:t>
            </a:r>
            <a:r>
              <a:rPr lang="en-US" sz="1400" dirty="0" smtClean="0">
                <a:latin typeface="Courier New" pitchFamily="49" charset="0"/>
                <a:cs typeface="Courier New" pitchFamily="49" charset="0"/>
              </a:rPr>
              <a:t>-stop 				STOPPED (0.232 s)</a:t>
            </a:r>
          </a:p>
          <a:p>
            <a:pPr algn="l"/>
            <a:r>
              <a:rPr lang="en-US" sz="1400" dirty="0" smtClean="0">
                <a:latin typeface="Courier New" pitchFamily="49" charset="0"/>
                <a:cs typeface="Courier New" pitchFamily="49" charset="0"/>
              </a:rPr>
              <a:t>6/16 	appserver-</a:t>
            </a:r>
            <a:r>
              <a:rPr lang="en-US" sz="1400" dirty="0" smtClean="0">
                <a:latin typeface="Courier New" pitchFamily="49" charset="0"/>
                <a:cs typeface="Courier New" pitchFamily="49" charset="0"/>
              </a:rPr>
              <a:t>qxoui</a:t>
            </a:r>
            <a:r>
              <a:rPr lang="en-US" sz="1400" dirty="0" smtClean="0">
                <a:latin typeface="Courier New" pitchFamily="49" charset="0"/>
                <a:cs typeface="Courier New" pitchFamily="49" charset="0"/>
              </a:rPr>
              <a:t>-stop 				STOPPED (0.679 s)</a:t>
            </a:r>
          </a:p>
          <a:p>
            <a:pPr algn="l"/>
            <a:r>
              <a:rPr lang="en-US" sz="1400" dirty="0" smtClean="0">
                <a:latin typeface="Courier New" pitchFamily="49" charset="0"/>
                <a:cs typeface="Courier New" pitchFamily="49" charset="0"/>
              </a:rPr>
              <a:t>7/16 	appserver-</a:t>
            </a:r>
            <a:r>
              <a:rPr lang="en-US" sz="1400" dirty="0" smtClean="0">
                <a:latin typeface="Courier New" pitchFamily="49" charset="0"/>
                <a:cs typeface="Courier New" pitchFamily="49" charset="0"/>
              </a:rPr>
              <a:t>qxtnative</a:t>
            </a:r>
            <a:r>
              <a:rPr lang="en-US" sz="1400" dirty="0" smtClean="0">
                <a:latin typeface="Courier New" pitchFamily="49" charset="0"/>
                <a:cs typeface="Courier New" pitchFamily="49" charset="0"/>
              </a:rPr>
              <a:t>-stop 				STOPPED (0.328 s)</a:t>
            </a:r>
          </a:p>
          <a:p>
            <a:pPr algn="l"/>
            <a:r>
              <a:rPr lang="en-US" sz="1400" dirty="0" smtClean="0">
                <a:latin typeface="Courier New" pitchFamily="49" charset="0"/>
                <a:cs typeface="Courier New" pitchFamily="49" charset="0"/>
              </a:rPr>
              <a:t>8/16 	webspeed-default-stop 				STOPPED (0.368 s)</a:t>
            </a:r>
          </a:p>
          <a:p>
            <a:pPr algn="l"/>
            <a:r>
              <a:rPr lang="en-US" sz="1400" dirty="0" smtClean="0">
                <a:latin typeface="Courier New" pitchFamily="49" charset="0"/>
                <a:cs typeface="Courier New" pitchFamily="49" charset="0"/>
              </a:rPr>
              <a:t>9/16 	database-qadadm-stop 				STOPPED (0.421 s)</a:t>
            </a:r>
          </a:p>
          <a:p>
            <a:pPr algn="l"/>
            <a:r>
              <a:rPr lang="en-US" sz="1400" dirty="0" smtClean="0">
                <a:latin typeface="Courier New" pitchFamily="49" charset="0"/>
                <a:cs typeface="Courier New" pitchFamily="49" charset="0"/>
              </a:rPr>
              <a:t>10/16 	database-qaddb-stop 				STOPPED (0.031 s)</a:t>
            </a:r>
          </a:p>
          <a:p>
            <a:pPr algn="l"/>
            <a:r>
              <a:rPr lang="en-US" sz="1400" dirty="0" smtClean="0">
                <a:latin typeface="Courier New" pitchFamily="49" charset="0"/>
                <a:cs typeface="Courier New" pitchFamily="49" charset="0"/>
              </a:rPr>
              <a:t>11/16 	database-</a:t>
            </a:r>
            <a:r>
              <a:rPr lang="en-US" sz="1400" dirty="0" smtClean="0">
                <a:latin typeface="Courier New" pitchFamily="49" charset="0"/>
                <a:cs typeface="Courier New" pitchFamily="49" charset="0"/>
              </a:rPr>
              <a:t>qadhlp</a:t>
            </a:r>
            <a:r>
              <a:rPr lang="en-US" sz="1400" dirty="0" smtClean="0">
                <a:latin typeface="Courier New" pitchFamily="49" charset="0"/>
                <a:cs typeface="Courier New" pitchFamily="49" charset="0"/>
              </a:rPr>
              <a:t>-stop 				STOPPED (0.027 s)</a:t>
            </a:r>
          </a:p>
          <a:p>
            <a:pPr algn="l"/>
            <a:r>
              <a:rPr lang="en-US" sz="1400" dirty="0" smtClean="0">
                <a:latin typeface="Courier New" pitchFamily="49" charset="0"/>
                <a:cs typeface="Courier New" pitchFamily="49" charset="0"/>
              </a:rPr>
              <a:t>12/16 	database-</a:t>
            </a:r>
            <a:r>
              <a:rPr lang="en-US" sz="1400" dirty="0" smtClean="0">
                <a:latin typeface="Courier New" pitchFamily="49" charset="0"/>
                <a:cs typeface="Courier New" pitchFamily="49" charset="0"/>
              </a:rPr>
              <a:t>qadmodule</a:t>
            </a:r>
            <a:r>
              <a:rPr lang="en-US" sz="1400" dirty="0" smtClean="0">
                <a:latin typeface="Courier New" pitchFamily="49" charset="0"/>
                <a:cs typeface="Courier New" pitchFamily="49" charset="0"/>
              </a:rPr>
              <a:t>-stop 				STOPPED (0.044 s)</a:t>
            </a:r>
          </a:p>
          <a:p>
            <a:pPr algn="l"/>
            <a:r>
              <a:rPr lang="en-US" sz="1400" dirty="0" smtClean="0">
                <a:latin typeface="Courier New" pitchFamily="49" charset="0"/>
                <a:cs typeface="Courier New" pitchFamily="49" charset="0"/>
              </a:rPr>
              <a:t>13/16 	database-qxevents-stop 				STOPPED (0.022 s)</a:t>
            </a:r>
          </a:p>
          <a:p>
            <a:pPr algn="l"/>
            <a:r>
              <a:rPr lang="en-US" sz="1400" dirty="0" smtClean="0">
                <a:latin typeface="Courier New" pitchFamily="49" charset="0"/>
                <a:cs typeface="Courier New" pitchFamily="49" charset="0"/>
              </a:rPr>
              <a:t>14/16 	database-qxodb-stop 				STOPPED (0.025 s)</a:t>
            </a:r>
          </a:p>
          <a:p>
            <a:pPr algn="l"/>
            <a:r>
              <a:rPr lang="en-US" sz="1400" dirty="0" smtClean="0">
                <a:latin typeface="Courier New" pitchFamily="49" charset="0"/>
                <a:cs typeface="Courier New" pitchFamily="49" charset="0"/>
              </a:rPr>
              <a:t>15/16 	nameserver-stop 					STOPPED (0.000 s)</a:t>
            </a:r>
          </a:p>
          <a:p>
            <a:pPr algn="l"/>
            <a:r>
              <a:rPr lang="en-US" sz="1400" dirty="0" smtClean="0">
                <a:latin typeface="Courier New" pitchFamily="49" charset="0"/>
                <a:cs typeface="Courier New" pitchFamily="49" charset="0"/>
              </a:rPr>
              <a:t>16/16 	adminserver-stop 					STOPPED (0.984 s)</a:t>
            </a:r>
          </a:p>
          <a:p>
            <a:pPr algn="l"/>
            <a:r>
              <a:rPr lang="en-US" sz="1400" dirty="0" smtClean="0">
                <a:latin typeface="Courier New" pitchFamily="49" charset="0"/>
                <a:cs typeface="Courier New" pitchFamily="49" charset="0"/>
              </a:rPr>
              <a:t>-----------------------------------------------------------------------------</a:t>
            </a:r>
            <a:endParaRPr lang="en-US" sz="1400" dirty="0">
              <a:latin typeface="Courier New" pitchFamily="49" charset="0"/>
              <a:cs typeface="Courier New" pitchFamily="49" charset="0"/>
            </a:endParaRPr>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validation.error</a:t>
            </a:r>
            <a:r>
              <a:rPr lang="en-US" i="1" dirty="0" smtClean="0"/>
              <a:t> </a:t>
            </a:r>
            <a:r>
              <a:rPr lang="en-US" dirty="0" smtClean="0"/>
              <a:t>setting controls whether validation errors should halt further processing of a command.</a:t>
            </a:r>
          </a:p>
          <a:p>
            <a:pPr>
              <a:buNone/>
            </a:pPr>
            <a:r>
              <a:rPr lang="en-US" dirty="0" smtClean="0">
                <a:latin typeface="Courier New" pitchFamily="49" charset="0"/>
                <a:cs typeface="Courier New" pitchFamily="49" charset="0"/>
              </a:rPr>
              <a:t>		</a:t>
            </a:r>
            <a:r>
              <a:rPr lang="en-US" dirty="0" smtClean="0">
                <a:latin typeface="Courier New" pitchFamily="49" charset="0"/>
                <a:cs typeface="Courier New" pitchFamily="49" charset="0"/>
              </a:rPr>
              <a:t>validation.error</a:t>
            </a:r>
            <a:r>
              <a:rPr lang="en-US" dirty="0" smtClean="0">
                <a:latin typeface="Courier New" pitchFamily="49" charset="0"/>
                <a:cs typeface="Courier New" pitchFamily="49" charset="0"/>
              </a:rPr>
              <a:t>=[TRUE|FALSE]</a:t>
            </a:r>
          </a:p>
          <a:p>
            <a:pPr>
              <a:buNone/>
            </a:pPr>
            <a:r>
              <a:rPr lang="en-US" dirty="0" smtClean="0"/>
              <a:t>The default setting is true to halt the processing of a request whenever a validation error is detected.</a:t>
            </a:r>
            <a:endParaRPr lang="en-US" dirty="0"/>
          </a:p>
        </p:txBody>
      </p:sp>
      <p:sp>
        <p:nvSpPr>
          <p:cNvPr id="3" name="Title 2"/>
          <p:cNvSpPr>
            <a:spLocks noGrp="1"/>
          </p:cNvSpPr>
          <p:nvPr>
            <p:ph type="title"/>
          </p:nvPr>
        </p:nvSpPr>
        <p:spPr/>
        <p:txBody>
          <a:bodyPr/>
          <a:lstStyle/>
          <a:p>
            <a:r>
              <a:rPr lang="en-US" dirty="0" smtClean="0"/>
              <a:t>Validation Error Setting</a:t>
            </a:r>
            <a:endParaRPr lang="en-US" dirty="0"/>
          </a:p>
        </p:txBody>
      </p:sp>
      <p:sp>
        <p:nvSpPr>
          <p:cNvPr id="7" name="TextBox 6"/>
          <p:cNvSpPr txBox="1"/>
          <p:nvPr/>
        </p:nvSpPr>
        <p:spPr>
          <a:xfrm>
            <a:off x="585497" y="4443606"/>
            <a:ext cx="7953075" cy="523220"/>
          </a:xfrm>
          <a:prstGeom prst="rect">
            <a:avLst/>
          </a:prstGeom>
          <a:noFill/>
          <a:ln>
            <a:solidFill>
              <a:schemeClr val="tx1"/>
            </a:solidFill>
          </a:ln>
        </p:spPr>
        <p:txBody>
          <a:bodyPr wrap="none" rtlCol="0">
            <a:spAutoFit/>
          </a:bodyPr>
          <a:lstStyle/>
          <a:p>
            <a:pPr algn="l"/>
            <a:r>
              <a:rPr lang="en-US" sz="1400" dirty="0" smtClean="0"/>
              <a:t>The </a:t>
            </a:r>
            <a:r>
              <a:rPr lang="en-US" sz="1400" i="1" dirty="0" smtClean="0"/>
              <a:t>validation.error</a:t>
            </a:r>
            <a:r>
              <a:rPr lang="en-US" sz="1400" i="1" dirty="0" smtClean="0"/>
              <a:t> </a:t>
            </a:r>
            <a:r>
              <a:rPr lang="en-US" sz="1400" dirty="0" smtClean="0"/>
              <a:t>setting must be defined in configuration.properties (see Configuration Change</a:t>
            </a:r>
          </a:p>
          <a:p>
            <a:pPr algn="l"/>
            <a:r>
              <a:rPr lang="en-US" sz="1400" dirty="0" smtClean="0"/>
              <a:t>Procedure) and cannot be set as a request parameter.</a:t>
            </a:r>
            <a:endParaRPr lang="en-US" sz="1400" dirty="0"/>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Java startup parameters for the YAB process are defined using the environment variable YAB_JAVA_OPTS.</a:t>
            </a:r>
          </a:p>
          <a:p>
            <a:pPr>
              <a:buNone/>
            </a:pPr>
            <a:r>
              <a:rPr lang="en-US" dirty="0" smtClean="0"/>
              <a:t>Ex. Setup remote monitoring of the YAB process</a:t>
            </a:r>
          </a:p>
          <a:p>
            <a:pPr>
              <a:buNone/>
            </a:pPr>
            <a:r>
              <a:rPr lang="en-US" sz="1700" dirty="0" smtClean="0">
                <a:latin typeface="Courier New" pitchFamily="49" charset="0"/>
                <a:cs typeface="Courier New" pitchFamily="49" charset="0"/>
              </a:rPr>
              <a:t>export YAB_JAVA_OPTS="</a:t>
            </a:r>
            <a:r>
              <a:rPr lang="en-US" sz="1700" dirty="0" smtClean="0">
                <a:latin typeface="Courier New" pitchFamily="49" charset="0"/>
                <a:cs typeface="Courier New" pitchFamily="49" charset="0"/>
              </a:rPr>
              <a:t>Dcom.sun.management.jmxremote.port</a:t>
            </a:r>
            <a:r>
              <a:rPr lang="en-US" sz="1700" dirty="0" smtClean="0">
                <a:latin typeface="Courier New" pitchFamily="49" charset="0"/>
                <a:cs typeface="Courier New" pitchFamily="49" charset="0"/>
              </a:rPr>
              <a:t>=3334</a:t>
            </a:r>
          </a:p>
          <a:p>
            <a:pPr>
              <a:buNone/>
            </a:pPr>
            <a:r>
              <a:rPr lang="en-US" sz="1700" dirty="0" smtClean="0">
                <a:latin typeface="Courier New" pitchFamily="49" charset="0"/>
                <a:cs typeface="Courier New" pitchFamily="49" charset="0"/>
              </a:rPr>
              <a:t>-</a:t>
            </a:r>
            <a:r>
              <a:rPr lang="en-US" sz="1700" dirty="0" smtClean="0">
                <a:latin typeface="Courier New" pitchFamily="49" charset="0"/>
                <a:cs typeface="Courier New" pitchFamily="49" charset="0"/>
              </a:rPr>
              <a:t>Dcom.sun.management.jmxremote.ssl</a:t>
            </a:r>
            <a:r>
              <a:rPr lang="en-US" sz="1700" dirty="0" smtClean="0">
                <a:latin typeface="Courier New" pitchFamily="49" charset="0"/>
                <a:cs typeface="Courier New" pitchFamily="49" charset="0"/>
              </a:rPr>
              <a:t>=false</a:t>
            </a:r>
          </a:p>
          <a:p>
            <a:pPr>
              <a:buNone/>
            </a:pPr>
            <a:r>
              <a:rPr lang="en-US" sz="1700" dirty="0" smtClean="0">
                <a:latin typeface="Courier New" pitchFamily="49" charset="0"/>
                <a:cs typeface="Courier New" pitchFamily="49" charset="0"/>
              </a:rPr>
              <a:t>-</a:t>
            </a:r>
            <a:r>
              <a:rPr lang="en-US" sz="1700" dirty="0" smtClean="0">
                <a:latin typeface="Courier New" pitchFamily="49" charset="0"/>
                <a:cs typeface="Courier New" pitchFamily="49" charset="0"/>
              </a:rPr>
              <a:t>Dcom.sun.management.jmxremote.authenticate</a:t>
            </a:r>
            <a:r>
              <a:rPr lang="en-US" sz="1700" dirty="0" smtClean="0">
                <a:latin typeface="Courier New" pitchFamily="49" charset="0"/>
                <a:cs typeface="Courier New" pitchFamily="49" charset="0"/>
              </a:rPr>
              <a:t>=false"</a:t>
            </a:r>
          </a:p>
          <a:p>
            <a:pPr>
              <a:buNone/>
            </a:pPr>
            <a:endParaRPr lang="en-US" dirty="0" smtClean="0"/>
          </a:p>
          <a:p>
            <a:pPr>
              <a:buNone/>
            </a:pPr>
            <a:r>
              <a:rPr lang="en-US" dirty="0" smtClean="0"/>
              <a:t>Ex. Define the </a:t>
            </a:r>
            <a:r>
              <a:rPr lang="en-US" dirty="0" smtClean="0"/>
              <a:t>MaxPermSize</a:t>
            </a:r>
            <a:r>
              <a:rPr lang="en-US" dirty="0" smtClean="0"/>
              <a:t> setting</a:t>
            </a:r>
          </a:p>
          <a:p>
            <a:pPr>
              <a:buNone/>
            </a:pPr>
            <a:r>
              <a:rPr lang="en-US" sz="1800" dirty="0" smtClean="0"/>
              <a:t>export YAB_JAVA_OPTS="-</a:t>
            </a:r>
            <a:r>
              <a:rPr lang="en-US" sz="1800" dirty="0" smtClean="0"/>
              <a:t>XX:MaxPermSize</a:t>
            </a:r>
            <a:r>
              <a:rPr lang="en-US" sz="1800" dirty="0" smtClean="0"/>
              <a:t>=128m"</a:t>
            </a:r>
            <a:endParaRPr lang="en-US" sz="1800" dirty="0"/>
          </a:p>
        </p:txBody>
      </p:sp>
      <p:sp>
        <p:nvSpPr>
          <p:cNvPr id="3" name="Title 2"/>
          <p:cNvSpPr>
            <a:spLocks noGrp="1"/>
          </p:cNvSpPr>
          <p:nvPr>
            <p:ph type="title"/>
          </p:nvPr>
        </p:nvSpPr>
        <p:spPr/>
        <p:txBody>
          <a:bodyPr/>
          <a:lstStyle/>
          <a:p>
            <a:r>
              <a:rPr lang="en-US" dirty="0" smtClean="0"/>
              <a:t>Define Java Startup Parameters</a:t>
            </a:r>
            <a:endParaRPr lang="en-US" dirty="0"/>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Parallel Execution</a:t>
            </a:r>
          </a:p>
          <a:p>
            <a:pPr>
              <a:buNone/>
            </a:pPr>
            <a:r>
              <a:rPr lang="en-US" dirty="0" smtClean="0"/>
              <a:t>YAB commands can be executed in </a:t>
            </a:r>
            <a:r>
              <a:rPr lang="en-US" i="1" dirty="0" smtClean="0"/>
              <a:t>serial or in parallel. When commands are executed serially, they are executed </a:t>
            </a:r>
            <a:r>
              <a:rPr lang="en-US" dirty="0" smtClean="0"/>
              <a:t>one at a time, and when they are executed in parallel, more than one command may be executed at a time. By default all commands are configured for serial execution.</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Commands are executed in an order that satisfies all ordering constraints, whether executed serially or in parallel. For example, the start command is executed in parallel, a database may be started without waiting for other databases to be started, but no application server will be started until all databases are started, because of a constraint that ensures that application servers are always started after database servers.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Configuration</a:t>
            </a:r>
          </a:p>
          <a:p>
            <a:pPr>
              <a:buNone/>
            </a:pPr>
            <a:r>
              <a:rPr lang="en-US" dirty="0" smtClean="0"/>
              <a:t>Configuring a command to execute in parallel is a two step process:</a:t>
            </a:r>
          </a:p>
          <a:p>
            <a:pPr>
              <a:buNone/>
            </a:pPr>
            <a:r>
              <a:rPr lang="en-US" b="1" dirty="0" smtClean="0"/>
              <a:t>Configure the command to execute in parallel</a:t>
            </a:r>
          </a:p>
          <a:p>
            <a:pPr>
              <a:buNone/>
            </a:pPr>
            <a:r>
              <a:rPr lang="en-US" dirty="0" smtClean="0"/>
              <a:t>Use the following idiom, replacing NAME with the name of the command that should be executed in parallel.</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8" name="TextBox 7"/>
          <p:cNvSpPr txBox="1"/>
          <p:nvPr/>
        </p:nvSpPr>
        <p:spPr>
          <a:xfrm>
            <a:off x="903383" y="4660129"/>
            <a:ext cx="7315200"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ea typeface="Microsoft Yi Baiti" pitchFamily="66" charset="0"/>
                <a:cs typeface="Courier New" pitchFamily="49" charset="0"/>
              </a:rPr>
              <a:t>process.NAME.id=NAME</a:t>
            </a:r>
          </a:p>
          <a:p>
            <a:pPr algn="l"/>
            <a:r>
              <a:rPr lang="en-US" sz="2400" dirty="0" smtClean="0">
                <a:latin typeface="Courier New" pitchFamily="49" charset="0"/>
                <a:ea typeface="Microsoft Yi Baiti" pitchFamily="66" charset="0"/>
                <a:cs typeface="Courier New" pitchFamily="49" charset="0"/>
              </a:rPr>
              <a:t>process.NAME.parallel</a:t>
            </a:r>
            <a:r>
              <a:rPr lang="en-US" sz="2400" dirty="0" smtClean="0">
                <a:latin typeface="Courier New" pitchFamily="49" charset="0"/>
                <a:ea typeface="Microsoft Yi Baiti" pitchFamily="66" charset="0"/>
                <a:cs typeface="Courier New" pitchFamily="49" charset="0"/>
              </a:rPr>
              <a:t>=true</a:t>
            </a:r>
            <a:endParaRPr lang="en-US" sz="2400" dirty="0">
              <a:latin typeface="Courier New" pitchFamily="49" charset="0"/>
              <a:ea typeface="Microsoft Yi Baiti" pitchFamily="66" charset="0"/>
              <a:cs typeface="Courier New" pitchFamily="49" charset="0"/>
            </a:endParaRPr>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 Configure the start and stop commands to be executed in parallel.</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69493" y="1983030"/>
            <a:ext cx="7194014" cy="1323439"/>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process.start.id=start</a:t>
            </a:r>
          </a:p>
          <a:p>
            <a:pPr algn="l"/>
            <a:r>
              <a:rPr lang="en-US" sz="2000" dirty="0" smtClean="0">
                <a:latin typeface="Courier New" pitchFamily="49" charset="0"/>
                <a:cs typeface="Courier New" pitchFamily="49" charset="0"/>
              </a:rPr>
              <a:t>process.start.parallel</a:t>
            </a:r>
            <a:r>
              <a:rPr lang="en-US" sz="2000" dirty="0" smtClean="0">
                <a:latin typeface="Courier New" pitchFamily="49" charset="0"/>
                <a:cs typeface="Courier New" pitchFamily="49" charset="0"/>
              </a:rPr>
              <a:t>=true</a:t>
            </a:r>
          </a:p>
          <a:p>
            <a:pPr algn="l"/>
            <a:r>
              <a:rPr lang="en-US" sz="2000" dirty="0" smtClean="0">
                <a:latin typeface="Courier New" pitchFamily="49" charset="0"/>
                <a:cs typeface="Courier New" pitchFamily="49" charset="0"/>
              </a:rPr>
              <a:t>process.stop.id=stop</a:t>
            </a:r>
          </a:p>
          <a:p>
            <a:pPr algn="l"/>
            <a:r>
              <a:rPr lang="en-US" sz="2000" dirty="0" smtClean="0">
                <a:latin typeface="Courier New" pitchFamily="49" charset="0"/>
                <a:cs typeface="Courier New" pitchFamily="49" charset="0"/>
              </a:rPr>
              <a:t>process.stop.parallel</a:t>
            </a:r>
            <a:r>
              <a:rPr lang="en-US" sz="2000" dirty="0" smtClean="0">
                <a:latin typeface="Courier New" pitchFamily="49" charset="0"/>
                <a:cs typeface="Courier New" pitchFamily="49" charset="0"/>
              </a:rPr>
              <a:t>=true</a:t>
            </a:r>
            <a:endParaRPr lang="en-US" sz="2000" dirty="0">
              <a:latin typeface="Courier New" pitchFamily="49" charset="0"/>
              <a:cs typeface="Courier New" pitchFamily="49"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Could be controlled with the following commands: </a:t>
            </a:r>
            <a:endParaRPr lang="en-US" dirty="0"/>
          </a:p>
        </p:txBody>
      </p:sp>
      <p:sp>
        <p:nvSpPr>
          <p:cNvPr id="3" name="Title 2"/>
          <p:cNvSpPr>
            <a:spLocks noGrp="1"/>
          </p:cNvSpPr>
          <p:nvPr>
            <p:ph type="title"/>
          </p:nvPr>
        </p:nvSpPr>
        <p:spPr/>
        <p:txBody>
          <a:bodyPr/>
          <a:lstStyle/>
          <a:p>
            <a:r>
              <a:rPr lang="en-US" dirty="0" smtClean="0"/>
              <a:t>Environment Management</a:t>
            </a:r>
            <a:endParaRPr lang="en-US" dirty="0"/>
          </a:p>
        </p:txBody>
      </p:sp>
      <p:sp>
        <p:nvSpPr>
          <p:cNvPr id="5" name="TextBox 4"/>
          <p:cNvSpPr txBox="1"/>
          <p:nvPr/>
        </p:nvSpPr>
        <p:spPr>
          <a:xfrm>
            <a:off x="980503" y="2005069"/>
            <a:ext cx="7160967" cy="1015663"/>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database-custom-start </a:t>
            </a:r>
          </a:p>
          <a:p>
            <a:pPr algn="l"/>
            <a:r>
              <a:rPr lang="en-US" sz="2000" dirty="0" smtClean="0">
                <a:latin typeface="Courier New" pitchFamily="49" charset="0"/>
                <a:cs typeface="Courier New" pitchFamily="49" charset="0"/>
              </a:rPr>
              <a:t>&gt; yab database-custom-stop </a:t>
            </a:r>
          </a:p>
          <a:p>
            <a:pPr algn="l"/>
            <a:r>
              <a:rPr lang="en-US" sz="2000" dirty="0" smtClean="0">
                <a:latin typeface="Courier New" pitchFamily="49" charset="0"/>
                <a:cs typeface="Courier New" pitchFamily="49" charset="0"/>
              </a:rPr>
              <a:t>&gt; yab database-custom-status</a:t>
            </a:r>
            <a:endParaRPr lang="en-US" sz="2000" dirty="0">
              <a:latin typeface="Courier New" pitchFamily="49" charset="0"/>
              <a:cs typeface="Courier New" pitchFamily="49" charset="0"/>
            </a:endParaRPr>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Configuring a command to execute in parallel also configures the sub-commands to execute in parallel when executed through the parent command. For example, the command </a:t>
            </a:r>
            <a:r>
              <a:rPr lang="en-US" i="1" dirty="0" smtClean="0"/>
              <a:t>start includes the command database-start. If start were configured to execute in parallel, executing start (yab start) would also execute database-start in parallel. </a:t>
            </a:r>
            <a:r>
              <a:rPr lang="en-US" dirty="0" smtClean="0"/>
              <a:t>If </a:t>
            </a:r>
            <a:r>
              <a:rPr lang="en-US" i="1" dirty="0" smtClean="0"/>
              <a:t>database-start was executed directly (yab database-start) it would be processed serially.</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command configured for parallel execution can be included within a set of commands configured for serial execution. If </a:t>
            </a:r>
            <a:r>
              <a:rPr lang="en-US" i="1" dirty="0" smtClean="0"/>
              <a:t>start were configured to execute in parallel, when start was executed by executing update, the </a:t>
            </a:r>
            <a:r>
              <a:rPr lang="en-US" dirty="0" smtClean="0"/>
              <a:t>commands associated with </a:t>
            </a:r>
            <a:r>
              <a:rPr lang="en-US" i="1" dirty="0" smtClean="0"/>
              <a:t>start would be executed in parallel and the commands preceding and following the start </a:t>
            </a:r>
            <a:r>
              <a:rPr lang="en-US" dirty="0" smtClean="0"/>
              <a:t>would be executed serially.</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Configure the number of threads to service parallel commands</a:t>
            </a:r>
          </a:p>
          <a:p>
            <a:pPr>
              <a:buNone/>
            </a:pPr>
            <a:r>
              <a:rPr lang="en-US" sz="2400" dirty="0" smtClean="0"/>
              <a:t>The </a:t>
            </a:r>
            <a:r>
              <a:rPr lang="en-US" sz="2400" i="1" dirty="0" smtClean="0"/>
              <a:t>threads property specifies the number of threads of execution that should be allocated to executing commands </a:t>
            </a:r>
            <a:r>
              <a:rPr lang="en-US" sz="2400" dirty="0" smtClean="0"/>
              <a:t>that are configured for parallel execution. The default value is 1 which is equivalent to executing all commands serially (whether or not they are configured for parallel execution).</a:t>
            </a:r>
          </a:p>
          <a:p>
            <a:pPr>
              <a:buNone/>
            </a:pPr>
            <a:r>
              <a:rPr lang="en-US" sz="2400" dirty="0" smtClean="0"/>
              <a:t>Ex. Allocate up to 4 threads to service parallel commands.</a:t>
            </a:r>
            <a:endParaRPr lang="en-US" sz="2400"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892366" y="5089795"/>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threads=4</a:t>
            </a:r>
            <a:endParaRPr lang="en-US" sz="2400" dirty="0">
              <a:latin typeface="Courier New" pitchFamily="49" charset="0"/>
              <a:cs typeface="Courier New" pitchFamily="49" charset="0"/>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The threads property can be specified as a request parameter.</a:t>
            </a:r>
          </a:p>
          <a:p>
            <a:pPr>
              <a:buNone/>
            </a:pPr>
            <a:r>
              <a:rPr lang="en-US" dirty="0" smtClean="0"/>
              <a:t>Ex. Execute the database-backup command allocating 10 threads.</a:t>
            </a:r>
          </a:p>
          <a:p>
            <a:pPr>
              <a:buNone/>
            </a:pPr>
            <a:endParaRPr lang="en-US" dirty="0" smtClean="0"/>
          </a:p>
          <a:p>
            <a:pPr>
              <a:buNone/>
            </a:pPr>
            <a:endParaRPr lang="en-US" dirty="0" smtClean="0"/>
          </a:p>
          <a:p>
            <a:r>
              <a:rPr lang="en-US" dirty="0" smtClean="0"/>
              <a:t>The setting </a:t>
            </a:r>
            <a:r>
              <a:rPr lang="en-US" i="1" dirty="0" smtClean="0"/>
              <a:t>threads.max is a safety measure to prevent threads from being inadvertently set to an </a:t>
            </a:r>
            <a:r>
              <a:rPr lang="en-US" dirty="0" smtClean="0"/>
              <a:t>inappropriate value. It limits the maximum value accepted for the threads setting and has a default value of 10. This can be increased as needed.</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14399" y="2809299"/>
            <a:ext cx="7315201"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-t:10 database-backup</a:t>
            </a:r>
            <a:endParaRPr lang="en-US" sz="2400" dirty="0">
              <a:latin typeface="Courier New" pitchFamily="49" charset="0"/>
              <a:cs typeface="Courier New" pitchFamily="49" charset="0"/>
            </a:endParaRP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Console Output</a:t>
            </a:r>
          </a:p>
          <a:p>
            <a:pPr>
              <a:buNone/>
            </a:pPr>
            <a:r>
              <a:rPr lang="en-US" dirty="0" smtClean="0"/>
              <a:t>When commands are executed in parallel the start and completion of the process are captured on two separate output lines as demonstrated in the following example.</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892376" y="3646586"/>
            <a:ext cx="7348250" cy="2123658"/>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-t:2 status</a:t>
            </a:r>
          </a:p>
          <a:p>
            <a:pPr algn="l"/>
            <a:r>
              <a:rPr lang="en-US" sz="1200" dirty="0" smtClean="0">
                <a:latin typeface="Courier New" pitchFamily="49" charset="0"/>
                <a:cs typeface="Courier New" pitchFamily="49" charset="0"/>
              </a:rPr>
              <a:t>			status (35 tasks)</a:t>
            </a:r>
          </a:p>
          <a:p>
            <a:pPr algn="l"/>
            <a:r>
              <a:rPr lang="en-US" sz="1200" dirty="0" smtClean="0">
                <a:latin typeface="Courier New" pitchFamily="49" charset="0"/>
                <a:cs typeface="Courier New" pitchFamily="49" charset="0"/>
              </a:rPr>
              <a:t>-----------------------------------------------------------------------------</a:t>
            </a:r>
          </a:p>
          <a:p>
            <a:pPr algn="l"/>
            <a:r>
              <a:rPr lang="en-US" sz="1200" dirty="0" smtClean="0">
                <a:latin typeface="Courier New" pitchFamily="49" charset="0"/>
                <a:cs typeface="Courier New" pitchFamily="49" charset="0"/>
              </a:rPr>
              <a:t>1/35 	adminserver-status 				PROCESSING</a:t>
            </a:r>
          </a:p>
          <a:p>
            <a:pPr algn="l"/>
            <a:r>
              <a:rPr lang="en-US" sz="1200" dirty="0" smtClean="0">
                <a:latin typeface="Courier New" pitchFamily="49" charset="0"/>
                <a:cs typeface="Courier New" pitchFamily="49" charset="0"/>
              </a:rPr>
              <a:t>2/35 	nameserver-status 				PROCESSING</a:t>
            </a:r>
          </a:p>
          <a:p>
            <a:pPr algn="l"/>
            <a:r>
              <a:rPr lang="en-US" sz="1200" dirty="0" smtClean="0">
                <a:latin typeface="Courier New" pitchFamily="49" charset="0"/>
                <a:cs typeface="Courier New" pitchFamily="49" charset="0"/>
              </a:rPr>
              <a:t>1/35 	adminserver-status 				STOPPED (1.348 s)</a:t>
            </a:r>
          </a:p>
          <a:p>
            <a:pPr algn="l"/>
            <a:r>
              <a:rPr lang="en-US" sz="1200" dirty="0" smtClean="0">
                <a:latin typeface="Courier New" pitchFamily="49" charset="0"/>
                <a:cs typeface="Courier New" pitchFamily="49" charset="0"/>
              </a:rPr>
              <a:t>3/35 	database-alerts-status 			PROCESSING</a:t>
            </a:r>
          </a:p>
          <a:p>
            <a:pPr algn="l"/>
            <a:r>
              <a:rPr lang="en-US" sz="1200" dirty="0" smtClean="0">
                <a:latin typeface="Courier New" pitchFamily="49" charset="0"/>
                <a:cs typeface="Courier New" pitchFamily="49" charset="0"/>
              </a:rPr>
              <a:t>4/35 	database-</a:t>
            </a:r>
            <a:r>
              <a:rPr lang="en-US" sz="1200" dirty="0" smtClean="0">
                <a:latin typeface="Courier New" pitchFamily="49" charset="0"/>
                <a:cs typeface="Courier New" pitchFamily="49" charset="0"/>
              </a:rPr>
              <a:t>bisgen</a:t>
            </a:r>
            <a:r>
              <a:rPr lang="en-US" sz="1200" dirty="0" smtClean="0">
                <a:latin typeface="Courier New" pitchFamily="49" charset="0"/>
                <a:cs typeface="Courier New" pitchFamily="49" charset="0"/>
              </a:rPr>
              <a:t>-status 			PROCESSING</a:t>
            </a:r>
          </a:p>
          <a:p>
            <a:pPr algn="l"/>
            <a:r>
              <a:rPr lang="en-US" sz="1200" dirty="0" smtClean="0">
                <a:latin typeface="Courier New" pitchFamily="49" charset="0"/>
                <a:cs typeface="Courier New" pitchFamily="49" charset="0"/>
              </a:rPr>
              <a:t>3/35 	database-alerts-status 			STOPPED (0.224 s)</a:t>
            </a:r>
          </a:p>
          <a:p>
            <a:pPr algn="l"/>
            <a:r>
              <a:rPr lang="en-US" sz="1200" dirty="0" smtClean="0">
                <a:latin typeface="Courier New" pitchFamily="49" charset="0"/>
                <a:cs typeface="Courier New" pitchFamily="49" charset="0"/>
              </a:rPr>
              <a:t>4/35 	database-</a:t>
            </a:r>
            <a:r>
              <a:rPr lang="en-US" sz="1200" dirty="0" smtClean="0">
                <a:latin typeface="Courier New" pitchFamily="49" charset="0"/>
                <a:cs typeface="Courier New" pitchFamily="49" charset="0"/>
              </a:rPr>
              <a:t>bisgen</a:t>
            </a:r>
            <a:r>
              <a:rPr lang="en-US" sz="1200" dirty="0" smtClean="0">
                <a:latin typeface="Courier New" pitchFamily="49" charset="0"/>
                <a:cs typeface="Courier New" pitchFamily="49" charset="0"/>
              </a:rPr>
              <a:t>-status 			STOPPED (0.035 s)</a:t>
            </a:r>
          </a:p>
          <a:p>
            <a:pPr algn="l"/>
            <a:r>
              <a:rPr lang="en-US" sz="1200" dirty="0" smtClean="0">
                <a:latin typeface="Courier New" pitchFamily="49" charset="0"/>
                <a:cs typeface="Courier New" pitchFamily="49" charset="0"/>
              </a:rPr>
              <a:t>2/35 	nameserver-status 				STOPPED (0.358 s)</a:t>
            </a:r>
            <a:endParaRPr lang="en-US" sz="1200" dirty="0">
              <a:latin typeface="Courier New" pitchFamily="49" charset="0"/>
              <a:cs typeface="Courier New" pitchFamily="49" charset="0"/>
            </a:endParaRP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Logging</a:t>
            </a:r>
          </a:p>
          <a:p>
            <a:pPr>
              <a:buNone/>
            </a:pPr>
            <a:r>
              <a:rPr lang="en-US" dirty="0" smtClean="0"/>
              <a:t>The messages in the log file identify the thread that produced the message:</a:t>
            </a:r>
          </a:p>
          <a:p>
            <a:pPr>
              <a:buNone/>
            </a:pPr>
            <a:r>
              <a:rPr lang="en-US" b="1" dirty="0" smtClean="0"/>
              <a:t>build/logs/yab.log</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892365" y="3723701"/>
            <a:ext cx="7337235" cy="954107"/>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2015-04-30 06:56:47,460 DEBUG [Thread-9] STDOUT - 06:56:47 BROKER</a:t>
            </a:r>
          </a:p>
          <a:p>
            <a:pPr algn="l"/>
            <a:r>
              <a:rPr lang="en-US" sz="1400" dirty="0" smtClean="0">
                <a:latin typeface="Courier New" pitchFamily="49" charset="0"/>
                <a:cs typeface="Courier New" pitchFamily="49" charset="0"/>
              </a:rPr>
              <a:t>0: At end of Physical redo, transaction table size is 256. (13547)</a:t>
            </a:r>
          </a:p>
          <a:p>
            <a:pPr algn="l"/>
            <a:r>
              <a:rPr lang="en-US" sz="1400" dirty="0" smtClean="0">
                <a:latin typeface="Courier New" pitchFamily="49" charset="0"/>
                <a:cs typeface="Courier New" pitchFamily="49" charset="0"/>
              </a:rPr>
              <a:t>2015-04-30 06:56:47,636 DEBUG [Thread-2] </a:t>
            </a:r>
            <a:r>
              <a:rPr lang="en-US" sz="1400" dirty="0" smtClean="0">
                <a:latin typeface="Courier New" pitchFamily="49" charset="0"/>
                <a:cs typeface="Courier New" pitchFamily="49" charset="0"/>
              </a:rPr>
              <a:t>BuildContext</a:t>
            </a:r>
            <a:r>
              <a:rPr lang="en-US" sz="1400" dirty="0" smtClean="0">
                <a:latin typeface="Courier New" pitchFamily="49" charset="0"/>
                <a:cs typeface="Courier New" pitchFamily="49" charset="0"/>
              </a:rPr>
              <a:t> -</a:t>
            </a:r>
          </a:p>
          <a:p>
            <a:pPr algn="l"/>
            <a:r>
              <a:rPr lang="en-US" sz="1400" dirty="0" smtClean="0">
                <a:latin typeface="Courier New" pitchFamily="49" charset="0"/>
                <a:cs typeface="Courier New" pitchFamily="49" charset="0"/>
              </a:rPr>
              <a:t>database-qaddb-start STARTED</a:t>
            </a:r>
            <a:endParaRPr lang="en-US" sz="1400" dirty="0">
              <a:latin typeface="Courier New" pitchFamily="49" charset="0"/>
              <a:cs typeface="Courier New" pitchFamily="49" charset="0"/>
            </a:endParaRP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Schema Changes</a:t>
            </a:r>
          </a:p>
          <a:p>
            <a:pPr>
              <a:buNone/>
            </a:pPr>
            <a:r>
              <a:rPr lang="en-US" dirty="0" smtClean="0"/>
              <a:t>The following commands update the schema of databases:</a:t>
            </a:r>
            <a:endParaRPr lang="en-US" b="1" dirty="0"/>
          </a:p>
        </p:txBody>
      </p:sp>
      <p:sp>
        <p:nvSpPr>
          <p:cNvPr id="3" name="Title 2"/>
          <p:cNvSpPr>
            <a:spLocks noGrp="1"/>
          </p:cNvSpPr>
          <p:nvPr>
            <p:ph type="title"/>
          </p:nvPr>
        </p:nvSpPr>
        <p:spPr/>
        <p:txBody>
          <a:bodyPr/>
          <a:lstStyle/>
          <a:p>
            <a:r>
              <a:rPr lang="en-US" dirty="0" smtClean="0"/>
              <a:t>Appendix</a:t>
            </a:r>
            <a:endParaRPr lang="en-US" dirty="0"/>
          </a:p>
        </p:txBody>
      </p:sp>
      <p:graphicFrame>
        <p:nvGraphicFramePr>
          <p:cNvPr id="5" name="Table 4"/>
          <p:cNvGraphicFramePr>
            <a:graphicFrameLocks noGrp="1"/>
          </p:cNvGraphicFramePr>
          <p:nvPr/>
        </p:nvGraphicFramePr>
        <p:xfrm>
          <a:off x="672030" y="2710152"/>
          <a:ext cx="7799942" cy="2411592"/>
        </p:xfrm>
        <a:graphic>
          <a:graphicData uri="http://schemas.openxmlformats.org/drawingml/2006/table">
            <a:tbl>
              <a:tblPr firstRow="1" bandRow="1">
                <a:tableStyleId>{5C22544A-7EE6-4342-B048-85BDC9FD1C3A}</a:tableStyleId>
              </a:tblPr>
              <a:tblGrid>
                <a:gridCol w="3899971"/>
                <a:gridCol w="3899971"/>
              </a:tblGrid>
              <a:tr h="442878">
                <a:tc>
                  <a:txBody>
                    <a:bodyPr/>
                    <a:lstStyle/>
                    <a:p>
                      <a:r>
                        <a:rPr lang="en-US" dirty="0" smtClean="0"/>
                        <a:t>Command</a:t>
                      </a:r>
                      <a:endParaRPr lang="en-US" dirty="0"/>
                    </a:p>
                  </a:txBody>
                  <a:tcPr/>
                </a:tc>
                <a:tc>
                  <a:txBody>
                    <a:bodyPr/>
                    <a:lstStyle/>
                    <a:p>
                      <a:r>
                        <a:rPr lang="en-US" dirty="0" smtClean="0"/>
                        <a:t>Description</a:t>
                      </a:r>
                      <a:endParaRPr lang="en-US" dirty="0"/>
                    </a:p>
                  </a:txBody>
                  <a:tcPr/>
                </a:tc>
              </a:tr>
              <a:tr h="442878">
                <a:tc>
                  <a:txBody>
                    <a:bodyPr/>
                    <a:lstStyle/>
                    <a:p>
                      <a:r>
                        <a:rPr lang="en-US" sz="1800" kern="1200" baseline="0" dirty="0" smtClean="0">
                          <a:solidFill>
                            <a:schemeClr val="dk1"/>
                          </a:solidFill>
                          <a:latin typeface="+mn-lt"/>
                          <a:ea typeface="+mn-ea"/>
                          <a:cs typeface="+mn-cs"/>
                        </a:rPr>
                        <a:t>update</a:t>
                      </a:r>
                      <a:endParaRPr lang="en-US" dirty="0"/>
                    </a:p>
                  </a:txBody>
                  <a:tcPr/>
                </a:tc>
                <a:tc>
                  <a:txBody>
                    <a:bodyPr/>
                    <a:lstStyle/>
                    <a:p>
                      <a:r>
                        <a:rPr lang="en-US" sz="1800" kern="1200" baseline="0" dirty="0" smtClean="0">
                          <a:solidFill>
                            <a:schemeClr val="dk1"/>
                          </a:solidFill>
                          <a:latin typeface="+mn-lt"/>
                          <a:ea typeface="+mn-ea"/>
                          <a:cs typeface="+mn-cs"/>
                        </a:rPr>
                        <a:t>Updates the environment.</a:t>
                      </a:r>
                      <a:endParaRPr lang="en-US" dirty="0"/>
                    </a:p>
                  </a:txBody>
                  <a:tcPr/>
                </a:tc>
              </a:tr>
              <a:tr h="442878">
                <a:tc>
                  <a:txBody>
                    <a:bodyPr/>
                    <a:lstStyle/>
                    <a:p>
                      <a:r>
                        <a:rPr lang="en-US" sz="1800" kern="1200" baseline="0" dirty="0" smtClean="0">
                          <a:solidFill>
                            <a:schemeClr val="dk1"/>
                          </a:solidFill>
                          <a:latin typeface="+mn-lt"/>
                          <a:ea typeface="+mn-ea"/>
                          <a:cs typeface="+mn-cs"/>
                        </a:rPr>
                        <a:t>database-update</a:t>
                      </a:r>
                      <a:endParaRPr lang="en-US" dirty="0"/>
                    </a:p>
                  </a:txBody>
                  <a:tcPr/>
                </a:tc>
                <a:tc>
                  <a:txBody>
                    <a:bodyPr/>
                    <a:lstStyle/>
                    <a:p>
                      <a:r>
                        <a:rPr lang="en-US" sz="1800" kern="1200" baseline="0" dirty="0" smtClean="0">
                          <a:solidFill>
                            <a:schemeClr val="dk1"/>
                          </a:solidFill>
                          <a:latin typeface="+mn-lt"/>
                          <a:ea typeface="+mn-ea"/>
                          <a:cs typeface="+mn-cs"/>
                        </a:rPr>
                        <a:t>Updates all databases.</a:t>
                      </a:r>
                      <a:endParaRPr lang="en-US" dirty="0"/>
                    </a:p>
                  </a:txBody>
                  <a:tcPr/>
                </a:tc>
              </a:tr>
              <a:tr h="442878">
                <a:tc>
                  <a:txBody>
                    <a:bodyPr/>
                    <a:lstStyle/>
                    <a:p>
                      <a:r>
                        <a:rPr lang="en-US" sz="1800" kern="1200" baseline="0" dirty="0" smtClean="0">
                          <a:solidFill>
                            <a:schemeClr val="dk1"/>
                          </a:solidFill>
                          <a:latin typeface="+mn-lt"/>
                          <a:ea typeface="+mn-ea"/>
                          <a:cs typeface="+mn-cs"/>
                        </a:rPr>
                        <a:t>database-INSTANCE-update</a:t>
                      </a:r>
                      <a:endParaRPr lang="en-US" dirty="0"/>
                    </a:p>
                  </a:txBody>
                  <a:tcPr/>
                </a:tc>
                <a:tc>
                  <a:txBody>
                    <a:bodyPr/>
                    <a:lstStyle/>
                    <a:p>
                      <a:r>
                        <a:rPr lang="en-US" sz="1800" kern="1200" baseline="0" dirty="0" smtClean="0">
                          <a:solidFill>
                            <a:schemeClr val="dk1"/>
                          </a:solidFill>
                          <a:latin typeface="+mn-lt"/>
                          <a:ea typeface="+mn-ea"/>
                          <a:cs typeface="+mn-cs"/>
                        </a:rPr>
                        <a:t>Updates a specific database.</a:t>
                      </a:r>
                      <a:endParaRPr lang="en-US" dirty="0"/>
                    </a:p>
                  </a:txBody>
                  <a:tcPr/>
                </a:tc>
              </a:tr>
              <a:tr h="442878">
                <a:tc>
                  <a:txBody>
                    <a:bodyPr/>
                    <a:lstStyle/>
                    <a:p>
                      <a:r>
                        <a:rPr lang="en-US" sz="1800" kern="1200" baseline="0" dirty="0" smtClean="0">
                          <a:solidFill>
                            <a:schemeClr val="dk1"/>
                          </a:solidFill>
                          <a:latin typeface="+mn-lt"/>
                          <a:ea typeface="+mn-ea"/>
                          <a:cs typeface="+mn-cs"/>
                        </a:rPr>
                        <a:t>database-INSTANCE-schema-update</a:t>
                      </a:r>
                      <a:endParaRPr lang="en-US" dirty="0"/>
                    </a:p>
                  </a:txBody>
                  <a:tcPr/>
                </a:tc>
                <a:tc>
                  <a:txBody>
                    <a:bodyPr/>
                    <a:lstStyle/>
                    <a:p>
                      <a:r>
                        <a:rPr lang="en-US" sz="1800" kern="1200" baseline="0" dirty="0" smtClean="0">
                          <a:solidFill>
                            <a:schemeClr val="dk1"/>
                          </a:solidFill>
                          <a:latin typeface="+mn-lt"/>
                          <a:ea typeface="+mn-ea"/>
                          <a:cs typeface="+mn-cs"/>
                        </a:rPr>
                        <a:t>Updates the schema of a specific database.</a:t>
                      </a:r>
                      <a:endParaRPr lang="en-US" dirty="0"/>
                    </a:p>
                  </a:txBody>
                  <a:tcPr/>
                </a:tc>
              </a:tr>
            </a:tbl>
          </a:graphicData>
        </a:graphic>
      </p:graphicFrame>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Each database is associated with zero or more files defining the schema for the database. If the -clean option is used, a new file is added, or an existing file changes, the database will be reevaluated. Reevaluation consists of comparing the configured schema with that of the target database producing an incremental schema file that is capable of upgrading the target database to the configured schema:</a:t>
            </a:r>
          </a:p>
          <a:p>
            <a:pPr>
              <a:buNone/>
            </a:pPr>
            <a:r>
              <a:rPr lang="en-US" sz="1600" dirty="0" smtClean="0">
                <a:latin typeface="Courier New" pitchFamily="49" charset="0"/>
                <a:cs typeface="Courier New" pitchFamily="49" charset="0"/>
              </a:rPr>
              <a:t>[DATABASE DIRECTORY]/.yab/[PHYSICAL NAME]/schema/</a:t>
            </a:r>
            <a:r>
              <a:rPr lang="en-US" sz="1600" dirty="0" smtClean="0">
                <a:latin typeface="Courier New" pitchFamily="49" charset="0"/>
                <a:cs typeface="Courier New" pitchFamily="49" charset="0"/>
              </a:rPr>
              <a:t>incremental.df</a:t>
            </a:r>
            <a:endParaRPr lang="en-US" sz="16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When an environment is created or a database is rebuilt, the schema files are directly applied to the database without first generating an incremental schema file as an optimization.</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a:t>
            </a:r>
            <a:endParaRPr lang="en-US" dirty="0"/>
          </a:p>
        </p:txBody>
      </p:sp>
      <p:sp>
        <p:nvSpPr>
          <p:cNvPr id="9" name="Rectangle 8"/>
          <p:cNvSpPr/>
          <p:nvPr/>
        </p:nvSpPr>
        <p:spPr>
          <a:xfrm>
            <a:off x="892366" y="1519698"/>
            <a:ext cx="7348251" cy="3693319"/>
          </a:xfrm>
          <a:prstGeom prst="rect">
            <a:avLst/>
          </a:prstGeom>
          <a:ln w="12700">
            <a:solidFill>
              <a:srgbClr val="C00000"/>
            </a:solidFill>
          </a:ln>
        </p:spPr>
        <p:txBody>
          <a:bodyPr wrap="square">
            <a:spAutoFit/>
          </a:bodyPr>
          <a:lstStyle/>
          <a:p>
            <a:pPr algn="l"/>
            <a:r>
              <a:rPr lang="en-US" sz="1800" dirty="0" smtClean="0"/>
              <a:t>The default behavior is to compare the configured schema files to the target database. If tables or sequences are defined in the database outside of the system they will be removed when the database is</a:t>
            </a:r>
          </a:p>
          <a:p>
            <a:pPr algn="l"/>
            <a:r>
              <a:rPr lang="en-US" sz="1800" dirty="0" smtClean="0"/>
              <a:t>reevaluated. The following setting can change this behavior for a database at the expense of additional processing time.</a:t>
            </a:r>
          </a:p>
          <a:p>
            <a:pPr algn="l"/>
            <a:endParaRPr lang="en-US" sz="1800" dirty="0" smtClean="0"/>
          </a:p>
          <a:p>
            <a:pPr algn="l"/>
            <a:r>
              <a:rPr lang="en-US" sz="1800" dirty="0" smtClean="0">
                <a:latin typeface="Courier New" pitchFamily="49" charset="0"/>
                <a:cs typeface="Courier New" pitchFamily="49" charset="0"/>
              </a:rPr>
              <a:t>db.INSTANCE.allowunrecognizedschema</a:t>
            </a:r>
            <a:r>
              <a:rPr lang="en-US" sz="1800" dirty="0" smtClean="0">
                <a:latin typeface="Courier New" pitchFamily="49" charset="0"/>
                <a:cs typeface="Courier New" pitchFamily="49" charset="0"/>
              </a:rPr>
              <a:t>=true</a:t>
            </a:r>
          </a:p>
          <a:p>
            <a:pPr algn="l"/>
            <a:endParaRPr lang="en-US" sz="1800" dirty="0" smtClean="0"/>
          </a:p>
          <a:p>
            <a:pPr algn="l"/>
            <a:r>
              <a:rPr lang="en-US" sz="1800" dirty="0" smtClean="0"/>
              <a:t>NOTE: This only applies to tables and sequences. Fields, triggers, and indexes added to tables recognized by the system will always be removed if the system is unaware of the additions. Reference the </a:t>
            </a:r>
            <a:r>
              <a:rPr lang="en-US" sz="1800" i="1" dirty="0" smtClean="0"/>
              <a:t>incremental property on the schema type (below) for more information on configuring the system to </a:t>
            </a:r>
            <a:r>
              <a:rPr lang="en-US" sz="1800" dirty="0" smtClean="0"/>
              <a:t>be aware of these changes.</a:t>
            </a:r>
            <a:endParaRPr lang="en-US"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Backing up Databases </a:t>
            </a:r>
          </a:p>
          <a:p>
            <a:pPr>
              <a:buNone/>
            </a:pPr>
            <a:r>
              <a:rPr lang="en-US" dirty="0" smtClean="0"/>
              <a:t>To backup all databases, execute the command: </a:t>
            </a:r>
          </a:p>
          <a:p>
            <a:pPr>
              <a:buNone/>
            </a:pPr>
            <a:endParaRPr lang="en-US" dirty="0" smtClean="0"/>
          </a:p>
          <a:p>
            <a:pPr>
              <a:buNone/>
            </a:pPr>
            <a:endParaRPr lang="en-US" dirty="0" smtClean="0"/>
          </a:p>
          <a:p>
            <a:pPr>
              <a:buNone/>
            </a:pPr>
            <a:r>
              <a:rPr lang="en-US" dirty="0" smtClean="0"/>
              <a:t>Alternatively to backup a specific database, execute the command: </a:t>
            </a:r>
            <a:endParaRPr lang="en-US" dirty="0"/>
          </a:p>
        </p:txBody>
      </p:sp>
      <p:sp>
        <p:nvSpPr>
          <p:cNvPr id="3" name="Title 2"/>
          <p:cNvSpPr>
            <a:spLocks noGrp="1"/>
          </p:cNvSpPr>
          <p:nvPr>
            <p:ph type="title"/>
          </p:nvPr>
        </p:nvSpPr>
        <p:spPr/>
        <p:txBody>
          <a:bodyPr/>
          <a:lstStyle/>
          <a:p>
            <a:r>
              <a:rPr lang="en-US" dirty="0" smtClean="0"/>
              <a:t>Database Backups</a:t>
            </a:r>
            <a:endParaRPr lang="en-US" dirty="0"/>
          </a:p>
        </p:txBody>
      </p:sp>
      <p:sp>
        <p:nvSpPr>
          <p:cNvPr id="5" name="TextBox 4"/>
          <p:cNvSpPr txBox="1"/>
          <p:nvPr/>
        </p:nvSpPr>
        <p:spPr>
          <a:xfrm>
            <a:off x="892366" y="2544897"/>
            <a:ext cx="7326217"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database-backup </a:t>
            </a:r>
            <a:endParaRPr lang="en-US" sz="2000" dirty="0">
              <a:latin typeface="Courier New" pitchFamily="49" charset="0"/>
              <a:cs typeface="Courier New" pitchFamily="49" charset="0"/>
            </a:endParaRPr>
          </a:p>
        </p:txBody>
      </p:sp>
      <p:sp>
        <p:nvSpPr>
          <p:cNvPr id="6" name="TextBox 5"/>
          <p:cNvSpPr txBox="1"/>
          <p:nvPr/>
        </p:nvSpPr>
        <p:spPr>
          <a:xfrm>
            <a:off x="870331" y="4384718"/>
            <a:ext cx="7392318"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database-[INSTANCE]-backup </a:t>
            </a:r>
            <a:endParaRPr lang="en-US" sz="2000" dirty="0">
              <a:latin typeface="Courier New" pitchFamily="49" charset="0"/>
              <a:cs typeface="Courier New" pitchFamily="49" charset="0"/>
            </a:endParaRPr>
          </a:p>
        </p:txBody>
      </p:sp>
      <p:sp>
        <p:nvSpPr>
          <p:cNvPr id="7" name="TextBox 6"/>
          <p:cNvSpPr txBox="1"/>
          <p:nvPr/>
        </p:nvSpPr>
        <p:spPr>
          <a:xfrm>
            <a:off x="242371" y="5210986"/>
            <a:ext cx="8659257" cy="461665"/>
          </a:xfrm>
          <a:prstGeom prst="rect">
            <a:avLst/>
          </a:prstGeom>
          <a:noFill/>
          <a:ln>
            <a:solidFill>
              <a:schemeClr val="tx1"/>
            </a:solidFill>
          </a:ln>
        </p:spPr>
        <p:txBody>
          <a:bodyPr wrap="square" rtlCol="0">
            <a:spAutoFit/>
          </a:bodyPr>
          <a:lstStyle/>
          <a:p>
            <a:r>
              <a:rPr lang="en-US" sz="2400" dirty="0" smtClean="0"/>
              <a:t>A databases may be backed up when it is offline or online.</a:t>
            </a:r>
            <a:endParaRPr lang="en-US" sz="2400" dirty="0"/>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list the schema configuration:</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1641530" y="1762695"/>
            <a:ext cx="5860973" cy="2862322"/>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config schema.*</a:t>
            </a:r>
          </a:p>
          <a:p>
            <a:pPr algn="l"/>
            <a:r>
              <a:rPr lang="en-US" sz="1800" dirty="0" smtClean="0">
                <a:latin typeface="Courier New" pitchFamily="49" charset="0"/>
                <a:cs typeface="Courier New" pitchFamily="49" charset="0"/>
              </a:rPr>
              <a:t>schema.fin-qaddb-qadcpl.database</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db.qadcpl</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schema.fin-qaddb-qadcpl.file</a:t>
            </a:r>
            <a:r>
              <a:rPr lang="en-US" sz="1800" dirty="0" smtClean="0">
                <a:latin typeface="Courier New" pitchFamily="49" charset="0"/>
                <a:cs typeface="Courier New" pitchFamily="49" charset="0"/>
              </a:rPr>
              <a:t>=/dr01/qadapps/qea/build/catalog/packages/fin-ee2016/201</a:t>
            </a:r>
          </a:p>
          <a:p>
            <a:pPr algn="l"/>
            <a:r>
              <a:rPr lang="en-US" sz="1800" dirty="0" smtClean="0">
                <a:latin typeface="Courier New" pitchFamily="49" charset="0"/>
                <a:cs typeface="Courier New" pitchFamily="49" charset="0"/>
              </a:rPr>
              <a:t>6/0/16/209/schema/</a:t>
            </a:r>
            <a:r>
              <a:rPr lang="en-US" sz="1800" dirty="0" smtClean="0">
                <a:latin typeface="Courier New" pitchFamily="49" charset="0"/>
                <a:cs typeface="Courier New" pitchFamily="49" charset="0"/>
              </a:rPr>
              <a:t>qadfin</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finempty.df</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schema.fin-qaddb-qadcpl.version</a:t>
            </a:r>
            <a:r>
              <a:rPr lang="en-US" sz="1800" dirty="0" smtClean="0">
                <a:latin typeface="Courier New" pitchFamily="49" charset="0"/>
                <a:cs typeface="Courier New" pitchFamily="49" charset="0"/>
              </a:rPr>
              <a:t>=2016.0.16.209</a:t>
            </a:r>
          </a:p>
          <a:p>
            <a:pPr algn="l"/>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58559"/>
            <a:ext cx="8229600" cy="4704959"/>
          </a:xfrm>
        </p:spPr>
        <p:txBody>
          <a:bodyPr/>
          <a:lstStyle/>
          <a:p>
            <a:pPr>
              <a:buNone/>
            </a:pPr>
            <a:r>
              <a:rPr lang="en-US" dirty="0" smtClean="0"/>
              <a:t>To display the help for schema settings: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429657" y="1630499"/>
            <a:ext cx="8273668" cy="4093428"/>
          </a:xfrm>
          <a:prstGeom prst="rect">
            <a:avLst/>
          </a:prstGeom>
          <a:noFill/>
          <a:ln>
            <a:solidFill>
              <a:schemeClr val="tx1"/>
            </a:solidFill>
          </a:ln>
        </p:spPr>
        <p:txBody>
          <a:bodyPr wrap="square" rtlCol="0">
            <a:spAutoFit/>
          </a:bodyPr>
          <a:lstStyle/>
          <a:p>
            <a:pPr algn="l"/>
            <a:r>
              <a:rPr lang="en-US" sz="1000" dirty="0" smtClean="0">
                <a:latin typeface="Courier New" pitchFamily="49" charset="0"/>
                <a:cs typeface="Courier New" pitchFamily="49" charset="0"/>
              </a:rPr>
              <a:t>&gt; yab help schema.</a:t>
            </a:r>
          </a:p>
          <a:p>
            <a:pPr algn="l"/>
            <a:r>
              <a:rPr lang="en-US" sz="1000" dirty="0" smtClean="0">
                <a:latin typeface="Courier New" pitchFamily="49" charset="0"/>
                <a:cs typeface="Courier New" pitchFamily="49" charset="0"/>
              </a:rPr>
              <a:t>SETTINGS</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schema.area.map</a:t>
            </a:r>
            <a:r>
              <a:rPr lang="en-US" sz="1000" dirty="0" smtClean="0">
                <a:latin typeface="Courier New" pitchFamily="49" charset="0"/>
                <a:cs typeface="Courier New" pitchFamily="49" charset="0"/>
              </a:rPr>
              <a:t> Used to map the AREA(s) defined in the schema to the AREA(s) defined in the target 	database. Mapping cannot be performed on incremental schema files.</a:t>
            </a:r>
          </a:p>
          <a:p>
            <a:pPr algn="l"/>
            <a:r>
              <a:rPr lang="en-US" sz="1000" dirty="0" smtClean="0">
                <a:latin typeface="Courier New" pitchFamily="49" charset="0"/>
                <a:cs typeface="Courier New" pitchFamily="49" charset="0"/>
              </a:rPr>
              <a:t>schema.database</a:t>
            </a:r>
            <a:r>
              <a:rPr lang="en-US" sz="1000" dirty="0" smtClean="0">
                <a:latin typeface="Courier New" pitchFamily="49" charset="0"/>
                <a:cs typeface="Courier New" pitchFamily="49" charset="0"/>
              </a:rPr>
              <a:t> A reference to the database where the schema should be applied.</a:t>
            </a:r>
          </a:p>
          <a:p>
            <a:pPr algn="l"/>
            <a:r>
              <a:rPr lang="en-US" sz="1000" dirty="0" smtClean="0">
                <a:latin typeface="Courier New" pitchFamily="49" charset="0"/>
                <a:cs typeface="Courier New" pitchFamily="49" charset="0"/>
              </a:rPr>
              <a:t>schema.dir The root directory containing the schema files to process. Use either 'file' or 'dir' to locate 	schema files.</a:t>
            </a:r>
          </a:p>
          <a:p>
            <a:pPr algn="l"/>
            <a:r>
              <a:rPr lang="en-US" sz="1000" dirty="0" smtClean="0">
                <a:latin typeface="Courier New" pitchFamily="49" charset="0"/>
                <a:cs typeface="Courier New" pitchFamily="49" charset="0"/>
              </a:rPr>
              <a:t>schema.direct</a:t>
            </a:r>
            <a:r>
              <a:rPr lang="en-US" sz="1000" dirty="0" smtClean="0">
                <a:latin typeface="Courier New" pitchFamily="49" charset="0"/>
                <a:cs typeface="Courier New" pitchFamily="49" charset="0"/>
              </a:rPr>
              <a:t> Deprecated This is a synonym for incremental.</a:t>
            </a:r>
          </a:p>
          <a:p>
            <a:pPr algn="l"/>
            <a:r>
              <a:rPr lang="en-US" sz="1000" dirty="0" smtClean="0">
                <a:latin typeface="Courier New" pitchFamily="49" charset="0"/>
                <a:cs typeface="Courier New" pitchFamily="49" charset="0"/>
              </a:rPr>
              <a:t>schema.excludes</a:t>
            </a:r>
            <a:r>
              <a:rPr lang="en-US" sz="1000" dirty="0" smtClean="0">
                <a:latin typeface="Courier New" pitchFamily="49" charset="0"/>
                <a:cs typeface="Courier New" pitchFamily="49" charset="0"/>
              </a:rPr>
              <a:t> A comma-delimited list of exclude patterns to match schema files in the configured 	directory.</a:t>
            </a:r>
          </a:p>
          <a:p>
            <a:pPr algn="l"/>
            <a:r>
              <a:rPr lang="en-US" sz="1000" dirty="0" smtClean="0">
                <a:latin typeface="Courier New" pitchFamily="49" charset="0"/>
                <a:cs typeface="Courier New" pitchFamily="49" charset="0"/>
              </a:rPr>
              <a:t>schema.file</a:t>
            </a:r>
            <a:r>
              <a:rPr lang="en-US" sz="1000" dirty="0" smtClean="0">
                <a:latin typeface="Courier New" pitchFamily="49" charset="0"/>
                <a:cs typeface="Courier New" pitchFamily="49" charset="0"/>
              </a:rPr>
              <a:t> The schema file to process. Use either 'file' or 'dir' to locate schema files.</a:t>
            </a:r>
          </a:p>
          <a:p>
            <a:pPr algn="l"/>
            <a:r>
              <a:rPr lang="en-US" sz="1000" dirty="0" smtClean="0">
                <a:latin typeface="Courier New" pitchFamily="49" charset="0"/>
                <a:cs typeface="Courier New" pitchFamily="49" charset="0"/>
              </a:rPr>
              <a:t>schema.includes</a:t>
            </a:r>
            <a:r>
              <a:rPr lang="en-US" sz="1000" dirty="0" smtClean="0">
                <a:latin typeface="Courier New" pitchFamily="49" charset="0"/>
                <a:cs typeface="Courier New" pitchFamily="49" charset="0"/>
              </a:rPr>
              <a:t> A comma-delimited list of include patterns to match schema files in the configured 	directory. Default: **/*.</a:t>
            </a:r>
            <a:r>
              <a:rPr lang="en-US" sz="1000" dirty="0" smtClean="0">
                <a:latin typeface="Courier New" pitchFamily="49" charset="0"/>
                <a:cs typeface="Courier New" pitchFamily="49" charset="0"/>
              </a:rPr>
              <a:t>df</a:t>
            </a:r>
            <a:r>
              <a:rPr lang="en-US" sz="1000" dirty="0" smtClean="0">
                <a:latin typeface="Courier New" pitchFamily="49" charset="0"/>
                <a:cs typeface="Courier New" pitchFamily="49" charset="0"/>
              </a:rPr>
              <a:t> </a:t>
            </a:r>
          </a:p>
          <a:p>
            <a:pPr algn="l"/>
            <a:r>
              <a:rPr lang="en-US" sz="1000" dirty="0" smtClean="0">
                <a:latin typeface="Courier New" pitchFamily="49" charset="0"/>
                <a:cs typeface="Courier New" pitchFamily="49" charset="0"/>
              </a:rPr>
              <a:t>schema.incremental</a:t>
            </a:r>
            <a:r>
              <a:rPr lang="en-US" sz="1000" dirty="0" smtClean="0">
                <a:latin typeface="Courier New" pitchFamily="49" charset="0"/>
                <a:cs typeface="Courier New" pitchFamily="49" charset="0"/>
              </a:rPr>
              <a:t> Whether the schema files are incremental or full. Full schema files should be 	configured allowing the system to calculate the incremental difference between the schema file 	and the target database. The only exception to this rule is when adding fields or triggers to 	tables defined in another schema file.</a:t>
            </a:r>
          </a:p>
          <a:p>
            <a:pPr algn="l"/>
            <a:r>
              <a:rPr lang="en-US" sz="1000" dirty="0" smtClean="0">
                <a:latin typeface="Courier New" pitchFamily="49" charset="0"/>
                <a:cs typeface="Courier New" pitchFamily="49" charset="0"/>
              </a:rPr>
              <a:t>schema.objects.excludefiles</a:t>
            </a:r>
            <a:r>
              <a:rPr lang="en-US" sz="1000" dirty="0" smtClean="0">
                <a:latin typeface="Courier New" pitchFamily="49" charset="0"/>
                <a:cs typeface="Courier New" pitchFamily="49" charset="0"/>
              </a:rPr>
              <a:t> A comma-delimited list of files listing schema objects to exclude, one per 	line. Filtering cannot be performed on incremental schema files.</a:t>
            </a:r>
          </a:p>
          <a:p>
            <a:pPr algn="l"/>
            <a:r>
              <a:rPr lang="en-US" sz="1000" dirty="0" smtClean="0">
                <a:latin typeface="Courier New" pitchFamily="49" charset="0"/>
                <a:cs typeface="Courier New" pitchFamily="49" charset="0"/>
              </a:rPr>
              <a:t>schema.objects.excludes</a:t>
            </a:r>
            <a:r>
              <a:rPr lang="en-US" sz="1000" dirty="0" smtClean="0">
                <a:latin typeface="Courier New" pitchFamily="49" charset="0"/>
                <a:cs typeface="Courier New" pitchFamily="49" charset="0"/>
              </a:rPr>
              <a:t> A comma-delimited list of schema objects to exclude. Filtering cannot be performed 	on incremental schema files.</a:t>
            </a:r>
          </a:p>
          <a:p>
            <a:pPr algn="l"/>
            <a:r>
              <a:rPr lang="en-US" sz="1000" dirty="0" smtClean="0">
                <a:latin typeface="Courier New" pitchFamily="49" charset="0"/>
                <a:cs typeface="Courier New" pitchFamily="49" charset="0"/>
              </a:rPr>
              <a:t>schema.objects.includefiles</a:t>
            </a:r>
            <a:r>
              <a:rPr lang="en-US" sz="1000" dirty="0" smtClean="0">
                <a:latin typeface="Courier New" pitchFamily="49" charset="0"/>
                <a:cs typeface="Courier New" pitchFamily="49" charset="0"/>
              </a:rPr>
              <a:t> A comma-delimited list of files listing schema objects to include, one per 	line. Filtering cannot be performed on incremental schema files.</a:t>
            </a:r>
          </a:p>
          <a:p>
            <a:pPr algn="l"/>
            <a:r>
              <a:rPr lang="en-US" sz="1000" dirty="0" smtClean="0">
                <a:latin typeface="Courier New" pitchFamily="49" charset="0"/>
                <a:cs typeface="Courier New" pitchFamily="49" charset="0"/>
              </a:rPr>
              <a:t>schema.objects.includes</a:t>
            </a:r>
            <a:r>
              <a:rPr lang="en-US" sz="1000" dirty="0" smtClean="0">
                <a:latin typeface="Courier New" pitchFamily="49" charset="0"/>
                <a:cs typeface="Courier New" pitchFamily="49" charset="0"/>
              </a:rPr>
              <a:t> A comma-delimited list of schema objects to include. Filtering cannot be performed 	on incremental schema files.</a:t>
            </a:r>
            <a:endParaRPr lang="en-US" sz="1000" dirty="0">
              <a:latin typeface="Courier New" pitchFamily="49" charset="0"/>
              <a:cs typeface="Courier New" pitchFamily="49" charset="0"/>
            </a:endParaRPr>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pPr>
              <a:buNone/>
            </a:pPr>
            <a:r>
              <a:rPr lang="en-US" b="1" dirty="0" smtClean="0"/>
              <a:t>Configuration Files</a:t>
            </a:r>
          </a:p>
          <a:p>
            <a:pPr lvl="1"/>
            <a:r>
              <a:rPr lang="en-US" dirty="0" smtClean="0"/>
              <a:t>Files</a:t>
            </a:r>
          </a:p>
          <a:p>
            <a:pPr lvl="1"/>
            <a:r>
              <a:rPr lang="en-US" dirty="0" smtClean="0"/>
              <a:t>Format</a:t>
            </a:r>
          </a:p>
          <a:p>
            <a:pPr lvl="2"/>
            <a:r>
              <a:rPr lang="en-US" dirty="0" smtClean="0"/>
              <a:t>Keys</a:t>
            </a:r>
          </a:p>
          <a:p>
            <a:pPr lvl="2"/>
            <a:r>
              <a:rPr lang="en-US" dirty="0" smtClean="0"/>
              <a:t>Comments</a:t>
            </a:r>
          </a:p>
          <a:p>
            <a:pPr lvl="1"/>
            <a:r>
              <a:rPr lang="en-US" dirty="0" smtClean="0"/>
              <a:t>References</a:t>
            </a:r>
          </a:p>
          <a:p>
            <a:pPr lvl="2"/>
            <a:r>
              <a:rPr lang="en-US" dirty="0" smtClean="0"/>
              <a:t>Resolution</a:t>
            </a:r>
          </a:p>
          <a:p>
            <a:pPr lvl="2"/>
            <a:r>
              <a:rPr lang="en-US" dirty="0" smtClean="0"/>
              <a:t>Nesting</a:t>
            </a:r>
          </a:p>
          <a:p>
            <a:pPr lvl="2"/>
            <a:r>
              <a:rPr lang="en-US" dirty="0" smtClean="0"/>
              <a:t>Escaping</a:t>
            </a:r>
          </a:p>
          <a:p>
            <a:pPr lvl="2"/>
            <a:r>
              <a:rPr lang="en-US" dirty="0" smtClean="0"/>
              <a:t>Dereferencing Aliases</a:t>
            </a:r>
          </a:p>
          <a:p>
            <a:pPr lvl="1"/>
            <a:r>
              <a:rPr lang="en-US" dirty="0" smtClean="0"/>
              <a:t>Annotations</a:t>
            </a:r>
          </a:p>
          <a:p>
            <a:pPr lvl="2"/>
            <a:r>
              <a:rPr lang="en-US" dirty="0" smtClean="0"/>
              <a:t>@if</a:t>
            </a:r>
          </a:p>
          <a:p>
            <a:pPr lvl="2"/>
            <a:r>
              <a:rPr lang="en-US" dirty="0" smtClean="0"/>
              <a:t>@unless</a:t>
            </a:r>
          </a:p>
          <a:p>
            <a:pPr lvl="2"/>
            <a:r>
              <a:rPr lang="en-US" dirty="0" smtClean="0"/>
              <a:t>@end</a:t>
            </a:r>
          </a:p>
          <a:p>
            <a:pPr lvl="3"/>
            <a:r>
              <a:rPr lang="en-US" dirty="0" smtClean="0"/>
              <a:t>If/Unless Tests</a:t>
            </a:r>
          </a:p>
          <a:p>
            <a:pPr lvl="2"/>
            <a:r>
              <a:rPr lang="en-US" dirty="0" smtClean="0"/>
              <a:t>@extends</a:t>
            </a:r>
          </a:p>
          <a:p>
            <a:pPr lvl="2"/>
            <a:r>
              <a:rPr lang="en-US" dirty="0" smtClean="0"/>
              <a:t>@</a:t>
            </a:r>
            <a:r>
              <a:rPr lang="en-US" dirty="0" smtClean="0"/>
              <a:t>aliasof</a:t>
            </a:r>
            <a:endParaRPr lang="en-US" dirty="0" smtClean="0"/>
          </a:p>
          <a:p>
            <a:pPr lvl="2"/>
            <a:r>
              <a:rPr lang="en-US" dirty="0" smtClean="0"/>
              <a:t>@ref</a:t>
            </a:r>
          </a:p>
          <a:p>
            <a:pPr lvl="2"/>
            <a:r>
              <a:rPr lang="en-US" dirty="0" smtClean="0"/>
              <a:t>@append</a:t>
            </a:r>
          </a:p>
          <a:p>
            <a:pPr lvl="2"/>
            <a:r>
              <a:rPr lang="en-US" dirty="0" smtClean="0"/>
              <a:t>@</a:t>
            </a:r>
            <a:r>
              <a:rPr lang="en-US" dirty="0" smtClean="0"/>
              <a:t>noappend</a:t>
            </a:r>
            <a:endParaRPr lang="en-US" dirty="0" smtClean="0"/>
          </a:p>
          <a:p>
            <a:pPr lvl="2"/>
            <a:r>
              <a:rPr lang="en-US" dirty="0" smtClean="0"/>
              <a:t>@group</a:t>
            </a:r>
          </a:p>
          <a:p>
            <a:pPr lvl="2"/>
            <a:r>
              <a:rPr lang="en-US" dirty="0" smtClean="0"/>
              <a:t>@</a:t>
            </a:r>
            <a:r>
              <a:rPr lang="en-US" dirty="0" smtClean="0"/>
              <a:t>grouporder</a:t>
            </a:r>
            <a:endParaRPr lang="en-US" dirty="0" smtClean="0"/>
          </a:p>
          <a:p>
            <a:pPr lvl="2"/>
            <a:r>
              <a:rPr lang="en-US" dirty="0" smtClean="0"/>
              <a:t>@port</a:t>
            </a:r>
          </a:p>
          <a:p>
            <a:pPr lvl="2"/>
            <a:r>
              <a:rPr lang="en-US" dirty="0" smtClean="0"/>
              <a:t>@exclude</a:t>
            </a:r>
          </a:p>
          <a:p>
            <a:pPr lvl="2"/>
            <a:r>
              <a:rPr lang="en-US" dirty="0" smtClean="0"/>
              <a:t>@patch</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Files</a:t>
            </a:r>
          </a:p>
          <a:p>
            <a:pPr>
              <a:buNone/>
            </a:pPr>
            <a:r>
              <a:rPr lang="en-US" dirty="0" smtClean="0"/>
              <a:t>Administrative settings are defined in configuration files that are processed to create the application configuration.</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graphicFrame>
        <p:nvGraphicFramePr>
          <p:cNvPr id="5" name="Table 4"/>
          <p:cNvGraphicFramePr>
            <a:graphicFrameLocks noGrp="1"/>
          </p:cNvGraphicFramePr>
          <p:nvPr/>
        </p:nvGraphicFramePr>
        <p:xfrm>
          <a:off x="484739" y="3183875"/>
          <a:ext cx="8186922" cy="2321988"/>
        </p:xfrm>
        <a:graphic>
          <a:graphicData uri="http://schemas.openxmlformats.org/drawingml/2006/table">
            <a:tbl>
              <a:tblPr firstRow="1" bandRow="1">
                <a:tableStyleId>{5C22544A-7EE6-4342-B048-85BDC9FD1C3A}</a:tableStyleId>
              </a:tblPr>
              <a:tblGrid>
                <a:gridCol w="1288974"/>
                <a:gridCol w="3029639"/>
                <a:gridCol w="3868309"/>
              </a:tblGrid>
              <a:tr h="375843">
                <a:tc>
                  <a:txBody>
                    <a:bodyPr/>
                    <a:lstStyle/>
                    <a:p>
                      <a:r>
                        <a:rPr lang="en-US" dirty="0" smtClean="0"/>
                        <a:t>Type</a:t>
                      </a:r>
                      <a:endParaRPr lang="en-US" dirty="0"/>
                    </a:p>
                  </a:txBody>
                  <a:tcPr/>
                </a:tc>
                <a:tc>
                  <a:txBody>
                    <a:bodyPr/>
                    <a:lstStyle/>
                    <a:p>
                      <a:r>
                        <a:rPr lang="en-US" dirty="0" smtClean="0"/>
                        <a:t>Location</a:t>
                      </a:r>
                      <a:endParaRPr lang="en-US" dirty="0"/>
                    </a:p>
                  </a:txBody>
                  <a:tcPr/>
                </a:tc>
                <a:tc>
                  <a:txBody>
                    <a:bodyPr/>
                    <a:lstStyle/>
                    <a:p>
                      <a:r>
                        <a:rPr lang="en-US" dirty="0" smtClean="0"/>
                        <a:t>Role</a:t>
                      </a:r>
                      <a:endParaRPr lang="en-US" dirty="0"/>
                    </a:p>
                  </a:txBody>
                  <a:tcPr/>
                </a:tc>
              </a:tr>
              <a:tr h="648715">
                <a:tc>
                  <a:txBody>
                    <a:bodyPr/>
                    <a:lstStyle/>
                    <a:p>
                      <a:r>
                        <a:rPr lang="en-US" dirty="0" smtClean="0"/>
                        <a:t>Instance</a:t>
                      </a:r>
                      <a:endParaRPr lang="en-US" dirty="0"/>
                    </a:p>
                  </a:txBody>
                  <a:tcPr/>
                </a:tc>
                <a:tc>
                  <a:txBody>
                    <a:bodyPr/>
                    <a:lstStyle/>
                    <a:p>
                      <a:r>
                        <a:rPr lang="en-US" dirty="0" smtClean="0"/>
                        <a:t>build/config/configuration</a:t>
                      </a:r>
                      <a:r>
                        <a:rPr lang="en-US" baseline="0" dirty="0" smtClean="0"/>
                        <a:t> properties</a:t>
                      </a:r>
                      <a:endParaRPr lang="en-US" dirty="0"/>
                    </a:p>
                  </a:txBody>
                  <a:tcPr/>
                </a:tc>
                <a:tc>
                  <a:txBody>
                    <a:bodyPr/>
                    <a:lstStyle/>
                    <a:p>
                      <a:r>
                        <a:rPr lang="en-US" dirty="0" smtClean="0"/>
                        <a:t>Instance</a:t>
                      </a:r>
                      <a:r>
                        <a:rPr lang="en-US" baseline="0" dirty="0" smtClean="0"/>
                        <a:t> specific settings</a:t>
                      </a:r>
                      <a:endParaRPr lang="en-US" dirty="0"/>
                    </a:p>
                  </a:txBody>
                  <a:tcPr/>
                </a:tc>
              </a:tr>
              <a:tr h="648715">
                <a:tc>
                  <a:txBody>
                    <a:bodyPr/>
                    <a:lstStyle/>
                    <a:p>
                      <a:r>
                        <a:rPr lang="en-US" dirty="0" smtClean="0"/>
                        <a:t>System</a:t>
                      </a:r>
                      <a:endParaRPr lang="en-US" dirty="0"/>
                    </a:p>
                  </a:txBody>
                  <a:tcPr/>
                </a:tc>
                <a:tc>
                  <a:txBody>
                    <a:bodyPr/>
                    <a:lstStyle/>
                    <a:p>
                      <a:r>
                        <a:rPr lang="en-US" dirty="0" smtClean="0"/>
                        <a:t>build/config/system</a:t>
                      </a:r>
                      <a:endParaRPr lang="en-US" dirty="0"/>
                    </a:p>
                  </a:txBody>
                  <a:tcPr/>
                </a:tc>
                <a:tc>
                  <a:txBody>
                    <a:bodyPr/>
                    <a:lstStyle/>
                    <a:p>
                      <a:r>
                        <a:rPr lang="en-US" dirty="0" smtClean="0"/>
                        <a:t>Base product configuration + environment settings</a:t>
                      </a:r>
                      <a:endParaRPr lang="en-US" dirty="0"/>
                    </a:p>
                  </a:txBody>
                  <a:tcPr/>
                </a:tc>
              </a:tr>
              <a:tr h="648715">
                <a:tc>
                  <a:txBody>
                    <a:bodyPr/>
                    <a:lstStyle/>
                    <a:p>
                      <a:r>
                        <a:rPr lang="en-US" dirty="0" smtClean="0"/>
                        <a:t>Package</a:t>
                      </a:r>
                      <a:endParaRPr lang="en-US" dirty="0"/>
                    </a:p>
                  </a:txBody>
                  <a:tcPr/>
                </a:tc>
                <a:tc>
                  <a:txBody>
                    <a:bodyPr/>
                    <a:lstStyle/>
                    <a:p>
                      <a:r>
                        <a:rPr lang="en-US" dirty="0" smtClean="0"/>
                        <a:t>build/config/packages</a:t>
                      </a:r>
                      <a:endParaRPr lang="en-US" dirty="0"/>
                    </a:p>
                  </a:txBody>
                  <a:tcPr/>
                </a:tc>
                <a:tc>
                  <a:txBody>
                    <a:bodyPr/>
                    <a:lstStyle/>
                    <a:p>
                      <a:r>
                        <a:rPr lang="en-US" sz="1800" kern="1200" baseline="0" dirty="0" smtClean="0">
                          <a:solidFill>
                            <a:schemeClr val="dk1"/>
                          </a:solidFill>
                          <a:latin typeface="+mn-lt"/>
                          <a:ea typeface="+mn-ea"/>
                          <a:cs typeface="+mn-cs"/>
                        </a:rPr>
                        <a:t>Factory default settings distributed in packages.</a:t>
                      </a:r>
                      <a:endParaRPr lang="en-US" dirty="0"/>
                    </a:p>
                  </a:txBody>
                  <a:tcPr/>
                </a:tc>
              </a:tr>
            </a:tbl>
          </a:graphicData>
        </a:graphic>
      </p:graphicFrame>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instance document settings override the system document settings which in turn override the package document settings. The </a:t>
            </a:r>
            <a:r>
              <a:rPr lang="en-US" dirty="0" smtClean="0"/>
              <a:t>config.order</a:t>
            </a:r>
            <a:r>
              <a:rPr lang="en-US" dirty="0" smtClean="0"/>
              <a:t> setting defines the precedence order between system documents. Configuration files can reference settings defined in other configuration files.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Format</a:t>
            </a:r>
          </a:p>
          <a:p>
            <a:pPr>
              <a:buNone/>
            </a:pPr>
            <a:r>
              <a:rPr lang="en-US" dirty="0" smtClean="0"/>
              <a:t>Settings are defined one per line using the syntax:</a:t>
            </a:r>
          </a:p>
          <a:p>
            <a:pPr>
              <a:buNone/>
            </a:pPr>
            <a:r>
              <a:rPr lang="en-US" sz="2400" dirty="0" smtClean="0">
                <a:latin typeface="Courier New" pitchFamily="49" charset="0"/>
                <a:cs typeface="Courier New" pitchFamily="49" charset="0"/>
              </a:rPr>
              <a:t>KEY=VALUE</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1454220" y="3525401"/>
            <a:ext cx="6224533" cy="230832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ns.name=ns-default</a:t>
            </a:r>
          </a:p>
          <a:p>
            <a:pPr algn="l"/>
            <a:r>
              <a:rPr lang="en-US" sz="1600" dirty="0" smtClean="0">
                <a:latin typeface="Courier New" pitchFamily="49" charset="0"/>
                <a:cs typeface="Courier New" pitchFamily="49" charset="0"/>
              </a:rPr>
              <a:t>ns.allowruntimeupdates</a:t>
            </a:r>
            <a:r>
              <a:rPr lang="en-US" sz="1600" dirty="0" smtClean="0">
                <a:latin typeface="Courier New" pitchFamily="49" charset="0"/>
                <a:cs typeface="Courier New" pitchFamily="49" charset="0"/>
              </a:rPr>
              <a:t>=0</a:t>
            </a:r>
          </a:p>
          <a:p>
            <a:pPr algn="l"/>
            <a:r>
              <a:rPr lang="en-US" sz="1600" dirty="0" smtClean="0">
                <a:latin typeface="Courier New" pitchFamily="49" charset="0"/>
                <a:cs typeface="Courier New" pitchFamily="49" charset="0"/>
              </a:rPr>
              <a:t>ns.autostart</a:t>
            </a:r>
            <a:r>
              <a:rPr lang="en-US" sz="1600" dirty="0" smtClean="0">
                <a:latin typeface="Courier New" pitchFamily="49" charset="0"/>
                <a:cs typeface="Courier New" pitchFamily="49" charset="0"/>
              </a:rPr>
              <a:t>=1</a:t>
            </a:r>
          </a:p>
          <a:p>
            <a:pPr algn="l"/>
            <a:r>
              <a:rPr lang="en-US" sz="1600" dirty="0" smtClean="0">
                <a:latin typeface="Courier New" pitchFamily="49" charset="0"/>
                <a:cs typeface="Courier New" pitchFamily="49" charset="0"/>
              </a:rPr>
              <a:t>ns.brokerkeepalivetimeout</a:t>
            </a:r>
            <a:r>
              <a:rPr lang="en-US" sz="1600" dirty="0" smtClean="0">
                <a:latin typeface="Courier New" pitchFamily="49" charset="0"/>
                <a:cs typeface="Courier New" pitchFamily="49" charset="0"/>
              </a:rPr>
              <a:t>=30</a:t>
            </a:r>
          </a:p>
          <a:p>
            <a:pPr algn="l"/>
            <a:r>
              <a:rPr lang="en-US" sz="1600" dirty="0" smtClean="0">
                <a:latin typeface="Courier New" pitchFamily="49" charset="0"/>
                <a:cs typeface="Courier New" pitchFamily="49" charset="0"/>
              </a:rPr>
              <a:t>ns.classmain</a:t>
            </a:r>
            <a:r>
              <a:rPr lang="en-US" sz="1600" dirty="0" smtClean="0">
                <a:latin typeface="Courier New" pitchFamily="49" charset="0"/>
                <a:cs typeface="Courier New" pitchFamily="49" charset="0"/>
              </a:rPr>
              <a:t>=</a:t>
            </a:r>
            <a:r>
              <a:rPr lang="en-US" sz="1600" dirty="0" smtClean="0">
                <a:latin typeface="Courier New" pitchFamily="49" charset="0"/>
                <a:cs typeface="Courier New" pitchFamily="49" charset="0"/>
              </a:rPr>
              <a:t>com.progress.nameserver.NameServer</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ns.collectstatsdata</a:t>
            </a:r>
            <a:r>
              <a:rPr lang="en-US" sz="1600" dirty="0" smtClean="0">
                <a:latin typeface="Courier New" pitchFamily="49" charset="0"/>
                <a:cs typeface="Courier New" pitchFamily="49" charset="0"/>
              </a:rPr>
              <a:t>=0</a:t>
            </a:r>
          </a:p>
          <a:p>
            <a:pPr algn="l"/>
            <a:r>
              <a:rPr lang="en-US" sz="1600" dirty="0" smtClean="0">
                <a:latin typeface="Courier New" pitchFamily="49" charset="0"/>
                <a:cs typeface="Courier New" pitchFamily="49" charset="0"/>
              </a:rPr>
              <a:t>ns.environment</a:t>
            </a:r>
            <a:r>
              <a:rPr lang="en-US" sz="1600" dirty="0" smtClean="0">
                <a:latin typeface="Courier New" pitchFamily="49" charset="0"/>
                <a:cs typeface="Courier New" pitchFamily="49" charset="0"/>
              </a:rPr>
              <a:t>=${name}</a:t>
            </a:r>
          </a:p>
          <a:p>
            <a:pPr algn="l"/>
            <a:r>
              <a:rPr lang="en-US" sz="1600" dirty="0" smtClean="0">
                <a:latin typeface="Courier New" pitchFamily="49" charset="0"/>
                <a:cs typeface="Courier New" pitchFamily="49" charset="0"/>
              </a:rPr>
              <a:t>ns.hostname</a:t>
            </a:r>
            <a:r>
              <a:rPr lang="en-US" sz="1600" dirty="0" smtClean="0">
                <a:latin typeface="Courier New" pitchFamily="49" charset="0"/>
                <a:cs typeface="Courier New" pitchFamily="49" charset="0"/>
              </a:rPr>
              <a:t>=${host}</a:t>
            </a:r>
          </a:p>
          <a:p>
            <a:pPr algn="l"/>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Keys</a:t>
            </a:r>
          </a:p>
          <a:p>
            <a:pPr>
              <a:buNone/>
            </a:pPr>
            <a:r>
              <a:rPr lang="en-US" dirty="0" smtClean="0"/>
              <a:t>The convention is to use names with lowercase characters and the period as a delimiter for compound names (</a:t>
            </a:r>
            <a:r>
              <a:rPr lang="en-US" dirty="0" smtClean="0"/>
              <a:t>e.g.</a:t>
            </a:r>
            <a:r>
              <a:rPr lang="en-US" i="1" dirty="0" smtClean="0"/>
              <a:t>dbserver.module.afterimagebuffers</a:t>
            </a:r>
            <a:r>
              <a:rPr lang="en-US" i="1" dirty="0" smtClean="0"/>
              <a:t>).</a:t>
            </a:r>
          </a:p>
          <a:p>
            <a:pPr>
              <a:buNone/>
            </a:pPr>
            <a:r>
              <a:rPr lang="en-US" b="1" i="1" dirty="0" smtClean="0"/>
              <a:t>Comments</a:t>
            </a:r>
          </a:p>
          <a:p>
            <a:pPr>
              <a:buNone/>
            </a:pPr>
            <a:r>
              <a:rPr lang="en-US" dirty="0" smtClean="0"/>
              <a:t>A comment line is started with the hash (#) character.</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892366" y="4935558"/>
            <a:ext cx="7337234" cy="70788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 The physical name of the qaddb database.</a:t>
            </a:r>
          </a:p>
          <a:p>
            <a:pPr algn="l"/>
            <a:r>
              <a:rPr lang="en-US" sz="2000" dirty="0" smtClean="0">
                <a:latin typeface="Courier New" pitchFamily="49" charset="0"/>
                <a:cs typeface="Courier New" pitchFamily="49" charset="0"/>
              </a:rPr>
              <a:t>db.qaddb.physicalname</a:t>
            </a:r>
            <a:r>
              <a:rPr lang="en-US" sz="2000" dirty="0" smtClean="0">
                <a:latin typeface="Courier New" pitchFamily="49" charset="0"/>
                <a:cs typeface="Courier New" pitchFamily="49" charset="0"/>
              </a:rPr>
              <a:t>=</a:t>
            </a:r>
            <a:r>
              <a:rPr lang="en-US" sz="2000" dirty="0" smtClean="0">
                <a:latin typeface="Courier New" pitchFamily="49" charset="0"/>
                <a:cs typeface="Courier New" pitchFamily="49" charset="0"/>
              </a:rPr>
              <a:t>qadprod</a:t>
            </a:r>
            <a:endParaRPr lang="en-US" sz="2000" dirty="0">
              <a:latin typeface="Courier New" pitchFamily="49" charset="0"/>
              <a:cs typeface="Courier New" pitchFamily="49" charset="0"/>
            </a:endParaRPr>
          </a:p>
        </p:txBody>
      </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References</a:t>
            </a:r>
          </a:p>
          <a:p>
            <a:pPr>
              <a:buNone/>
            </a:pPr>
            <a:r>
              <a:rPr lang="en-US" dirty="0" smtClean="0"/>
              <a:t>Values may reference other settings.</a:t>
            </a:r>
          </a:p>
          <a:p>
            <a:pPr>
              <a:buNone/>
            </a:pPr>
            <a:r>
              <a:rPr lang="en-US" dirty="0" smtClean="0">
                <a:latin typeface="Courier New" pitchFamily="49" charset="0"/>
                <a:cs typeface="Courier New" pitchFamily="49" charset="0"/>
              </a:rPr>
              <a:t>${[REFERENCE]}</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03383" y="3117766"/>
            <a:ext cx="7315200" cy="33855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mongodb.default.logfile</a:t>
            </a:r>
            <a:r>
              <a:rPr lang="en-US" sz="1600" dirty="0" smtClean="0">
                <a:latin typeface="Courier New" pitchFamily="49" charset="0"/>
                <a:cs typeface="Courier New" pitchFamily="49" charset="0"/>
              </a:rPr>
              <a:t>=${appdir.logs}/${name}.</a:t>
            </a:r>
            <a:r>
              <a:rPr lang="en-US" sz="1600" dirty="0" smtClean="0">
                <a:latin typeface="Courier New" pitchFamily="49" charset="0"/>
                <a:cs typeface="Courier New" pitchFamily="49" charset="0"/>
              </a:rPr>
              <a:t>mongodb.log</a:t>
            </a:r>
            <a:endParaRPr lang="en-US" sz="1600" dirty="0">
              <a:latin typeface="Courier New" pitchFamily="49" charset="0"/>
              <a:cs typeface="Courier New" pitchFamily="49" charset="0"/>
            </a:endParaRPr>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Resolution</a:t>
            </a:r>
          </a:p>
          <a:p>
            <a:r>
              <a:rPr lang="en-US" dirty="0" smtClean="0"/>
              <a:t>A reference is resolved using the following algorithm:</a:t>
            </a:r>
          </a:p>
          <a:p>
            <a:pPr lvl="1"/>
            <a:r>
              <a:rPr lang="en-US" dirty="0" smtClean="0"/>
              <a:t>Resolve the reference relative to the parent of the referencing key.</a:t>
            </a:r>
          </a:p>
          <a:p>
            <a:pPr lvl="1"/>
            <a:r>
              <a:rPr lang="en-US" dirty="0" smtClean="0"/>
              <a:t>Resolve the reference as an absolute reference.</a:t>
            </a:r>
          </a:p>
          <a:p>
            <a:pPr lvl="1"/>
            <a:r>
              <a:rPr lang="en-US" dirty="0" smtClean="0"/>
              <a:t>Resolve the reference as a Java system property.</a:t>
            </a:r>
          </a:p>
          <a:p>
            <a:pPr lvl="1"/>
            <a:r>
              <a:rPr lang="en-US" dirty="0" smtClean="0"/>
              <a:t>Replace the reference with an empty string.</a:t>
            </a:r>
          </a:p>
          <a:p>
            <a:pPr>
              <a:buNone/>
            </a:pPr>
            <a:endParaRPr lang="en-US" i="1"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Example</a:t>
            </a:r>
          </a:p>
          <a:p>
            <a:pPr>
              <a:buNone/>
            </a:pPr>
            <a:endParaRPr lang="en-US" i="1" dirty="0" smtClean="0"/>
          </a:p>
          <a:p>
            <a:pPr>
              <a:buNone/>
            </a:pPr>
            <a:endParaRPr lang="en-US" i="1" dirty="0" smtClean="0"/>
          </a:p>
          <a:p>
            <a:pPr marL="514350" indent="-514350">
              <a:buFont typeface="+mj-lt"/>
              <a:buAutoNum type="arabicPeriod"/>
            </a:pPr>
            <a:r>
              <a:rPr lang="en-US" dirty="0" smtClean="0"/>
              <a:t>Replace "${user}" with the value of the setting </a:t>
            </a:r>
            <a:r>
              <a:rPr lang="en-US" i="1" dirty="0" smtClean="0"/>
              <a:t>foo.user</a:t>
            </a:r>
            <a:r>
              <a:rPr lang="en-US" i="1" dirty="0" smtClean="0"/>
              <a:t> if defined.</a:t>
            </a:r>
          </a:p>
          <a:p>
            <a:pPr marL="514350" indent="-514350">
              <a:buFont typeface="+mj-lt"/>
              <a:buAutoNum type="arabicPeriod"/>
            </a:pPr>
            <a:r>
              <a:rPr lang="en-US" dirty="0" smtClean="0"/>
              <a:t>Replace "${user}" with the value of the setting </a:t>
            </a:r>
            <a:r>
              <a:rPr lang="en-US" i="1" dirty="0" smtClean="0"/>
              <a:t>user if defined.</a:t>
            </a:r>
          </a:p>
          <a:p>
            <a:pPr marL="514350" indent="-514350">
              <a:buFont typeface="+mj-lt"/>
              <a:buAutoNum type="arabicPeriod"/>
            </a:pPr>
            <a:r>
              <a:rPr lang="en-US" dirty="0" smtClean="0"/>
              <a:t>Replace "${user}" with the value of the Java system property </a:t>
            </a:r>
            <a:r>
              <a:rPr lang="en-US" i="1" dirty="0" smtClean="0"/>
              <a:t>user if defined.</a:t>
            </a:r>
          </a:p>
          <a:p>
            <a:pPr marL="514350" indent="-514350">
              <a:buFont typeface="+mj-lt"/>
              <a:buAutoNum type="arabicPeriod"/>
            </a:pPr>
            <a:r>
              <a:rPr lang="en-US" dirty="0" smtClean="0"/>
              <a:t>Remove "${user}".</a:t>
            </a:r>
            <a:endParaRPr lang="en-US" i="1"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03382" y="1608417"/>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foo.bar=Hello ${user}</a:t>
            </a:r>
            <a:endParaRPr lang="en-US" sz="2400" dirty="0">
              <a:latin typeface="Courier New" pitchFamily="49" charset="0"/>
              <a:cs typeface="Courier New" pitchFamily="49"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Configuring </a:t>
            </a:r>
          </a:p>
          <a:p>
            <a:pPr>
              <a:buNone/>
            </a:pPr>
            <a:r>
              <a:rPr lang="en-US" dirty="0" smtClean="0"/>
              <a:t>A database backup is associated with a tag which is a name to identify the backup. By default backups are associated with the tag "default", but this can be overridden with the request. </a:t>
            </a:r>
            <a:endParaRPr lang="en-US" dirty="0"/>
          </a:p>
        </p:txBody>
      </p:sp>
      <p:sp>
        <p:nvSpPr>
          <p:cNvPr id="3" name="Title 2"/>
          <p:cNvSpPr>
            <a:spLocks noGrp="1"/>
          </p:cNvSpPr>
          <p:nvPr>
            <p:ph type="title"/>
          </p:nvPr>
        </p:nvSpPr>
        <p:spPr/>
        <p:txBody>
          <a:bodyPr/>
          <a:lstStyle/>
          <a:p>
            <a:r>
              <a:rPr lang="en-US" dirty="0" smtClean="0"/>
              <a:t>Database Backups</a:t>
            </a:r>
            <a:endParaRPr lang="en-US" dirty="0"/>
          </a:p>
        </p:txBody>
      </p:sp>
      <p:sp>
        <p:nvSpPr>
          <p:cNvPr id="5" name="TextBox 4"/>
          <p:cNvSpPr txBox="1"/>
          <p:nvPr/>
        </p:nvSpPr>
        <p:spPr>
          <a:xfrm>
            <a:off x="936434" y="3800819"/>
            <a:ext cx="7271132"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-tag:grs-install database-backup</a:t>
            </a:r>
            <a:endParaRPr lang="en-US" sz="2000" dirty="0">
              <a:latin typeface="Courier New" pitchFamily="49" charset="0"/>
              <a:cs typeface="Courier New" pitchFamily="49" charset="0"/>
            </a:endParaRPr>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Nesting</a:t>
            </a:r>
          </a:p>
          <a:p>
            <a:pPr>
              <a:buNone/>
            </a:pPr>
            <a:r>
              <a:rPr lang="en-US" dirty="0" smtClean="0"/>
              <a:t>References can be nested.</a:t>
            </a:r>
          </a:p>
          <a:p>
            <a:pPr>
              <a:buNone/>
            </a:pPr>
            <a:r>
              <a:rPr lang="en-US" dirty="0" smtClean="0"/>
              <a:t>Ex. </a:t>
            </a:r>
            <a:r>
              <a:rPr lang="en-US" dirty="0" smtClean="0"/>
              <a:t>russian.dolls</a:t>
            </a:r>
            <a:r>
              <a:rPr lang="en-US" dirty="0" smtClean="0"/>
              <a:t>=d</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14400" y="2875401"/>
            <a:ext cx="7293166" cy="1077218"/>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a=d</a:t>
            </a:r>
          </a:p>
          <a:p>
            <a:pPr algn="l"/>
            <a:r>
              <a:rPr lang="en-US" sz="1600" dirty="0" smtClean="0">
                <a:latin typeface="Courier New" pitchFamily="49" charset="0"/>
                <a:cs typeface="Courier New" pitchFamily="49" charset="0"/>
              </a:rPr>
              <a:t>b=a</a:t>
            </a:r>
          </a:p>
          <a:p>
            <a:pPr algn="l"/>
            <a:r>
              <a:rPr lang="en-US" sz="1600" dirty="0" smtClean="0">
                <a:latin typeface="Courier New" pitchFamily="49" charset="0"/>
                <a:cs typeface="Courier New" pitchFamily="49" charset="0"/>
              </a:rPr>
              <a:t>c=b</a:t>
            </a:r>
          </a:p>
          <a:p>
            <a:pPr algn="l"/>
            <a:r>
              <a:rPr lang="en-US" sz="1600" dirty="0" smtClean="0">
                <a:latin typeface="Courier New" pitchFamily="49" charset="0"/>
                <a:cs typeface="Courier New" pitchFamily="49" charset="0"/>
              </a:rPr>
              <a:t>russian.dolls</a:t>
            </a:r>
            <a:r>
              <a:rPr lang="en-US" sz="1600" dirty="0" smtClean="0">
                <a:latin typeface="Courier New" pitchFamily="49" charset="0"/>
                <a:cs typeface="Courier New" pitchFamily="49" charset="0"/>
              </a:rPr>
              <a:t>=${${${c}}}</a:t>
            </a:r>
            <a:endParaRPr lang="en-US" sz="1600" dirty="0">
              <a:latin typeface="Courier New" pitchFamily="49" charset="0"/>
              <a:cs typeface="Courier New" pitchFamily="49" charset="0"/>
            </a:endParaRPr>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Escaping</a:t>
            </a:r>
          </a:p>
          <a:p>
            <a:pPr>
              <a:buNone/>
            </a:pPr>
            <a:r>
              <a:rPr lang="en-US" dirty="0" smtClean="0"/>
              <a:t>To prevent YAB from interpreting a literal "${" as a property reference, the "$" can be escaped by doubling the "$“ character.</a:t>
            </a:r>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881349" y="3514381"/>
            <a:ext cx="7315200"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foo.bar=Hello $${user}</a:t>
            </a:r>
            <a:endParaRPr lang="en-US" sz="2400" dirty="0">
              <a:latin typeface="Courier New" pitchFamily="49" charset="0"/>
              <a:cs typeface="Courier New" pitchFamily="49" charset="0"/>
            </a:endParaRPr>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Dereferencing Aliases</a:t>
            </a:r>
          </a:p>
          <a:p>
            <a:pPr>
              <a:buNone/>
            </a:pPr>
            <a:r>
              <a:rPr lang="en-US" dirty="0" smtClean="0"/>
              <a:t>The following syntax can be used to dereference settings that might be aliased (see below @</a:t>
            </a:r>
            <a:r>
              <a:rPr lang="en-US" dirty="0" smtClean="0"/>
              <a:t>aliasof</a:t>
            </a:r>
            <a:r>
              <a:rPr lang="en-US" dirty="0" smtClean="0"/>
              <a:t>)</a:t>
            </a:r>
          </a:p>
          <a:p>
            <a:pPr>
              <a:buNone/>
            </a:pPr>
            <a:r>
              <a:rPr lang="en-US" dirty="0" smtClean="0">
                <a:latin typeface="Courier New" pitchFamily="49" charset="0"/>
                <a:cs typeface="Courier New" pitchFamily="49" charset="0"/>
              </a:rPr>
              <a:t>${&lt;[REFERENCE]}</a:t>
            </a:r>
          </a:p>
          <a:p>
            <a:pPr>
              <a:buNone/>
            </a:pPr>
            <a:r>
              <a:rPr lang="en-US" i="1" dirty="0" smtClean="0"/>
              <a:t>Example </a:t>
            </a:r>
            <a:r>
              <a:rPr lang="en-US" dirty="0" smtClean="0"/>
              <a:t>d=c and e=b</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2566930" y="3999123"/>
            <a:ext cx="4010140" cy="1477328"/>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a=&gt;c</a:t>
            </a:r>
          </a:p>
          <a:p>
            <a:pPr algn="l"/>
            <a:r>
              <a:rPr lang="en-US" sz="1800" dirty="0" smtClean="0">
                <a:latin typeface="Courier New" pitchFamily="49" charset="0"/>
                <a:cs typeface="Courier New" pitchFamily="49" charset="0"/>
              </a:rPr>
              <a:t>b.color</a:t>
            </a:r>
            <a:r>
              <a:rPr lang="en-US" sz="1800" dirty="0" smtClean="0">
                <a:latin typeface="Courier New" pitchFamily="49" charset="0"/>
                <a:cs typeface="Courier New" pitchFamily="49" charset="0"/>
              </a:rPr>
              <a:t>=orange</a:t>
            </a:r>
          </a:p>
          <a:p>
            <a:pPr algn="l"/>
            <a:r>
              <a:rPr lang="en-US" sz="1800" dirty="0" smtClean="0">
                <a:latin typeface="Courier New" pitchFamily="49" charset="0"/>
                <a:cs typeface="Courier New" pitchFamily="49" charset="0"/>
              </a:rPr>
              <a:t>c.color</a:t>
            </a:r>
            <a:r>
              <a:rPr lang="en-US" sz="1800" dirty="0" smtClean="0">
                <a:latin typeface="Courier New" pitchFamily="49" charset="0"/>
                <a:cs typeface="Courier New" pitchFamily="49" charset="0"/>
              </a:rPr>
              <a:t>=blue</a:t>
            </a:r>
          </a:p>
          <a:p>
            <a:pPr algn="l"/>
            <a:r>
              <a:rPr lang="en-US" sz="1800" dirty="0" smtClean="0">
                <a:latin typeface="Courier New" pitchFamily="49" charset="0"/>
                <a:cs typeface="Courier New" pitchFamily="49" charset="0"/>
              </a:rPr>
              <a:t>d=${&lt;a}</a:t>
            </a:r>
          </a:p>
          <a:p>
            <a:pPr algn="l"/>
            <a:r>
              <a:rPr lang="en-US" sz="1800" dirty="0" smtClean="0">
                <a:latin typeface="Courier New" pitchFamily="49" charset="0"/>
                <a:cs typeface="Courier New" pitchFamily="49" charset="0"/>
              </a:rPr>
              <a:t>e=${&lt;b}</a:t>
            </a:r>
            <a:endParaRPr lang="en-US" sz="1800" dirty="0">
              <a:latin typeface="Courier New" pitchFamily="49" charset="0"/>
              <a:cs typeface="Courier New" pitchFamily="49" charset="0"/>
            </a:endParaRPr>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Annotations</a:t>
            </a:r>
          </a:p>
          <a:p>
            <a:pPr>
              <a:buNone/>
            </a:pPr>
            <a:r>
              <a:rPr lang="en-US" dirty="0" smtClean="0"/>
              <a:t>Annotations define additional information about a setting or a group of settings using the syntax:</a:t>
            </a:r>
          </a:p>
          <a:p>
            <a:pPr>
              <a:buNone/>
            </a:pPr>
            <a:r>
              <a:rPr lang="en-US" sz="2400" dirty="0" smtClean="0">
                <a:latin typeface="Courier New" pitchFamily="49" charset="0"/>
                <a:cs typeface="Courier New" pitchFamily="49" charset="0"/>
              </a:rPr>
              <a:t># @[ANNOTATION NAME]</a:t>
            </a:r>
          </a:p>
          <a:p>
            <a:pPr>
              <a:buNone/>
            </a:pPr>
            <a:r>
              <a:rPr lang="en-US" sz="2400" dirty="0" smtClean="0">
                <a:latin typeface="Courier New" pitchFamily="49" charset="0"/>
                <a:cs typeface="Courier New" pitchFamily="49" charset="0"/>
              </a:rPr>
              <a:t># @[ANNOTATION NAME] [ANNOTATION VALUES...]</a:t>
            </a: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b="1" i="1" dirty="0" smtClean="0"/>
              <a:t>@if</a:t>
            </a:r>
          </a:p>
          <a:p>
            <a:r>
              <a:rPr lang="en-US" dirty="0" smtClean="0"/>
              <a:t>Asserts a test to be evaluated.</a:t>
            </a:r>
          </a:p>
          <a:p>
            <a:r>
              <a:rPr lang="en-US" sz="2600" dirty="0" smtClean="0"/>
              <a:t>If the test evaluates to FALSE and the test IS final, the configuration document will not be processed any further. If the test evaluates to FALSE and the test IS NOT final, the properties that follow the test will be skipped until an @end annotation is defined or the end of the file is reached.</a:t>
            </a:r>
          </a:p>
          <a:p>
            <a:r>
              <a:rPr lang="en-US" sz="2600" dirty="0" smtClean="0"/>
              <a:t>NOTE: Tests that reference configuration settings should only reference settings defined by higher precedence sources, because tests are evaluated immediately as sources are processed.</a:t>
            </a:r>
            <a:endParaRPr lang="en-US" sz="2600"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Variants</a:t>
            </a:r>
          </a:p>
          <a:p>
            <a:pPr>
              <a:buNone/>
            </a:pPr>
            <a:r>
              <a:rPr lang="en-US" dirty="0" smtClean="0">
                <a:latin typeface="Courier New" pitchFamily="49" charset="0"/>
                <a:cs typeface="Courier New" pitchFamily="49" charset="0"/>
              </a:rPr>
              <a:t># @if [TEST]</a:t>
            </a:r>
          </a:p>
          <a:p>
            <a:pPr>
              <a:buNone/>
            </a:pPr>
            <a:r>
              <a:rPr lang="en-US" dirty="0" smtClean="0">
                <a:latin typeface="Courier New" pitchFamily="49" charset="0"/>
                <a:cs typeface="Courier New" pitchFamily="49" charset="0"/>
              </a:rPr>
              <a:t># @if FINAL [TEST]</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a:buNone/>
            </a:pPr>
            <a:r>
              <a:rPr lang="en-US" b="1" i="1" dirty="0" smtClean="0"/>
              <a:t>@unless</a:t>
            </a:r>
          </a:p>
          <a:p>
            <a:r>
              <a:rPr lang="en-US" dirty="0" smtClean="0"/>
              <a:t>Asserts a test to be evaluated.</a:t>
            </a:r>
          </a:p>
          <a:p>
            <a:r>
              <a:rPr lang="en-US" dirty="0" smtClean="0"/>
              <a:t>If the test evaluates to TRUE and the test IS final, the configuration document will not be processed any further. If the test evaluates to TRUE and the test IS NOT final, the properties that follow the test will be skipped until an @end annotation is defined or the end of the file is reached.</a:t>
            </a:r>
          </a:p>
          <a:p>
            <a:r>
              <a:rPr lang="en-US" dirty="0" smtClean="0"/>
              <a:t>NOTE: Tests that reference configuration settings should only reference settings defined by higher precedence sources, because tests are evaluated immediately as sources are processed.</a:t>
            </a:r>
          </a:p>
          <a:p>
            <a:pPr>
              <a:buNone/>
            </a:pPr>
            <a:r>
              <a:rPr lang="en-US" dirty="0" smtClean="0"/>
              <a:t>Variants</a:t>
            </a:r>
          </a:p>
          <a:p>
            <a:pPr>
              <a:buNone/>
            </a:pPr>
            <a:r>
              <a:rPr lang="en-US" dirty="0" smtClean="0">
                <a:latin typeface="Courier New" pitchFamily="49" charset="0"/>
                <a:cs typeface="Courier New" pitchFamily="49" charset="0"/>
              </a:rPr>
              <a:t># @unless [TEST]</a:t>
            </a:r>
          </a:p>
          <a:p>
            <a:pPr>
              <a:buNone/>
            </a:pPr>
            <a:r>
              <a:rPr lang="en-US" dirty="0" smtClean="0">
                <a:latin typeface="Courier New" pitchFamily="49" charset="0"/>
                <a:cs typeface="Courier New" pitchFamily="49" charset="0"/>
              </a:rPr>
              <a:t># @unless FINAL [TEST]</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@end</a:t>
            </a:r>
          </a:p>
          <a:p>
            <a:pPr>
              <a:buNone/>
            </a:pPr>
            <a:r>
              <a:rPr lang="en-US" dirty="0" smtClean="0"/>
              <a:t>Ends the scope of one or more tests.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If/Unless Tests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graphicFrame>
        <p:nvGraphicFramePr>
          <p:cNvPr id="5" name="Table 4"/>
          <p:cNvGraphicFramePr>
            <a:graphicFrameLocks noGrp="1"/>
          </p:cNvGraphicFramePr>
          <p:nvPr/>
        </p:nvGraphicFramePr>
        <p:xfrm>
          <a:off x="341523" y="1606323"/>
          <a:ext cx="8460954" cy="4348480"/>
        </p:xfrm>
        <a:graphic>
          <a:graphicData uri="http://schemas.openxmlformats.org/drawingml/2006/table">
            <a:tbl>
              <a:tblPr firstRow="1" bandRow="1">
                <a:tableStyleId>{5C22544A-7EE6-4342-B048-85BDC9FD1C3A}</a:tableStyleId>
              </a:tblPr>
              <a:tblGrid>
                <a:gridCol w="2104221"/>
                <a:gridCol w="1619480"/>
                <a:gridCol w="4737253"/>
              </a:tblGrid>
              <a:tr h="370840">
                <a:tc>
                  <a:txBody>
                    <a:bodyPr/>
                    <a:lstStyle/>
                    <a:p>
                      <a:r>
                        <a:rPr lang="en-US" dirty="0" smtClean="0"/>
                        <a:t>Test</a:t>
                      </a:r>
                      <a:endParaRPr lang="en-US" dirty="0"/>
                    </a:p>
                  </a:txBody>
                  <a:tcPr/>
                </a:tc>
                <a:tc>
                  <a:txBody>
                    <a:bodyPr/>
                    <a:lstStyle/>
                    <a:p>
                      <a:r>
                        <a:rPr lang="en-US" dirty="0" smtClean="0"/>
                        <a:t>Example</a:t>
                      </a:r>
                      <a:endParaRPr lang="en-US" dirty="0"/>
                    </a:p>
                  </a:txBody>
                  <a:tcPr/>
                </a:tc>
                <a:tc>
                  <a:txBody>
                    <a:bodyPr/>
                    <a:lstStyle/>
                    <a:p>
                      <a:r>
                        <a:rPr lang="en-US" dirty="0" smtClean="0"/>
                        <a:t>Description</a:t>
                      </a:r>
                      <a:endParaRPr lang="en-US" dirty="0"/>
                    </a:p>
                  </a:txBody>
                  <a:tcPr/>
                </a:tc>
              </a:tr>
              <a:tr h="370840">
                <a:tc>
                  <a:txBody>
                    <a:bodyPr/>
                    <a:lstStyle/>
                    <a:p>
                      <a:r>
                        <a:rPr lang="en-US" sz="1600" kern="1200" baseline="0" dirty="0" smtClean="0">
                          <a:solidFill>
                            <a:schemeClr val="dk1"/>
                          </a:solidFill>
                          <a:latin typeface="+mn-lt"/>
                          <a:ea typeface="+mn-ea"/>
                          <a:cs typeface="+mn-cs"/>
                        </a:rPr>
                        <a:t>KEY</a:t>
                      </a:r>
                      <a:endParaRPr lang="en-US" sz="1600" dirty="0"/>
                    </a:p>
                  </a:txBody>
                  <a:tcPr/>
                </a:tc>
                <a:tc>
                  <a:txBody>
                    <a:bodyPr/>
                    <a:lstStyle/>
                    <a:p>
                      <a:r>
                        <a:rPr lang="en-US" sz="1800" kern="1200" baseline="0" dirty="0" smtClean="0">
                          <a:solidFill>
                            <a:schemeClr val="dk1"/>
                          </a:solidFill>
                          <a:latin typeface="+mn-lt"/>
                          <a:ea typeface="+mn-ea"/>
                          <a:cs typeface="+mn-cs"/>
                        </a:rPr>
                        <a:t>foo</a:t>
                      </a:r>
                      <a:endParaRPr lang="en-US" dirty="0"/>
                    </a:p>
                  </a:txBody>
                  <a:tcPr/>
                </a:tc>
                <a:tc>
                  <a:txBody>
                    <a:bodyPr/>
                    <a:lstStyle/>
                    <a:p>
                      <a:r>
                        <a:rPr lang="en-US" sz="1200" kern="1200" baseline="0" dirty="0" smtClean="0">
                          <a:solidFill>
                            <a:schemeClr val="dk1"/>
                          </a:solidFill>
                          <a:latin typeface="+mn-lt"/>
                          <a:ea typeface="+mn-ea"/>
                          <a:cs typeface="+mn-cs"/>
                        </a:rPr>
                        <a:t>Tests if the property 'foo' is defined.</a:t>
                      </a:r>
                      <a:endParaRPr lang="en-US" sz="1200" dirty="0"/>
                    </a:p>
                  </a:txBody>
                  <a:tcPr/>
                </a:tc>
              </a:tr>
              <a:tr h="370840">
                <a:tc>
                  <a:txBody>
                    <a:bodyPr/>
                    <a:lstStyle/>
                    <a:p>
                      <a:r>
                        <a:rPr lang="en-US" sz="1600" kern="1200" baseline="0" dirty="0" smtClean="0">
                          <a:solidFill>
                            <a:schemeClr val="dk1"/>
                          </a:solidFill>
                          <a:latin typeface="+mn-lt"/>
                          <a:ea typeface="+mn-ea"/>
                          <a:cs typeface="+mn-cs"/>
                        </a:rPr>
                        <a:t>KEY = VALUE</a:t>
                      </a:r>
                      <a:endParaRPr lang="en-US" sz="1600" dirty="0"/>
                    </a:p>
                  </a:txBody>
                  <a:tcPr/>
                </a:tc>
                <a:tc>
                  <a:txBody>
                    <a:bodyPr/>
                    <a:lstStyle/>
                    <a:p>
                      <a:r>
                        <a:rPr lang="en-US" sz="1800" kern="1200" baseline="0" dirty="0" smtClean="0">
                          <a:solidFill>
                            <a:schemeClr val="dk1"/>
                          </a:solidFill>
                          <a:latin typeface="+mn-lt"/>
                          <a:ea typeface="+mn-ea"/>
                          <a:cs typeface="+mn-cs"/>
                        </a:rPr>
                        <a:t>foo =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equals 'bar'.</a:t>
                      </a:r>
                      <a:endParaRPr lang="en-US" sz="1200" dirty="0"/>
                    </a:p>
                  </a:txBody>
                  <a:tcPr/>
                </a:tc>
              </a:tr>
              <a:tr h="370840">
                <a:tc>
                  <a:txBody>
                    <a:bodyPr/>
                    <a:lstStyle/>
                    <a:p>
                      <a:r>
                        <a:rPr lang="en-US" sz="1600" kern="1200" baseline="0" dirty="0" smtClean="0">
                          <a:solidFill>
                            <a:schemeClr val="dk1"/>
                          </a:solidFill>
                          <a:latin typeface="+mn-lt"/>
                          <a:ea typeface="+mn-ea"/>
                          <a:cs typeface="+mn-cs"/>
                        </a:rPr>
                        <a:t>KEY ~ VALUE</a:t>
                      </a:r>
                      <a:endParaRPr lang="en-US" sz="1600" dirty="0"/>
                    </a:p>
                  </a:txBody>
                  <a:tcPr/>
                </a:tc>
                <a:tc>
                  <a:txBody>
                    <a:bodyPr/>
                    <a:lstStyle/>
                    <a:p>
                      <a:r>
                        <a:rPr lang="en-US" sz="1800" kern="1200" baseline="0" dirty="0" smtClean="0">
                          <a:solidFill>
                            <a:schemeClr val="dk1"/>
                          </a:solidFill>
                          <a:latin typeface="+mn-lt"/>
                          <a:ea typeface="+mn-ea"/>
                          <a:cs typeface="+mn-cs"/>
                        </a:rPr>
                        <a:t>foo ~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contains 'bar'.</a:t>
                      </a:r>
                      <a:endParaRPr lang="en-US" sz="1200" dirty="0"/>
                    </a:p>
                  </a:txBody>
                  <a:tcPr/>
                </a:tc>
              </a:tr>
              <a:tr h="370840">
                <a:tc>
                  <a:txBody>
                    <a:bodyPr/>
                    <a:lstStyle/>
                    <a:p>
                      <a:r>
                        <a:rPr lang="en-US" sz="1600" kern="1200" baseline="0" dirty="0" smtClean="0">
                          <a:solidFill>
                            <a:schemeClr val="dk1"/>
                          </a:solidFill>
                          <a:latin typeface="+mn-lt"/>
                          <a:ea typeface="+mn-ea"/>
                          <a:cs typeface="+mn-cs"/>
                        </a:rPr>
                        <a:t>KEY &lt; VALUE</a:t>
                      </a:r>
                      <a:endParaRPr lang="en-US" sz="1600" dirty="0"/>
                    </a:p>
                  </a:txBody>
                  <a:tcPr/>
                </a:tc>
                <a:tc>
                  <a:txBody>
                    <a:bodyPr/>
                    <a:lstStyle/>
                    <a:p>
                      <a:r>
                        <a:rPr lang="en-US" sz="1800" kern="1200" baseline="0" dirty="0" smtClean="0">
                          <a:solidFill>
                            <a:schemeClr val="dk1"/>
                          </a:solidFill>
                          <a:latin typeface="+mn-lt"/>
                          <a:ea typeface="+mn-ea"/>
                          <a:cs typeface="+mn-cs"/>
                        </a:rPr>
                        <a:t>foo &lt;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is less than 'bar'. (Uses a numeric comparison if appropriate.)</a:t>
                      </a:r>
                      <a:endParaRPr lang="en-US" sz="1200" dirty="0"/>
                    </a:p>
                  </a:txBody>
                  <a:tcPr/>
                </a:tc>
              </a:tr>
              <a:tr h="370840">
                <a:tc>
                  <a:txBody>
                    <a:bodyPr/>
                    <a:lstStyle/>
                    <a:p>
                      <a:r>
                        <a:rPr lang="en-US" sz="1600" kern="1200" baseline="0" dirty="0" smtClean="0">
                          <a:solidFill>
                            <a:schemeClr val="dk1"/>
                          </a:solidFill>
                          <a:latin typeface="+mn-lt"/>
                          <a:ea typeface="+mn-ea"/>
                          <a:cs typeface="+mn-cs"/>
                        </a:rPr>
                        <a:t>KEY &lt;= VALUE</a:t>
                      </a:r>
                      <a:endParaRPr lang="en-US" sz="1600" dirty="0"/>
                    </a:p>
                  </a:txBody>
                  <a:tcPr/>
                </a:tc>
                <a:tc>
                  <a:txBody>
                    <a:bodyPr/>
                    <a:lstStyle/>
                    <a:p>
                      <a:r>
                        <a:rPr lang="en-US" sz="1800" kern="1200" baseline="0" dirty="0" smtClean="0">
                          <a:solidFill>
                            <a:schemeClr val="dk1"/>
                          </a:solidFill>
                          <a:latin typeface="+mn-lt"/>
                          <a:ea typeface="+mn-ea"/>
                          <a:cs typeface="+mn-cs"/>
                        </a:rPr>
                        <a:t>foo &lt;=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is less than or equal to 'bar‘. (Uses a numeric comparison if appropriate.)</a:t>
                      </a:r>
                      <a:endParaRPr lang="en-US" sz="1200" dirty="0"/>
                    </a:p>
                  </a:txBody>
                  <a:tcPr/>
                </a:tc>
              </a:tr>
              <a:tr h="370840">
                <a:tc>
                  <a:txBody>
                    <a:bodyPr/>
                    <a:lstStyle/>
                    <a:p>
                      <a:r>
                        <a:rPr lang="en-US" sz="1600" kern="1200" baseline="0" dirty="0" smtClean="0">
                          <a:solidFill>
                            <a:schemeClr val="dk1"/>
                          </a:solidFill>
                          <a:latin typeface="+mn-lt"/>
                          <a:ea typeface="+mn-ea"/>
                          <a:cs typeface="+mn-cs"/>
                        </a:rPr>
                        <a:t>KEY &gt; VALUE</a:t>
                      </a:r>
                      <a:endParaRPr lang="en-US" sz="1600" dirty="0"/>
                    </a:p>
                  </a:txBody>
                  <a:tcPr/>
                </a:tc>
                <a:tc>
                  <a:txBody>
                    <a:bodyPr/>
                    <a:lstStyle/>
                    <a:p>
                      <a:r>
                        <a:rPr lang="en-US" sz="1800" kern="1200" baseline="0" dirty="0" smtClean="0">
                          <a:solidFill>
                            <a:schemeClr val="dk1"/>
                          </a:solidFill>
                          <a:latin typeface="+mn-lt"/>
                          <a:ea typeface="+mn-ea"/>
                          <a:cs typeface="+mn-cs"/>
                        </a:rPr>
                        <a:t>foo &gt;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is greater than 'bar'. (Uses a numeric comparison if appropriate.)</a:t>
                      </a:r>
                      <a:endParaRPr lang="en-US" sz="1200" dirty="0"/>
                    </a:p>
                  </a:txBody>
                  <a:tcPr/>
                </a:tc>
              </a:tr>
              <a:tr h="370840">
                <a:tc>
                  <a:txBody>
                    <a:bodyPr/>
                    <a:lstStyle/>
                    <a:p>
                      <a:r>
                        <a:rPr lang="en-US" sz="1600" kern="1200" baseline="0" dirty="0" smtClean="0">
                          <a:solidFill>
                            <a:schemeClr val="dk1"/>
                          </a:solidFill>
                          <a:latin typeface="+mn-lt"/>
                          <a:ea typeface="+mn-ea"/>
                          <a:cs typeface="+mn-cs"/>
                        </a:rPr>
                        <a:t>KEY &gt;= VALUE</a:t>
                      </a:r>
                      <a:endParaRPr lang="en-US" sz="1600" dirty="0"/>
                    </a:p>
                  </a:txBody>
                  <a:tcPr/>
                </a:tc>
                <a:tc>
                  <a:txBody>
                    <a:bodyPr/>
                    <a:lstStyle/>
                    <a:p>
                      <a:r>
                        <a:rPr lang="en-US" sz="1800" kern="1200" baseline="0" dirty="0" smtClean="0">
                          <a:solidFill>
                            <a:schemeClr val="dk1"/>
                          </a:solidFill>
                          <a:latin typeface="+mn-lt"/>
                          <a:ea typeface="+mn-ea"/>
                          <a:cs typeface="+mn-cs"/>
                        </a:rPr>
                        <a:t>foo &gt;=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is greater than 'bar'. (Uses a numeric comparison if appropriate.)</a:t>
                      </a:r>
                      <a:endParaRPr lang="en-US" sz="1200" dirty="0"/>
                    </a:p>
                  </a:txBody>
                  <a:tcPr/>
                </a:tc>
              </a:tr>
              <a:tr h="370840">
                <a:tc>
                  <a:txBody>
                    <a:bodyPr/>
                    <a:lstStyle/>
                    <a:p>
                      <a:r>
                        <a:rPr lang="en-US" sz="1600" kern="1200" baseline="0" dirty="0" smtClean="0">
                          <a:solidFill>
                            <a:schemeClr val="dk1"/>
                          </a:solidFill>
                          <a:latin typeface="+mn-lt"/>
                          <a:ea typeface="+mn-ea"/>
                          <a:cs typeface="+mn-cs"/>
                        </a:rPr>
                        <a:t>KEY =~/REGEX/</a:t>
                      </a:r>
                      <a:endParaRPr lang="en-US" sz="1600" dirty="0"/>
                    </a:p>
                  </a:txBody>
                  <a:tcPr/>
                </a:tc>
                <a:tc>
                  <a:txBody>
                    <a:bodyPr/>
                    <a:lstStyle/>
                    <a:p>
                      <a:r>
                        <a:rPr lang="en-US" sz="1800" kern="1200" baseline="0" dirty="0" smtClean="0">
                          <a:solidFill>
                            <a:schemeClr val="dk1"/>
                          </a:solidFill>
                          <a:latin typeface="+mn-lt"/>
                          <a:ea typeface="+mn-ea"/>
                          <a:cs typeface="+mn-cs"/>
                        </a:rPr>
                        <a:t>Foo =~/bar/</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is completely matched by the regex '/bar/'.</a:t>
                      </a:r>
                      <a:endParaRPr lang="en-US" sz="1200" dirty="0"/>
                    </a:p>
                  </a:txBody>
                  <a:tcPr/>
                </a:tc>
              </a:tr>
              <a:tr h="370840">
                <a:tc>
                  <a:txBody>
                    <a:bodyPr/>
                    <a:lstStyle/>
                    <a:p>
                      <a:r>
                        <a:rPr lang="en-US" sz="1600" kern="1200" baseline="0" dirty="0" smtClean="0">
                          <a:solidFill>
                            <a:schemeClr val="dk1"/>
                          </a:solidFill>
                          <a:latin typeface="+mn-lt"/>
                          <a:ea typeface="+mn-ea"/>
                          <a:cs typeface="+mn-cs"/>
                        </a:rPr>
                        <a:t>KEY =* VERSION</a:t>
                      </a:r>
                    </a:p>
                    <a:p>
                      <a:r>
                        <a:rPr lang="en-US" sz="1600" kern="1200" baseline="0" dirty="0" smtClean="0">
                          <a:solidFill>
                            <a:schemeClr val="dk1"/>
                          </a:solidFill>
                          <a:latin typeface="+mn-lt"/>
                          <a:ea typeface="+mn-ea"/>
                          <a:cs typeface="+mn-cs"/>
                        </a:rPr>
                        <a:t>RANGE</a:t>
                      </a:r>
                      <a:endParaRPr lang="en-US" sz="1600" dirty="0"/>
                    </a:p>
                  </a:txBody>
                  <a:tcPr/>
                </a:tc>
                <a:tc>
                  <a:txBody>
                    <a:bodyPr/>
                    <a:lstStyle/>
                    <a:p>
                      <a:r>
                        <a:rPr lang="en-US" sz="1800" kern="1200" baseline="0" dirty="0" smtClean="0">
                          <a:solidFill>
                            <a:schemeClr val="dk1"/>
                          </a:solidFill>
                          <a:latin typeface="+mn-lt"/>
                          <a:ea typeface="+mn-ea"/>
                          <a:cs typeface="+mn-cs"/>
                        </a:rPr>
                        <a:t>foo = * [1.2)</a:t>
                      </a:r>
                      <a:endParaRPr lang="en-US" dirty="0"/>
                    </a:p>
                  </a:txBody>
                  <a:tcPr/>
                </a:tc>
                <a:tc>
                  <a:txBody>
                    <a:bodyPr/>
                    <a:lstStyle/>
                    <a:p>
                      <a:r>
                        <a:rPr lang="en-US" sz="1200" kern="1200" baseline="0" dirty="0" smtClean="0">
                          <a:solidFill>
                            <a:schemeClr val="dk1"/>
                          </a:solidFill>
                          <a:latin typeface="+mn-lt"/>
                          <a:ea typeface="+mn-ea"/>
                          <a:cs typeface="+mn-cs"/>
                        </a:rPr>
                        <a:t>Tests if the value assigned to the property 'foo' is a version that is a member of the '[1.2)' version range.</a:t>
                      </a:r>
                      <a:endParaRPr lang="en-US" sz="1200" dirty="0"/>
                    </a:p>
                  </a:txBody>
                  <a:tcPr/>
                </a:tc>
              </a:tr>
            </a:tbl>
          </a:graphicData>
        </a:graphic>
      </p:graphicFrame>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built in tests can be extended by referencing an implementation of the </a:t>
            </a:r>
            <a:r>
              <a:rPr lang="en-US" dirty="0" smtClean="0"/>
              <a:t>IConditionEvaluator</a:t>
            </a:r>
            <a:r>
              <a:rPr lang="en-US" dirty="0" smtClean="0"/>
              <a:t> interface using the following syntax:</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graphicFrame>
        <p:nvGraphicFramePr>
          <p:cNvPr id="5" name="Table 4"/>
          <p:cNvGraphicFramePr>
            <a:graphicFrameLocks noGrp="1"/>
          </p:cNvGraphicFramePr>
          <p:nvPr/>
        </p:nvGraphicFramePr>
        <p:xfrm>
          <a:off x="914400" y="2950378"/>
          <a:ext cx="7304183" cy="1529080"/>
        </p:xfrm>
        <a:graphic>
          <a:graphicData uri="http://schemas.openxmlformats.org/drawingml/2006/table">
            <a:tbl>
              <a:tblPr firstRow="1" bandRow="1">
                <a:tableStyleId>{5C22544A-7EE6-4342-B048-85BDC9FD1C3A}</a:tableStyleId>
              </a:tblPr>
              <a:tblGrid>
                <a:gridCol w="1377108"/>
                <a:gridCol w="3492347"/>
                <a:gridCol w="2434728"/>
              </a:tblGrid>
              <a:tr h="370840">
                <a:tc>
                  <a:txBody>
                    <a:bodyPr/>
                    <a:lstStyle/>
                    <a:p>
                      <a:r>
                        <a:rPr lang="en-US" dirty="0" smtClean="0"/>
                        <a:t>Test</a:t>
                      </a:r>
                      <a:endParaRPr lang="en-US" dirty="0"/>
                    </a:p>
                  </a:txBody>
                  <a:tcPr/>
                </a:tc>
                <a:tc>
                  <a:txBody>
                    <a:bodyPr/>
                    <a:lstStyle/>
                    <a:p>
                      <a:r>
                        <a:rPr lang="en-US" dirty="0" smtClean="0"/>
                        <a:t>Example</a:t>
                      </a:r>
                      <a:endParaRPr lang="en-US" dirty="0"/>
                    </a:p>
                  </a:txBody>
                  <a:tcPr/>
                </a:tc>
                <a:tc>
                  <a:txBody>
                    <a:bodyPr/>
                    <a:lstStyle/>
                    <a:p>
                      <a:r>
                        <a:rPr lang="en-US" dirty="0" smtClean="0"/>
                        <a:t>Description</a:t>
                      </a:r>
                      <a:endParaRPr lang="en-US" dirty="0"/>
                    </a:p>
                  </a:txBody>
                  <a:tcPr/>
                </a:tc>
              </a:tr>
              <a:tr h="370840">
                <a:tc>
                  <a:txBody>
                    <a:bodyPr/>
                    <a:lstStyle/>
                    <a:p>
                      <a:r>
                        <a:rPr lang="en-US" sz="1400" kern="1200" baseline="0" dirty="0" smtClean="0">
                          <a:solidFill>
                            <a:schemeClr val="dk1"/>
                          </a:solidFill>
                          <a:latin typeface="+mn-lt"/>
                          <a:ea typeface="+mn-ea"/>
                          <a:cs typeface="+mn-cs"/>
                        </a:rPr>
                        <a:t>&lt;CLASS&gt; TEST</a:t>
                      </a:r>
                      <a:endParaRPr lang="en-US" sz="1400" dirty="0"/>
                    </a:p>
                  </a:txBody>
                  <a:tcPr/>
                </a:tc>
                <a:tc>
                  <a:txBody>
                    <a:bodyPr/>
                    <a:lstStyle/>
                    <a:p>
                      <a:r>
                        <a:rPr lang="en-US" sz="1400" kern="1200" baseline="0" dirty="0" smtClean="0">
                          <a:solidFill>
                            <a:schemeClr val="dk1"/>
                          </a:solidFill>
                          <a:latin typeface="+mn-lt"/>
                          <a:ea typeface="+mn-ea"/>
                          <a:cs typeface="+mn-cs"/>
                        </a:rPr>
                        <a:t>&lt;com.qad.yab.FibonacciNumberEvaluator&gt;4</a:t>
                      </a:r>
                      <a:endParaRPr lang="en-US" sz="1400" dirty="0"/>
                    </a:p>
                  </a:txBody>
                  <a:tcPr/>
                </a:tc>
                <a:tc>
                  <a:txBody>
                    <a:bodyPr/>
                    <a:lstStyle/>
                    <a:p>
                      <a:r>
                        <a:rPr lang="en-US" sz="1400" kern="1200" baseline="0" dirty="0" smtClean="0">
                          <a:solidFill>
                            <a:schemeClr val="dk1"/>
                          </a:solidFill>
                          <a:latin typeface="+mn-lt"/>
                          <a:ea typeface="+mn-ea"/>
                          <a:cs typeface="+mn-cs"/>
                        </a:rPr>
                        <a:t>Delegates the evaluation of the test '4' to an instance of the 'com.qad.yab.FibonacciNumberEvaluator' class.</a:t>
                      </a:r>
                      <a:endParaRPr lang="en-US" sz="1400" dirty="0"/>
                    </a:p>
                  </a:txBody>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Configuring</a:t>
            </a:r>
          </a:p>
          <a:p>
            <a:pPr>
              <a:buNone/>
            </a:pPr>
            <a:r>
              <a:rPr lang="en-US" dirty="0" smtClean="0"/>
              <a:t>If the tag is not associated with an existing backup of the database the database backup will be added to the tag, otherwise it will be replaced. </a:t>
            </a:r>
          </a:p>
          <a:p>
            <a:pPr>
              <a:buNone/>
            </a:pPr>
            <a:r>
              <a:rPr lang="en-US" dirty="0" smtClean="0"/>
              <a:t>Database after imaging can be enabled after the backup if the database is offline. </a:t>
            </a:r>
          </a:p>
          <a:p>
            <a:pPr>
              <a:buNone/>
            </a:pPr>
            <a:endParaRPr lang="en-US" dirty="0" smtClean="0"/>
          </a:p>
          <a:p>
            <a:pPr>
              <a:buNone/>
            </a:pPr>
            <a:endParaRPr lang="en-US" dirty="0" smtClean="0"/>
          </a:p>
          <a:p>
            <a:pPr>
              <a:buNone/>
            </a:pPr>
            <a:r>
              <a:rPr lang="en-US" dirty="0" smtClean="0"/>
              <a:t>The following settings configure the operation of the backup command. </a:t>
            </a:r>
            <a:endParaRPr lang="en-US" dirty="0"/>
          </a:p>
        </p:txBody>
      </p:sp>
      <p:sp>
        <p:nvSpPr>
          <p:cNvPr id="3" name="Title 2"/>
          <p:cNvSpPr>
            <a:spLocks noGrp="1"/>
          </p:cNvSpPr>
          <p:nvPr>
            <p:ph type="title"/>
          </p:nvPr>
        </p:nvSpPr>
        <p:spPr/>
        <p:txBody>
          <a:bodyPr/>
          <a:lstStyle/>
          <a:p>
            <a:r>
              <a:rPr lang="en-US" dirty="0" smtClean="0"/>
              <a:t>Database Backups</a:t>
            </a:r>
            <a:endParaRPr lang="en-US" dirty="0"/>
          </a:p>
        </p:txBody>
      </p:sp>
      <p:sp>
        <p:nvSpPr>
          <p:cNvPr id="5" name="TextBox 4"/>
          <p:cNvSpPr txBox="1"/>
          <p:nvPr/>
        </p:nvSpPr>
        <p:spPr>
          <a:xfrm>
            <a:off x="925417" y="4384711"/>
            <a:ext cx="7293166"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-enableai database-backup</a:t>
            </a:r>
            <a:endParaRPr lang="en-US" sz="2000" dirty="0">
              <a:latin typeface="Courier New" pitchFamily="49" charset="0"/>
              <a:cs typeface="Courier New" pitchFamily="49" charset="0"/>
            </a:endParaRPr>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891610"/>
            <a:ext cx="8367311" cy="5424523"/>
          </a:xfrm>
        </p:spPr>
        <p:txBody>
          <a:bodyPr/>
          <a:lstStyle/>
          <a:p>
            <a:pPr>
              <a:buNone/>
            </a:pPr>
            <a:r>
              <a:rPr lang="en-US" b="1" i="1" dirty="0" smtClean="0"/>
              <a:t>@extends</a:t>
            </a:r>
          </a:p>
          <a:p>
            <a:pPr>
              <a:buNone/>
            </a:pPr>
            <a:r>
              <a:rPr lang="en-US" dirty="0" smtClean="0"/>
              <a:t>Used to "inherit" the child keys of another key.</a:t>
            </a:r>
          </a:p>
          <a:p>
            <a:pPr>
              <a:buNone/>
            </a:pPr>
            <a:r>
              <a:rPr lang="en-US" dirty="0" smtClean="0"/>
              <a:t>Variants</a:t>
            </a:r>
          </a:p>
          <a:p>
            <a:pPr>
              <a:buNone/>
            </a:pPr>
            <a:r>
              <a:rPr lang="en-US" dirty="0" smtClean="0"/>
              <a:t>	The key to extend.</a:t>
            </a:r>
          </a:p>
          <a:p>
            <a:pPr>
              <a:buNone/>
            </a:pPr>
            <a:r>
              <a:rPr lang="en-US" dirty="0" smtClean="0">
                <a:latin typeface="Courier New" pitchFamily="49" charset="0"/>
                <a:cs typeface="Courier New" pitchFamily="49" charset="0"/>
              </a:rPr>
              <a:t># @extends [KEY]</a:t>
            </a:r>
          </a:p>
          <a:p>
            <a:pPr>
              <a:buNone/>
            </a:pPr>
            <a:r>
              <a:rPr lang="en-US" sz="2400" dirty="0" smtClean="0"/>
              <a:t>In the following example, bar would inherit the Property (</a:t>
            </a:r>
            <a:r>
              <a:rPr lang="en-US" sz="2400" dirty="0" smtClean="0"/>
              <a:t>bar.greeting</a:t>
            </a:r>
            <a:r>
              <a:rPr lang="en-US" sz="2400" dirty="0" smtClean="0"/>
              <a:t>=Hello) from foo while preserving (</a:t>
            </a:r>
            <a:r>
              <a:rPr lang="en-US" sz="2400" dirty="0" smtClean="0"/>
              <a:t>bar.farewell</a:t>
            </a:r>
            <a:r>
              <a:rPr lang="en-US" sz="2400" dirty="0" smtClean="0"/>
              <a:t>=</a:t>
            </a:r>
            <a:r>
              <a:rPr lang="en-US" sz="2400" dirty="0" smtClean="0"/>
              <a:t>Hasta</a:t>
            </a:r>
            <a:r>
              <a:rPr lang="en-US" sz="2400" dirty="0" smtClean="0"/>
              <a:t> </a:t>
            </a:r>
            <a:r>
              <a:rPr lang="en-US" sz="2400" dirty="0" smtClean="0"/>
              <a:t>Luego</a:t>
            </a:r>
            <a:r>
              <a:rPr lang="en-US" sz="2400" dirty="0" smtClean="0"/>
              <a:t>).</a:t>
            </a:r>
            <a:endParaRPr lang="en-US" sz="2400"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25417" y="4726236"/>
            <a:ext cx="7282149" cy="1569660"/>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foo.greeting</a:t>
            </a:r>
            <a:r>
              <a:rPr lang="en-US" sz="1600" dirty="0" smtClean="0">
                <a:latin typeface="Courier New" pitchFamily="49" charset="0"/>
                <a:cs typeface="Courier New" pitchFamily="49" charset="0"/>
              </a:rPr>
              <a:t>=Hello</a:t>
            </a:r>
          </a:p>
          <a:p>
            <a:pPr algn="l"/>
            <a:r>
              <a:rPr lang="en-US" sz="1600" dirty="0" smtClean="0">
                <a:latin typeface="Courier New" pitchFamily="49" charset="0"/>
                <a:cs typeface="Courier New" pitchFamily="49" charset="0"/>
              </a:rPr>
              <a:t>foo.farewell</a:t>
            </a:r>
            <a:r>
              <a:rPr lang="en-US" sz="1600" dirty="0" smtClean="0">
                <a:latin typeface="Courier New" pitchFamily="49" charset="0"/>
                <a:cs typeface="Courier New" pitchFamily="49" charset="0"/>
              </a:rPr>
              <a:t>=Goodbye</a:t>
            </a:r>
          </a:p>
          <a:p>
            <a:pPr algn="l"/>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 @extends foo</a:t>
            </a:r>
          </a:p>
          <a:p>
            <a:pPr algn="l"/>
            <a:r>
              <a:rPr lang="en-US" sz="1600" dirty="0" smtClean="0">
                <a:latin typeface="Courier New" pitchFamily="49" charset="0"/>
                <a:cs typeface="Courier New" pitchFamily="49" charset="0"/>
              </a:rPr>
              <a:t>bar=</a:t>
            </a:r>
          </a:p>
          <a:p>
            <a:pPr algn="l"/>
            <a:r>
              <a:rPr lang="en-US" sz="1600" dirty="0" smtClean="0">
                <a:latin typeface="Courier New" pitchFamily="49" charset="0"/>
                <a:cs typeface="Courier New" pitchFamily="49" charset="0"/>
              </a:rPr>
              <a:t>bar.farewell</a:t>
            </a:r>
            <a:r>
              <a:rPr lang="en-US" sz="1600" dirty="0" smtClean="0">
                <a:latin typeface="Courier New" pitchFamily="49" charset="0"/>
                <a:cs typeface="Courier New" pitchFamily="49" charset="0"/>
              </a:rPr>
              <a:t>=</a:t>
            </a:r>
            <a:r>
              <a:rPr lang="en-US" sz="1600" dirty="0" smtClean="0">
                <a:latin typeface="Courier New" pitchFamily="49" charset="0"/>
                <a:cs typeface="Courier New" pitchFamily="49" charset="0"/>
              </a:rPr>
              <a:t>Hasta</a:t>
            </a:r>
            <a:r>
              <a:rPr lang="en-US" sz="1600" dirty="0" smtClean="0">
                <a:latin typeface="Courier New" pitchFamily="49" charset="0"/>
                <a:cs typeface="Courier New" pitchFamily="49" charset="0"/>
              </a:rPr>
              <a:t> </a:t>
            </a:r>
            <a:r>
              <a:rPr lang="en-US" sz="1600" dirty="0" smtClean="0">
                <a:latin typeface="Courier New" pitchFamily="49" charset="0"/>
                <a:cs typeface="Courier New" pitchFamily="49" charset="0"/>
              </a:rPr>
              <a:t>Luego</a:t>
            </a:r>
            <a:endParaRPr lang="en-US" sz="1600" dirty="0">
              <a:latin typeface="Courier New" pitchFamily="49" charset="0"/>
              <a:cs typeface="Courier New" pitchFamily="49" charset="0"/>
            </a:endParaRPr>
          </a:p>
        </p:txBody>
      </p:sp>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b="1" i="1" dirty="0" smtClean="0"/>
              <a:t>@</a:t>
            </a:r>
            <a:r>
              <a:rPr lang="en-US" b="1" i="1" dirty="0" smtClean="0"/>
              <a:t>aliasof</a:t>
            </a:r>
            <a:endParaRPr lang="en-US" b="1" i="1" dirty="0" smtClean="0"/>
          </a:p>
          <a:p>
            <a:r>
              <a:rPr lang="en-US" dirty="0" smtClean="0"/>
              <a:t>Used to make a key an alias of another key.</a:t>
            </a:r>
          </a:p>
          <a:p>
            <a:r>
              <a:rPr lang="en-US" dirty="0" smtClean="0"/>
              <a:t>Defining a key as an alias of another key places the two keys in an equivalence relationship where they have identical child properties. If we use A to represent the key defining the alias and B to represent the key being aliased, then this equivalence relationship is formed by adding to A all child properties of B which are not already defined in A and adding/replacing all child properties in A with those defined in B. Subsequent updates to the configuration may violate this relationship.</a:t>
            </a:r>
          </a:p>
          <a:p>
            <a:r>
              <a:rPr lang="en-US" dirty="0" smtClean="0"/>
              <a:t>Some operations to enumerate configuration instances will not include aliases in the enumeration.</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Variants</a:t>
            </a:r>
          </a:p>
          <a:p>
            <a:pPr>
              <a:buNone/>
            </a:pPr>
            <a:r>
              <a:rPr lang="en-US" dirty="0" smtClean="0"/>
              <a:t>The key to alias.</a:t>
            </a:r>
          </a:p>
          <a:p>
            <a:pPr>
              <a:buNone/>
            </a:pPr>
            <a:r>
              <a:rPr lang="en-US" dirty="0" smtClean="0">
                <a:latin typeface="Courier New" pitchFamily="49" charset="0"/>
                <a:cs typeface="Courier New" pitchFamily="49" charset="0"/>
              </a:rPr>
              <a:t>	# @</a:t>
            </a:r>
            <a:r>
              <a:rPr lang="en-US" dirty="0" smtClean="0">
                <a:latin typeface="Courier New" pitchFamily="49" charset="0"/>
                <a:cs typeface="Courier New" pitchFamily="49" charset="0"/>
              </a:rPr>
              <a:t>aliasof</a:t>
            </a:r>
            <a:r>
              <a:rPr lang="en-US" dirty="0" smtClean="0">
                <a:latin typeface="Courier New" pitchFamily="49" charset="0"/>
                <a:cs typeface="Courier New" pitchFamily="49" charset="0"/>
              </a:rPr>
              <a:t> [KEY]</a:t>
            </a:r>
          </a:p>
          <a:p>
            <a:pPr>
              <a:buNone/>
            </a:pPr>
            <a:r>
              <a:rPr lang="en-US" dirty="0" smtClean="0"/>
              <a:t>Alternatively aliases can be expressed without annotations using the following notation:</a:t>
            </a:r>
          </a:p>
          <a:p>
            <a:pPr>
              <a:buNone/>
            </a:pPr>
            <a:r>
              <a:rPr lang="en-US" dirty="0" smtClean="0"/>
              <a:t>or</a:t>
            </a:r>
          </a:p>
          <a:p>
            <a:pPr>
              <a:buNone/>
            </a:pPr>
            <a:r>
              <a:rPr lang="en-US" dirty="0" smtClean="0">
                <a:latin typeface="Courier New" pitchFamily="49" charset="0"/>
                <a:cs typeface="Courier New" pitchFamily="49" charset="0"/>
              </a:rPr>
              <a:t>[ALIAS KEY]=&gt;[ALIAS OF KEY]</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In the following example, bar would inherit the property (</a:t>
            </a:r>
            <a:r>
              <a:rPr lang="en-US" sz="2400" dirty="0" smtClean="0"/>
              <a:t>bar.greeting</a:t>
            </a:r>
            <a:r>
              <a:rPr lang="en-US" sz="2400" dirty="0" smtClean="0"/>
              <a:t>=Hello and </a:t>
            </a:r>
            <a:r>
              <a:rPr lang="en-US" sz="2400" dirty="0" smtClean="0"/>
              <a:t>bar.farewell</a:t>
            </a:r>
            <a:r>
              <a:rPr lang="en-US" sz="2400" dirty="0" smtClean="0"/>
              <a:t>=Goodbye) from foo while foo would inherit the property (foo.baz=true) from bar.</a:t>
            </a:r>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r>
              <a:rPr lang="en-US" sz="2400" dirty="0" smtClean="0"/>
              <a:t>To escape a configuration value that begins with the '&gt;' character use the '\':</a:t>
            </a:r>
            <a:endParaRPr lang="en-US" sz="2400"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1002535" y="2522848"/>
            <a:ext cx="7127913" cy="2031325"/>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foo.greeting</a:t>
            </a:r>
            <a:r>
              <a:rPr lang="en-US" sz="1800" dirty="0" smtClean="0">
                <a:latin typeface="Courier New" pitchFamily="49" charset="0"/>
                <a:cs typeface="Courier New" pitchFamily="49" charset="0"/>
              </a:rPr>
              <a:t>=Hello</a:t>
            </a:r>
          </a:p>
          <a:p>
            <a:pPr algn="l"/>
            <a:r>
              <a:rPr lang="en-US" sz="1800" dirty="0" smtClean="0">
                <a:latin typeface="Courier New" pitchFamily="49" charset="0"/>
                <a:cs typeface="Courier New" pitchFamily="49" charset="0"/>
              </a:rPr>
              <a:t>foo.farewell</a:t>
            </a:r>
            <a:r>
              <a:rPr lang="en-US" sz="1800" dirty="0" smtClean="0">
                <a:latin typeface="Courier New" pitchFamily="49" charset="0"/>
                <a:cs typeface="Courier New" pitchFamily="49" charset="0"/>
              </a:rPr>
              <a:t>=Goodbye</a:t>
            </a:r>
          </a:p>
          <a:p>
            <a:pPr algn="l"/>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aliasof</a:t>
            </a:r>
            <a:r>
              <a:rPr lang="en-US" sz="1800" dirty="0" smtClean="0">
                <a:latin typeface="Courier New" pitchFamily="49" charset="0"/>
                <a:cs typeface="Courier New" pitchFamily="49" charset="0"/>
              </a:rPr>
              <a:t> foo</a:t>
            </a:r>
          </a:p>
          <a:p>
            <a:pPr algn="l"/>
            <a:r>
              <a:rPr lang="en-US" sz="1800" dirty="0" smtClean="0">
                <a:latin typeface="Courier New" pitchFamily="49" charset="0"/>
                <a:cs typeface="Courier New" pitchFamily="49" charset="0"/>
              </a:rPr>
              <a:t>bar=</a:t>
            </a:r>
          </a:p>
          <a:p>
            <a:pPr algn="l"/>
            <a:r>
              <a:rPr lang="en-US" sz="1800" dirty="0" smtClean="0">
                <a:latin typeface="Courier New" pitchFamily="49" charset="0"/>
                <a:cs typeface="Courier New" pitchFamily="49" charset="0"/>
              </a:rPr>
              <a:t>bar.farewell</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Hasta</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bar.baz=true</a:t>
            </a:r>
            <a:endParaRPr lang="en-US" sz="1800" dirty="0">
              <a:latin typeface="Courier New" pitchFamily="49" charset="0"/>
              <a:cs typeface="Courier New" pitchFamily="49" charset="0"/>
            </a:endParaRPr>
          </a:p>
        </p:txBody>
      </p:sp>
      <p:sp>
        <p:nvSpPr>
          <p:cNvPr id="6" name="TextBox 5"/>
          <p:cNvSpPr txBox="1"/>
          <p:nvPr/>
        </p:nvSpPr>
        <p:spPr>
          <a:xfrm>
            <a:off x="892366" y="5640636"/>
            <a:ext cx="7337234" cy="523220"/>
          </a:xfrm>
          <a:prstGeom prst="rect">
            <a:avLst/>
          </a:prstGeom>
          <a:noFill/>
          <a:ln>
            <a:solidFill>
              <a:schemeClr val="tx1"/>
            </a:solidFill>
          </a:ln>
        </p:spPr>
        <p:txBody>
          <a:bodyPr wrap="square" rtlCol="0">
            <a:spAutoFit/>
          </a:bodyPr>
          <a:lstStyle/>
          <a:p>
            <a:pPr algn="l"/>
            <a:r>
              <a:rPr lang="en-US" dirty="0" smtClean="0">
                <a:latin typeface="Courier New" pitchFamily="49" charset="0"/>
                <a:cs typeface="Courier New" pitchFamily="49" charset="0"/>
              </a:rPr>
              <a:t>foo2=\&gt;foo</a:t>
            </a:r>
            <a:endParaRPr lang="en-US" dirty="0">
              <a:latin typeface="Courier New" pitchFamily="49" charset="0"/>
              <a:cs typeface="Courier New" pitchFamily="49" charset="0"/>
            </a:endParaRPr>
          </a:p>
        </p:txBody>
      </p:sp>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@ref</a:t>
            </a:r>
          </a:p>
          <a:p>
            <a:r>
              <a:rPr lang="en-US" dirty="0" smtClean="0"/>
              <a:t>Used to add the configuration of another key to this key.</a:t>
            </a:r>
          </a:p>
          <a:p>
            <a:r>
              <a:rPr lang="en-US" dirty="0" smtClean="0"/>
              <a:t>A key may reference multiple keys. A reference may be used to inherit appended values (see @append) while preserving any ordering information (see @group). In the following example, a would be set to (a=</a:t>
            </a:r>
            <a:r>
              <a:rPr lang="en-US" dirty="0" smtClean="0"/>
              <a:t>foo,bar,baz,end</a:t>
            </a:r>
            <a:r>
              <a:rPr lang="en-US" dirty="0" smtClean="0"/>
              <a:t>).</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a:t>
            </a:r>
            <a:endParaRPr lang="en-US" dirty="0"/>
          </a:p>
        </p:txBody>
      </p:sp>
      <p:sp>
        <p:nvSpPr>
          <p:cNvPr id="6" name="Rectangle 5"/>
          <p:cNvSpPr/>
          <p:nvPr/>
        </p:nvSpPr>
        <p:spPr>
          <a:xfrm>
            <a:off x="2274982" y="790157"/>
            <a:ext cx="4572000" cy="3970318"/>
          </a:xfrm>
          <a:prstGeom prst="rect">
            <a:avLst/>
          </a:prstGeom>
          <a:ln>
            <a:solidFill>
              <a:schemeClr val="tx1"/>
            </a:solidFill>
          </a:ln>
        </p:spPr>
        <p:txBody>
          <a:bodyPr>
            <a:spAutoFit/>
          </a:bodyPr>
          <a:lstStyle/>
          <a:p>
            <a:pPr algn="l"/>
            <a:r>
              <a:rPr lang="en-US" sz="1400" dirty="0" smtClean="0">
                <a:latin typeface="Courier New" pitchFamily="49" charset="0"/>
                <a:cs typeface="Courier New" pitchFamily="49" charset="0"/>
              </a:rPr>
              <a:t># @append</a:t>
            </a:r>
          </a:p>
          <a:p>
            <a:pPr algn="l"/>
            <a:r>
              <a:rPr lang="en-US" sz="1400" dirty="0" smtClean="0">
                <a:latin typeface="Courier New" pitchFamily="49" charset="0"/>
                <a:cs typeface="Courier New" pitchFamily="49" charset="0"/>
              </a:rPr>
              <a:t># @group 3</a:t>
            </a:r>
          </a:p>
          <a:p>
            <a:pPr algn="l"/>
            <a:r>
              <a:rPr lang="en-US" sz="1400" dirty="0" smtClean="0">
                <a:latin typeface="Courier New" pitchFamily="49" charset="0"/>
                <a:cs typeface="Courier New" pitchFamily="49" charset="0"/>
              </a:rPr>
              <a:t>d=end</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@append</a:t>
            </a:r>
          </a:p>
          <a:p>
            <a:pPr algn="l"/>
            <a:r>
              <a:rPr lang="en-US" sz="1400" dirty="0" smtClean="0">
                <a:latin typeface="Courier New" pitchFamily="49" charset="0"/>
                <a:cs typeface="Courier New" pitchFamily="49" charset="0"/>
              </a:rPr>
              <a:t># @group 1</a:t>
            </a:r>
          </a:p>
          <a:p>
            <a:pPr algn="l"/>
            <a:r>
              <a:rPr lang="en-US" sz="1400" dirty="0" smtClean="0">
                <a:latin typeface="Courier New" pitchFamily="49" charset="0"/>
                <a:cs typeface="Courier New" pitchFamily="49" charset="0"/>
              </a:rPr>
              <a:t>c=bar</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@append</a:t>
            </a:r>
          </a:p>
          <a:p>
            <a:pPr algn="l"/>
            <a:r>
              <a:rPr lang="en-US" sz="1400" dirty="0" smtClean="0">
                <a:latin typeface="Courier New" pitchFamily="49" charset="0"/>
                <a:cs typeface="Courier New" pitchFamily="49" charset="0"/>
              </a:rPr>
              <a:t># @group 2</a:t>
            </a:r>
          </a:p>
          <a:p>
            <a:pPr algn="l"/>
            <a:r>
              <a:rPr lang="en-US" sz="1400" dirty="0" smtClean="0">
                <a:latin typeface="Courier New" pitchFamily="49" charset="0"/>
                <a:cs typeface="Courier New" pitchFamily="49" charset="0"/>
              </a:rPr>
              <a:t># @ref c</a:t>
            </a:r>
          </a:p>
          <a:p>
            <a:pPr algn="l"/>
            <a:r>
              <a:rPr lang="en-US" sz="1400" dirty="0" smtClean="0">
                <a:latin typeface="Courier New" pitchFamily="49" charset="0"/>
                <a:cs typeface="Courier New" pitchFamily="49" charset="0"/>
              </a:rPr>
              <a:t>b=</a:t>
            </a:r>
            <a:r>
              <a:rPr lang="en-US" sz="1400" dirty="0" smtClean="0">
                <a:latin typeface="Courier New" pitchFamily="49" charset="0"/>
                <a:cs typeface="Courier New" pitchFamily="49" charset="0"/>
              </a:rPr>
              <a:t>baz</a:t>
            </a:r>
            <a:endParaRPr lang="en-US" sz="1400" dirty="0" smtClean="0">
              <a:latin typeface="Courier New" pitchFamily="49" charset="0"/>
              <a:cs typeface="Courier New" pitchFamily="49" charset="0"/>
            </a:endParaRP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@append</a:t>
            </a:r>
          </a:p>
          <a:p>
            <a:pPr algn="l"/>
            <a:r>
              <a:rPr lang="en-US" sz="1400" dirty="0" smtClean="0">
                <a:latin typeface="Courier New" pitchFamily="49" charset="0"/>
                <a:cs typeface="Courier New" pitchFamily="49" charset="0"/>
              </a:rPr>
              <a:t># @group 0</a:t>
            </a:r>
          </a:p>
          <a:p>
            <a:pPr algn="l"/>
            <a:r>
              <a:rPr lang="en-US" sz="1400" dirty="0" smtClean="0">
                <a:latin typeface="Courier New" pitchFamily="49" charset="0"/>
                <a:cs typeface="Courier New" pitchFamily="49" charset="0"/>
              </a:rPr>
              <a:t># @ref b</a:t>
            </a:r>
          </a:p>
          <a:p>
            <a:pPr algn="l"/>
            <a:r>
              <a:rPr lang="en-US" sz="1400" dirty="0" smtClean="0">
                <a:latin typeface="Courier New" pitchFamily="49" charset="0"/>
                <a:cs typeface="Courier New" pitchFamily="49" charset="0"/>
              </a:rPr>
              <a:t># @ref d</a:t>
            </a:r>
          </a:p>
          <a:p>
            <a:pPr algn="l"/>
            <a:r>
              <a:rPr lang="en-US" sz="1400" dirty="0" smtClean="0">
                <a:latin typeface="Courier New" pitchFamily="49" charset="0"/>
                <a:cs typeface="Courier New" pitchFamily="49" charset="0"/>
              </a:rPr>
              <a:t>a=foo</a:t>
            </a:r>
            <a:endParaRPr lang="en-US" sz="1400" dirty="0">
              <a:latin typeface="Courier New" pitchFamily="49" charset="0"/>
              <a:cs typeface="Courier New" pitchFamily="49" charset="0"/>
            </a:endParaRPr>
          </a:p>
        </p:txBody>
      </p:sp>
      <p:sp>
        <p:nvSpPr>
          <p:cNvPr id="7" name="TextBox 6"/>
          <p:cNvSpPr txBox="1"/>
          <p:nvPr/>
        </p:nvSpPr>
        <p:spPr>
          <a:xfrm>
            <a:off x="638974" y="4880474"/>
            <a:ext cx="5409282" cy="1323439"/>
          </a:xfrm>
          <a:prstGeom prst="rect">
            <a:avLst/>
          </a:prstGeom>
          <a:noFill/>
        </p:spPr>
        <p:txBody>
          <a:bodyPr wrap="square" rtlCol="0">
            <a:spAutoFit/>
          </a:bodyPr>
          <a:lstStyle/>
          <a:p>
            <a:pPr algn="l"/>
            <a:r>
              <a:rPr lang="en-US" dirty="0" smtClean="0">
                <a:latin typeface="+mn-lt"/>
              </a:rPr>
              <a:t>Variants</a:t>
            </a:r>
          </a:p>
          <a:p>
            <a:pPr algn="l"/>
            <a:r>
              <a:rPr lang="en-US" dirty="0" smtClean="0">
                <a:latin typeface="+mn-lt"/>
              </a:rPr>
              <a:t>The key to reference.</a:t>
            </a:r>
          </a:p>
          <a:p>
            <a:pPr algn="l"/>
            <a:r>
              <a:rPr lang="en-US" sz="2400" dirty="0" smtClean="0">
                <a:latin typeface="Courier New" pitchFamily="49" charset="0"/>
                <a:cs typeface="Courier New" pitchFamily="49" charset="0"/>
              </a:rPr>
              <a:t># @ref [KEY]</a:t>
            </a:r>
            <a:endParaRPr lang="en-US" sz="2400" dirty="0">
              <a:latin typeface="Courier New" pitchFamily="49" charset="0"/>
              <a:cs typeface="Courier New" pitchFamily="49" charset="0"/>
            </a:endParaRPr>
          </a:p>
        </p:txBody>
      </p:sp>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@append</a:t>
            </a:r>
          </a:p>
          <a:p>
            <a:pPr>
              <a:buNone/>
            </a:pPr>
            <a:r>
              <a:rPr lang="en-US" dirty="0" smtClean="0"/>
              <a:t>Used to indicate that the value should be appended to the existing value if the property is already defined (normally it is discarded).</a:t>
            </a:r>
          </a:p>
          <a:p>
            <a:r>
              <a:rPr lang="en-US" dirty="0" smtClean="0"/>
              <a:t>If multiple sources define an append delimiter for the property, the delimiter defined by the source with the highest precedence will be used, otherwise if no sources define the delimiter, a comma will be used.</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dirty="0" smtClean="0"/>
              <a:t>Java character escape codes can be used to represent whitespace delimiters:</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Variants</a:t>
            </a:r>
          </a:p>
          <a:p>
            <a:pPr>
              <a:buNone/>
            </a:pPr>
            <a:r>
              <a:rPr lang="en-US" dirty="0" smtClean="0"/>
              <a:t>The value should be appended to an existing value using a comma as the delimiter.</a:t>
            </a:r>
          </a:p>
          <a:p>
            <a:pPr>
              <a:buNone/>
            </a:pPr>
            <a:r>
              <a:rPr lang="en-US" dirty="0" smtClean="0">
                <a:latin typeface="Courier New" pitchFamily="49" charset="0"/>
                <a:cs typeface="Courier New" pitchFamily="49" charset="0"/>
              </a:rPr>
              <a:t>		# @append</a:t>
            </a:r>
          </a:p>
          <a:p>
            <a:pPr>
              <a:buNone/>
            </a:pPr>
            <a:r>
              <a:rPr lang="en-US" dirty="0" smtClean="0"/>
              <a:t>The value should be appended to an existing value using the specified delimiter.</a:t>
            </a:r>
          </a:p>
          <a:p>
            <a:pPr>
              <a:buNone/>
            </a:pPr>
            <a:r>
              <a:rPr lang="en-US" dirty="0" smtClean="0">
                <a:latin typeface="Courier New" pitchFamily="49" charset="0"/>
                <a:cs typeface="Courier New" pitchFamily="49" charset="0"/>
              </a:rPr>
              <a:t>		# @append [DELIMITER]</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graphicFrame>
        <p:nvGraphicFramePr>
          <p:cNvPr id="5" name="Table 4"/>
          <p:cNvGraphicFramePr>
            <a:graphicFrameLocks noGrp="1"/>
          </p:cNvGraphicFramePr>
          <p:nvPr/>
        </p:nvGraphicFramePr>
        <p:xfrm>
          <a:off x="1524000" y="1802904"/>
          <a:ext cx="6096000" cy="1463040"/>
        </p:xfrm>
        <a:graphic>
          <a:graphicData uri="http://schemas.openxmlformats.org/drawingml/2006/table">
            <a:tbl>
              <a:tblPr firstRow="1" bandRow="1">
                <a:tableStyleId>{5C22544A-7EE6-4342-B048-85BDC9FD1C3A}</a:tableStyleId>
              </a:tblPr>
              <a:tblGrid>
                <a:gridCol w="3048000"/>
                <a:gridCol w="3048000"/>
              </a:tblGrid>
              <a:tr h="249119">
                <a:tc>
                  <a:txBody>
                    <a:bodyPr/>
                    <a:lstStyle/>
                    <a:p>
                      <a:r>
                        <a:rPr lang="en-US" dirty="0" smtClean="0"/>
                        <a:t>Escape</a:t>
                      </a:r>
                      <a:endParaRPr lang="en-US" dirty="0"/>
                    </a:p>
                  </a:txBody>
                  <a:tcPr/>
                </a:tc>
                <a:tc>
                  <a:txBody>
                    <a:bodyPr/>
                    <a:lstStyle/>
                    <a:p>
                      <a:r>
                        <a:rPr lang="en-US" dirty="0" smtClean="0"/>
                        <a:t>Character</a:t>
                      </a:r>
                      <a:endParaRPr lang="en-US" dirty="0"/>
                    </a:p>
                  </a:txBody>
                  <a:tcPr/>
                </a:tc>
              </a:tr>
              <a:tr h="249119">
                <a:tc>
                  <a:txBody>
                    <a:bodyPr/>
                    <a:lstStyle/>
                    <a:p>
                      <a:r>
                        <a:rPr lang="en-US" dirty="0" smtClean="0"/>
                        <a:t>\n</a:t>
                      </a:r>
                      <a:endParaRPr lang="en-US" dirty="0"/>
                    </a:p>
                  </a:txBody>
                  <a:tcPr/>
                </a:tc>
                <a:tc>
                  <a:txBody>
                    <a:bodyPr/>
                    <a:lstStyle/>
                    <a:p>
                      <a:r>
                        <a:rPr lang="en-US" dirty="0" smtClean="0"/>
                        <a:t>Newline</a:t>
                      </a:r>
                      <a:endParaRPr lang="en-US" dirty="0"/>
                    </a:p>
                  </a:txBody>
                  <a:tcPr/>
                </a:tc>
              </a:tr>
              <a:tr h="249119">
                <a:tc>
                  <a:txBody>
                    <a:bodyPr/>
                    <a:lstStyle/>
                    <a:p>
                      <a:r>
                        <a:rPr lang="en-US" dirty="0" smtClean="0"/>
                        <a:t>\t</a:t>
                      </a:r>
                      <a:endParaRPr lang="en-US" dirty="0"/>
                    </a:p>
                  </a:txBody>
                  <a:tcPr/>
                </a:tc>
                <a:tc>
                  <a:txBody>
                    <a:bodyPr/>
                    <a:lstStyle/>
                    <a:p>
                      <a:r>
                        <a:rPr lang="en-US" dirty="0" smtClean="0"/>
                        <a:t>Tab</a:t>
                      </a:r>
                      <a:endParaRPr lang="en-US" dirty="0"/>
                    </a:p>
                  </a:txBody>
                  <a:tcPr/>
                </a:tc>
              </a:tr>
              <a:tr h="249119">
                <a:tc>
                  <a:txBody>
                    <a:bodyPr/>
                    <a:lstStyle/>
                    <a:p>
                      <a:r>
                        <a:rPr lang="en-US" dirty="0" smtClean="0"/>
                        <a:t>\u0032</a:t>
                      </a:r>
                      <a:endParaRPr lang="en-US" dirty="0"/>
                    </a:p>
                  </a:txBody>
                  <a:tcPr/>
                </a:tc>
                <a:tc>
                  <a:txBody>
                    <a:bodyPr/>
                    <a:lstStyle/>
                    <a:p>
                      <a:r>
                        <a:rPr lang="en-US" dirty="0" smtClean="0"/>
                        <a:t>Space</a:t>
                      </a:r>
                      <a:endParaRPr lang="en-US" dirty="0"/>
                    </a:p>
                  </a:txBody>
                  <a:tcPr/>
                </a:tc>
              </a:tr>
            </a:tbl>
          </a:graphicData>
        </a:graphic>
      </p:graphicFrame>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a:t>
            </a:r>
            <a:r>
              <a:rPr lang="en-US" b="1" i="1" dirty="0" smtClean="0"/>
              <a:t>noappend</a:t>
            </a:r>
            <a:endParaRPr lang="en-US" b="1" i="1" dirty="0" smtClean="0"/>
          </a:p>
          <a:p>
            <a:r>
              <a:rPr lang="en-US" dirty="0" smtClean="0"/>
              <a:t>Used to prevent values from being appended to the property.</a:t>
            </a:r>
          </a:p>
          <a:p>
            <a:r>
              <a:rPr lang="en-US" dirty="0" smtClean="0"/>
              <a:t>The annotation only has an effect when it is defined by the highest precedence source for the property.</a:t>
            </a:r>
          </a:p>
          <a:p>
            <a:pPr>
              <a:buNone/>
            </a:pPr>
            <a:r>
              <a:rPr lang="en-US" dirty="0" smtClean="0"/>
              <a:t>Variants</a:t>
            </a:r>
          </a:p>
          <a:p>
            <a:pPr>
              <a:buNone/>
            </a:pPr>
            <a:r>
              <a:rPr lang="en-US" dirty="0" smtClean="0"/>
              <a:t>Any appended values should be discarded.</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683052" y="5089793"/>
            <a:ext cx="7777908" cy="584775"/>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 @</a:t>
            </a:r>
            <a:r>
              <a:rPr lang="en-US" sz="1600" dirty="0" smtClean="0">
                <a:latin typeface="Courier New" pitchFamily="49" charset="0"/>
                <a:cs typeface="Courier New" pitchFamily="49" charset="0"/>
              </a:rPr>
              <a:t>noappend</a:t>
            </a:r>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code.mfg.databases=db.qadcpl,db.qadadm,db.qadhlp,db.qadrcode</a:t>
            </a:r>
            <a:endParaRPr lang="en-US" sz="1600" dirty="0">
              <a:latin typeface="Courier New" pitchFamily="49" charset="0"/>
              <a:cs typeface="Courier New" pitchFamily="49" charset="0"/>
            </a:endParaRPr>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i="1" dirty="0" smtClean="0"/>
              <a:t>@group</a:t>
            </a:r>
          </a:p>
          <a:p>
            <a:r>
              <a:rPr lang="en-US" dirty="0" smtClean="0"/>
              <a:t>Used in conjunction with @append to obtain a desired value ordering when the order matters. The appended value is guaranteed to be preceded by all values associated with lower group indexes and followed by all values associated with a higher group indexes. Values associated with the same group are ordered by source precedence unless ordering hints or the </a:t>
            </a:r>
            <a:r>
              <a:rPr lang="en-US" i="1" dirty="0" smtClean="0"/>
              <a:t>@</a:t>
            </a:r>
            <a:r>
              <a:rPr lang="en-US" i="1" dirty="0" smtClean="0"/>
              <a:t>grouporder</a:t>
            </a:r>
            <a:r>
              <a:rPr lang="en-US" i="1" dirty="0" smtClean="0"/>
              <a:t> </a:t>
            </a:r>
            <a:r>
              <a:rPr lang="en-US" dirty="0" smtClean="0"/>
              <a:t>annotation is defined</a:t>
            </a:r>
            <a:r>
              <a:rPr lang="en-US" i="1" dirty="0" smtClean="0"/>
              <a:t>.</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Database Backups</a:t>
            </a:r>
            <a:endParaRPr lang="en-US" dirty="0"/>
          </a:p>
        </p:txBody>
      </p:sp>
      <p:sp>
        <p:nvSpPr>
          <p:cNvPr id="5" name="TextBox 4"/>
          <p:cNvSpPr txBox="1"/>
          <p:nvPr/>
        </p:nvSpPr>
        <p:spPr>
          <a:xfrm>
            <a:off x="451690" y="991518"/>
            <a:ext cx="8229600" cy="5047536"/>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 The directory to store backups in. </a:t>
            </a:r>
          </a:p>
          <a:p>
            <a:pPr algn="l"/>
            <a:r>
              <a:rPr lang="en-US" sz="1400" dirty="0" smtClean="0">
                <a:latin typeface="Courier New" pitchFamily="49" charset="0"/>
                <a:cs typeface="Courier New" pitchFamily="49" charset="0"/>
              </a:rPr>
              <a:t># Default: APPLICATION/backups</a:t>
            </a:r>
          </a:p>
          <a:p>
            <a:pPr algn="l"/>
            <a:r>
              <a:rPr lang="en-US" sz="1400" dirty="0" smtClean="0">
                <a:latin typeface="Courier New" pitchFamily="49" charset="0"/>
                <a:cs typeface="Courier New" pitchFamily="49" charset="0"/>
              </a:rPr>
              <a:t> dbbackup.dir=</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When true backups will be GZIP compressed. </a:t>
            </a:r>
          </a:p>
          <a:p>
            <a:pPr algn="l"/>
            <a:r>
              <a:rPr lang="en-US" sz="1400" dirty="0" smtClean="0">
                <a:latin typeface="Courier New" pitchFamily="49" charset="0"/>
                <a:cs typeface="Courier New" pitchFamily="49" charset="0"/>
              </a:rPr>
              <a:t># Note: Compression uses platform specific commands (mkfifo, gzip) and shell syntax. </a:t>
            </a:r>
          </a:p>
          <a:p>
            <a:pPr algn="l"/>
            <a:r>
              <a:rPr lang="en-US" sz="1400" dirty="0" smtClean="0">
                <a:latin typeface="Courier New" pitchFamily="49" charset="0"/>
                <a:cs typeface="Courier New" pitchFamily="49" charset="0"/>
              </a:rPr>
              <a:t># 	On Windows this setting is ignored. </a:t>
            </a:r>
          </a:p>
          <a:p>
            <a:pPr algn="l"/>
            <a:r>
              <a:rPr lang="en-US" sz="1400" dirty="0" smtClean="0">
                <a:latin typeface="Courier New" pitchFamily="49" charset="0"/>
                <a:cs typeface="Courier New" pitchFamily="49" charset="0"/>
              </a:rPr>
              <a:t># Default: true </a:t>
            </a:r>
          </a:p>
          <a:p>
            <a:pPr algn="l"/>
            <a:r>
              <a:rPr lang="en-US" sz="1400" dirty="0" smtClean="0">
                <a:latin typeface="Courier New" pitchFamily="49" charset="0"/>
                <a:cs typeface="Courier New" pitchFamily="49" charset="0"/>
              </a:rPr>
              <a:t>dbbackup.compress </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When true backups will be associated with a timestamp derived tag unless a </a:t>
            </a:r>
          </a:p>
          <a:p>
            <a:pPr algn="l"/>
            <a:r>
              <a:rPr lang="en-US" sz="1400" dirty="0" smtClean="0">
                <a:latin typeface="Courier New" pitchFamily="49" charset="0"/>
                <a:cs typeface="Courier New" pitchFamily="49" charset="0"/>
              </a:rPr>
              <a:t># the backup request specifies a tag, otherwise when false requests that do </a:t>
            </a:r>
          </a:p>
          <a:p>
            <a:pPr algn="l"/>
            <a:r>
              <a:rPr lang="en-US" sz="1400" dirty="0" smtClean="0">
                <a:latin typeface="Courier New" pitchFamily="49" charset="0"/>
                <a:cs typeface="Courier New" pitchFamily="49" charset="0"/>
              </a:rPr>
              <a:t># not specify a tag are associated with the tag 'default'. </a:t>
            </a:r>
          </a:p>
          <a:p>
            <a:pPr algn="l"/>
            <a:r>
              <a:rPr lang="en-US" sz="1400" dirty="0" smtClean="0">
                <a:latin typeface="Courier New" pitchFamily="49" charset="0"/>
                <a:cs typeface="Courier New" pitchFamily="49" charset="0"/>
              </a:rPr>
              <a:t># Default: false </a:t>
            </a:r>
          </a:p>
          <a:p>
            <a:pPr algn="l"/>
            <a:r>
              <a:rPr lang="en-US" sz="1400" dirty="0" smtClean="0">
                <a:latin typeface="Courier New" pitchFamily="49" charset="0"/>
                <a:cs typeface="Courier New" pitchFamily="49" charset="0"/>
              </a:rPr>
              <a:t>dbbackup.timestamp= </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The maximum number of timestamped backup tags to allow. </a:t>
            </a:r>
          </a:p>
          <a:p>
            <a:pPr algn="l"/>
            <a:r>
              <a:rPr lang="en-US" sz="1400" dirty="0" smtClean="0">
                <a:latin typeface="Courier New" pitchFamily="49" charset="0"/>
                <a:cs typeface="Courier New" pitchFamily="49" charset="0"/>
              </a:rPr>
              <a:t># When a new backup is requested and the maximum number of timestamped backup </a:t>
            </a:r>
          </a:p>
          <a:p>
            <a:pPr algn="l"/>
            <a:r>
              <a:rPr lang="en-US" sz="1400" dirty="0" smtClean="0">
                <a:latin typeface="Courier New" pitchFamily="49" charset="0"/>
                <a:cs typeface="Courier New" pitchFamily="49" charset="0"/>
              </a:rPr>
              <a:t># tags is defined, the oldest timestamped backup tag will be removed. dbbackup.timestampmax=</a:t>
            </a:r>
            <a:endParaRPr lang="en-US" sz="1400" dirty="0">
              <a:latin typeface="Courier New" pitchFamily="49" charset="0"/>
              <a:cs typeface="Courier New" pitchFamily="49" charset="0"/>
            </a:endParaRPr>
          </a:p>
        </p:txBody>
      </p:sp>
    </p:spTree>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An ordering hint is defined using the syntax </a:t>
            </a:r>
            <a:r>
              <a:rPr lang="en-US" i="1" dirty="0" smtClean="0"/>
              <a:t>[+|-]ID </a:t>
            </a:r>
            <a:r>
              <a:rPr lang="en-US" dirty="0" smtClean="0"/>
              <a:t>where the ID corresponds to the @id of another group member and (-) is interpreted as an instruction to order the appended value before the referenced value and (+) as an instruction to order the appended value after the referenced value. When the </a:t>
            </a:r>
            <a:r>
              <a:rPr lang="en-US" i="1" dirty="0" smtClean="0"/>
              <a:t>@</a:t>
            </a:r>
            <a:r>
              <a:rPr lang="en-US" i="1" dirty="0" smtClean="0"/>
              <a:t>grouporder</a:t>
            </a:r>
            <a:r>
              <a:rPr lang="en-US" i="1" dirty="0" smtClean="0"/>
              <a:t> </a:t>
            </a:r>
            <a:r>
              <a:rPr lang="en-US" dirty="0" smtClean="0"/>
              <a:t>annotation is defined for a group it takes precedence over all ordering hints for that group.</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The meaning of a group index depends on the nature of what is being configured. We have given the following interpretation to group indexes in the context of configuring a PROPATH.</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sz="1400" b="1" dirty="0" smtClean="0"/>
          </a:p>
          <a:p>
            <a:pPr>
              <a:buNone/>
            </a:pPr>
            <a:r>
              <a:rPr lang="en-US" sz="1400" b="1" dirty="0" smtClean="0"/>
              <a:t>* The standard group is the implied group when a group is not defined. To allow for the possibility of introducing additional groups in the future, members of the standard group should not explicitly define a group identifier.</a:t>
            </a:r>
            <a:endParaRPr lang="en-US" sz="1400" b="1"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2522864" y="2919467"/>
            <a:ext cx="4087258" cy="2246769"/>
          </a:xfrm>
          <a:prstGeom prst="rect">
            <a:avLst/>
          </a:prstGeom>
          <a:noFill/>
          <a:ln>
            <a:solidFill>
              <a:schemeClr val="tx1"/>
            </a:solidFill>
          </a:ln>
        </p:spPr>
        <p:txBody>
          <a:bodyPr wrap="square" rtlCol="0">
            <a:spAutoFit/>
          </a:bodyPr>
          <a:lstStyle/>
          <a:p>
            <a:pPr algn="l"/>
            <a:r>
              <a:rPr lang="en-US" dirty="0" smtClean="0">
                <a:latin typeface="Courier New" pitchFamily="49" charset="0"/>
                <a:cs typeface="Courier New" pitchFamily="49" charset="0"/>
              </a:rPr>
              <a:t>0=Configuration</a:t>
            </a:r>
          </a:p>
          <a:p>
            <a:pPr algn="l"/>
            <a:r>
              <a:rPr lang="en-US" dirty="0" smtClean="0">
                <a:latin typeface="Courier New" pitchFamily="49" charset="0"/>
                <a:cs typeface="Courier New" pitchFamily="49" charset="0"/>
              </a:rPr>
              <a:t>1=Bootstrap</a:t>
            </a:r>
          </a:p>
          <a:p>
            <a:pPr algn="l"/>
            <a:r>
              <a:rPr lang="en-US" dirty="0" smtClean="0">
                <a:latin typeface="Courier New" pitchFamily="49" charset="0"/>
                <a:cs typeface="Courier New" pitchFamily="49" charset="0"/>
              </a:rPr>
              <a:t>2=Customizations</a:t>
            </a:r>
          </a:p>
          <a:p>
            <a:pPr algn="l"/>
            <a:r>
              <a:rPr lang="en-US" dirty="0" smtClean="0">
                <a:latin typeface="Courier New" pitchFamily="49" charset="0"/>
                <a:cs typeface="Courier New" pitchFamily="49" charset="0"/>
              </a:rPr>
              <a:t>3=Patches</a:t>
            </a:r>
          </a:p>
          <a:p>
            <a:pPr algn="l"/>
            <a:r>
              <a:rPr lang="en-US" dirty="0" smtClean="0">
                <a:latin typeface="Courier New" pitchFamily="49" charset="0"/>
                <a:cs typeface="Courier New" pitchFamily="49" charset="0"/>
              </a:rPr>
              <a:t>4=Standard </a:t>
            </a:r>
            <a:r>
              <a:rPr lang="en-US" b="1" dirty="0" smtClean="0">
                <a:latin typeface="Courier New" pitchFamily="49" charset="0"/>
                <a:cs typeface="Courier New" pitchFamily="49" charset="0"/>
              </a:rPr>
              <a:t>*</a:t>
            </a:r>
            <a:endParaRPr lang="en-US" dirty="0">
              <a:latin typeface="Courier New" pitchFamily="49" charset="0"/>
              <a:cs typeface="Courier New" pitchFamily="49" charset="0"/>
            </a:endParaRPr>
          </a:p>
        </p:txBody>
      </p:sp>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Variants</a:t>
            </a:r>
          </a:p>
          <a:p>
            <a:pPr>
              <a:buNone/>
            </a:pPr>
            <a:r>
              <a:rPr lang="en-US" dirty="0" smtClean="0"/>
              <a:t>Assign the value to the lowest precedence group.</a:t>
            </a:r>
          </a:p>
          <a:p>
            <a:pPr>
              <a:buNone/>
            </a:pPr>
            <a:r>
              <a:rPr lang="en-US" dirty="0" smtClean="0">
                <a:latin typeface="Courier New" pitchFamily="49" charset="0"/>
                <a:cs typeface="Courier New" pitchFamily="49" charset="0"/>
              </a:rPr>
              <a:t>			# @group</a:t>
            </a:r>
          </a:p>
          <a:p>
            <a:pPr>
              <a:buNone/>
            </a:pPr>
            <a:r>
              <a:rPr lang="en-US" dirty="0" smtClean="0"/>
              <a:t>Assign the value to the group.</a:t>
            </a:r>
          </a:p>
          <a:p>
            <a:pPr>
              <a:buNone/>
            </a:pPr>
            <a:r>
              <a:rPr lang="en-US" dirty="0" smtClean="0">
                <a:latin typeface="Courier New" pitchFamily="49" charset="0"/>
                <a:cs typeface="Courier New" pitchFamily="49" charset="0"/>
              </a:rPr>
              <a:t>			# @group [INDEX]</a:t>
            </a:r>
          </a:p>
          <a:p>
            <a:pPr>
              <a:buNone/>
            </a:pPr>
            <a:r>
              <a:rPr lang="en-US" dirty="0" smtClean="0"/>
              <a:t>Assign the value to the group and define some ordering hints.</a:t>
            </a:r>
          </a:p>
          <a:p>
            <a:pPr>
              <a:buNone/>
            </a:pPr>
            <a:r>
              <a:rPr lang="en-US" dirty="0" smtClean="0">
                <a:latin typeface="Courier New" pitchFamily="49" charset="0"/>
                <a:cs typeface="Courier New" pitchFamily="49" charset="0"/>
              </a:rPr>
              <a:t>			# @group [INDEX] [ORDERING HINT] 			[ORDERING HINT]...</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b="1" i="1" dirty="0" smtClean="0"/>
              <a:t>@</a:t>
            </a:r>
            <a:r>
              <a:rPr lang="en-US" b="1" i="1" dirty="0" smtClean="0"/>
              <a:t>grouporder</a:t>
            </a:r>
            <a:endParaRPr lang="en-US" b="1" i="1" dirty="0" smtClean="0"/>
          </a:p>
          <a:p>
            <a:r>
              <a:rPr lang="en-US" dirty="0" smtClean="0"/>
              <a:t>Used to assign a secondary ordering to the members of a </a:t>
            </a:r>
            <a:r>
              <a:rPr lang="en-US" i="1" dirty="0" smtClean="0"/>
              <a:t>@group.</a:t>
            </a:r>
          </a:p>
          <a:p>
            <a:r>
              <a:rPr lang="en-US" dirty="0" smtClean="0"/>
              <a:t>The group members will be ordered in the listed order. Members not specified in the list will be ordered after the listed members by source precedence. IDs that do not correspond to a member of the group will be ignored.</a:t>
            </a:r>
          </a:p>
          <a:p>
            <a:pPr>
              <a:buNone/>
            </a:pPr>
            <a:r>
              <a:rPr lang="en-US" dirty="0" smtClean="0"/>
              <a:t>Variants</a:t>
            </a:r>
          </a:p>
          <a:p>
            <a:r>
              <a:rPr lang="en-US" dirty="0" smtClean="0"/>
              <a:t>Orders the members of the default (lowest precedence) group:</a:t>
            </a:r>
          </a:p>
          <a:p>
            <a:pPr>
              <a:buNone/>
            </a:pPr>
            <a:r>
              <a:rPr lang="en-US" dirty="0" smtClean="0">
                <a:latin typeface="Courier New" pitchFamily="49" charset="0"/>
                <a:cs typeface="Courier New" pitchFamily="49" charset="0"/>
              </a:rPr>
              <a:t>			</a:t>
            </a:r>
            <a:r>
              <a:rPr lang="en-US" sz="2600" dirty="0" smtClean="0">
                <a:latin typeface="Courier New" pitchFamily="49" charset="0"/>
                <a:cs typeface="Courier New" pitchFamily="49" charset="0"/>
              </a:rPr>
              <a:t># @</a:t>
            </a:r>
            <a:r>
              <a:rPr lang="en-US" sz="2600" dirty="0" smtClean="0">
                <a:latin typeface="Courier New" pitchFamily="49" charset="0"/>
                <a:cs typeface="Courier New" pitchFamily="49" charset="0"/>
              </a:rPr>
              <a:t>grouporder</a:t>
            </a:r>
            <a:r>
              <a:rPr lang="en-US" sz="2600" dirty="0" smtClean="0">
                <a:latin typeface="Courier New" pitchFamily="49" charset="0"/>
                <a:cs typeface="Courier New" pitchFamily="49" charset="0"/>
              </a:rPr>
              <a:t> [ID] [ID]...</a:t>
            </a:r>
          </a:p>
          <a:p>
            <a:r>
              <a:rPr lang="en-US" dirty="0" smtClean="0"/>
              <a:t>Orders the members of a specific group:</a:t>
            </a:r>
          </a:p>
          <a:p>
            <a:pPr>
              <a:buNone/>
            </a:pPr>
            <a:r>
              <a:rPr lang="en-US" dirty="0" smtClean="0">
                <a:latin typeface="Courier New" pitchFamily="49" charset="0"/>
                <a:cs typeface="Courier New" pitchFamily="49" charset="0"/>
              </a:rPr>
              <a:t>			</a:t>
            </a:r>
            <a:r>
              <a:rPr lang="en-US" sz="2600" dirty="0" smtClean="0">
                <a:latin typeface="Courier New" pitchFamily="49" charset="0"/>
                <a:cs typeface="Courier New" pitchFamily="49" charset="0"/>
              </a:rPr>
              <a:t># @</a:t>
            </a:r>
            <a:r>
              <a:rPr lang="en-US" sz="2600" dirty="0" smtClean="0">
                <a:latin typeface="Courier New" pitchFamily="49" charset="0"/>
                <a:cs typeface="Courier New" pitchFamily="49" charset="0"/>
              </a:rPr>
              <a:t>grouporder</a:t>
            </a:r>
            <a:r>
              <a:rPr lang="en-US" sz="2600" dirty="0" smtClean="0">
                <a:latin typeface="Courier New" pitchFamily="49" charset="0"/>
                <a:cs typeface="Courier New" pitchFamily="49" charset="0"/>
              </a:rPr>
              <a:t> [INTEGER] [ID] [ID]...</a:t>
            </a:r>
            <a:endParaRPr lang="en-US" sz="26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b="1" i="1" dirty="0" smtClean="0"/>
              <a:t>@port</a:t>
            </a:r>
          </a:p>
          <a:p>
            <a:r>
              <a:rPr lang="en-US" dirty="0" smtClean="0"/>
              <a:t>Identifies the property as a TCP-IP port.</a:t>
            </a:r>
          </a:p>
          <a:p>
            <a:r>
              <a:rPr lang="en-US" dirty="0" smtClean="0"/>
              <a:t>Variants</a:t>
            </a:r>
          </a:p>
          <a:p>
            <a:r>
              <a:rPr lang="en-US" dirty="0" smtClean="0"/>
              <a:t>Identifies the property as a port.</a:t>
            </a:r>
          </a:p>
          <a:p>
            <a:pPr>
              <a:buNone/>
            </a:pPr>
            <a:r>
              <a:rPr lang="en-US" sz="2600" dirty="0" smtClean="0">
                <a:latin typeface="Courier New" pitchFamily="49" charset="0"/>
                <a:cs typeface="Courier New" pitchFamily="49" charset="0"/>
              </a:rPr>
              <a:t>			# @port</a:t>
            </a:r>
          </a:p>
          <a:p>
            <a:r>
              <a:rPr lang="en-US" dirty="0" smtClean="0"/>
              <a:t>Identifies the property as a port and configures a preferred range offset.</a:t>
            </a:r>
          </a:p>
          <a:p>
            <a:pPr>
              <a:buNone/>
            </a:pPr>
            <a:r>
              <a:rPr lang="en-US" dirty="0" smtClean="0">
                <a:latin typeface="Courier New" pitchFamily="49" charset="0"/>
                <a:cs typeface="Courier New" pitchFamily="49" charset="0"/>
              </a:rPr>
              <a:t>			# @port +[OFFSET]</a:t>
            </a:r>
          </a:p>
          <a:p>
            <a:r>
              <a:rPr lang="en-US" dirty="0" smtClean="0"/>
              <a:t>Identifies the property as a port and configures a default port.</a:t>
            </a:r>
          </a:p>
          <a:p>
            <a:pPr>
              <a:buNone/>
            </a:pPr>
            <a:r>
              <a:rPr lang="en-US" dirty="0" smtClean="0">
                <a:latin typeface="Courier New" pitchFamily="49" charset="0"/>
                <a:cs typeface="Courier New" pitchFamily="49" charset="0"/>
              </a:rPr>
              <a:t>			# @port [DEFAULT PORT]</a:t>
            </a:r>
          </a:p>
          <a:p>
            <a:r>
              <a:rPr lang="en-US" dirty="0" smtClean="0"/>
              <a:t>Identifies the property as a port and configures a preferred range offset and default port.</a:t>
            </a:r>
          </a:p>
          <a:p>
            <a:pPr>
              <a:buNone/>
            </a:pPr>
            <a:r>
              <a:rPr lang="en-US" dirty="0" smtClean="0">
                <a:latin typeface="Courier New" pitchFamily="49" charset="0"/>
                <a:cs typeface="Courier New" pitchFamily="49" charset="0"/>
              </a:rPr>
              <a:t>			# @port +[OFFSET] [DEFAULT PORT]</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Assigns a specific port number to a property, using the annotation so YAB will not assign the port to another property.</a:t>
            </a:r>
          </a:p>
          <a:p>
            <a:pPr>
              <a:buNone/>
            </a:pPr>
            <a:endParaRPr lang="en-US" dirty="0" smtClean="0"/>
          </a:p>
          <a:p>
            <a:pPr>
              <a:buNone/>
            </a:pPr>
            <a:endParaRPr lang="en-US" dirty="0" smtClean="0"/>
          </a:p>
          <a:p>
            <a:pPr>
              <a:buNone/>
            </a:pPr>
            <a:r>
              <a:rPr lang="en-US" sz="2400" dirty="0" smtClean="0"/>
              <a:t>Assigns a well known offset to ports that users might interact with. If for some reason, the port is already allocated the property will be allocated an available port from the configured port range.</a:t>
            </a:r>
            <a:endParaRPr lang="en-US" sz="2400"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14400" y="2291507"/>
            <a:ext cx="7315200" cy="830997"/>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 @port</a:t>
            </a:r>
          </a:p>
          <a:p>
            <a:pPr algn="l"/>
            <a:r>
              <a:rPr lang="en-US" sz="2400" dirty="0" smtClean="0">
                <a:latin typeface="Courier New" pitchFamily="49" charset="0"/>
                <a:cs typeface="Courier New" pitchFamily="49" charset="0"/>
              </a:rPr>
              <a:t>some.port</a:t>
            </a:r>
            <a:r>
              <a:rPr lang="en-US" sz="2400" dirty="0" smtClean="0">
                <a:latin typeface="Courier New" pitchFamily="49" charset="0"/>
                <a:cs typeface="Courier New" pitchFamily="49" charset="0"/>
              </a:rPr>
              <a:t>=30000</a:t>
            </a:r>
            <a:endParaRPr lang="en-US" sz="2400" dirty="0">
              <a:latin typeface="Courier New" pitchFamily="49" charset="0"/>
              <a:cs typeface="Courier New" pitchFamily="49" charset="0"/>
            </a:endParaRPr>
          </a:p>
        </p:txBody>
      </p:sp>
      <p:sp>
        <p:nvSpPr>
          <p:cNvPr id="6" name="TextBox 5"/>
          <p:cNvSpPr txBox="1"/>
          <p:nvPr/>
        </p:nvSpPr>
        <p:spPr>
          <a:xfrm>
            <a:off x="903383" y="4968607"/>
            <a:ext cx="7304183" cy="1200329"/>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 @port +0</a:t>
            </a:r>
          </a:p>
          <a:p>
            <a:pPr algn="l"/>
            <a:r>
              <a:rPr lang="en-US" sz="1800" dirty="0" smtClean="0">
                <a:latin typeface="Courier New" pitchFamily="49" charset="0"/>
                <a:cs typeface="Courier New" pitchFamily="49" charset="0"/>
              </a:rPr>
              <a:t>tomcat.default.httpport</a:t>
            </a:r>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 @port +1</a:t>
            </a:r>
          </a:p>
          <a:p>
            <a:pPr algn="l"/>
            <a:r>
              <a:rPr lang="en-US" sz="1800" dirty="0" smtClean="0">
                <a:latin typeface="Courier New" pitchFamily="49" charset="0"/>
                <a:cs typeface="Courier New" pitchFamily="49" charset="0"/>
              </a:rPr>
              <a:t>adminserver.port</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Ports which are not typically relevant for users (the majority of ports) should be configured without an offset. To minimize unnecessary conflict with ports assigned by offset, ports that will accept any valid port are allocated from the upper bound of a port range counting backwards.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03382" y="4186410"/>
            <a:ext cx="7315201" cy="1200329"/>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 @port</a:t>
            </a:r>
          </a:p>
          <a:p>
            <a:pPr algn="l"/>
            <a:r>
              <a:rPr lang="en-US" sz="1800" dirty="0" smtClean="0">
                <a:latin typeface="Courier New" pitchFamily="49" charset="0"/>
                <a:cs typeface="Courier New" pitchFamily="49" charset="0"/>
              </a:rPr>
              <a:t>tomcat.default.serverport</a:t>
            </a:r>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 @port</a:t>
            </a:r>
          </a:p>
          <a:p>
            <a:pPr algn="l"/>
            <a:r>
              <a:rPr lang="en-US" sz="1800" dirty="0" smtClean="0">
                <a:latin typeface="Courier New" pitchFamily="49" charset="0"/>
                <a:cs typeface="Courier New" pitchFamily="49" charset="0"/>
              </a:rPr>
              <a:t>adminserver.adminport</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default port may be defined to handle cases where a port range is not configured.</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03383" y="2137269"/>
            <a:ext cx="7304183" cy="70788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 @port +0 22000</a:t>
            </a:r>
          </a:p>
          <a:p>
            <a:pPr algn="l"/>
            <a:r>
              <a:rPr lang="en-US" sz="2000" dirty="0" smtClean="0">
                <a:latin typeface="Courier New" pitchFamily="49" charset="0"/>
                <a:cs typeface="Courier New" pitchFamily="49" charset="0"/>
              </a:rPr>
              <a:t>tomcat.default.httpport</a:t>
            </a:r>
            <a:r>
              <a:rPr lang="en-US" sz="2000" dirty="0" smtClean="0">
                <a:latin typeface="Courier New" pitchFamily="49" charset="0"/>
                <a:cs typeface="Courier New" pitchFamily="49" charset="0"/>
              </a:rPr>
              <a:t>=</a:t>
            </a:r>
            <a:endParaRPr lang="en-US" sz="2000" dirty="0">
              <a:latin typeface="Courier New" pitchFamily="49" charset="0"/>
              <a:cs typeface="Courier New" pitchFamily="49" charset="0"/>
            </a:endParaRPr>
          </a:p>
        </p:txBody>
      </p:sp>
    </p:spTree>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i="1" dirty="0" smtClean="0"/>
              <a:t>@exclude</a:t>
            </a:r>
          </a:p>
          <a:p>
            <a:pPr>
              <a:buNone/>
            </a:pPr>
            <a:r>
              <a:rPr lang="en-US" dirty="0" smtClean="0"/>
              <a:t>Used to exclude/ignore the setting and all child settings.</a:t>
            </a:r>
          </a:p>
          <a:p>
            <a:pPr>
              <a:buNone/>
            </a:pPr>
            <a:r>
              <a:rPr lang="en-US" dirty="0" smtClean="0"/>
              <a:t>Ex. Excludes the setting 'foo.bar' and '</a:t>
            </a:r>
            <a:r>
              <a:rPr lang="en-US" dirty="0" smtClean="0"/>
              <a:t>foo.bar.baz</a:t>
            </a:r>
            <a:r>
              <a:rPr lang="en-US" dirty="0" smtClean="0"/>
              <a:t>' but not '</a:t>
            </a:r>
            <a:r>
              <a:rPr lang="en-US" dirty="0" smtClean="0"/>
              <a:t>foo.barbaz</a:t>
            </a:r>
            <a:r>
              <a:rPr lang="en-US" dirty="0" smtClean="0"/>
              <a:t>'.</a:t>
            </a:r>
          </a:p>
          <a:p>
            <a:pPr>
              <a:buNone/>
            </a:pPr>
            <a:r>
              <a:rPr lang="en-US" dirty="0" smtClean="0">
                <a:latin typeface="Courier New" pitchFamily="49" charset="0"/>
                <a:cs typeface="Courier New" pitchFamily="49" charset="0"/>
              </a:rPr>
              <a:t>			# @exclude</a:t>
            </a:r>
          </a:p>
          <a:p>
            <a:pPr>
              <a:buNone/>
            </a:pPr>
            <a:r>
              <a:rPr lang="en-US" dirty="0" smtClean="0">
                <a:latin typeface="Courier New" pitchFamily="49" charset="0"/>
                <a:cs typeface="Courier New" pitchFamily="49" charset="0"/>
              </a:rPr>
              <a:t>			foo.bar=</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b="1" i="1" dirty="0" smtClean="0"/>
              <a:t>@patch</a:t>
            </a:r>
          </a:p>
          <a:p>
            <a:r>
              <a:rPr lang="en-US" dirty="0" smtClean="0"/>
              <a:t>Used to "patch" a property value using a regular expression to identify the character sequences to replace.</a:t>
            </a:r>
          </a:p>
          <a:p>
            <a:r>
              <a:rPr lang="en-US" dirty="0" smtClean="0"/>
              <a:t>When the property value is evaluated all character sequences matched by the regular expression are replaced with the patch value. If the patch value is defined and the regular expression did not match the property value, the patch value will be appended to the property value using the default delimiter ',' or the delimiter specified. If the patch value is not defined, all character sequences matched by the regular expression will be removed from the property value.</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restore all databases from the default tag, execute the command:</a:t>
            </a:r>
          </a:p>
          <a:p>
            <a:pPr>
              <a:buNone/>
            </a:pPr>
            <a:endParaRPr lang="en-US" dirty="0" smtClean="0"/>
          </a:p>
          <a:p>
            <a:pPr>
              <a:buNone/>
            </a:pPr>
            <a:endParaRPr lang="en-US" dirty="0" smtClean="0"/>
          </a:p>
          <a:p>
            <a:pPr>
              <a:buNone/>
            </a:pPr>
            <a:r>
              <a:rPr lang="en-US" dirty="0" smtClean="0"/>
              <a:t>or from a specific tag:</a:t>
            </a:r>
          </a:p>
          <a:p>
            <a:pPr>
              <a:buNone/>
            </a:pPr>
            <a:endParaRPr lang="en-US" dirty="0" smtClean="0"/>
          </a:p>
          <a:p>
            <a:pPr>
              <a:buNone/>
            </a:pPr>
            <a:r>
              <a:rPr lang="en-US" dirty="0" smtClean="0"/>
              <a:t>Alternatively to restore a specific database from the default tag, execute the command:  </a:t>
            </a:r>
            <a:endParaRPr lang="en-US" dirty="0"/>
          </a:p>
        </p:txBody>
      </p:sp>
      <p:sp>
        <p:nvSpPr>
          <p:cNvPr id="3" name="Title 2"/>
          <p:cNvSpPr>
            <a:spLocks noGrp="1"/>
          </p:cNvSpPr>
          <p:nvPr>
            <p:ph type="title"/>
          </p:nvPr>
        </p:nvSpPr>
        <p:spPr/>
        <p:txBody>
          <a:bodyPr/>
          <a:lstStyle/>
          <a:p>
            <a:r>
              <a:rPr lang="en-US" dirty="0" smtClean="0"/>
              <a:t>Restoring Databases </a:t>
            </a:r>
            <a:endParaRPr lang="en-US" dirty="0"/>
          </a:p>
        </p:txBody>
      </p:sp>
      <p:sp>
        <p:nvSpPr>
          <p:cNvPr id="5" name="TextBox 4"/>
          <p:cNvSpPr txBox="1"/>
          <p:nvPr/>
        </p:nvSpPr>
        <p:spPr>
          <a:xfrm>
            <a:off x="903383" y="1883882"/>
            <a:ext cx="7326217" cy="707886"/>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cd /dr01/qadapps/qea </a:t>
            </a:r>
          </a:p>
          <a:p>
            <a:pPr algn="l"/>
            <a:r>
              <a:rPr lang="en-US" sz="2000" dirty="0" smtClean="0">
                <a:latin typeface="Courier New" pitchFamily="49" charset="0"/>
                <a:cs typeface="Courier New" pitchFamily="49" charset="0"/>
              </a:rPr>
              <a:t>&gt; ./yab database-restore </a:t>
            </a:r>
            <a:endParaRPr lang="en-US" sz="2000" dirty="0">
              <a:latin typeface="Courier New" pitchFamily="49" charset="0"/>
              <a:cs typeface="Courier New" pitchFamily="49" charset="0"/>
            </a:endParaRPr>
          </a:p>
        </p:txBody>
      </p:sp>
      <p:sp>
        <p:nvSpPr>
          <p:cNvPr id="6" name="TextBox 5"/>
          <p:cNvSpPr txBox="1"/>
          <p:nvPr/>
        </p:nvSpPr>
        <p:spPr>
          <a:xfrm>
            <a:off x="901546" y="3380332"/>
            <a:ext cx="7326217"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-tag:NAME database-restore</a:t>
            </a:r>
            <a:endParaRPr lang="en-US" sz="2000" dirty="0">
              <a:latin typeface="Courier New" pitchFamily="49" charset="0"/>
              <a:cs typeface="Courier New" pitchFamily="49" charset="0"/>
            </a:endParaRPr>
          </a:p>
        </p:txBody>
      </p:sp>
      <p:sp>
        <p:nvSpPr>
          <p:cNvPr id="9" name="TextBox 8"/>
          <p:cNvSpPr txBox="1"/>
          <p:nvPr/>
        </p:nvSpPr>
        <p:spPr>
          <a:xfrm>
            <a:off x="888693" y="5405599"/>
            <a:ext cx="7326217"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database-[INSTANCE]-restore </a:t>
            </a:r>
            <a:endParaRPr lang="en-US" sz="2000" dirty="0">
              <a:latin typeface="Courier New" pitchFamily="49" charset="0"/>
              <a:cs typeface="Courier New" pitchFamily="49" charset="0"/>
            </a:endParaRPr>
          </a:p>
        </p:txBody>
      </p:sp>
    </p:spTree>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Variants</a:t>
            </a:r>
          </a:p>
          <a:p>
            <a:pPr>
              <a:buNone/>
            </a:pPr>
            <a:r>
              <a:rPr lang="en-US" dirty="0" smtClean="0"/>
              <a:t>The key to alias.</a:t>
            </a:r>
          </a:p>
          <a:p>
            <a:pPr>
              <a:buNone/>
            </a:pPr>
            <a:endParaRPr lang="en-US" dirty="0" smtClean="0"/>
          </a:p>
          <a:p>
            <a:pPr>
              <a:buNone/>
            </a:pPr>
            <a:endParaRPr lang="en-US" dirty="0" smtClean="0"/>
          </a:p>
          <a:p>
            <a:pPr>
              <a:buNone/>
            </a:pPr>
            <a:endParaRPr lang="en-US" dirty="0" smtClean="0"/>
          </a:p>
          <a:p>
            <a:pPr>
              <a:buNone/>
            </a:pPr>
            <a:r>
              <a:rPr lang="en-US" dirty="0" smtClean="0"/>
              <a:t>Java character escape codes can be used to represent whitespace delimiters: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03383" y="1938967"/>
            <a:ext cx="7315199" cy="1200329"/>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 @patch /[REGEX]/</a:t>
            </a:r>
          </a:p>
          <a:p>
            <a:pPr algn="l"/>
            <a:r>
              <a:rPr lang="en-US" sz="1800" dirty="0" smtClean="0">
                <a:latin typeface="Courier New" pitchFamily="49" charset="0"/>
                <a:cs typeface="Courier New" pitchFamily="49" charset="0"/>
              </a:rPr>
              <a:t># @patch /[REGEX]/[REGEX FLAGS]</a:t>
            </a:r>
          </a:p>
          <a:p>
            <a:pPr algn="l"/>
            <a:r>
              <a:rPr lang="en-US" sz="1800" dirty="0" smtClean="0">
                <a:latin typeface="Courier New" pitchFamily="49" charset="0"/>
                <a:cs typeface="Courier New" pitchFamily="49" charset="0"/>
              </a:rPr>
              <a:t># @patch /[REGEX]/ [DELIMITER]</a:t>
            </a:r>
          </a:p>
          <a:p>
            <a:pPr algn="l"/>
            <a:r>
              <a:rPr lang="en-US" sz="1800" dirty="0" smtClean="0">
                <a:latin typeface="Courier New" pitchFamily="49" charset="0"/>
                <a:cs typeface="Courier New" pitchFamily="49" charset="0"/>
              </a:rPr>
              <a:t># @patch /[REGEX]/[REGEX FLAGS] [DELIMITER]</a:t>
            </a:r>
            <a:endParaRPr lang="en-US" sz="1800" dirty="0">
              <a:latin typeface="Courier New" pitchFamily="49" charset="0"/>
              <a:cs typeface="Courier New" pitchFamily="49" charset="0"/>
            </a:endParaRPr>
          </a:p>
        </p:txBody>
      </p:sp>
      <p:graphicFrame>
        <p:nvGraphicFramePr>
          <p:cNvPr id="6" name="Table 5"/>
          <p:cNvGraphicFramePr>
            <a:graphicFrameLocks noGrp="1"/>
          </p:cNvGraphicFramePr>
          <p:nvPr/>
        </p:nvGraphicFramePr>
        <p:xfrm>
          <a:off x="1490949" y="4583016"/>
          <a:ext cx="6096000" cy="1463040"/>
        </p:xfrm>
        <a:graphic>
          <a:graphicData uri="http://schemas.openxmlformats.org/drawingml/2006/table">
            <a:tbl>
              <a:tblPr firstRow="1" bandRow="1">
                <a:tableStyleId>{5C22544A-7EE6-4342-B048-85BDC9FD1C3A}</a:tableStyleId>
              </a:tblPr>
              <a:tblGrid>
                <a:gridCol w="3048000"/>
                <a:gridCol w="3048000"/>
              </a:tblGrid>
              <a:tr h="209320">
                <a:tc>
                  <a:txBody>
                    <a:bodyPr/>
                    <a:lstStyle/>
                    <a:p>
                      <a:r>
                        <a:rPr lang="en-US" dirty="0" smtClean="0"/>
                        <a:t>Escape</a:t>
                      </a:r>
                      <a:endParaRPr lang="en-US" dirty="0"/>
                    </a:p>
                  </a:txBody>
                  <a:tcPr/>
                </a:tc>
                <a:tc>
                  <a:txBody>
                    <a:bodyPr/>
                    <a:lstStyle/>
                    <a:p>
                      <a:r>
                        <a:rPr lang="en-US" dirty="0" smtClean="0"/>
                        <a:t>Character</a:t>
                      </a:r>
                      <a:endParaRPr lang="en-US" dirty="0"/>
                    </a:p>
                  </a:txBody>
                  <a:tcPr/>
                </a:tc>
              </a:tr>
              <a:tr h="209320">
                <a:tc>
                  <a:txBody>
                    <a:bodyPr/>
                    <a:lstStyle/>
                    <a:p>
                      <a:r>
                        <a:rPr lang="en-US" dirty="0" smtClean="0"/>
                        <a:t>\n </a:t>
                      </a:r>
                      <a:endParaRPr lang="en-US" dirty="0"/>
                    </a:p>
                  </a:txBody>
                  <a:tcPr/>
                </a:tc>
                <a:tc>
                  <a:txBody>
                    <a:bodyPr/>
                    <a:lstStyle/>
                    <a:p>
                      <a:r>
                        <a:rPr lang="en-US" dirty="0" smtClean="0"/>
                        <a:t>Newline</a:t>
                      </a:r>
                      <a:endParaRPr lang="en-US" dirty="0"/>
                    </a:p>
                  </a:txBody>
                  <a:tcPr/>
                </a:tc>
              </a:tr>
              <a:tr h="209320">
                <a:tc>
                  <a:txBody>
                    <a:bodyPr/>
                    <a:lstStyle/>
                    <a:p>
                      <a:r>
                        <a:rPr lang="en-US" dirty="0" smtClean="0"/>
                        <a:t>\t</a:t>
                      </a:r>
                      <a:endParaRPr lang="en-US" dirty="0"/>
                    </a:p>
                  </a:txBody>
                  <a:tcPr/>
                </a:tc>
                <a:tc>
                  <a:txBody>
                    <a:bodyPr/>
                    <a:lstStyle/>
                    <a:p>
                      <a:r>
                        <a:rPr lang="en-US" dirty="0" smtClean="0"/>
                        <a:t>Tab</a:t>
                      </a:r>
                      <a:endParaRPr lang="en-US" dirty="0"/>
                    </a:p>
                  </a:txBody>
                  <a:tcPr/>
                </a:tc>
              </a:tr>
              <a:tr h="209320">
                <a:tc>
                  <a:txBody>
                    <a:bodyPr/>
                    <a:lstStyle/>
                    <a:p>
                      <a:r>
                        <a:rPr lang="en-US" dirty="0" smtClean="0"/>
                        <a:t>\u0032</a:t>
                      </a:r>
                      <a:endParaRPr lang="en-US" dirty="0"/>
                    </a:p>
                  </a:txBody>
                  <a:tcPr/>
                </a:tc>
                <a:tc>
                  <a:txBody>
                    <a:bodyPr/>
                    <a:lstStyle/>
                    <a:p>
                      <a:r>
                        <a:rPr lang="en-US" dirty="0" smtClean="0"/>
                        <a:t>Space</a:t>
                      </a:r>
                      <a:endParaRPr lang="en-US" dirty="0"/>
                    </a:p>
                  </a:txBody>
                  <a:tcPr/>
                </a:tc>
              </a:tr>
            </a:tbl>
          </a:graphicData>
        </a:graphic>
      </p:graphicFrame>
    </p:spTree>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Example</a:t>
            </a:r>
          </a:p>
          <a:p>
            <a:pPr>
              <a:buNone/>
            </a:pPr>
            <a:r>
              <a:rPr lang="en-US" sz="2400" dirty="0" smtClean="0">
                <a:latin typeface="Courier New" pitchFamily="49" charset="0"/>
                <a:cs typeface="Courier New" pitchFamily="49" charset="0"/>
              </a:rPr>
              <a:t>progress.startup.params</a:t>
            </a:r>
            <a:r>
              <a:rPr lang="en-US" sz="2400" dirty="0" smtClean="0">
                <a:latin typeface="Courier New" pitchFamily="49" charset="0"/>
                <a:cs typeface="Courier New" pitchFamily="49" charset="0"/>
              </a:rPr>
              <a:t>=-T ${tmp} -yy ${</a:t>
            </a:r>
            <a:r>
              <a:rPr lang="en-US" sz="2400" dirty="0" smtClean="0">
                <a:latin typeface="Courier New" pitchFamily="49" charset="0"/>
                <a:cs typeface="Courier New" pitchFamily="49" charset="0"/>
              </a:rPr>
              <a:t>progress.centuryoffset</a:t>
            </a:r>
            <a:r>
              <a:rPr lang="en-US" sz="2400" dirty="0" smtClean="0">
                <a:latin typeface="Courier New" pitchFamily="49" charset="0"/>
                <a:cs typeface="Courier New" pitchFamily="49" charset="0"/>
              </a:rPr>
              <a:t>} -s 32768 -mmax 8192 -inp 32000 -rereadnolock -c 30 -D 1000 -Bt 350 -nb 200 -cpcoll ${</a:t>
            </a:r>
            <a:r>
              <a:rPr lang="en-US" sz="2400" dirty="0" smtClean="0">
                <a:latin typeface="Courier New" pitchFamily="49" charset="0"/>
                <a:cs typeface="Courier New" pitchFamily="49" charset="0"/>
              </a:rPr>
              <a:t>db._base.collation</a:t>
            </a:r>
            <a:r>
              <a:rPr lang="en-US" sz="2400" dirty="0" smtClean="0">
                <a:latin typeface="Courier New" pitchFamily="49" charset="0"/>
                <a:cs typeface="Courier New" pitchFamily="49" charset="0"/>
              </a:rPr>
              <a:t>} -cpcase basic -h 25 -tok 4096 -tmpbsize 8 -TB 31 -TM 32</a:t>
            </a:r>
          </a:p>
          <a:p>
            <a:pPr>
              <a:buNone/>
            </a:pPr>
            <a:endParaRPr lang="en-US" sz="2400" dirty="0" smtClean="0">
              <a:latin typeface="Courier New" pitchFamily="49" charset="0"/>
              <a:cs typeface="Courier New" pitchFamily="49" charset="0"/>
            </a:endParaRPr>
          </a:p>
          <a:p>
            <a:pPr>
              <a:buNone/>
            </a:pPr>
            <a:r>
              <a:rPr lang="en-US" dirty="0" smtClean="0">
                <a:latin typeface="Courier New" pitchFamily="49" charset="0"/>
                <a:cs typeface="Courier New" pitchFamily="49" charset="0"/>
              </a:rPr>
              <a:t>		</a:t>
            </a:r>
            <a:r>
              <a:rPr lang="en-US" sz="2400" dirty="0" smtClean="0">
                <a:latin typeface="Courier New" pitchFamily="49" charset="0"/>
                <a:cs typeface="Courier New" pitchFamily="49" charset="0"/>
              </a:rPr>
              <a:t># @patch /-Bt [0-9]+/ \\u0032</a:t>
            </a:r>
          </a:p>
          <a:p>
            <a:pPr>
              <a:buNone/>
            </a:pPr>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progress.startup.params</a:t>
            </a:r>
            <a:r>
              <a:rPr lang="en-US" sz="2400" dirty="0" smtClean="0">
                <a:latin typeface="Courier New" pitchFamily="49" charset="0"/>
                <a:cs typeface="Courier New" pitchFamily="49" charset="0"/>
              </a:rPr>
              <a:t>=-Bt 3000</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Configuration File Includes</a:t>
            </a:r>
          </a:p>
          <a:p>
            <a:pPr>
              <a:buNone/>
            </a:pPr>
            <a:r>
              <a:rPr lang="en-US" dirty="0" smtClean="0"/>
              <a:t>Configuration files that are brought into the environment using the (-p) option can define include statements that reference other configuration documents.</a:t>
            </a:r>
          </a:p>
          <a:p>
            <a:pPr>
              <a:buNone/>
            </a:pPr>
            <a:r>
              <a:rPr lang="en-US" i="1" dirty="0" smtClean="0"/>
              <a:t>Example</a:t>
            </a:r>
          </a:p>
          <a:p>
            <a:pPr>
              <a:buNone/>
            </a:pPr>
            <a:r>
              <a:rPr lang="en-US" dirty="0" smtClean="0">
                <a:latin typeface="Courier New" pitchFamily="49" charset="0"/>
                <a:cs typeface="Courier New" pitchFamily="49" charset="0"/>
              </a:rPr>
              <a:t>			yab -p:[URL|FILE] create</a:t>
            </a:r>
          </a:p>
          <a:p>
            <a:pPr>
              <a:buNone/>
            </a:pPr>
            <a:r>
              <a:rPr lang="en-US" dirty="0" smtClean="0">
                <a:latin typeface="Courier New" pitchFamily="49" charset="0"/>
                <a:cs typeface="Courier New" pitchFamily="49" charset="0"/>
              </a:rPr>
              <a:t>			yab -p:[URL|FILE] update</a:t>
            </a:r>
          </a:p>
          <a:p>
            <a:pPr>
              <a:buNone/>
            </a:pPr>
            <a:r>
              <a:rPr lang="en-US" dirty="0" smtClean="0"/>
              <a:t>The include statement will be replaced by the referenced document in the referencing document.</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spTree>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Include Statement Syntax</a:t>
            </a:r>
          </a:p>
          <a:p>
            <a:pPr>
              <a:buNone/>
            </a:pPr>
            <a:r>
              <a:rPr lang="en-US" sz="2000" dirty="0" smtClean="0">
                <a:latin typeface="Courier New" pitchFamily="49" charset="0"/>
                <a:cs typeface="Courier New" pitchFamily="49" charset="0"/>
              </a:rPr>
              <a:t>"{" [DIRECTIVE]","["!"DIRECTIVE]... "|" [URL|ABSOLUTE PATH|RELATIVE PATH] "}“</a:t>
            </a:r>
            <a:endParaRPr lang="en-US" dirty="0" smtClean="0">
              <a:cs typeface="Courier New" pitchFamily="49" charset="0"/>
            </a:endParaRPr>
          </a:p>
          <a:p>
            <a:pPr>
              <a:buNone/>
            </a:pPr>
            <a:r>
              <a:rPr lang="en-US" sz="2400" i="1" dirty="0" smtClean="0">
                <a:latin typeface="+mn-lt"/>
                <a:cs typeface="Courier New" pitchFamily="49" charset="0"/>
              </a:rPr>
              <a:t>Example</a:t>
            </a:r>
          </a:p>
        </p:txBody>
      </p:sp>
      <p:sp>
        <p:nvSpPr>
          <p:cNvPr id="3" name="Title 2"/>
          <p:cNvSpPr>
            <a:spLocks noGrp="1"/>
          </p:cNvSpPr>
          <p:nvPr>
            <p:ph type="title"/>
          </p:nvPr>
        </p:nvSpPr>
        <p:spPr/>
        <p:txBody>
          <a:bodyPr/>
          <a:lstStyle/>
          <a:p>
            <a:r>
              <a:rPr lang="en-US" dirty="0" smtClean="0"/>
              <a:t>Appendix</a:t>
            </a:r>
            <a:endParaRPr lang="en-US" dirty="0"/>
          </a:p>
        </p:txBody>
      </p:sp>
      <p:sp>
        <p:nvSpPr>
          <p:cNvPr id="5" name="TextBox 4"/>
          <p:cNvSpPr txBox="1"/>
          <p:nvPr/>
        </p:nvSpPr>
        <p:spPr>
          <a:xfrm>
            <a:off x="925417" y="2699135"/>
            <a:ext cx="7293166" cy="1477328"/>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core.properties</a:t>
            </a:r>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envs</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rd.properties</a:t>
            </a:r>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PROD|production.properties</a:t>
            </a:r>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DEVEL,PROD|production.properties</a:t>
            </a:r>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{http://server/yab/ee/2016/core.properties}</a:t>
            </a:r>
            <a:endParaRPr lang="en-US" sz="1800" dirty="0">
              <a:latin typeface="Courier New" pitchFamily="49" charset="0"/>
              <a:cs typeface="Courier New" pitchFamily="49" charset="0"/>
            </a:endParaRPr>
          </a:p>
        </p:txBody>
      </p:sp>
    </p:spTree>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Where:</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Query string parameters that were defined when requesting the root document will be used when requesting the included documents.</a:t>
            </a:r>
            <a:endParaRPr lang="en-US" dirty="0"/>
          </a:p>
        </p:txBody>
      </p:sp>
      <p:sp>
        <p:nvSpPr>
          <p:cNvPr id="3" name="Title 2"/>
          <p:cNvSpPr>
            <a:spLocks noGrp="1"/>
          </p:cNvSpPr>
          <p:nvPr>
            <p:ph type="title"/>
          </p:nvPr>
        </p:nvSpPr>
        <p:spPr/>
        <p:txBody>
          <a:bodyPr/>
          <a:lstStyle/>
          <a:p>
            <a:r>
              <a:rPr lang="en-US" dirty="0" smtClean="0"/>
              <a:t>Appendix</a:t>
            </a:r>
            <a:endParaRPr lang="en-US" dirty="0"/>
          </a:p>
        </p:txBody>
      </p:sp>
      <p:graphicFrame>
        <p:nvGraphicFramePr>
          <p:cNvPr id="5" name="Table 4"/>
          <p:cNvGraphicFramePr>
            <a:graphicFrameLocks noGrp="1"/>
          </p:cNvGraphicFramePr>
          <p:nvPr/>
        </p:nvGraphicFramePr>
        <p:xfrm>
          <a:off x="903383" y="1397000"/>
          <a:ext cx="7315200" cy="3009900"/>
        </p:xfrm>
        <a:graphic>
          <a:graphicData uri="http://schemas.openxmlformats.org/drawingml/2006/table">
            <a:tbl>
              <a:tblPr firstRow="1" bandRow="1">
                <a:tableStyleId>{5C22544A-7EE6-4342-B048-85BDC9FD1C3A}</a:tableStyleId>
              </a:tblPr>
              <a:tblGrid>
                <a:gridCol w="2084391"/>
                <a:gridCol w="5230809"/>
              </a:tblGrid>
              <a:tr h="370840">
                <a:tc>
                  <a:txBody>
                    <a:bodyPr/>
                    <a:lstStyle/>
                    <a:p>
                      <a:endParaRPr lang="en-US" dirty="0"/>
                    </a:p>
                  </a:txBody>
                  <a:tcPr/>
                </a:tc>
                <a:tc>
                  <a:txBody>
                    <a:bodyPr/>
                    <a:lstStyle/>
                    <a:p>
                      <a:endParaRPr lang="en-US" dirty="0"/>
                    </a:p>
                  </a:txBody>
                  <a:tcPr/>
                </a:tc>
              </a:tr>
              <a:tr h="370840">
                <a:tc>
                  <a:txBody>
                    <a:bodyPr/>
                    <a:lstStyle/>
                    <a:p>
                      <a:r>
                        <a:rPr lang="en-US" sz="1600" dirty="0" smtClean="0"/>
                        <a:t>DIRECTIVE</a:t>
                      </a:r>
                      <a:endParaRPr lang="en-US" sz="1600" dirty="0"/>
                    </a:p>
                  </a:txBody>
                  <a:tcPr/>
                </a:tc>
                <a:tc>
                  <a:txBody>
                    <a:bodyPr/>
                    <a:lstStyle/>
                    <a:p>
                      <a:r>
                        <a:rPr lang="en-US" sz="900" kern="1200" baseline="0" dirty="0" smtClean="0">
                          <a:solidFill>
                            <a:schemeClr val="dk1"/>
                          </a:solidFill>
                          <a:latin typeface="+mn-lt"/>
                          <a:ea typeface="+mn-ea"/>
                          <a:cs typeface="+mn-cs"/>
                        </a:rPr>
                        <a:t>Directives are used to define the conditions under which the referenced file should be included. The client defines certain directives (e.g. WIN, UNIX) as determined by the host platform, other directives can be supplied with the request. The client will assume that all request options in upper</a:t>
                      </a:r>
                    </a:p>
                    <a:p>
                      <a:r>
                        <a:rPr lang="en-US" sz="900" kern="1200" baseline="0" dirty="0" smtClean="0">
                          <a:solidFill>
                            <a:schemeClr val="dk1"/>
                          </a:solidFill>
                          <a:latin typeface="+mn-lt"/>
                          <a:ea typeface="+mn-ea"/>
                          <a:cs typeface="+mn-cs"/>
                        </a:rPr>
                        <a:t>case are directives. Directives can be negated in an include statement by prefixing the directive with "!". Directives are optional. If no directives are defined, the pipe delimiter can be omitted.</a:t>
                      </a:r>
                    </a:p>
                    <a:p>
                      <a:r>
                        <a:rPr lang="en-US" sz="900" kern="1200" baseline="0" dirty="0" smtClean="0">
                          <a:solidFill>
                            <a:schemeClr val="dk1"/>
                          </a:solidFill>
                          <a:latin typeface="+mn-lt"/>
                          <a:ea typeface="+mn-ea"/>
                          <a:cs typeface="+mn-cs"/>
                        </a:rPr>
                        <a:t>Ex.</a:t>
                      </a:r>
                    </a:p>
                    <a:p>
                      <a:r>
                        <a:rPr lang="es-ES" sz="900" kern="1200" baseline="0" dirty="0" smtClean="0">
                          <a:solidFill>
                            <a:schemeClr val="dk1"/>
                          </a:solidFill>
                          <a:latin typeface="Courier New" pitchFamily="49" charset="0"/>
                          <a:ea typeface="+mn-ea"/>
                          <a:cs typeface="Courier New" pitchFamily="49" charset="0"/>
                        </a:rPr>
                        <a:t>yab -p:/opt/media/ee2016.properties -DEVEL -PROD -v create</a:t>
                      </a:r>
                      <a:endParaRPr lang="en-US" sz="900" dirty="0">
                        <a:latin typeface="Courier New" pitchFamily="49" charset="0"/>
                        <a:cs typeface="Courier New" pitchFamily="49" charset="0"/>
                      </a:endParaRPr>
                    </a:p>
                  </a:txBody>
                  <a:tcPr/>
                </a:tc>
              </a:tr>
              <a:tr h="370840">
                <a:tc>
                  <a:txBody>
                    <a:bodyPr/>
                    <a:lstStyle/>
                    <a:p>
                      <a:r>
                        <a:rPr lang="en-US" sz="1600" kern="1200" baseline="0" dirty="0" smtClean="0">
                          <a:solidFill>
                            <a:schemeClr val="dk1"/>
                          </a:solidFill>
                          <a:latin typeface="+mn-lt"/>
                          <a:ea typeface="+mn-ea"/>
                          <a:cs typeface="+mn-cs"/>
                        </a:rPr>
                        <a:t>URL</a:t>
                      </a:r>
                      <a:endParaRPr lang="en-US" sz="1600" dirty="0"/>
                    </a:p>
                  </a:txBody>
                  <a:tcPr/>
                </a:tc>
                <a:tc>
                  <a:txBody>
                    <a:bodyPr/>
                    <a:lstStyle/>
                    <a:p>
                      <a:r>
                        <a:rPr lang="en-US" sz="1050" kern="1200" baseline="0" dirty="0" smtClean="0">
                          <a:solidFill>
                            <a:schemeClr val="dk1"/>
                          </a:solidFill>
                          <a:latin typeface="+mn-lt"/>
                          <a:ea typeface="+mn-ea"/>
                          <a:cs typeface="+mn-cs"/>
                        </a:rPr>
                        <a:t>A well formed URL (e.g. "http://server/yab/ee/2016/core.properties").</a:t>
                      </a:r>
                      <a:endParaRPr lang="en-US" sz="1050" dirty="0"/>
                    </a:p>
                  </a:txBody>
                  <a:tcPr/>
                </a:tc>
              </a:tr>
              <a:tr h="370840">
                <a:tc>
                  <a:txBody>
                    <a:bodyPr/>
                    <a:lstStyle/>
                    <a:p>
                      <a:r>
                        <a:rPr lang="en-US" sz="1600" kern="1200" baseline="0" dirty="0" smtClean="0">
                          <a:solidFill>
                            <a:schemeClr val="dk1"/>
                          </a:solidFill>
                          <a:latin typeface="+mn-lt"/>
                          <a:ea typeface="+mn-ea"/>
                          <a:cs typeface="+mn-cs"/>
                        </a:rPr>
                        <a:t>ABSOLUTE PATH</a:t>
                      </a:r>
                      <a:endParaRPr lang="en-US" sz="1600" dirty="0"/>
                    </a:p>
                  </a:txBody>
                  <a:tcPr/>
                </a:tc>
                <a:tc>
                  <a:txBody>
                    <a:bodyPr/>
                    <a:lstStyle/>
                    <a:p>
                      <a:r>
                        <a:rPr lang="en-US" sz="1050" kern="1200" baseline="0" dirty="0" smtClean="0">
                          <a:solidFill>
                            <a:schemeClr val="dk1"/>
                          </a:solidFill>
                          <a:latin typeface="+mn-lt"/>
                          <a:ea typeface="+mn-ea"/>
                          <a:cs typeface="+mn-cs"/>
                        </a:rPr>
                        <a:t>An absolute path to a file (e.g. "/dr01/configurations/core.properties").</a:t>
                      </a:r>
                      <a:endParaRPr lang="en-US" sz="1050" dirty="0"/>
                    </a:p>
                  </a:txBody>
                  <a:tcPr/>
                </a:tc>
              </a:tr>
              <a:tr h="370840">
                <a:tc>
                  <a:txBody>
                    <a:bodyPr/>
                    <a:lstStyle/>
                    <a:p>
                      <a:r>
                        <a:rPr lang="en-US" sz="1600" kern="1200" baseline="0" dirty="0" smtClean="0">
                          <a:solidFill>
                            <a:schemeClr val="dk1"/>
                          </a:solidFill>
                          <a:latin typeface="+mn-lt"/>
                          <a:ea typeface="+mn-ea"/>
                          <a:cs typeface="+mn-cs"/>
                        </a:rPr>
                        <a:t>RELATIVE PATH</a:t>
                      </a:r>
                      <a:endParaRPr lang="en-US" sz="1600" dirty="0"/>
                    </a:p>
                  </a:txBody>
                  <a:tcPr/>
                </a:tc>
                <a:tc>
                  <a:txBody>
                    <a:bodyPr/>
                    <a:lstStyle/>
                    <a:p>
                      <a:r>
                        <a:rPr lang="en-US" sz="1050" kern="1200" baseline="0" dirty="0" smtClean="0">
                          <a:solidFill>
                            <a:schemeClr val="dk1"/>
                          </a:solidFill>
                          <a:latin typeface="+mn-lt"/>
                          <a:ea typeface="+mn-ea"/>
                          <a:cs typeface="+mn-cs"/>
                        </a:rPr>
                        <a:t>A relative path (e.g. "configurations/core.properties"). The path is resolved relative to the including document. The notation "../" is used to signify a parent path.</a:t>
                      </a:r>
                      <a:endParaRPr lang="en-US" sz="1050" dirty="0"/>
                    </a:p>
                  </a:txBody>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or from a specific tag:</a:t>
            </a:r>
          </a:p>
          <a:p>
            <a:pPr>
              <a:buNone/>
            </a:pPr>
            <a:endParaRPr lang="en-US" dirty="0" smtClean="0"/>
          </a:p>
          <a:p>
            <a:pPr>
              <a:buNone/>
            </a:pPr>
            <a:endParaRPr lang="en-US" dirty="0" smtClean="0"/>
          </a:p>
          <a:p>
            <a:pPr>
              <a:buNone/>
            </a:pPr>
            <a:r>
              <a:rPr lang="en-US" dirty="0" smtClean="0"/>
              <a:t>See Backing up Databases for a discussion of backup tags.  </a:t>
            </a:r>
          </a:p>
          <a:p>
            <a:pPr>
              <a:buNone/>
            </a:pPr>
            <a:endParaRPr lang="en-US" dirty="0"/>
          </a:p>
        </p:txBody>
      </p:sp>
      <p:sp>
        <p:nvSpPr>
          <p:cNvPr id="3" name="Title 2"/>
          <p:cNvSpPr>
            <a:spLocks noGrp="1"/>
          </p:cNvSpPr>
          <p:nvPr>
            <p:ph type="title"/>
          </p:nvPr>
        </p:nvSpPr>
        <p:spPr/>
        <p:txBody>
          <a:bodyPr/>
          <a:lstStyle/>
          <a:p>
            <a:r>
              <a:rPr lang="en-US" dirty="0" smtClean="0"/>
              <a:t>Restoring Databases </a:t>
            </a:r>
            <a:endParaRPr lang="en-US" dirty="0"/>
          </a:p>
        </p:txBody>
      </p:sp>
      <p:sp>
        <p:nvSpPr>
          <p:cNvPr id="5" name="TextBox 4"/>
          <p:cNvSpPr txBox="1"/>
          <p:nvPr/>
        </p:nvSpPr>
        <p:spPr>
          <a:xfrm>
            <a:off x="517795" y="1630492"/>
            <a:ext cx="8086381"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-tag:NAME database-[INSTANCE]-restore</a:t>
            </a:r>
            <a:endParaRPr lang="en-US" sz="2000" dirty="0">
              <a:latin typeface="Courier New" pitchFamily="49" charset="0"/>
              <a:cs typeface="Courier New" pitchFamily="49" charset="0"/>
            </a:endParaRPr>
          </a:p>
        </p:txBody>
      </p:sp>
      <p:sp>
        <p:nvSpPr>
          <p:cNvPr id="6" name="TextBox 5"/>
          <p:cNvSpPr txBox="1"/>
          <p:nvPr/>
        </p:nvSpPr>
        <p:spPr>
          <a:xfrm>
            <a:off x="903383" y="3635566"/>
            <a:ext cx="7337234" cy="400110"/>
          </a:xfrm>
          <a:prstGeom prst="rect">
            <a:avLst/>
          </a:prstGeom>
          <a:noFill/>
          <a:ln>
            <a:solidFill>
              <a:schemeClr val="tx1"/>
            </a:solidFill>
          </a:ln>
        </p:spPr>
        <p:txBody>
          <a:bodyPr wrap="square" rtlCol="0">
            <a:spAutoFit/>
          </a:bodyPr>
          <a:lstStyle/>
          <a:p>
            <a:r>
              <a:rPr lang="en-US" sz="2000" dirty="0" smtClean="0"/>
              <a:t>Databases must be restored when the system is offline.</a:t>
            </a:r>
            <a:endParaRPr lang="en-US"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display all database backups, execute the command:</a:t>
            </a:r>
          </a:p>
          <a:p>
            <a:pPr>
              <a:buNone/>
            </a:pPr>
            <a:endParaRPr lang="en-US" dirty="0" smtClean="0"/>
          </a:p>
          <a:p>
            <a:pPr>
              <a:buNone/>
            </a:pPr>
            <a:endParaRPr lang="en-US" dirty="0" smtClean="0"/>
          </a:p>
          <a:p>
            <a:pPr>
              <a:buNone/>
            </a:pPr>
            <a:r>
              <a:rPr lang="en-US" dirty="0" smtClean="0"/>
              <a:t>Alternatively to display the database backups for a specific database, execute the command: </a:t>
            </a:r>
          </a:p>
          <a:p>
            <a:pPr>
              <a:buNone/>
            </a:pPr>
            <a:endParaRPr lang="en-US" dirty="0"/>
          </a:p>
        </p:txBody>
      </p:sp>
      <p:sp>
        <p:nvSpPr>
          <p:cNvPr id="3" name="Title 2"/>
          <p:cNvSpPr>
            <a:spLocks noGrp="1"/>
          </p:cNvSpPr>
          <p:nvPr>
            <p:ph type="title"/>
          </p:nvPr>
        </p:nvSpPr>
        <p:spPr/>
        <p:txBody>
          <a:bodyPr/>
          <a:lstStyle/>
          <a:p>
            <a:r>
              <a:rPr lang="en-US" dirty="0" smtClean="0"/>
              <a:t>Listing Database Backups</a:t>
            </a:r>
            <a:endParaRPr lang="en-US" dirty="0"/>
          </a:p>
        </p:txBody>
      </p:sp>
      <p:sp>
        <p:nvSpPr>
          <p:cNvPr id="5" name="TextBox 4"/>
          <p:cNvSpPr txBox="1"/>
          <p:nvPr/>
        </p:nvSpPr>
        <p:spPr>
          <a:xfrm>
            <a:off x="914400" y="2027104"/>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database-backup-list</a:t>
            </a:r>
            <a:endParaRPr lang="en-US" sz="2000" dirty="0">
              <a:latin typeface="Courier New" pitchFamily="49" charset="0"/>
              <a:cs typeface="Courier New" pitchFamily="49" charset="0"/>
            </a:endParaRPr>
          </a:p>
        </p:txBody>
      </p:sp>
      <p:sp>
        <p:nvSpPr>
          <p:cNvPr id="6" name="TextBox 5"/>
          <p:cNvSpPr txBox="1"/>
          <p:nvPr/>
        </p:nvSpPr>
        <p:spPr>
          <a:xfrm>
            <a:off x="903383" y="4417767"/>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database-[INSTANCE]-backup-list </a:t>
            </a:r>
            <a:endParaRPr lang="en-US" sz="2000" dirty="0">
              <a:latin typeface="Courier New" pitchFamily="49" charset="0"/>
              <a:cs typeface="Courier New" pitchFamily="49"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p:txBody>
          <a:bodyPr/>
          <a:lstStyle/>
          <a:p>
            <a:r>
              <a:rPr lang="en-US" dirty="0" smtClean="0"/>
              <a:t>Getting Started</a:t>
            </a:r>
            <a:endParaRPr lang="en-US" altLang="zh-CN" dirty="0" smtClean="0">
              <a:ea typeface="宋体" pitchFamily="2" charset="-122"/>
            </a:endParaRPr>
          </a:p>
        </p:txBody>
      </p:sp>
      <p:sp>
        <p:nvSpPr>
          <p:cNvPr id="278" name="TextBox 277"/>
          <p:cNvSpPr txBox="1"/>
          <p:nvPr/>
        </p:nvSpPr>
        <p:spPr>
          <a:xfrm>
            <a:off x="418641" y="1244906"/>
            <a:ext cx="8152482" cy="2246769"/>
          </a:xfrm>
          <a:prstGeom prst="rect">
            <a:avLst/>
          </a:prstGeom>
          <a:noFill/>
        </p:spPr>
        <p:txBody>
          <a:bodyPr wrap="square" rtlCol="0">
            <a:spAutoFit/>
          </a:bodyPr>
          <a:lstStyle/>
          <a:p>
            <a:pPr algn="l"/>
            <a:r>
              <a:rPr lang="en-US" dirty="0" smtClean="0">
                <a:latin typeface="+mn-lt"/>
              </a:rPr>
              <a:t>Getting Started provides step-by-step instructions for installing QAD Enterprise Applications and for accessing the installed application. The QAD Enterprise Applications system administration tool YAB is introduced.</a:t>
            </a:r>
            <a:endParaRPr lang="en-US" dirty="0">
              <a:latin typeface="+mn-l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Example:</a:t>
            </a:r>
            <a:endParaRPr lang="en-US" dirty="0"/>
          </a:p>
        </p:txBody>
      </p:sp>
      <p:sp>
        <p:nvSpPr>
          <p:cNvPr id="3" name="Title 2"/>
          <p:cNvSpPr>
            <a:spLocks noGrp="1"/>
          </p:cNvSpPr>
          <p:nvPr>
            <p:ph type="title"/>
          </p:nvPr>
        </p:nvSpPr>
        <p:spPr/>
        <p:txBody>
          <a:bodyPr/>
          <a:lstStyle/>
          <a:p>
            <a:r>
              <a:rPr lang="en-US" dirty="0" smtClean="0"/>
              <a:t>Listing Database Backups</a:t>
            </a:r>
            <a:endParaRPr lang="en-US" dirty="0"/>
          </a:p>
        </p:txBody>
      </p:sp>
      <p:sp>
        <p:nvSpPr>
          <p:cNvPr id="5" name="TextBox 4"/>
          <p:cNvSpPr txBox="1"/>
          <p:nvPr/>
        </p:nvSpPr>
        <p:spPr>
          <a:xfrm>
            <a:off x="638982" y="1707609"/>
            <a:ext cx="7866044" cy="3293209"/>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yab database-backup-list </a:t>
            </a:r>
          </a:p>
          <a:p>
            <a:pPr algn="l"/>
            <a:r>
              <a:rPr lang="en-US" sz="1600" dirty="0" smtClean="0">
                <a:latin typeface="Courier New" pitchFamily="49" charset="0"/>
                <a:cs typeface="Courier New" pitchFamily="49" charset="0"/>
              </a:rPr>
              <a:t>Tag: 20150325072049 </a:t>
            </a:r>
          </a:p>
          <a:p>
            <a:pPr algn="l"/>
            <a:r>
              <a:rPr lang="en-US" sz="1600" dirty="0" smtClean="0">
                <a:latin typeface="Courier New" pitchFamily="49" charset="0"/>
                <a:cs typeface="Courier New" pitchFamily="49" charset="0"/>
              </a:rPr>
              <a:t>------------------- </a:t>
            </a:r>
          </a:p>
          <a:p>
            <a:pPr algn="l"/>
            <a:r>
              <a:rPr lang="en-US" sz="1600" dirty="0" smtClean="0">
                <a:latin typeface="Courier New" pitchFamily="49" charset="0"/>
                <a:cs typeface="Courier New" pitchFamily="49" charset="0"/>
              </a:rPr>
              <a:t>Location: /dr01/qadapps/qea/build/work/backups/20150325072049</a:t>
            </a:r>
          </a:p>
          <a:p>
            <a:pPr algn="l"/>
            <a:r>
              <a:rPr lang="en-US" sz="1600" dirty="0" smtClean="0">
                <a:latin typeface="Courier New" pitchFamily="49" charset="0"/>
                <a:cs typeface="Courier New" pitchFamily="49" charset="0"/>
              </a:rPr>
              <a:t> </a:t>
            </a:r>
          </a:p>
          <a:p>
            <a:pPr algn="l"/>
            <a:r>
              <a:rPr lang="en-US" sz="1600" dirty="0" smtClean="0">
                <a:latin typeface="Courier New" pitchFamily="49" charset="0"/>
                <a:cs typeface="Courier New" pitchFamily="49" charset="0"/>
              </a:rPr>
              <a:t>hlpdb 		Mar 25, 2015 7:21:37 AM </a:t>
            </a:r>
          </a:p>
          <a:p>
            <a:pPr algn="l"/>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Tag: default </a:t>
            </a:r>
          </a:p>
          <a:p>
            <a:pPr algn="l"/>
            <a:r>
              <a:rPr lang="en-US" sz="1600" dirty="0" smtClean="0">
                <a:latin typeface="Courier New" pitchFamily="49" charset="0"/>
                <a:cs typeface="Courier New" pitchFamily="49" charset="0"/>
              </a:rPr>
              <a:t>------------ </a:t>
            </a:r>
          </a:p>
          <a:p>
            <a:pPr algn="l"/>
            <a:r>
              <a:rPr lang="en-US" sz="1600" dirty="0" smtClean="0">
                <a:latin typeface="Courier New" pitchFamily="49" charset="0"/>
                <a:cs typeface="Courier New" pitchFamily="49" charset="0"/>
              </a:rPr>
              <a:t>Location: /dr01/qadapps/qea/build/work/backups/default </a:t>
            </a:r>
          </a:p>
          <a:p>
            <a:pPr algn="l"/>
            <a:endParaRPr lang="en-US" sz="1600" dirty="0" smtClean="0">
              <a:latin typeface="Courier New" pitchFamily="49" charset="0"/>
              <a:cs typeface="Courier New" pitchFamily="49" charset="0"/>
            </a:endParaRPr>
          </a:p>
          <a:p>
            <a:pPr algn="l"/>
            <a:r>
              <a:rPr lang="en-US" sz="1600" dirty="0" smtClean="0">
                <a:latin typeface="Courier New" pitchFamily="49" charset="0"/>
                <a:cs typeface="Courier New" pitchFamily="49" charset="0"/>
              </a:rPr>
              <a:t>hlpdb Feb 25, 2015 1:38:03 PM </a:t>
            </a:r>
          </a:p>
          <a:p>
            <a:pPr algn="l"/>
            <a:r>
              <a:rPr lang="en-US" sz="1600" dirty="0" smtClean="0">
                <a:latin typeface="Courier New" pitchFamily="49" charset="0"/>
                <a:cs typeface="Courier New" pitchFamily="49" charset="0"/>
              </a:rPr>
              <a:t>admdb Feb 25, 2015 1:15:28 PM</a:t>
            </a:r>
            <a:endParaRPr lang="en-US" sz="1600" dirty="0">
              <a:latin typeface="Courier New" pitchFamily="49" charset="0"/>
              <a:cs typeface="Courier New" pitchFamily="49"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Progress records the last time a database was backed up and uses this metadata in certain contexts (enabling after imaging) to validate requests. Marking a database as backed up manually records the database as having been backed up. It might be appropriate to execute this command after backing up databases using an approach other than Backing up Databases (which automatically marks the backed up databases as backed up). </a:t>
            </a:r>
          </a:p>
        </p:txBody>
      </p:sp>
      <p:sp>
        <p:nvSpPr>
          <p:cNvPr id="3" name="Title 2"/>
          <p:cNvSpPr>
            <a:spLocks noGrp="1"/>
          </p:cNvSpPr>
          <p:nvPr>
            <p:ph type="title"/>
          </p:nvPr>
        </p:nvSpPr>
        <p:spPr/>
        <p:txBody>
          <a:bodyPr/>
          <a:lstStyle/>
          <a:p>
            <a:r>
              <a:rPr lang="en-US" dirty="0" smtClean="0"/>
              <a:t>Marking Databases as Backed up</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mark all databases as backed up, execute the command: </a:t>
            </a:r>
          </a:p>
          <a:p>
            <a:pPr>
              <a:buNone/>
            </a:pPr>
            <a:endParaRPr lang="en-US" dirty="0" smtClean="0"/>
          </a:p>
          <a:p>
            <a:pPr>
              <a:buNone/>
            </a:pPr>
            <a:endParaRPr lang="en-US" dirty="0" smtClean="0"/>
          </a:p>
          <a:p>
            <a:pPr>
              <a:buNone/>
            </a:pPr>
            <a:r>
              <a:rPr lang="en-US" dirty="0" smtClean="0"/>
              <a:t>Alternatively to mark a specific database as backed up, execute the command:</a:t>
            </a:r>
          </a:p>
          <a:p>
            <a:pPr>
              <a:buNone/>
            </a:pPr>
            <a:endParaRPr lang="en-US" dirty="0" smtClean="0"/>
          </a:p>
          <a:p>
            <a:pPr>
              <a:buNone/>
            </a:pPr>
            <a:endParaRPr lang="en-US" dirty="0" smtClean="0"/>
          </a:p>
          <a:p>
            <a:pPr>
              <a:buNone/>
            </a:pPr>
            <a:r>
              <a:rPr lang="en-US" dirty="0" smtClean="0"/>
              <a:t>The database must be offline when this command is executed. </a:t>
            </a:r>
            <a:endParaRPr lang="en-US" dirty="0"/>
          </a:p>
        </p:txBody>
      </p:sp>
      <p:sp>
        <p:nvSpPr>
          <p:cNvPr id="3" name="Title 2"/>
          <p:cNvSpPr>
            <a:spLocks noGrp="1"/>
          </p:cNvSpPr>
          <p:nvPr>
            <p:ph type="title"/>
          </p:nvPr>
        </p:nvSpPr>
        <p:spPr/>
        <p:txBody>
          <a:bodyPr/>
          <a:lstStyle/>
          <a:p>
            <a:r>
              <a:rPr lang="en-US" dirty="0" smtClean="0"/>
              <a:t>Marking Databases as Backed up</a:t>
            </a:r>
            <a:endParaRPr lang="en-US" dirty="0"/>
          </a:p>
        </p:txBody>
      </p:sp>
      <p:sp>
        <p:nvSpPr>
          <p:cNvPr id="5" name="TextBox 4"/>
          <p:cNvSpPr txBox="1"/>
          <p:nvPr/>
        </p:nvSpPr>
        <p:spPr>
          <a:xfrm>
            <a:off x="914400" y="1994054"/>
            <a:ext cx="7293165"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database-backup-mark </a:t>
            </a:r>
            <a:endParaRPr lang="en-US" sz="2000" dirty="0">
              <a:latin typeface="Courier New" pitchFamily="49" charset="0"/>
              <a:cs typeface="Courier New" pitchFamily="49" charset="0"/>
            </a:endParaRPr>
          </a:p>
        </p:txBody>
      </p:sp>
      <p:sp>
        <p:nvSpPr>
          <p:cNvPr id="6" name="TextBox 5"/>
          <p:cNvSpPr txBox="1"/>
          <p:nvPr/>
        </p:nvSpPr>
        <p:spPr>
          <a:xfrm>
            <a:off x="914400" y="4076248"/>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database-[INSTANCE]-backup-mark </a:t>
            </a:r>
            <a:endParaRPr lang="en-US" sz="2000" dirty="0">
              <a:latin typeface="Courier New" pitchFamily="49" charset="0"/>
              <a:cs typeface="Courier New" pitchFamily="49"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Compiling </a:t>
            </a:r>
          </a:p>
          <a:p>
            <a:pPr>
              <a:buNone/>
            </a:pPr>
            <a:r>
              <a:rPr lang="en-US" dirty="0" smtClean="0"/>
              <a:t>To recompile all source code, execute the command: </a:t>
            </a:r>
          </a:p>
          <a:p>
            <a:pPr>
              <a:buNone/>
            </a:pPr>
            <a:endParaRPr lang="en-US" dirty="0" smtClean="0"/>
          </a:p>
          <a:p>
            <a:pPr>
              <a:buNone/>
            </a:pPr>
            <a:r>
              <a:rPr lang="en-US" dirty="0" smtClean="0"/>
              <a:t>Alternatively to recompile a specific code base, execute the command: </a:t>
            </a:r>
          </a:p>
          <a:p>
            <a:pPr>
              <a:buNone/>
            </a:pPr>
            <a:endParaRPr lang="en-US" dirty="0" smtClean="0"/>
          </a:p>
          <a:p>
            <a:pPr>
              <a:buNone/>
            </a:pPr>
            <a:endParaRPr lang="en-US" dirty="0" smtClean="0"/>
          </a:p>
          <a:p>
            <a:pPr>
              <a:buNone/>
            </a:pPr>
            <a:r>
              <a:rPr lang="en-US" dirty="0" smtClean="0"/>
              <a:t>Ex. Recompile the operational code base</a:t>
            </a:r>
            <a:endParaRPr lang="en-US" dirty="0"/>
          </a:p>
        </p:txBody>
      </p:sp>
      <p:sp>
        <p:nvSpPr>
          <p:cNvPr id="3" name="Title 2"/>
          <p:cNvSpPr>
            <a:spLocks noGrp="1"/>
          </p:cNvSpPr>
          <p:nvPr>
            <p:ph type="title"/>
          </p:nvPr>
        </p:nvSpPr>
        <p:spPr/>
        <p:txBody>
          <a:bodyPr/>
          <a:lstStyle/>
          <a:p>
            <a:r>
              <a:rPr lang="en-US" dirty="0" smtClean="0"/>
              <a:t>Compilation</a:t>
            </a:r>
            <a:endParaRPr lang="en-US" dirty="0"/>
          </a:p>
        </p:txBody>
      </p:sp>
      <p:sp>
        <p:nvSpPr>
          <p:cNvPr id="5" name="TextBox 4"/>
          <p:cNvSpPr txBox="1"/>
          <p:nvPr/>
        </p:nvSpPr>
        <p:spPr>
          <a:xfrm>
            <a:off x="914400" y="2357609"/>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code-update </a:t>
            </a:r>
            <a:endParaRPr lang="en-US" sz="2400" dirty="0">
              <a:latin typeface="Courier New" pitchFamily="49" charset="0"/>
              <a:cs typeface="Courier New" pitchFamily="49" charset="0"/>
            </a:endParaRPr>
          </a:p>
        </p:txBody>
      </p:sp>
      <p:sp>
        <p:nvSpPr>
          <p:cNvPr id="6" name="TextBox 5"/>
          <p:cNvSpPr txBox="1"/>
          <p:nvPr/>
        </p:nvSpPr>
        <p:spPr>
          <a:xfrm>
            <a:off x="892366" y="4054206"/>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code-[INSTANCE]-update </a:t>
            </a:r>
            <a:endParaRPr lang="en-US" sz="2400" dirty="0">
              <a:latin typeface="Courier New" pitchFamily="49" charset="0"/>
              <a:cs typeface="Courier New" pitchFamily="49" charset="0"/>
            </a:endParaRPr>
          </a:p>
        </p:txBody>
      </p:sp>
      <p:sp>
        <p:nvSpPr>
          <p:cNvPr id="7" name="TextBox 6"/>
          <p:cNvSpPr txBox="1"/>
          <p:nvPr/>
        </p:nvSpPr>
        <p:spPr>
          <a:xfrm>
            <a:off x="903383" y="5497421"/>
            <a:ext cx="7326217"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code-mfg-update </a:t>
            </a:r>
            <a:endParaRPr lang="en-US" sz="2400" dirty="0">
              <a:latin typeface="Courier New" pitchFamily="49" charset="0"/>
              <a:cs typeface="Courier New" pitchFamily="49"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Some code sources are associated with multiple sources. Ex. Multiple sources contribute to the operational code base</a:t>
            </a:r>
            <a:endParaRPr lang="en-US" dirty="0"/>
          </a:p>
        </p:txBody>
      </p:sp>
      <p:sp>
        <p:nvSpPr>
          <p:cNvPr id="3" name="Title 2"/>
          <p:cNvSpPr>
            <a:spLocks noGrp="1"/>
          </p:cNvSpPr>
          <p:nvPr>
            <p:ph type="title"/>
          </p:nvPr>
        </p:nvSpPr>
        <p:spPr/>
        <p:txBody>
          <a:bodyPr/>
          <a:lstStyle/>
          <a:p>
            <a:r>
              <a:rPr lang="en-US" dirty="0" smtClean="0"/>
              <a:t>Compilation</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Compilation</a:t>
            </a:r>
            <a:endParaRPr lang="en-US" dirty="0"/>
          </a:p>
        </p:txBody>
      </p:sp>
      <p:sp>
        <p:nvSpPr>
          <p:cNvPr id="5" name="TextBox 4"/>
          <p:cNvSpPr txBox="1"/>
          <p:nvPr/>
        </p:nvSpPr>
        <p:spPr>
          <a:xfrm>
            <a:off x="451690" y="1035588"/>
            <a:ext cx="8229600" cy="4862870"/>
          </a:xfrm>
          <a:prstGeom prst="rect">
            <a:avLst/>
          </a:prstGeom>
          <a:noFill/>
          <a:ln>
            <a:solidFill>
              <a:schemeClr val="tx1"/>
            </a:solidFill>
          </a:ln>
        </p:spPr>
        <p:txBody>
          <a:bodyPr wrap="square" rtlCol="0">
            <a:spAutoFit/>
          </a:bodyPr>
          <a:lstStyle/>
          <a:p>
            <a:pPr algn="l"/>
            <a:r>
              <a:rPr lang="en-US" sz="1000" dirty="0" smtClean="0">
                <a:latin typeface="Courier New" pitchFamily="49" charset="0"/>
                <a:cs typeface="Courier New" pitchFamily="49" charset="0"/>
              </a:rPr>
              <a:t>&gt; yab config code.mfg.* </a:t>
            </a:r>
          </a:p>
          <a:p>
            <a:pPr algn="l"/>
            <a:r>
              <a:rPr lang="en-US" sz="1000" dirty="0" smtClean="0">
                <a:latin typeface="Courier New" pitchFamily="49" charset="0"/>
                <a:cs typeface="Courier New" pitchFamily="49" charset="0"/>
              </a:rPr>
              <a:t>code.mfg.databases=db.qadcpl,db.qadadm,db.qadhlp,db.qadrcode code.mfg.dir=/dr01/qadapps/qea/qadapps/qea/dist/mfg </a:t>
            </a:r>
          </a:p>
          <a:p>
            <a:pPr algn="l"/>
            <a:r>
              <a:rPr lang="en-US" sz="1000" dirty="0" smtClean="0">
                <a:latin typeface="Courier New" pitchFamily="49" charset="0"/>
                <a:cs typeface="Courier New" pitchFamily="49" charset="0"/>
              </a:rPr>
              <a:t>code.mfg.failonerror=true </a:t>
            </a:r>
          </a:p>
          <a:p>
            <a:pPr algn="l"/>
            <a:r>
              <a:rPr lang="en-US" sz="1000" dirty="0" smtClean="0">
                <a:latin typeface="Courier New" pitchFamily="49" charset="0"/>
                <a:cs typeface="Courier New" pitchFamily="49" charset="0"/>
              </a:rPr>
              <a:t>code.mfg.languages=us,ch </a:t>
            </a:r>
          </a:p>
          <a:p>
            <a:pPr algn="l"/>
            <a:r>
              <a:rPr lang="en-US" sz="1000" dirty="0" smtClean="0">
                <a:latin typeface="Courier New" pitchFamily="49" charset="0"/>
                <a:cs typeface="Courier New" pitchFamily="49" charset="0"/>
              </a:rPr>
              <a:t>code.mfg.params=-cprcodeout utf-8 -cpinternal utf-8 -T </a:t>
            </a:r>
          </a:p>
          <a:p>
            <a:pPr algn="l"/>
            <a:r>
              <a:rPr lang="en-US" sz="1000" dirty="0" smtClean="0">
                <a:latin typeface="Courier New" pitchFamily="49" charset="0"/>
                <a:cs typeface="Courier New" pitchFamily="49" charset="0"/>
              </a:rPr>
              <a:t>/dr01/qadapps/qea/qadapps/qea/build/work/tmp -yy 1950 -s 32768 -mmax 8192 -inp 32000 -rereadnolock -c 30 -D 1000 -Bt 350 -nb 200 -cpcoll ICU-UCA -cpcase basic -h 25 -tok 4096 -tmpbsize 8 -TB 31 -TM 32 -cpinternal utf-8 -cpstream utf-8 code.mfg.propath=/dr01/qadapps/qea/qadapps/qea/customizations/mfg/default/src,/dr01/ qadapps/qea/qadapps/qea/customizations/mfg/cust1/src,/dr01/qadapps/qea/qadapps/qea/p atches/fin/proxypatch,/dr01/qadapps/qea/qadapps/qea/patches/mfg/default/src,/dr01/qa dapps/qea/qadapps/qea/build/work/archiving/mfg/progress/xrc,/dr01/qadapps/qea/qadapp s/qea/build/catalog/packages/mfg-ee2016-encrypted/2016/0/16/209/src,/dr01/qadapps/qe a/qadapps/qea/build/catalog/packages/mfg-ee2016-encrypted/2016/0/16/209/src/validati on,/dr01/qadapps/qea/qadapps/qea/build/catalog/packages/base-api/1/1/0/79/src,/dr01/ qadapps/qea/qadapps/qea/build/catalog/packages/mfgcoreplus-api/2/17/0/15/src,/dr01/q adapps/qea/qadapps/qea/build/catalog/packages/qracore-api/2/17/0/32/src,/dr01/qadapp s/qea/qadapps/qea/build/catalog/packages/requisition-api/1/1/0/91/src,/dr01/qadapps/ qea/qadapps/qea/build/catalog/packages/fin-src-proxy/2016/0/80/5 code.mfg.removeorphanedrcode=true code.mfg.sources.archiving.dir=/dr01/qadapps/qea/qadapps/qea/build/work/archiving/mf g/progress/xrc code.mfg.sources.customizations-cust1.dir=/dr01/qadapps/qea/qadapps/qea/customizatio ns/mfg/cust1/src code.mfg.sources.customizations-default.dir=/dr01/qadapps/qea/qadapps/qea/customizat ions/mfg/default/src code.mfg.sources.main.dir=/dr01/qadapps/qea/qadapps/qea/build/catalog/packages/mfg-e e2016-encrypted/2016/0/16/209/src code.mfg.sources.main.excludes=**/gpsc02.p,**/urltempl.p,**/utdznnc.p,**/wbqu01.p,** /wbqu02.p,**/wbqu03.p,**/utsequp1.p,**/lvcntora.p,**/gpbrncha.p code.mfg.sources.main.extra.includes=*.dat,*.ini,version.mfg,**/*.i </a:t>
            </a:r>
          </a:p>
          <a:p>
            <a:pPr algn="l"/>
            <a:r>
              <a:rPr lang="en-US" sz="1000" dirty="0" smtClean="0">
                <a:latin typeface="Courier New" pitchFamily="49" charset="0"/>
                <a:cs typeface="Courier New" pitchFamily="49" charset="0"/>
              </a:rPr>
              <a:t>code.mfg.sources.patches-default.dir=/dr01/qadapps/qea/qadapps/qea/patches/mfg/defau </a:t>
            </a:r>
          </a:p>
          <a:p>
            <a:pPr algn="l"/>
            <a:r>
              <a:rPr lang="en-US" sz="1000" dirty="0" smtClean="0">
                <a:latin typeface="Courier New" pitchFamily="49" charset="0"/>
                <a:cs typeface="Courier New" pitchFamily="49" charset="0"/>
              </a:rPr>
              <a:t>lt/src </a:t>
            </a:r>
          </a:p>
          <a:p>
            <a:pPr algn="l"/>
            <a:r>
              <a:rPr lang="en-US" sz="1000" dirty="0" smtClean="0">
                <a:latin typeface="Courier New" pitchFamily="49" charset="0"/>
                <a:cs typeface="Courier New" pitchFamily="49" charset="0"/>
              </a:rPr>
              <a:t>code.mfg.threads=1 </a:t>
            </a:r>
            <a:endParaRPr lang="en-US" sz="1000" dirty="0">
              <a:latin typeface="Courier New" pitchFamily="49" charset="0"/>
              <a:cs typeface="Courier New" pitchFamily="49"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These sources can be individually compiled. </a:t>
            </a:r>
          </a:p>
          <a:p>
            <a:pPr>
              <a:buNone/>
            </a:pPr>
            <a:r>
              <a:rPr lang="en-US" i="1" dirty="0" smtClean="0"/>
              <a:t>Ex. Compile customization 'cust1</a:t>
            </a:r>
            <a:r>
              <a:rPr lang="en-US" dirty="0" smtClean="0"/>
              <a:t>'. </a:t>
            </a:r>
            <a:endParaRPr lang="en-US" dirty="0"/>
          </a:p>
        </p:txBody>
      </p:sp>
      <p:sp>
        <p:nvSpPr>
          <p:cNvPr id="3" name="Title 2"/>
          <p:cNvSpPr>
            <a:spLocks noGrp="1"/>
          </p:cNvSpPr>
          <p:nvPr>
            <p:ph type="title"/>
          </p:nvPr>
        </p:nvSpPr>
        <p:spPr/>
        <p:txBody>
          <a:bodyPr/>
          <a:lstStyle/>
          <a:p>
            <a:r>
              <a:rPr lang="en-US" dirty="0" smtClean="0"/>
              <a:t>Compilation</a:t>
            </a:r>
            <a:endParaRPr lang="en-US" dirty="0"/>
          </a:p>
        </p:txBody>
      </p:sp>
      <p:sp>
        <p:nvSpPr>
          <p:cNvPr id="5" name="TextBox 4"/>
          <p:cNvSpPr txBox="1"/>
          <p:nvPr/>
        </p:nvSpPr>
        <p:spPr>
          <a:xfrm>
            <a:off x="892365" y="2148287"/>
            <a:ext cx="7337235"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ea typeface="Microsoft Yi Baiti" pitchFamily="66" charset="0"/>
                <a:cs typeface="Courier New" pitchFamily="49" charset="0"/>
              </a:rPr>
              <a:t>&gt; yab code-mfg-customizations-cust1-update</a:t>
            </a:r>
            <a:endParaRPr lang="en-US" sz="2000" dirty="0">
              <a:latin typeface="Courier New" pitchFamily="49" charset="0"/>
              <a:ea typeface="Microsoft Yi Baiti" pitchFamily="66" charset="0"/>
              <a:cs typeface="Courier New" pitchFamily="49" charset="0"/>
            </a:endParaRPr>
          </a:p>
        </p:txBody>
      </p:sp>
      <p:sp>
        <p:nvSpPr>
          <p:cNvPr id="6" name="TextBox 5"/>
          <p:cNvSpPr txBox="1"/>
          <p:nvPr/>
        </p:nvSpPr>
        <p:spPr>
          <a:xfrm>
            <a:off x="462709" y="2996585"/>
            <a:ext cx="8207567" cy="2677656"/>
          </a:xfrm>
          <a:prstGeom prst="rect">
            <a:avLst/>
          </a:prstGeom>
          <a:noFill/>
          <a:ln>
            <a:solidFill>
              <a:srgbClr val="C00000"/>
            </a:solidFill>
          </a:ln>
        </p:spPr>
        <p:txBody>
          <a:bodyPr wrap="square" rtlCol="0">
            <a:spAutoFit/>
          </a:bodyPr>
          <a:lstStyle/>
          <a:p>
            <a:pPr algn="l"/>
            <a:r>
              <a:rPr lang="en-US" sz="2400" dirty="0" smtClean="0">
                <a:latin typeface="+mn-lt"/>
              </a:rPr>
              <a:t>It is better to compile a complete code base and allow YAB to determine what dependent programs need to be recompiled than to compile individual code base sources. The latter approach may result in rcode with inconsistent includes. The commands to recompile individual code base sources are provided to facilitate efficient source code updates.</a:t>
            </a:r>
            <a:endParaRPr lang="en-US" sz="2400" dirty="0">
              <a:latin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Each code base is associated with settings that configure the compilation.</a:t>
            </a:r>
          </a:p>
          <a:p>
            <a:pPr>
              <a:buNone/>
            </a:pPr>
            <a:r>
              <a:rPr lang="en-US" dirty="0" smtClean="0"/>
              <a:t> </a:t>
            </a:r>
            <a:r>
              <a:rPr lang="en-US" i="1" dirty="0" smtClean="0"/>
              <a:t>Ex. Configuration of the operational code base </a:t>
            </a:r>
            <a:endParaRPr lang="en-US" i="1" dirty="0"/>
          </a:p>
        </p:txBody>
      </p:sp>
      <p:sp>
        <p:nvSpPr>
          <p:cNvPr id="3" name="Title 2"/>
          <p:cNvSpPr>
            <a:spLocks noGrp="1"/>
          </p:cNvSpPr>
          <p:nvPr>
            <p:ph type="title"/>
          </p:nvPr>
        </p:nvSpPr>
        <p:spPr/>
        <p:txBody>
          <a:bodyPr/>
          <a:lstStyle/>
          <a:p>
            <a:r>
              <a:rPr lang="en-US" dirty="0" smtClean="0"/>
              <a:t>Configuration </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Configuration </a:t>
            </a:r>
            <a:endParaRPr lang="en-US" dirty="0"/>
          </a:p>
        </p:txBody>
      </p:sp>
      <p:sp>
        <p:nvSpPr>
          <p:cNvPr id="5" name="TextBox 4"/>
          <p:cNvSpPr txBox="1"/>
          <p:nvPr/>
        </p:nvSpPr>
        <p:spPr>
          <a:xfrm>
            <a:off x="341522" y="1189821"/>
            <a:ext cx="8438920" cy="4862870"/>
          </a:xfrm>
          <a:prstGeom prst="rect">
            <a:avLst/>
          </a:prstGeom>
          <a:noFill/>
          <a:ln>
            <a:solidFill>
              <a:schemeClr val="tx1"/>
            </a:solidFill>
          </a:ln>
        </p:spPr>
        <p:txBody>
          <a:bodyPr wrap="square" rtlCol="0">
            <a:spAutoFit/>
          </a:bodyPr>
          <a:lstStyle/>
          <a:p>
            <a:pPr algn="l"/>
            <a:r>
              <a:rPr lang="en-US" sz="1000" dirty="0" smtClean="0">
                <a:latin typeface="Courier New" pitchFamily="49" charset="0"/>
                <a:cs typeface="Courier New" pitchFamily="49" charset="0"/>
              </a:rPr>
              <a:t>&gt; yab config code.mfg.* </a:t>
            </a:r>
          </a:p>
          <a:p>
            <a:pPr algn="l"/>
            <a:r>
              <a:rPr lang="en-US" sz="1000" dirty="0" smtClean="0">
                <a:latin typeface="Courier New" pitchFamily="49" charset="0"/>
                <a:cs typeface="Courier New" pitchFamily="49" charset="0"/>
              </a:rPr>
              <a:t>code.mfg.databases=db.qadcpl,db.qadadm,db.qadhlp,db.qadrcode </a:t>
            </a:r>
          </a:p>
          <a:p>
            <a:pPr algn="l"/>
            <a:r>
              <a:rPr lang="en-US" sz="1000" dirty="0" smtClean="0">
                <a:latin typeface="Courier New" pitchFamily="49" charset="0"/>
                <a:cs typeface="Courier New" pitchFamily="49" charset="0"/>
              </a:rPr>
              <a:t>code.mfg.dir=/dr01/qadapps/qea/dist/mfg </a:t>
            </a:r>
          </a:p>
          <a:p>
            <a:pPr algn="l"/>
            <a:r>
              <a:rPr lang="en-US" sz="1000" dirty="0" smtClean="0">
                <a:latin typeface="Courier New" pitchFamily="49" charset="0"/>
                <a:cs typeface="Courier New" pitchFamily="49" charset="0"/>
              </a:rPr>
              <a:t>code.mfg.failonerror=true code.mfg.languages=us </a:t>
            </a:r>
          </a:p>
          <a:p>
            <a:pPr algn="l"/>
            <a:r>
              <a:rPr lang="en-US" sz="1000" dirty="0" smtClean="0">
                <a:latin typeface="Courier New" pitchFamily="49" charset="0"/>
                <a:cs typeface="Courier New" pitchFamily="49" charset="0"/>
              </a:rPr>
              <a:t>code.mfg.params=-cprcodeout utf-8 -cpinternal utf-8 -T </a:t>
            </a:r>
          </a:p>
          <a:p>
            <a:pPr algn="l"/>
            <a:r>
              <a:rPr lang="en-US" sz="1000" dirty="0" smtClean="0">
                <a:latin typeface="Courier New" pitchFamily="49" charset="0"/>
                <a:cs typeface="Courier New" pitchFamily="49" charset="0"/>
              </a:rPr>
              <a:t>/dr01/qadapps/qea/build/work/tmp -yy 1920 -s 32768 -mmax 8192 -inp 32000 -rereadnolock -c 30 -D 1000 -Bt 350 -nb 200 -noshvarfix -cpcoll ICU-UCA -cpcase basic -h 25 -tok 4096 -tmpbsize 8 -TB 31 -TM 32 -cpinternal utf-8 -cpstream utf-8 code.mfg.propath=/dr01/qadapps/qea/customizations/mfg/default/src,/dr01/qadapps/qea/ patches/mfg/default/src,/dr01/qadapps/qea/build/work/avataxeeconnector/mfg/progress/ xrc,/dr01/qadapps/qea/build/work/label-print/erp/code,/qad/local/sandbox/rfrd-cache/ packages/mfg-patch-ee2015/2015/0/15/0/src,/dr01/qadapps/qea/build/work/netui-moduledata-collections-unencrypted/mfg/progress/xrc,/dr01/qadapps/qea/build/catalog/packag es/mfg-ee2015/2015/0/15/121/src,/dr01/qadapps/qea/build/catalog/packages/mfg-ee2015/ 2015/0/15/121/src/validation,/dr01/qadapps/qea/build/catalog/packages/base-api/0/1/0 /441/src,/dr01/qadapps/qea/build/catalog/packages/mfgcoreplus-api/2/11/0/19/src,/dr0 1/qadapps/qea/build/catalog/packages/qracore-api/2/11/0/29/src,/dr01/qadapps/qea/bui ld/catalog/packages/requisition-api/0/0/0/71/src,/dr01/qadapps/qea/build/catalog/pac kages/fin-src-proxy/2015/0/80/11 code.mfg.removeorphanedrcode=true code.mfg.sources.avataxeeconnector.dir=/dr01/qadapps/qea/build/work/avataxeeconnecto r/mfg/progress/xrc code.mfg.sources.customizations.dir=/dr01/qadapps/qea/customizations/mfg/default/src code.mfg.sources.data-collections-unencrypted.dir=/dr01/qadapps/qea/build/work/netui -module-data-collections-unencrypted/mfg/progress/xrc code.mfg.sources.label-print.dir=/dr01/qadapps/qea/build/work/label-print/erp/code code.mfg.sources.main.dir=/dr01/qadapps/qea/build/catalog/packages/mfg-ee2015/2015/0 /15/121/src code.mfg.sources.main.excludes=**/gpsc02.p,**/urltempl.p,**/utdznnc.p,**/wbqu01.p,** /wbqu02.p,**/wbqu03.p,**/utsequp1.p,**/lvcntora.p,**/gpbrncha.p code.mfg.sources.main.extra.includes=*.dat,*.ini,version.mfg,us/bbi/*.i code.mfg.sources.mfg-patch.dir=/qad/local/sandbox/rfrd-cache/packages/mfg-patch-ee20 15/2015/0/15/0/src code.mfg.sources.mfg-patch.excludes=**/gpsc02.p,**/urltempl.p,**/utdznnc.p,**/wbqu01 .p,**/wbqu02.p,**/wbqu03.p,**/utsequp1.p,**/lvcntora.p,**/gpbrncha.p code.mfg.sources.patches.dir=/dr01/qadapps/qea/patches/mfg/default/src </a:t>
            </a:r>
          </a:p>
          <a:p>
            <a:pPr algn="l"/>
            <a:r>
              <a:rPr lang="en-US" sz="1000" dirty="0" smtClean="0">
                <a:latin typeface="Courier New" pitchFamily="49" charset="0"/>
                <a:cs typeface="Courier New" pitchFamily="49" charset="0"/>
              </a:rPr>
              <a:t>code.mfg.threads=1 </a:t>
            </a:r>
            <a:endParaRPr lang="en-US" sz="1000" dirty="0">
              <a:latin typeface="Courier New" pitchFamily="49" charset="0"/>
              <a:cs typeface="Courier New" pitchFamily="49"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print the documentation for compilation settings: </a:t>
            </a:r>
            <a:endParaRPr lang="en-US" dirty="0"/>
          </a:p>
        </p:txBody>
      </p:sp>
      <p:sp>
        <p:nvSpPr>
          <p:cNvPr id="3" name="Title 2"/>
          <p:cNvSpPr>
            <a:spLocks noGrp="1"/>
          </p:cNvSpPr>
          <p:nvPr>
            <p:ph type="title"/>
          </p:nvPr>
        </p:nvSpPr>
        <p:spPr/>
        <p:txBody>
          <a:bodyPr/>
          <a:lstStyle/>
          <a:p>
            <a:r>
              <a:rPr lang="en-US" dirty="0" smtClean="0"/>
              <a:t>Configuration Help </a:t>
            </a:r>
            <a:endParaRPr lang="en-US" dirty="0"/>
          </a:p>
        </p:txBody>
      </p:sp>
      <p:sp>
        <p:nvSpPr>
          <p:cNvPr id="7" name="TextBox 6"/>
          <p:cNvSpPr txBox="1"/>
          <p:nvPr/>
        </p:nvSpPr>
        <p:spPr>
          <a:xfrm>
            <a:off x="220336" y="1828799"/>
            <a:ext cx="8692309" cy="4524315"/>
          </a:xfrm>
          <a:prstGeom prst="rect">
            <a:avLst/>
          </a:prstGeom>
          <a:noFill/>
          <a:ln>
            <a:solidFill>
              <a:schemeClr val="tx1"/>
            </a:solidFill>
          </a:ln>
        </p:spPr>
        <p:txBody>
          <a:bodyPr wrap="square" rtlCol="0">
            <a:spAutoFit/>
          </a:bodyPr>
          <a:lstStyle/>
          <a:p>
            <a:pPr algn="l">
              <a:buFont typeface="Wingdings" pitchFamily="2" charset="2"/>
              <a:buChar char="Ø"/>
            </a:pPr>
            <a:r>
              <a:rPr lang="en-US" sz="900" dirty="0" smtClean="0">
                <a:latin typeface="Courier New" pitchFamily="49" charset="0"/>
                <a:cs typeface="Courier New" pitchFamily="49" charset="0"/>
              </a:rPr>
              <a:t>yab help code.mfg </a:t>
            </a:r>
          </a:p>
          <a:p>
            <a:pPr algn="l">
              <a:buFont typeface="Wingdings" pitchFamily="2" charset="2"/>
              <a:buChar char="Ø"/>
            </a:pPr>
            <a:r>
              <a:rPr lang="en-US" sz="900" dirty="0" smtClean="0">
                <a:latin typeface="Courier New" pitchFamily="49" charset="0"/>
                <a:cs typeface="Courier New" pitchFamily="49" charset="0"/>
              </a:rPr>
              <a:t>SETTINGS </a:t>
            </a:r>
          </a:p>
          <a:p>
            <a:pPr algn="l">
              <a:buFont typeface="Wingdings" pitchFamily="2" charset="2"/>
              <a:buChar char="Ø"/>
            </a:pPr>
            <a:r>
              <a:rPr lang="en-US" sz="900" dirty="0" smtClean="0">
                <a:latin typeface="Courier New" pitchFamily="49" charset="0"/>
                <a:cs typeface="Courier New" pitchFamily="49" charset="0"/>
              </a:rPr>
              <a:t>code.aliases A comma separated list of database alias to define of the form: [ALIAS]=[LOGICAL],[ALIAS]=[LOGICAL]... code.compilelist Compile using the compile list where paths are defined relative to the PROPATH. NOTE: When a compile list is configured, only the "extra" files are processed when/if sources (see below) are configured. code.databases A comma separated list of the databases to connect. Ex. db.qaddb,db.qadadm code.debuglist.excludes A comma-delimited list of exclude patterns to select the source files to generate DEBUG-LIST output for. code.debuglist.includes A comma-delimited list of include patterns to select the source files to generate DEBUG-LIST output for. The debug files are generated in the meta directory. For example, if the file "us/ie/iehrrp.p" was selected, the debug list output for the file would be generated to: [META DIRECTORY]/debug/us/ie/iehrrp.p Files that are selected will always be recompiled. Debug list output will only be generated for source files that are not encrypted. code.dir The directory where the rcode should be written. code.failonerror If true the compile should raise an error when compilation fails. Default: true code.force When true all source files will be (re)compiled, when false (default) an incremental compile will be performed where source files will be (re)compiled if they have changed or any files or schema they reference have changed. (OOABL source code is handled differently by the Progress compiler. If asked to recompile a class file it will also recompile all classes and interfaces referenced from the class.) NOTE: Under the following conditions a full compile (force=true) will be done regardless of the value of this setting: * The compile request does not record metadata (nometa=true). * There is no record of the previous compile options ([META]/compile.options). * The record of the relevant previous compile options (i.e. languages) does not match the current compile options. code.keepxref Default: false code.languages A comma separated list of language segments to include in the compiled r-code. Ex. us,du code.metadir Locates the directory where compile meta information should be written. The metadata directory should be dedicated to the sources associated with this request. Reference the help on the 'force' setting for more information on how the metadata directory is used. Default: [RCODE DIR]/.meta code.nometa When true no meta information will be recorded. This setting may be set to true as an optimization when the sources should never be incrementally compiled to avoid the overhead of managing meta information. code.params The progress startup parameters to define. code.propath The compile PROPATH. code.removeorphanedrcode Removes rcode files that cannot be associated with a source file. Default: false code.sources.NAME.dir The directory containing the source code to compile. code.sources.NAME.excludes A comma-delimited list of exclude patterns to select the files to compile. code.sources.NAME.extra.excludes A comma-delimited list of exclude patterns to select files to copy from the source directory to the rcode directory "as is". code.sources.NAME.extra.includes A comma-delimited list of include patterns to select files to copy from the source directory to the rcode directory "as is". code.sources.NAME.includes A comma-delimited list of include patterns to select the files to compile. Default: **/*.p,**/*.w,**/*.t,**/*.cls code.threads The number of threads to use when compiling the code. Default: 1</a:t>
            </a:r>
            <a:endParaRPr lang="en-US" sz="900" dirty="0">
              <a:latin typeface="Courier New" pitchFamily="49" charset="0"/>
              <a:cs typeface="Courier New" pitchFamily="49"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a:buNone/>
            </a:pPr>
            <a:r>
              <a:rPr lang="en-US" dirty="0" smtClean="0"/>
              <a:t>Installation creates a new instance of QAD Enterprise Applications. </a:t>
            </a:r>
          </a:p>
          <a:p>
            <a:pPr>
              <a:buNone/>
            </a:pPr>
            <a:r>
              <a:rPr lang="en-US" dirty="0" smtClean="0"/>
              <a:t>See QAD Enterprise Edition Installation Guide available from http://documentlibrary.qad.com/ for installation instructions. </a:t>
            </a:r>
            <a:endParaRPr lang="en-US" altLang="zh-CN" dirty="0" smtClean="0">
              <a:ea typeface="宋体" pitchFamily="2" charset="-122"/>
            </a:endParaRPr>
          </a:p>
        </p:txBody>
      </p:sp>
      <p:sp>
        <p:nvSpPr>
          <p:cNvPr id="9219" name="Rectangle 2"/>
          <p:cNvSpPr>
            <a:spLocks noGrp="1" noChangeArrowheads="1"/>
          </p:cNvSpPr>
          <p:nvPr>
            <p:ph type="title"/>
          </p:nvPr>
        </p:nvSpPr>
        <p:spPr/>
        <p:txBody>
          <a:bodyPr/>
          <a:lstStyle/>
          <a:p>
            <a:r>
              <a:rPr lang="en-US" dirty="0" smtClean="0"/>
              <a:t>Introduction</a:t>
            </a:r>
            <a:endParaRPr lang="en-US" altLang="zh-CN" dirty="0" smtClean="0">
              <a:ea typeface="宋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If a code base is configured to support incremental compilation, source code files will only be recompiled if they or a resource they depend on have changed. </a:t>
            </a:r>
          </a:p>
          <a:p>
            <a:pPr>
              <a:buNone/>
            </a:pPr>
            <a:endParaRPr lang="en-US" dirty="0" smtClean="0"/>
          </a:p>
          <a:p>
            <a:pPr>
              <a:buNone/>
            </a:pPr>
            <a:r>
              <a:rPr lang="en-US" dirty="0" smtClean="0"/>
              <a:t>A compile process for a code base that does not support incremental compilation uses the following configuration: </a:t>
            </a:r>
            <a:endParaRPr lang="en-US" dirty="0"/>
          </a:p>
        </p:txBody>
      </p:sp>
      <p:sp>
        <p:nvSpPr>
          <p:cNvPr id="3" name="Title 2"/>
          <p:cNvSpPr>
            <a:spLocks noGrp="1"/>
          </p:cNvSpPr>
          <p:nvPr>
            <p:ph type="title"/>
          </p:nvPr>
        </p:nvSpPr>
        <p:spPr/>
        <p:txBody>
          <a:bodyPr/>
          <a:lstStyle/>
          <a:p>
            <a:r>
              <a:rPr lang="en-US" dirty="0" smtClean="0"/>
              <a:t>Full Recompile</a:t>
            </a:r>
            <a:endParaRPr lang="en-US" dirty="0"/>
          </a:p>
        </p:txBody>
      </p:sp>
      <p:sp>
        <p:nvSpPr>
          <p:cNvPr id="5" name="TextBox 4"/>
          <p:cNvSpPr txBox="1"/>
          <p:nvPr/>
        </p:nvSpPr>
        <p:spPr>
          <a:xfrm>
            <a:off x="892366" y="4946577"/>
            <a:ext cx="7337234"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code.force=true</a:t>
            </a:r>
            <a:endParaRPr lang="en-US" sz="2000" dirty="0">
              <a:latin typeface="Courier New" pitchFamily="49" charset="0"/>
              <a:cs typeface="Courier New" pitchFamily="49"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 full recompile can be forced with the (-force) option. </a:t>
            </a:r>
          </a:p>
          <a:p>
            <a:pPr>
              <a:buNone/>
            </a:pPr>
            <a:endParaRPr lang="en-US" i="1" dirty="0" smtClean="0"/>
          </a:p>
          <a:p>
            <a:pPr>
              <a:buNone/>
            </a:pPr>
            <a:r>
              <a:rPr lang="en-US" i="1" dirty="0" smtClean="0"/>
              <a:t>Ex. Full recompile of the operational code base </a:t>
            </a:r>
            <a:endParaRPr lang="en-US" i="1" dirty="0"/>
          </a:p>
        </p:txBody>
      </p:sp>
      <p:sp>
        <p:nvSpPr>
          <p:cNvPr id="3" name="Title 2"/>
          <p:cNvSpPr>
            <a:spLocks noGrp="1"/>
          </p:cNvSpPr>
          <p:nvPr>
            <p:ph type="title"/>
          </p:nvPr>
        </p:nvSpPr>
        <p:spPr/>
        <p:txBody>
          <a:bodyPr/>
          <a:lstStyle/>
          <a:p>
            <a:r>
              <a:rPr lang="en-US" dirty="0" smtClean="0"/>
              <a:t>Full Recompile</a:t>
            </a:r>
            <a:endParaRPr lang="en-US" dirty="0"/>
          </a:p>
        </p:txBody>
      </p:sp>
      <p:sp>
        <p:nvSpPr>
          <p:cNvPr id="5" name="TextBox 4"/>
          <p:cNvSpPr txBox="1"/>
          <p:nvPr/>
        </p:nvSpPr>
        <p:spPr>
          <a:xfrm>
            <a:off x="892366" y="3668614"/>
            <a:ext cx="7337234"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-force code-mfg-update </a:t>
            </a:r>
            <a:endParaRPr lang="en-US" sz="2000" dirty="0">
              <a:latin typeface="Courier New" pitchFamily="49" charset="0"/>
              <a:cs typeface="Courier New" pitchFamily="49"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An alternative approach which starts by first removing the existing rcode. </a:t>
            </a:r>
          </a:p>
          <a:p>
            <a:pPr>
              <a:buNone/>
            </a:pPr>
            <a:endParaRPr lang="en-US" dirty="0" smtClean="0"/>
          </a:p>
          <a:p>
            <a:pPr>
              <a:buNone/>
            </a:pPr>
            <a:r>
              <a:rPr lang="en-US" i="1" dirty="0" smtClean="0"/>
              <a:t>Ex. Rebuild of the operational code base </a:t>
            </a:r>
            <a:endParaRPr lang="en-US" i="1" dirty="0"/>
          </a:p>
        </p:txBody>
      </p:sp>
      <p:sp>
        <p:nvSpPr>
          <p:cNvPr id="3" name="Title 2"/>
          <p:cNvSpPr>
            <a:spLocks noGrp="1"/>
          </p:cNvSpPr>
          <p:nvPr>
            <p:ph type="title"/>
          </p:nvPr>
        </p:nvSpPr>
        <p:spPr/>
        <p:txBody>
          <a:bodyPr/>
          <a:lstStyle/>
          <a:p>
            <a:r>
              <a:rPr lang="en-US" dirty="0" smtClean="0"/>
              <a:t>Full Recompile</a:t>
            </a:r>
            <a:endParaRPr lang="en-US" dirty="0"/>
          </a:p>
        </p:txBody>
      </p:sp>
      <p:sp>
        <p:nvSpPr>
          <p:cNvPr id="5" name="TextBox 4"/>
          <p:cNvSpPr txBox="1"/>
          <p:nvPr/>
        </p:nvSpPr>
        <p:spPr>
          <a:xfrm>
            <a:off x="914400" y="3393189"/>
            <a:ext cx="7304183" cy="461665"/>
          </a:xfrm>
          <a:prstGeom prst="rect">
            <a:avLst/>
          </a:prstGeom>
          <a:noFill/>
          <a:ln>
            <a:solidFill>
              <a:schemeClr val="tx1"/>
            </a:solidFill>
          </a:ln>
        </p:spPr>
        <p:txBody>
          <a:bodyPr wrap="square" rtlCol="0">
            <a:spAutoFit/>
          </a:bodyPr>
          <a:lstStyle/>
          <a:p>
            <a:pPr algn="l"/>
            <a:r>
              <a:rPr lang="en-US" sz="2400" dirty="0" smtClean="0">
                <a:latin typeface="Courier New" pitchFamily="49" charset="0"/>
                <a:cs typeface="Courier New" pitchFamily="49" charset="0"/>
              </a:rPr>
              <a:t>&gt; yab code-mfg-rebuild</a:t>
            </a:r>
            <a:endParaRPr lang="en-US" sz="2400" dirty="0">
              <a:latin typeface="Courier New" pitchFamily="49" charset="0"/>
              <a:cs typeface="Courier New" pitchFamily="49"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Using the (-nocompile) option you can display what would be recompiled without actually recompiling the files. </a:t>
            </a:r>
          </a:p>
          <a:p>
            <a:pPr>
              <a:buNone/>
            </a:pPr>
            <a:r>
              <a:rPr lang="en-US" sz="2400" i="1" dirty="0" smtClean="0"/>
              <a:t>Ex. What if analysis of the operational code base.</a:t>
            </a:r>
            <a:endParaRPr lang="en-US" sz="2400" i="1" dirty="0"/>
          </a:p>
        </p:txBody>
      </p:sp>
      <p:sp>
        <p:nvSpPr>
          <p:cNvPr id="3" name="Title 2"/>
          <p:cNvSpPr>
            <a:spLocks noGrp="1"/>
          </p:cNvSpPr>
          <p:nvPr>
            <p:ph type="title"/>
          </p:nvPr>
        </p:nvSpPr>
        <p:spPr/>
        <p:txBody>
          <a:bodyPr/>
          <a:lstStyle/>
          <a:p>
            <a:r>
              <a:rPr lang="en-US" dirty="0" smtClean="0"/>
              <a:t>Displaying What Would Be Compiled</a:t>
            </a:r>
            <a:endParaRPr lang="en-US" dirty="0"/>
          </a:p>
        </p:txBody>
      </p:sp>
      <p:sp>
        <p:nvSpPr>
          <p:cNvPr id="5" name="TextBox 4"/>
          <p:cNvSpPr txBox="1"/>
          <p:nvPr/>
        </p:nvSpPr>
        <p:spPr>
          <a:xfrm>
            <a:off x="892367" y="2699123"/>
            <a:ext cx="7359268" cy="3647152"/>
          </a:xfrm>
          <a:prstGeom prst="rect">
            <a:avLst/>
          </a:prstGeom>
          <a:noFill/>
          <a:ln>
            <a:solidFill>
              <a:schemeClr val="tx1"/>
            </a:solidFill>
          </a:ln>
        </p:spPr>
        <p:txBody>
          <a:bodyPr wrap="square" rtlCol="0">
            <a:spAutoFit/>
          </a:bodyPr>
          <a:lstStyle/>
          <a:p>
            <a:pPr algn="l"/>
            <a:r>
              <a:rPr lang="en-US" sz="1100" dirty="0" smtClean="0">
                <a:latin typeface="Courier New" pitchFamily="49" charset="0"/>
                <a:cs typeface="Courier New" pitchFamily="49" charset="0"/>
              </a:rPr>
              <a:t>&gt; yab -nocompile code-mfg-update </a:t>
            </a:r>
          </a:p>
          <a:p>
            <a:pPr algn="l"/>
            <a:endParaRPr lang="en-US" sz="1100" dirty="0" smtClean="0">
              <a:latin typeface="Courier New" pitchFamily="49" charset="0"/>
              <a:cs typeface="Courier New" pitchFamily="49" charset="0"/>
            </a:endParaRPr>
          </a:p>
          <a:p>
            <a:pPr algn="l"/>
            <a:r>
              <a:rPr lang="en-US" sz="1100" dirty="0" smtClean="0">
                <a:latin typeface="Courier New" pitchFamily="49" charset="0"/>
                <a:cs typeface="Courier New" pitchFamily="49" charset="0"/>
              </a:rPr>
              <a:t>code-mfg-update (4 tasks) </a:t>
            </a:r>
          </a:p>
          <a:p>
            <a:pPr algn="l"/>
            <a:r>
              <a:rPr lang="en-US" sz="1100" dirty="0" smtClean="0">
                <a:latin typeface="Courier New" pitchFamily="49" charset="0"/>
                <a:cs typeface="Courier New" pitchFamily="49" charset="0"/>
              </a:rPr>
              <a:t>----------------------------------------------------------------------------- </a:t>
            </a:r>
          </a:p>
          <a:p>
            <a:pPr algn="l"/>
            <a:r>
              <a:rPr lang="en-US" sz="1100" dirty="0" smtClean="0">
                <a:latin typeface="Courier New" pitchFamily="49" charset="0"/>
                <a:cs typeface="Courier New" pitchFamily="49" charset="0"/>
              </a:rPr>
              <a:t>1/4 module-avataxeeconnector-stage OK (0.040 s) </a:t>
            </a:r>
          </a:p>
          <a:p>
            <a:pPr algn="l"/>
            <a:r>
              <a:rPr lang="en-US" sz="1100" dirty="0" smtClean="0">
                <a:latin typeface="Courier New" pitchFamily="49" charset="0"/>
                <a:cs typeface="Courier New" pitchFamily="49" charset="0"/>
              </a:rPr>
              <a:t>2/4 module-label-print-stage OK (0.018 s) </a:t>
            </a:r>
          </a:p>
          <a:p>
            <a:pPr algn="l"/>
            <a:r>
              <a:rPr lang="en-US" sz="1100" dirty="0" smtClean="0">
                <a:latin typeface="Courier New" pitchFamily="49" charset="0"/>
                <a:cs typeface="Courier New" pitchFamily="49" charset="0"/>
              </a:rPr>
              <a:t>3/4 module-data-collections-unencrypted-stage OK (0.016 s) </a:t>
            </a:r>
          </a:p>
          <a:p>
            <a:pPr algn="l"/>
            <a:r>
              <a:rPr lang="en-US" sz="1100" dirty="0" smtClean="0">
                <a:latin typeface="Courier New" pitchFamily="49" charset="0"/>
                <a:cs typeface="Courier New" pitchFamily="49" charset="0"/>
              </a:rPr>
              <a:t>4/4 code-mfg-update </a:t>
            </a:r>
          </a:p>
          <a:p>
            <a:pPr algn="l"/>
            <a:endParaRPr lang="en-US" sz="1100" dirty="0" smtClean="0">
              <a:latin typeface="Courier New" pitchFamily="49" charset="0"/>
              <a:cs typeface="Courier New" pitchFamily="49" charset="0"/>
            </a:endParaRPr>
          </a:p>
          <a:p>
            <a:pPr algn="l"/>
            <a:r>
              <a:rPr lang="en-US" sz="1100" dirty="0" smtClean="0">
                <a:latin typeface="Courier New" pitchFamily="49" charset="0"/>
                <a:cs typeface="Courier New" pitchFamily="49" charset="0"/>
              </a:rPr>
              <a:t>SOURCES TO COMPILE </a:t>
            </a:r>
          </a:p>
          <a:p>
            <a:pPr algn="l"/>
            <a:r>
              <a:rPr lang="en-US" sz="1100" dirty="0" smtClean="0">
                <a:latin typeface="Courier New" pitchFamily="49" charset="0"/>
                <a:cs typeface="Courier New" pitchFamily="49" charset="0"/>
              </a:rPr>
              <a:t>lbcalllps.p </a:t>
            </a:r>
          </a:p>
          <a:p>
            <a:pPr algn="l"/>
            <a:r>
              <a:rPr lang="en-US" sz="1100" dirty="0" smtClean="0">
                <a:latin typeface="Courier New" pitchFamily="49" charset="0"/>
                <a:cs typeface="Courier New" pitchFamily="49" charset="0"/>
              </a:rPr>
              <a:t>us/lb/lbadhoc.p </a:t>
            </a:r>
          </a:p>
          <a:p>
            <a:pPr algn="l"/>
            <a:r>
              <a:rPr lang="en-US" sz="1100" dirty="0" smtClean="0">
                <a:latin typeface="Courier New" pitchFamily="49" charset="0"/>
                <a:cs typeface="Courier New" pitchFamily="49" charset="0"/>
              </a:rPr>
              <a:t>us/lb/lbapcfmt.p </a:t>
            </a:r>
          </a:p>
          <a:p>
            <a:pPr algn="l"/>
            <a:r>
              <a:rPr lang="en-US" sz="1100" dirty="0" smtClean="0">
                <a:latin typeface="Courier New" pitchFamily="49" charset="0"/>
                <a:cs typeface="Courier New" pitchFamily="49" charset="0"/>
              </a:rPr>
              <a:t>us/lb/lbapsvpp.p </a:t>
            </a:r>
          </a:p>
          <a:p>
            <a:pPr algn="l"/>
            <a:r>
              <a:rPr lang="en-US" sz="1100" dirty="0" smtClean="0">
                <a:latin typeface="Courier New" pitchFamily="49" charset="0"/>
                <a:cs typeface="Courier New" pitchFamily="49" charset="0"/>
              </a:rPr>
              <a:t>us/lb/lbcontmt.p </a:t>
            </a:r>
          </a:p>
          <a:p>
            <a:pPr algn="l"/>
            <a:r>
              <a:rPr lang="en-US" sz="1100" dirty="0" smtClean="0">
                <a:latin typeface="Courier New" pitchFamily="49" charset="0"/>
                <a:cs typeface="Courier New" pitchFamily="49" charset="0"/>
              </a:rPr>
              <a:t>us/lb/lbcritmt.p </a:t>
            </a:r>
          </a:p>
          <a:p>
            <a:pPr algn="l"/>
            <a:r>
              <a:rPr lang="en-US" sz="1100" dirty="0" smtClean="0">
                <a:latin typeface="Courier New" pitchFamily="49" charset="0"/>
                <a:cs typeface="Courier New" pitchFamily="49" charset="0"/>
              </a:rPr>
              <a:t>us/lb/lbcrlmrg.p </a:t>
            </a:r>
          </a:p>
          <a:p>
            <a:pPr algn="l"/>
            <a:r>
              <a:rPr lang="en-US" sz="1100" dirty="0" smtClean="0">
                <a:latin typeface="Courier New" pitchFamily="49" charset="0"/>
                <a:cs typeface="Courier New" pitchFamily="49" charset="0"/>
              </a:rPr>
              <a:t>... </a:t>
            </a:r>
          </a:p>
          <a:p>
            <a:pPr algn="l"/>
            <a:endParaRPr lang="en-US" sz="1100" dirty="0" smtClean="0">
              <a:latin typeface="Courier New" pitchFamily="49" charset="0"/>
              <a:cs typeface="Courier New" pitchFamily="49" charset="0"/>
            </a:endParaRPr>
          </a:p>
          <a:p>
            <a:pPr algn="l"/>
            <a:r>
              <a:rPr lang="en-US" sz="1100" dirty="0" smtClean="0">
                <a:latin typeface="Courier New" pitchFamily="49" charset="0"/>
                <a:cs typeface="Courier New" pitchFamily="49" charset="0"/>
              </a:rPr>
              <a:t>RCODE TO DELETE: </a:t>
            </a:r>
          </a:p>
          <a:p>
            <a:pPr algn="l"/>
            <a:r>
              <a:rPr lang="en-US" sz="1100" dirty="0" smtClean="0">
                <a:latin typeface="Courier New" pitchFamily="49" charset="0"/>
                <a:cs typeface="Courier New" pitchFamily="49" charset="0"/>
              </a:rPr>
              <a:t>(none) </a:t>
            </a:r>
            <a:endParaRPr lang="en-US" sz="1100" dirty="0">
              <a:latin typeface="Courier New" pitchFamily="49" charset="0"/>
              <a:cs typeface="Courier New" pitchFamily="49"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If certain source code files are always showing as needing to be recompiled it is most likely the case that they are encrypted or depend on an encrypted file. </a:t>
            </a:r>
          </a:p>
          <a:p>
            <a:pPr>
              <a:buNone/>
            </a:pPr>
            <a:r>
              <a:rPr lang="en-US" dirty="0" smtClean="0"/>
              <a:t>The dependency analysis behind an incremental compile cannot be performed on encrypted sourced code.</a:t>
            </a:r>
            <a:endParaRPr lang="en-US" dirty="0"/>
          </a:p>
        </p:txBody>
      </p:sp>
      <p:sp>
        <p:nvSpPr>
          <p:cNvPr id="3" name="Title 2"/>
          <p:cNvSpPr>
            <a:spLocks noGrp="1"/>
          </p:cNvSpPr>
          <p:nvPr>
            <p:ph type="title"/>
          </p:nvPr>
        </p:nvSpPr>
        <p:spPr/>
        <p:txBody>
          <a:bodyPr/>
          <a:lstStyle/>
          <a:p>
            <a:r>
              <a:rPr lang="en-US" dirty="0" smtClean="0"/>
              <a:t>Displaying What Would Be Compiled</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following configuration setting controls whether XREF files are generated when a code base is compiled.</a:t>
            </a:r>
          </a:p>
          <a:p>
            <a:pPr>
              <a:buNone/>
            </a:pPr>
            <a:r>
              <a:rPr lang="en-US" dirty="0" smtClean="0"/>
              <a:t>code.INSTANCE.nometa</a:t>
            </a:r>
            <a:endParaRPr lang="en-US" dirty="0" smtClean="0"/>
          </a:p>
          <a:p>
            <a:pPr>
              <a:buNone/>
            </a:pPr>
            <a:r>
              <a:rPr lang="en-US" i="1" dirty="0" smtClean="0"/>
              <a:t>Example:</a:t>
            </a:r>
            <a:endParaRPr lang="en-US" i="1" dirty="0"/>
          </a:p>
        </p:txBody>
      </p:sp>
      <p:sp>
        <p:nvSpPr>
          <p:cNvPr id="3" name="Title 2"/>
          <p:cNvSpPr>
            <a:spLocks noGrp="1"/>
          </p:cNvSpPr>
          <p:nvPr>
            <p:ph type="title"/>
          </p:nvPr>
        </p:nvSpPr>
        <p:spPr/>
        <p:txBody>
          <a:bodyPr/>
          <a:lstStyle/>
          <a:p>
            <a:r>
              <a:rPr lang="en-US" dirty="0" smtClean="0"/>
              <a:t>Generating XREF output</a:t>
            </a:r>
            <a:endParaRPr lang="en-US" dirty="0"/>
          </a:p>
        </p:txBody>
      </p:sp>
      <p:sp>
        <p:nvSpPr>
          <p:cNvPr id="5" name="TextBox 4"/>
          <p:cNvSpPr txBox="1"/>
          <p:nvPr/>
        </p:nvSpPr>
        <p:spPr>
          <a:xfrm>
            <a:off x="859316" y="3415230"/>
            <a:ext cx="7414352" cy="461665"/>
          </a:xfrm>
          <a:prstGeom prst="rect">
            <a:avLst/>
          </a:prstGeom>
          <a:noFill/>
          <a:ln>
            <a:solidFill>
              <a:schemeClr val="accent1"/>
            </a:solidFill>
          </a:ln>
        </p:spPr>
        <p:txBody>
          <a:bodyPr wrap="square" rtlCol="0">
            <a:spAutoFit/>
          </a:bodyPr>
          <a:lstStyle/>
          <a:p>
            <a:pPr algn="l"/>
            <a:r>
              <a:rPr lang="en-US" sz="2400" dirty="0" smtClean="0">
                <a:latin typeface="Courier New" pitchFamily="49" charset="0"/>
                <a:cs typeface="Courier New" pitchFamily="49" charset="0"/>
              </a:rPr>
              <a:t>code.mfg.nometa</a:t>
            </a:r>
            <a:r>
              <a:rPr lang="en-US" sz="2400" dirty="0" smtClean="0">
                <a:latin typeface="Courier New" pitchFamily="49" charset="0"/>
                <a:cs typeface="Courier New" pitchFamily="49" charset="0"/>
              </a:rPr>
              <a:t>=false</a:t>
            </a:r>
            <a:endParaRPr lang="en-US" sz="2400" dirty="0">
              <a:latin typeface="Courier New" pitchFamily="49" charset="0"/>
              <a:cs typeface="Courier New" pitchFamily="49"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Normally </a:t>
            </a:r>
            <a:r>
              <a:rPr lang="en-US" i="1" dirty="0" smtClean="0"/>
              <a:t>nometa is undefined or set to false to allow the code base to be incrementally compiled. If all or a major </a:t>
            </a:r>
            <a:r>
              <a:rPr lang="en-US" dirty="0" smtClean="0"/>
              <a:t>portion of the source code is encrypted, </a:t>
            </a:r>
            <a:r>
              <a:rPr lang="en-US" i="1" dirty="0" smtClean="0"/>
              <a:t>nometa may be set to true to avoid the wasted overhead of incremental </a:t>
            </a:r>
            <a:r>
              <a:rPr lang="en-US" dirty="0" smtClean="0"/>
              <a:t>processing. XREF will only be generated for output for source files that are not encrypted. By default the XREF files are deleted when the compile finishes to conserve on disk space. The files can be retained with the </a:t>
            </a:r>
            <a:r>
              <a:rPr lang="en-US" i="1" dirty="0" smtClean="0"/>
              <a:t>keepxref</a:t>
            </a:r>
            <a:r>
              <a:rPr lang="en-US" i="1" dirty="0" smtClean="0"/>
              <a:t> settin</a:t>
            </a:r>
            <a:r>
              <a:rPr lang="en-US" dirty="0" smtClean="0"/>
              <a:t>g.</a:t>
            </a:r>
            <a:endParaRPr lang="en-US" dirty="0"/>
          </a:p>
        </p:txBody>
      </p:sp>
      <p:sp>
        <p:nvSpPr>
          <p:cNvPr id="3" name="Title 2"/>
          <p:cNvSpPr>
            <a:spLocks noGrp="1"/>
          </p:cNvSpPr>
          <p:nvPr>
            <p:ph type="title"/>
          </p:nvPr>
        </p:nvSpPr>
        <p:spPr/>
        <p:txBody>
          <a:bodyPr/>
          <a:lstStyle/>
          <a:p>
            <a:r>
              <a:rPr lang="en-US" dirty="0" smtClean="0"/>
              <a:t>Generating XREF output</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09320" y="891610"/>
            <a:ext cx="8626208" cy="5424523"/>
          </a:xfrm>
        </p:spPr>
        <p:txBody>
          <a:bodyPr/>
          <a:lstStyle/>
          <a:p>
            <a:pPr>
              <a:buNone/>
            </a:pPr>
            <a:r>
              <a:rPr lang="en-US" i="1" dirty="0" smtClean="0"/>
              <a:t>Example:</a:t>
            </a:r>
          </a:p>
          <a:p>
            <a:pPr>
              <a:buNone/>
            </a:pPr>
            <a:endParaRPr lang="en-US" i="1" dirty="0" smtClean="0"/>
          </a:p>
          <a:p>
            <a:pPr>
              <a:buNone/>
            </a:pPr>
            <a:endParaRPr lang="en-US" i="1" dirty="0" smtClean="0"/>
          </a:p>
          <a:p>
            <a:pPr>
              <a:buNone/>
            </a:pPr>
            <a:r>
              <a:rPr lang="en-US" dirty="0" smtClean="0"/>
              <a:t>The XREF files are generated into the directory where the rcode is written, which is configured by the setting </a:t>
            </a:r>
            <a:r>
              <a:rPr lang="en-US" i="1" dirty="0" smtClean="0"/>
              <a:t>code.INSTANCE.dir</a:t>
            </a:r>
            <a:r>
              <a:rPr lang="en-US" i="1" dirty="0" smtClean="0"/>
              <a:t>.</a:t>
            </a:r>
          </a:p>
          <a:p>
            <a:pPr>
              <a:buNone/>
            </a:pPr>
            <a:r>
              <a:rPr lang="en-US" dirty="0" smtClean="0">
                <a:latin typeface="Courier New" pitchFamily="49" charset="0"/>
                <a:cs typeface="Courier New" pitchFamily="49" charset="0"/>
              </a:rPr>
              <a:t>[RCODE DIRECTORY]/.meta/xref</a:t>
            </a:r>
          </a:p>
          <a:p>
            <a:pPr>
              <a:buNone/>
            </a:pPr>
            <a:r>
              <a:rPr lang="en-US" sz="2400" i="1" dirty="0" smtClean="0"/>
              <a:t>Ex. XREF for the operational source us/</a:t>
            </a:r>
            <a:r>
              <a:rPr lang="en-US" sz="2400" i="1" dirty="0" smtClean="0"/>
              <a:t>bm</a:t>
            </a:r>
            <a:r>
              <a:rPr lang="en-US" sz="2400" i="1" dirty="0" smtClean="0"/>
              <a:t>/</a:t>
            </a:r>
            <a:r>
              <a:rPr lang="en-US" sz="2400" i="1" dirty="0" smtClean="0"/>
              <a:t>bmasiq.p</a:t>
            </a:r>
            <a:endParaRPr lang="en-US" sz="2400" i="1" dirty="0" smtClean="0"/>
          </a:p>
          <a:p>
            <a:pPr>
              <a:buNone/>
            </a:pPr>
            <a:r>
              <a:rPr lang="en-US" dirty="0" smtClean="0">
                <a:latin typeface="Courier New" pitchFamily="49" charset="0"/>
                <a:cs typeface="Courier New" pitchFamily="49" charset="0"/>
              </a:rPr>
              <a:t>dist/mfg/.meta/xref/us/</a:t>
            </a:r>
            <a:r>
              <a:rPr lang="en-US" dirty="0" smtClean="0">
                <a:latin typeface="Courier New" pitchFamily="49" charset="0"/>
                <a:cs typeface="Courier New" pitchFamily="49" charset="0"/>
              </a:rPr>
              <a:t>bm</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bmasiq.p</a:t>
            </a:r>
            <a:endParaRPr lang="en-US" i="1" dirty="0" smtClean="0">
              <a:latin typeface="Courier New" pitchFamily="49" charset="0"/>
              <a:cs typeface="Courier New" pitchFamily="49" charset="0"/>
            </a:endParaRPr>
          </a:p>
          <a:p>
            <a:pPr>
              <a:buNone/>
            </a:pPr>
            <a:endParaRPr lang="en-US" i="1" dirty="0"/>
          </a:p>
        </p:txBody>
      </p:sp>
      <p:sp>
        <p:nvSpPr>
          <p:cNvPr id="3" name="Title 2"/>
          <p:cNvSpPr>
            <a:spLocks noGrp="1"/>
          </p:cNvSpPr>
          <p:nvPr>
            <p:ph type="title"/>
          </p:nvPr>
        </p:nvSpPr>
        <p:spPr/>
        <p:txBody>
          <a:bodyPr/>
          <a:lstStyle/>
          <a:p>
            <a:r>
              <a:rPr lang="en-US" dirty="0" smtClean="0"/>
              <a:t>Generating XREF output</a:t>
            </a:r>
            <a:endParaRPr lang="en-US" dirty="0"/>
          </a:p>
        </p:txBody>
      </p:sp>
      <p:sp>
        <p:nvSpPr>
          <p:cNvPr id="5" name="TextBox 4"/>
          <p:cNvSpPr txBox="1"/>
          <p:nvPr/>
        </p:nvSpPr>
        <p:spPr>
          <a:xfrm>
            <a:off x="760170" y="1663542"/>
            <a:ext cx="7612656" cy="523220"/>
          </a:xfrm>
          <a:prstGeom prst="rect">
            <a:avLst/>
          </a:prstGeom>
          <a:noFill/>
          <a:ln>
            <a:solidFill>
              <a:schemeClr val="tx1"/>
            </a:solidFill>
          </a:ln>
        </p:spPr>
        <p:txBody>
          <a:bodyPr wrap="square" rtlCol="0">
            <a:spAutoFit/>
          </a:bodyPr>
          <a:lstStyle/>
          <a:p>
            <a:r>
              <a:rPr lang="en-US" dirty="0" smtClean="0">
                <a:latin typeface="Courier New" pitchFamily="49" charset="0"/>
                <a:cs typeface="Courier New" pitchFamily="49" charset="0"/>
              </a:rPr>
              <a:t>code.mfg.keepxref</a:t>
            </a:r>
            <a:r>
              <a:rPr lang="en-US" dirty="0" smtClean="0">
                <a:latin typeface="Courier New" pitchFamily="49" charset="0"/>
                <a:cs typeface="Courier New" pitchFamily="49" charset="0"/>
              </a:rPr>
              <a:t>=true</a:t>
            </a:r>
            <a:endParaRPr lang="en-US" dirty="0">
              <a:latin typeface="Courier New" pitchFamily="49" charset="0"/>
              <a:cs typeface="Courier New" pitchFamily="49"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You can configure DEBUG-LIST output to be generated for all source files or for a subset of the source files, using include/exclude patterns to select the files of interest.</a:t>
            </a:r>
          </a:p>
          <a:p>
            <a:pPr>
              <a:buNone/>
            </a:pPr>
            <a:endParaRPr lang="en-US" dirty="0" smtClean="0"/>
          </a:p>
          <a:p>
            <a:pPr>
              <a:buNone/>
            </a:pPr>
            <a:r>
              <a:rPr lang="en-US" i="1" dirty="0" smtClean="0"/>
              <a:t>Ex. Configure DEBUG-LIST output for the operational source file 'us/</a:t>
            </a:r>
            <a:r>
              <a:rPr lang="en-US" i="1" dirty="0" smtClean="0"/>
              <a:t>bm</a:t>
            </a:r>
            <a:r>
              <a:rPr lang="en-US" i="1" dirty="0" smtClean="0"/>
              <a:t>/</a:t>
            </a:r>
            <a:r>
              <a:rPr lang="en-US" i="1" dirty="0" smtClean="0"/>
              <a:t>bmasiq.p</a:t>
            </a:r>
            <a:r>
              <a:rPr lang="en-US" i="1" dirty="0" smtClean="0"/>
              <a:t>'.</a:t>
            </a:r>
            <a:endParaRPr lang="en-US" dirty="0"/>
          </a:p>
        </p:txBody>
      </p:sp>
      <p:sp>
        <p:nvSpPr>
          <p:cNvPr id="3" name="Title 2"/>
          <p:cNvSpPr>
            <a:spLocks noGrp="1"/>
          </p:cNvSpPr>
          <p:nvPr>
            <p:ph type="title"/>
          </p:nvPr>
        </p:nvSpPr>
        <p:spPr/>
        <p:txBody>
          <a:bodyPr/>
          <a:lstStyle/>
          <a:p>
            <a:r>
              <a:rPr lang="en-US" dirty="0" smtClean="0"/>
              <a:t>Generating DEBUG-LIST output</a:t>
            </a:r>
            <a:endParaRPr lang="en-US" dirty="0"/>
          </a:p>
        </p:txBody>
      </p:sp>
      <p:sp>
        <p:nvSpPr>
          <p:cNvPr id="5" name="TextBox 4"/>
          <p:cNvSpPr txBox="1"/>
          <p:nvPr/>
        </p:nvSpPr>
        <p:spPr>
          <a:xfrm>
            <a:off x="264405" y="4693207"/>
            <a:ext cx="8615190"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code.mfg.debuglist.includes</a:t>
            </a:r>
            <a:r>
              <a:rPr lang="en-US" sz="2400" dirty="0" smtClean="0">
                <a:latin typeface="Courier New" pitchFamily="49" charset="0"/>
                <a:cs typeface="Courier New" pitchFamily="49" charset="0"/>
              </a:rPr>
              <a:t>=us/</a:t>
            </a:r>
            <a:r>
              <a:rPr lang="en-US" sz="2400" dirty="0" smtClean="0">
                <a:latin typeface="Courier New" pitchFamily="49" charset="0"/>
                <a:cs typeface="Courier New" pitchFamily="49" charset="0"/>
              </a:rPr>
              <a:t>bm</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bmasiq.p</a:t>
            </a:r>
            <a:endParaRPr lang="en-US" sz="2400" dirty="0">
              <a:latin typeface="Courier New" pitchFamily="49" charset="0"/>
              <a:cs typeface="Courier New" pitchFamily="49"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i="1" dirty="0" smtClean="0"/>
              <a:t>Ex. Configure DEBUG-LIST output for all the operational source files in the 'us/</a:t>
            </a:r>
            <a:r>
              <a:rPr lang="en-US" i="1" dirty="0" smtClean="0"/>
              <a:t>bm</a:t>
            </a:r>
            <a:r>
              <a:rPr lang="en-US" i="1" dirty="0" smtClean="0"/>
              <a:t>' directory.</a:t>
            </a:r>
          </a:p>
          <a:p>
            <a:pPr>
              <a:buNone/>
            </a:pPr>
            <a:endParaRPr lang="en-US" i="1" dirty="0" smtClean="0"/>
          </a:p>
          <a:p>
            <a:pPr>
              <a:buNone/>
            </a:pPr>
            <a:endParaRPr lang="en-US" i="1" dirty="0" smtClean="0"/>
          </a:p>
          <a:p>
            <a:pPr>
              <a:buNone/>
            </a:pPr>
            <a:r>
              <a:rPr lang="en-US" i="1" dirty="0" smtClean="0"/>
              <a:t>Ex. Configure DEBUG-LIST output for all the MFG/PRO source files.</a:t>
            </a:r>
            <a:endParaRPr lang="en-US" dirty="0"/>
          </a:p>
        </p:txBody>
      </p:sp>
      <p:sp>
        <p:nvSpPr>
          <p:cNvPr id="3" name="Title 2"/>
          <p:cNvSpPr>
            <a:spLocks noGrp="1"/>
          </p:cNvSpPr>
          <p:nvPr>
            <p:ph type="title"/>
          </p:nvPr>
        </p:nvSpPr>
        <p:spPr/>
        <p:txBody>
          <a:bodyPr/>
          <a:lstStyle/>
          <a:p>
            <a:r>
              <a:rPr lang="en-US" dirty="0" smtClean="0"/>
              <a:t>Generating DEBUG-LIST output</a:t>
            </a:r>
            <a:endParaRPr lang="en-US" dirty="0"/>
          </a:p>
        </p:txBody>
      </p:sp>
      <p:sp>
        <p:nvSpPr>
          <p:cNvPr id="5" name="TextBox 4"/>
          <p:cNvSpPr txBox="1"/>
          <p:nvPr/>
        </p:nvSpPr>
        <p:spPr>
          <a:xfrm>
            <a:off x="440675" y="2379643"/>
            <a:ext cx="8339768"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code.mfg.debuglist.includes</a:t>
            </a:r>
            <a:r>
              <a:rPr lang="en-US" sz="2400" dirty="0" smtClean="0">
                <a:latin typeface="Courier New" pitchFamily="49" charset="0"/>
                <a:cs typeface="Courier New" pitchFamily="49" charset="0"/>
              </a:rPr>
              <a:t>=us/</a:t>
            </a:r>
            <a:r>
              <a:rPr lang="en-US" sz="2400" dirty="0" smtClean="0">
                <a:latin typeface="Courier New" pitchFamily="49" charset="0"/>
                <a:cs typeface="Courier New" pitchFamily="49" charset="0"/>
              </a:rPr>
              <a:t>bm</a:t>
            </a:r>
            <a:r>
              <a:rPr lang="en-US" sz="2400" dirty="0" smtClean="0">
                <a:latin typeface="Courier New" pitchFamily="49" charset="0"/>
                <a:cs typeface="Courier New" pitchFamily="49" charset="0"/>
              </a:rPr>
              <a:t>/*</a:t>
            </a:r>
            <a:endParaRPr lang="en-US" sz="2400" dirty="0">
              <a:latin typeface="Courier New" pitchFamily="49" charset="0"/>
              <a:cs typeface="Courier New" pitchFamily="49" charset="0"/>
            </a:endParaRPr>
          </a:p>
        </p:txBody>
      </p:sp>
      <p:sp>
        <p:nvSpPr>
          <p:cNvPr id="6" name="TextBox 5"/>
          <p:cNvSpPr txBox="1"/>
          <p:nvPr/>
        </p:nvSpPr>
        <p:spPr>
          <a:xfrm>
            <a:off x="418641" y="4682169"/>
            <a:ext cx="8350787"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code.mfg.debuglist.includes</a:t>
            </a:r>
            <a:r>
              <a:rPr lang="en-US" sz="2400" dirty="0" smtClean="0">
                <a:latin typeface="Courier New" pitchFamily="49" charset="0"/>
                <a:cs typeface="Courier New" pitchFamily="49" charset="0"/>
              </a:rPr>
              <a:t>=**/*</a:t>
            </a:r>
            <a:endParaRPr lang="en-US" sz="2400" dirty="0">
              <a:latin typeface="Courier New" pitchFamily="49" charset="0"/>
              <a:cs typeface="Courier New" pitchFamily="49"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85000" lnSpcReduction="10000"/>
          </a:bodyPr>
          <a:lstStyle/>
          <a:p>
            <a:pPr>
              <a:buNone/>
            </a:pPr>
            <a:r>
              <a:rPr lang="en-US" dirty="0" smtClean="0"/>
              <a:t>YAB is a console application that is used to update and administer a QAD Enterprise Applications instance. YAB requires a Java 7 Runtime Environment (JRE) and will use the first JRE that is located on the PATH or the JRE located by the JAVA_HOME environment variable if set.</a:t>
            </a:r>
          </a:p>
          <a:p>
            <a:pPr>
              <a:buNone/>
            </a:pPr>
            <a:endParaRPr lang="en-US" dirty="0" smtClean="0"/>
          </a:p>
          <a:p>
            <a:pPr>
              <a:buNone/>
            </a:pPr>
            <a:endParaRPr lang="en-US" dirty="0" smtClean="0"/>
          </a:p>
          <a:p>
            <a:pPr>
              <a:buNone/>
            </a:pPr>
            <a:r>
              <a:rPr lang="en-US" dirty="0" smtClean="0"/>
              <a:t>After installation the YAB console is available from the root directory of your QAD Enterprise Applications install. It is recommended that YAB is added to the system PATH environment variable. Having YAB in the path allows you execute YAB commands in the context of an environment from any subdirectory within that environment. </a:t>
            </a:r>
            <a:endParaRPr lang="zh-CN" altLang="en-US" dirty="0" smtClean="0">
              <a:ea typeface="宋体" pitchFamily="2" charset="-122"/>
            </a:endParaRPr>
          </a:p>
        </p:txBody>
      </p:sp>
      <p:sp>
        <p:nvSpPr>
          <p:cNvPr id="10243" name="Rectangle 2"/>
          <p:cNvSpPr>
            <a:spLocks noGrp="1" noChangeArrowheads="1"/>
          </p:cNvSpPr>
          <p:nvPr>
            <p:ph type="title"/>
          </p:nvPr>
        </p:nvSpPr>
        <p:spPr/>
        <p:txBody>
          <a:bodyPr/>
          <a:lstStyle/>
          <a:p>
            <a:r>
              <a:rPr lang="en-US" dirty="0" smtClean="0"/>
              <a:t>YAB</a:t>
            </a:r>
            <a:endParaRPr lang="en-US" altLang="zh-CN" dirty="0" smtClean="0">
              <a:ea typeface="宋体" pitchFamily="2" charset="-122"/>
            </a:endParaRPr>
          </a:p>
        </p:txBody>
      </p:sp>
      <p:sp>
        <p:nvSpPr>
          <p:cNvPr id="5" name="TextBox 4"/>
          <p:cNvSpPr txBox="1"/>
          <p:nvPr/>
        </p:nvSpPr>
        <p:spPr>
          <a:xfrm>
            <a:off x="550843" y="2974550"/>
            <a:ext cx="8119432" cy="738664"/>
          </a:xfrm>
          <a:prstGeom prst="rect">
            <a:avLst/>
          </a:prstGeom>
          <a:noFill/>
          <a:ln>
            <a:solidFill>
              <a:schemeClr val="tx1"/>
            </a:solidFill>
          </a:ln>
        </p:spPr>
        <p:txBody>
          <a:bodyPr wrap="square" rtlCol="0">
            <a:spAutoFit/>
          </a:bodyPr>
          <a:lstStyle/>
          <a:p>
            <a:pPr algn="l"/>
            <a:r>
              <a:rPr lang="en-US" sz="1400" dirty="0" smtClean="0"/>
              <a:t>Show Java Version </a:t>
            </a:r>
          </a:p>
          <a:p>
            <a:pPr algn="l"/>
            <a:r>
              <a:rPr lang="en-US" sz="1400" dirty="0" smtClean="0"/>
              <a:t>The following command will display the version of the JRE resolved by the PATH: </a:t>
            </a:r>
          </a:p>
          <a:p>
            <a:pPr algn="l"/>
            <a:r>
              <a:rPr lang="en-US" sz="1400" dirty="0" smtClean="0">
                <a:latin typeface="Courier New" pitchFamily="49" charset="0"/>
                <a:cs typeface="Courier New" pitchFamily="49" charset="0"/>
              </a:rPr>
              <a:t>java –version.</a:t>
            </a:r>
            <a:endParaRPr lang="en-US" sz="1400" dirty="0">
              <a:latin typeface="Courier New" pitchFamily="49" charset="0"/>
              <a:cs typeface="Courier New" pitchFamily="49"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i="1" dirty="0" smtClean="0"/>
              <a:t>To generate the DEBUG-LIST files the source code is compiled:</a:t>
            </a:r>
          </a:p>
          <a:p>
            <a:pPr>
              <a:buNone/>
            </a:pPr>
            <a:endParaRPr lang="en-US" i="1" dirty="0" smtClean="0"/>
          </a:p>
          <a:p>
            <a:pPr>
              <a:buNone/>
            </a:pPr>
            <a:r>
              <a:rPr lang="en-US" sz="2400" dirty="0" smtClean="0"/>
              <a:t>The DEBUG-LIST files will be generated into the directory where the rcode is written, which is configured by the setting </a:t>
            </a:r>
            <a:r>
              <a:rPr lang="en-US" sz="2400" i="1" dirty="0" smtClean="0"/>
              <a:t>code.INSTANCE.dir</a:t>
            </a:r>
            <a:r>
              <a:rPr lang="en-US" sz="2400" i="1" dirty="0" smtClean="0"/>
              <a:t>.</a:t>
            </a:r>
          </a:p>
          <a:p>
            <a:pPr>
              <a:buNone/>
            </a:pPr>
            <a:r>
              <a:rPr lang="en-US" sz="2400" dirty="0" smtClean="0"/>
              <a:t>[</a:t>
            </a:r>
            <a:r>
              <a:rPr lang="en-US" sz="2400" dirty="0" smtClean="0">
                <a:latin typeface="Courier New" pitchFamily="49" charset="0"/>
                <a:cs typeface="Courier New" pitchFamily="49" charset="0"/>
              </a:rPr>
              <a:t>RCODE DIRECTORY]/.meta/debug</a:t>
            </a:r>
          </a:p>
          <a:p>
            <a:pPr>
              <a:buNone/>
            </a:pPr>
            <a:r>
              <a:rPr lang="en-US" sz="2000" i="1" dirty="0" smtClean="0"/>
              <a:t>Ex. DEBUG-LIST output for the operational source us/</a:t>
            </a:r>
            <a:r>
              <a:rPr lang="en-US" sz="2000" i="1" dirty="0" smtClean="0"/>
              <a:t>bm</a:t>
            </a:r>
            <a:r>
              <a:rPr lang="en-US" sz="2000" i="1" dirty="0" smtClean="0"/>
              <a:t>/</a:t>
            </a:r>
            <a:r>
              <a:rPr lang="en-US" sz="2000" i="1" dirty="0" smtClean="0"/>
              <a:t>bmasiq.p</a:t>
            </a:r>
            <a:endParaRPr lang="en-US" sz="2000" i="1" dirty="0" smtClean="0"/>
          </a:p>
          <a:p>
            <a:pPr>
              <a:buNone/>
            </a:pPr>
            <a:r>
              <a:rPr lang="en-US" sz="2400" dirty="0" smtClean="0">
                <a:latin typeface="Courier New" pitchFamily="49" charset="0"/>
                <a:cs typeface="Courier New" pitchFamily="49" charset="0"/>
              </a:rPr>
              <a:t>dist/mfg/.meta/debug/us/</a:t>
            </a:r>
            <a:r>
              <a:rPr lang="en-US" sz="2400" dirty="0" smtClean="0">
                <a:latin typeface="Courier New" pitchFamily="49" charset="0"/>
                <a:cs typeface="Courier New" pitchFamily="49" charset="0"/>
              </a:rPr>
              <a:t>bm</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bmasiq.p</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Generating DEBUG-LIST output</a:t>
            </a:r>
            <a:endParaRPr lang="en-US" dirty="0"/>
          </a:p>
        </p:txBody>
      </p:sp>
      <p:sp>
        <p:nvSpPr>
          <p:cNvPr id="5" name="TextBox 4"/>
          <p:cNvSpPr txBox="1"/>
          <p:nvPr/>
        </p:nvSpPr>
        <p:spPr>
          <a:xfrm>
            <a:off x="749147" y="1828793"/>
            <a:ext cx="7623672"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code-mfg-update</a:t>
            </a:r>
            <a:endParaRPr lang="en-US" sz="2400" dirty="0">
              <a:latin typeface="Courier New" pitchFamily="49" charset="0"/>
              <a:cs typeface="Courier New" pitchFamily="49" charset="0"/>
            </a:endParaRPr>
          </a:p>
        </p:txBody>
      </p:sp>
      <p:sp>
        <p:nvSpPr>
          <p:cNvPr id="6" name="TextBox 5"/>
          <p:cNvSpPr txBox="1"/>
          <p:nvPr/>
        </p:nvSpPr>
        <p:spPr>
          <a:xfrm>
            <a:off x="297456" y="4990636"/>
            <a:ext cx="8527056" cy="923330"/>
          </a:xfrm>
          <a:prstGeom prst="rect">
            <a:avLst/>
          </a:prstGeom>
          <a:noFill/>
          <a:ln>
            <a:solidFill>
              <a:schemeClr val="tx1"/>
            </a:solidFill>
          </a:ln>
        </p:spPr>
        <p:txBody>
          <a:bodyPr wrap="square" rtlCol="0">
            <a:spAutoFit/>
          </a:bodyPr>
          <a:lstStyle/>
          <a:p>
            <a:pPr algn="l"/>
            <a:r>
              <a:rPr lang="en-US" sz="1800" dirty="0" smtClean="0"/>
              <a:t>DEBUG-LIST output will only be generated for source files that are not encrypted. All selected source files will be recompiled (even if they have not changed.)</a:t>
            </a:r>
          </a:p>
          <a:p>
            <a:pPr algn="l"/>
            <a:endParaRPr lang="en-US" sz="1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topics in this section cover the setup and management of database auditing. Consult the </a:t>
            </a:r>
            <a:r>
              <a:rPr lang="en-US" i="1" dirty="0" smtClean="0"/>
              <a:t>Auditing chapter in </a:t>
            </a:r>
            <a:r>
              <a:rPr lang="en-US" dirty="0" smtClean="0"/>
              <a:t>the </a:t>
            </a:r>
            <a:r>
              <a:rPr lang="en-US" i="1" dirty="0" smtClean="0"/>
              <a:t>QAD Security and Controls documentation for more information on the configuration of auditing in QAD </a:t>
            </a:r>
            <a:r>
              <a:rPr lang="en-US" dirty="0" smtClean="0"/>
              <a:t>Enterprise Applications.</a:t>
            </a:r>
          </a:p>
          <a:p>
            <a:pPr>
              <a:buNone/>
            </a:pPr>
            <a:r>
              <a:rPr lang="en-US" dirty="0" smtClean="0"/>
              <a:t>Some of the steps described in the </a:t>
            </a:r>
            <a:r>
              <a:rPr lang="en-US" i="1" dirty="0" smtClean="0"/>
              <a:t>Auditing chapter have been pre-configured as noted below:</a:t>
            </a:r>
            <a:endParaRPr lang="en-US" dirty="0"/>
          </a:p>
        </p:txBody>
      </p:sp>
      <p:sp>
        <p:nvSpPr>
          <p:cNvPr id="3" name="Title 2"/>
          <p:cNvSpPr>
            <a:spLocks noGrp="1"/>
          </p:cNvSpPr>
          <p:nvPr>
            <p:ph type="title"/>
          </p:nvPr>
        </p:nvSpPr>
        <p:spPr/>
        <p:txBody>
          <a:bodyPr/>
          <a:lstStyle/>
          <a:p>
            <a:r>
              <a:rPr lang="en-US" dirty="0" smtClean="0"/>
              <a:t>Auditing</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Auditing</a:t>
            </a:r>
            <a:endParaRPr lang="en-US" dirty="0"/>
          </a:p>
        </p:txBody>
      </p:sp>
      <p:graphicFrame>
        <p:nvGraphicFramePr>
          <p:cNvPr id="5" name="Table 4"/>
          <p:cNvGraphicFramePr>
            <a:graphicFrameLocks noGrp="1"/>
          </p:cNvGraphicFramePr>
          <p:nvPr/>
        </p:nvGraphicFramePr>
        <p:xfrm>
          <a:off x="385589" y="1145757"/>
          <a:ext cx="8350786" cy="4428782"/>
        </p:xfrm>
        <a:graphic>
          <a:graphicData uri="http://schemas.openxmlformats.org/drawingml/2006/table">
            <a:tbl>
              <a:tblPr firstRow="1" bandRow="1">
                <a:tableStyleId>{5C22544A-7EE6-4342-B048-85BDC9FD1C3A}</a:tableStyleId>
              </a:tblPr>
              <a:tblGrid>
                <a:gridCol w="2599982"/>
                <a:gridCol w="5750804"/>
              </a:tblGrid>
              <a:tr h="452460">
                <a:tc>
                  <a:txBody>
                    <a:bodyPr/>
                    <a:lstStyle/>
                    <a:p>
                      <a:r>
                        <a:rPr lang="en-US" dirty="0" smtClean="0"/>
                        <a:t>Section</a:t>
                      </a:r>
                      <a:endParaRPr lang="en-US" dirty="0"/>
                    </a:p>
                  </a:txBody>
                  <a:tcPr/>
                </a:tc>
                <a:tc>
                  <a:txBody>
                    <a:bodyPr/>
                    <a:lstStyle/>
                    <a:p>
                      <a:r>
                        <a:rPr lang="en-US" dirty="0" smtClean="0"/>
                        <a:t>Notes</a:t>
                      </a:r>
                      <a:endParaRPr lang="en-US" dirty="0"/>
                    </a:p>
                  </a:txBody>
                  <a:tcPr/>
                </a:tc>
              </a:tr>
              <a:tr h="517025">
                <a:tc>
                  <a:txBody>
                    <a:bodyPr/>
                    <a:lstStyle/>
                    <a:p>
                      <a:r>
                        <a:rPr lang="en-US" sz="1200" kern="1200" baseline="0" dirty="0" smtClean="0">
                          <a:solidFill>
                            <a:schemeClr val="dk1"/>
                          </a:solidFill>
                          <a:latin typeface="+mn-lt"/>
                          <a:ea typeface="+mn-ea"/>
                          <a:cs typeface="+mn-cs"/>
                        </a:rPr>
                        <a:t>Enabling Auditing for</a:t>
                      </a:r>
                    </a:p>
                    <a:p>
                      <a:r>
                        <a:rPr lang="en-US" sz="1200" kern="1200" baseline="0" dirty="0" smtClean="0">
                          <a:solidFill>
                            <a:schemeClr val="dk1"/>
                          </a:solidFill>
                          <a:latin typeface="+mn-lt"/>
                          <a:ea typeface="+mn-ea"/>
                          <a:cs typeface="+mn-cs"/>
                        </a:rPr>
                        <a:t>the Database</a:t>
                      </a:r>
                      <a:endParaRPr lang="en-US" sz="1200" dirty="0"/>
                    </a:p>
                  </a:txBody>
                  <a:tcPr/>
                </a:tc>
                <a:tc>
                  <a:txBody>
                    <a:bodyPr/>
                    <a:lstStyle/>
                    <a:p>
                      <a:r>
                        <a:rPr lang="en-US" sz="1200" kern="1200" baseline="0" dirty="0" smtClean="0">
                          <a:solidFill>
                            <a:schemeClr val="dk1"/>
                          </a:solidFill>
                          <a:latin typeface="+mn-lt"/>
                          <a:ea typeface="+mn-ea"/>
                          <a:cs typeface="+mn-cs"/>
                        </a:rPr>
                        <a:t>The databases are all pre-configured with extents to store auditing data and indexes. See Enable Auditing to enable auditing on databases.</a:t>
                      </a:r>
                      <a:endParaRPr lang="en-US" sz="1200" dirty="0"/>
                    </a:p>
                  </a:txBody>
                  <a:tcPr/>
                </a:tc>
              </a:tr>
              <a:tr h="661012">
                <a:tc>
                  <a:txBody>
                    <a:bodyPr/>
                    <a:lstStyle/>
                    <a:p>
                      <a:r>
                        <a:rPr lang="en-US" sz="1200" kern="1200" baseline="0" dirty="0" smtClean="0">
                          <a:solidFill>
                            <a:schemeClr val="dk1"/>
                          </a:solidFill>
                          <a:latin typeface="+mn-lt"/>
                          <a:ea typeface="+mn-ea"/>
                          <a:cs typeface="+mn-cs"/>
                        </a:rPr>
                        <a:t>Configuring Database Options and Audit Permissions</a:t>
                      </a:r>
                      <a:endParaRPr lang="en-US" sz="1200" dirty="0"/>
                    </a:p>
                  </a:txBody>
                  <a:tcPr/>
                </a:tc>
                <a:tc>
                  <a:txBody>
                    <a:bodyPr/>
                    <a:lstStyle/>
                    <a:p>
                      <a:r>
                        <a:rPr lang="en-US" sz="1200" kern="1200" baseline="0" dirty="0" smtClean="0">
                          <a:solidFill>
                            <a:schemeClr val="dk1"/>
                          </a:solidFill>
                          <a:latin typeface="+mn-lt"/>
                          <a:ea typeface="+mn-ea"/>
                          <a:cs typeface="+mn-cs"/>
                        </a:rPr>
                        <a:t>The default setup grants audit permissions to the operating system account that created the instance. In a production environment, the guidance in this section would be followed.</a:t>
                      </a:r>
                      <a:endParaRPr lang="en-US" sz="1200" dirty="0"/>
                    </a:p>
                  </a:txBody>
                  <a:tcPr/>
                </a:tc>
              </a:tr>
              <a:tr h="661012">
                <a:tc>
                  <a:txBody>
                    <a:bodyPr/>
                    <a:lstStyle/>
                    <a:p>
                      <a:r>
                        <a:rPr lang="en-US" sz="1200" kern="1200" baseline="0" dirty="0" smtClean="0">
                          <a:solidFill>
                            <a:schemeClr val="dk1"/>
                          </a:solidFill>
                          <a:latin typeface="+mn-lt"/>
                          <a:ea typeface="+mn-ea"/>
                          <a:cs typeface="+mn-cs"/>
                        </a:rPr>
                        <a:t>Importing Audit Policy</a:t>
                      </a:r>
                      <a:endParaRPr lang="en-US" sz="1200" dirty="0"/>
                    </a:p>
                  </a:txBody>
                  <a:tcPr/>
                </a:tc>
                <a:tc>
                  <a:txBody>
                    <a:bodyPr/>
                    <a:lstStyle/>
                    <a:p>
                      <a:r>
                        <a:rPr lang="en-US" sz="1200" kern="1200" baseline="0" dirty="0" smtClean="0">
                          <a:solidFill>
                            <a:schemeClr val="dk1"/>
                          </a:solidFill>
                          <a:latin typeface="+mn-lt"/>
                          <a:ea typeface="+mn-ea"/>
                          <a:cs typeface="+mn-cs"/>
                        </a:rPr>
                        <a:t>Audit policy files are loaded as described in the </a:t>
                      </a:r>
                      <a:r>
                        <a:rPr lang="en-US" sz="1200" i="1" kern="1200" baseline="0" dirty="0" smtClean="0">
                          <a:solidFill>
                            <a:schemeClr val="dk1"/>
                          </a:solidFill>
                          <a:latin typeface="+mn-lt"/>
                          <a:ea typeface="+mn-ea"/>
                          <a:cs typeface="+mn-cs"/>
                        </a:rPr>
                        <a:t>QAD Security and Controls document</a:t>
                      </a:r>
                      <a:r>
                        <a:rPr lang="en-US" sz="1200" kern="1200" baseline="0" dirty="0" smtClean="0">
                          <a:solidFill>
                            <a:schemeClr val="dk1"/>
                          </a:solidFill>
                          <a:latin typeface="+mn-lt"/>
                          <a:ea typeface="+mn-ea"/>
                          <a:cs typeface="+mn-cs"/>
                        </a:rPr>
                        <a:t>ation, but the location of the audit policy files has changed. See Importing Policy Files f or more details.</a:t>
                      </a:r>
                      <a:endParaRPr lang="en-US" sz="1200" dirty="0"/>
                    </a:p>
                  </a:txBody>
                  <a:tcPr/>
                </a:tc>
              </a:tr>
              <a:tr h="440675">
                <a:tc>
                  <a:txBody>
                    <a:bodyPr/>
                    <a:lstStyle/>
                    <a:p>
                      <a:r>
                        <a:rPr lang="en-US" sz="1200" kern="1200" baseline="0" dirty="0" smtClean="0">
                          <a:solidFill>
                            <a:schemeClr val="dk1"/>
                          </a:solidFill>
                          <a:latin typeface="+mn-lt"/>
                          <a:ea typeface="+mn-ea"/>
                          <a:cs typeface="+mn-cs"/>
                        </a:rPr>
                        <a:t>Creating Optional</a:t>
                      </a:r>
                    </a:p>
                    <a:p>
                      <a:r>
                        <a:rPr lang="en-US" sz="1200" kern="1200" baseline="0" dirty="0" smtClean="0">
                          <a:solidFill>
                            <a:schemeClr val="dk1"/>
                          </a:solidFill>
                          <a:latin typeface="+mn-lt"/>
                          <a:ea typeface="+mn-ea"/>
                          <a:cs typeface="+mn-cs"/>
                        </a:rPr>
                        <a:t>Archive Database</a:t>
                      </a:r>
                      <a:endParaRPr lang="en-US" sz="1200" dirty="0"/>
                    </a:p>
                  </a:txBody>
                  <a:tcPr/>
                </a:tc>
                <a:tc>
                  <a:txBody>
                    <a:bodyPr/>
                    <a:lstStyle/>
                    <a:p>
                      <a:r>
                        <a:rPr lang="en-US" sz="1200" kern="1200" baseline="0" dirty="0" smtClean="0">
                          <a:solidFill>
                            <a:schemeClr val="dk1"/>
                          </a:solidFill>
                          <a:latin typeface="+mn-lt"/>
                          <a:ea typeface="+mn-ea"/>
                          <a:cs typeface="+mn-cs"/>
                        </a:rPr>
                        <a:t>The system is pre-configured with an archive database (qadarc).</a:t>
                      </a:r>
                      <a:endParaRPr lang="en-US" sz="1200" dirty="0"/>
                    </a:p>
                  </a:txBody>
                  <a:tcPr/>
                </a:tc>
              </a:tr>
              <a:tr h="490251">
                <a:tc>
                  <a:txBody>
                    <a:bodyPr/>
                    <a:lstStyle/>
                    <a:p>
                      <a:r>
                        <a:rPr lang="en-US" sz="1200" kern="1200" baseline="0" dirty="0" smtClean="0">
                          <a:solidFill>
                            <a:schemeClr val="dk1"/>
                          </a:solidFill>
                          <a:latin typeface="+mn-lt"/>
                          <a:ea typeface="+mn-ea"/>
                          <a:cs typeface="+mn-cs"/>
                        </a:rPr>
                        <a:t>Setting Archive</a:t>
                      </a:r>
                    </a:p>
                    <a:p>
                      <a:r>
                        <a:rPr lang="en-US" sz="1200" kern="1200" baseline="0" dirty="0" smtClean="0">
                          <a:solidFill>
                            <a:schemeClr val="dk1"/>
                          </a:solidFill>
                          <a:latin typeface="+mn-lt"/>
                          <a:ea typeface="+mn-ea"/>
                          <a:cs typeface="+mn-cs"/>
                        </a:rPr>
                        <a:t>Database Connection</a:t>
                      </a:r>
                      <a:endParaRPr lang="en-US" sz="1200" dirty="0"/>
                    </a:p>
                  </a:txBody>
                  <a:tcPr/>
                </a:tc>
                <a:tc>
                  <a:txBody>
                    <a:bodyPr/>
                    <a:lstStyle/>
                    <a:p>
                      <a:r>
                        <a:rPr lang="en-US" sz="1200" kern="1200" baseline="0" dirty="0" smtClean="0">
                          <a:solidFill>
                            <a:schemeClr val="dk1"/>
                          </a:solidFill>
                          <a:latin typeface="+mn-lt"/>
                          <a:ea typeface="+mn-ea"/>
                          <a:cs typeface="+mn-cs"/>
                        </a:rPr>
                        <a:t>See Manage Archive Database Server for more information on setting up a database server for the archive database.</a:t>
                      </a:r>
                      <a:endParaRPr lang="en-US" sz="1200" dirty="0"/>
                    </a:p>
                  </a:txBody>
                  <a:tcPr/>
                </a:tc>
              </a:tr>
              <a:tr h="484742">
                <a:tc>
                  <a:txBody>
                    <a:bodyPr/>
                    <a:lstStyle/>
                    <a:p>
                      <a:r>
                        <a:rPr lang="en-US" sz="1200" kern="1200" baseline="0" dirty="0" smtClean="0">
                          <a:solidFill>
                            <a:schemeClr val="dk1"/>
                          </a:solidFill>
                          <a:latin typeface="+mn-lt"/>
                          <a:ea typeface="+mn-ea"/>
                          <a:cs typeface="+mn-cs"/>
                        </a:rPr>
                        <a:t>Customizing</a:t>
                      </a:r>
                    </a:p>
                    <a:p>
                      <a:r>
                        <a:rPr lang="en-US" sz="1200" kern="1200" baseline="0" dirty="0" smtClean="0">
                          <a:solidFill>
                            <a:schemeClr val="dk1"/>
                          </a:solidFill>
                          <a:latin typeface="+mn-lt"/>
                          <a:ea typeface="+mn-ea"/>
                          <a:cs typeface="+mn-cs"/>
                        </a:rPr>
                        <a:t>Archive/Load Scripts</a:t>
                      </a:r>
                      <a:endParaRPr lang="en-US" sz="1200" dirty="0"/>
                    </a:p>
                  </a:txBody>
                  <a:tcPr/>
                </a:tc>
                <a:tc>
                  <a:txBody>
                    <a:bodyPr/>
                    <a:lstStyle/>
                    <a:p>
                      <a:r>
                        <a:rPr lang="en-US" sz="1200" kern="1200" baseline="0" dirty="0" smtClean="0">
                          <a:solidFill>
                            <a:schemeClr val="dk1"/>
                          </a:solidFill>
                          <a:latin typeface="+mn-lt"/>
                          <a:ea typeface="+mn-ea"/>
                          <a:cs typeface="+mn-cs"/>
                        </a:rPr>
                        <a:t>The scripts have been replaced by the commands described in Archiving Records.</a:t>
                      </a:r>
                      <a:endParaRPr lang="en-US" sz="1200" dirty="0"/>
                    </a:p>
                  </a:txBody>
                  <a:tcPr/>
                </a:tc>
              </a:tr>
              <a:tr h="705080">
                <a:tc>
                  <a:txBody>
                    <a:bodyPr/>
                    <a:lstStyle/>
                    <a:p>
                      <a:r>
                        <a:rPr lang="en-US" sz="1200" kern="1200" baseline="0" dirty="0" smtClean="0">
                          <a:solidFill>
                            <a:schemeClr val="dk1"/>
                          </a:solidFill>
                          <a:latin typeface="+mn-lt"/>
                          <a:ea typeface="+mn-ea"/>
                          <a:cs typeface="+mn-cs"/>
                        </a:rPr>
                        <a:t>Disabling Auditing</a:t>
                      </a:r>
                      <a:endParaRPr lang="en-US" sz="1200" dirty="0"/>
                    </a:p>
                  </a:txBody>
                  <a:tcPr/>
                </a:tc>
                <a:tc>
                  <a:txBody>
                    <a:bodyPr/>
                    <a:lstStyle/>
                    <a:p>
                      <a:r>
                        <a:rPr lang="en-US" sz="1200" kern="1200" baseline="0" dirty="0" smtClean="0">
                          <a:solidFill>
                            <a:schemeClr val="dk1"/>
                          </a:solidFill>
                          <a:latin typeface="+mn-lt"/>
                          <a:ea typeface="+mn-ea"/>
                          <a:cs typeface="+mn-cs"/>
                        </a:rPr>
                        <a:t>Auditing is disabled on databases using commands that follow the pattern described in</a:t>
                      </a:r>
                    </a:p>
                    <a:p>
                      <a:r>
                        <a:rPr lang="en-US" sz="1200" kern="1200" baseline="0" dirty="0" smtClean="0">
                          <a:solidFill>
                            <a:schemeClr val="dk1"/>
                          </a:solidFill>
                          <a:latin typeface="+mn-lt"/>
                          <a:ea typeface="+mn-ea"/>
                          <a:cs typeface="+mn-cs"/>
                        </a:rPr>
                        <a:t>Enable Auditing where "enable" is replaced with "disable".</a:t>
                      </a:r>
                      <a:endParaRPr lang="en-US" sz="1200" dirty="0"/>
                    </a:p>
                  </a:txBody>
                  <a:tcP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enable auditing on all databases, execute the command:</a:t>
            </a:r>
          </a:p>
          <a:p>
            <a:pPr>
              <a:buNone/>
            </a:pPr>
            <a:endParaRPr lang="en-US" dirty="0" smtClean="0"/>
          </a:p>
          <a:p>
            <a:pPr>
              <a:buNone/>
            </a:pPr>
            <a:endParaRPr lang="en-US" dirty="0" smtClean="0"/>
          </a:p>
          <a:p>
            <a:pPr>
              <a:buNone/>
            </a:pPr>
            <a:r>
              <a:rPr lang="en-US" dirty="0" smtClean="0"/>
              <a:t>Alternatively to enable auditing on a specific database, execute the command:</a:t>
            </a:r>
            <a:endParaRPr lang="en-US" dirty="0"/>
          </a:p>
        </p:txBody>
      </p:sp>
      <p:sp>
        <p:nvSpPr>
          <p:cNvPr id="3" name="Title 2"/>
          <p:cNvSpPr>
            <a:spLocks noGrp="1"/>
          </p:cNvSpPr>
          <p:nvPr>
            <p:ph type="title"/>
          </p:nvPr>
        </p:nvSpPr>
        <p:spPr/>
        <p:txBody>
          <a:bodyPr/>
          <a:lstStyle/>
          <a:p>
            <a:r>
              <a:rPr lang="en-US" dirty="0" smtClean="0"/>
              <a:t>Enable Auditing</a:t>
            </a:r>
            <a:endParaRPr lang="en-US" dirty="0"/>
          </a:p>
        </p:txBody>
      </p:sp>
      <p:sp>
        <p:nvSpPr>
          <p:cNvPr id="5" name="TextBox 4"/>
          <p:cNvSpPr txBox="1"/>
          <p:nvPr/>
        </p:nvSpPr>
        <p:spPr>
          <a:xfrm>
            <a:off x="418641" y="1916932"/>
            <a:ext cx="8306718"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database-auditing-enable</a:t>
            </a:r>
            <a:endParaRPr lang="en-US" sz="2400" dirty="0">
              <a:latin typeface="Courier New" pitchFamily="49" charset="0"/>
              <a:cs typeface="Courier New" pitchFamily="49" charset="0"/>
            </a:endParaRPr>
          </a:p>
        </p:txBody>
      </p:sp>
      <p:sp>
        <p:nvSpPr>
          <p:cNvPr id="6" name="TextBox 5"/>
          <p:cNvSpPr txBox="1"/>
          <p:nvPr/>
        </p:nvSpPr>
        <p:spPr>
          <a:xfrm>
            <a:off x="374574" y="4329634"/>
            <a:ext cx="8383836"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database-[INSTANCE]-auditing-enable</a:t>
            </a:r>
            <a:endParaRPr lang="en-US" sz="2400" dirty="0">
              <a:latin typeface="Courier New" pitchFamily="49" charset="0"/>
              <a:cs typeface="Courier New" pitchFamily="49"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t>The (-</a:t>
            </a:r>
            <a:r>
              <a:rPr lang="en-US" sz="2400" dirty="0" smtClean="0"/>
              <a:t>deactivateidx</a:t>
            </a:r>
            <a:r>
              <a:rPr lang="en-US" sz="2400" dirty="0" smtClean="0"/>
              <a:t>) option will deactivate all non-primary indexes for the auditing tables. Deactivating non-primary indexes is available as an option to improve performance when using database auditing. Deactivated indexes may be activated using PROUTIL IDXBUILD. The non-primary indexes are useful for reporting and should be activated on your audit archive database.</a:t>
            </a:r>
            <a:endParaRPr lang="en-US" sz="2400" dirty="0"/>
          </a:p>
        </p:txBody>
      </p:sp>
      <p:sp>
        <p:nvSpPr>
          <p:cNvPr id="3" name="Title 2"/>
          <p:cNvSpPr>
            <a:spLocks noGrp="1"/>
          </p:cNvSpPr>
          <p:nvPr>
            <p:ph type="title"/>
          </p:nvPr>
        </p:nvSpPr>
        <p:spPr/>
        <p:txBody>
          <a:bodyPr/>
          <a:lstStyle/>
          <a:p>
            <a:r>
              <a:rPr lang="en-US" dirty="0" smtClean="0"/>
              <a:t>Enable Auditing</a:t>
            </a:r>
            <a:endParaRPr lang="en-US" dirty="0"/>
          </a:p>
        </p:txBody>
      </p:sp>
      <p:sp>
        <p:nvSpPr>
          <p:cNvPr id="5" name="TextBox 4"/>
          <p:cNvSpPr txBox="1"/>
          <p:nvPr/>
        </p:nvSpPr>
        <p:spPr>
          <a:xfrm>
            <a:off x="561860" y="4241494"/>
            <a:ext cx="8009263" cy="369332"/>
          </a:xfrm>
          <a:prstGeom prst="rect">
            <a:avLst/>
          </a:prstGeom>
          <a:noFill/>
          <a:ln>
            <a:solidFill>
              <a:schemeClr val="tx1"/>
            </a:solidFill>
          </a:ln>
        </p:spPr>
        <p:txBody>
          <a:bodyPr wrap="square" rtlCol="0">
            <a:spAutoFit/>
          </a:bodyPr>
          <a:lstStyle/>
          <a:p>
            <a:r>
              <a:rPr lang="en-US" sz="1800" dirty="0" smtClean="0">
                <a:latin typeface="Courier New" pitchFamily="49" charset="0"/>
                <a:cs typeface="Courier New" pitchFamily="49" charset="0"/>
              </a:rPr>
              <a:t>&gt; yab -</a:t>
            </a:r>
            <a:r>
              <a:rPr lang="en-US" sz="1800" dirty="0" smtClean="0">
                <a:latin typeface="Courier New" pitchFamily="49" charset="0"/>
                <a:cs typeface="Courier New" pitchFamily="49" charset="0"/>
              </a:rPr>
              <a:t>deativateidx</a:t>
            </a:r>
            <a:r>
              <a:rPr lang="en-US" sz="1800" dirty="0" smtClean="0">
                <a:latin typeface="Courier New" pitchFamily="49" charset="0"/>
                <a:cs typeface="Courier New" pitchFamily="49" charset="0"/>
              </a:rPr>
              <a:t> database-[INSTANCE]-auditing-enable</a:t>
            </a:r>
            <a:endParaRPr lang="en-US" sz="1800" dirty="0">
              <a:latin typeface="Courier New" pitchFamily="49" charset="0"/>
              <a:cs typeface="Courier New" pitchFamily="49"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Importing Audit Policy section in the QAD Security and Controls documentation has instructions for loading </a:t>
            </a:r>
            <a:r>
              <a:rPr lang="en-US" dirty="0" smtClean="0"/>
              <a:t>auditing policy files using the program Audit Policy Import (36.12.13.1). The policy files are available at:</a:t>
            </a:r>
          </a:p>
          <a:p>
            <a:pPr>
              <a:buNone/>
            </a:pPr>
            <a:endParaRPr lang="en-US" dirty="0" smtClean="0"/>
          </a:p>
          <a:p>
            <a:pPr>
              <a:buNone/>
            </a:pPr>
            <a:r>
              <a:rPr lang="en-US" dirty="0" smtClean="0">
                <a:latin typeface="Courier New" pitchFamily="49" charset="0"/>
                <a:cs typeface="Courier New" pitchFamily="49" charset="0"/>
              </a:rPr>
              <a:t>config/auditing/policies.xml</a:t>
            </a:r>
          </a:p>
          <a:p>
            <a:pPr>
              <a:buNone/>
            </a:pPr>
            <a:r>
              <a:rPr lang="en-US" dirty="0" smtClean="0">
                <a:latin typeface="Courier New" pitchFamily="49" charset="0"/>
                <a:cs typeface="Courier New" pitchFamily="49" charset="0"/>
              </a:rPr>
              <a:t>config/auditing/qadmainpolicy.xml</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Importing Policy Files</a:t>
            </a: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Before auditing records can be moved from a source database into the archive database, both the source database and the archive database must have auditing enabled.</a:t>
            </a:r>
          </a:p>
          <a:p>
            <a:pPr>
              <a:buNone/>
            </a:pPr>
            <a:r>
              <a:rPr lang="en-US" dirty="0" smtClean="0"/>
              <a:t>To move auditing records from all databases enabled for auditing, execute the command:</a:t>
            </a:r>
            <a:endParaRPr lang="en-US" dirty="0"/>
          </a:p>
        </p:txBody>
      </p:sp>
      <p:sp>
        <p:nvSpPr>
          <p:cNvPr id="3" name="Title 2"/>
          <p:cNvSpPr>
            <a:spLocks noGrp="1"/>
          </p:cNvSpPr>
          <p:nvPr>
            <p:ph type="title"/>
          </p:nvPr>
        </p:nvSpPr>
        <p:spPr/>
        <p:txBody>
          <a:bodyPr/>
          <a:lstStyle/>
          <a:p>
            <a:r>
              <a:rPr lang="en-US" dirty="0" smtClean="0"/>
              <a:t>Archiving Records</a:t>
            </a:r>
            <a:endParaRPr lang="en-US" dirty="0"/>
          </a:p>
        </p:txBody>
      </p:sp>
      <p:sp>
        <p:nvSpPr>
          <p:cNvPr id="5" name="TextBox 4"/>
          <p:cNvSpPr txBox="1"/>
          <p:nvPr/>
        </p:nvSpPr>
        <p:spPr>
          <a:xfrm>
            <a:off x="385590" y="4285561"/>
            <a:ext cx="8306718"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database-auditing-archive</a:t>
            </a:r>
            <a:endParaRPr lang="en-US" sz="2400" dirty="0">
              <a:latin typeface="Courier New" pitchFamily="49" charset="0"/>
              <a:cs typeface="Courier New" pitchFamily="49"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Alternatively to move auditing records out of a specific database, execute the following command, where INSTANCE is the name of the source database:</a:t>
            </a:r>
            <a:endParaRPr lang="en-US" dirty="0"/>
          </a:p>
        </p:txBody>
      </p:sp>
      <p:sp>
        <p:nvSpPr>
          <p:cNvPr id="3" name="Title 2"/>
          <p:cNvSpPr>
            <a:spLocks noGrp="1"/>
          </p:cNvSpPr>
          <p:nvPr>
            <p:ph type="title"/>
          </p:nvPr>
        </p:nvSpPr>
        <p:spPr/>
        <p:txBody>
          <a:bodyPr/>
          <a:lstStyle/>
          <a:p>
            <a:r>
              <a:rPr lang="en-US" dirty="0" smtClean="0"/>
              <a:t>Archiving Records</a:t>
            </a:r>
            <a:endParaRPr lang="en-US" dirty="0"/>
          </a:p>
        </p:txBody>
      </p:sp>
      <p:sp>
        <p:nvSpPr>
          <p:cNvPr id="5" name="TextBox 4"/>
          <p:cNvSpPr txBox="1"/>
          <p:nvPr/>
        </p:nvSpPr>
        <p:spPr>
          <a:xfrm>
            <a:off x="319489" y="3095740"/>
            <a:ext cx="8460954"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database-[INSTANCE]-auditing-archive</a:t>
            </a:r>
            <a:endParaRPr lang="en-US" sz="2400" dirty="0">
              <a:latin typeface="Courier New" pitchFamily="49" charset="0"/>
              <a:cs typeface="Courier New" pitchFamily="49"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buNone/>
            </a:pPr>
            <a:r>
              <a:rPr lang="en-US" dirty="0" smtClean="0"/>
              <a:t>The archive command consists of two steps. In the first step audit records are exported into a directory within </a:t>
            </a:r>
            <a:r>
              <a:rPr lang="en-US" i="1" dirty="0" smtClean="0"/>
              <a:t>build/work/auditing which removes the records from the source database and in the second step the records are loaded </a:t>
            </a:r>
            <a:r>
              <a:rPr lang="en-US" dirty="0" smtClean="0"/>
              <a:t>into the archive database. The audit records in the work directory are not deleted when the command completes as a precaution to allow the records to be reloaded if the second step fails. If a failure occurs the (-</a:t>
            </a:r>
            <a:r>
              <a:rPr lang="en-US" dirty="0" smtClean="0"/>
              <a:t>audit.workdir</a:t>
            </a:r>
            <a:r>
              <a:rPr lang="en-US" dirty="0" smtClean="0"/>
              <a:t>) option can be specified to locate the work directory containing the audit records to load. When the archive process is successful the work directory can be removed.</a:t>
            </a:r>
            <a:endParaRPr lang="en-US" dirty="0"/>
          </a:p>
        </p:txBody>
      </p:sp>
      <p:sp>
        <p:nvSpPr>
          <p:cNvPr id="3" name="Title 2"/>
          <p:cNvSpPr>
            <a:spLocks noGrp="1"/>
          </p:cNvSpPr>
          <p:nvPr>
            <p:ph type="title"/>
          </p:nvPr>
        </p:nvSpPr>
        <p:spPr/>
        <p:txBody>
          <a:bodyPr/>
          <a:lstStyle/>
          <a:p>
            <a:r>
              <a:rPr lang="en-US" dirty="0" smtClean="0"/>
              <a:t>Archiving Records</a:t>
            </a: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following settings configure the operation of the archive command.</a:t>
            </a:r>
            <a:endParaRPr lang="en-US" dirty="0"/>
          </a:p>
        </p:txBody>
      </p:sp>
      <p:sp>
        <p:nvSpPr>
          <p:cNvPr id="3" name="Title 2"/>
          <p:cNvSpPr>
            <a:spLocks noGrp="1"/>
          </p:cNvSpPr>
          <p:nvPr>
            <p:ph type="title"/>
          </p:nvPr>
        </p:nvSpPr>
        <p:spPr/>
        <p:txBody>
          <a:bodyPr/>
          <a:lstStyle/>
          <a:p>
            <a:r>
              <a:rPr lang="en-US" dirty="0" smtClean="0"/>
              <a:t>Archiving Records</a:t>
            </a:r>
            <a:endParaRPr lang="en-US" dirty="0"/>
          </a:p>
        </p:txBody>
      </p:sp>
      <p:sp>
        <p:nvSpPr>
          <p:cNvPr id="5" name="TextBox 4"/>
          <p:cNvSpPr txBox="1"/>
          <p:nvPr/>
        </p:nvSpPr>
        <p:spPr>
          <a:xfrm>
            <a:off x="705085" y="1905918"/>
            <a:ext cx="7645702" cy="4401205"/>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 The account to use when archiving audit data or empty to use the</a:t>
            </a:r>
          </a:p>
          <a:p>
            <a:pPr algn="l"/>
            <a:r>
              <a:rPr lang="en-US" sz="1400" dirty="0" smtClean="0">
                <a:latin typeface="Courier New" pitchFamily="49" charset="0"/>
                <a:cs typeface="Courier New" pitchFamily="49" charset="0"/>
              </a:rPr>
              <a:t>current OS account.</a:t>
            </a:r>
          </a:p>
          <a:p>
            <a:pPr algn="l"/>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 NOTE: If an audit.user is not configured the 'Audit</a:t>
            </a:r>
          </a:p>
          <a:p>
            <a:pPr algn="l"/>
            <a:r>
              <a:rPr lang="en-US" sz="1400" dirty="0" smtClean="0">
                <a:latin typeface="Courier New" pitchFamily="49" charset="0"/>
                <a:cs typeface="Courier New" pitchFamily="49" charset="0"/>
              </a:rPr>
              <a:t>Administrator', 'Audit Data Archiver',</a:t>
            </a:r>
          </a:p>
          <a:p>
            <a:pPr algn="l"/>
            <a:r>
              <a:rPr lang="en-US" sz="1400" dirty="0" smtClean="0">
                <a:latin typeface="Courier New" pitchFamily="49" charset="0"/>
                <a:cs typeface="Courier New" pitchFamily="49" charset="0"/>
              </a:rPr>
              <a:t># and 'Audit Data Reporter' roles will be granted to the OS</a:t>
            </a:r>
          </a:p>
          <a:p>
            <a:pPr algn="l"/>
            <a:r>
              <a:rPr lang="en-US" sz="1400" dirty="0" smtClean="0">
                <a:latin typeface="Courier New" pitchFamily="49" charset="0"/>
                <a:cs typeface="Courier New" pitchFamily="49" charset="0"/>
              </a:rPr>
              <a:t>account that was used to</a:t>
            </a:r>
          </a:p>
          <a:p>
            <a:pPr algn="l"/>
            <a:r>
              <a:rPr lang="en-US" sz="1400" dirty="0" smtClean="0">
                <a:latin typeface="Courier New" pitchFamily="49" charset="0"/>
                <a:cs typeface="Courier New" pitchFamily="49" charset="0"/>
              </a:rPr>
              <a:t># create the database so auditing functionality works out of</a:t>
            </a:r>
          </a:p>
          <a:p>
            <a:pPr algn="l"/>
            <a:r>
              <a:rPr lang="en-US" sz="1400" dirty="0" smtClean="0">
                <a:latin typeface="Courier New" pitchFamily="49" charset="0"/>
                <a:cs typeface="Courier New" pitchFamily="49" charset="0"/>
              </a:rPr>
              <a:t>the box. If an audit.user</a:t>
            </a:r>
          </a:p>
          <a:p>
            <a:pPr algn="l"/>
            <a:r>
              <a:rPr lang="en-US" sz="1400" dirty="0" smtClean="0">
                <a:latin typeface="Courier New" pitchFamily="49" charset="0"/>
                <a:cs typeface="Courier New" pitchFamily="49" charset="0"/>
              </a:rPr>
              <a:t># is configured we assume we are working in a restricted</a:t>
            </a:r>
          </a:p>
          <a:p>
            <a:pPr algn="l"/>
            <a:r>
              <a:rPr lang="en-US" sz="1400" dirty="0" smtClean="0">
                <a:latin typeface="Courier New" pitchFamily="49" charset="0"/>
                <a:cs typeface="Courier New" pitchFamily="49" charset="0"/>
              </a:rPr>
              <a:t>environment where auditing</a:t>
            </a:r>
          </a:p>
          <a:p>
            <a:pPr algn="l"/>
            <a:r>
              <a:rPr lang="en-US" sz="1400" dirty="0" smtClean="0">
                <a:latin typeface="Courier New" pitchFamily="49" charset="0"/>
                <a:cs typeface="Courier New" pitchFamily="49" charset="0"/>
              </a:rPr>
              <a:t># authorization will be handled directly using the Progress</a:t>
            </a:r>
          </a:p>
          <a:p>
            <a:pPr algn="l"/>
            <a:r>
              <a:rPr lang="en-US" sz="1400" dirty="0" smtClean="0">
                <a:latin typeface="Courier New" pitchFamily="49" charset="0"/>
                <a:cs typeface="Courier New" pitchFamily="49" charset="0"/>
              </a:rPr>
              <a:t>data dictionary.</a:t>
            </a:r>
          </a:p>
          <a:p>
            <a:pPr algn="l"/>
            <a:r>
              <a:rPr lang="en-US" sz="1400" dirty="0" smtClean="0">
                <a:latin typeface="Courier New" pitchFamily="49" charset="0"/>
                <a:cs typeface="Courier New" pitchFamily="49" charset="0"/>
              </a:rPr>
              <a:t>audit.user=</a:t>
            </a:r>
          </a:p>
          <a:p>
            <a:pPr algn="l"/>
            <a:r>
              <a:rPr lang="en-US" sz="1400" dirty="0" smtClean="0">
                <a:latin typeface="Courier New" pitchFamily="49" charset="0"/>
                <a:cs typeface="Courier New" pitchFamily="49" charset="0"/>
              </a:rPr>
              <a:t># The password for the audit.user account.</a:t>
            </a:r>
          </a:p>
          <a:p>
            <a:pPr algn="l"/>
            <a:r>
              <a:rPr lang="en-US" sz="1400" dirty="0" smtClean="0">
                <a:latin typeface="Courier New" pitchFamily="49" charset="0"/>
                <a:cs typeface="Courier New" pitchFamily="49" charset="0"/>
              </a:rPr>
              <a:t>audit.password</a:t>
            </a:r>
            <a:r>
              <a:rPr lang="en-US" sz="1400" dirty="0" smtClean="0">
                <a:latin typeface="Courier New" pitchFamily="49" charset="0"/>
                <a:cs typeface="Courier New" pitchFamily="49" charset="0"/>
              </a:rPr>
              <a:t>=</a:t>
            </a:r>
          </a:p>
          <a:p>
            <a:pPr algn="l"/>
            <a:r>
              <a:rPr lang="en-US" sz="1400" dirty="0" smtClean="0">
                <a:latin typeface="Courier New" pitchFamily="49" charset="0"/>
                <a:cs typeface="Courier New" pitchFamily="49" charset="0"/>
              </a:rPr>
              <a:t># The database where archived audit records will be stored.</a:t>
            </a:r>
          </a:p>
          <a:p>
            <a:pPr algn="l"/>
            <a:r>
              <a:rPr lang="en-US" sz="1400" dirty="0" smtClean="0">
                <a:latin typeface="Courier New" pitchFamily="49" charset="0"/>
                <a:cs typeface="Courier New" pitchFamily="49" charset="0"/>
              </a:rPr>
              <a:t>audit.archive.database</a:t>
            </a:r>
            <a:r>
              <a:rPr lang="en-US" sz="1400" dirty="0" smtClean="0">
                <a:latin typeface="Courier New" pitchFamily="49" charset="0"/>
                <a:cs typeface="Courier New" pitchFamily="49" charset="0"/>
              </a:rPr>
              <a:t>=</a:t>
            </a:r>
            <a:r>
              <a:rPr lang="en-US" sz="1400" dirty="0" smtClean="0">
                <a:latin typeface="Courier New" pitchFamily="49" charset="0"/>
                <a:cs typeface="Courier New" pitchFamily="49" charset="0"/>
              </a:rPr>
              <a:t>db.qadarc</a:t>
            </a: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The directory where exported audit records will be stored.</a:t>
            </a:r>
          </a:p>
          <a:p>
            <a:pPr algn="l"/>
            <a:r>
              <a:rPr lang="en-US" sz="1400" dirty="0" smtClean="0">
                <a:latin typeface="Courier New" pitchFamily="49" charset="0"/>
                <a:cs typeface="Courier New" pitchFamily="49" charset="0"/>
              </a:rPr>
              <a:t>audit.archive.dir</a:t>
            </a:r>
            <a:r>
              <a:rPr lang="en-US" sz="1400" dirty="0" smtClean="0">
                <a:latin typeface="Courier New" pitchFamily="49" charset="0"/>
                <a:cs typeface="Courier New" pitchFamily="49" charset="0"/>
              </a:rPr>
              <a:t>=${appdir.work}/auditing</a:t>
            </a:r>
            <a:endParaRPr lang="en-US" sz="1400" dirty="0">
              <a:latin typeface="Courier New" pitchFamily="49" charset="0"/>
              <a:cs typeface="Courier New" pitchFamily="49"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
          <p:cNvSpPr>
            <a:spLocks noGrp="1" noChangeArrowheads="1"/>
          </p:cNvSpPr>
          <p:nvPr>
            <p:ph idx="1"/>
          </p:nvPr>
        </p:nvSpPr>
        <p:spPr/>
        <p:txBody>
          <a:bodyPr/>
          <a:lstStyle/>
          <a:p>
            <a:pPr>
              <a:lnSpc>
                <a:spcPct val="80000"/>
              </a:lnSpc>
              <a:buNone/>
            </a:pPr>
            <a:r>
              <a:rPr lang="en-US" sz="1600" dirty="0" smtClean="0"/>
              <a:t>The root directory used in all examples in this document is </a:t>
            </a:r>
          </a:p>
          <a:p>
            <a:pPr>
              <a:lnSpc>
                <a:spcPct val="80000"/>
              </a:lnSpc>
              <a:buNone/>
            </a:pPr>
            <a:r>
              <a:rPr lang="en-US" sz="1600" dirty="0" smtClean="0"/>
              <a:t>/dr01/qadapps/qea </a:t>
            </a:r>
          </a:p>
          <a:p>
            <a:pPr>
              <a:lnSpc>
                <a:spcPct val="80000"/>
              </a:lnSpc>
              <a:buNone/>
            </a:pPr>
            <a:r>
              <a:rPr lang="en-US" sz="1600" dirty="0" smtClean="0"/>
              <a:t>It is assumed that 'yab' is in the system PATH. </a:t>
            </a:r>
          </a:p>
          <a:p>
            <a:pPr>
              <a:lnSpc>
                <a:spcPct val="80000"/>
              </a:lnSpc>
              <a:buNone/>
            </a:pPr>
            <a:r>
              <a:rPr lang="en-US" sz="1600" dirty="0" smtClean="0"/>
              <a:t>All paths used in the documentation are relative to the root directory. </a:t>
            </a:r>
          </a:p>
          <a:p>
            <a:pPr>
              <a:lnSpc>
                <a:spcPct val="80000"/>
              </a:lnSpc>
              <a:buNone/>
            </a:pPr>
            <a:r>
              <a:rPr lang="en-US" sz="1600" dirty="0" smtClean="0"/>
              <a:t>Execute YAB to verify your installation.</a:t>
            </a:r>
            <a:endParaRPr lang="en-US" altLang="zh-CN" sz="1600" dirty="0" smtClean="0">
              <a:ea typeface="宋体" pitchFamily="2" charset="-122"/>
            </a:endParaRPr>
          </a:p>
        </p:txBody>
      </p:sp>
      <p:sp>
        <p:nvSpPr>
          <p:cNvPr id="2052" name="Rectangle 2"/>
          <p:cNvSpPr>
            <a:spLocks noGrp="1" noChangeArrowheads="1"/>
          </p:cNvSpPr>
          <p:nvPr>
            <p:ph type="title"/>
          </p:nvPr>
        </p:nvSpPr>
        <p:spPr/>
        <p:txBody>
          <a:bodyPr>
            <a:normAutofit fontScale="90000"/>
          </a:bodyPr>
          <a:lstStyle/>
          <a:p>
            <a:r>
              <a:rPr lang="en-US" dirty="0" smtClean="0"/>
              <a:t>Documentation Conventions / Assumptions</a:t>
            </a:r>
            <a:endParaRPr lang="en-US" altLang="zh-CN" dirty="0" smtClean="0">
              <a:ea typeface="宋体" pitchFamily="2" charset="-122"/>
            </a:endParaRPr>
          </a:p>
        </p:txBody>
      </p:sp>
      <p:sp>
        <p:nvSpPr>
          <p:cNvPr id="24" name="TextBox 23"/>
          <p:cNvSpPr txBox="1"/>
          <p:nvPr/>
        </p:nvSpPr>
        <p:spPr>
          <a:xfrm>
            <a:off x="462708" y="2148288"/>
            <a:ext cx="8251634" cy="3754874"/>
          </a:xfrm>
          <a:prstGeom prst="rect">
            <a:avLst/>
          </a:prstGeom>
          <a:noFill/>
          <a:ln>
            <a:solidFill>
              <a:schemeClr val="tx1"/>
            </a:solidFill>
          </a:ln>
        </p:spPr>
        <p:txBody>
          <a:bodyPr wrap="square" rtlCol="0">
            <a:spAutoFit/>
          </a:bodyPr>
          <a:lstStyle/>
          <a:p>
            <a:pPr algn="l"/>
            <a:r>
              <a:rPr lang="en-US" sz="1400" dirty="0" smtClean="0">
                <a:latin typeface="Courier New" pitchFamily="49" charset="0"/>
                <a:cs typeface="Courier New" pitchFamily="49" charset="0"/>
              </a:rPr>
              <a:t>&gt; yab </a:t>
            </a:r>
          </a:p>
          <a:p>
            <a:pPr algn="l"/>
            <a:r>
              <a:rPr lang="en-US" sz="1400" dirty="0" smtClean="0">
                <a:latin typeface="Courier New" pitchFamily="49" charset="0"/>
                <a:cs typeface="Courier New" pitchFamily="49" charset="0"/>
              </a:rPr>
              <a:t>YAB Console, 1.3.0.32 </a:t>
            </a:r>
          </a:p>
          <a:p>
            <a:pPr algn="l"/>
            <a:r>
              <a:rPr lang="en-US" sz="1400" dirty="0" smtClean="0">
                <a:latin typeface="Courier New" pitchFamily="49" charset="0"/>
                <a:cs typeface="Courier New" pitchFamily="49" charset="0"/>
              </a:rPr>
              <a:t>Usage: yab [PROCESS ...] </a:t>
            </a:r>
          </a:p>
          <a:p>
            <a:pPr algn="l"/>
            <a:r>
              <a:rPr lang="en-US" sz="1400" dirty="0" smtClean="0">
                <a:latin typeface="Courier New" pitchFamily="49" charset="0"/>
                <a:cs typeface="Courier New" pitchFamily="49" charset="0"/>
              </a:rPr>
              <a:t>Options: </a:t>
            </a:r>
          </a:p>
          <a:p>
            <a:pPr algn="l"/>
            <a:r>
              <a:rPr lang="en-US" sz="1400" dirty="0" smtClean="0">
                <a:latin typeface="Courier New" pitchFamily="49" charset="0"/>
                <a:cs typeface="Courier New" pitchFamily="49" charset="0"/>
              </a:rPr>
              <a:t>-a:arg 	Locates the application to </a:t>
            </a:r>
            <a:r>
              <a:rPr lang="en-US" sz="1400" dirty="0" smtClean="0">
                <a:latin typeface="Courier New" pitchFamily="49" charset="0"/>
                <a:cs typeface="Courier New" pitchFamily="49" charset="0"/>
              </a:rPr>
              <a:t>manage.Default</a:t>
            </a:r>
            <a:r>
              <a:rPr lang="en-US" sz="1400" dirty="0" smtClean="0">
                <a:latin typeface="Courier New" pitchFamily="49" charset="0"/>
                <a:cs typeface="Courier New" pitchFamily="49" charset="0"/>
              </a:rPr>
              <a:t>: current working 	directory </a:t>
            </a:r>
          </a:p>
          <a:p>
            <a:pPr algn="l"/>
            <a:r>
              <a:rPr lang="en-US" sz="1400" dirty="0" smtClean="0">
                <a:latin typeface="Courier New" pitchFamily="49" charset="0"/>
                <a:cs typeface="Courier New" pitchFamily="49" charset="0"/>
              </a:rPr>
              <a:t>-v 	Writes log messages to the console. </a:t>
            </a:r>
          </a:p>
          <a:p>
            <a:pPr algn="l"/>
            <a:r>
              <a:rPr lang="en-US" sz="1400" dirty="0" smtClean="0">
                <a:latin typeface="Courier New" pitchFamily="49" charset="0"/>
                <a:cs typeface="Courier New" pitchFamily="49" charset="0"/>
              </a:rPr>
              <a:t>-p:arg 	A FILE|URL locating configuration settings to install/update. 	(multiple allowed) </a:t>
            </a:r>
          </a:p>
          <a:p>
            <a:pPr algn="l"/>
            <a:r>
              <a:rPr lang="en-US" sz="1400" dirty="0" smtClean="0">
                <a:latin typeface="Courier New" pitchFamily="49" charset="0"/>
                <a:cs typeface="Courier New" pitchFamily="49" charset="0"/>
              </a:rPr>
              <a:t>-i:arg 	A FILE locating a package to install into the local software 	catalog. (multiple allowed) </a:t>
            </a:r>
          </a:p>
          <a:p>
            <a:pPr algn="l"/>
            <a:r>
              <a:rPr lang="en-US" sz="1400" dirty="0" smtClean="0">
                <a:latin typeface="Courier New" pitchFamily="49" charset="0"/>
                <a:cs typeface="Courier New" pitchFamily="49" charset="0"/>
              </a:rPr>
              <a:t>-r 	Forces a configuration refresh. </a:t>
            </a:r>
          </a:p>
          <a:p>
            <a:pPr algn="l"/>
            <a:r>
              <a:rPr lang="en-US" sz="1400" dirty="0" smtClean="0">
                <a:latin typeface="Courier New" pitchFamily="49" charset="0"/>
                <a:cs typeface="Courier New" pitchFamily="49" charset="0"/>
              </a:rPr>
              <a:t>-clean 	Rebuilds the application cache. </a:t>
            </a:r>
          </a:p>
          <a:p>
            <a:pPr algn="l"/>
            <a:r>
              <a:rPr lang="en-US" sz="1400" dirty="0" smtClean="0">
                <a:latin typeface="Courier New" pitchFamily="49" charset="0"/>
                <a:cs typeface="Courier New" pitchFamily="49" charset="0"/>
              </a:rPr>
              <a:t>-log-level:arg 	Sets a logging threshold [TRACE|DEBUG|INFO|WARN|ERROR|OFF] 	Default: DEBUG </a:t>
            </a:r>
          </a:p>
          <a:p>
            <a:pPr algn="l"/>
            <a:r>
              <a:rPr lang="en-US" sz="1400" dirty="0" smtClean="0">
                <a:latin typeface="Courier New" pitchFamily="49" charset="0"/>
                <a:cs typeface="Courier New" pitchFamily="49" charset="0"/>
              </a:rPr>
              <a:t>Arguments: </a:t>
            </a:r>
          </a:p>
          <a:p>
            <a:pPr algn="l"/>
            <a:r>
              <a:rPr lang="en-US" sz="1400" dirty="0" smtClean="0">
                <a:latin typeface="Courier New" pitchFamily="49" charset="0"/>
                <a:cs typeface="Courier New" pitchFamily="49" charset="0"/>
              </a:rPr>
              <a:t>PROCESS 	A process to execute.</a:t>
            </a:r>
            <a:endParaRPr lang="en-US" sz="1400" dirty="0">
              <a:latin typeface="Courier New" pitchFamily="49" charset="0"/>
              <a:cs typeface="Courier New" pitchFamily="49"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Archiving Records</a:t>
            </a:r>
            <a:endParaRPr lang="en-US" dirty="0"/>
          </a:p>
        </p:txBody>
      </p:sp>
      <p:sp>
        <p:nvSpPr>
          <p:cNvPr id="5" name="TextBox 4"/>
          <p:cNvSpPr txBox="1"/>
          <p:nvPr/>
        </p:nvSpPr>
        <p:spPr>
          <a:xfrm>
            <a:off x="727115" y="1123713"/>
            <a:ext cx="7678757" cy="4832092"/>
          </a:xfrm>
          <a:prstGeom prst="rect">
            <a:avLst/>
          </a:prstGeom>
          <a:noFill/>
          <a:ln>
            <a:solidFill>
              <a:schemeClr val="tx1"/>
            </a:solidFill>
          </a:ln>
        </p:spPr>
        <p:txBody>
          <a:bodyPr wrap="square" rtlCol="0">
            <a:spAutoFit/>
          </a:bodyPr>
          <a:lstStyle/>
          <a:p>
            <a:pPr algn="l"/>
            <a:r>
              <a:rPr lang="en-US" dirty="0" smtClean="0">
                <a:latin typeface="+mn-lt"/>
              </a:rPr>
              <a:t>Using the default configuration, the operating system account of the YAB administrator must be setup as</a:t>
            </a:r>
          </a:p>
          <a:p>
            <a:pPr algn="l"/>
            <a:r>
              <a:rPr lang="en-US" dirty="0" smtClean="0">
                <a:latin typeface="+mn-lt"/>
              </a:rPr>
              <a:t>a QAD Enterprise Applications user to configure auditing within the application. The </a:t>
            </a:r>
            <a:r>
              <a:rPr lang="en-US" i="1" dirty="0" smtClean="0">
                <a:latin typeface="+mn-lt"/>
              </a:rPr>
              <a:t>Configuring Database Options and Audit Permissions section within QAD Security and Controls provides instructions</a:t>
            </a:r>
          </a:p>
          <a:p>
            <a:pPr algn="l"/>
            <a:r>
              <a:rPr lang="en-US" dirty="0" smtClean="0">
                <a:latin typeface="+mn-lt"/>
              </a:rPr>
              <a:t>for configuring audit users and roles that provides a better segregation of responsibilities.</a:t>
            </a:r>
            <a:endParaRPr lang="en-US" dirty="0">
              <a:latin typeface="+mn-l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database server for the archive database is not configured to start and stop when the environment is started and stopped. This default can be changed by adding the following configuration setting to</a:t>
            </a:r>
          </a:p>
          <a:p>
            <a:pPr>
              <a:buNone/>
            </a:pPr>
            <a:r>
              <a:rPr lang="en-US" dirty="0" smtClean="0"/>
              <a:t>	</a:t>
            </a:r>
            <a:r>
              <a:rPr lang="en-US" b="1" dirty="0" smtClean="0"/>
              <a:t>build/config/configuration.properties:</a:t>
            </a:r>
            <a:endParaRPr lang="en-US" b="1" dirty="0"/>
          </a:p>
        </p:txBody>
      </p:sp>
      <p:sp>
        <p:nvSpPr>
          <p:cNvPr id="3" name="Title 2"/>
          <p:cNvSpPr>
            <a:spLocks noGrp="1"/>
          </p:cNvSpPr>
          <p:nvPr>
            <p:ph type="title"/>
          </p:nvPr>
        </p:nvSpPr>
        <p:spPr/>
        <p:txBody>
          <a:bodyPr/>
          <a:lstStyle/>
          <a:p>
            <a:r>
              <a:rPr lang="en-US" dirty="0" smtClean="0"/>
              <a:t>Manage Archive Database Server</a:t>
            </a:r>
            <a:endParaRPr lang="en-US" dirty="0"/>
          </a:p>
        </p:txBody>
      </p:sp>
      <p:sp>
        <p:nvSpPr>
          <p:cNvPr id="5" name="TextBox 4"/>
          <p:cNvSpPr txBox="1"/>
          <p:nvPr/>
        </p:nvSpPr>
        <p:spPr>
          <a:xfrm>
            <a:off x="694064" y="3866920"/>
            <a:ext cx="7733841"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dbserver.qadarc.manual</a:t>
            </a:r>
            <a:r>
              <a:rPr lang="en-US" sz="2400" dirty="0" smtClean="0">
                <a:latin typeface="Courier New" pitchFamily="49" charset="0"/>
                <a:cs typeface="Courier New" pitchFamily="49" charset="0"/>
              </a:rPr>
              <a:t>=false</a:t>
            </a:r>
            <a:endParaRPr lang="en-US" sz="2400" dirty="0">
              <a:latin typeface="Courier New" pitchFamily="49" charset="0"/>
              <a:cs typeface="Courier New" pitchFamily="49"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start the archive database server:</a:t>
            </a:r>
          </a:p>
          <a:p>
            <a:pPr>
              <a:buNone/>
            </a:pPr>
            <a:endParaRPr lang="en-US" dirty="0" smtClean="0"/>
          </a:p>
          <a:p>
            <a:pPr>
              <a:buNone/>
            </a:pPr>
            <a:endParaRPr lang="en-US" dirty="0" smtClean="0"/>
          </a:p>
          <a:p>
            <a:pPr>
              <a:buNone/>
            </a:pPr>
            <a:endParaRPr lang="en-US" dirty="0" smtClean="0"/>
          </a:p>
          <a:p>
            <a:pPr>
              <a:buNone/>
            </a:pPr>
            <a:r>
              <a:rPr lang="en-US" dirty="0" smtClean="0"/>
              <a:t>To stop the archive database server:</a:t>
            </a:r>
            <a:endParaRPr lang="en-US" dirty="0"/>
          </a:p>
        </p:txBody>
      </p:sp>
      <p:sp>
        <p:nvSpPr>
          <p:cNvPr id="3" name="Title 2"/>
          <p:cNvSpPr>
            <a:spLocks noGrp="1"/>
          </p:cNvSpPr>
          <p:nvPr>
            <p:ph type="title"/>
          </p:nvPr>
        </p:nvSpPr>
        <p:spPr/>
        <p:txBody>
          <a:bodyPr/>
          <a:lstStyle/>
          <a:p>
            <a:r>
              <a:rPr lang="en-US" dirty="0" smtClean="0"/>
              <a:t>Manage Archive Database Server</a:t>
            </a:r>
            <a:endParaRPr lang="en-US" dirty="0"/>
          </a:p>
        </p:txBody>
      </p:sp>
      <p:sp>
        <p:nvSpPr>
          <p:cNvPr id="5" name="TextBox 4"/>
          <p:cNvSpPr txBox="1"/>
          <p:nvPr/>
        </p:nvSpPr>
        <p:spPr>
          <a:xfrm>
            <a:off x="914400" y="2104222"/>
            <a:ext cx="7304183"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database-</a:t>
            </a:r>
            <a:r>
              <a:rPr lang="en-US" sz="2400" dirty="0" smtClean="0">
                <a:latin typeface="Courier New" pitchFamily="49" charset="0"/>
                <a:cs typeface="Courier New" pitchFamily="49" charset="0"/>
              </a:rPr>
              <a:t>qadarc</a:t>
            </a:r>
            <a:r>
              <a:rPr lang="en-US" sz="2400" dirty="0" smtClean="0">
                <a:latin typeface="Courier New" pitchFamily="49" charset="0"/>
                <a:cs typeface="Courier New" pitchFamily="49" charset="0"/>
              </a:rPr>
              <a:t>-start</a:t>
            </a:r>
            <a:endParaRPr lang="en-US" sz="2400" dirty="0">
              <a:latin typeface="Courier New" pitchFamily="49" charset="0"/>
              <a:cs typeface="Courier New" pitchFamily="49" charset="0"/>
            </a:endParaRPr>
          </a:p>
        </p:txBody>
      </p:sp>
      <p:sp>
        <p:nvSpPr>
          <p:cNvPr id="6" name="TextBox 5"/>
          <p:cNvSpPr txBox="1"/>
          <p:nvPr/>
        </p:nvSpPr>
        <p:spPr>
          <a:xfrm>
            <a:off x="912564" y="4162540"/>
            <a:ext cx="7304183"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database-</a:t>
            </a:r>
            <a:r>
              <a:rPr lang="en-US" sz="2400" dirty="0" smtClean="0">
                <a:latin typeface="Courier New" pitchFamily="49" charset="0"/>
                <a:cs typeface="Courier New" pitchFamily="49" charset="0"/>
              </a:rPr>
              <a:t>qadarc</a:t>
            </a:r>
            <a:r>
              <a:rPr lang="en-US" sz="2400" dirty="0" smtClean="0">
                <a:latin typeface="Courier New" pitchFamily="49" charset="0"/>
                <a:cs typeface="Courier New" pitchFamily="49" charset="0"/>
              </a:rPr>
              <a:t>-stop</a:t>
            </a:r>
            <a:endParaRPr lang="en-US" sz="2400" dirty="0">
              <a:latin typeface="Courier New" pitchFamily="49" charset="0"/>
              <a:cs typeface="Courier New" pitchFamily="49"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dirty="0" smtClean="0"/>
              <a:t>The Financials component is associated with background processes called </a:t>
            </a:r>
            <a:r>
              <a:rPr lang="en-US" i="1" dirty="0" smtClean="0"/>
              <a:t>daemons.</a:t>
            </a:r>
          </a:p>
          <a:p>
            <a:pPr>
              <a:buNone/>
            </a:pPr>
            <a:r>
              <a:rPr lang="en-US" dirty="0" smtClean="0"/>
              <a:t>The following commands start, stop, and get the status of the daemons:</a:t>
            </a:r>
          </a:p>
          <a:p>
            <a:pPr>
              <a:buNone/>
            </a:pPr>
            <a:r>
              <a:rPr lang="en-US" dirty="0" smtClean="0">
                <a:latin typeface="Courier New" pitchFamily="49" charset="0"/>
                <a:cs typeface="Courier New" pitchFamily="49" charset="0"/>
              </a:rPr>
              <a:t>daemon-start</a:t>
            </a:r>
          </a:p>
          <a:p>
            <a:pPr>
              <a:buNone/>
            </a:pPr>
            <a:r>
              <a:rPr lang="en-US" dirty="0" smtClean="0">
                <a:latin typeface="Courier New" pitchFamily="49" charset="0"/>
                <a:cs typeface="Courier New" pitchFamily="49" charset="0"/>
              </a:rPr>
              <a:t>daemon-stop</a:t>
            </a:r>
          </a:p>
          <a:p>
            <a:pPr>
              <a:buNone/>
            </a:pPr>
            <a:r>
              <a:rPr lang="en-US" dirty="0" smtClean="0">
                <a:latin typeface="Courier New" pitchFamily="49" charset="0"/>
                <a:cs typeface="Courier New" pitchFamily="49" charset="0"/>
              </a:rPr>
              <a:t>daemon-status</a:t>
            </a:r>
          </a:p>
        </p:txBody>
      </p:sp>
      <p:sp>
        <p:nvSpPr>
          <p:cNvPr id="3" name="Title 2"/>
          <p:cNvSpPr>
            <a:spLocks noGrp="1"/>
          </p:cNvSpPr>
          <p:nvPr>
            <p:ph type="title"/>
          </p:nvPr>
        </p:nvSpPr>
        <p:spPr/>
        <p:txBody>
          <a:bodyPr/>
          <a:lstStyle/>
          <a:p>
            <a:r>
              <a:rPr lang="en-US" dirty="0" smtClean="0"/>
              <a:t>Controlling Financials Daemons</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By default the daemon processes are started and stopped when the environment is started and stopped. To disable the automatic start of the daemon processes define the following setting:</a:t>
            </a:r>
          </a:p>
          <a:p>
            <a:pPr>
              <a:buNone/>
            </a:pPr>
            <a:endParaRPr lang="en-US" dirty="0"/>
          </a:p>
        </p:txBody>
      </p:sp>
      <p:sp>
        <p:nvSpPr>
          <p:cNvPr id="3" name="Title 2"/>
          <p:cNvSpPr>
            <a:spLocks noGrp="1"/>
          </p:cNvSpPr>
          <p:nvPr>
            <p:ph type="title"/>
          </p:nvPr>
        </p:nvSpPr>
        <p:spPr/>
        <p:txBody>
          <a:bodyPr/>
          <a:lstStyle/>
          <a:p>
            <a:r>
              <a:rPr lang="en-US" dirty="0" smtClean="0"/>
              <a:t>Controlling Financials Daemons</a:t>
            </a:r>
            <a:endParaRPr lang="en-US" dirty="0"/>
          </a:p>
        </p:txBody>
      </p:sp>
      <p:sp>
        <p:nvSpPr>
          <p:cNvPr id="5" name="TextBox 4"/>
          <p:cNvSpPr txBox="1"/>
          <p:nvPr/>
        </p:nvSpPr>
        <p:spPr>
          <a:xfrm>
            <a:off x="705080" y="3393195"/>
            <a:ext cx="7590621"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fin.daemons.manual=true</a:t>
            </a:r>
            <a:endParaRPr lang="en-US" sz="2400" dirty="0">
              <a:latin typeface="Courier New" pitchFamily="49" charset="0"/>
              <a:cs typeface="Courier New" pitchFamily="49"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Each daemon listed by the </a:t>
            </a:r>
            <a:r>
              <a:rPr lang="en-US" i="1" dirty="0" smtClean="0"/>
              <a:t>fin.daemons.names</a:t>
            </a:r>
            <a:r>
              <a:rPr lang="en-US" i="1" dirty="0" smtClean="0"/>
              <a:t> setting will also have commands to individually control the daemon:</a:t>
            </a:r>
          </a:p>
          <a:p>
            <a:pPr>
              <a:buNone/>
            </a:pPr>
            <a:r>
              <a:rPr lang="en-US" sz="2400" dirty="0" smtClean="0">
                <a:latin typeface="Courier New" pitchFamily="49" charset="0"/>
                <a:cs typeface="Courier New" pitchFamily="49" charset="0"/>
              </a:rPr>
              <a:t>daemon-[DAEMON]-start</a:t>
            </a:r>
          </a:p>
          <a:p>
            <a:pPr>
              <a:buNone/>
            </a:pPr>
            <a:r>
              <a:rPr lang="en-US" sz="2400" dirty="0" smtClean="0">
                <a:latin typeface="Courier New" pitchFamily="49" charset="0"/>
                <a:cs typeface="Courier New" pitchFamily="49" charset="0"/>
              </a:rPr>
              <a:t>daemon-[DAEMON]-stop</a:t>
            </a:r>
          </a:p>
          <a:p>
            <a:pPr>
              <a:buNone/>
            </a:pPr>
            <a:r>
              <a:rPr lang="en-US" sz="2400" dirty="0" smtClean="0">
                <a:latin typeface="Courier New" pitchFamily="49" charset="0"/>
                <a:cs typeface="Courier New" pitchFamily="49" charset="0"/>
              </a:rPr>
              <a:t>daemon-[DAEMON]-status</a:t>
            </a:r>
            <a:endParaRPr lang="en-US" sz="2400"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Controlling Financials Daemons</a:t>
            </a:r>
            <a:endParaRPr lang="en-US" dirty="0"/>
          </a:p>
        </p:txBody>
      </p:sp>
      <p:sp>
        <p:nvSpPr>
          <p:cNvPr id="5" name="TextBox 4"/>
          <p:cNvSpPr txBox="1"/>
          <p:nvPr/>
        </p:nvSpPr>
        <p:spPr>
          <a:xfrm>
            <a:off x="594911" y="4384713"/>
            <a:ext cx="7943162" cy="954107"/>
          </a:xfrm>
          <a:prstGeom prst="rect">
            <a:avLst/>
          </a:prstGeom>
          <a:noFill/>
          <a:ln>
            <a:solidFill>
              <a:schemeClr val="tx1"/>
            </a:solidFill>
          </a:ln>
        </p:spPr>
        <p:txBody>
          <a:bodyPr wrap="square" rtlCol="0">
            <a:spAutoFit/>
          </a:bodyPr>
          <a:lstStyle/>
          <a:p>
            <a:r>
              <a:rPr lang="en-US" dirty="0" smtClean="0"/>
              <a:t>Unsetting </a:t>
            </a:r>
            <a:r>
              <a:rPr lang="en-US" dirty="0" smtClean="0"/>
              <a:t>fin.daemon.names</a:t>
            </a:r>
            <a:r>
              <a:rPr lang="en-US" dirty="0" smtClean="0"/>
              <a:t> will prevent any daemon commands from being defined.</a:t>
            </a: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Controlling Financials Daemons</a:t>
            </a:r>
            <a:endParaRPr lang="en-US" dirty="0"/>
          </a:p>
        </p:txBody>
      </p:sp>
      <p:sp>
        <p:nvSpPr>
          <p:cNvPr id="5" name="TextBox 4"/>
          <p:cNvSpPr txBox="1"/>
          <p:nvPr/>
        </p:nvSpPr>
        <p:spPr>
          <a:xfrm>
            <a:off x="275422" y="1344058"/>
            <a:ext cx="8560106" cy="2308324"/>
          </a:xfrm>
          <a:prstGeom prst="rect">
            <a:avLst/>
          </a:prstGeom>
          <a:noFill/>
          <a:ln>
            <a:solidFill>
              <a:schemeClr val="tx1"/>
            </a:solidFill>
          </a:ln>
        </p:spPr>
        <p:txBody>
          <a:bodyPr wrap="square" rtlCol="0">
            <a:spAutoFit/>
          </a:bodyPr>
          <a:lstStyle/>
          <a:p>
            <a:pPr algn="l"/>
            <a:r>
              <a:rPr lang="en-US" sz="1600" dirty="0" smtClean="0">
                <a:latin typeface="Courier New" pitchFamily="49" charset="0"/>
                <a:cs typeface="Courier New" pitchFamily="49" charset="0"/>
              </a:rPr>
              <a:t>&gt; yab help daemon-</a:t>
            </a:r>
          </a:p>
          <a:p>
            <a:pPr algn="l"/>
            <a:r>
              <a:rPr lang="en-US" sz="1600" dirty="0" smtClean="0">
                <a:latin typeface="Courier New" pitchFamily="49" charset="0"/>
                <a:cs typeface="Courier New" pitchFamily="49" charset="0"/>
              </a:rPr>
              <a:t>PROCESSES</a:t>
            </a:r>
          </a:p>
          <a:p>
            <a:pPr algn="l"/>
            <a:r>
              <a:rPr lang="en-US" sz="1600" dirty="0" smtClean="0">
                <a:latin typeface="Courier New" pitchFamily="49" charset="0"/>
                <a:cs typeface="Courier New" pitchFamily="49" charset="0"/>
              </a:rPr>
              <a:t>daemon-balancedaemon-start Starts the balancedaemon.</a:t>
            </a:r>
          </a:p>
          <a:p>
            <a:pPr algn="l"/>
            <a:r>
              <a:rPr lang="en-US" sz="1600" dirty="0" smtClean="0">
                <a:latin typeface="Courier New" pitchFamily="49" charset="0"/>
                <a:cs typeface="Courier New" pitchFamily="49" charset="0"/>
              </a:rPr>
              <a:t>daemon-balancedaemon-status Checks the status of the balancedaemon.</a:t>
            </a:r>
          </a:p>
          <a:p>
            <a:pPr algn="l"/>
            <a:r>
              <a:rPr lang="en-US" sz="1600" dirty="0" smtClean="0">
                <a:latin typeface="Courier New" pitchFamily="49" charset="0"/>
                <a:cs typeface="Courier New" pitchFamily="49" charset="0"/>
              </a:rPr>
              <a:t>daemon-balancedaemon-stop Stops a Financials daemon.</a:t>
            </a:r>
          </a:p>
          <a:p>
            <a:pPr algn="l"/>
            <a:r>
              <a:rPr lang="en-US" sz="1600" dirty="0" smtClean="0">
                <a:latin typeface="Courier New" pitchFamily="49" charset="0"/>
                <a:cs typeface="Courier New" pitchFamily="49" charset="0"/>
              </a:rPr>
              <a:t>daemon-budgetdaemon-start Starts the budgetdaemon.</a:t>
            </a:r>
          </a:p>
          <a:p>
            <a:pPr algn="l"/>
            <a:r>
              <a:rPr lang="en-US" sz="1600" dirty="0" smtClean="0">
                <a:latin typeface="Courier New" pitchFamily="49" charset="0"/>
                <a:cs typeface="Courier New" pitchFamily="49" charset="0"/>
              </a:rPr>
              <a:t>daemon-budgetdaemon-status Checks the status of the budgetdaemon.</a:t>
            </a:r>
          </a:p>
          <a:p>
            <a:pPr algn="l"/>
            <a:r>
              <a:rPr lang="en-US" sz="1600" dirty="0" smtClean="0">
                <a:latin typeface="Courier New" pitchFamily="49" charset="0"/>
                <a:cs typeface="Courier New" pitchFamily="49" charset="0"/>
              </a:rPr>
              <a:t>daemon-budgetdaemon-stop Stops a Financials daemon.</a:t>
            </a:r>
          </a:p>
          <a:p>
            <a:pPr algn="l"/>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sp>
        <p:nvSpPr>
          <p:cNvPr id="6" name="TextBox 5"/>
          <p:cNvSpPr txBox="1"/>
          <p:nvPr/>
        </p:nvSpPr>
        <p:spPr>
          <a:xfrm>
            <a:off x="892366" y="4043190"/>
            <a:ext cx="7337233" cy="1384995"/>
          </a:xfrm>
          <a:prstGeom prst="rect">
            <a:avLst/>
          </a:prstGeom>
          <a:noFill/>
        </p:spPr>
        <p:txBody>
          <a:bodyPr wrap="square" rtlCol="0">
            <a:spAutoFit/>
          </a:bodyPr>
          <a:lstStyle/>
          <a:p>
            <a:pPr algn="l"/>
            <a:r>
              <a:rPr lang="en-US" dirty="0" smtClean="0">
                <a:latin typeface="+mn-lt"/>
              </a:rPr>
              <a:t>There are other settings to fine tune the Financials API that is called to control the daemons.</a:t>
            </a:r>
            <a:endParaRPr lang="en-US" dirty="0">
              <a:latin typeface="+mn-lt"/>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Controlling Financials Daemons</a:t>
            </a:r>
            <a:endParaRPr lang="en-US" dirty="0"/>
          </a:p>
        </p:txBody>
      </p:sp>
      <p:sp>
        <p:nvSpPr>
          <p:cNvPr id="5" name="TextBox 4"/>
          <p:cNvSpPr txBox="1"/>
          <p:nvPr/>
        </p:nvSpPr>
        <p:spPr>
          <a:xfrm>
            <a:off x="462708" y="958464"/>
            <a:ext cx="8218583" cy="5324535"/>
          </a:xfrm>
          <a:prstGeom prst="rect">
            <a:avLst/>
          </a:prstGeom>
          <a:noFill/>
          <a:ln>
            <a:solidFill>
              <a:schemeClr val="tx1"/>
            </a:solidFill>
          </a:ln>
        </p:spPr>
        <p:txBody>
          <a:bodyPr wrap="square" rtlCol="0">
            <a:spAutoFit/>
          </a:bodyPr>
          <a:lstStyle/>
          <a:p>
            <a:pPr algn="l"/>
            <a:r>
              <a:rPr lang="en-US" sz="1000" dirty="0" smtClean="0"/>
              <a:t>&gt; yab config </a:t>
            </a:r>
            <a:r>
              <a:rPr lang="en-US" sz="1000" dirty="0" smtClean="0"/>
              <a:t>fin.daemons</a:t>
            </a:r>
            <a:r>
              <a:rPr lang="en-US" sz="1000" dirty="0" smtClean="0"/>
              <a:t>.*</a:t>
            </a:r>
          </a:p>
          <a:p>
            <a:pPr algn="l"/>
            <a:r>
              <a:rPr lang="en-US" sz="1000" dirty="0" smtClean="0"/>
              <a:t>fin.daemons.manual=false</a:t>
            </a:r>
          </a:p>
          <a:p>
            <a:pPr algn="l"/>
            <a:r>
              <a:rPr lang="en-US" sz="1000" dirty="0" smtClean="0"/>
              <a:t>fin.daemons.names</a:t>
            </a:r>
            <a:r>
              <a:rPr lang="en-US" sz="1000" dirty="0" smtClean="0"/>
              <a:t>=XmlDaemon,BalanceDaemon,BudgetDaemon,CrossCompanyDaemon,EventDaemo</a:t>
            </a:r>
          </a:p>
          <a:p>
            <a:pPr algn="l"/>
            <a:r>
              <a:rPr lang="en-US" sz="1000" dirty="0" smtClean="0"/>
              <a:t>n,HistoryDaemon,ReplicationDaemon,ScanDaemon,TimeoutDaemon,CubeDaemon,ReportDaemon</a:t>
            </a:r>
          </a:p>
          <a:p>
            <a:pPr algn="l"/>
            <a:r>
              <a:rPr lang="en-US" sz="1000" dirty="0" smtClean="0"/>
              <a:t>fin.daemons.onlinehousekeeping</a:t>
            </a:r>
            <a:r>
              <a:rPr lang="en-US" sz="1000" dirty="0" smtClean="0"/>
              <a:t>=</a:t>
            </a:r>
            <a:r>
              <a:rPr lang="en-US" sz="1000" dirty="0" smtClean="0"/>
              <a:t>OnlineHousekeeping</a:t>
            </a:r>
            <a:endParaRPr lang="en-US" sz="1000" dirty="0" smtClean="0"/>
          </a:p>
          <a:p>
            <a:pPr algn="l"/>
            <a:r>
              <a:rPr lang="en-US" sz="1000" dirty="0" smtClean="0"/>
              <a:t>fin.daemons.propath</a:t>
            </a:r>
            <a:r>
              <a:rPr lang="en-US" sz="1000" dirty="0" smtClean="0"/>
              <a:t>=/dr01/qadapps/qea/config,/dr01/qadapps/qea/build/catalog/package</a:t>
            </a:r>
          </a:p>
          <a:p>
            <a:pPr algn="l"/>
            <a:r>
              <a:rPr lang="en-US" sz="1000" dirty="0" smtClean="0"/>
              <a:t>s/qracore/2/17/0/32/</a:t>
            </a:r>
            <a:r>
              <a:rPr lang="en-US" sz="1000" dirty="0" smtClean="0"/>
              <a:t>qad.qra.core</a:t>
            </a:r>
            <a:r>
              <a:rPr lang="en-US" sz="1000" dirty="0" smtClean="0"/>
              <a:t>/bin/qracore.pl,/dr01/qadapps/qea/dist/fin/patch,/</a:t>
            </a:r>
            <a:r>
              <a:rPr lang="en-US" sz="1000" dirty="0" smtClean="0"/>
              <a:t>dr</a:t>
            </a:r>
            <a:endParaRPr lang="en-US" sz="1000" dirty="0" smtClean="0"/>
          </a:p>
          <a:p>
            <a:pPr algn="l"/>
            <a:r>
              <a:rPr lang="en-US" sz="1000" dirty="0" smtClean="0"/>
              <a:t>01/qadapps/qea/dist/fin,/dr01/qadapps/qea/dist/pro/com/mfgpro,/dr01/qadapps/qea/</a:t>
            </a:r>
            <a:r>
              <a:rPr lang="en-US" sz="1000" dirty="0" smtClean="0"/>
              <a:t>buil</a:t>
            </a:r>
            <a:endParaRPr lang="en-US" sz="1000" dirty="0" smtClean="0"/>
          </a:p>
          <a:p>
            <a:pPr algn="l"/>
            <a:r>
              <a:rPr lang="en-US" sz="1000" dirty="0" smtClean="0"/>
              <a:t>d/catalog/packages/fin-</a:t>
            </a:r>
            <a:r>
              <a:rPr lang="en-US" sz="1000" dirty="0" smtClean="0"/>
              <a:t>bldata</a:t>
            </a:r>
            <a:r>
              <a:rPr lang="en-US" sz="1000" dirty="0" smtClean="0"/>
              <a:t>/2016/0/80/5,/dr01/qadapps/qea/build/catalog/packages/f</a:t>
            </a:r>
          </a:p>
          <a:p>
            <a:pPr algn="l"/>
            <a:r>
              <a:rPr lang="en-US" sz="1000" dirty="0" smtClean="0"/>
              <a:t>in-bin64-qadfin/2016/0/80/5/qadfin.pl,.,/dr01/qadapps/qea/build/catalog/packages/</a:t>
            </a:r>
            <a:r>
              <a:rPr lang="en-US" sz="1000" dirty="0" smtClean="0"/>
              <a:t>qra</a:t>
            </a:r>
            <a:endParaRPr lang="en-US" sz="1000" dirty="0" smtClean="0"/>
          </a:p>
          <a:p>
            <a:pPr algn="l"/>
            <a:r>
              <a:rPr lang="en-US" sz="1000" dirty="0" smtClean="0"/>
              <a:t>-oe11/1/1/166/0/lib/qra.pl,/dr01/qadapps/qea/dist/mfg,/dr01/qadapps/qea/dist/mfg/us,</a:t>
            </a:r>
          </a:p>
          <a:p>
            <a:pPr algn="l"/>
            <a:r>
              <a:rPr lang="en-US" sz="1000" dirty="0" smtClean="0"/>
              <a:t>/dr01/qadapps/qea/dist/mfg/us/bbi,/dr01/qadapps/qea/dist/</a:t>
            </a:r>
            <a:r>
              <a:rPr lang="en-US" sz="1000" dirty="0" smtClean="0"/>
              <a:t>qxtadpt</a:t>
            </a:r>
            <a:endParaRPr lang="en-US" sz="1000" dirty="0" smtClean="0"/>
          </a:p>
          <a:p>
            <a:pPr algn="l"/>
            <a:r>
              <a:rPr lang="en-US" sz="1000" dirty="0" smtClean="0"/>
              <a:t>fin.daemons.startaction</a:t>
            </a:r>
            <a:r>
              <a:rPr lang="en-US" sz="1000" dirty="0" smtClean="0"/>
              <a:t>=</a:t>
            </a:r>
            <a:r>
              <a:rPr lang="en-US" sz="1000" dirty="0" smtClean="0"/>
              <a:t>StartDaemon</a:t>
            </a:r>
            <a:endParaRPr lang="en-US" sz="1000" dirty="0" smtClean="0"/>
          </a:p>
          <a:p>
            <a:pPr algn="l"/>
            <a:r>
              <a:rPr lang="en-US" sz="1000" dirty="0" smtClean="0"/>
              <a:t>fin.daemons.startallaction</a:t>
            </a:r>
            <a:r>
              <a:rPr lang="en-US" sz="1000" dirty="0" smtClean="0"/>
              <a:t>=</a:t>
            </a:r>
            <a:r>
              <a:rPr lang="en-US" sz="1000" dirty="0" smtClean="0"/>
              <a:t>StartApplication</a:t>
            </a:r>
            <a:endParaRPr lang="en-US" sz="1000" dirty="0" smtClean="0"/>
          </a:p>
          <a:p>
            <a:pPr algn="l"/>
            <a:r>
              <a:rPr lang="en-US" sz="1000" dirty="0" smtClean="0"/>
              <a:t>fin.daemons.statusaction</a:t>
            </a:r>
            <a:r>
              <a:rPr lang="en-US" sz="1000" dirty="0" smtClean="0"/>
              <a:t>=</a:t>
            </a:r>
            <a:r>
              <a:rPr lang="en-US" sz="1000" dirty="0" smtClean="0"/>
              <a:t>DaemonStatus</a:t>
            </a:r>
            <a:endParaRPr lang="en-US" sz="1000" dirty="0" smtClean="0"/>
          </a:p>
          <a:p>
            <a:pPr algn="l"/>
            <a:r>
              <a:rPr lang="en-US" sz="1000" dirty="0" smtClean="0"/>
              <a:t>fin.daemons.statusallaction</a:t>
            </a:r>
            <a:r>
              <a:rPr lang="en-US" sz="1000" dirty="0" smtClean="0"/>
              <a:t>=</a:t>
            </a:r>
            <a:r>
              <a:rPr lang="en-US" sz="1000" dirty="0" smtClean="0"/>
              <a:t>DaemonStatus</a:t>
            </a:r>
            <a:endParaRPr lang="en-US" sz="1000" dirty="0" smtClean="0"/>
          </a:p>
          <a:p>
            <a:pPr algn="l"/>
            <a:r>
              <a:rPr lang="en-US" sz="1000" dirty="0" smtClean="0"/>
              <a:t>fin.daemons.stopaction</a:t>
            </a:r>
            <a:r>
              <a:rPr lang="en-US" sz="1000" dirty="0" smtClean="0"/>
              <a:t>=</a:t>
            </a:r>
            <a:r>
              <a:rPr lang="en-US" sz="1000" dirty="0" smtClean="0"/>
              <a:t>StopDaemon</a:t>
            </a:r>
            <a:endParaRPr lang="en-US" sz="1000" dirty="0" smtClean="0"/>
          </a:p>
          <a:p>
            <a:pPr algn="l"/>
            <a:r>
              <a:rPr lang="en-US" sz="1000" dirty="0" smtClean="0"/>
              <a:t>fin.daemons.stopallaction</a:t>
            </a:r>
            <a:r>
              <a:rPr lang="en-US" sz="1000" dirty="0" smtClean="0"/>
              <a:t>=</a:t>
            </a:r>
            <a:r>
              <a:rPr lang="en-US" sz="1000" dirty="0" smtClean="0"/>
              <a:t>StopApplication</a:t>
            </a:r>
            <a:endParaRPr lang="en-US" sz="1000" dirty="0" smtClean="0"/>
          </a:p>
          <a:p>
            <a:pPr algn="l"/>
            <a:r>
              <a:rPr lang="en-US" sz="1000" dirty="0" smtClean="0"/>
              <a:t>&gt; yab help </a:t>
            </a:r>
            <a:r>
              <a:rPr lang="en-US" sz="1000" dirty="0" smtClean="0"/>
              <a:t>fin.daemons</a:t>
            </a:r>
            <a:endParaRPr lang="en-US" sz="1000" dirty="0" smtClean="0"/>
          </a:p>
          <a:p>
            <a:pPr algn="l"/>
            <a:r>
              <a:rPr lang="en-US" sz="1000" dirty="0" smtClean="0"/>
              <a:t>SETTINGS</a:t>
            </a:r>
          </a:p>
          <a:p>
            <a:pPr algn="l"/>
            <a:r>
              <a:rPr lang="en-US" sz="1000" dirty="0" smtClean="0"/>
              <a:t>fin.daemons.manual 	Whether Financials daemons will be started and stopped with the environment (false) or manually (true).</a:t>
            </a:r>
          </a:p>
          <a:p>
            <a:pPr algn="l"/>
            <a:r>
              <a:rPr lang="en-US" sz="1000" dirty="0" smtClean="0"/>
              <a:t>fin.daemons.names</a:t>
            </a:r>
            <a:r>
              <a:rPr lang="en-US" sz="1000" dirty="0" smtClean="0"/>
              <a:t> 		A comma-delimited list of Financials daemons for which individual control processes (start, stop, status)</a:t>
            </a:r>
          </a:p>
          <a:p>
            <a:pPr algn="l"/>
            <a:r>
              <a:rPr lang="en-US" sz="1000" dirty="0" smtClean="0"/>
              <a:t>should be provided.</a:t>
            </a:r>
          </a:p>
          <a:p>
            <a:pPr algn="l"/>
            <a:r>
              <a:rPr lang="en-US" sz="1000" dirty="0" smtClean="0"/>
              <a:t>Ex.</a:t>
            </a:r>
          </a:p>
          <a:p>
            <a:pPr algn="l"/>
            <a:r>
              <a:rPr lang="en-US" sz="1000" dirty="0" smtClean="0"/>
              <a:t>XmlDaemon,BalanceDaemon,BudgetDaemon,CrossCompanyDaemon,EventDaemon,HistoryDaemon,ReplicationDaemon,ScanDaemon,Time</a:t>
            </a:r>
          </a:p>
          <a:p>
            <a:pPr algn="l"/>
            <a:r>
              <a:rPr lang="en-US" sz="1000" dirty="0" smtClean="0"/>
              <a:t>		</a:t>
            </a:r>
            <a:r>
              <a:rPr lang="en-US" sz="1000" dirty="0" smtClean="0"/>
              <a:t>outDaemon,CubeDaemon,ReportDaemon</a:t>
            </a:r>
            <a:endParaRPr lang="en-US" sz="1000" dirty="0" smtClean="0"/>
          </a:p>
          <a:p>
            <a:pPr algn="l"/>
            <a:r>
              <a:rPr lang="en-US" sz="1000" dirty="0" smtClean="0"/>
              <a:t>fin.daemons.propath</a:t>
            </a:r>
            <a:r>
              <a:rPr lang="en-US" sz="1000" dirty="0" smtClean="0"/>
              <a:t> 	The PROPATH to use when calling the Financials API to control daemons.</a:t>
            </a:r>
          </a:p>
          <a:p>
            <a:pPr algn="l"/>
            <a:r>
              <a:rPr lang="en-US" sz="1000" dirty="0" smtClean="0"/>
              <a:t>fin.daemons.startaction</a:t>
            </a:r>
            <a:r>
              <a:rPr lang="en-US" sz="1000" dirty="0" smtClean="0"/>
              <a:t> 	The action to submit when starting a specific daemon.</a:t>
            </a:r>
          </a:p>
          <a:p>
            <a:pPr algn="l"/>
            <a:r>
              <a:rPr lang="en-US" sz="1000" dirty="0" smtClean="0"/>
              <a:t>fin.daemons.startallaction</a:t>
            </a:r>
            <a:r>
              <a:rPr lang="en-US" sz="1000" dirty="0" smtClean="0"/>
              <a:t> 	The action to submit when starting all daemons.</a:t>
            </a:r>
          </a:p>
          <a:p>
            <a:pPr algn="l"/>
            <a:r>
              <a:rPr lang="en-US" sz="1000" dirty="0" smtClean="0"/>
              <a:t>fin.daemons.statusaction</a:t>
            </a:r>
            <a:r>
              <a:rPr lang="en-US" sz="1000" dirty="0" smtClean="0"/>
              <a:t> 	The action to submit when getting the status of a specific daemon.</a:t>
            </a:r>
          </a:p>
          <a:p>
            <a:pPr algn="l"/>
            <a:r>
              <a:rPr lang="en-US" sz="1000" dirty="0" smtClean="0"/>
              <a:t>fin.daemons.statusallaction</a:t>
            </a:r>
            <a:r>
              <a:rPr lang="en-US" sz="1000" dirty="0" smtClean="0"/>
              <a:t> 	The action to submit when getting the status of all daemons (currently this is not used).</a:t>
            </a:r>
          </a:p>
          <a:p>
            <a:pPr algn="l"/>
            <a:r>
              <a:rPr lang="en-US" sz="1000" dirty="0" smtClean="0"/>
              <a:t>fin.daemons.stopaction</a:t>
            </a:r>
            <a:r>
              <a:rPr lang="en-US" sz="1000" dirty="0" smtClean="0"/>
              <a:t> 	The action to submit when stopping a specific daemon.</a:t>
            </a:r>
          </a:p>
          <a:p>
            <a:pPr algn="l"/>
            <a:r>
              <a:rPr lang="en-US" sz="1000" dirty="0" smtClean="0"/>
              <a:t>fin.daemons.stopallaction</a:t>
            </a:r>
            <a:r>
              <a:rPr lang="en-US" sz="1000" dirty="0" smtClean="0"/>
              <a:t> 	The action to submit when stopping all daemons.</a:t>
            </a:r>
            <a:endParaRPr lang="en-US" sz="10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report daemon runs on a Windows host and is not directly controlled by YAB. To make it easier to start and stop the report daemon when the environment starts and stops, YAB defines a set of "placeholder" commands (</a:t>
            </a:r>
            <a:r>
              <a:rPr lang="en-US" i="1" dirty="0" smtClean="0"/>
              <a:t>daemon-reportdaemon-start, daemon-reportdaemon-stop) that can be extended to call a script that starts and stops the </a:t>
            </a:r>
            <a:r>
              <a:rPr lang="en-US" dirty="0" smtClean="0"/>
              <a:t>daemon on the Windows host when the environment is started and stopped.</a:t>
            </a:r>
            <a:endParaRPr lang="en-US" dirty="0"/>
          </a:p>
        </p:txBody>
      </p:sp>
      <p:sp>
        <p:nvSpPr>
          <p:cNvPr id="3" name="Title 2"/>
          <p:cNvSpPr>
            <a:spLocks noGrp="1"/>
          </p:cNvSpPr>
          <p:nvPr>
            <p:ph type="title"/>
          </p:nvPr>
        </p:nvSpPr>
        <p:spPr/>
        <p:txBody>
          <a:bodyPr/>
          <a:lstStyle/>
          <a:p>
            <a:r>
              <a:rPr lang="en-US" i="1" dirty="0" smtClean="0"/>
              <a:t>Report Daemon</a:t>
            </a: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buNone/>
            </a:pPr>
            <a:r>
              <a:rPr lang="en-US" i="1" dirty="0" smtClean="0"/>
              <a:t>Ex. Execute an rd-start script when the environment starts and an rd-stop script when the environment is stopped.</a:t>
            </a:r>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sz="2600" dirty="0" smtClean="0"/>
          </a:p>
          <a:p>
            <a:pPr>
              <a:buNone/>
            </a:pPr>
            <a:endParaRPr lang="en-US" sz="2600" dirty="0" smtClean="0"/>
          </a:p>
          <a:p>
            <a:pPr>
              <a:buNone/>
            </a:pPr>
            <a:r>
              <a:rPr lang="en-US" sz="2600" dirty="0" smtClean="0"/>
              <a:t>When the report daemon on the Windows host communicates back to the server another daemon is automatically spawned on the UNIX host. The command </a:t>
            </a:r>
            <a:r>
              <a:rPr lang="en-US" sz="2600" i="1" dirty="0" smtClean="0"/>
              <a:t>daemon-reportdaemon-status shows the status of this UNIX daemon</a:t>
            </a:r>
            <a:r>
              <a:rPr lang="en-US" i="1" dirty="0" smtClean="0"/>
              <a:t>.</a:t>
            </a:r>
            <a:endParaRPr lang="en-US" dirty="0"/>
          </a:p>
        </p:txBody>
      </p:sp>
      <p:sp>
        <p:nvSpPr>
          <p:cNvPr id="3" name="Title 2"/>
          <p:cNvSpPr>
            <a:spLocks noGrp="1"/>
          </p:cNvSpPr>
          <p:nvPr>
            <p:ph type="title"/>
          </p:nvPr>
        </p:nvSpPr>
        <p:spPr/>
        <p:txBody>
          <a:bodyPr/>
          <a:lstStyle/>
          <a:p>
            <a:r>
              <a:rPr lang="en-US" i="1" dirty="0" smtClean="0"/>
              <a:t>Report Daemon</a:t>
            </a:r>
            <a:endParaRPr lang="en-US" dirty="0"/>
          </a:p>
        </p:txBody>
      </p:sp>
      <p:sp>
        <p:nvSpPr>
          <p:cNvPr id="6" name="TextBox 5"/>
          <p:cNvSpPr txBox="1"/>
          <p:nvPr/>
        </p:nvSpPr>
        <p:spPr>
          <a:xfrm>
            <a:off x="561864" y="2181330"/>
            <a:ext cx="8009263" cy="1754326"/>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process.reportwin-start.id=daemon-reportdaemon-start</a:t>
            </a:r>
          </a:p>
          <a:p>
            <a:pPr algn="l"/>
            <a:r>
              <a:rPr lang="en-US" sz="1800" dirty="0" smtClean="0">
                <a:latin typeface="Courier New" pitchFamily="49" charset="0"/>
                <a:cs typeface="Courier New" pitchFamily="49" charset="0"/>
              </a:rPr>
              <a:t>process.reportwin-start.impl</a:t>
            </a:r>
            <a:r>
              <a:rPr lang="en-US" sz="1800" dirty="0" smtClean="0">
                <a:latin typeface="Courier New" pitchFamily="49" charset="0"/>
                <a:cs typeface="Courier New" pitchFamily="49" charset="0"/>
              </a:rPr>
              <a:t>=exec</a:t>
            </a:r>
          </a:p>
          <a:p>
            <a:pPr algn="l"/>
            <a:r>
              <a:rPr lang="en-US" sz="1800" dirty="0" smtClean="0">
                <a:latin typeface="Courier New" pitchFamily="49" charset="0"/>
                <a:cs typeface="Courier New" pitchFamily="49" charset="0"/>
              </a:rPr>
              <a:t>process.reportwin-start.args</a:t>
            </a:r>
            <a:r>
              <a:rPr lang="en-US" sz="1800" dirty="0" smtClean="0">
                <a:latin typeface="Courier New" pitchFamily="49" charset="0"/>
                <a:cs typeface="Courier New" pitchFamily="49" charset="0"/>
              </a:rPr>
              <a:t>=/dr01/qadapps/qea/rd-start</a:t>
            </a:r>
          </a:p>
          <a:p>
            <a:pPr algn="l"/>
            <a:r>
              <a:rPr lang="en-US" sz="1800" dirty="0" smtClean="0">
                <a:latin typeface="Courier New" pitchFamily="49" charset="0"/>
                <a:cs typeface="Courier New" pitchFamily="49" charset="0"/>
              </a:rPr>
              <a:t>process.reportwin-stop.id=daemon-reportdaemon-stop</a:t>
            </a:r>
          </a:p>
          <a:p>
            <a:pPr algn="l"/>
            <a:r>
              <a:rPr lang="en-US" sz="1800" dirty="0" smtClean="0">
                <a:latin typeface="Courier New" pitchFamily="49" charset="0"/>
                <a:cs typeface="Courier New" pitchFamily="49" charset="0"/>
              </a:rPr>
              <a:t>process.reportwin-stop.impl</a:t>
            </a:r>
            <a:r>
              <a:rPr lang="en-US" sz="1800" dirty="0" smtClean="0">
                <a:latin typeface="Courier New" pitchFamily="49" charset="0"/>
                <a:cs typeface="Courier New" pitchFamily="49" charset="0"/>
              </a:rPr>
              <a:t>=exec</a:t>
            </a:r>
          </a:p>
          <a:p>
            <a:pPr algn="l"/>
            <a:r>
              <a:rPr lang="en-US" sz="1800" dirty="0" smtClean="0">
                <a:latin typeface="Courier New" pitchFamily="49" charset="0"/>
                <a:cs typeface="Courier New" pitchFamily="49" charset="0"/>
              </a:rPr>
              <a:t>process.reportwin-stop.args</a:t>
            </a:r>
            <a:r>
              <a:rPr lang="en-US" sz="1800" dirty="0" smtClean="0">
                <a:latin typeface="Courier New" pitchFamily="49" charset="0"/>
                <a:cs typeface="Courier New" pitchFamily="49" charset="0"/>
              </a:rPr>
              <a:t>=/dr01/qadapps/qea/rd-stop</a:t>
            </a:r>
            <a:endParaRPr lang="en-US" sz="18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506776" y="891610"/>
            <a:ext cx="8180023" cy="5424523"/>
          </a:xfrm>
        </p:spPr>
        <p:txBody>
          <a:bodyPr/>
          <a:lstStyle/>
          <a:p>
            <a:pPr>
              <a:buNone/>
            </a:pPr>
            <a:r>
              <a:rPr lang="en-US" dirty="0" smtClean="0"/>
              <a:t>YAB creates temporary files in the /tmp directory. Configuration of the temp directory is detailed in the Troubleshooting section of this document.</a:t>
            </a:r>
            <a:endParaRPr lang="en-US" dirty="0"/>
          </a:p>
        </p:txBody>
      </p:sp>
      <p:sp>
        <p:nvSpPr>
          <p:cNvPr id="11268" name="Rectangle 2"/>
          <p:cNvSpPr>
            <a:spLocks noGrp="1" noChangeArrowheads="1"/>
          </p:cNvSpPr>
          <p:nvPr>
            <p:ph type="title"/>
          </p:nvPr>
        </p:nvSpPr>
        <p:spPr/>
        <p:txBody>
          <a:bodyPr/>
          <a:lstStyle/>
          <a:p>
            <a:r>
              <a:rPr lang="en-US" dirty="0" smtClean="0"/>
              <a:t>Temp Directory</a:t>
            </a:r>
            <a:endParaRPr lang="en-US" altLang="zh-CN" dirty="0" smtClean="0">
              <a:ea typeface="宋体"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b="1" dirty="0" smtClean="0"/>
              <a:t>clean</a:t>
            </a:r>
          </a:p>
          <a:p>
            <a:pPr>
              <a:buNone/>
            </a:pPr>
            <a:r>
              <a:rPr lang="en-US" dirty="0" smtClean="0"/>
              <a:t>The </a:t>
            </a:r>
            <a:r>
              <a:rPr lang="en-US" i="1" dirty="0" smtClean="0"/>
              <a:t>clean command performs cleanup activities.</a:t>
            </a:r>
          </a:p>
          <a:p>
            <a:pPr>
              <a:buNone/>
            </a:pPr>
            <a:endParaRPr lang="en-US" i="1" dirty="0" smtClean="0"/>
          </a:p>
          <a:p>
            <a:pPr lvl="2"/>
            <a:r>
              <a:rPr lang="en-US" dirty="0" smtClean="0"/>
              <a:t>Fixes package corruption problems in the local catalog.</a:t>
            </a:r>
          </a:p>
          <a:p>
            <a:pPr lvl="2"/>
            <a:r>
              <a:rPr lang="en-US" dirty="0" smtClean="0"/>
              <a:t>Removes orphaned packages from the local catalog.</a:t>
            </a:r>
          </a:p>
          <a:p>
            <a:pPr lvl="2"/>
            <a:r>
              <a:rPr lang="en-US" dirty="0" smtClean="0"/>
              <a:t>Clears all restrictions that prevent a package from being re-added to the local catalog.</a:t>
            </a:r>
          </a:p>
          <a:p>
            <a:pPr lvl="2"/>
            <a:r>
              <a:rPr lang="en-US" dirty="0" smtClean="0"/>
              <a:t>Reclaims disk space consumed by deleted packages in the local catalog.</a:t>
            </a:r>
          </a:p>
          <a:p>
            <a:pPr lvl="2"/>
            <a:r>
              <a:rPr lang="en-US" dirty="0" smtClean="0"/>
              <a:t>Removes orphaned package configurations.</a:t>
            </a:r>
          </a:p>
          <a:p>
            <a:pPr lvl="2"/>
            <a:r>
              <a:rPr lang="en-US" dirty="0" smtClean="0"/>
              <a:t>Removes orphaned lock and PID files.</a:t>
            </a:r>
            <a:endParaRPr lang="en-US" dirty="0"/>
          </a:p>
        </p:txBody>
      </p:sp>
      <p:sp>
        <p:nvSpPr>
          <p:cNvPr id="3" name="Title 2"/>
          <p:cNvSpPr>
            <a:spLocks noGrp="1"/>
          </p:cNvSpPr>
          <p:nvPr>
            <p:ph type="title"/>
          </p:nvPr>
        </p:nvSpPr>
        <p:spPr/>
        <p:txBody>
          <a:bodyPr/>
          <a:lstStyle/>
          <a:p>
            <a:r>
              <a:rPr lang="en-US" dirty="0" smtClean="0"/>
              <a:t>Key Commands</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Compiles the operational source code including customizations and patches.</a:t>
            </a:r>
          </a:p>
          <a:p>
            <a:r>
              <a:rPr lang="en-US" dirty="0" smtClean="0"/>
              <a:t>Displays the configuration of the operational compile:</a:t>
            </a:r>
            <a:endParaRPr lang="en-US" dirty="0"/>
          </a:p>
        </p:txBody>
      </p:sp>
      <p:sp>
        <p:nvSpPr>
          <p:cNvPr id="3" name="Title 2"/>
          <p:cNvSpPr>
            <a:spLocks noGrp="1"/>
          </p:cNvSpPr>
          <p:nvPr>
            <p:ph type="title"/>
          </p:nvPr>
        </p:nvSpPr>
        <p:spPr/>
        <p:txBody>
          <a:bodyPr/>
          <a:lstStyle/>
          <a:p>
            <a:r>
              <a:rPr lang="en-US" dirty="0" smtClean="0"/>
              <a:t>code-mfg-update</a:t>
            </a:r>
            <a:endParaRPr lang="en-US" dirty="0"/>
          </a:p>
        </p:txBody>
      </p:sp>
      <p:sp>
        <p:nvSpPr>
          <p:cNvPr id="5" name="TextBox 4"/>
          <p:cNvSpPr txBox="1"/>
          <p:nvPr/>
        </p:nvSpPr>
        <p:spPr>
          <a:xfrm>
            <a:off x="903384" y="2952519"/>
            <a:ext cx="7315200"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config code.mfg.*</a:t>
            </a:r>
            <a:endParaRPr lang="en-US" sz="20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config command queries configuration settings.</a:t>
            </a:r>
            <a:endParaRPr lang="en-US" dirty="0"/>
          </a:p>
        </p:txBody>
      </p:sp>
      <p:sp>
        <p:nvSpPr>
          <p:cNvPr id="3" name="Title 2"/>
          <p:cNvSpPr>
            <a:spLocks noGrp="1"/>
          </p:cNvSpPr>
          <p:nvPr>
            <p:ph type="title"/>
          </p:nvPr>
        </p:nvSpPr>
        <p:spPr/>
        <p:txBody>
          <a:bodyPr>
            <a:normAutofit/>
          </a:bodyPr>
          <a:lstStyle/>
          <a:p>
            <a:r>
              <a:rPr lang="en-US" dirty="0" smtClean="0"/>
              <a:t>config</a:t>
            </a:r>
            <a:endParaRPr lang="en-US" dirty="0"/>
          </a:p>
        </p:txBody>
      </p:sp>
      <p:sp>
        <p:nvSpPr>
          <p:cNvPr id="6" name="TextBox 5"/>
          <p:cNvSpPr txBox="1"/>
          <p:nvPr/>
        </p:nvSpPr>
        <p:spPr>
          <a:xfrm>
            <a:off x="528811" y="2115231"/>
            <a:ext cx="8075364" cy="3416320"/>
          </a:xfrm>
          <a:prstGeom prst="rect">
            <a:avLst/>
          </a:prstGeom>
          <a:noFill/>
          <a:ln>
            <a:solidFill>
              <a:schemeClr val="tx1"/>
            </a:solidFill>
          </a:ln>
        </p:spPr>
        <p:txBody>
          <a:bodyPr wrap="square" rtlCol="0">
            <a:spAutoFit/>
          </a:bodyPr>
          <a:lstStyle/>
          <a:p>
            <a:pPr algn="l"/>
            <a:r>
              <a:rPr lang="en-US" sz="1200" dirty="0" smtClean="0">
                <a:latin typeface="Courier New" pitchFamily="49" charset="0"/>
                <a:cs typeface="Courier New" pitchFamily="49" charset="0"/>
              </a:rPr>
              <a:t>&gt; yab config | more</a:t>
            </a:r>
          </a:p>
          <a:p>
            <a:pPr algn="l"/>
            <a:r>
              <a:rPr lang="en-US" sz="1200" dirty="0" smtClean="0">
                <a:latin typeface="Courier New" pitchFamily="49" charset="0"/>
                <a:cs typeface="Courier New" pitchFamily="49" charset="0"/>
              </a:rPr>
              <a:t>adminserver.adminport</a:t>
            </a:r>
            <a:r>
              <a:rPr lang="en-US" sz="1200" dirty="0" smtClean="0">
                <a:latin typeface="Courier New" pitchFamily="49" charset="0"/>
                <a:cs typeface="Courier New" pitchFamily="49" charset="0"/>
              </a:rPr>
              <a:t>=22092</a:t>
            </a:r>
          </a:p>
          <a:p>
            <a:pPr algn="l"/>
            <a:r>
              <a:rPr lang="en-US" sz="1200" dirty="0" smtClean="0">
                <a:latin typeface="Courier New" pitchFamily="49" charset="0"/>
                <a:cs typeface="Courier New" pitchFamily="49" charset="0"/>
              </a:rPr>
              <a:t>adminserver.conmgr</a:t>
            </a:r>
            <a:r>
              <a:rPr lang="en-US" sz="1200" dirty="0" smtClean="0">
                <a:latin typeface="Courier New" pitchFamily="49" charset="0"/>
                <a:cs typeface="Courier New" pitchFamily="49" charset="0"/>
              </a:rPr>
              <a:t>=/dr01/qadapps/qea/build/work/generated/</a:t>
            </a:r>
            <a:r>
              <a:rPr lang="en-US" sz="1200" dirty="0" smtClean="0">
                <a:latin typeface="Courier New" pitchFamily="49" charset="0"/>
                <a:cs typeface="Courier New" pitchFamily="49" charset="0"/>
              </a:rPr>
              <a:t>conmgr.properties</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adminserver.plugins</a:t>
            </a:r>
            <a:r>
              <a:rPr lang="en-US" sz="1200" dirty="0" smtClean="0">
                <a:latin typeface="Courier New" pitchFamily="49" charset="0"/>
                <a:cs typeface="Courier New" pitchFamily="49" charset="0"/>
              </a:rPr>
              <a:t>=/dr01/qadapps/qea/build/work/generated/</a:t>
            </a:r>
            <a:r>
              <a:rPr lang="en-US" sz="1200" dirty="0" smtClean="0">
                <a:latin typeface="Courier New" pitchFamily="49" charset="0"/>
                <a:cs typeface="Courier New" pitchFamily="49" charset="0"/>
              </a:rPr>
              <a:t>plugins.properties</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adminserver.plugins.jvmargs.property</a:t>
            </a:r>
            <a:r>
              <a:rPr lang="en-US" sz="1200" dirty="0" smtClean="0">
                <a:latin typeface="Courier New" pitchFamily="49" charset="0"/>
                <a:cs typeface="Courier New" pitchFamily="49" charset="0"/>
              </a:rPr>
              <a:t>=</a:t>
            </a:r>
            <a:r>
              <a:rPr lang="en-US" sz="1200" dirty="0" smtClean="0">
                <a:latin typeface="Courier New" pitchFamily="49" charset="0"/>
                <a:cs typeface="Courier New" pitchFamily="49" charset="0"/>
              </a:rPr>
              <a:t>jvmargs</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adminserver.plugins.jvmargs.section</a:t>
            </a:r>
            <a:r>
              <a:rPr lang="en-US" sz="1200" dirty="0" smtClean="0">
                <a:latin typeface="Courier New" pitchFamily="49" charset="0"/>
                <a:cs typeface="Courier New" pitchFamily="49" charset="0"/>
              </a:rPr>
              <a:t>=</a:t>
            </a:r>
            <a:r>
              <a:rPr lang="en-US" sz="1200" dirty="0" smtClean="0">
                <a:latin typeface="Courier New" pitchFamily="49" charset="0"/>
                <a:cs typeface="Courier New" pitchFamily="49" charset="0"/>
              </a:rPr>
              <a:t>PluginPolicy.Progress.AdminServer</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adminserver.plugins.jvmargs.value</a:t>
            </a:r>
            <a:r>
              <a:rPr lang="en-US" sz="1200" dirty="0" smtClean="0">
                <a:latin typeface="Courier New" pitchFamily="49" charset="0"/>
                <a:cs typeface="Courier New" pitchFamily="49" charset="0"/>
              </a:rPr>
              <a:t>=-Xmx256m -</a:t>
            </a:r>
            <a:r>
              <a:rPr lang="en-US" sz="1200" dirty="0" smtClean="0">
                <a:latin typeface="Courier New" pitchFamily="49" charset="0"/>
                <a:cs typeface="Courier New" pitchFamily="49" charset="0"/>
              </a:rPr>
              <a:t>Djava.awt.headless</a:t>
            </a:r>
            <a:r>
              <a:rPr lang="en-US" sz="1200" dirty="0" smtClean="0">
                <a:latin typeface="Courier New" pitchFamily="49" charset="0"/>
                <a:cs typeface="Courier New" pitchFamily="49" charset="0"/>
              </a:rPr>
              <a:t>=true</a:t>
            </a:r>
          </a:p>
          <a:p>
            <a:pPr algn="l"/>
            <a:r>
              <a:rPr lang="en-US" sz="1200" dirty="0" smtClean="0">
                <a:latin typeface="Courier New" pitchFamily="49" charset="0"/>
                <a:cs typeface="Courier New" pitchFamily="49" charset="0"/>
              </a:rPr>
              <a:t>-</a:t>
            </a:r>
            <a:r>
              <a:rPr lang="en-US" sz="1200" dirty="0" smtClean="0">
                <a:latin typeface="Courier New" pitchFamily="49" charset="0"/>
                <a:cs typeface="Courier New" pitchFamily="49" charset="0"/>
              </a:rPr>
              <a:t>Dsun.lang.ClassLoader.allowArra</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ySyntax</a:t>
            </a:r>
            <a:r>
              <a:rPr lang="en-US" sz="1200" dirty="0" smtClean="0">
                <a:latin typeface="Courier New" pitchFamily="49" charset="0"/>
                <a:cs typeface="Courier New" pitchFamily="49" charset="0"/>
              </a:rPr>
              <a:t>=true -</a:t>
            </a:r>
            <a:r>
              <a:rPr lang="en-US" sz="1200" dirty="0" smtClean="0">
                <a:latin typeface="Courier New" pitchFamily="49" charset="0"/>
                <a:cs typeface="Courier New" pitchFamily="49" charset="0"/>
              </a:rPr>
              <a:t>Dserver.start.retryCount</a:t>
            </a:r>
            <a:r>
              <a:rPr lang="en-US" sz="1200" dirty="0" smtClean="0">
                <a:latin typeface="Courier New" pitchFamily="49" charset="0"/>
                <a:cs typeface="Courier New" pitchFamily="49" charset="0"/>
              </a:rPr>
              <a:t>=10 -</a:t>
            </a:r>
            <a:r>
              <a:rPr lang="en-US" sz="1200" dirty="0" smtClean="0">
                <a:latin typeface="Courier New" pitchFamily="49" charset="0"/>
                <a:cs typeface="Courier New" pitchFamily="49" charset="0"/>
              </a:rPr>
              <a:t>Dserver.start.retryInterval</a:t>
            </a:r>
            <a:r>
              <a:rPr lang="en-US" sz="1200" dirty="0" smtClean="0">
                <a:latin typeface="Courier New" pitchFamily="49" charset="0"/>
                <a:cs typeface="Courier New" pitchFamily="49" charset="0"/>
              </a:rPr>
              <a:t>=3</a:t>
            </a:r>
          </a:p>
          <a:p>
            <a:pPr algn="l"/>
            <a:r>
              <a:rPr lang="en-US" sz="1200" dirty="0" smtClean="0">
                <a:latin typeface="Courier New" pitchFamily="49" charset="0"/>
                <a:cs typeface="Courier New" pitchFamily="49" charset="0"/>
              </a:rPr>
              <a:t>adminserver.port</a:t>
            </a:r>
            <a:r>
              <a:rPr lang="en-US" sz="1200" dirty="0" smtClean="0">
                <a:latin typeface="Courier New" pitchFamily="49" charset="0"/>
                <a:cs typeface="Courier New" pitchFamily="49" charset="0"/>
              </a:rPr>
              <a:t>=22001</a:t>
            </a:r>
          </a:p>
          <a:p>
            <a:pPr algn="l"/>
            <a:r>
              <a:rPr lang="en-US" sz="1200" dirty="0" smtClean="0">
                <a:latin typeface="Courier New" pitchFamily="49" charset="0"/>
                <a:cs typeface="Courier New" pitchFamily="49" charset="0"/>
              </a:rPr>
              <a:t>adminserver.ubroker</a:t>
            </a:r>
            <a:r>
              <a:rPr lang="en-US" sz="1200" dirty="0" smtClean="0">
                <a:latin typeface="Courier New" pitchFamily="49" charset="0"/>
                <a:cs typeface="Courier New" pitchFamily="49" charset="0"/>
              </a:rPr>
              <a:t>=/dr01/qadapps/qea/build/work/generated/</a:t>
            </a:r>
            <a:r>
              <a:rPr lang="en-US" sz="1200" dirty="0" smtClean="0">
                <a:latin typeface="Courier New" pitchFamily="49" charset="0"/>
                <a:cs typeface="Courier New" pitchFamily="49" charset="0"/>
              </a:rPr>
              <a:t>ubroker.properties</a:t>
            </a:r>
            <a:endParaRPr lang="en-US" sz="1200" dirty="0" smtClean="0">
              <a:latin typeface="Courier New" pitchFamily="49" charset="0"/>
              <a:cs typeface="Courier New" pitchFamily="49" charset="0"/>
            </a:endParaRPr>
          </a:p>
          <a:p>
            <a:pPr algn="l"/>
            <a:r>
              <a:rPr lang="en-US" sz="1200" dirty="0" smtClean="0">
                <a:latin typeface="Courier New" pitchFamily="49" charset="0"/>
                <a:cs typeface="Courier New" pitchFamily="49" charset="0"/>
              </a:rPr>
              <a:t>aia._base.controllingnameserver</a:t>
            </a:r>
            <a:r>
              <a:rPr lang="en-US" sz="1200" dirty="0" smtClean="0">
                <a:latin typeface="Courier New" pitchFamily="49" charset="0"/>
                <a:cs typeface="Courier New" pitchFamily="49" charset="0"/>
              </a:rPr>
              <a:t>=ns-default</a:t>
            </a:r>
          </a:p>
          <a:p>
            <a:pPr algn="l"/>
            <a:r>
              <a:rPr lang="en-US" sz="1200" dirty="0" smtClean="0">
                <a:latin typeface="Courier New" pitchFamily="49" charset="0"/>
                <a:cs typeface="Courier New" pitchFamily="49" charset="0"/>
              </a:rPr>
              <a:t>aia._base.host</a:t>
            </a:r>
            <a:r>
              <a:rPr lang="en-US" sz="1200" dirty="0" smtClean="0">
                <a:latin typeface="Courier New" pitchFamily="49" charset="0"/>
                <a:cs typeface="Courier New" pitchFamily="49" charset="0"/>
              </a:rPr>
              <a:t>=vmdvr02</a:t>
            </a:r>
          </a:p>
          <a:p>
            <a:pPr algn="l"/>
            <a:r>
              <a:rPr lang="en-US" sz="1200" dirty="0" smtClean="0">
                <a:latin typeface="Courier New" pitchFamily="49" charset="0"/>
                <a:cs typeface="Courier New" pitchFamily="49" charset="0"/>
              </a:rPr>
              <a:t>aia._base.logfile</a:t>
            </a:r>
            <a:r>
              <a:rPr lang="en-US" sz="1200" dirty="0" smtClean="0">
                <a:latin typeface="Courier New" pitchFamily="49" charset="0"/>
                <a:cs typeface="Courier New" pitchFamily="49" charset="0"/>
              </a:rPr>
              <a:t>=/dr01/qadapps/qea/build/logs/.log</a:t>
            </a:r>
          </a:p>
          <a:p>
            <a:pPr algn="l"/>
            <a:r>
              <a:rPr lang="en-US" sz="1200" dirty="0" smtClean="0">
                <a:latin typeface="Courier New" pitchFamily="49" charset="0"/>
                <a:cs typeface="Courier New" pitchFamily="49" charset="0"/>
              </a:rPr>
              <a:t>aia._base.logginglevel</a:t>
            </a:r>
            <a:r>
              <a:rPr lang="en-US" sz="1200" dirty="0" smtClean="0">
                <a:latin typeface="Courier New" pitchFamily="49" charset="0"/>
                <a:cs typeface="Courier New" pitchFamily="49" charset="0"/>
              </a:rPr>
              <a:t>=3</a:t>
            </a:r>
          </a:p>
          <a:p>
            <a:pPr algn="l"/>
            <a:r>
              <a:rPr lang="en-US" sz="1200" dirty="0" smtClean="0">
                <a:latin typeface="Courier New" pitchFamily="49" charset="0"/>
                <a:cs typeface="Courier New" pitchFamily="49" charset="0"/>
              </a:rPr>
              <a:t>aia.default.allowaiacmds</a:t>
            </a:r>
            <a:r>
              <a:rPr lang="en-US" sz="1200" dirty="0" smtClean="0">
                <a:latin typeface="Courier New" pitchFamily="49" charset="0"/>
                <a:cs typeface="Courier New" pitchFamily="49" charset="0"/>
              </a:rPr>
              <a:t>=1</a:t>
            </a:r>
          </a:p>
          <a:p>
            <a:pPr algn="l"/>
            <a:r>
              <a:rPr lang="en-US" sz="1200" dirty="0" smtClean="0">
                <a:latin typeface="Courier New" pitchFamily="49" charset="0"/>
                <a:cs typeface="Courier New" pitchFamily="49" charset="0"/>
              </a:rPr>
              <a:t>aia.default.context</a:t>
            </a:r>
            <a:r>
              <a:rPr lang="en-US" sz="1200" dirty="0" smtClean="0">
                <a:latin typeface="Courier New" pitchFamily="49" charset="0"/>
                <a:cs typeface="Courier New" pitchFamily="49" charset="0"/>
              </a:rPr>
              <a:t>=aia</a:t>
            </a:r>
          </a:p>
          <a:p>
            <a:pPr algn="l"/>
            <a:r>
              <a:rPr lang="en-US" sz="1200" dirty="0" smtClean="0">
                <a:latin typeface="Courier New" pitchFamily="49" charset="0"/>
                <a:cs typeface="Courier New" pitchFamily="49" charset="0"/>
              </a:rPr>
              <a:t>...</a:t>
            </a:r>
            <a:endParaRPr lang="en-US" sz="12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a:t>
            </a:r>
            <a:endParaRPr lang="en-US" dirty="0"/>
          </a:p>
        </p:txBody>
      </p:sp>
      <p:graphicFrame>
        <p:nvGraphicFramePr>
          <p:cNvPr id="5" name="Table 4"/>
          <p:cNvGraphicFramePr>
            <a:graphicFrameLocks noGrp="1"/>
          </p:cNvGraphicFramePr>
          <p:nvPr/>
        </p:nvGraphicFramePr>
        <p:xfrm>
          <a:off x="433329" y="947455"/>
          <a:ext cx="8269996" cy="5213002"/>
        </p:xfrm>
        <a:graphic>
          <a:graphicData uri="http://schemas.openxmlformats.org/drawingml/2006/table">
            <a:tbl>
              <a:tblPr firstRow="1" bandRow="1">
                <a:tableStyleId>{5C22544A-7EE6-4342-B048-85BDC9FD1C3A}</a:tableStyleId>
              </a:tblPr>
              <a:tblGrid>
                <a:gridCol w="3048000"/>
                <a:gridCol w="5221996"/>
              </a:tblGrid>
              <a:tr h="420667">
                <a:tc>
                  <a:txBody>
                    <a:bodyPr/>
                    <a:lstStyle/>
                    <a:p>
                      <a:r>
                        <a:rPr lang="en-US" dirty="0" smtClean="0"/>
                        <a:t>Command</a:t>
                      </a:r>
                      <a:endParaRPr lang="en-US" dirty="0"/>
                    </a:p>
                  </a:txBody>
                  <a:tcPr/>
                </a:tc>
                <a:tc>
                  <a:txBody>
                    <a:bodyPr/>
                    <a:lstStyle/>
                    <a:p>
                      <a:r>
                        <a:rPr lang="en-US" dirty="0" smtClean="0"/>
                        <a:t>Description</a:t>
                      </a:r>
                      <a:endParaRPr lang="en-US" dirty="0"/>
                    </a:p>
                  </a:txBody>
                  <a:tcPr/>
                </a:tc>
              </a:tr>
              <a:tr h="295427">
                <a:tc>
                  <a:txBody>
                    <a:bodyPr/>
                    <a:lstStyle/>
                    <a:p>
                      <a:r>
                        <a:rPr lang="en-US" sz="1200" kern="1200" baseline="0" dirty="0" smtClean="0">
                          <a:solidFill>
                            <a:schemeClr val="dk1"/>
                          </a:solidFill>
                          <a:latin typeface="+mn-lt"/>
                          <a:ea typeface="+mn-ea"/>
                          <a:cs typeface="+mn-cs"/>
                        </a:rPr>
                        <a:t>yab config openedge.dir</a:t>
                      </a:r>
                      <a:endParaRPr lang="en-US" sz="1200" dirty="0"/>
                    </a:p>
                  </a:txBody>
                  <a:tcPr/>
                </a:tc>
                <a:tc>
                  <a:txBody>
                    <a:bodyPr/>
                    <a:lstStyle/>
                    <a:p>
                      <a:r>
                        <a:rPr lang="en-US" sz="1200" kern="1200" baseline="0" dirty="0" smtClean="0">
                          <a:solidFill>
                            <a:schemeClr val="dk1"/>
                          </a:solidFill>
                          <a:latin typeface="+mn-lt"/>
                          <a:ea typeface="+mn-ea"/>
                          <a:cs typeface="+mn-cs"/>
                        </a:rPr>
                        <a:t>Display the Progress Runtime (DLC).</a:t>
                      </a:r>
                      <a:endParaRPr lang="en-US" sz="1200" dirty="0"/>
                    </a:p>
                  </a:txBody>
                  <a:tcPr/>
                </a:tc>
              </a:tr>
              <a:tr h="308472">
                <a:tc>
                  <a:txBody>
                    <a:bodyPr/>
                    <a:lstStyle/>
                    <a:p>
                      <a:r>
                        <a:rPr lang="en-US" sz="1200" kern="1200" baseline="0" dirty="0" smtClean="0">
                          <a:solidFill>
                            <a:schemeClr val="dk1"/>
                          </a:solidFill>
                          <a:latin typeface="+mn-lt"/>
                          <a:ea typeface="+mn-ea"/>
                          <a:cs typeface="+mn-cs"/>
                        </a:rPr>
                        <a:t>yab config environment.id</a:t>
                      </a:r>
                      <a:endParaRPr lang="en-US" sz="1200" dirty="0"/>
                    </a:p>
                  </a:txBody>
                  <a:tcPr/>
                </a:tc>
                <a:tc>
                  <a:txBody>
                    <a:bodyPr/>
                    <a:lstStyle/>
                    <a:p>
                      <a:r>
                        <a:rPr lang="en-US" sz="1200" kern="1200" baseline="0" dirty="0" smtClean="0">
                          <a:solidFill>
                            <a:schemeClr val="dk1"/>
                          </a:solidFill>
                          <a:latin typeface="+mn-lt"/>
                          <a:ea typeface="+mn-ea"/>
                          <a:cs typeface="+mn-cs"/>
                        </a:rPr>
                        <a:t>Display the environment ID.</a:t>
                      </a:r>
                      <a:endParaRPr lang="en-US" sz="1200" dirty="0"/>
                    </a:p>
                  </a:txBody>
                  <a:tcPr/>
                </a:tc>
              </a:tr>
              <a:tr h="319489">
                <a:tc>
                  <a:txBody>
                    <a:bodyPr/>
                    <a:lstStyle/>
                    <a:p>
                      <a:r>
                        <a:rPr lang="en-US" sz="1200" kern="1200" baseline="0" dirty="0" smtClean="0">
                          <a:solidFill>
                            <a:schemeClr val="dk1"/>
                          </a:solidFill>
                          <a:latin typeface="+mn-lt"/>
                          <a:ea typeface="+mn-ea"/>
                          <a:cs typeface="+mn-cs"/>
                        </a:rPr>
                        <a:t>yab config "package.*"</a:t>
                      </a:r>
                      <a:endParaRPr lang="en-US" sz="1200" dirty="0"/>
                    </a:p>
                  </a:txBody>
                  <a:tcPr/>
                </a:tc>
                <a:tc>
                  <a:txBody>
                    <a:bodyPr/>
                    <a:lstStyle/>
                    <a:p>
                      <a:r>
                        <a:rPr lang="en-US" sz="1200" kern="1200" baseline="0" dirty="0" smtClean="0">
                          <a:solidFill>
                            <a:schemeClr val="dk1"/>
                          </a:solidFill>
                          <a:latin typeface="+mn-lt"/>
                          <a:ea typeface="+mn-ea"/>
                          <a:cs typeface="+mn-cs"/>
                        </a:rPr>
                        <a:t>Display package settings.</a:t>
                      </a:r>
                      <a:endParaRPr lang="en-US" sz="1200" dirty="0"/>
                    </a:p>
                  </a:txBody>
                  <a:tcPr/>
                </a:tc>
              </a:tr>
              <a:tr h="297456">
                <a:tc>
                  <a:txBody>
                    <a:bodyPr/>
                    <a:lstStyle/>
                    <a:p>
                      <a:r>
                        <a:rPr lang="en-US" sz="1200" kern="1200" baseline="0" dirty="0" smtClean="0">
                          <a:solidFill>
                            <a:schemeClr val="dk1"/>
                          </a:solidFill>
                          <a:latin typeface="+mn-lt"/>
                          <a:ea typeface="+mn-ea"/>
                          <a:cs typeface="+mn-cs"/>
                        </a:rPr>
                        <a:t>yab config "*port"</a:t>
                      </a:r>
                      <a:endParaRPr lang="en-US" sz="1200" dirty="0"/>
                    </a:p>
                  </a:txBody>
                  <a:tcPr/>
                </a:tc>
                <a:tc>
                  <a:txBody>
                    <a:bodyPr/>
                    <a:lstStyle/>
                    <a:p>
                      <a:r>
                        <a:rPr lang="en-US" sz="1200" kern="1200" baseline="0" dirty="0" smtClean="0">
                          <a:solidFill>
                            <a:schemeClr val="dk1"/>
                          </a:solidFill>
                          <a:latin typeface="+mn-lt"/>
                          <a:ea typeface="+mn-ea"/>
                          <a:cs typeface="+mn-cs"/>
                        </a:rPr>
                        <a:t>Display the TCP-IP ports used.</a:t>
                      </a:r>
                      <a:endParaRPr lang="en-US" sz="1200" dirty="0"/>
                    </a:p>
                  </a:txBody>
                  <a:tcPr/>
                </a:tc>
              </a:tr>
              <a:tr h="297455">
                <a:tc>
                  <a:txBody>
                    <a:bodyPr/>
                    <a:lstStyle/>
                    <a:p>
                      <a:r>
                        <a:rPr lang="en-US" sz="1200" kern="1200" baseline="0" dirty="0" smtClean="0">
                          <a:solidFill>
                            <a:schemeClr val="dk1"/>
                          </a:solidFill>
                          <a:latin typeface="+mn-lt"/>
                          <a:ea typeface="+mn-ea"/>
                          <a:cs typeface="+mn-cs"/>
                        </a:rPr>
                        <a:t>yab config "db.*"</a:t>
                      </a:r>
                      <a:endParaRPr lang="en-US" sz="1200" dirty="0"/>
                    </a:p>
                  </a:txBody>
                  <a:tcPr/>
                </a:tc>
                <a:tc>
                  <a:txBody>
                    <a:bodyPr/>
                    <a:lstStyle/>
                    <a:p>
                      <a:r>
                        <a:rPr lang="en-US" sz="1200" kern="1200" baseline="0" dirty="0" smtClean="0">
                          <a:solidFill>
                            <a:schemeClr val="dk1"/>
                          </a:solidFill>
                          <a:latin typeface="+mn-lt"/>
                          <a:ea typeface="+mn-ea"/>
                          <a:cs typeface="+mn-cs"/>
                        </a:rPr>
                        <a:t>Display database settings.</a:t>
                      </a:r>
                      <a:endParaRPr lang="en-US" sz="1200" dirty="0"/>
                    </a:p>
                  </a:txBody>
                  <a:tcPr/>
                </a:tc>
              </a:tr>
              <a:tr h="286439">
                <a:tc>
                  <a:txBody>
                    <a:bodyPr/>
                    <a:lstStyle/>
                    <a:p>
                      <a:r>
                        <a:rPr lang="en-US" sz="1200" kern="1200" baseline="0" dirty="0" smtClean="0">
                          <a:solidFill>
                            <a:schemeClr val="dk1"/>
                          </a:solidFill>
                          <a:latin typeface="+mn-lt"/>
                          <a:ea typeface="+mn-ea"/>
                          <a:cs typeface="+mn-cs"/>
                        </a:rPr>
                        <a:t>yab config "dbserver.*"</a:t>
                      </a:r>
                      <a:endParaRPr lang="en-US" sz="1200" dirty="0"/>
                    </a:p>
                  </a:txBody>
                  <a:tcPr/>
                </a:tc>
                <a:tc>
                  <a:txBody>
                    <a:bodyPr/>
                    <a:lstStyle/>
                    <a:p>
                      <a:r>
                        <a:rPr lang="en-US" sz="1200" kern="1200" baseline="0" dirty="0" smtClean="0">
                          <a:solidFill>
                            <a:schemeClr val="dk1"/>
                          </a:solidFill>
                          <a:latin typeface="+mn-lt"/>
                          <a:ea typeface="+mn-ea"/>
                          <a:cs typeface="+mn-cs"/>
                        </a:rPr>
                        <a:t>Display database server settings.</a:t>
                      </a:r>
                      <a:endParaRPr lang="en-US" sz="1200" dirty="0"/>
                    </a:p>
                  </a:txBody>
                  <a:tcPr/>
                </a:tc>
              </a:tr>
              <a:tr h="264404">
                <a:tc>
                  <a:txBody>
                    <a:bodyPr/>
                    <a:lstStyle/>
                    <a:p>
                      <a:r>
                        <a:rPr lang="en-US" sz="1200" kern="1200" baseline="0" dirty="0" smtClean="0">
                          <a:solidFill>
                            <a:schemeClr val="dk1"/>
                          </a:solidFill>
                          <a:latin typeface="+mn-lt"/>
                          <a:ea typeface="+mn-ea"/>
                          <a:cs typeface="+mn-cs"/>
                        </a:rPr>
                        <a:t>yab config "adminserver.*"</a:t>
                      </a:r>
                      <a:endParaRPr lang="en-US" sz="1200" dirty="0"/>
                    </a:p>
                  </a:txBody>
                  <a:tcPr/>
                </a:tc>
                <a:tc>
                  <a:txBody>
                    <a:bodyPr/>
                    <a:lstStyle/>
                    <a:p>
                      <a:r>
                        <a:rPr lang="en-US" sz="1200" kern="1200" baseline="0" dirty="0" smtClean="0">
                          <a:solidFill>
                            <a:schemeClr val="dk1"/>
                          </a:solidFill>
                          <a:latin typeface="+mn-lt"/>
                          <a:ea typeface="+mn-ea"/>
                          <a:cs typeface="+mn-cs"/>
                        </a:rPr>
                        <a:t>Display admin server settings.</a:t>
                      </a:r>
                      <a:endParaRPr lang="en-US" sz="1200" dirty="0"/>
                    </a:p>
                  </a:txBody>
                  <a:tcPr/>
                </a:tc>
              </a:tr>
              <a:tr h="287540">
                <a:tc>
                  <a:txBody>
                    <a:bodyPr/>
                    <a:lstStyle/>
                    <a:p>
                      <a:r>
                        <a:rPr lang="en-US" sz="1200" kern="1200" baseline="0" dirty="0" smtClean="0">
                          <a:solidFill>
                            <a:schemeClr val="dk1"/>
                          </a:solidFill>
                          <a:latin typeface="+mn-lt"/>
                          <a:ea typeface="+mn-ea"/>
                          <a:cs typeface="+mn-cs"/>
                        </a:rPr>
                        <a:t>yab config "ns.*"</a:t>
                      </a:r>
                      <a:endParaRPr lang="en-US" sz="1200" dirty="0"/>
                    </a:p>
                  </a:txBody>
                  <a:tcPr/>
                </a:tc>
                <a:tc>
                  <a:txBody>
                    <a:bodyPr/>
                    <a:lstStyle/>
                    <a:p>
                      <a:r>
                        <a:rPr lang="en-US" sz="1200" kern="1200" baseline="0" dirty="0" smtClean="0">
                          <a:solidFill>
                            <a:schemeClr val="dk1"/>
                          </a:solidFill>
                          <a:latin typeface="+mn-lt"/>
                          <a:ea typeface="+mn-ea"/>
                          <a:cs typeface="+mn-cs"/>
                        </a:rPr>
                        <a:t>Display name server settings.</a:t>
                      </a:r>
                      <a:endParaRPr lang="en-US" sz="1200" dirty="0"/>
                    </a:p>
                  </a:txBody>
                  <a:tcPr/>
                </a:tc>
              </a:tr>
              <a:tr h="286438">
                <a:tc>
                  <a:txBody>
                    <a:bodyPr/>
                    <a:lstStyle/>
                    <a:p>
                      <a:r>
                        <a:rPr lang="en-US" sz="1200" kern="1200" baseline="0" dirty="0" smtClean="0">
                          <a:solidFill>
                            <a:schemeClr val="dk1"/>
                          </a:solidFill>
                          <a:latin typeface="+mn-lt"/>
                          <a:ea typeface="+mn-ea"/>
                          <a:cs typeface="+mn-cs"/>
                        </a:rPr>
                        <a:t>yab config "appserver.*"</a:t>
                      </a:r>
                      <a:endParaRPr lang="en-US" sz="1200" dirty="0"/>
                    </a:p>
                  </a:txBody>
                  <a:tcPr/>
                </a:tc>
                <a:tc>
                  <a:txBody>
                    <a:bodyPr/>
                    <a:lstStyle/>
                    <a:p>
                      <a:r>
                        <a:rPr lang="en-US" sz="1200" kern="1200" baseline="0" dirty="0" smtClean="0">
                          <a:solidFill>
                            <a:schemeClr val="dk1"/>
                          </a:solidFill>
                          <a:latin typeface="+mn-lt"/>
                          <a:ea typeface="+mn-ea"/>
                          <a:cs typeface="+mn-cs"/>
                        </a:rPr>
                        <a:t>Display application server settings.</a:t>
                      </a:r>
                      <a:endParaRPr lang="en-US" sz="1200" dirty="0"/>
                    </a:p>
                  </a:txBody>
                  <a:tcPr/>
                </a:tc>
              </a:tr>
              <a:tr h="264405">
                <a:tc>
                  <a:txBody>
                    <a:bodyPr/>
                    <a:lstStyle/>
                    <a:p>
                      <a:r>
                        <a:rPr lang="en-US" sz="1200" kern="1200" baseline="0" dirty="0" smtClean="0">
                          <a:solidFill>
                            <a:schemeClr val="dk1"/>
                          </a:solidFill>
                          <a:latin typeface="+mn-lt"/>
                          <a:ea typeface="+mn-ea"/>
                          <a:cs typeface="+mn-cs"/>
                        </a:rPr>
                        <a:t>yab config "ws.*"</a:t>
                      </a:r>
                      <a:endParaRPr lang="en-US" sz="1200" dirty="0"/>
                    </a:p>
                  </a:txBody>
                  <a:tcPr/>
                </a:tc>
                <a:tc>
                  <a:txBody>
                    <a:bodyPr/>
                    <a:lstStyle/>
                    <a:p>
                      <a:r>
                        <a:rPr lang="en-US" sz="1200" kern="1200" baseline="0" dirty="0" smtClean="0">
                          <a:solidFill>
                            <a:schemeClr val="dk1"/>
                          </a:solidFill>
                          <a:latin typeface="+mn-lt"/>
                          <a:ea typeface="+mn-ea"/>
                          <a:cs typeface="+mn-cs"/>
                        </a:rPr>
                        <a:t>Display webspeed server settings.</a:t>
                      </a:r>
                      <a:endParaRPr lang="en-US" sz="1200" dirty="0"/>
                    </a:p>
                  </a:txBody>
                  <a:tcPr/>
                </a:tc>
              </a:tr>
              <a:tr h="298558">
                <a:tc>
                  <a:txBody>
                    <a:bodyPr/>
                    <a:lstStyle/>
                    <a:p>
                      <a:r>
                        <a:rPr lang="en-US" sz="1200" kern="1200" baseline="0" dirty="0" smtClean="0">
                          <a:solidFill>
                            <a:schemeClr val="dk1"/>
                          </a:solidFill>
                          <a:latin typeface="+mn-lt"/>
                          <a:ea typeface="+mn-ea"/>
                          <a:cs typeface="+mn-cs"/>
                        </a:rPr>
                        <a:t>yab config "wsa.*"</a:t>
                      </a:r>
                      <a:endParaRPr lang="en-US" sz="1200" dirty="0"/>
                    </a:p>
                  </a:txBody>
                  <a:tcPr/>
                </a:tc>
                <a:tc>
                  <a:txBody>
                    <a:bodyPr/>
                    <a:lstStyle/>
                    <a:p>
                      <a:r>
                        <a:rPr lang="en-US" sz="1200" kern="1200" baseline="0" dirty="0" smtClean="0">
                          <a:solidFill>
                            <a:schemeClr val="dk1"/>
                          </a:solidFill>
                          <a:latin typeface="+mn-lt"/>
                          <a:ea typeface="+mn-ea"/>
                          <a:cs typeface="+mn-cs"/>
                        </a:rPr>
                        <a:t>Display web services adapter settings.</a:t>
                      </a:r>
                      <a:endParaRPr lang="en-US" sz="1200" dirty="0"/>
                    </a:p>
                  </a:txBody>
                  <a:tcPr/>
                </a:tc>
              </a:tr>
              <a:tr h="253387">
                <a:tc>
                  <a:txBody>
                    <a:bodyPr/>
                    <a:lstStyle/>
                    <a:p>
                      <a:r>
                        <a:rPr lang="en-US" sz="1200" kern="1200" baseline="0" dirty="0" smtClean="0">
                          <a:solidFill>
                            <a:schemeClr val="dk1"/>
                          </a:solidFill>
                          <a:latin typeface="+mn-lt"/>
                          <a:ea typeface="+mn-ea"/>
                          <a:cs typeface="+mn-cs"/>
                        </a:rPr>
                        <a:t>yab config "aia.*"</a:t>
                      </a:r>
                      <a:endParaRPr lang="en-US" sz="1200" dirty="0"/>
                    </a:p>
                  </a:txBody>
                  <a:tcPr/>
                </a:tc>
                <a:tc>
                  <a:txBody>
                    <a:bodyPr/>
                    <a:lstStyle/>
                    <a:p>
                      <a:r>
                        <a:rPr lang="en-US" sz="1200" kern="1200" baseline="0" dirty="0" smtClean="0">
                          <a:solidFill>
                            <a:schemeClr val="dk1"/>
                          </a:solidFill>
                          <a:latin typeface="+mn-lt"/>
                          <a:ea typeface="+mn-ea"/>
                          <a:cs typeface="+mn-cs"/>
                        </a:rPr>
                        <a:t>Display application internet adapter settings.</a:t>
                      </a:r>
                      <a:endParaRPr lang="en-US" sz="1200" dirty="0"/>
                    </a:p>
                  </a:txBody>
                  <a:tcPr/>
                </a:tc>
              </a:tr>
              <a:tr h="298557">
                <a:tc>
                  <a:txBody>
                    <a:bodyPr/>
                    <a:lstStyle/>
                    <a:p>
                      <a:r>
                        <a:rPr lang="en-US" sz="1200" kern="1200" baseline="0" dirty="0" smtClean="0">
                          <a:solidFill>
                            <a:schemeClr val="dk1"/>
                          </a:solidFill>
                          <a:latin typeface="+mn-lt"/>
                          <a:ea typeface="+mn-ea"/>
                          <a:cs typeface="+mn-cs"/>
                        </a:rPr>
                        <a:t>yab config "tomcat.*"</a:t>
                      </a:r>
                      <a:endParaRPr lang="en-US" sz="1200" dirty="0"/>
                    </a:p>
                  </a:txBody>
                  <a:tcPr/>
                </a:tc>
                <a:tc>
                  <a:txBody>
                    <a:bodyPr/>
                    <a:lstStyle/>
                    <a:p>
                      <a:r>
                        <a:rPr lang="en-US" sz="1200" kern="1200" baseline="0" dirty="0" smtClean="0">
                          <a:solidFill>
                            <a:schemeClr val="dk1"/>
                          </a:solidFill>
                          <a:latin typeface="+mn-lt"/>
                          <a:ea typeface="+mn-ea"/>
                          <a:cs typeface="+mn-cs"/>
                        </a:rPr>
                        <a:t>Display tomcat server settings.</a:t>
                      </a:r>
                      <a:endParaRPr lang="en-US" sz="1200" dirty="0"/>
                    </a:p>
                  </a:txBody>
                  <a:tcPr/>
                </a:tc>
              </a:tr>
              <a:tr h="275421">
                <a:tc>
                  <a:txBody>
                    <a:bodyPr/>
                    <a:lstStyle/>
                    <a:p>
                      <a:r>
                        <a:rPr lang="en-US" sz="1200" kern="1200" baseline="0" dirty="0" smtClean="0">
                          <a:solidFill>
                            <a:schemeClr val="dk1"/>
                          </a:solidFill>
                          <a:latin typeface="+mn-lt"/>
                          <a:ea typeface="+mn-ea"/>
                          <a:cs typeface="+mn-cs"/>
                        </a:rPr>
                        <a:t>yab config "webapp.*"</a:t>
                      </a:r>
                      <a:endParaRPr lang="en-US" sz="1200" dirty="0"/>
                    </a:p>
                  </a:txBody>
                  <a:tcPr/>
                </a:tc>
                <a:tc>
                  <a:txBody>
                    <a:bodyPr/>
                    <a:lstStyle/>
                    <a:p>
                      <a:r>
                        <a:rPr lang="en-US" sz="1200" kern="1200" baseline="0" dirty="0" smtClean="0">
                          <a:solidFill>
                            <a:schemeClr val="dk1"/>
                          </a:solidFill>
                          <a:latin typeface="+mn-lt"/>
                          <a:ea typeface="+mn-ea"/>
                          <a:cs typeface="+mn-cs"/>
                        </a:rPr>
                        <a:t>Display web application settings.</a:t>
                      </a:r>
                      <a:endParaRPr lang="en-US" sz="1200" dirty="0"/>
                    </a:p>
                  </a:txBody>
                  <a:tcPr/>
                </a:tc>
              </a:tr>
              <a:tr h="297456">
                <a:tc>
                  <a:txBody>
                    <a:bodyPr/>
                    <a:lstStyle/>
                    <a:p>
                      <a:r>
                        <a:rPr lang="en-US" sz="1200" kern="1200" baseline="0" dirty="0" smtClean="0">
                          <a:solidFill>
                            <a:schemeClr val="dk1"/>
                          </a:solidFill>
                          <a:latin typeface="+mn-lt"/>
                          <a:ea typeface="+mn-ea"/>
                          <a:cs typeface="+mn-cs"/>
                        </a:rPr>
                        <a:t>yab config "code.*"</a:t>
                      </a:r>
                      <a:endParaRPr lang="en-US" sz="1200" dirty="0"/>
                    </a:p>
                  </a:txBody>
                  <a:tcPr/>
                </a:tc>
                <a:tc>
                  <a:txBody>
                    <a:bodyPr/>
                    <a:lstStyle/>
                    <a:p>
                      <a:r>
                        <a:rPr lang="en-US" sz="1200" kern="1200" baseline="0" dirty="0" smtClean="0">
                          <a:solidFill>
                            <a:schemeClr val="dk1"/>
                          </a:solidFill>
                          <a:latin typeface="+mn-lt"/>
                          <a:ea typeface="+mn-ea"/>
                          <a:cs typeface="+mn-cs"/>
                        </a:rPr>
                        <a:t>Display code compilation settings.</a:t>
                      </a:r>
                    </a:p>
                  </a:txBody>
                  <a:tcPr/>
                </a:tc>
              </a:tr>
              <a:tr h="420667">
                <a:tc>
                  <a:txBody>
                    <a:bodyPr/>
                    <a:lstStyle/>
                    <a:p>
                      <a:r>
                        <a:rPr lang="en-US" sz="1200" kern="1200" baseline="0" dirty="0" smtClean="0">
                          <a:solidFill>
                            <a:schemeClr val="dk1"/>
                          </a:solidFill>
                          <a:latin typeface="+mn-lt"/>
                          <a:ea typeface="+mn-ea"/>
                          <a:cs typeface="+mn-cs"/>
                        </a:rPr>
                        <a:t>yab config "*work*dir"</a:t>
                      </a:r>
                      <a:endParaRPr lang="en-US" sz="1200" dirty="0"/>
                    </a:p>
                  </a:txBody>
                  <a:tcPr/>
                </a:tc>
                <a:tc>
                  <a:txBody>
                    <a:bodyPr/>
                    <a:lstStyle/>
                    <a:p>
                      <a:r>
                        <a:rPr lang="en-US" sz="1200" kern="1200" baseline="0" dirty="0" smtClean="0">
                          <a:solidFill>
                            <a:schemeClr val="dk1"/>
                          </a:solidFill>
                          <a:latin typeface="+mn-lt"/>
                          <a:ea typeface="+mn-ea"/>
                          <a:cs typeface="+mn-cs"/>
                        </a:rPr>
                        <a:t>Display the work directory settings.</a:t>
                      </a:r>
                      <a:endParaRPr lang="en-US" sz="1200" dirty="0"/>
                    </a:p>
                  </a:txBody>
                  <a:tcPr/>
                </a:tc>
              </a:tr>
            </a:tbl>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(-trace) option is used to see how a setting was resolved to its current value.</a:t>
            </a:r>
            <a:endParaRPr lang="en-US" dirty="0"/>
          </a:p>
        </p:txBody>
      </p:sp>
      <p:sp>
        <p:nvSpPr>
          <p:cNvPr id="3" name="Title 2"/>
          <p:cNvSpPr>
            <a:spLocks noGrp="1"/>
          </p:cNvSpPr>
          <p:nvPr>
            <p:ph type="title"/>
          </p:nvPr>
        </p:nvSpPr>
        <p:spPr/>
        <p:txBody>
          <a:bodyPr/>
          <a:lstStyle/>
          <a:p>
            <a:r>
              <a:rPr lang="en-US" dirty="0" smtClean="0"/>
              <a:t>config</a:t>
            </a:r>
            <a:endParaRPr lang="en-US" dirty="0"/>
          </a:p>
        </p:txBody>
      </p:sp>
      <p:sp>
        <p:nvSpPr>
          <p:cNvPr id="5" name="TextBox 4"/>
          <p:cNvSpPr txBox="1"/>
          <p:nvPr/>
        </p:nvSpPr>
        <p:spPr>
          <a:xfrm>
            <a:off x="154236" y="2071159"/>
            <a:ext cx="8857562" cy="2246769"/>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-trace config languages</a:t>
            </a:r>
          </a:p>
          <a:p>
            <a:pPr algn="l"/>
            <a:r>
              <a:rPr lang="en-US" sz="2000" dirty="0" smtClean="0">
                <a:latin typeface="Courier New" pitchFamily="49" charset="0"/>
                <a:cs typeface="Courier New" pitchFamily="49" charset="0"/>
              </a:rPr>
              <a:t>languages=us,ch</a:t>
            </a:r>
          </a:p>
          <a:p>
            <a:pPr lvl="1" algn="l"/>
            <a:r>
              <a:rPr lang="en-US" sz="2000" dirty="0" smtClean="0">
                <a:latin typeface="Courier New" pitchFamily="49" charset="0"/>
                <a:cs typeface="Courier New" pitchFamily="49" charset="0"/>
              </a:rPr>
              <a:t>us,ch : build/config/system/</a:t>
            </a:r>
            <a:r>
              <a:rPr lang="en-US" sz="2000" dirty="0" smtClean="0">
                <a:latin typeface="Courier New" pitchFamily="49" charset="0"/>
                <a:cs typeface="Courier New" pitchFamily="49" charset="0"/>
              </a:rPr>
              <a:t>environment.properties</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   us :</a:t>
            </a:r>
          </a:p>
          <a:p>
            <a:pPr algn="l"/>
            <a:r>
              <a:rPr lang="en-US" sz="2000" dirty="0" smtClean="0">
                <a:latin typeface="Courier New" pitchFamily="49" charset="0"/>
                <a:cs typeface="Courier New" pitchFamily="49" charset="0"/>
              </a:rPr>
              <a:t>build/config/packages/yab-</a:t>
            </a:r>
            <a:r>
              <a:rPr lang="en-US" sz="2000" dirty="0" smtClean="0">
                <a:latin typeface="Courier New" pitchFamily="49" charset="0"/>
                <a:cs typeface="Courier New" pitchFamily="49" charset="0"/>
              </a:rPr>
              <a:t>ee</a:t>
            </a:r>
            <a:r>
              <a:rPr lang="en-US" sz="2000" dirty="0" smtClean="0">
                <a:latin typeface="Courier New" pitchFamily="49" charset="0"/>
                <a:cs typeface="Courier New" pitchFamily="49" charset="0"/>
              </a:rPr>
              <a:t>-foundation/1/3/0/50/important/</a:t>
            </a:r>
            <a:r>
              <a:rPr lang="en-US" sz="2000" dirty="0" smtClean="0">
                <a:latin typeface="Courier New" pitchFamily="49" charset="0"/>
                <a:cs typeface="Courier New" pitchFamily="49" charset="0"/>
              </a:rPr>
              <a:t>yab-ee-foundation.propert</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ies</a:t>
            </a:r>
            <a:endParaRPr lang="en-US" sz="20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i="1" dirty="0" smtClean="0"/>
              <a:t>fin-sync-run command runs Financials synchronization.</a:t>
            </a:r>
          </a:p>
          <a:p>
            <a:r>
              <a:rPr lang="en-US" dirty="0" smtClean="0"/>
              <a:t>Ex. Runs a full synchronization</a:t>
            </a:r>
          </a:p>
          <a:p>
            <a:endParaRPr lang="en-US" dirty="0" smtClean="0"/>
          </a:p>
          <a:p>
            <a:endParaRPr lang="en-US" dirty="0" smtClean="0"/>
          </a:p>
          <a:p>
            <a:r>
              <a:rPr lang="en-US" dirty="0" smtClean="0"/>
              <a:t>Ex. Runs a specific topic.</a:t>
            </a:r>
            <a:endParaRPr lang="en-US" dirty="0"/>
          </a:p>
        </p:txBody>
      </p:sp>
      <p:sp>
        <p:nvSpPr>
          <p:cNvPr id="3" name="Title 2"/>
          <p:cNvSpPr>
            <a:spLocks noGrp="1"/>
          </p:cNvSpPr>
          <p:nvPr>
            <p:ph type="title"/>
          </p:nvPr>
        </p:nvSpPr>
        <p:spPr/>
        <p:txBody>
          <a:bodyPr/>
          <a:lstStyle/>
          <a:p>
            <a:r>
              <a:rPr lang="en-US" dirty="0" smtClean="0"/>
              <a:t>fin-sync-run</a:t>
            </a:r>
            <a:endParaRPr lang="en-US" dirty="0"/>
          </a:p>
        </p:txBody>
      </p:sp>
      <p:sp>
        <p:nvSpPr>
          <p:cNvPr id="5" name="TextBox 4"/>
          <p:cNvSpPr txBox="1"/>
          <p:nvPr/>
        </p:nvSpPr>
        <p:spPr>
          <a:xfrm>
            <a:off x="903384" y="2599981"/>
            <a:ext cx="7315200"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fin-sync-run</a:t>
            </a:r>
            <a:endParaRPr lang="en-US" sz="2400" dirty="0">
              <a:latin typeface="Courier New" pitchFamily="49" charset="0"/>
              <a:cs typeface="Courier New" pitchFamily="49" charset="0"/>
            </a:endParaRPr>
          </a:p>
        </p:txBody>
      </p:sp>
      <p:sp>
        <p:nvSpPr>
          <p:cNvPr id="6" name="TextBox 5"/>
          <p:cNvSpPr txBox="1"/>
          <p:nvPr/>
        </p:nvSpPr>
        <p:spPr>
          <a:xfrm>
            <a:off x="914400" y="4230477"/>
            <a:ext cx="7315200" cy="461665"/>
          </a:xfrm>
          <a:prstGeom prst="rect">
            <a:avLst/>
          </a:prstGeom>
          <a:noFill/>
          <a:ln>
            <a:solidFill>
              <a:schemeClr val="tx1"/>
            </a:solidFill>
          </a:ln>
        </p:spPr>
        <p:txBody>
          <a:bodyPr wrap="square" rtlCol="0">
            <a:spAutoFit/>
          </a:bodyPr>
          <a:lstStyle/>
          <a:p>
            <a:r>
              <a:rPr lang="en-US" sz="2400" dirty="0" smtClean="0">
                <a:latin typeface="Courier New" pitchFamily="49" charset="0"/>
                <a:cs typeface="Courier New" pitchFamily="49" charset="0"/>
              </a:rPr>
              <a:t>&gt; yab -topic:Topic15 fin-sync-run</a:t>
            </a:r>
            <a:endParaRPr lang="en-US" sz="2400" dirty="0">
              <a:latin typeface="Courier New" pitchFamily="49" charset="0"/>
              <a:cs typeface="Courier New" pitchFamily="49"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i="1" dirty="0" smtClean="0"/>
              <a:t>help command displays documentation for commands and configuration settings.</a:t>
            </a:r>
          </a:p>
          <a:p>
            <a:r>
              <a:rPr lang="en-US" dirty="0" smtClean="0"/>
              <a:t>When executed without any arguments the most important management commands are displayed:</a:t>
            </a:r>
            <a:endParaRPr lang="en-US" dirty="0"/>
          </a:p>
        </p:txBody>
      </p:sp>
      <p:sp>
        <p:nvSpPr>
          <p:cNvPr id="3" name="Title 2"/>
          <p:cNvSpPr>
            <a:spLocks noGrp="1"/>
          </p:cNvSpPr>
          <p:nvPr>
            <p:ph type="title"/>
          </p:nvPr>
        </p:nvSpPr>
        <p:spPr/>
        <p:txBody>
          <a:bodyPr/>
          <a:lstStyle/>
          <a:p>
            <a:r>
              <a:rPr lang="en-US" dirty="0" smtClean="0"/>
              <a:t>help</a:t>
            </a:r>
            <a:endParaRPr lang="en-US" dirty="0"/>
          </a:p>
        </p:txBody>
      </p:sp>
      <p:sp>
        <p:nvSpPr>
          <p:cNvPr id="5" name="TextBox 4"/>
          <p:cNvSpPr txBox="1"/>
          <p:nvPr/>
        </p:nvSpPr>
        <p:spPr>
          <a:xfrm>
            <a:off x="892366" y="3439303"/>
            <a:ext cx="7799941" cy="2308324"/>
          </a:xfrm>
          <a:prstGeom prst="rect">
            <a:avLst/>
          </a:prstGeom>
          <a:noFill/>
        </p:spPr>
        <p:txBody>
          <a:bodyPr wrap="square" rtlCol="0">
            <a:spAutoFit/>
          </a:bodyPr>
          <a:lstStyle/>
          <a:p>
            <a:pPr algn="l"/>
            <a:r>
              <a:rPr lang="en-US" sz="1200" dirty="0" smtClean="0">
                <a:latin typeface="Courier New" pitchFamily="49" charset="0"/>
                <a:cs typeface="Courier New" pitchFamily="49" charset="0"/>
              </a:rPr>
              <a:t>&gt; yab help</a:t>
            </a:r>
          </a:p>
          <a:p>
            <a:pPr algn="l"/>
            <a:r>
              <a:rPr lang="en-US" sz="1200" dirty="0" smtClean="0">
                <a:latin typeface="Courier New" pitchFamily="49" charset="0"/>
                <a:cs typeface="Courier New" pitchFamily="49" charset="0"/>
              </a:rPr>
              <a:t>PROCESSES</a:t>
            </a:r>
          </a:p>
          <a:p>
            <a:pPr algn="l"/>
            <a:r>
              <a:rPr lang="en-US" sz="1200" dirty="0" smtClean="0">
                <a:latin typeface="Courier New" pitchFamily="49" charset="0"/>
                <a:cs typeface="Courier New" pitchFamily="49" charset="0"/>
              </a:rPr>
              <a:t>	clean 		Removes temporary files.</a:t>
            </a:r>
          </a:p>
          <a:p>
            <a:pPr algn="l"/>
            <a:r>
              <a:rPr lang="en-US" sz="1200" dirty="0" smtClean="0">
                <a:latin typeface="Courier New" pitchFamily="49" charset="0"/>
                <a:cs typeface="Courier New" pitchFamily="49" charset="0"/>
              </a:rPr>
              <a:t>	config 		configuration settings.</a:t>
            </a:r>
          </a:p>
          <a:p>
            <a:pPr lvl="2" algn="l"/>
            <a:r>
              <a:rPr lang="en-US" sz="1200" dirty="0" smtClean="0">
                <a:latin typeface="Courier New" pitchFamily="49" charset="0"/>
                <a:cs typeface="Courier New" pitchFamily="49" charset="0"/>
              </a:rPr>
              <a:t>help 		</a:t>
            </a:r>
            <a:r>
              <a:rPr lang="en-US" sz="1200" dirty="0" smtClean="0">
                <a:latin typeface="Courier New" pitchFamily="49" charset="0"/>
                <a:cs typeface="Courier New" pitchFamily="49" charset="0"/>
              </a:rPr>
              <a:t>help</a:t>
            </a:r>
            <a:r>
              <a:rPr lang="en-US" sz="1200" dirty="0" smtClean="0">
                <a:latin typeface="Courier New" pitchFamily="49" charset="0"/>
                <a:cs typeface="Courier New" pitchFamily="49" charset="0"/>
              </a:rPr>
              <a:t> for configuration settings and processes.</a:t>
            </a:r>
          </a:p>
          <a:p>
            <a:pPr algn="l"/>
            <a:r>
              <a:rPr lang="en-US" sz="1200" dirty="0" smtClean="0">
                <a:latin typeface="Courier New" pitchFamily="49" charset="0"/>
                <a:cs typeface="Courier New" pitchFamily="49" charset="0"/>
              </a:rPr>
              <a:t>	info 		Prints diagnostic information.</a:t>
            </a:r>
          </a:p>
          <a:p>
            <a:pPr algn="l"/>
            <a:r>
              <a:rPr lang="en-US" sz="1200" dirty="0" smtClean="0">
                <a:latin typeface="Courier New" pitchFamily="49" charset="0"/>
                <a:cs typeface="Courier New" pitchFamily="49" charset="0"/>
              </a:rPr>
              <a:t>	reconfigure 	Updates the environment configuration files.</a:t>
            </a:r>
          </a:p>
          <a:p>
            <a:pPr algn="l"/>
            <a:r>
              <a:rPr lang="en-US" sz="1200" dirty="0" smtClean="0">
                <a:latin typeface="Courier New" pitchFamily="49" charset="0"/>
                <a:cs typeface="Courier New" pitchFamily="49" charset="0"/>
              </a:rPr>
              <a:t>	start 		Starts the environment.</a:t>
            </a:r>
          </a:p>
          <a:p>
            <a:pPr algn="l"/>
            <a:r>
              <a:rPr lang="en-US" sz="1200" dirty="0" smtClean="0">
                <a:latin typeface="Courier New" pitchFamily="49" charset="0"/>
                <a:cs typeface="Courier New" pitchFamily="49" charset="0"/>
              </a:rPr>
              <a:t>	status 		Checks the status of servers.</a:t>
            </a:r>
          </a:p>
          <a:p>
            <a:pPr algn="l"/>
            <a:r>
              <a:rPr lang="en-US" sz="1200" dirty="0" smtClean="0">
                <a:latin typeface="Courier New" pitchFamily="49" charset="0"/>
                <a:cs typeface="Courier New" pitchFamily="49" charset="0"/>
              </a:rPr>
              <a:t>	stop 		Stops the environment.</a:t>
            </a:r>
          </a:p>
          <a:p>
            <a:pPr algn="l"/>
            <a:r>
              <a:rPr lang="en-US" sz="1200" dirty="0" smtClean="0">
                <a:latin typeface="Courier New" pitchFamily="49" charset="0"/>
                <a:cs typeface="Courier New" pitchFamily="49" charset="0"/>
              </a:rPr>
              <a:t>	update 		Updates the environment.</a:t>
            </a:r>
          </a:p>
          <a:p>
            <a:pPr algn="l"/>
            <a:r>
              <a:rPr lang="en-US" sz="1200" dirty="0" smtClean="0">
                <a:latin typeface="Courier New" pitchFamily="49" charset="0"/>
                <a:cs typeface="Courier New" pitchFamily="49" charset="0"/>
              </a:rPr>
              <a:t>	validate 		Validates the environment.</a:t>
            </a:r>
            <a:endParaRPr lang="en-US" sz="1200" dirty="0">
              <a:latin typeface="Courier New" pitchFamily="49" charset="0"/>
              <a:cs typeface="Courier New" pitchFamily="49"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If an argument is supplied and it exactly matches the name of a process or a configuration setting, the documentation for that resource will be displayed.</a:t>
            </a:r>
            <a:endParaRPr lang="en-US" dirty="0"/>
          </a:p>
        </p:txBody>
      </p:sp>
      <p:sp>
        <p:nvSpPr>
          <p:cNvPr id="3" name="Title 2"/>
          <p:cNvSpPr>
            <a:spLocks noGrp="1"/>
          </p:cNvSpPr>
          <p:nvPr>
            <p:ph type="title"/>
          </p:nvPr>
        </p:nvSpPr>
        <p:spPr/>
        <p:txBody>
          <a:bodyPr/>
          <a:lstStyle/>
          <a:p>
            <a:r>
              <a:rPr lang="en-US" dirty="0" smtClean="0"/>
              <a:t>help</a:t>
            </a:r>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help</a:t>
            </a:r>
            <a:endParaRPr lang="en-US" dirty="0"/>
          </a:p>
        </p:txBody>
      </p:sp>
      <p:sp>
        <p:nvSpPr>
          <p:cNvPr id="5" name="TextBox 4"/>
          <p:cNvSpPr txBox="1"/>
          <p:nvPr/>
        </p:nvSpPr>
        <p:spPr>
          <a:xfrm>
            <a:off x="616942" y="1200837"/>
            <a:ext cx="7888077" cy="4708981"/>
          </a:xfrm>
          <a:prstGeom prst="rect">
            <a:avLst/>
          </a:prstGeom>
          <a:noFill/>
          <a:ln>
            <a:solidFill>
              <a:schemeClr val="tx1"/>
            </a:solidFill>
          </a:ln>
        </p:spPr>
        <p:txBody>
          <a:bodyPr wrap="square" rtlCol="0">
            <a:spAutoFit/>
          </a:bodyPr>
          <a:lstStyle/>
          <a:p>
            <a:pPr algn="l"/>
            <a:r>
              <a:rPr lang="en-US" sz="1000" dirty="0" smtClean="0">
                <a:latin typeface="Courier New" pitchFamily="49" charset="0"/>
                <a:cs typeface="Courier New" pitchFamily="49" charset="0"/>
              </a:rPr>
              <a:t>&gt; yab help config</a:t>
            </a:r>
          </a:p>
          <a:p>
            <a:pPr algn="l"/>
            <a:r>
              <a:rPr lang="en-US" sz="1000" dirty="0" smtClean="0">
                <a:latin typeface="Courier New" pitchFamily="49" charset="0"/>
                <a:cs typeface="Courier New" pitchFamily="49" charset="0"/>
              </a:rPr>
              <a:t>PROCESS</a:t>
            </a:r>
          </a:p>
          <a:p>
            <a:pPr algn="l"/>
            <a:r>
              <a:rPr lang="en-US" sz="1000" dirty="0" smtClean="0">
                <a:latin typeface="Courier New" pitchFamily="49" charset="0"/>
                <a:cs typeface="Courier New" pitchFamily="49" charset="0"/>
              </a:rPr>
              <a:t>	config - Prints configuration settings.</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DESCRIPTION</a:t>
            </a:r>
          </a:p>
          <a:p>
            <a:pPr algn="l"/>
            <a:r>
              <a:rPr lang="en-US" sz="1000" dirty="0" smtClean="0">
                <a:latin typeface="Courier New" pitchFamily="49" charset="0"/>
                <a:cs typeface="Courier New" pitchFamily="49" charset="0"/>
              </a:rPr>
              <a:t>	Called without any arguments, all configuration settings with a value will be</a:t>
            </a:r>
          </a:p>
          <a:p>
            <a:pPr algn="l"/>
            <a:r>
              <a:rPr lang="en-US" sz="1000" dirty="0" smtClean="0">
                <a:latin typeface="Courier New" pitchFamily="49" charset="0"/>
                <a:cs typeface="Courier New" pitchFamily="49" charset="0"/>
              </a:rPr>
              <a:t>printed (and the option '-all' will include the configuration</a:t>
            </a:r>
          </a:p>
          <a:p>
            <a:pPr algn="l"/>
            <a:r>
              <a:rPr lang="en-US" sz="1000" dirty="0" smtClean="0">
                <a:latin typeface="Courier New" pitchFamily="49" charset="0"/>
                <a:cs typeface="Courier New" pitchFamily="49" charset="0"/>
              </a:rPr>
              <a:t>	settings without a value). Otherwise, arguments can be used to select the</a:t>
            </a:r>
          </a:p>
          <a:p>
            <a:pPr algn="l"/>
            <a:r>
              <a:rPr lang="en-US" sz="1000" dirty="0" smtClean="0">
                <a:latin typeface="Courier New" pitchFamily="49" charset="0"/>
                <a:cs typeface="Courier New" pitchFamily="49" charset="0"/>
              </a:rPr>
              <a:t>settings to print. The meta character '*' is used to match 0 or more</a:t>
            </a:r>
          </a:p>
          <a:p>
            <a:pPr algn="l"/>
            <a:r>
              <a:rPr lang="en-US" sz="1000" dirty="0" smtClean="0">
                <a:latin typeface="Courier New" pitchFamily="49" charset="0"/>
                <a:cs typeface="Courier New" pitchFamily="49" charset="0"/>
              </a:rPr>
              <a:t>characters.</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TIP: When using meta characters, quote the argument to prevent the shell from</a:t>
            </a:r>
          </a:p>
          <a:p>
            <a:pPr algn="l"/>
            <a:r>
              <a:rPr lang="en-US" sz="1000" dirty="0" smtClean="0">
                <a:latin typeface="Courier New" pitchFamily="49" charset="0"/>
                <a:cs typeface="Courier New" pitchFamily="49" charset="0"/>
              </a:rPr>
              <a:t>processing the meta character.</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	Ex.</a:t>
            </a:r>
          </a:p>
          <a:p>
            <a:pPr algn="l"/>
            <a:r>
              <a:rPr lang="en-US" sz="1000" dirty="0" smtClean="0">
                <a:latin typeface="Courier New" pitchFamily="49" charset="0"/>
                <a:cs typeface="Courier New" pitchFamily="49" charset="0"/>
              </a:rPr>
              <a:t>	</a:t>
            </a:r>
            <a:r>
              <a:rPr lang="en-US" sz="1000" dirty="0" smtClean="0">
                <a:latin typeface="Courier New" pitchFamily="49" charset="0"/>
                <a:cs typeface="Courier New" pitchFamily="49" charset="0"/>
              </a:rPr>
              <a:t>packages.qracore.version</a:t>
            </a:r>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	"packages.*.version"</a:t>
            </a:r>
          </a:p>
          <a:p>
            <a:pPr algn="l"/>
            <a:r>
              <a:rPr lang="en-US" sz="1000" dirty="0" smtClean="0">
                <a:latin typeface="Courier New" pitchFamily="49" charset="0"/>
                <a:cs typeface="Courier New" pitchFamily="49" charset="0"/>
              </a:rPr>
              <a:t>	"packages.*"</a:t>
            </a:r>
          </a:p>
          <a:p>
            <a:pPr algn="l"/>
            <a:r>
              <a:rPr lang="en-US" sz="1000" dirty="0" smtClean="0">
                <a:latin typeface="Courier New" pitchFamily="49" charset="0"/>
                <a:cs typeface="Courier New" pitchFamily="49" charset="0"/>
              </a:rPr>
              <a:t>OPTIONS</a:t>
            </a:r>
          </a:p>
          <a:p>
            <a:pPr algn="l"/>
            <a:r>
              <a:rPr lang="en-US" sz="1000" dirty="0" smtClean="0">
                <a:latin typeface="Courier New" pitchFamily="49" charset="0"/>
                <a:cs typeface="Courier New" pitchFamily="49" charset="0"/>
              </a:rPr>
              <a:t>Name Description</a:t>
            </a:r>
          </a:p>
          <a:p>
            <a:pPr algn="l"/>
            <a:r>
              <a:rPr lang="en-US" sz="1000" dirty="0" smtClean="0">
                <a:latin typeface="Courier New" pitchFamily="49" charset="0"/>
                <a:cs typeface="Courier New" pitchFamily="49" charset="0"/>
              </a:rPr>
              <a:t>----- -----------</a:t>
            </a:r>
          </a:p>
          <a:p>
            <a:pPr algn="l"/>
            <a:r>
              <a:rPr lang="en-US" sz="1000" dirty="0" smtClean="0">
                <a:latin typeface="Courier New" pitchFamily="49" charset="0"/>
                <a:cs typeface="Courier New" pitchFamily="49" charset="0"/>
              </a:rPr>
              <a:t>all 		When true includes settings without a value.</a:t>
            </a:r>
          </a:p>
          <a:p>
            <a:pPr algn="l"/>
            <a:r>
              <a:rPr lang="en-US" sz="1000" dirty="0" smtClean="0">
                <a:latin typeface="Courier New" pitchFamily="49" charset="0"/>
                <a:cs typeface="Courier New" pitchFamily="49" charset="0"/>
              </a:rPr>
              <a:t>		Default: false</a:t>
            </a:r>
          </a:p>
          <a:p>
            <a:pPr algn="l"/>
            <a:r>
              <a:rPr lang="en-US" sz="1000" dirty="0" smtClean="0">
                <a:latin typeface="Courier New" pitchFamily="49" charset="0"/>
                <a:cs typeface="Courier New" pitchFamily="49" charset="0"/>
              </a:rPr>
              <a:t>skip-resolution 	When true references are not resolved.</a:t>
            </a:r>
          </a:p>
          <a:p>
            <a:pPr algn="l"/>
            <a:r>
              <a:rPr lang="en-US" sz="1000" dirty="0" smtClean="0">
                <a:latin typeface="Courier New" pitchFamily="49" charset="0"/>
                <a:cs typeface="Courier New" pitchFamily="49" charset="0"/>
              </a:rPr>
              <a:t>		Default: false</a:t>
            </a:r>
          </a:p>
          <a:p>
            <a:pPr algn="l"/>
            <a:r>
              <a:rPr lang="en-US" sz="1000" dirty="0" smtClean="0">
                <a:latin typeface="Courier New" pitchFamily="49" charset="0"/>
                <a:cs typeface="Courier New" pitchFamily="49" charset="0"/>
              </a:rPr>
              <a:t>skip-value 		When true values will not be printed.</a:t>
            </a:r>
          </a:p>
          <a:p>
            <a:pPr algn="l"/>
            <a:r>
              <a:rPr lang="en-US" sz="1000" dirty="0" smtClean="0">
                <a:latin typeface="Courier New" pitchFamily="49" charset="0"/>
                <a:cs typeface="Courier New" pitchFamily="49" charset="0"/>
              </a:rPr>
              <a:t>		Default: false</a:t>
            </a:r>
          </a:p>
          <a:p>
            <a:pPr algn="l"/>
            <a:r>
              <a:rPr lang="en-US" sz="1000" dirty="0" smtClean="0">
                <a:latin typeface="Courier New" pitchFamily="49" charset="0"/>
                <a:cs typeface="Courier New" pitchFamily="49" charset="0"/>
              </a:rPr>
              <a:t>trace 		When true additional information is printed to show how a</a:t>
            </a:r>
          </a:p>
          <a:p>
            <a:pPr algn="l"/>
            <a:r>
              <a:rPr lang="en-US" sz="1000" dirty="0" smtClean="0">
                <a:latin typeface="Courier New" pitchFamily="49" charset="0"/>
                <a:cs typeface="Courier New" pitchFamily="49" charset="0"/>
              </a:rPr>
              <a:t>		configuration setting was resolved.</a:t>
            </a:r>
          </a:p>
          <a:p>
            <a:pPr algn="l"/>
            <a:r>
              <a:rPr lang="en-US" sz="1000" dirty="0" smtClean="0">
                <a:latin typeface="Courier New" pitchFamily="49" charset="0"/>
                <a:cs typeface="Courier New" pitchFamily="49" charset="0"/>
              </a:rPr>
              <a:t>		Default: false</a:t>
            </a:r>
            <a:endParaRPr lang="en-US" sz="1000" dirty="0">
              <a:latin typeface="Courier New" pitchFamily="49" charset="0"/>
              <a:cs typeface="Courier New" pitchFamily="49"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help</a:t>
            </a:r>
            <a:endParaRPr lang="en-US" dirty="0"/>
          </a:p>
        </p:txBody>
      </p:sp>
      <p:sp>
        <p:nvSpPr>
          <p:cNvPr id="6" name="TextBox 5"/>
          <p:cNvSpPr txBox="1"/>
          <p:nvPr/>
        </p:nvSpPr>
        <p:spPr>
          <a:xfrm>
            <a:off x="545747" y="1739990"/>
            <a:ext cx="8024954" cy="3108543"/>
          </a:xfrm>
          <a:prstGeom prst="rect">
            <a:avLst/>
          </a:prstGeom>
          <a:noFill/>
          <a:ln>
            <a:solidFill>
              <a:schemeClr val="tx1"/>
            </a:solidFill>
          </a:ln>
        </p:spPr>
        <p:txBody>
          <a:bodyPr wrap="none" rtlCol="0">
            <a:spAutoFit/>
          </a:bodyPr>
          <a:lstStyle/>
          <a:p>
            <a:pPr algn="l">
              <a:buFont typeface="Wingdings"/>
              <a:buChar char="Ø"/>
            </a:pPr>
            <a:r>
              <a:rPr lang="en-US" sz="1400" dirty="0" smtClean="0">
                <a:latin typeface="Courier New" pitchFamily="49" charset="0"/>
                <a:cs typeface="Courier New" pitchFamily="49" charset="0"/>
              </a:rPr>
              <a:t>yab help </a:t>
            </a:r>
            <a:r>
              <a:rPr lang="en-US" sz="1400" dirty="0" smtClean="0">
                <a:latin typeface="Courier New" pitchFamily="49" charset="0"/>
                <a:cs typeface="Courier New" pitchFamily="49" charset="0"/>
              </a:rPr>
              <a:t>appserver.crm.srvrlogginglevel</a:t>
            </a:r>
            <a:endParaRPr lang="en-US" sz="1400" dirty="0" smtClean="0">
              <a:latin typeface="Courier New" pitchFamily="49" charset="0"/>
              <a:cs typeface="Courier New" pitchFamily="49" charset="0"/>
            </a:endParaRPr>
          </a:p>
          <a:p>
            <a:pPr algn="l">
              <a:buFont typeface="Wingdings"/>
              <a:buChar char="Ø"/>
            </a:pPr>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SETTINGS</a:t>
            </a:r>
          </a:p>
          <a:p>
            <a:pPr algn="l"/>
            <a:endParaRPr lang="en-US" sz="14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appserver.srvrlogginglevel</a:t>
            </a:r>
            <a:r>
              <a:rPr lang="en-US" sz="1400" dirty="0" smtClean="0">
                <a:latin typeface="Courier New" pitchFamily="49" charset="0"/>
                <a:cs typeface="Courier New" pitchFamily="49" charset="0"/>
              </a:rPr>
              <a:t> Logging level for messages into the server log</a:t>
            </a:r>
          </a:p>
          <a:p>
            <a:pPr algn="l"/>
            <a:r>
              <a:rPr lang="en-US" sz="1400" dirty="0" smtClean="0">
                <a:latin typeface="Courier New" pitchFamily="49" charset="0"/>
                <a:cs typeface="Courier New" pitchFamily="49" charset="0"/>
              </a:rPr>
              <a:t>file.</a:t>
            </a:r>
          </a:p>
          <a:p>
            <a:pPr algn="l"/>
            <a:r>
              <a:rPr lang="en-US" sz="1400" dirty="0" smtClean="0">
                <a:latin typeface="Courier New" pitchFamily="49" charset="0"/>
                <a:cs typeface="Courier New" pitchFamily="49" charset="0"/>
              </a:rPr>
              <a:t>		0 - No log file written</a:t>
            </a:r>
          </a:p>
          <a:p>
            <a:pPr algn="l"/>
            <a:r>
              <a:rPr lang="en-US" sz="1400" dirty="0" smtClean="0">
                <a:latin typeface="Courier New" pitchFamily="49" charset="0"/>
                <a:cs typeface="Courier New" pitchFamily="49" charset="0"/>
              </a:rPr>
              <a:t>		1 - Error only</a:t>
            </a:r>
          </a:p>
          <a:p>
            <a:pPr lvl="4" algn="l"/>
            <a:r>
              <a:rPr lang="en-US" sz="1400" dirty="0" smtClean="0">
                <a:latin typeface="Courier New" pitchFamily="49" charset="0"/>
                <a:cs typeface="Courier New" pitchFamily="49" charset="0"/>
              </a:rPr>
              <a:t>2 - Basic</a:t>
            </a:r>
          </a:p>
          <a:p>
            <a:pPr algn="l"/>
            <a:r>
              <a:rPr lang="en-US" sz="1400" dirty="0" smtClean="0">
                <a:latin typeface="Courier New" pitchFamily="49" charset="0"/>
                <a:cs typeface="Courier New" pitchFamily="49" charset="0"/>
              </a:rPr>
              <a:t>		3 - Verbose</a:t>
            </a:r>
          </a:p>
          <a:p>
            <a:pPr algn="l"/>
            <a:r>
              <a:rPr lang="en-US" sz="1400" dirty="0" smtClean="0">
                <a:latin typeface="Courier New" pitchFamily="49" charset="0"/>
                <a:cs typeface="Courier New" pitchFamily="49" charset="0"/>
              </a:rPr>
              <a:t>		4 - Extended</a:t>
            </a:r>
          </a:p>
          <a:p>
            <a:pPr algn="l"/>
            <a:r>
              <a:rPr lang="en-US" sz="1400" dirty="0" smtClean="0">
                <a:latin typeface="Courier New" pitchFamily="49" charset="0"/>
                <a:cs typeface="Courier New" pitchFamily="49" charset="0"/>
              </a:rPr>
              <a:t>		This property can be dynamically updated.</a:t>
            </a:r>
          </a:p>
          <a:p>
            <a:pPr algn="l"/>
            <a:r>
              <a:rPr lang="en-US" sz="1400" dirty="0" smtClean="0">
                <a:latin typeface="Courier New" pitchFamily="49" charset="0"/>
                <a:cs typeface="Courier New" pitchFamily="49" charset="0"/>
              </a:rPr>
              <a:t>Dynamic changes affect</a:t>
            </a:r>
          </a:p>
          <a:p>
            <a:pPr algn="l"/>
            <a:r>
              <a:rPr lang="en-US" sz="1400" dirty="0" smtClean="0">
                <a:latin typeface="Courier New" pitchFamily="49" charset="0"/>
                <a:cs typeface="Courier New" pitchFamily="49" charset="0"/>
              </a:rPr>
              <a:t>		both current and new brokers and/or agents.</a:t>
            </a:r>
            <a:endParaRPr lang="en-US" sz="1400" dirty="0">
              <a:latin typeface="Courier New" pitchFamily="49" charset="0"/>
              <a:cs typeface="Courier New" pitchFamily="49"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29658" y="891610"/>
            <a:ext cx="8257141" cy="5424523"/>
          </a:xfrm>
        </p:spPr>
        <p:txBody>
          <a:bodyPr/>
          <a:lstStyle/>
          <a:p>
            <a:pPr>
              <a:buNone/>
            </a:pPr>
            <a:r>
              <a:rPr lang="en-US" dirty="0" smtClean="0"/>
              <a:t>The QAD Enterprise Edition environment should be started before accessing a client.</a:t>
            </a:r>
            <a:endParaRPr lang="en-US" dirty="0"/>
          </a:p>
        </p:txBody>
      </p:sp>
      <p:sp>
        <p:nvSpPr>
          <p:cNvPr id="12291" name="Rectangle 2"/>
          <p:cNvSpPr>
            <a:spLocks noGrp="1" noChangeArrowheads="1"/>
          </p:cNvSpPr>
          <p:nvPr>
            <p:ph type="title"/>
          </p:nvPr>
        </p:nvSpPr>
        <p:spPr/>
        <p:txBody>
          <a:bodyPr/>
          <a:lstStyle/>
          <a:p>
            <a:r>
              <a:rPr lang="en-US" dirty="0" smtClean="0"/>
              <a:t>Clients</a:t>
            </a:r>
            <a:endParaRPr lang="en-US" altLang="zh-CN" dirty="0" smtClean="0">
              <a:ea typeface="宋体"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Summary help is displayed for all commands and configuration settings that start with the argument.</a:t>
            </a:r>
            <a:endParaRPr lang="en-US" dirty="0"/>
          </a:p>
        </p:txBody>
      </p:sp>
      <p:sp>
        <p:nvSpPr>
          <p:cNvPr id="3" name="Title 2"/>
          <p:cNvSpPr>
            <a:spLocks noGrp="1"/>
          </p:cNvSpPr>
          <p:nvPr>
            <p:ph type="title"/>
          </p:nvPr>
        </p:nvSpPr>
        <p:spPr/>
        <p:txBody>
          <a:bodyPr/>
          <a:lstStyle/>
          <a:p>
            <a:r>
              <a:rPr lang="en-US" dirty="0" smtClean="0"/>
              <a:t>help</a:t>
            </a: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help</a:t>
            </a:r>
            <a:endParaRPr lang="en-US" dirty="0"/>
          </a:p>
        </p:txBody>
      </p:sp>
      <p:sp>
        <p:nvSpPr>
          <p:cNvPr id="5" name="TextBox 4"/>
          <p:cNvSpPr txBox="1"/>
          <p:nvPr/>
        </p:nvSpPr>
        <p:spPr>
          <a:xfrm>
            <a:off x="29672" y="808450"/>
            <a:ext cx="9110186" cy="5324535"/>
          </a:xfrm>
          <a:prstGeom prst="rect">
            <a:avLst/>
          </a:prstGeom>
          <a:noFill/>
          <a:ln>
            <a:solidFill>
              <a:schemeClr val="tx1"/>
            </a:solidFill>
          </a:ln>
        </p:spPr>
        <p:txBody>
          <a:bodyPr wrap="none" rtlCol="0">
            <a:spAutoFit/>
          </a:bodyPr>
          <a:lstStyle/>
          <a:p>
            <a:pPr algn="l">
              <a:buFont typeface="Wingdings"/>
              <a:buChar char="Ø"/>
            </a:pPr>
            <a:r>
              <a:rPr lang="en-US" sz="1000" dirty="0" smtClean="0">
                <a:latin typeface="Courier New" pitchFamily="49" charset="0"/>
                <a:cs typeface="Courier New" pitchFamily="49" charset="0"/>
              </a:rPr>
              <a:t>yab help database-qaddb</a:t>
            </a:r>
          </a:p>
          <a:p>
            <a:pPr algn="l">
              <a:buFont typeface="Wingdings"/>
              <a:buChar char="Ø"/>
            </a:pPr>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PROCESSES</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database-qaddb-ai-archiver-disable 		Disables the AI archiver for the 'qaddb‘ database.</a:t>
            </a:r>
          </a:p>
          <a:p>
            <a:pPr algn="l"/>
            <a:r>
              <a:rPr lang="en-US" sz="1000" dirty="0" smtClean="0">
                <a:latin typeface="Courier New" pitchFamily="49" charset="0"/>
                <a:cs typeface="Courier New" pitchFamily="49" charset="0"/>
              </a:rPr>
              <a:t>database-qaddb-ai-archiver-enable 		Enables the AI archiver for the 'qaddb‘ database.</a:t>
            </a:r>
          </a:p>
          <a:p>
            <a:pPr algn="l"/>
            <a:r>
              <a:rPr lang="en-US" sz="1000" dirty="0" smtClean="0">
                <a:latin typeface="Courier New" pitchFamily="49" charset="0"/>
                <a:cs typeface="Courier New" pitchFamily="49" charset="0"/>
              </a:rPr>
              <a:t>database-qaddb-ai-archiver-start 		Starts the AI archiver daemon for the 'qaddb' database.</a:t>
            </a:r>
          </a:p>
          <a:p>
            <a:pPr algn="l"/>
            <a:r>
              <a:rPr lang="en-US" sz="1000" dirty="0" smtClean="0">
                <a:latin typeface="Courier New" pitchFamily="49" charset="0"/>
                <a:cs typeface="Courier New" pitchFamily="49" charset="0"/>
              </a:rPr>
              <a:t>database-qaddb-ai-archiver-stop 		Stops the AI archiver daemon for the 'qaddb' database.</a:t>
            </a:r>
          </a:p>
          <a:p>
            <a:pPr algn="l"/>
            <a:r>
              <a:rPr lang="en-US" sz="1000" dirty="0" smtClean="0">
                <a:latin typeface="Courier New" pitchFamily="49" charset="0"/>
                <a:cs typeface="Courier New" pitchFamily="49" charset="0"/>
              </a:rPr>
              <a:t>database-qaddb-ai-disable 		Disables AI on the 'qaddb' database.</a:t>
            </a:r>
          </a:p>
          <a:p>
            <a:pPr algn="l"/>
            <a:r>
              <a:rPr lang="en-US" sz="1000" dirty="0" smtClean="0">
                <a:latin typeface="Courier New" pitchFamily="49" charset="0"/>
                <a:cs typeface="Courier New" pitchFamily="49" charset="0"/>
              </a:rPr>
              <a:t>database-qaddb-ai-enable 		Enables AI on the 'qaddb' database.</a:t>
            </a:r>
          </a:p>
          <a:p>
            <a:pPr algn="l"/>
            <a:r>
              <a:rPr lang="en-US" sz="1000" dirty="0" smtClean="0">
                <a:latin typeface="Courier New" pitchFamily="49" charset="0"/>
                <a:cs typeface="Courier New" pitchFamily="49" charset="0"/>
              </a:rPr>
              <a:t>database-qaddb-ai-list 			Lists AI extents on the 'qaddb‘ database.</a:t>
            </a:r>
          </a:p>
          <a:p>
            <a:pPr algn="l"/>
            <a:r>
              <a:rPr lang="en-US" sz="1000" dirty="0" smtClean="0">
                <a:latin typeface="Courier New" pitchFamily="49" charset="0"/>
                <a:cs typeface="Courier New" pitchFamily="49" charset="0"/>
              </a:rPr>
              <a:t>database-qaddb-ai-status 		Checks whether AI is enabled for the 'qaddb' database.</a:t>
            </a:r>
          </a:p>
          <a:p>
            <a:pPr algn="l"/>
            <a:r>
              <a:rPr lang="en-US" sz="1000" dirty="0" smtClean="0">
                <a:latin typeface="Courier New" pitchFamily="49" charset="0"/>
                <a:cs typeface="Courier New" pitchFamily="49" charset="0"/>
              </a:rPr>
              <a:t>database-qaddb-ai-switch 		Switches to the next AI extent on the 'qaddb' database.</a:t>
            </a:r>
          </a:p>
          <a:p>
            <a:pPr algn="l"/>
            <a:r>
              <a:rPr lang="en-US" sz="1000" dirty="0" smtClean="0">
                <a:latin typeface="Courier New" pitchFamily="49" charset="0"/>
                <a:cs typeface="Courier New" pitchFamily="49" charset="0"/>
              </a:rPr>
              <a:t>database-qaddb-auditing-archive 		Moves audit records in the 'qaddb‘ database to the archive database.</a:t>
            </a:r>
          </a:p>
          <a:p>
            <a:pPr algn="l"/>
            <a:r>
              <a:rPr lang="en-US" sz="1000" dirty="0" smtClean="0">
                <a:latin typeface="Courier New" pitchFamily="49" charset="0"/>
                <a:cs typeface="Courier New" pitchFamily="49" charset="0"/>
              </a:rPr>
              <a:t>database-qaddb-auditing-disable 		Disables auditing on the 'qaddb‘ database.</a:t>
            </a:r>
          </a:p>
          <a:p>
            <a:pPr algn="l"/>
            <a:r>
              <a:rPr lang="en-US" sz="1000" dirty="0" smtClean="0">
                <a:latin typeface="Courier New" pitchFamily="49" charset="0"/>
                <a:cs typeface="Courier New" pitchFamily="49" charset="0"/>
              </a:rPr>
              <a:t>database-qaddb-auditing-enable 		Enables auditing on the 'qaddb‘ database.</a:t>
            </a:r>
          </a:p>
          <a:p>
            <a:pPr algn="l"/>
            <a:r>
              <a:rPr lang="en-US" sz="1000" dirty="0" smtClean="0">
                <a:latin typeface="Courier New" pitchFamily="49" charset="0"/>
                <a:cs typeface="Courier New" pitchFamily="49" charset="0"/>
              </a:rPr>
              <a:t>database-qaddb-backup 			Creates a backup of the 'qaddb‘ database.</a:t>
            </a:r>
          </a:p>
          <a:p>
            <a:pPr algn="l"/>
            <a:r>
              <a:rPr lang="en-US" sz="1000" dirty="0" smtClean="0">
                <a:latin typeface="Courier New" pitchFamily="49" charset="0"/>
                <a:cs typeface="Courier New" pitchFamily="49" charset="0"/>
              </a:rPr>
              <a:t>database-qaddb-backup-list 		Lists the backup tags containing backups of the qaddb database.</a:t>
            </a:r>
          </a:p>
          <a:p>
            <a:pPr algn="l"/>
            <a:r>
              <a:rPr lang="en-US" sz="1000" dirty="0" smtClean="0">
                <a:latin typeface="Courier New" pitchFamily="49" charset="0"/>
                <a:cs typeface="Courier New" pitchFamily="49" charset="0"/>
              </a:rPr>
              <a:t>database-qaddb-backup-mark 		Marks 'qaddb' database as </a:t>
            </a:r>
            <a:r>
              <a:rPr lang="en-US" sz="1000" dirty="0" smtClean="0">
                <a:latin typeface="Courier New" pitchFamily="49" charset="0"/>
                <a:cs typeface="Courier New" pitchFamily="49" charset="0"/>
              </a:rPr>
              <a:t>backed up.</a:t>
            </a:r>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database-qaddb-create 			Creates the 'qaddb' database.</a:t>
            </a:r>
          </a:p>
          <a:p>
            <a:pPr algn="l"/>
            <a:r>
              <a:rPr lang="en-US" sz="1000" dirty="0" smtClean="0">
                <a:latin typeface="Courier New" pitchFamily="49" charset="0"/>
                <a:cs typeface="Courier New" pitchFamily="49" charset="0"/>
              </a:rPr>
              <a:t>database-qaddb-data-update 		Loads data into the 'qaddb' database.</a:t>
            </a:r>
          </a:p>
          <a:p>
            <a:pPr algn="l"/>
            <a:r>
              <a:rPr lang="en-US" sz="1000" dirty="0" smtClean="0">
                <a:latin typeface="Courier New" pitchFamily="49" charset="0"/>
                <a:cs typeface="Courier New" pitchFamily="49" charset="0"/>
              </a:rPr>
              <a:t>database-qaddb-index-rebuild 		Perform an index rebuild.</a:t>
            </a:r>
          </a:p>
          <a:p>
            <a:pPr algn="l"/>
            <a:r>
              <a:rPr lang="en-US" sz="1000" dirty="0" smtClean="0">
                <a:latin typeface="Courier New" pitchFamily="49" charset="0"/>
                <a:cs typeface="Courier New" pitchFamily="49" charset="0"/>
              </a:rPr>
              <a:t>database-qaddb-log-print 		Prints the 'qaddb' log.</a:t>
            </a:r>
          </a:p>
          <a:p>
            <a:pPr algn="l"/>
            <a:r>
              <a:rPr lang="en-US" sz="1000" dirty="0" smtClean="0">
                <a:latin typeface="Courier New" pitchFamily="49" charset="0"/>
                <a:cs typeface="Courier New" pitchFamily="49" charset="0"/>
              </a:rPr>
              <a:t>database-qaddb-rebuild 			Rebuilds the 'qaddb' database.</a:t>
            </a:r>
          </a:p>
          <a:p>
            <a:pPr algn="l"/>
            <a:r>
              <a:rPr lang="en-US" sz="1000" dirty="0" smtClean="0">
                <a:latin typeface="Courier New" pitchFamily="49" charset="0"/>
                <a:cs typeface="Courier New" pitchFamily="49" charset="0"/>
              </a:rPr>
              <a:t>database-qaddb-remove 			Removes the 'qaddb' database.</a:t>
            </a:r>
          </a:p>
          <a:p>
            <a:pPr algn="l"/>
            <a:r>
              <a:rPr lang="en-US" sz="1000" dirty="0" smtClean="0">
                <a:latin typeface="Courier New" pitchFamily="49" charset="0"/>
                <a:cs typeface="Courier New" pitchFamily="49" charset="0"/>
              </a:rPr>
              <a:t>database-qaddb-restore 			Restores a backup of the 'qaddb‘ database.</a:t>
            </a:r>
          </a:p>
          <a:p>
            <a:pPr algn="l"/>
            <a:r>
              <a:rPr lang="en-US" sz="1000" dirty="0" smtClean="0">
                <a:latin typeface="Courier New" pitchFamily="49" charset="0"/>
                <a:cs typeface="Courier New" pitchFamily="49" charset="0"/>
              </a:rPr>
              <a:t>database-qaddb-schema-update 		Applies schema to the 'qaddb' database.</a:t>
            </a:r>
          </a:p>
          <a:p>
            <a:pPr algn="l"/>
            <a:r>
              <a:rPr lang="en-US" sz="1000" dirty="0" smtClean="0">
                <a:latin typeface="Courier New" pitchFamily="49" charset="0"/>
                <a:cs typeface="Courier New" pitchFamily="49" charset="0"/>
              </a:rPr>
              <a:t>database-qaddb-start 			Starts the 'qaddb' database.</a:t>
            </a:r>
          </a:p>
          <a:p>
            <a:pPr algn="l"/>
            <a:r>
              <a:rPr lang="en-US" sz="1000" dirty="0" smtClean="0">
                <a:latin typeface="Courier New" pitchFamily="49" charset="0"/>
                <a:cs typeface="Courier New" pitchFamily="49" charset="0"/>
              </a:rPr>
              <a:t>database-qaddb-status 			Checks the status of the 'qaddb‘ database.</a:t>
            </a:r>
          </a:p>
          <a:p>
            <a:pPr algn="l"/>
            <a:r>
              <a:rPr lang="en-US" sz="1000" dirty="0" smtClean="0">
                <a:latin typeface="Courier New" pitchFamily="49" charset="0"/>
                <a:cs typeface="Courier New" pitchFamily="49" charset="0"/>
              </a:rPr>
              <a:t>database-qaddb-stop 			Stops the 'qaddb' database.</a:t>
            </a:r>
          </a:p>
          <a:p>
            <a:pPr algn="l"/>
            <a:r>
              <a:rPr lang="en-US" sz="1000" dirty="0" smtClean="0">
                <a:latin typeface="Courier New" pitchFamily="49" charset="0"/>
                <a:cs typeface="Courier New" pitchFamily="49" charset="0"/>
              </a:rPr>
              <a:t>database-qaddb-structure-list 		Prints the structure of the 'qaddb‘ database.</a:t>
            </a:r>
          </a:p>
          <a:p>
            <a:pPr algn="l"/>
            <a:r>
              <a:rPr lang="en-US" sz="1000" dirty="0" smtClean="0">
                <a:latin typeface="Courier New" pitchFamily="49" charset="0"/>
                <a:cs typeface="Courier New" pitchFamily="49" charset="0"/>
              </a:rPr>
              <a:t>database-qaddb-truncate 		Truncates the before image of the 'qaddb' database.</a:t>
            </a:r>
          </a:p>
          <a:p>
            <a:pPr algn="l"/>
            <a:r>
              <a:rPr lang="en-US" sz="1000" dirty="0" smtClean="0">
                <a:latin typeface="Courier New" pitchFamily="49" charset="0"/>
                <a:cs typeface="Courier New" pitchFamily="49" charset="0"/>
              </a:rPr>
              <a:t>database-qaddb-update 			Updates the 'qaddb' database.</a:t>
            </a:r>
          </a:p>
          <a:p>
            <a:pPr algn="l"/>
            <a:r>
              <a:rPr lang="en-US" sz="1000" dirty="0" smtClean="0">
                <a:latin typeface="Courier New" pitchFamily="49" charset="0"/>
                <a:cs typeface="Courier New" pitchFamily="49" charset="0"/>
              </a:rPr>
              <a:t>database-qaddb-users 			Lists users connected to the 'qaddb‘ database.</a:t>
            </a:r>
            <a:endParaRPr lang="en-US" sz="1000" dirty="0">
              <a:latin typeface="Courier New" pitchFamily="49" charset="0"/>
              <a:cs typeface="Courier New" pitchFamily="49"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help</a:t>
            </a:r>
            <a:endParaRPr lang="en-US" dirty="0"/>
          </a:p>
        </p:txBody>
      </p:sp>
      <p:sp>
        <p:nvSpPr>
          <p:cNvPr id="5" name="TextBox 4"/>
          <p:cNvSpPr txBox="1"/>
          <p:nvPr/>
        </p:nvSpPr>
        <p:spPr>
          <a:xfrm>
            <a:off x="362750" y="1358206"/>
            <a:ext cx="8417689" cy="3939540"/>
          </a:xfrm>
          <a:prstGeom prst="rect">
            <a:avLst/>
          </a:prstGeom>
          <a:noFill/>
          <a:ln>
            <a:solidFill>
              <a:schemeClr val="tx1"/>
            </a:solidFill>
          </a:ln>
        </p:spPr>
        <p:txBody>
          <a:bodyPr wrap="none" rtlCol="0">
            <a:spAutoFit/>
          </a:bodyPr>
          <a:lstStyle/>
          <a:p>
            <a:pPr algn="l">
              <a:buFont typeface="Wingdings"/>
              <a:buChar char="Ø"/>
            </a:pPr>
            <a:r>
              <a:rPr lang="en-US" sz="1000" dirty="0" smtClean="0">
                <a:latin typeface="Courier New" pitchFamily="49" charset="0"/>
                <a:cs typeface="Courier New" pitchFamily="49" charset="0"/>
              </a:rPr>
              <a:t>yab help appserver.mfg</a:t>
            </a:r>
          </a:p>
          <a:p>
            <a:pPr algn="l">
              <a:buFont typeface="Wingdings"/>
              <a:buChar char="Ø"/>
            </a:pPr>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SETTINGS</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appserver.agentdetailtimeout</a:t>
            </a:r>
            <a:r>
              <a:rPr lang="en-US" sz="1000" dirty="0" smtClean="0">
                <a:latin typeface="Courier New" pitchFamily="49" charset="0"/>
                <a:cs typeface="Courier New" pitchFamily="49" charset="0"/>
              </a:rPr>
              <a:t> 	Specifies the timeout value in seconds used for the asbman</a:t>
            </a:r>
          </a:p>
          <a:p>
            <a:pPr algn="l"/>
            <a:r>
              <a:rPr lang="en-US" sz="1000" dirty="0" smtClean="0">
                <a:latin typeface="Courier New" pitchFamily="49" charset="0"/>
                <a:cs typeface="Courier New" pitchFamily="49" charset="0"/>
              </a:rPr>
              <a:t>-</a:t>
            </a:r>
            <a:r>
              <a:rPr lang="en-US" sz="1000" dirty="0" smtClean="0">
                <a:latin typeface="Courier New" pitchFamily="49" charset="0"/>
                <a:cs typeface="Courier New" pitchFamily="49" charset="0"/>
              </a:rPr>
              <a:t>agentdetail</a:t>
            </a:r>
            <a:r>
              <a:rPr lang="en-US" sz="1000" dirty="0" smtClean="0">
                <a:latin typeface="Courier New" pitchFamily="49" charset="0"/>
                <a:cs typeface="Courier New" pitchFamily="49" charset="0"/>
              </a:rPr>
              <a:t> command. 		This </a:t>
            </a:r>
            <a:r>
              <a:rPr lang="en-US" sz="1000" dirty="0" smtClean="0">
                <a:latin typeface="Courier New" pitchFamily="49" charset="0"/>
                <a:cs typeface="Courier New" pitchFamily="49" charset="0"/>
              </a:rPr>
              <a:t>timeoutvalue</a:t>
            </a:r>
            <a:r>
              <a:rPr lang="en-US" sz="1000" dirty="0" smtClean="0">
                <a:latin typeface="Courier New" pitchFamily="49" charset="0"/>
                <a:cs typeface="Courier New" pitchFamily="49" charset="0"/>
              </a:rPr>
              <a:t> will prevent the asbman / </a:t>
            </a:r>
            <a:r>
              <a:rPr lang="en-US" sz="1000" dirty="0" smtClean="0">
                <a:latin typeface="Courier New" pitchFamily="49" charset="0"/>
                <a:cs typeface="Courier New" pitchFamily="49" charset="0"/>
              </a:rPr>
              <a:t>wtbman</a:t>
            </a:r>
            <a:r>
              <a:rPr lang="en-US" sz="1000" dirty="0" smtClean="0">
                <a:latin typeface="Courier New" pitchFamily="49" charset="0"/>
                <a:cs typeface="Courier New" pitchFamily="49" charset="0"/>
              </a:rPr>
              <a:t> utility from waiting</a:t>
            </a:r>
          </a:p>
          <a:p>
            <a:pPr algn="l"/>
            <a:r>
              <a:rPr lang="en-US" sz="1000" dirty="0" smtClean="0">
                <a:latin typeface="Courier New" pitchFamily="49" charset="0"/>
                <a:cs typeface="Courier New" pitchFamily="49" charset="0"/>
              </a:rPr>
              <a:t>			forever for the agent to respond when agent is busy processing a</a:t>
            </a:r>
          </a:p>
          <a:p>
            <a:pPr algn="l"/>
            <a:r>
              <a:rPr lang="en-US" sz="1000" dirty="0" smtClean="0">
                <a:latin typeface="Courier New" pitchFamily="49" charset="0"/>
                <a:cs typeface="Courier New" pitchFamily="49" charset="0"/>
              </a:rPr>
              <a:t>			request. Minimum value is 3 seconds.</a:t>
            </a:r>
          </a:p>
          <a:p>
            <a:pPr algn="l"/>
            <a:r>
              <a:rPr lang="en-US" sz="1000" dirty="0" smtClean="0">
                <a:latin typeface="Courier New" pitchFamily="49" charset="0"/>
                <a:cs typeface="Courier New" pitchFamily="49" charset="0"/>
              </a:rPr>
              <a:t>appserver.aia 		The AIA instance to service AIA connections.</a:t>
            </a:r>
          </a:p>
          <a:p>
            <a:pPr algn="l"/>
            <a:r>
              <a:rPr lang="en-US" sz="1000" dirty="0" smtClean="0">
                <a:latin typeface="Courier New" pitchFamily="49" charset="0"/>
                <a:cs typeface="Courier New" pitchFamily="49" charset="0"/>
              </a:rPr>
              <a:t>appserver.aiaurl</a:t>
            </a:r>
            <a:r>
              <a:rPr lang="en-US" sz="1000" dirty="0" smtClean="0">
                <a:latin typeface="Courier New" pitchFamily="49" charset="0"/>
                <a:cs typeface="Courier New" pitchFamily="49" charset="0"/>
              </a:rPr>
              <a:t> 		The connection URL when AIA is used.</a:t>
            </a:r>
          </a:p>
          <a:p>
            <a:pPr algn="l"/>
            <a:r>
              <a:rPr lang="en-US" sz="1000" dirty="0" smtClean="0">
                <a:latin typeface="Courier New" pitchFamily="49" charset="0"/>
                <a:cs typeface="Courier New" pitchFamily="49" charset="0"/>
              </a:rPr>
              <a:t>appserver.allowruntimeupdates</a:t>
            </a:r>
            <a:r>
              <a:rPr lang="en-US" sz="1000" dirty="0" smtClean="0">
                <a:latin typeface="Courier New" pitchFamily="49" charset="0"/>
                <a:cs typeface="Courier New" pitchFamily="49" charset="0"/>
              </a:rPr>
              <a:t> 	0 - to not allow certain properties to be dynamically updated</a:t>
            </a:r>
          </a:p>
          <a:p>
            <a:pPr algn="l"/>
            <a:r>
              <a:rPr lang="en-US" sz="1000" dirty="0" smtClean="0">
                <a:latin typeface="Courier New" pitchFamily="49" charset="0"/>
                <a:cs typeface="Courier New" pitchFamily="49" charset="0"/>
              </a:rPr>
              <a:t>			1 - to allow certain properties to be dynamically updated</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appserver.appserverkeepalivecapabilities</a:t>
            </a:r>
            <a:r>
              <a:rPr lang="en-US" sz="1000" dirty="0" smtClean="0">
                <a:latin typeface="Courier New" pitchFamily="49" charset="0"/>
                <a:cs typeface="Courier New" pitchFamily="49" charset="0"/>
              </a:rPr>
              <a:t> 	A comma separated list of</a:t>
            </a:r>
          </a:p>
          <a:p>
            <a:pPr algn="l"/>
            <a:r>
              <a:rPr lang="en-US" sz="1000" dirty="0" smtClean="0">
                <a:latin typeface="Courier New" pitchFamily="49" charset="0"/>
                <a:cs typeface="Courier New" pitchFamily="49" charset="0"/>
              </a:rPr>
              <a:t>				</a:t>
            </a:r>
            <a:r>
              <a:rPr lang="en-US" sz="1000" dirty="0" smtClean="0">
                <a:latin typeface="Courier New" pitchFamily="49" charset="0"/>
                <a:cs typeface="Courier New" pitchFamily="49" charset="0"/>
              </a:rPr>
              <a:t>keepalive</a:t>
            </a:r>
            <a:r>
              <a:rPr lang="en-US" sz="1000" dirty="0" smtClean="0">
                <a:latin typeface="Courier New" pitchFamily="49" charset="0"/>
                <a:cs typeface="Courier New" pitchFamily="49" charset="0"/>
              </a:rPr>
              <a:t> capabilities the </a:t>
            </a:r>
            <a:r>
              <a:rPr lang="en-US" sz="1000" dirty="0" smtClean="0">
                <a:latin typeface="Courier New" pitchFamily="49" charset="0"/>
                <a:cs typeface="Courier New" pitchFamily="49" charset="0"/>
              </a:rPr>
              <a:t>SonicMQ</a:t>
            </a:r>
            <a:r>
              <a:rPr lang="en-US" sz="1000" dirty="0" smtClean="0">
                <a:latin typeface="Courier New" pitchFamily="49" charset="0"/>
                <a:cs typeface="Courier New" pitchFamily="49" charset="0"/>
              </a:rPr>
              <a:t> Broker</a:t>
            </a:r>
          </a:p>
          <a:p>
            <a:pPr algn="l"/>
            <a:r>
              <a:rPr lang="en-US" sz="1000" dirty="0" smtClean="0">
                <a:latin typeface="Courier New" pitchFamily="49" charset="0"/>
                <a:cs typeface="Courier New" pitchFamily="49" charset="0"/>
              </a:rPr>
              <a:t>				Connect Adapter responds with when</a:t>
            </a:r>
          </a:p>
          <a:p>
            <a:pPr algn="l"/>
            <a:r>
              <a:rPr lang="en-US" sz="1000" dirty="0" smtClean="0">
                <a:latin typeface="Courier New" pitchFamily="49" charset="0"/>
                <a:cs typeface="Courier New" pitchFamily="49" charset="0"/>
              </a:rPr>
              <a:t>				a client connects to the Adapter and</a:t>
            </a:r>
          </a:p>
          <a:p>
            <a:pPr algn="l"/>
            <a:r>
              <a:rPr lang="en-US" sz="1000" dirty="0" smtClean="0">
                <a:latin typeface="Courier New" pitchFamily="49" charset="0"/>
                <a:cs typeface="Courier New" pitchFamily="49" charset="0"/>
              </a:rPr>
              <a:t>				requests the </a:t>
            </a:r>
            <a:r>
              <a:rPr lang="en-US" sz="1000" dirty="0" smtClean="0">
                <a:latin typeface="Courier New" pitchFamily="49" charset="0"/>
                <a:cs typeface="Courier New" pitchFamily="49" charset="0"/>
              </a:rPr>
              <a:t>keepalive</a:t>
            </a:r>
            <a:r>
              <a:rPr lang="en-US" sz="1000" dirty="0" smtClean="0">
                <a:latin typeface="Courier New" pitchFamily="49" charset="0"/>
                <a:cs typeface="Courier New" pitchFamily="49" charset="0"/>
              </a:rPr>
              <a:t> feature.</a:t>
            </a:r>
          </a:p>
          <a:p>
            <a:pPr algn="l"/>
            <a:r>
              <a:rPr lang="en-US" sz="1000" dirty="0" smtClean="0">
                <a:latin typeface="Courier New" pitchFamily="49" charset="0"/>
                <a:cs typeface="Courier New" pitchFamily="49" charset="0"/>
              </a:rPr>
              <a:t>				Both client and server must specify</a:t>
            </a:r>
          </a:p>
          <a:p>
            <a:pPr algn="l"/>
            <a:r>
              <a:rPr lang="en-US" sz="1000" dirty="0" smtClean="0">
                <a:latin typeface="Courier New" pitchFamily="49" charset="0"/>
                <a:cs typeface="Courier New" pitchFamily="49" charset="0"/>
              </a:rPr>
              <a:t>				"allow" to enable the feature.</a:t>
            </a:r>
          </a:p>
          <a:p>
            <a:pPr algn="l"/>
            <a:r>
              <a:rPr lang="en-US" sz="1000" dirty="0" smtClean="0">
                <a:latin typeface="Courier New" pitchFamily="49" charset="0"/>
                <a:cs typeface="Courier New" pitchFamily="49" charset="0"/>
              </a:rPr>
              <a:t>denyServerASK</a:t>
            </a:r>
            <a:r>
              <a:rPr lang="en-US" sz="1000" dirty="0" smtClean="0">
                <a:latin typeface="Courier New" pitchFamily="49" charset="0"/>
                <a:cs typeface="Courier New" pitchFamily="49" charset="0"/>
              </a:rPr>
              <a:t> 		- disables server initiated </a:t>
            </a:r>
            <a:r>
              <a:rPr lang="en-US" sz="1000" dirty="0" smtClean="0">
                <a:latin typeface="Courier New" pitchFamily="49" charset="0"/>
                <a:cs typeface="Courier New" pitchFamily="49" charset="0"/>
              </a:rPr>
              <a:t>keepalive</a:t>
            </a:r>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allowServerASK</a:t>
            </a:r>
            <a:r>
              <a:rPr lang="en-US" sz="1000" dirty="0" smtClean="0">
                <a:latin typeface="Courier New" pitchFamily="49" charset="0"/>
                <a:cs typeface="Courier New" pitchFamily="49" charset="0"/>
              </a:rPr>
              <a:t> 		- enables server initiated </a:t>
            </a:r>
            <a:r>
              <a:rPr lang="en-US" sz="1000" dirty="0" smtClean="0">
                <a:latin typeface="Courier New" pitchFamily="49" charset="0"/>
                <a:cs typeface="Courier New" pitchFamily="49" charset="0"/>
              </a:rPr>
              <a:t>keepalive</a:t>
            </a:r>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denyClientASK</a:t>
            </a:r>
            <a:r>
              <a:rPr lang="en-US" sz="1000" dirty="0" smtClean="0">
                <a:latin typeface="Courier New" pitchFamily="49" charset="0"/>
                <a:cs typeface="Courier New" pitchFamily="49" charset="0"/>
              </a:rPr>
              <a:t> 		- currently unused - for future development</a:t>
            </a:r>
          </a:p>
          <a:p>
            <a:pPr algn="l"/>
            <a:r>
              <a:rPr lang="en-US" sz="1000" dirty="0" smtClean="0">
                <a:latin typeface="Courier New" pitchFamily="49" charset="0"/>
                <a:cs typeface="Courier New" pitchFamily="49" charset="0"/>
              </a:rPr>
              <a:t>allowClientASK</a:t>
            </a:r>
            <a:r>
              <a:rPr lang="en-US" sz="1000" dirty="0" smtClean="0">
                <a:latin typeface="Courier New" pitchFamily="49" charset="0"/>
                <a:cs typeface="Courier New" pitchFamily="49" charset="0"/>
              </a:rPr>
              <a:t> 		- currently unused - for future development</a:t>
            </a:r>
          </a:p>
          <a:p>
            <a:pPr algn="l"/>
            <a:r>
              <a:rPr lang="en-US" sz="1000" dirty="0" smtClean="0">
                <a:latin typeface="Courier New" pitchFamily="49" charset="0"/>
                <a:cs typeface="Courier New" pitchFamily="49" charset="0"/>
              </a:rPr>
              <a:t>...</a:t>
            </a:r>
            <a:endParaRPr lang="en-US" sz="1000" dirty="0">
              <a:latin typeface="Courier New" pitchFamily="49" charset="0"/>
              <a:cs typeface="Courier New" pitchFamily="49"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To display all commands regardless of visibility use the (-all) option.</a:t>
            </a:r>
            <a:endParaRPr lang="en-US" dirty="0"/>
          </a:p>
        </p:txBody>
      </p:sp>
      <p:sp>
        <p:nvSpPr>
          <p:cNvPr id="3" name="Title 2"/>
          <p:cNvSpPr>
            <a:spLocks noGrp="1"/>
          </p:cNvSpPr>
          <p:nvPr>
            <p:ph type="title"/>
          </p:nvPr>
        </p:nvSpPr>
        <p:spPr/>
        <p:txBody>
          <a:bodyPr/>
          <a:lstStyle/>
          <a:p>
            <a:r>
              <a:rPr lang="en-US" dirty="0" smtClean="0"/>
              <a:t>help</a:t>
            </a:r>
            <a:endParaRPr lang="en-US" dirty="0"/>
          </a:p>
        </p:txBody>
      </p:sp>
      <p:sp>
        <p:nvSpPr>
          <p:cNvPr id="5" name="TextBox 4"/>
          <p:cNvSpPr txBox="1"/>
          <p:nvPr/>
        </p:nvSpPr>
        <p:spPr>
          <a:xfrm>
            <a:off x="1088763" y="1927952"/>
            <a:ext cx="6955750" cy="4093428"/>
          </a:xfrm>
          <a:prstGeom prst="rect">
            <a:avLst/>
          </a:prstGeom>
          <a:noFill/>
          <a:ln>
            <a:solidFill>
              <a:schemeClr val="tx1"/>
            </a:solidFill>
          </a:ln>
        </p:spPr>
        <p:txBody>
          <a:bodyPr wrap="none" rtlCol="0">
            <a:spAutoFit/>
          </a:bodyPr>
          <a:lstStyle/>
          <a:p>
            <a:pPr algn="l">
              <a:buFont typeface="Wingdings"/>
              <a:buChar char="Ø"/>
            </a:pPr>
            <a:r>
              <a:rPr lang="en-US" sz="1000" dirty="0" smtClean="0">
                <a:latin typeface="Courier New" pitchFamily="49" charset="0"/>
                <a:cs typeface="Courier New" pitchFamily="49" charset="0"/>
              </a:rPr>
              <a:t>yab -all help | more</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PROCESSES</a:t>
            </a:r>
          </a:p>
          <a:p>
            <a:pPr algn="l"/>
            <a:endParaRPr lang="en-US" sz="1000" dirty="0" smtClean="0">
              <a:latin typeface="Courier New" pitchFamily="49" charset="0"/>
              <a:cs typeface="Courier New" pitchFamily="49" charset="0"/>
            </a:endParaRPr>
          </a:p>
          <a:p>
            <a:pPr algn="l"/>
            <a:r>
              <a:rPr lang="en-US" sz="1000" dirty="0" smtClean="0">
                <a:latin typeface="Courier New" pitchFamily="49" charset="0"/>
                <a:cs typeface="Courier New" pitchFamily="49" charset="0"/>
              </a:rPr>
              <a:t>adminserver-log-print 		Prints the AdminServer log.</a:t>
            </a:r>
          </a:p>
          <a:p>
            <a:pPr algn="l"/>
            <a:r>
              <a:rPr lang="en-US" sz="1000" dirty="0" smtClean="0">
                <a:latin typeface="Courier New" pitchFamily="49" charset="0"/>
                <a:cs typeface="Courier New" pitchFamily="49" charset="0"/>
              </a:rPr>
              <a:t>adminserver-</a:t>
            </a:r>
            <a:r>
              <a:rPr lang="en-US" sz="1000" dirty="0" smtClean="0">
                <a:latin typeface="Courier New" pitchFamily="49" charset="0"/>
                <a:cs typeface="Courier New" pitchFamily="49" charset="0"/>
              </a:rPr>
              <a:t>plugins</a:t>
            </a:r>
            <a:r>
              <a:rPr lang="en-US" sz="1000" dirty="0" smtClean="0">
                <a:latin typeface="Courier New" pitchFamily="49" charset="0"/>
                <a:cs typeface="Courier New" pitchFamily="49" charset="0"/>
              </a:rPr>
              <a:t>-configure 	Configures the </a:t>
            </a:r>
            <a:r>
              <a:rPr lang="en-US" sz="1000" dirty="0" smtClean="0">
                <a:latin typeface="Courier New" pitchFamily="49" charset="0"/>
                <a:cs typeface="Courier New" pitchFamily="49" charset="0"/>
              </a:rPr>
              <a:t>AdminServerPlugins.property</a:t>
            </a:r>
            <a:r>
              <a:rPr lang="en-US" sz="1000" dirty="0" smtClean="0">
                <a:latin typeface="Courier New" pitchFamily="49" charset="0"/>
                <a:cs typeface="Courier New" pitchFamily="49" charset="0"/>
              </a:rPr>
              <a:t> file.</a:t>
            </a:r>
          </a:p>
          <a:p>
            <a:pPr algn="l"/>
            <a:r>
              <a:rPr lang="en-US" sz="1000" dirty="0" smtClean="0">
                <a:latin typeface="Courier New" pitchFamily="49" charset="0"/>
                <a:cs typeface="Courier New" pitchFamily="49" charset="0"/>
              </a:rPr>
              <a:t>adminserver-rebuild 		Rebuilds the AdminServer.</a:t>
            </a:r>
          </a:p>
          <a:p>
            <a:pPr algn="l"/>
            <a:r>
              <a:rPr lang="en-US" sz="1000" dirty="0" smtClean="0">
                <a:latin typeface="Courier New" pitchFamily="49" charset="0"/>
                <a:cs typeface="Courier New" pitchFamily="49" charset="0"/>
              </a:rPr>
              <a:t>adminserver-remove 		Removes the AdminServer.</a:t>
            </a:r>
          </a:p>
          <a:p>
            <a:pPr algn="l"/>
            <a:r>
              <a:rPr lang="en-US" sz="1000" dirty="0" smtClean="0">
                <a:latin typeface="Courier New" pitchFamily="49" charset="0"/>
                <a:cs typeface="Courier New" pitchFamily="49" charset="0"/>
              </a:rPr>
              <a:t>adminserver-script 		Generates scripts to control the AdminServer.</a:t>
            </a:r>
          </a:p>
          <a:p>
            <a:pPr algn="l"/>
            <a:r>
              <a:rPr lang="en-US" sz="1000" dirty="0" smtClean="0">
                <a:latin typeface="Courier New" pitchFamily="49" charset="0"/>
                <a:cs typeface="Courier New" pitchFamily="49" charset="0"/>
              </a:rPr>
              <a:t>adminserver-start 		Starts the AdminServer.</a:t>
            </a:r>
          </a:p>
          <a:p>
            <a:pPr algn="l"/>
            <a:r>
              <a:rPr lang="en-US" sz="1000" dirty="0" smtClean="0">
                <a:latin typeface="Courier New" pitchFamily="49" charset="0"/>
                <a:cs typeface="Courier New" pitchFamily="49" charset="0"/>
              </a:rPr>
              <a:t>adminserver-status 		Checks the status of the AdminServer.</a:t>
            </a:r>
          </a:p>
          <a:p>
            <a:pPr algn="l"/>
            <a:r>
              <a:rPr lang="en-US" sz="1000" dirty="0" smtClean="0">
                <a:latin typeface="Courier New" pitchFamily="49" charset="0"/>
                <a:cs typeface="Courier New" pitchFamily="49" charset="0"/>
              </a:rPr>
              <a:t>adminserver-stop 		Stops the AdminServer.</a:t>
            </a:r>
          </a:p>
          <a:p>
            <a:pPr algn="l"/>
            <a:r>
              <a:rPr lang="en-US" sz="1000" dirty="0" smtClean="0">
                <a:latin typeface="Courier New" pitchFamily="49" charset="0"/>
                <a:cs typeface="Courier New" pitchFamily="49" charset="0"/>
              </a:rPr>
              <a:t>adminserver-update 		Updates the AdminServer.</a:t>
            </a:r>
          </a:p>
          <a:p>
            <a:pPr algn="l"/>
            <a:r>
              <a:rPr lang="en-US" sz="1000" dirty="0" smtClean="0">
                <a:latin typeface="Courier New" pitchFamily="49" charset="0"/>
                <a:cs typeface="Courier New" pitchFamily="49" charset="0"/>
              </a:rPr>
              <a:t>aia-default-log-print 		Prints a file.</a:t>
            </a:r>
          </a:p>
          <a:p>
            <a:pPr algn="l"/>
            <a:r>
              <a:rPr lang="en-US" sz="1000" dirty="0" smtClean="0">
                <a:latin typeface="Courier New" pitchFamily="49" charset="0"/>
                <a:cs typeface="Courier New" pitchFamily="49" charset="0"/>
              </a:rPr>
              <a:t>aia-default-rebuild 		Rebuilds the 'default' internet adapter.</a:t>
            </a:r>
          </a:p>
          <a:p>
            <a:pPr algn="l"/>
            <a:r>
              <a:rPr lang="en-US" sz="1000" dirty="0" smtClean="0">
                <a:latin typeface="Courier New" pitchFamily="49" charset="0"/>
                <a:cs typeface="Courier New" pitchFamily="49" charset="0"/>
              </a:rPr>
              <a:t>aia-default-remove 		Removes the 'default' internet adapter.</a:t>
            </a:r>
          </a:p>
          <a:p>
            <a:pPr algn="l"/>
            <a:r>
              <a:rPr lang="en-US" sz="1000" dirty="0" smtClean="0">
                <a:latin typeface="Courier New" pitchFamily="49" charset="0"/>
                <a:cs typeface="Courier New" pitchFamily="49" charset="0"/>
              </a:rPr>
              <a:t>aia-default-status 		Checks the status of the 'default' internet adapter.</a:t>
            </a:r>
          </a:p>
          <a:p>
            <a:pPr algn="l"/>
            <a:r>
              <a:rPr lang="en-US" sz="1000" dirty="0" smtClean="0">
                <a:latin typeface="Courier New" pitchFamily="49" charset="0"/>
                <a:cs typeface="Courier New" pitchFamily="49" charset="0"/>
              </a:rPr>
              <a:t>aia-default-update 		Updates the 'default' internet adapter.</a:t>
            </a:r>
          </a:p>
          <a:p>
            <a:pPr algn="l"/>
            <a:r>
              <a:rPr lang="en-US" sz="1000" dirty="0" smtClean="0">
                <a:latin typeface="Courier New" pitchFamily="49" charset="0"/>
                <a:cs typeface="Courier New" pitchFamily="49" charset="0"/>
              </a:rPr>
              <a:t>aia-log-print 		Prints the log of all internet adapters.</a:t>
            </a:r>
          </a:p>
          <a:p>
            <a:pPr algn="l"/>
            <a:r>
              <a:rPr lang="en-US" sz="1000" dirty="0" smtClean="0">
                <a:latin typeface="Courier New" pitchFamily="49" charset="0"/>
                <a:cs typeface="Courier New" pitchFamily="49" charset="0"/>
              </a:rPr>
              <a:t>aia-rebuild 		Rebuilds all internet adapters.</a:t>
            </a:r>
          </a:p>
          <a:p>
            <a:pPr algn="l"/>
            <a:r>
              <a:rPr lang="en-US" sz="1000" dirty="0" smtClean="0">
                <a:latin typeface="Courier New" pitchFamily="49" charset="0"/>
                <a:cs typeface="Courier New" pitchFamily="49" charset="0"/>
              </a:rPr>
              <a:t>aia-remove 			Removes all internet adapters.</a:t>
            </a:r>
          </a:p>
          <a:p>
            <a:pPr algn="l"/>
            <a:r>
              <a:rPr lang="en-US" sz="1000" dirty="0" smtClean="0">
                <a:latin typeface="Courier New" pitchFamily="49" charset="0"/>
                <a:cs typeface="Courier New" pitchFamily="49" charset="0"/>
              </a:rPr>
              <a:t>aia-status 			Checks the status of all internet adapters.</a:t>
            </a:r>
          </a:p>
          <a:p>
            <a:pPr algn="l"/>
            <a:r>
              <a:rPr lang="en-US" sz="1000" dirty="0" smtClean="0">
                <a:latin typeface="Courier New" pitchFamily="49" charset="0"/>
                <a:cs typeface="Courier New" pitchFamily="49" charset="0"/>
              </a:rPr>
              <a:t>aia-update 			Updates all internet adapters.</a:t>
            </a:r>
          </a:p>
          <a:p>
            <a:pPr algn="l"/>
            <a:r>
              <a:rPr lang="en-US" sz="1000" dirty="0" smtClean="0">
                <a:latin typeface="Courier New" pitchFamily="49" charset="0"/>
                <a:cs typeface="Courier New" pitchFamily="49" charset="0"/>
              </a:rPr>
              <a:t>aim-client-us-update 		(Re)generates a file.</a:t>
            </a:r>
          </a:p>
          <a:p>
            <a:pPr algn="l"/>
            <a:r>
              <a:rPr lang="en-US" sz="1000" dirty="0" smtClean="0">
                <a:latin typeface="Courier New" pitchFamily="49" charset="0"/>
                <a:cs typeface="Courier New" pitchFamily="49" charset="0"/>
              </a:rPr>
              <a:t>...</a:t>
            </a:r>
            <a:endParaRPr lang="en-US" sz="1000" dirty="0">
              <a:latin typeface="Courier New" pitchFamily="49" charset="0"/>
              <a:cs typeface="Courier New" pitchFamily="49"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i="1" dirty="0" smtClean="0"/>
              <a:t>info command displays the packages configured in an environment.</a:t>
            </a:r>
          </a:p>
          <a:p>
            <a:r>
              <a:rPr lang="en-US" dirty="0" smtClean="0"/>
              <a:t>The third column will have the value </a:t>
            </a:r>
            <a:r>
              <a:rPr lang="en-US" i="1" dirty="0" smtClean="0"/>
              <a:t>local if the package is referenced from the local software catalog and remote if </a:t>
            </a:r>
            <a:r>
              <a:rPr lang="en-US" dirty="0" smtClean="0"/>
              <a:t>it is referenced from a remote software catalog.</a:t>
            </a:r>
            <a:endParaRPr lang="en-US" dirty="0"/>
          </a:p>
        </p:txBody>
      </p:sp>
      <p:sp>
        <p:nvSpPr>
          <p:cNvPr id="3" name="Title 2"/>
          <p:cNvSpPr>
            <a:spLocks noGrp="1"/>
          </p:cNvSpPr>
          <p:nvPr>
            <p:ph type="title"/>
          </p:nvPr>
        </p:nvSpPr>
        <p:spPr/>
        <p:txBody>
          <a:bodyPr/>
          <a:lstStyle/>
          <a:p>
            <a:r>
              <a:rPr lang="en-US" dirty="0" smtClean="0"/>
              <a:t>info</a:t>
            </a: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info</a:t>
            </a:r>
            <a:endParaRPr lang="en-US" dirty="0"/>
          </a:p>
        </p:txBody>
      </p:sp>
      <p:sp>
        <p:nvSpPr>
          <p:cNvPr id="6" name="TextBox 5"/>
          <p:cNvSpPr txBox="1"/>
          <p:nvPr/>
        </p:nvSpPr>
        <p:spPr>
          <a:xfrm>
            <a:off x="804230" y="1123713"/>
            <a:ext cx="7535538" cy="4801314"/>
          </a:xfrm>
          <a:prstGeom prst="rect">
            <a:avLst/>
          </a:prstGeom>
          <a:noFill/>
          <a:ln>
            <a:solidFill>
              <a:schemeClr val="tx1"/>
            </a:solidFill>
          </a:ln>
        </p:spPr>
        <p:txBody>
          <a:bodyPr wrap="square" rtlCol="0">
            <a:spAutoFit/>
          </a:bodyPr>
          <a:lstStyle/>
          <a:p>
            <a:pPr algn="l"/>
            <a:r>
              <a:rPr lang="en-US" sz="1800" dirty="0" smtClean="0">
                <a:latin typeface="Courier New" pitchFamily="49" charset="0"/>
                <a:cs typeface="Courier New" pitchFamily="49" charset="0"/>
              </a:rPr>
              <a:t>&gt; yab info</a:t>
            </a:r>
          </a:p>
          <a:p>
            <a:pPr algn="l"/>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INSTANCE</a:t>
            </a:r>
          </a:p>
          <a:p>
            <a:pPr algn="l"/>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/dr01/qadapps/qea</a:t>
            </a:r>
          </a:p>
          <a:p>
            <a:pPr algn="l"/>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MODULES</a:t>
            </a:r>
          </a:p>
          <a:p>
            <a:pPr algn="l"/>
            <a:r>
              <a:rPr lang="en-US" sz="1800" dirty="0" smtClean="0">
                <a:latin typeface="Courier New" pitchFamily="49" charset="0"/>
                <a:cs typeface="Courier New" pitchFamily="49" charset="0"/>
              </a:rPr>
              <a:t>archiving 			1.0.0.78 		local</a:t>
            </a:r>
          </a:p>
          <a:p>
            <a:pPr algn="l"/>
            <a:r>
              <a:rPr lang="en-US" sz="1800" dirty="0" smtClean="0">
                <a:latin typeface="Courier New" pitchFamily="49" charset="0"/>
                <a:cs typeface="Courier New" pitchFamily="49" charset="0"/>
              </a:rPr>
              <a:t>assistance-help-</a:t>
            </a:r>
            <a:r>
              <a:rPr lang="en-US" sz="1800" dirty="0" smtClean="0">
                <a:latin typeface="Courier New" pitchFamily="49" charset="0"/>
                <a:cs typeface="Courier New" pitchFamily="49" charset="0"/>
              </a:rPr>
              <a:t>ee</a:t>
            </a:r>
            <a:r>
              <a:rPr lang="en-US" sz="1800" dirty="0" smtClean="0">
                <a:latin typeface="Courier New" pitchFamily="49" charset="0"/>
                <a:cs typeface="Courier New" pitchFamily="49" charset="0"/>
              </a:rPr>
              <a:t> 		2016.0.0.2 		local</a:t>
            </a:r>
          </a:p>
          <a:p>
            <a:pPr algn="l"/>
            <a:r>
              <a:rPr lang="en-US" sz="1800" dirty="0" smtClean="0">
                <a:latin typeface="Courier New" pitchFamily="49" charset="0"/>
                <a:cs typeface="Courier New" pitchFamily="49" charset="0"/>
              </a:rPr>
              <a:t>base-api 			1.1.0.79 		local</a:t>
            </a:r>
          </a:p>
          <a:p>
            <a:pPr algn="l"/>
            <a:r>
              <a:rPr lang="en-US" sz="1800" dirty="0" smtClean="0">
                <a:latin typeface="Courier New" pitchFamily="49" charset="0"/>
                <a:cs typeface="Courier New" pitchFamily="49" charset="0"/>
              </a:rPr>
              <a:t>dde</a:t>
            </a:r>
            <a:r>
              <a:rPr lang="en-US" sz="1800" dirty="0" smtClean="0">
                <a:latin typeface="Courier New" pitchFamily="49" charset="0"/>
                <a:cs typeface="Courier New" pitchFamily="49" charset="0"/>
              </a:rPr>
              <a:t>-ant 			2.2.0.1 		local</a:t>
            </a:r>
          </a:p>
          <a:p>
            <a:pPr algn="l"/>
            <a:r>
              <a:rPr lang="en-US" sz="1800" dirty="0" smtClean="0">
                <a:latin typeface="Courier New" pitchFamily="49" charset="0"/>
                <a:cs typeface="Courier New" pitchFamily="49" charset="0"/>
              </a:rPr>
              <a:t>dde</a:t>
            </a:r>
            <a:r>
              <a:rPr lang="en-US" sz="1800" dirty="0" smtClean="0">
                <a:latin typeface="Courier New" pitchFamily="49" charset="0"/>
                <a:cs typeface="Courier New" pitchFamily="49" charset="0"/>
              </a:rPr>
              <a:t>-build 			2.2.0.49 		local</a:t>
            </a:r>
          </a:p>
          <a:p>
            <a:pPr algn="l"/>
            <a:r>
              <a:rPr lang="en-US" sz="1800" dirty="0" smtClean="0">
                <a:latin typeface="Courier New" pitchFamily="49" charset="0"/>
                <a:cs typeface="Courier New" pitchFamily="49" charset="0"/>
              </a:rPr>
              <a:t>dde</a:t>
            </a:r>
            <a:r>
              <a:rPr lang="en-US" sz="1800" dirty="0" smtClean="0">
                <a:latin typeface="Courier New" pitchFamily="49" charset="0"/>
                <a:cs typeface="Courier New" pitchFamily="49" charset="0"/>
              </a:rPr>
              <a:t>-core 			2.2.0.14 		local</a:t>
            </a:r>
          </a:p>
          <a:p>
            <a:pPr algn="l"/>
            <a:r>
              <a:rPr lang="en-US" sz="1800" dirty="0" smtClean="0">
                <a:latin typeface="Courier New" pitchFamily="49" charset="0"/>
                <a:cs typeface="Courier New" pitchFamily="49" charset="0"/>
              </a:rPr>
              <a:t>dde</a:t>
            </a:r>
            <a:r>
              <a:rPr lang="en-US" sz="1800" dirty="0" smtClean="0">
                <a:latin typeface="Courier New" pitchFamily="49" charset="0"/>
                <a:cs typeface="Courier New" pitchFamily="49" charset="0"/>
              </a:rPr>
              <a:t>-registry 			2.2.0.4 		local</a:t>
            </a:r>
          </a:p>
          <a:p>
            <a:pPr algn="l"/>
            <a:r>
              <a:rPr lang="en-US" sz="1800" dirty="0" smtClean="0">
                <a:latin typeface="Courier New" pitchFamily="49" charset="0"/>
                <a:cs typeface="Courier New" pitchFamily="49" charset="0"/>
              </a:rPr>
              <a:t>demo-data-ee2016 		2016.0.16.209 	local</a:t>
            </a:r>
          </a:p>
          <a:p>
            <a:pPr algn="l"/>
            <a:r>
              <a:rPr lang="en-US" sz="1800" dirty="0" smtClean="0">
                <a:latin typeface="Courier New" pitchFamily="49" charset="0"/>
                <a:cs typeface="Courier New" pitchFamily="49" charset="0"/>
              </a:rPr>
              <a:t>fin-bin64-proxy 		2016.0.80.5 		local</a:t>
            </a:r>
          </a:p>
          <a:p>
            <a:pPr algn="l"/>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-more option will include more detailed information.</a:t>
            </a:r>
          </a:p>
          <a:p>
            <a:r>
              <a:rPr lang="en-US" i="1" dirty="0" smtClean="0"/>
              <a:t>Example</a:t>
            </a:r>
            <a:endParaRPr lang="en-US" i="1" dirty="0"/>
          </a:p>
        </p:txBody>
      </p:sp>
      <p:sp>
        <p:nvSpPr>
          <p:cNvPr id="3" name="Title 2"/>
          <p:cNvSpPr>
            <a:spLocks noGrp="1"/>
          </p:cNvSpPr>
          <p:nvPr>
            <p:ph type="title"/>
          </p:nvPr>
        </p:nvSpPr>
        <p:spPr/>
        <p:txBody>
          <a:bodyPr/>
          <a:lstStyle/>
          <a:p>
            <a:r>
              <a:rPr lang="en-US" dirty="0" smtClean="0"/>
              <a:t>info</a:t>
            </a:r>
            <a:endParaRPr lang="en-US" dirty="0"/>
          </a:p>
        </p:txBody>
      </p:sp>
      <p:sp>
        <p:nvSpPr>
          <p:cNvPr id="5" name="TextBox 4"/>
          <p:cNvSpPr txBox="1"/>
          <p:nvPr/>
        </p:nvSpPr>
        <p:spPr>
          <a:xfrm>
            <a:off x="1773734" y="2588964"/>
            <a:ext cx="5596569"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–more info</a:t>
            </a:r>
            <a:endParaRPr lang="en-US" sz="2000" dirty="0">
              <a:latin typeface="Courier New" pitchFamily="49" charset="0"/>
              <a:cs typeface="Courier New" pitchFamily="49"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Compiles the Desktop source code including customizations and patches.</a:t>
            </a:r>
          </a:p>
          <a:p>
            <a:r>
              <a:rPr lang="en-US" dirty="0" smtClean="0"/>
              <a:t>Displays the configuration of the Desktop compile:</a:t>
            </a:r>
            <a:endParaRPr lang="en-US" dirty="0"/>
          </a:p>
        </p:txBody>
      </p:sp>
      <p:sp>
        <p:nvSpPr>
          <p:cNvPr id="3" name="Title 2"/>
          <p:cNvSpPr>
            <a:spLocks noGrp="1"/>
          </p:cNvSpPr>
          <p:nvPr>
            <p:ph type="title"/>
          </p:nvPr>
        </p:nvSpPr>
        <p:spPr/>
        <p:txBody>
          <a:bodyPr/>
          <a:lstStyle/>
          <a:p>
            <a:r>
              <a:rPr lang="en-US" dirty="0" smtClean="0"/>
              <a:t>netui-pro-update</a:t>
            </a:r>
            <a:endParaRPr lang="en-US" dirty="0"/>
          </a:p>
        </p:txBody>
      </p:sp>
      <p:sp>
        <p:nvSpPr>
          <p:cNvPr id="5" name="TextBox 4"/>
          <p:cNvSpPr txBox="1"/>
          <p:nvPr/>
        </p:nvSpPr>
        <p:spPr>
          <a:xfrm>
            <a:off x="914408" y="2930487"/>
            <a:ext cx="7304183"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config netui.pro.*</a:t>
            </a:r>
            <a:endParaRPr lang="en-US" sz="2000" dirty="0">
              <a:latin typeface="Courier New" pitchFamily="49" charset="0"/>
              <a:cs typeface="Courier New" pitchFamily="49"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reconfigure command updates application configuration files and database settings.</a:t>
            </a:r>
            <a:endParaRPr lang="en-US" dirty="0"/>
          </a:p>
        </p:txBody>
      </p:sp>
      <p:sp>
        <p:nvSpPr>
          <p:cNvPr id="3" name="Title 2"/>
          <p:cNvSpPr>
            <a:spLocks noGrp="1"/>
          </p:cNvSpPr>
          <p:nvPr>
            <p:ph type="title"/>
          </p:nvPr>
        </p:nvSpPr>
        <p:spPr/>
        <p:txBody>
          <a:bodyPr/>
          <a:lstStyle/>
          <a:p>
            <a:r>
              <a:rPr lang="en-US" dirty="0" smtClean="0"/>
              <a:t>reconfigure</a:t>
            </a:r>
            <a:endParaRPr lang="en-US" dirty="0"/>
          </a:p>
        </p:txBody>
      </p:sp>
      <p:sp>
        <p:nvSpPr>
          <p:cNvPr id="5" name="TextBox 4"/>
          <p:cNvSpPr txBox="1"/>
          <p:nvPr/>
        </p:nvSpPr>
        <p:spPr>
          <a:xfrm>
            <a:off x="903383" y="2610995"/>
            <a:ext cx="7304183" cy="400110"/>
          </a:xfrm>
          <a:prstGeom prst="rect">
            <a:avLst/>
          </a:prstGeom>
          <a:noFill/>
          <a:ln>
            <a:solidFill>
              <a:schemeClr val="tx1"/>
            </a:solidFill>
          </a:ln>
        </p:spPr>
        <p:txBody>
          <a:bodyPr wrap="square" rtlCol="0">
            <a:spAutoFit/>
          </a:bodyPr>
          <a:lstStyle/>
          <a:p>
            <a:pPr algn="l"/>
            <a:r>
              <a:rPr lang="en-US" sz="2000" dirty="0" smtClean="0">
                <a:latin typeface="Courier New" pitchFamily="49" charset="0"/>
                <a:cs typeface="Courier New" pitchFamily="49" charset="0"/>
              </a:rPr>
              <a:t>&gt; yab reconfigure</a:t>
            </a:r>
            <a:endParaRPr lang="en-US" sz="2000" dirty="0">
              <a:latin typeface="Courier New" pitchFamily="49" charset="0"/>
              <a:cs typeface="Courier New" pitchFamily="49"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The </a:t>
            </a:r>
            <a:r>
              <a:rPr lang="en-US" i="1" dirty="0" smtClean="0"/>
              <a:t>restart command is command that executes an environment stop followed by an environment start.</a:t>
            </a:r>
            <a:endParaRPr lang="en-US" dirty="0"/>
          </a:p>
        </p:txBody>
      </p:sp>
      <p:sp>
        <p:nvSpPr>
          <p:cNvPr id="3" name="Title 2"/>
          <p:cNvSpPr>
            <a:spLocks noGrp="1"/>
          </p:cNvSpPr>
          <p:nvPr>
            <p:ph type="title"/>
          </p:nvPr>
        </p:nvSpPr>
        <p:spPr/>
        <p:txBody>
          <a:bodyPr/>
          <a:lstStyle/>
          <a:p>
            <a:r>
              <a:rPr lang="en-US" dirty="0" smtClean="0"/>
              <a:t>restart</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1711</TotalTime>
  <Words>20342</Words>
  <Application>Microsoft Office PowerPoint</Application>
  <PresentationFormat>On-screen Show (4:3)</PresentationFormat>
  <Paragraphs>3366</Paragraphs>
  <Slides>374</Slides>
  <Notes>15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374</vt:i4>
      </vt:variant>
    </vt:vector>
  </HeadingPairs>
  <TitlesOfParts>
    <vt:vector size="386" baseType="lpstr">
      <vt:lpstr>Arial</vt:lpstr>
      <vt:lpstr>Century Gothic</vt:lpstr>
      <vt:lpstr>宋体</vt:lpstr>
      <vt:lpstr>Lucida Grande</vt:lpstr>
      <vt:lpstr>Tahoma</vt:lpstr>
      <vt:lpstr>Courier New</vt:lpstr>
      <vt:lpstr>Microsoft Yi Baiti</vt:lpstr>
      <vt:lpstr>Wingdings</vt:lpstr>
      <vt:lpstr>Kozuka Mincho Pro M</vt:lpstr>
      <vt:lpstr>Times New Roman</vt:lpstr>
      <vt:lpstr>Webdings</vt:lpstr>
      <vt:lpstr>QAD 2010 Template</vt:lpstr>
      <vt:lpstr>Configuration and Administration Guide</vt:lpstr>
      <vt:lpstr>Slide 2</vt:lpstr>
      <vt:lpstr>Administration Guide</vt:lpstr>
      <vt:lpstr>Getting Started</vt:lpstr>
      <vt:lpstr>Introduction</vt:lpstr>
      <vt:lpstr>YAB</vt:lpstr>
      <vt:lpstr>Documentation Conventions / Assumptions</vt:lpstr>
      <vt:lpstr>Temp Directory</vt:lpstr>
      <vt:lpstr>Clients</vt:lpstr>
      <vt:lpstr>Character</vt:lpstr>
      <vt:lpstr>.NET</vt:lpstr>
      <vt:lpstr>YAB Console</vt:lpstr>
      <vt:lpstr>YAB Console</vt:lpstr>
      <vt:lpstr>YAB Console</vt:lpstr>
      <vt:lpstr>YAB Console</vt:lpstr>
      <vt:lpstr>Packages</vt:lpstr>
      <vt:lpstr>Software Catalogs</vt:lpstr>
      <vt:lpstr>Software Catalogs</vt:lpstr>
      <vt:lpstr>Downloading Packages </vt:lpstr>
      <vt:lpstr>Application Usage</vt:lpstr>
      <vt:lpstr>Commands </vt:lpstr>
      <vt:lpstr>Commands</vt:lpstr>
      <vt:lpstr>Commands</vt:lpstr>
      <vt:lpstr>Configuration </vt:lpstr>
      <vt:lpstr>Configuration</vt:lpstr>
      <vt:lpstr>File System</vt:lpstr>
      <vt:lpstr>File System</vt:lpstr>
      <vt:lpstr>System Administration</vt:lpstr>
      <vt:lpstr>Environment Management</vt:lpstr>
      <vt:lpstr>Environment Management</vt:lpstr>
      <vt:lpstr>Environment Management</vt:lpstr>
      <vt:lpstr>Environment Management</vt:lpstr>
      <vt:lpstr>Database Backups</vt:lpstr>
      <vt:lpstr>Database Backups</vt:lpstr>
      <vt:lpstr>Database Backups</vt:lpstr>
      <vt:lpstr>Database Backups</vt:lpstr>
      <vt:lpstr>Restoring Databases </vt:lpstr>
      <vt:lpstr>Restoring Databases </vt:lpstr>
      <vt:lpstr>Listing Database Backups</vt:lpstr>
      <vt:lpstr>Listing Database Backups</vt:lpstr>
      <vt:lpstr>Marking Databases as Backed up</vt:lpstr>
      <vt:lpstr>Marking Databases as Backed up</vt:lpstr>
      <vt:lpstr>Compilation</vt:lpstr>
      <vt:lpstr>Compilation</vt:lpstr>
      <vt:lpstr>Compilation</vt:lpstr>
      <vt:lpstr>Compilation</vt:lpstr>
      <vt:lpstr>Configuration </vt:lpstr>
      <vt:lpstr>Configuration </vt:lpstr>
      <vt:lpstr>Configuration Help </vt:lpstr>
      <vt:lpstr>Full Recompile</vt:lpstr>
      <vt:lpstr>Full Recompile</vt:lpstr>
      <vt:lpstr>Full Recompile</vt:lpstr>
      <vt:lpstr>Displaying What Would Be Compiled</vt:lpstr>
      <vt:lpstr>Displaying What Would Be Compiled</vt:lpstr>
      <vt:lpstr>Generating XREF output</vt:lpstr>
      <vt:lpstr>Generating XREF output</vt:lpstr>
      <vt:lpstr>Generating XREF output</vt:lpstr>
      <vt:lpstr>Generating DEBUG-LIST output</vt:lpstr>
      <vt:lpstr>Generating DEBUG-LIST output</vt:lpstr>
      <vt:lpstr>Generating DEBUG-LIST output</vt:lpstr>
      <vt:lpstr>Auditing</vt:lpstr>
      <vt:lpstr>Auditing</vt:lpstr>
      <vt:lpstr>Enable Auditing</vt:lpstr>
      <vt:lpstr>Enable Auditing</vt:lpstr>
      <vt:lpstr>Importing Policy Files</vt:lpstr>
      <vt:lpstr>Archiving Records</vt:lpstr>
      <vt:lpstr>Archiving Records</vt:lpstr>
      <vt:lpstr>Archiving Records</vt:lpstr>
      <vt:lpstr>Archiving Records</vt:lpstr>
      <vt:lpstr>Archiving Records</vt:lpstr>
      <vt:lpstr>Manage Archive Database Server</vt:lpstr>
      <vt:lpstr>Manage Archive Database Server</vt:lpstr>
      <vt:lpstr>Controlling Financials Daemons</vt:lpstr>
      <vt:lpstr>Controlling Financials Daemons</vt:lpstr>
      <vt:lpstr>Controlling Financials Daemons</vt:lpstr>
      <vt:lpstr>Controlling Financials Daemons</vt:lpstr>
      <vt:lpstr>Controlling Financials Daemons</vt:lpstr>
      <vt:lpstr>Report Daemon</vt:lpstr>
      <vt:lpstr>Report Daemon</vt:lpstr>
      <vt:lpstr>Key Commands</vt:lpstr>
      <vt:lpstr>code-mfg-update</vt:lpstr>
      <vt:lpstr>config</vt:lpstr>
      <vt:lpstr>config</vt:lpstr>
      <vt:lpstr>config</vt:lpstr>
      <vt:lpstr>fin-sync-run</vt:lpstr>
      <vt:lpstr>help</vt:lpstr>
      <vt:lpstr>help</vt:lpstr>
      <vt:lpstr>help</vt:lpstr>
      <vt:lpstr>help</vt:lpstr>
      <vt:lpstr>help</vt:lpstr>
      <vt:lpstr>help</vt:lpstr>
      <vt:lpstr>help</vt:lpstr>
      <vt:lpstr>help</vt:lpstr>
      <vt:lpstr>info</vt:lpstr>
      <vt:lpstr>info</vt:lpstr>
      <vt:lpstr>info</vt:lpstr>
      <vt:lpstr>netui-pro-update</vt:lpstr>
      <vt:lpstr>reconfigure</vt:lpstr>
      <vt:lpstr>restart</vt:lpstr>
      <vt:lpstr>shell</vt:lpstr>
      <vt:lpstr>shell</vt:lpstr>
      <vt:lpstr>shell</vt:lpstr>
      <vt:lpstr>shell</vt:lpstr>
      <vt:lpstr>shell</vt:lpstr>
      <vt:lpstr>shell</vt:lpstr>
      <vt:lpstr>start</vt:lpstr>
      <vt:lpstr>start</vt:lpstr>
      <vt:lpstr>start</vt:lpstr>
      <vt:lpstr>status</vt:lpstr>
      <vt:lpstr>status</vt:lpstr>
      <vt:lpstr>stop</vt:lpstr>
      <vt:lpstr>stop</vt:lpstr>
      <vt:lpstr>system-diagnostics</vt:lpstr>
      <vt:lpstr>system-process-list</vt:lpstr>
      <vt:lpstr>update</vt:lpstr>
      <vt:lpstr>validate</vt:lpstr>
      <vt:lpstr>System Configuration</vt:lpstr>
      <vt:lpstr>Configuration Change Procedure</vt:lpstr>
      <vt:lpstr>Configuration Change Procedure</vt:lpstr>
      <vt:lpstr>Configuration Change Procedure</vt:lpstr>
      <vt:lpstr>Configuration Type System</vt:lpstr>
      <vt:lpstr>Configuration Type System</vt:lpstr>
      <vt:lpstr>Reusable Settings</vt:lpstr>
      <vt:lpstr>Reconfiguring Databases</vt:lpstr>
      <vt:lpstr>Configuring Database Location</vt:lpstr>
      <vt:lpstr>Configuring Database Location</vt:lpstr>
      <vt:lpstr>Configuring Database Structure</vt:lpstr>
      <vt:lpstr>Configuring Database Structure</vt:lpstr>
      <vt:lpstr>Configuring Database Structure</vt:lpstr>
      <vt:lpstr>Configuring Database Structure</vt:lpstr>
      <vt:lpstr>Configuring 4GL Broker Network Support</vt:lpstr>
      <vt:lpstr>Configuring 4GL Broker Network Support</vt:lpstr>
      <vt:lpstr>Configuring 4GL Broker Network Support</vt:lpstr>
      <vt:lpstr>Configuring a SQL-92 Secondary Login Broker</vt:lpstr>
      <vt:lpstr>Configuring Before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After Imaging</vt:lpstr>
      <vt:lpstr>Configuring Codepage and Collation</vt:lpstr>
      <vt:lpstr>Configuring Codepage and Collation</vt:lpstr>
      <vt:lpstr>Using Demo Data</vt:lpstr>
      <vt:lpstr>Loading Demo Data</vt:lpstr>
      <vt:lpstr>Loading Demo Data</vt:lpstr>
      <vt:lpstr>Loading Demo Data</vt:lpstr>
      <vt:lpstr>Loading Demo Data</vt:lpstr>
      <vt:lpstr>Restoring Original Data</vt:lpstr>
      <vt:lpstr>Restoring Original Data</vt:lpstr>
      <vt:lpstr>Restoring Original Data</vt:lpstr>
      <vt:lpstr>Restoring Original Data</vt:lpstr>
      <vt:lpstr>Updating PROPATH</vt:lpstr>
      <vt:lpstr>Updating PROPATH</vt:lpstr>
      <vt:lpstr>Updating PROPATH</vt:lpstr>
      <vt:lpstr>Updating PROPATH</vt:lpstr>
      <vt:lpstr>Updating PROPATH</vt:lpstr>
      <vt:lpstr>Updating PROPATH</vt:lpstr>
      <vt:lpstr>Updating PROPATH</vt:lpstr>
      <vt:lpstr>Updating PROPATH</vt:lpstr>
      <vt:lpstr>Updating PROPATH</vt:lpstr>
      <vt:lpstr>Updating PROPATH</vt:lpstr>
      <vt:lpstr>Updating PROPATH</vt:lpstr>
      <vt:lpstr>Updating PROPATH</vt:lpstr>
      <vt:lpstr>Migrating to a New Host</vt:lpstr>
      <vt:lpstr>Migrating to a New Host</vt:lpstr>
      <vt:lpstr>Migrating to a New Host</vt:lpstr>
      <vt:lpstr>Reconfiguring Tomcat</vt:lpstr>
      <vt:lpstr>Reconfiguring Tomcat</vt:lpstr>
      <vt:lpstr>Reconfiguring Tomcat</vt:lpstr>
      <vt:lpstr>Reconfiguring Tomcat Startup Parameters</vt:lpstr>
      <vt:lpstr>Configuring SSL Connections</vt:lpstr>
      <vt:lpstr>Configuring SSL Connections</vt:lpstr>
      <vt:lpstr>Configuring SSL Connections</vt:lpstr>
      <vt:lpstr>Configuring SSL Connections</vt:lpstr>
      <vt:lpstr>Configuring SSL Connections</vt:lpstr>
      <vt:lpstr>Configuring SSL Connections</vt:lpstr>
      <vt:lpstr>Configuring SSL Connections</vt:lpstr>
      <vt:lpstr>Configuring SSL Connections</vt:lpstr>
      <vt:lpstr>TCP/IP Ports</vt:lpstr>
      <vt:lpstr>TCP/IP Ports</vt:lpstr>
      <vt:lpstr>TCP/IP Ports</vt:lpstr>
      <vt:lpstr>TCP/IP Ports</vt:lpstr>
      <vt:lpstr>TCP/IP Ports</vt:lpstr>
      <vt:lpstr>TCP/IP Ports</vt:lpstr>
      <vt:lpstr>Adding Languages</vt:lpstr>
      <vt:lpstr>Adding Languages</vt:lpstr>
      <vt:lpstr>Adding Languages</vt:lpstr>
      <vt:lpstr>Use AIA</vt:lpstr>
      <vt:lpstr>Use AIA</vt:lpstr>
      <vt:lpstr>AdminServer</vt:lpstr>
      <vt:lpstr>AdminServer</vt:lpstr>
      <vt:lpstr>AdminServer</vt:lpstr>
      <vt:lpstr>Customizing YAB</vt:lpstr>
      <vt:lpstr>Customizing YAB</vt:lpstr>
      <vt:lpstr>Shell Script</vt:lpstr>
      <vt:lpstr>Shell Script</vt:lpstr>
      <vt:lpstr>Shell Script</vt:lpstr>
      <vt:lpstr>Shell Script</vt:lpstr>
      <vt:lpstr>ANT Script</vt:lpstr>
      <vt:lpstr>ANT Script</vt:lpstr>
      <vt:lpstr>ANT Script</vt:lpstr>
      <vt:lpstr>Key Settings</vt:lpstr>
      <vt:lpstr>check-for-updates setting</vt:lpstr>
      <vt:lpstr>clean setting</vt:lpstr>
      <vt:lpstr>config.order setting</vt:lpstr>
      <vt:lpstr>dependency settings</vt:lpstr>
      <vt:lpstr>dependency settings</vt:lpstr>
      <vt:lpstr>dependency settings</vt:lpstr>
      <vt:lpstr>dependency settings</vt:lpstr>
      <vt:lpstr>dependency settings</vt:lpstr>
      <vt:lpstr>dependency settings</vt:lpstr>
      <vt:lpstr>packages setting</vt:lpstr>
      <vt:lpstr>packages setting</vt:lpstr>
      <vt:lpstr>packages setting</vt:lpstr>
      <vt:lpstr>packages setting</vt:lpstr>
      <vt:lpstr>packages setting</vt:lpstr>
      <vt:lpstr>packages setting</vt:lpstr>
      <vt:lpstr>ports setting</vt:lpstr>
      <vt:lpstr>verify setting</vt:lpstr>
      <vt:lpstr>verify setting</vt:lpstr>
      <vt:lpstr>verify setting</vt:lpstr>
      <vt:lpstr>Upgrades, Customizations, and Patches</vt:lpstr>
      <vt:lpstr>Product Upgrades</vt:lpstr>
      <vt:lpstr>Product Upgrades</vt:lpstr>
      <vt:lpstr>Customizations</vt:lpstr>
      <vt:lpstr>Operational Customizations</vt:lpstr>
      <vt:lpstr>Operational Customizations</vt:lpstr>
      <vt:lpstr>Operational Customizations</vt:lpstr>
      <vt:lpstr>Operational Customizations</vt:lpstr>
      <vt:lpstr>Operational Customizations</vt:lpstr>
      <vt:lpstr>Operational Customizations</vt:lpstr>
      <vt:lpstr>Financials Customization</vt:lpstr>
      <vt:lpstr>Financials Customization</vt:lpstr>
      <vt:lpstr>Financials Customization</vt:lpstr>
      <vt:lpstr>Financials Customization</vt:lpstr>
      <vt:lpstr>Financials Customization</vt:lpstr>
      <vt:lpstr>Financials Customization</vt:lpstr>
      <vt:lpstr>Adding Custom Database</vt:lpstr>
      <vt:lpstr>Adding Custom Database</vt:lpstr>
      <vt:lpstr>Adding Custom Database</vt:lpstr>
      <vt:lpstr>Adding Custom Database</vt:lpstr>
      <vt:lpstr>Adding Custom Database</vt:lpstr>
      <vt:lpstr>Adding Custom Database</vt:lpstr>
      <vt:lpstr>Adding Custom Database</vt:lpstr>
      <vt:lpstr>Integrated Customization Toolkit</vt:lpstr>
      <vt:lpstr>Install and Configure the Integrated Customization Toolkit</vt:lpstr>
      <vt:lpstr>Install and Configure the Integrated Customization Toolkit</vt:lpstr>
      <vt:lpstr>Install and Configure the Integrated Customization Toolkit</vt:lpstr>
      <vt:lpstr>Install and Configure the Integrated Customization Toolkit</vt:lpstr>
      <vt:lpstr>Install and Configure the Integrated Customization Toolkit</vt:lpstr>
      <vt:lpstr>Install and Configure the Integrated Customization Toolkit</vt:lpstr>
      <vt:lpstr>Install and Configure the Integrated Customization Toolkit</vt:lpstr>
      <vt:lpstr>Install and Configure the Integrated Customization Toolkit</vt:lpstr>
      <vt:lpstr>Desktop Customizations</vt:lpstr>
      <vt:lpstr>Desktop Customizations</vt:lpstr>
      <vt:lpstr>Adding Custom Application Server</vt:lpstr>
      <vt:lpstr>Adding Custom Application Server</vt:lpstr>
      <vt:lpstr>Adding Custom Application Server</vt:lpstr>
      <vt:lpstr>Adding Custom Application Server</vt:lpstr>
      <vt:lpstr>Adding Custom Data</vt:lpstr>
      <vt:lpstr>Adding Custom Data</vt:lpstr>
      <vt:lpstr>Adding Custom Data</vt:lpstr>
      <vt:lpstr>Patches</vt:lpstr>
      <vt:lpstr>Patches</vt:lpstr>
      <vt:lpstr>Patches</vt:lpstr>
      <vt:lpstr>Patches</vt:lpstr>
      <vt:lpstr>Patches</vt:lpstr>
      <vt:lpstr>Patches</vt:lpstr>
      <vt:lpstr>Financials Hotfix</vt:lpstr>
      <vt:lpstr>Financials Hotfix</vt:lpstr>
      <vt:lpstr>Financials Hotfix</vt:lpstr>
      <vt:lpstr>Package Patch</vt:lpstr>
      <vt:lpstr>Package Patch</vt:lpstr>
      <vt:lpstr>Package Patch</vt:lpstr>
      <vt:lpstr>Package Patch</vt:lpstr>
      <vt:lpstr>Product Configurations</vt:lpstr>
      <vt:lpstr>Product Configurations</vt:lpstr>
      <vt:lpstr>Product Configurations</vt:lpstr>
      <vt:lpstr>Product Configurations</vt:lpstr>
      <vt:lpstr>Product Configurations</vt:lpstr>
      <vt:lpstr>Product Configurations</vt:lpstr>
      <vt:lpstr>Product Configurations</vt:lpstr>
      <vt:lpstr>Product Configurations</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Skipping Commands</vt:lpstr>
      <vt:lpstr>Skipping Commands</vt:lpstr>
      <vt:lpstr>Skipping Commands</vt:lpstr>
      <vt:lpstr>Refresh &amp; Clean Options</vt:lpstr>
      <vt:lpstr>Refresh &amp; Clean Options</vt:lpstr>
      <vt:lpstr>Refresh &amp; Clean Options</vt:lpstr>
      <vt:lpstr>Failonerror Option</vt:lpstr>
      <vt:lpstr>Failonerror Option</vt:lpstr>
      <vt:lpstr>Validation Error Setting</vt:lpstr>
      <vt:lpstr>Define Java Startup Parameters</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lpstr>Appendix</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Administrator</cp:lastModifiedBy>
  <cp:revision>218</cp:revision>
  <cp:lastPrinted>2001-01-08T18:05:44Z</cp:lastPrinted>
  <dcterms:created xsi:type="dcterms:W3CDTF">2000-12-07T01:08:11Z</dcterms:created>
  <dcterms:modified xsi:type="dcterms:W3CDTF">2017-01-24T21:16:52Z</dcterms:modified>
</cp:coreProperties>
</file>