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404" r:id="rId2"/>
    <p:sldId id="329" r:id="rId3"/>
    <p:sldId id="330" r:id="rId4"/>
    <p:sldId id="425" r:id="rId5"/>
    <p:sldId id="351" r:id="rId6"/>
    <p:sldId id="402" r:id="rId7"/>
    <p:sldId id="257" r:id="rId8"/>
    <p:sldId id="352" r:id="rId9"/>
    <p:sldId id="356" r:id="rId10"/>
    <p:sldId id="362" r:id="rId11"/>
    <p:sldId id="363" r:id="rId12"/>
    <p:sldId id="374" r:id="rId13"/>
    <p:sldId id="371" r:id="rId14"/>
    <p:sldId id="372" r:id="rId15"/>
    <p:sldId id="367" r:id="rId16"/>
    <p:sldId id="389" r:id="rId17"/>
    <p:sldId id="390" r:id="rId18"/>
    <p:sldId id="391" r:id="rId19"/>
    <p:sldId id="423" r:id="rId20"/>
    <p:sldId id="369" r:id="rId21"/>
    <p:sldId id="424" r:id="rId22"/>
    <p:sldId id="427" r:id="rId23"/>
    <p:sldId id="428" r:id="rId24"/>
    <p:sldId id="429" r:id="rId25"/>
    <p:sldId id="430" r:id="rId26"/>
    <p:sldId id="413" r:id="rId27"/>
    <p:sldId id="414" r:id="rId28"/>
    <p:sldId id="407" r:id="rId29"/>
    <p:sldId id="408" r:id="rId30"/>
    <p:sldId id="419" r:id="rId31"/>
    <p:sldId id="420" r:id="rId32"/>
    <p:sldId id="421" r:id="rId33"/>
    <p:sldId id="422" r:id="rId34"/>
    <p:sldId id="409" r:id="rId35"/>
    <p:sldId id="378" r:id="rId36"/>
    <p:sldId id="392" r:id="rId37"/>
    <p:sldId id="393" r:id="rId38"/>
    <p:sldId id="394" r:id="rId39"/>
    <p:sldId id="395" r:id="rId40"/>
    <p:sldId id="396" r:id="rId41"/>
    <p:sldId id="381" r:id="rId42"/>
    <p:sldId id="397" r:id="rId43"/>
    <p:sldId id="398" r:id="rId44"/>
    <p:sldId id="401" r:id="rId45"/>
    <p:sldId id="388" r:id="rId46"/>
    <p:sldId id="399" r:id="rId47"/>
    <p:sldId id="400" r:id="rId48"/>
    <p:sldId id="385" r:id="rId49"/>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80">
          <p15:clr>
            <a:srgbClr val="A4A3A4"/>
          </p15:clr>
        </p15:guide>
        <p15:guide id="2" orient="horz" pos="1277">
          <p15:clr>
            <a:srgbClr val="A4A3A4"/>
          </p15:clr>
        </p15:guide>
        <p15:guide id="3" orient="horz" pos="3457">
          <p15:clr>
            <a:srgbClr val="A4A3A4"/>
          </p15:clr>
        </p15:guide>
        <p15:guide id="4" orient="horz" pos="3813">
          <p15:clr>
            <a:srgbClr val="A4A3A4"/>
          </p15:clr>
        </p15:guide>
        <p15:guide id="5" orient="horz" pos="4245">
          <p15:clr>
            <a:srgbClr val="A4A3A4"/>
          </p15:clr>
        </p15:guide>
        <p15:guide id="6" orient="horz" pos="717">
          <p15:clr>
            <a:srgbClr val="A4A3A4"/>
          </p15:clr>
        </p15:guide>
        <p15:guide id="7" orient="horz" pos="461">
          <p15:clr>
            <a:srgbClr val="A4A3A4"/>
          </p15:clr>
        </p15:guide>
        <p15:guide id="8" orient="horz" pos="2026">
          <p15:clr>
            <a:srgbClr val="A4A3A4"/>
          </p15:clr>
        </p15:guide>
        <p15:guide id="9" pos="2868">
          <p15:clr>
            <a:srgbClr val="A4A3A4"/>
          </p15:clr>
        </p15:guide>
        <p15:guide id="10" pos="376">
          <p15:clr>
            <a:srgbClr val="A4A3A4"/>
          </p15:clr>
        </p15:guide>
        <p15:guide id="11" pos="4699">
          <p15:clr>
            <a:srgbClr val="A4A3A4"/>
          </p15:clr>
        </p15:guide>
        <p15:guide id="12" pos="942">
          <p15:clr>
            <a:srgbClr val="A4A3A4"/>
          </p15:clr>
        </p15:guide>
        <p15:guide id="13" pos="1921">
          <p15:clr>
            <a:srgbClr val="A4A3A4"/>
          </p15:clr>
        </p15:guide>
        <p15:guide id="14" pos="1510">
          <p15:clr>
            <a:srgbClr val="A4A3A4"/>
          </p15:clr>
        </p15:guide>
        <p15:guide id="15" pos="4189">
          <p15:clr>
            <a:srgbClr val="A4A3A4"/>
          </p15:clr>
        </p15:guide>
        <p15:guide id="16" pos="1034">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6666"/>
    <a:srgbClr val="969696"/>
    <a:srgbClr val="0071B4"/>
    <a:srgbClr val="737373"/>
    <a:srgbClr val="4F81BD"/>
    <a:srgbClr val="366092"/>
    <a:srgbClr val="98B5D8"/>
    <a:srgbClr val="CCDAEC"/>
    <a:srgbClr val="E2E2E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4" autoAdjust="0"/>
    <p:restoredTop sz="76250" autoAdjust="0"/>
  </p:normalViewPr>
  <p:slideViewPr>
    <p:cSldViewPr snapToGrid="0">
      <p:cViewPr varScale="1">
        <p:scale>
          <a:sx n="76" d="100"/>
          <a:sy n="76" d="100"/>
        </p:scale>
        <p:origin x="-1890" y="-102"/>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32"/>
        <p:guide pos="221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43979" cy="464183"/>
          </a:xfrm>
          <a:prstGeom prst="rect">
            <a:avLst/>
          </a:prstGeom>
          <a:noFill/>
          <a:ln w="9525">
            <a:noFill/>
            <a:miter lim="800000"/>
            <a:headEnd/>
            <a:tailEnd/>
          </a:ln>
        </p:spPr>
        <p:txBody>
          <a:bodyPr vert="horz" wrap="square" lIns="88250" tIns="44126" rIns="88250" bIns="44126" numCol="1" anchor="t" anchorCtr="0" compatLnSpc="1">
            <a:prstTxWarp prst="textNoShape">
              <a:avLst/>
            </a:prstTxWarp>
          </a:bodyPr>
          <a:lstStyle>
            <a:lvl1pPr defTabSz="882176">
              <a:defRPr sz="1200">
                <a:latin typeface="Calibri" pitchFamily="34" charset="0"/>
              </a:defRPr>
            </a:lvl1pPr>
          </a:lstStyle>
          <a:p>
            <a:pPr>
              <a:defRPr/>
            </a:pPr>
            <a:endParaRPr lang="en-GB" dirty="0"/>
          </a:p>
        </p:txBody>
      </p:sp>
      <p:sp>
        <p:nvSpPr>
          <p:cNvPr id="3" name="Date Placeholder 2"/>
          <p:cNvSpPr>
            <a:spLocks noGrp="1"/>
          </p:cNvSpPr>
          <p:nvPr>
            <p:ph type="dt" sz="quarter" idx="1"/>
          </p:nvPr>
        </p:nvSpPr>
        <p:spPr bwMode="auto">
          <a:xfrm>
            <a:off x="3977531" y="1"/>
            <a:ext cx="3043979" cy="464183"/>
          </a:xfrm>
          <a:prstGeom prst="rect">
            <a:avLst/>
          </a:prstGeom>
          <a:noFill/>
          <a:ln w="9525">
            <a:noFill/>
            <a:miter lim="800000"/>
            <a:headEnd/>
            <a:tailEnd/>
          </a:ln>
        </p:spPr>
        <p:txBody>
          <a:bodyPr vert="horz" wrap="square" lIns="88250" tIns="44126" rIns="88250" bIns="44126" numCol="1" anchor="t" anchorCtr="0" compatLnSpc="1">
            <a:prstTxWarp prst="textNoShape">
              <a:avLst/>
            </a:prstTxWarp>
          </a:bodyPr>
          <a:lstStyle>
            <a:lvl1pPr algn="r" defTabSz="882176">
              <a:defRPr sz="1200">
                <a:latin typeface="Calibri" pitchFamily="34" charset="0"/>
              </a:defRPr>
            </a:lvl1pPr>
          </a:lstStyle>
          <a:p>
            <a:pPr>
              <a:defRPr/>
            </a:pPr>
            <a:fld id="{23F08340-9D2A-4797-8AAB-95919D9070DF}" type="datetimeFigureOut">
              <a:rPr lang="en-US"/>
              <a:pPr>
                <a:defRPr/>
              </a:pPr>
              <a:t>1/24/2017</a:t>
            </a:fld>
            <a:endParaRPr lang="en-GB" dirty="0"/>
          </a:p>
        </p:txBody>
      </p:sp>
      <p:sp>
        <p:nvSpPr>
          <p:cNvPr id="4" name="Footer Placeholder 3"/>
          <p:cNvSpPr>
            <a:spLocks noGrp="1"/>
          </p:cNvSpPr>
          <p:nvPr>
            <p:ph type="ftr" sz="quarter" idx="2"/>
          </p:nvPr>
        </p:nvSpPr>
        <p:spPr bwMode="auto">
          <a:xfrm>
            <a:off x="1" y="8843329"/>
            <a:ext cx="3043979" cy="464183"/>
          </a:xfrm>
          <a:prstGeom prst="rect">
            <a:avLst/>
          </a:prstGeom>
          <a:noFill/>
          <a:ln w="9525">
            <a:noFill/>
            <a:miter lim="800000"/>
            <a:headEnd/>
            <a:tailEnd/>
          </a:ln>
        </p:spPr>
        <p:txBody>
          <a:bodyPr vert="horz" wrap="square" lIns="88250" tIns="44126" rIns="88250" bIns="44126" numCol="1" anchor="b" anchorCtr="0" compatLnSpc="1">
            <a:prstTxWarp prst="textNoShape">
              <a:avLst/>
            </a:prstTxWarp>
          </a:bodyPr>
          <a:lstStyle>
            <a:lvl1pPr defTabSz="882176">
              <a:defRPr sz="1200">
                <a:latin typeface="Calibri" pitchFamily="34" charset="0"/>
              </a:defRPr>
            </a:lvl1pPr>
          </a:lstStyle>
          <a:p>
            <a:pPr>
              <a:defRPr/>
            </a:pPr>
            <a:endParaRPr lang="en-GB" dirty="0"/>
          </a:p>
        </p:txBody>
      </p:sp>
      <p:sp>
        <p:nvSpPr>
          <p:cNvPr id="5" name="Slide Number Placeholder 4"/>
          <p:cNvSpPr>
            <a:spLocks noGrp="1"/>
          </p:cNvSpPr>
          <p:nvPr>
            <p:ph type="sldNum" sz="quarter" idx="3"/>
          </p:nvPr>
        </p:nvSpPr>
        <p:spPr bwMode="auto">
          <a:xfrm>
            <a:off x="3977531" y="8843329"/>
            <a:ext cx="3043979" cy="464183"/>
          </a:xfrm>
          <a:prstGeom prst="rect">
            <a:avLst/>
          </a:prstGeom>
          <a:noFill/>
          <a:ln w="9525">
            <a:noFill/>
            <a:miter lim="800000"/>
            <a:headEnd/>
            <a:tailEnd/>
          </a:ln>
        </p:spPr>
        <p:txBody>
          <a:bodyPr vert="horz" wrap="square" lIns="88250" tIns="44126" rIns="88250" bIns="44126" numCol="1" anchor="b" anchorCtr="0" compatLnSpc="1">
            <a:prstTxWarp prst="textNoShape">
              <a:avLst/>
            </a:prstTxWarp>
          </a:bodyPr>
          <a:lstStyle>
            <a:lvl1pPr algn="r" defTabSz="882176">
              <a:defRPr sz="1200">
                <a:latin typeface="Calibri" pitchFamily="34" charset="0"/>
              </a:defRPr>
            </a:lvl1pPr>
          </a:lstStyle>
          <a:p>
            <a:pPr>
              <a:defRPr/>
            </a:pPr>
            <a:fld id="{EE984B94-C210-402C-BFF7-F67CBA293C55}" type="slidenum">
              <a:rPr lang="en-GB"/>
              <a:pPr>
                <a:defRPr/>
              </a:pPr>
              <a:t>‹#›</a:t>
            </a:fld>
            <a:endParaRPr lang="en-GB" dirty="0"/>
          </a:p>
        </p:txBody>
      </p:sp>
    </p:spTree>
    <p:extLst>
      <p:ext uri="{BB962C8B-B14F-4D97-AF65-F5344CB8AC3E}">
        <p14:creationId xmlns:p14="http://schemas.microsoft.com/office/powerpoint/2010/main" xmlns="" val="111214084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43979" cy="464183"/>
          </a:xfrm>
          <a:prstGeom prst="rect">
            <a:avLst/>
          </a:prstGeom>
          <a:noFill/>
          <a:ln w="9525">
            <a:noFill/>
            <a:miter lim="800000"/>
            <a:headEnd/>
            <a:tailEnd/>
          </a:ln>
        </p:spPr>
        <p:txBody>
          <a:bodyPr vert="horz" wrap="square" lIns="93289" tIns="46646" rIns="93289" bIns="46646" numCol="1" anchor="t" anchorCtr="0" compatLnSpc="1">
            <a:prstTxWarp prst="textNoShape">
              <a:avLst/>
            </a:prstTxWarp>
          </a:bodyPr>
          <a:lstStyle>
            <a:lvl1pPr defTabSz="882176">
              <a:defRPr sz="1300">
                <a:latin typeface="Calibri" pitchFamily="34" charset="0"/>
              </a:defRPr>
            </a:lvl1pPr>
          </a:lstStyle>
          <a:p>
            <a:pPr>
              <a:defRPr/>
            </a:pPr>
            <a:endParaRPr lang="en-US" dirty="0"/>
          </a:p>
        </p:txBody>
      </p:sp>
      <p:sp>
        <p:nvSpPr>
          <p:cNvPr id="3" name="Date Placeholder 2"/>
          <p:cNvSpPr>
            <a:spLocks noGrp="1"/>
          </p:cNvSpPr>
          <p:nvPr>
            <p:ph type="dt" idx="1"/>
          </p:nvPr>
        </p:nvSpPr>
        <p:spPr bwMode="auto">
          <a:xfrm>
            <a:off x="3977531" y="1"/>
            <a:ext cx="3043979" cy="464183"/>
          </a:xfrm>
          <a:prstGeom prst="rect">
            <a:avLst/>
          </a:prstGeom>
          <a:noFill/>
          <a:ln w="9525">
            <a:noFill/>
            <a:miter lim="800000"/>
            <a:headEnd/>
            <a:tailEnd/>
          </a:ln>
        </p:spPr>
        <p:txBody>
          <a:bodyPr vert="horz" wrap="square" lIns="93289" tIns="46646" rIns="93289" bIns="46646" numCol="1" anchor="t" anchorCtr="0" compatLnSpc="1">
            <a:prstTxWarp prst="textNoShape">
              <a:avLst/>
            </a:prstTxWarp>
          </a:bodyPr>
          <a:lstStyle>
            <a:lvl1pPr algn="r" defTabSz="882176">
              <a:defRPr sz="1300">
                <a:latin typeface="Calibri" pitchFamily="34" charset="0"/>
              </a:defRPr>
            </a:lvl1pPr>
          </a:lstStyle>
          <a:p>
            <a:pPr>
              <a:defRPr/>
            </a:pPr>
            <a:fld id="{F4D3346A-AD2A-4081-A135-010E00DE7B6D}" type="datetimeFigureOut">
              <a:rPr lang="en-US"/>
              <a:pPr>
                <a:defRPr/>
              </a:pPr>
              <a:t>1/24/2017</a:t>
            </a:fld>
            <a:endParaRPr lang="en-US" dirty="0"/>
          </a:p>
        </p:txBody>
      </p:sp>
      <p:sp>
        <p:nvSpPr>
          <p:cNvPr id="4" name="Slide Image Placeholder 3"/>
          <p:cNvSpPr>
            <a:spLocks noGrp="1" noRot="1" noChangeAspect="1"/>
          </p:cNvSpPr>
          <p:nvPr>
            <p:ph type="sldImg" idx="2"/>
          </p:nvPr>
        </p:nvSpPr>
        <p:spPr>
          <a:xfrm>
            <a:off x="1184275" y="700088"/>
            <a:ext cx="4654550" cy="3490912"/>
          </a:xfrm>
          <a:prstGeom prst="rect">
            <a:avLst/>
          </a:prstGeom>
          <a:noFill/>
          <a:ln w="12700">
            <a:solidFill>
              <a:prstClr val="black"/>
            </a:solidFill>
          </a:ln>
        </p:spPr>
        <p:txBody>
          <a:bodyPr vert="horz" lIns="96783" tIns="48393" rIns="96783" bIns="48393" rtlCol="0" anchor="ctr"/>
          <a:lstStyle/>
          <a:p>
            <a:pPr lvl="0"/>
            <a:endParaRPr lang="en-US" noProof="0" dirty="0"/>
          </a:p>
        </p:txBody>
      </p:sp>
      <p:sp>
        <p:nvSpPr>
          <p:cNvPr id="5" name="Notes Placeholder 4"/>
          <p:cNvSpPr>
            <a:spLocks noGrp="1"/>
          </p:cNvSpPr>
          <p:nvPr>
            <p:ph type="body" sz="quarter" idx="3"/>
          </p:nvPr>
        </p:nvSpPr>
        <p:spPr bwMode="auto">
          <a:xfrm>
            <a:off x="702947" y="4422459"/>
            <a:ext cx="5617208" cy="4187187"/>
          </a:xfrm>
          <a:prstGeom prst="rect">
            <a:avLst/>
          </a:prstGeom>
          <a:noFill/>
          <a:ln w="9525">
            <a:noFill/>
            <a:miter lim="800000"/>
            <a:headEnd/>
            <a:tailEnd/>
          </a:ln>
        </p:spPr>
        <p:txBody>
          <a:bodyPr vert="horz" wrap="square" lIns="93289" tIns="46646" rIns="93289" bIns="4664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43329"/>
            <a:ext cx="3043979" cy="464183"/>
          </a:xfrm>
          <a:prstGeom prst="rect">
            <a:avLst/>
          </a:prstGeom>
          <a:noFill/>
          <a:ln w="9525">
            <a:noFill/>
            <a:miter lim="800000"/>
            <a:headEnd/>
            <a:tailEnd/>
          </a:ln>
        </p:spPr>
        <p:txBody>
          <a:bodyPr vert="horz" wrap="square" lIns="93289" tIns="46646" rIns="93289" bIns="46646" numCol="1" anchor="b" anchorCtr="0" compatLnSpc="1">
            <a:prstTxWarp prst="textNoShape">
              <a:avLst/>
            </a:prstTxWarp>
          </a:bodyPr>
          <a:lstStyle>
            <a:lvl1pPr defTabSz="882176">
              <a:defRPr sz="1300">
                <a:latin typeface="Calibri" pitchFamily="34" charset="0"/>
              </a:defRPr>
            </a:lvl1pPr>
          </a:lstStyle>
          <a:p>
            <a:pPr>
              <a:defRPr/>
            </a:pPr>
            <a:endParaRPr lang="en-US" dirty="0"/>
          </a:p>
        </p:txBody>
      </p:sp>
      <p:sp>
        <p:nvSpPr>
          <p:cNvPr id="7" name="Slide Number Placeholder 6"/>
          <p:cNvSpPr>
            <a:spLocks noGrp="1"/>
          </p:cNvSpPr>
          <p:nvPr>
            <p:ph type="sldNum" sz="quarter" idx="5"/>
          </p:nvPr>
        </p:nvSpPr>
        <p:spPr bwMode="auto">
          <a:xfrm>
            <a:off x="3977531" y="8843329"/>
            <a:ext cx="3043979" cy="464183"/>
          </a:xfrm>
          <a:prstGeom prst="rect">
            <a:avLst/>
          </a:prstGeom>
          <a:noFill/>
          <a:ln w="9525">
            <a:noFill/>
            <a:miter lim="800000"/>
            <a:headEnd/>
            <a:tailEnd/>
          </a:ln>
        </p:spPr>
        <p:txBody>
          <a:bodyPr vert="horz" wrap="square" lIns="93289" tIns="46646" rIns="93289" bIns="46646" numCol="1" anchor="b" anchorCtr="0" compatLnSpc="1">
            <a:prstTxWarp prst="textNoShape">
              <a:avLst/>
            </a:prstTxWarp>
          </a:bodyPr>
          <a:lstStyle>
            <a:lvl1pPr algn="r" defTabSz="882176">
              <a:defRPr sz="1300">
                <a:latin typeface="Calibri" pitchFamily="34" charset="0"/>
              </a:defRPr>
            </a:lvl1pPr>
          </a:lstStyle>
          <a:p>
            <a:pPr>
              <a:defRPr/>
            </a:pPr>
            <a:fld id="{CB5BEC18-2D4C-445D-8A5C-A8FC95745719}" type="slidenum">
              <a:rPr lang="en-US"/>
              <a:pPr>
                <a:defRPr/>
              </a:pPr>
              <a:t>‹#›</a:t>
            </a:fld>
            <a:endParaRPr lang="en-US" dirty="0"/>
          </a:p>
        </p:txBody>
      </p:sp>
    </p:spTree>
    <p:extLst>
      <p:ext uri="{BB962C8B-B14F-4D97-AF65-F5344CB8AC3E}">
        <p14:creationId xmlns:p14="http://schemas.microsoft.com/office/powerpoint/2010/main" xmlns="" val="3575498232"/>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xmlns="" val="947160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lnSpc>
                <a:spcPct val="95000"/>
              </a:lnSpc>
              <a:spcBef>
                <a:spcPct val="0"/>
              </a:spcBef>
            </a:pPr>
            <a:r>
              <a:rPr lang="en-US" dirty="0" smtClean="0">
                <a:solidFill>
                  <a:srgbClr val="737373"/>
                </a:solidFill>
              </a:rPr>
              <a:t>The Reporting Framework:</a:t>
            </a:r>
          </a:p>
          <a:p>
            <a:pPr eaLnBrk="1" hangingPunct="1">
              <a:lnSpc>
                <a:spcPct val="95000"/>
              </a:lnSpc>
              <a:spcBef>
                <a:spcPct val="0"/>
              </a:spcBef>
            </a:pPr>
            <a:endParaRPr lang="en-US" dirty="0" smtClean="0">
              <a:solidFill>
                <a:srgbClr val="737373"/>
              </a:solidFill>
            </a:endParaRPr>
          </a:p>
          <a:p>
            <a:pPr indent="-91861" eaLnBrk="1" hangingPunct="1">
              <a:lnSpc>
                <a:spcPct val="95000"/>
              </a:lnSpc>
              <a:spcBef>
                <a:spcPct val="0"/>
              </a:spcBef>
              <a:buFont typeface="Arial" pitchFamily="34" charset="0"/>
              <a:buChar char="•"/>
            </a:pPr>
            <a:r>
              <a:rPr lang="en-US" dirty="0" smtClean="0">
                <a:solidFill>
                  <a:srgbClr val="737373"/>
                </a:solidFill>
              </a:rPr>
              <a:t>Leverages a modern report rendering engine, complete with its own design layout program, that allows reports to contain formatted text, images, charts, and other rich content</a:t>
            </a:r>
          </a:p>
          <a:p>
            <a:pPr eaLnBrk="1" hangingPunct="1">
              <a:lnSpc>
                <a:spcPct val="95000"/>
              </a:lnSpc>
              <a:spcBef>
                <a:spcPct val="0"/>
              </a:spcBef>
              <a:buFont typeface="Arial" pitchFamily="34" charset="0"/>
              <a:buNone/>
            </a:pPr>
            <a:endParaRPr lang="en-US" dirty="0" smtClean="0">
              <a:solidFill>
                <a:srgbClr val="737373"/>
              </a:solidFill>
            </a:endParaRPr>
          </a:p>
          <a:p>
            <a:pPr indent="-91861" eaLnBrk="1" hangingPunct="1">
              <a:lnSpc>
                <a:spcPct val="95000"/>
              </a:lnSpc>
              <a:spcBef>
                <a:spcPct val="0"/>
              </a:spcBef>
              <a:buFont typeface="Arial" pitchFamily="34" charset="0"/>
              <a:buChar char="•"/>
            </a:pPr>
            <a:r>
              <a:rPr lang="en-US" dirty="0" smtClean="0">
                <a:solidFill>
                  <a:srgbClr val="737373"/>
                </a:solidFill>
              </a:rPr>
              <a:t>Provides several data sources types that allow access to various layers of the QAD product suite to facilitate data integration with the page layouts</a:t>
            </a:r>
          </a:p>
          <a:p>
            <a:pPr eaLnBrk="1" hangingPunct="1">
              <a:lnSpc>
                <a:spcPct val="95000"/>
              </a:lnSpc>
              <a:spcBef>
                <a:spcPct val="0"/>
              </a:spcBef>
              <a:buFont typeface="Arial" pitchFamily="34" charset="0"/>
              <a:buNone/>
            </a:pPr>
            <a:endParaRPr lang="en-US" dirty="0" smtClean="0">
              <a:solidFill>
                <a:srgbClr val="737373"/>
              </a:solidFill>
            </a:endParaRPr>
          </a:p>
          <a:p>
            <a:pPr indent="-91861" eaLnBrk="1" hangingPunct="1">
              <a:lnSpc>
                <a:spcPct val="95000"/>
              </a:lnSpc>
              <a:spcBef>
                <a:spcPct val="0"/>
              </a:spcBef>
              <a:buFont typeface="Arial" pitchFamily="34" charset="0"/>
              <a:buChar char="•"/>
            </a:pPr>
            <a:r>
              <a:rPr lang="en-US" dirty="0" smtClean="0">
                <a:solidFill>
                  <a:srgbClr val="737373"/>
                </a:solidFill>
              </a:rPr>
              <a:t>Is deployed as part of the QAD .NET UI interface and requires no separate installation or run-time licensing for customers</a:t>
            </a:r>
          </a:p>
        </p:txBody>
      </p:sp>
    </p:spTree>
    <p:extLst>
      <p:ext uri="{BB962C8B-B14F-4D97-AF65-F5344CB8AC3E}">
        <p14:creationId xmlns:p14="http://schemas.microsoft.com/office/powerpoint/2010/main" xmlns="" val="2846445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lnSpc>
                <a:spcPct val="80000"/>
              </a:lnSpc>
              <a:spcBef>
                <a:spcPct val="0"/>
              </a:spcBef>
            </a:pPr>
            <a:r>
              <a:rPr lang="en-US" b="1" dirty="0" smtClean="0"/>
              <a:t>Example Business Context Goals: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 Simplify and standardize processes</a:t>
            </a:r>
          </a:p>
          <a:p>
            <a:pPr eaLnBrk="1" hangingPunct="1">
              <a:lnSpc>
                <a:spcPct val="80000"/>
              </a:lnSpc>
              <a:spcBef>
                <a:spcPct val="0"/>
              </a:spcBef>
              <a:buFont typeface="Arial" pitchFamily="34" charset="0"/>
              <a:buChar char="•"/>
            </a:pPr>
            <a:r>
              <a:rPr lang="en-US" dirty="0" smtClean="0"/>
              <a:t> Enable self service</a:t>
            </a:r>
          </a:p>
          <a:p>
            <a:pPr eaLnBrk="1" hangingPunct="1">
              <a:lnSpc>
                <a:spcPct val="80000"/>
              </a:lnSpc>
              <a:spcBef>
                <a:spcPct val="0"/>
              </a:spcBef>
              <a:buFont typeface="Arial" pitchFamily="34" charset="0"/>
              <a:buChar char="•"/>
            </a:pPr>
            <a:r>
              <a:rPr lang="en-US" dirty="0" smtClean="0"/>
              <a:t> Compliance</a:t>
            </a:r>
          </a:p>
          <a:p>
            <a:pPr eaLnBrk="1" hangingPunct="1">
              <a:lnSpc>
                <a:spcPct val="80000"/>
              </a:lnSpc>
              <a:spcBef>
                <a:spcPct val="0"/>
              </a:spcBef>
              <a:buFont typeface="Arial" pitchFamily="34" charset="0"/>
              <a:buChar char="•"/>
            </a:pPr>
            <a:r>
              <a:rPr lang="en-US" dirty="0" smtClean="0"/>
              <a:t> Database Consolidation</a:t>
            </a:r>
          </a:p>
          <a:p>
            <a:pPr eaLnBrk="1" hangingPunct="1">
              <a:lnSpc>
                <a:spcPct val="80000"/>
              </a:lnSpc>
              <a:spcBef>
                <a:spcPct val="0"/>
              </a:spcBef>
              <a:buFont typeface="Arial" pitchFamily="34" charset="0"/>
              <a:buChar char="•"/>
            </a:pPr>
            <a:r>
              <a:rPr lang="en-US" dirty="0" smtClean="0"/>
              <a:t> Hardware Consolidation</a:t>
            </a:r>
          </a:p>
          <a:p>
            <a:pPr eaLnBrk="1" hangingPunct="1">
              <a:lnSpc>
                <a:spcPct val="80000"/>
              </a:lnSpc>
              <a:spcBef>
                <a:spcPct val="0"/>
              </a:spcBef>
              <a:buFont typeface="Arial" pitchFamily="34" charset="0"/>
              <a:buChar char="•"/>
            </a:pPr>
            <a:r>
              <a:rPr lang="en-US" dirty="0" smtClean="0"/>
              <a:t> Hardware Centralization</a:t>
            </a:r>
          </a:p>
          <a:p>
            <a:pPr eaLnBrk="1" hangingPunct="1">
              <a:lnSpc>
                <a:spcPct val="80000"/>
              </a:lnSpc>
              <a:spcBef>
                <a:spcPct val="0"/>
              </a:spcBef>
              <a:buFont typeface="Arial" pitchFamily="34" charset="0"/>
              <a:buChar char="•"/>
            </a:pPr>
            <a:r>
              <a:rPr lang="en-US" dirty="0" smtClean="0"/>
              <a:t> Distributed Reporting</a:t>
            </a:r>
          </a:p>
          <a:p>
            <a:pPr eaLnBrk="1" hangingPunct="1">
              <a:lnSpc>
                <a:spcPct val="80000"/>
              </a:lnSpc>
              <a:spcBef>
                <a:spcPct val="0"/>
              </a:spcBef>
              <a:buFont typeface="Arial" pitchFamily="34" charset="0"/>
              <a:buChar char="•"/>
            </a:pPr>
            <a:r>
              <a:rPr lang="en-US" dirty="0" smtClean="0"/>
              <a:t> Fault Tolerant</a:t>
            </a:r>
          </a:p>
        </p:txBody>
      </p:sp>
    </p:spTree>
    <p:extLst>
      <p:ext uri="{BB962C8B-B14F-4D97-AF65-F5344CB8AC3E}">
        <p14:creationId xmlns:p14="http://schemas.microsoft.com/office/powerpoint/2010/main" xmlns="" val="1299799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lnSpc>
                <a:spcPct val="80000"/>
              </a:lnSpc>
              <a:spcBef>
                <a:spcPct val="0"/>
              </a:spcBef>
            </a:pPr>
            <a:endParaRPr lang="en-US" b="0" dirty="0" smtClean="0"/>
          </a:p>
        </p:txBody>
      </p:sp>
    </p:spTree>
    <p:extLst>
      <p:ext uri="{BB962C8B-B14F-4D97-AF65-F5344CB8AC3E}">
        <p14:creationId xmlns:p14="http://schemas.microsoft.com/office/powerpoint/2010/main" xmlns="" val="1247871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You can now define, document, and scope the proposed QAD technical architecture for the deployment.</a:t>
            </a:r>
          </a:p>
        </p:txBody>
      </p:sp>
    </p:spTree>
    <p:extLst>
      <p:ext uri="{BB962C8B-B14F-4D97-AF65-F5344CB8AC3E}">
        <p14:creationId xmlns:p14="http://schemas.microsoft.com/office/powerpoint/2010/main" xmlns="" val="883206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 operating system account is required to install, administer, and start the environment. It is also required by certain application components that start terminal sessions. You can use the same operating system account </a:t>
            </a:r>
            <a:r>
              <a:rPr lang="en-US" sz="1200" kern="1200" dirty="0" smtClean="0">
                <a:solidFill>
                  <a:schemeClr val="tx1"/>
                </a:solidFill>
                <a:effectLst/>
                <a:latin typeface="+mn-lt"/>
                <a:ea typeface="+mn-ea"/>
                <a:cs typeface="+mn-cs"/>
              </a:rPr>
              <a:t>in both </a:t>
            </a:r>
            <a:r>
              <a:rPr lang="en-US" sz="1200" kern="1200" dirty="0" smtClean="0">
                <a:solidFill>
                  <a:schemeClr val="tx1"/>
                </a:solidFill>
                <a:effectLst/>
                <a:latin typeface="+mn-lt"/>
                <a:ea typeface="+mn-ea"/>
                <a:cs typeface="+mn-cs"/>
              </a:rPr>
              <a:t>cases or you can choose to use a separate account for each. It is recommended that the account should not be the root account (for security reasons) and that it should be created specifically to support the environment. All administrative YAB processes (yab update, yab start, yab top, and so on) should be run as the user who executed the installation.</a:t>
            </a:r>
          </a:p>
          <a:p>
            <a:endParaRPr lang="en-US" dirty="0"/>
          </a:p>
        </p:txBody>
      </p:sp>
    </p:spTree>
    <p:extLst>
      <p:ext uri="{BB962C8B-B14F-4D97-AF65-F5344CB8AC3E}">
        <p14:creationId xmlns:p14="http://schemas.microsoft.com/office/powerpoint/2010/main" xmlns="" val="1851081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Choosing a solution based purely on cost can result in a system that under-performs or lacks critical business requirements (for example, no disaster recovery).</a:t>
            </a:r>
          </a:p>
          <a:p>
            <a:pPr eaLnBrk="1" hangingPunct="1">
              <a:lnSpc>
                <a:spcPct val="80000"/>
              </a:lnSpc>
              <a:spcBef>
                <a:spcPct val="0"/>
              </a:spcBef>
            </a:pPr>
            <a:endParaRPr lang="en-US" dirty="0" smtClean="0"/>
          </a:p>
        </p:txBody>
      </p:sp>
    </p:spTree>
    <p:extLst>
      <p:ext uri="{BB962C8B-B14F-4D97-AF65-F5344CB8AC3E}">
        <p14:creationId xmlns:p14="http://schemas.microsoft.com/office/powerpoint/2010/main" xmlns="" val="380304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lnSpc>
                <a:spcPct val="80000"/>
              </a:lnSpc>
              <a:spcBef>
                <a:spcPct val="0"/>
              </a:spcBef>
            </a:pPr>
            <a:endParaRPr lang="en-US" dirty="0" smtClean="0"/>
          </a:p>
        </p:txBody>
      </p:sp>
    </p:spTree>
    <p:extLst>
      <p:ext uri="{BB962C8B-B14F-4D97-AF65-F5344CB8AC3E}">
        <p14:creationId xmlns:p14="http://schemas.microsoft.com/office/powerpoint/2010/main" xmlns="" val="1333188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Windows solutions perform comparably to Linux deployments</a:t>
            </a:r>
            <a:r>
              <a:rPr lang="en-US" baseline="0" dirty="0" smtClean="0"/>
              <a:t> - </a:t>
            </a:r>
            <a:r>
              <a:rPr lang="en-US" dirty="0" smtClean="0"/>
              <a:t>to a point.  After about 200 concurrent users, Linux starts to outperform Windows Server on the same hardware.</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extLst>
      <p:ext uri="{BB962C8B-B14F-4D97-AF65-F5344CB8AC3E}">
        <p14:creationId xmlns:p14="http://schemas.microsoft.com/office/powerpoint/2010/main" xmlns="" val="2425488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When storage is virtually provisioned from a SAN, there can be hidden dangers.</a:t>
            </a:r>
          </a:p>
          <a:p>
            <a:pPr eaLnBrk="1" hangingPunct="1">
              <a:lnSpc>
                <a:spcPct val="80000"/>
              </a:lnSpc>
              <a:spcBef>
                <a:spcPct val="0"/>
              </a:spcBef>
            </a:pPr>
            <a:endParaRPr lang="en-US" dirty="0" smtClean="0"/>
          </a:p>
          <a:p>
            <a:pPr eaLnBrk="1" hangingPunct="1">
              <a:lnSpc>
                <a:spcPct val="80000"/>
              </a:lnSpc>
              <a:spcBef>
                <a:spcPct val="0"/>
              </a:spcBef>
            </a:pPr>
            <a:r>
              <a:rPr lang="en-US" dirty="0" smtClean="0"/>
              <a:t>If the SAN is supplying multiple customers or business units, the disks, adapters, and cache on the SAN can be overloaded (due to the other users). This overloading can happen even though the QAD deployment is lightly loaded. This overloading can affect the I/O performance of the QAD system, even when the disks presented to the operating system are showing as lightly utilized.</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b="1"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extLst>
      <p:ext uri="{BB962C8B-B14F-4D97-AF65-F5344CB8AC3E}">
        <p14:creationId xmlns:p14="http://schemas.microsoft.com/office/powerpoint/2010/main" xmlns="" val="503950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RAID 5 and RAID 10 provide equivalent performance when the disks are not under load. However, when disks are placed under load, RAID 5 shows the following characteristics.*</a:t>
            </a:r>
          </a:p>
          <a:p>
            <a:pPr eaLnBrk="1" hangingPunct="1">
              <a:spcBef>
                <a:spcPct val="0"/>
              </a:spcBef>
            </a:pPr>
            <a:endParaRPr lang="en-US" dirty="0" smtClean="0"/>
          </a:p>
          <a:p>
            <a:pPr eaLnBrk="1" hangingPunct="1">
              <a:spcBef>
                <a:spcPct val="0"/>
              </a:spcBef>
            </a:pPr>
            <a:r>
              <a:rPr lang="en-US" dirty="0" smtClean="0"/>
              <a:t>IBM states “Because the number of disk level operations per write is greater for RAID-5 compared to mirroring (four operations per write versus two), mirroring performs better than RAID-5. With a 50:50 read/write ratio, RAID-5 can handle only about 60% of the ops that mirroring can handle.”</a:t>
            </a:r>
          </a:p>
          <a:p>
            <a:pPr eaLnBrk="1" hangingPunct="1">
              <a:spcBef>
                <a:spcPct val="0"/>
              </a:spcBef>
            </a:pPr>
            <a:endParaRPr lang="en-US" dirty="0" smtClean="0"/>
          </a:p>
          <a:p>
            <a:pPr eaLnBrk="1" hangingPunct="1">
              <a:spcBef>
                <a:spcPct val="0"/>
              </a:spcBef>
            </a:pPr>
            <a:r>
              <a:rPr lang="en-US" dirty="0" smtClean="0"/>
              <a:t>*From the white paper “Comprehending the Tradeoffs between Deploying Oracle</a:t>
            </a:r>
            <a:r>
              <a:rPr lang="en-US" baseline="0" dirty="0" smtClean="0"/>
              <a:t> </a:t>
            </a:r>
            <a:r>
              <a:rPr lang="en-US" dirty="0" smtClean="0"/>
              <a:t>Database on RAID 5 and RAID 10 Storage Configurations.” A Dell Technical White Paper Database Solutions Engineering by Sudhansu Sekhar and Raghunatha M, Dell Product Group, April 2009.</a:t>
            </a:r>
          </a:p>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200090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098632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a:noFill/>
          <a:ln/>
        </p:spPr>
        <p:txBody>
          <a:bodyPr/>
          <a:lstStyle/>
          <a:p>
            <a:pPr eaLnBrk="1" hangingPunct="1">
              <a:lnSpc>
                <a:spcPct val="80000"/>
              </a:lnSpc>
              <a:spcBef>
                <a:spcPct val="0"/>
              </a:spcBef>
            </a:pPr>
            <a:endParaRPr lang="en-US" dirty="0" smtClean="0"/>
          </a:p>
          <a:p>
            <a:pPr eaLnBrk="1" hangingPunct="1">
              <a:lnSpc>
                <a:spcPct val="80000"/>
              </a:lnSpc>
              <a:spcBef>
                <a:spcPct val="0"/>
              </a:spcBef>
            </a:pPr>
            <a:r>
              <a:rPr lang="en-US" dirty="0" smtClean="0"/>
              <a:t>Given good server performance, optimal routing, adequate bandwidth, and low data collision rates, sessions connecting from a remote network in the 50ms to 250ms latency range show the following:</a:t>
            </a:r>
          </a:p>
          <a:p>
            <a:pPr eaLnBrk="1" hangingPunct="1">
              <a:lnSpc>
                <a:spcPct val="80000"/>
              </a:lnSpc>
              <a:spcBef>
                <a:spcPct val="0"/>
              </a:spcBef>
              <a:buFont typeface="Arial" pitchFamily="34" charset="0"/>
              <a:buChar char="•"/>
            </a:pPr>
            <a:r>
              <a:rPr lang="en-US" dirty="0" smtClean="0"/>
              <a:t> Remote reporting takes a similar time to process as local reporting.</a:t>
            </a:r>
          </a:p>
          <a:p>
            <a:pPr eaLnBrk="1" hangingPunct="1">
              <a:lnSpc>
                <a:spcPct val="80000"/>
              </a:lnSpc>
              <a:spcBef>
                <a:spcPct val="0"/>
              </a:spcBef>
              <a:buFont typeface="Arial" pitchFamily="34" charset="0"/>
              <a:buChar char="•"/>
            </a:pPr>
            <a:r>
              <a:rPr lang="en-US" dirty="0" smtClean="0"/>
              <a:t> Transferring the generated report over the network to remote printers can take extra time.</a:t>
            </a:r>
          </a:p>
          <a:p>
            <a:pPr eaLnBrk="1" hangingPunct="1">
              <a:lnSpc>
                <a:spcPct val="80000"/>
              </a:lnSpc>
              <a:spcBef>
                <a:spcPct val="0"/>
              </a:spcBef>
              <a:buFont typeface="Arial" pitchFamily="34" charset="0"/>
              <a:buChar char="•"/>
            </a:pPr>
            <a:r>
              <a:rPr lang="en-US" dirty="0" smtClean="0"/>
              <a:t> If output files generated to the server or submitted as batch, remote batch/intensive tasks (such as Invoice Print, Cost Rollups) take a similar time to process as local tasks.</a:t>
            </a:r>
          </a:p>
          <a:p>
            <a:pPr eaLnBrk="1" hangingPunct="1">
              <a:lnSpc>
                <a:spcPct val="80000"/>
              </a:lnSpc>
              <a:spcBef>
                <a:spcPct val="0"/>
              </a:spcBef>
              <a:buFont typeface="Arial" pitchFamily="34" charset="0"/>
              <a:buChar char="•"/>
            </a:pPr>
            <a:r>
              <a:rPr lang="en-US" dirty="0" smtClean="0"/>
              <a:t> Some processes which interactively update the terminal screen (such as MRP) can take up to twice as long on slow networks.</a:t>
            </a:r>
          </a:p>
          <a:p>
            <a:pPr eaLnBrk="1" hangingPunct="1">
              <a:lnSpc>
                <a:spcPct val="80000"/>
              </a:lnSpc>
              <a:spcBef>
                <a:spcPct val="0"/>
              </a:spcBef>
              <a:buFont typeface="Arial" pitchFamily="34" charset="0"/>
              <a:buChar char="•"/>
            </a:pPr>
            <a:r>
              <a:rPr lang="en-US" dirty="0" smtClean="0"/>
              <a:t> Interactive/data entry tasks can take several times longer than local tasks to provide a response.</a:t>
            </a:r>
          </a:p>
          <a:p>
            <a:pPr eaLnBrk="1" hangingPunct="1">
              <a:lnSpc>
                <a:spcPct val="80000"/>
              </a:lnSpc>
              <a:spcBef>
                <a:spcPct val="0"/>
              </a:spcBef>
              <a:buFont typeface="Arial" pitchFamily="34" charset="0"/>
              <a:buChar char="•"/>
            </a:pPr>
            <a:r>
              <a:rPr lang="en-US" dirty="0" smtClean="0"/>
              <a:t> However, the absolute end-user response times are still expected to be within the typical boundaries of service level agreements / user acceptance.</a:t>
            </a:r>
          </a:p>
          <a:p>
            <a:pPr eaLnBrk="1" hangingPunct="1">
              <a:lnSpc>
                <a:spcPct val="80000"/>
              </a:lnSpc>
              <a:spcBef>
                <a:spcPct val="0"/>
              </a:spcBef>
              <a:buFont typeface="Arial" pitchFamily="34" charset="0"/>
              <a:buChar char="•"/>
            </a:pPr>
            <a:r>
              <a:rPr lang="en-US" dirty="0" smtClean="0"/>
              <a:t> Less than 0.5 seconds for field-to-field and less than 1 second for screen-to-screen navigation</a:t>
            </a:r>
          </a:p>
          <a:p>
            <a:pPr eaLnBrk="1" hangingPunct="1">
              <a:lnSpc>
                <a:spcPct val="80000"/>
              </a:lnSpc>
              <a:spcBef>
                <a:spcPct val="0"/>
              </a:spcBef>
              <a:buFont typeface="Arial" pitchFamily="34" charset="0"/>
              <a:buChar char="•"/>
            </a:pPr>
            <a:r>
              <a:rPr lang="en-US" dirty="0" smtClean="0"/>
              <a:t> Good levels of sustained end-user productivity</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extLst>
      <p:ext uri="{BB962C8B-B14F-4D97-AF65-F5344CB8AC3E}">
        <p14:creationId xmlns:p14="http://schemas.microsoft.com/office/powerpoint/2010/main" xmlns="" val="2189929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a:noFill/>
          <a:ln/>
        </p:spPr>
        <p:txBody>
          <a:bodyPr/>
          <a:lstStyle/>
          <a:p>
            <a:pPr eaLnBrk="1" hangingPunct="1">
              <a:spcBef>
                <a:spcPct val="0"/>
              </a:spcBef>
            </a:pPr>
            <a:r>
              <a:rPr lang="en-US" dirty="0" smtClean="0"/>
              <a:t>Green:</a:t>
            </a:r>
            <a:r>
              <a:rPr lang="en-US" baseline="0" dirty="0" smtClean="0"/>
              <a:t> </a:t>
            </a:r>
            <a:r>
              <a:rPr lang="en-US" dirty="0" smtClean="0"/>
              <a:t>Acceptable</a:t>
            </a:r>
          </a:p>
          <a:p>
            <a:pPr eaLnBrk="1" hangingPunct="1">
              <a:spcBef>
                <a:spcPct val="0"/>
              </a:spcBef>
            </a:pPr>
            <a:r>
              <a:rPr lang="en-US" dirty="0" smtClean="0"/>
              <a:t>Yellow:</a:t>
            </a:r>
            <a:r>
              <a:rPr lang="en-US" baseline="0" dirty="0" smtClean="0"/>
              <a:t> </a:t>
            </a:r>
            <a:r>
              <a:rPr lang="en-US" dirty="0" smtClean="0"/>
              <a:t>Be aware</a:t>
            </a:r>
          </a:p>
          <a:p>
            <a:pPr eaLnBrk="1" hangingPunct="1">
              <a:spcBef>
                <a:spcPct val="0"/>
              </a:spcBef>
            </a:pPr>
            <a:r>
              <a:rPr lang="en-US" dirty="0" smtClean="0"/>
              <a:t>Red:</a:t>
            </a:r>
            <a:r>
              <a:rPr lang="en-US" baseline="0" dirty="0" smtClean="0"/>
              <a:t> </a:t>
            </a:r>
            <a:r>
              <a:rPr lang="en-US" dirty="0" smtClean="0"/>
              <a:t>Generally unacceptable</a:t>
            </a:r>
          </a:p>
        </p:txBody>
      </p:sp>
    </p:spTree>
    <p:extLst>
      <p:ext uri="{BB962C8B-B14F-4D97-AF65-F5344CB8AC3E}">
        <p14:creationId xmlns:p14="http://schemas.microsoft.com/office/powerpoint/2010/main" xmlns="" val="2493219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a:noFill/>
          <a:ln/>
        </p:spPr>
        <p:txBody>
          <a:bodyPr/>
          <a:lstStyle/>
          <a:p>
            <a:pPr eaLnBrk="1" hangingPunct="1">
              <a:lnSpc>
                <a:spcPct val="80000"/>
              </a:lnSpc>
              <a:spcBef>
                <a:spcPct val="0"/>
              </a:spcBef>
            </a:pPr>
            <a:r>
              <a:rPr lang="en-US" dirty="0" smtClean="0"/>
              <a:t>Vmware vSphere can supply up to 85% of the responsiveness and capacity of a native system install.</a:t>
            </a:r>
          </a:p>
          <a:p>
            <a:pPr eaLnBrk="1" hangingPunct="1">
              <a:lnSpc>
                <a:spcPct val="80000"/>
              </a:lnSpc>
              <a:spcBef>
                <a:spcPct val="0"/>
              </a:spcBef>
            </a:pPr>
            <a:endParaRPr lang="en-US" dirty="0" smtClean="0"/>
          </a:p>
          <a:p>
            <a:pPr eaLnBrk="1" hangingPunct="1">
              <a:lnSpc>
                <a:spcPct val="80000"/>
              </a:lnSpc>
              <a:spcBef>
                <a:spcPct val="0"/>
              </a:spcBef>
            </a:pPr>
            <a:r>
              <a:rPr lang="en-US" dirty="0" smtClean="0"/>
              <a:t>Vmware has an absolute maximum ceiling on disk I/Os per second. The ceiling is 120k per VM and 350k per host.</a:t>
            </a:r>
          </a:p>
          <a:p>
            <a:pPr eaLnBrk="1" hangingPunct="1">
              <a:lnSpc>
                <a:spcPct val="80000"/>
              </a:lnSpc>
              <a:spcBef>
                <a:spcPct val="0"/>
              </a:spcBef>
            </a:pPr>
            <a:endParaRPr lang="en-US" dirty="0" smtClean="0"/>
          </a:p>
          <a:p>
            <a:pPr eaLnBrk="1" hangingPunct="1">
              <a:lnSpc>
                <a:spcPct val="80000"/>
              </a:lnSpc>
              <a:spcBef>
                <a:spcPct val="0"/>
              </a:spcBef>
            </a:pPr>
            <a:r>
              <a:rPr lang="en-US" dirty="0" smtClean="0"/>
              <a:t>An entry-level SAN provides around 140k per second.</a:t>
            </a:r>
          </a:p>
          <a:p>
            <a:pPr eaLnBrk="1" hangingPunct="1">
              <a:lnSpc>
                <a:spcPct val="80000"/>
              </a:lnSpc>
              <a:spcBef>
                <a:spcPct val="0"/>
              </a:spcBef>
            </a:pPr>
            <a:endParaRPr lang="en-US" dirty="0" smtClean="0"/>
          </a:p>
          <a:p>
            <a:pPr eaLnBrk="1" hangingPunct="1">
              <a:lnSpc>
                <a:spcPct val="80000"/>
              </a:lnSpc>
              <a:spcBef>
                <a:spcPct val="0"/>
              </a:spcBef>
            </a:pPr>
            <a:r>
              <a:rPr lang="en-US" dirty="0" smtClean="0"/>
              <a:t>A mid- to high-level SAN can provide around 350k per second with bursts up to 1000k per second.</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extLst>
      <p:ext uri="{BB962C8B-B14F-4D97-AF65-F5344CB8AC3E}">
        <p14:creationId xmlns:p14="http://schemas.microsoft.com/office/powerpoint/2010/main" xmlns="" val="11782802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dirty="0" smtClean="0"/>
          </a:p>
        </p:txBody>
      </p:sp>
      <p:sp>
        <p:nvSpPr>
          <p:cNvPr id="90115" name="Slide Number Placeholder 3"/>
          <p:cNvSpPr>
            <a:spLocks noGrp="1"/>
          </p:cNvSpPr>
          <p:nvPr>
            <p:ph type="sldNum" sz="quarter" idx="5"/>
          </p:nvPr>
        </p:nvSpPr>
        <p:spPr>
          <a:noFill/>
        </p:spPr>
        <p:txBody>
          <a:bodyPr/>
          <a:lstStyle/>
          <a:p>
            <a:fld id="{B926BECB-2389-4D0E-80BA-8903DC785F93}" type="slidenum">
              <a:rPr lang="en-US" smtClean="0"/>
              <a:pPr/>
              <a:t>45</a:t>
            </a:fld>
            <a:endParaRPr lang="en-US" dirty="0" smtClean="0"/>
          </a:p>
        </p:txBody>
      </p:sp>
    </p:spTree>
    <p:extLst>
      <p:ext uri="{BB962C8B-B14F-4D97-AF65-F5344CB8AC3E}">
        <p14:creationId xmlns:p14="http://schemas.microsoft.com/office/powerpoint/2010/main" xmlns="" val="14359190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lnSpc>
                <a:spcPct val="80000"/>
              </a:lnSpc>
              <a:spcBef>
                <a:spcPct val="0"/>
              </a:spcBef>
            </a:pPr>
            <a:endParaRPr lang="en-US" dirty="0" smtClean="0"/>
          </a:p>
        </p:txBody>
      </p:sp>
    </p:spTree>
    <p:extLst>
      <p:ext uri="{BB962C8B-B14F-4D97-AF65-F5344CB8AC3E}">
        <p14:creationId xmlns:p14="http://schemas.microsoft.com/office/powerpoint/2010/main" xmlns="" val="15888450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r>
              <a:rPr lang="en-US" dirty="0" smtClean="0"/>
              <a:t>But some batch processes can run up to 20% slower.</a:t>
            </a:r>
          </a:p>
        </p:txBody>
      </p:sp>
    </p:spTree>
    <p:extLst>
      <p:ext uri="{BB962C8B-B14F-4D97-AF65-F5344CB8AC3E}">
        <p14:creationId xmlns:p14="http://schemas.microsoft.com/office/powerpoint/2010/main" xmlns="" val="956967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953021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893865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475415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In the past,</a:t>
            </a:r>
            <a:r>
              <a:rPr lang="en-US" baseline="0" dirty="0" smtClean="0">
                <a:solidFill>
                  <a:srgbClr val="737373"/>
                </a:solidFill>
              </a:rPr>
              <a:t> </a:t>
            </a:r>
            <a:r>
              <a:rPr lang="en-US" dirty="0" smtClean="0">
                <a:solidFill>
                  <a:srgbClr val="737373"/>
                </a:solidFill>
              </a:rPr>
              <a:t>QAD</a:t>
            </a:r>
            <a:r>
              <a:rPr lang="en-US" baseline="0" dirty="0" smtClean="0">
                <a:solidFill>
                  <a:srgbClr val="737373"/>
                </a:solidFill>
              </a:rPr>
              <a:t> </a:t>
            </a:r>
            <a:r>
              <a:rPr lang="en-US" dirty="0" smtClean="0">
                <a:solidFill>
                  <a:srgbClr val="737373"/>
                </a:solidFill>
              </a:rPr>
              <a:t>released the core ERP product with such versions as eB2, eB2.1 and QAD 2007.</a:t>
            </a:r>
          </a:p>
        </p:txBody>
      </p:sp>
    </p:spTree>
    <p:extLst>
      <p:ext uri="{BB962C8B-B14F-4D97-AF65-F5344CB8AC3E}">
        <p14:creationId xmlns:p14="http://schemas.microsoft.com/office/powerpoint/2010/main" xmlns="" val="888630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The previous financials module was rewritten. None of the earlier code or schema remain. The architecture of the code is also new. It was written in a business-object / SOA style.</a:t>
            </a:r>
          </a:p>
        </p:txBody>
      </p:sp>
    </p:spTree>
    <p:extLst>
      <p:ext uri="{BB962C8B-B14F-4D97-AF65-F5344CB8AC3E}">
        <p14:creationId xmlns:p14="http://schemas.microsoft.com/office/powerpoint/2010/main" xmlns="" val="199252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a:noFill/>
          <a:ln/>
        </p:spPr>
        <p:txBody>
          <a:bodyPr/>
          <a:lstStyle/>
          <a:p>
            <a:pPr eaLnBrk="1" hangingPunct="1">
              <a:lnSpc>
                <a:spcPct val="80000"/>
              </a:lnSpc>
              <a:spcBef>
                <a:spcPct val="0"/>
              </a:spcBef>
            </a:pPr>
            <a:r>
              <a:rPr lang="en-US" sz="1100" dirty="0" smtClean="0"/>
              <a:t>Encapsulation of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Each layer offers several clearly defined services. These services have interfaces that describe how the services can be used.</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presentation layer, the AppShell offers a plug-in architecture of a framework that calls/combines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App layer, specific components provide central functionality for the backend. This can be technical in nature, like Session (for session management), Transaction (for logical transactions), and Translations, or functional in nature, like Item, General Ledger, and so on. These components have clearly defined interfaces that any external consumer (whether it is the UI, or another party that integrates with the application core services) can call.</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data access layer, the connection to the database, the possible queries, and updates are implemented in a component. This component has a clear interface. All business components in the system use it to get to the data. This functionality brings a powerful level of abstraction to the application.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Responsibility of each layer: </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Presentation Layer: User interaction. Provide the user access to the data (show the data on the screen), navigation in the system, provide the application menu, integration of the application on the client/UI level, and so 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Web Layer: Transport Mechanism</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Application Layer: Access to the data, calculation of data, validation of data, updates in related objects, query capabilities, meta information about objects, and so 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Data Layer: Data retrieval and data update.</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The layering of the application allows components to more easily to evolve to other technologies and to be more independent. UI technology is moving much faster than the technology used for the business logic. This difference is why it is important to have the separation in layers and for the access to the services in the layers to always go through predefined interfaces.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It is also important that the application functions follow a limited number of application patterns. This approach allows for easier customization and extensions of the standard functionality at a later stage.</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Note: Technical or performance constraints can, in specific areas, override the QRA.</a:t>
            </a:r>
          </a:p>
          <a:p>
            <a:pPr eaLnBrk="1" hangingPunct="1">
              <a:lnSpc>
                <a:spcPct val="80000"/>
              </a:lnSpc>
              <a:spcBef>
                <a:spcPct val="0"/>
              </a:spcBef>
            </a:pPr>
            <a:endParaRPr lang="en-US" sz="1100" dirty="0" smtClean="0"/>
          </a:p>
          <a:p>
            <a:pPr eaLnBrk="1" hangingPunct="1">
              <a:lnSpc>
                <a:spcPct val="80000"/>
              </a:lnSpc>
              <a:spcBef>
                <a:spcPct val="0"/>
              </a:spcBef>
            </a:pPr>
            <a:endParaRPr lang="en-US" sz="1100" dirty="0" smtClean="0"/>
          </a:p>
          <a:p>
            <a:pPr eaLnBrk="1" hangingPunct="1">
              <a:lnSpc>
                <a:spcPct val="80000"/>
              </a:lnSpc>
              <a:spcBef>
                <a:spcPct val="0"/>
              </a:spcBef>
            </a:pPr>
            <a:endParaRPr lang="en-US" sz="1100" b="1" dirty="0" smtClean="0"/>
          </a:p>
        </p:txBody>
      </p:sp>
    </p:spTree>
    <p:extLst>
      <p:ext uri="{BB962C8B-B14F-4D97-AF65-F5344CB8AC3E}">
        <p14:creationId xmlns:p14="http://schemas.microsoft.com/office/powerpoint/2010/main" xmlns="" val="744097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There are two queues: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The specific queue that the application delivers (represented by Q-table)</a:t>
            </a:r>
          </a:p>
          <a:p>
            <a:pPr eaLnBrk="1" hangingPunct="1">
              <a:lnSpc>
                <a:spcPct val="80000"/>
              </a:lnSpc>
              <a:spcBef>
                <a:spcPct val="0"/>
              </a:spcBef>
              <a:buFont typeface="Arial" pitchFamily="34" charset="0"/>
              <a:buChar char="•"/>
            </a:pPr>
            <a:endParaRPr lang="en-US" dirty="0" smtClean="0"/>
          </a:p>
          <a:p>
            <a:pPr eaLnBrk="1" hangingPunct="1">
              <a:lnSpc>
                <a:spcPct val="80000"/>
              </a:lnSpc>
              <a:spcBef>
                <a:spcPct val="0"/>
              </a:spcBef>
              <a:buFont typeface="Arial" pitchFamily="34" charset="0"/>
              <a:buChar char="•"/>
            </a:pPr>
            <a:r>
              <a:rPr lang="en-US" dirty="0" smtClean="0"/>
              <a:t>The generic daemon queue itself (represented by fcDaemonQueue)</a:t>
            </a:r>
          </a:p>
          <a:p>
            <a:pPr eaLnBrk="1" hangingPunct="1">
              <a:lnSpc>
                <a:spcPct val="80000"/>
              </a:lnSpc>
              <a:spcBef>
                <a:spcPct val="0"/>
              </a:spcBef>
            </a:pPr>
            <a:endParaRPr lang="en-US" dirty="0" smtClean="0"/>
          </a:p>
          <a:p>
            <a:pPr eaLnBrk="1" hangingPunct="1">
              <a:lnSpc>
                <a:spcPct val="80000"/>
              </a:lnSpc>
              <a:spcBef>
                <a:spcPct val="0"/>
              </a:spcBef>
            </a:pPr>
            <a:r>
              <a:rPr lang="en-US" dirty="0" smtClean="0"/>
              <a:t>The daemon treats the application queue in chunks of maximum 100 (see flow).</a:t>
            </a:r>
          </a:p>
          <a:p>
            <a:pPr eaLnBrk="1" hangingPunct="1">
              <a:lnSpc>
                <a:spcPct val="80000"/>
              </a:lnSpc>
              <a:spcBef>
                <a:spcPct val="0"/>
              </a:spcBef>
            </a:pPr>
            <a:endParaRPr lang="en-US" dirty="0" smtClean="0"/>
          </a:p>
          <a:p>
            <a:pPr eaLnBrk="1" hangingPunct="1">
              <a:lnSpc>
                <a:spcPct val="80000"/>
              </a:lnSpc>
              <a:spcBef>
                <a:spcPct val="0"/>
              </a:spcBef>
            </a:pPr>
            <a:r>
              <a:rPr lang="en-US" dirty="0" smtClean="0"/>
              <a:t>Daemons are Progress processes which are launched from the financial AppServer process. The process is the Progress executable </a:t>
            </a:r>
            <a:r>
              <a:rPr lang="en-US" dirty="0" smtClean="0"/>
              <a:t>_progress </a:t>
            </a:r>
            <a:r>
              <a:rPr lang="en-US" dirty="0" smtClean="0"/>
              <a:t>but is renamed to D_&lt;DaemonName&gt;_&lt;env&gt;.</a:t>
            </a:r>
          </a:p>
          <a:p>
            <a:pPr eaLnBrk="1" hangingPunct="1">
              <a:lnSpc>
                <a:spcPct val="80000"/>
              </a:lnSpc>
              <a:spcBef>
                <a:spcPct val="0"/>
              </a:spcBef>
            </a:pPr>
            <a:endParaRPr lang="en-US" dirty="0" smtClean="0"/>
          </a:p>
          <a:p>
            <a:pPr eaLnBrk="1" hangingPunct="1">
              <a:lnSpc>
                <a:spcPct val="80000"/>
              </a:lnSpc>
              <a:spcBef>
                <a:spcPct val="0"/>
              </a:spcBef>
            </a:pPr>
            <a:r>
              <a:rPr lang="en-US" dirty="0" smtClean="0"/>
              <a:t>You can see if the process is running on the server by using ps. It is possible to use another separate server instead of the production server.</a:t>
            </a:r>
          </a:p>
          <a:p>
            <a:pPr eaLnBrk="1" hangingPunct="1">
              <a:spcBef>
                <a:spcPct val="0"/>
              </a:spcBef>
            </a:pPr>
            <a:endParaRPr lang="en-US" dirty="0" smtClean="0"/>
          </a:p>
        </p:txBody>
      </p:sp>
    </p:spTree>
    <p:extLst>
      <p:ext uri="{BB962C8B-B14F-4D97-AF65-F5344CB8AC3E}">
        <p14:creationId xmlns:p14="http://schemas.microsoft.com/office/powerpoint/2010/main" xmlns="" val="159937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9DA84BC-4D17-469A-966D-23228270E3CB}" type="datetimeFigureOut">
              <a:rPr lang="en-US"/>
              <a:pPr>
                <a:defRPr/>
              </a:pPr>
              <a:t>1/24/2017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C389064-F824-4D40-8F98-AFA3D3AF3A6D}"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1" r:id="rId9"/>
    <p:sldLayoutId id="2147483662"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tore.qad.com/content/compatibility-guide"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hyperlink" Target="mailto:PDL_RaD_Performance@qad.com" TargetMode="Externa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9149" y="575912"/>
            <a:ext cx="8029575" cy="4955203"/>
          </a:xfrm>
          <a:prstGeom prst="rect">
            <a:avLst/>
          </a:prstGeom>
        </p:spPr>
        <p:txBody>
          <a:bodyPr wrap="square">
            <a:spAutoFit/>
          </a:bodyPr>
          <a:lstStyle/>
          <a:p>
            <a:pPr marL="0" indent="0" eaLnBrk="1" hangingPunct="1">
              <a:buClr>
                <a:srgbClr val="FF9900"/>
              </a:buClr>
              <a:buFont typeface="Arial" charset="0"/>
              <a:buNone/>
            </a:pPr>
            <a:r>
              <a:rPr lang="en-US" sz="2800" dirty="0" smtClean="0"/>
              <a:t>QAD 2016 Enterprise Edition Deployment and Systems Administration</a:t>
            </a:r>
          </a:p>
          <a:p>
            <a:pPr marL="0" indent="0" eaLnBrk="1" hangingPunct="1">
              <a:lnSpc>
                <a:spcPct val="80000"/>
              </a:lnSpc>
              <a:buClr>
                <a:srgbClr val="FF9900"/>
              </a:buClr>
              <a:buFont typeface="Arial" charset="0"/>
              <a:buNone/>
            </a:pPr>
            <a:endParaRPr lang="en-US" sz="3600" dirty="0" smtClean="0"/>
          </a:p>
          <a:p>
            <a:pPr marL="0" indent="0"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r>
              <a:rPr lang="en-US" sz="2400" b="1" dirty="0" smtClean="0"/>
              <a:t>Part 1: Planning and Deployment Considerations</a:t>
            </a:r>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September 2016</a:t>
            </a: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buClr>
                <a:srgbClr val="FF9900"/>
              </a:buClr>
              <a:buNone/>
            </a:pPr>
            <a:r>
              <a:rPr lang="en-US" sz="1200" dirty="0" smtClean="0"/>
              <a:t>Created by dbb@qad.com</a:t>
            </a:r>
          </a:p>
          <a:p>
            <a:pPr eaLnBrk="1" hangingPunct="1">
              <a:buClr>
                <a:srgbClr val="FF9900"/>
              </a:buClr>
              <a:buNone/>
            </a:pPr>
            <a:r>
              <a:rPr lang="en-US" sz="1200" dirty="0" smtClean="0"/>
              <a:t>Maintained by b3s@qad.com</a:t>
            </a:r>
          </a:p>
          <a:p>
            <a:pPr eaLnBrk="1" hangingPunct="1">
              <a:buClr>
                <a:srgbClr val="FF9900"/>
              </a:buClr>
              <a:buNone/>
            </a:pPr>
            <a:r>
              <a:rPr lang="en-US" sz="1200" dirty="0" smtClean="0"/>
              <a:t>Copyright © 2016 by QAD Inc.</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Introduction to Enterprise Edition</a:t>
            </a:r>
          </a:p>
        </p:txBody>
      </p:sp>
      <p:sp>
        <p:nvSpPr>
          <p:cNvPr id="30722" name="Content Placeholder 3"/>
          <p:cNvSpPr>
            <a:spLocks noGrp="1"/>
          </p:cNvSpPr>
          <p:nvPr>
            <p:ph idx="1"/>
          </p:nvPr>
        </p:nvSpPr>
        <p:spPr bwMode="auto">
          <a:xfrm>
            <a:off x="371475" y="1852613"/>
            <a:ext cx="8412480" cy="4059237"/>
          </a:xfrm>
          <a:noFill/>
          <a:ln>
            <a:miter lim="800000"/>
            <a:headEnd/>
            <a:tailEnd/>
          </a:ln>
        </p:spPr>
        <p:txBody>
          <a:bodyPr vert="horz" wrap="square" lIns="91440" tIns="45720" rIns="91440" bIns="45720" numCol="1" anchor="t" anchorCtr="0" compatLnSpc="1">
            <a:prstTxWarp prst="textNoShape">
              <a:avLst/>
            </a:prstTxWarp>
            <a:normAutofit/>
          </a:bodyPr>
          <a:lstStyle/>
          <a:p>
            <a:pPr marL="0" indent="0" eaLnBrk="1" hangingPunct="1">
              <a:lnSpc>
                <a:spcPct val="95000"/>
              </a:lnSpc>
              <a:buClr>
                <a:srgbClr val="FF9900"/>
              </a:buClr>
              <a:buNone/>
            </a:pPr>
            <a:r>
              <a:rPr lang="en-US" dirty="0" smtClean="0">
                <a:solidFill>
                  <a:srgbClr val="737373"/>
                </a:solidFill>
              </a:rPr>
              <a:t>QAD Enterprise Edition is the current flagship and latest software in the core ERP area</a:t>
            </a:r>
          </a:p>
          <a:p>
            <a:pPr marL="0" indent="0" eaLnBrk="1" hangingPunct="1">
              <a:lnSpc>
                <a:spcPct val="95000"/>
              </a:lnSpc>
              <a:buClr>
                <a:srgbClr val="FF9900"/>
              </a:buClr>
              <a:buNone/>
            </a:pPr>
            <a:r>
              <a:rPr lang="en-US" dirty="0" smtClean="0">
                <a:solidFill>
                  <a:srgbClr val="737373"/>
                </a:solidFill>
              </a:rPr>
              <a:t>The major architectural changes are </a:t>
            </a:r>
          </a:p>
          <a:p>
            <a:pPr eaLnBrk="1" hangingPunct="1">
              <a:lnSpc>
                <a:spcPct val="95000"/>
              </a:lnSpc>
              <a:buClr>
                <a:srgbClr val="FF9900"/>
              </a:buClr>
            </a:pPr>
            <a:r>
              <a:rPr lang="en-US" dirty="0" smtClean="0">
                <a:solidFill>
                  <a:srgbClr val="737373"/>
                </a:solidFill>
              </a:rPr>
              <a:t>Completely rewritten Enterprise Financials module</a:t>
            </a:r>
          </a:p>
          <a:p>
            <a:pPr eaLnBrk="1" hangingPunct="1">
              <a:lnSpc>
                <a:spcPct val="95000"/>
              </a:lnSpc>
              <a:buClr>
                <a:srgbClr val="FF9900"/>
              </a:buClr>
            </a:pPr>
            <a:r>
              <a:rPr lang="en-US" dirty="0" smtClean="0">
                <a:solidFill>
                  <a:srgbClr val="737373"/>
                </a:solidFill>
              </a:rPr>
              <a:t>Service Oriented Architecture (SOA) features</a:t>
            </a:r>
          </a:p>
          <a:p>
            <a:pPr eaLnBrk="1" hangingPunct="1">
              <a:lnSpc>
                <a:spcPct val="95000"/>
              </a:lnSpc>
              <a:buClr>
                <a:srgbClr val="FF9900"/>
              </a:buClr>
            </a:pPr>
            <a:r>
              <a:rPr lang="en-US" dirty="0" smtClean="0">
                <a:solidFill>
                  <a:srgbClr val="737373"/>
                </a:solidFill>
              </a:rPr>
              <a:t>New security model</a:t>
            </a:r>
          </a:p>
          <a:p>
            <a:pPr eaLnBrk="1" hangingPunct="1">
              <a:lnSpc>
                <a:spcPct val="95000"/>
              </a:lnSpc>
              <a:buClr>
                <a:srgbClr val="FF9900"/>
              </a:buClr>
            </a:pPr>
            <a:r>
              <a:rPr lang="en-US" dirty="0" smtClean="0">
                <a:solidFill>
                  <a:srgbClr val="737373"/>
                </a:solidFill>
              </a:rPr>
              <a:t>End to End Unicode for Internationalization</a:t>
            </a: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07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is QAD Enterprise Edition?</a:t>
            </a:r>
          </a:p>
        </p:txBody>
      </p:sp>
      <p:sp>
        <p:nvSpPr>
          <p:cNvPr id="30724" name="TextBox 7"/>
          <p:cNvSpPr txBox="1">
            <a:spLocks noChangeArrowheads="1"/>
          </p:cNvSpPr>
          <p:nvPr/>
        </p:nvSpPr>
        <p:spPr bwMode="auto">
          <a:xfrm>
            <a:off x="371474" y="971550"/>
            <a:ext cx="8412480" cy="1200150"/>
          </a:xfrm>
          <a:prstGeom prst="rect">
            <a:avLst/>
          </a:prstGeom>
          <a:noFill/>
          <a:ln w="9525">
            <a:noFill/>
            <a:miter lim="800000"/>
            <a:headEnd/>
            <a:tailEnd/>
          </a:ln>
        </p:spPr>
        <p:txBody>
          <a:bodyPr>
            <a:spAutoFit/>
          </a:bodyPr>
          <a:lstStyle/>
          <a:p>
            <a:r>
              <a:rPr lang="en-US" sz="2400" b="1" dirty="0">
                <a:solidFill>
                  <a:srgbClr val="737373"/>
                </a:solidFill>
                <a:latin typeface="Century Gothic" pitchFamily="34" charset="0"/>
              </a:rPr>
              <a:t>More Functionality, Easier Deployment, Better Visibility, Tighter Security and Auditing, Unicode</a:t>
            </a:r>
            <a:endParaRPr lang="en-US" sz="2400" dirty="0">
              <a:solidFill>
                <a:srgbClr val="737373"/>
              </a:solidFill>
              <a:latin typeface="Century Gothic" pitchFamily="34" charset="0"/>
            </a:endParaRPr>
          </a:p>
          <a:p>
            <a:endParaRPr lang="en-US" sz="2400"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Introduction to Enterprise Edition</a:t>
            </a:r>
          </a:p>
        </p:txBody>
      </p:sp>
      <p:sp>
        <p:nvSpPr>
          <p:cNvPr id="327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New Financials Module</a:t>
            </a:r>
          </a:p>
        </p:txBody>
      </p:sp>
      <p:pic>
        <p:nvPicPr>
          <p:cNvPr id="8" name="Picture 7" descr="old.png"/>
          <p:cNvPicPr>
            <a:picLocks noChangeAspect="1"/>
          </p:cNvPicPr>
          <p:nvPr/>
        </p:nvPicPr>
        <p:blipFill>
          <a:blip r:embed="rId3" cstate="print"/>
          <a:stretch>
            <a:fillRect/>
          </a:stretch>
        </p:blipFill>
        <p:spPr>
          <a:xfrm>
            <a:off x="1038653" y="1828856"/>
            <a:ext cx="6857143" cy="895238"/>
          </a:xfrm>
          <a:prstGeom prst="rect">
            <a:avLst/>
          </a:prstGeom>
        </p:spPr>
      </p:pic>
      <p:pic>
        <p:nvPicPr>
          <p:cNvPr id="9" name="Picture 8" descr="new.png"/>
          <p:cNvPicPr>
            <a:picLocks noChangeAspect="1"/>
          </p:cNvPicPr>
          <p:nvPr/>
        </p:nvPicPr>
        <p:blipFill>
          <a:blip r:embed="rId4" cstate="print"/>
          <a:stretch>
            <a:fillRect/>
          </a:stretch>
        </p:blipFill>
        <p:spPr>
          <a:xfrm>
            <a:off x="1052940" y="3548168"/>
            <a:ext cx="6847620" cy="1685714"/>
          </a:xfrm>
          <a:prstGeom prst="rect">
            <a:avLst/>
          </a:prstGeom>
        </p:spPr>
      </p:pic>
      <p:sp>
        <p:nvSpPr>
          <p:cNvPr id="14" name="TextBox 13"/>
          <p:cNvSpPr txBox="1"/>
          <p:nvPr/>
        </p:nvSpPr>
        <p:spPr>
          <a:xfrm>
            <a:off x="942975" y="138112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Old Module</a:t>
            </a:r>
          </a:p>
        </p:txBody>
      </p:sp>
      <p:sp>
        <p:nvSpPr>
          <p:cNvPr id="15" name="TextBox 14"/>
          <p:cNvSpPr txBox="1"/>
          <p:nvPr/>
        </p:nvSpPr>
        <p:spPr>
          <a:xfrm>
            <a:off x="942975" y="322897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New Module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Reference Architecture</a:t>
            </a:r>
          </a:p>
        </p:txBody>
      </p:sp>
      <p:pic>
        <p:nvPicPr>
          <p:cNvPr id="36866" name="Picture 2"/>
          <p:cNvPicPr>
            <a:picLocks noChangeAspect="1" noChangeArrowheads="1"/>
          </p:cNvPicPr>
          <p:nvPr/>
        </p:nvPicPr>
        <p:blipFill>
          <a:blip r:embed="rId3" cstate="print"/>
          <a:srcRect/>
          <a:stretch>
            <a:fillRect/>
          </a:stretch>
        </p:blipFill>
        <p:spPr bwMode="auto">
          <a:xfrm>
            <a:off x="1330325" y="1312863"/>
            <a:ext cx="6811963" cy="4391025"/>
          </a:xfrm>
          <a:prstGeom prst="rect">
            <a:avLst/>
          </a:prstGeom>
          <a:noFill/>
          <a:ln w="9525">
            <a:noFill/>
            <a:miter lim="800000"/>
            <a:headEnd/>
            <a:tailEnd/>
          </a:ln>
        </p:spPr>
      </p:pic>
      <p:sp>
        <p:nvSpPr>
          <p:cNvPr id="36867" name="TextBox 4"/>
          <p:cNvSpPr txBox="1">
            <a:spLocks noChangeArrowheads="1"/>
          </p:cNvSpPr>
          <p:nvPr/>
        </p:nvSpPr>
        <p:spPr bwMode="auto">
          <a:xfrm>
            <a:off x="231775" y="203200"/>
            <a:ext cx="8288338" cy="822325"/>
          </a:xfrm>
          <a:prstGeom prst="rect">
            <a:avLst/>
          </a:prstGeom>
          <a:noFill/>
          <a:ln w="9525">
            <a:noFill/>
            <a:miter lim="800000"/>
            <a:headEnd/>
            <a:tailEnd/>
          </a:ln>
        </p:spPr>
        <p:txBody>
          <a:bodyPr>
            <a:spAutoFit/>
          </a:bodyPr>
          <a:lstStyle/>
          <a:p>
            <a:r>
              <a:rPr lang="en-US" sz="2400" dirty="0">
                <a:solidFill>
                  <a:srgbClr val="0071B4"/>
                </a:solidFill>
                <a:latin typeface="Century Gothic" pitchFamily="34" charset="0"/>
              </a:rPr>
              <a:t>The QAD Reference Architecture (QRA) describes QAD's strategic architectural goals for its products.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Software Infrastructure</a:t>
            </a:r>
          </a:p>
        </p:txBody>
      </p:sp>
      <p:sp>
        <p:nvSpPr>
          <p:cNvPr id="4915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a:t>
            </a:r>
          </a:p>
        </p:txBody>
      </p:sp>
      <p:sp>
        <p:nvSpPr>
          <p:cNvPr id="5" name="Content Placeholder 3"/>
          <p:cNvSpPr>
            <a:spLocks noGrp="1"/>
          </p:cNvSpPr>
          <p:nvPr>
            <p:ph idx="1"/>
          </p:nvPr>
        </p:nvSpPr>
        <p:spPr>
          <a:xfrm>
            <a:off x="366713" y="1085850"/>
            <a:ext cx="8412480" cy="2833688"/>
          </a:xfrm>
        </p:spPr>
        <p:txBody>
          <a:bodyPr>
            <a:normAutofit lnSpcReduction="10000"/>
          </a:bodyPr>
          <a:lstStyle/>
          <a:p>
            <a:pPr marL="0" indent="0" eaLnBrk="1" fontAlgn="auto" hangingPunct="1">
              <a:lnSpc>
                <a:spcPct val="95000"/>
              </a:lnSpc>
              <a:spcAft>
                <a:spcPts val="0"/>
              </a:spcAft>
              <a:buNone/>
              <a:defRPr/>
            </a:pPr>
            <a:r>
              <a:rPr lang="en-US" dirty="0" smtClean="0">
                <a:solidFill>
                  <a:srgbClr val="737373"/>
                </a:solidFill>
                <a:latin typeface="+mn-lt"/>
              </a:rPr>
              <a:t>Daemons are a headless (no UI) background process that perform specific tasks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Configuration, Control and Monitoring possible from the command line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Tasks are typically such functions as Data Manipulation, Integration, Transformation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Daemons Process data via work queues</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49156" name="Picture 3"/>
          <p:cNvPicPr>
            <a:picLocks noChangeAspect="1" noChangeArrowheads="1"/>
          </p:cNvPicPr>
          <p:nvPr/>
        </p:nvPicPr>
        <p:blipFill>
          <a:blip r:embed="rId3" cstate="print"/>
          <a:srcRect/>
          <a:stretch>
            <a:fillRect/>
          </a:stretch>
        </p:blipFill>
        <p:spPr bwMode="auto">
          <a:xfrm>
            <a:off x="1744663" y="3911600"/>
            <a:ext cx="5707062" cy="1619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Software Infrastructure</a:t>
            </a:r>
          </a:p>
        </p:txBody>
      </p:sp>
      <p:sp>
        <p:nvSpPr>
          <p:cNvPr id="5120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Reporting Framework</a:t>
            </a:r>
          </a:p>
        </p:txBody>
      </p:sp>
      <p:sp>
        <p:nvSpPr>
          <p:cNvPr id="5" name="Content Placeholder 3"/>
          <p:cNvSpPr>
            <a:spLocks noGrp="1"/>
          </p:cNvSpPr>
          <p:nvPr>
            <p:ph idx="1"/>
          </p:nvPr>
        </p:nvSpPr>
        <p:spPr>
          <a:xfrm>
            <a:off x="547688" y="1085850"/>
            <a:ext cx="8102600" cy="1541463"/>
          </a:xfrm>
        </p:spPr>
        <p:txBody>
          <a:bodyPr/>
          <a:lstStyle/>
          <a:p>
            <a:pPr marL="0" indent="0" eaLnBrk="1" fontAlgn="auto" hangingPunct="1">
              <a:lnSpc>
                <a:spcPct val="95000"/>
              </a:lnSpc>
              <a:spcAft>
                <a:spcPts val="0"/>
              </a:spcAft>
              <a:buNone/>
              <a:defRPr/>
            </a:pPr>
            <a:r>
              <a:rPr lang="en-US" dirty="0" smtClean="0"/>
              <a:t>The QAD Reporting Framework is a reporting solution that delivers the infrastructure necessary to create and run reports against the QAD Enterprise Applications suite of products. </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51204" name="Picture 2"/>
          <p:cNvPicPr>
            <a:picLocks noChangeAspect="1" noChangeArrowheads="1"/>
          </p:cNvPicPr>
          <p:nvPr/>
        </p:nvPicPr>
        <p:blipFill>
          <a:blip r:embed="rId3" cstate="print"/>
          <a:srcRect/>
          <a:stretch>
            <a:fillRect/>
          </a:stretch>
        </p:blipFill>
        <p:spPr bwMode="auto">
          <a:xfrm>
            <a:off x="2055813" y="2565400"/>
            <a:ext cx="5381625" cy="3028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Planning for a QAD Deployment</a:t>
            </a:r>
          </a:p>
        </p:txBody>
      </p:sp>
      <p:sp>
        <p:nvSpPr>
          <p:cNvPr id="55298" name="Rectangle 4"/>
          <p:cNvSpPr>
            <a:spLocks noChangeArrowheads="1"/>
          </p:cNvSpPr>
          <p:nvPr/>
        </p:nvSpPr>
        <p:spPr bwMode="auto">
          <a:xfrm>
            <a:off x="336550" y="1355725"/>
            <a:ext cx="8413750" cy="1036638"/>
          </a:xfrm>
          <a:prstGeom prst="rect">
            <a:avLst/>
          </a:prstGeom>
          <a:noFill/>
          <a:ln w="9525">
            <a:noFill/>
            <a:miter lim="800000"/>
            <a:headEnd/>
            <a:tailEnd/>
          </a:ln>
        </p:spPr>
        <p:txBody>
          <a:bodyPr wrap="none">
            <a:spAutoFit/>
          </a:bodyPr>
          <a:lstStyle/>
          <a:p>
            <a:pPr algn="ctr"/>
            <a:r>
              <a:rPr lang="en-US" sz="6200" dirty="0">
                <a:solidFill>
                  <a:srgbClr val="666666"/>
                </a:solidFill>
                <a:latin typeface="Century Gothic" pitchFamily="34" charset="0"/>
              </a:rPr>
              <a:t>Deployment Planning</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Planning for a New Deployment</a:t>
            </a:r>
          </a:p>
        </p:txBody>
      </p:sp>
      <p:sp>
        <p:nvSpPr>
          <p:cNvPr id="5632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Key Considerations</a:t>
            </a:r>
          </a:p>
        </p:txBody>
      </p:sp>
      <p:sp>
        <p:nvSpPr>
          <p:cNvPr id="56323"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Understand the business context</a:t>
            </a:r>
          </a:p>
          <a:p>
            <a:pPr lvl="1" eaLnBrk="1" hangingPunct="1">
              <a:lnSpc>
                <a:spcPct val="95000"/>
              </a:lnSpc>
              <a:buClr>
                <a:srgbClr val="FF9900"/>
              </a:buClr>
              <a:buNone/>
            </a:pPr>
            <a:r>
              <a:rPr lang="en-US" dirty="0" smtClean="0">
                <a:solidFill>
                  <a:srgbClr val="737373"/>
                </a:solidFill>
              </a:rPr>
              <a:t>This ultimately drives the deployment architecture</a:t>
            </a:r>
          </a:p>
          <a:p>
            <a:pPr eaLnBrk="1" hangingPunct="1">
              <a:lnSpc>
                <a:spcPct val="95000"/>
              </a:lnSpc>
              <a:buClr>
                <a:srgbClr val="FF9900"/>
              </a:buClr>
            </a:pPr>
            <a:r>
              <a:rPr lang="en-US" dirty="0" smtClean="0">
                <a:solidFill>
                  <a:srgbClr val="737373"/>
                </a:solidFill>
              </a:rPr>
              <a:t>Sizing Considerations</a:t>
            </a:r>
          </a:p>
          <a:p>
            <a:pPr lvl="1" eaLnBrk="1" hangingPunct="1">
              <a:lnSpc>
                <a:spcPct val="95000"/>
              </a:lnSpc>
              <a:buClr>
                <a:srgbClr val="FF9900"/>
              </a:buClr>
            </a:pPr>
            <a:r>
              <a:rPr lang="en-US" dirty="0" smtClean="0">
                <a:solidFill>
                  <a:srgbClr val="737373"/>
                </a:solidFill>
              </a:rPr>
              <a:t>Scale up (monolithic) versus Scale out (multi-tier)</a:t>
            </a:r>
          </a:p>
          <a:p>
            <a:pPr lvl="1" eaLnBrk="1" hangingPunct="1">
              <a:lnSpc>
                <a:spcPct val="95000"/>
              </a:lnSpc>
              <a:buClr>
                <a:srgbClr val="FF9900"/>
              </a:buClr>
            </a:pPr>
            <a:r>
              <a:rPr lang="en-US" dirty="0" smtClean="0">
                <a:solidFill>
                  <a:srgbClr val="737373"/>
                </a:solidFill>
              </a:rPr>
              <a:t>Planning for Growth / Capacity Planning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Planning for a New Deployment</a:t>
            </a:r>
          </a:p>
        </p:txBody>
      </p:sp>
      <p:sp>
        <p:nvSpPr>
          <p:cNvPr id="5837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Key Considerations </a:t>
            </a:r>
            <a:r>
              <a:rPr lang="en-US" sz="2400" i="1" dirty="0" smtClean="0"/>
              <a:t>continued</a:t>
            </a:r>
            <a:endParaRPr lang="en-US" sz="2400" dirty="0" smtClean="0"/>
          </a:p>
        </p:txBody>
      </p:sp>
      <p:sp>
        <p:nvSpPr>
          <p:cNvPr id="58371"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Multi-tenant versus Multi-instance</a:t>
            </a:r>
          </a:p>
          <a:p>
            <a:pPr marL="285750" lvl="1" indent="0" eaLnBrk="1" hangingPunct="1">
              <a:lnSpc>
                <a:spcPct val="95000"/>
              </a:lnSpc>
              <a:buClr>
                <a:srgbClr val="FF9900"/>
              </a:buClr>
              <a:buNone/>
            </a:pPr>
            <a:r>
              <a:rPr lang="en-US" dirty="0" smtClean="0">
                <a:solidFill>
                  <a:srgbClr val="737373"/>
                </a:solidFill>
              </a:rPr>
              <a:t>Will business units be consolidated into one DB?</a:t>
            </a:r>
          </a:p>
          <a:p>
            <a:pPr eaLnBrk="1" hangingPunct="1">
              <a:lnSpc>
                <a:spcPct val="95000"/>
              </a:lnSpc>
              <a:buClr>
                <a:srgbClr val="FF9900"/>
              </a:buClr>
            </a:pPr>
            <a:r>
              <a:rPr lang="en-US" dirty="0" smtClean="0">
                <a:solidFill>
                  <a:srgbClr val="737373"/>
                </a:solidFill>
              </a:rPr>
              <a:t>High Availability design?</a:t>
            </a:r>
          </a:p>
          <a:p>
            <a:pPr eaLnBrk="1" hangingPunct="1">
              <a:lnSpc>
                <a:spcPct val="95000"/>
              </a:lnSpc>
              <a:buClr>
                <a:srgbClr val="FF9900"/>
              </a:buClr>
            </a:pPr>
            <a:r>
              <a:rPr lang="en-US" dirty="0" smtClean="0">
                <a:solidFill>
                  <a:srgbClr val="737373"/>
                </a:solidFill>
              </a:rPr>
              <a:t>Disaster Tolerant design?</a:t>
            </a:r>
          </a:p>
          <a:p>
            <a:pPr eaLnBrk="1" hangingPunct="1">
              <a:lnSpc>
                <a:spcPct val="95000"/>
              </a:lnSpc>
              <a:buClr>
                <a:srgbClr val="FF9900"/>
              </a:buClr>
            </a:pPr>
            <a:r>
              <a:rPr lang="en-US" dirty="0" smtClean="0">
                <a:solidFill>
                  <a:srgbClr val="737373"/>
                </a:solidFill>
              </a:rPr>
              <a:t>Preferred hardware vendor?</a:t>
            </a:r>
          </a:p>
          <a:p>
            <a:pPr eaLnBrk="1" hangingPunct="1">
              <a:lnSpc>
                <a:spcPct val="95000"/>
              </a:lnSpc>
              <a:buClr>
                <a:srgbClr val="FF9900"/>
              </a:buClr>
            </a:pPr>
            <a:r>
              <a:rPr lang="en-US" dirty="0" smtClean="0">
                <a:solidFill>
                  <a:srgbClr val="737373"/>
                </a:solidFill>
              </a:rPr>
              <a:t>Preferred operating system?</a:t>
            </a:r>
          </a:p>
          <a:p>
            <a:pPr eaLnBrk="1" hangingPunct="1">
              <a:lnSpc>
                <a:spcPct val="95000"/>
              </a:lnSpc>
              <a:buClr>
                <a:srgbClr val="FF9900"/>
              </a:buClr>
            </a:pPr>
            <a:r>
              <a:rPr lang="en-US" dirty="0" smtClean="0">
                <a:solidFill>
                  <a:srgbClr val="737373"/>
                </a:solidFill>
              </a:rPr>
              <a:t>Localizations</a:t>
            </a:r>
          </a:p>
          <a:p>
            <a:pPr marL="285750" lvl="1" indent="0" eaLnBrk="1" hangingPunct="1">
              <a:lnSpc>
                <a:spcPct val="95000"/>
              </a:lnSpc>
              <a:buClr>
                <a:srgbClr val="FF9900"/>
              </a:buClr>
              <a:buNone/>
            </a:pPr>
            <a:r>
              <a:rPr lang="en-US" dirty="0" smtClean="0">
                <a:solidFill>
                  <a:srgbClr val="737373"/>
                </a:solidFill>
              </a:rPr>
              <a:t>Languages, time zones, character sets, and taxes</a:t>
            </a:r>
          </a:p>
          <a:p>
            <a:pPr eaLnBrk="1" hangingPunct="1">
              <a:lnSpc>
                <a:spcPct val="95000"/>
              </a:lnSpc>
              <a:buClr>
                <a:srgbClr val="FF9900"/>
              </a:buClr>
            </a:pPr>
            <a:r>
              <a:rPr lang="en-US" dirty="0" smtClean="0">
                <a:solidFill>
                  <a:srgbClr val="737373"/>
                </a:solidFill>
              </a:rPr>
              <a:t>Application Management and Monitoring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Deployment Architecture Definition</a:t>
            </a:r>
          </a:p>
        </p:txBody>
      </p:sp>
      <p:sp>
        <p:nvSpPr>
          <p:cNvPr id="6041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Definition of the QAD Technical Architecture</a:t>
            </a:r>
          </a:p>
        </p:txBody>
      </p:sp>
      <p:sp>
        <p:nvSpPr>
          <p:cNvPr id="60419" name="Content Placeholder 3"/>
          <p:cNvSpPr>
            <a:spLocks noGrp="1"/>
          </p:cNvSpPr>
          <p:nvPr>
            <p:ph idx="1"/>
          </p:nvPr>
        </p:nvSpPr>
        <p:spPr bwMode="auto">
          <a:xfrm>
            <a:off x="404811" y="1085850"/>
            <a:ext cx="8412480" cy="464661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Driven from the Key Considerations and aligned with the business unit</a:t>
            </a:r>
          </a:p>
          <a:p>
            <a:pPr eaLnBrk="1" hangingPunct="1">
              <a:lnSpc>
                <a:spcPct val="95000"/>
              </a:lnSpc>
              <a:buClr>
                <a:srgbClr val="FF9900"/>
              </a:buClr>
            </a:pPr>
            <a:r>
              <a:rPr lang="en-US" dirty="0" smtClean="0">
                <a:solidFill>
                  <a:srgbClr val="737373"/>
                </a:solidFill>
              </a:rPr>
              <a:t>Definition of Upgrade / Migration Process</a:t>
            </a:r>
          </a:p>
          <a:p>
            <a:pPr indent="19050" eaLnBrk="1" hangingPunct="1">
              <a:lnSpc>
                <a:spcPct val="95000"/>
              </a:lnSpc>
              <a:buClr>
                <a:srgbClr val="FF9900"/>
              </a:buClr>
              <a:buNone/>
            </a:pPr>
            <a:r>
              <a:rPr lang="en-US" sz="2200" dirty="0" smtClean="0">
                <a:solidFill>
                  <a:srgbClr val="737373"/>
                </a:solidFill>
              </a:rPr>
              <a:t>Strategy, Data Cleansing, Data Archiving</a:t>
            </a:r>
          </a:p>
          <a:p>
            <a:pPr eaLnBrk="1" hangingPunct="1">
              <a:lnSpc>
                <a:spcPct val="95000"/>
              </a:lnSpc>
              <a:buClr>
                <a:srgbClr val="FF9900"/>
              </a:buClr>
            </a:pPr>
            <a:r>
              <a:rPr lang="en-US" dirty="0" smtClean="0">
                <a:solidFill>
                  <a:srgbClr val="737373"/>
                </a:solidFill>
              </a:rPr>
              <a:t>Definition of Key Interfaces</a:t>
            </a:r>
          </a:p>
          <a:p>
            <a:pPr eaLnBrk="1" hangingPunct="1">
              <a:lnSpc>
                <a:spcPct val="95000"/>
              </a:lnSpc>
              <a:buClr>
                <a:srgbClr val="FF9900"/>
              </a:buClr>
            </a:pPr>
            <a:r>
              <a:rPr lang="en-US" dirty="0" smtClean="0">
                <a:solidFill>
                  <a:srgbClr val="737373"/>
                </a:solidFill>
              </a:rPr>
              <a:t>Additional Development / Customizations required</a:t>
            </a:r>
          </a:p>
          <a:p>
            <a:pPr eaLnBrk="1" hangingPunct="1">
              <a:lnSpc>
                <a:spcPct val="95000"/>
              </a:lnSpc>
              <a:buClr>
                <a:srgbClr val="FF9900"/>
              </a:buClr>
            </a:pPr>
            <a:r>
              <a:rPr lang="en-US" dirty="0" smtClean="0">
                <a:solidFill>
                  <a:srgbClr val="737373"/>
                </a:solidFill>
              </a:rPr>
              <a:t>Key Integration Decisions</a:t>
            </a:r>
          </a:p>
          <a:p>
            <a:pPr marL="285750" indent="0" eaLnBrk="1" hangingPunct="1">
              <a:lnSpc>
                <a:spcPct val="95000"/>
              </a:lnSpc>
              <a:buClr>
                <a:srgbClr val="FF9900"/>
              </a:buClr>
              <a:buNone/>
            </a:pPr>
            <a:r>
              <a:rPr lang="en-US" sz="2200" dirty="0" smtClean="0">
                <a:solidFill>
                  <a:srgbClr val="737373"/>
                </a:solidFill>
              </a:rPr>
              <a:t>QXtend, Security, Technology, Compliance, Impact on other systems </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ChangeArrowheads="1"/>
          </p:cNvSpPr>
          <p:nvPr/>
        </p:nvSpPr>
        <p:spPr bwMode="auto">
          <a:xfrm>
            <a:off x="2395197" y="1455738"/>
            <a:ext cx="4305987" cy="923330"/>
          </a:xfrm>
          <a:prstGeom prst="rect">
            <a:avLst/>
          </a:prstGeom>
          <a:noFill/>
          <a:ln w="9525">
            <a:noFill/>
            <a:miter lim="800000"/>
            <a:headEnd/>
            <a:tailEnd/>
          </a:ln>
        </p:spPr>
        <p:txBody>
          <a:bodyPr wrap="none">
            <a:spAutoFit/>
          </a:bodyPr>
          <a:lstStyle/>
          <a:p>
            <a:pPr algn="ctr"/>
            <a:r>
              <a:rPr lang="en-US" sz="5400" dirty="0" smtClean="0">
                <a:solidFill>
                  <a:srgbClr val="666666"/>
                </a:solidFill>
                <a:latin typeface="Century Gothic" pitchFamily="34" charset="0"/>
              </a:rPr>
              <a:t>Prerequisites</a:t>
            </a:r>
            <a:endParaRPr lang="en-US" sz="5400"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Introduction</a:t>
            </a:r>
            <a:br>
              <a:rPr lang="en-US" dirty="0" smtClean="0"/>
            </a:br>
            <a:r>
              <a:rPr lang="en-US" dirty="0"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buClr>
                <a:srgbClr val="FF9900"/>
              </a:buClr>
            </a:pPr>
            <a:r>
              <a:rPr lang="en-US" dirty="0" smtClean="0"/>
              <a:t>The following sections describe the requirements for the prerequisite components of your QAD Enterprise Edition installation</a:t>
            </a:r>
          </a:p>
          <a:p>
            <a:pPr eaLnBrk="1" hangingPunct="1">
              <a:buClr>
                <a:srgbClr val="FF9900"/>
              </a:buClr>
            </a:pPr>
            <a:r>
              <a:rPr lang="en-US" dirty="0" smtClean="0"/>
              <a:t>For the most current requirements information, refer to the Product Compatibility Guide in the QAD Store at:</a:t>
            </a:r>
          </a:p>
          <a:p>
            <a:pPr eaLnBrk="1" hangingPunct="1">
              <a:buClr>
                <a:srgbClr val="FF9900"/>
              </a:buClr>
              <a:buNone/>
            </a:pPr>
            <a:r>
              <a:rPr lang="en-US" dirty="0" smtClean="0"/>
              <a:t>    http://store.qad.com</a:t>
            </a:r>
          </a:p>
          <a:p>
            <a:pPr eaLnBrk="1" hangingPunct="1">
              <a:buClr>
                <a:srgbClr val="FF9900"/>
              </a:buClr>
            </a:pPr>
            <a:r>
              <a:rPr lang="en-US" dirty="0" smtClean="0"/>
              <a:t>Refer to the Progress documentation for the complete requirements for Progress components</a:t>
            </a:r>
          </a:p>
          <a:p>
            <a:pPr eaLnBrk="1" hangingPunct="1">
              <a:buClr>
                <a:srgbClr val="FF9900"/>
              </a:buClr>
            </a:pPr>
            <a:r>
              <a:rPr lang="en-US" dirty="0" smtClean="0"/>
              <a:t>When installing Progress components, always select a Complete installation, not a Typical or Custom installation</a:t>
            </a:r>
          </a:p>
          <a:p>
            <a:pPr eaLnBrk="1" hangingPunct="1">
              <a:buClr>
                <a:srgbClr val="FF9900"/>
              </a:buClr>
            </a:pPr>
            <a:r>
              <a:rPr lang="en-US" dirty="0" smtClean="0"/>
              <a:t>You must install these programs before beginning QAD Enterprise Edition installation</a:t>
            </a:r>
          </a:p>
          <a:p>
            <a:pPr eaLnBrk="1" hangingPunct="1">
              <a:buClr>
                <a:srgbClr val="FF9900"/>
              </a:buClr>
            </a:pP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pPr>
            <a:r>
              <a:rPr lang="en-US" dirty="0" smtClean="0"/>
              <a:t>QAD Store provides product downloads as compressed ISO files in .zip or .7z format.</a:t>
            </a:r>
          </a:p>
          <a:p>
            <a:pPr eaLnBrk="1" hangingPunct="1">
              <a:buClr>
                <a:srgbClr val="FF9900"/>
              </a:buClr>
            </a:pPr>
            <a:r>
              <a:rPr lang="en-US" dirty="0" smtClean="0"/>
              <a:t>To unzip .7z files, use the free 7-Zip utility. Windows, Linux, and UNIX versions of this utility are available from:</a:t>
            </a:r>
          </a:p>
          <a:p>
            <a:pPr eaLnBrk="1" hangingPunct="1">
              <a:buClr>
                <a:srgbClr val="FF9900"/>
              </a:buClr>
              <a:buNone/>
            </a:pPr>
            <a:r>
              <a:rPr lang="en-US" dirty="0" smtClean="0"/>
              <a:t>   http://www.7-zip.org</a:t>
            </a:r>
          </a:p>
          <a:p>
            <a:pPr eaLnBrk="1" hangingPunct="1">
              <a:buClr>
                <a:srgbClr val="FF9900"/>
              </a:buClr>
            </a:pPr>
            <a:r>
              <a:rPr lang="en-US" dirty="0" smtClean="0"/>
              <a:t>Unzipping the compressed product file yields an uncompressed ISO file.</a:t>
            </a:r>
          </a:p>
          <a:p>
            <a:pPr eaLnBrk="1" hangingPunct="1">
              <a:buClr>
                <a:srgbClr val="FF9900"/>
              </a:buClr>
            </a:pP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Unzip Utilities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r>
              <a:rPr lang="en-US" dirty="0"/>
              <a:t>Before installing QAD </a:t>
            </a:r>
            <a:r>
              <a:rPr lang="en-US" dirty="0" smtClean="0"/>
              <a:t>Enterprise </a:t>
            </a:r>
            <a:r>
              <a:rPr lang="en-US" dirty="0"/>
              <a:t>Edition, you should have:</a:t>
            </a:r>
          </a:p>
          <a:p>
            <a:pPr lvl="1"/>
            <a:r>
              <a:rPr lang="en-US" dirty="0" smtClean="0"/>
              <a:t>The </a:t>
            </a:r>
            <a:r>
              <a:rPr lang="en-US" dirty="0"/>
              <a:t>QAD Enterprise Edition </a:t>
            </a:r>
            <a:r>
              <a:rPr lang="en-US" dirty="0" smtClean="0"/>
              <a:t>media </a:t>
            </a:r>
            <a:r>
              <a:rPr lang="en-US" dirty="0"/>
              <a:t>or product </a:t>
            </a:r>
            <a:r>
              <a:rPr lang="en-US" dirty="0" smtClean="0"/>
              <a:t>download.</a:t>
            </a:r>
          </a:p>
          <a:p>
            <a:pPr lvl="1"/>
            <a:r>
              <a:rPr lang="en-US" dirty="0" smtClean="0"/>
              <a:t>A </a:t>
            </a:r>
            <a:r>
              <a:rPr lang="en-US" dirty="0"/>
              <a:t>valid QAD product license key for each module you have </a:t>
            </a:r>
            <a:r>
              <a:rPr lang="en-US" dirty="0" smtClean="0"/>
              <a:t>purchased.</a:t>
            </a:r>
          </a:p>
          <a:p>
            <a:pPr lvl="1"/>
            <a:r>
              <a:rPr lang="en-US" dirty="0" smtClean="0"/>
              <a:t>A </a:t>
            </a:r>
            <a:r>
              <a:rPr lang="en-US" dirty="0"/>
              <a:t>UNIX and Progress database administrator </a:t>
            </a:r>
            <a:r>
              <a:rPr lang="en-US" dirty="0" smtClean="0"/>
              <a:t>who </a:t>
            </a:r>
            <a:r>
              <a:rPr lang="en-US" dirty="0"/>
              <a:t>can manage Progress client </a:t>
            </a:r>
            <a:r>
              <a:rPr lang="en-US" dirty="0" smtClean="0"/>
              <a:t>processes.</a:t>
            </a:r>
          </a:p>
          <a:p>
            <a:pPr lvl="1"/>
            <a:r>
              <a:rPr lang="en-US" dirty="0" smtClean="0"/>
              <a:t>A </a:t>
            </a:r>
            <a:r>
              <a:rPr lang="en-US" dirty="0"/>
              <a:t>100 Mbps or faster </a:t>
            </a:r>
            <a:r>
              <a:rPr lang="en-US" dirty="0" smtClean="0"/>
              <a:t>network.</a:t>
            </a:r>
          </a:p>
          <a:p>
            <a:pPr lvl="1"/>
            <a:r>
              <a:rPr lang="en-US" dirty="0" smtClean="0"/>
              <a:t>Easy </a:t>
            </a:r>
            <a:r>
              <a:rPr lang="en-US" dirty="0"/>
              <a:t>access to this guide</a:t>
            </a:r>
          </a:p>
          <a:p>
            <a:pPr eaLnBrk="1" hangingPunct="1">
              <a:buClr>
                <a:srgbClr val="FF9900"/>
              </a:buClr>
            </a:pP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r>
              <a:rPr lang="en-US" sz="2400" dirty="0"/>
              <a:t>General Prerequisites</a:t>
            </a:r>
          </a:p>
        </p:txBody>
      </p:sp>
    </p:spTree>
    <p:extLst>
      <p:ext uri="{BB962C8B-B14F-4D97-AF65-F5344CB8AC3E}">
        <p14:creationId xmlns:p14="http://schemas.microsoft.com/office/powerpoint/2010/main" xmlns="" val="11475986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pPr marL="0" indent="0">
              <a:buNone/>
            </a:pPr>
            <a:r>
              <a:rPr lang="en-US" dirty="0" smtClean="0"/>
              <a:t>The </a:t>
            </a:r>
            <a:r>
              <a:rPr lang="en-US" dirty="0"/>
              <a:t>following sections describe </a:t>
            </a:r>
            <a:r>
              <a:rPr lang="en-US" dirty="0" smtClean="0"/>
              <a:t>the </a:t>
            </a:r>
            <a:r>
              <a:rPr lang="en-US" dirty="0"/>
              <a:t>software and hardware </a:t>
            </a:r>
            <a:r>
              <a:rPr lang="en-US" dirty="0" smtClean="0"/>
              <a:t>prerequisites </a:t>
            </a:r>
            <a:r>
              <a:rPr lang="en-US" dirty="0"/>
              <a:t>for installing QAD </a:t>
            </a:r>
            <a:r>
              <a:rPr lang="en-US" dirty="0" smtClean="0"/>
              <a:t>Enterprise </a:t>
            </a:r>
            <a:r>
              <a:rPr lang="en-US" dirty="0"/>
              <a:t>Edition.</a:t>
            </a:r>
          </a:p>
          <a:p>
            <a:pPr marL="0" indent="0">
              <a:buNone/>
            </a:pPr>
            <a:r>
              <a:rPr lang="en-US" dirty="0"/>
              <a:t>Refer to the Product </a:t>
            </a:r>
            <a:r>
              <a:rPr lang="en-US" dirty="0" smtClean="0"/>
              <a:t>Compatibility </a:t>
            </a:r>
            <a:r>
              <a:rPr lang="en-US" dirty="0"/>
              <a:t>Guide in the QAD Store </a:t>
            </a:r>
            <a:r>
              <a:rPr lang="en-US" dirty="0" smtClean="0"/>
              <a:t>for </a:t>
            </a:r>
            <a:r>
              <a:rPr lang="en-US" dirty="0"/>
              <a:t>up-to-date requirements and </a:t>
            </a:r>
            <a:r>
              <a:rPr lang="en-US" dirty="0" smtClean="0"/>
              <a:t>compatibility information</a:t>
            </a:r>
            <a:r>
              <a:rPr lang="en-US" dirty="0"/>
              <a:t>:</a:t>
            </a:r>
          </a:p>
          <a:p>
            <a:pPr marL="0" indent="0">
              <a:buNone/>
            </a:pPr>
            <a:r>
              <a:rPr lang="en-US" dirty="0">
                <a:hlinkClick r:id="rId2"/>
              </a:rPr>
              <a:t>http://</a:t>
            </a:r>
            <a:r>
              <a:rPr lang="en-US" dirty="0" smtClean="0">
                <a:hlinkClick r:id="rId2"/>
              </a:rPr>
              <a:t>store.qad.com/content/compatibility-guide </a:t>
            </a:r>
            <a:endParaRPr lang="en-US" dirty="0"/>
          </a:p>
          <a:p>
            <a:pPr marL="0" indent="0">
              <a:buNone/>
            </a:pPr>
            <a:r>
              <a:rPr lang="en-US" dirty="0"/>
              <a:t>OpenEdge 11.6</a:t>
            </a:r>
          </a:p>
          <a:p>
            <a:pPr marL="0" indent="0">
              <a:buNone/>
            </a:pPr>
            <a:r>
              <a:rPr lang="en-US" dirty="0"/>
              <a:t>Consult the Progress documentation for the </a:t>
            </a:r>
            <a:r>
              <a:rPr lang="en-US" dirty="0" smtClean="0"/>
              <a:t>complete </a:t>
            </a:r>
            <a:r>
              <a:rPr lang="en-US" dirty="0"/>
              <a:t>requirements for Progress components. </a:t>
            </a:r>
            <a:r>
              <a:rPr lang="en-US" dirty="0" smtClean="0"/>
              <a:t>When </a:t>
            </a:r>
            <a:r>
              <a:rPr lang="en-US" dirty="0"/>
              <a:t>you install Progress </a:t>
            </a:r>
            <a:r>
              <a:rPr lang="en-US" dirty="0" smtClean="0"/>
              <a:t>components</a:t>
            </a:r>
            <a:r>
              <a:rPr lang="en-US" dirty="0"/>
              <a:t>, always select a Complete installation, not a Typical or </a:t>
            </a:r>
            <a:r>
              <a:rPr lang="en-US" dirty="0" smtClean="0"/>
              <a:t>Custom </a:t>
            </a:r>
            <a:r>
              <a:rPr lang="en-US" dirty="0"/>
              <a:t>installation.</a:t>
            </a:r>
          </a:p>
          <a:p>
            <a:pPr marL="0" indent="0">
              <a:buNone/>
            </a:pPr>
            <a:r>
              <a:rPr lang="en-US" b="1" i="1" dirty="0"/>
              <a:t>Note</a:t>
            </a:r>
            <a:r>
              <a:rPr lang="en-US" dirty="0"/>
              <a:t> </a:t>
            </a:r>
            <a:r>
              <a:rPr lang="en-US" dirty="0" smtClean="0"/>
              <a:t>It </a:t>
            </a:r>
            <a:r>
              <a:rPr lang="en-US" dirty="0"/>
              <a:t>is recommended that you disable </a:t>
            </a:r>
            <a:r>
              <a:rPr lang="en-US" dirty="0" smtClean="0"/>
              <a:t>OpenEdge Fathom</a:t>
            </a:r>
            <a:r>
              <a:rPr lang="en-US" dirty="0"/>
              <a:t>. In the directory where Progress is </a:t>
            </a:r>
            <a:r>
              <a:rPr lang="en-US" dirty="0" smtClean="0"/>
              <a:t>installed</a:t>
            </a:r>
            <a:r>
              <a:rPr lang="en-US" dirty="0"/>
              <a:t>, open the </a:t>
            </a:r>
            <a:r>
              <a:rPr lang="en-US" dirty="0" smtClean="0"/>
              <a:t>fathom.init.params</a:t>
            </a:r>
            <a:r>
              <a:rPr lang="en-US" dirty="0" smtClean="0"/>
              <a:t> file </a:t>
            </a:r>
            <a:r>
              <a:rPr lang="en-US" dirty="0"/>
              <a:t>and change the </a:t>
            </a:r>
            <a:r>
              <a:rPr lang="en-US" dirty="0" smtClean="0"/>
              <a:t>value </a:t>
            </a:r>
            <a:r>
              <a:rPr lang="en-US" dirty="0"/>
              <a:t>of the “fathomEnabled” </a:t>
            </a:r>
            <a:r>
              <a:rPr lang="en-US" dirty="0" smtClean="0"/>
              <a:t>property </a:t>
            </a:r>
            <a:r>
              <a:rPr lang="en-US" dirty="0"/>
              <a:t>to false:</a:t>
            </a:r>
          </a:p>
          <a:p>
            <a:pPr marL="0" indent="0">
              <a:buNone/>
            </a:pPr>
            <a:r>
              <a:rPr lang="en-US" dirty="0" smtClean="0"/>
              <a:t>	fathomEnabled=false</a:t>
            </a:r>
            <a:endParaRPr lang="en-US" dirty="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r>
              <a:rPr lang="en-US" sz="2400" dirty="0"/>
              <a:t>Software and </a:t>
            </a:r>
            <a:r>
              <a:rPr lang="en-US" sz="2400" dirty="0" smtClean="0"/>
              <a:t>Hardware </a:t>
            </a:r>
            <a:r>
              <a:rPr lang="en-US" sz="2400" dirty="0"/>
              <a:t>Prerequisites</a:t>
            </a:r>
          </a:p>
        </p:txBody>
      </p:sp>
    </p:spTree>
    <p:extLst>
      <p:ext uri="{BB962C8B-B14F-4D97-AF65-F5344CB8AC3E}">
        <p14:creationId xmlns:p14="http://schemas.microsoft.com/office/powerpoint/2010/main" xmlns="" val="6813547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62500" lnSpcReduction="20000"/>
          </a:bodyPr>
          <a:lstStyle/>
          <a:p>
            <a:pPr marL="0" indent="0">
              <a:buNone/>
            </a:pPr>
            <a:r>
              <a:rPr lang="en-US" dirty="0" smtClean="0">
                <a:solidFill>
                  <a:schemeClr val="accent1"/>
                </a:solidFill>
              </a:rPr>
              <a:t>Java </a:t>
            </a:r>
            <a:r>
              <a:rPr lang="en-US" dirty="0">
                <a:solidFill>
                  <a:schemeClr val="accent1"/>
                </a:solidFill>
              </a:rPr>
              <a:t>SE Development Kit </a:t>
            </a:r>
            <a:r>
              <a:rPr lang="en-US" dirty="0" smtClean="0">
                <a:solidFill>
                  <a:schemeClr val="accent1"/>
                </a:solidFill>
              </a:rPr>
              <a:t>7</a:t>
            </a:r>
            <a:br>
              <a:rPr lang="en-US" dirty="0" smtClean="0">
                <a:solidFill>
                  <a:schemeClr val="accent1"/>
                </a:solidFill>
              </a:rPr>
            </a:br>
            <a:r>
              <a:rPr lang="en-US" dirty="0" smtClean="0"/>
              <a:t>Install </a:t>
            </a:r>
            <a:r>
              <a:rPr lang="en-US" dirty="0"/>
              <a:t>Java using the documentation provided by your Java vendor</a:t>
            </a:r>
            <a:r>
              <a:rPr lang="en-US" dirty="0" smtClean="0"/>
              <a:t>.</a:t>
            </a:r>
          </a:p>
          <a:p>
            <a:pPr marL="0" indent="0">
              <a:buNone/>
            </a:pPr>
            <a:r>
              <a:rPr lang="en-US" dirty="0">
                <a:solidFill>
                  <a:schemeClr val="accent1"/>
                </a:solidFill>
              </a:rPr>
              <a:t>Operating System </a:t>
            </a:r>
            <a:r>
              <a:rPr lang="en-US" dirty="0" smtClean="0">
                <a:solidFill>
                  <a:schemeClr val="accent1"/>
                </a:solidFill>
              </a:rPr>
              <a:t>Account</a:t>
            </a:r>
          </a:p>
          <a:p>
            <a:pPr marL="0" indent="0">
              <a:buNone/>
            </a:pPr>
            <a:r>
              <a:rPr lang="en-US" dirty="0"/>
              <a:t>If you assign a separate account for the application </a:t>
            </a:r>
            <a:r>
              <a:rPr lang="en-US" dirty="0" smtClean="0"/>
              <a:t>components</a:t>
            </a:r>
            <a:r>
              <a:rPr lang="en-US" dirty="0"/>
              <a:t>, that account must be granted read, </a:t>
            </a:r>
            <a:r>
              <a:rPr lang="en-US" dirty="0" smtClean="0"/>
              <a:t>write</a:t>
            </a:r>
            <a:r>
              <a:rPr lang="en-US" dirty="0"/>
              <a:t>, and execute permissions </a:t>
            </a:r>
            <a:r>
              <a:rPr lang="en-US" dirty="0" smtClean="0"/>
              <a:t>on </a:t>
            </a:r>
            <a:r>
              <a:rPr lang="en-US" dirty="0"/>
              <a:t>the following directories:</a:t>
            </a:r>
          </a:p>
          <a:p>
            <a:pPr lvl="1"/>
            <a:r>
              <a:rPr lang="en-US" dirty="0" smtClean="0"/>
              <a:t>build/work/</a:t>
            </a:r>
            <a:r>
              <a:rPr lang="en-US" dirty="0" smtClean="0"/>
              <a:t>connmgr</a:t>
            </a:r>
            <a:endParaRPr lang="en-US" dirty="0"/>
          </a:p>
          <a:p>
            <a:pPr lvl="1"/>
            <a:r>
              <a:rPr lang="en-US" dirty="0" smtClean="0"/>
              <a:t>build/work/telnet</a:t>
            </a:r>
            <a:endParaRPr lang="en-US" dirty="0"/>
          </a:p>
          <a:p>
            <a:pPr lvl="1"/>
            <a:r>
              <a:rPr lang="en-US" dirty="0" smtClean="0"/>
              <a:t>build/work/</a:t>
            </a:r>
            <a:r>
              <a:rPr lang="en-US" dirty="0" smtClean="0"/>
              <a:t>qxtend</a:t>
            </a:r>
            <a:endParaRPr lang="en-US" dirty="0"/>
          </a:p>
          <a:p>
            <a:pPr lvl="1"/>
            <a:r>
              <a:rPr lang="en-US" dirty="0" smtClean="0"/>
              <a:t>build/work/</a:t>
            </a:r>
            <a:r>
              <a:rPr lang="en-US" dirty="0" smtClean="0"/>
              <a:t>qxtend</a:t>
            </a:r>
            <a:r>
              <a:rPr lang="en-US" dirty="0" smtClean="0"/>
              <a:t>/</a:t>
            </a:r>
            <a:r>
              <a:rPr lang="en-US" dirty="0" smtClean="0"/>
              <a:t>qgen</a:t>
            </a:r>
            <a:endParaRPr lang="en-US" dirty="0"/>
          </a:p>
          <a:p>
            <a:pPr lvl="1"/>
            <a:r>
              <a:rPr lang="en-US" dirty="0" smtClean="0"/>
              <a:t>build/work/client-</a:t>
            </a:r>
            <a:r>
              <a:rPr lang="en-US" dirty="0" smtClean="0"/>
              <a:t>chui</a:t>
            </a:r>
            <a:endParaRPr lang="en-US" dirty="0"/>
          </a:p>
          <a:p>
            <a:pPr lvl="1"/>
            <a:r>
              <a:rPr lang="en-US" dirty="0" smtClean="0"/>
              <a:t>build/work/client-aim</a:t>
            </a:r>
            <a:endParaRPr lang="en-US" dirty="0"/>
          </a:p>
          <a:p>
            <a:pPr lvl="1"/>
            <a:r>
              <a:rPr lang="en-US" dirty="0" smtClean="0"/>
              <a:t>build/logs/client</a:t>
            </a:r>
            <a:endParaRPr lang="en-US" dirty="0"/>
          </a:p>
          <a:p>
            <a:pPr lvl="1"/>
            <a:r>
              <a:rPr lang="en-US" dirty="0" smtClean="0"/>
              <a:t>databases</a:t>
            </a:r>
            <a:endParaRPr lang="en-US" dirty="0"/>
          </a:p>
          <a:p>
            <a:pPr marL="0" indent="0">
              <a:buNone/>
            </a:pPr>
            <a:r>
              <a:rPr lang="en-US" dirty="0"/>
              <a:t>This account and any account that needs to </a:t>
            </a:r>
            <a:r>
              <a:rPr lang="en-US" dirty="0" smtClean="0"/>
              <a:t>start </a:t>
            </a:r>
            <a:r>
              <a:rPr lang="en-US" dirty="0"/>
              <a:t>an application session (for example, a character </a:t>
            </a:r>
            <a:r>
              <a:rPr lang="en-US" dirty="0" smtClean="0"/>
              <a:t>client </a:t>
            </a:r>
            <a:r>
              <a:rPr lang="en-US" dirty="0"/>
              <a:t>session) also require read and write </a:t>
            </a:r>
            <a:r>
              <a:rPr lang="en-US" dirty="0" smtClean="0"/>
              <a:t>permission </a:t>
            </a:r>
            <a:r>
              <a:rPr lang="en-US" dirty="0"/>
              <a:t>on all of the files in the databases directory</a:t>
            </a:r>
          </a:p>
          <a:p>
            <a:endParaRPr lang="en-US" dirty="0" smtClean="0"/>
          </a:p>
          <a:p>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r>
              <a:rPr lang="en-US" sz="2400" dirty="0" smtClean="0"/>
              <a:t>Java and Operating System Account</a:t>
            </a:r>
            <a:endParaRPr lang="en-US" sz="2400" dirty="0"/>
          </a:p>
        </p:txBody>
      </p:sp>
    </p:spTree>
    <p:extLst>
      <p:ext uri="{BB962C8B-B14F-4D97-AF65-F5344CB8AC3E}">
        <p14:creationId xmlns:p14="http://schemas.microsoft.com/office/powerpoint/2010/main" xmlns="" val="41000340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20775"/>
            <a:ext cx="8412480" cy="4691063"/>
          </a:xfrm>
          <a:noFill/>
          <a:ln>
            <a:miter lim="800000"/>
            <a:headEnd/>
            <a:tailEnd/>
          </a:ln>
        </p:spPr>
        <p:txBody>
          <a:bodyPr vert="horz" wrap="square" lIns="91440" tIns="45720" rIns="91440" bIns="45720" numCol="1" anchor="t" anchorCtr="0" compatLnSpc="1">
            <a:prstTxWarp prst="textNoShape">
              <a:avLst/>
            </a:prstTxWarp>
            <a:normAutofit fontScale="70000" lnSpcReduction="20000"/>
          </a:bodyPr>
          <a:lstStyle/>
          <a:p>
            <a:r>
              <a:rPr lang="en-US" dirty="0"/>
              <a:t>Before you begin your </a:t>
            </a:r>
            <a:r>
              <a:rPr lang="en-US" dirty="0" smtClean="0"/>
              <a:t>installation</a:t>
            </a:r>
            <a:r>
              <a:rPr lang="en-US" dirty="0"/>
              <a:t>, you can </a:t>
            </a:r>
            <a:r>
              <a:rPr lang="en-US" dirty="0" smtClean="0"/>
              <a:t>choose to </a:t>
            </a:r>
            <a:r>
              <a:rPr lang="en-US" dirty="0"/>
              <a:t>define certain configuration settings found </a:t>
            </a:r>
            <a:r>
              <a:rPr lang="en-US" dirty="0" smtClean="0"/>
              <a:t>in </a:t>
            </a:r>
            <a:r>
              <a:rPr lang="en-US" dirty="0"/>
              <a:t>the </a:t>
            </a:r>
            <a:r>
              <a:rPr lang="en-US" dirty="0" smtClean="0"/>
              <a:t>install.conf</a:t>
            </a:r>
            <a:r>
              <a:rPr lang="en-US" dirty="0" smtClean="0"/>
              <a:t> file</a:t>
            </a:r>
            <a:r>
              <a:rPr lang="en-US" dirty="0"/>
              <a:t>. You can find this file on your QAD physical media or as one of the </a:t>
            </a:r>
            <a:r>
              <a:rPr lang="en-US" dirty="0" smtClean="0"/>
              <a:t>files </a:t>
            </a:r>
            <a:r>
              <a:rPr lang="en-US" dirty="0"/>
              <a:t>you extracted from the zip file from QAD </a:t>
            </a:r>
            <a:r>
              <a:rPr lang="en-US" dirty="0" smtClean="0"/>
              <a:t>Fulfillment</a:t>
            </a:r>
            <a:r>
              <a:rPr lang="en-US" dirty="0"/>
              <a:t>. This file </a:t>
            </a:r>
            <a:r>
              <a:rPr lang="en-US" dirty="0" smtClean="0"/>
              <a:t>contains </a:t>
            </a:r>
            <a:r>
              <a:rPr lang="en-US" dirty="0"/>
              <a:t>the default settings </a:t>
            </a:r>
            <a:r>
              <a:rPr lang="en-US" dirty="0" smtClean="0"/>
              <a:t>for </a:t>
            </a:r>
            <a:r>
              <a:rPr lang="en-US" dirty="0"/>
              <a:t>your installation and the </a:t>
            </a:r>
            <a:r>
              <a:rPr lang="en-US" dirty="0" smtClean="0"/>
              <a:t>prompts </a:t>
            </a:r>
            <a:r>
              <a:rPr lang="en-US" dirty="0"/>
              <a:t>you will see as you progress </a:t>
            </a:r>
            <a:r>
              <a:rPr lang="en-US" dirty="0" smtClean="0"/>
              <a:t>through </a:t>
            </a:r>
            <a:r>
              <a:rPr lang="en-US" dirty="0"/>
              <a:t>the installation. If you </a:t>
            </a:r>
            <a:r>
              <a:rPr lang="en-US" dirty="0" smtClean="0"/>
              <a:t>decide </a:t>
            </a:r>
            <a:r>
              <a:rPr lang="en-US" dirty="0"/>
              <a:t>to make changes to the file, you have two options:</a:t>
            </a:r>
          </a:p>
          <a:p>
            <a:pPr lvl="1"/>
            <a:r>
              <a:rPr lang="en-US" dirty="0" smtClean="0"/>
              <a:t>You </a:t>
            </a:r>
            <a:r>
              <a:rPr lang="en-US" dirty="0"/>
              <a:t>can edit the file directly, </a:t>
            </a:r>
            <a:r>
              <a:rPr lang="en-US" dirty="0" smtClean="0"/>
              <a:t>if </a:t>
            </a:r>
            <a:r>
              <a:rPr lang="en-US" dirty="0"/>
              <a:t>you have write access, and </a:t>
            </a:r>
            <a:r>
              <a:rPr lang="en-US" dirty="0" smtClean="0"/>
              <a:t>your </a:t>
            </a:r>
            <a:r>
              <a:rPr lang="en-US" dirty="0"/>
              <a:t>settings will automatically </a:t>
            </a:r>
            <a:r>
              <a:rPr lang="en-US" dirty="0" smtClean="0"/>
              <a:t>load </a:t>
            </a:r>
            <a:r>
              <a:rPr lang="en-US" dirty="0"/>
              <a:t>when you </a:t>
            </a:r>
            <a:r>
              <a:rPr lang="en-US" dirty="0" smtClean="0"/>
              <a:t>run </a:t>
            </a:r>
            <a:r>
              <a:rPr lang="en-US" dirty="0"/>
              <a:t>the installer.</a:t>
            </a:r>
          </a:p>
          <a:p>
            <a:pPr lvl="1"/>
            <a:r>
              <a:rPr lang="en-US" dirty="0" smtClean="0"/>
              <a:t>You </a:t>
            </a:r>
            <a:r>
              <a:rPr lang="en-US" dirty="0"/>
              <a:t>can copy the file, edit the </a:t>
            </a:r>
            <a:r>
              <a:rPr lang="en-US" dirty="0" smtClean="0"/>
              <a:t>copy</a:t>
            </a:r>
            <a:r>
              <a:rPr lang="en-US" dirty="0"/>
              <a:t>, and then point the </a:t>
            </a:r>
            <a:r>
              <a:rPr lang="en-US" dirty="0" smtClean="0"/>
              <a:t>installer </a:t>
            </a:r>
            <a:r>
              <a:rPr lang="en-US" dirty="0"/>
              <a:t>to your edited version. </a:t>
            </a:r>
            <a:r>
              <a:rPr lang="en-US" dirty="0" smtClean="0"/>
              <a:t/>
            </a:r>
            <a:br>
              <a:rPr lang="en-US" dirty="0" smtClean="0"/>
            </a:br>
            <a:r>
              <a:rPr lang="en-US" dirty="0" smtClean="0"/>
              <a:t>./</a:t>
            </a:r>
            <a:r>
              <a:rPr lang="en-US" dirty="0"/>
              <a:t>install -</a:t>
            </a:r>
            <a:r>
              <a:rPr lang="en-US" dirty="0" smtClean="0"/>
              <a:t>install-</a:t>
            </a:r>
            <a:r>
              <a:rPr lang="en-US" dirty="0" smtClean="0"/>
              <a:t>conf:FILE|URL</a:t>
            </a:r>
            <a:r>
              <a:rPr lang="en-US" dirty="0" smtClean="0"/>
              <a:t/>
            </a:r>
            <a:br>
              <a:rPr lang="en-US" dirty="0" smtClean="0"/>
            </a:br>
            <a:r>
              <a:rPr lang="en-US" dirty="0" smtClean="0"/>
              <a:t>This </a:t>
            </a:r>
            <a:r>
              <a:rPr lang="en-US" dirty="0"/>
              <a:t>choice preserves the original file while </a:t>
            </a:r>
            <a:r>
              <a:rPr lang="en-US" dirty="0" smtClean="0"/>
              <a:t>allowing </a:t>
            </a:r>
            <a:r>
              <a:rPr lang="en-US" dirty="0"/>
              <a:t>customized </a:t>
            </a:r>
            <a:r>
              <a:rPr lang="en-US" dirty="0" smtClean="0"/>
              <a:t>configurations </a:t>
            </a:r>
            <a:r>
              <a:rPr lang="en-US" dirty="0"/>
              <a:t>for different </a:t>
            </a:r>
            <a:r>
              <a:rPr lang="en-US" dirty="0" smtClean="0"/>
              <a:t>instances </a:t>
            </a:r>
            <a:r>
              <a:rPr lang="en-US" dirty="0"/>
              <a:t>of Enterprise Edition </a:t>
            </a:r>
            <a:r>
              <a:rPr lang="en-US" dirty="0" smtClean="0"/>
              <a:t>in </a:t>
            </a:r>
            <a:r>
              <a:rPr lang="en-US" dirty="0"/>
              <a:t>a multi-instance installation.</a:t>
            </a:r>
          </a:p>
          <a:p>
            <a:r>
              <a:rPr lang="en-US" dirty="0"/>
              <a:t>You should consider the following settings before you begin your installation:</a:t>
            </a:r>
          </a:p>
          <a:p>
            <a:pPr lvl="1"/>
            <a:r>
              <a:rPr lang="en-US" dirty="0" smtClean="0"/>
              <a:t>Operating </a:t>
            </a:r>
            <a:r>
              <a:rPr lang="en-US" dirty="0"/>
              <a:t>system-dependent settings. See </a:t>
            </a:r>
            <a:r>
              <a:rPr lang="en-US" dirty="0" smtClean="0"/>
              <a:t>Appendix </a:t>
            </a:r>
            <a:r>
              <a:rPr lang="en-US" dirty="0"/>
              <a:t>A, “Operating System-Dependent </a:t>
            </a:r>
            <a:r>
              <a:rPr lang="en-US" dirty="0" smtClean="0"/>
              <a:t>Settings</a:t>
            </a:r>
            <a:r>
              <a:rPr lang="en-US" dirty="0"/>
              <a:t>,” on </a:t>
            </a:r>
            <a:r>
              <a:rPr lang="en-US" dirty="0" smtClean="0"/>
              <a:t>page 39</a:t>
            </a:r>
            <a:endParaRPr lang="en-US" dirty="0"/>
          </a:p>
          <a:p>
            <a:pPr lvl="1"/>
            <a:r>
              <a:rPr lang="en-US" dirty="0" smtClean="0"/>
              <a:t>Secure </a:t>
            </a:r>
            <a:r>
              <a:rPr lang="en-US" dirty="0"/>
              <a:t>Shell (SSH) and Telnet Protocols. See </a:t>
            </a:r>
            <a:r>
              <a:rPr lang="en-US" dirty="0" smtClean="0"/>
              <a:t>Appendix </a:t>
            </a:r>
            <a:r>
              <a:rPr lang="en-US" dirty="0"/>
              <a:t>B, “SSH and Telnet Protocols,” on </a:t>
            </a:r>
            <a:r>
              <a:rPr lang="en-US" dirty="0" smtClean="0"/>
              <a:t>page 41</a:t>
            </a:r>
            <a:endParaRPr lang="en-US" dirty="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r>
              <a:rPr lang="en-US" sz="2400" dirty="0"/>
              <a:t>Pre-Installation Configuration Considerations</a:t>
            </a:r>
          </a:p>
        </p:txBody>
      </p:sp>
    </p:spTree>
    <p:extLst>
      <p:ext uri="{BB962C8B-B14F-4D97-AF65-F5344CB8AC3E}">
        <p14:creationId xmlns:p14="http://schemas.microsoft.com/office/powerpoint/2010/main" xmlns="" val="15709030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buNone/>
            </a:pPr>
            <a:r>
              <a:rPr lang="en-US" dirty="0" smtClean="0"/>
              <a:t>AIX</a:t>
            </a:r>
          </a:p>
          <a:p>
            <a:pPr eaLnBrk="1" hangingPunct="1">
              <a:buClr>
                <a:srgbClr val="FF9900"/>
              </a:buClr>
            </a:pPr>
            <a:r>
              <a:rPr lang="en-US" dirty="0" smtClean="0"/>
              <a:t>By default, AIX limits user files to a maximum size of 1 GB. Increase this limit to at least 2 GB for the user account being employed to install QAD Enterprise Edition on AIX</a:t>
            </a:r>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Considerations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buNone/>
            </a:pPr>
            <a:r>
              <a:rPr lang="en-US" dirty="0" smtClean="0"/>
              <a:t>Installation Group and User</a:t>
            </a:r>
          </a:p>
          <a:p>
            <a:pPr marL="0" indent="0" eaLnBrk="1" hangingPunct="1">
              <a:buClr>
                <a:srgbClr val="FF9900"/>
              </a:buClr>
              <a:buNone/>
            </a:pPr>
            <a:r>
              <a:rPr lang="en-US" dirty="0" smtClean="0"/>
              <a:t>Linux and UNIX installations require the following on the database server:</a:t>
            </a:r>
          </a:p>
          <a:p>
            <a:pPr eaLnBrk="1" hangingPunct="1">
              <a:buClr>
                <a:srgbClr val="FF9900"/>
              </a:buClr>
            </a:pPr>
            <a:r>
              <a:rPr lang="en-US" dirty="0" smtClean="0"/>
              <a:t>A group called </a:t>
            </a:r>
            <a:r>
              <a:rPr lang="en-US" dirty="0" smtClean="0"/>
              <a:t>qad</a:t>
            </a:r>
            <a:r>
              <a:rPr lang="en-US" dirty="0" smtClean="0"/>
              <a:t> with a group ID (</a:t>
            </a:r>
            <a:r>
              <a:rPr lang="en-US" dirty="0" smtClean="0"/>
              <a:t>gid</a:t>
            </a:r>
            <a:r>
              <a:rPr lang="en-US" dirty="0" smtClean="0"/>
              <a:t>) of 65535</a:t>
            </a:r>
          </a:p>
          <a:p>
            <a:pPr eaLnBrk="1" hangingPunct="1">
              <a:buClr>
                <a:srgbClr val="FF9900"/>
              </a:buClr>
            </a:pPr>
            <a:r>
              <a:rPr lang="en-US" dirty="0" smtClean="0"/>
              <a:t>A user called mfg with a user ID of 65535</a:t>
            </a:r>
          </a:p>
          <a:p>
            <a:pPr eaLnBrk="1" hangingPunct="1">
              <a:buClr>
                <a:srgbClr val="FF9900"/>
              </a:buClr>
            </a:pP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Considerations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None/>
            </a:pPr>
            <a:r>
              <a:rPr lang="en-US" dirty="0" smtClean="0"/>
              <a:t>OpenEdge 11.6 Hot Fix</a:t>
            </a:r>
          </a:p>
          <a:p>
            <a:pPr marL="0" indent="0" eaLnBrk="1" hangingPunct="1">
              <a:buClr>
                <a:srgbClr val="FF9900"/>
              </a:buClr>
              <a:buNone/>
            </a:pPr>
            <a:r>
              <a:rPr lang="en-US" dirty="0" smtClean="0"/>
              <a:t>To install 2016 EE with Progress OpenEdge 11.6, you must install the appropriate hotfix for your platform:</a:t>
            </a:r>
          </a:p>
          <a:p>
            <a:pPr eaLnBrk="1" hangingPunct="1">
              <a:buClr>
                <a:srgbClr val="FF9900"/>
              </a:buClr>
            </a:pPr>
            <a:r>
              <a:rPr lang="en-US" dirty="0" smtClean="0"/>
              <a:t>Linux: OE11.6 Hotfix 3 minimum</a:t>
            </a:r>
          </a:p>
          <a:p>
            <a:pPr eaLnBrk="1" hangingPunct="1">
              <a:buClr>
                <a:srgbClr val="FF9900"/>
              </a:buClr>
            </a:pPr>
            <a:r>
              <a:rPr lang="en-US" dirty="0" smtClean="0"/>
              <a:t>Windows or UNIX: OE11.6 Hotfix 3 minimum</a:t>
            </a:r>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Considerations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77500" lnSpcReduction="20000"/>
          </a:bodyPr>
          <a:lstStyle/>
          <a:p>
            <a:pPr eaLnBrk="1" hangingPunct="1">
              <a:buClr>
                <a:srgbClr val="FF9900"/>
              </a:buClr>
              <a:buNone/>
            </a:pPr>
            <a:r>
              <a:rPr lang="en-US" dirty="0" smtClean="0"/>
              <a:t>Database Server Requirements</a:t>
            </a:r>
          </a:p>
          <a:p>
            <a:pPr eaLnBrk="1" hangingPunct="1">
              <a:buClr>
                <a:srgbClr val="FF9900"/>
              </a:buClr>
              <a:buFont typeface="Arial" pitchFamily="34" charset="0"/>
              <a:buChar char="•"/>
            </a:pPr>
            <a:r>
              <a:rPr lang="en-US" dirty="0" smtClean="0"/>
              <a:t>Progress OpenEdge 11.6 including:</a:t>
            </a:r>
          </a:p>
          <a:p>
            <a:pPr lvl="1" eaLnBrk="1" hangingPunct="1">
              <a:buClr>
                <a:srgbClr val="FF9900"/>
              </a:buClr>
            </a:pPr>
            <a:r>
              <a:rPr lang="en-US" dirty="0" smtClean="0"/>
              <a:t>Latest Progress version-specific patches</a:t>
            </a:r>
          </a:p>
          <a:p>
            <a:pPr lvl="1" eaLnBrk="1" hangingPunct="1">
              <a:buClr>
                <a:srgbClr val="FF9900"/>
              </a:buClr>
            </a:pPr>
            <a:r>
              <a:rPr lang="en-US" dirty="0" smtClean="0"/>
              <a:t>Linux: Minimum version </a:t>
            </a:r>
            <a:r>
              <a:rPr lang="en-US" dirty="0" smtClean="0"/>
              <a:t>HotFix</a:t>
            </a:r>
            <a:r>
              <a:rPr lang="en-US" dirty="0" smtClean="0"/>
              <a:t> 3 for OpenEdge 11.6</a:t>
            </a:r>
          </a:p>
          <a:p>
            <a:pPr lvl="1" eaLnBrk="1" hangingPunct="1">
              <a:buClr>
                <a:srgbClr val="FF9900"/>
              </a:buClr>
            </a:pPr>
            <a:r>
              <a:rPr lang="en-US" dirty="0" smtClean="0"/>
              <a:t>Windows/UNIX: Minimum version Hotfix 3 for OpenEdge 11.6</a:t>
            </a:r>
          </a:p>
          <a:p>
            <a:pPr lvl="1" eaLnBrk="1" hangingPunct="1">
              <a:buClr>
                <a:srgbClr val="FF9900"/>
              </a:buClr>
            </a:pPr>
            <a:r>
              <a:rPr lang="en-US" dirty="0" smtClean="0"/>
              <a:t>Enterprise DB Server for the appropriate number of users</a:t>
            </a:r>
          </a:p>
          <a:p>
            <a:pPr lvl="1" eaLnBrk="1" hangingPunct="1">
              <a:buClr>
                <a:srgbClr val="FF9900"/>
              </a:buClr>
            </a:pPr>
            <a:r>
              <a:rPr lang="en-US" dirty="0" smtClean="0"/>
              <a:t>4GL Development, one license</a:t>
            </a:r>
          </a:p>
          <a:p>
            <a:pPr lvl="1" eaLnBrk="1" hangingPunct="1">
              <a:buClr>
                <a:srgbClr val="FF9900"/>
              </a:buClr>
            </a:pPr>
            <a:r>
              <a:rPr lang="en-US" dirty="0" smtClean="0"/>
              <a:t>Progress Enterprise application server</a:t>
            </a:r>
          </a:p>
          <a:p>
            <a:pPr eaLnBrk="1" hangingPunct="1">
              <a:buClr>
                <a:srgbClr val="FF9900"/>
              </a:buClr>
            </a:pPr>
            <a:r>
              <a:rPr lang="en-US" dirty="0" smtClean="0"/>
              <a:t>Progress language-specific releases for each language in multi-language installation</a:t>
            </a:r>
          </a:p>
          <a:p>
            <a:pPr eaLnBrk="1" hangingPunct="1">
              <a:buClr>
                <a:srgbClr val="FF9900"/>
              </a:buClr>
            </a:pPr>
            <a:r>
              <a:rPr lang="en-US" dirty="0" smtClean="0"/>
              <a:t>Java Development Kit 7</a:t>
            </a:r>
          </a:p>
          <a:p>
            <a:pPr eaLnBrk="1" hangingPunct="1">
              <a:buClr>
                <a:srgbClr val="FF9900"/>
              </a:buClr>
            </a:pPr>
            <a:r>
              <a:rPr lang="en-US" dirty="0" smtClean="0"/>
              <a:t>Graphical Web browser</a:t>
            </a:r>
          </a:p>
          <a:p>
            <a:pPr eaLnBrk="1" hangingPunct="1">
              <a:buClr>
                <a:srgbClr val="FF9900"/>
              </a:buClr>
            </a:pPr>
            <a:r>
              <a:rPr lang="en-US" dirty="0" smtClean="0"/>
              <a:t>Latest operating system patches</a:t>
            </a:r>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Considerations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1803400" y="6054725"/>
            <a:ext cx="7083425" cy="803275"/>
          </a:xfrm>
        </p:spPr>
        <p:txBody>
          <a:bodyPr/>
          <a:lstStyle/>
          <a:p>
            <a:pPr eaLnBrk="1" hangingPunct="1"/>
            <a:r>
              <a:rPr lang="en-US" dirty="0" smtClean="0">
                <a:solidFill>
                  <a:srgbClr val="BFBFBF"/>
                </a:solidFill>
              </a:rPr>
              <a:t>Your Instructor</a:t>
            </a:r>
          </a:p>
        </p:txBody>
      </p:sp>
      <p:sp>
        <p:nvSpPr>
          <p:cNvPr id="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dirty="0" smtClean="0"/>
              <a:t>Your  Instructor</a:t>
            </a:r>
          </a:p>
        </p:txBody>
      </p:sp>
      <p:sp>
        <p:nvSpPr>
          <p:cNvPr id="8" name="Content Placeholder 2"/>
          <p:cNvSpPr>
            <a:spLocks noGrp="1"/>
          </p:cNvSpPr>
          <p:nvPr>
            <p:ph idx="1"/>
          </p:nvPr>
        </p:nvSpPr>
        <p:spPr bwMode="auto">
          <a:xfrm>
            <a:off x="381000"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lvl="1" eaLnBrk="1" hangingPunct="1">
              <a:buClr>
                <a:srgbClr val="FF9900"/>
              </a:buClr>
              <a:buFont typeface="Arial" pitchFamily="34" charset="0"/>
              <a:buChar char="•"/>
            </a:pPr>
            <a:r>
              <a:rPr lang="en-US" sz="2400" dirty="0" smtClean="0">
                <a:solidFill>
                  <a:schemeClr val="tx1">
                    <a:lumMod val="75000"/>
                  </a:schemeClr>
                </a:solidFill>
              </a:rPr>
              <a:t>Previous experience</a:t>
            </a:r>
          </a:p>
          <a:p>
            <a:pPr lvl="1" eaLnBrk="1" hangingPunct="1">
              <a:buClr>
                <a:srgbClr val="FF9900"/>
              </a:buClr>
              <a:buFont typeface="Arial" pitchFamily="34" charset="0"/>
              <a:buChar char="•"/>
            </a:pPr>
            <a:r>
              <a:rPr lang="en-US" sz="2400" dirty="0" smtClean="0">
                <a:solidFill>
                  <a:schemeClr val="tx1">
                    <a:lumMod val="75000"/>
                  </a:schemeClr>
                </a:solidFill>
              </a:rPr>
              <a:t>QAD experience</a:t>
            </a:r>
          </a:p>
          <a:p>
            <a:pPr lvl="1" eaLnBrk="1" hangingPunct="1">
              <a:buClr>
                <a:srgbClr val="FF9900"/>
              </a:buClr>
              <a:buFont typeface="Arial" charset="0"/>
              <a:buNone/>
            </a:pPr>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buNone/>
            </a:pPr>
            <a:r>
              <a:rPr lang="en-US" dirty="0" smtClean="0"/>
              <a:t>Database Server Requirements</a:t>
            </a:r>
          </a:p>
          <a:p>
            <a:pPr eaLnBrk="1" hangingPunct="1">
              <a:buClr>
                <a:srgbClr val="FF9900"/>
              </a:buClr>
            </a:pPr>
            <a:r>
              <a:rPr lang="en-US" dirty="0" smtClean="0"/>
              <a:t>4 GB free disk space for single-language installation</a:t>
            </a:r>
          </a:p>
          <a:p>
            <a:pPr eaLnBrk="1" hangingPunct="1">
              <a:buClr>
                <a:srgbClr val="FF9900"/>
              </a:buClr>
            </a:pPr>
            <a:r>
              <a:rPr lang="en-US" dirty="0" smtClean="0"/>
              <a:t>700 MB free disk space for each additional language</a:t>
            </a:r>
          </a:p>
          <a:p>
            <a:pPr eaLnBrk="1" hangingPunct="1">
              <a:buClr>
                <a:srgbClr val="FF9900"/>
              </a:buClr>
            </a:pPr>
            <a:r>
              <a:rPr lang="en-US" dirty="0" smtClean="0"/>
              <a:t>10 GB free disk space for data structures (for a 5- to 7-GB production DB)</a:t>
            </a:r>
          </a:p>
          <a:p>
            <a:pPr eaLnBrk="1" hangingPunct="1">
              <a:buClr>
                <a:srgbClr val="FF9900"/>
              </a:buClr>
            </a:pPr>
            <a:r>
              <a:rPr lang="en-US" dirty="0" smtClean="0"/>
              <a:t>100-Mbps network card</a:t>
            </a:r>
          </a:p>
          <a:p>
            <a:pPr eaLnBrk="1" hangingPunct="1">
              <a:buClr>
                <a:srgbClr val="FF9900"/>
              </a:buClr>
            </a:pPr>
            <a:r>
              <a:rPr lang="en-US" dirty="0" smtClean="0"/>
              <a:t>ISO 9660 DVD drive (if using real media)</a:t>
            </a:r>
          </a:p>
          <a:p>
            <a:pPr eaLnBrk="1" hangingPunct="1">
              <a:buClr>
                <a:srgbClr val="FF9900"/>
              </a:buClr>
            </a:pPr>
            <a:r>
              <a:rPr lang="en-US" dirty="0" smtClean="0"/>
              <a:t>Two disk controller channels (minimum)</a:t>
            </a:r>
          </a:p>
          <a:p>
            <a:pPr eaLnBrk="1" hangingPunct="1">
              <a:buClr>
                <a:srgbClr val="FF9900"/>
              </a:buClr>
            </a:pPr>
            <a:r>
              <a:rPr lang="en-US" dirty="0" smtClean="0"/>
              <a:t>Internet connection</a:t>
            </a:r>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Considerations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pPr eaLnBrk="1" hangingPunct="1">
              <a:buClr>
                <a:srgbClr val="FF9900"/>
              </a:buClr>
              <a:buNone/>
            </a:pPr>
            <a:r>
              <a:rPr lang="en-US" dirty="0" smtClean="0"/>
              <a:t>Application Server Requirements</a:t>
            </a:r>
          </a:p>
          <a:p>
            <a:pPr eaLnBrk="1" hangingPunct="1">
              <a:buClr>
                <a:srgbClr val="FF9900"/>
              </a:buClr>
            </a:pPr>
            <a:r>
              <a:rPr lang="en-US" dirty="0" smtClean="0"/>
              <a:t>Progress OpenEdge 11.6 including:</a:t>
            </a:r>
          </a:p>
          <a:p>
            <a:pPr lvl="1" eaLnBrk="1" hangingPunct="1">
              <a:buClr>
                <a:srgbClr val="FF9900"/>
              </a:buClr>
            </a:pPr>
            <a:r>
              <a:rPr lang="en-US" dirty="0" smtClean="0"/>
              <a:t> Latest Progress version-specific patches</a:t>
            </a:r>
          </a:p>
          <a:p>
            <a:pPr lvl="1" eaLnBrk="1" hangingPunct="1">
              <a:buClr>
                <a:srgbClr val="FF9900"/>
              </a:buClr>
            </a:pPr>
            <a:r>
              <a:rPr lang="en-US" dirty="0" smtClean="0"/>
              <a:t> Linux: Minimum version </a:t>
            </a:r>
            <a:r>
              <a:rPr lang="en-US" dirty="0" smtClean="0"/>
              <a:t>HotFix</a:t>
            </a:r>
            <a:r>
              <a:rPr lang="en-US" dirty="0" smtClean="0"/>
              <a:t> 3 for OpenEdge 11.6</a:t>
            </a:r>
          </a:p>
          <a:p>
            <a:pPr lvl="1" eaLnBrk="1" hangingPunct="1">
              <a:buClr>
                <a:srgbClr val="FF9900"/>
              </a:buClr>
            </a:pPr>
            <a:r>
              <a:rPr lang="en-US" dirty="0" smtClean="0"/>
              <a:t> Windows/UNIX: Minimum version Hotfix 3 for OpenEdge 11.6</a:t>
            </a:r>
          </a:p>
          <a:p>
            <a:pPr lvl="1" eaLnBrk="1" hangingPunct="1">
              <a:buClr>
                <a:srgbClr val="FF9900"/>
              </a:buClr>
            </a:pPr>
            <a:r>
              <a:rPr lang="en-US" dirty="0" smtClean="0"/>
              <a:t> Enterprise DB Server for the appropriate number of users</a:t>
            </a:r>
          </a:p>
          <a:p>
            <a:pPr lvl="1" eaLnBrk="1" hangingPunct="1">
              <a:buClr>
                <a:srgbClr val="FF9900"/>
              </a:buClr>
            </a:pPr>
            <a:r>
              <a:rPr lang="en-US" dirty="0" smtClean="0"/>
              <a:t> Application DB Server</a:t>
            </a:r>
          </a:p>
          <a:p>
            <a:pPr lvl="1" eaLnBrk="1" hangingPunct="1">
              <a:buClr>
                <a:srgbClr val="FF9900"/>
              </a:buClr>
            </a:pPr>
            <a:r>
              <a:rPr lang="en-US" dirty="0" smtClean="0"/>
              <a:t> 4GL Development, one license</a:t>
            </a:r>
          </a:p>
          <a:p>
            <a:pPr lvl="1" eaLnBrk="1" hangingPunct="1">
              <a:buClr>
                <a:srgbClr val="FF9900"/>
              </a:buClr>
            </a:pPr>
            <a:r>
              <a:rPr lang="en-US" dirty="0" smtClean="0"/>
              <a:t> Progress </a:t>
            </a:r>
            <a:r>
              <a:rPr lang="en-US" dirty="0" smtClean="0"/>
              <a:t>AdminServer</a:t>
            </a:r>
            <a:endParaRPr lang="en-US" dirty="0" smtClean="0"/>
          </a:p>
          <a:p>
            <a:pPr eaLnBrk="1" hangingPunct="1">
              <a:buClr>
                <a:srgbClr val="FF9900"/>
              </a:buClr>
            </a:pPr>
            <a:r>
              <a:rPr lang="en-US" dirty="0" smtClean="0"/>
              <a:t>Java Development Kit 7</a:t>
            </a:r>
          </a:p>
          <a:p>
            <a:pPr eaLnBrk="1" hangingPunct="1">
              <a:buClr>
                <a:srgbClr val="FF9900"/>
              </a:buClr>
            </a:pPr>
            <a:r>
              <a:rPr lang="en-US" dirty="0" smtClean="0"/>
              <a:t>Latest operating system patches</a:t>
            </a:r>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Considerations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None/>
            </a:pPr>
            <a:r>
              <a:rPr lang="en-US" dirty="0" smtClean="0"/>
              <a:t>Application Server Requirements</a:t>
            </a:r>
          </a:p>
          <a:p>
            <a:pPr eaLnBrk="1" hangingPunct="1">
              <a:buClr>
                <a:srgbClr val="FF9900"/>
              </a:buClr>
            </a:pPr>
            <a:r>
              <a:rPr lang="en-US" dirty="0" smtClean="0"/>
              <a:t>4 GB free disk space for single-language installation</a:t>
            </a:r>
          </a:p>
          <a:p>
            <a:pPr eaLnBrk="1" hangingPunct="1">
              <a:buClr>
                <a:srgbClr val="FF9900"/>
              </a:buClr>
            </a:pPr>
            <a:r>
              <a:rPr lang="en-US" dirty="0" smtClean="0"/>
              <a:t>700 MB additional free disk space for each additional language</a:t>
            </a:r>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Considerations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buClr>
                <a:srgbClr val="FF9900"/>
              </a:buClr>
              <a:buNone/>
            </a:pPr>
            <a:r>
              <a:rPr lang="en-US" dirty="0" smtClean="0"/>
              <a:t>Web Server Requirements</a:t>
            </a:r>
          </a:p>
          <a:p>
            <a:pPr eaLnBrk="1" hangingPunct="1">
              <a:buClr>
                <a:srgbClr val="FF9900"/>
              </a:buClr>
            </a:pPr>
            <a:r>
              <a:rPr lang="en-US" dirty="0" smtClean="0"/>
              <a:t>Tomcat 7</a:t>
            </a:r>
          </a:p>
          <a:p>
            <a:pPr eaLnBrk="1" hangingPunct="1">
              <a:buClr>
                <a:srgbClr val="FF9900"/>
              </a:buClr>
            </a:pPr>
            <a:r>
              <a:rPr lang="en-US" dirty="0" smtClean="0"/>
              <a:t>Progress </a:t>
            </a:r>
            <a:r>
              <a:rPr lang="en-US" dirty="0" smtClean="0"/>
              <a:t>WebSpeed</a:t>
            </a:r>
            <a:r>
              <a:rPr lang="en-US" dirty="0" smtClean="0"/>
              <a:t> with sufficient </a:t>
            </a:r>
            <a:r>
              <a:rPr lang="en-US" dirty="0" smtClean="0"/>
              <a:t>WebSpeed</a:t>
            </a:r>
            <a:r>
              <a:rPr lang="en-US" dirty="0" smtClean="0"/>
              <a:t> agent licenses to support expected transaction volume</a:t>
            </a:r>
          </a:p>
          <a:p>
            <a:pPr eaLnBrk="1" hangingPunct="1">
              <a:buClr>
                <a:srgbClr val="FF9900"/>
              </a:buClr>
            </a:pPr>
            <a:r>
              <a:rPr lang="en-US" dirty="0" smtClean="0"/>
              <a:t>Java Development Kit 7</a:t>
            </a:r>
          </a:p>
          <a:p>
            <a:pPr eaLnBrk="1" hangingPunct="1">
              <a:buClr>
                <a:srgbClr val="FF9900"/>
              </a:buClr>
            </a:pPr>
            <a:r>
              <a:rPr lang="en-US" dirty="0" smtClean="0"/>
              <a:t>10 MB free disk space for Tomcat installation files</a:t>
            </a:r>
          </a:p>
          <a:p>
            <a:pPr eaLnBrk="1" hangingPunct="1">
              <a:buClr>
                <a:srgbClr val="FF9900"/>
              </a:buClr>
            </a:pPr>
            <a:r>
              <a:rPr lang="en-US" dirty="0" smtClean="0"/>
              <a:t>100 MB free disk space for </a:t>
            </a:r>
            <a:r>
              <a:rPr lang="en-US" dirty="0" smtClean="0"/>
              <a:t>WebSpeed</a:t>
            </a:r>
            <a:endParaRPr lang="en-US" dirty="0" smtClean="0"/>
          </a:p>
          <a:p>
            <a:pPr eaLnBrk="1" hangingPunct="1">
              <a:buClr>
                <a:srgbClr val="FF9900"/>
              </a:buClr>
            </a:pPr>
            <a:r>
              <a:rPr lang="en-US" dirty="0" smtClean="0"/>
              <a:t>100 MB free disk space for QAD user interface client application</a:t>
            </a:r>
          </a:p>
          <a:p>
            <a:pPr eaLnBrk="1" hangingPunct="1">
              <a:buClr>
                <a:srgbClr val="FF9900"/>
              </a:buClr>
            </a:pPr>
            <a:r>
              <a:rPr lang="en-US" dirty="0" smtClean="0"/>
              <a:t>Tomcat is no longer included on QAD install media. Download from http://tomcat.apache.org</a:t>
            </a:r>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Considerations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buNone/>
            </a:pPr>
            <a:r>
              <a:rPr lang="en-US" dirty="0" smtClean="0"/>
              <a:t>Telnet Server Requirements (Windows Only)</a:t>
            </a:r>
          </a:p>
          <a:p>
            <a:pPr eaLnBrk="1" hangingPunct="1">
              <a:buClr>
                <a:srgbClr val="FF9900"/>
              </a:buClr>
            </a:pPr>
            <a:r>
              <a:rPr lang="en-US" dirty="0" smtClean="0"/>
              <a:t>Georgia </a:t>
            </a:r>
            <a:r>
              <a:rPr lang="en-US" dirty="0" smtClean="0"/>
              <a:t>SoftWorks</a:t>
            </a:r>
            <a:r>
              <a:rPr lang="en-US" dirty="0" smtClean="0"/>
              <a:t> Telnet Server</a:t>
            </a:r>
          </a:p>
          <a:p>
            <a:pPr eaLnBrk="1" hangingPunct="1">
              <a:buClr>
                <a:srgbClr val="FF9900"/>
              </a:buClr>
            </a:pPr>
            <a:r>
              <a:rPr lang="en-US" dirty="0" smtClean="0"/>
              <a:t>Download the latest Telnet Server version from:</a:t>
            </a:r>
          </a:p>
          <a:p>
            <a:pPr eaLnBrk="1" hangingPunct="1">
              <a:buClr>
                <a:srgbClr val="FF9900"/>
              </a:buClr>
              <a:buNone/>
            </a:pPr>
            <a:r>
              <a:rPr lang="en-US" dirty="0" smtClean="0"/>
              <a:t>    http://www.georgiasoftworks.com</a:t>
            </a:r>
          </a:p>
          <a:p>
            <a:pPr eaLnBrk="1" hangingPunct="1">
              <a:buClr>
                <a:srgbClr val="FF9900"/>
              </a:buClr>
            </a:pP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Considerations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ChangeArrowheads="1"/>
          </p:cNvSpPr>
          <p:nvPr/>
        </p:nvSpPr>
        <p:spPr bwMode="auto">
          <a:xfrm>
            <a:off x="249238" y="1455738"/>
            <a:ext cx="8597900" cy="914400"/>
          </a:xfrm>
          <a:prstGeom prst="rect">
            <a:avLst/>
          </a:prstGeom>
          <a:noFill/>
          <a:ln w="9525">
            <a:noFill/>
            <a:miter lim="800000"/>
            <a:headEnd/>
            <a:tailEnd/>
          </a:ln>
        </p:spPr>
        <p:txBody>
          <a:bodyPr wrap="none">
            <a:spAutoFit/>
          </a:bodyPr>
          <a:lstStyle/>
          <a:p>
            <a:pPr algn="ctr"/>
            <a:r>
              <a:rPr lang="en-US" sz="5400" dirty="0">
                <a:solidFill>
                  <a:srgbClr val="666666"/>
                </a:solidFill>
                <a:latin typeface="Century Gothic" pitchFamily="34" charset="0"/>
              </a:rPr>
              <a:t>Hardware Considerations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Hardware Introduction</a:t>
            </a:r>
          </a:p>
        </p:txBody>
      </p:sp>
      <p:sp>
        <p:nvSpPr>
          <p:cNvPr id="6963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Does Not Endorse Any Vendor</a:t>
            </a:r>
          </a:p>
        </p:txBody>
      </p:sp>
      <p:sp>
        <p:nvSpPr>
          <p:cNvPr id="5" name="Content Placeholder 3"/>
          <p:cNvSpPr>
            <a:spLocks noGrp="1"/>
          </p:cNvSpPr>
          <p:nvPr>
            <p:ph idx="1"/>
          </p:nvPr>
        </p:nvSpPr>
        <p:spPr>
          <a:xfrm>
            <a:off x="576263" y="1085850"/>
            <a:ext cx="749300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does not have a preferred platform</a:t>
            </a:r>
          </a:p>
          <a:p>
            <a:pPr marL="285750" lvl="1" indent="0" eaLnBrk="1" fontAlgn="auto" hangingPunct="1">
              <a:lnSpc>
                <a:spcPct val="95000"/>
              </a:lnSpc>
              <a:spcAft>
                <a:spcPts val="0"/>
              </a:spcAft>
              <a:buNone/>
              <a:defRPr/>
            </a:pPr>
            <a:r>
              <a:rPr lang="en-US" dirty="0" smtClean="0">
                <a:solidFill>
                  <a:srgbClr val="737373"/>
                </a:solidFill>
                <a:latin typeface="+mn-lt"/>
              </a:rPr>
              <a:t>Each supported operating system and its associated hardware have strengths and weaknesses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supports the “mixing” of hardware platforms</a:t>
            </a:r>
          </a:p>
          <a:p>
            <a:pPr marL="285750" lvl="1" indent="0" eaLnBrk="1" fontAlgn="auto" hangingPunct="1">
              <a:lnSpc>
                <a:spcPct val="95000"/>
              </a:lnSpc>
              <a:spcAft>
                <a:spcPts val="0"/>
              </a:spcAft>
              <a:buNone/>
              <a:defRPr/>
            </a:pPr>
            <a:r>
              <a:rPr lang="en-US" dirty="0" smtClean="0">
                <a:solidFill>
                  <a:srgbClr val="737373"/>
                </a:solidFill>
                <a:latin typeface="+mn-lt"/>
              </a:rPr>
              <a:t>Example: HP-UX database server, Linux Tomcat Server, Windows Reporting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The Primary Consideration should be</a:t>
            </a:r>
          </a:p>
          <a:p>
            <a:pPr marL="285750" lvl="1" indent="0" eaLnBrk="1" fontAlgn="auto" hangingPunct="1">
              <a:lnSpc>
                <a:spcPct val="95000"/>
              </a:lnSpc>
              <a:spcAft>
                <a:spcPts val="0"/>
              </a:spcAft>
              <a:buNone/>
              <a:defRPr/>
            </a:pPr>
            <a:r>
              <a:rPr lang="en-US" dirty="0" smtClean="0">
                <a:solidFill>
                  <a:srgbClr val="737373"/>
                </a:solidFill>
                <a:latin typeface="+mn-lt"/>
              </a:rPr>
              <a:t>Does the platform meet the stated business, technical and cost requirements?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Non-functional Requirements</a:t>
            </a:r>
          </a:p>
        </p:txBody>
      </p:sp>
      <p:sp>
        <p:nvSpPr>
          <p:cNvPr id="7168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Does the hardware meet the business goals?</a:t>
            </a:r>
          </a:p>
        </p:txBody>
      </p:sp>
      <p:sp>
        <p:nvSpPr>
          <p:cNvPr id="5" name="Content Placeholder 3"/>
          <p:cNvSpPr>
            <a:spLocks noGrp="1"/>
          </p:cNvSpPr>
          <p:nvPr>
            <p:ph idx="1"/>
          </p:nvPr>
        </p:nvSpPr>
        <p:spPr>
          <a:xfrm>
            <a:off x="385763" y="1085850"/>
            <a:ext cx="8412480" cy="4646613"/>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A hardware solution may be able to meet the defined performance, price, and capacity goals, but may be unable to meet non-functional business goals</a:t>
            </a:r>
          </a:p>
          <a:p>
            <a:pPr eaLnBrk="1" fontAlgn="auto" hangingPunct="1">
              <a:lnSpc>
                <a:spcPct val="95000"/>
              </a:lnSpc>
              <a:spcAft>
                <a:spcPts val="0"/>
              </a:spcAft>
              <a:defRPr/>
            </a:pPr>
            <a:r>
              <a:rPr lang="en-US" dirty="0" smtClean="0">
                <a:solidFill>
                  <a:srgbClr val="737373"/>
                </a:solidFill>
                <a:latin typeface="+mn-lt"/>
              </a:rPr>
              <a:t>Fault Tolerance and High Availability</a:t>
            </a:r>
          </a:p>
          <a:p>
            <a:pPr eaLnBrk="1" fontAlgn="auto" hangingPunct="1">
              <a:lnSpc>
                <a:spcPct val="95000"/>
              </a:lnSpc>
              <a:spcAft>
                <a:spcPts val="0"/>
              </a:spcAft>
              <a:defRPr/>
            </a:pPr>
            <a:r>
              <a:rPr lang="en-US" dirty="0" smtClean="0">
                <a:solidFill>
                  <a:srgbClr val="737373"/>
                </a:solidFill>
                <a:latin typeface="+mn-lt"/>
              </a:rPr>
              <a:t>Same day expert vendor support</a:t>
            </a:r>
          </a:p>
          <a:p>
            <a:pPr eaLnBrk="1" fontAlgn="auto" hangingPunct="1">
              <a:lnSpc>
                <a:spcPct val="95000"/>
              </a:lnSpc>
              <a:spcAft>
                <a:spcPts val="0"/>
              </a:spcAft>
              <a:defRPr/>
            </a:pPr>
            <a:r>
              <a:rPr lang="en-US" dirty="0" smtClean="0">
                <a:solidFill>
                  <a:srgbClr val="737373"/>
                </a:solidFill>
                <a:latin typeface="+mn-lt"/>
              </a:rPr>
              <a:t>Advanced Security and Management</a:t>
            </a:r>
          </a:p>
          <a:p>
            <a:pPr eaLnBrk="1" fontAlgn="auto" hangingPunct="1">
              <a:lnSpc>
                <a:spcPct val="95000"/>
              </a:lnSpc>
              <a:spcAft>
                <a:spcPts val="0"/>
              </a:spcAft>
              <a:defRPr/>
            </a:pPr>
            <a:r>
              <a:rPr lang="en-US" dirty="0" smtClean="0">
                <a:solidFill>
                  <a:srgbClr val="737373"/>
                </a:solidFill>
                <a:latin typeface="+mn-lt"/>
              </a:rPr>
              <a:t>Utility Pricing</a:t>
            </a:r>
          </a:p>
          <a:p>
            <a:pPr eaLnBrk="1" fontAlgn="auto" hangingPunct="1">
              <a:lnSpc>
                <a:spcPct val="95000"/>
              </a:lnSpc>
              <a:spcAft>
                <a:spcPts val="0"/>
              </a:spcAft>
              <a:defRPr/>
            </a:pPr>
            <a:r>
              <a:rPr lang="en-US" dirty="0" smtClean="0">
                <a:solidFill>
                  <a:srgbClr val="737373"/>
                </a:solidFill>
                <a:latin typeface="+mn-lt"/>
              </a:rPr>
              <a:t>“Green” Computing Guidelines</a:t>
            </a:r>
          </a:p>
          <a:p>
            <a:pPr marL="342900" lvl="2" indent="0" eaLnBrk="1" fontAlgn="auto" hangingPunct="1">
              <a:lnSpc>
                <a:spcPct val="95000"/>
              </a:lnSpc>
              <a:spcAft>
                <a:spcPts val="0"/>
              </a:spcAft>
              <a:buNone/>
              <a:defRPr/>
            </a:pPr>
            <a:r>
              <a:rPr lang="en-US" dirty="0" smtClean="0">
                <a:solidFill>
                  <a:srgbClr val="737373"/>
                </a:solidFill>
                <a:latin typeface="+mn-lt"/>
              </a:rPr>
              <a:t>Heating and cooling , Blade architecture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Generally Speaking </a:t>
            </a:r>
          </a:p>
        </p:txBody>
      </p:sp>
      <p:sp>
        <p:nvSpPr>
          <p:cNvPr id="7373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Some very broad guidelines</a:t>
            </a:r>
          </a:p>
        </p:txBody>
      </p:sp>
      <p:sp>
        <p:nvSpPr>
          <p:cNvPr id="5" name="Content Placeholder 3"/>
          <p:cNvSpPr>
            <a:spLocks noGrp="1"/>
          </p:cNvSpPr>
          <p:nvPr>
            <p:ph idx="1"/>
          </p:nvPr>
        </p:nvSpPr>
        <p:spPr>
          <a:xfrm>
            <a:off x="376238" y="1085850"/>
            <a:ext cx="841248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UNIX for</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Advanced partitioning, Utility Pricing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Reduced Systems Administration Costs and Massive Vendor support organizations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Scalability, Fault Tolerance</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Very Demanding Workloads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Linux for excellent Price / Performance ratios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Windows Server for ease of use and lighter workloads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Storage</a:t>
            </a:r>
          </a:p>
        </p:txBody>
      </p:sp>
      <p:sp>
        <p:nvSpPr>
          <p:cNvPr id="7577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Don’t forget to design the I/O Subsystem</a:t>
            </a:r>
          </a:p>
        </p:txBody>
      </p:sp>
      <p:sp>
        <p:nvSpPr>
          <p:cNvPr id="75779"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eaLnBrk="1" hangingPunct="1">
              <a:lnSpc>
                <a:spcPct val="95000"/>
              </a:lnSpc>
              <a:buClr>
                <a:srgbClr val="FF9900"/>
              </a:buClr>
              <a:buNone/>
            </a:pPr>
            <a:r>
              <a:rPr lang="en-US" dirty="0" smtClean="0">
                <a:solidFill>
                  <a:srgbClr val="737373"/>
                </a:solidFill>
              </a:rPr>
              <a:t>The old rules of disk storage still hold true with this version of QAD Enterprise Edition</a:t>
            </a:r>
          </a:p>
          <a:p>
            <a:pPr eaLnBrk="1" hangingPunct="1">
              <a:lnSpc>
                <a:spcPct val="95000"/>
              </a:lnSpc>
              <a:buClr>
                <a:srgbClr val="FF9900"/>
              </a:buClr>
            </a:pPr>
            <a:r>
              <a:rPr lang="en-US" dirty="0" smtClean="0">
                <a:solidFill>
                  <a:srgbClr val="737373"/>
                </a:solidFill>
              </a:rPr>
              <a:t>Use SAS or Fiber Channel Disks only</a:t>
            </a:r>
          </a:p>
          <a:p>
            <a:pPr eaLnBrk="1" hangingPunct="1">
              <a:lnSpc>
                <a:spcPct val="95000"/>
              </a:lnSpc>
              <a:buClr>
                <a:srgbClr val="FF9900"/>
              </a:buClr>
            </a:pPr>
            <a:r>
              <a:rPr lang="en-US" dirty="0" smtClean="0">
                <a:solidFill>
                  <a:srgbClr val="737373"/>
                </a:solidFill>
              </a:rPr>
              <a:t>Don’t use RAID 5 for databases or temporary files</a:t>
            </a:r>
          </a:p>
          <a:p>
            <a:pPr indent="19050" eaLnBrk="1" hangingPunct="1">
              <a:lnSpc>
                <a:spcPct val="95000"/>
              </a:lnSpc>
              <a:buClr>
                <a:srgbClr val="FF9900"/>
              </a:buClr>
              <a:buNone/>
            </a:pPr>
            <a:r>
              <a:rPr lang="en-US" sz="2000" dirty="0" smtClean="0">
                <a:solidFill>
                  <a:srgbClr val="737373"/>
                </a:solidFill>
              </a:rPr>
              <a:t>Use RAID 10 for database files</a:t>
            </a:r>
          </a:p>
          <a:p>
            <a:pPr eaLnBrk="1" hangingPunct="1">
              <a:lnSpc>
                <a:spcPct val="95000"/>
              </a:lnSpc>
              <a:buClr>
                <a:srgbClr val="FF9900"/>
              </a:buClr>
            </a:pPr>
            <a:r>
              <a:rPr lang="en-US" dirty="0" smtClean="0">
                <a:solidFill>
                  <a:srgbClr val="737373"/>
                </a:solidFill>
              </a:rPr>
              <a:t>Install as many physical disks as possible</a:t>
            </a:r>
          </a:p>
          <a:p>
            <a:pPr eaLnBrk="1" hangingPunct="1">
              <a:lnSpc>
                <a:spcPct val="95000"/>
              </a:lnSpc>
              <a:buClr>
                <a:srgbClr val="FF9900"/>
              </a:buClr>
            </a:pPr>
            <a:r>
              <a:rPr lang="en-US" dirty="0" smtClean="0">
                <a:solidFill>
                  <a:srgbClr val="737373"/>
                </a:solidFill>
              </a:rPr>
              <a:t>High Availability requires the use of SAN technology</a:t>
            </a:r>
          </a:p>
          <a:p>
            <a:pPr eaLnBrk="1" hangingPunct="1">
              <a:lnSpc>
                <a:spcPct val="95000"/>
              </a:lnSpc>
              <a:buClr>
                <a:srgbClr val="FF9900"/>
              </a:buClr>
            </a:pPr>
            <a:r>
              <a:rPr lang="en-US" dirty="0" smtClean="0">
                <a:solidFill>
                  <a:srgbClr val="737373"/>
                </a:solidFill>
              </a:rPr>
              <a:t>Be careful when using virtual storage on a shared SAN</a:t>
            </a: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1803400" y="6054725"/>
            <a:ext cx="7083425" cy="803275"/>
          </a:xfrm>
        </p:spPr>
        <p:txBody>
          <a:bodyPr/>
          <a:lstStyle/>
          <a:p>
            <a:pPr eaLnBrk="1" hangingPunct="1"/>
            <a:r>
              <a:rPr lang="en-US" dirty="0" smtClean="0">
                <a:solidFill>
                  <a:srgbClr val="BFBFBF"/>
                </a:solidFill>
              </a:rPr>
              <a:t>Training Environment</a:t>
            </a:r>
          </a:p>
        </p:txBody>
      </p:sp>
      <p:sp>
        <p:nvSpPr>
          <p:cNvPr id="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dirty="0" smtClean="0"/>
              <a:t>Training Environment</a:t>
            </a:r>
          </a:p>
        </p:txBody>
      </p:sp>
      <p:sp>
        <p:nvSpPr>
          <p:cNvPr id="8" name="Content Placeholder 2"/>
          <p:cNvSpPr>
            <a:spLocks noGrp="1"/>
          </p:cNvSpPr>
          <p:nvPr>
            <p:ph idx="1"/>
          </p:nvPr>
        </p:nvSpPr>
        <p:spPr bwMode="auto">
          <a:xfrm>
            <a:off x="381000"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lvl="1" eaLnBrk="1" hangingPunct="1">
              <a:buClr>
                <a:srgbClr val="FF9900"/>
              </a:buClr>
              <a:buFont typeface="Arial" pitchFamily="34" charset="0"/>
              <a:buChar char="•"/>
            </a:pPr>
            <a:r>
              <a:rPr lang="en-US" sz="2400" dirty="0" smtClean="0">
                <a:solidFill>
                  <a:schemeClr val="tx1">
                    <a:lumMod val="75000"/>
                  </a:schemeClr>
                </a:solidFill>
              </a:rPr>
              <a:t>The training </a:t>
            </a:r>
            <a:r>
              <a:rPr lang="en-US" sz="2400" dirty="0" smtClean="0">
                <a:solidFill>
                  <a:schemeClr val="tx1">
                    <a:lumMod val="75000"/>
                  </a:schemeClr>
                </a:solidFill>
              </a:rPr>
              <a:t>environment </a:t>
            </a:r>
            <a:r>
              <a:rPr lang="en-US" sz="2400" dirty="0" smtClean="0">
                <a:solidFill>
                  <a:schemeClr val="tx1">
                    <a:lumMod val="75000"/>
                  </a:schemeClr>
                </a:solidFill>
              </a:rPr>
              <a:t>provided for this class may use an earlier QAD Enterprise Edition version</a:t>
            </a:r>
          </a:p>
          <a:p>
            <a:pPr lvl="1" eaLnBrk="1" hangingPunct="1">
              <a:buClr>
                <a:srgbClr val="FF9900"/>
              </a:buClr>
              <a:buFont typeface="Arial" pitchFamily="34" charset="0"/>
              <a:buChar char="•"/>
            </a:pPr>
            <a:r>
              <a:rPr lang="en-US" sz="2400" dirty="0" smtClean="0">
                <a:solidFill>
                  <a:schemeClr val="tx1">
                    <a:lumMod val="75000"/>
                  </a:schemeClr>
                </a:solidFill>
              </a:rPr>
              <a:t>The operating system, software, and other training environment components may differ from those specified in the QAD Enterprise Edition installation requirements</a:t>
            </a:r>
          </a:p>
          <a:p>
            <a:pPr lvl="1" eaLnBrk="1" hangingPunct="1">
              <a:buClr>
                <a:srgbClr val="FF9900"/>
              </a:buClr>
              <a:buFont typeface="Arial" pitchFamily="34" charset="0"/>
              <a:buChar char="•"/>
            </a:pPr>
            <a:r>
              <a:rPr lang="en-US" sz="2400" dirty="0" smtClean="0">
                <a:solidFill>
                  <a:schemeClr val="tx1">
                    <a:lumMod val="75000"/>
                  </a:schemeClr>
                </a:solidFill>
              </a:rPr>
              <a:t>However, the training environment is still valid for use with this course</a:t>
            </a:r>
          </a:p>
          <a:p>
            <a:pPr lvl="1" eaLnBrk="1" hangingPunct="1">
              <a:buClr>
                <a:srgbClr val="FF9900"/>
              </a:buClr>
              <a:buFont typeface="Arial" pitchFamily="34" charset="0"/>
              <a:buChar char="•"/>
            </a:pPr>
            <a:endParaRPr lang="en-US" sz="2400" dirty="0" smtClean="0">
              <a:solidFill>
                <a:schemeClr val="tx1">
                  <a:lumMod val="75000"/>
                </a:schemeClr>
              </a:solidFill>
            </a:endParaRPr>
          </a:p>
          <a:p>
            <a:pPr lvl="1" eaLnBrk="1" hangingPunct="1">
              <a:buClr>
                <a:srgbClr val="FF9900"/>
              </a:buClr>
              <a:buFont typeface="Arial" charset="0"/>
              <a:buNone/>
            </a:pPr>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No RAID 5 for Database Volumes</a:t>
            </a:r>
          </a:p>
        </p:txBody>
      </p:sp>
      <p:sp>
        <p:nvSpPr>
          <p:cNvPr id="7782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Don’t believe hardware vendors. RAID 5 is bad</a:t>
            </a:r>
          </a:p>
        </p:txBody>
      </p:sp>
      <p:pic>
        <p:nvPicPr>
          <p:cNvPr id="77827" name="Picture 2"/>
          <p:cNvPicPr>
            <a:picLocks noChangeAspect="1" noChangeArrowheads="1"/>
          </p:cNvPicPr>
          <p:nvPr/>
        </p:nvPicPr>
        <p:blipFill>
          <a:blip r:embed="rId3" cstate="print"/>
          <a:srcRect/>
          <a:stretch>
            <a:fillRect/>
          </a:stretch>
        </p:blipFill>
        <p:spPr bwMode="auto">
          <a:xfrm>
            <a:off x="347663" y="871538"/>
            <a:ext cx="6227762" cy="2592387"/>
          </a:xfrm>
          <a:prstGeom prst="rect">
            <a:avLst/>
          </a:prstGeom>
          <a:noFill/>
          <a:ln w="9525">
            <a:noFill/>
            <a:miter lim="800000"/>
            <a:headEnd/>
            <a:tailEnd/>
          </a:ln>
        </p:spPr>
      </p:pic>
      <p:pic>
        <p:nvPicPr>
          <p:cNvPr id="77828" name="Picture 5"/>
          <p:cNvPicPr>
            <a:picLocks noChangeAspect="1" noChangeArrowheads="1"/>
          </p:cNvPicPr>
          <p:nvPr/>
        </p:nvPicPr>
        <p:blipFill>
          <a:blip r:embed="rId4" cstate="print"/>
          <a:srcRect/>
          <a:stretch>
            <a:fillRect/>
          </a:stretch>
        </p:blipFill>
        <p:spPr bwMode="auto">
          <a:xfrm>
            <a:off x="2568575" y="3384550"/>
            <a:ext cx="5815013" cy="2409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sp>
        <p:nvSpPr>
          <p:cNvPr id="4" name="Rectangle 7"/>
          <p:cNvSpPr>
            <a:spLocks noChangeArrowheads="1"/>
          </p:cNvSpPr>
          <p:nvPr/>
        </p:nvSpPr>
        <p:spPr bwMode="auto">
          <a:xfrm>
            <a:off x="484415" y="1455738"/>
            <a:ext cx="8127546" cy="923330"/>
          </a:xfrm>
          <a:prstGeom prst="rect">
            <a:avLst/>
          </a:prstGeom>
          <a:noFill/>
          <a:ln w="9525">
            <a:noFill/>
            <a:miter lim="800000"/>
            <a:headEnd/>
            <a:tailEnd/>
          </a:ln>
        </p:spPr>
        <p:txBody>
          <a:bodyPr wrap="none">
            <a:spAutoFit/>
          </a:bodyPr>
          <a:lstStyle/>
          <a:p>
            <a:pPr algn="ctr"/>
            <a:r>
              <a:rPr lang="en-US" sz="5400" dirty="0" smtClean="0">
                <a:solidFill>
                  <a:srgbClr val="666666"/>
                </a:solidFill>
                <a:latin typeface="Century Gothic" pitchFamily="34" charset="0"/>
              </a:rPr>
              <a:t>Network Considerations</a:t>
            </a:r>
            <a:endParaRPr lang="en-US" sz="5400"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Networks</a:t>
            </a:r>
          </a:p>
        </p:txBody>
      </p:sp>
      <p:sp>
        <p:nvSpPr>
          <p:cNvPr id="8294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Acceptable Performance</a:t>
            </a:r>
          </a:p>
        </p:txBody>
      </p:sp>
      <p:sp>
        <p:nvSpPr>
          <p:cNvPr id="5" name="Content Placeholder 3"/>
          <p:cNvSpPr>
            <a:spLocks noGrp="1"/>
          </p:cNvSpPr>
          <p:nvPr>
            <p:ph idx="1"/>
          </p:nvPr>
        </p:nvSpPr>
        <p:spPr>
          <a:xfrm>
            <a:off x="366713" y="1085850"/>
            <a:ext cx="8412480" cy="4646613"/>
          </a:xfrm>
        </p:spPr>
        <p:txBody>
          <a:bodyPr/>
          <a:lstStyle/>
          <a:p>
            <a:pPr marL="0" indent="0" eaLnBrk="1" fontAlgn="auto" hangingPunct="1">
              <a:spcAft>
                <a:spcPts val="0"/>
              </a:spcAft>
              <a:buNone/>
              <a:defRPr/>
            </a:pPr>
            <a:r>
              <a:rPr lang="en-US" dirty="0" smtClean="0"/>
              <a:t>QAD Enterprise Applications can deliver acceptable to good application responsiveness at latencies up to 250ms, and remain usable for latencies up to 325ms</a:t>
            </a:r>
          </a:p>
          <a:p>
            <a:pPr eaLnBrk="1" fontAlgn="auto" hangingPunct="1">
              <a:spcAft>
                <a:spcPts val="0"/>
              </a:spcAft>
              <a:buFont typeface="Arial" pitchFamily="34" charset="0"/>
              <a:buChar char="•"/>
              <a:defRPr/>
            </a:pPr>
            <a:r>
              <a:rPr lang="en-US" dirty="0" smtClean="0">
                <a:solidFill>
                  <a:srgbClr val="737373"/>
                </a:solidFill>
                <a:latin typeface="+mn-lt"/>
              </a:rPr>
              <a:t>Enterprise Financials slightly lower</a:t>
            </a:r>
          </a:p>
          <a:p>
            <a:pPr eaLnBrk="1" fontAlgn="auto" hangingPunct="1">
              <a:spcAft>
                <a:spcPts val="0"/>
              </a:spcAft>
              <a:buFont typeface="Arial" pitchFamily="34" charset="0"/>
              <a:buChar char="•"/>
              <a:defRPr/>
            </a:pPr>
            <a:r>
              <a:rPr lang="en-US" dirty="0" smtClean="0">
                <a:solidFill>
                  <a:srgbClr val="737373"/>
                </a:solidFill>
                <a:latin typeface="+mn-lt"/>
              </a:rPr>
              <a:t>For WAN deployments, QAD recommends the use of Tomcat Compression (covered later in this course)</a:t>
            </a:r>
          </a:p>
          <a:p>
            <a:pPr eaLnBrk="1" fontAlgn="auto" hangingPunct="1">
              <a:spcAft>
                <a:spcPts val="0"/>
              </a:spcAft>
              <a:buFont typeface="Arial" pitchFamily="34" charset="0"/>
              <a:buChar char="•"/>
              <a:defRPr/>
            </a:pPr>
            <a:r>
              <a:rPr lang="en-US" dirty="0" smtClean="0">
                <a:solidFill>
                  <a:srgbClr val="737373"/>
                </a:solidFill>
                <a:latin typeface="+mn-lt"/>
              </a:rPr>
              <a:t>You can use thin clients such as Citrix in very high latency deployments (up to 450ms)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pic>
        <p:nvPicPr>
          <p:cNvPr id="84994" name="Picture 2"/>
          <p:cNvPicPr>
            <a:picLocks noChangeAspect="1" noChangeArrowheads="1"/>
          </p:cNvPicPr>
          <p:nvPr/>
        </p:nvPicPr>
        <p:blipFill>
          <a:blip r:embed="rId3" cstate="print"/>
          <a:srcRect/>
          <a:stretch>
            <a:fillRect/>
          </a:stretch>
        </p:blipFill>
        <p:spPr bwMode="auto">
          <a:xfrm>
            <a:off x="28575" y="581025"/>
            <a:ext cx="9057799" cy="5429250"/>
          </a:xfrm>
          <a:prstGeom prst="rect">
            <a:avLst/>
          </a:prstGeom>
          <a:noFill/>
          <a:ln w="9525">
            <a:noFill/>
            <a:miter lim="800000"/>
            <a:headEnd/>
            <a:tailEnd/>
          </a:ln>
        </p:spPr>
      </p:pic>
      <p:sp>
        <p:nvSpPr>
          <p:cNvPr id="4" name="Subtitle 6"/>
          <p:cNvSpPr>
            <a:spLocks noGrp="1"/>
          </p:cNvSpPr>
          <p:nvPr>
            <p:ph type="subTitle" idx="13"/>
          </p:nvPr>
        </p:nvSpPr>
        <p:spPr bwMode="auto">
          <a:xfrm>
            <a:off x="173038" y="1127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Latencies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Virtualization</a:t>
            </a:r>
          </a:p>
        </p:txBody>
      </p:sp>
      <p:sp>
        <p:nvSpPr>
          <p:cNvPr id="8704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Supports Virtualization – Sort Of</a:t>
            </a:r>
          </a:p>
        </p:txBody>
      </p:sp>
      <p:sp>
        <p:nvSpPr>
          <p:cNvPr id="5" name="Content Placeholder 3"/>
          <p:cNvSpPr>
            <a:spLocks noGrp="1"/>
          </p:cNvSpPr>
          <p:nvPr>
            <p:ph idx="1"/>
          </p:nvPr>
        </p:nvSpPr>
        <p:spPr>
          <a:xfrm>
            <a:off x="576263" y="1085850"/>
            <a:ext cx="7493000" cy="4646613"/>
          </a:xfrm>
        </p:spPr>
        <p:txBody>
          <a:bodyPr>
            <a:normAutofit fontScale="92500" lnSpcReduction="20000"/>
          </a:bodyPr>
          <a:lstStyle/>
          <a:p>
            <a:pPr eaLnBrk="1" fontAlgn="auto" hangingPunct="1">
              <a:spcAft>
                <a:spcPts val="0"/>
              </a:spcAft>
              <a:buFont typeface="Arial" pitchFamily="34" charset="0"/>
              <a:buChar char="•"/>
              <a:defRPr/>
            </a:pPr>
            <a:r>
              <a:rPr lang="en-US" dirty="0" smtClean="0"/>
              <a:t>There is little risk with UNIX logical partitioning</a:t>
            </a:r>
          </a:p>
          <a:p>
            <a:pPr eaLnBrk="1" fontAlgn="auto" hangingPunct="1">
              <a:spcAft>
                <a:spcPts val="0"/>
              </a:spcAft>
              <a:buFont typeface="Arial" pitchFamily="34" charset="0"/>
              <a:buChar char="•"/>
              <a:defRPr/>
            </a:pPr>
            <a:r>
              <a:rPr lang="en-US" dirty="0" smtClean="0">
                <a:solidFill>
                  <a:srgbClr val="737373"/>
                </a:solidFill>
                <a:latin typeface="+mn-lt"/>
              </a:rPr>
              <a:t>Using VMware </a:t>
            </a:r>
            <a:r>
              <a:rPr lang="en-US" dirty="0" smtClean="0">
                <a:solidFill>
                  <a:srgbClr val="737373"/>
                </a:solidFill>
                <a:latin typeface="+mn-lt"/>
              </a:rPr>
              <a:t>vSphere</a:t>
            </a:r>
            <a:r>
              <a:rPr lang="en-US" dirty="0" smtClean="0">
                <a:solidFill>
                  <a:srgbClr val="737373"/>
                </a:solidFill>
                <a:latin typeface="+mn-lt"/>
              </a:rPr>
              <a:t>-style technology carries a greater risk</a:t>
            </a:r>
          </a:p>
          <a:p>
            <a:pPr lvl="1" eaLnBrk="1" fontAlgn="auto" hangingPunct="1">
              <a:spcAft>
                <a:spcPts val="0"/>
              </a:spcAft>
              <a:buFont typeface="Arial" pitchFamily="34" charset="0"/>
              <a:buChar char="–"/>
              <a:defRPr/>
            </a:pPr>
            <a:r>
              <a:rPr lang="en-US" dirty="0" smtClean="0">
                <a:solidFill>
                  <a:srgbClr val="737373"/>
                </a:solidFill>
                <a:latin typeface="+mn-lt"/>
              </a:rPr>
              <a:t>QAD recommends the use of virtualization for application tiers, web servers, reporting, business intelligence and test/pilot/sandbox QAD environments</a:t>
            </a:r>
          </a:p>
          <a:p>
            <a:pPr lvl="1" eaLnBrk="1" fontAlgn="auto" hangingPunct="1">
              <a:spcAft>
                <a:spcPts val="0"/>
              </a:spcAft>
              <a:buFont typeface="Arial" pitchFamily="34" charset="0"/>
              <a:buChar char="–"/>
              <a:defRPr/>
            </a:pPr>
            <a:r>
              <a:rPr lang="en-US" dirty="0" smtClean="0">
                <a:solidFill>
                  <a:srgbClr val="737373"/>
                </a:solidFill>
                <a:latin typeface="+mn-lt"/>
              </a:rPr>
              <a:t>QAD databases should only be virtualized after a comprehensive analysis of the limitations, risks and benefits</a:t>
            </a:r>
          </a:p>
          <a:p>
            <a:pPr marL="571500" lvl="2" indent="0" eaLnBrk="1" fontAlgn="auto" hangingPunct="1">
              <a:spcAft>
                <a:spcPts val="0"/>
              </a:spcAft>
              <a:buNone/>
              <a:defRPr/>
            </a:pPr>
            <a:r>
              <a:rPr lang="en-US" dirty="0" smtClean="0">
                <a:solidFill>
                  <a:srgbClr val="737373"/>
                </a:solidFill>
                <a:latin typeface="+mn-lt"/>
              </a:rPr>
              <a:t>Contact the QAD performance team for more information (</a:t>
            </a:r>
            <a:r>
              <a:rPr lang="en-US" dirty="0" smtClean="0">
                <a:solidFill>
                  <a:srgbClr val="737373"/>
                </a:solidFill>
                <a:latin typeface="+mn-lt"/>
                <a:hlinkClick r:id="rId3"/>
              </a:rPr>
              <a:t>PDL_RaD_Performance@qad.com</a:t>
            </a:r>
            <a:r>
              <a:rPr lang="en-US" dirty="0" smtClean="0">
                <a:solidFill>
                  <a:srgbClr val="737373"/>
                </a:solidFill>
                <a:latin typeface="+mn-lt"/>
              </a:rPr>
              <a:t>)</a:t>
            </a:r>
          </a:p>
          <a:p>
            <a:pPr lvl="1" eaLnBrk="1" fontAlgn="auto" hangingPunct="1">
              <a:spcAft>
                <a:spcPts val="0"/>
              </a:spcAft>
              <a:buFont typeface="Arial" pitchFamily="34" charset="0"/>
              <a:buChar char="–"/>
              <a:defRPr/>
            </a:pPr>
            <a:r>
              <a:rPr lang="en-US" dirty="0" smtClean="0">
                <a:solidFill>
                  <a:srgbClr val="737373"/>
                </a:solidFill>
                <a:latin typeface="+mn-lt"/>
              </a:rPr>
              <a:t>Progress and QAD may require problems to be duplicated on a non-VM instance before offering support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323849" y="996950"/>
            <a:ext cx="8412480" cy="4691063"/>
          </a:xfrm>
        </p:spPr>
        <p:txBody>
          <a:bodyPr>
            <a:normAutofit/>
          </a:bodyPr>
          <a:lstStyle/>
          <a:p>
            <a:pPr eaLnBrk="1" fontAlgn="auto" hangingPunct="1">
              <a:spcAft>
                <a:spcPts val="0"/>
              </a:spcAft>
              <a:buFont typeface="Arial" pitchFamily="34" charset="0"/>
              <a:buChar char="•"/>
              <a:defRPr/>
            </a:pPr>
            <a:r>
              <a:rPr lang="en-US" dirty="0" smtClean="0"/>
              <a:t>QAD Enterprise Edition supports High Availability</a:t>
            </a:r>
          </a:p>
          <a:p>
            <a:pPr eaLnBrk="1" fontAlgn="auto" hangingPunct="1">
              <a:spcAft>
                <a:spcPts val="0"/>
              </a:spcAft>
              <a:buFont typeface="Arial" pitchFamily="34" charset="0"/>
              <a:buChar char="•"/>
              <a:defRPr/>
            </a:pPr>
            <a:r>
              <a:rPr lang="en-US" dirty="0" smtClean="0"/>
              <a:t>Discussed later in this class</a:t>
            </a:r>
          </a:p>
          <a:p>
            <a:pPr eaLnBrk="1" fontAlgn="auto" hangingPunct="1">
              <a:spcAft>
                <a:spcPts val="0"/>
              </a:spcAft>
              <a:buFont typeface="Arial" pitchFamily="34" charset="0"/>
              <a:buChar char="•"/>
              <a:defRPr/>
            </a:pPr>
            <a:endParaRPr lang="en-US" dirty="0"/>
          </a:p>
        </p:txBody>
      </p:sp>
      <p:sp>
        <p:nvSpPr>
          <p:cNvPr id="89091" name="Subtitle 9"/>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High Availability</a:t>
            </a:r>
          </a:p>
          <a:p>
            <a:pPr eaLnBrk="1" hangingPunct="1"/>
            <a:endParaRPr lang="en-US" sz="2400" dirty="0" smtClean="0"/>
          </a:p>
        </p:txBody>
      </p:sp>
      <p:sp>
        <p:nvSpPr>
          <p:cNvPr id="89093" name="Title 6"/>
          <p:cNvSpPr>
            <a:spLocks noGrp="1"/>
          </p:cNvSpPr>
          <p:nvPr>
            <p:ph type="title"/>
          </p:nvPr>
        </p:nvSpPr>
        <p:spPr>
          <a:xfrm>
            <a:off x="1871663" y="6054725"/>
            <a:ext cx="7015162" cy="803275"/>
          </a:xfrm>
        </p:spPr>
        <p:txBody>
          <a:bodyPr/>
          <a:lstStyle/>
          <a:p>
            <a:pPr eaLnBrk="1" hangingPunct="1"/>
            <a:r>
              <a:rPr lang="en-US" dirty="0" smtClean="0">
                <a:solidFill>
                  <a:srgbClr val="BFBFBF"/>
                </a:solidFill>
              </a:rPr>
              <a:t>High Availability</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Internationalization</a:t>
            </a:r>
          </a:p>
        </p:txBody>
      </p:sp>
      <p:sp>
        <p:nvSpPr>
          <p:cNvPr id="9113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Internationalization</a:t>
            </a:r>
          </a:p>
        </p:txBody>
      </p:sp>
      <p:sp>
        <p:nvSpPr>
          <p:cNvPr id="5" name="Content Placeholder 3"/>
          <p:cNvSpPr>
            <a:spLocks noGrp="1"/>
          </p:cNvSpPr>
          <p:nvPr>
            <p:ph idx="1"/>
          </p:nvPr>
        </p:nvSpPr>
        <p:spPr>
          <a:xfrm>
            <a:off x="395288" y="1085850"/>
            <a:ext cx="8412480" cy="4646613"/>
          </a:xfrm>
        </p:spPr>
        <p:txBody>
          <a:bodyPr>
            <a:normAutofit/>
          </a:bodyPr>
          <a:lstStyle/>
          <a:p>
            <a:pPr marL="0" indent="0" eaLnBrk="1" fontAlgn="auto" hangingPunct="1">
              <a:spcAft>
                <a:spcPts val="0"/>
              </a:spcAft>
              <a:buNone/>
              <a:defRPr/>
            </a:pPr>
            <a:r>
              <a:rPr lang="en-US" dirty="0" smtClean="0"/>
              <a:t>QAD Enterprise Edition supports Internationalized Deployments</a:t>
            </a:r>
          </a:p>
          <a:p>
            <a:pPr eaLnBrk="1" fontAlgn="auto" hangingPunct="1">
              <a:spcAft>
                <a:spcPts val="0"/>
              </a:spcAft>
              <a:buFont typeface="Arial" pitchFamily="34" charset="0"/>
              <a:buChar char="•"/>
              <a:defRPr/>
            </a:pPr>
            <a:r>
              <a:rPr lang="en-US" dirty="0" smtClean="0">
                <a:solidFill>
                  <a:srgbClr val="737373"/>
                </a:solidFill>
                <a:latin typeface="+mn-lt"/>
              </a:rPr>
              <a:t>Unicode End-to-End</a:t>
            </a:r>
          </a:p>
          <a:p>
            <a:pPr eaLnBrk="1" fontAlgn="auto" hangingPunct="1">
              <a:spcAft>
                <a:spcPts val="0"/>
              </a:spcAft>
              <a:buFont typeface="Arial" pitchFamily="34" charset="0"/>
              <a:buChar char="•"/>
              <a:defRPr/>
            </a:pPr>
            <a:r>
              <a:rPr lang="en-US" dirty="0" smtClean="0">
                <a:solidFill>
                  <a:srgbClr val="737373"/>
                </a:solidFill>
                <a:latin typeface="+mn-lt"/>
              </a:rPr>
              <a:t>Languages</a:t>
            </a:r>
          </a:p>
          <a:p>
            <a:pPr lvl="1" eaLnBrk="1" fontAlgn="auto" hangingPunct="1">
              <a:spcAft>
                <a:spcPts val="0"/>
              </a:spcAft>
              <a:buFont typeface="Century Gothic" pitchFamily="34" charset="0"/>
              <a:buChar char="−"/>
              <a:defRPr/>
            </a:pPr>
            <a:r>
              <a:rPr lang="en-US" dirty="0" smtClean="0">
                <a:solidFill>
                  <a:srgbClr val="737373"/>
                </a:solidFill>
                <a:latin typeface="+mn-lt"/>
              </a:rPr>
              <a:t>Several languages currently supported</a:t>
            </a:r>
          </a:p>
          <a:p>
            <a:pPr lvl="1" eaLnBrk="1" fontAlgn="auto" hangingPunct="1">
              <a:spcAft>
                <a:spcPts val="0"/>
              </a:spcAft>
              <a:defRPr/>
            </a:pPr>
            <a:r>
              <a:rPr lang="en-US" dirty="0" smtClean="0">
                <a:solidFill>
                  <a:srgbClr val="737373"/>
                </a:solidFill>
                <a:latin typeface="+mn-lt"/>
              </a:rPr>
              <a:t>Each user has a base language</a:t>
            </a:r>
          </a:p>
          <a:p>
            <a:pPr lvl="1" eaLnBrk="1" fontAlgn="auto" hangingPunct="1">
              <a:spcAft>
                <a:spcPts val="0"/>
              </a:spcAft>
              <a:defRPr/>
            </a:pPr>
            <a:r>
              <a:rPr lang="en-US" dirty="0" smtClean="0">
                <a:solidFill>
                  <a:srgbClr val="737373"/>
                </a:solidFill>
                <a:latin typeface="+mn-lt"/>
              </a:rPr>
              <a:t>Each domain has a base language</a:t>
            </a:r>
          </a:p>
          <a:p>
            <a:pPr lvl="1" eaLnBrk="1" fontAlgn="auto" hangingPunct="1">
              <a:spcAft>
                <a:spcPts val="0"/>
              </a:spcAft>
              <a:defRPr/>
            </a:pPr>
            <a:r>
              <a:rPr lang="en-US" dirty="0" smtClean="0">
                <a:solidFill>
                  <a:srgbClr val="737373"/>
                </a:solidFill>
                <a:latin typeface="+mn-lt"/>
              </a:rPr>
              <a:t>Each deployment has a base language (cannot be changed)</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Internationalization</a:t>
            </a:r>
          </a:p>
        </p:txBody>
      </p:sp>
      <p:sp>
        <p:nvSpPr>
          <p:cNvPr id="9318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Enterprise Edition – Unicode End-to-End</a:t>
            </a:r>
          </a:p>
        </p:txBody>
      </p:sp>
      <p:sp>
        <p:nvSpPr>
          <p:cNvPr id="5" name="Content Placeholder 3"/>
          <p:cNvSpPr>
            <a:spLocks noGrp="1"/>
          </p:cNvSpPr>
          <p:nvPr>
            <p:ph idx="1"/>
          </p:nvPr>
        </p:nvSpPr>
        <p:spPr>
          <a:xfrm>
            <a:off x="376238" y="1085850"/>
            <a:ext cx="8412480" cy="4646613"/>
          </a:xfrm>
        </p:spPr>
        <p:txBody>
          <a:bodyPr>
            <a:normAutofit/>
          </a:bodyPr>
          <a:lstStyle/>
          <a:p>
            <a:pPr marL="0" indent="0" eaLnBrk="1" fontAlgn="auto" hangingPunct="1">
              <a:spcAft>
                <a:spcPts val="0"/>
              </a:spcAft>
              <a:buNone/>
              <a:defRPr/>
            </a:pPr>
            <a:r>
              <a:rPr lang="en-US" dirty="0" smtClean="0"/>
              <a:t>Allows you to store data from a number of different code pages in one database</a:t>
            </a:r>
          </a:p>
          <a:p>
            <a:pPr eaLnBrk="1" fontAlgn="auto" hangingPunct="1">
              <a:spcAft>
                <a:spcPts val="0"/>
              </a:spcAft>
              <a:buFont typeface="Arial" pitchFamily="34" charset="0"/>
              <a:buChar char="•"/>
              <a:defRPr/>
            </a:pPr>
            <a:r>
              <a:rPr lang="en-US" dirty="0" smtClean="0"/>
              <a:t>Data is sorted linguistically</a:t>
            </a:r>
          </a:p>
          <a:p>
            <a:pPr eaLnBrk="1" fontAlgn="auto" hangingPunct="1">
              <a:spcAft>
                <a:spcPts val="0"/>
              </a:spcAft>
              <a:buFont typeface="Arial" pitchFamily="34" charset="0"/>
              <a:buChar char="•"/>
              <a:defRPr/>
            </a:pPr>
            <a:r>
              <a:rPr lang="en-US" dirty="0" smtClean="0">
                <a:solidFill>
                  <a:srgbClr val="737373"/>
                </a:solidFill>
                <a:latin typeface="+mn-lt"/>
              </a:rPr>
              <a:t>Unicode is optional</a:t>
            </a:r>
          </a:p>
          <a:p>
            <a:pPr marL="285750" indent="0" eaLnBrk="1" fontAlgn="auto" hangingPunct="1">
              <a:spcAft>
                <a:spcPts val="0"/>
              </a:spcAft>
              <a:buNone/>
              <a:defRPr/>
            </a:pPr>
            <a:r>
              <a:rPr lang="en-US" dirty="0" smtClean="0">
                <a:solidFill>
                  <a:srgbClr val="737373"/>
                </a:solidFill>
                <a:latin typeface="+mn-lt"/>
              </a:rPr>
              <a:t>When two or more languages with conflicting code pages are installed, the system is automatically configured for Unicode</a:t>
            </a:r>
          </a:p>
          <a:p>
            <a:pPr eaLnBrk="1" fontAlgn="auto" hangingPunct="1">
              <a:spcAft>
                <a:spcPts val="0"/>
              </a:spcAft>
              <a:buFont typeface="Arial" pitchFamily="34" charset="0"/>
              <a:buChar char="•"/>
              <a:defRPr/>
            </a:pPr>
            <a:r>
              <a:rPr lang="en-US" dirty="0" smtClean="0">
                <a:solidFill>
                  <a:srgbClr val="737373"/>
                </a:solidFill>
                <a:latin typeface="+mn-lt"/>
              </a:rPr>
              <a:t>Presentation Layer performance is about the same as with a non-Unicode database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End of Lesson</a:t>
            </a:r>
          </a:p>
        </p:txBody>
      </p:sp>
      <p:sp>
        <p:nvSpPr>
          <p:cNvPr id="95234" name="TextBox 4"/>
          <p:cNvSpPr txBox="1">
            <a:spLocks noChangeArrowheads="1"/>
          </p:cNvSpPr>
          <p:nvPr/>
        </p:nvSpPr>
        <p:spPr bwMode="auto">
          <a:xfrm>
            <a:off x="1011238" y="893763"/>
            <a:ext cx="6980237" cy="457200"/>
          </a:xfrm>
          <a:prstGeom prst="rect">
            <a:avLst/>
          </a:prstGeom>
          <a:noFill/>
          <a:ln w="9525">
            <a:noFill/>
            <a:miter lim="800000"/>
            <a:headEnd/>
            <a:tailEnd/>
          </a:ln>
        </p:spPr>
        <p:txBody>
          <a:bodyPr>
            <a:spAutoFit/>
          </a:bodyPr>
          <a:lstStyle/>
          <a:p>
            <a:pPr algn="ctr"/>
            <a:r>
              <a:rPr lang="en-US" sz="2400" dirty="0">
                <a:solidFill>
                  <a:srgbClr val="666666"/>
                </a:solidFill>
                <a:latin typeface="Century Gothic" pitchFamily="34" charset="0"/>
              </a:rPr>
              <a:t>Next: Installing </a:t>
            </a:r>
            <a:r>
              <a:rPr lang="en-US" sz="2400" dirty="0" smtClean="0">
                <a:solidFill>
                  <a:srgbClr val="666666"/>
                </a:solidFill>
                <a:latin typeface="Century Gothic" pitchFamily="34" charset="0"/>
              </a:rPr>
              <a:t>QAD Enterprise </a:t>
            </a:r>
            <a:r>
              <a:rPr lang="en-US" sz="2400" dirty="0">
                <a:solidFill>
                  <a:srgbClr val="666666"/>
                </a:solidFill>
                <a:latin typeface="Century Gothic" pitchFamily="34" charset="0"/>
              </a:rPr>
              <a:t>Edition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Introduction</a:t>
            </a:r>
          </a:p>
        </p:txBody>
      </p:sp>
      <p:sp>
        <p:nvSpPr>
          <p:cNvPr id="21506" name="Content Placeholder 2"/>
          <p:cNvSpPr>
            <a:spLocks noGrp="1"/>
          </p:cNvSpPr>
          <p:nvPr>
            <p:ph idx="1"/>
          </p:nvPr>
        </p:nvSpPr>
        <p:spPr bwMode="auto">
          <a:xfrm>
            <a:off x="361950"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This training material is part of the QAD Release Foundation Certification Initiative</a:t>
            </a:r>
          </a:p>
          <a:p>
            <a:pPr eaLnBrk="1" hangingPunct="1">
              <a:buClr>
                <a:srgbClr val="FF9900"/>
              </a:buClr>
            </a:pPr>
            <a:r>
              <a:rPr lang="en-US" dirty="0" smtClean="0"/>
              <a:t>The intended audience for this course is QAD product installers</a:t>
            </a:r>
          </a:p>
          <a:p>
            <a:pPr marL="285750" lvl="1" indent="0" eaLnBrk="1" hangingPunct="1">
              <a:buClr>
                <a:srgbClr val="FF9900"/>
              </a:buClr>
              <a:buNone/>
            </a:pPr>
            <a:r>
              <a:rPr lang="en-US" sz="2000" dirty="0" smtClean="0"/>
              <a:t>IT managers, system administrators, and project managers can also benefit</a:t>
            </a:r>
          </a:p>
          <a:p>
            <a:pPr lvl="1" eaLnBrk="1" hangingPunct="1">
              <a:buClr>
                <a:srgbClr val="FF9900"/>
              </a:buClr>
              <a:buFont typeface="Arial" charset="0"/>
              <a:buNone/>
            </a:pPr>
            <a:endParaRPr lang="en-US" dirty="0" smtClean="0"/>
          </a:p>
        </p:txBody>
      </p:sp>
      <p:sp>
        <p:nvSpPr>
          <p:cNvPr id="2150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dirty="0" smtClean="0"/>
              <a:t>QAD  Enterprise Edition Planning and Deployment Considerations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dirty="0" smtClean="0"/>
              <a:t>Introduction</a:t>
            </a:r>
          </a:p>
        </p:txBody>
      </p:sp>
      <p:sp>
        <p:nvSpPr>
          <p:cNvPr id="23554" name="Content Placeholder 2"/>
          <p:cNvSpPr>
            <a:spLocks noGrp="1"/>
          </p:cNvSpPr>
          <p:nvPr>
            <p:ph idx="4294967295"/>
          </p:nvPr>
        </p:nvSpPr>
        <p:spPr bwMode="auto">
          <a:xfrm>
            <a:off x="476249" y="1130300"/>
            <a:ext cx="822960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Understand the basic QAD Enterprise Edition architecture and installation prerequisites</a:t>
            </a:r>
          </a:p>
          <a:p>
            <a:pPr marL="266700" indent="-266700" eaLnBrk="1" hangingPunct="1">
              <a:spcBef>
                <a:spcPts val="1200"/>
              </a:spcBef>
              <a:buClr>
                <a:srgbClr val="FF9900"/>
              </a:buClr>
            </a:pPr>
            <a:r>
              <a:rPr lang="en-US" sz="2200" dirty="0" smtClean="0">
                <a:solidFill>
                  <a:srgbClr val="666666"/>
                </a:solidFill>
              </a:rPr>
              <a:t>Be aware of some of the key deployment considerations</a:t>
            </a:r>
          </a:p>
          <a:p>
            <a:pPr marL="266700" indent="-266700" eaLnBrk="1" hangingPunct="1">
              <a:spcBef>
                <a:spcPts val="1200"/>
              </a:spcBef>
              <a:buClr>
                <a:srgbClr val="FF9900"/>
              </a:buClr>
            </a:pPr>
            <a:r>
              <a:rPr lang="en-US" sz="2200" dirty="0" smtClean="0">
                <a:solidFill>
                  <a:srgbClr val="666666"/>
                </a:solidFill>
              </a:rPr>
              <a:t>Understand the supported hardware and software environments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lnSpc>
                <a:spcPct val="80000"/>
              </a:lnSpc>
              <a:buFont typeface="Arial" charset="0"/>
              <a:buNone/>
            </a:pPr>
            <a:r>
              <a:rPr lang="en-US" sz="2000" dirty="0" smtClean="0">
                <a:solidFill>
                  <a:schemeClr val="accent1"/>
                </a:solidFill>
              </a:rPr>
              <a:t>QAD Enterprise Edition Planning and Deployment Considerations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Agenda</a:t>
            </a:r>
          </a:p>
        </p:txBody>
      </p:sp>
      <p:sp>
        <p:nvSpPr>
          <p:cNvPr id="25602"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QAD Enterprise Edition Architecture</a:t>
            </a:r>
          </a:p>
          <a:p>
            <a:pPr marL="285750" lvl="1" indent="0" eaLnBrk="1" hangingPunct="1">
              <a:lnSpc>
                <a:spcPct val="90000"/>
              </a:lnSpc>
              <a:buClr>
                <a:srgbClr val="FF9900"/>
              </a:buClr>
              <a:buNone/>
            </a:pPr>
            <a:r>
              <a:rPr lang="en-US" dirty="0" smtClean="0"/>
              <a:t>And comparisons to QAD Standard Edition</a:t>
            </a:r>
          </a:p>
          <a:p>
            <a:pPr eaLnBrk="1" hangingPunct="1">
              <a:lnSpc>
                <a:spcPct val="90000"/>
              </a:lnSpc>
              <a:buClr>
                <a:srgbClr val="FF9900"/>
              </a:buClr>
            </a:pPr>
            <a:r>
              <a:rPr lang="en-US" dirty="0" smtClean="0"/>
              <a:t>Hardware and Operating System Considerations</a:t>
            </a:r>
          </a:p>
          <a:p>
            <a:pPr marL="285750" lvl="1" indent="0" eaLnBrk="1" hangingPunct="1">
              <a:lnSpc>
                <a:spcPct val="90000"/>
              </a:lnSpc>
              <a:buClr>
                <a:srgbClr val="FF9900"/>
              </a:buClr>
              <a:buNone/>
            </a:pPr>
            <a:r>
              <a:rPr lang="en-US" dirty="0" smtClean="0"/>
              <a:t>Processor and Storage </a:t>
            </a:r>
          </a:p>
          <a:p>
            <a:pPr eaLnBrk="1" hangingPunct="1">
              <a:lnSpc>
                <a:spcPct val="90000"/>
              </a:lnSpc>
              <a:buClr>
                <a:srgbClr val="FF9900"/>
              </a:buClr>
            </a:pPr>
            <a:r>
              <a:rPr lang="en-US" dirty="0" smtClean="0"/>
              <a:t>Deployment Considerations</a:t>
            </a:r>
          </a:p>
          <a:p>
            <a:pPr lvl="1" eaLnBrk="1" hangingPunct="1">
              <a:lnSpc>
                <a:spcPct val="90000"/>
              </a:lnSpc>
              <a:buClr>
                <a:srgbClr val="FF9900"/>
              </a:buClr>
            </a:pPr>
            <a:r>
              <a:rPr lang="en-US" dirty="0" smtClean="0"/>
              <a:t>Hosting</a:t>
            </a:r>
          </a:p>
          <a:p>
            <a:pPr lvl="1" eaLnBrk="1" hangingPunct="1">
              <a:lnSpc>
                <a:spcPct val="90000"/>
              </a:lnSpc>
              <a:buClr>
                <a:srgbClr val="FF9900"/>
              </a:buClr>
            </a:pPr>
            <a:r>
              <a:rPr lang="en-US" dirty="0" smtClean="0"/>
              <a:t>Internationalization</a:t>
            </a:r>
          </a:p>
          <a:p>
            <a:pPr lvl="1" eaLnBrk="1" hangingPunct="1">
              <a:lnSpc>
                <a:spcPct val="90000"/>
              </a:lnSpc>
              <a:buClr>
                <a:srgbClr val="FF9900"/>
              </a:buClr>
            </a:pPr>
            <a:r>
              <a:rPr lang="en-US" dirty="0" smtClean="0"/>
              <a:t>Virtualization</a:t>
            </a:r>
          </a:p>
          <a:p>
            <a:pPr lvl="1" eaLnBrk="1" hangingPunct="1">
              <a:lnSpc>
                <a:spcPct val="90000"/>
              </a:lnSpc>
              <a:buClr>
                <a:srgbClr val="FF9900"/>
              </a:buClr>
            </a:pPr>
            <a:r>
              <a:rPr lang="en-US" dirty="0" smtClean="0"/>
              <a:t>Availability and Disaster Tolerance</a:t>
            </a:r>
          </a:p>
          <a:p>
            <a:pPr lvl="1"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eaLnBrk="1" hangingPunct="1">
              <a:lnSpc>
                <a:spcPct val="90000"/>
              </a:lnSpc>
              <a:buClr>
                <a:srgbClr val="FF9900"/>
              </a:buClr>
            </a:pPr>
            <a:endParaRPr lang="en-US" dirty="0" smtClean="0"/>
          </a:p>
        </p:txBody>
      </p:sp>
      <p:sp>
        <p:nvSpPr>
          <p:cNvPr id="25603"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dirty="0" smtClean="0"/>
              <a:t>QAD Enterprise Edition Planning and Deployment Considerations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Agenda</a:t>
            </a:r>
          </a:p>
        </p:txBody>
      </p:sp>
      <p:sp>
        <p:nvSpPr>
          <p:cNvPr id="27650"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Performance Considerations</a:t>
            </a:r>
          </a:p>
          <a:p>
            <a:pPr lvl="1" eaLnBrk="1" hangingPunct="1">
              <a:buClr>
                <a:srgbClr val="FF9900"/>
              </a:buClr>
            </a:pPr>
            <a:r>
              <a:rPr lang="en-US" dirty="0" smtClean="0"/>
              <a:t>Scale-up versus scale-out</a:t>
            </a:r>
          </a:p>
          <a:p>
            <a:pPr lvl="1" eaLnBrk="1" hangingPunct="1">
              <a:buClr>
                <a:srgbClr val="FF9900"/>
              </a:buClr>
            </a:pPr>
            <a:r>
              <a:rPr lang="en-US" dirty="0" smtClean="0"/>
              <a:t>Load Balancing</a:t>
            </a:r>
          </a:p>
          <a:p>
            <a:pPr lvl="1" eaLnBrk="1" hangingPunct="1">
              <a:buClr>
                <a:srgbClr val="FF9900"/>
              </a:buClr>
            </a:pPr>
            <a:r>
              <a:rPr lang="en-US" dirty="0" smtClean="0"/>
              <a:t>Network</a:t>
            </a:r>
          </a:p>
          <a:p>
            <a:pPr eaLnBrk="1" hangingPunct="1">
              <a:buClr>
                <a:srgbClr val="FF9900"/>
              </a:buClr>
            </a:pPr>
            <a:r>
              <a:rPr lang="en-US" dirty="0" smtClean="0"/>
              <a:t>Software </a:t>
            </a:r>
          </a:p>
          <a:p>
            <a:pPr lvl="1" eaLnBrk="1" hangingPunct="1">
              <a:buClr>
                <a:srgbClr val="FF9900"/>
              </a:buClr>
            </a:pPr>
            <a:r>
              <a:rPr lang="en-US" dirty="0" smtClean="0"/>
              <a:t>Prerequisites</a:t>
            </a:r>
          </a:p>
          <a:p>
            <a:pPr lvl="1" eaLnBrk="1" hangingPunct="1">
              <a:buClr>
                <a:srgbClr val="FF9900"/>
              </a:buClr>
            </a:pPr>
            <a:r>
              <a:rPr lang="en-US" dirty="0" smtClean="0"/>
              <a:t>Minimum versions</a:t>
            </a:r>
          </a:p>
          <a:p>
            <a:pPr eaLnBrk="1" hangingPunct="1">
              <a:buClr>
                <a:srgbClr val="FF9900"/>
              </a:buClr>
            </a:pPr>
            <a:r>
              <a:rPr lang="en-US" dirty="0" smtClean="0"/>
              <a:t>Summary </a:t>
            </a:r>
          </a:p>
          <a:p>
            <a:pPr lvl="1" eaLnBrk="1" hangingPunct="1">
              <a:buClr>
                <a:srgbClr val="FF9900"/>
              </a:buClr>
              <a:buFont typeface="Arial" charset="0"/>
              <a:buNone/>
            </a:pPr>
            <a:endParaRPr lang="en-US" dirty="0" smtClean="0"/>
          </a:p>
          <a:p>
            <a:pPr lvl="1" eaLnBrk="1" hangingPunct="1">
              <a:buClr>
                <a:srgbClr val="FF9900"/>
              </a:buClr>
            </a:pPr>
            <a:endParaRPr lang="en-US" dirty="0" smtClean="0"/>
          </a:p>
          <a:p>
            <a:pPr eaLnBrk="1" hangingPunct="1">
              <a:buClr>
                <a:srgbClr val="FF9900"/>
              </a:buClr>
            </a:pPr>
            <a:endParaRPr lang="en-US" dirty="0" smtClean="0"/>
          </a:p>
        </p:txBody>
      </p:sp>
      <p:sp>
        <p:nvSpPr>
          <p:cNvPr id="27651"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dirty="0" smtClean="0"/>
              <a:t>QAD Enterprise Edition Planning and Deployment Considerations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6"/>
          <p:cNvSpPr txBox="1">
            <a:spLocks noChangeArrowheads="1"/>
          </p:cNvSpPr>
          <p:nvPr/>
        </p:nvSpPr>
        <p:spPr bwMode="auto">
          <a:xfrm>
            <a:off x="987425" y="581025"/>
            <a:ext cx="7242175" cy="2400657"/>
          </a:xfrm>
          <a:prstGeom prst="rect">
            <a:avLst/>
          </a:prstGeom>
          <a:noFill/>
          <a:ln w="9525">
            <a:noFill/>
            <a:miter lim="800000"/>
            <a:headEnd/>
            <a:tailEnd/>
          </a:ln>
        </p:spPr>
        <p:txBody>
          <a:bodyPr>
            <a:spAutoFit/>
          </a:bodyPr>
          <a:lstStyle/>
          <a:p>
            <a:r>
              <a:rPr lang="en-US" sz="6600" dirty="0" smtClean="0">
                <a:latin typeface="Century Gothic" pitchFamily="34" charset="0"/>
              </a:rPr>
              <a:t>QAD Enterprise </a:t>
            </a:r>
            <a:r>
              <a:rPr lang="en-US" sz="6600" dirty="0">
                <a:latin typeface="Century Gothic" pitchFamily="34" charset="0"/>
              </a:rPr>
              <a:t>Edition</a:t>
            </a:r>
          </a:p>
          <a:p>
            <a:endParaRPr lang="en-US" dirty="0">
              <a:solidFill>
                <a:srgbClr val="666666"/>
              </a:solidFill>
              <a:latin typeface="Century Gothic" pitchFamily="34" charset="0"/>
            </a:endParaRPr>
          </a:p>
        </p:txBody>
      </p:sp>
      <p:sp>
        <p:nvSpPr>
          <p:cNvPr id="29698" name="Text Box 5"/>
          <p:cNvSpPr txBox="1">
            <a:spLocks noChangeArrowheads="1"/>
          </p:cNvSpPr>
          <p:nvPr/>
        </p:nvSpPr>
        <p:spPr bwMode="auto">
          <a:xfrm>
            <a:off x="1176338" y="3527425"/>
            <a:ext cx="7285037" cy="366713"/>
          </a:xfrm>
          <a:prstGeom prst="rect">
            <a:avLst/>
          </a:prstGeom>
          <a:noFill/>
          <a:ln w="9525">
            <a:noFill/>
            <a:miter lim="800000"/>
            <a:headEnd/>
            <a:tailEnd/>
          </a:ln>
        </p:spPr>
        <p:txBody>
          <a:bodyPr>
            <a:spAutoFit/>
          </a:bodyPr>
          <a:lstStyle/>
          <a:p>
            <a:pPr>
              <a:spcBef>
                <a:spcPct val="50000"/>
              </a:spcBef>
            </a:pPr>
            <a:endParaRPr lang="en-US" dirty="0"/>
          </a:p>
        </p:txBody>
      </p:sp>
      <p:sp>
        <p:nvSpPr>
          <p:cNvPr id="29699" name="Text Box 6"/>
          <p:cNvSpPr txBox="1">
            <a:spLocks noChangeArrowheads="1"/>
          </p:cNvSpPr>
          <p:nvPr/>
        </p:nvSpPr>
        <p:spPr bwMode="auto">
          <a:xfrm>
            <a:off x="1060450" y="3294063"/>
            <a:ext cx="7488238" cy="1552575"/>
          </a:xfrm>
          <a:prstGeom prst="rect">
            <a:avLst/>
          </a:prstGeom>
          <a:noFill/>
          <a:ln w="9525">
            <a:noFill/>
            <a:miter lim="800000"/>
            <a:headEnd/>
            <a:tailEnd/>
          </a:ln>
        </p:spPr>
        <p:txBody>
          <a:bodyPr>
            <a:spAutoFit/>
          </a:bodyPr>
          <a:lstStyle/>
          <a:p>
            <a:pPr>
              <a:spcBef>
                <a:spcPct val="50000"/>
              </a:spcBef>
            </a:pPr>
            <a:r>
              <a:rPr lang="en-US" sz="2400" dirty="0"/>
              <a:t>More efficient</a:t>
            </a:r>
          </a:p>
          <a:p>
            <a:pPr>
              <a:spcBef>
                <a:spcPct val="50000"/>
              </a:spcBef>
            </a:pPr>
            <a:r>
              <a:rPr lang="en-US" sz="2400" dirty="0"/>
              <a:t>Faster performance</a:t>
            </a:r>
          </a:p>
          <a:p>
            <a:pPr>
              <a:spcBef>
                <a:spcPct val="50000"/>
              </a:spcBef>
            </a:pPr>
            <a:r>
              <a:rPr lang="en-US" sz="2400" dirty="0"/>
              <a:t>Better visibility</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7922</TotalTime>
  <Words>3383</Words>
  <Application>Microsoft Office PowerPoint</Application>
  <PresentationFormat>On-screen Show (4:3)</PresentationFormat>
  <Paragraphs>440</Paragraphs>
  <Slides>48</Slides>
  <Notes>25</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QAD Corporate PPT Template</vt:lpstr>
      <vt:lpstr>Slide 1</vt:lpstr>
      <vt:lpstr>Slide 2</vt:lpstr>
      <vt:lpstr>Your Instructor</vt:lpstr>
      <vt:lpstr>Training Environment</vt:lpstr>
      <vt:lpstr>Introduction</vt:lpstr>
      <vt:lpstr>Introduction</vt:lpstr>
      <vt:lpstr>Agenda</vt:lpstr>
      <vt:lpstr>Agenda</vt:lpstr>
      <vt:lpstr>Slide 9</vt:lpstr>
      <vt:lpstr>Introduction to Enterprise Edition</vt:lpstr>
      <vt:lpstr>Introduction to Enterprise Edition</vt:lpstr>
      <vt:lpstr>Reference Architecture</vt:lpstr>
      <vt:lpstr> Software Infrastructure</vt:lpstr>
      <vt:lpstr> Software Infrastructure</vt:lpstr>
      <vt:lpstr>Planning for a QAD Deployment</vt:lpstr>
      <vt:lpstr>Planning for a New Deployment</vt:lpstr>
      <vt:lpstr>Planning for a New Deployment</vt:lpstr>
      <vt:lpstr>Deployment Architecture Definition</vt:lpstr>
      <vt:lpstr>Slide 19</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Slide 35</vt:lpstr>
      <vt:lpstr>Hardware Introduction</vt:lpstr>
      <vt:lpstr>Non-functional Requirements</vt:lpstr>
      <vt:lpstr>Generally Speaking </vt:lpstr>
      <vt:lpstr>Storage</vt:lpstr>
      <vt:lpstr>No RAID 5 for Database Volumes</vt:lpstr>
      <vt:lpstr>Networks</vt:lpstr>
      <vt:lpstr>Networks</vt:lpstr>
      <vt:lpstr>Networks</vt:lpstr>
      <vt:lpstr>Virtualization</vt:lpstr>
      <vt:lpstr>High Availability</vt:lpstr>
      <vt:lpstr>Internationalization</vt:lpstr>
      <vt:lpstr>Internationalization</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716</cp:revision>
  <dcterms:created xsi:type="dcterms:W3CDTF">2010-09-03T18:23:38Z</dcterms:created>
  <dcterms:modified xsi:type="dcterms:W3CDTF">2017-01-24T19:11:40Z</dcterms:modified>
</cp:coreProperties>
</file>