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comments/comment1.xml" ContentType="application/vnd.openxmlformats-officedocument.presentationml.comments+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handoutMasterIdLst>
    <p:handoutMasterId r:id="rId58"/>
  </p:handoutMasterIdLst>
  <p:sldIdLst>
    <p:sldId id="609" r:id="rId2"/>
    <p:sldId id="329" r:id="rId3"/>
    <p:sldId id="608" r:id="rId4"/>
    <p:sldId id="402" r:id="rId5"/>
    <p:sldId id="356" r:id="rId6"/>
    <p:sldId id="413" r:id="rId7"/>
    <p:sldId id="403" r:id="rId8"/>
    <p:sldId id="549" r:id="rId9"/>
    <p:sldId id="467" r:id="rId10"/>
    <p:sldId id="547" r:id="rId11"/>
    <p:sldId id="554" r:id="rId12"/>
    <p:sldId id="553" r:id="rId13"/>
    <p:sldId id="548" r:id="rId14"/>
    <p:sldId id="555" r:id="rId15"/>
    <p:sldId id="556" r:id="rId16"/>
    <p:sldId id="557" r:id="rId17"/>
    <p:sldId id="564" r:id="rId18"/>
    <p:sldId id="562" r:id="rId19"/>
    <p:sldId id="563" r:id="rId20"/>
    <p:sldId id="558" r:id="rId21"/>
    <p:sldId id="565" r:id="rId22"/>
    <p:sldId id="566" r:id="rId23"/>
    <p:sldId id="561" r:id="rId24"/>
    <p:sldId id="572" r:id="rId25"/>
    <p:sldId id="574" r:id="rId26"/>
    <p:sldId id="575" r:id="rId27"/>
    <p:sldId id="580" r:id="rId28"/>
    <p:sldId id="582" r:id="rId29"/>
    <p:sldId id="583" r:id="rId30"/>
    <p:sldId id="581" r:id="rId31"/>
    <p:sldId id="584" r:id="rId32"/>
    <p:sldId id="587" r:id="rId33"/>
    <p:sldId id="585" r:id="rId34"/>
    <p:sldId id="586" r:id="rId35"/>
    <p:sldId id="571" r:id="rId36"/>
    <p:sldId id="588" r:id="rId37"/>
    <p:sldId id="589" r:id="rId38"/>
    <p:sldId id="590" r:id="rId39"/>
    <p:sldId id="592" r:id="rId40"/>
    <p:sldId id="593" r:id="rId41"/>
    <p:sldId id="594" r:id="rId42"/>
    <p:sldId id="559" r:id="rId43"/>
    <p:sldId id="595" r:id="rId44"/>
    <p:sldId id="596" r:id="rId45"/>
    <p:sldId id="597" r:id="rId46"/>
    <p:sldId id="599" r:id="rId47"/>
    <p:sldId id="598" r:id="rId48"/>
    <p:sldId id="560" r:id="rId49"/>
    <p:sldId id="600" r:id="rId50"/>
    <p:sldId id="602" r:id="rId51"/>
    <p:sldId id="607" r:id="rId52"/>
    <p:sldId id="603" r:id="rId53"/>
    <p:sldId id="604" r:id="rId54"/>
    <p:sldId id="605" r:id="rId55"/>
    <p:sldId id="466" r:id="rId56"/>
  </p:sldIdLst>
  <p:sldSz cx="9144000" cy="6858000" type="screen4x3"/>
  <p:notesSz cx="6985000" cy="9271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80">
          <p15:clr>
            <a:srgbClr val="A4A3A4"/>
          </p15:clr>
        </p15:guide>
        <p15:guide id="2" orient="horz" pos="1277">
          <p15:clr>
            <a:srgbClr val="A4A3A4"/>
          </p15:clr>
        </p15:guide>
        <p15:guide id="3" orient="horz" pos="3457">
          <p15:clr>
            <a:srgbClr val="A4A3A4"/>
          </p15:clr>
        </p15:guide>
        <p15:guide id="4" orient="horz" pos="3813">
          <p15:clr>
            <a:srgbClr val="A4A3A4"/>
          </p15:clr>
        </p15:guide>
        <p15:guide id="5" orient="horz" pos="4245">
          <p15:clr>
            <a:srgbClr val="A4A3A4"/>
          </p15:clr>
        </p15:guide>
        <p15:guide id="6" orient="horz" pos="717">
          <p15:clr>
            <a:srgbClr val="A4A3A4"/>
          </p15:clr>
        </p15:guide>
        <p15:guide id="7" orient="horz" pos="461">
          <p15:clr>
            <a:srgbClr val="A4A3A4"/>
          </p15:clr>
        </p15:guide>
        <p15:guide id="8" orient="horz" pos="2026">
          <p15:clr>
            <a:srgbClr val="A4A3A4"/>
          </p15:clr>
        </p15:guide>
        <p15:guide id="9" pos="2868">
          <p15:clr>
            <a:srgbClr val="A4A3A4"/>
          </p15:clr>
        </p15:guide>
        <p15:guide id="10" pos="376">
          <p15:clr>
            <a:srgbClr val="A4A3A4"/>
          </p15:clr>
        </p15:guide>
        <p15:guide id="11" pos="4699">
          <p15:clr>
            <a:srgbClr val="A4A3A4"/>
          </p15:clr>
        </p15:guide>
        <p15:guide id="12" pos="942">
          <p15:clr>
            <a:srgbClr val="A4A3A4"/>
          </p15:clr>
        </p15:guide>
        <p15:guide id="13" pos="1921">
          <p15:clr>
            <a:srgbClr val="A4A3A4"/>
          </p15:clr>
        </p15:guide>
        <p15:guide id="14" pos="1510">
          <p15:clr>
            <a:srgbClr val="A4A3A4"/>
          </p15:clr>
        </p15:guide>
        <p15:guide id="15" pos="4189">
          <p15:clr>
            <a:srgbClr val="A4A3A4"/>
          </p15:clr>
        </p15:guide>
        <p15:guide id="16" pos="1034">
          <p15:clr>
            <a:srgbClr val="A4A3A4"/>
          </p15:clr>
        </p15:guide>
      </p15:sldGuideLst>
    </p:ext>
    <p:ext uri="{2D200454-40CA-4A62-9FC3-DE9A4176ACB9}">
      <p15:notesGuideLst xmlns:p15="http://schemas.microsoft.com/office/powerpoint/2012/main" xmlns="">
        <p15:guide id="1" orient="horz" pos="2920">
          <p15:clr>
            <a:srgbClr val="A4A3A4"/>
          </p15:clr>
        </p15:guide>
        <p15:guide id="2" pos="220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 id="2" name="Thomas Blumer" initials="TB" lastIdx="1" clrIdx="2">
    <p:extLst>
      <p:ext uri="{19B8F6BF-5375-455C-9EA6-DF929625EA0E}">
        <p15:presenceInfo xmlns:p15="http://schemas.microsoft.com/office/powerpoint/2012/main" xmlns="" userId="S-1-5-21-2079806146-870401579-1458450816-7117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1B4"/>
    <a:srgbClr val="737373"/>
    <a:srgbClr val="4F81BD"/>
    <a:srgbClr val="366092"/>
    <a:srgbClr val="666666"/>
    <a:srgbClr val="98B5D8"/>
    <a:srgbClr val="CCDAEC"/>
    <a:srgbClr val="E2E2E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98" autoAdjust="0"/>
    <p:restoredTop sz="88603" autoAdjust="0"/>
  </p:normalViewPr>
  <p:slideViewPr>
    <p:cSldViewPr snapToGrid="0">
      <p:cViewPr varScale="1">
        <p:scale>
          <a:sx n="90" d="100"/>
          <a:sy n="90" d="100"/>
        </p:scale>
        <p:origin x="-1278" y="-108"/>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outlineViewPr>
    <p:cViewPr>
      <p:scale>
        <a:sx n="33" d="100"/>
        <a:sy n="33" d="100"/>
      </p:scale>
      <p:origin x="0" y="28920"/>
    </p:cViewPr>
  </p:outlin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16-08-29T16:15:02.242" idx="1">
    <p:pos x="512" y="692"/>
    <p:text>See configuration AI in Admin Guide</p:text>
    <p:extLst>
      <p:ext uri="{C676402C-5697-4E1C-873F-D02D1690AC5C}">
        <p15:threadingInfo xmlns:p15="http://schemas.microsoft.com/office/powerpoint/2012/main" xmlns="" timeZoneBias="4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3027137" cy="462937"/>
          </a:xfrm>
          <a:prstGeom prst="rect">
            <a:avLst/>
          </a:prstGeom>
          <a:noFill/>
          <a:ln w="9525">
            <a:noFill/>
            <a:miter lim="800000"/>
            <a:headEnd/>
            <a:tailEnd/>
          </a:ln>
        </p:spPr>
        <p:txBody>
          <a:bodyPr vert="horz" wrap="square" lIns="87845" tIns="43923" rIns="87845" bIns="43923" numCol="1" anchor="t" anchorCtr="0" compatLnSpc="1">
            <a:prstTxWarp prst="textNoShape">
              <a:avLst/>
            </a:prstTxWarp>
          </a:bodyPr>
          <a:lstStyle>
            <a:lvl1pPr>
              <a:defRPr sz="1200">
                <a:latin typeface="Calibri" pitchFamily="34" charset="0"/>
              </a:defRPr>
            </a:lvl1pPr>
          </a:lstStyle>
          <a:p>
            <a:pPr>
              <a:defRPr/>
            </a:pPr>
            <a:endParaRPr lang="en-GB" dirty="0"/>
          </a:p>
        </p:txBody>
      </p:sp>
      <p:sp>
        <p:nvSpPr>
          <p:cNvPr id="3" name="Date Placeholder 2"/>
          <p:cNvSpPr>
            <a:spLocks noGrp="1"/>
          </p:cNvSpPr>
          <p:nvPr>
            <p:ph type="dt" sz="quarter" idx="1"/>
          </p:nvPr>
        </p:nvSpPr>
        <p:spPr bwMode="auto">
          <a:xfrm>
            <a:off x="3956349" y="1"/>
            <a:ext cx="3027137" cy="462937"/>
          </a:xfrm>
          <a:prstGeom prst="rect">
            <a:avLst/>
          </a:prstGeom>
          <a:noFill/>
          <a:ln w="9525">
            <a:noFill/>
            <a:miter lim="800000"/>
            <a:headEnd/>
            <a:tailEnd/>
          </a:ln>
        </p:spPr>
        <p:txBody>
          <a:bodyPr vert="horz" wrap="square" lIns="87845" tIns="43923" rIns="87845" bIns="43923" numCol="1" anchor="t" anchorCtr="0" compatLnSpc="1">
            <a:prstTxWarp prst="textNoShape">
              <a:avLst/>
            </a:prstTxWarp>
          </a:bodyPr>
          <a:lstStyle>
            <a:lvl1pPr algn="r">
              <a:defRPr sz="1200">
                <a:latin typeface="Calibri" pitchFamily="34" charset="0"/>
              </a:defRPr>
            </a:lvl1pPr>
          </a:lstStyle>
          <a:p>
            <a:pPr>
              <a:defRPr/>
            </a:pPr>
            <a:fld id="{A05BEB94-2C59-4AB3-8993-E98D74E28957}" type="datetimeFigureOut">
              <a:rPr lang="en-US"/>
              <a:pPr>
                <a:defRPr/>
              </a:pPr>
              <a:t>1/24/2017</a:t>
            </a:fld>
            <a:endParaRPr lang="en-GB" dirty="0"/>
          </a:p>
        </p:txBody>
      </p:sp>
      <p:sp>
        <p:nvSpPr>
          <p:cNvPr id="4" name="Footer Placeholder 3"/>
          <p:cNvSpPr>
            <a:spLocks noGrp="1"/>
          </p:cNvSpPr>
          <p:nvPr>
            <p:ph type="ftr" sz="quarter" idx="2"/>
          </p:nvPr>
        </p:nvSpPr>
        <p:spPr bwMode="auto">
          <a:xfrm>
            <a:off x="1" y="8806532"/>
            <a:ext cx="3027137" cy="462937"/>
          </a:xfrm>
          <a:prstGeom prst="rect">
            <a:avLst/>
          </a:prstGeom>
          <a:noFill/>
          <a:ln w="9525">
            <a:noFill/>
            <a:miter lim="800000"/>
            <a:headEnd/>
            <a:tailEnd/>
          </a:ln>
        </p:spPr>
        <p:txBody>
          <a:bodyPr vert="horz" wrap="square" lIns="87845" tIns="43923" rIns="87845" bIns="43923" numCol="1" anchor="b" anchorCtr="0" compatLnSpc="1">
            <a:prstTxWarp prst="textNoShape">
              <a:avLst/>
            </a:prstTxWarp>
          </a:bodyPr>
          <a:lstStyle>
            <a:lvl1pPr>
              <a:defRPr sz="1200">
                <a:latin typeface="Calibri" pitchFamily="34" charset="0"/>
              </a:defRPr>
            </a:lvl1pPr>
          </a:lstStyle>
          <a:p>
            <a:pPr>
              <a:defRPr/>
            </a:pPr>
            <a:endParaRPr lang="en-GB" dirty="0"/>
          </a:p>
        </p:txBody>
      </p:sp>
      <p:sp>
        <p:nvSpPr>
          <p:cNvPr id="5" name="Slide Number Placeholder 4"/>
          <p:cNvSpPr>
            <a:spLocks noGrp="1"/>
          </p:cNvSpPr>
          <p:nvPr>
            <p:ph type="sldNum" sz="quarter" idx="3"/>
          </p:nvPr>
        </p:nvSpPr>
        <p:spPr bwMode="auto">
          <a:xfrm>
            <a:off x="3956349" y="8806532"/>
            <a:ext cx="3027137" cy="462937"/>
          </a:xfrm>
          <a:prstGeom prst="rect">
            <a:avLst/>
          </a:prstGeom>
          <a:noFill/>
          <a:ln w="9525">
            <a:noFill/>
            <a:miter lim="800000"/>
            <a:headEnd/>
            <a:tailEnd/>
          </a:ln>
        </p:spPr>
        <p:txBody>
          <a:bodyPr vert="horz" wrap="square" lIns="87845" tIns="43923" rIns="87845" bIns="43923" numCol="1" anchor="b" anchorCtr="0" compatLnSpc="1">
            <a:prstTxWarp prst="textNoShape">
              <a:avLst/>
            </a:prstTxWarp>
          </a:bodyPr>
          <a:lstStyle>
            <a:lvl1pPr algn="r">
              <a:defRPr sz="1200">
                <a:latin typeface="Calibri" pitchFamily="34" charset="0"/>
              </a:defRPr>
            </a:lvl1pPr>
          </a:lstStyle>
          <a:p>
            <a:pPr>
              <a:defRPr/>
            </a:pPr>
            <a:fld id="{8F4E386D-3E48-42C5-BEB5-608CFFE2E927}" type="slidenum">
              <a:rPr lang="en-GB"/>
              <a:pPr>
                <a:defRPr/>
              </a:pPr>
              <a:t>‹#›</a:t>
            </a:fld>
            <a:endParaRPr lang="en-GB" dirty="0"/>
          </a:p>
        </p:txBody>
      </p:sp>
    </p:spTree>
    <p:extLst>
      <p:ext uri="{BB962C8B-B14F-4D97-AF65-F5344CB8AC3E}">
        <p14:creationId xmlns:p14="http://schemas.microsoft.com/office/powerpoint/2010/main" xmlns="" val="87075664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3027137" cy="462937"/>
          </a:xfrm>
          <a:prstGeom prst="rect">
            <a:avLst/>
          </a:prstGeom>
          <a:noFill/>
          <a:ln w="9525">
            <a:noFill/>
            <a:miter lim="800000"/>
            <a:headEnd/>
            <a:tailEnd/>
          </a:ln>
        </p:spPr>
        <p:txBody>
          <a:bodyPr vert="horz" wrap="square" lIns="92859" tIns="46431" rIns="92859" bIns="46431" numCol="1" anchor="t" anchorCtr="0" compatLnSpc="1">
            <a:prstTxWarp prst="textNoShape">
              <a:avLst/>
            </a:prstTxWarp>
          </a:bodyPr>
          <a:lstStyle>
            <a:lvl1pPr>
              <a:defRPr sz="1200">
                <a:latin typeface="Calibri" pitchFamily="34" charset="0"/>
              </a:defRPr>
            </a:lvl1pPr>
          </a:lstStyle>
          <a:p>
            <a:pPr>
              <a:defRPr/>
            </a:pPr>
            <a:endParaRPr lang="en-US" dirty="0"/>
          </a:p>
        </p:txBody>
      </p:sp>
      <p:sp>
        <p:nvSpPr>
          <p:cNvPr id="3" name="Date Placeholder 2"/>
          <p:cNvSpPr>
            <a:spLocks noGrp="1"/>
          </p:cNvSpPr>
          <p:nvPr>
            <p:ph type="dt" idx="1"/>
          </p:nvPr>
        </p:nvSpPr>
        <p:spPr bwMode="auto">
          <a:xfrm>
            <a:off x="3956349" y="1"/>
            <a:ext cx="3027137" cy="462937"/>
          </a:xfrm>
          <a:prstGeom prst="rect">
            <a:avLst/>
          </a:prstGeom>
          <a:noFill/>
          <a:ln w="9525">
            <a:noFill/>
            <a:miter lim="800000"/>
            <a:headEnd/>
            <a:tailEnd/>
          </a:ln>
        </p:spPr>
        <p:txBody>
          <a:bodyPr vert="horz" wrap="square" lIns="92859" tIns="46431" rIns="92859" bIns="46431" numCol="1" anchor="t" anchorCtr="0" compatLnSpc="1">
            <a:prstTxWarp prst="textNoShape">
              <a:avLst/>
            </a:prstTxWarp>
          </a:bodyPr>
          <a:lstStyle>
            <a:lvl1pPr algn="r">
              <a:defRPr sz="1200">
                <a:latin typeface="Calibri" pitchFamily="34" charset="0"/>
              </a:defRPr>
            </a:lvl1pPr>
          </a:lstStyle>
          <a:p>
            <a:pPr>
              <a:defRPr/>
            </a:pPr>
            <a:fld id="{69031EB0-0064-47C0-A687-A7684F0C293C}" type="datetimeFigureOut">
              <a:rPr lang="en-US"/>
              <a:pPr>
                <a:defRPr/>
              </a:pPr>
              <a:t>1/24/2017</a:t>
            </a:fld>
            <a:endParaRPr lang="en-US" dirty="0"/>
          </a:p>
        </p:txBody>
      </p:sp>
      <p:sp>
        <p:nvSpPr>
          <p:cNvPr id="4" name="Slide Image Placeholder 3"/>
          <p:cNvSpPr>
            <a:spLocks noGrp="1" noRot="1" noChangeAspect="1"/>
          </p:cNvSpPr>
          <p:nvPr>
            <p:ph type="sldImg" idx="2"/>
          </p:nvPr>
        </p:nvSpPr>
        <p:spPr>
          <a:xfrm>
            <a:off x="1174750" y="695325"/>
            <a:ext cx="4635500" cy="3476625"/>
          </a:xfrm>
          <a:prstGeom prst="rect">
            <a:avLst/>
          </a:prstGeom>
          <a:noFill/>
          <a:ln w="12700">
            <a:solidFill>
              <a:prstClr val="black"/>
            </a:solidFill>
          </a:ln>
        </p:spPr>
        <p:txBody>
          <a:bodyPr vert="horz" lIns="92874" tIns="46437" rIns="92874" bIns="46437" rtlCol="0" anchor="ctr"/>
          <a:lstStyle/>
          <a:p>
            <a:pPr lvl="0"/>
            <a:endParaRPr lang="en-US" noProof="0" dirty="0"/>
          </a:p>
        </p:txBody>
      </p:sp>
      <p:sp>
        <p:nvSpPr>
          <p:cNvPr id="5" name="Notes Placeholder 4"/>
          <p:cNvSpPr>
            <a:spLocks noGrp="1"/>
          </p:cNvSpPr>
          <p:nvPr>
            <p:ph type="body" sz="quarter" idx="3"/>
          </p:nvPr>
        </p:nvSpPr>
        <p:spPr bwMode="auto">
          <a:xfrm>
            <a:off x="698805" y="4404032"/>
            <a:ext cx="5587394" cy="4171030"/>
          </a:xfrm>
          <a:prstGeom prst="rect">
            <a:avLst/>
          </a:prstGeom>
          <a:noFill/>
          <a:ln w="9525">
            <a:noFill/>
            <a:miter lim="800000"/>
            <a:headEnd/>
            <a:tailEnd/>
          </a:ln>
        </p:spPr>
        <p:txBody>
          <a:bodyPr vert="horz" wrap="square" lIns="92859" tIns="46431" rIns="92859" bIns="464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1" y="8806532"/>
            <a:ext cx="3027137" cy="462937"/>
          </a:xfrm>
          <a:prstGeom prst="rect">
            <a:avLst/>
          </a:prstGeom>
          <a:noFill/>
          <a:ln w="9525">
            <a:noFill/>
            <a:miter lim="800000"/>
            <a:headEnd/>
            <a:tailEnd/>
          </a:ln>
        </p:spPr>
        <p:txBody>
          <a:bodyPr vert="horz" wrap="square" lIns="92859" tIns="46431" rIns="92859" bIns="46431" numCol="1" anchor="b" anchorCtr="0" compatLnSpc="1">
            <a:prstTxWarp prst="textNoShape">
              <a:avLst/>
            </a:prstTxWarp>
          </a:bodyPr>
          <a:lstStyle>
            <a:lvl1pPr>
              <a:defRPr sz="1200">
                <a:latin typeface="Calibri" pitchFamily="34" charset="0"/>
              </a:defRPr>
            </a:lvl1pPr>
          </a:lstStyle>
          <a:p>
            <a:pPr>
              <a:defRPr/>
            </a:pPr>
            <a:endParaRPr lang="en-US" dirty="0"/>
          </a:p>
        </p:txBody>
      </p:sp>
      <p:sp>
        <p:nvSpPr>
          <p:cNvPr id="7" name="Slide Number Placeholder 6"/>
          <p:cNvSpPr>
            <a:spLocks noGrp="1"/>
          </p:cNvSpPr>
          <p:nvPr>
            <p:ph type="sldNum" sz="quarter" idx="5"/>
          </p:nvPr>
        </p:nvSpPr>
        <p:spPr bwMode="auto">
          <a:xfrm>
            <a:off x="3956349" y="8806532"/>
            <a:ext cx="3027137" cy="462937"/>
          </a:xfrm>
          <a:prstGeom prst="rect">
            <a:avLst/>
          </a:prstGeom>
          <a:noFill/>
          <a:ln w="9525">
            <a:noFill/>
            <a:miter lim="800000"/>
            <a:headEnd/>
            <a:tailEnd/>
          </a:ln>
        </p:spPr>
        <p:txBody>
          <a:bodyPr vert="horz" wrap="square" lIns="92859" tIns="46431" rIns="92859" bIns="46431" numCol="1" anchor="b" anchorCtr="0" compatLnSpc="1">
            <a:prstTxWarp prst="textNoShape">
              <a:avLst/>
            </a:prstTxWarp>
          </a:bodyPr>
          <a:lstStyle>
            <a:lvl1pPr algn="r">
              <a:defRPr sz="1200">
                <a:latin typeface="Calibri" pitchFamily="34" charset="0"/>
              </a:defRPr>
            </a:lvl1pPr>
          </a:lstStyle>
          <a:p>
            <a:pPr>
              <a:defRPr/>
            </a:pPr>
            <a:fld id="{FBF1D87A-C043-49C3-B12E-8520E0ACE7C0}" type="slidenum">
              <a:rPr lang="en-US"/>
              <a:pPr>
                <a:defRPr/>
              </a:pPr>
              <a:t>‹#›</a:t>
            </a:fld>
            <a:endParaRPr lang="en-US" dirty="0"/>
          </a:p>
        </p:txBody>
      </p:sp>
    </p:spTree>
    <p:extLst>
      <p:ext uri="{BB962C8B-B14F-4D97-AF65-F5344CB8AC3E}">
        <p14:creationId xmlns:p14="http://schemas.microsoft.com/office/powerpoint/2010/main" xmlns="" val="2773874860"/>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1231028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bwMode="auto">
          <a:noFill/>
          <a:ln>
            <a:solidFill>
              <a:srgbClr val="000000"/>
            </a:solidFill>
            <a:miter lim="800000"/>
            <a:headEnd/>
            <a:tailEnd/>
          </a:ln>
        </p:spPr>
      </p:sp>
      <p:sp>
        <p:nvSpPr>
          <p:cNvPr id="59394" name="Notes Placeholder 2"/>
          <p:cNvSpPr>
            <a:spLocks noGrp="1"/>
          </p:cNvSpPr>
          <p:nvPr>
            <p:ph type="body" idx="1"/>
          </p:nvPr>
        </p:nvSpPr>
        <p:spPr>
          <a:noFill/>
          <a:ln/>
        </p:spPr>
        <p:txBody>
          <a:bodyPr/>
          <a:lstStyle/>
          <a:p>
            <a:pPr eaLnBrk="1" hangingPunct="1">
              <a:spcBef>
                <a:spcPct val="0"/>
              </a:spcBef>
            </a:pPr>
            <a:r>
              <a:rPr lang="en-US" dirty="0" smtClean="0"/>
              <a:t>Make the blocksize 4 kB on Windows, 4 or 8 kB on Linux, and 8 kB on UNIX (based on historical performance benchmarks).</a:t>
            </a:r>
          </a:p>
        </p:txBody>
      </p:sp>
    </p:spTree>
    <p:extLst>
      <p:ext uri="{BB962C8B-B14F-4D97-AF65-F5344CB8AC3E}">
        <p14:creationId xmlns:p14="http://schemas.microsoft.com/office/powerpoint/2010/main" xmlns="" val="10058828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p:cNvSpPr>
          <p:nvPr>
            <p:ph type="sldImg"/>
          </p:nvPr>
        </p:nvSpPr>
        <p:spPr bwMode="auto">
          <a:noFill/>
          <a:ln>
            <a:solidFill>
              <a:srgbClr val="000000"/>
            </a:solidFill>
            <a:miter lim="800000"/>
            <a:headEnd/>
            <a:tailEnd/>
          </a:ln>
        </p:spPr>
      </p:sp>
      <p:sp>
        <p:nvSpPr>
          <p:cNvPr id="61442" name="Notes Placeholder 2"/>
          <p:cNvSpPr>
            <a:spLocks noGrp="1"/>
          </p:cNvSpPr>
          <p:nvPr>
            <p:ph type="body" idx="1"/>
          </p:nvPr>
        </p:nvSpPr>
        <p:spPr>
          <a:noFill/>
          <a:ln/>
        </p:spPr>
        <p:txBody>
          <a:bodyPr/>
          <a:lstStyle/>
          <a:p>
            <a:pPr eaLnBrk="1" hangingPunct="1">
              <a:spcBef>
                <a:spcPct val="0"/>
              </a:spcBef>
            </a:pPr>
            <a:r>
              <a:rPr lang="en-US" dirty="0" smtClean="0"/>
              <a:t>The default empty databases to copy need:</a:t>
            </a:r>
          </a:p>
          <a:p>
            <a:pPr eaLnBrk="1" hangingPunct="1">
              <a:spcBef>
                <a:spcPct val="0"/>
              </a:spcBef>
            </a:pPr>
            <a:endParaRPr lang="en-US" dirty="0" smtClean="0"/>
          </a:p>
          <a:p>
            <a:pPr eaLnBrk="1" hangingPunct="1">
              <a:spcBef>
                <a:spcPct val="0"/>
              </a:spcBef>
              <a:buFont typeface="Arial" pitchFamily="34" charset="0"/>
              <a:buChar char="•"/>
            </a:pPr>
            <a:r>
              <a:rPr lang="en-US" dirty="0" smtClean="0"/>
              <a:t> The QAD schema and base data loaded</a:t>
            </a:r>
          </a:p>
          <a:p>
            <a:pPr eaLnBrk="1" hangingPunct="1">
              <a:spcBef>
                <a:spcPct val="0"/>
              </a:spcBef>
              <a:buFont typeface="Arial" pitchFamily="34" charset="0"/>
              <a:buNone/>
            </a:pPr>
            <a:endParaRPr lang="en-US" dirty="0" smtClean="0"/>
          </a:p>
          <a:p>
            <a:pPr eaLnBrk="1" hangingPunct="1">
              <a:spcBef>
                <a:spcPct val="0"/>
              </a:spcBef>
              <a:buFont typeface="Arial" pitchFamily="34" charset="0"/>
              <a:buChar char="•"/>
            </a:pPr>
            <a:r>
              <a:rPr lang="en-US" dirty="0" smtClean="0"/>
              <a:t> The relevant field-level help data loaded</a:t>
            </a:r>
          </a:p>
          <a:p>
            <a:pPr eaLnBrk="1" hangingPunct="1">
              <a:spcBef>
                <a:spcPct val="0"/>
              </a:spcBef>
              <a:buFont typeface="Arial" pitchFamily="34" charset="0"/>
              <a:buNone/>
            </a:pPr>
            <a:endParaRPr lang="en-US" dirty="0" smtClean="0"/>
          </a:p>
          <a:p>
            <a:pPr eaLnBrk="1" hangingPunct="1">
              <a:spcBef>
                <a:spcPct val="0"/>
              </a:spcBef>
              <a:buFont typeface="Arial" pitchFamily="34" charset="0"/>
              <a:buChar char="•"/>
            </a:pPr>
            <a:r>
              <a:rPr lang="en-US" dirty="0" smtClean="0"/>
              <a:t> The QAD licenses entered</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extLst>
      <p:ext uri="{BB962C8B-B14F-4D97-AF65-F5344CB8AC3E}">
        <p14:creationId xmlns:p14="http://schemas.microsoft.com/office/powerpoint/2010/main" xmlns="" val="32405429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p:spPr>
      </p:sp>
      <p:sp>
        <p:nvSpPr>
          <p:cNvPr id="63490" name="Notes Placeholder 2"/>
          <p:cNvSpPr>
            <a:spLocks noGrp="1"/>
          </p:cNvSpPr>
          <p:nvPr>
            <p:ph type="body" idx="1"/>
          </p:nvPr>
        </p:nvSpPr>
        <p:spPr>
          <a:noFill/>
          <a:ln/>
        </p:spPr>
        <p:txBody>
          <a:bodyPr/>
          <a:lstStyle/>
          <a:p>
            <a:pPr eaLnBrk="1" hangingPunct="1">
              <a:spcBef>
                <a:spcPct val="0"/>
              </a:spcBef>
            </a:pPr>
            <a:r>
              <a:rPr lang="en-US" dirty="0" smtClean="0"/>
              <a:t>proenv&gt;prostrct statistics admempty</a:t>
            </a:r>
          </a:p>
          <a:p>
            <a:pPr eaLnBrk="1" hangingPunct="1">
              <a:spcBef>
                <a:spcPct val="0"/>
              </a:spcBef>
            </a:pPr>
            <a:r>
              <a:rPr lang="en-US" dirty="0" smtClean="0"/>
              <a:t>WARNING: Before-image file of database admempty is not truncated. (1552)</a:t>
            </a:r>
          </a:p>
          <a:p>
            <a:pPr eaLnBrk="1" hangingPunct="1">
              <a:spcBef>
                <a:spcPct val="0"/>
              </a:spcBef>
            </a:pPr>
            <a:endParaRPr lang="en-US" dirty="0" smtClean="0"/>
          </a:p>
          <a:p>
            <a:pPr eaLnBrk="1" hangingPunct="1">
              <a:spcBef>
                <a:spcPct val="0"/>
              </a:spcBef>
            </a:pPr>
            <a:r>
              <a:rPr lang="en-US" dirty="0" smtClean="0"/>
              <a:t>Storage Utilization Statistics</a:t>
            </a:r>
          </a:p>
          <a:p>
            <a:pPr eaLnBrk="1" hangingPunct="1">
              <a:spcBef>
                <a:spcPct val="0"/>
              </a:spcBef>
            </a:pPr>
            <a:endParaRPr lang="en-US" dirty="0" smtClean="0"/>
          </a:p>
          <a:p>
            <a:pPr eaLnBrk="1" hangingPunct="1">
              <a:spcBef>
                <a:spcPct val="0"/>
              </a:spcBef>
            </a:pPr>
            <a:r>
              <a:rPr lang="en-US" dirty="0" smtClean="0"/>
              <a:t>Database: admempty</a:t>
            </a:r>
          </a:p>
          <a:p>
            <a:pPr eaLnBrk="1" hangingPunct="1">
              <a:spcBef>
                <a:spcPct val="0"/>
              </a:spcBef>
            </a:pPr>
            <a:endParaRPr lang="en-US" dirty="0" smtClean="0"/>
          </a:p>
          <a:p>
            <a:pPr eaLnBrk="1" hangingPunct="1">
              <a:spcBef>
                <a:spcPct val="0"/>
              </a:spcBef>
            </a:pPr>
            <a:r>
              <a:rPr lang="en-US" dirty="0" smtClean="0"/>
              <a:t>Primary data block size: 8192</a:t>
            </a:r>
          </a:p>
          <a:p>
            <a:pPr eaLnBrk="1" hangingPunct="1">
              <a:spcBef>
                <a:spcPct val="0"/>
              </a:spcBef>
            </a:pPr>
            <a:r>
              <a:rPr lang="en-US" dirty="0" smtClean="0"/>
              <a:t>          BI block size: 8192</a:t>
            </a:r>
          </a:p>
          <a:p>
            <a:pPr eaLnBrk="1" hangingPunct="1">
              <a:spcBef>
                <a:spcPct val="0"/>
              </a:spcBef>
            </a:pPr>
            <a:r>
              <a:rPr lang="en-US" dirty="0" smtClean="0"/>
              <a:t>          AI block size: 8192</a:t>
            </a:r>
          </a:p>
          <a:p>
            <a:pPr eaLnBrk="1" hangingPunct="1">
              <a:spcBef>
                <a:spcPct val="0"/>
              </a:spcBef>
            </a:pPr>
            <a:endParaRPr lang="en-US" dirty="0" smtClean="0"/>
          </a:p>
          <a:p>
            <a:pPr eaLnBrk="1" hangingPunct="1">
              <a:spcBef>
                <a:spcPct val="0"/>
              </a:spcBef>
            </a:pPr>
            <a:r>
              <a:rPr lang="en-US" dirty="0" smtClean="0"/>
              <a:t>Database Physical structure information</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r>
              <a:rPr lang="en-US" dirty="0" smtClean="0"/>
              <a:t>  Statistics for Area: Control Area</a:t>
            </a:r>
          </a:p>
          <a:p>
            <a:pPr eaLnBrk="1" hangingPunct="1">
              <a:spcBef>
                <a:spcPct val="0"/>
              </a:spcBef>
            </a:pPr>
            <a:endParaRPr lang="en-US" dirty="0" smtClean="0"/>
          </a:p>
          <a:p>
            <a:pPr eaLnBrk="1" hangingPunct="1">
              <a:spcBef>
                <a:spcPct val="0"/>
              </a:spcBef>
            </a:pPr>
            <a:r>
              <a:rPr lang="en-US" dirty="0" smtClean="0"/>
              <a:t>  Files in Area: Control Area</a:t>
            </a:r>
          </a:p>
          <a:p>
            <a:pPr eaLnBrk="1" hangingPunct="1">
              <a:spcBef>
                <a:spcPct val="0"/>
              </a:spcBef>
            </a:pPr>
            <a:r>
              <a:rPr lang="en-US" dirty="0" smtClean="0"/>
              <a:t>     /dr01/admempty.db  655360</a:t>
            </a:r>
          </a:p>
          <a:p>
            <a:pPr eaLnBrk="1" hangingPunct="1">
              <a:spcBef>
                <a:spcPct val="0"/>
              </a:spcBef>
            </a:pPr>
            <a:endParaRPr lang="en-US" dirty="0" smtClean="0"/>
          </a:p>
          <a:p>
            <a:pPr eaLnBrk="1" hangingPunct="1">
              <a:spcBef>
                <a:spcPct val="0"/>
              </a:spcBef>
            </a:pPr>
            <a:r>
              <a:rPr lang="en-US" dirty="0" smtClean="0"/>
              <a:t>  Database Block Usage for Area: Control Area</a:t>
            </a:r>
          </a:p>
          <a:p>
            <a:pPr eaLnBrk="1" hangingPunct="1">
              <a:spcBef>
                <a:spcPct val="0"/>
              </a:spcBef>
            </a:pPr>
            <a:endParaRPr lang="en-US" dirty="0" smtClean="0"/>
          </a:p>
          <a:p>
            <a:pPr eaLnBrk="1" hangingPunct="1">
              <a:spcBef>
                <a:spcPct val="0"/>
              </a:spcBef>
            </a:pPr>
            <a:r>
              <a:rPr lang="en-US" dirty="0" smtClean="0"/>
              <a:t>  Active blocks: 5</a:t>
            </a:r>
          </a:p>
          <a:p>
            <a:pPr eaLnBrk="1" hangingPunct="1">
              <a:spcBef>
                <a:spcPct val="0"/>
              </a:spcBef>
            </a:pPr>
            <a:r>
              <a:rPr lang="en-US" dirty="0" smtClean="0"/>
              <a:t>    Data blocks: 5</a:t>
            </a:r>
          </a:p>
          <a:p>
            <a:pPr eaLnBrk="1" hangingPunct="1">
              <a:spcBef>
                <a:spcPct val="0"/>
              </a:spcBef>
            </a:pPr>
            <a:r>
              <a:rPr lang="en-US" dirty="0" smtClean="0"/>
              <a:t>    Free blocks: 0</a:t>
            </a:r>
          </a:p>
          <a:p>
            <a:pPr eaLnBrk="1" hangingPunct="1">
              <a:spcBef>
                <a:spcPct val="0"/>
              </a:spcBef>
            </a:pPr>
            <a:r>
              <a:rPr lang="en-US" dirty="0" smtClean="0"/>
              <a:t>   Empty blocks: 75</a:t>
            </a:r>
          </a:p>
          <a:p>
            <a:pPr eaLnBrk="1" hangingPunct="1">
              <a:spcBef>
                <a:spcPct val="0"/>
              </a:spcBef>
            </a:pPr>
            <a:r>
              <a:rPr lang="en-US" dirty="0" smtClean="0"/>
              <a:t>   Total blocks: 80</a:t>
            </a:r>
          </a:p>
          <a:p>
            <a:pPr eaLnBrk="1" hangingPunct="1">
              <a:spcBef>
                <a:spcPct val="0"/>
              </a:spcBef>
            </a:pPr>
            <a:r>
              <a:rPr lang="en-US" dirty="0" smtClean="0"/>
              <a:t>  Extent blocks: 1</a:t>
            </a:r>
          </a:p>
          <a:p>
            <a:pPr eaLnBrk="1" hangingPunct="1">
              <a:spcBef>
                <a:spcPct val="0"/>
              </a:spcBef>
            </a:pPr>
            <a:r>
              <a:rPr lang="en-US" dirty="0" smtClean="0"/>
              <a:t>  Records/Block: 64</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Primary Recovery Area</a:t>
            </a:r>
          </a:p>
          <a:p>
            <a:pPr eaLnBrk="1" hangingPunct="1">
              <a:spcBef>
                <a:spcPct val="0"/>
              </a:spcBef>
            </a:pPr>
            <a:endParaRPr lang="en-US" dirty="0" smtClean="0"/>
          </a:p>
          <a:p>
            <a:pPr eaLnBrk="1" hangingPunct="1">
              <a:spcBef>
                <a:spcPct val="0"/>
              </a:spcBef>
            </a:pPr>
            <a:r>
              <a:rPr lang="en-US" dirty="0" smtClean="0"/>
              <a:t>  Files in Area: Primary Recovery Area</a:t>
            </a:r>
          </a:p>
          <a:p>
            <a:pPr eaLnBrk="1" hangingPunct="1">
              <a:spcBef>
                <a:spcPct val="0"/>
              </a:spcBef>
            </a:pPr>
            <a:r>
              <a:rPr lang="en-US" dirty="0" smtClean="0"/>
              <a:t>     /dr01/admempty.b1  21102592</a:t>
            </a:r>
          </a:p>
          <a:p>
            <a:pPr eaLnBrk="1" hangingPunct="1">
              <a:spcBef>
                <a:spcPct val="0"/>
              </a:spcBef>
            </a:pPr>
            <a:endParaRPr lang="en-US" dirty="0" smtClean="0"/>
          </a:p>
          <a:p>
            <a:pPr eaLnBrk="1" hangingPunct="1">
              <a:spcBef>
                <a:spcPct val="0"/>
              </a:spcBef>
            </a:pPr>
            <a:r>
              <a:rPr lang="en-US" dirty="0" smtClean="0"/>
              <a:t>  Statistics for Area: Schema Area</a:t>
            </a:r>
          </a:p>
          <a:p>
            <a:pPr eaLnBrk="1" hangingPunct="1">
              <a:spcBef>
                <a:spcPct val="0"/>
              </a:spcBef>
            </a:pPr>
            <a:endParaRPr lang="en-US" dirty="0" smtClean="0"/>
          </a:p>
          <a:p>
            <a:pPr eaLnBrk="1" hangingPunct="1">
              <a:spcBef>
                <a:spcPct val="0"/>
              </a:spcBef>
            </a:pPr>
            <a:r>
              <a:rPr lang="en-US" dirty="0" smtClean="0"/>
              <a:t>  Files in Area: Schema Area</a:t>
            </a:r>
          </a:p>
          <a:p>
            <a:pPr eaLnBrk="1" hangingPunct="1">
              <a:spcBef>
                <a:spcPct val="0"/>
              </a:spcBef>
            </a:pPr>
            <a:r>
              <a:rPr lang="en-US" dirty="0" smtClean="0"/>
              <a:t>     /dr01/admempty.d1  2752512</a:t>
            </a:r>
          </a:p>
          <a:p>
            <a:pPr eaLnBrk="1" hangingPunct="1">
              <a:spcBef>
                <a:spcPct val="0"/>
              </a:spcBef>
            </a:pPr>
            <a:endParaRPr lang="en-US" dirty="0" smtClean="0"/>
          </a:p>
          <a:p>
            <a:pPr eaLnBrk="1" hangingPunct="1">
              <a:spcBef>
                <a:spcPct val="0"/>
              </a:spcBef>
            </a:pPr>
            <a:r>
              <a:rPr lang="en-US" dirty="0" smtClean="0"/>
              <a:t>  Database Block Usage for Area: Schema Area</a:t>
            </a:r>
          </a:p>
          <a:p>
            <a:pPr eaLnBrk="1" hangingPunct="1">
              <a:spcBef>
                <a:spcPct val="0"/>
              </a:spcBef>
            </a:pPr>
            <a:endParaRPr lang="en-US" dirty="0" smtClean="0"/>
          </a:p>
          <a:p>
            <a:pPr eaLnBrk="1" hangingPunct="1">
              <a:spcBef>
                <a:spcPct val="0"/>
              </a:spcBef>
            </a:pPr>
            <a:r>
              <a:rPr lang="en-US" dirty="0" smtClean="0"/>
              <a:t>  Active blocks: 320</a:t>
            </a:r>
          </a:p>
          <a:p>
            <a:pPr eaLnBrk="1" hangingPunct="1">
              <a:spcBef>
                <a:spcPct val="0"/>
              </a:spcBef>
            </a:pPr>
            <a:r>
              <a:rPr lang="en-US" dirty="0" smtClean="0"/>
              <a:t>    Data blocks: 320</a:t>
            </a:r>
          </a:p>
          <a:p>
            <a:pPr eaLnBrk="1" hangingPunct="1">
              <a:spcBef>
                <a:spcPct val="0"/>
              </a:spcBef>
            </a:pPr>
            <a:r>
              <a:rPr lang="en-US" dirty="0" smtClean="0"/>
              <a:t>    Free blocks: 0</a:t>
            </a:r>
          </a:p>
          <a:p>
            <a:pPr eaLnBrk="1" hangingPunct="1">
              <a:spcBef>
                <a:spcPct val="0"/>
              </a:spcBef>
            </a:pPr>
            <a:r>
              <a:rPr lang="en-US" dirty="0" smtClean="0"/>
              <a:t>   Empty blocks: 16</a:t>
            </a:r>
          </a:p>
          <a:p>
            <a:pPr eaLnBrk="1" hangingPunct="1">
              <a:spcBef>
                <a:spcPct val="0"/>
              </a:spcBef>
            </a:pPr>
            <a:r>
              <a:rPr lang="en-US" dirty="0" smtClean="0"/>
              <a:t>   Total blocks: 336</a:t>
            </a:r>
          </a:p>
          <a:p>
            <a:pPr eaLnBrk="1" hangingPunct="1">
              <a:spcBef>
                <a:spcPct val="0"/>
              </a:spcBef>
            </a:pPr>
            <a:r>
              <a:rPr lang="en-US" dirty="0" smtClean="0"/>
              <a:t>  Extent blocks: 1</a:t>
            </a:r>
          </a:p>
          <a:p>
            <a:pPr eaLnBrk="1" hangingPunct="1">
              <a:spcBef>
                <a:spcPct val="0"/>
              </a:spcBef>
            </a:pPr>
            <a:r>
              <a:rPr lang="en-US" dirty="0" smtClean="0"/>
              <a:t>  Records/Block: 64</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GUI</a:t>
            </a:r>
          </a:p>
          <a:p>
            <a:pPr eaLnBrk="1" hangingPunct="1">
              <a:spcBef>
                <a:spcPct val="0"/>
              </a:spcBef>
            </a:pPr>
            <a:endParaRPr lang="en-US" dirty="0" smtClean="0"/>
          </a:p>
          <a:p>
            <a:pPr eaLnBrk="1" hangingPunct="1">
              <a:spcBef>
                <a:spcPct val="0"/>
              </a:spcBef>
            </a:pPr>
            <a:r>
              <a:rPr lang="en-US" dirty="0" smtClean="0"/>
              <a:t>  Files in Area: GUI</a:t>
            </a:r>
          </a:p>
          <a:p>
            <a:pPr eaLnBrk="1" hangingPunct="1">
              <a:spcBef>
                <a:spcPct val="0"/>
              </a:spcBef>
            </a:pPr>
            <a:r>
              <a:rPr lang="en-US" dirty="0" smtClean="0"/>
              <a:t>     /dr01/admempty_7.d1  38404096</a:t>
            </a:r>
          </a:p>
          <a:p>
            <a:pPr eaLnBrk="1" hangingPunct="1">
              <a:spcBef>
                <a:spcPct val="0"/>
              </a:spcBef>
            </a:pPr>
            <a:endParaRPr lang="en-US" dirty="0" smtClean="0"/>
          </a:p>
          <a:p>
            <a:pPr eaLnBrk="1" hangingPunct="1">
              <a:spcBef>
                <a:spcPct val="0"/>
              </a:spcBef>
            </a:pPr>
            <a:r>
              <a:rPr lang="en-US" dirty="0" smtClean="0"/>
              <a:t>  Database Block Usage for Area: GUI</a:t>
            </a:r>
          </a:p>
          <a:p>
            <a:pPr eaLnBrk="1" hangingPunct="1">
              <a:spcBef>
                <a:spcPct val="0"/>
              </a:spcBef>
            </a:pPr>
            <a:endParaRPr lang="en-US" dirty="0" smtClean="0"/>
          </a:p>
          <a:p>
            <a:pPr eaLnBrk="1" hangingPunct="1">
              <a:spcBef>
                <a:spcPct val="0"/>
              </a:spcBef>
            </a:pPr>
            <a:r>
              <a:rPr lang="en-US" dirty="0" smtClean="0"/>
              <a:t>  Active blocks: 4684</a:t>
            </a:r>
          </a:p>
          <a:p>
            <a:pPr eaLnBrk="1" hangingPunct="1">
              <a:spcBef>
                <a:spcPct val="0"/>
              </a:spcBef>
            </a:pPr>
            <a:r>
              <a:rPr lang="en-US" dirty="0" smtClean="0"/>
              <a:t>    Data blocks: 4684</a:t>
            </a:r>
          </a:p>
          <a:p>
            <a:pPr eaLnBrk="1" hangingPunct="1">
              <a:spcBef>
                <a:spcPct val="0"/>
              </a:spcBef>
            </a:pPr>
            <a:r>
              <a:rPr lang="en-US" dirty="0" smtClean="0"/>
              <a:t>    Free blocks: 0</a:t>
            </a:r>
          </a:p>
          <a:p>
            <a:pPr eaLnBrk="1" hangingPunct="1">
              <a:spcBef>
                <a:spcPct val="0"/>
              </a:spcBef>
            </a:pPr>
            <a:r>
              <a:rPr lang="en-US" dirty="0" smtClean="0"/>
              <a:t>   Empty blocks: 4</a:t>
            </a:r>
          </a:p>
          <a:p>
            <a:pPr eaLnBrk="1" hangingPunct="1">
              <a:spcBef>
                <a:spcPct val="0"/>
              </a:spcBef>
            </a:pPr>
            <a:r>
              <a:rPr lang="en-US" dirty="0" smtClean="0"/>
              <a:t>   Total blocks: 4688</a:t>
            </a:r>
          </a:p>
          <a:p>
            <a:pPr eaLnBrk="1" hangingPunct="1">
              <a:spcBef>
                <a:spcPct val="0"/>
              </a:spcBef>
            </a:pPr>
            <a:r>
              <a:rPr lang="en-US" dirty="0" smtClean="0"/>
              <a:t>  Extent blocks: 1</a:t>
            </a:r>
          </a:p>
          <a:p>
            <a:pPr eaLnBrk="1" hangingPunct="1">
              <a:spcBef>
                <a:spcPct val="0"/>
              </a:spcBef>
            </a:pPr>
            <a:r>
              <a:rPr lang="en-US" dirty="0" smtClean="0"/>
              <a:t>  Records/Block: 64</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GUI_IDX</a:t>
            </a:r>
          </a:p>
          <a:p>
            <a:pPr eaLnBrk="1" hangingPunct="1">
              <a:spcBef>
                <a:spcPct val="0"/>
              </a:spcBef>
            </a:pPr>
            <a:endParaRPr lang="en-US" dirty="0" smtClean="0"/>
          </a:p>
          <a:p>
            <a:pPr eaLnBrk="1" hangingPunct="1">
              <a:spcBef>
                <a:spcPct val="0"/>
              </a:spcBef>
            </a:pPr>
            <a:r>
              <a:rPr lang="en-US" dirty="0" smtClean="0"/>
              <a:t>  Files in Area: GUI_IDX</a:t>
            </a:r>
          </a:p>
          <a:p>
            <a:pPr eaLnBrk="1" hangingPunct="1">
              <a:spcBef>
                <a:spcPct val="0"/>
              </a:spcBef>
            </a:pPr>
            <a:r>
              <a:rPr lang="en-US" dirty="0" smtClean="0"/>
              <a:t>     /dr01/admempty_8.d1  12451840</a:t>
            </a:r>
          </a:p>
          <a:p>
            <a:pPr eaLnBrk="1" hangingPunct="1">
              <a:spcBef>
                <a:spcPct val="0"/>
              </a:spcBef>
            </a:pPr>
            <a:endParaRPr lang="en-US" dirty="0" smtClean="0"/>
          </a:p>
          <a:p>
            <a:pPr eaLnBrk="1" hangingPunct="1">
              <a:spcBef>
                <a:spcPct val="0"/>
              </a:spcBef>
            </a:pPr>
            <a:r>
              <a:rPr lang="en-US" dirty="0" smtClean="0"/>
              <a:t>  Database Block Usage for Area: GUI_IDX</a:t>
            </a:r>
          </a:p>
          <a:p>
            <a:pPr eaLnBrk="1" hangingPunct="1">
              <a:spcBef>
                <a:spcPct val="0"/>
              </a:spcBef>
            </a:pPr>
            <a:endParaRPr lang="en-US" dirty="0" smtClean="0"/>
          </a:p>
          <a:p>
            <a:pPr eaLnBrk="1" hangingPunct="1">
              <a:spcBef>
                <a:spcPct val="0"/>
              </a:spcBef>
            </a:pPr>
            <a:r>
              <a:rPr lang="en-US" dirty="0" smtClean="0"/>
              <a:t>  Active blocks: 1508</a:t>
            </a:r>
          </a:p>
          <a:p>
            <a:pPr eaLnBrk="1" hangingPunct="1">
              <a:spcBef>
                <a:spcPct val="0"/>
              </a:spcBef>
            </a:pPr>
            <a:r>
              <a:rPr lang="en-US" dirty="0" smtClean="0"/>
              <a:t>    Data blocks: 1077</a:t>
            </a:r>
          </a:p>
          <a:p>
            <a:pPr eaLnBrk="1" hangingPunct="1">
              <a:spcBef>
                <a:spcPct val="0"/>
              </a:spcBef>
            </a:pPr>
            <a:r>
              <a:rPr lang="en-US" dirty="0" smtClean="0"/>
              <a:t>    Free blocks: 431</a:t>
            </a:r>
          </a:p>
          <a:p>
            <a:pPr eaLnBrk="1" hangingPunct="1">
              <a:spcBef>
                <a:spcPct val="0"/>
              </a:spcBef>
            </a:pPr>
            <a:r>
              <a:rPr lang="en-US" dirty="0" smtClean="0"/>
              <a:t>   Empty blocks: 12</a:t>
            </a:r>
          </a:p>
          <a:p>
            <a:pPr eaLnBrk="1" hangingPunct="1">
              <a:spcBef>
                <a:spcPct val="0"/>
              </a:spcBef>
            </a:pPr>
            <a:r>
              <a:rPr lang="en-US" dirty="0" smtClean="0"/>
              <a:t>   Total blocks: 1520</a:t>
            </a:r>
          </a:p>
          <a:p>
            <a:pPr eaLnBrk="1" hangingPunct="1">
              <a:spcBef>
                <a:spcPct val="0"/>
              </a:spcBef>
            </a:pPr>
            <a:r>
              <a:rPr lang="en-US" dirty="0" smtClean="0"/>
              <a:t>  Extent blocks: 1</a:t>
            </a:r>
          </a:p>
          <a:p>
            <a:pPr eaLnBrk="1" hangingPunct="1">
              <a:spcBef>
                <a:spcPct val="0"/>
              </a:spcBef>
            </a:pPr>
            <a:r>
              <a:rPr lang="en-US" dirty="0" smtClean="0"/>
              <a:t>  Records/Block: 32</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COMPCONF</a:t>
            </a:r>
          </a:p>
          <a:p>
            <a:pPr eaLnBrk="1" hangingPunct="1">
              <a:spcBef>
                <a:spcPct val="0"/>
              </a:spcBef>
            </a:pPr>
            <a:endParaRPr lang="en-US" dirty="0" smtClean="0"/>
          </a:p>
          <a:p>
            <a:pPr eaLnBrk="1" hangingPunct="1">
              <a:spcBef>
                <a:spcPct val="0"/>
              </a:spcBef>
            </a:pPr>
            <a:r>
              <a:rPr lang="en-US" dirty="0" smtClean="0"/>
              <a:t>  Files in Area: COMPCONF</a:t>
            </a:r>
          </a:p>
          <a:p>
            <a:pPr eaLnBrk="1" hangingPunct="1">
              <a:spcBef>
                <a:spcPct val="0"/>
              </a:spcBef>
            </a:pPr>
            <a:r>
              <a:rPr lang="en-US" dirty="0" smtClean="0"/>
              <a:t>     /dr01/admempty_9.d1  1310720</a:t>
            </a:r>
          </a:p>
          <a:p>
            <a:pPr eaLnBrk="1" hangingPunct="1">
              <a:spcBef>
                <a:spcPct val="0"/>
              </a:spcBef>
            </a:pPr>
            <a:endParaRPr lang="en-US" dirty="0" smtClean="0"/>
          </a:p>
          <a:p>
            <a:pPr eaLnBrk="1" hangingPunct="1">
              <a:spcBef>
                <a:spcPct val="0"/>
              </a:spcBef>
            </a:pPr>
            <a:r>
              <a:rPr lang="en-US" dirty="0" smtClean="0"/>
              <a:t>  Database Block Usage for Area: COMPCONF</a:t>
            </a:r>
          </a:p>
          <a:p>
            <a:pPr eaLnBrk="1" hangingPunct="1">
              <a:spcBef>
                <a:spcPct val="0"/>
              </a:spcBef>
            </a:pPr>
            <a:endParaRPr lang="en-US" dirty="0" smtClean="0"/>
          </a:p>
          <a:p>
            <a:pPr eaLnBrk="1" hangingPunct="1">
              <a:spcBef>
                <a:spcPct val="0"/>
              </a:spcBef>
            </a:pPr>
            <a:r>
              <a:rPr lang="en-US" dirty="0" smtClean="0"/>
              <a:t>  Active blocks: 159</a:t>
            </a:r>
          </a:p>
          <a:p>
            <a:pPr eaLnBrk="1" hangingPunct="1">
              <a:spcBef>
                <a:spcPct val="0"/>
              </a:spcBef>
            </a:pPr>
            <a:r>
              <a:rPr lang="en-US" dirty="0" smtClean="0"/>
              <a:t>    Data blocks: 159</a:t>
            </a:r>
          </a:p>
          <a:p>
            <a:pPr eaLnBrk="1" hangingPunct="1">
              <a:spcBef>
                <a:spcPct val="0"/>
              </a:spcBef>
            </a:pPr>
            <a:r>
              <a:rPr lang="en-US" dirty="0" smtClean="0"/>
              <a:t>    Free blocks: 0</a:t>
            </a:r>
          </a:p>
          <a:p>
            <a:pPr eaLnBrk="1" hangingPunct="1">
              <a:spcBef>
                <a:spcPct val="0"/>
              </a:spcBef>
            </a:pPr>
            <a:r>
              <a:rPr lang="en-US" dirty="0" smtClean="0"/>
              <a:t>   Empty blocks: 1</a:t>
            </a:r>
          </a:p>
          <a:p>
            <a:pPr eaLnBrk="1" hangingPunct="1">
              <a:spcBef>
                <a:spcPct val="0"/>
              </a:spcBef>
            </a:pPr>
            <a:r>
              <a:rPr lang="en-US" dirty="0" smtClean="0"/>
              <a:t>   Total blocks: 160</a:t>
            </a:r>
          </a:p>
          <a:p>
            <a:pPr eaLnBrk="1" hangingPunct="1">
              <a:spcBef>
                <a:spcPct val="0"/>
              </a:spcBef>
            </a:pPr>
            <a:r>
              <a:rPr lang="en-US" dirty="0" smtClean="0"/>
              <a:t>  Extent blocks: 1</a:t>
            </a:r>
          </a:p>
          <a:p>
            <a:pPr eaLnBrk="1" hangingPunct="1">
              <a:spcBef>
                <a:spcPct val="0"/>
              </a:spcBef>
            </a:pPr>
            <a:r>
              <a:rPr lang="en-US" dirty="0" smtClean="0"/>
              <a:t>  Records/Block: 64</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COMPCONF_IDX</a:t>
            </a:r>
          </a:p>
          <a:p>
            <a:pPr eaLnBrk="1" hangingPunct="1">
              <a:spcBef>
                <a:spcPct val="0"/>
              </a:spcBef>
            </a:pPr>
            <a:endParaRPr lang="en-US" dirty="0" smtClean="0"/>
          </a:p>
          <a:p>
            <a:pPr eaLnBrk="1" hangingPunct="1">
              <a:spcBef>
                <a:spcPct val="0"/>
              </a:spcBef>
            </a:pPr>
            <a:r>
              <a:rPr lang="en-US" dirty="0" smtClean="0"/>
              <a:t>  Files in Area: COMPCONF_IDX</a:t>
            </a:r>
          </a:p>
          <a:p>
            <a:pPr eaLnBrk="1" hangingPunct="1">
              <a:spcBef>
                <a:spcPct val="0"/>
              </a:spcBef>
            </a:pPr>
            <a:r>
              <a:rPr lang="en-US" dirty="0" smtClean="0"/>
              <a:t>     /dr01/admempty_10.d1  262144</a:t>
            </a:r>
          </a:p>
          <a:p>
            <a:pPr eaLnBrk="1" hangingPunct="1">
              <a:spcBef>
                <a:spcPct val="0"/>
              </a:spcBef>
            </a:pPr>
            <a:endParaRPr lang="en-US" dirty="0" smtClean="0"/>
          </a:p>
          <a:p>
            <a:pPr eaLnBrk="1" hangingPunct="1">
              <a:spcBef>
                <a:spcPct val="0"/>
              </a:spcBef>
            </a:pPr>
            <a:r>
              <a:rPr lang="en-US" dirty="0" smtClean="0"/>
              <a:t>  Database Block Usage for Area: COMPCONF_IDX</a:t>
            </a:r>
          </a:p>
          <a:p>
            <a:pPr eaLnBrk="1" hangingPunct="1">
              <a:spcBef>
                <a:spcPct val="0"/>
              </a:spcBef>
            </a:pPr>
            <a:endParaRPr lang="en-US" dirty="0" smtClean="0"/>
          </a:p>
          <a:p>
            <a:pPr eaLnBrk="1" hangingPunct="1">
              <a:spcBef>
                <a:spcPct val="0"/>
              </a:spcBef>
            </a:pPr>
            <a:r>
              <a:rPr lang="en-US" dirty="0" smtClean="0"/>
              <a:t>  Active blocks: 21</a:t>
            </a:r>
          </a:p>
          <a:p>
            <a:pPr eaLnBrk="1" hangingPunct="1">
              <a:spcBef>
                <a:spcPct val="0"/>
              </a:spcBef>
            </a:pPr>
            <a:r>
              <a:rPr lang="en-US" dirty="0" smtClean="0"/>
              <a:t>    Data blocks: 21</a:t>
            </a:r>
          </a:p>
          <a:p>
            <a:pPr eaLnBrk="1" hangingPunct="1">
              <a:spcBef>
                <a:spcPct val="0"/>
              </a:spcBef>
            </a:pPr>
            <a:r>
              <a:rPr lang="en-US" dirty="0" smtClean="0"/>
              <a:t>    Free blocks: 0</a:t>
            </a:r>
          </a:p>
          <a:p>
            <a:pPr eaLnBrk="1" hangingPunct="1">
              <a:spcBef>
                <a:spcPct val="0"/>
              </a:spcBef>
            </a:pPr>
            <a:r>
              <a:rPr lang="en-US" dirty="0" smtClean="0"/>
              <a:t>   Empty blocks: 11</a:t>
            </a:r>
          </a:p>
          <a:p>
            <a:pPr eaLnBrk="1" hangingPunct="1">
              <a:spcBef>
                <a:spcPct val="0"/>
              </a:spcBef>
            </a:pPr>
            <a:r>
              <a:rPr lang="en-US" dirty="0" smtClean="0"/>
              <a:t>   Total blocks: 32</a:t>
            </a:r>
          </a:p>
          <a:p>
            <a:pPr eaLnBrk="1" hangingPunct="1">
              <a:spcBef>
                <a:spcPct val="0"/>
              </a:spcBef>
            </a:pPr>
            <a:r>
              <a:rPr lang="en-US" dirty="0" smtClean="0"/>
              <a:t>  Extent blocks: 1</a:t>
            </a:r>
          </a:p>
          <a:p>
            <a:pPr eaLnBrk="1" hangingPunct="1">
              <a:spcBef>
                <a:spcPct val="0"/>
              </a:spcBef>
            </a:pPr>
            <a:r>
              <a:rPr lang="en-US" dirty="0" smtClean="0"/>
              <a:t>  Records/Block: 32</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ADM_LOB</a:t>
            </a:r>
          </a:p>
          <a:p>
            <a:pPr eaLnBrk="1" hangingPunct="1">
              <a:spcBef>
                <a:spcPct val="0"/>
              </a:spcBef>
            </a:pPr>
            <a:endParaRPr lang="en-US" dirty="0" smtClean="0"/>
          </a:p>
          <a:p>
            <a:pPr eaLnBrk="1" hangingPunct="1">
              <a:spcBef>
                <a:spcPct val="0"/>
              </a:spcBef>
            </a:pPr>
            <a:r>
              <a:rPr lang="en-US" dirty="0" smtClean="0"/>
              <a:t>  Files in Area: ADM_LOB</a:t>
            </a:r>
          </a:p>
          <a:p>
            <a:pPr eaLnBrk="1" hangingPunct="1">
              <a:spcBef>
                <a:spcPct val="0"/>
              </a:spcBef>
            </a:pPr>
            <a:r>
              <a:rPr lang="en-US" dirty="0" smtClean="0"/>
              <a:t>     /dr01/admempty_11.d1  3014656</a:t>
            </a:r>
          </a:p>
          <a:p>
            <a:pPr eaLnBrk="1" hangingPunct="1">
              <a:spcBef>
                <a:spcPct val="0"/>
              </a:spcBef>
            </a:pPr>
            <a:endParaRPr lang="en-US" dirty="0" smtClean="0"/>
          </a:p>
          <a:p>
            <a:pPr eaLnBrk="1" hangingPunct="1">
              <a:spcBef>
                <a:spcPct val="0"/>
              </a:spcBef>
            </a:pPr>
            <a:r>
              <a:rPr lang="en-US" dirty="0" smtClean="0"/>
              <a:t>  Database Block Usage for Area: ADM_LOB</a:t>
            </a:r>
          </a:p>
          <a:p>
            <a:pPr eaLnBrk="1" hangingPunct="1">
              <a:spcBef>
                <a:spcPct val="0"/>
              </a:spcBef>
            </a:pPr>
            <a:endParaRPr lang="en-US" dirty="0" smtClean="0"/>
          </a:p>
          <a:p>
            <a:pPr eaLnBrk="1" hangingPunct="1">
              <a:spcBef>
                <a:spcPct val="0"/>
              </a:spcBef>
            </a:pPr>
            <a:r>
              <a:rPr lang="en-US" dirty="0" smtClean="0"/>
              <a:t>  Active blocks: 360</a:t>
            </a:r>
          </a:p>
          <a:p>
            <a:pPr eaLnBrk="1" hangingPunct="1">
              <a:spcBef>
                <a:spcPct val="0"/>
              </a:spcBef>
            </a:pPr>
            <a:r>
              <a:rPr lang="en-US" dirty="0" smtClean="0"/>
              <a:t>    Data blocks: 360</a:t>
            </a:r>
          </a:p>
          <a:p>
            <a:pPr eaLnBrk="1" hangingPunct="1">
              <a:spcBef>
                <a:spcPct val="0"/>
              </a:spcBef>
            </a:pPr>
            <a:r>
              <a:rPr lang="en-US" dirty="0" smtClean="0"/>
              <a:t>    Free blocks: 0</a:t>
            </a:r>
          </a:p>
          <a:p>
            <a:pPr eaLnBrk="1" hangingPunct="1">
              <a:spcBef>
                <a:spcPct val="0"/>
              </a:spcBef>
            </a:pPr>
            <a:r>
              <a:rPr lang="en-US" dirty="0" smtClean="0"/>
              <a:t>   Empty blocks: 8</a:t>
            </a:r>
          </a:p>
          <a:p>
            <a:pPr eaLnBrk="1" hangingPunct="1">
              <a:spcBef>
                <a:spcPct val="0"/>
              </a:spcBef>
            </a:pPr>
            <a:r>
              <a:rPr lang="en-US" dirty="0" smtClean="0"/>
              <a:t>   Total blocks: 368</a:t>
            </a:r>
          </a:p>
          <a:p>
            <a:pPr eaLnBrk="1" hangingPunct="1">
              <a:spcBef>
                <a:spcPct val="0"/>
              </a:spcBef>
            </a:pPr>
            <a:r>
              <a:rPr lang="en-US" dirty="0" smtClean="0"/>
              <a:t>  Extent blocks: 1</a:t>
            </a:r>
          </a:p>
          <a:p>
            <a:pPr eaLnBrk="1" hangingPunct="1">
              <a:spcBef>
                <a:spcPct val="0"/>
              </a:spcBef>
            </a:pPr>
            <a:r>
              <a:rPr lang="en-US" dirty="0" smtClean="0"/>
              <a:t>  Records/Block: 32</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Database Block Usage Summary</a:t>
            </a:r>
          </a:p>
          <a:p>
            <a:pPr eaLnBrk="1" hangingPunct="1">
              <a:spcBef>
                <a:spcPct val="0"/>
              </a:spcBef>
            </a:pPr>
            <a:endParaRPr lang="en-US" dirty="0" smtClean="0"/>
          </a:p>
          <a:p>
            <a:pPr eaLnBrk="1" hangingPunct="1">
              <a:spcBef>
                <a:spcPct val="0"/>
              </a:spcBef>
            </a:pPr>
            <a:r>
              <a:rPr lang="en-US" dirty="0" smtClean="0"/>
              <a:t>  Active blocks: 7057</a:t>
            </a:r>
          </a:p>
          <a:p>
            <a:pPr eaLnBrk="1" hangingPunct="1">
              <a:spcBef>
                <a:spcPct val="0"/>
              </a:spcBef>
            </a:pPr>
            <a:r>
              <a:rPr lang="en-US" dirty="0" smtClean="0"/>
              <a:t>    Data blocks: 6626</a:t>
            </a:r>
          </a:p>
          <a:p>
            <a:pPr eaLnBrk="1" hangingPunct="1">
              <a:spcBef>
                <a:spcPct val="0"/>
              </a:spcBef>
            </a:pPr>
            <a:r>
              <a:rPr lang="en-US" dirty="0" smtClean="0"/>
              <a:t>    Free blocks: 431</a:t>
            </a:r>
          </a:p>
          <a:p>
            <a:pPr eaLnBrk="1" hangingPunct="1">
              <a:spcBef>
                <a:spcPct val="0"/>
              </a:spcBef>
            </a:pPr>
            <a:r>
              <a:rPr lang="en-US" dirty="0" smtClean="0"/>
              <a:t>   Empty blocks: 127</a:t>
            </a:r>
          </a:p>
          <a:p>
            <a:pPr eaLnBrk="1" hangingPunct="1">
              <a:spcBef>
                <a:spcPct val="0"/>
              </a:spcBef>
            </a:pPr>
            <a:r>
              <a:rPr lang="en-US" dirty="0" smtClean="0"/>
              <a:t>  Extent blocks: 7</a:t>
            </a:r>
          </a:p>
          <a:p>
            <a:pPr eaLnBrk="1" hangingPunct="1">
              <a:spcBef>
                <a:spcPct val="0"/>
              </a:spcBef>
            </a:pPr>
            <a:r>
              <a:rPr lang="en-US" dirty="0" smtClean="0"/>
              <a:t>   Total blocks: 7184</a:t>
            </a:r>
          </a:p>
          <a:p>
            <a:pPr eaLnBrk="1" hangingPunct="1">
              <a:spcBef>
                <a:spcPct val="0"/>
              </a:spcBef>
            </a:pPr>
            <a:endParaRPr lang="en-US" dirty="0" smtClean="0"/>
          </a:p>
          <a:p>
            <a:pPr eaLnBrk="1" hangingPunct="1">
              <a:spcBef>
                <a:spcPct val="0"/>
              </a:spcBef>
            </a:pPr>
            <a:r>
              <a:rPr lang="en-US" dirty="0" smtClean="0"/>
              <a:t>NO FULL BACKUP HAS BEEN DONE. (6943)</a:t>
            </a:r>
          </a:p>
          <a:p>
            <a:pPr eaLnBrk="1" hangingPunct="1">
              <a:spcBef>
                <a:spcPct val="0"/>
              </a:spcBef>
            </a:pPr>
            <a:endParaRPr lang="en-US" dirty="0" smtClean="0"/>
          </a:p>
        </p:txBody>
      </p:sp>
    </p:spTree>
    <p:extLst>
      <p:ext uri="{BB962C8B-B14F-4D97-AF65-F5344CB8AC3E}">
        <p14:creationId xmlns:p14="http://schemas.microsoft.com/office/powerpoint/2010/main" xmlns="" val="41491912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p:cNvSpPr>
          <p:nvPr>
            <p:ph type="sldImg"/>
          </p:nvPr>
        </p:nvSpPr>
        <p:spPr bwMode="auto">
          <a:noFill/>
          <a:ln>
            <a:solidFill>
              <a:srgbClr val="000000"/>
            </a:solidFill>
            <a:miter lim="800000"/>
            <a:headEnd/>
            <a:tailEnd/>
          </a:ln>
        </p:spPr>
      </p:sp>
      <p:sp>
        <p:nvSpPr>
          <p:cNvPr id="65538"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endParaRPr lang="en-US" dirty="0" smtClean="0"/>
          </a:p>
        </p:txBody>
      </p:sp>
    </p:spTree>
    <p:extLst>
      <p:ext uri="{BB962C8B-B14F-4D97-AF65-F5344CB8AC3E}">
        <p14:creationId xmlns:p14="http://schemas.microsoft.com/office/powerpoint/2010/main" xmlns="" val="23532738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p:cNvSpPr>
          <p:nvPr>
            <p:ph type="sldImg"/>
          </p:nvPr>
        </p:nvSpPr>
        <p:spPr bwMode="auto">
          <a:noFill/>
          <a:ln>
            <a:solidFill>
              <a:srgbClr val="000000"/>
            </a:solidFill>
            <a:miter lim="800000"/>
            <a:headEnd/>
            <a:tailEnd/>
          </a:ln>
        </p:spPr>
      </p:sp>
      <p:sp>
        <p:nvSpPr>
          <p:cNvPr id="67586"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endParaRPr lang="en-US" dirty="0" smtClean="0"/>
          </a:p>
        </p:txBody>
      </p:sp>
    </p:spTree>
    <p:extLst>
      <p:ext uri="{BB962C8B-B14F-4D97-AF65-F5344CB8AC3E}">
        <p14:creationId xmlns:p14="http://schemas.microsoft.com/office/powerpoint/2010/main" xmlns="" val="40748047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Slide Image Placeholder 1"/>
          <p:cNvSpPr>
            <a:spLocks noGrp="1" noRot="1" noChangeAspect="1"/>
          </p:cNvSpPr>
          <p:nvPr>
            <p:ph type="sldImg"/>
          </p:nvPr>
        </p:nvSpPr>
        <p:spPr bwMode="auto">
          <a:noFill/>
          <a:ln>
            <a:solidFill>
              <a:srgbClr val="000000"/>
            </a:solidFill>
            <a:miter lim="800000"/>
            <a:headEnd/>
            <a:tailEnd/>
          </a:ln>
        </p:spPr>
      </p:sp>
      <p:sp>
        <p:nvSpPr>
          <p:cNvPr id="69634" name="Notes Placeholder 2"/>
          <p:cNvSpPr>
            <a:spLocks noGrp="1"/>
          </p:cNvSpPr>
          <p:nvPr>
            <p:ph type="body" idx="1"/>
          </p:nvPr>
        </p:nvSpPr>
        <p:spPr>
          <a:noFill/>
          <a:ln/>
        </p:spPr>
        <p:txBody>
          <a:bodyPr/>
          <a:lstStyle/>
          <a:p>
            <a:pPr eaLnBrk="1" hangingPunct="1">
              <a:spcBef>
                <a:spcPct val="0"/>
              </a:spcBef>
            </a:pPr>
            <a:r>
              <a:rPr lang="en-US" dirty="0" smtClean="0"/>
              <a:t>Online version of prostrct add:</a:t>
            </a:r>
          </a:p>
          <a:p>
            <a:pPr eaLnBrk="1" hangingPunct="1">
              <a:spcBef>
                <a:spcPct val="0"/>
              </a:spcBef>
            </a:pPr>
            <a:endParaRPr lang="en-US" dirty="0" smtClean="0"/>
          </a:p>
          <a:p>
            <a:pPr marL="0" lvl="1" eaLnBrk="1" hangingPunct="1">
              <a:spcBef>
                <a:spcPct val="0"/>
              </a:spcBef>
              <a:buFont typeface="Arial" pitchFamily="34" charset="0"/>
              <a:buChar char="•"/>
            </a:pPr>
            <a:r>
              <a:rPr lang="en-US" dirty="0" smtClean="0"/>
              <a:t> Only one instance at a time</a:t>
            </a:r>
          </a:p>
          <a:p>
            <a:pPr marL="0" lvl="1" eaLnBrk="1" hangingPunct="1">
              <a:spcBef>
                <a:spcPct val="0"/>
              </a:spcBef>
              <a:buFont typeface="Arial" pitchFamily="34" charset="0"/>
              <a:buChar char="•"/>
            </a:pPr>
            <a:r>
              <a:rPr lang="en-AU" dirty="0" smtClean="0"/>
              <a:t> Checks users have privilege to access new extents</a:t>
            </a:r>
          </a:p>
          <a:p>
            <a:pPr marL="0" lvl="1" eaLnBrk="1" hangingPunct="1">
              <a:spcBef>
                <a:spcPct val="0"/>
              </a:spcBef>
              <a:buFont typeface="Arial" pitchFamily="34" charset="0"/>
              <a:buChar char="•"/>
            </a:pPr>
            <a:r>
              <a:rPr lang="en-AU" dirty="0" smtClean="0"/>
              <a:t> Creates extents</a:t>
            </a:r>
          </a:p>
          <a:p>
            <a:pPr marL="0" lvl="1" eaLnBrk="1" hangingPunct="1">
              <a:spcBef>
                <a:spcPct val="0"/>
              </a:spcBef>
              <a:buFont typeface="Arial" pitchFamily="34" charset="0"/>
              <a:buChar char="•"/>
            </a:pPr>
            <a:r>
              <a:rPr lang="en-AU" dirty="0" smtClean="0"/>
              <a:t> Rechecks user privileges</a:t>
            </a:r>
          </a:p>
          <a:p>
            <a:pPr marL="0" lvl="1" eaLnBrk="1" hangingPunct="1">
              <a:spcBef>
                <a:spcPct val="0"/>
              </a:spcBef>
              <a:buFont typeface="Arial" pitchFamily="34" charset="0"/>
              <a:buChar char="•"/>
            </a:pPr>
            <a:r>
              <a:rPr lang="en-AU" dirty="0" smtClean="0"/>
              <a:t> Locks admin area</a:t>
            </a:r>
          </a:p>
          <a:p>
            <a:pPr marL="0" lvl="1" eaLnBrk="1" hangingPunct="1">
              <a:spcBef>
                <a:spcPct val="0"/>
              </a:spcBef>
              <a:buFont typeface="Arial" pitchFamily="34" charset="0"/>
              <a:buChar char="•"/>
            </a:pPr>
            <a:r>
              <a:rPr lang="en-AU" dirty="0" smtClean="0"/>
              <a:t> Adds extents</a:t>
            </a:r>
          </a:p>
          <a:p>
            <a:pPr marL="0" lvl="1" eaLnBrk="1" hangingPunct="1">
              <a:spcBef>
                <a:spcPct val="0"/>
              </a:spcBef>
              <a:buFont typeface="Arial" pitchFamily="34" charset="0"/>
              <a:buChar char="•"/>
            </a:pPr>
            <a:r>
              <a:rPr lang="en-AU" dirty="0" smtClean="0"/>
              <a:t> Unlocks admin area</a:t>
            </a:r>
          </a:p>
          <a:p>
            <a:pPr eaLnBrk="1" hangingPunct="1">
              <a:spcBef>
                <a:spcPct val="0"/>
              </a:spcBef>
            </a:pPr>
            <a:endParaRPr lang="en-US" dirty="0" smtClean="0"/>
          </a:p>
        </p:txBody>
      </p:sp>
    </p:spTree>
    <p:extLst>
      <p:ext uri="{BB962C8B-B14F-4D97-AF65-F5344CB8AC3E}">
        <p14:creationId xmlns:p14="http://schemas.microsoft.com/office/powerpoint/2010/main" xmlns="" val="4071508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p:cNvSpPr>
          <p:nvPr>
            <p:ph type="sldImg"/>
          </p:nvPr>
        </p:nvSpPr>
        <p:spPr bwMode="auto">
          <a:noFill/>
          <a:ln>
            <a:solidFill>
              <a:srgbClr val="000000"/>
            </a:solidFill>
            <a:miter lim="800000"/>
            <a:headEnd/>
            <a:tailEnd/>
          </a:ln>
        </p:spPr>
      </p:sp>
      <p:sp>
        <p:nvSpPr>
          <p:cNvPr id="71682" name="Notes Placeholder 2"/>
          <p:cNvSpPr>
            <a:spLocks noGrp="1"/>
          </p:cNvSpPr>
          <p:nvPr>
            <p:ph type="body" idx="1"/>
          </p:nvPr>
        </p:nvSpPr>
        <p:spPr>
          <a:noFill/>
          <a:ln/>
        </p:spPr>
        <p:txBody>
          <a:bodyPr/>
          <a:lstStyle/>
          <a:p>
            <a:pPr eaLnBrk="1" hangingPunct="1">
              <a:spcBef>
                <a:spcPct val="0"/>
              </a:spcBef>
            </a:pPr>
            <a:r>
              <a:rPr lang="en-US" b="0" dirty="0" smtClean="0"/>
              <a:t>Always have a valid structure listing file.</a:t>
            </a:r>
          </a:p>
          <a:p>
            <a:pPr eaLnBrk="1" hangingPunct="1">
              <a:spcBef>
                <a:spcPct val="0"/>
              </a:spcBef>
            </a:pPr>
            <a:endParaRPr lang="en-US" dirty="0" smtClean="0"/>
          </a:p>
        </p:txBody>
      </p:sp>
    </p:spTree>
    <p:extLst>
      <p:ext uri="{BB962C8B-B14F-4D97-AF65-F5344CB8AC3E}">
        <p14:creationId xmlns:p14="http://schemas.microsoft.com/office/powerpoint/2010/main" xmlns="" val="19515254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bwMode="auto">
          <a:noFill/>
          <a:ln>
            <a:solidFill>
              <a:srgbClr val="000000"/>
            </a:solidFill>
            <a:miter lim="800000"/>
            <a:headEnd/>
            <a:tailEnd/>
          </a:ln>
        </p:spPr>
      </p:sp>
      <p:sp>
        <p:nvSpPr>
          <p:cNvPr id="73730"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519671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noFill/>
          <a:ln>
            <a:solidFill>
              <a:srgbClr val="000000"/>
            </a:solidFill>
            <a:miter lim="800000"/>
            <a:headEnd/>
            <a:tailEnd/>
          </a:ln>
        </p:spPr>
      </p:sp>
      <p:sp>
        <p:nvSpPr>
          <p:cNvPr id="75778" name="Notes Placeholder 2"/>
          <p:cNvSpPr>
            <a:spLocks noGrp="1"/>
          </p:cNvSpPr>
          <p:nvPr>
            <p:ph type="body" idx="1"/>
          </p:nvPr>
        </p:nvSpPr>
        <p:spPr>
          <a:noFill/>
          <a:ln/>
        </p:spPr>
        <p:txBody>
          <a:bodyPr/>
          <a:lstStyle/>
          <a:p>
            <a:pPr eaLnBrk="1" hangingPunct="1">
              <a:spcBef>
                <a:spcPct val="0"/>
              </a:spcBef>
            </a:pPr>
            <a:endParaRPr lang="en-US" b="0" dirty="0" smtClean="0"/>
          </a:p>
          <a:p>
            <a:pPr eaLnBrk="1" hangingPunct="1">
              <a:spcBef>
                <a:spcPct val="0"/>
              </a:spcBef>
            </a:pPr>
            <a:endParaRPr lang="en-US" dirty="0" smtClean="0"/>
          </a:p>
          <a:p>
            <a:pPr eaLnBrk="1" hangingPunct="1">
              <a:spcBef>
                <a:spcPct val="0"/>
              </a:spcBef>
            </a:pPr>
            <a:endParaRPr lang="en-US" dirty="0" smtClean="0"/>
          </a:p>
        </p:txBody>
      </p:sp>
    </p:spTree>
    <p:extLst>
      <p:ext uri="{BB962C8B-B14F-4D97-AF65-F5344CB8AC3E}">
        <p14:creationId xmlns:p14="http://schemas.microsoft.com/office/powerpoint/2010/main" xmlns="" val="40629195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p:cNvSpPr>
          <p:nvPr>
            <p:ph type="sldImg"/>
          </p:nvPr>
        </p:nvSpPr>
        <p:spPr bwMode="auto">
          <a:noFill/>
          <a:ln>
            <a:solidFill>
              <a:srgbClr val="000000"/>
            </a:solidFill>
            <a:miter lim="800000"/>
            <a:headEnd/>
            <a:tailEnd/>
          </a:ln>
        </p:spPr>
      </p:sp>
      <p:sp>
        <p:nvSpPr>
          <p:cNvPr id="77826"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endParaRPr lang="en-US" dirty="0" smtClean="0"/>
          </a:p>
        </p:txBody>
      </p:sp>
    </p:spTree>
    <p:extLst>
      <p:ext uri="{BB962C8B-B14F-4D97-AF65-F5344CB8AC3E}">
        <p14:creationId xmlns:p14="http://schemas.microsoft.com/office/powerpoint/2010/main" xmlns="" val="17417699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34859597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p:cNvSpPr>
          <p:nvPr>
            <p:ph type="sldImg"/>
          </p:nvPr>
        </p:nvSpPr>
        <p:spPr bwMode="auto">
          <a:noFill/>
          <a:ln>
            <a:solidFill>
              <a:srgbClr val="000000"/>
            </a:solidFill>
            <a:miter lim="800000"/>
            <a:headEnd/>
            <a:tailEnd/>
          </a:ln>
        </p:spPr>
      </p:sp>
      <p:sp>
        <p:nvSpPr>
          <p:cNvPr id="90114"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21596488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39671517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noFill/>
          <a:ln>
            <a:solidFill>
              <a:srgbClr val="000000"/>
            </a:solidFill>
            <a:miter lim="800000"/>
            <a:headEnd/>
            <a:tailEnd/>
          </a:ln>
        </p:spPr>
      </p:sp>
      <p:sp>
        <p:nvSpPr>
          <p:cNvPr id="94210"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18461436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p:cNvSpPr>
          <p:nvPr>
            <p:ph type="sldImg"/>
          </p:nvPr>
        </p:nvSpPr>
        <p:spPr bwMode="auto">
          <a:noFill/>
          <a:ln>
            <a:solidFill>
              <a:srgbClr val="000000"/>
            </a:solidFill>
            <a:miter lim="800000"/>
            <a:headEnd/>
            <a:tailEnd/>
          </a:ln>
        </p:spPr>
      </p:sp>
      <p:sp>
        <p:nvSpPr>
          <p:cNvPr id="96258"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15815523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p:cNvSpPr>
          <p:nvPr>
            <p:ph type="sldImg"/>
          </p:nvPr>
        </p:nvSpPr>
        <p:spPr bwMode="auto">
          <a:noFill/>
          <a:ln>
            <a:solidFill>
              <a:srgbClr val="000000"/>
            </a:solidFill>
            <a:miter lim="800000"/>
            <a:headEnd/>
            <a:tailEnd/>
          </a:ln>
        </p:spPr>
      </p:sp>
      <p:sp>
        <p:nvSpPr>
          <p:cNvPr id="106498"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2312508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p:cNvSpPr>
          <p:nvPr>
            <p:ph type="sldImg"/>
          </p:nvPr>
        </p:nvSpPr>
        <p:spPr bwMode="auto">
          <a:noFill/>
          <a:ln>
            <a:solidFill>
              <a:srgbClr val="000000"/>
            </a:solidFill>
            <a:miter lim="800000"/>
            <a:headEnd/>
            <a:tailEnd/>
          </a:ln>
        </p:spPr>
      </p:sp>
      <p:sp>
        <p:nvSpPr>
          <p:cNvPr id="108546"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2661863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p:cNvSpPr>
          <p:nvPr>
            <p:ph type="sldImg"/>
          </p:nvPr>
        </p:nvSpPr>
        <p:spPr bwMode="auto">
          <a:noFill/>
          <a:ln>
            <a:solidFill>
              <a:srgbClr val="000000"/>
            </a:solidFill>
            <a:miter lim="800000"/>
            <a:headEnd/>
            <a:tailEnd/>
          </a:ln>
        </p:spPr>
      </p:sp>
      <p:sp>
        <p:nvSpPr>
          <p:cNvPr id="110594"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370729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p:cNvSpPr>
          <p:nvPr>
            <p:ph type="sldImg"/>
          </p:nvPr>
        </p:nvSpPr>
        <p:spPr bwMode="auto">
          <a:noFill/>
          <a:ln>
            <a:solidFill>
              <a:srgbClr val="000000"/>
            </a:solidFill>
            <a:miter lim="800000"/>
            <a:headEnd/>
            <a:tailEnd/>
          </a:ln>
        </p:spPr>
      </p:sp>
      <p:sp>
        <p:nvSpPr>
          <p:cNvPr id="112642"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31367973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Image Placeholder 1"/>
          <p:cNvSpPr>
            <a:spLocks noGrp="1" noRot="1" noChangeAspect="1"/>
          </p:cNvSpPr>
          <p:nvPr>
            <p:ph type="sldImg"/>
          </p:nvPr>
        </p:nvSpPr>
        <p:spPr bwMode="auto">
          <a:noFill/>
          <a:ln>
            <a:solidFill>
              <a:srgbClr val="000000"/>
            </a:solidFill>
            <a:miter lim="800000"/>
            <a:headEnd/>
            <a:tailEnd/>
          </a:ln>
        </p:spPr>
      </p:sp>
      <p:sp>
        <p:nvSpPr>
          <p:cNvPr id="114690"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301651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Slide Image Placeholder 1"/>
          <p:cNvSpPr>
            <a:spLocks noGrp="1" noRot="1" noChangeAspect="1"/>
          </p:cNvSpPr>
          <p:nvPr>
            <p:ph type="sldImg"/>
          </p:nvPr>
        </p:nvSpPr>
        <p:spPr bwMode="auto">
          <a:noFill/>
          <a:ln>
            <a:solidFill>
              <a:srgbClr val="000000"/>
            </a:solidFill>
            <a:miter lim="800000"/>
            <a:headEnd/>
            <a:tailEnd/>
          </a:ln>
        </p:spPr>
      </p:sp>
      <p:sp>
        <p:nvSpPr>
          <p:cNvPr id="116738"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15984961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2991388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Slide Image Placeholder 1"/>
          <p:cNvSpPr>
            <a:spLocks noGrp="1" noRot="1" noChangeAspect="1"/>
          </p:cNvSpPr>
          <p:nvPr>
            <p:ph type="sldImg"/>
          </p:nvPr>
        </p:nvSpPr>
        <p:spPr bwMode="auto">
          <a:noFill/>
          <a:ln>
            <a:solidFill>
              <a:srgbClr val="000000"/>
            </a:solidFill>
            <a:miter lim="800000"/>
            <a:headEnd/>
            <a:tailEnd/>
          </a:ln>
        </p:spPr>
      </p:sp>
      <p:sp>
        <p:nvSpPr>
          <p:cNvPr id="118786"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21559433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Slide Image Placeholder 1"/>
          <p:cNvSpPr>
            <a:spLocks noGrp="1" noRot="1" noChangeAspect="1"/>
          </p:cNvSpPr>
          <p:nvPr>
            <p:ph type="sldImg"/>
          </p:nvPr>
        </p:nvSpPr>
        <p:spPr bwMode="auto">
          <a:noFill/>
          <a:ln>
            <a:solidFill>
              <a:srgbClr val="000000"/>
            </a:solidFill>
            <a:miter lim="800000"/>
            <a:headEnd/>
            <a:tailEnd/>
          </a:ln>
        </p:spPr>
      </p:sp>
      <p:sp>
        <p:nvSpPr>
          <p:cNvPr id="120834"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33597325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Slide Image Placeholder 1"/>
          <p:cNvSpPr>
            <a:spLocks noGrp="1" noRot="1" noChangeAspect="1"/>
          </p:cNvSpPr>
          <p:nvPr>
            <p:ph type="sldImg"/>
          </p:nvPr>
        </p:nvSpPr>
        <p:spPr bwMode="auto">
          <a:noFill/>
          <a:ln>
            <a:solidFill>
              <a:srgbClr val="000000"/>
            </a:solidFill>
            <a:miter lim="800000"/>
            <a:headEnd/>
            <a:tailEnd/>
          </a:ln>
        </p:spPr>
      </p:sp>
      <p:sp>
        <p:nvSpPr>
          <p:cNvPr id="122882"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28926263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Slide Image Placeholder 1"/>
          <p:cNvSpPr>
            <a:spLocks noGrp="1" noRot="1" noChangeAspect="1"/>
          </p:cNvSpPr>
          <p:nvPr>
            <p:ph type="sldImg"/>
          </p:nvPr>
        </p:nvSpPr>
        <p:spPr bwMode="auto">
          <a:noFill/>
          <a:ln>
            <a:solidFill>
              <a:srgbClr val="000000"/>
            </a:solidFill>
            <a:miter lim="800000"/>
            <a:headEnd/>
            <a:tailEnd/>
          </a:ln>
        </p:spPr>
      </p:sp>
      <p:sp>
        <p:nvSpPr>
          <p:cNvPr id="124930"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38857312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Slide Image Placeholder 1"/>
          <p:cNvSpPr>
            <a:spLocks noGrp="1" noRot="1" noChangeAspect="1"/>
          </p:cNvSpPr>
          <p:nvPr>
            <p:ph type="sldImg"/>
          </p:nvPr>
        </p:nvSpPr>
        <p:spPr bwMode="auto">
          <a:noFill/>
          <a:ln>
            <a:solidFill>
              <a:srgbClr val="000000"/>
            </a:solidFill>
            <a:miter lim="800000"/>
            <a:headEnd/>
            <a:tailEnd/>
          </a:ln>
        </p:spPr>
      </p:sp>
      <p:sp>
        <p:nvSpPr>
          <p:cNvPr id="126978"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1753213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Slide Image Placeholder 1"/>
          <p:cNvSpPr>
            <a:spLocks noGrp="1" noRot="1" noChangeAspect="1"/>
          </p:cNvSpPr>
          <p:nvPr>
            <p:ph type="sldImg"/>
          </p:nvPr>
        </p:nvSpPr>
        <p:spPr bwMode="auto">
          <a:noFill/>
          <a:ln>
            <a:solidFill>
              <a:srgbClr val="000000"/>
            </a:solidFill>
            <a:miter lim="800000"/>
            <a:headEnd/>
            <a:tailEnd/>
          </a:ln>
        </p:spPr>
      </p:sp>
      <p:sp>
        <p:nvSpPr>
          <p:cNvPr id="129026" name="Notes Placeholder 2"/>
          <p:cNvSpPr>
            <a:spLocks noGrp="1"/>
          </p:cNvSpPr>
          <p:nvPr>
            <p:ph type="body" idx="1"/>
          </p:nvPr>
        </p:nvSpPr>
        <p:spPr>
          <a:noFill/>
          <a:ln/>
        </p:spPr>
        <p:txBody>
          <a:bodyPr/>
          <a:lstStyle/>
          <a:p>
            <a:pPr eaLnBrk="1" hangingPunct="1">
              <a:spcBef>
                <a:spcPct val="0"/>
              </a:spcBef>
            </a:pPr>
            <a:r>
              <a:rPr lang="en-US" dirty="0" smtClean="0"/>
              <a:t>By a “high” number of records, we usually mean in the millions.</a:t>
            </a:r>
          </a:p>
          <a:p>
            <a:pPr eaLnBrk="1" hangingPunct="1">
              <a:spcBef>
                <a:spcPct val="0"/>
              </a:spcBef>
            </a:pPr>
            <a:endParaRPr lang="en-US" dirty="0" smtClean="0"/>
          </a:p>
          <a:p>
            <a:pPr eaLnBrk="1" hangingPunct="1">
              <a:spcBef>
                <a:spcPct val="0"/>
              </a:spcBef>
            </a:pPr>
            <a:r>
              <a:rPr lang="en-US" dirty="0" smtClean="0"/>
              <a:t>The Scatter Factor uses</a:t>
            </a:r>
            <a:r>
              <a:rPr lang="en-US" baseline="0" dirty="0" smtClean="0"/>
              <a:t> </a:t>
            </a:r>
            <a:r>
              <a:rPr lang="en-US" dirty="0" smtClean="0"/>
              <a:t>a logarithmic scale. Think earthquakes. A magnitude 3 might be noticeable, but it is no cause for alarm. A magnitude 7 knocks down houses.</a:t>
            </a:r>
          </a:p>
        </p:txBody>
      </p:sp>
    </p:spTree>
    <p:extLst>
      <p:ext uri="{BB962C8B-B14F-4D97-AF65-F5344CB8AC3E}">
        <p14:creationId xmlns:p14="http://schemas.microsoft.com/office/powerpoint/2010/main" xmlns="" val="42560795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Slide Image Placeholder 1"/>
          <p:cNvSpPr>
            <a:spLocks noGrp="1" noRot="1" noChangeAspect="1"/>
          </p:cNvSpPr>
          <p:nvPr>
            <p:ph type="sldImg"/>
          </p:nvPr>
        </p:nvSpPr>
        <p:spPr bwMode="auto">
          <a:noFill/>
          <a:ln>
            <a:solidFill>
              <a:srgbClr val="000000"/>
            </a:solidFill>
            <a:miter lim="800000"/>
            <a:headEnd/>
            <a:tailEnd/>
          </a:ln>
        </p:spPr>
      </p:sp>
      <p:sp>
        <p:nvSpPr>
          <p:cNvPr id="131074"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31989956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Slide Image Placeholder 1"/>
          <p:cNvSpPr>
            <a:spLocks noGrp="1" noRot="1" noChangeAspect="1"/>
          </p:cNvSpPr>
          <p:nvPr>
            <p:ph type="sldImg"/>
          </p:nvPr>
        </p:nvSpPr>
        <p:spPr bwMode="auto">
          <a:noFill/>
          <a:ln>
            <a:solidFill>
              <a:srgbClr val="000000"/>
            </a:solidFill>
            <a:miter lim="800000"/>
            <a:headEnd/>
            <a:tailEnd/>
          </a:ln>
        </p:spPr>
      </p:sp>
      <p:sp>
        <p:nvSpPr>
          <p:cNvPr id="133122"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22953429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Slide Image Placeholder 1"/>
          <p:cNvSpPr>
            <a:spLocks noGrp="1" noRot="1" noChangeAspect="1"/>
          </p:cNvSpPr>
          <p:nvPr>
            <p:ph type="sldImg"/>
          </p:nvPr>
        </p:nvSpPr>
        <p:spPr bwMode="auto">
          <a:noFill/>
          <a:ln>
            <a:solidFill>
              <a:srgbClr val="000000"/>
            </a:solidFill>
            <a:miter lim="800000"/>
            <a:headEnd/>
            <a:tailEnd/>
          </a:ln>
        </p:spPr>
      </p:sp>
      <p:sp>
        <p:nvSpPr>
          <p:cNvPr id="135170" name="Notes Placeholder 2"/>
          <p:cNvSpPr>
            <a:spLocks noGrp="1"/>
          </p:cNvSpPr>
          <p:nvPr>
            <p:ph type="body" idx="1"/>
          </p:nvPr>
        </p:nvSpPr>
        <p:spPr>
          <a:noFill/>
          <a:ln/>
        </p:spPr>
        <p:txBody>
          <a:bodyPr/>
          <a:lstStyle/>
          <a:p>
            <a:pPr eaLnBrk="1" hangingPunct="1">
              <a:spcBef>
                <a:spcPct val="0"/>
              </a:spcBef>
            </a:pPr>
            <a:r>
              <a:rPr lang="en-US" dirty="0" smtClean="0"/>
              <a:t>If done carefully, multi-threaded data dictionary operations can be very fast.</a:t>
            </a:r>
          </a:p>
        </p:txBody>
      </p:sp>
    </p:spTree>
    <p:extLst>
      <p:ext uri="{BB962C8B-B14F-4D97-AF65-F5344CB8AC3E}">
        <p14:creationId xmlns:p14="http://schemas.microsoft.com/office/powerpoint/2010/main" xmlns="" val="10435166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Slide Image Placeholder 1"/>
          <p:cNvSpPr>
            <a:spLocks noGrp="1" noRot="1" noChangeAspect="1"/>
          </p:cNvSpPr>
          <p:nvPr>
            <p:ph type="sldImg"/>
          </p:nvPr>
        </p:nvSpPr>
        <p:spPr bwMode="auto">
          <a:noFill/>
          <a:ln>
            <a:solidFill>
              <a:srgbClr val="000000"/>
            </a:solidFill>
            <a:miter lim="800000"/>
            <a:headEnd/>
            <a:tailEnd/>
          </a:ln>
        </p:spPr>
      </p:sp>
      <p:sp>
        <p:nvSpPr>
          <p:cNvPr id="137218"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10909495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p:spPr>
      </p:sp>
      <p:sp>
        <p:nvSpPr>
          <p:cNvPr id="32770"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5759926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Slide Image Placeholder 1"/>
          <p:cNvSpPr>
            <a:spLocks noGrp="1" noRot="1" noChangeAspect="1"/>
          </p:cNvSpPr>
          <p:nvPr>
            <p:ph type="sldImg"/>
          </p:nvPr>
        </p:nvSpPr>
        <p:spPr bwMode="auto">
          <a:noFill/>
          <a:ln>
            <a:solidFill>
              <a:srgbClr val="000000"/>
            </a:solidFill>
            <a:miter lim="800000"/>
            <a:headEnd/>
            <a:tailEnd/>
          </a:ln>
        </p:spPr>
      </p:sp>
      <p:sp>
        <p:nvSpPr>
          <p:cNvPr id="139266"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66656479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Slide Image Placeholder 1"/>
          <p:cNvSpPr>
            <a:spLocks noGrp="1" noRot="1" noChangeAspect="1"/>
          </p:cNvSpPr>
          <p:nvPr>
            <p:ph type="sldImg"/>
          </p:nvPr>
        </p:nvSpPr>
        <p:spPr bwMode="auto">
          <a:noFill/>
          <a:ln>
            <a:solidFill>
              <a:srgbClr val="000000"/>
            </a:solidFill>
            <a:miter lim="800000"/>
            <a:headEnd/>
            <a:tailEnd/>
          </a:ln>
        </p:spPr>
      </p:sp>
      <p:sp>
        <p:nvSpPr>
          <p:cNvPr id="141314"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16303851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Slide Image Placeholder 1"/>
          <p:cNvSpPr>
            <a:spLocks noGrp="1" noRot="1" noChangeAspect="1"/>
          </p:cNvSpPr>
          <p:nvPr>
            <p:ph type="sldImg"/>
          </p:nvPr>
        </p:nvSpPr>
        <p:spPr bwMode="auto">
          <a:noFill/>
          <a:ln>
            <a:solidFill>
              <a:srgbClr val="000000"/>
            </a:solidFill>
            <a:miter lim="800000"/>
            <a:headEnd/>
            <a:tailEnd/>
          </a:ln>
        </p:spPr>
      </p:sp>
      <p:sp>
        <p:nvSpPr>
          <p:cNvPr id="143362"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Failover is the ability to automatically switch over to a redundant or standby computer server, system, or network upon the failure or abnormal termination of the previously active server, system, or network. Failover happens without human intervention and generally without warning.</a:t>
            </a:r>
          </a:p>
          <a:p>
            <a:pPr eaLnBrk="1" hangingPunct="1">
              <a:spcBef>
                <a:spcPct val="0"/>
              </a:spcBef>
            </a:pPr>
            <a:endParaRPr lang="en-US" dirty="0" smtClean="0"/>
          </a:p>
          <a:p>
            <a:pPr eaLnBrk="1" hangingPunct="1">
              <a:spcBef>
                <a:spcPct val="0"/>
              </a:spcBef>
            </a:pPr>
            <a:r>
              <a:rPr lang="en-US" dirty="0" smtClean="0"/>
              <a:t>The automation is done using a heartbeat cable that is connected to the two servers. As long as there is a pulse or heartbeat from the main server to the second server, the second server does not initiate its systems. There can also be a third spare parts server</a:t>
            </a:r>
            <a:r>
              <a:rPr lang="en-US" baseline="0" dirty="0" smtClean="0"/>
              <a:t> with </a:t>
            </a:r>
            <a:r>
              <a:rPr lang="en-US" dirty="0" smtClean="0"/>
              <a:t>running spare components for hot switching to prevent down time.</a:t>
            </a:r>
          </a:p>
          <a:p>
            <a:pPr eaLnBrk="1" hangingPunct="1">
              <a:spcBef>
                <a:spcPct val="0"/>
              </a:spcBef>
            </a:pPr>
            <a:endParaRPr lang="en-US" dirty="0" smtClean="0"/>
          </a:p>
          <a:p>
            <a:pPr eaLnBrk="1" hangingPunct="1">
              <a:spcBef>
                <a:spcPct val="0"/>
              </a:spcBef>
            </a:pPr>
            <a:r>
              <a:rPr lang="en-US" dirty="0" smtClean="0"/>
              <a:t>QAD systems may not be able to failover all components, especially relational databases, because QAD databases tend to have large amounts of recent data in RAM (buffer memory).  Because it is technically very difficult to failover buffer memory contents, the actual failover of the relational database component probably requires manual intervention.</a:t>
            </a:r>
          </a:p>
          <a:p>
            <a:pPr eaLnBrk="1" hangingPunct="1">
              <a:spcBef>
                <a:spcPct val="0"/>
              </a:spcBef>
            </a:pPr>
            <a:endParaRPr lang="en-US" dirty="0" smtClean="0"/>
          </a:p>
          <a:p>
            <a:pPr eaLnBrk="1" hangingPunct="1">
              <a:spcBef>
                <a:spcPct val="0"/>
              </a:spcBef>
            </a:pPr>
            <a:endParaRPr lang="en-US" dirty="0" smtClean="0"/>
          </a:p>
        </p:txBody>
      </p:sp>
    </p:spTree>
    <p:extLst>
      <p:ext uri="{BB962C8B-B14F-4D97-AF65-F5344CB8AC3E}">
        <p14:creationId xmlns:p14="http://schemas.microsoft.com/office/powerpoint/2010/main" xmlns="" val="30522591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Slide Image Placeholder 1"/>
          <p:cNvSpPr>
            <a:spLocks noGrp="1" noRot="1" noChangeAspect="1"/>
          </p:cNvSpPr>
          <p:nvPr>
            <p:ph type="sldImg"/>
          </p:nvPr>
        </p:nvSpPr>
        <p:spPr bwMode="auto">
          <a:noFill/>
          <a:ln>
            <a:solidFill>
              <a:srgbClr val="000000"/>
            </a:solidFill>
            <a:miter lim="800000"/>
            <a:headEnd/>
            <a:tailEnd/>
          </a:ln>
        </p:spPr>
      </p:sp>
      <p:sp>
        <p:nvSpPr>
          <p:cNvPr id="145410"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21786331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Slide Image Placeholder 1"/>
          <p:cNvSpPr>
            <a:spLocks noGrp="1" noRot="1" noChangeAspect="1"/>
          </p:cNvSpPr>
          <p:nvPr>
            <p:ph type="sldImg"/>
          </p:nvPr>
        </p:nvSpPr>
        <p:spPr bwMode="auto">
          <a:noFill/>
          <a:ln>
            <a:solidFill>
              <a:srgbClr val="000000"/>
            </a:solidFill>
            <a:miter lim="800000"/>
            <a:headEnd/>
            <a:tailEnd/>
          </a:ln>
        </p:spPr>
      </p:sp>
      <p:sp>
        <p:nvSpPr>
          <p:cNvPr id="147458" name="Notes Placeholder 2"/>
          <p:cNvSpPr>
            <a:spLocks noGrp="1"/>
          </p:cNvSpPr>
          <p:nvPr>
            <p:ph type="body" idx="1"/>
          </p:nvPr>
        </p:nvSpPr>
        <p:spPr>
          <a:noFill/>
          <a:ln/>
        </p:spPr>
        <p:txBody>
          <a:bodyPr/>
          <a:lstStyle/>
          <a:p>
            <a:pPr eaLnBrk="1" hangingPunct="1">
              <a:spcBef>
                <a:spcPct val="0"/>
              </a:spcBef>
            </a:pPr>
            <a:r>
              <a:rPr lang="en-US" dirty="0" smtClean="0"/>
              <a:t>QAD and Progress OpenEdge support the following commercial HA implementations with QAD Enterprise Edition and other QAD software</a:t>
            </a:r>
            <a:r>
              <a:rPr lang="en-US" baseline="0" dirty="0" smtClean="0"/>
              <a:t> </a:t>
            </a:r>
            <a:r>
              <a:rPr lang="en-US" dirty="0" smtClean="0"/>
              <a:t>using the OpenEdge database server:</a:t>
            </a:r>
          </a:p>
          <a:p>
            <a:pPr eaLnBrk="1" hangingPunct="1">
              <a:spcBef>
                <a:spcPct val="0"/>
              </a:spcBef>
            </a:pPr>
            <a:r>
              <a:rPr lang="en-US" dirty="0" smtClean="0"/>
              <a:t> </a:t>
            </a:r>
          </a:p>
          <a:p>
            <a:pPr eaLnBrk="1" hangingPunct="1">
              <a:spcBef>
                <a:spcPct val="0"/>
              </a:spcBef>
              <a:buFont typeface="Arial" pitchFamily="34" charset="0"/>
              <a:buChar char="•"/>
            </a:pPr>
            <a:r>
              <a:rPr lang="en-US" dirty="0" smtClean="0"/>
              <a:t> HP Service Guard 11i (HP-UX)</a:t>
            </a:r>
          </a:p>
          <a:p>
            <a:pPr eaLnBrk="1" hangingPunct="1">
              <a:spcBef>
                <a:spcPct val="0"/>
              </a:spcBef>
              <a:buFont typeface="Arial" pitchFamily="34" charset="0"/>
              <a:buChar char="•"/>
            </a:pPr>
            <a:r>
              <a:rPr lang="en-US" dirty="0" smtClean="0"/>
              <a:t> IBM HACMP 5.3 (32-</a:t>
            </a:r>
            <a:r>
              <a:rPr lang="en-US" baseline="0" dirty="0" smtClean="0"/>
              <a:t> </a:t>
            </a:r>
            <a:r>
              <a:rPr lang="en-US" dirty="0" smtClean="0"/>
              <a:t>and 64-bit, AIX 5.3)</a:t>
            </a:r>
          </a:p>
          <a:p>
            <a:pPr eaLnBrk="1" hangingPunct="1">
              <a:spcBef>
                <a:spcPct val="0"/>
              </a:spcBef>
              <a:buFont typeface="Arial" pitchFamily="34" charset="0"/>
              <a:buChar char="•"/>
            </a:pPr>
            <a:r>
              <a:rPr lang="en-US" dirty="0" smtClean="0"/>
              <a:t> Microsoft Cluster Server MSCS v1.2 (Windows Server 2003, 32-bit)</a:t>
            </a:r>
          </a:p>
          <a:p>
            <a:pPr eaLnBrk="1" hangingPunct="1">
              <a:spcBef>
                <a:spcPct val="0"/>
              </a:spcBef>
              <a:buFont typeface="Arial" pitchFamily="34" charset="0"/>
              <a:buChar char="•"/>
            </a:pPr>
            <a:r>
              <a:rPr lang="en-US" dirty="0" smtClean="0"/>
              <a:t> Sun Solaris Sun Cluster 3.0 and 3.1+</a:t>
            </a:r>
          </a:p>
          <a:p>
            <a:pPr eaLnBrk="1" hangingPunct="1">
              <a:spcBef>
                <a:spcPct val="0"/>
              </a:spcBef>
            </a:pPr>
            <a:r>
              <a:rPr lang="en-US" dirty="0" smtClean="0"/>
              <a:t> </a:t>
            </a:r>
          </a:p>
          <a:p>
            <a:pPr eaLnBrk="1" hangingPunct="1">
              <a:spcBef>
                <a:spcPct val="0"/>
              </a:spcBef>
            </a:pPr>
            <a:r>
              <a:rPr lang="en-US" dirty="0" smtClean="0"/>
              <a:t>For information on HA software support for Oracle and SQL-Server databases,</a:t>
            </a:r>
            <a:r>
              <a:rPr lang="en-US" baseline="0" dirty="0" smtClean="0"/>
              <a:t> </a:t>
            </a:r>
            <a:r>
              <a:rPr lang="en-US" dirty="0" smtClean="0"/>
              <a:t>contact QAD Support.</a:t>
            </a:r>
          </a:p>
          <a:p>
            <a:pPr eaLnBrk="1" hangingPunct="1">
              <a:spcBef>
                <a:spcPct val="0"/>
              </a:spcBef>
            </a:pPr>
            <a:endParaRPr lang="en-US" dirty="0" smtClean="0"/>
          </a:p>
        </p:txBody>
      </p:sp>
    </p:spTree>
    <p:extLst>
      <p:ext uri="{BB962C8B-B14F-4D97-AF65-F5344CB8AC3E}">
        <p14:creationId xmlns:p14="http://schemas.microsoft.com/office/powerpoint/2010/main" xmlns="" val="333589914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Slide Image Placeholder 1"/>
          <p:cNvSpPr>
            <a:spLocks noGrp="1" noRot="1" noChangeAspect="1"/>
          </p:cNvSpPr>
          <p:nvPr>
            <p:ph type="sldImg"/>
          </p:nvPr>
        </p:nvSpPr>
        <p:spPr bwMode="auto">
          <a:noFill/>
          <a:ln>
            <a:solidFill>
              <a:srgbClr val="000000"/>
            </a:solidFill>
            <a:miter lim="800000"/>
            <a:headEnd/>
            <a:tailEnd/>
          </a:ln>
        </p:spPr>
      </p:sp>
      <p:sp>
        <p:nvSpPr>
          <p:cNvPr id="149506"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58646696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Slide Image Placeholder 1"/>
          <p:cNvSpPr>
            <a:spLocks noGrp="1" noRot="1" noChangeAspect="1"/>
          </p:cNvSpPr>
          <p:nvPr>
            <p:ph type="sldImg"/>
          </p:nvPr>
        </p:nvSpPr>
        <p:spPr bwMode="auto">
          <a:noFill/>
          <a:ln>
            <a:solidFill>
              <a:srgbClr val="000000"/>
            </a:solidFill>
            <a:miter lim="800000"/>
            <a:headEnd/>
            <a:tailEnd/>
          </a:ln>
        </p:spPr>
      </p:sp>
      <p:sp>
        <p:nvSpPr>
          <p:cNvPr id="151554"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168743528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Slide Image Placeholder 1"/>
          <p:cNvSpPr>
            <a:spLocks noGrp="1" noRot="1" noChangeAspect="1"/>
          </p:cNvSpPr>
          <p:nvPr>
            <p:ph type="sldImg"/>
          </p:nvPr>
        </p:nvSpPr>
        <p:spPr bwMode="auto">
          <a:noFill/>
          <a:ln>
            <a:solidFill>
              <a:srgbClr val="000000"/>
            </a:solidFill>
            <a:miter lim="800000"/>
            <a:headEnd/>
            <a:tailEnd/>
          </a:ln>
        </p:spPr>
      </p:sp>
      <p:sp>
        <p:nvSpPr>
          <p:cNvPr id="153602"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19459965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Slide Image Placeholder 1"/>
          <p:cNvSpPr>
            <a:spLocks noGrp="1" noRot="1" noChangeAspect="1"/>
          </p:cNvSpPr>
          <p:nvPr>
            <p:ph type="sldImg"/>
          </p:nvPr>
        </p:nvSpPr>
        <p:spPr bwMode="auto">
          <a:noFill/>
          <a:ln>
            <a:solidFill>
              <a:srgbClr val="000000"/>
            </a:solidFill>
            <a:miter lim="800000"/>
            <a:headEnd/>
            <a:tailEnd/>
          </a:ln>
        </p:spPr>
      </p:sp>
      <p:sp>
        <p:nvSpPr>
          <p:cNvPr id="155650" name="Notes Placeholder 2"/>
          <p:cNvSpPr>
            <a:spLocks noGrp="1"/>
          </p:cNvSpPr>
          <p:nvPr>
            <p:ph type="body" idx="1"/>
          </p:nvPr>
        </p:nvSpPr>
        <p:spPr>
          <a:noFill/>
          <a:ln/>
        </p:spPr>
        <p:txBody>
          <a:bodyPr/>
          <a:lstStyle/>
          <a:p>
            <a:pPr eaLnBrk="1" hangingPunct="1">
              <a:spcBef>
                <a:spcPct val="0"/>
              </a:spcBef>
            </a:pPr>
            <a:endParaRPr lang="en-US" b="0" dirty="0" smtClean="0"/>
          </a:p>
          <a:p>
            <a:pPr eaLnBrk="1" hangingPunct="1">
              <a:spcBef>
                <a:spcPct val="0"/>
              </a:spcBef>
            </a:pPr>
            <a:r>
              <a:rPr lang="en-US" b="0" dirty="0" smtClean="0"/>
              <a:t>Tier 0 - No Off-site Data</a:t>
            </a:r>
          </a:p>
          <a:p>
            <a:pPr eaLnBrk="1" hangingPunct="1">
              <a:spcBef>
                <a:spcPct val="0"/>
              </a:spcBef>
            </a:pPr>
            <a:endParaRPr lang="en-US" b="0" dirty="0" smtClean="0"/>
          </a:p>
          <a:p>
            <a:pPr eaLnBrk="1" hangingPunct="1">
              <a:spcBef>
                <a:spcPct val="0"/>
              </a:spcBef>
            </a:pPr>
            <a:r>
              <a:rPr lang="en-US" b="0" dirty="0" smtClean="0"/>
              <a:t>Businesses with a Tier 0 Disaster Recovery solution have no Disaster Recovery Plan. There is no saved information, no documentation, no backup hardware, and no contingency plan.</a:t>
            </a:r>
          </a:p>
          <a:p>
            <a:pPr eaLnBrk="1" hangingPunct="1">
              <a:spcBef>
                <a:spcPct val="0"/>
              </a:spcBef>
            </a:pPr>
            <a:r>
              <a:rPr lang="en-US" b="0" dirty="0" smtClean="0"/>
              <a:t>Typical recovery time: The length of recovery time in this instance is unpredictable. In fact, recovery may be impossible.</a:t>
            </a:r>
          </a:p>
          <a:p>
            <a:pPr eaLnBrk="1" hangingPunct="1">
              <a:spcBef>
                <a:spcPct val="0"/>
              </a:spcBef>
            </a:pPr>
            <a:endParaRPr lang="en-US" b="0" dirty="0" smtClean="0"/>
          </a:p>
          <a:p>
            <a:pPr eaLnBrk="1" hangingPunct="1">
              <a:spcBef>
                <a:spcPct val="0"/>
              </a:spcBef>
            </a:pPr>
            <a:r>
              <a:rPr lang="en-US" b="0" dirty="0" smtClean="0"/>
              <a:t>Tier 1 – Offsite Backup with no Hot Site</a:t>
            </a:r>
          </a:p>
          <a:p>
            <a:pPr eaLnBrk="1" hangingPunct="1">
              <a:spcBef>
                <a:spcPct val="0"/>
              </a:spcBef>
            </a:pPr>
            <a:endParaRPr lang="en-US" b="0" dirty="0" smtClean="0"/>
          </a:p>
          <a:p>
            <a:pPr eaLnBrk="1" hangingPunct="1">
              <a:spcBef>
                <a:spcPct val="0"/>
              </a:spcBef>
            </a:pPr>
            <a:r>
              <a:rPr lang="en-US" b="0" dirty="0" smtClean="0"/>
              <a:t>Businesses that use Tier 1 Disaster Recovery solutions back up their data at an off-site facility. Depending on how often backups are made, they are prepared to accept several days to weeks of data loss, but their backups are secure off-site. However, this Tier lacks the systems on which to restore data.</a:t>
            </a:r>
          </a:p>
          <a:p>
            <a:pPr eaLnBrk="1" hangingPunct="1">
              <a:spcBef>
                <a:spcPct val="0"/>
              </a:spcBef>
            </a:pPr>
            <a:endParaRPr lang="en-US" b="0" dirty="0" smtClean="0"/>
          </a:p>
          <a:p>
            <a:pPr eaLnBrk="1" hangingPunct="1">
              <a:spcBef>
                <a:spcPct val="0"/>
              </a:spcBef>
            </a:pPr>
            <a:r>
              <a:rPr lang="en-US" b="0" dirty="0" smtClean="0"/>
              <a:t>Tier 2 – Offsite Backup with a Hot Site</a:t>
            </a:r>
          </a:p>
          <a:p>
            <a:pPr eaLnBrk="1" hangingPunct="1">
              <a:spcBef>
                <a:spcPct val="0"/>
              </a:spcBef>
            </a:pPr>
            <a:endParaRPr lang="en-US" b="0" dirty="0" smtClean="0"/>
          </a:p>
          <a:p>
            <a:pPr eaLnBrk="1" hangingPunct="1">
              <a:spcBef>
                <a:spcPct val="0"/>
              </a:spcBef>
            </a:pPr>
            <a:r>
              <a:rPr lang="en-US" b="0" dirty="0" smtClean="0"/>
              <a:t>Businesses using Tier 2 Disaster Recovery solutions make regular backups on tape. The backups are combined with an off-site facility and infrastructure (known as a hot site) to restore systems from tapes in the event of a disaster. This tier solution still results in the need to recreate several hours to days of data, but the recovery time is more predictable.</a:t>
            </a:r>
          </a:p>
          <a:p>
            <a:pPr eaLnBrk="1" hangingPunct="1">
              <a:spcBef>
                <a:spcPct val="0"/>
              </a:spcBef>
            </a:pPr>
            <a:endParaRPr lang="en-US" b="0" dirty="0" smtClean="0"/>
          </a:p>
          <a:p>
            <a:pPr eaLnBrk="1" hangingPunct="1">
              <a:spcBef>
                <a:spcPct val="0"/>
              </a:spcBef>
            </a:pPr>
            <a:r>
              <a:rPr lang="en-US" b="0" dirty="0" smtClean="0"/>
              <a:t>Tier 3 - Electronic Vaulting</a:t>
            </a:r>
          </a:p>
          <a:p>
            <a:pPr eaLnBrk="1" hangingPunct="1">
              <a:spcBef>
                <a:spcPct val="0"/>
              </a:spcBef>
            </a:pPr>
            <a:endParaRPr lang="en-US" b="0" dirty="0" smtClean="0"/>
          </a:p>
          <a:p>
            <a:pPr eaLnBrk="1" hangingPunct="1">
              <a:spcBef>
                <a:spcPct val="0"/>
              </a:spcBef>
            </a:pPr>
            <a:r>
              <a:rPr lang="en-US" b="0" dirty="0" smtClean="0"/>
              <a:t>Tier 3 solutions utilize components of Tier 2. Additionally, some mission-critical data is electronically vaulted. This electronically vaulted data is typically more current than that data which is initially installed. As a result, there is less data recreation or loss after a disaster occurs. </a:t>
            </a:r>
          </a:p>
          <a:p>
            <a:pPr eaLnBrk="1" hangingPunct="1">
              <a:spcBef>
                <a:spcPct val="0"/>
              </a:spcBef>
            </a:pPr>
            <a:endParaRPr lang="en-US" b="0" dirty="0" smtClean="0"/>
          </a:p>
          <a:p>
            <a:pPr eaLnBrk="1" hangingPunct="1">
              <a:spcBef>
                <a:spcPct val="0"/>
              </a:spcBef>
            </a:pPr>
            <a:r>
              <a:rPr lang="en-US" b="0" dirty="0" smtClean="0"/>
              <a:t>Tier 4 - Point-in-Time Copies</a:t>
            </a:r>
          </a:p>
          <a:p>
            <a:pPr eaLnBrk="1" hangingPunct="1">
              <a:spcBef>
                <a:spcPct val="0"/>
              </a:spcBef>
            </a:pPr>
            <a:endParaRPr lang="en-US" b="0" dirty="0" smtClean="0"/>
          </a:p>
          <a:p>
            <a:pPr eaLnBrk="1" hangingPunct="1">
              <a:spcBef>
                <a:spcPct val="0"/>
              </a:spcBef>
            </a:pPr>
            <a:r>
              <a:rPr lang="en-US" b="0" dirty="0" smtClean="0"/>
              <a:t>Businesses that require greater data currency and faster recovery than users of lower tiers use Tier 4 solutions. Rather than relying largely on shipping tape, as is common in the lower tiers, Tier 4 solutions begin to incorporate more disk-based solutions. Several hours of data loss is still possible, but it is easier to make such point-in-time (PIT) copies with greater frequency than data that can be replicated through tape-based solutions. </a:t>
            </a:r>
          </a:p>
          <a:p>
            <a:pPr eaLnBrk="1" hangingPunct="1">
              <a:spcBef>
                <a:spcPct val="0"/>
              </a:spcBef>
            </a:pPr>
            <a:endParaRPr lang="en-US" b="0" dirty="0" smtClean="0"/>
          </a:p>
          <a:p>
            <a:pPr eaLnBrk="1" hangingPunct="1">
              <a:spcBef>
                <a:spcPct val="0"/>
              </a:spcBef>
            </a:pPr>
            <a:r>
              <a:rPr lang="en-US" b="0" dirty="0" smtClean="0"/>
              <a:t>Tier 5 - Transaction Integrity</a:t>
            </a:r>
          </a:p>
          <a:p>
            <a:pPr eaLnBrk="1" hangingPunct="1">
              <a:spcBef>
                <a:spcPct val="0"/>
              </a:spcBef>
            </a:pPr>
            <a:endParaRPr lang="en-US" b="0" dirty="0" smtClean="0"/>
          </a:p>
          <a:p>
            <a:pPr eaLnBrk="1" hangingPunct="1">
              <a:spcBef>
                <a:spcPct val="0"/>
              </a:spcBef>
            </a:pPr>
            <a:r>
              <a:rPr lang="en-US" b="0" dirty="0" smtClean="0"/>
              <a:t>Businesses with a requirement for consistency of data between production and recovery data centers use Tier 5 solutions. There is little to no data loss in such solutions. However, the presence of this functionality is entirely dependent on the application in use. </a:t>
            </a:r>
          </a:p>
          <a:p>
            <a:pPr eaLnBrk="1" hangingPunct="1">
              <a:spcBef>
                <a:spcPct val="0"/>
              </a:spcBef>
            </a:pPr>
            <a:endParaRPr lang="en-US" b="0" dirty="0" smtClean="0"/>
          </a:p>
          <a:p>
            <a:pPr eaLnBrk="1" hangingPunct="1">
              <a:spcBef>
                <a:spcPct val="0"/>
              </a:spcBef>
            </a:pPr>
            <a:r>
              <a:rPr lang="en-US" b="0" dirty="0" smtClean="0"/>
              <a:t>Tier 6 – Zero Data Loss</a:t>
            </a:r>
          </a:p>
          <a:p>
            <a:pPr eaLnBrk="1" hangingPunct="1">
              <a:spcBef>
                <a:spcPct val="0"/>
              </a:spcBef>
            </a:pPr>
            <a:endParaRPr lang="en-US" b="0" dirty="0" smtClean="0"/>
          </a:p>
          <a:p>
            <a:pPr eaLnBrk="1" hangingPunct="1">
              <a:spcBef>
                <a:spcPct val="0"/>
              </a:spcBef>
            </a:pPr>
            <a:r>
              <a:rPr lang="en-US" b="0" dirty="0" smtClean="0"/>
              <a:t>Tier 6 Disaster Recovery solutions maintain the highest levels of data currency. Businesses with little or no tolerance for data loss that require the rapid restoration of data to applications use this tier. These solutions have no dependence on the applications to provide data consistency. </a:t>
            </a:r>
          </a:p>
          <a:p>
            <a:pPr eaLnBrk="1" hangingPunct="1">
              <a:spcBef>
                <a:spcPct val="0"/>
              </a:spcBef>
            </a:pPr>
            <a:endParaRPr lang="en-US" b="0" dirty="0" smtClean="0"/>
          </a:p>
          <a:p>
            <a:pPr eaLnBrk="1" hangingPunct="1">
              <a:spcBef>
                <a:spcPct val="0"/>
              </a:spcBef>
            </a:pPr>
            <a:r>
              <a:rPr lang="en-US" b="0" dirty="0" smtClean="0"/>
              <a:t>Tier 7 – Completely Automated</a:t>
            </a:r>
          </a:p>
          <a:p>
            <a:pPr eaLnBrk="1" hangingPunct="1">
              <a:spcBef>
                <a:spcPct val="0"/>
              </a:spcBef>
            </a:pPr>
            <a:endParaRPr lang="en-US" b="0" dirty="0" smtClean="0"/>
          </a:p>
          <a:p>
            <a:pPr eaLnBrk="1" hangingPunct="1">
              <a:spcBef>
                <a:spcPct val="0"/>
              </a:spcBef>
            </a:pPr>
            <a:r>
              <a:rPr lang="en-US" b="0" dirty="0" smtClean="0"/>
              <a:t>Tier 7 solutions include all the major components being used for a Tier 6 solution with the additional integration of automation. This approach allows a Tier 7 solution to ensure a higher consistency of data. Additionally, recovery of the applications is automated, allowing for restoration of systems and applications much faster and more reliably than would be possible through manual disaster recovery procedures.</a:t>
            </a:r>
          </a:p>
          <a:p>
            <a:pPr eaLnBrk="1" hangingPunct="1">
              <a:spcBef>
                <a:spcPct val="0"/>
              </a:spcBef>
            </a:pPr>
            <a:endParaRPr lang="en-US" b="0" dirty="0" smtClean="0"/>
          </a:p>
        </p:txBody>
      </p:sp>
    </p:spTree>
    <p:extLst>
      <p:ext uri="{BB962C8B-B14F-4D97-AF65-F5344CB8AC3E}">
        <p14:creationId xmlns:p14="http://schemas.microsoft.com/office/powerpoint/2010/main" xmlns="" val="13481868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Slide Image Placeholder 1"/>
          <p:cNvSpPr>
            <a:spLocks noGrp="1" noRot="1" noChangeAspect="1"/>
          </p:cNvSpPr>
          <p:nvPr>
            <p:ph type="sldImg"/>
          </p:nvPr>
        </p:nvSpPr>
        <p:spPr bwMode="auto">
          <a:noFill/>
          <a:ln>
            <a:solidFill>
              <a:srgbClr val="000000"/>
            </a:solidFill>
            <a:miter lim="800000"/>
            <a:headEnd/>
            <a:tailEnd/>
          </a:ln>
        </p:spPr>
      </p:sp>
      <p:sp>
        <p:nvSpPr>
          <p:cNvPr id="157698" name="Notes Placeholder 2"/>
          <p:cNvSpPr>
            <a:spLocks noGrp="1"/>
          </p:cNvSpPr>
          <p:nvPr>
            <p:ph type="body" idx="1"/>
          </p:nvPr>
        </p:nvSpPr>
        <p:spPr>
          <a:noFill/>
          <a:ln/>
        </p:spPr>
        <p:txBody>
          <a:bodyPr/>
          <a:lstStyle/>
          <a:p>
            <a:pPr eaLnBrk="1" hangingPunct="1">
              <a:spcBef>
                <a:spcPct val="0"/>
              </a:spcBef>
            </a:pPr>
            <a:r>
              <a:rPr lang="en-US" dirty="0" smtClean="0"/>
              <a:t>It is important to understand that the cost of a solution must be in reasonable proportion to the business value of IT. You do not want to spend more money on a disaster recovery solution than the financial loss you would suffer from a disaster.</a:t>
            </a:r>
          </a:p>
          <a:p>
            <a:pPr eaLnBrk="1" hangingPunct="1">
              <a:spcBef>
                <a:spcPct val="0"/>
              </a:spcBef>
            </a:pPr>
            <a:endParaRPr lang="en-US" dirty="0" smtClean="0"/>
          </a:p>
          <a:p>
            <a:pPr eaLnBrk="1" hangingPunct="1">
              <a:spcBef>
                <a:spcPct val="0"/>
              </a:spcBef>
            </a:pPr>
            <a:r>
              <a:rPr lang="en-US" dirty="0" smtClean="0"/>
              <a:t>Using the following objectives, it becomes relatively simple to decide which solution to select according to how much you can afford to spend and the speed at which you need your data recovered. The</a:t>
            </a:r>
            <a:r>
              <a:rPr lang="en-US" baseline="0" dirty="0" smtClean="0"/>
              <a:t> faster </a:t>
            </a:r>
            <a:r>
              <a:rPr lang="en-US" dirty="0" smtClean="0"/>
              <a:t>the recovery, the higher the cost.</a:t>
            </a:r>
          </a:p>
          <a:p>
            <a:pPr eaLnBrk="1" hangingPunct="1">
              <a:spcBef>
                <a:spcPct val="0"/>
              </a:spcBef>
            </a:pPr>
            <a:endParaRPr lang="en-US" dirty="0" smtClean="0"/>
          </a:p>
          <a:p>
            <a:pPr eaLnBrk="1" hangingPunct="1">
              <a:spcBef>
                <a:spcPct val="0"/>
              </a:spcBef>
            </a:pPr>
            <a:r>
              <a:rPr lang="en-US" dirty="0" smtClean="0"/>
              <a:t>A DRP is a comprehensive statement of actions to take before, during, and after a disaster. Document and test the planning to ensure the continuity of operations and availability of critical resources in the event of a disaster.</a:t>
            </a:r>
          </a:p>
          <a:p>
            <a:pPr eaLnBrk="1" hangingPunct="1">
              <a:spcBef>
                <a:spcPct val="0"/>
              </a:spcBef>
            </a:pPr>
            <a:endParaRPr lang="en-US" dirty="0" smtClean="0"/>
          </a:p>
          <a:p>
            <a:pPr eaLnBrk="1" hangingPunct="1">
              <a:spcBef>
                <a:spcPct val="0"/>
              </a:spcBef>
            </a:pPr>
            <a:r>
              <a:rPr lang="en-US" dirty="0" smtClean="0"/>
              <a:t>The DRP involves more than just specifying off-site storage locations or backup procedures.</a:t>
            </a:r>
          </a:p>
          <a:p>
            <a:pPr eaLnBrk="1" hangingPunct="1">
              <a:spcBef>
                <a:spcPct val="0"/>
              </a:spcBef>
            </a:pPr>
            <a:endParaRPr lang="en-US" dirty="0" smtClean="0"/>
          </a:p>
          <a:p>
            <a:pPr eaLnBrk="1" hangingPunct="1">
              <a:spcBef>
                <a:spcPct val="0"/>
              </a:spcBef>
            </a:pPr>
            <a:r>
              <a:rPr lang="en-US" dirty="0" smtClean="0"/>
              <a:t>Form a planning/management team, with senior management support, to oversee the development and implementation of the plan. Expenses can be very high, so senior management should be involved at all times.</a:t>
            </a:r>
          </a:p>
          <a:p>
            <a:pPr eaLnBrk="1" hangingPunct="1">
              <a:spcBef>
                <a:spcPct val="0"/>
              </a:spcBef>
            </a:pPr>
            <a:endParaRPr lang="en-US" dirty="0" smtClean="0"/>
          </a:p>
          <a:p>
            <a:pPr eaLnBrk="1" hangingPunct="1">
              <a:spcBef>
                <a:spcPct val="0"/>
              </a:spcBef>
            </a:pPr>
            <a:r>
              <a:rPr lang="en-US" dirty="0" smtClean="0"/>
              <a:t>The major functions of the planning team might be:</a:t>
            </a:r>
          </a:p>
          <a:p>
            <a:pPr eaLnBrk="1" hangingPunct="1">
              <a:spcBef>
                <a:spcPct val="0"/>
              </a:spcBef>
            </a:pPr>
            <a:endParaRPr lang="en-US" dirty="0" smtClean="0"/>
          </a:p>
          <a:p>
            <a:pPr eaLnBrk="1" hangingPunct="1">
              <a:spcBef>
                <a:spcPct val="0"/>
              </a:spcBef>
              <a:buFont typeface="Arial" pitchFamily="34" charset="0"/>
              <a:buChar char="•"/>
            </a:pPr>
            <a:r>
              <a:rPr lang="en-US" dirty="0" smtClean="0"/>
              <a:t> Defining what constitutes a disaster</a:t>
            </a:r>
          </a:p>
          <a:p>
            <a:pPr eaLnBrk="1" hangingPunct="1">
              <a:spcBef>
                <a:spcPct val="0"/>
              </a:spcBef>
              <a:buFont typeface="Arial" pitchFamily="34" charset="0"/>
              <a:buChar char="•"/>
            </a:pPr>
            <a:r>
              <a:rPr lang="en-US" dirty="0" smtClean="0"/>
              <a:t> Conducting a risk analysis</a:t>
            </a:r>
          </a:p>
          <a:p>
            <a:pPr eaLnBrk="1" hangingPunct="1">
              <a:spcBef>
                <a:spcPct val="0"/>
              </a:spcBef>
              <a:buFont typeface="Arial" pitchFamily="34" charset="0"/>
              <a:buChar char="•"/>
            </a:pPr>
            <a:r>
              <a:rPr lang="en-US" dirty="0" smtClean="0"/>
              <a:t> Conducting a business impact analysis</a:t>
            </a:r>
          </a:p>
          <a:p>
            <a:pPr eaLnBrk="1" hangingPunct="1">
              <a:spcBef>
                <a:spcPct val="0"/>
              </a:spcBef>
              <a:buFont typeface="Arial" pitchFamily="34" charset="0"/>
              <a:buChar char="•"/>
            </a:pPr>
            <a:r>
              <a:rPr lang="en-US" dirty="0" smtClean="0"/>
              <a:t> Identifying critical resources</a:t>
            </a:r>
          </a:p>
          <a:p>
            <a:pPr eaLnBrk="1" hangingPunct="1">
              <a:spcBef>
                <a:spcPct val="0"/>
              </a:spcBef>
              <a:buFont typeface="Arial" pitchFamily="34" charset="0"/>
              <a:buChar char="•"/>
            </a:pPr>
            <a:r>
              <a:rPr lang="en-US" dirty="0" smtClean="0"/>
              <a:t> Identifying disruption impact and allowable outage times and data loss</a:t>
            </a:r>
          </a:p>
          <a:p>
            <a:pPr eaLnBrk="1" hangingPunct="1">
              <a:spcBef>
                <a:spcPct val="0"/>
              </a:spcBef>
              <a:buFont typeface="Arial" pitchFamily="34" charset="0"/>
              <a:buChar char="•"/>
            </a:pPr>
            <a:r>
              <a:rPr lang="en-US" dirty="0" smtClean="0"/>
              <a:t> Developing recovery priorities</a:t>
            </a:r>
          </a:p>
          <a:p>
            <a:pPr eaLnBrk="1" hangingPunct="1">
              <a:spcBef>
                <a:spcPct val="0"/>
              </a:spcBef>
              <a:buFont typeface="Arial" pitchFamily="34" charset="0"/>
              <a:buChar char="•"/>
            </a:pPr>
            <a:r>
              <a:rPr lang="en-US" dirty="0" smtClean="0"/>
              <a:t> Defining the architectural solution</a:t>
            </a:r>
          </a:p>
          <a:p>
            <a:pPr eaLnBrk="1" hangingPunct="1">
              <a:spcBef>
                <a:spcPct val="0"/>
              </a:spcBef>
              <a:buFont typeface="Arial" pitchFamily="34" charset="0"/>
              <a:buChar char="•"/>
            </a:pPr>
            <a:r>
              <a:rPr lang="en-US" dirty="0" smtClean="0"/>
              <a:t> Defining the personnel and sub-teams, their roles, and responsibilities</a:t>
            </a:r>
          </a:p>
          <a:p>
            <a:pPr eaLnBrk="1" hangingPunct="1">
              <a:spcBef>
                <a:spcPct val="0"/>
              </a:spcBef>
              <a:buFont typeface="Arial" pitchFamily="34" charset="0"/>
              <a:buChar char="•"/>
            </a:pPr>
            <a:r>
              <a:rPr lang="en-US" dirty="0" smtClean="0"/>
              <a:t> Defining the recovery plan phase</a:t>
            </a:r>
          </a:p>
          <a:p>
            <a:pPr eaLnBrk="1" hangingPunct="1">
              <a:spcBef>
                <a:spcPct val="0"/>
              </a:spcBef>
              <a:buFont typeface="Arial" pitchFamily="34" charset="0"/>
              <a:buChar char="•"/>
            </a:pPr>
            <a:r>
              <a:rPr lang="en-US" dirty="0" smtClean="0"/>
              <a:t> Selecting the disaster recovery site</a:t>
            </a:r>
          </a:p>
          <a:p>
            <a:pPr eaLnBrk="1" hangingPunct="1">
              <a:spcBef>
                <a:spcPct val="0"/>
              </a:spcBef>
              <a:buFont typeface="Arial" pitchFamily="34" charset="0"/>
              <a:buChar char="•"/>
            </a:pPr>
            <a:r>
              <a:rPr lang="en-US" dirty="0" smtClean="0"/>
              <a:t> Managing costs</a:t>
            </a:r>
          </a:p>
          <a:p>
            <a:pPr eaLnBrk="1" hangingPunct="1">
              <a:spcBef>
                <a:spcPct val="0"/>
              </a:spcBef>
            </a:pPr>
            <a:endParaRPr lang="en-US" dirty="0" smtClean="0"/>
          </a:p>
          <a:p>
            <a:pPr eaLnBrk="1" hangingPunct="1">
              <a:spcBef>
                <a:spcPct val="0"/>
              </a:spcBef>
            </a:pPr>
            <a:endParaRPr lang="en-US" dirty="0" smtClean="0"/>
          </a:p>
        </p:txBody>
      </p:sp>
    </p:spTree>
    <p:extLst>
      <p:ext uri="{BB962C8B-B14F-4D97-AF65-F5344CB8AC3E}">
        <p14:creationId xmlns:p14="http://schemas.microsoft.com/office/powerpoint/2010/main" xmlns="" val="31454188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p:spPr>
      </p:sp>
      <p:sp>
        <p:nvSpPr>
          <p:cNvPr id="49154"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204527904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Slide Image Placeholder 1"/>
          <p:cNvSpPr>
            <a:spLocks noGrp="1" noRot="1" noChangeAspect="1"/>
          </p:cNvSpPr>
          <p:nvPr>
            <p:ph type="sldImg"/>
          </p:nvPr>
        </p:nvSpPr>
        <p:spPr bwMode="auto">
          <a:noFill/>
          <a:ln>
            <a:solidFill>
              <a:srgbClr val="000000"/>
            </a:solidFill>
            <a:miter lim="800000"/>
            <a:headEnd/>
            <a:tailEnd/>
          </a:ln>
        </p:spPr>
      </p:sp>
      <p:sp>
        <p:nvSpPr>
          <p:cNvPr id="159746"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332640800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Slide Image Placeholder 1"/>
          <p:cNvSpPr>
            <a:spLocks noGrp="1" noRot="1" noChangeAspect="1"/>
          </p:cNvSpPr>
          <p:nvPr>
            <p:ph type="sldImg"/>
          </p:nvPr>
        </p:nvSpPr>
        <p:spPr bwMode="auto">
          <a:noFill/>
          <a:ln>
            <a:solidFill>
              <a:srgbClr val="000000"/>
            </a:solidFill>
            <a:miter lim="800000"/>
            <a:headEnd/>
            <a:tailEnd/>
          </a:ln>
        </p:spPr>
      </p:sp>
      <p:sp>
        <p:nvSpPr>
          <p:cNvPr id="161794"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37268602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noFill/>
          <a:ln>
            <a:solidFill>
              <a:srgbClr val="000000"/>
            </a:solidFill>
            <a:miter lim="800000"/>
            <a:headEnd/>
            <a:tailEnd/>
          </a:ln>
        </p:spPr>
      </p:sp>
      <p:sp>
        <p:nvSpPr>
          <p:cNvPr id="51202"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18109072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p:cNvSpPr>
          <p:nvPr>
            <p:ph type="sldImg"/>
          </p:nvPr>
        </p:nvSpPr>
        <p:spPr bwMode="auto">
          <a:noFill/>
          <a:ln>
            <a:solidFill>
              <a:srgbClr val="000000"/>
            </a:solidFill>
            <a:miter lim="800000"/>
            <a:headEnd/>
            <a:tailEnd/>
          </a:ln>
        </p:spPr>
      </p:sp>
      <p:sp>
        <p:nvSpPr>
          <p:cNvPr id="53250"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23030315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p:spPr>
      </p:sp>
      <p:sp>
        <p:nvSpPr>
          <p:cNvPr id="55298" name="Notes Placeholder 2"/>
          <p:cNvSpPr>
            <a:spLocks noGrp="1"/>
          </p:cNvSpPr>
          <p:nvPr>
            <p:ph type="body" idx="1"/>
          </p:nvPr>
        </p:nvSpPr>
        <p:spPr>
          <a:noFill/>
          <a:ln/>
        </p:spPr>
        <p:txBody>
          <a:bodyPr/>
          <a:lstStyle/>
          <a:p>
            <a:pPr eaLnBrk="1" hangingPunct="1">
              <a:spcBef>
                <a:spcPct val="0"/>
              </a:spcBef>
              <a:buFontTx/>
              <a:buChar char="•"/>
            </a:pPr>
            <a:r>
              <a:rPr lang="en-US" altLang="en-US" dirty="0" smtClean="0"/>
              <a:t> You can place a Table, Index, or LOB</a:t>
            </a:r>
            <a:r>
              <a:rPr lang="en-US" altLang="en-US" baseline="0" dirty="0" smtClean="0"/>
              <a:t> </a:t>
            </a:r>
            <a:r>
              <a:rPr lang="en-US" altLang="en-US" dirty="0" smtClean="0"/>
              <a:t>in any data area.</a:t>
            </a:r>
          </a:p>
          <a:p>
            <a:pPr eaLnBrk="1" hangingPunct="1">
              <a:spcBef>
                <a:spcPct val="0"/>
              </a:spcBef>
              <a:buFontTx/>
              <a:buNone/>
            </a:pPr>
            <a:endParaRPr lang="en-US" altLang="en-US" dirty="0" smtClean="0"/>
          </a:p>
          <a:p>
            <a:pPr eaLnBrk="1" hangingPunct="1">
              <a:spcBef>
                <a:spcPct val="0"/>
              </a:spcBef>
              <a:buFontTx/>
              <a:buChar char="•"/>
            </a:pPr>
            <a:r>
              <a:rPr lang="en-US" altLang="en-US" dirty="0" smtClean="0"/>
              <a:t> Data Areas can contain a mixture of indexes, tables, and LOBs.</a:t>
            </a:r>
          </a:p>
          <a:p>
            <a:pPr eaLnBrk="1" hangingPunct="1">
              <a:spcBef>
                <a:spcPct val="0"/>
              </a:spcBef>
              <a:buFontTx/>
              <a:buNone/>
            </a:pPr>
            <a:endParaRPr lang="en-US" altLang="en-US" dirty="0" smtClean="0"/>
          </a:p>
          <a:p>
            <a:pPr eaLnBrk="1" hangingPunct="1">
              <a:spcBef>
                <a:spcPct val="0"/>
              </a:spcBef>
              <a:buFontTx/>
              <a:buChar char="•"/>
            </a:pPr>
            <a:r>
              <a:rPr lang="en-US" altLang="en-US" dirty="0" smtClean="0"/>
              <a:t> An Area can be dedicated to one object.</a:t>
            </a:r>
          </a:p>
          <a:p>
            <a:pPr eaLnBrk="1" hangingPunct="1">
              <a:spcBef>
                <a:spcPct val="0"/>
              </a:spcBef>
              <a:buFontTx/>
              <a:buNone/>
            </a:pPr>
            <a:endParaRPr lang="en-US" altLang="en-US" dirty="0" smtClean="0"/>
          </a:p>
          <a:p>
            <a:pPr eaLnBrk="1" hangingPunct="1">
              <a:spcBef>
                <a:spcPct val="0"/>
              </a:spcBef>
              <a:buFontTx/>
              <a:buChar char="•"/>
            </a:pPr>
            <a:r>
              <a:rPr lang="en-US" altLang="en-US" dirty="0" smtClean="0"/>
              <a:t> Objects cannot span areas.</a:t>
            </a:r>
          </a:p>
          <a:p>
            <a:pPr eaLnBrk="1" hangingPunct="1">
              <a:spcBef>
                <a:spcPct val="0"/>
              </a:spcBef>
            </a:pPr>
            <a:endParaRPr lang="en-US" dirty="0" smtClean="0"/>
          </a:p>
          <a:p>
            <a:pPr eaLnBrk="1" hangingPunct="1">
              <a:spcBef>
                <a:spcPct val="0"/>
              </a:spcBef>
            </a:pPr>
            <a:endParaRPr lang="en-US" dirty="0" smtClean="0"/>
          </a:p>
        </p:txBody>
      </p:sp>
    </p:spTree>
    <p:extLst>
      <p:ext uri="{BB962C8B-B14F-4D97-AF65-F5344CB8AC3E}">
        <p14:creationId xmlns:p14="http://schemas.microsoft.com/office/powerpoint/2010/main" xmlns="" val="35518983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bwMode="auto">
          <a:noFill/>
          <a:ln>
            <a:solidFill>
              <a:srgbClr val="000000"/>
            </a:solidFill>
            <a:miter lim="800000"/>
            <a:headEnd/>
            <a:tailEnd/>
          </a:ln>
        </p:spPr>
      </p:sp>
      <p:sp>
        <p:nvSpPr>
          <p:cNvPr id="57346" name="Notes Placeholder 2"/>
          <p:cNvSpPr>
            <a:spLocks noGrp="1"/>
          </p:cNvSpPr>
          <p:nvPr>
            <p:ph type="body" idx="1"/>
          </p:nvPr>
        </p:nvSpPr>
        <p:spPr>
          <a:noFill/>
          <a:ln/>
        </p:spPr>
        <p:txBody>
          <a:bodyPr/>
          <a:lstStyle/>
          <a:p>
            <a:pPr eaLnBrk="1" hangingPunct="1">
              <a:spcBef>
                <a:spcPct val="0"/>
              </a:spcBef>
            </a:pPr>
            <a:r>
              <a:rPr lang="en-US" dirty="0" smtClean="0"/>
              <a:t>When the data cluster (DC) size is greater than 1, the storage area is a Type II storage area.</a:t>
            </a:r>
            <a:r>
              <a:rPr lang="en-US" baseline="0" dirty="0" smtClean="0"/>
              <a:t> </a:t>
            </a:r>
            <a:r>
              <a:rPr lang="en-US" dirty="0" smtClean="0"/>
              <a:t>A DC:</a:t>
            </a:r>
          </a:p>
          <a:p>
            <a:pPr eaLnBrk="1" hangingPunct="1">
              <a:spcBef>
                <a:spcPct val="0"/>
              </a:spcBef>
            </a:pPr>
            <a:endParaRPr lang="en-US" dirty="0" smtClean="0"/>
          </a:p>
          <a:p>
            <a:pPr eaLnBrk="1" hangingPunct="1">
              <a:spcBef>
                <a:spcPct val="0"/>
              </a:spcBef>
              <a:buFontTx/>
              <a:buChar char="•"/>
            </a:pPr>
            <a:r>
              <a:rPr lang="en-US" dirty="0" smtClean="0"/>
              <a:t> Is a set of contiguous Index (IX) or Data (RM) database blocks.</a:t>
            </a:r>
          </a:p>
          <a:p>
            <a:pPr eaLnBrk="1" hangingPunct="1">
              <a:spcBef>
                <a:spcPct val="0"/>
              </a:spcBef>
              <a:buFontTx/>
              <a:buNone/>
            </a:pPr>
            <a:endParaRPr lang="en-US" dirty="0" smtClean="0"/>
          </a:p>
          <a:p>
            <a:pPr eaLnBrk="1" hangingPunct="1">
              <a:spcBef>
                <a:spcPct val="0"/>
              </a:spcBef>
              <a:buFontTx/>
              <a:buChar char="•"/>
            </a:pPr>
            <a:r>
              <a:rPr lang="en-US" dirty="0" smtClean="0"/>
              <a:t> Is 8, 64, or 512 blocks.</a:t>
            </a:r>
          </a:p>
          <a:p>
            <a:pPr eaLnBrk="1" hangingPunct="1">
              <a:spcBef>
                <a:spcPct val="0"/>
              </a:spcBef>
              <a:buFontTx/>
              <a:buNone/>
            </a:pPr>
            <a:endParaRPr lang="en-US" dirty="0" smtClean="0"/>
          </a:p>
          <a:p>
            <a:pPr eaLnBrk="1" hangingPunct="1">
              <a:spcBef>
                <a:spcPct val="0"/>
              </a:spcBef>
              <a:buFontTx/>
              <a:buChar char="•"/>
            </a:pPr>
            <a:r>
              <a:rPr lang="en-US" dirty="0" smtClean="0"/>
              <a:t> Can only contain a specific Object (table, index, or LOB),</a:t>
            </a:r>
            <a:r>
              <a:rPr lang="en-US" baseline="0" dirty="0" smtClean="0"/>
              <a:t> </a:t>
            </a:r>
            <a:r>
              <a:rPr lang="en-US" dirty="0" smtClean="0"/>
              <a:t>so Scatter Factors should be lower.</a:t>
            </a:r>
          </a:p>
          <a:p>
            <a:pPr eaLnBrk="1" hangingPunct="1">
              <a:spcBef>
                <a:spcPct val="0"/>
              </a:spcBef>
            </a:pPr>
            <a:endParaRPr lang="en-US" dirty="0" smtClean="0"/>
          </a:p>
          <a:p>
            <a:pPr eaLnBrk="1" hangingPunct="1">
              <a:spcBef>
                <a:spcPct val="0"/>
              </a:spcBef>
            </a:pPr>
            <a:r>
              <a:rPr lang="en-US" b="0" dirty="0" smtClean="0"/>
              <a:t>QAD does not support changing the storage areas to a type different from the default (Type I).</a:t>
            </a:r>
            <a:r>
              <a:rPr lang="en-US" b="0" baseline="0" dirty="0" smtClean="0"/>
              <a:t> </a:t>
            </a:r>
            <a:r>
              <a:rPr lang="en-US" b="0" dirty="0" smtClean="0"/>
              <a:t>Type II storage area is only shown for informational purposes.</a:t>
            </a:r>
          </a:p>
          <a:p>
            <a:pPr eaLnBrk="1" hangingPunct="1">
              <a:spcBef>
                <a:spcPct val="0"/>
              </a:spcBef>
            </a:pPr>
            <a:endParaRPr lang="en-US" b="1" dirty="0" smtClean="0"/>
          </a:p>
        </p:txBody>
      </p:sp>
    </p:spTree>
    <p:extLst>
      <p:ext uri="{BB962C8B-B14F-4D97-AF65-F5344CB8AC3E}">
        <p14:creationId xmlns:p14="http://schemas.microsoft.com/office/powerpoint/2010/main" xmlns="" val="1464707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2"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60" r:id="rId9"/>
    <p:sldLayoutId id="2147483659" r:id="rId10"/>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bwMode="auto">
          <a:xfrm>
            <a:off x="1371600" y="1130299"/>
            <a:ext cx="7404100" cy="4651375"/>
          </a:xfrm>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marL="0" indent="0" eaLnBrk="1" hangingPunct="1">
              <a:lnSpc>
                <a:spcPct val="110000"/>
              </a:lnSpc>
              <a:buClr>
                <a:srgbClr val="FF9900"/>
              </a:buClr>
              <a:buFont typeface="Arial" charset="0"/>
              <a:buNone/>
            </a:pPr>
            <a:r>
              <a:rPr lang="en-US" sz="2800" dirty="0" smtClean="0">
                <a:solidFill>
                  <a:schemeClr val="tx1"/>
                </a:solidFill>
              </a:rPr>
              <a:t>QAD 2016 Enterprise Edition Deployment and Systems Administration</a:t>
            </a:r>
          </a:p>
          <a:p>
            <a:pPr marL="0" indent="0" eaLnBrk="1" hangingPunct="1">
              <a:lnSpc>
                <a:spcPct val="80000"/>
              </a:lnSpc>
              <a:buClr>
                <a:srgbClr val="FF9900"/>
              </a:buClr>
              <a:buFont typeface="Arial" charset="0"/>
              <a:buNone/>
            </a:pPr>
            <a:endParaRPr lang="en-US" sz="2200" dirty="0" smtClean="0">
              <a:solidFill>
                <a:schemeClr val="tx1"/>
              </a:solidFill>
            </a:endParaRPr>
          </a:p>
          <a:p>
            <a:pPr marL="0" indent="0" eaLnBrk="1" hangingPunct="1">
              <a:lnSpc>
                <a:spcPct val="110000"/>
              </a:lnSpc>
              <a:buClr>
                <a:srgbClr val="FF9900"/>
              </a:buClr>
              <a:buFont typeface="Arial" charset="0"/>
              <a:buNone/>
            </a:pPr>
            <a:r>
              <a:rPr lang="en-US" b="1" dirty="0" smtClean="0">
                <a:solidFill>
                  <a:schemeClr val="tx1"/>
                </a:solidFill>
              </a:rPr>
              <a:t>Part 4: Database Admin and High Availability for QAD Enterprise Edition</a:t>
            </a:r>
          </a:p>
          <a:p>
            <a:pPr eaLnBrk="1" hangingPunct="1">
              <a:lnSpc>
                <a:spcPct val="80000"/>
              </a:lnSpc>
              <a:buClr>
                <a:srgbClr val="FF9900"/>
              </a:buClr>
              <a:buFont typeface="Arial" charset="0"/>
              <a:buNone/>
            </a:pPr>
            <a:endParaRPr lang="en-US" sz="2200" dirty="0" smtClean="0">
              <a:solidFill>
                <a:schemeClr val="tx1"/>
              </a:solidFill>
            </a:endParaRPr>
          </a:p>
          <a:p>
            <a:pPr eaLnBrk="1" hangingPunct="1">
              <a:lnSpc>
                <a:spcPct val="80000"/>
              </a:lnSpc>
              <a:buClr>
                <a:srgbClr val="FF9900"/>
              </a:buClr>
              <a:buFont typeface="Arial" charset="0"/>
              <a:buNone/>
            </a:pPr>
            <a:endParaRPr lang="en-US" sz="2000" dirty="0" smtClean="0">
              <a:solidFill>
                <a:schemeClr val="tx1"/>
              </a:solidFill>
            </a:endParaRPr>
          </a:p>
          <a:p>
            <a:pPr eaLnBrk="1" hangingPunct="1">
              <a:lnSpc>
                <a:spcPct val="80000"/>
              </a:lnSpc>
              <a:buClr>
                <a:srgbClr val="FF9900"/>
              </a:buClr>
              <a:buNone/>
            </a:pPr>
            <a:r>
              <a:rPr lang="en-US" sz="2000" dirty="0" smtClean="0">
                <a:solidFill>
                  <a:schemeClr val="tx1"/>
                </a:solidFill>
              </a:rPr>
              <a:t>Updated September 2016</a:t>
            </a:r>
          </a:p>
          <a:p>
            <a:pPr eaLnBrk="1" hangingPunct="1">
              <a:lnSpc>
                <a:spcPct val="80000"/>
              </a:lnSpc>
              <a:buClr>
                <a:srgbClr val="FF9900"/>
              </a:buClr>
              <a:buFont typeface="Arial" charset="0"/>
              <a:buNone/>
            </a:pPr>
            <a:endParaRPr lang="en-US" sz="1500" dirty="0" smtClean="0">
              <a:solidFill>
                <a:schemeClr val="tx1"/>
              </a:solidFill>
            </a:endParaRPr>
          </a:p>
          <a:p>
            <a:pPr eaLnBrk="1" hangingPunct="1">
              <a:lnSpc>
                <a:spcPct val="80000"/>
              </a:lnSpc>
              <a:buClr>
                <a:srgbClr val="FF9900"/>
              </a:buClr>
              <a:buFont typeface="Arial" charset="0"/>
              <a:buNone/>
            </a:pPr>
            <a:endParaRPr lang="en-US" sz="1500" dirty="0" smtClean="0">
              <a:solidFill>
                <a:schemeClr val="tx1"/>
              </a:solidFill>
            </a:endParaRPr>
          </a:p>
          <a:p>
            <a:pPr eaLnBrk="1" hangingPunct="1">
              <a:lnSpc>
                <a:spcPct val="110000"/>
              </a:lnSpc>
              <a:spcBef>
                <a:spcPts val="600"/>
              </a:spcBef>
              <a:buClr>
                <a:srgbClr val="FF9900"/>
              </a:buClr>
              <a:buNone/>
            </a:pPr>
            <a:r>
              <a:rPr lang="en-US" sz="1200" dirty="0" smtClean="0">
                <a:solidFill>
                  <a:schemeClr val="tx1"/>
                </a:solidFill>
              </a:rPr>
              <a:t>Created by dbb@qad.com</a:t>
            </a:r>
          </a:p>
          <a:p>
            <a:pPr eaLnBrk="1" hangingPunct="1">
              <a:lnSpc>
                <a:spcPct val="110000"/>
              </a:lnSpc>
              <a:spcBef>
                <a:spcPts val="600"/>
              </a:spcBef>
              <a:buClr>
                <a:srgbClr val="FF9900"/>
              </a:buClr>
              <a:buNone/>
            </a:pPr>
            <a:r>
              <a:rPr lang="en-US" sz="1200" dirty="0" smtClean="0">
                <a:solidFill>
                  <a:schemeClr val="tx1"/>
                </a:solidFill>
              </a:rPr>
              <a:t>Maintained by b3s@qad.com</a:t>
            </a:r>
          </a:p>
          <a:p>
            <a:pPr eaLnBrk="1" hangingPunct="1">
              <a:lnSpc>
                <a:spcPct val="110000"/>
              </a:lnSpc>
              <a:spcBef>
                <a:spcPts val="600"/>
              </a:spcBef>
              <a:buClr>
                <a:srgbClr val="FF9900"/>
              </a:buClr>
              <a:buNone/>
            </a:pPr>
            <a:r>
              <a:rPr lang="en-US" sz="1200" dirty="0" smtClean="0">
                <a:solidFill>
                  <a:schemeClr val="tx1"/>
                </a:solidFill>
              </a:rPr>
              <a:t>Copyright © 2016 by QAD Inc.</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prostrct</a:t>
            </a:r>
            <a:endParaRPr lang="en-US" dirty="0" smtClean="0">
              <a:solidFill>
                <a:srgbClr val="BFBFBF"/>
              </a:solidFill>
            </a:endParaRPr>
          </a:p>
        </p:txBody>
      </p:sp>
      <p:sp>
        <p:nvSpPr>
          <p:cNvPr id="52226" name="Content Placeholder 3"/>
          <p:cNvSpPr>
            <a:spLocks noGrp="1"/>
          </p:cNvSpPr>
          <p:nvPr>
            <p:ph idx="1"/>
          </p:nvPr>
        </p:nvSpPr>
        <p:spPr bwMode="auto">
          <a:xfrm>
            <a:off x="696913" y="1116013"/>
            <a:ext cx="7999412" cy="4878387"/>
          </a:xfrm>
          <a:noFill/>
          <a:ln>
            <a:miter lim="800000"/>
            <a:headEnd/>
            <a:tailEnd/>
          </a:ln>
        </p:spPr>
        <p:txBody>
          <a:bodyPr vert="horz" wrap="square" lIns="91440" tIns="45720" rIns="91440" bIns="45720" numCol="1" anchor="t" anchorCtr="0" compatLnSpc="1">
            <a:prstTxWarp prst="textNoShape">
              <a:avLst/>
            </a:prstTxWarp>
            <a:normAutofit fontScale="85000" lnSpcReduction="10000"/>
          </a:bodyPr>
          <a:lstStyle/>
          <a:p>
            <a:pPr eaLnBrk="1" hangingPunct="1">
              <a:lnSpc>
                <a:spcPct val="95000"/>
              </a:lnSpc>
              <a:buClr>
                <a:srgbClr val="FF9900"/>
              </a:buClr>
            </a:pPr>
            <a:r>
              <a:rPr lang="en-US" dirty="0" smtClean="0">
                <a:solidFill>
                  <a:srgbClr val="737373"/>
                </a:solidFill>
              </a:rPr>
              <a:t>prostrct</a:t>
            </a:r>
            <a:r>
              <a:rPr lang="en-US" dirty="0" smtClean="0">
                <a:solidFill>
                  <a:srgbClr val="737373"/>
                </a:solidFill>
              </a:rPr>
              <a:t> is one of the first tools a QAD database administrator might use when deploying a production instance of QAD Enterprise Edition</a:t>
            </a:r>
          </a:p>
          <a:p>
            <a:pPr eaLnBrk="1" hangingPunct="1">
              <a:lnSpc>
                <a:spcPct val="95000"/>
              </a:lnSpc>
              <a:buClr>
                <a:srgbClr val="FF9900"/>
              </a:buClr>
            </a:pPr>
            <a:r>
              <a:rPr lang="en-US" dirty="0" smtClean="0">
                <a:solidFill>
                  <a:srgbClr val="737373"/>
                </a:solidFill>
                <a:cs typeface="Courier New" pitchFamily="49" charset="0"/>
              </a:rPr>
              <a:t>To create a database structure capable of supporting the deployment’s short to medium term data growth and performance needs</a:t>
            </a:r>
          </a:p>
          <a:p>
            <a:pPr lvl="1" eaLnBrk="1" hangingPunct="1">
              <a:lnSpc>
                <a:spcPct val="95000"/>
              </a:lnSpc>
              <a:buClr>
                <a:srgbClr val="FF9900"/>
              </a:buClr>
              <a:buNone/>
            </a:pPr>
            <a:r>
              <a:rPr lang="en-US" sz="2400" dirty="0" smtClean="0">
                <a:solidFill>
                  <a:srgbClr val="737373"/>
                </a:solidFill>
                <a:cs typeface="Courier New" pitchFamily="49" charset="0"/>
              </a:rPr>
              <a:t>The DBA might typically</a:t>
            </a:r>
          </a:p>
          <a:p>
            <a:pPr marL="855663" lvl="2" indent="-320675" eaLnBrk="1" hangingPunct="1">
              <a:lnSpc>
                <a:spcPct val="95000"/>
              </a:lnSpc>
              <a:buClr>
                <a:srgbClr val="FF9900"/>
              </a:buClr>
              <a:buFont typeface="+mj-lt"/>
              <a:buAutoNum type="arabicPeriod"/>
            </a:pPr>
            <a:r>
              <a:rPr lang="en-US" sz="2400" dirty="0" smtClean="0">
                <a:solidFill>
                  <a:srgbClr val="737373"/>
                </a:solidFill>
                <a:cs typeface="Courier New" pitchFamily="49" charset="0"/>
              </a:rPr>
              <a:t>Create a new production database structure</a:t>
            </a:r>
          </a:p>
          <a:p>
            <a:pPr marL="877888" lvl="2" indent="-342900" eaLnBrk="1" hangingPunct="1">
              <a:lnSpc>
                <a:spcPct val="95000"/>
              </a:lnSpc>
              <a:buClr>
                <a:srgbClr val="FF9900"/>
              </a:buClr>
              <a:buFont typeface="Arial" charset="0"/>
              <a:buAutoNum type="arabicPeriod"/>
            </a:pPr>
            <a:r>
              <a:rPr lang="en-US" sz="2400" dirty="0" smtClean="0">
                <a:solidFill>
                  <a:srgbClr val="737373"/>
                </a:solidFill>
                <a:cs typeface="Courier New" pitchFamily="49" charset="0"/>
              </a:rPr>
              <a:t>Build the structure with the appropriate block sizes</a:t>
            </a:r>
          </a:p>
          <a:p>
            <a:pPr marL="877888" lvl="2" indent="-342900" eaLnBrk="1" hangingPunct="1">
              <a:lnSpc>
                <a:spcPct val="95000"/>
              </a:lnSpc>
              <a:buClr>
                <a:srgbClr val="FF9900"/>
              </a:buClr>
              <a:buFont typeface="Arial" charset="0"/>
              <a:buAutoNum type="arabicPeriod"/>
            </a:pPr>
            <a:r>
              <a:rPr lang="en-US" sz="2400" dirty="0" smtClean="0">
                <a:solidFill>
                  <a:srgbClr val="737373"/>
                </a:solidFill>
                <a:cs typeface="Courier New" pitchFamily="49" charset="0"/>
              </a:rPr>
              <a:t>Copy an empty QAD EE database to the new structure</a:t>
            </a:r>
          </a:p>
          <a:p>
            <a:pPr marL="877888" lvl="2" indent="-342900" eaLnBrk="1" hangingPunct="1">
              <a:lnSpc>
                <a:spcPct val="95000"/>
              </a:lnSpc>
              <a:buClr>
                <a:srgbClr val="FF9900"/>
              </a:buClr>
              <a:buFont typeface="Arial" charset="0"/>
              <a:buAutoNum type="arabicPeriod"/>
            </a:pPr>
            <a:r>
              <a:rPr lang="en-US" sz="2400" dirty="0" smtClean="0">
                <a:solidFill>
                  <a:srgbClr val="737373"/>
                </a:solidFill>
                <a:cs typeface="Courier New" pitchFamily="49" charset="0"/>
              </a:rPr>
              <a:t>Point the QAD EE deployment to the new database</a:t>
            </a:r>
          </a:p>
          <a:p>
            <a:pPr marL="877888" lvl="2" indent="-342900" eaLnBrk="1" hangingPunct="1">
              <a:lnSpc>
                <a:spcPct val="95000"/>
              </a:lnSpc>
              <a:buClr>
                <a:srgbClr val="FF9900"/>
              </a:buClr>
              <a:buFont typeface="Arial" charset="0"/>
              <a:buAutoNum type="arabicPeriod"/>
            </a:pPr>
            <a:r>
              <a:rPr lang="en-US" sz="2400" dirty="0" smtClean="0">
                <a:solidFill>
                  <a:srgbClr val="737373"/>
                </a:solidFill>
                <a:cs typeface="Courier New" pitchFamily="49" charset="0"/>
              </a:rPr>
              <a:t>Create associated backup and availability infrastructure</a:t>
            </a:r>
          </a:p>
          <a:p>
            <a:pPr lvl="1" eaLnBrk="1" hangingPunct="1">
              <a:lnSpc>
                <a:spcPct val="95000"/>
              </a:lnSpc>
              <a:buClr>
                <a:srgbClr val="FF9900"/>
              </a:buClr>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marL="877888" lvl="2" indent="-342900"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522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Introduction to </a:t>
            </a:r>
            <a:r>
              <a:rPr lang="en-US" sz="2400" dirty="0" smtClean="0"/>
              <a:t>prostrct</a:t>
            </a:r>
            <a:endParaRPr lang="en-US" sz="2400"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OpenEdge Storage Areas</a:t>
            </a:r>
          </a:p>
        </p:txBody>
      </p:sp>
      <p:sp>
        <p:nvSpPr>
          <p:cNvPr id="5427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Storage Areas</a:t>
            </a:r>
          </a:p>
        </p:txBody>
      </p:sp>
      <p:sp>
        <p:nvSpPr>
          <p:cNvPr id="54275" name="Rectangle 1072"/>
          <p:cNvSpPr>
            <a:spLocks noChangeArrowheads="1"/>
          </p:cNvSpPr>
          <p:nvPr/>
        </p:nvSpPr>
        <p:spPr bwMode="gray">
          <a:xfrm>
            <a:off x="1001713" y="2378075"/>
            <a:ext cx="2211387" cy="495300"/>
          </a:xfrm>
          <a:prstGeom prst="rect">
            <a:avLst/>
          </a:prstGeom>
          <a:solidFill>
            <a:srgbClr val="FF9900"/>
          </a:solidFill>
          <a:ln w="9525">
            <a:noFill/>
            <a:miter lim="800000"/>
            <a:headEnd/>
            <a:tailEnd/>
          </a:ln>
        </p:spPr>
        <p:txBody>
          <a:bodyPr wrap="none" lIns="97332" tIns="48667" rIns="97332" bIns="48667" anchor="ctr"/>
          <a:lstStyle/>
          <a:p>
            <a:pPr algn="ctr" defTabSz="966788"/>
            <a:r>
              <a:rPr lang="en-US" altLang="en-US" sz="2100" dirty="0">
                <a:latin typeface="Century Gothic" pitchFamily="34" charset="0"/>
              </a:rPr>
              <a:t>Area 6/Schema</a:t>
            </a:r>
          </a:p>
        </p:txBody>
      </p:sp>
      <p:sp>
        <p:nvSpPr>
          <p:cNvPr id="54276" name="Rectangle 1073"/>
          <p:cNvSpPr>
            <a:spLocks noChangeArrowheads="1"/>
          </p:cNvSpPr>
          <p:nvPr/>
        </p:nvSpPr>
        <p:spPr bwMode="gray">
          <a:xfrm>
            <a:off x="3284538" y="2378075"/>
            <a:ext cx="2433637" cy="495300"/>
          </a:xfrm>
          <a:prstGeom prst="rect">
            <a:avLst/>
          </a:prstGeom>
          <a:solidFill>
            <a:srgbClr val="FF9900"/>
          </a:solidFill>
          <a:ln w="9525">
            <a:noFill/>
            <a:miter lim="800000"/>
            <a:headEnd/>
            <a:tailEnd/>
          </a:ln>
        </p:spPr>
        <p:txBody>
          <a:bodyPr wrap="none" lIns="97332" tIns="48667" rIns="97332" bIns="48667" anchor="ctr"/>
          <a:lstStyle/>
          <a:p>
            <a:pPr algn="ctr" defTabSz="966788"/>
            <a:r>
              <a:rPr lang="en-US" altLang="en-US" sz="2100" dirty="0">
                <a:latin typeface="Century Gothic" pitchFamily="34" charset="0"/>
              </a:rPr>
              <a:t>Area 7</a:t>
            </a:r>
          </a:p>
        </p:txBody>
      </p:sp>
      <p:sp>
        <p:nvSpPr>
          <p:cNvPr id="54277" name="Rectangle 1074"/>
          <p:cNvSpPr>
            <a:spLocks noChangeArrowheads="1"/>
          </p:cNvSpPr>
          <p:nvPr/>
        </p:nvSpPr>
        <p:spPr bwMode="gray">
          <a:xfrm>
            <a:off x="5788025" y="2378075"/>
            <a:ext cx="1184275" cy="495300"/>
          </a:xfrm>
          <a:prstGeom prst="rect">
            <a:avLst/>
          </a:prstGeom>
          <a:solidFill>
            <a:srgbClr val="FF9900"/>
          </a:solidFill>
          <a:ln w="9525">
            <a:noFill/>
            <a:miter lim="800000"/>
            <a:headEnd/>
            <a:tailEnd/>
          </a:ln>
        </p:spPr>
        <p:txBody>
          <a:bodyPr wrap="none" lIns="97332" tIns="48667" rIns="97332" bIns="48667" anchor="ctr"/>
          <a:lstStyle/>
          <a:p>
            <a:pPr algn="ctr" defTabSz="966788"/>
            <a:r>
              <a:rPr lang="en-US" altLang="en-US" sz="2100" dirty="0">
                <a:latin typeface="Century Gothic" pitchFamily="34" charset="0"/>
              </a:rPr>
              <a:t>Area 8</a:t>
            </a:r>
          </a:p>
        </p:txBody>
      </p:sp>
      <p:sp>
        <p:nvSpPr>
          <p:cNvPr id="54278" name="Rectangle 1075"/>
          <p:cNvSpPr>
            <a:spLocks noChangeArrowheads="1"/>
          </p:cNvSpPr>
          <p:nvPr/>
        </p:nvSpPr>
        <p:spPr bwMode="gray">
          <a:xfrm>
            <a:off x="1214438" y="3014663"/>
            <a:ext cx="557212" cy="1273175"/>
          </a:xfrm>
          <a:prstGeom prst="rect">
            <a:avLst/>
          </a:prstGeom>
          <a:solidFill>
            <a:schemeClr val="folHlink"/>
          </a:solidFill>
          <a:ln w="9525">
            <a:noFill/>
            <a:miter lim="800000"/>
            <a:headEnd/>
            <a:tailEnd/>
          </a:ln>
        </p:spPr>
        <p:txBody>
          <a:bodyPr wrap="none" anchor="ctr"/>
          <a:lstStyle/>
          <a:p>
            <a:endParaRPr lang="en-US" altLang="en-US" sz="2400" dirty="0">
              <a:solidFill>
                <a:srgbClr val="FFFFFF"/>
              </a:solidFill>
              <a:latin typeface="Century Gothic" pitchFamily="34" charset="0"/>
            </a:endParaRPr>
          </a:p>
        </p:txBody>
      </p:sp>
      <p:sp>
        <p:nvSpPr>
          <p:cNvPr id="54279" name="Rectangle 1076"/>
          <p:cNvSpPr>
            <a:spLocks noChangeArrowheads="1"/>
          </p:cNvSpPr>
          <p:nvPr/>
        </p:nvSpPr>
        <p:spPr bwMode="gray">
          <a:xfrm>
            <a:off x="1841500" y="3014663"/>
            <a:ext cx="555625" cy="1273175"/>
          </a:xfrm>
          <a:prstGeom prst="rect">
            <a:avLst/>
          </a:prstGeom>
          <a:solidFill>
            <a:schemeClr val="folHlink"/>
          </a:solidFill>
          <a:ln w="9525">
            <a:noFill/>
            <a:miter lim="800000"/>
            <a:headEnd/>
            <a:tailEnd/>
          </a:ln>
        </p:spPr>
        <p:txBody>
          <a:bodyPr wrap="none" anchor="ctr"/>
          <a:lstStyle/>
          <a:p>
            <a:endParaRPr lang="en-US" dirty="0">
              <a:latin typeface="Century Gothic" pitchFamily="34" charset="0"/>
            </a:endParaRPr>
          </a:p>
        </p:txBody>
      </p:sp>
      <p:sp>
        <p:nvSpPr>
          <p:cNvPr id="54280" name="Rectangle 1077"/>
          <p:cNvSpPr>
            <a:spLocks noChangeArrowheads="1"/>
          </p:cNvSpPr>
          <p:nvPr/>
        </p:nvSpPr>
        <p:spPr bwMode="gray">
          <a:xfrm>
            <a:off x="2466975" y="3014663"/>
            <a:ext cx="555625" cy="1273175"/>
          </a:xfrm>
          <a:prstGeom prst="rect">
            <a:avLst/>
          </a:prstGeom>
          <a:solidFill>
            <a:schemeClr val="folHlink"/>
          </a:solidFill>
          <a:ln w="9525">
            <a:noFill/>
            <a:miter lim="800000"/>
            <a:headEnd/>
            <a:tailEnd/>
          </a:ln>
        </p:spPr>
        <p:txBody>
          <a:bodyPr wrap="none" anchor="ctr"/>
          <a:lstStyle/>
          <a:p>
            <a:endParaRPr lang="en-US" dirty="0">
              <a:latin typeface="Century Gothic" pitchFamily="34" charset="0"/>
            </a:endParaRPr>
          </a:p>
        </p:txBody>
      </p:sp>
      <p:sp>
        <p:nvSpPr>
          <p:cNvPr id="54281" name="Rectangle 1078"/>
          <p:cNvSpPr>
            <a:spLocks noChangeArrowheads="1"/>
          </p:cNvSpPr>
          <p:nvPr/>
        </p:nvSpPr>
        <p:spPr bwMode="gray">
          <a:xfrm>
            <a:off x="3284538" y="3014663"/>
            <a:ext cx="557212" cy="1273175"/>
          </a:xfrm>
          <a:prstGeom prst="rect">
            <a:avLst/>
          </a:prstGeom>
          <a:solidFill>
            <a:schemeClr val="folHlink"/>
          </a:solidFill>
          <a:ln w="9525">
            <a:noFill/>
            <a:miter lim="800000"/>
            <a:headEnd/>
            <a:tailEnd/>
          </a:ln>
        </p:spPr>
        <p:txBody>
          <a:bodyPr wrap="none" anchor="ctr"/>
          <a:lstStyle/>
          <a:p>
            <a:endParaRPr lang="en-US" dirty="0">
              <a:latin typeface="Century Gothic" pitchFamily="34" charset="0"/>
            </a:endParaRPr>
          </a:p>
        </p:txBody>
      </p:sp>
      <p:sp>
        <p:nvSpPr>
          <p:cNvPr id="54282" name="Rectangle 1079"/>
          <p:cNvSpPr>
            <a:spLocks noChangeArrowheads="1"/>
          </p:cNvSpPr>
          <p:nvPr/>
        </p:nvSpPr>
        <p:spPr bwMode="gray">
          <a:xfrm>
            <a:off x="3908425" y="3014663"/>
            <a:ext cx="558800" cy="1273175"/>
          </a:xfrm>
          <a:prstGeom prst="rect">
            <a:avLst/>
          </a:prstGeom>
          <a:solidFill>
            <a:schemeClr val="folHlink"/>
          </a:solidFill>
          <a:ln w="9525">
            <a:noFill/>
            <a:miter lim="800000"/>
            <a:headEnd/>
            <a:tailEnd/>
          </a:ln>
        </p:spPr>
        <p:txBody>
          <a:bodyPr wrap="none" anchor="ctr"/>
          <a:lstStyle/>
          <a:p>
            <a:endParaRPr lang="en-US" dirty="0">
              <a:latin typeface="Century Gothic" pitchFamily="34" charset="0"/>
            </a:endParaRPr>
          </a:p>
        </p:txBody>
      </p:sp>
      <p:sp>
        <p:nvSpPr>
          <p:cNvPr id="54283" name="Rectangle 1080"/>
          <p:cNvSpPr>
            <a:spLocks noChangeArrowheads="1"/>
          </p:cNvSpPr>
          <p:nvPr/>
        </p:nvSpPr>
        <p:spPr bwMode="gray">
          <a:xfrm>
            <a:off x="4535488" y="3014663"/>
            <a:ext cx="557212" cy="1273175"/>
          </a:xfrm>
          <a:prstGeom prst="rect">
            <a:avLst/>
          </a:prstGeom>
          <a:solidFill>
            <a:schemeClr val="folHlink"/>
          </a:solidFill>
          <a:ln w="9525">
            <a:noFill/>
            <a:miter lim="800000"/>
            <a:headEnd/>
            <a:tailEnd/>
          </a:ln>
        </p:spPr>
        <p:txBody>
          <a:bodyPr wrap="none" anchor="ctr"/>
          <a:lstStyle/>
          <a:p>
            <a:endParaRPr lang="en-US" dirty="0">
              <a:latin typeface="Century Gothic" pitchFamily="34" charset="0"/>
            </a:endParaRPr>
          </a:p>
        </p:txBody>
      </p:sp>
      <p:sp>
        <p:nvSpPr>
          <p:cNvPr id="54284" name="Rectangle 1081"/>
          <p:cNvSpPr>
            <a:spLocks noChangeArrowheads="1"/>
          </p:cNvSpPr>
          <p:nvPr/>
        </p:nvSpPr>
        <p:spPr bwMode="gray">
          <a:xfrm>
            <a:off x="5162550" y="3014663"/>
            <a:ext cx="555625" cy="1273175"/>
          </a:xfrm>
          <a:prstGeom prst="rect">
            <a:avLst/>
          </a:prstGeom>
          <a:solidFill>
            <a:schemeClr val="folHlink"/>
          </a:solidFill>
          <a:ln w="9525">
            <a:noFill/>
            <a:miter lim="800000"/>
            <a:headEnd/>
            <a:tailEnd/>
          </a:ln>
        </p:spPr>
        <p:txBody>
          <a:bodyPr wrap="none" anchor="ctr"/>
          <a:lstStyle/>
          <a:p>
            <a:endParaRPr lang="en-US" dirty="0">
              <a:latin typeface="Century Gothic" pitchFamily="34" charset="0"/>
            </a:endParaRPr>
          </a:p>
        </p:txBody>
      </p:sp>
      <p:sp>
        <p:nvSpPr>
          <p:cNvPr id="54285" name="Rectangle 1082"/>
          <p:cNvSpPr>
            <a:spLocks noChangeArrowheads="1"/>
          </p:cNvSpPr>
          <p:nvPr/>
        </p:nvSpPr>
        <p:spPr bwMode="gray">
          <a:xfrm>
            <a:off x="5788025" y="3014663"/>
            <a:ext cx="555625" cy="1273175"/>
          </a:xfrm>
          <a:prstGeom prst="rect">
            <a:avLst/>
          </a:prstGeom>
          <a:solidFill>
            <a:schemeClr val="folHlink"/>
          </a:solidFill>
          <a:ln w="9525">
            <a:noFill/>
            <a:miter lim="800000"/>
            <a:headEnd/>
            <a:tailEnd/>
          </a:ln>
        </p:spPr>
        <p:txBody>
          <a:bodyPr wrap="none" anchor="ctr"/>
          <a:lstStyle/>
          <a:p>
            <a:endParaRPr lang="en-US" dirty="0">
              <a:latin typeface="Century Gothic" pitchFamily="34" charset="0"/>
            </a:endParaRPr>
          </a:p>
        </p:txBody>
      </p:sp>
      <p:sp>
        <p:nvSpPr>
          <p:cNvPr id="54286" name="Rectangle 1083"/>
          <p:cNvSpPr>
            <a:spLocks noChangeArrowheads="1"/>
          </p:cNvSpPr>
          <p:nvPr/>
        </p:nvSpPr>
        <p:spPr bwMode="gray">
          <a:xfrm>
            <a:off x="6415088" y="3014663"/>
            <a:ext cx="557212" cy="1273175"/>
          </a:xfrm>
          <a:prstGeom prst="rect">
            <a:avLst/>
          </a:prstGeom>
          <a:solidFill>
            <a:schemeClr val="folHlink"/>
          </a:solidFill>
          <a:ln w="9525">
            <a:noFill/>
            <a:miter lim="800000"/>
            <a:headEnd/>
            <a:tailEnd/>
          </a:ln>
        </p:spPr>
        <p:txBody>
          <a:bodyPr wrap="none" anchor="ctr"/>
          <a:lstStyle/>
          <a:p>
            <a:endParaRPr lang="en-US" dirty="0">
              <a:latin typeface="Century Gothic" pitchFamily="34" charset="0"/>
            </a:endParaRPr>
          </a:p>
        </p:txBody>
      </p:sp>
      <p:sp>
        <p:nvSpPr>
          <p:cNvPr id="54287" name="Line 1084"/>
          <p:cNvSpPr>
            <a:spLocks noChangeShapeType="1"/>
          </p:cNvSpPr>
          <p:nvPr/>
        </p:nvSpPr>
        <p:spPr bwMode="auto">
          <a:xfrm>
            <a:off x="1487488" y="4279900"/>
            <a:ext cx="0" cy="420688"/>
          </a:xfrm>
          <a:prstGeom prst="line">
            <a:avLst/>
          </a:prstGeom>
          <a:noFill/>
          <a:ln w="25400">
            <a:solidFill>
              <a:schemeClr val="tx1"/>
            </a:solidFill>
            <a:round/>
            <a:headEnd type="none" w="sm" len="sm"/>
            <a:tailEnd type="none" w="sm" len="sm"/>
          </a:ln>
        </p:spPr>
        <p:txBody>
          <a:bodyPr wrap="none" anchor="ctr"/>
          <a:lstStyle/>
          <a:p>
            <a:endParaRPr lang="en-US" dirty="0"/>
          </a:p>
        </p:txBody>
      </p:sp>
      <p:sp>
        <p:nvSpPr>
          <p:cNvPr id="54288" name="Line 1085"/>
          <p:cNvSpPr>
            <a:spLocks noChangeShapeType="1"/>
          </p:cNvSpPr>
          <p:nvPr/>
        </p:nvSpPr>
        <p:spPr bwMode="auto">
          <a:xfrm>
            <a:off x="2114550" y="4279900"/>
            <a:ext cx="0" cy="560388"/>
          </a:xfrm>
          <a:prstGeom prst="line">
            <a:avLst/>
          </a:prstGeom>
          <a:noFill/>
          <a:ln w="25400">
            <a:solidFill>
              <a:schemeClr val="tx1"/>
            </a:solidFill>
            <a:round/>
            <a:headEnd type="none" w="sm" len="sm"/>
            <a:tailEnd type="none" w="sm" len="sm"/>
          </a:ln>
        </p:spPr>
        <p:txBody>
          <a:bodyPr wrap="none" anchor="ctr"/>
          <a:lstStyle/>
          <a:p>
            <a:endParaRPr lang="en-US" dirty="0"/>
          </a:p>
        </p:txBody>
      </p:sp>
      <p:sp>
        <p:nvSpPr>
          <p:cNvPr id="54289" name="Line 1086"/>
          <p:cNvSpPr>
            <a:spLocks noChangeShapeType="1"/>
          </p:cNvSpPr>
          <p:nvPr/>
        </p:nvSpPr>
        <p:spPr bwMode="auto">
          <a:xfrm>
            <a:off x="2730500" y="4279900"/>
            <a:ext cx="0" cy="703263"/>
          </a:xfrm>
          <a:prstGeom prst="line">
            <a:avLst/>
          </a:prstGeom>
          <a:noFill/>
          <a:ln w="25400">
            <a:solidFill>
              <a:schemeClr val="tx1"/>
            </a:solidFill>
            <a:round/>
            <a:headEnd type="none" w="sm" len="sm"/>
            <a:tailEnd type="none" w="sm" len="sm"/>
          </a:ln>
        </p:spPr>
        <p:txBody>
          <a:bodyPr wrap="none" anchor="ctr"/>
          <a:lstStyle/>
          <a:p>
            <a:endParaRPr lang="en-US" dirty="0"/>
          </a:p>
        </p:txBody>
      </p:sp>
      <p:sp>
        <p:nvSpPr>
          <p:cNvPr id="54290" name="Line 1087"/>
          <p:cNvSpPr>
            <a:spLocks noChangeShapeType="1"/>
          </p:cNvSpPr>
          <p:nvPr/>
        </p:nvSpPr>
        <p:spPr bwMode="auto">
          <a:xfrm>
            <a:off x="3565525" y="4279900"/>
            <a:ext cx="0" cy="420688"/>
          </a:xfrm>
          <a:prstGeom prst="line">
            <a:avLst/>
          </a:prstGeom>
          <a:noFill/>
          <a:ln w="25400">
            <a:solidFill>
              <a:schemeClr val="tx1"/>
            </a:solidFill>
            <a:round/>
            <a:headEnd type="none" w="sm" len="sm"/>
            <a:tailEnd type="none" w="sm" len="sm"/>
          </a:ln>
        </p:spPr>
        <p:txBody>
          <a:bodyPr wrap="none" anchor="ctr"/>
          <a:lstStyle/>
          <a:p>
            <a:endParaRPr lang="en-US" dirty="0"/>
          </a:p>
        </p:txBody>
      </p:sp>
      <p:sp>
        <p:nvSpPr>
          <p:cNvPr id="54291" name="Line 1088"/>
          <p:cNvSpPr>
            <a:spLocks noChangeShapeType="1"/>
          </p:cNvSpPr>
          <p:nvPr/>
        </p:nvSpPr>
        <p:spPr bwMode="auto">
          <a:xfrm>
            <a:off x="4184650" y="4279900"/>
            <a:ext cx="0" cy="560388"/>
          </a:xfrm>
          <a:prstGeom prst="line">
            <a:avLst/>
          </a:prstGeom>
          <a:noFill/>
          <a:ln w="25400">
            <a:solidFill>
              <a:schemeClr val="tx1"/>
            </a:solidFill>
            <a:round/>
            <a:headEnd type="none" w="sm" len="sm"/>
            <a:tailEnd type="none" w="sm" len="sm"/>
          </a:ln>
        </p:spPr>
        <p:txBody>
          <a:bodyPr wrap="none" anchor="ctr"/>
          <a:lstStyle/>
          <a:p>
            <a:endParaRPr lang="en-US" dirty="0"/>
          </a:p>
        </p:txBody>
      </p:sp>
      <p:sp>
        <p:nvSpPr>
          <p:cNvPr id="54292" name="Line 1089"/>
          <p:cNvSpPr>
            <a:spLocks noChangeShapeType="1"/>
          </p:cNvSpPr>
          <p:nvPr/>
        </p:nvSpPr>
        <p:spPr bwMode="auto">
          <a:xfrm>
            <a:off x="4799013" y="4279900"/>
            <a:ext cx="0" cy="703263"/>
          </a:xfrm>
          <a:prstGeom prst="line">
            <a:avLst/>
          </a:prstGeom>
          <a:noFill/>
          <a:ln w="25400">
            <a:solidFill>
              <a:schemeClr val="tx1"/>
            </a:solidFill>
            <a:round/>
            <a:headEnd type="none" w="sm" len="sm"/>
            <a:tailEnd type="none" w="sm" len="sm"/>
          </a:ln>
        </p:spPr>
        <p:txBody>
          <a:bodyPr wrap="none" anchor="ctr"/>
          <a:lstStyle/>
          <a:p>
            <a:endParaRPr lang="en-US" dirty="0"/>
          </a:p>
        </p:txBody>
      </p:sp>
      <p:sp>
        <p:nvSpPr>
          <p:cNvPr id="54293" name="Line 1090"/>
          <p:cNvSpPr>
            <a:spLocks noChangeShapeType="1"/>
          </p:cNvSpPr>
          <p:nvPr/>
        </p:nvSpPr>
        <p:spPr bwMode="auto">
          <a:xfrm>
            <a:off x="6022975" y="4279900"/>
            <a:ext cx="0" cy="420688"/>
          </a:xfrm>
          <a:prstGeom prst="line">
            <a:avLst/>
          </a:prstGeom>
          <a:noFill/>
          <a:ln w="25400">
            <a:solidFill>
              <a:schemeClr val="tx1"/>
            </a:solidFill>
            <a:round/>
            <a:headEnd type="none" w="sm" len="sm"/>
            <a:tailEnd type="none" w="sm" len="sm"/>
          </a:ln>
        </p:spPr>
        <p:txBody>
          <a:bodyPr wrap="none" anchor="ctr"/>
          <a:lstStyle/>
          <a:p>
            <a:endParaRPr lang="en-US" dirty="0"/>
          </a:p>
        </p:txBody>
      </p:sp>
      <p:sp>
        <p:nvSpPr>
          <p:cNvPr id="54294" name="Line 1091"/>
          <p:cNvSpPr>
            <a:spLocks noChangeShapeType="1"/>
          </p:cNvSpPr>
          <p:nvPr/>
        </p:nvSpPr>
        <p:spPr bwMode="auto">
          <a:xfrm flipH="1">
            <a:off x="6637338" y="4279900"/>
            <a:ext cx="12700" cy="688975"/>
          </a:xfrm>
          <a:prstGeom prst="line">
            <a:avLst/>
          </a:prstGeom>
          <a:noFill/>
          <a:ln w="25400">
            <a:solidFill>
              <a:schemeClr val="tx1"/>
            </a:solidFill>
            <a:round/>
            <a:headEnd type="none" w="sm" len="sm"/>
            <a:tailEnd type="none" w="sm" len="sm"/>
          </a:ln>
        </p:spPr>
        <p:txBody>
          <a:bodyPr wrap="none" anchor="ctr"/>
          <a:lstStyle/>
          <a:p>
            <a:endParaRPr lang="en-US" dirty="0"/>
          </a:p>
        </p:txBody>
      </p:sp>
      <p:sp>
        <p:nvSpPr>
          <p:cNvPr id="54295" name="Line 1092"/>
          <p:cNvSpPr>
            <a:spLocks noChangeShapeType="1"/>
          </p:cNvSpPr>
          <p:nvPr/>
        </p:nvSpPr>
        <p:spPr bwMode="auto">
          <a:xfrm>
            <a:off x="5426075" y="4279900"/>
            <a:ext cx="0" cy="844550"/>
          </a:xfrm>
          <a:prstGeom prst="line">
            <a:avLst/>
          </a:prstGeom>
          <a:noFill/>
          <a:ln w="25400">
            <a:solidFill>
              <a:schemeClr val="tx1"/>
            </a:solidFill>
            <a:round/>
            <a:headEnd type="none" w="sm" len="sm"/>
            <a:tailEnd type="none" w="sm" len="sm"/>
          </a:ln>
        </p:spPr>
        <p:txBody>
          <a:bodyPr wrap="none" anchor="ctr"/>
          <a:lstStyle/>
          <a:p>
            <a:endParaRPr lang="en-US" dirty="0"/>
          </a:p>
        </p:txBody>
      </p:sp>
      <p:sp>
        <p:nvSpPr>
          <p:cNvPr id="54296" name="Rectangle 1093"/>
          <p:cNvSpPr>
            <a:spLocks noChangeArrowheads="1"/>
          </p:cNvSpPr>
          <p:nvPr/>
        </p:nvSpPr>
        <p:spPr bwMode="gray">
          <a:xfrm rot="-5400000">
            <a:off x="1019175"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dirty="0">
                <a:solidFill>
                  <a:srgbClr val="FFFFFF"/>
                </a:solidFill>
                <a:latin typeface="Century Gothic" pitchFamily="34" charset="0"/>
              </a:rPr>
              <a:t>Extent</a:t>
            </a:r>
          </a:p>
        </p:txBody>
      </p:sp>
      <p:sp>
        <p:nvSpPr>
          <p:cNvPr id="54297" name="Rectangle 1094"/>
          <p:cNvSpPr>
            <a:spLocks noChangeArrowheads="1"/>
          </p:cNvSpPr>
          <p:nvPr/>
        </p:nvSpPr>
        <p:spPr bwMode="gray">
          <a:xfrm rot="-5400000">
            <a:off x="1644650"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dirty="0">
                <a:solidFill>
                  <a:srgbClr val="FFFFFF"/>
                </a:solidFill>
                <a:latin typeface="Century Gothic" pitchFamily="34" charset="0"/>
              </a:rPr>
              <a:t>Extent</a:t>
            </a:r>
          </a:p>
        </p:txBody>
      </p:sp>
      <p:sp>
        <p:nvSpPr>
          <p:cNvPr id="54298" name="Rectangle 1095"/>
          <p:cNvSpPr>
            <a:spLocks noChangeArrowheads="1"/>
          </p:cNvSpPr>
          <p:nvPr/>
        </p:nvSpPr>
        <p:spPr bwMode="gray">
          <a:xfrm rot="-5400000">
            <a:off x="2271713"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dirty="0">
                <a:solidFill>
                  <a:srgbClr val="FFFFFF"/>
                </a:solidFill>
                <a:latin typeface="Century Gothic" pitchFamily="34" charset="0"/>
              </a:rPr>
              <a:t>Extent</a:t>
            </a:r>
          </a:p>
        </p:txBody>
      </p:sp>
      <p:sp>
        <p:nvSpPr>
          <p:cNvPr id="54299" name="Rectangle 1096"/>
          <p:cNvSpPr>
            <a:spLocks noChangeArrowheads="1"/>
          </p:cNvSpPr>
          <p:nvPr/>
        </p:nvSpPr>
        <p:spPr bwMode="gray">
          <a:xfrm rot="-5400000">
            <a:off x="3089275"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dirty="0">
                <a:solidFill>
                  <a:srgbClr val="FFFFFF"/>
                </a:solidFill>
                <a:latin typeface="Century Gothic" pitchFamily="34" charset="0"/>
              </a:rPr>
              <a:t>Extent</a:t>
            </a:r>
          </a:p>
        </p:txBody>
      </p:sp>
      <p:sp>
        <p:nvSpPr>
          <p:cNvPr id="54300" name="Rectangle 1097"/>
          <p:cNvSpPr>
            <a:spLocks noChangeArrowheads="1"/>
          </p:cNvSpPr>
          <p:nvPr/>
        </p:nvSpPr>
        <p:spPr bwMode="gray">
          <a:xfrm rot="-5400000">
            <a:off x="3713163"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dirty="0">
                <a:solidFill>
                  <a:srgbClr val="FFFFFF"/>
                </a:solidFill>
                <a:latin typeface="Century Gothic" pitchFamily="34" charset="0"/>
              </a:rPr>
              <a:t>Extent</a:t>
            </a:r>
          </a:p>
        </p:txBody>
      </p:sp>
      <p:sp>
        <p:nvSpPr>
          <p:cNvPr id="54301" name="Rectangle 1098"/>
          <p:cNvSpPr>
            <a:spLocks noChangeArrowheads="1"/>
          </p:cNvSpPr>
          <p:nvPr/>
        </p:nvSpPr>
        <p:spPr bwMode="gray">
          <a:xfrm rot="-5400000">
            <a:off x="4340225"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dirty="0">
                <a:solidFill>
                  <a:srgbClr val="FFFFFF"/>
                </a:solidFill>
                <a:latin typeface="Century Gothic" pitchFamily="34" charset="0"/>
              </a:rPr>
              <a:t>Extent</a:t>
            </a:r>
          </a:p>
        </p:txBody>
      </p:sp>
      <p:sp>
        <p:nvSpPr>
          <p:cNvPr id="54302" name="Rectangle 1099"/>
          <p:cNvSpPr>
            <a:spLocks noChangeArrowheads="1"/>
          </p:cNvSpPr>
          <p:nvPr/>
        </p:nvSpPr>
        <p:spPr bwMode="gray">
          <a:xfrm rot="-5400000">
            <a:off x="4965700"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dirty="0">
                <a:solidFill>
                  <a:srgbClr val="FFFFFF"/>
                </a:solidFill>
                <a:latin typeface="Century Gothic" pitchFamily="34" charset="0"/>
              </a:rPr>
              <a:t>Extent</a:t>
            </a:r>
          </a:p>
        </p:txBody>
      </p:sp>
      <p:sp>
        <p:nvSpPr>
          <p:cNvPr id="54303" name="Rectangle 1100"/>
          <p:cNvSpPr>
            <a:spLocks noChangeArrowheads="1"/>
          </p:cNvSpPr>
          <p:nvPr/>
        </p:nvSpPr>
        <p:spPr bwMode="gray">
          <a:xfrm rot="-5400000">
            <a:off x="5592763"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dirty="0">
                <a:solidFill>
                  <a:srgbClr val="FFFFFF"/>
                </a:solidFill>
                <a:latin typeface="Century Gothic" pitchFamily="34" charset="0"/>
              </a:rPr>
              <a:t>Extent</a:t>
            </a:r>
          </a:p>
        </p:txBody>
      </p:sp>
      <p:sp>
        <p:nvSpPr>
          <p:cNvPr id="54304" name="Rectangle 1101"/>
          <p:cNvSpPr>
            <a:spLocks noChangeArrowheads="1"/>
          </p:cNvSpPr>
          <p:nvPr/>
        </p:nvSpPr>
        <p:spPr bwMode="gray">
          <a:xfrm rot="-5400000">
            <a:off x="6219825"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dirty="0">
                <a:solidFill>
                  <a:srgbClr val="FFFFFF"/>
                </a:solidFill>
                <a:latin typeface="Century Gothic" pitchFamily="34" charset="0"/>
              </a:rPr>
              <a:t>Extent</a:t>
            </a:r>
          </a:p>
        </p:txBody>
      </p:sp>
      <p:sp>
        <p:nvSpPr>
          <p:cNvPr id="54305" name="Rectangle 1102"/>
          <p:cNvSpPr>
            <a:spLocks noChangeArrowheads="1"/>
          </p:cNvSpPr>
          <p:nvPr/>
        </p:nvSpPr>
        <p:spPr bwMode="auto">
          <a:xfrm>
            <a:off x="825500" y="4575175"/>
            <a:ext cx="7620000" cy="1182688"/>
          </a:xfrm>
          <a:prstGeom prst="rect">
            <a:avLst/>
          </a:prstGeom>
          <a:noFill/>
          <a:ln w="12700">
            <a:solidFill>
              <a:schemeClr val="tx1"/>
            </a:solidFill>
            <a:prstDash val="sysDot"/>
            <a:miter lim="800000"/>
            <a:headEnd/>
            <a:tailEnd/>
          </a:ln>
        </p:spPr>
        <p:txBody>
          <a:bodyPr wrap="none" lIns="97332" tIns="48667" rIns="97332" bIns="48667" anchor="b"/>
          <a:lstStyle/>
          <a:p>
            <a:pPr defTabSz="966788"/>
            <a:r>
              <a:rPr lang="en-US" altLang="en-US" sz="2200" dirty="0">
                <a:solidFill>
                  <a:srgbClr val="0033CC"/>
                </a:solidFill>
                <a:latin typeface="Arial Black" pitchFamily="34" charset="0"/>
              </a:rPr>
              <a:t>Disk Storage - Database Extents</a:t>
            </a:r>
          </a:p>
        </p:txBody>
      </p:sp>
      <p:sp>
        <p:nvSpPr>
          <p:cNvPr id="54306" name="Rectangle 1103"/>
          <p:cNvSpPr>
            <a:spLocks noChangeArrowheads="1"/>
          </p:cNvSpPr>
          <p:nvPr/>
        </p:nvSpPr>
        <p:spPr bwMode="gray">
          <a:xfrm rot="-5400000">
            <a:off x="825500" y="1576388"/>
            <a:ext cx="1131887" cy="325438"/>
          </a:xfrm>
          <a:prstGeom prst="rect">
            <a:avLst/>
          </a:prstGeom>
          <a:solidFill>
            <a:schemeClr val="accent4">
              <a:lumMod val="60000"/>
              <a:lumOff val="40000"/>
            </a:schemeClr>
          </a:solidFill>
          <a:ln w="9525">
            <a:noFill/>
            <a:miter lim="800000"/>
            <a:headEnd/>
            <a:tailEnd/>
          </a:ln>
        </p:spPr>
        <p:txBody>
          <a:bodyPr lIns="97332" tIns="48667" rIns="97332" bIns="48667">
            <a:spAutoFit/>
          </a:bodyPr>
          <a:lstStyle/>
          <a:p>
            <a:pPr defTabSz="966788"/>
            <a:r>
              <a:rPr lang="en-US" altLang="en-US" sz="1500" dirty="0">
                <a:latin typeface="Century Gothic" pitchFamily="34" charset="0"/>
              </a:rPr>
              <a:t>Table A</a:t>
            </a:r>
          </a:p>
        </p:txBody>
      </p:sp>
      <p:sp>
        <p:nvSpPr>
          <p:cNvPr id="54307" name="Rectangle 1104"/>
          <p:cNvSpPr>
            <a:spLocks noChangeArrowheads="1"/>
          </p:cNvSpPr>
          <p:nvPr/>
        </p:nvSpPr>
        <p:spPr bwMode="gray">
          <a:xfrm rot="-5400000">
            <a:off x="1312069" y="1575594"/>
            <a:ext cx="1131887" cy="327025"/>
          </a:xfrm>
          <a:prstGeom prst="rect">
            <a:avLst/>
          </a:prstGeom>
          <a:solidFill>
            <a:schemeClr val="accent4">
              <a:lumMod val="60000"/>
              <a:lumOff val="40000"/>
            </a:schemeClr>
          </a:solidFill>
          <a:ln w="9525">
            <a:noFill/>
            <a:miter lim="800000"/>
            <a:headEnd/>
            <a:tailEnd/>
          </a:ln>
        </p:spPr>
        <p:txBody>
          <a:bodyPr lIns="97332" tIns="48667" rIns="97332" bIns="48667">
            <a:spAutoFit/>
          </a:bodyPr>
          <a:lstStyle/>
          <a:p>
            <a:pPr defTabSz="966788"/>
            <a:r>
              <a:rPr lang="en-US" altLang="en-US" sz="1500" dirty="0">
                <a:latin typeface="Century Gothic" pitchFamily="34" charset="0"/>
              </a:rPr>
              <a:t>Table B</a:t>
            </a:r>
          </a:p>
        </p:txBody>
      </p:sp>
      <p:sp>
        <p:nvSpPr>
          <p:cNvPr id="41" name="Rectangle 1105"/>
          <p:cNvSpPr>
            <a:spLocks noChangeArrowheads="1"/>
          </p:cNvSpPr>
          <p:nvPr/>
        </p:nvSpPr>
        <p:spPr bwMode="gray">
          <a:xfrm rot="16200000">
            <a:off x="1802606" y="1569244"/>
            <a:ext cx="1131888" cy="336550"/>
          </a:xfrm>
          <a:prstGeom prst="rect">
            <a:avLst/>
          </a:prstGeom>
          <a:solidFill>
            <a:schemeClr val="accent1">
              <a:lumMod val="40000"/>
              <a:lumOff val="60000"/>
            </a:schemeClr>
          </a:solidFill>
          <a:ln w="9525">
            <a:solidFill>
              <a:schemeClr val="accent1">
                <a:lumMod val="40000"/>
                <a:lumOff val="60000"/>
              </a:schemeClr>
            </a:solidFill>
            <a:miter lim="800000"/>
            <a:headEnd/>
            <a:tailEnd/>
          </a:ln>
          <a:effectLst/>
        </p:spPr>
        <p:txBody>
          <a:bodyPr lIns="97332" tIns="48667" rIns="97332" bIns="48667">
            <a:spAutoFit/>
          </a:bodyPr>
          <a:lstStyle/>
          <a:p>
            <a:pPr defTabSz="966788" fontAlgn="auto">
              <a:spcAft>
                <a:spcPts val="0"/>
              </a:spcAft>
              <a:defRPr/>
            </a:pPr>
            <a:r>
              <a:rPr lang="en-US" altLang="en-US" sz="1500" dirty="0">
                <a:latin typeface="+mn-lt"/>
              </a:rPr>
              <a:t>Index A-1</a:t>
            </a:r>
          </a:p>
        </p:txBody>
      </p:sp>
      <p:sp>
        <p:nvSpPr>
          <p:cNvPr id="42" name="Rectangle 1106"/>
          <p:cNvSpPr>
            <a:spLocks noChangeArrowheads="1"/>
          </p:cNvSpPr>
          <p:nvPr/>
        </p:nvSpPr>
        <p:spPr bwMode="gray">
          <a:xfrm rot="16200000">
            <a:off x="2291556" y="1569244"/>
            <a:ext cx="1131888" cy="336550"/>
          </a:xfrm>
          <a:prstGeom prst="rect">
            <a:avLst/>
          </a:prstGeom>
          <a:solidFill>
            <a:schemeClr val="accent1">
              <a:lumMod val="40000"/>
              <a:lumOff val="60000"/>
            </a:schemeClr>
          </a:solidFill>
          <a:ln w="9525">
            <a:solidFill>
              <a:schemeClr val="accent1">
                <a:lumMod val="40000"/>
                <a:lumOff val="60000"/>
              </a:schemeClr>
            </a:solidFill>
            <a:miter lim="800000"/>
            <a:headEnd/>
            <a:tailEnd/>
          </a:ln>
          <a:effectLst/>
        </p:spPr>
        <p:txBody>
          <a:bodyPr lIns="97332" tIns="48667" rIns="97332" bIns="48667">
            <a:spAutoFit/>
          </a:bodyPr>
          <a:lstStyle/>
          <a:p>
            <a:pPr defTabSz="966788" fontAlgn="auto">
              <a:spcAft>
                <a:spcPts val="0"/>
              </a:spcAft>
              <a:defRPr/>
            </a:pPr>
            <a:r>
              <a:rPr lang="en-US" altLang="en-US" sz="1500" dirty="0">
                <a:latin typeface="+mn-lt"/>
              </a:rPr>
              <a:t>Index B-1</a:t>
            </a:r>
          </a:p>
        </p:txBody>
      </p:sp>
      <p:sp>
        <p:nvSpPr>
          <p:cNvPr id="54310" name="Rectangle 1107"/>
          <p:cNvSpPr>
            <a:spLocks noChangeArrowheads="1"/>
          </p:cNvSpPr>
          <p:nvPr/>
        </p:nvSpPr>
        <p:spPr bwMode="gray">
          <a:xfrm rot="-5400000">
            <a:off x="2953544" y="1575594"/>
            <a:ext cx="1131887" cy="327025"/>
          </a:xfrm>
          <a:prstGeom prst="rect">
            <a:avLst/>
          </a:prstGeom>
          <a:solidFill>
            <a:schemeClr val="accent4">
              <a:lumMod val="60000"/>
              <a:lumOff val="40000"/>
            </a:schemeClr>
          </a:solidFill>
          <a:ln w="9525">
            <a:noFill/>
            <a:miter lim="800000"/>
            <a:headEnd/>
            <a:tailEnd/>
          </a:ln>
        </p:spPr>
        <p:txBody>
          <a:bodyPr lIns="97332" tIns="48667" rIns="97332" bIns="48667">
            <a:spAutoFit/>
          </a:bodyPr>
          <a:lstStyle/>
          <a:p>
            <a:pPr defTabSz="966788"/>
            <a:r>
              <a:rPr lang="en-US" altLang="en-US" sz="1500" dirty="0">
                <a:latin typeface="Century Gothic" pitchFamily="34" charset="0"/>
              </a:rPr>
              <a:t>Table C</a:t>
            </a:r>
          </a:p>
        </p:txBody>
      </p:sp>
      <p:sp>
        <p:nvSpPr>
          <p:cNvPr id="54311" name="Rectangle 1108"/>
          <p:cNvSpPr>
            <a:spLocks noChangeArrowheads="1"/>
          </p:cNvSpPr>
          <p:nvPr/>
        </p:nvSpPr>
        <p:spPr bwMode="gray">
          <a:xfrm rot="-5400000">
            <a:off x="3441700" y="1574801"/>
            <a:ext cx="1131887" cy="328612"/>
          </a:xfrm>
          <a:prstGeom prst="rect">
            <a:avLst/>
          </a:prstGeom>
          <a:solidFill>
            <a:schemeClr val="accent4">
              <a:lumMod val="60000"/>
              <a:lumOff val="40000"/>
            </a:schemeClr>
          </a:solidFill>
          <a:ln w="9525">
            <a:noFill/>
            <a:miter lim="800000"/>
            <a:headEnd/>
            <a:tailEnd/>
          </a:ln>
        </p:spPr>
        <p:txBody>
          <a:bodyPr lIns="97332" tIns="48667" rIns="97332" bIns="48667">
            <a:spAutoFit/>
          </a:bodyPr>
          <a:lstStyle/>
          <a:p>
            <a:pPr defTabSz="966788"/>
            <a:r>
              <a:rPr lang="en-US" altLang="en-US" sz="1500" dirty="0">
                <a:latin typeface="Century Gothic" pitchFamily="34" charset="0"/>
              </a:rPr>
              <a:t>Table D</a:t>
            </a:r>
          </a:p>
        </p:txBody>
      </p:sp>
      <p:sp>
        <p:nvSpPr>
          <p:cNvPr id="45" name="Rectangle 1109"/>
          <p:cNvSpPr>
            <a:spLocks noChangeArrowheads="1"/>
          </p:cNvSpPr>
          <p:nvPr/>
        </p:nvSpPr>
        <p:spPr bwMode="gray">
          <a:xfrm rot="16200000">
            <a:off x="3937000" y="1549400"/>
            <a:ext cx="1130300" cy="336550"/>
          </a:xfrm>
          <a:prstGeom prst="rect">
            <a:avLst/>
          </a:prstGeom>
          <a:solidFill>
            <a:schemeClr val="accent1">
              <a:lumMod val="40000"/>
              <a:lumOff val="60000"/>
            </a:schemeClr>
          </a:solidFill>
          <a:ln w="9525">
            <a:solidFill>
              <a:schemeClr val="accent1">
                <a:lumMod val="40000"/>
                <a:lumOff val="60000"/>
              </a:schemeClr>
            </a:solidFill>
            <a:miter lim="800000"/>
            <a:headEnd/>
            <a:tailEnd/>
          </a:ln>
          <a:effectLst/>
        </p:spPr>
        <p:txBody>
          <a:bodyPr lIns="97332" tIns="48667" rIns="97332" bIns="48667">
            <a:spAutoFit/>
          </a:bodyPr>
          <a:lstStyle/>
          <a:p>
            <a:pPr defTabSz="966788" fontAlgn="auto">
              <a:spcAft>
                <a:spcPts val="0"/>
              </a:spcAft>
              <a:defRPr/>
            </a:pPr>
            <a:r>
              <a:rPr lang="en-US" altLang="en-US" sz="1500" dirty="0">
                <a:latin typeface="+mn-lt"/>
              </a:rPr>
              <a:t>Index C-1</a:t>
            </a:r>
          </a:p>
        </p:txBody>
      </p:sp>
      <p:sp>
        <p:nvSpPr>
          <p:cNvPr id="46" name="Rectangle 1110"/>
          <p:cNvSpPr>
            <a:spLocks noChangeArrowheads="1"/>
          </p:cNvSpPr>
          <p:nvPr/>
        </p:nvSpPr>
        <p:spPr bwMode="gray">
          <a:xfrm rot="16200000">
            <a:off x="4416425" y="1568451"/>
            <a:ext cx="1133475" cy="336550"/>
          </a:xfrm>
          <a:prstGeom prst="rect">
            <a:avLst/>
          </a:prstGeom>
          <a:solidFill>
            <a:schemeClr val="accent1">
              <a:lumMod val="40000"/>
              <a:lumOff val="60000"/>
            </a:schemeClr>
          </a:solidFill>
          <a:ln w="9525">
            <a:solidFill>
              <a:schemeClr val="accent1">
                <a:lumMod val="40000"/>
                <a:lumOff val="60000"/>
              </a:schemeClr>
            </a:solidFill>
            <a:miter lim="800000"/>
            <a:headEnd/>
            <a:tailEnd/>
          </a:ln>
          <a:effectLst/>
        </p:spPr>
        <p:txBody>
          <a:bodyPr lIns="97332" tIns="48667" rIns="97332" bIns="48667">
            <a:spAutoFit/>
          </a:bodyPr>
          <a:lstStyle/>
          <a:p>
            <a:pPr defTabSz="966788" fontAlgn="auto">
              <a:spcAft>
                <a:spcPts val="0"/>
              </a:spcAft>
              <a:defRPr/>
            </a:pPr>
            <a:r>
              <a:rPr lang="en-US" altLang="en-US" sz="1500" dirty="0">
                <a:latin typeface="+mn-lt"/>
              </a:rPr>
              <a:t>Index D-1</a:t>
            </a:r>
          </a:p>
        </p:txBody>
      </p:sp>
      <p:sp>
        <p:nvSpPr>
          <p:cNvPr id="47" name="Rectangle 1111"/>
          <p:cNvSpPr>
            <a:spLocks noChangeArrowheads="1"/>
          </p:cNvSpPr>
          <p:nvPr/>
        </p:nvSpPr>
        <p:spPr bwMode="gray">
          <a:xfrm rot="16200000">
            <a:off x="4903787" y="1568451"/>
            <a:ext cx="1133475" cy="336550"/>
          </a:xfrm>
          <a:prstGeom prst="rect">
            <a:avLst/>
          </a:prstGeom>
          <a:solidFill>
            <a:schemeClr val="accent1">
              <a:lumMod val="40000"/>
              <a:lumOff val="60000"/>
            </a:schemeClr>
          </a:solidFill>
          <a:ln w="9525">
            <a:solidFill>
              <a:schemeClr val="accent1">
                <a:lumMod val="40000"/>
                <a:lumOff val="60000"/>
              </a:schemeClr>
            </a:solidFill>
            <a:miter lim="800000"/>
            <a:headEnd/>
            <a:tailEnd/>
          </a:ln>
          <a:effectLst/>
        </p:spPr>
        <p:txBody>
          <a:bodyPr lIns="97332" tIns="48667" rIns="97332" bIns="48667">
            <a:spAutoFit/>
          </a:bodyPr>
          <a:lstStyle/>
          <a:p>
            <a:pPr defTabSz="966788" fontAlgn="auto">
              <a:spcAft>
                <a:spcPts val="0"/>
              </a:spcAft>
              <a:defRPr/>
            </a:pPr>
            <a:r>
              <a:rPr lang="en-US" altLang="en-US" sz="1500" dirty="0">
                <a:latin typeface="+mn-lt"/>
              </a:rPr>
              <a:t>Index E-1</a:t>
            </a:r>
          </a:p>
        </p:txBody>
      </p:sp>
      <p:sp>
        <p:nvSpPr>
          <p:cNvPr id="54315" name="Rectangle 1112"/>
          <p:cNvSpPr>
            <a:spLocks noChangeArrowheads="1"/>
          </p:cNvSpPr>
          <p:nvPr/>
        </p:nvSpPr>
        <p:spPr bwMode="gray">
          <a:xfrm rot="-5400000">
            <a:off x="5815806" y="1346994"/>
            <a:ext cx="1133475" cy="782638"/>
          </a:xfrm>
          <a:prstGeom prst="rect">
            <a:avLst/>
          </a:prstGeom>
          <a:solidFill>
            <a:schemeClr val="accent4">
              <a:lumMod val="60000"/>
              <a:lumOff val="40000"/>
            </a:schemeClr>
          </a:solidFill>
          <a:ln w="9525">
            <a:noFill/>
            <a:miter lim="800000"/>
            <a:headEnd/>
            <a:tailEnd/>
          </a:ln>
        </p:spPr>
        <p:txBody>
          <a:bodyPr lIns="97332" tIns="48667" rIns="97332" bIns="48667">
            <a:spAutoFit/>
          </a:bodyPr>
          <a:lstStyle/>
          <a:p>
            <a:pPr defTabSz="966788"/>
            <a:endParaRPr lang="en-US" altLang="en-US" sz="1500" dirty="0">
              <a:latin typeface="Century Gothic" pitchFamily="34" charset="0"/>
            </a:endParaRPr>
          </a:p>
          <a:p>
            <a:pPr defTabSz="966788"/>
            <a:r>
              <a:rPr lang="en-US" altLang="en-US" sz="1500" dirty="0">
                <a:latin typeface="Century Gothic" pitchFamily="34" charset="0"/>
              </a:rPr>
              <a:t>Table E</a:t>
            </a:r>
          </a:p>
          <a:p>
            <a:pPr defTabSz="966788"/>
            <a:endParaRPr lang="en-US" altLang="en-US" sz="1500" dirty="0">
              <a:latin typeface="Century Gothic" pitchFamily="34" charset="0"/>
            </a:endParaRPr>
          </a:p>
        </p:txBody>
      </p:sp>
      <p:sp>
        <p:nvSpPr>
          <p:cNvPr id="54316" name="Rectangle 1113"/>
          <p:cNvSpPr>
            <a:spLocks noChangeArrowheads="1"/>
          </p:cNvSpPr>
          <p:nvPr/>
        </p:nvSpPr>
        <p:spPr bwMode="gray">
          <a:xfrm>
            <a:off x="7051675" y="2378075"/>
            <a:ext cx="1184275" cy="495300"/>
          </a:xfrm>
          <a:prstGeom prst="rect">
            <a:avLst/>
          </a:prstGeom>
          <a:solidFill>
            <a:srgbClr val="FF9900"/>
          </a:solidFill>
          <a:ln w="9525">
            <a:noFill/>
            <a:miter lim="800000"/>
            <a:headEnd/>
            <a:tailEnd/>
          </a:ln>
        </p:spPr>
        <p:txBody>
          <a:bodyPr wrap="none" lIns="97332" tIns="48667" rIns="97332" bIns="48667" anchor="ctr"/>
          <a:lstStyle/>
          <a:p>
            <a:pPr algn="ctr" defTabSz="966788"/>
            <a:r>
              <a:rPr lang="en-US" altLang="en-US" sz="2100" dirty="0">
                <a:latin typeface="Century Gothic" pitchFamily="34" charset="0"/>
              </a:rPr>
              <a:t>Area 9</a:t>
            </a:r>
          </a:p>
        </p:txBody>
      </p:sp>
      <p:sp>
        <p:nvSpPr>
          <p:cNvPr id="54317" name="Rectangle 1114"/>
          <p:cNvSpPr>
            <a:spLocks noChangeArrowheads="1"/>
          </p:cNvSpPr>
          <p:nvPr/>
        </p:nvSpPr>
        <p:spPr bwMode="gray">
          <a:xfrm>
            <a:off x="7366000" y="3014663"/>
            <a:ext cx="555625" cy="1273175"/>
          </a:xfrm>
          <a:prstGeom prst="rect">
            <a:avLst/>
          </a:prstGeom>
          <a:solidFill>
            <a:schemeClr val="folHlink"/>
          </a:solidFill>
          <a:ln w="9525">
            <a:noFill/>
            <a:miter lim="800000"/>
            <a:headEnd/>
            <a:tailEnd/>
          </a:ln>
        </p:spPr>
        <p:txBody>
          <a:bodyPr wrap="none" anchor="ctr"/>
          <a:lstStyle/>
          <a:p>
            <a:endParaRPr lang="en-US" dirty="0">
              <a:latin typeface="Century Gothic" pitchFamily="34" charset="0"/>
            </a:endParaRPr>
          </a:p>
        </p:txBody>
      </p:sp>
      <p:sp>
        <p:nvSpPr>
          <p:cNvPr id="54318" name="Line 1115"/>
          <p:cNvSpPr>
            <a:spLocks noChangeShapeType="1"/>
          </p:cNvSpPr>
          <p:nvPr/>
        </p:nvSpPr>
        <p:spPr bwMode="auto">
          <a:xfrm>
            <a:off x="7670800" y="4271963"/>
            <a:ext cx="0" cy="927100"/>
          </a:xfrm>
          <a:prstGeom prst="line">
            <a:avLst/>
          </a:prstGeom>
          <a:noFill/>
          <a:ln w="25400">
            <a:solidFill>
              <a:schemeClr val="tx1"/>
            </a:solidFill>
            <a:round/>
            <a:headEnd type="none" w="sm" len="sm"/>
            <a:tailEnd type="none" w="sm" len="sm"/>
          </a:ln>
        </p:spPr>
        <p:txBody>
          <a:bodyPr wrap="none" anchor="ctr"/>
          <a:lstStyle/>
          <a:p>
            <a:endParaRPr lang="en-US" dirty="0"/>
          </a:p>
        </p:txBody>
      </p:sp>
      <p:sp>
        <p:nvSpPr>
          <p:cNvPr id="54319" name="Rectangle 1116"/>
          <p:cNvSpPr>
            <a:spLocks noChangeArrowheads="1"/>
          </p:cNvSpPr>
          <p:nvPr/>
        </p:nvSpPr>
        <p:spPr bwMode="gray">
          <a:xfrm rot="-5400000">
            <a:off x="7169150"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dirty="0">
                <a:solidFill>
                  <a:srgbClr val="FFFFFF"/>
                </a:solidFill>
                <a:latin typeface="Century Gothic" pitchFamily="34" charset="0"/>
              </a:rPr>
              <a:t>Extent</a:t>
            </a:r>
          </a:p>
        </p:txBody>
      </p:sp>
      <p:sp>
        <p:nvSpPr>
          <p:cNvPr id="53" name="Rectangle 1117"/>
          <p:cNvSpPr>
            <a:spLocks noChangeArrowheads="1"/>
          </p:cNvSpPr>
          <p:nvPr/>
        </p:nvSpPr>
        <p:spPr bwMode="gray">
          <a:xfrm rot="16200000">
            <a:off x="7051675" y="1339851"/>
            <a:ext cx="1133475" cy="793750"/>
          </a:xfrm>
          <a:prstGeom prst="rect">
            <a:avLst/>
          </a:prstGeom>
          <a:solidFill>
            <a:schemeClr val="accent1">
              <a:lumMod val="40000"/>
              <a:lumOff val="60000"/>
            </a:schemeClr>
          </a:solidFill>
          <a:ln w="9525">
            <a:solidFill>
              <a:schemeClr val="accent1">
                <a:lumMod val="40000"/>
                <a:lumOff val="60000"/>
              </a:schemeClr>
            </a:solidFill>
            <a:miter lim="800000"/>
            <a:headEnd/>
            <a:tailEnd/>
          </a:ln>
          <a:effectLst/>
        </p:spPr>
        <p:txBody>
          <a:bodyPr lIns="97332" tIns="48667" rIns="97332" bIns="48667">
            <a:spAutoFit/>
          </a:bodyPr>
          <a:lstStyle/>
          <a:p>
            <a:pPr defTabSz="966788" fontAlgn="auto">
              <a:spcAft>
                <a:spcPts val="0"/>
              </a:spcAft>
              <a:defRPr/>
            </a:pPr>
            <a:endParaRPr lang="en-US" altLang="en-US" sz="1500" dirty="0">
              <a:latin typeface="+mn-lt"/>
            </a:endParaRPr>
          </a:p>
          <a:p>
            <a:pPr defTabSz="966788" fontAlgn="auto">
              <a:spcAft>
                <a:spcPts val="0"/>
              </a:spcAft>
              <a:defRPr/>
            </a:pPr>
            <a:r>
              <a:rPr lang="en-US" altLang="en-US" sz="1500" dirty="0">
                <a:latin typeface="+mn-lt"/>
              </a:rPr>
              <a:t>Index E</a:t>
            </a:r>
          </a:p>
          <a:p>
            <a:pPr defTabSz="966788" fontAlgn="auto">
              <a:spcAft>
                <a:spcPts val="0"/>
              </a:spcAft>
              <a:defRPr/>
            </a:pPr>
            <a:endParaRPr lang="en-US" altLang="en-US" sz="1500" dirty="0">
              <a:latin typeface="+mn-lt"/>
            </a:endParaRPr>
          </a:p>
        </p:txBody>
      </p:sp>
      <p:sp>
        <p:nvSpPr>
          <p:cNvPr id="54321" name="AutoShape 1118"/>
          <p:cNvSpPr>
            <a:spLocks noChangeArrowheads="1"/>
          </p:cNvSpPr>
          <p:nvPr/>
        </p:nvSpPr>
        <p:spPr bwMode="auto">
          <a:xfrm>
            <a:off x="993775" y="4630738"/>
            <a:ext cx="993775"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dirty="0">
              <a:latin typeface="Century Gothic" pitchFamily="34" charset="0"/>
            </a:endParaRPr>
          </a:p>
        </p:txBody>
      </p:sp>
      <p:sp>
        <p:nvSpPr>
          <p:cNvPr id="54322" name="AutoShape 1119"/>
          <p:cNvSpPr>
            <a:spLocks noChangeArrowheads="1"/>
          </p:cNvSpPr>
          <p:nvPr/>
        </p:nvSpPr>
        <p:spPr bwMode="auto">
          <a:xfrm>
            <a:off x="1627188" y="4764088"/>
            <a:ext cx="995362" cy="198437"/>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dirty="0">
              <a:latin typeface="Century Gothic" pitchFamily="34" charset="0"/>
            </a:endParaRPr>
          </a:p>
        </p:txBody>
      </p:sp>
      <p:sp>
        <p:nvSpPr>
          <p:cNvPr id="54323" name="AutoShape 1120"/>
          <p:cNvSpPr>
            <a:spLocks noChangeArrowheads="1"/>
          </p:cNvSpPr>
          <p:nvPr/>
        </p:nvSpPr>
        <p:spPr bwMode="auto">
          <a:xfrm>
            <a:off x="2243138" y="4895850"/>
            <a:ext cx="995362"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dirty="0">
              <a:latin typeface="Century Gothic" pitchFamily="34" charset="0"/>
            </a:endParaRPr>
          </a:p>
        </p:txBody>
      </p:sp>
      <p:sp>
        <p:nvSpPr>
          <p:cNvPr id="54324" name="AutoShape 1121"/>
          <p:cNvSpPr>
            <a:spLocks noChangeArrowheads="1"/>
          </p:cNvSpPr>
          <p:nvPr/>
        </p:nvSpPr>
        <p:spPr bwMode="auto">
          <a:xfrm>
            <a:off x="3076575" y="4630738"/>
            <a:ext cx="993775"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dirty="0">
              <a:latin typeface="Century Gothic" pitchFamily="34" charset="0"/>
            </a:endParaRPr>
          </a:p>
        </p:txBody>
      </p:sp>
      <p:sp>
        <p:nvSpPr>
          <p:cNvPr id="54325" name="AutoShape 1122"/>
          <p:cNvSpPr>
            <a:spLocks noChangeArrowheads="1"/>
          </p:cNvSpPr>
          <p:nvPr/>
        </p:nvSpPr>
        <p:spPr bwMode="auto">
          <a:xfrm>
            <a:off x="3692525" y="4764088"/>
            <a:ext cx="993775" cy="198437"/>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dirty="0">
              <a:latin typeface="Century Gothic" pitchFamily="34" charset="0"/>
            </a:endParaRPr>
          </a:p>
        </p:txBody>
      </p:sp>
      <p:sp>
        <p:nvSpPr>
          <p:cNvPr id="54326" name="AutoShape 1123"/>
          <p:cNvSpPr>
            <a:spLocks noChangeArrowheads="1"/>
          </p:cNvSpPr>
          <p:nvPr/>
        </p:nvSpPr>
        <p:spPr bwMode="auto">
          <a:xfrm>
            <a:off x="4306888" y="4895850"/>
            <a:ext cx="995362"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dirty="0">
              <a:latin typeface="Century Gothic" pitchFamily="34" charset="0"/>
            </a:endParaRPr>
          </a:p>
        </p:txBody>
      </p:sp>
      <p:sp>
        <p:nvSpPr>
          <p:cNvPr id="54327" name="AutoShape 1124"/>
          <p:cNvSpPr>
            <a:spLocks noChangeArrowheads="1"/>
          </p:cNvSpPr>
          <p:nvPr/>
        </p:nvSpPr>
        <p:spPr bwMode="auto">
          <a:xfrm>
            <a:off x="4943475" y="5086350"/>
            <a:ext cx="992188" cy="198438"/>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dirty="0">
              <a:latin typeface="Century Gothic" pitchFamily="34" charset="0"/>
            </a:endParaRPr>
          </a:p>
        </p:txBody>
      </p:sp>
      <p:sp>
        <p:nvSpPr>
          <p:cNvPr id="54328" name="AutoShape 1125"/>
          <p:cNvSpPr>
            <a:spLocks noChangeArrowheads="1"/>
          </p:cNvSpPr>
          <p:nvPr/>
        </p:nvSpPr>
        <p:spPr bwMode="auto">
          <a:xfrm>
            <a:off x="5527675" y="4697413"/>
            <a:ext cx="995363" cy="198437"/>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dirty="0">
              <a:latin typeface="Century Gothic" pitchFamily="34" charset="0"/>
            </a:endParaRPr>
          </a:p>
        </p:txBody>
      </p:sp>
      <p:sp>
        <p:nvSpPr>
          <p:cNvPr id="54329" name="AutoShape 1126"/>
          <p:cNvSpPr>
            <a:spLocks noChangeArrowheads="1"/>
          </p:cNvSpPr>
          <p:nvPr/>
        </p:nvSpPr>
        <p:spPr bwMode="auto">
          <a:xfrm>
            <a:off x="6180138" y="4883150"/>
            <a:ext cx="995362" cy="198438"/>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dirty="0">
              <a:latin typeface="Century Gothic" pitchFamily="34" charset="0"/>
            </a:endParaRPr>
          </a:p>
        </p:txBody>
      </p:sp>
      <p:sp>
        <p:nvSpPr>
          <p:cNvPr id="54330" name="AutoShape 1127"/>
          <p:cNvSpPr>
            <a:spLocks noChangeArrowheads="1"/>
          </p:cNvSpPr>
          <p:nvPr/>
        </p:nvSpPr>
        <p:spPr bwMode="auto">
          <a:xfrm>
            <a:off x="7170738" y="5006975"/>
            <a:ext cx="995362"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dirty="0">
              <a:latin typeface="Century Gothic"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OpenEdge Structure File</a:t>
            </a:r>
          </a:p>
        </p:txBody>
      </p:sp>
      <p:sp>
        <p:nvSpPr>
          <p:cNvPr id="5632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OpenEdge Database Structure File</a:t>
            </a:r>
          </a:p>
        </p:txBody>
      </p:sp>
      <p:pic>
        <p:nvPicPr>
          <p:cNvPr id="56323" name="Picture 3"/>
          <p:cNvPicPr>
            <a:picLocks noChangeAspect="1" noChangeArrowheads="1"/>
          </p:cNvPicPr>
          <p:nvPr/>
        </p:nvPicPr>
        <p:blipFill>
          <a:blip r:embed="rId3" cstate="print"/>
          <a:srcRect/>
          <a:stretch>
            <a:fillRect/>
          </a:stretch>
        </p:blipFill>
        <p:spPr bwMode="auto">
          <a:xfrm>
            <a:off x="334963" y="981075"/>
            <a:ext cx="7737475" cy="4229100"/>
          </a:xfrm>
          <a:prstGeom prst="rect">
            <a:avLst/>
          </a:prstGeom>
          <a:noFill/>
          <a:ln w="9525">
            <a:noFill/>
            <a:miter lim="800000"/>
            <a:headEnd/>
            <a:tailEnd/>
          </a:ln>
        </p:spPr>
      </p:pic>
      <p:sp>
        <p:nvSpPr>
          <p:cNvPr id="56324" name="TextBox 34"/>
          <p:cNvSpPr txBox="1">
            <a:spLocks noChangeArrowheads="1"/>
          </p:cNvSpPr>
          <p:nvPr/>
        </p:nvSpPr>
        <p:spPr bwMode="auto">
          <a:xfrm>
            <a:off x="392113" y="5472113"/>
            <a:ext cx="7866062" cy="366712"/>
          </a:xfrm>
          <a:prstGeom prst="rect">
            <a:avLst/>
          </a:prstGeom>
          <a:noFill/>
          <a:ln w="9525">
            <a:noFill/>
            <a:miter lim="800000"/>
            <a:headEnd/>
            <a:tailEnd/>
          </a:ln>
        </p:spPr>
        <p:txBody>
          <a:bodyPr>
            <a:spAutoFit/>
          </a:bodyPr>
          <a:lstStyle/>
          <a:p>
            <a:r>
              <a:rPr lang="en-US" dirty="0">
                <a:latin typeface="Century Gothic" pitchFamily="34" charset="0"/>
              </a:rPr>
              <a:t>It is best to keep RPB and DC size the same as supplied by </a:t>
            </a:r>
            <a:r>
              <a:rPr lang="en-US" dirty="0" smtClean="0">
                <a:latin typeface="Century Gothic" pitchFamily="34" charset="0"/>
              </a:rPr>
              <a:t>QAD</a:t>
            </a:r>
            <a:endParaRPr lang="en-US" dirty="0">
              <a:latin typeface="Century Gothic"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Building a New Database</a:t>
            </a:r>
          </a:p>
        </p:txBody>
      </p:sp>
      <p:sp>
        <p:nvSpPr>
          <p:cNvPr id="4" name="Content Placeholder 3"/>
          <p:cNvSpPr>
            <a:spLocks noGrp="1"/>
          </p:cNvSpPr>
          <p:nvPr>
            <p:ph idx="1"/>
          </p:nvPr>
        </p:nvSpPr>
        <p:spPr>
          <a:xfrm>
            <a:off x="696913" y="1116013"/>
            <a:ext cx="7399337" cy="4878387"/>
          </a:xfrm>
        </p:spPr>
        <p:txBody>
          <a:bodyPr/>
          <a:lstStyle/>
          <a:p>
            <a:pPr eaLnBrk="1" fontAlgn="auto" hangingPunct="1">
              <a:lnSpc>
                <a:spcPct val="95000"/>
              </a:lnSpc>
              <a:spcAft>
                <a:spcPts val="0"/>
              </a:spcAft>
              <a:buNone/>
              <a:defRPr/>
            </a:pPr>
            <a:r>
              <a:rPr lang="en-US" dirty="0" smtClean="0">
                <a:solidFill>
                  <a:srgbClr val="737373"/>
                </a:solidFill>
                <a:latin typeface="+mn-lt"/>
              </a:rPr>
              <a:t>#</a:t>
            </a:r>
            <a:r>
              <a:rPr lang="en-US" dirty="0" smtClean="0">
                <a:solidFill>
                  <a:srgbClr val="737373"/>
                </a:solidFill>
                <a:latin typeface="+mn-lt"/>
              </a:rPr>
              <a:t>prostrct</a:t>
            </a:r>
            <a:r>
              <a:rPr lang="en-US" dirty="0" smtClean="0">
                <a:solidFill>
                  <a:srgbClr val="737373"/>
                </a:solidFill>
                <a:latin typeface="+mn-lt"/>
              </a:rPr>
              <a:t> create &lt;</a:t>
            </a:r>
            <a:r>
              <a:rPr lang="en-US" dirty="0" smtClean="0">
                <a:solidFill>
                  <a:srgbClr val="737373"/>
                </a:solidFill>
                <a:latin typeface="+mn-lt"/>
              </a:rPr>
              <a:t>dbname</a:t>
            </a:r>
            <a:r>
              <a:rPr lang="en-US" dirty="0" smtClean="0">
                <a:solidFill>
                  <a:srgbClr val="737373"/>
                </a:solidFill>
                <a:latin typeface="+mn-lt"/>
              </a:rPr>
              <a:t>&gt; [-</a:t>
            </a:r>
            <a:r>
              <a:rPr lang="en-US" dirty="0" smtClean="0">
                <a:solidFill>
                  <a:srgbClr val="737373"/>
                </a:solidFill>
                <a:latin typeface="+mn-lt"/>
              </a:rPr>
              <a:t>blocksize</a:t>
            </a:r>
            <a:r>
              <a:rPr lang="en-US" dirty="0" smtClean="0">
                <a:solidFill>
                  <a:srgbClr val="737373"/>
                </a:solidFill>
                <a:latin typeface="+mn-lt"/>
              </a:rPr>
              <a:t> </a:t>
            </a:r>
            <a:r>
              <a:rPr lang="en-US" i="1" dirty="0" smtClean="0">
                <a:solidFill>
                  <a:srgbClr val="737373"/>
                </a:solidFill>
                <a:latin typeface="+mn-lt"/>
              </a:rPr>
              <a:t>size</a:t>
            </a:r>
            <a:r>
              <a:rPr lang="en-US" dirty="0" smtClean="0">
                <a:solidFill>
                  <a:srgbClr val="737373"/>
                </a:solidFill>
                <a:latin typeface="+mn-lt"/>
              </a:rPr>
              <a:t>]</a:t>
            </a: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5837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Using </a:t>
            </a:r>
            <a:r>
              <a:rPr lang="en-US" sz="2400" dirty="0" smtClean="0"/>
              <a:t>prostrct</a:t>
            </a:r>
            <a:r>
              <a:rPr lang="en-US" sz="2400" dirty="0" smtClean="0"/>
              <a:t> create to build a new database</a:t>
            </a:r>
          </a:p>
        </p:txBody>
      </p:sp>
      <p:pic>
        <p:nvPicPr>
          <p:cNvPr id="58372" name="Picture 2"/>
          <p:cNvPicPr>
            <a:picLocks noChangeAspect="1" noChangeArrowheads="1"/>
          </p:cNvPicPr>
          <p:nvPr/>
        </p:nvPicPr>
        <p:blipFill>
          <a:blip r:embed="rId3" cstate="print"/>
          <a:srcRect/>
          <a:stretch>
            <a:fillRect/>
          </a:stretch>
        </p:blipFill>
        <p:spPr bwMode="auto">
          <a:xfrm>
            <a:off x="966788" y="1771650"/>
            <a:ext cx="6783387" cy="3074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Copying the QAD Databases</a:t>
            </a:r>
          </a:p>
        </p:txBody>
      </p:sp>
      <p:sp>
        <p:nvSpPr>
          <p:cNvPr id="60418" name="Content Placeholder 3"/>
          <p:cNvSpPr>
            <a:spLocks noGrp="1"/>
          </p:cNvSpPr>
          <p:nvPr>
            <p:ph idx="1"/>
          </p:nvPr>
        </p:nvSpPr>
        <p:spPr bwMode="auto">
          <a:xfrm>
            <a:off x="406632" y="1174069"/>
            <a:ext cx="8412480" cy="4878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buNone/>
            </a:pPr>
            <a:r>
              <a:rPr lang="en-US" sz="2000" dirty="0" smtClean="0">
                <a:solidFill>
                  <a:srgbClr val="737373"/>
                </a:solidFill>
              </a:rPr>
              <a:t>#</a:t>
            </a:r>
            <a:r>
              <a:rPr lang="en-US" sz="2000" dirty="0" smtClean="0">
                <a:solidFill>
                  <a:srgbClr val="737373"/>
                </a:solidFill>
              </a:rPr>
              <a:t>procopy</a:t>
            </a:r>
            <a:r>
              <a:rPr lang="en-US" sz="2000" dirty="0" smtClean="0">
                <a:solidFill>
                  <a:srgbClr val="737373"/>
                </a:solidFill>
              </a:rPr>
              <a:t> &lt;QAD default DB&gt; &lt;target&gt;</a:t>
            </a:r>
          </a:p>
          <a:p>
            <a:pPr marL="0" indent="0" eaLnBrk="1" hangingPunct="1">
              <a:lnSpc>
                <a:spcPct val="95000"/>
              </a:lnSpc>
              <a:buClr>
                <a:srgbClr val="FF9900"/>
              </a:buClr>
              <a:buNone/>
            </a:pPr>
            <a:r>
              <a:rPr lang="en-US" sz="2000" dirty="0" smtClean="0">
                <a:solidFill>
                  <a:srgbClr val="737373"/>
                </a:solidFill>
              </a:rPr>
              <a:t>Note that the source database must have the same number of storage areas and block sizes.</a:t>
            </a:r>
          </a:p>
          <a:p>
            <a:pPr eaLnBrk="1" hangingPunct="1">
              <a:lnSpc>
                <a:spcPct val="95000"/>
              </a:lnSpc>
              <a:buClr>
                <a:srgbClr val="FF9900"/>
              </a:buClr>
            </a:pPr>
            <a:r>
              <a:rPr lang="en-US" sz="2000" dirty="0" smtClean="0">
                <a:solidFill>
                  <a:srgbClr val="737373"/>
                </a:solidFill>
              </a:rPr>
              <a:t>And these must have the same RPB and DC settings.</a:t>
            </a:r>
          </a:p>
          <a:p>
            <a:pPr eaLnBrk="1" hangingPunct="1">
              <a:lnSpc>
                <a:spcPct val="95000"/>
              </a:lnSpc>
              <a:buClr>
                <a:srgbClr val="FF9900"/>
              </a:buClr>
            </a:pPr>
            <a:r>
              <a:rPr lang="en-US" sz="2000" dirty="0" smtClean="0">
                <a:solidFill>
                  <a:srgbClr val="737373"/>
                </a:solidFill>
              </a:rPr>
              <a:t>If you wish to change these, a dump and reload is needed.</a:t>
            </a:r>
          </a:p>
          <a:p>
            <a:pPr eaLnBrk="1" hangingPunct="1">
              <a:lnSpc>
                <a:spcPct val="95000"/>
              </a:lnSpc>
              <a:buClr>
                <a:srgbClr val="FF9900"/>
              </a:buClr>
              <a:buFont typeface="Arial" charset="0"/>
              <a:buNone/>
            </a:pPr>
            <a:endParaRPr lang="en-US" sz="1600" b="1"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60419" name="Subtitle 6"/>
          <p:cNvSpPr>
            <a:spLocks noGrp="1"/>
          </p:cNvSpPr>
          <p:nvPr>
            <p:ph type="subTitle" idx="13"/>
          </p:nvPr>
        </p:nvSpPr>
        <p:spPr bwMode="auto">
          <a:xfrm>
            <a:off x="173037" y="341313"/>
            <a:ext cx="8523287" cy="834344"/>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Using </a:t>
            </a:r>
            <a:r>
              <a:rPr lang="en-US" sz="2400" dirty="0" smtClean="0"/>
              <a:t>procopy</a:t>
            </a:r>
            <a:r>
              <a:rPr lang="en-US" sz="2400" dirty="0" smtClean="0"/>
              <a:t> to Populate the Database with Default QAD Data</a:t>
            </a:r>
          </a:p>
          <a:p>
            <a:pPr eaLnBrk="1" hangingPunct="1"/>
            <a:endParaRPr lang="en-US" sz="2400" dirty="0" smtClean="0"/>
          </a:p>
        </p:txBody>
      </p:sp>
      <p:pic>
        <p:nvPicPr>
          <p:cNvPr id="60420" name="Picture 2"/>
          <p:cNvPicPr>
            <a:picLocks noChangeAspect="1" noChangeArrowheads="1"/>
          </p:cNvPicPr>
          <p:nvPr/>
        </p:nvPicPr>
        <p:blipFill>
          <a:blip r:embed="rId3" cstate="print"/>
          <a:srcRect/>
          <a:stretch>
            <a:fillRect/>
          </a:stretch>
        </p:blipFill>
        <p:spPr bwMode="auto">
          <a:xfrm>
            <a:off x="205241" y="3324456"/>
            <a:ext cx="8770937" cy="22494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Building a New Database</a:t>
            </a:r>
          </a:p>
        </p:txBody>
      </p:sp>
      <p:sp>
        <p:nvSpPr>
          <p:cNvPr id="62466" name="Content Placeholder 3"/>
          <p:cNvSpPr>
            <a:spLocks noGrp="1"/>
          </p:cNvSpPr>
          <p:nvPr>
            <p:ph idx="1"/>
          </p:nvPr>
        </p:nvSpPr>
        <p:spPr bwMode="auto">
          <a:xfrm>
            <a:off x="696913" y="1116013"/>
            <a:ext cx="7399337" cy="4878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a:t>
            </a:r>
            <a:r>
              <a:rPr lang="en-US" dirty="0" smtClean="0">
                <a:solidFill>
                  <a:srgbClr val="737373"/>
                </a:solidFill>
              </a:rPr>
              <a:t>prostrct</a:t>
            </a:r>
            <a:r>
              <a:rPr lang="en-US" dirty="0" smtClean="0">
                <a:solidFill>
                  <a:srgbClr val="737373"/>
                </a:solidFill>
              </a:rPr>
              <a:t> list &lt;</a:t>
            </a:r>
            <a:r>
              <a:rPr lang="en-US" dirty="0" smtClean="0">
                <a:solidFill>
                  <a:srgbClr val="737373"/>
                </a:solidFill>
              </a:rPr>
              <a:t>dbname</a:t>
            </a:r>
            <a:r>
              <a:rPr lang="en-US" dirty="0" smtClean="0">
                <a:solidFill>
                  <a:srgbClr val="737373"/>
                </a:solidFill>
              </a:rPr>
              <a:t>&gt;</a:t>
            </a:r>
          </a:p>
          <a:p>
            <a:pPr lvl="1" eaLnBrk="1" hangingPunct="1">
              <a:lnSpc>
                <a:spcPct val="95000"/>
              </a:lnSpc>
              <a:buClr>
                <a:srgbClr val="FF9900"/>
              </a:buClr>
            </a:pPr>
            <a:r>
              <a:rPr lang="en-US" dirty="0" smtClean="0">
                <a:solidFill>
                  <a:srgbClr val="737373"/>
                </a:solidFill>
              </a:rPr>
              <a:t>Creates &lt;</a:t>
            </a:r>
            <a:r>
              <a:rPr lang="en-US" dirty="0" smtClean="0">
                <a:solidFill>
                  <a:srgbClr val="737373"/>
                </a:solidFill>
              </a:rPr>
              <a:t>dbname</a:t>
            </a:r>
            <a:r>
              <a:rPr lang="en-US" dirty="0" smtClean="0">
                <a:solidFill>
                  <a:srgbClr val="737373"/>
                </a:solidFill>
              </a:rPr>
              <a:t>&gt;.</a:t>
            </a:r>
            <a:r>
              <a:rPr lang="en-US" dirty="0" smtClean="0">
                <a:solidFill>
                  <a:srgbClr val="737373"/>
                </a:solidFill>
              </a:rPr>
              <a:t>st</a:t>
            </a:r>
            <a:r>
              <a:rPr lang="en-US" dirty="0" smtClean="0">
                <a:solidFill>
                  <a:srgbClr val="737373"/>
                </a:solidFill>
              </a:rPr>
              <a:t> file in same directory</a:t>
            </a:r>
          </a:p>
          <a:p>
            <a:pPr lvl="1" eaLnBrk="1" hangingPunct="1">
              <a:lnSpc>
                <a:spcPct val="95000"/>
              </a:lnSpc>
              <a:buClr>
                <a:srgbClr val="FF9900"/>
              </a:buClr>
            </a:pPr>
            <a:r>
              <a:rPr lang="en-US" dirty="0" smtClean="0">
                <a:solidFill>
                  <a:srgbClr val="737373"/>
                </a:solidFill>
              </a:rPr>
              <a:t>Essential you do this, for database emergency repair and maintenance reasons</a:t>
            </a:r>
          </a:p>
          <a:p>
            <a:pPr eaLnBrk="1" hangingPunct="1">
              <a:lnSpc>
                <a:spcPct val="95000"/>
              </a:lnSpc>
              <a:buClr>
                <a:srgbClr val="FF9900"/>
              </a:buClr>
            </a:pPr>
            <a:r>
              <a:rPr lang="en-US" dirty="0" smtClean="0">
                <a:solidFill>
                  <a:srgbClr val="737373"/>
                </a:solidFill>
              </a:rPr>
              <a:t>#</a:t>
            </a:r>
            <a:r>
              <a:rPr lang="en-US" dirty="0" smtClean="0">
                <a:solidFill>
                  <a:srgbClr val="737373"/>
                </a:solidFill>
              </a:rPr>
              <a:t>prostrct</a:t>
            </a:r>
            <a:r>
              <a:rPr lang="en-US" dirty="0" smtClean="0">
                <a:solidFill>
                  <a:srgbClr val="737373"/>
                </a:solidFill>
              </a:rPr>
              <a:t> statistics &lt;</a:t>
            </a:r>
            <a:r>
              <a:rPr lang="en-US" dirty="0" smtClean="0">
                <a:solidFill>
                  <a:srgbClr val="737373"/>
                </a:solidFill>
              </a:rPr>
              <a:t>dbname</a:t>
            </a:r>
            <a:r>
              <a:rPr lang="en-US" dirty="0" smtClean="0">
                <a:solidFill>
                  <a:srgbClr val="737373"/>
                </a:solidFill>
              </a:rPr>
              <a:t>&gt;</a:t>
            </a:r>
          </a:p>
          <a:p>
            <a:pPr marL="290513" lvl="1" indent="0" eaLnBrk="1" hangingPunct="1">
              <a:lnSpc>
                <a:spcPct val="95000"/>
              </a:lnSpc>
              <a:buClr>
                <a:srgbClr val="FF9900"/>
              </a:buClr>
              <a:buNone/>
            </a:pPr>
            <a:r>
              <a:rPr lang="en-US" dirty="0" smtClean="0">
                <a:solidFill>
                  <a:srgbClr val="737373"/>
                </a:solidFill>
              </a:rPr>
              <a:t>Shows Database Statistics</a:t>
            </a:r>
          </a:p>
          <a:p>
            <a:pPr lvl="2" eaLnBrk="1" hangingPunct="1">
              <a:lnSpc>
                <a:spcPct val="95000"/>
              </a:lnSpc>
              <a:buClr>
                <a:srgbClr val="FF9900"/>
              </a:buClr>
              <a:buFont typeface="Century Gothic" pitchFamily="34" charset="0"/>
              <a:buChar char="−"/>
            </a:pPr>
            <a:r>
              <a:rPr lang="en-US" dirty="0" smtClean="0">
                <a:solidFill>
                  <a:srgbClr val="737373"/>
                </a:solidFill>
              </a:rPr>
              <a:t> DB, BI, and AI block sizes</a:t>
            </a:r>
          </a:p>
          <a:p>
            <a:pPr lvl="2" eaLnBrk="1" hangingPunct="1">
              <a:lnSpc>
                <a:spcPct val="95000"/>
              </a:lnSpc>
              <a:buClr>
                <a:srgbClr val="FF9900"/>
              </a:buClr>
              <a:buFont typeface="Century Gothic" pitchFamily="34" charset="0"/>
              <a:buChar char="−"/>
            </a:pPr>
            <a:r>
              <a:rPr lang="en-US" dirty="0" smtClean="0">
                <a:solidFill>
                  <a:srgbClr val="737373"/>
                </a:solidFill>
              </a:rPr>
              <a:t> Storage Areas (active, empty, and total blocks)</a:t>
            </a:r>
          </a:p>
          <a:p>
            <a:pPr lvl="2" eaLnBrk="1" hangingPunct="1">
              <a:lnSpc>
                <a:spcPct val="95000"/>
              </a:lnSpc>
              <a:buClr>
                <a:srgbClr val="FF9900"/>
              </a:buClr>
              <a:buFont typeface="Century Gothic" pitchFamily="34" charset="0"/>
              <a:buChar char="−"/>
            </a:pPr>
            <a:r>
              <a:rPr lang="en-US" dirty="0" smtClean="0">
                <a:solidFill>
                  <a:srgbClr val="737373"/>
                </a:solidFill>
              </a:rPr>
              <a:t> The last database backup date and time</a:t>
            </a: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sz="1600" b="1"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62467" name="Subtitle 6"/>
          <p:cNvSpPr>
            <a:spLocks noGrp="1"/>
          </p:cNvSpPr>
          <p:nvPr>
            <p:ph type="subTitle" idx="13"/>
          </p:nvPr>
        </p:nvSpPr>
        <p:spPr bwMode="auto">
          <a:xfrm>
            <a:off x="173037" y="341313"/>
            <a:ext cx="852328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400" dirty="0" smtClean="0"/>
              <a:t>Using </a:t>
            </a:r>
            <a:r>
              <a:rPr lang="en-US" sz="2400" dirty="0" smtClean="0"/>
              <a:t>prostrct</a:t>
            </a:r>
            <a:r>
              <a:rPr lang="en-US" sz="2400" dirty="0" smtClean="0"/>
              <a:t> list and statistics to See Structure Data</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Using the New Database</a:t>
            </a:r>
          </a:p>
        </p:txBody>
      </p:sp>
      <p:sp>
        <p:nvSpPr>
          <p:cNvPr id="4" name="Content Placeholder 3"/>
          <p:cNvSpPr>
            <a:spLocks noGrp="1"/>
          </p:cNvSpPr>
          <p:nvPr>
            <p:ph idx="1"/>
          </p:nvPr>
        </p:nvSpPr>
        <p:spPr>
          <a:xfrm>
            <a:off x="696913" y="1116013"/>
            <a:ext cx="7399337" cy="4878387"/>
          </a:xfrm>
        </p:spPr>
        <p:txBody>
          <a:bodyPr/>
          <a:lstStyle/>
          <a:p>
            <a:pPr marL="0" indent="0" eaLnBrk="1" fontAlgn="auto" hangingPunct="1">
              <a:lnSpc>
                <a:spcPct val="95000"/>
              </a:lnSpc>
              <a:spcAft>
                <a:spcPts val="0"/>
              </a:spcAft>
              <a:buNone/>
              <a:defRPr/>
            </a:pPr>
            <a:r>
              <a:rPr lang="en-US" dirty="0" smtClean="0">
                <a:solidFill>
                  <a:srgbClr val="737373"/>
                </a:solidFill>
                <a:latin typeface="+mn-lt"/>
              </a:rPr>
              <a:t>Once the Production databases are sized, created and populated, you must change the scripts to access them</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t>
            </a:r>
            <a:r>
              <a:rPr lang="en-US" dirty="0" smtClean="0">
                <a:solidFill>
                  <a:srgbClr val="737373"/>
                </a:solidFill>
                <a:latin typeface="+mn-lt"/>
              </a:rPr>
              <a:t>envs</a:t>
            </a:r>
            <a:r>
              <a:rPr lang="en-US" dirty="0" smtClean="0">
                <a:solidFill>
                  <a:srgbClr val="737373"/>
                </a:solidFill>
                <a:latin typeface="+mn-lt"/>
              </a:rPr>
              <a:t>/[</a:t>
            </a:r>
            <a:r>
              <a:rPr lang="en-US" dirty="0" smtClean="0">
                <a:solidFill>
                  <a:srgbClr val="737373"/>
                </a:solidFill>
                <a:latin typeface="+mn-lt"/>
              </a:rPr>
              <a:t>env</a:t>
            </a:r>
            <a:r>
              <a:rPr lang="en-US" dirty="0" smtClean="0">
                <a:solidFill>
                  <a:srgbClr val="737373"/>
                </a:solidFill>
                <a:latin typeface="+mn-lt"/>
              </a:rPr>
              <a:t>]/scripts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Start / Stop / Client / Check / </a:t>
            </a:r>
            <a:r>
              <a:rPr lang="en-US" dirty="0" smtClean="0">
                <a:solidFill>
                  <a:srgbClr val="737373"/>
                </a:solidFill>
                <a:latin typeface="+mn-lt"/>
              </a:rPr>
              <a:t>Connmgr</a:t>
            </a:r>
            <a:r>
              <a:rPr lang="en-US" dirty="0" smtClean="0">
                <a:solidFill>
                  <a:srgbClr val="737373"/>
                </a:solidFill>
                <a:latin typeface="+mn-lt"/>
              </a:rPr>
              <a:t> / Telnet</a:t>
            </a:r>
          </a:p>
          <a:p>
            <a:pPr marL="290513" lvl="2" indent="0" eaLnBrk="1" fontAlgn="auto" hangingPunct="1">
              <a:lnSpc>
                <a:spcPct val="95000"/>
              </a:lnSpc>
              <a:spcAft>
                <a:spcPts val="0"/>
              </a:spcAft>
              <a:buNone/>
              <a:defRPr/>
            </a:pPr>
            <a:r>
              <a:rPr lang="en-US" dirty="0" smtClean="0">
                <a:solidFill>
                  <a:srgbClr val="737373"/>
                </a:solidFill>
                <a:latin typeface="+mn-lt"/>
              </a:rPr>
              <a:t>base-live-set.pf</a:t>
            </a: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451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Changing Scripts to Use the New Database</a:t>
            </a:r>
          </a:p>
        </p:txBody>
      </p:sp>
      <p:pic>
        <p:nvPicPr>
          <p:cNvPr id="64516" name="Picture 2"/>
          <p:cNvPicPr>
            <a:picLocks noChangeAspect="1" noChangeArrowheads="1"/>
          </p:cNvPicPr>
          <p:nvPr/>
        </p:nvPicPr>
        <p:blipFill>
          <a:blip r:embed="rId3" cstate="print"/>
          <a:srcRect/>
          <a:stretch>
            <a:fillRect/>
          </a:stretch>
        </p:blipFill>
        <p:spPr bwMode="auto">
          <a:xfrm>
            <a:off x="1155700" y="4094163"/>
            <a:ext cx="6137275" cy="1770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Using the New Database</a:t>
            </a:r>
          </a:p>
        </p:txBody>
      </p:sp>
      <p:sp>
        <p:nvSpPr>
          <p:cNvPr id="4" name="Content Placeholder 3"/>
          <p:cNvSpPr>
            <a:spLocks noGrp="1"/>
          </p:cNvSpPr>
          <p:nvPr>
            <p:ph idx="1"/>
          </p:nvPr>
        </p:nvSpPr>
        <p:spPr>
          <a:xfrm>
            <a:off x="696913" y="1116013"/>
            <a:ext cx="7999412" cy="4878387"/>
          </a:xfrm>
        </p:spPr>
        <p:txBody>
          <a:bodyPr/>
          <a:lstStyle/>
          <a:p>
            <a:pPr eaLnBrk="1" fontAlgn="auto" hangingPunct="1">
              <a:lnSpc>
                <a:spcPct val="95000"/>
              </a:lnSpc>
              <a:spcAft>
                <a:spcPts val="0"/>
              </a:spcAft>
              <a:buNone/>
              <a:defRPr/>
            </a:pPr>
            <a:r>
              <a:rPr lang="en-US" dirty="0" smtClean="0">
                <a:solidFill>
                  <a:srgbClr val="737373"/>
                </a:solidFill>
                <a:latin typeface="+mn-lt"/>
              </a:rPr>
              <a:t>You must also change the following files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t>
            </a:r>
            <a:r>
              <a:rPr lang="en-US" dirty="0" smtClean="0">
                <a:solidFill>
                  <a:srgbClr val="737373"/>
                </a:solidFill>
                <a:latin typeface="+mn-lt"/>
              </a:rPr>
              <a:t>envs</a:t>
            </a:r>
            <a:r>
              <a:rPr lang="en-US" dirty="0" smtClean="0">
                <a:solidFill>
                  <a:srgbClr val="737373"/>
                </a:solidFill>
                <a:latin typeface="+mn-lt"/>
              </a:rPr>
              <a:t>/[</a:t>
            </a:r>
            <a:r>
              <a:rPr lang="en-US" dirty="0" smtClean="0">
                <a:solidFill>
                  <a:srgbClr val="737373"/>
                </a:solidFill>
                <a:latin typeface="+mn-lt"/>
              </a:rPr>
              <a:t>env</a:t>
            </a:r>
            <a:r>
              <a:rPr lang="en-US" dirty="0" smtClean="0">
                <a:solidFill>
                  <a:srgbClr val="737373"/>
                </a:solidFill>
                <a:latin typeface="+mn-lt"/>
              </a:rPr>
              <a:t>]/</a:t>
            </a:r>
            <a:r>
              <a:rPr lang="en-US" dirty="0" smtClean="0">
                <a:solidFill>
                  <a:srgbClr val="737373"/>
                </a:solidFill>
                <a:latin typeface="+mn-lt"/>
              </a:rPr>
              <a:t>configs</a:t>
            </a:r>
            <a:r>
              <a:rPr lang="en-US" dirty="0" smtClean="0">
                <a:solidFill>
                  <a:srgbClr val="737373"/>
                </a:solidFill>
                <a:latin typeface="+mn-lt"/>
              </a:rPr>
              <a:t>/server.xml</a:t>
            </a:r>
          </a:p>
          <a:p>
            <a:pPr lvl="2" eaLnBrk="1" fontAlgn="auto" hangingPunct="1">
              <a:lnSpc>
                <a:spcPct val="95000"/>
              </a:lnSpc>
              <a:spcAft>
                <a:spcPts val="0"/>
              </a:spcAft>
              <a:buFont typeface="Arial" pitchFamily="34" charset="0"/>
              <a:buNone/>
              <a:defRPr/>
            </a:pPr>
            <a:r>
              <a:rPr lang="en-US" dirty="0" smtClean="0">
                <a:solidFill>
                  <a:srgbClr val="737373"/>
                </a:solidFill>
                <a:latin typeface="+mn-lt"/>
              </a:rPr>
              <a:t>&lt;database&gt;&lt;./database&gt;</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Start / Stop / Client / Check / </a:t>
            </a:r>
            <a:r>
              <a:rPr lang="en-US" dirty="0" smtClean="0">
                <a:solidFill>
                  <a:srgbClr val="737373"/>
                </a:solidFill>
                <a:latin typeface="+mn-lt"/>
              </a:rPr>
              <a:t>Connmgr</a:t>
            </a:r>
            <a:r>
              <a:rPr lang="en-US" dirty="0" smtClean="0">
                <a:solidFill>
                  <a:srgbClr val="737373"/>
                </a:solidFill>
                <a:latin typeface="+mn-lt"/>
              </a:rPr>
              <a:t> / Telnet</a:t>
            </a:r>
          </a:p>
          <a:p>
            <a:pPr lvl="2" eaLnBrk="1" fontAlgn="auto" hangingPunct="1">
              <a:lnSpc>
                <a:spcPct val="95000"/>
              </a:lnSpc>
              <a:spcAft>
                <a:spcPts val="0"/>
              </a:spcAft>
              <a:buNone/>
              <a:defRPr/>
            </a:pPr>
            <a:r>
              <a:rPr lang="en-US" dirty="0" smtClean="0">
                <a:solidFill>
                  <a:srgbClr val="737373"/>
                </a:solidFill>
                <a:latin typeface="+mn-lt"/>
              </a:rPr>
              <a:t>base-live-set.pf</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Any backup, batch, daemon, or other scripts that will be used to access the databases</a:t>
            </a: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6563" name="Subtitle 6"/>
          <p:cNvSpPr>
            <a:spLocks noGrp="1"/>
          </p:cNvSpPr>
          <p:nvPr>
            <p:ph type="subTitle" idx="13"/>
          </p:nvPr>
        </p:nvSpPr>
        <p:spPr bwMode="auto">
          <a:xfrm>
            <a:off x="173037" y="341313"/>
            <a:ext cx="852328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Changing Scripts to Use the New Database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Advanced </a:t>
            </a:r>
            <a:r>
              <a:rPr lang="en-US" dirty="0" smtClean="0">
                <a:solidFill>
                  <a:srgbClr val="BFBFBF"/>
                </a:solidFill>
              </a:rPr>
              <a:t>prostrct</a:t>
            </a:r>
            <a:endParaRPr lang="en-US" dirty="0" smtClean="0">
              <a:solidFill>
                <a:srgbClr val="BFBFBF"/>
              </a:solidFill>
            </a:endParaRPr>
          </a:p>
        </p:txBody>
      </p:sp>
      <p:sp>
        <p:nvSpPr>
          <p:cNvPr id="4" name="Content Placeholder 3"/>
          <p:cNvSpPr>
            <a:spLocks noGrp="1"/>
          </p:cNvSpPr>
          <p:nvPr>
            <p:ph idx="1"/>
          </p:nvPr>
        </p:nvSpPr>
        <p:spPr>
          <a:xfrm>
            <a:off x="696913" y="1116013"/>
            <a:ext cx="8008937" cy="4878387"/>
          </a:xfrm>
        </p:spPr>
        <p:txBody>
          <a:bodyPr>
            <a:normAutofit fontScale="92500" lnSpcReduction="10000"/>
          </a:bodyPr>
          <a:lstStyle/>
          <a:p>
            <a:pPr marL="231775" indent="-231775" eaLnBrk="1" fontAlgn="auto" hangingPunct="1">
              <a:spcAft>
                <a:spcPts val="0"/>
              </a:spcAft>
              <a:buFont typeface="Arial" pitchFamily="34" charset="0"/>
              <a:buChar char="•"/>
              <a:defRPr/>
            </a:pPr>
            <a:r>
              <a:rPr lang="en-AU" dirty="0" smtClean="0"/>
              <a:t>Adds extents to an existing database</a:t>
            </a:r>
          </a:p>
          <a:p>
            <a:pPr marL="231775" indent="-231775" eaLnBrk="1" fontAlgn="auto" hangingPunct="1">
              <a:spcAft>
                <a:spcPts val="0"/>
              </a:spcAft>
              <a:buFont typeface="Arial" pitchFamily="34" charset="0"/>
              <a:buChar char="•"/>
              <a:defRPr/>
            </a:pPr>
            <a:r>
              <a:rPr lang="en-AU" dirty="0" smtClean="0"/>
              <a:t>Back up your database before adding extents</a:t>
            </a:r>
          </a:p>
          <a:p>
            <a:pPr marL="739775" lvl="1" indent="-282575" eaLnBrk="1" fontAlgn="auto" hangingPunct="1">
              <a:spcBef>
                <a:spcPts val="600"/>
              </a:spcBef>
              <a:spcAft>
                <a:spcPts val="0"/>
              </a:spcAft>
              <a:buFont typeface="Arial" pitchFamily="34" charset="0"/>
              <a:buChar char="–"/>
              <a:defRPr/>
            </a:pPr>
            <a:r>
              <a:rPr lang="en-AU" sz="2000" dirty="0" smtClean="0"/>
              <a:t>Create a new structure file</a:t>
            </a:r>
          </a:p>
          <a:p>
            <a:pPr marL="1257300" lvl="2" indent="-342900" eaLnBrk="1" fontAlgn="auto" hangingPunct="1">
              <a:spcBef>
                <a:spcPts val="600"/>
              </a:spcBef>
              <a:spcAft>
                <a:spcPts val="0"/>
              </a:spcAft>
              <a:buFontTx/>
              <a:buNone/>
              <a:defRPr/>
            </a:pPr>
            <a:r>
              <a:rPr lang="en-AU" sz="1400" dirty="0" smtClean="0">
                <a:latin typeface="Courier New" pitchFamily="49" charset="0"/>
              </a:rPr>
              <a:t># add.st</a:t>
            </a:r>
          </a:p>
          <a:p>
            <a:pPr marL="1257300" lvl="2" indent="-342900" eaLnBrk="1" fontAlgn="auto" hangingPunct="1">
              <a:spcBef>
                <a:spcPts val="0"/>
              </a:spcBef>
              <a:spcAft>
                <a:spcPts val="0"/>
              </a:spcAft>
              <a:buFontTx/>
              <a:buNone/>
              <a:defRPr/>
            </a:pPr>
            <a:r>
              <a:rPr lang="en-AU" sz="1400" dirty="0" smtClean="0">
                <a:latin typeface="Courier New" pitchFamily="49" charset="0"/>
              </a:rPr>
              <a:t>#</a:t>
            </a:r>
          </a:p>
          <a:p>
            <a:pPr marL="1257300" lvl="2" indent="-342900" eaLnBrk="1" fontAlgn="auto" hangingPunct="1">
              <a:spcBef>
                <a:spcPts val="0"/>
              </a:spcBef>
              <a:spcAft>
                <a:spcPts val="0"/>
              </a:spcAft>
              <a:buFontTx/>
              <a:buNone/>
              <a:defRPr/>
            </a:pPr>
            <a:r>
              <a:rPr lang="en-AU" sz="1400" dirty="0" smtClean="0">
                <a:latin typeface="Courier New" pitchFamily="49" charset="0"/>
              </a:rPr>
              <a:t>d “new”,128 . f 2048</a:t>
            </a:r>
          </a:p>
          <a:p>
            <a:pPr marL="1257300" lvl="2" indent="-342900" eaLnBrk="1" fontAlgn="auto" hangingPunct="1">
              <a:spcBef>
                <a:spcPts val="0"/>
              </a:spcBef>
              <a:spcAft>
                <a:spcPts val="0"/>
              </a:spcAft>
              <a:buFontTx/>
              <a:buNone/>
              <a:defRPr/>
            </a:pPr>
            <a:r>
              <a:rPr lang="en-AU" sz="1400" dirty="0" smtClean="0">
                <a:latin typeface="Courier New" pitchFamily="49" charset="0"/>
              </a:rPr>
              <a:t>d “new” .</a:t>
            </a:r>
            <a:endParaRPr lang="en-AU" sz="1800" dirty="0" smtClean="0"/>
          </a:p>
          <a:p>
            <a:pPr marL="739775" lvl="1" indent="-282575" eaLnBrk="1" fontAlgn="auto" hangingPunct="1">
              <a:spcBef>
                <a:spcPts val="600"/>
              </a:spcBef>
              <a:spcAft>
                <a:spcPts val="0"/>
              </a:spcAft>
              <a:buFont typeface="Arial" pitchFamily="34" charset="0"/>
              <a:buChar char="–"/>
              <a:defRPr/>
            </a:pPr>
            <a:r>
              <a:rPr lang="en-AU" sz="2000" dirty="0" smtClean="0"/>
              <a:t>#</a:t>
            </a:r>
            <a:r>
              <a:rPr lang="en-AU" sz="2000" dirty="0" smtClean="0"/>
              <a:t>prostrct</a:t>
            </a:r>
            <a:r>
              <a:rPr lang="en-AU" sz="2000" dirty="0" smtClean="0"/>
              <a:t> add </a:t>
            </a:r>
            <a:r>
              <a:rPr lang="en-AU" sz="2000" i="1" dirty="0" smtClean="0"/>
              <a:t>db-name </a:t>
            </a:r>
            <a:r>
              <a:rPr lang="en-AU" sz="2000" dirty="0" smtClean="0"/>
              <a:t>add.st</a:t>
            </a:r>
          </a:p>
          <a:p>
            <a:pPr marL="1257300" lvl="2" indent="-342900" eaLnBrk="1" fontAlgn="auto" hangingPunct="1">
              <a:spcBef>
                <a:spcPts val="600"/>
              </a:spcBef>
              <a:spcAft>
                <a:spcPts val="0"/>
              </a:spcAft>
              <a:buFontTx/>
              <a:buNone/>
              <a:defRPr/>
            </a:pPr>
            <a:r>
              <a:rPr lang="en-AU" sz="1400" dirty="0" smtClean="0">
                <a:latin typeface="Courier New" pitchFamily="49" charset="0"/>
              </a:rPr>
              <a:t>Formatting extents :</a:t>
            </a:r>
          </a:p>
          <a:p>
            <a:pPr marL="1257300" lvl="2" indent="-342900" eaLnBrk="1" fontAlgn="auto" hangingPunct="1">
              <a:spcBef>
                <a:spcPts val="0"/>
              </a:spcBef>
              <a:spcAft>
                <a:spcPts val="0"/>
              </a:spcAft>
              <a:buFontTx/>
              <a:buNone/>
              <a:defRPr/>
            </a:pPr>
            <a:r>
              <a:rPr lang="en-AU" sz="1400" dirty="0" smtClean="0">
                <a:latin typeface="Courier New" pitchFamily="49" charset="0"/>
              </a:rPr>
              <a:t>Size	area name</a:t>
            </a:r>
          </a:p>
          <a:p>
            <a:pPr marL="1257300" lvl="2" indent="-342900" eaLnBrk="1" fontAlgn="auto" hangingPunct="1">
              <a:spcBef>
                <a:spcPts val="0"/>
              </a:spcBef>
              <a:spcAft>
                <a:spcPts val="0"/>
              </a:spcAft>
              <a:buFontTx/>
              <a:buAutoNum type="arabicPlain" startAt="2048"/>
              <a:defRPr/>
            </a:pPr>
            <a:r>
              <a:rPr lang="en-AU" sz="1400" dirty="0" smtClean="0">
                <a:latin typeface="Courier New" pitchFamily="49" charset="0"/>
              </a:rPr>
              <a:t> 	New	/dr01/eb3/db/new_9.d1 0:03</a:t>
            </a:r>
          </a:p>
          <a:p>
            <a:pPr marL="1257300" lvl="2" indent="-342900" eaLnBrk="1" fontAlgn="auto" hangingPunct="1">
              <a:spcBef>
                <a:spcPts val="0"/>
              </a:spcBef>
              <a:spcAft>
                <a:spcPts val="0"/>
              </a:spcAft>
              <a:buFontTx/>
              <a:buNone/>
              <a:defRPr/>
            </a:pPr>
            <a:r>
              <a:rPr lang="en-AU" sz="1400" dirty="0" smtClean="0">
                <a:latin typeface="Courier New" pitchFamily="49" charset="0"/>
              </a:rPr>
              <a:t>32		New	/dr01/eb3/db/new_9.d1 0:01</a:t>
            </a:r>
          </a:p>
          <a:p>
            <a:pPr marL="739775" lvl="1" indent="-282575" eaLnBrk="1" fontAlgn="auto" hangingPunct="1">
              <a:spcAft>
                <a:spcPts val="0"/>
              </a:spcAft>
              <a:buFont typeface="Arial" pitchFamily="34" charset="0"/>
              <a:buChar char="–"/>
              <a:defRPr/>
            </a:pPr>
            <a:r>
              <a:rPr lang="en-AU" sz="2000" dirty="0" smtClean="0"/>
              <a:t>The new extents are added</a:t>
            </a:r>
          </a:p>
          <a:p>
            <a:pPr marL="0" lvl="2" indent="914400" eaLnBrk="1" fontAlgn="auto" hangingPunct="1">
              <a:spcBef>
                <a:spcPts val="600"/>
              </a:spcBef>
              <a:spcAft>
                <a:spcPts val="0"/>
              </a:spcAft>
              <a:buNone/>
              <a:defRPr/>
            </a:pPr>
            <a:r>
              <a:rPr lang="en-AU" sz="1800" dirty="0" smtClean="0"/>
              <a:t>Remember to use </a:t>
            </a:r>
            <a:r>
              <a:rPr lang="en-AU" sz="1800" dirty="0" smtClean="0"/>
              <a:t>prostrct</a:t>
            </a:r>
            <a:r>
              <a:rPr lang="en-AU" sz="1800" dirty="0" smtClean="0"/>
              <a:t> list to update the structure file</a:t>
            </a:r>
          </a:p>
          <a:p>
            <a:pPr marL="1257300" lvl="2" indent="-342900" eaLnBrk="1" fontAlgn="auto" hangingPunct="1">
              <a:spcBef>
                <a:spcPts val="0"/>
              </a:spcBef>
              <a:spcAft>
                <a:spcPts val="0"/>
              </a:spcAft>
              <a:buFontTx/>
              <a:buNone/>
              <a:defRPr/>
            </a:pPr>
            <a:r>
              <a:rPr lang="en-AU" sz="1400" dirty="0" smtClean="0">
                <a:latin typeface="Courier New" pitchFamily="49" charset="0"/>
              </a:rPr>
              <a:t># add.st</a:t>
            </a:r>
          </a:p>
          <a:p>
            <a:pPr marL="1257300" lvl="2" indent="-342900" eaLnBrk="1" fontAlgn="auto" hangingPunct="1">
              <a:spcBef>
                <a:spcPts val="0"/>
              </a:spcBef>
              <a:spcAft>
                <a:spcPts val="0"/>
              </a:spcAft>
              <a:buFontTx/>
              <a:buNone/>
              <a:defRPr/>
            </a:pPr>
            <a:r>
              <a:rPr lang="en-AU" sz="1400" dirty="0" smtClean="0">
                <a:latin typeface="Courier New" pitchFamily="49" charset="0"/>
              </a:rPr>
              <a:t>#</a:t>
            </a:r>
          </a:p>
          <a:p>
            <a:pPr marL="1257300" lvl="2" indent="-342900" eaLnBrk="1" fontAlgn="auto" hangingPunct="1">
              <a:spcBef>
                <a:spcPts val="0"/>
              </a:spcBef>
              <a:spcAft>
                <a:spcPts val="0"/>
              </a:spcAft>
              <a:buFontTx/>
              <a:buNone/>
              <a:defRPr/>
            </a:pPr>
            <a:r>
              <a:rPr lang="en-AU" sz="1400" dirty="0" smtClean="0">
                <a:latin typeface="Courier New" pitchFamily="49" charset="0"/>
              </a:rPr>
              <a:t>d “new”,128 . f 2048</a:t>
            </a:r>
          </a:p>
          <a:p>
            <a:pPr marL="1257300" lvl="2" indent="-342900" eaLnBrk="1" fontAlgn="auto" hangingPunct="1">
              <a:spcBef>
                <a:spcPts val="0"/>
              </a:spcBef>
              <a:spcAft>
                <a:spcPts val="0"/>
              </a:spcAft>
              <a:buFontTx/>
              <a:buNone/>
              <a:defRPr/>
            </a:pPr>
            <a:r>
              <a:rPr lang="en-AU" sz="1400" dirty="0" smtClean="0">
                <a:latin typeface="Courier New" pitchFamily="49" charset="0"/>
              </a:rPr>
              <a:t>d “new” .</a:t>
            </a:r>
            <a:endParaRPr lang="en-US" sz="1400" dirty="0" smtClean="0">
              <a:latin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861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Advanced: </a:t>
            </a:r>
            <a:r>
              <a:rPr lang="en-US" sz="2400" dirty="0" smtClean="0"/>
              <a:t>prostrct</a:t>
            </a:r>
            <a:r>
              <a:rPr lang="en-US" sz="2400" dirty="0" smtClean="0"/>
              <a:t> add [online]</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Advanced </a:t>
            </a:r>
            <a:r>
              <a:rPr lang="en-US" dirty="0" smtClean="0">
                <a:solidFill>
                  <a:srgbClr val="BFBFBF"/>
                </a:solidFill>
              </a:rPr>
              <a:t>prostrct</a:t>
            </a:r>
            <a:endParaRPr lang="en-US" dirty="0" smtClean="0">
              <a:solidFill>
                <a:srgbClr val="BFBFBF"/>
              </a:solidFill>
            </a:endParaRPr>
          </a:p>
        </p:txBody>
      </p:sp>
      <p:sp>
        <p:nvSpPr>
          <p:cNvPr id="4" name="Content Placeholder 3"/>
          <p:cNvSpPr>
            <a:spLocks noGrp="1"/>
          </p:cNvSpPr>
          <p:nvPr>
            <p:ph idx="1"/>
          </p:nvPr>
        </p:nvSpPr>
        <p:spPr>
          <a:xfrm>
            <a:off x="696913" y="1116013"/>
            <a:ext cx="7999412" cy="4878387"/>
          </a:xfrm>
        </p:spPr>
        <p:txBody>
          <a:bodyPr>
            <a:normAutofit lnSpcReduction="1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a:t>
            </a:r>
            <a:r>
              <a:rPr lang="en-US" dirty="0" smtClean="0">
                <a:solidFill>
                  <a:srgbClr val="737373"/>
                </a:solidFill>
                <a:latin typeface="+mn-lt"/>
              </a:rPr>
              <a:t>prostrct</a:t>
            </a:r>
            <a:r>
              <a:rPr lang="en-US" dirty="0" smtClean="0">
                <a:solidFill>
                  <a:srgbClr val="737373"/>
                </a:solidFill>
                <a:latin typeface="+mn-lt"/>
              </a:rPr>
              <a:t> repair &lt;</a:t>
            </a:r>
            <a:r>
              <a:rPr lang="en-US" dirty="0" smtClean="0">
                <a:solidFill>
                  <a:srgbClr val="737373"/>
                </a:solidFill>
                <a:latin typeface="+mn-lt"/>
              </a:rPr>
              <a:t>dbname</a:t>
            </a:r>
            <a:r>
              <a:rPr lang="en-US" dirty="0" smtClean="0">
                <a:solidFill>
                  <a:srgbClr val="737373"/>
                </a:solidFill>
                <a:latin typeface="+mn-lt"/>
              </a:rPr>
              <a:t>&gt; &lt;structure file&gt;</a:t>
            </a:r>
          </a:p>
          <a:p>
            <a:pPr eaLnBrk="1" fontAlgn="auto" hangingPunct="1">
              <a:spcAft>
                <a:spcPts val="0"/>
              </a:spcAft>
              <a:buFont typeface="Arial" pitchFamily="34" charset="0"/>
              <a:buChar char="•"/>
              <a:defRPr/>
            </a:pPr>
            <a:r>
              <a:rPr lang="en-US" dirty="0" smtClean="0"/>
              <a:t>Used to fix a corrupted database master block</a:t>
            </a:r>
          </a:p>
          <a:p>
            <a:pPr eaLnBrk="1" fontAlgn="auto" hangingPunct="1">
              <a:spcAft>
                <a:spcPts val="0"/>
              </a:spcAft>
              <a:buFont typeface="Arial" pitchFamily="34" charset="0"/>
              <a:buChar char="•"/>
              <a:defRPr/>
            </a:pPr>
            <a:r>
              <a:rPr lang="en-AU" dirty="0" smtClean="0"/>
              <a:t>But also very useful in moving the database files to new locations</a:t>
            </a:r>
          </a:p>
          <a:p>
            <a:pPr lvl="1" eaLnBrk="1" fontAlgn="auto" hangingPunct="1">
              <a:spcAft>
                <a:spcPts val="0"/>
              </a:spcAft>
              <a:buFont typeface="Arial" pitchFamily="34" charset="0"/>
              <a:buChar char="–"/>
              <a:defRPr/>
            </a:pPr>
            <a:r>
              <a:rPr lang="en-AU" sz="2000" dirty="0" smtClean="0"/>
              <a:t>Ensure the structure file is up to date (</a:t>
            </a:r>
            <a:r>
              <a:rPr lang="en-AU" sz="2000" dirty="0" smtClean="0"/>
              <a:t>prostrct</a:t>
            </a:r>
            <a:r>
              <a:rPr lang="en-AU" sz="2000" dirty="0" smtClean="0"/>
              <a:t> list)</a:t>
            </a:r>
          </a:p>
          <a:p>
            <a:pPr lvl="1" eaLnBrk="1" fontAlgn="auto" hangingPunct="1">
              <a:spcAft>
                <a:spcPts val="0"/>
              </a:spcAft>
              <a:buFont typeface="Arial" pitchFamily="34" charset="0"/>
              <a:buChar char="–"/>
              <a:defRPr/>
            </a:pPr>
            <a:r>
              <a:rPr lang="en-AU" sz="2000" dirty="0" smtClean="0"/>
              <a:t>Shut down the database</a:t>
            </a:r>
          </a:p>
          <a:p>
            <a:pPr lvl="1" eaLnBrk="1" fontAlgn="auto" hangingPunct="1">
              <a:spcAft>
                <a:spcPts val="0"/>
              </a:spcAft>
              <a:buFont typeface="Arial" pitchFamily="34" charset="0"/>
              <a:buChar char="–"/>
              <a:defRPr/>
            </a:pPr>
            <a:r>
              <a:rPr lang="en-AU" sz="2000" dirty="0" smtClean="0"/>
              <a:t>Back up!!</a:t>
            </a:r>
          </a:p>
          <a:p>
            <a:pPr eaLnBrk="1" fontAlgn="auto" hangingPunct="1">
              <a:spcAft>
                <a:spcPts val="0"/>
              </a:spcAft>
              <a:buFont typeface="Arial" pitchFamily="34" charset="0"/>
              <a:buChar char="•"/>
              <a:defRPr/>
            </a:pPr>
            <a:r>
              <a:rPr lang="en-AU" dirty="0" smtClean="0"/>
              <a:t>Move the physical database file extents using the operating system</a:t>
            </a:r>
          </a:p>
          <a:p>
            <a:pPr eaLnBrk="1" fontAlgn="auto" hangingPunct="1">
              <a:spcAft>
                <a:spcPts val="0"/>
              </a:spcAft>
              <a:buFont typeface="Arial" pitchFamily="34" charset="0"/>
              <a:buChar char="•"/>
              <a:defRPr/>
            </a:pPr>
            <a:r>
              <a:rPr lang="en-AU" dirty="0" smtClean="0"/>
              <a:t>Update the structure file to reflect the changes</a:t>
            </a:r>
            <a:endParaRPr lang="en-AU" i="1" dirty="0" smtClean="0"/>
          </a:p>
          <a:p>
            <a:pPr eaLnBrk="1" fontAlgn="auto" hangingPunct="1">
              <a:spcAft>
                <a:spcPts val="0"/>
              </a:spcAft>
              <a:buFont typeface="Arial" pitchFamily="34" charset="0"/>
              <a:buChar char="•"/>
              <a:defRPr/>
            </a:pPr>
            <a:r>
              <a:rPr lang="en-AU" dirty="0" smtClean="0"/>
              <a:t>Restart database</a:t>
            </a:r>
            <a:endParaRPr lang="en-US" dirty="0" smtClean="0"/>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7065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Advanced: </a:t>
            </a:r>
            <a:r>
              <a:rPr lang="en-US" sz="2400" dirty="0" smtClean="0"/>
              <a:t>prostrct</a:t>
            </a:r>
            <a:r>
              <a:rPr lang="en-US" sz="2400" dirty="0" smtClean="0"/>
              <a:t> repair</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Introduction</a:t>
            </a:r>
            <a:br>
              <a:rPr lang="en-US" dirty="0" smtClean="0"/>
            </a:br>
            <a:r>
              <a:rPr lang="en-US" dirty="0" smtClean="0"/>
              <a:t>and Agenda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dirty="0" smtClean="0">
                <a:solidFill>
                  <a:srgbClr val="666666"/>
                </a:solidFill>
              </a:rPr>
              <a:t>Backups and After Imaging</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If in doubt, back it up</a:t>
            </a:r>
          </a:p>
        </p:txBody>
      </p:sp>
      <p:sp>
        <p:nvSpPr>
          <p:cNvPr id="4" name="Content Placeholder 3"/>
          <p:cNvSpPr>
            <a:spLocks noGrp="1"/>
          </p:cNvSpPr>
          <p:nvPr>
            <p:ph idx="1"/>
          </p:nvPr>
        </p:nvSpPr>
        <p:spPr>
          <a:xfrm>
            <a:off x="696913" y="1116013"/>
            <a:ext cx="7399337" cy="4878387"/>
          </a:xfrm>
        </p:spPr>
        <p:txBody>
          <a:bodyPr/>
          <a:lstStyle/>
          <a:p>
            <a:pPr eaLnBrk="1" fontAlgn="auto" hangingPunct="1">
              <a:spcAft>
                <a:spcPts val="0"/>
              </a:spcAft>
              <a:buFont typeface="Arial" pitchFamily="34" charset="0"/>
              <a:buChar char="•"/>
              <a:defRPr/>
            </a:pPr>
            <a:r>
              <a:rPr lang="en-AU" dirty="0" smtClean="0"/>
              <a:t>Simply deciding to back up the database onto some tapes every night </a:t>
            </a:r>
            <a:r>
              <a:rPr lang="en-AU" i="1" dirty="0" smtClean="0"/>
              <a:t>is</a:t>
            </a:r>
            <a:r>
              <a:rPr lang="en-AU" dirty="0" smtClean="0"/>
              <a:t> </a:t>
            </a:r>
            <a:r>
              <a:rPr lang="en-AU" i="1" dirty="0" smtClean="0"/>
              <a:t>not</a:t>
            </a:r>
            <a:r>
              <a:rPr lang="en-AU" dirty="0" smtClean="0"/>
              <a:t> a strategy</a:t>
            </a:r>
          </a:p>
          <a:p>
            <a:pPr eaLnBrk="1" fontAlgn="auto" hangingPunct="1">
              <a:spcAft>
                <a:spcPts val="0"/>
              </a:spcAft>
              <a:buFont typeface="Arial" pitchFamily="34" charset="0"/>
              <a:buChar char="•"/>
              <a:defRPr/>
            </a:pPr>
            <a:r>
              <a:rPr lang="en-AU" dirty="0" smtClean="0"/>
              <a:t>Your data is an extremely important asset</a:t>
            </a:r>
          </a:p>
          <a:p>
            <a:pPr marL="290513" lvl="1" indent="0" eaLnBrk="1" fontAlgn="auto" hangingPunct="1">
              <a:spcAft>
                <a:spcPts val="0"/>
              </a:spcAft>
              <a:buNone/>
              <a:defRPr/>
            </a:pPr>
            <a:r>
              <a:rPr lang="en-AU" dirty="0" smtClean="0"/>
              <a:t>Failing to protect it creates a significant risk to your company</a:t>
            </a:r>
          </a:p>
          <a:p>
            <a:pPr eaLnBrk="1" fontAlgn="auto" hangingPunct="1">
              <a:spcAft>
                <a:spcPts val="0"/>
              </a:spcAft>
              <a:buFont typeface="Arial" pitchFamily="34" charset="0"/>
              <a:buChar char="•"/>
              <a:defRPr/>
            </a:pPr>
            <a:r>
              <a:rPr lang="en-AU" dirty="0" smtClean="0"/>
              <a:t>You should create a strategy that adequately minimizes the risks to your company data</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747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Create a Backup Strategy</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Backup and Recovery Strategy</a:t>
            </a:r>
          </a:p>
        </p:txBody>
      </p:sp>
      <p:sp>
        <p:nvSpPr>
          <p:cNvPr id="4" name="Content Placeholder 3"/>
          <p:cNvSpPr>
            <a:spLocks noGrp="1"/>
          </p:cNvSpPr>
          <p:nvPr>
            <p:ph idx="1"/>
          </p:nvPr>
        </p:nvSpPr>
        <p:spPr>
          <a:xfrm>
            <a:off x="377604" y="1116013"/>
            <a:ext cx="8412480" cy="4878387"/>
          </a:xfrm>
        </p:spPr>
        <p:txBody>
          <a:bodyPr>
            <a:normAutofit/>
          </a:bodyPr>
          <a:lstStyle/>
          <a:p>
            <a:pPr eaLnBrk="1" fontAlgn="auto" hangingPunct="1">
              <a:lnSpc>
                <a:spcPct val="80000"/>
              </a:lnSpc>
              <a:spcAft>
                <a:spcPts val="0"/>
              </a:spcAft>
              <a:buFont typeface="Arial" pitchFamily="34" charset="0"/>
              <a:buChar char="•"/>
              <a:defRPr/>
            </a:pPr>
            <a:r>
              <a:rPr lang="en-US" dirty="0" smtClean="0"/>
              <a:t>The backup and recovery strategy should be directed by the business unit</a:t>
            </a:r>
          </a:p>
          <a:p>
            <a:pPr lvl="1" eaLnBrk="1" fontAlgn="auto" hangingPunct="1">
              <a:lnSpc>
                <a:spcPct val="80000"/>
              </a:lnSpc>
              <a:spcAft>
                <a:spcPts val="0"/>
              </a:spcAft>
              <a:buFont typeface="Arial" pitchFamily="34" charset="0"/>
              <a:buChar char="–"/>
              <a:defRPr/>
            </a:pPr>
            <a:r>
              <a:rPr lang="en-US" dirty="0" smtClean="0"/>
              <a:t>The data belongs to the business</a:t>
            </a:r>
          </a:p>
          <a:p>
            <a:pPr lvl="1" eaLnBrk="1" fontAlgn="auto" hangingPunct="1">
              <a:lnSpc>
                <a:spcPct val="80000"/>
              </a:lnSpc>
              <a:spcAft>
                <a:spcPts val="0"/>
              </a:spcAft>
              <a:buFont typeface="Arial" pitchFamily="34" charset="0"/>
              <a:buChar char="–"/>
              <a:defRPr/>
            </a:pPr>
            <a:r>
              <a:rPr lang="en-US" dirty="0" smtClean="0"/>
              <a:t>They decide how important it is. And how much to spend on backups</a:t>
            </a:r>
          </a:p>
          <a:p>
            <a:pPr eaLnBrk="1" fontAlgn="auto" hangingPunct="1">
              <a:lnSpc>
                <a:spcPct val="80000"/>
              </a:lnSpc>
              <a:spcAft>
                <a:spcPts val="0"/>
              </a:spcAft>
              <a:buFont typeface="Arial" pitchFamily="34" charset="0"/>
              <a:buChar char="•"/>
              <a:defRPr/>
            </a:pPr>
            <a:r>
              <a:rPr lang="en-US" dirty="0" smtClean="0"/>
              <a:t>Speed, flexibility, and integrity influence the cost</a:t>
            </a:r>
          </a:p>
          <a:p>
            <a:pPr lvl="1" eaLnBrk="1" fontAlgn="auto" hangingPunct="1">
              <a:lnSpc>
                <a:spcPct val="80000"/>
              </a:lnSpc>
              <a:spcAft>
                <a:spcPts val="0"/>
              </a:spcAft>
              <a:buFont typeface="Arial" pitchFamily="34" charset="0"/>
              <a:buChar char="–"/>
              <a:defRPr/>
            </a:pPr>
            <a:r>
              <a:rPr lang="en-US" dirty="0" smtClean="0"/>
              <a:t>A portable drive might be cheap, but would you risk a corporate database by using one?</a:t>
            </a:r>
          </a:p>
          <a:p>
            <a:pPr lvl="1" eaLnBrk="1" fontAlgn="auto" hangingPunct="1">
              <a:lnSpc>
                <a:spcPct val="80000"/>
              </a:lnSpc>
              <a:spcAft>
                <a:spcPts val="0"/>
              </a:spcAft>
              <a:buFont typeface="Arial" pitchFamily="34" charset="0"/>
              <a:buChar char="–"/>
              <a:defRPr/>
            </a:pPr>
            <a:r>
              <a:rPr lang="en-US" dirty="0" smtClean="0"/>
              <a:t>An offsite Enterprise SAN solution might be effective and reliable, but can the company afford it?</a:t>
            </a:r>
          </a:p>
          <a:p>
            <a:pPr lvl="1" eaLnBrk="1" fontAlgn="auto" hangingPunct="1">
              <a:lnSpc>
                <a:spcPct val="80000"/>
              </a:lnSpc>
              <a:spcAft>
                <a:spcPts val="0"/>
              </a:spcAft>
              <a:buFont typeface="Arial" pitchFamily="34" charset="0"/>
              <a:buChar char="–"/>
              <a:defRPr/>
            </a:pPr>
            <a:r>
              <a:rPr lang="en-US" dirty="0" smtClean="0"/>
              <a:t>Traditional tape drive method a good compromise?</a:t>
            </a:r>
          </a:p>
          <a:p>
            <a:pPr eaLnBrk="1" fontAlgn="auto" hangingPunct="1">
              <a:lnSpc>
                <a:spcPct val="80000"/>
              </a:lnSpc>
              <a:spcAft>
                <a:spcPts val="0"/>
              </a:spcAft>
              <a:buFont typeface="Arial" pitchFamily="34" charset="0"/>
              <a:buChar char="•"/>
              <a:defRPr/>
            </a:pPr>
            <a:r>
              <a:rPr lang="en-US" b="1" dirty="0" smtClean="0"/>
              <a:t>TEST EVERYTHING</a:t>
            </a:r>
          </a:p>
          <a:p>
            <a:pPr lvl="1" eaLnBrk="1" fontAlgn="auto" hangingPunct="1">
              <a:lnSpc>
                <a:spcPct val="80000"/>
              </a:lnSpc>
              <a:spcAft>
                <a:spcPts val="0"/>
              </a:spcAft>
              <a:buFont typeface="Arial" pitchFamily="34" charset="0"/>
              <a:buChar char="–"/>
              <a:defRPr/>
            </a:pPr>
            <a:endParaRPr lang="en-AU" dirty="0" smtClean="0"/>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7680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Backup and Recovery Strategy</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dirty="0" smtClean="0">
                <a:solidFill>
                  <a:srgbClr val="666666"/>
                </a:solidFill>
              </a:rPr>
              <a:t>After Imaging and Replication</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After Imaging</a:t>
            </a:r>
          </a:p>
        </p:txBody>
      </p:sp>
      <p:sp>
        <p:nvSpPr>
          <p:cNvPr id="4" name="Content Placeholder 3"/>
          <p:cNvSpPr>
            <a:spLocks noGrp="1"/>
          </p:cNvSpPr>
          <p:nvPr>
            <p:ph idx="1"/>
          </p:nvPr>
        </p:nvSpPr>
        <p:spPr>
          <a:xfrm>
            <a:off x="392572" y="1058863"/>
            <a:ext cx="8412480" cy="4760912"/>
          </a:xfrm>
        </p:spPr>
        <p:txBody>
          <a:bodyPr>
            <a:normAutofit/>
          </a:bodyPr>
          <a:lstStyle/>
          <a:p>
            <a:pPr eaLnBrk="1" fontAlgn="auto" hangingPunct="1">
              <a:spcAft>
                <a:spcPts val="0"/>
              </a:spcAft>
              <a:buFont typeface="Arial" pitchFamily="34" charset="0"/>
              <a:buChar char="•"/>
              <a:defRPr/>
            </a:pPr>
            <a:r>
              <a:rPr lang="es-ES_tradnl" dirty="0" smtClean="0"/>
              <a:t>After</a:t>
            </a:r>
            <a:r>
              <a:rPr lang="es-ES_tradnl" dirty="0" smtClean="0"/>
              <a:t> </a:t>
            </a:r>
            <a:r>
              <a:rPr lang="es-ES_tradnl" dirty="0" smtClean="0"/>
              <a:t>Imaging</a:t>
            </a:r>
            <a:r>
              <a:rPr lang="es-ES_tradnl" dirty="0" smtClean="0"/>
              <a:t> (AI) </a:t>
            </a:r>
            <a:r>
              <a:rPr lang="es-ES_tradnl" dirty="0" smtClean="0"/>
              <a:t>is</a:t>
            </a:r>
            <a:r>
              <a:rPr lang="es-ES_tradnl" dirty="0" smtClean="0"/>
              <a:t> </a:t>
            </a:r>
            <a:r>
              <a:rPr lang="es-ES_tradnl" dirty="0" smtClean="0"/>
              <a:t>an</a:t>
            </a:r>
            <a:r>
              <a:rPr lang="es-ES_tradnl" dirty="0" smtClean="0"/>
              <a:t> “</a:t>
            </a:r>
            <a:r>
              <a:rPr lang="es-ES_tradnl" dirty="0" smtClean="0"/>
              <a:t>optional</a:t>
            </a:r>
            <a:r>
              <a:rPr lang="es-ES_tradnl" dirty="0" smtClean="0"/>
              <a:t>” </a:t>
            </a:r>
            <a:r>
              <a:rPr lang="es-ES_tradnl" dirty="0" smtClean="0"/>
              <a:t>recovery</a:t>
            </a:r>
            <a:r>
              <a:rPr lang="es-ES_tradnl" dirty="0" smtClean="0"/>
              <a:t> </a:t>
            </a:r>
            <a:r>
              <a:rPr lang="es-ES_tradnl" dirty="0" smtClean="0"/>
              <a:t>system</a:t>
            </a:r>
            <a:r>
              <a:rPr lang="es-ES_tradnl" dirty="0" smtClean="0"/>
              <a:t> </a:t>
            </a:r>
            <a:r>
              <a:rPr lang="es-ES_tradnl" dirty="0" smtClean="0"/>
              <a:t>that</a:t>
            </a:r>
            <a:r>
              <a:rPr lang="es-ES_tradnl" dirty="0" smtClean="0"/>
              <a:t> </a:t>
            </a:r>
            <a:r>
              <a:rPr lang="es-ES_tradnl" dirty="0" smtClean="0"/>
              <a:t>helps</a:t>
            </a:r>
            <a:r>
              <a:rPr lang="es-ES_tradnl" dirty="0" smtClean="0"/>
              <a:t> </a:t>
            </a:r>
            <a:r>
              <a:rPr lang="es-ES_tradnl" dirty="0" smtClean="0"/>
              <a:t>guard</a:t>
            </a:r>
            <a:r>
              <a:rPr lang="es-ES_tradnl" dirty="0" smtClean="0"/>
              <a:t> </a:t>
            </a:r>
            <a:r>
              <a:rPr lang="es-ES_tradnl" dirty="0" smtClean="0"/>
              <a:t>against</a:t>
            </a:r>
            <a:r>
              <a:rPr lang="es-ES_tradnl" dirty="0" smtClean="0"/>
              <a:t> hardware </a:t>
            </a:r>
            <a:r>
              <a:rPr lang="es-ES_tradnl" dirty="0" smtClean="0"/>
              <a:t>failure</a:t>
            </a:r>
            <a:endParaRPr lang="es-ES_tradnl" dirty="0" smtClean="0"/>
          </a:p>
          <a:p>
            <a:pPr marL="290513" lvl="1" indent="0" eaLnBrk="1" fontAlgn="auto" hangingPunct="1">
              <a:spcAft>
                <a:spcPts val="0"/>
              </a:spcAft>
              <a:buNone/>
              <a:defRPr/>
            </a:pPr>
            <a:r>
              <a:rPr lang="en-US" dirty="0" smtClean="0"/>
              <a:t>AI provides restoration of transactions that occurred after the most recent backup</a:t>
            </a:r>
          </a:p>
          <a:p>
            <a:pPr eaLnBrk="1" fontAlgn="auto" hangingPunct="1">
              <a:spcAft>
                <a:spcPts val="0"/>
              </a:spcAft>
              <a:buFont typeface="Arial" pitchFamily="34" charset="0"/>
              <a:buChar char="•"/>
              <a:defRPr/>
            </a:pPr>
            <a:r>
              <a:rPr lang="es-ES_tradnl" dirty="0" smtClean="0"/>
              <a:t>Most</a:t>
            </a:r>
            <a:r>
              <a:rPr lang="es-ES_tradnl" dirty="0" smtClean="0"/>
              <a:t> </a:t>
            </a:r>
            <a:r>
              <a:rPr lang="es-ES_tradnl" dirty="0" smtClean="0"/>
              <a:t>people</a:t>
            </a:r>
            <a:r>
              <a:rPr lang="es-ES_tradnl" dirty="0" smtClean="0"/>
              <a:t> </a:t>
            </a:r>
            <a:r>
              <a:rPr lang="es-ES_tradnl" dirty="0" smtClean="0"/>
              <a:t>realize</a:t>
            </a:r>
            <a:r>
              <a:rPr lang="es-ES_tradnl" dirty="0" smtClean="0"/>
              <a:t> </a:t>
            </a:r>
            <a:r>
              <a:rPr lang="es-ES_tradnl" dirty="0" smtClean="0"/>
              <a:t>they</a:t>
            </a:r>
            <a:r>
              <a:rPr lang="es-ES_tradnl" dirty="0" smtClean="0"/>
              <a:t> </a:t>
            </a:r>
            <a:r>
              <a:rPr lang="es-ES_tradnl" dirty="0" smtClean="0"/>
              <a:t>should</a:t>
            </a:r>
            <a:r>
              <a:rPr lang="es-ES_tradnl" dirty="0" smtClean="0"/>
              <a:t> </a:t>
            </a:r>
            <a:r>
              <a:rPr lang="es-ES_tradnl" dirty="0" smtClean="0"/>
              <a:t>have</a:t>
            </a:r>
            <a:r>
              <a:rPr lang="es-ES_tradnl" dirty="0" smtClean="0"/>
              <a:t> </a:t>
            </a:r>
            <a:r>
              <a:rPr lang="es-ES_tradnl" dirty="0" smtClean="0"/>
              <a:t>been</a:t>
            </a:r>
            <a:r>
              <a:rPr lang="es-ES_tradnl" dirty="0" smtClean="0"/>
              <a:t> </a:t>
            </a:r>
            <a:r>
              <a:rPr lang="es-ES_tradnl" dirty="0" smtClean="0"/>
              <a:t>running</a:t>
            </a:r>
            <a:r>
              <a:rPr lang="es-ES_tradnl" dirty="0" smtClean="0"/>
              <a:t> AI </a:t>
            </a:r>
            <a:r>
              <a:rPr lang="es-ES_tradnl" b="1" i="1" dirty="0" smtClean="0"/>
              <a:t>after</a:t>
            </a:r>
            <a:r>
              <a:rPr lang="es-ES_tradnl" dirty="0" smtClean="0"/>
              <a:t> </a:t>
            </a:r>
            <a:r>
              <a:rPr lang="es-ES_tradnl" dirty="0" smtClean="0"/>
              <a:t>they</a:t>
            </a:r>
            <a:r>
              <a:rPr lang="es-ES_tradnl" dirty="0" smtClean="0"/>
              <a:t> </a:t>
            </a:r>
            <a:r>
              <a:rPr lang="es-ES_tradnl" dirty="0" smtClean="0"/>
              <a:t>fail</a:t>
            </a:r>
            <a:r>
              <a:rPr lang="es-ES_tradnl" dirty="0" smtClean="0"/>
              <a:t> </a:t>
            </a:r>
            <a:r>
              <a:rPr lang="es-ES_tradnl" dirty="0" smtClean="0"/>
              <a:t>to</a:t>
            </a:r>
            <a:r>
              <a:rPr lang="es-ES_tradnl" dirty="0" smtClean="0"/>
              <a:t> </a:t>
            </a:r>
            <a:r>
              <a:rPr lang="es-ES_tradnl" dirty="0" smtClean="0"/>
              <a:t>recover</a:t>
            </a:r>
            <a:r>
              <a:rPr lang="es-ES_tradnl" dirty="0" smtClean="0"/>
              <a:t> </a:t>
            </a:r>
            <a:r>
              <a:rPr lang="es-ES_tradnl" dirty="0" smtClean="0"/>
              <a:t>from</a:t>
            </a:r>
            <a:r>
              <a:rPr lang="es-ES_tradnl" dirty="0" smtClean="0"/>
              <a:t> a </a:t>
            </a:r>
            <a:r>
              <a:rPr lang="es-ES_tradnl" dirty="0" smtClean="0"/>
              <a:t>disaster</a:t>
            </a:r>
            <a:endParaRPr lang="es-ES_tradnl" dirty="0" smtClean="0"/>
          </a:p>
          <a:p>
            <a:pPr lvl="1" eaLnBrk="1" fontAlgn="auto" hangingPunct="1">
              <a:spcAft>
                <a:spcPts val="0"/>
              </a:spcAft>
              <a:buFont typeface="Arial" pitchFamily="34" charset="0"/>
              <a:buChar char="–"/>
              <a:defRPr/>
            </a:pPr>
            <a:r>
              <a:rPr lang="en-US" dirty="0" smtClean="0"/>
              <a:t>If losing data between scheduled backups would hurt your business, you must use after imaging</a:t>
            </a:r>
          </a:p>
          <a:p>
            <a:pPr lvl="1" eaLnBrk="1" fontAlgn="auto" hangingPunct="1">
              <a:spcAft>
                <a:spcPts val="0"/>
              </a:spcAft>
              <a:buFont typeface="Arial" pitchFamily="34" charset="0"/>
              <a:buChar char="–"/>
              <a:defRPr/>
            </a:pPr>
            <a:r>
              <a:rPr lang="en-US" dirty="0" smtClean="0"/>
              <a:t>AI should not be optional for your business</a:t>
            </a:r>
          </a:p>
          <a:p>
            <a:pPr lvl="1" eaLnBrk="1" fontAlgn="auto" hangingPunct="1">
              <a:spcAft>
                <a:spcPts val="0"/>
              </a:spcAft>
              <a:buFont typeface="Arial" pitchFamily="34" charset="0"/>
              <a:buChar char="–"/>
              <a:defRPr/>
            </a:pPr>
            <a:r>
              <a:rPr lang="en-US" dirty="0" smtClean="0"/>
              <a:t>If you want to protect your data, make it mandatory</a:t>
            </a: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1139" name="Subtitle 6"/>
          <p:cNvSpPr>
            <a:spLocks noGrp="1"/>
          </p:cNvSpPr>
          <p:nvPr>
            <p:ph type="subTitle" idx="13"/>
          </p:nvPr>
        </p:nvSpPr>
        <p:spPr bwMode="auto">
          <a:xfrm>
            <a:off x="173037" y="341313"/>
            <a:ext cx="852328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Always Use After Imaging with Live Databases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973138" y="855663"/>
            <a:ext cx="7010400" cy="457200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3186"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Architecture</a:t>
            </a:r>
          </a:p>
        </p:txBody>
      </p:sp>
      <p:sp>
        <p:nvSpPr>
          <p:cNvPr id="9318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Architectural Overview</a:t>
            </a:r>
          </a:p>
        </p:txBody>
      </p:sp>
      <p:pic>
        <p:nvPicPr>
          <p:cNvPr id="93188" name="Picture 4"/>
          <p:cNvPicPr>
            <a:picLocks noChangeAspect="1" noChangeArrowheads="1"/>
          </p:cNvPicPr>
          <p:nvPr/>
        </p:nvPicPr>
        <p:blipFill>
          <a:blip r:embed="rId3" cstate="print"/>
          <a:srcRect/>
          <a:stretch>
            <a:fillRect/>
          </a:stretch>
        </p:blipFill>
        <p:spPr bwMode="auto">
          <a:xfrm>
            <a:off x="1179513" y="957263"/>
            <a:ext cx="6527800" cy="4379912"/>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After Imaging</a:t>
            </a:r>
          </a:p>
        </p:txBody>
      </p:sp>
      <p:sp>
        <p:nvSpPr>
          <p:cNvPr id="4" name="Content Placeholder 3"/>
          <p:cNvSpPr>
            <a:spLocks noGrp="1"/>
          </p:cNvSpPr>
          <p:nvPr>
            <p:ph idx="1"/>
          </p:nvPr>
        </p:nvSpPr>
        <p:spPr>
          <a:xfrm>
            <a:off x="668337" y="1058863"/>
            <a:ext cx="8027987" cy="4760912"/>
          </a:xfrm>
        </p:spPr>
        <p:txBody>
          <a:bodyPr/>
          <a:lstStyle/>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523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Set Up</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After Imaging</a:t>
            </a:r>
          </a:p>
        </p:txBody>
      </p:sp>
      <p:sp>
        <p:nvSpPr>
          <p:cNvPr id="4" name="Content Placeholder 3"/>
          <p:cNvSpPr>
            <a:spLocks noGrp="1"/>
          </p:cNvSpPr>
          <p:nvPr>
            <p:ph idx="1"/>
          </p:nvPr>
        </p:nvSpPr>
        <p:spPr>
          <a:xfrm>
            <a:off x="668337" y="1058863"/>
            <a:ext cx="8027987" cy="4932362"/>
          </a:xfrm>
        </p:spPr>
        <p:txBody>
          <a:bodyPr>
            <a:normAutofit fontScale="85000" lnSpcReduction="10000"/>
          </a:bodyPr>
          <a:lstStyle/>
          <a:p>
            <a:pPr eaLnBrk="1" fontAlgn="auto" hangingPunct="1">
              <a:spcAft>
                <a:spcPts val="0"/>
              </a:spcAft>
              <a:buFont typeface="Arial" pitchFamily="34" charset="0"/>
              <a:buChar char="•"/>
              <a:defRPr/>
            </a:pPr>
            <a:r>
              <a:rPr lang="en-US" sz="2600" dirty="0" smtClean="0"/>
              <a:t>The AI File Management utility provides a best-practice approach to managing after-image extents. The utility has three major goals</a:t>
            </a:r>
          </a:p>
          <a:p>
            <a:pPr lvl="1" eaLnBrk="1" fontAlgn="auto" hangingPunct="1">
              <a:spcAft>
                <a:spcPts val="0"/>
              </a:spcAft>
              <a:buFont typeface="Arial" pitchFamily="34" charset="0"/>
              <a:buChar char="–"/>
              <a:defRPr/>
            </a:pPr>
            <a:r>
              <a:rPr lang="en-US" sz="2400" dirty="0" smtClean="0"/>
              <a:t>Archive FULL AI extents to a user-specified location</a:t>
            </a:r>
          </a:p>
          <a:p>
            <a:pPr lvl="1" eaLnBrk="1" fontAlgn="auto" hangingPunct="1">
              <a:spcAft>
                <a:spcPts val="0"/>
              </a:spcAft>
              <a:buFont typeface="Arial" pitchFamily="34" charset="0"/>
              <a:buChar char="–"/>
              <a:defRPr/>
            </a:pPr>
            <a:r>
              <a:rPr lang="en-US" sz="2400" dirty="0" smtClean="0"/>
              <a:t>Maintain a log file to aid in ROLL FORWARD</a:t>
            </a:r>
          </a:p>
          <a:p>
            <a:pPr lvl="1" eaLnBrk="1" fontAlgn="auto" hangingPunct="1">
              <a:spcAft>
                <a:spcPts val="0"/>
              </a:spcAft>
              <a:buFont typeface="Arial" pitchFamily="34" charset="0"/>
              <a:buChar char="–"/>
              <a:defRPr/>
            </a:pPr>
            <a:r>
              <a:rPr lang="en-US" sz="2400" dirty="0" smtClean="0"/>
              <a:t>Be tightly integrated with OpenEdge Replication</a:t>
            </a:r>
          </a:p>
          <a:p>
            <a:pPr eaLnBrk="1" fontAlgn="auto" hangingPunct="1">
              <a:spcAft>
                <a:spcPts val="0"/>
              </a:spcAft>
              <a:buFont typeface="Arial" pitchFamily="34" charset="0"/>
              <a:buChar char="•"/>
              <a:defRPr/>
            </a:pPr>
            <a:r>
              <a:rPr lang="en-US" sz="2600" dirty="0" smtClean="0"/>
              <a:t>AI File Management has two modes</a:t>
            </a:r>
          </a:p>
          <a:p>
            <a:pPr lvl="1" eaLnBrk="1" fontAlgn="auto" hangingPunct="1">
              <a:spcAft>
                <a:spcPts val="0"/>
              </a:spcAft>
              <a:buFont typeface="Arial" pitchFamily="34" charset="0"/>
              <a:buChar char="–"/>
              <a:defRPr/>
            </a:pPr>
            <a:r>
              <a:rPr lang="en-US" sz="2400" dirty="0" smtClean="0"/>
              <a:t>Automatic mode allows users with little or no experience with after imaging to quickly get started. In this mode, the utility handles AI extent archival for you.</a:t>
            </a:r>
          </a:p>
          <a:p>
            <a:pPr lvl="1" eaLnBrk="1" fontAlgn="auto" hangingPunct="1">
              <a:spcAft>
                <a:spcPts val="0"/>
              </a:spcAft>
              <a:buFont typeface="Arial" pitchFamily="34" charset="0"/>
              <a:buChar char="–"/>
              <a:defRPr/>
            </a:pPr>
            <a:r>
              <a:rPr lang="en-US" sz="2400" dirty="0" smtClean="0"/>
              <a:t>In the manual mode, the user has greater control over the process of archiving AI extents</a:t>
            </a:r>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547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AI Management Daemon</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normAutofit fontScale="92500" lnSpcReduction="10000"/>
          </a:bodyPr>
          <a:lstStyle/>
          <a:p>
            <a:pPr eaLnBrk="1" fontAlgn="auto" hangingPunct="1">
              <a:spcAft>
                <a:spcPts val="0"/>
              </a:spcAft>
              <a:buFont typeface="Arial" pitchFamily="34" charset="0"/>
              <a:buChar char="•"/>
              <a:defRPr/>
            </a:pPr>
            <a:r>
              <a:rPr lang="en-US" dirty="0" smtClean="0"/>
              <a:t>After Imaging must already be enabled</a:t>
            </a:r>
          </a:p>
          <a:p>
            <a:pPr eaLnBrk="1" fontAlgn="auto" hangingPunct="1">
              <a:spcAft>
                <a:spcPts val="0"/>
              </a:spcAft>
              <a:buFont typeface="Arial" pitchFamily="34" charset="0"/>
              <a:buChar char="•"/>
              <a:defRPr/>
            </a:pPr>
            <a:r>
              <a:rPr lang="en-US" dirty="0" smtClean="0"/>
              <a:t>Enable the AI File Management</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Webdings" pitchFamily="18" charset="2"/>
              <a:buNone/>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dirty="0" smtClean="0"/>
              <a:t>Start the Database Broker with AI File Management parameters</a:t>
            </a:r>
          </a:p>
          <a:p>
            <a:pPr lvl="1" eaLnBrk="1" fontAlgn="auto" hangingPunct="1">
              <a:spcAft>
                <a:spcPts val="0"/>
              </a:spcAft>
              <a:buFont typeface="Times New Roman" pitchFamily="18" charset="0"/>
              <a:buNone/>
              <a:defRPr/>
            </a:pPr>
            <a:r>
              <a:rPr lang="en-US" sz="2000" dirty="0" smtClean="0">
                <a:latin typeface="Courier New" pitchFamily="49" charset="0"/>
                <a:cs typeface="Courier New" pitchFamily="49" charset="0"/>
              </a:rPr>
              <a:t>#</a:t>
            </a:r>
            <a:r>
              <a:rPr lang="en-US" sz="2000" dirty="0" smtClean="0">
                <a:latin typeface="Courier New" pitchFamily="49" charset="0"/>
                <a:cs typeface="Courier New" pitchFamily="49" charset="0"/>
              </a:rPr>
              <a:t>proserve</a:t>
            </a:r>
            <a:r>
              <a:rPr lang="en-US" sz="2000" dirty="0" smtClean="0">
                <a:latin typeface="Courier New" pitchFamily="49" charset="0"/>
                <a:cs typeface="Courier New" pitchFamily="49" charset="0"/>
              </a:rPr>
              <a:t> [</a:t>
            </a:r>
            <a:r>
              <a:rPr lang="en-US" sz="2000" dirty="0" smtClean="0">
                <a:latin typeface="Courier New" pitchFamily="49" charset="0"/>
                <a:cs typeface="Courier New" pitchFamily="49" charset="0"/>
              </a:rPr>
              <a:t>dbname</a:t>
            </a:r>
            <a:r>
              <a:rPr lang="en-US" sz="2000" dirty="0" smtClean="0">
                <a:latin typeface="Courier New" pitchFamily="49" charset="0"/>
                <a:cs typeface="Courier New" pitchFamily="49" charset="0"/>
              </a:rPr>
              <a:t>] [port number] </a:t>
            </a:r>
          </a:p>
          <a:p>
            <a:pPr lvl="1" eaLnBrk="1" fontAlgn="auto" hangingPunct="1">
              <a:spcAft>
                <a:spcPts val="0"/>
              </a:spcAft>
              <a:buFont typeface="Times New Roman" pitchFamily="18" charset="0"/>
              <a:buNone/>
              <a:defRPr/>
            </a:pPr>
            <a:r>
              <a:rPr lang="en-US" sz="2000" dirty="0" smtClean="0">
                <a:latin typeface="Courier New" pitchFamily="49" charset="0"/>
                <a:cs typeface="Courier New" pitchFamily="49" charset="0"/>
              </a:rPr>
              <a:t>–</a:t>
            </a:r>
            <a:r>
              <a:rPr lang="en-US" sz="2000" dirty="0" smtClean="0">
                <a:latin typeface="Courier New" pitchFamily="49" charset="0"/>
                <a:cs typeface="Courier New" pitchFamily="49" charset="0"/>
              </a:rPr>
              <a:t>aiarcdir</a:t>
            </a:r>
            <a:r>
              <a:rPr lang="en-US" sz="2000" dirty="0" smtClean="0">
                <a:latin typeface="Courier New" pitchFamily="49" charset="0"/>
                <a:cs typeface="Courier New" pitchFamily="49" charset="0"/>
              </a:rPr>
              <a:t> [archive directory] </a:t>
            </a:r>
          </a:p>
          <a:p>
            <a:pPr lvl="1" eaLnBrk="1" fontAlgn="auto" hangingPunct="1">
              <a:spcAft>
                <a:spcPts val="0"/>
              </a:spcAft>
              <a:buFont typeface="Times New Roman" pitchFamily="18" charset="0"/>
              <a:buNone/>
              <a:defRPr/>
            </a:pPr>
            <a:r>
              <a:rPr lang="en-US" sz="2000" dirty="0" smtClean="0">
                <a:latin typeface="Courier New" pitchFamily="49" charset="0"/>
                <a:cs typeface="Courier New" pitchFamily="49" charset="0"/>
              </a:rPr>
              <a:t>-</a:t>
            </a:r>
            <a:r>
              <a:rPr lang="en-US" sz="2000" dirty="0" smtClean="0">
                <a:latin typeface="Courier New" pitchFamily="49" charset="0"/>
                <a:cs typeface="Courier New" pitchFamily="49" charset="0"/>
              </a:rPr>
              <a:t>aiarcinterval</a:t>
            </a:r>
            <a:r>
              <a:rPr lang="en-US" sz="2000" dirty="0" smtClean="0">
                <a:latin typeface="Courier New" pitchFamily="49" charset="0"/>
                <a:cs typeface="Courier New" pitchFamily="49" charset="0"/>
              </a:rPr>
              <a:t> [archive interval]</a:t>
            </a:r>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7523"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AI Management Daemon</a:t>
            </a:r>
          </a:p>
        </p:txBody>
      </p:sp>
      <p:pic>
        <p:nvPicPr>
          <p:cNvPr id="107524" name="Picture 2"/>
          <p:cNvPicPr>
            <a:picLocks noChangeAspect="1" noChangeArrowheads="1"/>
          </p:cNvPicPr>
          <p:nvPr/>
        </p:nvPicPr>
        <p:blipFill>
          <a:blip r:embed="rId3" cstate="print"/>
          <a:srcRect/>
          <a:stretch>
            <a:fillRect/>
          </a:stretch>
        </p:blipFill>
        <p:spPr bwMode="auto">
          <a:xfrm>
            <a:off x="715730" y="2137453"/>
            <a:ext cx="7631113" cy="911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After Imaging</a:t>
            </a:r>
          </a:p>
        </p:txBody>
      </p:sp>
      <p:sp>
        <p:nvSpPr>
          <p:cNvPr id="4" name="Content Placeholder 3"/>
          <p:cNvSpPr>
            <a:spLocks noGrp="1"/>
          </p:cNvSpPr>
          <p:nvPr>
            <p:ph idx="1"/>
          </p:nvPr>
        </p:nvSpPr>
        <p:spPr>
          <a:xfrm>
            <a:off x="668337" y="1058863"/>
            <a:ext cx="8027987" cy="4760912"/>
          </a:xfrm>
        </p:spPr>
        <p:txBody>
          <a:bodyPr/>
          <a:lstStyle/>
          <a:p>
            <a:pPr eaLnBrk="1" fontAlgn="auto" hangingPunct="1">
              <a:spcAft>
                <a:spcPts val="0"/>
              </a:spcAft>
              <a:buFont typeface="Arial" pitchFamily="34" charset="0"/>
              <a:buChar char="•"/>
              <a:defRPr/>
            </a:pPr>
            <a:r>
              <a:rPr lang="en-US" dirty="0" smtClean="0"/>
              <a:t>The AI File Management utility operates in Timed or On Demand mode</a:t>
            </a:r>
          </a:p>
          <a:p>
            <a:pPr eaLnBrk="1" fontAlgn="auto" hangingPunct="1">
              <a:spcAft>
                <a:spcPts val="0"/>
              </a:spcAft>
              <a:buFont typeface="Arial" pitchFamily="34" charset="0"/>
              <a:buChar char="•"/>
              <a:defRPr/>
            </a:pPr>
            <a:r>
              <a:rPr lang="en-US" dirty="0" smtClean="0"/>
              <a:t>Timed</a:t>
            </a:r>
          </a:p>
          <a:p>
            <a:pPr marL="290513" lvl="1" indent="0" eaLnBrk="1" fontAlgn="auto" hangingPunct="1">
              <a:spcAft>
                <a:spcPts val="0"/>
              </a:spcAft>
              <a:buNone/>
              <a:defRPr/>
            </a:pPr>
            <a:r>
              <a:rPr lang="en-US" sz="2000" dirty="0" smtClean="0"/>
              <a:t>AI Extent switches at a specific interval </a:t>
            </a:r>
            <a:r>
              <a:rPr lang="en-US" sz="2000" i="1" dirty="0" smtClean="0"/>
              <a:t>or </a:t>
            </a:r>
            <a:r>
              <a:rPr lang="en-US" sz="2000" dirty="0" smtClean="0"/>
              <a:t>when an extent becomes full</a:t>
            </a:r>
          </a:p>
          <a:p>
            <a:pPr eaLnBrk="1" fontAlgn="auto" hangingPunct="1">
              <a:spcAft>
                <a:spcPts val="0"/>
              </a:spcAft>
              <a:buFont typeface="Arial" pitchFamily="34" charset="0"/>
              <a:buChar char="•"/>
              <a:defRPr/>
            </a:pPr>
            <a:r>
              <a:rPr lang="en-US" dirty="0" smtClean="0"/>
              <a:t>On Demand</a:t>
            </a:r>
          </a:p>
          <a:p>
            <a:pPr lvl="1" eaLnBrk="1" fontAlgn="auto" hangingPunct="1">
              <a:spcAft>
                <a:spcPts val="0"/>
              </a:spcAft>
              <a:buFont typeface="Arial" pitchFamily="34" charset="0"/>
              <a:buChar char="–"/>
              <a:defRPr/>
            </a:pPr>
            <a:r>
              <a:rPr lang="en-US" sz="2000" dirty="0" smtClean="0"/>
              <a:t>Extents are only switched when they become full.</a:t>
            </a:r>
          </a:p>
          <a:p>
            <a:pPr lvl="1" eaLnBrk="1" fontAlgn="auto" hangingPunct="1">
              <a:spcAft>
                <a:spcPts val="0"/>
              </a:spcAft>
              <a:buFont typeface="Arial" pitchFamily="34" charset="0"/>
              <a:buChar char="–"/>
              <a:defRPr/>
            </a:pPr>
            <a:r>
              <a:rPr lang="en-US" sz="2000" dirty="0" smtClean="0"/>
              <a:t>FULL extents are auto archived every 5 seconds by default</a:t>
            </a: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957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AI Management Daemon Operating Modes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idx="4294967295"/>
          </p:nvPr>
        </p:nvSpPr>
        <p:spPr>
          <a:xfrm>
            <a:off x="1803400" y="6054725"/>
            <a:ext cx="7083425" cy="803275"/>
          </a:xfrm>
        </p:spPr>
        <p:txBody>
          <a:bodyPr/>
          <a:lstStyle/>
          <a:p>
            <a:pPr eaLnBrk="1" hangingPunct="1"/>
            <a:r>
              <a:rPr lang="en-US" dirty="0" smtClean="0"/>
              <a:t>Introduction</a:t>
            </a:r>
          </a:p>
        </p:txBody>
      </p:sp>
      <p:sp>
        <p:nvSpPr>
          <p:cNvPr id="22530" name="Content Placeholder 2"/>
          <p:cNvSpPr>
            <a:spLocks noGrp="1"/>
          </p:cNvSpPr>
          <p:nvPr>
            <p:ph idx="4294967295"/>
          </p:nvPr>
        </p:nvSpPr>
        <p:spPr bwMode="auto">
          <a:xfrm>
            <a:off x="384648" y="1202870"/>
            <a:ext cx="8412480" cy="4691063"/>
          </a:xfrm>
          <a:prstGeom prst="rect">
            <a:avLst/>
          </a:prstGeom>
          <a:noFill/>
          <a:ln>
            <a:miter lim="800000"/>
            <a:headEnd/>
            <a:tailEnd/>
          </a:ln>
        </p:spPr>
        <p:txBody>
          <a:bodyPr/>
          <a:lstStyle/>
          <a:p>
            <a:pPr marL="266700" indent="-266700" eaLnBrk="1" hangingPunct="1">
              <a:spcBef>
                <a:spcPts val="1200"/>
              </a:spcBef>
              <a:buClr>
                <a:srgbClr val="FF9900"/>
              </a:buClr>
              <a:buNone/>
            </a:pPr>
            <a:r>
              <a:rPr lang="en-US" sz="2400" dirty="0" smtClean="0">
                <a:solidFill>
                  <a:srgbClr val="666666"/>
                </a:solidFill>
              </a:rPr>
              <a:t>After this section of the class, you should be able to</a:t>
            </a:r>
          </a:p>
          <a:p>
            <a:pPr marL="266700" indent="-266700" eaLnBrk="1" hangingPunct="1">
              <a:spcBef>
                <a:spcPts val="1200"/>
              </a:spcBef>
              <a:buClr>
                <a:srgbClr val="FF9900"/>
              </a:buClr>
            </a:pPr>
            <a:r>
              <a:rPr lang="en-US" sz="2200" dirty="0" smtClean="0">
                <a:solidFill>
                  <a:srgbClr val="666666"/>
                </a:solidFill>
              </a:rPr>
              <a:t>Undertake routine operational and preventative maintenance of the OpenEdge database environment</a:t>
            </a:r>
          </a:p>
          <a:p>
            <a:pPr marL="266700" indent="-266700" eaLnBrk="1" hangingPunct="1">
              <a:spcBef>
                <a:spcPts val="1200"/>
              </a:spcBef>
              <a:buClr>
                <a:srgbClr val="FF9900"/>
              </a:buClr>
            </a:pPr>
            <a:r>
              <a:rPr lang="en-US" sz="2200" dirty="0" smtClean="0">
                <a:solidFill>
                  <a:srgbClr val="666666"/>
                </a:solidFill>
              </a:rPr>
              <a:t>Understand concepts related to high availability and disaster recovery planning</a:t>
            </a: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2531" name="Subtitle 3"/>
          <p:cNvSpPr>
            <a:spLocks noGrp="1"/>
          </p:cNvSpPr>
          <p:nvPr>
            <p:ph type="subTitle" idx="4294967295"/>
          </p:nvPr>
        </p:nvSpPr>
        <p:spPr bwMode="auto">
          <a:xfrm>
            <a:off x="173038" y="341313"/>
            <a:ext cx="8462962" cy="819830"/>
          </a:xfrm>
          <a:prstGeom prst="rect">
            <a:avLst/>
          </a:prstGeom>
          <a:noFill/>
          <a:ln>
            <a:miter lim="800000"/>
            <a:headEnd/>
            <a:tailEnd/>
          </a:ln>
        </p:spPr>
        <p:txBody>
          <a:bodyPr/>
          <a:lstStyle/>
          <a:p>
            <a:pPr marL="0" indent="0" eaLnBrk="1" hangingPunct="1">
              <a:buFont typeface="Arial" charset="0"/>
              <a:buNone/>
            </a:pPr>
            <a:r>
              <a:rPr lang="en-US" sz="2400" dirty="0" smtClean="0">
                <a:solidFill>
                  <a:schemeClr val="accent1"/>
                </a:solidFill>
              </a:rPr>
              <a:t>QAD Enterprise Edition Database Administration and High Availability</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After Imaging</a:t>
            </a:r>
          </a:p>
        </p:txBody>
      </p:sp>
      <p:sp>
        <p:nvSpPr>
          <p:cNvPr id="4" name="Content Placeholder 3"/>
          <p:cNvSpPr>
            <a:spLocks noGrp="1"/>
          </p:cNvSpPr>
          <p:nvPr>
            <p:ph idx="1"/>
          </p:nvPr>
        </p:nvSpPr>
        <p:spPr>
          <a:xfrm>
            <a:off x="668337" y="1058863"/>
            <a:ext cx="8027987" cy="4760912"/>
          </a:xfrm>
        </p:spPr>
        <p:txBody>
          <a:bodyPr/>
          <a:lstStyle/>
          <a:p>
            <a:pPr marL="0" indent="0" eaLnBrk="1" fontAlgn="auto" hangingPunct="1">
              <a:spcAft>
                <a:spcPts val="0"/>
              </a:spcAft>
              <a:buNone/>
              <a:defRPr/>
            </a:pPr>
            <a:r>
              <a:rPr lang="en-US" dirty="0" smtClean="0"/>
              <a:t>As an AI file fills, it switches to the next extent (if empty)</a:t>
            </a:r>
          </a:p>
          <a:p>
            <a:pPr eaLnBrk="1" fontAlgn="auto" hangingPunct="1">
              <a:spcAft>
                <a:spcPts val="0"/>
              </a:spcAft>
              <a:buFont typeface="Arial" pitchFamily="34" charset="0"/>
              <a:buChar char="•"/>
              <a:defRPr/>
            </a:pPr>
            <a:r>
              <a:rPr lang="en-US" dirty="0" smtClean="0"/>
              <a:t>Use the AI File Management Daemon (10.1A)</a:t>
            </a:r>
          </a:p>
          <a:p>
            <a:pPr eaLnBrk="1" fontAlgn="auto" hangingPunct="1">
              <a:spcAft>
                <a:spcPts val="0"/>
              </a:spcAft>
              <a:buFont typeface="Arial" pitchFamily="34" charset="0"/>
              <a:buChar char="•"/>
              <a:defRPr/>
            </a:pPr>
            <a:r>
              <a:rPr lang="en-US" dirty="0" smtClean="0"/>
              <a:t>You can manually force a switch </a:t>
            </a:r>
          </a:p>
          <a:p>
            <a:pPr lvl="1" eaLnBrk="1" fontAlgn="auto" hangingPunct="1">
              <a:spcAft>
                <a:spcPts val="0"/>
              </a:spcAft>
              <a:buFont typeface="Century Gothic" pitchFamily="34" charset="0"/>
              <a:buChar char="−"/>
              <a:defRPr/>
            </a:pPr>
            <a:r>
              <a:rPr lang="en-US" dirty="0" smtClean="0"/>
              <a:t>Old way</a:t>
            </a:r>
          </a:p>
          <a:p>
            <a:pPr lvl="2" eaLnBrk="1" fontAlgn="auto" hangingPunct="1">
              <a:spcAft>
                <a:spcPts val="0"/>
              </a:spcAft>
              <a:buFont typeface="Arial" pitchFamily="34" charset="0"/>
              <a:buNone/>
              <a:defRPr/>
            </a:pPr>
            <a:r>
              <a:rPr lang="en-US" dirty="0" smtClean="0">
                <a:latin typeface="Courier New" pitchFamily="49" charset="0"/>
                <a:cs typeface="Courier New" pitchFamily="49" charset="0"/>
              </a:rPr>
              <a:t>rfutil</a:t>
            </a:r>
            <a:r>
              <a:rPr lang="en-US" dirty="0" smtClean="0">
                <a:latin typeface="Courier New" pitchFamily="49" charset="0"/>
                <a:cs typeface="Courier New" pitchFamily="49" charset="0"/>
              </a:rPr>
              <a:t> &lt;</a:t>
            </a:r>
            <a:r>
              <a:rPr lang="en-US" dirty="0" smtClean="0">
                <a:latin typeface="Courier New" pitchFamily="49" charset="0"/>
                <a:cs typeface="Courier New" pitchFamily="49" charset="0"/>
              </a:rPr>
              <a:t>dbname</a:t>
            </a:r>
            <a:r>
              <a:rPr lang="en-US" dirty="0" smtClean="0">
                <a:latin typeface="Courier New" pitchFamily="49" charset="0"/>
                <a:cs typeface="Courier New" pitchFamily="49" charset="0"/>
              </a:rPr>
              <a:t>&gt; -C </a:t>
            </a:r>
            <a:r>
              <a:rPr lang="en-US" dirty="0" smtClean="0">
                <a:latin typeface="Courier New" pitchFamily="49" charset="0"/>
                <a:cs typeface="Courier New" pitchFamily="49" charset="0"/>
              </a:rPr>
              <a:t>aimage</a:t>
            </a:r>
            <a:r>
              <a:rPr lang="en-US" dirty="0" smtClean="0">
                <a:latin typeface="Courier New" pitchFamily="49" charset="0"/>
                <a:cs typeface="Courier New" pitchFamily="49" charset="0"/>
              </a:rPr>
              <a:t> new </a:t>
            </a:r>
            <a:endParaRPr lang="en-US" i="1" dirty="0" smtClean="0">
              <a:latin typeface="Courier New" pitchFamily="49" charset="0"/>
              <a:cs typeface="Courier New" pitchFamily="49" charset="0"/>
            </a:endParaRPr>
          </a:p>
          <a:p>
            <a:pPr lvl="1" eaLnBrk="1" fontAlgn="auto" hangingPunct="1">
              <a:spcAft>
                <a:spcPts val="0"/>
              </a:spcAft>
              <a:buFont typeface="Century Gothic" pitchFamily="34" charset="0"/>
              <a:buChar char="−"/>
              <a:defRPr/>
            </a:pPr>
            <a:r>
              <a:rPr lang="en-US" dirty="0" smtClean="0"/>
              <a:t>Using the AI File Management Daemon</a:t>
            </a:r>
          </a:p>
          <a:p>
            <a:pPr lvl="1" eaLnBrk="1" fontAlgn="auto" hangingPunct="1">
              <a:spcAft>
                <a:spcPts val="0"/>
              </a:spcAft>
              <a:buFont typeface="Times New Roman" pitchFamily="18" charset="0"/>
              <a:buNone/>
              <a:defRPr/>
            </a:pPr>
            <a:r>
              <a:rPr lang="en-US" dirty="0" smtClean="0"/>
              <a:t>	</a:t>
            </a:r>
            <a:r>
              <a:rPr lang="en-US" sz="2000" dirty="0" smtClean="0">
                <a:latin typeface="Courier New" pitchFamily="49" charset="0"/>
                <a:cs typeface="Courier New" pitchFamily="49" charset="0"/>
              </a:rPr>
              <a:t>rfutil</a:t>
            </a:r>
            <a:r>
              <a:rPr lang="en-US" sz="2000" dirty="0" smtClean="0">
                <a:latin typeface="Courier New" pitchFamily="49" charset="0"/>
                <a:cs typeface="Courier New" pitchFamily="49" charset="0"/>
              </a:rPr>
              <a:t> &lt;</a:t>
            </a:r>
            <a:r>
              <a:rPr lang="en-US" sz="2000" dirty="0" smtClean="0">
                <a:latin typeface="Courier New" pitchFamily="49" charset="0"/>
                <a:cs typeface="Courier New" pitchFamily="49" charset="0"/>
              </a:rPr>
              <a:t>dbname</a:t>
            </a:r>
            <a:r>
              <a:rPr lang="en-US" sz="2000" dirty="0" smtClean="0">
                <a:latin typeface="Courier New" pitchFamily="49" charset="0"/>
                <a:cs typeface="Courier New" pitchFamily="49" charset="0"/>
              </a:rPr>
              <a:t>&gt; -C </a:t>
            </a:r>
            <a:r>
              <a:rPr lang="en-US" sz="2000" dirty="0" smtClean="0">
                <a:latin typeface="Courier New" pitchFamily="49" charset="0"/>
                <a:cs typeface="Courier New" pitchFamily="49" charset="0"/>
              </a:rPr>
              <a:t>aiarchiver</a:t>
            </a:r>
            <a:r>
              <a:rPr lang="en-US" sz="2000" dirty="0" smtClean="0">
                <a:latin typeface="Courier New" pitchFamily="49" charset="0"/>
                <a:cs typeface="Courier New" pitchFamily="49" charset="0"/>
              </a:rPr>
              <a:t> </a:t>
            </a:r>
            <a:r>
              <a:rPr lang="en-US" sz="2000" dirty="0" smtClean="0">
                <a:latin typeface="Courier New" pitchFamily="49" charset="0"/>
                <a:cs typeface="Courier New" pitchFamily="49" charset="0"/>
              </a:rPr>
              <a:t>nextextent</a:t>
            </a:r>
            <a:r>
              <a:rPr lang="en-US" sz="2000" dirty="0" smtClean="0">
                <a:latin typeface="Courier New" pitchFamily="49" charset="0"/>
                <a:cs typeface="Courier New" pitchFamily="49" charset="0"/>
              </a:rPr>
              <a:t> </a:t>
            </a:r>
          </a:p>
          <a:p>
            <a:pPr lvl="2" eaLnBrk="1" fontAlgn="auto" hangingPunct="1">
              <a:spcAft>
                <a:spcPts val="0"/>
              </a:spcAft>
              <a:buFontTx/>
              <a:buNone/>
              <a:defRPr/>
            </a:pPr>
            <a:endParaRPr lang="en-US" dirty="0" smtClean="0"/>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161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Switching Extents</a:t>
            </a:r>
          </a:p>
        </p:txBody>
      </p:sp>
      <p:pic>
        <p:nvPicPr>
          <p:cNvPr id="111620" name="Picture 2"/>
          <p:cNvPicPr>
            <a:picLocks noChangeAspect="1" noChangeArrowheads="1"/>
          </p:cNvPicPr>
          <p:nvPr/>
        </p:nvPicPr>
        <p:blipFill>
          <a:blip r:embed="rId3" cstate="print"/>
          <a:srcRect/>
          <a:stretch>
            <a:fillRect/>
          </a:stretch>
        </p:blipFill>
        <p:spPr bwMode="auto">
          <a:xfrm>
            <a:off x="1060450" y="4893355"/>
            <a:ext cx="7048500" cy="506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After Imaging</a:t>
            </a:r>
          </a:p>
        </p:txBody>
      </p:sp>
      <p:sp>
        <p:nvSpPr>
          <p:cNvPr id="113666" name="Content Placeholder 3"/>
          <p:cNvSpPr>
            <a:spLocks noGrp="1"/>
          </p:cNvSpPr>
          <p:nvPr>
            <p:ph idx="1"/>
          </p:nvPr>
        </p:nvSpPr>
        <p:spPr bwMode="auto">
          <a:xfrm>
            <a:off x="668337" y="1058863"/>
            <a:ext cx="8027987"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By default, the broker shuts down the database</a:t>
            </a:r>
          </a:p>
          <a:p>
            <a:pPr eaLnBrk="1" hangingPunct="1">
              <a:buClr>
                <a:srgbClr val="FF9900"/>
              </a:buClr>
            </a:pPr>
            <a:r>
              <a:rPr lang="en-US" dirty="0" smtClean="0"/>
              <a:t>Start the broker with -</a:t>
            </a:r>
            <a:r>
              <a:rPr lang="en-US" dirty="0" smtClean="0"/>
              <a:t>aistall</a:t>
            </a:r>
            <a:endParaRPr lang="en-US" dirty="0" smtClean="0"/>
          </a:p>
          <a:p>
            <a:pPr lvl="1" eaLnBrk="1" hangingPunct="1">
              <a:buClr>
                <a:srgbClr val="FF9900"/>
              </a:buClr>
            </a:pPr>
            <a:r>
              <a:rPr lang="en-US" dirty="0" smtClean="0"/>
              <a:t>All update activity is suspended</a:t>
            </a:r>
          </a:p>
          <a:p>
            <a:pPr lvl="1" eaLnBrk="1" hangingPunct="1">
              <a:buClr>
                <a:srgbClr val="FF9900"/>
              </a:buClr>
            </a:pPr>
            <a:r>
              <a:rPr lang="en-US" dirty="0" smtClean="0"/>
              <a:t>Message is written to database log file</a:t>
            </a:r>
          </a:p>
          <a:p>
            <a:pPr lvl="1" eaLnBrk="1" hangingPunct="1">
              <a:buClr>
                <a:srgbClr val="FF9900"/>
              </a:buClr>
            </a:pPr>
            <a:r>
              <a:rPr lang="en-US" dirty="0" smtClean="0"/>
              <a:t>Resumes when the AI file is marked empty</a:t>
            </a:r>
          </a:p>
          <a:p>
            <a:pPr lvl="2" eaLnBrk="1" hangingPunct="1">
              <a:buClr>
                <a:srgbClr val="FF9900"/>
              </a:buClr>
              <a:buFontTx/>
              <a:buNone/>
            </a:pPr>
            <a:endParaRPr lang="en-US" dirty="0" smtClean="0"/>
          </a:p>
          <a:p>
            <a:pPr eaLnBrk="1" hangingPunct="1">
              <a:buClr>
                <a:srgbClr val="FF9900"/>
              </a:buClr>
              <a:buFont typeface="Webdings" pitchFamily="18" charset="2"/>
              <a:buNone/>
            </a:pPr>
            <a:r>
              <a:rPr lang="en-US" dirty="0" smtClean="0"/>
              <a:t>	</a:t>
            </a:r>
          </a:p>
          <a:p>
            <a:pPr lvl="1" eaLnBrk="1" hangingPunct="1">
              <a:lnSpc>
                <a:spcPct val="95000"/>
              </a:lnSpc>
              <a:buClr>
                <a:srgbClr val="FF9900"/>
              </a:buClr>
              <a:buFont typeface="Arial" charset="0"/>
              <a:buNone/>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1366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What happens if all AI Extents fill up?</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After Imaging</a:t>
            </a:r>
          </a:p>
        </p:txBody>
      </p:sp>
      <p:sp>
        <p:nvSpPr>
          <p:cNvPr id="4" name="Content Placeholder 3"/>
          <p:cNvSpPr>
            <a:spLocks noGrp="1"/>
          </p:cNvSpPr>
          <p:nvPr>
            <p:ph idx="1"/>
          </p:nvPr>
        </p:nvSpPr>
        <p:spPr>
          <a:xfrm>
            <a:off x="668337" y="1058863"/>
            <a:ext cx="8027987" cy="4760912"/>
          </a:xfrm>
        </p:spPr>
        <p:txBody>
          <a:bodyPr>
            <a:normAutofit fontScale="85000" lnSpcReduction="20000"/>
          </a:bodyPr>
          <a:lstStyle/>
          <a:p>
            <a:pPr eaLnBrk="1" fontAlgn="auto" hangingPunct="1">
              <a:spcAft>
                <a:spcPts val="0"/>
              </a:spcAft>
              <a:buFont typeface="Arial" pitchFamily="34" charset="0"/>
              <a:buChar char="•"/>
              <a:defRPr/>
            </a:pPr>
            <a:r>
              <a:rPr lang="en-US" dirty="0" smtClean="0"/>
              <a:t>Restore the last backup</a:t>
            </a:r>
          </a:p>
          <a:p>
            <a:pPr eaLnBrk="1" fontAlgn="auto" hangingPunct="1">
              <a:spcAft>
                <a:spcPts val="0"/>
              </a:spcAft>
              <a:buFont typeface="Arial" pitchFamily="34" charset="0"/>
              <a:buChar char="•"/>
              <a:defRPr/>
            </a:pPr>
            <a:r>
              <a:rPr lang="en-US" dirty="0" smtClean="0"/>
              <a:t>Apply AI files in the same order as created</a:t>
            </a:r>
          </a:p>
          <a:p>
            <a:pPr lvl="1" indent="-69850" eaLnBrk="1" fontAlgn="auto" hangingPunct="1">
              <a:spcAft>
                <a:spcPts val="0"/>
              </a:spcAft>
              <a:buFont typeface="Arial" pitchFamily="34" charset="0"/>
              <a:buNone/>
              <a:defRPr/>
            </a:pPr>
            <a:r>
              <a:rPr lang="en-US" dirty="0" smtClean="0">
                <a:latin typeface="Courier New" pitchFamily="49" charset="0"/>
                <a:cs typeface="Courier New" pitchFamily="49" charset="0"/>
              </a:rPr>
              <a:t>rfutil</a:t>
            </a:r>
            <a:r>
              <a:rPr lang="en-US" dirty="0" smtClean="0">
                <a:latin typeface="Courier New" pitchFamily="49" charset="0"/>
                <a:cs typeface="Courier New" pitchFamily="49" charset="0"/>
              </a:rPr>
              <a:t> &lt;</a:t>
            </a:r>
            <a:r>
              <a:rPr lang="en-US" dirty="0" smtClean="0">
                <a:latin typeface="Courier New" pitchFamily="49" charset="0"/>
                <a:cs typeface="Courier New" pitchFamily="49" charset="0"/>
              </a:rPr>
              <a:t>dbname</a:t>
            </a:r>
            <a:r>
              <a:rPr lang="en-US" dirty="0" smtClean="0">
                <a:latin typeface="Courier New" pitchFamily="49" charset="0"/>
                <a:cs typeface="Courier New" pitchFamily="49" charset="0"/>
              </a:rPr>
              <a:t>&gt; -C roll forward -a &lt;</a:t>
            </a:r>
            <a:r>
              <a:rPr lang="en-US" dirty="0" smtClean="0">
                <a:latin typeface="Courier New" pitchFamily="49" charset="0"/>
                <a:cs typeface="Courier New" pitchFamily="49" charset="0"/>
              </a:rPr>
              <a:t>aifile</a:t>
            </a:r>
            <a:r>
              <a:rPr lang="en-US" dirty="0" smtClean="0">
                <a:latin typeface="Courier New" pitchFamily="49" charset="0"/>
                <a:cs typeface="Courier New" pitchFamily="49" charset="0"/>
              </a:rPr>
              <a:t>&gt;</a:t>
            </a:r>
          </a:p>
          <a:p>
            <a:pPr eaLnBrk="1" fontAlgn="auto" hangingPunct="1">
              <a:spcAft>
                <a:spcPts val="0"/>
              </a:spcAft>
              <a:buFont typeface="Arial" pitchFamily="34" charset="0"/>
              <a:buChar char="•"/>
              <a:defRPr/>
            </a:pPr>
            <a:r>
              <a:rPr lang="en-US" dirty="0" smtClean="0"/>
              <a:t>After the last AI file is applied, the database is considered crashed</a:t>
            </a:r>
          </a:p>
          <a:p>
            <a:pPr lvl="1" indent="-26988" eaLnBrk="1" fontAlgn="auto" hangingPunct="1">
              <a:spcAft>
                <a:spcPts val="0"/>
              </a:spcAft>
              <a:buNone/>
              <a:defRPr/>
            </a:pPr>
            <a:r>
              <a:rPr lang="en-US" dirty="0" smtClean="0"/>
              <a:t>Schedule a dump and reload</a:t>
            </a:r>
          </a:p>
          <a:p>
            <a:pPr eaLnBrk="1" fontAlgn="auto" hangingPunct="1">
              <a:spcAft>
                <a:spcPts val="0"/>
              </a:spcAft>
              <a:buFont typeface="Arial" pitchFamily="34" charset="0"/>
              <a:buChar char="•"/>
              <a:defRPr/>
            </a:pPr>
            <a:r>
              <a:rPr lang="en-US" dirty="0" smtClean="0"/>
              <a:t>Open the database (Start Broker or Single user session)</a:t>
            </a:r>
          </a:p>
          <a:p>
            <a:pPr lvl="1" indent="-69850" eaLnBrk="1" fontAlgn="auto" hangingPunct="1">
              <a:spcAft>
                <a:spcPts val="0"/>
              </a:spcAft>
              <a:buNone/>
              <a:defRPr/>
            </a:pPr>
            <a:r>
              <a:rPr lang="en-US" dirty="0" smtClean="0"/>
              <a:t>Crash recovery messages are normal</a:t>
            </a:r>
          </a:p>
          <a:p>
            <a:pPr eaLnBrk="1" fontAlgn="auto" hangingPunct="1">
              <a:spcAft>
                <a:spcPts val="0"/>
              </a:spcAft>
              <a:buFont typeface="Arial" pitchFamily="34" charset="0"/>
              <a:buChar char="•"/>
              <a:defRPr/>
            </a:pPr>
            <a:r>
              <a:rPr lang="en-US" dirty="0" smtClean="0"/>
              <a:t>User community should test the environment</a:t>
            </a:r>
          </a:p>
          <a:p>
            <a:pPr lvl="1" indent="-69850" eaLnBrk="1" fontAlgn="auto" hangingPunct="1">
              <a:spcAft>
                <a:spcPts val="0"/>
              </a:spcAft>
              <a:buNone/>
              <a:defRPr/>
            </a:pPr>
            <a:r>
              <a:rPr lang="en-US" dirty="0" smtClean="0"/>
              <a:t>DBA should ask for a pay rise</a:t>
            </a:r>
          </a:p>
          <a:p>
            <a:pPr lvl="2" eaLnBrk="1" fontAlgn="auto" hangingPunct="1">
              <a:spcAft>
                <a:spcPts val="0"/>
              </a:spcAft>
              <a:buFontTx/>
              <a:buNone/>
              <a:defRPr/>
            </a:pPr>
            <a:endParaRPr lang="en-US" dirty="0" smtClean="0"/>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571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Recovering a Crashed Database</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normAutofit fontScale="92500"/>
          </a:bodyPr>
          <a:lstStyle/>
          <a:p>
            <a:pPr eaLnBrk="1" fontAlgn="auto" hangingPunct="1">
              <a:spcAft>
                <a:spcPts val="0"/>
              </a:spcAft>
              <a:buFont typeface="Arial" pitchFamily="34" charset="0"/>
              <a:buChar char="•"/>
              <a:defRPr/>
            </a:pPr>
            <a:r>
              <a:rPr lang="en-US" dirty="0" smtClean="0"/>
              <a:t>Use After Image Writers</a:t>
            </a:r>
          </a:p>
          <a:p>
            <a:pPr eaLnBrk="1" fontAlgn="auto" hangingPunct="1">
              <a:spcAft>
                <a:spcPts val="0"/>
              </a:spcAft>
              <a:buFont typeface="Arial" pitchFamily="34" charset="0"/>
              <a:buChar char="•"/>
              <a:defRPr/>
            </a:pPr>
            <a:r>
              <a:rPr lang="en-US" dirty="0" smtClean="0"/>
              <a:t>Use the AI File Management Daemon</a:t>
            </a:r>
          </a:p>
          <a:p>
            <a:pPr eaLnBrk="1" fontAlgn="auto" hangingPunct="1">
              <a:spcAft>
                <a:spcPts val="0"/>
              </a:spcAft>
              <a:buFont typeface="Arial" pitchFamily="34" charset="0"/>
              <a:buChar char="•"/>
              <a:defRPr/>
            </a:pPr>
            <a:r>
              <a:rPr lang="en-US" dirty="0" smtClean="0"/>
              <a:t>Set -</a:t>
            </a:r>
            <a:r>
              <a:rPr lang="en-US" dirty="0" smtClean="0"/>
              <a:t>aibuffs</a:t>
            </a:r>
            <a:r>
              <a:rPr lang="en-US" dirty="0" smtClean="0"/>
              <a:t> (to 1.5 * -</a:t>
            </a:r>
            <a:r>
              <a:rPr lang="en-US" dirty="0" smtClean="0"/>
              <a:t>bibuffs</a:t>
            </a:r>
            <a:r>
              <a:rPr lang="en-US" dirty="0" smtClean="0"/>
              <a:t> (30-50))</a:t>
            </a:r>
          </a:p>
          <a:p>
            <a:pPr eaLnBrk="1" fontAlgn="auto" hangingPunct="1">
              <a:spcAft>
                <a:spcPts val="0"/>
              </a:spcAft>
              <a:buFont typeface="Arial" pitchFamily="34" charset="0"/>
              <a:buChar char="•"/>
              <a:defRPr/>
            </a:pPr>
            <a:r>
              <a:rPr lang="en-US" dirty="0" smtClean="0"/>
              <a:t>AI </a:t>
            </a:r>
            <a:r>
              <a:rPr lang="en-US" dirty="0" smtClean="0"/>
              <a:t>blocksize</a:t>
            </a:r>
            <a:r>
              <a:rPr lang="en-US" dirty="0" smtClean="0"/>
              <a:t> should equal the BI </a:t>
            </a:r>
            <a:r>
              <a:rPr lang="en-US" dirty="0" smtClean="0"/>
              <a:t>blocksize</a:t>
            </a:r>
            <a:endParaRPr lang="en-US" dirty="0" smtClean="0"/>
          </a:p>
          <a:p>
            <a:pPr marL="465138" indent="0" eaLnBrk="1" fontAlgn="auto" hangingPunct="1">
              <a:spcAft>
                <a:spcPts val="0"/>
              </a:spcAft>
              <a:buNone/>
              <a:defRPr/>
            </a:pPr>
            <a:r>
              <a:rPr lang="en-US" sz="2200" dirty="0" smtClean="0">
                <a:latin typeface="Courier New" pitchFamily="49" charset="0"/>
                <a:cs typeface="Courier New" pitchFamily="49" charset="0"/>
              </a:rPr>
              <a:t>rfutil</a:t>
            </a:r>
            <a:r>
              <a:rPr lang="en-US" sz="2200" dirty="0" smtClean="0">
                <a:latin typeface="Courier New" pitchFamily="49" charset="0"/>
                <a:cs typeface="Courier New" pitchFamily="49" charset="0"/>
              </a:rPr>
              <a:t> &lt;db&gt; -C truncate </a:t>
            </a:r>
            <a:r>
              <a:rPr lang="en-US" sz="2200" dirty="0" smtClean="0">
                <a:latin typeface="Courier New" pitchFamily="49" charset="0"/>
                <a:cs typeface="Courier New" pitchFamily="49" charset="0"/>
              </a:rPr>
              <a:t>ai</a:t>
            </a:r>
            <a:r>
              <a:rPr lang="en-US" sz="2200" dirty="0" smtClean="0">
                <a:latin typeface="Courier New" pitchFamily="49" charset="0"/>
                <a:cs typeface="Courier New" pitchFamily="49" charset="0"/>
              </a:rPr>
              <a:t> -</a:t>
            </a:r>
            <a:r>
              <a:rPr lang="en-US" sz="2200" dirty="0" smtClean="0">
                <a:latin typeface="Courier New" pitchFamily="49" charset="0"/>
                <a:cs typeface="Courier New" pitchFamily="49" charset="0"/>
              </a:rPr>
              <a:t>aiblocksize</a:t>
            </a:r>
            <a:r>
              <a:rPr lang="en-US" sz="2200" dirty="0" smtClean="0">
                <a:latin typeface="Courier New" pitchFamily="49" charset="0"/>
                <a:cs typeface="Courier New" pitchFamily="49" charset="0"/>
              </a:rPr>
              <a:t> 16</a:t>
            </a:r>
            <a:endParaRPr lang="en-US" dirty="0" smtClean="0"/>
          </a:p>
          <a:p>
            <a:pPr eaLnBrk="1" fontAlgn="auto" hangingPunct="1">
              <a:spcAft>
                <a:spcPts val="0"/>
              </a:spcAft>
              <a:buFont typeface="Arial" pitchFamily="34" charset="0"/>
              <a:buChar char="•"/>
              <a:defRPr/>
            </a:pPr>
            <a:r>
              <a:rPr lang="en-US" dirty="0" smtClean="0"/>
              <a:t>To estimate size of AI files for a day </a:t>
            </a:r>
          </a:p>
          <a:p>
            <a:pPr marL="465138" lvl="1" indent="0" eaLnBrk="1" fontAlgn="auto" hangingPunct="1">
              <a:spcAft>
                <a:spcPts val="0"/>
              </a:spcAft>
              <a:buNone/>
              <a:defRPr/>
            </a:pPr>
            <a:r>
              <a:rPr lang="en-US" dirty="0" smtClean="0"/>
              <a:t># of checkpoints per day * BI cluster size</a:t>
            </a:r>
          </a:p>
          <a:p>
            <a:pPr marL="465138" lvl="2" indent="0" eaLnBrk="1" fontAlgn="auto" hangingPunct="1">
              <a:spcAft>
                <a:spcPts val="0"/>
              </a:spcAft>
              <a:buFont typeface="Arial" pitchFamily="34" charset="0"/>
              <a:buNone/>
              <a:defRPr/>
            </a:pPr>
            <a:r>
              <a:rPr lang="en-US" sz="2200" dirty="0" smtClean="0"/>
              <a:t>*or* BI bytes written</a:t>
            </a:r>
          </a:p>
          <a:p>
            <a:pPr lvl="2" eaLnBrk="1" fontAlgn="auto" hangingPunct="1">
              <a:spcAft>
                <a:spcPts val="0"/>
              </a:spcAft>
              <a:buFontTx/>
              <a:buNone/>
              <a:defRPr/>
            </a:pPr>
            <a:endParaRPr lang="en-US" dirty="0" smtClean="0"/>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7763"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Best Practices</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After Imaging</a:t>
            </a:r>
          </a:p>
        </p:txBody>
      </p:sp>
      <p:sp>
        <p:nvSpPr>
          <p:cNvPr id="119810"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buClr>
                <a:srgbClr val="FF9900"/>
              </a:buClr>
            </a:pPr>
            <a:r>
              <a:rPr lang="en-US" dirty="0" smtClean="0"/>
              <a:t>AI files should be stored on their own disks</a:t>
            </a:r>
          </a:p>
          <a:p>
            <a:pPr lvl="1" eaLnBrk="1" hangingPunct="1">
              <a:lnSpc>
                <a:spcPct val="90000"/>
              </a:lnSpc>
              <a:buClr>
                <a:srgbClr val="FF9900"/>
              </a:buClr>
              <a:buNone/>
            </a:pPr>
            <a:r>
              <a:rPr lang="en-US" dirty="0" smtClean="0"/>
              <a:t>Not part of the general RAID set</a:t>
            </a:r>
          </a:p>
          <a:p>
            <a:pPr eaLnBrk="1" hangingPunct="1">
              <a:lnSpc>
                <a:spcPct val="90000"/>
              </a:lnSpc>
              <a:buClr>
                <a:srgbClr val="FF9900"/>
              </a:buClr>
            </a:pPr>
            <a:r>
              <a:rPr lang="en-US" dirty="0" smtClean="0"/>
              <a:t>Do not make extents too large</a:t>
            </a:r>
          </a:p>
          <a:p>
            <a:pPr marL="290513" indent="0" eaLnBrk="1" hangingPunct="1">
              <a:lnSpc>
                <a:spcPct val="90000"/>
              </a:lnSpc>
              <a:buClr>
                <a:srgbClr val="FF9900"/>
              </a:buClr>
              <a:buNone/>
            </a:pPr>
            <a:r>
              <a:rPr lang="en-US" sz="2200" dirty="0" smtClean="0"/>
              <a:t>They should be able to hold about an hour’s worth of data before switching</a:t>
            </a:r>
          </a:p>
          <a:p>
            <a:pPr eaLnBrk="1" hangingPunct="1">
              <a:lnSpc>
                <a:spcPct val="90000"/>
              </a:lnSpc>
              <a:buClr>
                <a:srgbClr val="FF9900"/>
              </a:buClr>
            </a:pPr>
            <a:r>
              <a:rPr lang="en-US" dirty="0" smtClean="0"/>
              <a:t>Copy the archived AI files off to secure storage as soon as possible</a:t>
            </a:r>
          </a:p>
          <a:p>
            <a:pPr eaLnBrk="1" hangingPunct="1">
              <a:lnSpc>
                <a:spcPct val="90000"/>
              </a:lnSpc>
              <a:buClr>
                <a:srgbClr val="FF9900"/>
              </a:buClr>
            </a:pPr>
            <a:r>
              <a:rPr lang="en-US" dirty="0" smtClean="0"/>
              <a:t>Consider using OpenEdge or Disk Based Replication</a:t>
            </a:r>
          </a:p>
          <a:p>
            <a:pPr lvl="2" eaLnBrk="1" hangingPunct="1">
              <a:lnSpc>
                <a:spcPct val="90000"/>
              </a:lnSpc>
              <a:buClr>
                <a:srgbClr val="FF9900"/>
              </a:buClr>
              <a:buFontTx/>
              <a:buNone/>
            </a:pPr>
            <a:endParaRPr lang="en-US" dirty="0" smtClean="0"/>
          </a:p>
          <a:p>
            <a:pPr eaLnBrk="1" hangingPunct="1">
              <a:lnSpc>
                <a:spcPct val="90000"/>
              </a:lnSpc>
              <a:buClr>
                <a:srgbClr val="FF9900"/>
              </a:buClr>
              <a:buFont typeface="Webdings" pitchFamily="18" charset="2"/>
              <a:buNone/>
            </a:pPr>
            <a:r>
              <a:rPr lang="en-US" dirty="0" smtClean="0"/>
              <a:t>	</a:t>
            </a:r>
          </a:p>
          <a:p>
            <a:pPr lvl="1" eaLnBrk="1" hangingPunct="1">
              <a:lnSpc>
                <a:spcPct val="85000"/>
              </a:lnSpc>
              <a:buClr>
                <a:srgbClr val="FF9900"/>
              </a:buClr>
              <a:buFont typeface="Arial" charset="0"/>
              <a:buNone/>
            </a:pPr>
            <a:endParaRPr lang="en-US" sz="1600" dirty="0" smtClean="0">
              <a:solidFill>
                <a:srgbClr val="737373"/>
              </a:solidFill>
              <a:cs typeface="Courier New" pitchFamily="49" charset="0"/>
            </a:endParaRPr>
          </a:p>
          <a:p>
            <a:pPr lvl="1" eaLnBrk="1" hangingPunct="1">
              <a:lnSpc>
                <a:spcPct val="85000"/>
              </a:lnSpc>
              <a:buClr>
                <a:srgbClr val="FF9900"/>
              </a:buClr>
            </a:pPr>
            <a:endParaRPr lang="en-US" sz="1600" dirty="0" smtClean="0">
              <a:solidFill>
                <a:srgbClr val="737373"/>
              </a:solidFill>
              <a:cs typeface="Courier New" pitchFamily="49" charset="0"/>
            </a:endParaRPr>
          </a:p>
          <a:p>
            <a:pPr eaLnBrk="1" hangingPunct="1">
              <a:lnSpc>
                <a:spcPct val="8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p:txBody>
      </p:sp>
      <p:sp>
        <p:nvSpPr>
          <p:cNvPr id="11981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Best Practices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 </a:t>
            </a:r>
          </a:p>
        </p:txBody>
      </p:sp>
      <p:sp>
        <p:nvSpPr>
          <p:cNvPr id="121858"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dirty="0" smtClean="0">
                <a:solidFill>
                  <a:srgbClr val="666666"/>
                </a:solidFill>
              </a:rPr>
              <a:t>Dump and Reload Concepts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Database Dump and Reload</a:t>
            </a:r>
          </a:p>
        </p:txBody>
      </p:sp>
      <p:sp>
        <p:nvSpPr>
          <p:cNvPr id="4" name="Content Placeholder 3"/>
          <p:cNvSpPr>
            <a:spLocks noGrp="1"/>
          </p:cNvSpPr>
          <p:nvPr>
            <p:ph idx="1"/>
          </p:nvPr>
        </p:nvSpPr>
        <p:spPr>
          <a:xfrm>
            <a:off x="668337" y="1058863"/>
            <a:ext cx="8027987" cy="4760912"/>
          </a:xfrm>
        </p:spPr>
        <p:txBody>
          <a:bodyPr/>
          <a:lstStyle/>
          <a:p>
            <a:pPr marL="0" indent="0" eaLnBrk="1" fontAlgn="auto" hangingPunct="1">
              <a:spcAft>
                <a:spcPts val="0"/>
              </a:spcAft>
              <a:buNone/>
              <a:defRPr/>
            </a:pPr>
            <a:r>
              <a:rPr lang="en-US" dirty="0" smtClean="0"/>
              <a:t>Sometimes a QAD database should have its data dumped to disk and reloaded into a new empty database structure</a:t>
            </a:r>
          </a:p>
          <a:p>
            <a:pPr eaLnBrk="1" fontAlgn="auto" hangingPunct="1">
              <a:spcAft>
                <a:spcPts val="0"/>
              </a:spcAft>
              <a:buFont typeface="Arial" pitchFamily="34" charset="0"/>
              <a:buChar char="•"/>
              <a:defRPr/>
            </a:pPr>
            <a:r>
              <a:rPr lang="en-US" dirty="0" smtClean="0"/>
              <a:t>Usually because of severe internal data fragmentation</a:t>
            </a:r>
          </a:p>
          <a:p>
            <a:pPr eaLnBrk="1" fontAlgn="auto" hangingPunct="1">
              <a:spcAft>
                <a:spcPts val="0"/>
              </a:spcAft>
              <a:buFont typeface="Arial" pitchFamily="34" charset="0"/>
              <a:buChar char="•"/>
              <a:defRPr/>
            </a:pPr>
            <a:r>
              <a:rPr lang="en-US" dirty="0" smtClean="0"/>
              <a:t>Possibly due to required maintenance </a:t>
            </a:r>
          </a:p>
          <a:p>
            <a:pPr lvl="1" eaLnBrk="1" fontAlgn="auto" hangingPunct="1">
              <a:spcAft>
                <a:spcPts val="0"/>
              </a:spcAft>
              <a:buFont typeface="Century Gothic" pitchFamily="34" charset="0"/>
              <a:buChar char="−"/>
              <a:defRPr/>
            </a:pPr>
            <a:r>
              <a:rPr lang="en-US" dirty="0" smtClean="0"/>
              <a:t>Changing the Block Size</a:t>
            </a:r>
          </a:p>
          <a:p>
            <a:pPr lvl="1" eaLnBrk="1" fontAlgn="auto" hangingPunct="1">
              <a:spcAft>
                <a:spcPts val="0"/>
              </a:spcAft>
              <a:buFont typeface="Century Gothic" pitchFamily="34" charset="0"/>
              <a:buChar char="−"/>
              <a:defRPr/>
            </a:pPr>
            <a:r>
              <a:rPr lang="en-US" dirty="0" smtClean="0"/>
              <a:t>Moving to Type II storage areas</a:t>
            </a:r>
          </a:p>
          <a:p>
            <a:pPr lvl="1" eaLnBrk="1" fontAlgn="auto" hangingPunct="1">
              <a:spcAft>
                <a:spcPts val="0"/>
              </a:spcAft>
              <a:buFont typeface="Century Gothic" pitchFamily="34" charset="0"/>
              <a:buChar char="−"/>
              <a:defRPr/>
            </a:pPr>
            <a:r>
              <a:rPr lang="en-US" dirty="0" smtClean="0"/>
              <a:t>Changing the internal structure of the database</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390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Introduction to Dump and Reload</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Database Dump and Reload</a:t>
            </a:r>
          </a:p>
        </p:txBody>
      </p:sp>
      <p:sp>
        <p:nvSpPr>
          <p:cNvPr id="125954" name="Content Placeholder 3"/>
          <p:cNvSpPr>
            <a:spLocks noGrp="1"/>
          </p:cNvSpPr>
          <p:nvPr>
            <p:ph idx="1"/>
          </p:nvPr>
        </p:nvSpPr>
        <p:spPr bwMode="auto">
          <a:xfrm>
            <a:off x="668337" y="1058863"/>
            <a:ext cx="8027987"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buFont typeface="Arial" charset="0"/>
              <a:buNone/>
            </a:pPr>
            <a:r>
              <a:rPr lang="en-US" sz="2000" dirty="0" smtClean="0">
                <a:latin typeface="Courier New" pitchFamily="49" charset="0"/>
                <a:cs typeface="Courier New" pitchFamily="49" charset="0"/>
              </a:rPr>
              <a:t>#</a:t>
            </a:r>
            <a:r>
              <a:rPr lang="en-US" sz="2000" dirty="0" smtClean="0">
                <a:latin typeface="Courier New" pitchFamily="49" charset="0"/>
                <a:cs typeface="Courier New" pitchFamily="49" charset="0"/>
              </a:rPr>
              <a:t>proutil</a:t>
            </a:r>
            <a:r>
              <a:rPr lang="en-US" sz="2000" dirty="0" smtClean="0">
                <a:latin typeface="Courier New" pitchFamily="49" charset="0"/>
                <a:cs typeface="Courier New" pitchFamily="49" charset="0"/>
              </a:rPr>
              <a:t> </a:t>
            </a:r>
            <a:r>
              <a:rPr lang="en-US" sz="2000" dirty="0" smtClean="0">
                <a:latin typeface="Courier New" pitchFamily="49" charset="0"/>
                <a:cs typeface="Courier New" pitchFamily="49" charset="0"/>
              </a:rPr>
              <a:t>dbname</a:t>
            </a:r>
            <a:r>
              <a:rPr lang="en-US" sz="2000" dirty="0" smtClean="0">
                <a:latin typeface="Courier New" pitchFamily="49" charset="0"/>
                <a:cs typeface="Courier New" pitchFamily="49" charset="0"/>
              </a:rPr>
              <a:t> –C </a:t>
            </a:r>
            <a:r>
              <a:rPr lang="en-US" sz="2000" dirty="0" smtClean="0">
                <a:latin typeface="Courier New" pitchFamily="49" charset="0"/>
                <a:cs typeface="Courier New" pitchFamily="49" charset="0"/>
              </a:rPr>
              <a:t>dbanalys</a:t>
            </a:r>
            <a:r>
              <a:rPr lang="en-US" sz="2000" dirty="0" smtClean="0">
                <a:latin typeface="Courier New" pitchFamily="49" charset="0"/>
                <a:cs typeface="Courier New" pitchFamily="49" charset="0"/>
              </a:rPr>
              <a:t> &gt; analysis.txt</a:t>
            </a:r>
          </a:p>
          <a:p>
            <a:pPr marL="0" indent="0" eaLnBrk="1" hangingPunct="1">
              <a:buClr>
                <a:srgbClr val="FF9900"/>
              </a:buClr>
              <a:buNone/>
            </a:pPr>
            <a:r>
              <a:rPr lang="en-US" sz="2000" dirty="0" smtClean="0">
                <a:cs typeface="Courier New" pitchFamily="49" charset="0"/>
              </a:rPr>
              <a:t>dbanalys</a:t>
            </a:r>
            <a:r>
              <a:rPr lang="en-US" sz="2000" dirty="0" smtClean="0">
                <a:cs typeface="Courier New" pitchFamily="49" charset="0"/>
              </a:rPr>
              <a:t> creates a detailed analysis file useful for determining fragmentation</a:t>
            </a:r>
          </a:p>
          <a:p>
            <a:pPr eaLnBrk="1" hangingPunct="1">
              <a:buClr>
                <a:srgbClr val="FF9900"/>
              </a:buClr>
            </a:pPr>
            <a:r>
              <a:rPr lang="en-US" sz="2000" dirty="0" smtClean="0">
                <a:cs typeface="Courier New" pitchFamily="49" charset="0"/>
              </a:rPr>
              <a:t>If the number of records for a table in a given storage area is large, and</a:t>
            </a:r>
          </a:p>
          <a:p>
            <a:pPr eaLnBrk="1" hangingPunct="1">
              <a:buClr>
                <a:srgbClr val="FF9900"/>
              </a:buClr>
            </a:pPr>
            <a:r>
              <a:rPr lang="en-US" sz="2000" dirty="0" smtClean="0">
                <a:cs typeface="Courier New" pitchFamily="49" charset="0"/>
              </a:rPr>
              <a:t>The scatter factor is over 4.5, then</a:t>
            </a:r>
          </a:p>
          <a:p>
            <a:pPr eaLnBrk="1" hangingPunct="1">
              <a:buClr>
                <a:srgbClr val="FF9900"/>
              </a:buClr>
            </a:pPr>
            <a:r>
              <a:rPr lang="en-US" sz="2000" dirty="0" smtClean="0">
                <a:cs typeface="Courier New" pitchFamily="49" charset="0"/>
              </a:rPr>
              <a:t>Consider a dump and reload for </a:t>
            </a:r>
          </a:p>
          <a:p>
            <a:pPr lvl="1" eaLnBrk="1" hangingPunct="1">
              <a:buClr>
                <a:srgbClr val="FF9900"/>
              </a:buClr>
              <a:buFont typeface="Century Gothic" pitchFamily="34" charset="0"/>
              <a:buChar char="−"/>
            </a:pPr>
            <a:r>
              <a:rPr lang="en-US" sz="1800" dirty="0" smtClean="0">
                <a:cs typeface="Courier New" pitchFamily="49" charset="0"/>
              </a:rPr>
              <a:t>The entire database (if time allows)</a:t>
            </a:r>
          </a:p>
          <a:p>
            <a:pPr lvl="1" eaLnBrk="1" hangingPunct="1">
              <a:buClr>
                <a:srgbClr val="FF9900"/>
              </a:buClr>
              <a:buFont typeface="Century Gothic" pitchFamily="34" charset="0"/>
              <a:buChar char="−"/>
            </a:pPr>
            <a:r>
              <a:rPr lang="en-US" sz="1800" dirty="0" smtClean="0">
                <a:cs typeface="Courier New" pitchFamily="49" charset="0"/>
              </a:rPr>
              <a:t>Just the storage area in question (for high availability)</a:t>
            </a:r>
          </a:p>
          <a:p>
            <a:pPr eaLnBrk="1" hangingPunct="1">
              <a:buClr>
                <a:srgbClr val="FF9900"/>
              </a:buClr>
            </a:pPr>
            <a:endParaRPr lang="en-US" sz="2000" dirty="0" smtClean="0">
              <a:latin typeface="Courier New" pitchFamily="49" charset="0"/>
              <a:cs typeface="Courier New" pitchFamily="49" charset="0"/>
            </a:endParaRPr>
          </a:p>
          <a:p>
            <a:pPr lvl="1" eaLnBrk="1" hangingPunct="1">
              <a:lnSpc>
                <a:spcPct val="95000"/>
              </a:lnSpc>
              <a:buClr>
                <a:srgbClr val="FF9900"/>
              </a:buClr>
              <a:buFont typeface="Arial" charset="0"/>
              <a:buNone/>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2595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Determining Fragmentation</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Database Dump and Reload</a:t>
            </a:r>
          </a:p>
        </p:txBody>
      </p:sp>
      <p:sp>
        <p:nvSpPr>
          <p:cNvPr id="128002"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Determining Fragmentation</a:t>
            </a:r>
          </a:p>
        </p:txBody>
      </p:sp>
      <p:pic>
        <p:nvPicPr>
          <p:cNvPr id="128003" name="Picture 3"/>
          <p:cNvPicPr>
            <a:picLocks noChangeAspect="1" noChangeArrowheads="1"/>
          </p:cNvPicPr>
          <p:nvPr/>
        </p:nvPicPr>
        <p:blipFill>
          <a:blip r:embed="rId3" cstate="print"/>
          <a:srcRect/>
          <a:stretch>
            <a:fillRect/>
          </a:stretch>
        </p:blipFill>
        <p:spPr bwMode="auto">
          <a:xfrm>
            <a:off x="388938" y="1239838"/>
            <a:ext cx="8091487" cy="3752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Database Dump and Reload</a:t>
            </a:r>
          </a:p>
        </p:txBody>
      </p:sp>
      <p:sp>
        <p:nvSpPr>
          <p:cNvPr id="4" name="Content Placeholder 3"/>
          <p:cNvSpPr>
            <a:spLocks noGrp="1"/>
          </p:cNvSpPr>
          <p:nvPr>
            <p:ph idx="1"/>
          </p:nvPr>
        </p:nvSpPr>
        <p:spPr>
          <a:xfrm>
            <a:off x="392572" y="1058863"/>
            <a:ext cx="8412480" cy="4760912"/>
          </a:xfrm>
        </p:spPr>
        <p:txBody>
          <a:bodyPr/>
          <a:lstStyle/>
          <a:p>
            <a:pPr eaLnBrk="1" fontAlgn="auto" hangingPunct="1">
              <a:spcAft>
                <a:spcPts val="0"/>
              </a:spcAft>
              <a:buFont typeface="Arial" pitchFamily="34" charset="0"/>
              <a:buChar char="•"/>
              <a:defRPr/>
            </a:pPr>
            <a:r>
              <a:rPr lang="en-US" sz="2200" dirty="0" smtClean="0">
                <a:latin typeface="+mn-lt"/>
                <a:cs typeface="Courier New" pitchFamily="49" charset="0"/>
              </a:rPr>
              <a:t>Dump and Reload via the data dictionary is the simplest method</a:t>
            </a:r>
          </a:p>
          <a:p>
            <a:pPr lvl="1" eaLnBrk="1" fontAlgn="auto" hangingPunct="1">
              <a:spcBef>
                <a:spcPts val="200"/>
              </a:spcBef>
              <a:spcAft>
                <a:spcPts val="200"/>
              </a:spcAft>
              <a:buFont typeface="Arial" pitchFamily="34" charset="0"/>
              <a:buChar char="–"/>
              <a:defRPr/>
            </a:pPr>
            <a:r>
              <a:rPr lang="en-US" sz="2000" dirty="0" smtClean="0"/>
              <a:t>Dump data as ASCII files to disk</a:t>
            </a:r>
          </a:p>
          <a:p>
            <a:pPr lvl="2" eaLnBrk="1" fontAlgn="auto" hangingPunct="1">
              <a:spcBef>
                <a:spcPts val="200"/>
              </a:spcBef>
              <a:spcAft>
                <a:spcPts val="200"/>
              </a:spcAft>
              <a:buFont typeface="Arial" pitchFamily="34" charset="0"/>
              <a:buChar char="•"/>
              <a:defRPr/>
            </a:pPr>
            <a:r>
              <a:rPr lang="en-US" sz="1800" dirty="0" smtClean="0"/>
              <a:t>[optional] Dump data definitions (.</a:t>
            </a:r>
            <a:r>
              <a:rPr lang="en-US" sz="1800" dirty="0" smtClean="0"/>
              <a:t>df</a:t>
            </a:r>
            <a:r>
              <a:rPr lang="en-US" sz="1800" dirty="0" smtClean="0"/>
              <a:t>) file</a:t>
            </a:r>
          </a:p>
          <a:p>
            <a:pPr lvl="2" eaLnBrk="1" fontAlgn="auto" hangingPunct="1">
              <a:spcBef>
                <a:spcPts val="200"/>
              </a:spcBef>
              <a:spcAft>
                <a:spcPts val="200"/>
              </a:spcAft>
              <a:buFont typeface="Arial" pitchFamily="34" charset="0"/>
              <a:buChar char="•"/>
              <a:defRPr/>
            </a:pPr>
            <a:r>
              <a:rPr lang="en-US" sz="1800" dirty="0" smtClean="0"/>
              <a:t>Dump table contents (.d) files</a:t>
            </a:r>
          </a:p>
          <a:p>
            <a:pPr lvl="2" eaLnBrk="1" fontAlgn="auto" hangingPunct="1">
              <a:spcBef>
                <a:spcPts val="200"/>
              </a:spcBef>
              <a:spcAft>
                <a:spcPts val="200"/>
              </a:spcAft>
              <a:buFont typeface="Arial" pitchFamily="34" charset="0"/>
              <a:buChar char="•"/>
              <a:defRPr/>
            </a:pPr>
            <a:r>
              <a:rPr lang="en-US" sz="1800" dirty="0" smtClean="0"/>
              <a:t>Don’t forget to dump sequence current values</a:t>
            </a:r>
          </a:p>
          <a:p>
            <a:pPr lvl="1" eaLnBrk="1" fontAlgn="auto" hangingPunct="1">
              <a:spcBef>
                <a:spcPts val="200"/>
              </a:spcBef>
              <a:spcAft>
                <a:spcPts val="200"/>
              </a:spcAft>
              <a:buFont typeface="Arial" pitchFamily="34" charset="0"/>
              <a:buChar char="–"/>
              <a:defRPr/>
            </a:pPr>
            <a:r>
              <a:rPr lang="en-US" sz="2000" dirty="0" smtClean="0"/>
              <a:t>Reload </a:t>
            </a:r>
          </a:p>
          <a:p>
            <a:pPr lvl="2" eaLnBrk="1" fontAlgn="auto" hangingPunct="1">
              <a:spcBef>
                <a:spcPts val="200"/>
              </a:spcBef>
              <a:spcAft>
                <a:spcPts val="200"/>
              </a:spcAft>
              <a:buFont typeface="Arial" pitchFamily="34" charset="0"/>
              <a:buChar char="•"/>
              <a:defRPr/>
            </a:pPr>
            <a:r>
              <a:rPr lang="en-US" sz="1800" dirty="0" smtClean="0"/>
              <a:t>[optional] Load data definitions</a:t>
            </a:r>
          </a:p>
          <a:p>
            <a:pPr lvl="2" eaLnBrk="1" fontAlgn="auto" hangingPunct="1">
              <a:spcBef>
                <a:spcPts val="200"/>
              </a:spcBef>
              <a:spcAft>
                <a:spcPts val="200"/>
              </a:spcAft>
              <a:buFont typeface="Arial" pitchFamily="34" charset="0"/>
              <a:buChar char="•"/>
              <a:defRPr/>
            </a:pPr>
            <a:r>
              <a:rPr lang="en-US" sz="1800" dirty="0" smtClean="0"/>
              <a:t>Load table contents (.d) files</a:t>
            </a:r>
          </a:p>
          <a:p>
            <a:pPr lvl="2" eaLnBrk="1" fontAlgn="auto" hangingPunct="1">
              <a:spcBef>
                <a:spcPts val="200"/>
              </a:spcBef>
              <a:spcAft>
                <a:spcPts val="200"/>
              </a:spcAft>
              <a:buFont typeface="Arial" pitchFamily="34" charset="0"/>
              <a:buChar char="•"/>
              <a:defRPr/>
            </a:pPr>
            <a:r>
              <a:rPr lang="en-US" sz="1800" dirty="0" smtClean="0"/>
              <a:t>Don’t forget to load sequence current values</a:t>
            </a:r>
          </a:p>
          <a:p>
            <a:pPr lvl="2" eaLnBrk="1" fontAlgn="auto" hangingPunct="1">
              <a:spcBef>
                <a:spcPts val="200"/>
              </a:spcBef>
              <a:spcAft>
                <a:spcPts val="200"/>
              </a:spcAft>
              <a:buFont typeface="Arial" pitchFamily="34" charset="0"/>
              <a:buChar char="•"/>
              <a:defRPr/>
            </a:pPr>
            <a:r>
              <a:rPr lang="en-US" sz="1800" dirty="0" smtClean="0"/>
              <a:t>Indexes are updated after each record load (</a:t>
            </a:r>
            <a:r>
              <a:rPr lang="en-US" sz="1800" dirty="0" smtClean="0">
                <a:sym typeface="Wingdings" pitchFamily="2" charset="2"/>
              </a:rPr>
              <a:t>SLOW)</a:t>
            </a:r>
          </a:p>
          <a:p>
            <a:pPr eaLnBrk="1" fontAlgn="auto" hangingPunct="1">
              <a:spcBef>
                <a:spcPts val="0"/>
              </a:spcBef>
              <a:spcAft>
                <a:spcPts val="0"/>
              </a:spcAft>
              <a:buFont typeface="Arial" pitchFamily="34" charset="0"/>
              <a:buChar char="•"/>
              <a:defRPr/>
            </a:pPr>
            <a:r>
              <a:rPr lang="en-US" sz="2200" dirty="0" smtClean="0">
                <a:sym typeface="Wingdings" pitchFamily="2" charset="2"/>
              </a:rPr>
              <a:t>Multi-threading this process yields significant speed increases</a:t>
            </a:r>
          </a:p>
          <a:p>
            <a:pPr eaLnBrk="1" fontAlgn="auto" hangingPunct="1">
              <a:spcAft>
                <a:spcPts val="0"/>
              </a:spcAft>
              <a:buFont typeface="Arial" pitchFamily="34" charset="0"/>
              <a:buNone/>
              <a:defRPr/>
            </a:pPr>
            <a:endParaRPr lang="en-US" sz="1600" dirty="0" smtClean="0">
              <a:latin typeface="+mn-lt"/>
              <a:cs typeface="Courier New" pitchFamily="49" charset="0"/>
            </a:endParaRPr>
          </a:p>
          <a:p>
            <a:pPr eaLnBrk="1" fontAlgn="auto" hangingPunct="1">
              <a:spcAft>
                <a:spcPts val="0"/>
              </a:spcAft>
              <a:buFont typeface="Arial" pitchFamily="34" charset="0"/>
              <a:buChar char="•"/>
              <a:defRPr/>
            </a:pPr>
            <a:endParaRPr lang="en-US" sz="2000" dirty="0" smtClean="0">
              <a:latin typeface="Courier New" pitchFamily="49" charset="0"/>
              <a:cs typeface="Courier New" pitchFamily="49" charset="0"/>
            </a:endParaRP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005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Using the Data Dictionary</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Agenda</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Database Reorganization</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Database Preventative Maintenance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Backup and Recovery Strategy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After Imaging</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High Availability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Disaster Tolerance</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266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What is in this lesson?</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Database Dump and Reload</a:t>
            </a:r>
          </a:p>
        </p:txBody>
      </p:sp>
      <p:sp>
        <p:nvSpPr>
          <p:cNvPr id="4" name="Content Placeholder 3"/>
          <p:cNvSpPr>
            <a:spLocks noGrp="1"/>
          </p:cNvSpPr>
          <p:nvPr>
            <p:ph idx="1"/>
          </p:nvPr>
        </p:nvSpPr>
        <p:spPr>
          <a:xfrm>
            <a:off x="668338" y="1058863"/>
            <a:ext cx="7397750" cy="4760912"/>
          </a:xfrm>
        </p:spPr>
        <p:txBody>
          <a:bodyPr/>
          <a:lstStyle/>
          <a:p>
            <a:pPr eaLnBrk="1" fontAlgn="auto" hangingPunct="1">
              <a:lnSpc>
                <a:spcPct val="80000"/>
              </a:lnSpc>
              <a:spcAft>
                <a:spcPts val="0"/>
              </a:spcAft>
              <a:buFont typeface="Arial" pitchFamily="34" charset="0"/>
              <a:buChar char="•"/>
              <a:defRPr/>
            </a:pPr>
            <a:r>
              <a:rPr lang="en-US" sz="2000" dirty="0" smtClean="0"/>
              <a:t>Much Faster.  More Complicated.</a:t>
            </a:r>
          </a:p>
          <a:p>
            <a:pPr lvl="1" eaLnBrk="1" fontAlgn="auto" hangingPunct="1">
              <a:lnSpc>
                <a:spcPct val="80000"/>
              </a:lnSpc>
              <a:spcAft>
                <a:spcPts val="0"/>
              </a:spcAft>
              <a:buFont typeface="Arial" pitchFamily="34" charset="0"/>
              <a:buChar char="–"/>
              <a:defRPr/>
            </a:pPr>
            <a:r>
              <a:rPr lang="en-US" sz="1800" dirty="0" smtClean="0"/>
              <a:t>Create Bulk Loader description file via dictionary</a:t>
            </a:r>
          </a:p>
          <a:p>
            <a:pPr lvl="1" eaLnBrk="1" fontAlgn="auto" hangingPunct="1">
              <a:lnSpc>
                <a:spcPct val="80000"/>
              </a:lnSpc>
              <a:spcAft>
                <a:spcPts val="0"/>
              </a:spcAft>
              <a:buFont typeface="Arial" pitchFamily="34" charset="0"/>
              <a:buChar char="–"/>
              <a:defRPr/>
            </a:pPr>
            <a:r>
              <a:rPr lang="en-US" sz="1800" dirty="0" smtClean="0"/>
              <a:t>Dump Data (as with normal dump and reload) via dictionary</a:t>
            </a:r>
          </a:p>
          <a:p>
            <a:pPr lvl="1" eaLnBrk="1" fontAlgn="auto" hangingPunct="1">
              <a:lnSpc>
                <a:spcPct val="80000"/>
              </a:lnSpc>
              <a:spcAft>
                <a:spcPts val="0"/>
              </a:spcAft>
              <a:buFont typeface="Arial" pitchFamily="34" charset="0"/>
              <a:buChar char="–"/>
              <a:defRPr/>
            </a:pPr>
            <a:r>
              <a:rPr lang="en-US" sz="1800" dirty="0" smtClean="0"/>
              <a:t>Dump Data definitions file via dictionary</a:t>
            </a:r>
          </a:p>
          <a:p>
            <a:pPr lvl="1" eaLnBrk="1" fontAlgn="auto" hangingPunct="1">
              <a:lnSpc>
                <a:spcPct val="80000"/>
              </a:lnSpc>
              <a:spcAft>
                <a:spcPts val="0"/>
              </a:spcAft>
              <a:buFont typeface="Arial" pitchFamily="34" charset="0"/>
              <a:buChar char="–"/>
              <a:defRPr/>
            </a:pPr>
            <a:r>
              <a:rPr lang="en-US" sz="1800" dirty="0" smtClean="0"/>
              <a:t>Create Empty Database (with correct structure)</a:t>
            </a:r>
          </a:p>
          <a:p>
            <a:pPr lvl="1" eaLnBrk="1" fontAlgn="auto" hangingPunct="1">
              <a:lnSpc>
                <a:spcPct val="80000"/>
              </a:lnSpc>
              <a:spcAft>
                <a:spcPts val="0"/>
              </a:spcAft>
              <a:buFont typeface="Arial" pitchFamily="34" charset="0"/>
              <a:buChar char="–"/>
              <a:defRPr/>
            </a:pPr>
            <a:r>
              <a:rPr lang="en-US" sz="1800" dirty="0" smtClean="0"/>
              <a:t>Load Schema (data definitions file)</a:t>
            </a:r>
          </a:p>
          <a:p>
            <a:pPr lvl="1" eaLnBrk="1" fontAlgn="auto" hangingPunct="1">
              <a:lnSpc>
                <a:spcPct val="80000"/>
              </a:lnSpc>
              <a:spcAft>
                <a:spcPts val="0"/>
              </a:spcAft>
              <a:buFont typeface="Arial" pitchFamily="34" charset="0"/>
              <a:buChar char="–"/>
              <a:defRPr/>
            </a:pPr>
            <a:r>
              <a:rPr lang="en-US" sz="1800" dirty="0" smtClean="0"/>
              <a:t>Run Bulk Load command via command line</a:t>
            </a:r>
          </a:p>
          <a:p>
            <a:pPr lvl="2" eaLnBrk="1" fontAlgn="auto" hangingPunct="1">
              <a:lnSpc>
                <a:spcPct val="80000"/>
              </a:lnSpc>
              <a:spcAft>
                <a:spcPts val="0"/>
              </a:spcAft>
              <a:buNone/>
              <a:defRPr/>
            </a:pPr>
            <a:r>
              <a:rPr lang="en-US" sz="1600" dirty="0" smtClean="0"/>
              <a:t>#</a:t>
            </a:r>
            <a:r>
              <a:rPr lang="en-US" sz="1600" dirty="0" smtClean="0"/>
              <a:t>proutil</a:t>
            </a:r>
            <a:r>
              <a:rPr lang="en-US" sz="1600" dirty="0" smtClean="0"/>
              <a:t> &lt;</a:t>
            </a:r>
            <a:r>
              <a:rPr lang="en-US" sz="1600" dirty="0" smtClean="0"/>
              <a:t>dbname</a:t>
            </a:r>
            <a:r>
              <a:rPr lang="en-US" sz="1600" dirty="0" smtClean="0"/>
              <a:t>&gt; -C </a:t>
            </a:r>
            <a:r>
              <a:rPr lang="en-US" sz="1600" dirty="0" smtClean="0"/>
              <a:t>bulkload</a:t>
            </a:r>
            <a:r>
              <a:rPr lang="en-US" sz="1600" dirty="0" smtClean="0"/>
              <a:t> </a:t>
            </a:r>
            <a:r>
              <a:rPr lang="en-US" sz="1600" i="1" dirty="0" smtClean="0"/>
              <a:t>bulk-loader-description-file</a:t>
            </a:r>
            <a:endParaRPr lang="en-US" sz="1600" dirty="0" smtClean="0"/>
          </a:p>
          <a:p>
            <a:pPr lvl="1" eaLnBrk="1" fontAlgn="auto" hangingPunct="1">
              <a:lnSpc>
                <a:spcPct val="80000"/>
              </a:lnSpc>
              <a:spcAft>
                <a:spcPts val="0"/>
              </a:spcAft>
              <a:buFont typeface="Arial" pitchFamily="34" charset="0"/>
              <a:buChar char="–"/>
              <a:defRPr/>
            </a:pPr>
            <a:r>
              <a:rPr lang="en-US" sz="1800" dirty="0" smtClean="0"/>
              <a:t>Index Rebuild</a:t>
            </a:r>
          </a:p>
          <a:p>
            <a:pPr eaLnBrk="1" fontAlgn="auto" hangingPunct="1">
              <a:lnSpc>
                <a:spcPct val="80000"/>
              </a:lnSpc>
              <a:spcAft>
                <a:spcPts val="0"/>
              </a:spcAft>
              <a:buFont typeface="Arial" pitchFamily="34" charset="0"/>
              <a:buChar char="•"/>
              <a:defRPr/>
            </a:pPr>
            <a:r>
              <a:rPr lang="en-US" sz="2000" dirty="0" smtClean="0"/>
              <a:t>To improve performance , you can run the bulk load with no integrity (-</a:t>
            </a:r>
            <a:r>
              <a:rPr lang="en-US" sz="2000" dirty="0" smtClean="0"/>
              <a:t>i</a:t>
            </a:r>
            <a:r>
              <a:rPr lang="en-US" sz="2000" dirty="0" smtClean="0"/>
              <a:t>)</a:t>
            </a:r>
          </a:p>
          <a:p>
            <a:pPr marL="290513" lvl="1" indent="0" eaLnBrk="1" fontAlgn="auto" hangingPunct="1">
              <a:lnSpc>
                <a:spcPct val="80000"/>
              </a:lnSpc>
              <a:spcAft>
                <a:spcPts val="0"/>
              </a:spcAft>
              <a:buNone/>
              <a:defRPr/>
            </a:pPr>
            <a:r>
              <a:rPr lang="en-US" sz="1800" dirty="0" smtClean="0"/>
              <a:t>However, any errors will require you to start the entire process again</a:t>
            </a:r>
          </a:p>
          <a:p>
            <a:pPr eaLnBrk="1" fontAlgn="auto" hangingPunct="1">
              <a:spcAft>
                <a:spcPts val="0"/>
              </a:spcAft>
              <a:buFont typeface="Arial" pitchFamily="34" charset="0"/>
              <a:buNone/>
              <a:defRPr/>
            </a:pPr>
            <a:endParaRPr lang="en-US" sz="1600" dirty="0" smtClean="0">
              <a:latin typeface="+mn-lt"/>
              <a:cs typeface="Courier New" pitchFamily="49" charset="0"/>
            </a:endParaRPr>
          </a:p>
          <a:p>
            <a:pPr eaLnBrk="1" fontAlgn="auto" hangingPunct="1">
              <a:spcAft>
                <a:spcPts val="0"/>
              </a:spcAft>
              <a:buFont typeface="Arial" pitchFamily="34" charset="0"/>
              <a:buChar char="•"/>
              <a:defRPr/>
            </a:pPr>
            <a:endParaRPr lang="en-US" sz="2000" dirty="0" smtClean="0">
              <a:latin typeface="Courier New" pitchFamily="49" charset="0"/>
              <a:cs typeface="Courier New" pitchFamily="49" charset="0"/>
            </a:endParaRP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209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Dump and Bulk Reload</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Database Dump and Reload</a:t>
            </a:r>
          </a:p>
        </p:txBody>
      </p:sp>
      <p:sp>
        <p:nvSpPr>
          <p:cNvPr id="134146"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buClr>
                <a:srgbClr val="FF9900"/>
              </a:buClr>
            </a:pPr>
            <a:r>
              <a:rPr lang="en-US" sz="2000" dirty="0" smtClean="0"/>
              <a:t>Binary Dump and Load</a:t>
            </a:r>
          </a:p>
          <a:p>
            <a:pPr lvl="1" eaLnBrk="1" hangingPunct="1">
              <a:lnSpc>
                <a:spcPct val="80000"/>
              </a:lnSpc>
              <a:buClr>
                <a:srgbClr val="FF9900"/>
              </a:buClr>
            </a:pPr>
            <a:r>
              <a:rPr lang="en-US" sz="1700" dirty="0" smtClean="0"/>
              <a:t>Faster than data dictionary</a:t>
            </a:r>
          </a:p>
          <a:p>
            <a:pPr lvl="1" eaLnBrk="1" hangingPunct="1">
              <a:lnSpc>
                <a:spcPct val="80000"/>
              </a:lnSpc>
              <a:buClr>
                <a:srgbClr val="FF9900"/>
              </a:buClr>
            </a:pPr>
            <a:r>
              <a:rPr lang="en-US" sz="1700" dirty="0" smtClean="0"/>
              <a:t>Should be faster than </a:t>
            </a:r>
            <a:r>
              <a:rPr lang="en-US" sz="1700" dirty="0" smtClean="0"/>
              <a:t>bulkload</a:t>
            </a:r>
            <a:endParaRPr lang="en-US" sz="1700" dirty="0" smtClean="0"/>
          </a:p>
          <a:p>
            <a:pPr lvl="2" eaLnBrk="1" hangingPunct="1">
              <a:lnSpc>
                <a:spcPct val="80000"/>
              </a:lnSpc>
              <a:buClr>
                <a:srgbClr val="FF9900"/>
              </a:buClr>
            </a:pPr>
            <a:r>
              <a:rPr lang="en-US" sz="1500" dirty="0" smtClean="0"/>
              <a:t>Binary load writes to the BI file, </a:t>
            </a:r>
            <a:r>
              <a:rPr lang="en-US" sz="1500" dirty="0" smtClean="0"/>
              <a:t>Bulkload</a:t>
            </a:r>
            <a:r>
              <a:rPr lang="en-US" sz="1500" dirty="0" smtClean="0"/>
              <a:t> does not</a:t>
            </a:r>
          </a:p>
          <a:p>
            <a:pPr lvl="2" eaLnBrk="1" hangingPunct="1">
              <a:lnSpc>
                <a:spcPct val="80000"/>
              </a:lnSpc>
              <a:buClr>
                <a:srgbClr val="FF9900"/>
              </a:buClr>
            </a:pPr>
            <a:r>
              <a:rPr lang="en-US" sz="1500" dirty="0" smtClean="0"/>
              <a:t>With multiple CPUs you can have multiple streams</a:t>
            </a:r>
          </a:p>
          <a:p>
            <a:pPr lvl="1" eaLnBrk="1" hangingPunct="1">
              <a:lnSpc>
                <a:spcPct val="80000"/>
              </a:lnSpc>
              <a:buClr>
                <a:srgbClr val="FF9900"/>
              </a:buClr>
            </a:pPr>
            <a:r>
              <a:rPr lang="en-US" sz="1500" b="1" dirty="0" smtClean="0">
                <a:latin typeface="Courier New" pitchFamily="49" charset="0"/>
              </a:rPr>
              <a:t>proutil</a:t>
            </a:r>
            <a:r>
              <a:rPr lang="en-US" sz="1500" b="1" dirty="0" smtClean="0">
                <a:latin typeface="Courier New" pitchFamily="49" charset="0"/>
              </a:rPr>
              <a:t> &lt;db&gt; -C dump &lt;table&gt; . –index 0</a:t>
            </a:r>
            <a:endParaRPr lang="en-US" sz="1500" dirty="0" smtClean="0">
              <a:latin typeface="Courier New" pitchFamily="49" charset="0"/>
            </a:endParaRPr>
          </a:p>
          <a:p>
            <a:pPr lvl="2" eaLnBrk="1" hangingPunct="1">
              <a:lnSpc>
                <a:spcPct val="80000"/>
              </a:lnSpc>
              <a:buClr>
                <a:srgbClr val="FF9900"/>
              </a:buClr>
            </a:pPr>
            <a:r>
              <a:rPr lang="en-US" sz="1500" dirty="0" smtClean="0"/>
              <a:t>Dump performance versus Read performance</a:t>
            </a:r>
          </a:p>
          <a:p>
            <a:pPr lvl="2" eaLnBrk="1" hangingPunct="1">
              <a:lnSpc>
                <a:spcPct val="80000"/>
              </a:lnSpc>
              <a:buClr>
                <a:srgbClr val="FF9900"/>
              </a:buClr>
            </a:pPr>
            <a:r>
              <a:rPr lang="en-US" sz="1500" dirty="0" smtClean="0"/>
              <a:t>Choose an index based on read order </a:t>
            </a:r>
          </a:p>
          <a:p>
            <a:pPr lvl="1" eaLnBrk="1" hangingPunct="1">
              <a:lnSpc>
                <a:spcPct val="80000"/>
              </a:lnSpc>
              <a:buClr>
                <a:srgbClr val="FF9900"/>
              </a:buClr>
            </a:pPr>
            <a:r>
              <a:rPr lang="en-US" sz="1500" b="1" dirty="0" smtClean="0">
                <a:latin typeface="Courier New" pitchFamily="49" charset="0"/>
              </a:rPr>
              <a:t>proutil</a:t>
            </a:r>
            <a:r>
              <a:rPr lang="en-US" sz="1500" b="1" dirty="0" smtClean="0">
                <a:latin typeface="Courier New" pitchFamily="49" charset="0"/>
              </a:rPr>
              <a:t> &lt;db&gt; -C load &lt;table&gt;.</a:t>
            </a:r>
            <a:r>
              <a:rPr lang="en-US" sz="1500" b="1" dirty="0" smtClean="0">
                <a:latin typeface="Courier New" pitchFamily="49" charset="0"/>
              </a:rPr>
              <a:t>bd</a:t>
            </a:r>
            <a:r>
              <a:rPr lang="en-US" sz="1500" b="1" dirty="0" smtClean="0">
                <a:latin typeface="Courier New" pitchFamily="49" charset="0"/>
              </a:rPr>
              <a:t> build</a:t>
            </a:r>
          </a:p>
          <a:p>
            <a:pPr lvl="1" eaLnBrk="1" hangingPunct="1">
              <a:lnSpc>
                <a:spcPct val="80000"/>
              </a:lnSpc>
              <a:buClr>
                <a:srgbClr val="FF9900"/>
              </a:buClr>
            </a:pPr>
            <a:r>
              <a:rPr lang="en-US" sz="1900" dirty="0" smtClean="0"/>
              <a:t>Rebuild Indexes</a:t>
            </a:r>
            <a:endParaRPr lang="en-US" sz="1700" dirty="0" smtClean="0"/>
          </a:p>
          <a:p>
            <a:pPr eaLnBrk="1" hangingPunct="1">
              <a:lnSpc>
                <a:spcPct val="80000"/>
              </a:lnSpc>
              <a:buClr>
                <a:srgbClr val="FF9900"/>
              </a:buClr>
            </a:pPr>
            <a:r>
              <a:rPr lang="en-US" sz="2000" dirty="0" smtClean="0"/>
              <a:t>Buffer Copy to a new database</a:t>
            </a:r>
          </a:p>
          <a:p>
            <a:pPr lvl="1" eaLnBrk="1" hangingPunct="1">
              <a:lnSpc>
                <a:spcPct val="80000"/>
              </a:lnSpc>
              <a:buClr>
                <a:srgbClr val="FF9900"/>
              </a:buClr>
            </a:pPr>
            <a:r>
              <a:rPr lang="en-US" sz="1700" dirty="0" smtClean="0"/>
              <a:t>Use No Integrity for performance (-</a:t>
            </a:r>
            <a:r>
              <a:rPr lang="en-US" sz="1700" dirty="0" smtClean="0"/>
              <a:t>i</a:t>
            </a:r>
            <a:r>
              <a:rPr lang="en-US" sz="1700" dirty="0" smtClean="0"/>
              <a:t>)</a:t>
            </a:r>
          </a:p>
          <a:p>
            <a:pPr lvl="1" eaLnBrk="1" hangingPunct="1">
              <a:lnSpc>
                <a:spcPct val="80000"/>
              </a:lnSpc>
              <a:buClr>
                <a:srgbClr val="FF9900"/>
              </a:buClr>
            </a:pPr>
            <a:r>
              <a:rPr lang="en-US" sz="1700" dirty="0" smtClean="0"/>
              <a:t>Use one thread per (virtual) processor</a:t>
            </a:r>
          </a:p>
          <a:p>
            <a:pPr eaLnBrk="1" hangingPunct="1">
              <a:lnSpc>
                <a:spcPct val="80000"/>
              </a:lnSpc>
              <a:buClr>
                <a:srgbClr val="FF9900"/>
              </a:buClr>
              <a:buFont typeface="Arial" charset="0"/>
              <a:buNone/>
            </a:pPr>
            <a:endParaRPr lang="en-US" sz="1400" dirty="0" smtClean="0">
              <a:cs typeface="Courier New" pitchFamily="49" charset="0"/>
            </a:endParaRPr>
          </a:p>
          <a:p>
            <a:pPr eaLnBrk="1" hangingPunct="1">
              <a:lnSpc>
                <a:spcPct val="80000"/>
              </a:lnSpc>
              <a:buClr>
                <a:srgbClr val="FF9900"/>
              </a:buClr>
            </a:pPr>
            <a:endParaRPr lang="en-US" sz="1700" dirty="0" smtClean="0">
              <a:latin typeface="Courier New" pitchFamily="49" charset="0"/>
              <a:cs typeface="Courier New" pitchFamily="49" charset="0"/>
            </a:endParaRPr>
          </a:p>
          <a:p>
            <a:pPr lvl="1" eaLnBrk="1" hangingPunct="1">
              <a:lnSpc>
                <a:spcPct val="75000"/>
              </a:lnSpc>
              <a:buClr>
                <a:srgbClr val="FF9900"/>
              </a:buClr>
              <a:buFont typeface="Arial" charset="0"/>
              <a:buNone/>
            </a:pPr>
            <a:endParaRPr lang="en-US" sz="1400" dirty="0" smtClean="0">
              <a:solidFill>
                <a:srgbClr val="737373"/>
              </a:solidFill>
              <a:cs typeface="Courier New" pitchFamily="49" charset="0"/>
            </a:endParaRPr>
          </a:p>
          <a:p>
            <a:pPr lvl="1" eaLnBrk="1" hangingPunct="1">
              <a:lnSpc>
                <a:spcPct val="75000"/>
              </a:lnSpc>
              <a:buClr>
                <a:srgbClr val="FF9900"/>
              </a:buClr>
            </a:pPr>
            <a:endParaRPr lang="en-US" sz="1400" dirty="0" smtClean="0">
              <a:solidFill>
                <a:srgbClr val="737373"/>
              </a:solidFill>
              <a:cs typeface="Courier New" pitchFamily="49" charset="0"/>
            </a:endParaRPr>
          </a:p>
          <a:p>
            <a:pPr eaLnBrk="1" hangingPunct="1">
              <a:lnSpc>
                <a:spcPct val="75000"/>
              </a:lnSpc>
              <a:buClr>
                <a:srgbClr val="FF9900"/>
              </a:buClr>
            </a:pPr>
            <a:endParaRPr lang="en-US" sz="15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5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5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5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2000" dirty="0" smtClean="0">
              <a:solidFill>
                <a:srgbClr val="737373"/>
              </a:solidFill>
            </a:endParaRPr>
          </a:p>
          <a:p>
            <a:pPr eaLnBrk="1" hangingPunct="1">
              <a:lnSpc>
                <a:spcPct val="75000"/>
              </a:lnSpc>
              <a:buClr>
                <a:srgbClr val="FF9900"/>
              </a:buClr>
              <a:buFont typeface="Arial" charset="0"/>
              <a:buNone/>
            </a:pPr>
            <a:endParaRPr lang="en-US" sz="2000" dirty="0" smtClean="0">
              <a:solidFill>
                <a:srgbClr val="737373"/>
              </a:solidFill>
            </a:endParaRPr>
          </a:p>
          <a:p>
            <a:pPr eaLnBrk="1" hangingPunct="1">
              <a:lnSpc>
                <a:spcPct val="75000"/>
              </a:lnSpc>
              <a:buClr>
                <a:srgbClr val="FF9900"/>
              </a:buClr>
              <a:buFont typeface="Arial" charset="0"/>
              <a:buNone/>
            </a:pPr>
            <a:endParaRPr lang="en-US" sz="2000" dirty="0" smtClean="0">
              <a:solidFill>
                <a:srgbClr val="737373"/>
              </a:solidFill>
            </a:endParaRPr>
          </a:p>
          <a:p>
            <a:pPr eaLnBrk="1" hangingPunct="1">
              <a:lnSpc>
                <a:spcPct val="75000"/>
              </a:lnSpc>
              <a:buClr>
                <a:srgbClr val="FF9900"/>
              </a:buClr>
              <a:buFont typeface="Arial" charset="0"/>
              <a:buNone/>
            </a:pPr>
            <a:endParaRPr lang="en-US" sz="2000" dirty="0" smtClean="0">
              <a:solidFill>
                <a:srgbClr val="737373"/>
              </a:solidFill>
            </a:endParaRPr>
          </a:p>
          <a:p>
            <a:pPr lvl="2" eaLnBrk="1" hangingPunct="1">
              <a:lnSpc>
                <a:spcPct val="75000"/>
              </a:lnSpc>
              <a:buClr>
                <a:srgbClr val="FF9900"/>
              </a:buClr>
            </a:pPr>
            <a:endParaRPr lang="en-US" sz="1700" dirty="0" smtClean="0">
              <a:solidFill>
                <a:srgbClr val="737373"/>
              </a:solidFill>
            </a:endParaRPr>
          </a:p>
          <a:p>
            <a:pPr eaLnBrk="1" hangingPunct="1">
              <a:lnSpc>
                <a:spcPct val="75000"/>
              </a:lnSpc>
              <a:buClr>
                <a:srgbClr val="FF9900"/>
              </a:buClr>
            </a:pPr>
            <a:endParaRPr lang="en-US" sz="2000" dirty="0" smtClean="0">
              <a:solidFill>
                <a:srgbClr val="737373"/>
              </a:solidFill>
            </a:endParaRPr>
          </a:p>
          <a:p>
            <a:pPr lvl="1" eaLnBrk="1" hangingPunct="1">
              <a:lnSpc>
                <a:spcPct val="75000"/>
              </a:lnSpc>
              <a:buClr>
                <a:srgbClr val="FF9900"/>
              </a:buClr>
            </a:pPr>
            <a:endParaRPr lang="en-US" sz="1900" dirty="0" smtClean="0">
              <a:solidFill>
                <a:srgbClr val="737373"/>
              </a:solidFill>
            </a:endParaRPr>
          </a:p>
          <a:p>
            <a:pPr lvl="1" eaLnBrk="1" hangingPunct="1">
              <a:lnSpc>
                <a:spcPct val="75000"/>
              </a:lnSpc>
              <a:buClr>
                <a:srgbClr val="FF9900"/>
              </a:buClr>
            </a:pPr>
            <a:endParaRPr lang="en-US" sz="1900" dirty="0" smtClean="0">
              <a:solidFill>
                <a:srgbClr val="737373"/>
              </a:solidFill>
            </a:endParaRPr>
          </a:p>
          <a:p>
            <a:pPr lvl="1" eaLnBrk="1" hangingPunct="1">
              <a:lnSpc>
                <a:spcPct val="75000"/>
              </a:lnSpc>
              <a:buClr>
                <a:srgbClr val="FF9900"/>
              </a:buClr>
            </a:pPr>
            <a:endParaRPr lang="en-US" sz="1900" dirty="0" smtClean="0">
              <a:solidFill>
                <a:srgbClr val="737373"/>
              </a:solidFill>
            </a:endParaRPr>
          </a:p>
        </p:txBody>
      </p:sp>
      <p:sp>
        <p:nvSpPr>
          <p:cNvPr id="13414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Other Dump and Bulk Reload Methods</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 </a:t>
            </a:r>
          </a:p>
        </p:txBody>
      </p:sp>
      <p:sp>
        <p:nvSpPr>
          <p:cNvPr id="136194"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dirty="0" smtClean="0">
                <a:solidFill>
                  <a:srgbClr val="666666"/>
                </a:solidFill>
              </a:rPr>
              <a:t>High Availability</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a:t>
            </a:r>
          </a:p>
        </p:txBody>
      </p:sp>
      <p:sp>
        <p:nvSpPr>
          <p:cNvPr id="138242"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Introduction</a:t>
            </a:r>
          </a:p>
        </p:txBody>
      </p:sp>
      <p:sp>
        <p:nvSpPr>
          <p:cNvPr id="8" name="Content Placeholder 7"/>
          <p:cNvSpPr>
            <a:spLocks noGrp="1"/>
          </p:cNvSpPr>
          <p:nvPr>
            <p:ph idx="1"/>
          </p:nvPr>
        </p:nvSpPr>
        <p:spPr>
          <a:xfrm>
            <a:off x="631825" y="969963"/>
            <a:ext cx="7772400" cy="4835525"/>
          </a:xfrm>
        </p:spPr>
        <p:txBody>
          <a:bodyPr>
            <a:normAutofit lnSpcReduction="10000"/>
          </a:bodyPr>
          <a:lstStyle/>
          <a:p>
            <a:pPr marL="0" indent="0" eaLnBrk="1" fontAlgn="auto" hangingPunct="1">
              <a:spcAft>
                <a:spcPts val="0"/>
              </a:spcAft>
              <a:buFont typeface="Arial" pitchFamily="34" charset="0"/>
              <a:buNone/>
              <a:defRPr/>
            </a:pPr>
            <a:r>
              <a:rPr lang="en-US" dirty="0" smtClean="0"/>
              <a:t>QAD customers often have requirements for highly available systems.  Designing and deploying a highly available system requires more planning and effort than simply relying on a modern server and a tape backup regime.  Some of the concepts and considerations are documented in this section</a:t>
            </a:r>
          </a:p>
          <a:p>
            <a:pPr marL="0" indent="0" eaLnBrk="1" fontAlgn="auto" hangingPunct="1">
              <a:spcAft>
                <a:spcPts val="0"/>
              </a:spcAft>
              <a:buFont typeface="Arial" pitchFamily="34" charset="0"/>
              <a:buNone/>
              <a:defRPr/>
            </a:pPr>
            <a:r>
              <a:rPr lang="en-US" dirty="0" smtClean="0"/>
              <a:t>High Availability (HA) systems provide service during defined periods, at acceptable or agreed upon levels, and masks unplanned outages from end users.  </a:t>
            </a:r>
          </a:p>
          <a:p>
            <a:pPr marL="0" indent="0" eaLnBrk="1" fontAlgn="auto" hangingPunct="1">
              <a:spcAft>
                <a:spcPts val="0"/>
              </a:spcAft>
              <a:buFont typeface="Arial" pitchFamily="34" charset="0"/>
              <a:buNone/>
              <a:defRPr/>
            </a:pPr>
            <a:r>
              <a:rPr lang="en-US" dirty="0" smtClean="0"/>
              <a:t>HA systems employ fault tolerance, automated failure detection, recovery, testing, problem and change management.</a:t>
            </a:r>
          </a:p>
          <a:p>
            <a:pPr eaLnBrk="1" fontAlgn="auto" hangingPunct="1">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 Guidelines</a:t>
            </a:r>
          </a:p>
        </p:txBody>
      </p:sp>
      <p:sp>
        <p:nvSpPr>
          <p:cNvPr id="140290" name="Content Placeholder 3"/>
          <p:cNvSpPr>
            <a:spLocks noGrp="1"/>
          </p:cNvSpPr>
          <p:nvPr>
            <p:ph idx="1"/>
          </p:nvPr>
        </p:nvSpPr>
        <p:spPr bwMode="auto">
          <a:xfrm>
            <a:off x="668338" y="1058863"/>
            <a:ext cx="7397750" cy="455771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buClr>
                <a:srgbClr val="FF9900"/>
              </a:buClr>
            </a:pPr>
            <a:r>
              <a:rPr lang="en-US" sz="2200" dirty="0" smtClean="0"/>
              <a:t>Duplicate everything.  No single points of failure.  </a:t>
            </a:r>
          </a:p>
          <a:p>
            <a:pPr eaLnBrk="1" hangingPunct="1">
              <a:lnSpc>
                <a:spcPct val="80000"/>
              </a:lnSpc>
              <a:buClr>
                <a:srgbClr val="FF9900"/>
              </a:buClr>
            </a:pPr>
            <a:r>
              <a:rPr lang="en-US" sz="2200" dirty="0" smtClean="0"/>
              <a:t>All of the following components should be duplicated/redundant in the architecture</a:t>
            </a:r>
          </a:p>
          <a:p>
            <a:pPr lvl="1" eaLnBrk="1" hangingPunct="1">
              <a:lnSpc>
                <a:spcPct val="80000"/>
              </a:lnSpc>
              <a:buClr>
                <a:srgbClr val="FF9900"/>
              </a:buClr>
            </a:pPr>
            <a:r>
              <a:rPr lang="en-US" sz="2000" dirty="0" smtClean="0"/>
              <a:t>Operating Systems</a:t>
            </a:r>
          </a:p>
          <a:p>
            <a:pPr lvl="1" eaLnBrk="1" hangingPunct="1">
              <a:lnSpc>
                <a:spcPct val="80000"/>
              </a:lnSpc>
              <a:buClr>
                <a:srgbClr val="FF9900"/>
              </a:buClr>
            </a:pPr>
            <a:r>
              <a:rPr lang="en-US" sz="2000" dirty="0" smtClean="0"/>
              <a:t>Logical Partitions</a:t>
            </a:r>
          </a:p>
          <a:p>
            <a:pPr lvl="1" eaLnBrk="1" hangingPunct="1">
              <a:lnSpc>
                <a:spcPct val="80000"/>
              </a:lnSpc>
              <a:buClr>
                <a:srgbClr val="FF9900"/>
              </a:buClr>
            </a:pPr>
            <a:r>
              <a:rPr lang="en-US" sz="2000" dirty="0" smtClean="0"/>
              <a:t>Servers</a:t>
            </a:r>
          </a:p>
          <a:p>
            <a:pPr lvl="1" eaLnBrk="1" hangingPunct="1">
              <a:lnSpc>
                <a:spcPct val="80000"/>
              </a:lnSpc>
              <a:buClr>
                <a:srgbClr val="FF9900"/>
              </a:buClr>
            </a:pPr>
            <a:r>
              <a:rPr lang="en-US" sz="2000" dirty="0" smtClean="0"/>
              <a:t>Storage</a:t>
            </a:r>
          </a:p>
          <a:p>
            <a:pPr lvl="1" eaLnBrk="1" hangingPunct="1">
              <a:lnSpc>
                <a:spcPct val="80000"/>
              </a:lnSpc>
              <a:buClr>
                <a:srgbClr val="FF9900"/>
              </a:buClr>
            </a:pPr>
            <a:r>
              <a:rPr lang="en-US" sz="2000" dirty="0" smtClean="0"/>
              <a:t>Ports and Cards</a:t>
            </a:r>
          </a:p>
          <a:p>
            <a:pPr lvl="1" eaLnBrk="1" hangingPunct="1">
              <a:lnSpc>
                <a:spcPct val="80000"/>
              </a:lnSpc>
              <a:buClr>
                <a:srgbClr val="FF9900"/>
              </a:buClr>
            </a:pPr>
            <a:r>
              <a:rPr lang="en-US" sz="2000" dirty="0" smtClean="0"/>
              <a:t>Fiber Channel Switches</a:t>
            </a:r>
          </a:p>
          <a:p>
            <a:pPr lvl="1" eaLnBrk="1" hangingPunct="1">
              <a:lnSpc>
                <a:spcPct val="80000"/>
              </a:lnSpc>
              <a:buClr>
                <a:srgbClr val="FF9900"/>
              </a:buClr>
            </a:pPr>
            <a:r>
              <a:rPr lang="en-US" sz="2000" dirty="0" smtClean="0"/>
              <a:t>Network Routers</a:t>
            </a:r>
          </a:p>
          <a:p>
            <a:pPr lvl="1" eaLnBrk="1" hangingPunct="1">
              <a:lnSpc>
                <a:spcPct val="80000"/>
              </a:lnSpc>
              <a:buClr>
                <a:srgbClr val="FF9900"/>
              </a:buClr>
            </a:pPr>
            <a:r>
              <a:rPr lang="en-US" sz="2000" dirty="0" smtClean="0"/>
              <a:t>QAD Application setup and data</a:t>
            </a:r>
          </a:p>
          <a:p>
            <a:pPr lvl="1" eaLnBrk="1" hangingPunct="1">
              <a:lnSpc>
                <a:spcPct val="75000"/>
              </a:lnSpc>
              <a:buClr>
                <a:srgbClr val="FF9900"/>
              </a:buClr>
              <a:buFont typeface="Arial" charset="0"/>
              <a:buNone/>
            </a:pPr>
            <a:endParaRPr lang="en-US" sz="1500" dirty="0" smtClean="0">
              <a:solidFill>
                <a:srgbClr val="737373"/>
              </a:solidFill>
              <a:cs typeface="Courier New" pitchFamily="49" charset="0"/>
            </a:endParaRPr>
          </a:p>
          <a:p>
            <a:pPr lvl="1" eaLnBrk="1" hangingPunct="1">
              <a:lnSpc>
                <a:spcPct val="75000"/>
              </a:lnSpc>
              <a:buClr>
                <a:srgbClr val="FF9900"/>
              </a:buClr>
            </a:pPr>
            <a:endParaRPr lang="en-US" sz="1500" dirty="0" smtClean="0">
              <a:solidFill>
                <a:srgbClr val="737373"/>
              </a:solidFill>
              <a:cs typeface="Courier New" pitchFamily="49" charset="0"/>
            </a:endParaRPr>
          </a:p>
          <a:p>
            <a:pPr eaLnBrk="1" hangingPunct="1">
              <a:lnSpc>
                <a:spcPct val="75000"/>
              </a:lnSpc>
              <a:buClr>
                <a:srgbClr val="FF9900"/>
              </a:buClr>
            </a:pPr>
            <a:endParaRPr lang="en-US" sz="17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2200" dirty="0" smtClean="0">
              <a:solidFill>
                <a:srgbClr val="737373"/>
              </a:solidFill>
            </a:endParaRPr>
          </a:p>
          <a:p>
            <a:pPr eaLnBrk="1" hangingPunct="1">
              <a:lnSpc>
                <a:spcPct val="75000"/>
              </a:lnSpc>
              <a:buClr>
                <a:srgbClr val="FF9900"/>
              </a:buClr>
              <a:buFont typeface="Arial" charset="0"/>
              <a:buNone/>
            </a:pPr>
            <a:endParaRPr lang="en-US" sz="2200" dirty="0" smtClean="0">
              <a:solidFill>
                <a:srgbClr val="737373"/>
              </a:solidFill>
            </a:endParaRPr>
          </a:p>
          <a:p>
            <a:pPr eaLnBrk="1" hangingPunct="1">
              <a:lnSpc>
                <a:spcPct val="75000"/>
              </a:lnSpc>
              <a:buClr>
                <a:srgbClr val="FF9900"/>
              </a:buClr>
              <a:buFont typeface="Arial" charset="0"/>
              <a:buNone/>
            </a:pPr>
            <a:endParaRPr lang="en-US" sz="2200" dirty="0" smtClean="0">
              <a:solidFill>
                <a:srgbClr val="737373"/>
              </a:solidFill>
            </a:endParaRPr>
          </a:p>
          <a:p>
            <a:pPr eaLnBrk="1" hangingPunct="1">
              <a:lnSpc>
                <a:spcPct val="75000"/>
              </a:lnSpc>
              <a:buClr>
                <a:srgbClr val="FF9900"/>
              </a:buClr>
              <a:buFont typeface="Arial" charset="0"/>
              <a:buNone/>
            </a:pPr>
            <a:endParaRPr lang="en-US" sz="2200" dirty="0" smtClean="0">
              <a:solidFill>
                <a:srgbClr val="737373"/>
              </a:solidFill>
            </a:endParaRPr>
          </a:p>
          <a:p>
            <a:pPr lvl="2" eaLnBrk="1" hangingPunct="1">
              <a:lnSpc>
                <a:spcPct val="75000"/>
              </a:lnSpc>
              <a:buClr>
                <a:srgbClr val="FF9900"/>
              </a:buClr>
            </a:pPr>
            <a:endParaRPr lang="en-US" sz="1900" dirty="0" smtClean="0">
              <a:solidFill>
                <a:srgbClr val="737373"/>
              </a:solidFill>
            </a:endParaRPr>
          </a:p>
          <a:p>
            <a:pPr eaLnBrk="1" hangingPunct="1">
              <a:lnSpc>
                <a:spcPct val="75000"/>
              </a:lnSpc>
              <a:buClr>
                <a:srgbClr val="FF9900"/>
              </a:buClr>
            </a:pPr>
            <a:endParaRPr lang="en-US" sz="2200" dirty="0" smtClean="0">
              <a:solidFill>
                <a:srgbClr val="737373"/>
              </a:solidFill>
            </a:endParaRPr>
          </a:p>
          <a:p>
            <a:pPr lvl="1" eaLnBrk="1" hangingPunct="1">
              <a:lnSpc>
                <a:spcPct val="75000"/>
              </a:lnSpc>
              <a:buClr>
                <a:srgbClr val="FF9900"/>
              </a:buClr>
            </a:pPr>
            <a:endParaRPr lang="en-US" sz="2000" dirty="0" smtClean="0">
              <a:solidFill>
                <a:srgbClr val="737373"/>
              </a:solidFill>
            </a:endParaRPr>
          </a:p>
          <a:p>
            <a:pPr lvl="1" eaLnBrk="1" hangingPunct="1">
              <a:lnSpc>
                <a:spcPct val="75000"/>
              </a:lnSpc>
              <a:buClr>
                <a:srgbClr val="FF9900"/>
              </a:buClr>
            </a:pPr>
            <a:endParaRPr lang="en-US" sz="2000" dirty="0" smtClean="0">
              <a:solidFill>
                <a:srgbClr val="737373"/>
              </a:solidFill>
            </a:endParaRPr>
          </a:p>
          <a:p>
            <a:pPr lvl="1" eaLnBrk="1" hangingPunct="1">
              <a:lnSpc>
                <a:spcPct val="75000"/>
              </a:lnSpc>
              <a:buClr>
                <a:srgbClr val="FF9900"/>
              </a:buClr>
            </a:pPr>
            <a:endParaRPr lang="en-US" sz="2000" dirty="0" smtClean="0">
              <a:solidFill>
                <a:srgbClr val="737373"/>
              </a:solidFill>
            </a:endParaRPr>
          </a:p>
        </p:txBody>
      </p:sp>
      <p:sp>
        <p:nvSpPr>
          <p:cNvPr id="14029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Redundancy</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 Guidelines</a:t>
            </a:r>
          </a:p>
        </p:txBody>
      </p:sp>
      <p:sp>
        <p:nvSpPr>
          <p:cNvPr id="4" name="Content Placeholder 3"/>
          <p:cNvSpPr>
            <a:spLocks noGrp="1"/>
          </p:cNvSpPr>
          <p:nvPr>
            <p:ph idx="1"/>
          </p:nvPr>
        </p:nvSpPr>
        <p:spPr>
          <a:xfrm>
            <a:off x="668337" y="1058863"/>
            <a:ext cx="8027987" cy="4760912"/>
          </a:xfrm>
        </p:spPr>
        <p:txBody>
          <a:bodyPr/>
          <a:lstStyle/>
          <a:p>
            <a:pPr eaLnBrk="1" fontAlgn="auto" hangingPunct="1">
              <a:spcAft>
                <a:spcPts val="0"/>
              </a:spcAft>
              <a:buFont typeface="Arial" pitchFamily="34" charset="0"/>
              <a:buChar char="•"/>
              <a:defRPr/>
            </a:pPr>
            <a:r>
              <a:rPr lang="en-US" dirty="0" smtClean="0"/>
              <a:t>Automatic switch to redundant systems on a detected failure</a:t>
            </a:r>
          </a:p>
          <a:p>
            <a:pPr eaLnBrk="1" fontAlgn="auto" hangingPunct="1">
              <a:spcAft>
                <a:spcPts val="0"/>
              </a:spcAft>
              <a:buFont typeface="Arial" pitchFamily="34" charset="0"/>
              <a:buChar char="•"/>
              <a:defRPr/>
            </a:pPr>
            <a:r>
              <a:rPr lang="en-US" dirty="0" smtClean="0"/>
              <a:t>Operates via a heartbeat sampling mechanism</a:t>
            </a:r>
          </a:p>
          <a:p>
            <a:pPr eaLnBrk="1" fontAlgn="auto" hangingPunct="1">
              <a:spcAft>
                <a:spcPts val="0"/>
              </a:spcAft>
              <a:buFont typeface="Arial" pitchFamily="34" charset="0"/>
              <a:buChar char="•"/>
              <a:defRPr/>
            </a:pPr>
            <a:r>
              <a:rPr lang="en-US" dirty="0" smtClean="0"/>
              <a:t>QAD supports failover software such as HP Service Guard and IBM HACMP</a:t>
            </a:r>
          </a:p>
          <a:p>
            <a:pPr eaLnBrk="1" fontAlgn="auto" hangingPunct="1">
              <a:spcAft>
                <a:spcPts val="0"/>
              </a:spcAft>
              <a:buFont typeface="Arial" pitchFamily="34" charset="0"/>
              <a:buChar char="•"/>
              <a:defRPr/>
            </a:pPr>
            <a:r>
              <a:rPr lang="en-US" dirty="0" smtClean="0"/>
              <a:t>Linux failover software is not supported, but can be configured through QAD Services</a:t>
            </a:r>
          </a:p>
          <a:p>
            <a:pPr eaLnBrk="1" fontAlgn="auto" hangingPunct="1">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4233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Failover</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 Guidelines</a:t>
            </a:r>
          </a:p>
        </p:txBody>
      </p:sp>
      <p:sp>
        <p:nvSpPr>
          <p:cNvPr id="4" name="Content Placeholder 3"/>
          <p:cNvSpPr>
            <a:spLocks noGrp="1"/>
          </p:cNvSpPr>
          <p:nvPr>
            <p:ph idx="1"/>
          </p:nvPr>
        </p:nvSpPr>
        <p:spPr>
          <a:xfrm>
            <a:off x="668338" y="1058863"/>
            <a:ext cx="8018462" cy="4760912"/>
          </a:xfrm>
        </p:spPr>
        <p:txBody>
          <a:bodyPr/>
          <a:lstStyle/>
          <a:p>
            <a:pPr marL="0" indent="0" eaLnBrk="1" fontAlgn="auto" hangingPunct="1">
              <a:spcAft>
                <a:spcPts val="0"/>
              </a:spcAft>
              <a:buNone/>
              <a:defRPr/>
            </a:pPr>
            <a:r>
              <a:rPr lang="en-US" dirty="0" smtClean="0"/>
              <a:t>High Availability systems have the following design requirements</a:t>
            </a:r>
          </a:p>
          <a:p>
            <a:pPr eaLnBrk="1" fontAlgn="auto" hangingPunct="1">
              <a:spcAft>
                <a:spcPts val="0"/>
              </a:spcAft>
              <a:buFont typeface="Arial" pitchFamily="34" charset="0"/>
              <a:buChar char="•"/>
              <a:defRPr/>
            </a:pPr>
            <a:r>
              <a:rPr lang="en-US" dirty="0" smtClean="0"/>
              <a:t>Scripts or tools to start / stop / failover and failback the QAD application</a:t>
            </a:r>
          </a:p>
          <a:p>
            <a:pPr eaLnBrk="1" fontAlgn="auto" hangingPunct="1">
              <a:spcAft>
                <a:spcPts val="0"/>
              </a:spcAft>
              <a:buFont typeface="Arial" pitchFamily="34" charset="0"/>
              <a:buChar char="•"/>
              <a:defRPr/>
            </a:pPr>
            <a:r>
              <a:rPr lang="en-US" dirty="0" smtClean="0"/>
              <a:t>Shared Storage (SAN)</a:t>
            </a:r>
          </a:p>
          <a:p>
            <a:pPr eaLnBrk="1" fontAlgn="auto" hangingPunct="1">
              <a:spcAft>
                <a:spcPts val="0"/>
              </a:spcAft>
              <a:buFont typeface="Arial" pitchFamily="34" charset="0"/>
              <a:buChar char="•"/>
              <a:defRPr/>
            </a:pPr>
            <a:r>
              <a:rPr lang="en-US" dirty="0" smtClean="0"/>
              <a:t>Non-corruption of data when the failover occurs.  Due to the nature of the buffered database data (in system memory), this may force the inclusion of replication or After Imaging into the failover process</a:t>
            </a:r>
          </a:p>
          <a:p>
            <a:pPr eaLnBrk="1" fontAlgn="auto" hangingPunct="1">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4438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Typical Technical Design Principles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 Guidelines</a:t>
            </a:r>
          </a:p>
        </p:txBody>
      </p:sp>
      <p:sp>
        <p:nvSpPr>
          <p:cNvPr id="146434"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Failover Sample Architecture</a:t>
            </a:r>
          </a:p>
        </p:txBody>
      </p:sp>
      <p:pic>
        <p:nvPicPr>
          <p:cNvPr id="146435" name="Picture 2"/>
          <p:cNvPicPr>
            <a:picLocks noChangeAspect="1" noChangeArrowheads="1"/>
          </p:cNvPicPr>
          <p:nvPr/>
        </p:nvPicPr>
        <p:blipFill>
          <a:blip r:embed="rId3" cstate="print"/>
          <a:srcRect/>
          <a:stretch>
            <a:fillRect/>
          </a:stretch>
        </p:blipFill>
        <p:spPr bwMode="auto">
          <a:xfrm>
            <a:off x="2197100" y="887413"/>
            <a:ext cx="4276725" cy="48402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 </a:t>
            </a:r>
          </a:p>
        </p:txBody>
      </p:sp>
      <p:sp>
        <p:nvSpPr>
          <p:cNvPr id="148482"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dirty="0" smtClean="0">
                <a:solidFill>
                  <a:srgbClr val="666666"/>
                </a:solidFill>
              </a:rPr>
              <a:t>Disaster Recovery</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Disaster Recovery Planning</a:t>
            </a:r>
          </a:p>
        </p:txBody>
      </p:sp>
      <p:sp>
        <p:nvSpPr>
          <p:cNvPr id="4" name="Content Placeholder 3"/>
          <p:cNvSpPr>
            <a:spLocks noGrp="1"/>
          </p:cNvSpPr>
          <p:nvPr>
            <p:ph idx="1"/>
          </p:nvPr>
        </p:nvSpPr>
        <p:spPr>
          <a:xfrm>
            <a:off x="668337" y="1058863"/>
            <a:ext cx="8047037" cy="4760912"/>
          </a:xfrm>
        </p:spPr>
        <p:txBody>
          <a:bodyPr/>
          <a:lstStyle/>
          <a:p>
            <a:pPr eaLnBrk="1" fontAlgn="auto" hangingPunct="1">
              <a:spcAft>
                <a:spcPts val="0"/>
              </a:spcAft>
              <a:buFont typeface="Arial" pitchFamily="34" charset="0"/>
              <a:buChar char="•"/>
              <a:defRPr/>
            </a:pPr>
            <a:r>
              <a:rPr lang="en-US" dirty="0" smtClean="0"/>
              <a:t>Disaster recovery planning (DRP) is essential for any company running QAD Enterprise Applications  </a:t>
            </a:r>
          </a:p>
          <a:p>
            <a:pPr eaLnBrk="1" fontAlgn="auto" hangingPunct="1">
              <a:spcAft>
                <a:spcPts val="0"/>
              </a:spcAft>
              <a:buFont typeface="Arial" pitchFamily="34" charset="0"/>
              <a:buChar char="•"/>
              <a:defRPr/>
            </a:pPr>
            <a:r>
              <a:rPr lang="en-US" dirty="0" smtClean="0"/>
              <a:t>Of companies that had a major loss of computer data</a:t>
            </a:r>
          </a:p>
          <a:p>
            <a:pPr indent="19050" eaLnBrk="1" fontAlgn="auto" hangingPunct="1">
              <a:spcAft>
                <a:spcPts val="0"/>
              </a:spcAft>
              <a:buFont typeface="Century Gothic" pitchFamily="34" charset="0"/>
              <a:buChar char="−"/>
              <a:defRPr/>
            </a:pPr>
            <a:r>
              <a:rPr lang="en-US" sz="2200" dirty="0" smtClean="0"/>
              <a:t> 43% did not reopen</a:t>
            </a:r>
          </a:p>
          <a:p>
            <a:pPr indent="19050" eaLnBrk="1" fontAlgn="auto" hangingPunct="1">
              <a:spcAft>
                <a:spcPts val="0"/>
              </a:spcAft>
              <a:buFont typeface="Century Gothic" pitchFamily="34" charset="0"/>
              <a:buChar char="−"/>
              <a:defRPr/>
            </a:pPr>
            <a:r>
              <a:rPr lang="en-US" sz="2200" dirty="0" smtClean="0"/>
              <a:t> 51% closed within 2 years</a:t>
            </a:r>
          </a:p>
          <a:p>
            <a:pPr indent="19050" eaLnBrk="1" fontAlgn="auto" hangingPunct="1">
              <a:spcAft>
                <a:spcPts val="0"/>
              </a:spcAft>
              <a:buFont typeface="Century Gothic" pitchFamily="34" charset="0"/>
              <a:buChar char="−"/>
              <a:defRPr/>
            </a:pPr>
            <a:r>
              <a:rPr lang="en-US" sz="2200" dirty="0" smtClean="0"/>
              <a:t> Only about 6% survived long term </a:t>
            </a:r>
          </a:p>
          <a:p>
            <a:pPr marL="290513" indent="0" eaLnBrk="1" fontAlgn="auto" hangingPunct="1">
              <a:spcAft>
                <a:spcPts val="0"/>
              </a:spcAft>
              <a:buFont typeface="Arial" pitchFamily="34" charset="0"/>
              <a:buNone/>
              <a:defRPr/>
            </a:pPr>
            <a:r>
              <a:rPr lang="en-US" sz="1200" dirty="0" smtClean="0"/>
              <a:t>(Source:  Cummings, Haag &amp; </a:t>
            </a:r>
            <a:r>
              <a:rPr lang="en-US" sz="1200" dirty="0" smtClean="0"/>
              <a:t>McCubbrey</a:t>
            </a:r>
            <a:r>
              <a:rPr lang="en-US" sz="1200" dirty="0" smtClean="0"/>
              <a:t>, 2005)</a:t>
            </a:r>
            <a:endParaRPr lang="en-US" sz="12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5053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Introduction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QAD Enterprise Edition </a:t>
            </a:r>
          </a:p>
        </p:txBody>
      </p:sp>
      <p:sp>
        <p:nvSpPr>
          <p:cNvPr id="28674" name="TextBox 6"/>
          <p:cNvSpPr txBox="1">
            <a:spLocks noChangeArrowheads="1"/>
          </p:cNvSpPr>
          <p:nvPr/>
        </p:nvSpPr>
        <p:spPr bwMode="auto">
          <a:xfrm>
            <a:off x="987425" y="581025"/>
            <a:ext cx="7880350" cy="3754874"/>
          </a:xfrm>
          <a:prstGeom prst="rect">
            <a:avLst/>
          </a:prstGeom>
          <a:noFill/>
          <a:ln w="9525">
            <a:noFill/>
            <a:miter lim="800000"/>
            <a:headEnd/>
            <a:tailEnd/>
          </a:ln>
        </p:spPr>
        <p:txBody>
          <a:bodyPr>
            <a:spAutoFit/>
          </a:bodyPr>
          <a:lstStyle/>
          <a:p>
            <a:r>
              <a:rPr lang="en-US" sz="6600" dirty="0" smtClean="0">
                <a:latin typeface="Century Gothic" pitchFamily="34" charset="0"/>
              </a:rPr>
              <a:t>QAD Enterprise </a:t>
            </a:r>
            <a:r>
              <a:rPr lang="en-US" sz="6600" dirty="0">
                <a:latin typeface="Century Gothic" pitchFamily="34" charset="0"/>
              </a:rPr>
              <a:t>Edition</a:t>
            </a:r>
          </a:p>
          <a:p>
            <a:r>
              <a:rPr lang="en-US" sz="4400" dirty="0">
                <a:latin typeface="Century Gothic" pitchFamily="34" charset="0"/>
              </a:rPr>
              <a:t>DBA and High Availability</a:t>
            </a:r>
          </a:p>
          <a:p>
            <a:endParaRPr lang="en-US" sz="4400" dirty="0">
              <a:latin typeface="Century Gothic" pitchFamily="34" charset="0"/>
            </a:endParaRPr>
          </a:p>
          <a:p>
            <a:endParaRPr lang="en-US" dirty="0">
              <a:solidFill>
                <a:srgbClr val="666666"/>
              </a:solidFill>
              <a:latin typeface="Century Gothic"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Disaster Recovery Planning</a:t>
            </a:r>
          </a:p>
        </p:txBody>
      </p:sp>
      <p:sp>
        <p:nvSpPr>
          <p:cNvPr id="4" name="Content Placeholder 3"/>
          <p:cNvSpPr>
            <a:spLocks noGrp="1"/>
          </p:cNvSpPr>
          <p:nvPr>
            <p:ph idx="1"/>
          </p:nvPr>
        </p:nvSpPr>
        <p:spPr>
          <a:xfrm>
            <a:off x="668337" y="1058863"/>
            <a:ext cx="8027987" cy="4760912"/>
          </a:xfrm>
        </p:spPr>
        <p:txBody>
          <a:bodyPr>
            <a:normAutofit lnSpcReduction="10000"/>
          </a:bodyPr>
          <a:lstStyle/>
          <a:p>
            <a:pPr eaLnBrk="1" fontAlgn="auto" hangingPunct="1">
              <a:spcAft>
                <a:spcPts val="0"/>
              </a:spcAft>
              <a:buFont typeface="Arial" pitchFamily="34" charset="0"/>
              <a:buChar char="•"/>
              <a:defRPr/>
            </a:pPr>
            <a:r>
              <a:rPr lang="en-US" dirty="0" smtClean="0"/>
              <a:t>A disaster applies to major events that deny access to the normal IT infrastructure for an extended period</a:t>
            </a:r>
          </a:p>
          <a:p>
            <a:pPr eaLnBrk="1" fontAlgn="auto" hangingPunct="1">
              <a:spcAft>
                <a:spcPts val="0"/>
              </a:spcAft>
              <a:buFont typeface="Arial" pitchFamily="34" charset="0"/>
              <a:buChar char="•"/>
              <a:defRPr/>
            </a:pPr>
            <a:r>
              <a:rPr lang="en-US" dirty="0" smtClean="0"/>
              <a:t>A disaster recovery plan (DRP) refers to an IT-focused plan designed to restore operability of the company’s IT infrastructure and QAD applications at an alternate site after an emergency</a:t>
            </a:r>
          </a:p>
          <a:p>
            <a:pPr eaLnBrk="1" fontAlgn="auto" hangingPunct="1">
              <a:spcAft>
                <a:spcPts val="0"/>
              </a:spcAft>
              <a:buFont typeface="Arial" pitchFamily="34" charset="0"/>
              <a:buChar char="•"/>
              <a:defRPr/>
            </a:pPr>
            <a:r>
              <a:rPr lang="en-US" dirty="0" smtClean="0"/>
              <a:t>A disaster recovery plan, in business terms, refers to a coordinated strategy involving plans, procedures and technical operations that enable the recovery of IT systems and QAD applications after a disastrous disruption to services</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5257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DRP Definition</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Disaster Recovery Planning</a:t>
            </a:r>
          </a:p>
        </p:txBody>
      </p:sp>
      <p:sp>
        <p:nvSpPr>
          <p:cNvPr id="154626"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buClr>
                <a:srgbClr val="FF9900"/>
              </a:buClr>
            </a:pPr>
            <a:r>
              <a:rPr lang="en-US" dirty="0" smtClean="0"/>
              <a:t>Tier 0: No offsite data</a:t>
            </a:r>
          </a:p>
          <a:p>
            <a:pPr eaLnBrk="1" hangingPunct="1">
              <a:lnSpc>
                <a:spcPct val="90000"/>
              </a:lnSpc>
              <a:buClr>
                <a:srgbClr val="FF9900"/>
              </a:buClr>
            </a:pPr>
            <a:r>
              <a:rPr lang="en-US" dirty="0" smtClean="0">
                <a:solidFill>
                  <a:srgbClr val="737373"/>
                </a:solidFill>
                <a:cs typeface="Courier New" pitchFamily="49" charset="0"/>
              </a:rPr>
              <a:t>Tier 1: Offsite backup but no “hot” site</a:t>
            </a:r>
          </a:p>
          <a:p>
            <a:pPr eaLnBrk="1" hangingPunct="1">
              <a:lnSpc>
                <a:spcPct val="90000"/>
              </a:lnSpc>
              <a:buClr>
                <a:srgbClr val="FF9900"/>
              </a:buClr>
            </a:pPr>
            <a:r>
              <a:rPr lang="en-US" dirty="0" smtClean="0">
                <a:solidFill>
                  <a:srgbClr val="737373"/>
                </a:solidFill>
                <a:cs typeface="Courier New" pitchFamily="49" charset="0"/>
              </a:rPr>
              <a:t>Tier 2: Offsite backup and “hot” site</a:t>
            </a:r>
          </a:p>
          <a:p>
            <a:pPr eaLnBrk="1" hangingPunct="1">
              <a:lnSpc>
                <a:spcPct val="90000"/>
              </a:lnSpc>
              <a:buClr>
                <a:srgbClr val="FF9900"/>
              </a:buClr>
            </a:pPr>
            <a:r>
              <a:rPr lang="en-US" dirty="0" smtClean="0">
                <a:solidFill>
                  <a:srgbClr val="737373"/>
                </a:solidFill>
                <a:cs typeface="Courier New" pitchFamily="49" charset="0"/>
              </a:rPr>
              <a:t>Tier 3: Electronic vaulting</a:t>
            </a:r>
          </a:p>
          <a:p>
            <a:pPr eaLnBrk="1" hangingPunct="1">
              <a:lnSpc>
                <a:spcPct val="90000"/>
              </a:lnSpc>
              <a:buClr>
                <a:srgbClr val="FF9900"/>
              </a:buClr>
            </a:pPr>
            <a:r>
              <a:rPr lang="en-US" dirty="0" smtClean="0">
                <a:solidFill>
                  <a:srgbClr val="737373"/>
                </a:solidFill>
                <a:cs typeface="Courier New" pitchFamily="49" charset="0"/>
              </a:rPr>
              <a:t>Tier 4: Point in time copies</a:t>
            </a:r>
          </a:p>
          <a:p>
            <a:pPr lvl="1" eaLnBrk="1" hangingPunct="1">
              <a:lnSpc>
                <a:spcPct val="90000"/>
              </a:lnSpc>
              <a:buClr>
                <a:srgbClr val="FF9900"/>
              </a:buClr>
              <a:buNone/>
            </a:pPr>
            <a:r>
              <a:rPr lang="en-US" dirty="0" smtClean="0">
                <a:solidFill>
                  <a:srgbClr val="737373"/>
                </a:solidFill>
                <a:cs typeface="Courier New" pitchFamily="49" charset="0"/>
              </a:rPr>
              <a:t>For example, After Imaging, disk flash copy</a:t>
            </a:r>
          </a:p>
          <a:p>
            <a:pPr eaLnBrk="1" hangingPunct="1">
              <a:lnSpc>
                <a:spcPct val="90000"/>
              </a:lnSpc>
              <a:buClr>
                <a:srgbClr val="FF9900"/>
              </a:buClr>
            </a:pPr>
            <a:r>
              <a:rPr lang="en-US" dirty="0" smtClean="0">
                <a:solidFill>
                  <a:srgbClr val="737373"/>
                </a:solidFill>
                <a:cs typeface="Courier New" pitchFamily="49" charset="0"/>
              </a:rPr>
              <a:t>Tier 5: Transaction integrity</a:t>
            </a:r>
          </a:p>
          <a:p>
            <a:pPr lvl="1" eaLnBrk="1" hangingPunct="1">
              <a:lnSpc>
                <a:spcPct val="90000"/>
              </a:lnSpc>
              <a:buClr>
                <a:srgbClr val="FF9900"/>
              </a:buClr>
              <a:buNone/>
            </a:pPr>
            <a:r>
              <a:rPr lang="en-US" dirty="0" smtClean="0">
                <a:solidFill>
                  <a:srgbClr val="737373"/>
                </a:solidFill>
                <a:cs typeface="Courier New" pitchFamily="49" charset="0"/>
              </a:rPr>
              <a:t>For example, OE Replication, Disk Replication</a:t>
            </a:r>
          </a:p>
          <a:p>
            <a:pPr eaLnBrk="1" hangingPunct="1">
              <a:lnSpc>
                <a:spcPct val="90000"/>
              </a:lnSpc>
              <a:buClr>
                <a:srgbClr val="FF9900"/>
              </a:buClr>
            </a:pPr>
            <a:r>
              <a:rPr lang="en-US" dirty="0" smtClean="0">
                <a:solidFill>
                  <a:srgbClr val="737373"/>
                </a:solidFill>
                <a:cs typeface="Courier New" pitchFamily="49" charset="0"/>
              </a:rPr>
              <a:t>Tier 6: Zero data loss</a:t>
            </a:r>
          </a:p>
          <a:p>
            <a:pPr eaLnBrk="1" hangingPunct="1">
              <a:lnSpc>
                <a:spcPct val="90000"/>
              </a:lnSpc>
              <a:buClr>
                <a:srgbClr val="FF9900"/>
              </a:buClr>
            </a:pPr>
            <a:r>
              <a:rPr lang="en-US" dirty="0" smtClean="0">
                <a:solidFill>
                  <a:srgbClr val="737373"/>
                </a:solidFill>
                <a:cs typeface="Courier New" pitchFamily="49" charset="0"/>
              </a:rPr>
              <a:t>Tier 7: Completely automated	</a:t>
            </a:r>
          </a:p>
          <a:p>
            <a:pPr lvl="1" eaLnBrk="1" hangingPunct="1">
              <a:lnSpc>
                <a:spcPct val="85000"/>
              </a:lnSpc>
              <a:buClr>
                <a:srgbClr val="FF9900"/>
              </a:buClr>
            </a:pPr>
            <a:endParaRPr lang="en-US" sz="1600" dirty="0" smtClean="0">
              <a:solidFill>
                <a:srgbClr val="737373"/>
              </a:solidFill>
              <a:cs typeface="Courier New" pitchFamily="49" charset="0"/>
            </a:endParaRPr>
          </a:p>
          <a:p>
            <a:pPr eaLnBrk="1" hangingPunct="1">
              <a:lnSpc>
                <a:spcPct val="8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p:txBody>
      </p:sp>
      <p:sp>
        <p:nvSpPr>
          <p:cNvPr id="15462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Seven Tiers of DRP</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Disaster Recovery Planning</a:t>
            </a:r>
          </a:p>
        </p:txBody>
      </p:sp>
      <p:sp>
        <p:nvSpPr>
          <p:cNvPr id="4" name="Content Placeholder 3"/>
          <p:cNvSpPr>
            <a:spLocks noGrp="1"/>
          </p:cNvSpPr>
          <p:nvPr>
            <p:ph idx="1"/>
          </p:nvPr>
        </p:nvSpPr>
        <p:spPr>
          <a:xfrm>
            <a:off x="668338" y="1058863"/>
            <a:ext cx="7397750" cy="4760912"/>
          </a:xfrm>
        </p:spPr>
        <p:txBody>
          <a:bodyPr/>
          <a:lstStyle/>
          <a:p>
            <a:pPr marL="0" indent="0" eaLnBrk="1" fontAlgn="auto" hangingPunct="1">
              <a:spcAft>
                <a:spcPts val="0"/>
              </a:spcAft>
              <a:buNone/>
              <a:defRPr/>
            </a:pPr>
            <a:r>
              <a:rPr lang="en-US" dirty="0" smtClean="0"/>
              <a:t>Working with the business, decide upon the following objectives:</a:t>
            </a:r>
          </a:p>
          <a:p>
            <a:pPr eaLnBrk="1" fontAlgn="auto" hangingPunct="1">
              <a:spcAft>
                <a:spcPts val="0"/>
              </a:spcAft>
              <a:buFont typeface="Arial" pitchFamily="34" charset="0"/>
              <a:buChar char="•"/>
              <a:defRPr/>
            </a:pPr>
            <a:r>
              <a:rPr lang="en-US" sz="2000" b="1" dirty="0" smtClean="0"/>
              <a:t>Recovery Time Objective (RTO): </a:t>
            </a:r>
            <a:r>
              <a:rPr lang="en-US" sz="2000" dirty="0" smtClean="0"/>
              <a:t>How long can you afford to be without your systems?</a:t>
            </a:r>
            <a:endParaRPr lang="en-US" sz="2000" b="1" dirty="0" smtClean="0"/>
          </a:p>
          <a:p>
            <a:pPr eaLnBrk="1" fontAlgn="auto" hangingPunct="1">
              <a:spcAft>
                <a:spcPts val="0"/>
              </a:spcAft>
              <a:buFont typeface="Arial" pitchFamily="34" charset="0"/>
              <a:buChar char="•"/>
              <a:defRPr/>
            </a:pPr>
            <a:r>
              <a:rPr lang="en-US" sz="2000" b="1" dirty="0" smtClean="0"/>
              <a:t>Recovery Point Objective (RPO): </a:t>
            </a:r>
            <a:r>
              <a:rPr lang="en-US" sz="2000" dirty="0" smtClean="0"/>
              <a:t>When it is recovered, how much data can you afford to recreate?</a:t>
            </a:r>
            <a:endParaRPr lang="en-US" sz="2000" b="1" dirty="0" smtClean="0"/>
          </a:p>
          <a:p>
            <a:pPr eaLnBrk="1" fontAlgn="auto" hangingPunct="1">
              <a:spcAft>
                <a:spcPts val="0"/>
              </a:spcAft>
              <a:buFont typeface="Arial" pitchFamily="34" charset="0"/>
              <a:buChar char="•"/>
              <a:defRPr/>
            </a:pPr>
            <a:r>
              <a:rPr lang="en-US" sz="2000" b="1" dirty="0" smtClean="0"/>
              <a:t>Degraded Operations Objective (DOO): </a:t>
            </a:r>
            <a:r>
              <a:rPr lang="en-US" sz="2000" dirty="0" smtClean="0"/>
              <a:t>What will be the impact on operations with fewer data centers?</a:t>
            </a:r>
            <a:endParaRPr lang="en-US" sz="2000" b="1" dirty="0" smtClean="0"/>
          </a:p>
          <a:p>
            <a:pPr eaLnBrk="1" fontAlgn="auto" hangingPunct="1">
              <a:spcAft>
                <a:spcPts val="0"/>
              </a:spcAft>
              <a:buFont typeface="Arial" pitchFamily="34" charset="0"/>
              <a:buChar char="•"/>
              <a:defRPr/>
            </a:pPr>
            <a:r>
              <a:rPr lang="en-US" sz="2000" b="1" dirty="0" smtClean="0"/>
              <a:t>Network Recovery Objective (NRO): </a:t>
            </a:r>
            <a:r>
              <a:rPr lang="en-US" sz="2000" dirty="0" smtClean="0"/>
              <a:t>How long to switch over the network?</a:t>
            </a:r>
            <a:endParaRPr lang="en-US" sz="2000" b="1" dirty="0" smtClean="0"/>
          </a:p>
          <a:p>
            <a:pPr eaLnBrk="1" fontAlgn="auto" hangingPunct="1">
              <a:spcAft>
                <a:spcPts val="0"/>
              </a:spcAft>
              <a:buFont typeface="Arial" pitchFamily="34" charset="0"/>
              <a:buNone/>
              <a:defRPr/>
            </a:pPr>
            <a:endParaRPr lang="en-US" sz="12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5667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Selecting the Optimum DRP Solution</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Disaster Recovery Planning</a:t>
            </a:r>
          </a:p>
        </p:txBody>
      </p:sp>
      <p:sp>
        <p:nvSpPr>
          <p:cNvPr id="158722"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Managing Costs</a:t>
            </a:r>
          </a:p>
        </p:txBody>
      </p:sp>
      <p:sp>
        <p:nvSpPr>
          <p:cNvPr id="158723" name="Text Box 5"/>
          <p:cNvSpPr txBox="1">
            <a:spLocks noChangeArrowheads="1"/>
          </p:cNvSpPr>
          <p:nvPr/>
        </p:nvSpPr>
        <p:spPr bwMode="auto">
          <a:xfrm>
            <a:off x="581025" y="1189512"/>
            <a:ext cx="8026400" cy="2185214"/>
          </a:xfrm>
          <a:prstGeom prst="rect">
            <a:avLst/>
          </a:prstGeom>
          <a:noFill/>
          <a:ln w="9525">
            <a:noFill/>
            <a:miter lim="800000"/>
            <a:headEnd/>
            <a:tailEnd/>
          </a:ln>
        </p:spPr>
        <p:txBody>
          <a:bodyPr wrap="square">
            <a:spAutoFit/>
          </a:bodyPr>
          <a:lstStyle/>
          <a:p>
            <a:pPr>
              <a:spcBef>
                <a:spcPct val="50000"/>
              </a:spcBef>
            </a:pPr>
            <a:r>
              <a:rPr lang="en-US" sz="2800" dirty="0">
                <a:solidFill>
                  <a:schemeClr val="bg1">
                    <a:lumMod val="50000"/>
                  </a:schemeClr>
                </a:solidFill>
                <a:latin typeface="Century Gothic" pitchFamily="34" charset="0"/>
              </a:rPr>
              <a:t>Cost/Time Window</a:t>
            </a:r>
          </a:p>
          <a:p>
            <a:pPr marL="174625" indent="-174625">
              <a:spcBef>
                <a:spcPct val="50000"/>
              </a:spcBef>
              <a:buClr>
                <a:srgbClr val="FF9900"/>
              </a:buClr>
              <a:buFont typeface="Arial" pitchFamily="34" charset="0"/>
              <a:buChar char="•"/>
            </a:pPr>
            <a:r>
              <a:rPr lang="en-US" sz="2400" dirty="0" smtClean="0">
                <a:solidFill>
                  <a:schemeClr val="bg1">
                    <a:lumMod val="50000"/>
                  </a:schemeClr>
                </a:solidFill>
                <a:latin typeface="+mn-lt"/>
              </a:rPr>
              <a:t> </a:t>
            </a:r>
            <a:r>
              <a:rPr lang="en-US" sz="2400" dirty="0" smtClean="0">
                <a:solidFill>
                  <a:srgbClr val="666666"/>
                </a:solidFill>
                <a:latin typeface="+mn-lt"/>
              </a:rPr>
              <a:t>Cost </a:t>
            </a:r>
            <a:r>
              <a:rPr lang="en-US" sz="2400" dirty="0">
                <a:solidFill>
                  <a:srgbClr val="666666"/>
                </a:solidFill>
                <a:latin typeface="+mn-lt"/>
              </a:rPr>
              <a:t>of solution and time to recover</a:t>
            </a:r>
          </a:p>
          <a:p>
            <a:pPr marL="174625" indent="-174625">
              <a:spcBef>
                <a:spcPct val="50000"/>
              </a:spcBef>
              <a:buClr>
                <a:srgbClr val="FF9900"/>
              </a:buClr>
              <a:buFont typeface="Arial" pitchFamily="34" charset="0"/>
              <a:buChar char="•"/>
            </a:pPr>
            <a:r>
              <a:rPr lang="en-US" sz="2400" dirty="0">
                <a:solidFill>
                  <a:srgbClr val="666666"/>
                </a:solidFill>
                <a:latin typeface="+mn-lt"/>
              </a:rPr>
              <a:t> Cost of outage</a:t>
            </a:r>
          </a:p>
          <a:p>
            <a:pPr marL="174625" indent="-174625">
              <a:spcBef>
                <a:spcPct val="50000"/>
              </a:spcBef>
              <a:buClr>
                <a:srgbClr val="FF9900"/>
              </a:buClr>
              <a:buFont typeface="Arial" pitchFamily="34" charset="0"/>
              <a:buChar char="•"/>
            </a:pPr>
            <a:r>
              <a:rPr lang="en-US" sz="2400" dirty="0">
                <a:solidFill>
                  <a:srgbClr val="666666"/>
                </a:solidFill>
                <a:latin typeface="+mn-lt"/>
              </a:rPr>
              <a:t> </a:t>
            </a:r>
            <a:r>
              <a:rPr lang="en-US" sz="2400" dirty="0" smtClean="0">
                <a:solidFill>
                  <a:srgbClr val="666666"/>
                </a:solidFill>
                <a:latin typeface="+mn-lt"/>
              </a:rPr>
              <a:t>Time</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Disaster Recovery Planning</a:t>
            </a:r>
          </a:p>
        </p:txBody>
      </p:sp>
      <p:sp>
        <p:nvSpPr>
          <p:cNvPr id="4" name="Content Placeholder 3"/>
          <p:cNvSpPr>
            <a:spLocks noGrp="1"/>
          </p:cNvSpPr>
          <p:nvPr>
            <p:ph idx="1"/>
          </p:nvPr>
        </p:nvSpPr>
        <p:spPr>
          <a:xfrm>
            <a:off x="668338" y="1058863"/>
            <a:ext cx="7397750" cy="4760912"/>
          </a:xfrm>
        </p:spPr>
        <p:txBody>
          <a:bodyPr/>
          <a:lstStyle/>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DRP should be a requirement, not an option</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Plan</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Practice</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Refine</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Know the limitations of the plan</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Test</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Document</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Define Roles and Responsibilities</a:t>
            </a:r>
          </a:p>
          <a:p>
            <a:pPr lvl="1" eaLnBrk="1" fontAlgn="auto" hangingPunct="1">
              <a:lnSpc>
                <a:spcPct val="95000"/>
              </a:lnSpc>
              <a:spcAft>
                <a:spcPts val="0"/>
              </a:spcAft>
              <a:buFont typeface="Arial" pitchFamily="34" charset="0"/>
              <a:buChar char="–"/>
              <a:defRPr/>
            </a:pPr>
            <a:endParaRPr lang="en-US" sz="24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6077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Summary</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End of Lesson</a:t>
            </a:r>
          </a:p>
        </p:txBody>
      </p:sp>
      <p:sp>
        <p:nvSpPr>
          <p:cNvPr id="162818" name="TextBox 4"/>
          <p:cNvSpPr txBox="1">
            <a:spLocks noChangeArrowheads="1"/>
          </p:cNvSpPr>
          <p:nvPr/>
        </p:nvSpPr>
        <p:spPr bwMode="auto">
          <a:xfrm>
            <a:off x="668338" y="508000"/>
            <a:ext cx="6980237" cy="366713"/>
          </a:xfrm>
          <a:prstGeom prst="rect">
            <a:avLst/>
          </a:prstGeom>
          <a:noFill/>
          <a:ln w="9525">
            <a:noFill/>
            <a:miter lim="800000"/>
            <a:headEnd/>
            <a:tailEnd/>
          </a:ln>
        </p:spPr>
        <p:txBody>
          <a:bodyPr>
            <a:spAutoFit/>
          </a:bodyPr>
          <a:lstStyle/>
          <a:p>
            <a:r>
              <a:rPr lang="en-US" dirty="0">
                <a:solidFill>
                  <a:srgbClr val="666666"/>
                </a:solidFill>
                <a:latin typeface="Century Gothic" pitchFamily="34" charset="0"/>
              </a:rPr>
              <a:t>Next: Performance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dirty="0" smtClean="0">
                <a:solidFill>
                  <a:srgbClr val="666666"/>
                </a:solidFill>
              </a:rPr>
              <a:t>OpenEdge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OpenEdge 11.6</a:t>
            </a:r>
          </a:p>
        </p:txBody>
      </p:sp>
      <p:sp>
        <p:nvSpPr>
          <p:cNvPr id="31746" name="Content Placeholder 3"/>
          <p:cNvSpPr>
            <a:spLocks noGrp="1"/>
          </p:cNvSpPr>
          <p:nvPr>
            <p:ph idx="1"/>
          </p:nvPr>
        </p:nvSpPr>
        <p:spPr bwMode="auto">
          <a:xfrm>
            <a:off x="692149" y="1116013"/>
            <a:ext cx="8004175" cy="4370387"/>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85000"/>
              </a:lnSpc>
              <a:buClr>
                <a:srgbClr val="FF9900"/>
              </a:buClr>
              <a:buNone/>
            </a:pPr>
            <a:r>
              <a:rPr lang="en-US" dirty="0" smtClean="0">
                <a:solidFill>
                  <a:srgbClr val="737373"/>
                </a:solidFill>
              </a:rPr>
              <a:t>QAD Enterprise Edition now uses OpenEdge 11.6. Using OE 11.6 provides the following advantages:</a:t>
            </a:r>
          </a:p>
          <a:p>
            <a:pPr eaLnBrk="1" hangingPunct="1">
              <a:lnSpc>
                <a:spcPct val="85000"/>
              </a:lnSpc>
              <a:buClr>
                <a:srgbClr val="FF9900"/>
              </a:buClr>
            </a:pPr>
            <a:r>
              <a:rPr lang="en-US" dirty="0" smtClean="0">
                <a:solidFill>
                  <a:srgbClr val="737373"/>
                </a:solidFill>
              </a:rPr>
              <a:t>Reduced disk writes to temp tables from additional enhancements to the delayed instantiation of temp tables feature</a:t>
            </a:r>
          </a:p>
          <a:p>
            <a:pPr eaLnBrk="1" hangingPunct="1">
              <a:lnSpc>
                <a:spcPct val="85000"/>
              </a:lnSpc>
              <a:buClr>
                <a:srgbClr val="FF9900"/>
              </a:buClr>
            </a:pPr>
            <a:r>
              <a:rPr lang="en-US" dirty="0" smtClean="0">
                <a:solidFill>
                  <a:srgbClr val="737373"/>
                </a:solidFill>
              </a:rPr>
              <a:t>OpenEdge Management and OpenEdge Explorer allow you to horizontally divide table data by defining a partition policy</a:t>
            </a:r>
          </a:p>
          <a:p>
            <a:pPr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p:txBody>
      </p:sp>
      <p:sp>
        <p:nvSpPr>
          <p:cNvPr id="317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Move to OpenEdge 11.6</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dirty="0" smtClean="0">
                <a:solidFill>
                  <a:srgbClr val="666666"/>
                </a:solidFill>
              </a:rPr>
              <a:t>OpenEdge Database Reorganization</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prostrct</a:t>
            </a:r>
            <a:endParaRPr lang="en-US" dirty="0" smtClean="0">
              <a:solidFill>
                <a:srgbClr val="BFBFBF"/>
              </a:solidFill>
            </a:endParaRPr>
          </a:p>
        </p:txBody>
      </p:sp>
      <p:sp>
        <p:nvSpPr>
          <p:cNvPr id="50178" name="Content Placeholder 3"/>
          <p:cNvSpPr>
            <a:spLocks noGrp="1"/>
          </p:cNvSpPr>
          <p:nvPr>
            <p:ph idx="1"/>
          </p:nvPr>
        </p:nvSpPr>
        <p:spPr bwMode="auto">
          <a:xfrm>
            <a:off x="696913" y="1116013"/>
            <a:ext cx="7399337" cy="4878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The OpenEdge Structure Maintenance Utility</a:t>
            </a:r>
          </a:p>
          <a:p>
            <a:pPr lvl="1" eaLnBrk="1" hangingPunct="1">
              <a:lnSpc>
                <a:spcPct val="95000"/>
              </a:lnSpc>
              <a:buClr>
                <a:srgbClr val="FF9900"/>
              </a:buClr>
            </a:pPr>
            <a:r>
              <a:rPr lang="en-US" dirty="0" smtClean="0">
                <a:solidFill>
                  <a:srgbClr val="737373"/>
                </a:solidFill>
              </a:rPr>
              <a:t>The standard Progress tool for DB reorganization</a:t>
            </a:r>
          </a:p>
          <a:p>
            <a:pPr lvl="1" eaLnBrk="1" hangingPunct="1">
              <a:lnSpc>
                <a:spcPct val="95000"/>
              </a:lnSpc>
              <a:buClr>
                <a:srgbClr val="FF9900"/>
              </a:buClr>
            </a:pPr>
            <a:r>
              <a:rPr lang="en-US" dirty="0" smtClean="0">
                <a:solidFill>
                  <a:srgbClr val="737373"/>
                </a:solidFill>
              </a:rPr>
              <a:t>Essential for running a high availability system</a:t>
            </a:r>
          </a:p>
          <a:p>
            <a:pPr eaLnBrk="1" hangingPunct="1">
              <a:lnSpc>
                <a:spcPct val="95000"/>
              </a:lnSpc>
              <a:buClr>
                <a:srgbClr val="FF9900"/>
              </a:buClr>
            </a:pPr>
            <a:r>
              <a:rPr lang="en-US" dirty="0" smtClean="0">
                <a:solidFill>
                  <a:srgbClr val="737373"/>
                </a:solidFill>
              </a:rPr>
              <a:t>Syntax</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a:t>
            </a:r>
            <a:r>
              <a:rPr lang="en-US" sz="1800" dirty="0" smtClean="0">
                <a:solidFill>
                  <a:srgbClr val="737373"/>
                </a:solidFill>
                <a:latin typeface="Courier New" pitchFamily="49" charset="0"/>
                <a:cs typeface="Courier New" pitchFamily="49" charset="0"/>
              </a:rPr>
              <a:t>prostrct</a:t>
            </a:r>
            <a:r>
              <a:rPr lang="en-US" sz="1800" dirty="0" smtClean="0">
                <a:solidFill>
                  <a:srgbClr val="737373"/>
                </a:solidFill>
                <a:latin typeface="Courier New" pitchFamily="49" charset="0"/>
                <a:cs typeface="Courier New" pitchFamily="49" charset="0"/>
              </a:rPr>
              <a:t> </a:t>
            </a:r>
            <a:r>
              <a:rPr lang="en-US" sz="1800" i="1" dirty="0" smtClean="0">
                <a:solidFill>
                  <a:srgbClr val="737373"/>
                </a:solidFill>
                <a:latin typeface="Courier New" pitchFamily="49" charset="0"/>
                <a:cs typeface="Courier New" pitchFamily="49" charset="0"/>
              </a:rPr>
              <a:t>dbname</a:t>
            </a:r>
            <a:r>
              <a:rPr lang="en-US" sz="1800" dirty="0" smtClean="0">
                <a:solidFill>
                  <a:srgbClr val="737373"/>
                </a:solidFill>
                <a:latin typeface="Courier New" pitchFamily="49" charset="0"/>
                <a:cs typeface="Courier New" pitchFamily="49" charset="0"/>
              </a:rPr>
              <a:t> </a:t>
            </a:r>
            <a:r>
              <a:rPr lang="en-US" sz="1800" i="1" dirty="0" smtClean="0">
                <a:solidFill>
                  <a:srgbClr val="737373"/>
                </a:solidFill>
                <a:latin typeface="Courier New" pitchFamily="49" charset="0"/>
                <a:cs typeface="Courier New" pitchFamily="49" charset="0"/>
              </a:rPr>
              <a:t>options</a:t>
            </a:r>
          </a:p>
          <a:p>
            <a:pPr eaLnBrk="1" hangingPunct="1">
              <a:lnSpc>
                <a:spcPct val="95000"/>
              </a:lnSpc>
              <a:buClr>
                <a:srgbClr val="FF9900"/>
              </a:buClr>
              <a:buFont typeface="Arial" charset="0"/>
              <a:buNone/>
            </a:pPr>
            <a:r>
              <a:rPr lang="en-US" sz="1800" i="1" dirty="0" smtClean="0">
                <a:solidFill>
                  <a:srgbClr val="737373"/>
                </a:solidFill>
                <a:latin typeface="Courier New" pitchFamily="49" charset="0"/>
                <a:cs typeface="Courier New" pitchFamily="49" charset="0"/>
              </a:rPr>
              <a:t>		</a:t>
            </a:r>
            <a:r>
              <a:rPr lang="en-US" sz="1800" dirty="0" smtClean="0">
                <a:solidFill>
                  <a:srgbClr val="737373"/>
                </a:solidFill>
                <a:latin typeface="Courier New" pitchFamily="49" charset="0"/>
                <a:cs typeface="Courier New" pitchFamily="49" charset="0"/>
              </a:rPr>
              <a:t>Where </a:t>
            </a:r>
            <a:r>
              <a:rPr lang="en-US" sz="1800" i="1" dirty="0" smtClean="0">
                <a:solidFill>
                  <a:srgbClr val="737373"/>
                </a:solidFill>
                <a:latin typeface="Courier New" pitchFamily="49" charset="0"/>
                <a:cs typeface="Courier New" pitchFamily="49" charset="0"/>
              </a:rPr>
              <a:t>options</a:t>
            </a:r>
            <a:r>
              <a:rPr lang="en-US" sz="1800" dirty="0" smtClean="0">
                <a:solidFill>
                  <a:srgbClr val="737373"/>
                </a:solidFill>
                <a:latin typeface="Courier New" pitchFamily="49" charset="0"/>
                <a:cs typeface="Courier New" pitchFamily="49" charset="0"/>
              </a:rPr>
              <a:t> are:</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add		</a:t>
            </a:r>
            <a:r>
              <a:rPr lang="en-US" sz="1800" dirty="0" smtClean="0">
                <a:solidFill>
                  <a:srgbClr val="737373"/>
                </a:solidFill>
                <a:latin typeface="Courier New" pitchFamily="49" charset="0"/>
                <a:cs typeface="Courier New" pitchFamily="49" charset="0"/>
              </a:rPr>
              <a:t>addonline</a:t>
            </a: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a:t>
            </a:r>
            <a:r>
              <a:rPr lang="en-US" sz="1800" dirty="0" smtClean="0">
                <a:solidFill>
                  <a:srgbClr val="737373"/>
                </a:solidFill>
                <a:latin typeface="Courier New" pitchFamily="49" charset="0"/>
                <a:cs typeface="Courier New" pitchFamily="49" charset="0"/>
              </a:rPr>
              <a:t>builddb</a:t>
            </a:r>
            <a:r>
              <a:rPr lang="en-US" sz="1800" dirty="0" smtClean="0">
                <a:solidFill>
                  <a:srgbClr val="737373"/>
                </a:solidFill>
                <a:latin typeface="Courier New" pitchFamily="49" charset="0"/>
                <a:cs typeface="Courier New" pitchFamily="49" charset="0"/>
              </a:rPr>
              <a:t>	create</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list		remove</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reorder AI	repair</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statistics	unlock</a:t>
            </a: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5017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Introduction to </a:t>
            </a:r>
            <a:r>
              <a:rPr lang="en-US" sz="2400" dirty="0" smtClean="0"/>
              <a:t>prostrct</a:t>
            </a:r>
            <a:endParaRPr lang="en-US" sz="2400"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21228</TotalTime>
  <Words>3847</Words>
  <Application>Microsoft Office PowerPoint</Application>
  <PresentationFormat>On-screen Show (4:3)</PresentationFormat>
  <Paragraphs>1135</Paragraphs>
  <Slides>55</Slides>
  <Notes>51</Notes>
  <HiddenSlides>0</HiddenSlides>
  <MMClips>0</MMClips>
  <ScaleCrop>false</ScaleCrop>
  <HeadingPairs>
    <vt:vector size="4" baseType="variant">
      <vt:variant>
        <vt:lpstr>Theme</vt:lpstr>
      </vt:variant>
      <vt:variant>
        <vt:i4>1</vt:i4>
      </vt:variant>
      <vt:variant>
        <vt:lpstr>Slide Titles</vt:lpstr>
      </vt:variant>
      <vt:variant>
        <vt:i4>55</vt:i4>
      </vt:variant>
    </vt:vector>
  </HeadingPairs>
  <TitlesOfParts>
    <vt:vector size="56" baseType="lpstr">
      <vt:lpstr>QAD Corporate PPT Template</vt:lpstr>
      <vt:lpstr>Slide 1</vt:lpstr>
      <vt:lpstr>Slide 2</vt:lpstr>
      <vt:lpstr>Introduction</vt:lpstr>
      <vt:lpstr>Agenda</vt:lpstr>
      <vt:lpstr>QAD Enterprise Edition </vt:lpstr>
      <vt:lpstr>Slide 6</vt:lpstr>
      <vt:lpstr>OpenEdge 11.6</vt:lpstr>
      <vt:lpstr>Slide 8</vt:lpstr>
      <vt:lpstr>prostrct</vt:lpstr>
      <vt:lpstr>prostrct</vt:lpstr>
      <vt:lpstr>OpenEdge Storage Areas</vt:lpstr>
      <vt:lpstr>OpenEdge Structure File</vt:lpstr>
      <vt:lpstr>Building a New Database</vt:lpstr>
      <vt:lpstr>Copying the QAD Databases</vt:lpstr>
      <vt:lpstr>Building a New Database</vt:lpstr>
      <vt:lpstr>Using the New Database</vt:lpstr>
      <vt:lpstr>Using the New Database</vt:lpstr>
      <vt:lpstr>Advanced prostrct</vt:lpstr>
      <vt:lpstr>Advanced prostrct</vt:lpstr>
      <vt:lpstr>Slide 20</vt:lpstr>
      <vt:lpstr>If in doubt, back it up</vt:lpstr>
      <vt:lpstr>Backup and Recovery Strategy</vt:lpstr>
      <vt:lpstr>Slide 23</vt:lpstr>
      <vt:lpstr>After Imaging</vt:lpstr>
      <vt:lpstr>Architecture</vt:lpstr>
      <vt:lpstr>After Imaging</vt:lpstr>
      <vt:lpstr>After Imaging</vt:lpstr>
      <vt:lpstr>After Imaging</vt:lpstr>
      <vt:lpstr>After Imaging</vt:lpstr>
      <vt:lpstr>After Imaging</vt:lpstr>
      <vt:lpstr>After Imaging</vt:lpstr>
      <vt:lpstr>After Imaging</vt:lpstr>
      <vt:lpstr>After Imaging</vt:lpstr>
      <vt:lpstr>After Imaging</vt:lpstr>
      <vt:lpstr> </vt:lpstr>
      <vt:lpstr>Database Dump and Reload</vt:lpstr>
      <vt:lpstr>Database Dump and Reload</vt:lpstr>
      <vt:lpstr>Database Dump and Reload</vt:lpstr>
      <vt:lpstr>Database Dump and Reload</vt:lpstr>
      <vt:lpstr>Database Dump and Reload</vt:lpstr>
      <vt:lpstr>Database Dump and Reload</vt:lpstr>
      <vt:lpstr> </vt:lpstr>
      <vt:lpstr>High Availability</vt:lpstr>
      <vt:lpstr>High Availability Guidelines</vt:lpstr>
      <vt:lpstr>High Availability Guidelines</vt:lpstr>
      <vt:lpstr>High Availability Guidelines</vt:lpstr>
      <vt:lpstr>High Availability Guidelines</vt:lpstr>
      <vt:lpstr> </vt:lpstr>
      <vt:lpstr>Disaster Recovery Planning</vt:lpstr>
      <vt:lpstr>Disaster Recovery Planning</vt:lpstr>
      <vt:lpstr>Disaster Recovery Planning</vt:lpstr>
      <vt:lpstr>Disaster Recovery Planning</vt:lpstr>
      <vt:lpstr>Disaster Recovery Planning</vt:lpstr>
      <vt:lpstr>Disaster Recovery Planning</vt:lpstr>
      <vt:lpstr>End of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860</cp:revision>
  <dcterms:created xsi:type="dcterms:W3CDTF">2010-09-03T18:23:38Z</dcterms:created>
  <dcterms:modified xsi:type="dcterms:W3CDTF">2017-01-24T21:19:42Z</dcterms:modified>
</cp:coreProperties>
</file>