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41.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notesSlides/notesSlide146.xml" ContentType="application/vnd.openxmlformats-officedocument.presentationml.notesSlide+xml"/>
  <Override PartName="/ppt/notesSlides/notesSlide15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Default Extension="fntdata" ContentType="application/x-fontdata"/>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Layouts/slideLayout38.xml" ContentType="application/vnd.openxmlformats-officedocument.presentationml.slideLayout+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 id="2147483689" r:id="rId2"/>
  </p:sldMasterIdLst>
  <p:notesMasterIdLst>
    <p:notesMasterId r:id="rId18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Lst>
  <p:sldSz cx="9144000" cy="5143500" type="screen16x9"/>
  <p:notesSz cx="6858000" cy="9144000"/>
  <p:embeddedFontLst>
    <p:embeddedFont>
      <p:font typeface="Century Gothic" pitchFamily="34" charset="0"/>
      <p:regular r:id="rId181"/>
      <p:bold r:id="rId182"/>
      <p:italic r:id="rId183"/>
      <p:boldItalic r:id="rId184"/>
    </p:embeddedFont>
    <p:embeddedFont>
      <p:font typeface="Tahoma" pitchFamily="34" charset="0"/>
      <p:regular r:id="rId185"/>
      <p:bold r:id="rId186"/>
    </p:embeddedFont>
    <p:embeddedFont>
      <p:font typeface="Calibri" pitchFamily="34" charset="0"/>
      <p:regular r:id="rId187"/>
      <p:bold r:id="rId188"/>
      <p:italic r:id="rId189"/>
      <p:boldItalic r:id="rId1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826" autoAdjust="0"/>
  </p:normalViewPr>
  <p:slideViewPr>
    <p:cSldViewPr snapToGrid="0">
      <p:cViewPr varScale="1">
        <p:scale>
          <a:sx n="119" d="100"/>
          <a:sy n="119" d="100"/>
        </p:scale>
        <p:origin x="-1356" y="-96"/>
      </p:cViewPr>
      <p:guideLst>
        <p:guide orient="horz" pos="1620"/>
        <p:guide pos="2880"/>
      </p:guideLst>
    </p:cSldViewPr>
  </p:slideViewPr>
  <p:notesTextViewPr>
    <p:cViewPr>
      <p:scale>
        <a:sx n="100" d="100"/>
        <a:sy n="100" d="100"/>
      </p:scale>
      <p:origin x="0" y="0"/>
    </p:cViewPr>
  </p:notesTextViewPr>
  <p:notesViewPr>
    <p:cSldViewPr snapToGrid="0">
      <p:cViewPr varScale="1">
        <p:scale>
          <a:sx n="89" d="100"/>
          <a:sy n="89" d="100"/>
        </p:scale>
        <p:origin x="-3786"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91"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font" Target="fonts/font1.fntdata"/><Relationship Id="rId186" Type="http://schemas.openxmlformats.org/officeDocument/2006/relationships/font" Target="fonts/font6.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font" Target="fonts/font2.fntdata"/><Relationship Id="rId187"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72" Type="http://schemas.openxmlformats.org/officeDocument/2006/relationships/slide" Target="slides/slide170.xml"/><Relationship Id="rId193"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font" Target="fonts/font8.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font" Target="fonts/font4.fntdata"/><Relationship Id="rId189" Type="http://schemas.openxmlformats.org/officeDocument/2006/relationships/font" Target="fonts/font9.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0" Type="http://schemas.openxmlformats.org/officeDocument/2006/relationships/font" Target="fonts/font10.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notesMaster" Target="notesMasters/notesMaster1.xml"/><Relationship Id="rId26"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e1bdd2e8f7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1" name="Google Shape;241;ge1bdd2e8f7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ed35ab3832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ed35ab3832_1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t>Deal profiles are general templates for deals to be placed onto TAM promotions and contracts.</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There are five deal categories that can be used on TAM Promotions, as defined here:</a:t>
            </a:r>
            <a:endParaRPr sz="1200"/>
          </a:p>
          <a:p>
            <a:pPr marL="457200" lvl="0" indent="-304800" algn="l" rtl="0">
              <a:spcBef>
                <a:spcPts val="0"/>
              </a:spcBef>
              <a:spcAft>
                <a:spcPts val="0"/>
              </a:spcAft>
              <a:buSzPts val="1200"/>
              <a:buChar char="●"/>
            </a:pPr>
            <a:r>
              <a:rPr lang="en" sz="1200"/>
              <a:t>Immediate discounts</a:t>
            </a:r>
            <a:endParaRPr sz="1200"/>
          </a:p>
          <a:p>
            <a:pPr marL="457200" lvl="0" indent="-304800" algn="l" rtl="0">
              <a:spcBef>
                <a:spcPts val="0"/>
              </a:spcBef>
              <a:spcAft>
                <a:spcPts val="0"/>
              </a:spcAft>
              <a:buSzPts val="1200"/>
              <a:buChar char="●"/>
            </a:pPr>
            <a:r>
              <a:rPr lang="en" sz="1200"/>
              <a:t>Bonus goods</a:t>
            </a:r>
            <a:endParaRPr sz="1200"/>
          </a:p>
          <a:p>
            <a:pPr marL="457200" lvl="0" indent="-304800" algn="l" rtl="0">
              <a:spcBef>
                <a:spcPts val="0"/>
              </a:spcBef>
              <a:spcAft>
                <a:spcPts val="0"/>
              </a:spcAft>
              <a:buSzPts val="1200"/>
              <a:buChar char="●"/>
            </a:pPr>
            <a:r>
              <a:rPr lang="en" sz="1200"/>
              <a:t>Allocated funds</a:t>
            </a:r>
            <a:endParaRPr sz="1200"/>
          </a:p>
          <a:p>
            <a:pPr marL="457200" lvl="0" indent="-304800" algn="l" rtl="0">
              <a:spcBef>
                <a:spcPts val="0"/>
              </a:spcBef>
              <a:spcAft>
                <a:spcPts val="0"/>
              </a:spcAft>
              <a:buSzPts val="1200"/>
              <a:buChar char="●"/>
            </a:pPr>
            <a:r>
              <a:rPr lang="en" sz="1200"/>
              <a:t>Deferred discounts</a:t>
            </a:r>
            <a:endParaRPr sz="1200"/>
          </a:p>
          <a:p>
            <a:pPr marL="457200" lvl="0" indent="-304800" algn="l" rtl="0">
              <a:spcBef>
                <a:spcPts val="0"/>
              </a:spcBef>
              <a:spcAft>
                <a:spcPts val="0"/>
              </a:spcAft>
              <a:buSzPts val="1200"/>
              <a:buChar char="●"/>
            </a:pPr>
            <a:r>
              <a:rPr lang="en" sz="1200"/>
              <a:t>Scan-backs</a:t>
            </a:r>
            <a:endParaRPr sz="1200"/>
          </a:p>
          <a:p>
            <a:pPr marL="0" lvl="0" indent="0" algn="l" rtl="0">
              <a:spcBef>
                <a:spcPts val="0"/>
              </a:spcBef>
              <a:spcAft>
                <a:spcPts val="0"/>
              </a:spcAft>
              <a:buClr>
                <a:schemeClr val="dk1"/>
              </a:buClr>
              <a:buSzPts val="1100"/>
              <a:buFont typeface="Arial"/>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
        <p:nvSpPr>
          <p:cNvPr id="309" name="Google Shape;309;ged35ab3832_1_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e6061e0853_0_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4" name="Google Shape;1064;ge6061e0853_0_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ed35ab3832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2" name="Google Shape;1072;ged35ab3832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e6061e0853_0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t>Define a Scan-back deal on a TAM promotion by entering an existing deal profile of the category Scan-back. The deal default values appear based upon the profile selected. You can update them as needed.</a:t>
            </a:r>
            <a:endParaRPr sz="1200"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Clr>
                <a:schemeClr val="dk1"/>
              </a:buClr>
              <a:buSzPts val="1100"/>
              <a:buFont typeface="Arial"/>
              <a:buNone/>
            </a:pPr>
            <a:r>
              <a:rPr lang="en" sz="1200" dirty="0"/>
              <a:t>Scan-back deals are always defined as a fixed amount back per item sold. The planned item quantities are necessary as TAM uses this information to determine the discount estimates calculated on the item deal lines. The item discount estimates are evenly spread across the promotional periods, and these are used to generate the scan-back earned discounts using TAM Earned Discount Calculation (type = Promotion - Scan-back). To view the item planned amounts broken out by period, use the TAM Promotion Deal Item Periods browse and TAM Planned Quantities by Item browse. </a:t>
            </a:r>
            <a:endParaRPr sz="1200"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Clr>
                <a:schemeClr val="dk1"/>
              </a:buClr>
              <a:buSzPts val="1100"/>
              <a:buFont typeface="Arial"/>
              <a:buNone/>
            </a:pPr>
            <a:r>
              <a:rPr lang="en" sz="1200" dirty="0"/>
              <a:t>Retailers/wholesalers/grocers provide the summarized scanned sales information back to the manufacturer, serving as necessary claim documentation. This deal type applies only to promotions</a:t>
            </a:r>
            <a:r>
              <a:rPr lang="en" dirty="0"/>
              <a:t>.</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sz="1200" dirty="0">
                <a:solidFill>
                  <a:schemeClr val="dk1"/>
                </a:solidFill>
              </a:rPr>
              <a:t>For more information on the </a:t>
            </a:r>
            <a:r>
              <a:rPr lang="en" sz="1200" dirty="0" smtClean="0">
                <a:solidFill>
                  <a:schemeClr val="dk1"/>
                </a:solidFill>
              </a:rPr>
              <a:t>fields </a:t>
            </a:r>
            <a:r>
              <a:rPr lang="en" sz="1200" dirty="0">
                <a:solidFill>
                  <a:schemeClr val="dk1"/>
                </a:solidFill>
              </a:rPr>
              <a:t>seen here, refer to the “Scan-back” section </a:t>
            </a:r>
            <a:r>
              <a:rPr lang="en" sz="1200" dirty="0" smtClean="0">
                <a:solidFill>
                  <a:schemeClr val="dk1"/>
                </a:solidFill>
              </a:rPr>
              <a:t>within Deal Profiles </a:t>
            </a:r>
            <a:r>
              <a:rPr lang="en" sz="1200" dirty="0">
                <a:solidFill>
                  <a:schemeClr val="dk1"/>
                </a:solidFill>
              </a:rPr>
              <a:t>in the online help.</a:t>
            </a:r>
            <a:endParaRPr dirty="0"/>
          </a:p>
        </p:txBody>
      </p:sp>
      <p:sp>
        <p:nvSpPr>
          <p:cNvPr id="1079" name="Google Shape;1079;ge6061e0853_0_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e6061e0853_0_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Create your promotion using </a:t>
            </a:r>
            <a:r>
              <a:rPr lang="en" sz="1200" b="1"/>
              <a:t>TAM Promotions.</a:t>
            </a:r>
            <a:endParaRPr sz="1200" b="1"/>
          </a:p>
        </p:txBody>
      </p:sp>
      <p:sp>
        <p:nvSpPr>
          <p:cNvPr id="1088" name="Google Shape;1088;ge6061e0853_0_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e6061e0853_0_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rPr>
              <a:t>Click Details in the Deal panel to open the TAM Promotion Deals window. Here, you can further define deal information.</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For more information on the fields seen here, refer to the “Scan-back Deal Category” section </a:t>
            </a:r>
            <a:r>
              <a:rPr lang="en" sz="1200" dirty="0" smtClean="0">
                <a:solidFill>
                  <a:schemeClr val="dk1"/>
                </a:solidFill>
              </a:rPr>
              <a:t>within TAM Promotions </a:t>
            </a:r>
            <a:r>
              <a:rPr lang="en" sz="1200" dirty="0">
                <a:solidFill>
                  <a:schemeClr val="dk1"/>
                </a:solidFill>
              </a:rPr>
              <a:t>in the online help.</a:t>
            </a:r>
            <a:endParaRPr dirty="0"/>
          </a:p>
        </p:txBody>
      </p:sp>
      <p:sp>
        <p:nvSpPr>
          <p:cNvPr id="1097" name="Google Shape;1097;ge6061e0853_0_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e6061e0853_0_7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rPr>
              <a:t>Use the Deal Values to specify deal amount information.</a:t>
            </a:r>
            <a:endParaRPr sz="1200" dirty="0">
              <a:solidFill>
                <a:schemeClr val="dk1"/>
              </a:solidFill>
            </a:endParaRPr>
          </a:p>
          <a:p>
            <a:pPr marL="0" lvl="0" indent="0" algn="l" rtl="0">
              <a:lnSpc>
                <a:spcPct val="115000"/>
              </a:lnSpc>
              <a:spcBef>
                <a:spcPts val="600"/>
              </a:spcBef>
              <a:spcAft>
                <a:spcPts val="0"/>
              </a:spcAft>
              <a:buClr>
                <a:schemeClr val="dk1"/>
              </a:buClr>
              <a:buSzPts val="1100"/>
              <a:buFont typeface="Arial"/>
              <a:buNone/>
            </a:pPr>
            <a:r>
              <a:rPr lang="en" sz="1200" dirty="0">
                <a:solidFill>
                  <a:schemeClr val="dk1"/>
                </a:solidFill>
              </a:rPr>
              <a:t>Use the Item Values panel to add items and/or item groups to this deal. A grid record can contain either an individual item or item group, but not both.</a:t>
            </a:r>
            <a:endParaRPr sz="1200" dirty="0">
              <a:solidFill>
                <a:schemeClr val="dk1"/>
              </a:solidFill>
            </a:endParaRPr>
          </a:p>
          <a:p>
            <a:pPr marL="0" lvl="0" indent="0" algn="l" rtl="0">
              <a:lnSpc>
                <a:spcPct val="115000"/>
              </a:lnSpc>
              <a:spcBef>
                <a:spcPts val="600"/>
              </a:spcBef>
              <a:spcAft>
                <a:spcPts val="0"/>
              </a:spcAft>
              <a:buClr>
                <a:schemeClr val="dk1"/>
              </a:buClr>
              <a:buSzPts val="1100"/>
              <a:buFont typeface="Arial"/>
              <a:buNone/>
            </a:pPr>
            <a:r>
              <a:rPr lang="en" sz="1200" dirty="0">
                <a:solidFill>
                  <a:schemeClr val="dk1"/>
                </a:solidFill>
              </a:rPr>
              <a:t>You can add multiple items at once onto the deal, for certain deal categories, using either the +Select or the Add Items By Group button.</a:t>
            </a:r>
            <a:endParaRPr sz="1200" dirty="0">
              <a:solidFill>
                <a:schemeClr val="dk1"/>
              </a:solidFill>
            </a:endParaRPr>
          </a:p>
          <a:p>
            <a:pPr marL="0" lvl="0" indent="0" algn="l" rtl="0">
              <a:spcBef>
                <a:spcPts val="600"/>
              </a:spcBef>
              <a:spcAft>
                <a:spcPts val="0"/>
              </a:spcAft>
              <a:buClr>
                <a:schemeClr val="dk1"/>
              </a:buClr>
              <a:buSzPts val="1100"/>
              <a:buFont typeface="Arial"/>
              <a:buNone/>
            </a:pPr>
            <a:r>
              <a:rPr lang="en" sz="1200" dirty="0">
                <a:solidFill>
                  <a:schemeClr val="dk1"/>
                </a:solidFill>
              </a:rPr>
              <a:t>For more information on the fields seen here, refer to the “Deal Values” and  “Item Values” under the “Scan-back Deal Category” section </a:t>
            </a:r>
            <a:r>
              <a:rPr lang="en" sz="1200" dirty="0" smtClean="0">
                <a:solidFill>
                  <a:schemeClr val="dk1"/>
                </a:solidFill>
              </a:rPr>
              <a:t>within TAM Promotions in </a:t>
            </a:r>
            <a:r>
              <a:rPr lang="en" sz="1200" dirty="0">
                <a:solidFill>
                  <a:schemeClr val="dk1"/>
                </a:solidFill>
              </a:rPr>
              <a:t>the online help.</a:t>
            </a:r>
            <a:endParaRPr sz="1200" dirty="0"/>
          </a:p>
        </p:txBody>
      </p:sp>
      <p:sp>
        <p:nvSpPr>
          <p:cNvPr id="1106" name="Google Shape;1106;ge6061e0853_0_7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e6061e0853_0_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For Scan-back deals, running TAM Earned Discount Calculation means potential discounts apply to past in-store sales.</a:t>
            </a:r>
            <a:endParaRPr sz="1200">
              <a:solidFill>
                <a:schemeClr val="dk1"/>
              </a:solidFill>
            </a:endParaRPr>
          </a:p>
          <a:p>
            <a:pPr marL="0" lvl="0" indent="0" algn="l" rtl="0">
              <a:spcBef>
                <a:spcPts val="0"/>
              </a:spcBef>
              <a:spcAft>
                <a:spcPts val="0"/>
              </a:spcAft>
              <a:buNone/>
            </a:pP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No impact to GL</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Must use deductions or claims to officially grant users Earned Discounts (GL impact)</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Planned Quantities by Item Browse</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Promotion Deal Item Period Browse</a:t>
            </a:r>
            <a:endParaRPr sz="1200">
              <a:solidFill>
                <a:schemeClr val="dk1"/>
              </a:solidFill>
            </a:endParaRPr>
          </a:p>
          <a:p>
            <a:pPr marL="0" lvl="0" indent="0" algn="l" rtl="0">
              <a:spcBef>
                <a:spcPts val="56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rPr>
              <a:t>Running</a:t>
            </a:r>
            <a:r>
              <a:rPr lang="en" sz="1200" b="1">
                <a:solidFill>
                  <a:schemeClr val="dk1"/>
                </a:solidFill>
              </a:rPr>
              <a:t> TAM Earned Discount Calculation </a:t>
            </a:r>
            <a:r>
              <a:rPr lang="en" sz="1200">
                <a:solidFill>
                  <a:schemeClr val="dk1"/>
                </a:solidFill>
              </a:rPr>
              <a:t>is the only way to create/update earned discounts in the QAD Adaptive UX.</a:t>
            </a:r>
            <a:endParaRPr sz="1200">
              <a:solidFill>
                <a:schemeClr val="dk1"/>
              </a:solidFill>
              <a:latin typeface="Calibri"/>
              <a:ea typeface="Calibri"/>
              <a:cs typeface="Calibri"/>
              <a:sym typeface="Calibri"/>
            </a:endParaRPr>
          </a:p>
        </p:txBody>
      </p:sp>
      <p:sp>
        <p:nvSpPr>
          <p:cNvPr id="1115" name="Google Shape;1115;ge6061e0853_0_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e6061e0853_0_7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ge6061e0853_0_7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 sz="1200" dirty="0">
                <a:solidFill>
                  <a:schemeClr val="dk1"/>
                </a:solidFill>
              </a:rPr>
              <a:t>Earned Discounts are created for promotional Scan-back (SB) deals based upon </a:t>
            </a:r>
            <a:r>
              <a:rPr lang="en" sz="1200" u="sng" dirty="0">
                <a:solidFill>
                  <a:schemeClr val="dk1"/>
                </a:solidFill>
              </a:rPr>
              <a:t>planned</a:t>
            </a:r>
            <a:r>
              <a:rPr lang="en" sz="1200" dirty="0">
                <a:solidFill>
                  <a:schemeClr val="dk1"/>
                </a:solidFill>
              </a:rPr>
              <a:t> item quantities and discount amounts specified on the deal. Once the Promotion is set to Status Open, Earned Discounts are accumulated appropriately via the Promo SB Earned Discount Calc program. The discount account, sub-account, cost center and optional SAF code(s) are recorded onto the Earned Discount record by running the</a:t>
            </a:r>
            <a:r>
              <a:rPr lang="en" sz="1800" dirty="0">
                <a:solidFill>
                  <a:schemeClr val="dk1"/>
                </a:solidFill>
                <a:latin typeface="Century Gothic"/>
                <a:ea typeface="Century Gothic"/>
                <a:cs typeface="Century Gothic"/>
                <a:sym typeface="Century Gothic"/>
              </a:rPr>
              <a:t> </a:t>
            </a:r>
            <a:r>
              <a:rPr lang="en" sz="1200" dirty="0">
                <a:solidFill>
                  <a:schemeClr val="dk1"/>
                </a:solidFill>
              </a:rPr>
              <a:t>TAM Earned Discount Calculation program for earned discount type Promotion-Scan-back, and are determined following the same logic used for Allocated Funds deals where items are specified (details outlined above). </a:t>
            </a:r>
            <a:endParaRPr sz="1200" dirty="0"/>
          </a:p>
          <a:p>
            <a:pPr marL="0" lvl="0" indent="0" algn="l" rtl="0">
              <a:lnSpc>
                <a:spcPct val="80000"/>
              </a:lnSpc>
              <a:spcBef>
                <a:spcPts val="0"/>
              </a:spcBef>
              <a:spcAft>
                <a:spcPts val="0"/>
              </a:spcAft>
              <a:buNone/>
            </a:pPr>
            <a:endParaRPr sz="1200" dirty="0">
              <a:solidFill>
                <a:schemeClr val="dk1"/>
              </a:solidFill>
            </a:endParaRPr>
          </a:p>
          <a:p>
            <a:pPr marL="0" lvl="0" indent="0" algn="l" rtl="0">
              <a:lnSpc>
                <a:spcPct val="80000"/>
              </a:lnSpc>
              <a:spcBef>
                <a:spcPts val="0"/>
              </a:spcBef>
              <a:spcAft>
                <a:spcPts val="0"/>
              </a:spcAft>
              <a:buNone/>
            </a:pPr>
            <a:r>
              <a:rPr lang="en" sz="1200" dirty="0">
                <a:solidFill>
                  <a:schemeClr val="dk1"/>
                </a:solidFill>
              </a:rPr>
              <a:t>Claims are created against open Earned Discount records, just like for AF and DD deals. The main difference with SB deals though is that the actual sales are reported back to the manufacturer, and as the manufacturer enters claims, it is highly probable the claim amounts are either above or below the planned earned discount figures. </a:t>
            </a:r>
            <a:endParaRPr sz="1200" dirty="0"/>
          </a:p>
          <a:p>
            <a:pPr marL="0" lvl="0" indent="0" algn="l" rtl="0">
              <a:lnSpc>
                <a:spcPct val="80000"/>
              </a:lnSpc>
              <a:spcBef>
                <a:spcPts val="0"/>
              </a:spcBef>
              <a:spcAft>
                <a:spcPts val="0"/>
              </a:spcAft>
              <a:buNone/>
            </a:pPr>
            <a:endParaRPr sz="1200" dirty="0">
              <a:solidFill>
                <a:schemeClr val="dk1"/>
              </a:solidFill>
            </a:endParaRPr>
          </a:p>
          <a:p>
            <a:pPr marL="0" lvl="0" indent="0" algn="l" rtl="0">
              <a:lnSpc>
                <a:spcPct val="80000"/>
              </a:lnSpc>
              <a:spcBef>
                <a:spcPts val="0"/>
              </a:spcBef>
              <a:spcAft>
                <a:spcPts val="0"/>
              </a:spcAft>
              <a:buNone/>
            </a:pPr>
            <a:r>
              <a:rPr lang="en" sz="1200" dirty="0">
                <a:solidFill>
                  <a:schemeClr val="dk1"/>
                </a:solidFill>
              </a:rPr>
              <a:t>When claims are approved they result in the following general ledger Journal Entry:</a:t>
            </a:r>
            <a:endParaRPr sz="1200" dirty="0"/>
          </a:p>
          <a:p>
            <a:pPr marL="0" lvl="0" indent="0" algn="l" rtl="0">
              <a:lnSpc>
                <a:spcPct val="80000"/>
              </a:lnSpc>
              <a:spcBef>
                <a:spcPts val="0"/>
              </a:spcBef>
              <a:spcAft>
                <a:spcPts val="0"/>
              </a:spcAft>
              <a:buNone/>
            </a:pPr>
            <a:r>
              <a:rPr lang="en" sz="1200" dirty="0">
                <a:solidFill>
                  <a:schemeClr val="dk1"/>
                </a:solidFill>
              </a:rPr>
              <a:t>DR  Promotion Discount (stored within Earned Discount record)</a:t>
            </a:r>
            <a:endParaRPr sz="1200" dirty="0"/>
          </a:p>
          <a:p>
            <a:pPr marL="0" lvl="0" indent="0" algn="l" rtl="0">
              <a:lnSpc>
                <a:spcPct val="80000"/>
              </a:lnSpc>
              <a:spcBef>
                <a:spcPts val="0"/>
              </a:spcBef>
              <a:spcAft>
                <a:spcPts val="0"/>
              </a:spcAft>
              <a:buNone/>
            </a:pPr>
            <a:r>
              <a:rPr lang="en" sz="1200" dirty="0">
                <a:solidFill>
                  <a:schemeClr val="dk1"/>
                </a:solidFill>
              </a:rPr>
              <a:t>CR  Accounts Receivables (If paying by Credit Note – Customer Control Account) – or -</a:t>
            </a:r>
            <a:endParaRPr sz="1200" dirty="0"/>
          </a:p>
          <a:p>
            <a:pPr marL="0" lvl="0" indent="0" algn="l" rtl="0">
              <a:lnSpc>
                <a:spcPct val="80000"/>
              </a:lnSpc>
              <a:spcBef>
                <a:spcPts val="0"/>
              </a:spcBef>
              <a:spcAft>
                <a:spcPts val="0"/>
              </a:spcAft>
              <a:buNone/>
            </a:pPr>
            <a:r>
              <a:rPr lang="en" sz="1200" dirty="0">
                <a:solidFill>
                  <a:schemeClr val="dk1"/>
                </a:solidFill>
              </a:rPr>
              <a:t>CR  Accounts Payable (If paying by Supplier Invoice – Supplier Control Account)</a:t>
            </a:r>
            <a:endParaRPr sz="1200" dirty="0"/>
          </a:p>
        </p:txBody>
      </p:sp>
      <p:sp>
        <p:nvSpPr>
          <p:cNvPr id="1126" name="Google Shape;1126;ge6061e0853_0_7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e6061e0853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rPr>
              <a:t>Tip: You can use </a:t>
            </a:r>
            <a:r>
              <a:rPr lang="en" sz="1200" b="1" dirty="0">
                <a:solidFill>
                  <a:schemeClr val="dk1"/>
                </a:solidFill>
              </a:rPr>
              <a:t>Create a Scan-back Promotion</a:t>
            </a:r>
            <a:r>
              <a:rPr lang="en" sz="1200" dirty="0">
                <a:solidFill>
                  <a:schemeClr val="dk1"/>
                </a:solidFill>
              </a:rPr>
              <a:t> from the GuideMe menu to walk you through the process of creating this promotion.</a:t>
            </a:r>
            <a:endParaRPr sz="1200" dirty="0"/>
          </a:p>
        </p:txBody>
      </p:sp>
      <p:sp>
        <p:nvSpPr>
          <p:cNvPr id="1134" name="Google Shape;1134;ge6061e0853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e6061e0853_0_8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2" name="Google Shape;1142;ge6061e0853_0_8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3" name="Google Shape;1143;ge6061e0853_0_8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e5f93f3e4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e5f93f3e4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ge5f93f3e4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e6061e0853_0_8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0" name="Google Shape;1150;ge6061e0853_0_8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1" name="Google Shape;1151;ge6061e0853_0_8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ed997d750e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ed997d750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First, create the standard deduction from the AR payment. To do this, create the deduction in Customer Payments.</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Note that in the Deduction Details panel of the Deduction, you must enter the Customer Reference as you want it later displayed on the TAM Claim.</a:t>
            </a:r>
            <a:endParaRPr sz="1200"/>
          </a:p>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ed997d750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ed997d750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Second, you must approve the deduction for credit in Deductions.</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There are two ways to do this; either via Edit, or by using the Review action.</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Change the Deduction Status to Approved for Credit.</a:t>
            </a:r>
            <a:endParaRPr sz="120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ed997d750e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ed997d750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Third, enter the claim in TAM Claims to apply against earned discounts and create the credit memo (Use the Deductions &gt; TAM Claims drill-down. When adding a new claim, it will populate Bill-To and Deduction Reference automatically)</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solidFill>
                  <a:schemeClr val="dk1"/>
                </a:solidFill>
                <a:highlight>
                  <a:srgbClr val="FFFFFF"/>
                </a:highlight>
              </a:rPr>
              <a:t>Select TAM Claims drill-down link in Deductions and click New button. Note that Customer code and deduction Customer Reference will be copied to the claim. </a:t>
            </a:r>
            <a:endParaRPr sz="120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ed997d750e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ed997d750e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t>Put the claim amount as the same as the deduction amount and then allocate the earned discount.</a:t>
            </a:r>
            <a:endParaRPr sz="1200"/>
          </a:p>
          <a:p>
            <a:pPr marL="0" lvl="0" indent="0" algn="l" rtl="0">
              <a:spcBef>
                <a:spcPts val="0"/>
              </a:spcBef>
              <a:spcAft>
                <a:spcPts val="0"/>
              </a:spcAft>
              <a:buClr>
                <a:schemeClr val="dk1"/>
              </a:buClr>
              <a:buSzPts val="1100"/>
              <a:buFont typeface="Arial"/>
              <a:buNone/>
            </a:pPr>
            <a:endParaRPr sz="1200"/>
          </a:p>
          <a:p>
            <a:pPr marL="0" lvl="0" indent="0" algn="l" rtl="0">
              <a:spcBef>
                <a:spcPts val="0"/>
              </a:spcBef>
              <a:spcAft>
                <a:spcPts val="0"/>
              </a:spcAft>
              <a:buNone/>
            </a:pPr>
            <a:r>
              <a:rPr lang="en" sz="1200"/>
              <a:t>Change claim status to Approved. It will create a Customer Credit Note. </a:t>
            </a:r>
            <a:endParaRPr sz="120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ed997d750e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7" name="Google Shape;1187;ged997d750e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Fourth, apply the credit memo to the deduction in Open Item Adjustments.</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Go to Open Item Adjustments and create a new record. Find the deduction and the credit note. Select the Full Adjustment option and save.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This completes the Deductions process.</a:t>
            </a:r>
            <a:endParaRPr sz="120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e6061e0853_0_9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4" name="Google Shape;1194;ge6061e0853_0_9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5" name="Google Shape;1195;ge6061e0853_0_9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e6061e0853_0_9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2" name="Google Shape;1202;ge6061e0853_0_9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3" name="Google Shape;1203;ge6061e0853_0_9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e6061e0853_0_9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0" name="Google Shape;1210;ge6061e0853_0_9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1" name="Google Shape;1211;ge6061e0853_0_9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fc721a1e6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8" name="Google Shape;1218;gfc721a1e6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ed35ab3832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This process map can be accessed via the help icon in the QAD Web UI.</a:t>
            </a:r>
            <a:endParaRPr sz="1200"/>
          </a:p>
        </p:txBody>
      </p:sp>
      <p:sp>
        <p:nvSpPr>
          <p:cNvPr id="325" name="Google Shape;325;ged35ab3832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e1bdd2e8f7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7" name="Google Shape;1227;ge1bdd2e8f7_0_5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e78e0c233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2" name="Google Shape;1232;ge78e0c2330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a:t>General Contract/Chargeback/Admin Fee Business Flow Diagram for Medical Device/Pharmaceutical industries. </a:t>
            </a:r>
            <a:endParaRPr sz="1200" dirty="0"/>
          </a:p>
        </p:txBody>
      </p:sp>
      <p:sp>
        <p:nvSpPr>
          <p:cNvPr id="1233" name="Google Shape;1233;ge78e0c2330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e78e0c2330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7" name="Google Shape;1267;ge78e0c2330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ge78e0c2330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5" name="Google Shape;1275;ge78e0c2330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78e0c2330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3" name="Google Shape;1283;ge78e0c2330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e78e0c2330_1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1" name="Google Shape;1291;ge78e0c2330_1_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2" name="Google Shape;1292;ge78e0c2330_1_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e78e0c2330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8" name="Google Shape;1298;ge78e0c2330_1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e78e0c2330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t>Use </a:t>
            </a:r>
            <a:r>
              <a:rPr lang="en" sz="1200" b="1" dirty="0"/>
              <a:t>Number Ranges </a:t>
            </a:r>
            <a:r>
              <a:rPr lang="en" sz="1200" dirty="0"/>
              <a:t>to define TAM Sequences specifically for:</a:t>
            </a:r>
            <a:endParaRPr sz="1200" dirty="0"/>
          </a:p>
          <a:p>
            <a:pPr marL="0" lvl="0" indent="0" algn="l" rtl="0">
              <a:spcBef>
                <a:spcPts val="0"/>
              </a:spcBef>
              <a:spcAft>
                <a:spcPts val="0"/>
              </a:spcAft>
              <a:buClr>
                <a:schemeClr val="dk1"/>
              </a:buClr>
              <a:buSzPts val="1100"/>
              <a:buFont typeface="Arial"/>
              <a:buNone/>
            </a:pPr>
            <a:endParaRPr sz="1200" dirty="0"/>
          </a:p>
          <a:p>
            <a:pPr marL="457200" lvl="0" indent="-304800" algn="l" rtl="0">
              <a:spcBef>
                <a:spcPts val="0"/>
              </a:spcBef>
              <a:spcAft>
                <a:spcPts val="0"/>
              </a:spcAft>
              <a:buSzPts val="1200"/>
              <a:buChar char="●"/>
            </a:pPr>
            <a:r>
              <a:rPr lang="en" sz="1200" dirty="0"/>
              <a:t>CONTRACT - TAM Contract code</a:t>
            </a:r>
            <a:endParaRPr sz="1200" dirty="0"/>
          </a:p>
          <a:p>
            <a:pPr marL="457200" lvl="0" indent="-304800" algn="l" rtl="0">
              <a:spcBef>
                <a:spcPts val="0"/>
              </a:spcBef>
              <a:spcAft>
                <a:spcPts val="0"/>
              </a:spcAft>
              <a:buSzPts val="1200"/>
              <a:buChar char="●"/>
            </a:pPr>
            <a:r>
              <a:rPr lang="en" sz="1200" dirty="0"/>
              <a:t>INDSALES - Indirect Address code</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For more information on the TAM setup process, refer </a:t>
            </a:r>
            <a:r>
              <a:rPr lang="en" sz="1200" dirty="0" smtClean="0"/>
              <a:t>to TAM Setup </a:t>
            </a:r>
            <a:r>
              <a:rPr lang="en" sz="1200" dirty="0"/>
              <a:t>in the online help.</a:t>
            </a:r>
            <a:endParaRPr sz="12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1306" name="Google Shape;1306;ge78e0c2330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e78e0c2330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4" name="Google Shape;1314;ge78e0c2330_1_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5" name="Google Shape;1315;ge78e0c2330_1_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e78e0c2330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rPr>
              <a:t>Indirect customers typically do not buy goods directly from manufacturers; instead, they do business with distributors, wholesalers, or resellers who have initially bought from the manufacturer. Often, the indirect customers belong to a buying group (typical term for the Food and Beverage, Industrial, and Consumer Products industries) or a group purchasing organization (GPO—a typical term for the Life Science industry). These entities exist to obtain discounts from vendors based on the collective buying power of the group members. These better prices are recorded on a contract, and the contract price is the price at which the indirect customers (buying group members) can buy from the distributors (or directly from the manufacturer on rare occasions).</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r>
              <a:rPr lang="en" sz="1200" dirty="0">
                <a:solidFill>
                  <a:schemeClr val="dk1"/>
                </a:solidFill>
              </a:rPr>
              <a:t>Members may belong to a group for a limited period, and may even leave a group and then rejoin it later. Membership in these groups, therefore, must include an effective date range. This changing matrix of customers creates administrative challenges for manufacturers, to ensure that only eligible discounts are taken. As a result, some companies provide monthly files to communicate membership changes.</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Use Buying Groups to define the various groups necessary to support the indirect/contract sales process and features of TAM contracts. Then, associate a buying group with the appropriate members/indirect customers it represents using Indirect Addresses.</a:t>
            </a:r>
            <a:endParaRPr sz="1200"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None/>
            </a:pPr>
            <a:r>
              <a:rPr lang="en" sz="1200" dirty="0"/>
              <a:t>For more information on the fields seen here, refer </a:t>
            </a:r>
            <a:r>
              <a:rPr lang="en" sz="1200" dirty="0" smtClean="0"/>
              <a:t>to Buying Groups </a:t>
            </a:r>
            <a:r>
              <a:rPr lang="en" sz="1200" dirty="0"/>
              <a:t>in the online help.</a:t>
            </a:r>
            <a:endParaRPr sz="1200" dirty="0"/>
          </a:p>
        </p:txBody>
      </p:sp>
      <p:sp>
        <p:nvSpPr>
          <p:cNvPr id="1323" name="Google Shape;1323;ge78e0c2330_1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ed35ab383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This process map can be accessed via the help icon in the QAD Web UI</a:t>
            </a:r>
            <a:r>
              <a:rPr lang="en">
                <a:solidFill>
                  <a:schemeClr val="dk1"/>
                </a:solidFill>
              </a:rPr>
              <a:t>.</a:t>
            </a:r>
            <a:endParaRPr/>
          </a:p>
        </p:txBody>
      </p:sp>
      <p:sp>
        <p:nvSpPr>
          <p:cNvPr id="333" name="Google Shape;333;ged35ab3832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e78e0c2330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1" name="Google Shape;1331;ge78e0c2330_1_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2" name="Google Shape;1332;ge78e0c2330_1_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ge78e0c2330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rPr>
              <a:t>Use </a:t>
            </a:r>
            <a:r>
              <a:rPr lang="en" sz="1200" b="1" dirty="0">
                <a:solidFill>
                  <a:schemeClr val="dk1"/>
                </a:solidFill>
              </a:rPr>
              <a:t>Indirect Addresses</a:t>
            </a:r>
            <a:r>
              <a:rPr lang="en" sz="1200" dirty="0">
                <a:solidFill>
                  <a:schemeClr val="dk1"/>
                </a:solidFill>
              </a:rPr>
              <a:t> to define information about indirect customers who are members of a buying group.</a:t>
            </a:r>
            <a:endParaRPr sz="1200"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None/>
            </a:pPr>
            <a:r>
              <a:rPr lang="en" sz="1200" dirty="0">
                <a:solidFill>
                  <a:schemeClr val="dk1"/>
                </a:solidFill>
              </a:rPr>
              <a:t>Indirect customers typically do not buy goods directly from manufacturers; instead, they do business with distributors, wholesalers, or resellers who have initially bought from the manufacturer. Often, the indirect customers belong to a buying group (for Food and Beverage, Industrial, and Consumer Products industries) or a group purchasing organization (GPO—for Life Science industry). These entities exist to obtain discounts from vendors based on the collective buying power of the group members. These better prices are recorded on a contract, and the contract price is the price at which the indirect customers can buy from the distributors (or directly from the manufacturer on rare occasions).</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r>
              <a:rPr lang="en" sz="1200" dirty="0">
                <a:solidFill>
                  <a:schemeClr val="dk1"/>
                </a:solidFill>
              </a:rPr>
              <a:t>Members may belong to a group for a limited period, and may even leave a group and then rejoin it later. Membership in these groups, therefore, must include an effective date range. This changing matrix of customers creates administrative challenges to ensure that only eligible discounts are taken. As a result, some companies provide monthly files to communicate membership changes.</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Indirect Addresses is available to define information about individual indirect customers and associate them with the appropriate buying groups. However, buying groups may contain hundreds—if not thousands—of group members. Companies typically receive electronic files containing relevant membership details, and TAM allows users to electronically load the membership information using Excel. For example, Premiere Inc.—one of the largest GPOs in the US with thousands of member hospitals—will supply a file to a manufacturer, which contains all of its group members as of a specific date. The manufacturer would not realistically be expected to type in each member manually, but rather load the initial group membership using Excel. Once loaded, the manufacturer then typically loads or enters only the monthly updates to the group as the information is received. This electronic means of loading group membership saves countless hours of data entry and eliminates potential data entry mistakes.</a:t>
            </a:r>
            <a:endParaRPr sz="1200"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For more information on the fields seen here, refer </a:t>
            </a:r>
            <a:r>
              <a:rPr lang="en" sz="1200" dirty="0" smtClean="0">
                <a:solidFill>
                  <a:schemeClr val="dk1"/>
                </a:solidFill>
              </a:rPr>
              <a:t>to Indirect Addresses </a:t>
            </a:r>
            <a:r>
              <a:rPr lang="en" sz="1200" dirty="0">
                <a:solidFill>
                  <a:schemeClr val="dk1"/>
                </a:solidFill>
              </a:rPr>
              <a:t>in the online help</a:t>
            </a:r>
            <a:r>
              <a:rPr lang="en" dirty="0">
                <a:solidFill>
                  <a:schemeClr val="dk1"/>
                </a:solidFill>
              </a:rPr>
              <a:t>.</a:t>
            </a:r>
            <a:endParaRPr dirty="0"/>
          </a:p>
        </p:txBody>
      </p:sp>
      <p:sp>
        <p:nvSpPr>
          <p:cNvPr id="1340" name="Google Shape;1340;ge78e0c2330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e78e0c2330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Use the identifiers panel to maintain information used to uniquely identify this indirect address.</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solidFill>
                  <a:schemeClr val="dk1"/>
                </a:solidFill>
              </a:rPr>
              <a:t>For more information on the fields seen here, refer to the section on “Identifiers” </a:t>
            </a:r>
            <a:r>
              <a:rPr lang="en" sz="1200" dirty="0" smtClean="0">
                <a:solidFill>
                  <a:schemeClr val="dk1"/>
                </a:solidFill>
              </a:rPr>
              <a:t>within Indirect Addresses </a:t>
            </a:r>
            <a:r>
              <a:rPr lang="en" sz="1200" dirty="0">
                <a:solidFill>
                  <a:schemeClr val="dk1"/>
                </a:solidFill>
              </a:rPr>
              <a:t>in the online help</a:t>
            </a:r>
            <a:r>
              <a:rPr lang="en" sz="1200" dirty="0"/>
              <a:t>.</a:t>
            </a:r>
            <a:endParaRPr sz="1200" dirty="0"/>
          </a:p>
        </p:txBody>
      </p:sp>
      <p:sp>
        <p:nvSpPr>
          <p:cNvPr id="1348" name="Google Shape;1348;ge78e0c2330_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e78e0c2330_1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Clr>
                <a:schemeClr val="dk1"/>
              </a:buClr>
              <a:buSzPts val="1100"/>
              <a:buFont typeface="Arial"/>
              <a:buNone/>
            </a:pPr>
            <a:r>
              <a:rPr lang="en" sz="1200" dirty="0">
                <a:solidFill>
                  <a:schemeClr val="dk1"/>
                </a:solidFill>
              </a:rPr>
              <a:t>The Buying Groups panel lets you enter or select an existing buying group record to attach to the indirect address. If the buying group is not flagged as active in </a:t>
            </a:r>
            <a:r>
              <a:rPr lang="en" sz="1200" b="1" dirty="0">
                <a:solidFill>
                  <a:schemeClr val="dk1"/>
                </a:solidFill>
              </a:rPr>
              <a:t>Buying Groups</a:t>
            </a:r>
            <a:r>
              <a:rPr lang="en" sz="1200" dirty="0">
                <a:solidFill>
                  <a:schemeClr val="dk1"/>
                </a:solidFill>
              </a:rPr>
              <a:t>, the system displays a warning message when you save the indirect address record. An indirect address can belong to multiple groups at the same time, but only one must be marked as the preferred group.</a:t>
            </a:r>
            <a:endParaRPr sz="1200" dirty="0">
              <a:solidFill>
                <a:schemeClr val="dk1"/>
              </a:solidFill>
            </a:endParaRPr>
          </a:p>
          <a:p>
            <a:pPr marL="0" lvl="0" indent="0" algn="l" rtl="0">
              <a:lnSpc>
                <a:spcPct val="115000"/>
              </a:lnSpc>
              <a:spcBef>
                <a:spcPts val="600"/>
              </a:spcBef>
              <a:spcAft>
                <a:spcPts val="0"/>
              </a:spcAft>
              <a:buClr>
                <a:schemeClr val="dk1"/>
              </a:buClr>
              <a:buSzPts val="1100"/>
              <a:buFont typeface="Arial"/>
              <a:buNone/>
            </a:pPr>
            <a:r>
              <a:rPr lang="en" sz="1200" i="1" dirty="0">
                <a:solidFill>
                  <a:schemeClr val="dk1"/>
                </a:solidFill>
              </a:rPr>
              <a:t>Recommended</a:t>
            </a:r>
            <a:r>
              <a:rPr lang="en" sz="1200" dirty="0">
                <a:solidFill>
                  <a:schemeClr val="dk1"/>
                </a:solidFill>
              </a:rPr>
              <a:t>: Use the </a:t>
            </a:r>
            <a:r>
              <a:rPr lang="en" sz="1200" b="1" dirty="0">
                <a:solidFill>
                  <a:schemeClr val="dk1"/>
                </a:solidFill>
              </a:rPr>
              <a:t>Buying Group Membership</a:t>
            </a:r>
            <a:r>
              <a:rPr lang="en" sz="1200" dirty="0">
                <a:solidFill>
                  <a:schemeClr val="dk1"/>
                </a:solidFill>
              </a:rPr>
              <a:t> browse to easily view which indirect addresses belong to which buying groups, as well as related pricing tier effectiveness.</a:t>
            </a:r>
            <a:endParaRPr sz="1200" dirty="0">
              <a:solidFill>
                <a:schemeClr val="dk1"/>
              </a:solidFill>
            </a:endParaRPr>
          </a:p>
          <a:p>
            <a:pPr marL="0" lvl="0" indent="0" algn="l" rtl="0">
              <a:spcBef>
                <a:spcPts val="600"/>
              </a:spcBef>
              <a:spcAft>
                <a:spcPts val="0"/>
              </a:spcAft>
              <a:buClr>
                <a:schemeClr val="dk1"/>
              </a:buClr>
              <a:buSzPts val="1100"/>
              <a:buFont typeface="Arial"/>
              <a:buNone/>
            </a:pPr>
            <a:r>
              <a:rPr lang="en" sz="1200" dirty="0">
                <a:solidFill>
                  <a:schemeClr val="dk1"/>
                </a:solidFill>
              </a:rPr>
              <a:t>For more information on the fields seen here, refer to the section on “Buying Groups” </a:t>
            </a:r>
            <a:r>
              <a:rPr lang="en" sz="1200" dirty="0" smtClean="0">
                <a:solidFill>
                  <a:schemeClr val="dk1"/>
                </a:solidFill>
              </a:rPr>
              <a:t>within Indirect Addresses </a:t>
            </a:r>
            <a:r>
              <a:rPr lang="en" sz="1200" dirty="0">
                <a:solidFill>
                  <a:schemeClr val="dk1"/>
                </a:solidFill>
              </a:rPr>
              <a:t>in the online help.</a:t>
            </a:r>
            <a:endParaRPr sz="1200" dirty="0">
              <a:solidFill>
                <a:schemeClr val="dk1"/>
              </a:solidFill>
            </a:endParaRPr>
          </a:p>
          <a:p>
            <a:pPr marL="0" lvl="0" indent="0" algn="l" rtl="0">
              <a:spcBef>
                <a:spcPts val="0"/>
              </a:spcBef>
              <a:spcAft>
                <a:spcPts val="0"/>
              </a:spcAft>
              <a:buNone/>
            </a:pPr>
            <a:endParaRPr dirty="0"/>
          </a:p>
        </p:txBody>
      </p:sp>
      <p:sp>
        <p:nvSpPr>
          <p:cNvPr id="1356" name="Google Shape;1356;ge78e0c2330_1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e78e0c2330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Use the Buying Group Membership browse to view which indirect addresses are associated with which buying group.</a:t>
            </a:r>
            <a:endParaRPr sz="1200"/>
          </a:p>
        </p:txBody>
      </p:sp>
      <p:sp>
        <p:nvSpPr>
          <p:cNvPr id="1364" name="Google Shape;1364;ge78e0c2330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e78e0c2330_1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Clr>
                <a:schemeClr val="dk1"/>
              </a:buClr>
              <a:buSzPts val="390"/>
              <a:buFont typeface="Calibri"/>
              <a:buNone/>
            </a:pPr>
            <a:r>
              <a:rPr lang="en" sz="1200" dirty="0">
                <a:solidFill>
                  <a:schemeClr val="dk1"/>
                </a:solidFill>
                <a:latin typeface="Calibri"/>
                <a:ea typeface="Calibri"/>
                <a:cs typeface="Calibri"/>
                <a:sym typeface="Calibri"/>
              </a:rPr>
              <a:t>Use TAM Control to enable the functionality on the system level, control some elements of system behavior, and specify default account information used in transaction processing.</a:t>
            </a: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Clr>
                <a:schemeClr val="dk1"/>
              </a:buClr>
              <a:buSzPts val="390"/>
              <a:buFont typeface="Calibri"/>
              <a:buNone/>
            </a:pP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Clr>
                <a:schemeClr val="dk1"/>
              </a:buClr>
              <a:buSzPts val="390"/>
              <a:buFont typeface="Calibri"/>
              <a:buNone/>
            </a:pPr>
            <a:r>
              <a:rPr lang="en" sz="1200" dirty="0">
                <a:solidFill>
                  <a:schemeClr val="dk1"/>
                </a:solidFill>
                <a:latin typeface="Calibri"/>
                <a:ea typeface="Calibri"/>
                <a:cs typeface="Calibri"/>
                <a:sym typeface="Calibri"/>
              </a:rPr>
              <a:t>For TAM Contracts in particular, ensure that the following fields are set:</a:t>
            </a: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Clr>
                <a:schemeClr val="dk1"/>
              </a:buClr>
              <a:buSzPts val="390"/>
              <a:buFont typeface="Calibri"/>
              <a:buNone/>
            </a:pP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Clr>
                <a:schemeClr val="dk1"/>
              </a:buClr>
              <a:buSzPts val="1100"/>
              <a:buFont typeface="Arial"/>
              <a:buNone/>
            </a:pPr>
            <a:r>
              <a:rPr lang="en" sz="1200" b="1" dirty="0">
                <a:solidFill>
                  <a:schemeClr val="dk1"/>
                </a:solidFill>
                <a:latin typeface="Calibri"/>
                <a:ea typeface="Calibri"/>
                <a:cs typeface="Calibri"/>
                <a:sym typeface="Calibri"/>
              </a:rPr>
              <a:t>Distributor Contract Pricing Validation</a:t>
            </a:r>
            <a:endParaRPr sz="1200" b="1" dirty="0">
              <a:solidFill>
                <a:schemeClr val="dk1"/>
              </a:solidFill>
              <a:latin typeface="Calibri"/>
              <a:ea typeface="Calibri"/>
              <a:cs typeface="Calibri"/>
              <a:sym typeface="Calibri"/>
            </a:endParaRPr>
          </a:p>
          <a:p>
            <a:pPr marL="0" lvl="0" indent="0" algn="l" rtl="0">
              <a:lnSpc>
                <a:spcPct val="80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Specify whether the system first searches for distributor pricing using TAM contracts, or bypasses contracts and searches using price lists only.</a:t>
            </a: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If Distributor Contract Pricing Validation is selected, the indirect sales validation logic will first search through TAM contracts to determine pricing for a distributor. If no pricing is found for a particular item, the line is indicated as such, and TAM continues to locate pricing for the distributor via price lists.</a:t>
            </a: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If this field selected, then indirect sales will bypass TAM contracts while searching for distributor pricing and no message is displayed indicating contract pricing not found.</a:t>
            </a: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In the business world, some manufacturers, especially in the Life Sciences area, maintain pricing for their distributors using contracts, and plan to address the price in TAM contracts. If this is your business case, QAD recommends that you select this field. Otherwise, if TAM contracts are not used at all to maintain distributor pricing, clear this field.</a:t>
            </a: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Clr>
                <a:schemeClr val="dk1"/>
              </a:buClr>
              <a:buSzPts val="1100"/>
              <a:buFont typeface="Arial"/>
              <a:buNone/>
            </a:pPr>
            <a:r>
              <a:rPr lang="en" sz="1200" b="1" dirty="0">
                <a:solidFill>
                  <a:schemeClr val="dk1"/>
                </a:solidFill>
                <a:latin typeface="Calibri"/>
                <a:ea typeface="Calibri"/>
                <a:cs typeface="Calibri"/>
                <a:sym typeface="Calibri"/>
              </a:rPr>
              <a:t>Purchasing Day</a:t>
            </a:r>
            <a:endParaRPr sz="1200" b="1" dirty="0">
              <a:solidFill>
                <a:schemeClr val="dk1"/>
              </a:solidFill>
              <a:latin typeface="Calibri"/>
              <a:ea typeface="Calibri"/>
              <a:cs typeface="Calibri"/>
              <a:sym typeface="Calibri"/>
            </a:endParaRPr>
          </a:p>
          <a:p>
            <a:pPr marL="0" lvl="0" indent="0" algn="l" rtl="0">
              <a:lnSpc>
                <a:spcPct val="80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Specify the number of historical days over which the system calculates the number of items purchased by a distributor. This value is used during the matching and approval of indirect sales against a contract in TAM Indirect Sales.</a:t>
            </a: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Setting this value to 0 turns off purchasing history validation during indirect sales line approval. New users are encouraged to go-live with this value set to 0 if there is no invoice history already loaded into the system. Over time, as invoice history is built up sufficiently to support the evaluation of invoice sales against indirect sales being reported, then it is recommended to set this value to a number greater than 0. This number represents the days back in invoice history over which the system validates distributor purchases from the manufacturer against those being reported by the distributor through indirect sales. If invoice history does not support the full quantity of the indirect sale, the system indicates a dispute quantity and the relevant indirect sales line status and message reflects this.</a:t>
            </a: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Clr>
                <a:schemeClr val="dk1"/>
              </a:buClr>
              <a:buSzPts val="1100"/>
              <a:buFont typeface="Arial"/>
              <a:buNone/>
            </a:pPr>
            <a:r>
              <a:rPr lang="en" sz="1200" b="1" dirty="0">
                <a:solidFill>
                  <a:schemeClr val="dk1"/>
                </a:solidFill>
                <a:latin typeface="Calibri"/>
                <a:ea typeface="Calibri"/>
                <a:cs typeface="Calibri"/>
                <a:sym typeface="Calibri"/>
              </a:rPr>
              <a:t>Pricing Tiers</a:t>
            </a:r>
            <a:endParaRPr sz="1200" b="1" dirty="0">
              <a:solidFill>
                <a:schemeClr val="dk1"/>
              </a:solidFill>
              <a:latin typeface="Calibri"/>
              <a:ea typeface="Calibri"/>
              <a:cs typeface="Calibri"/>
              <a:sym typeface="Calibri"/>
            </a:endParaRPr>
          </a:p>
          <a:p>
            <a:pPr marL="0" lvl="0" indent="0" algn="l" rtl="0">
              <a:lnSpc>
                <a:spcPct val="80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Specify the default number of pricing tiers that apply to contracts for Contract Pricing deals in TAM contracts.</a:t>
            </a: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Clr>
                <a:schemeClr val="dk1"/>
              </a:buClr>
              <a:buSzPts val="390"/>
              <a:buFont typeface="Calibri"/>
              <a:buNone/>
            </a:pP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Clr>
                <a:schemeClr val="dk1"/>
              </a:buClr>
              <a:buSzPts val="390"/>
              <a:buFont typeface="Calibri"/>
              <a:buNone/>
            </a:pPr>
            <a:r>
              <a:rPr lang="en" sz="1200" dirty="0">
                <a:solidFill>
                  <a:schemeClr val="dk1"/>
                </a:solidFill>
                <a:latin typeface="Calibri"/>
                <a:ea typeface="Calibri"/>
                <a:cs typeface="Calibri"/>
                <a:sym typeface="Calibri"/>
              </a:rPr>
              <a:t>For more information on the fields seen here, please refer to the online help documentation </a:t>
            </a:r>
            <a:r>
              <a:rPr lang="en" sz="1200" dirty="0" smtClean="0">
                <a:solidFill>
                  <a:schemeClr val="dk1"/>
                </a:solidFill>
                <a:latin typeface="Calibri"/>
                <a:ea typeface="Calibri"/>
                <a:cs typeface="Calibri"/>
                <a:sym typeface="Calibri"/>
              </a:rPr>
              <a:t>on TAM Control.</a:t>
            </a:r>
            <a:endParaRPr dirty="0"/>
          </a:p>
        </p:txBody>
      </p:sp>
      <p:sp>
        <p:nvSpPr>
          <p:cNvPr id="1373" name="Google Shape;1373;ge78e0c2330_1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e78e0c2330_1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1" name="Google Shape;1381;ge78e0c2330_1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e78e0c2330_1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9" name="Google Shape;1389;ge78e0c2330_1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0" name="Google Shape;1390;ge78e0c2330_1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e78e0c2330_1_6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6" name="Google Shape;1396;ge78e0c2330_1_6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1397" name="Google Shape;1397;ge78e0c2330_1_6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e78e0c2330_1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1" name="Google Shape;1431;ge78e0c2330_1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e5f93f3e43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ge5f93f3e43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2" name="Google Shape;342;ge5f93f3e43_0_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ge78e0c2330_1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Deal Profiles are used to create general templates for deals to be placed onto TAM promotions and contracts. It is more efficient to define multiple deal profiles using the common settings that your company associates with deals of a specific type, rather then constantly adjusting the deal's details each time it is used. When you then apply the deal profile to a TAM contract, you can update fields defaulted from the deal profile as needed.</a:t>
            </a:r>
            <a:endParaRPr sz="1200" dirty="0"/>
          </a:p>
          <a:p>
            <a:pPr marL="0" lvl="0" indent="0" algn="l" rtl="0">
              <a:spcBef>
                <a:spcPts val="0"/>
              </a:spcBef>
              <a:spcAft>
                <a:spcPts val="0"/>
              </a:spcAft>
              <a:buNone/>
            </a:pPr>
            <a:endParaRPr sz="1200" dirty="0"/>
          </a:p>
          <a:p>
            <a:pPr marL="0" lvl="0" indent="0" algn="l" rtl="0">
              <a:spcBef>
                <a:spcPts val="0"/>
              </a:spcBef>
              <a:spcAft>
                <a:spcPts val="0"/>
              </a:spcAft>
              <a:buClr>
                <a:schemeClr val="dk1"/>
              </a:buClr>
              <a:buSzPts val="1100"/>
              <a:buFont typeface="Arial"/>
              <a:buNone/>
            </a:pPr>
            <a:r>
              <a:rPr lang="en" sz="1200" dirty="0">
                <a:solidFill>
                  <a:schemeClr val="dk1"/>
                </a:solidFill>
              </a:rPr>
              <a:t>In </a:t>
            </a:r>
            <a:r>
              <a:rPr lang="en" sz="1200" b="1" dirty="0">
                <a:solidFill>
                  <a:schemeClr val="dk1"/>
                </a:solidFill>
              </a:rPr>
              <a:t>Deal Profiles, </a:t>
            </a:r>
            <a:r>
              <a:rPr lang="en" sz="1200" dirty="0">
                <a:solidFill>
                  <a:schemeClr val="dk1"/>
                </a:solidFill>
              </a:rPr>
              <a:t>you can create a deal profile for Master Agreements and set the deal category to Contract Pricing. </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b="1" dirty="0"/>
              <a:t>Contract Pricing</a:t>
            </a:r>
            <a:r>
              <a:rPr lang="en" sz="1200" dirty="0"/>
              <a:t> - For master agreement type contracts, the deal price is negotiated between the manufacturer and a buying group, whose members can get the negotiated price when they buy the item either from a distributor or directly from the manufacturer. For distributor type contracts, the contract pricing represents the sales price of items directly to the distributor. This deal type applies only to TAM contracts.</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Maintain contract pricing information in the Contract Pricing panel that appears below. For more information on the fields seen here, see the section on </a:t>
            </a:r>
            <a:r>
              <a:rPr lang="en" sz="1200" dirty="0" smtClean="0"/>
              <a:t>Contract Pricing Panel in </a:t>
            </a:r>
            <a:r>
              <a:rPr lang="en" sz="1200" dirty="0"/>
              <a:t>Deal Profiles in the online help.</a:t>
            </a:r>
            <a:endParaRPr sz="1200" dirty="0"/>
          </a:p>
        </p:txBody>
      </p:sp>
      <p:sp>
        <p:nvSpPr>
          <p:cNvPr id="1439" name="Google Shape;1439;ge78e0c2330_1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ge78e0c2330_1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You can also set up a deal profile for Admin Fees using Deal Profiles to set up a separate deal with a category of deferred discount.</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For more information on the fields seen here, please refer to the section </a:t>
            </a:r>
            <a:r>
              <a:rPr lang="en" sz="1200" dirty="0" smtClean="0"/>
              <a:t>on Deal Profiles </a:t>
            </a:r>
            <a:r>
              <a:rPr lang="en" sz="1200" dirty="0"/>
              <a:t>in the online help.</a:t>
            </a:r>
            <a:endParaRPr sz="1200" dirty="0"/>
          </a:p>
        </p:txBody>
      </p:sp>
      <p:sp>
        <p:nvSpPr>
          <p:cNvPr id="1448" name="Google Shape;1448;ge78e0c2330_1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78e0c2330_1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t>Use </a:t>
            </a:r>
            <a:r>
              <a:rPr lang="en" sz="1200" b="1" dirty="0"/>
              <a:t>TAM Contracts</a:t>
            </a:r>
            <a:r>
              <a:rPr lang="en" sz="1200" dirty="0"/>
              <a:t> to define contracts in terms of type, effective date range, eligible customers/distributors, buying groups, items, and relevant deals such as Contract Pricing, as well as Deferred Discount deals used to track related fees.</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In this case, a master agreement contract is being created specifying the Master Agreement deal profile previously created within the Contract Type field (</a:t>
            </a:r>
            <a:r>
              <a:rPr lang="en" sz="1200" dirty="0">
                <a:solidFill>
                  <a:schemeClr val="dk1"/>
                </a:solidFill>
              </a:rPr>
              <a:t>available values are defined with </a:t>
            </a:r>
            <a:r>
              <a:rPr lang="en" sz="1200" b="1" dirty="0">
                <a:solidFill>
                  <a:schemeClr val="dk1"/>
                </a:solidFill>
              </a:rPr>
              <a:t>Agreement Types</a:t>
            </a:r>
            <a:r>
              <a:rPr lang="en" sz="1200" dirty="0">
                <a:solidFill>
                  <a:schemeClr val="dk1"/>
                </a:solidFill>
              </a:rPr>
              <a:t> where the Contract Use field is selected).</a:t>
            </a:r>
            <a:endParaRPr sz="1200"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None/>
            </a:pPr>
            <a:r>
              <a:rPr lang="en" sz="1200" dirty="0">
                <a:solidFill>
                  <a:schemeClr val="dk1"/>
                </a:solidFill>
              </a:rPr>
              <a:t>Set the Buy start and end dates to reflect the length of this contract.</a:t>
            </a:r>
            <a:endParaRPr sz="1200"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None/>
            </a:pPr>
            <a:r>
              <a:rPr lang="en" sz="1200" dirty="0">
                <a:solidFill>
                  <a:schemeClr val="dk1"/>
                </a:solidFill>
              </a:rPr>
              <a:t>For more information on the fields seen here, refer </a:t>
            </a:r>
            <a:r>
              <a:rPr lang="en" sz="1200" dirty="0" smtClean="0">
                <a:solidFill>
                  <a:schemeClr val="dk1"/>
                </a:solidFill>
              </a:rPr>
              <a:t>to TAM Contracts </a:t>
            </a:r>
            <a:r>
              <a:rPr lang="en" sz="1200" dirty="0">
                <a:solidFill>
                  <a:schemeClr val="dk1"/>
                </a:solidFill>
              </a:rPr>
              <a:t>in the online help.</a:t>
            </a:r>
            <a:endParaRPr sz="1200"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
        <p:nvSpPr>
          <p:cNvPr id="1457" name="Google Shape;1457;ge78e0c2330_1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e78e0c2330_1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t>The Deals panel allows you to add or modify deal details on TAM contracts. On the contract header, the Deals panel displays read-only details about any existing deals on the contract; fields include Deal code, Description, Category, Start/End dates and Reference. Add deals on to Contracts using the New button on the Deals panel. </a:t>
            </a:r>
            <a:endParaRPr sz="1200" dirty="0"/>
          </a:p>
          <a:p>
            <a:pPr marL="0" lvl="0" indent="0" algn="l" rtl="0">
              <a:spcBef>
                <a:spcPts val="0"/>
              </a:spcBef>
              <a:spcAft>
                <a:spcPts val="0"/>
              </a:spcAft>
              <a:buClr>
                <a:schemeClr val="dk1"/>
              </a:buClr>
              <a:buSzPts val="1100"/>
              <a:buFont typeface="Arial"/>
              <a:buNone/>
            </a:pPr>
            <a:r>
              <a:rPr lang="en" sz="1200" dirty="0"/>
              <a:t>This launches the Deal Details screen, where you can add contract deal records. When a deal detail record is saved and the details screen is closed, the deal grid now displays the deals. Also, you can select a record on the deals grid and choose Edit to launch the Deal Details screen, where you can perform edits. Upon return, the Deals grid is updated with the most recent deal data. Selecting the Details button from the Deals grid also launches the Deal Details screen, much like the Edit button does. Highlight a deal record and select Delete to remove a deal from a contract (only allowed for status Draft or Pending).</a:t>
            </a:r>
            <a:endParaRPr sz="1200"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Clr>
                <a:schemeClr val="dk1"/>
              </a:buClr>
              <a:buSzPts val="1100"/>
              <a:buFont typeface="Arial"/>
              <a:buNone/>
            </a:pPr>
            <a:r>
              <a:rPr lang="en" sz="1200" b="1" dirty="0"/>
              <a:t>Note:</a:t>
            </a:r>
            <a:r>
              <a:rPr lang="en" sz="1200" dirty="0"/>
              <a:t> A contract must contain at least one deal when saving in status Pending or Open. Deals cannot be added or removed from saved status Open or Closed contracts.</a:t>
            </a:r>
            <a:endParaRPr sz="1200"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Clr>
                <a:schemeClr val="dk1"/>
              </a:buClr>
              <a:buSzPts val="1100"/>
              <a:buFont typeface="Arial"/>
              <a:buNone/>
            </a:pPr>
            <a:r>
              <a:rPr lang="en" sz="1200" dirty="0"/>
              <a:t>Here, both Admin Fee and Master Agreement deals have been added to this contract.</a:t>
            </a:r>
            <a:endParaRPr sz="1200"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Clr>
                <a:schemeClr val="dk1"/>
              </a:buClr>
              <a:buSzPts val="1100"/>
              <a:buFont typeface="Arial"/>
              <a:buNone/>
            </a:pPr>
            <a:r>
              <a:rPr lang="en" sz="1200" dirty="0">
                <a:solidFill>
                  <a:schemeClr val="dk1"/>
                </a:solidFill>
              </a:rPr>
              <a:t>For more information on the fields seen here, refer </a:t>
            </a:r>
            <a:r>
              <a:rPr lang="en" sz="1200" dirty="0" smtClean="0">
                <a:solidFill>
                  <a:schemeClr val="dk1"/>
                </a:solidFill>
              </a:rPr>
              <a:t>to TAM Contracts </a:t>
            </a:r>
            <a:r>
              <a:rPr lang="en" sz="1200" dirty="0">
                <a:solidFill>
                  <a:schemeClr val="dk1"/>
                </a:solidFill>
              </a:rPr>
              <a:t>in the online help.</a:t>
            </a:r>
            <a:endParaRPr sz="1200" dirty="0"/>
          </a:p>
          <a:p>
            <a:pPr marL="0" lvl="0" indent="0" algn="l" rtl="0">
              <a:spcBef>
                <a:spcPts val="0"/>
              </a:spcBef>
              <a:spcAft>
                <a:spcPts val="0"/>
              </a:spcAft>
              <a:buNone/>
            </a:pPr>
            <a:endParaRPr dirty="0"/>
          </a:p>
        </p:txBody>
      </p:sp>
      <p:sp>
        <p:nvSpPr>
          <p:cNvPr id="1466" name="Google Shape;1466;ge78e0c2330_1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e78e0c2330_1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Click Details above the Deals panel to open TAM Contract Deals and further maintain deal information.</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Here, we see a Master Agreement deal is being added to this contract.</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For more information on the fields seen here, refer to </a:t>
            </a:r>
            <a:r>
              <a:rPr lang="en" sz="1200" dirty="0" smtClean="0"/>
              <a:t>the Deals section </a:t>
            </a:r>
            <a:r>
              <a:rPr lang="en" sz="1200" dirty="0"/>
              <a:t>of TAM Contacts in the online help.</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dirty="0"/>
          </a:p>
        </p:txBody>
      </p:sp>
      <p:sp>
        <p:nvSpPr>
          <p:cNvPr id="1475" name="Google Shape;1475;ge78e0c2330_1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e78e0c2330_1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For Contract Pricing deals, enter the items (top-level), dates (second level), and quantity breaks and pricing (third level) using the Item Values panel.</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Here, for this master agreement deal, three different pricing tiers have been input.</a:t>
            </a:r>
            <a:endParaRPr sz="1200" dirty="0"/>
          </a:p>
          <a:p>
            <a:pPr marL="0" lvl="0" indent="0" algn="l" rtl="0">
              <a:spcBef>
                <a:spcPts val="0"/>
              </a:spcBef>
              <a:spcAft>
                <a:spcPts val="0"/>
              </a:spcAft>
              <a:buNone/>
            </a:pPr>
            <a:endParaRPr sz="1200" dirty="0"/>
          </a:p>
          <a:p>
            <a:pPr marL="0" lvl="0" indent="0">
              <a:buNone/>
            </a:pPr>
            <a:r>
              <a:rPr lang="en" sz="1200" dirty="0"/>
              <a:t>For more information on this panel, refer to </a:t>
            </a:r>
            <a:r>
              <a:rPr lang="en" sz="1200" dirty="0" smtClean="0"/>
              <a:t>the </a:t>
            </a:r>
            <a:r>
              <a:rPr lang="en-US" sz="1200" dirty="0" smtClean="0"/>
              <a:t>TAM Contract Deal Item Values </a:t>
            </a:r>
            <a:r>
              <a:rPr lang="en-US" sz="1200" dirty="0" smtClean="0"/>
              <a:t>Panel</a:t>
            </a:r>
            <a:r>
              <a:rPr lang="en" sz="1200" dirty="0" smtClean="0"/>
              <a:t> </a:t>
            </a:r>
            <a:r>
              <a:rPr lang="en" sz="1200" dirty="0"/>
              <a:t>section of TAM Contracts in the online help.</a:t>
            </a:r>
            <a:endParaRPr sz="1200" dirty="0"/>
          </a:p>
        </p:txBody>
      </p:sp>
      <p:sp>
        <p:nvSpPr>
          <p:cNvPr id="1484" name="Google Shape;1484;ge78e0c2330_1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e78e0c2330_1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You can add multiple deals to the same contract.</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In the above example, we see the Admin Fee deal profile created earlier is used to </a:t>
            </a:r>
            <a:r>
              <a:rPr lang="en" sz="1200" dirty="0" smtClean="0"/>
              <a:t>add </a:t>
            </a:r>
            <a:r>
              <a:rPr lang="en" sz="1200" dirty="0"/>
              <a:t>a 3% admin fee deal to this contract.</a:t>
            </a:r>
            <a:endParaRPr sz="1200" dirty="0"/>
          </a:p>
        </p:txBody>
      </p:sp>
      <p:sp>
        <p:nvSpPr>
          <p:cNvPr id="1493" name="Google Shape;1493;ge78e0c2330_1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ge78e0c2330_1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Use the Default Values panel to add discount information. </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In this case, the 3% admin fee discount is applied.</a:t>
            </a:r>
            <a:endParaRPr sz="1200" dirty="0"/>
          </a:p>
        </p:txBody>
      </p:sp>
      <p:sp>
        <p:nvSpPr>
          <p:cNvPr id="1502" name="Google Shape;1502;ge78e0c2330_1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fc721a1e6b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1" name="Google Shape;1511;gfc721a1e6b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e78e0c2330_1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9" name="Google Shape;1519;ge78e0c2330_1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e5f93f3e43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e5f93f3e43_0_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ge5f93f3e43_0_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ge78e0c2330_1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In the above example, </a:t>
            </a:r>
            <a:r>
              <a:rPr lang="en" sz="1200" b="1" dirty="0"/>
              <a:t>Deal Profiles</a:t>
            </a:r>
            <a:r>
              <a:rPr lang="en" sz="1200" dirty="0"/>
              <a:t> is used to set up a deal profile for Distributor Contract Pricing.</a:t>
            </a:r>
            <a:endParaRPr sz="1200"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sz="1200" dirty="0">
                <a:solidFill>
                  <a:schemeClr val="dk1"/>
                </a:solidFill>
              </a:rPr>
              <a:t>Maintain contract pricing information in the Contract Pricing panel that appears below. For more information on the fields seen here, see the section on </a:t>
            </a:r>
            <a:r>
              <a:rPr lang="en" sz="1200" dirty="0" smtClean="0">
                <a:solidFill>
                  <a:schemeClr val="dk1"/>
                </a:solidFill>
              </a:rPr>
              <a:t>Contract Pricing Panel in </a:t>
            </a:r>
            <a:r>
              <a:rPr lang="en" sz="1200" dirty="0">
                <a:solidFill>
                  <a:schemeClr val="dk1"/>
                </a:solidFill>
              </a:rPr>
              <a:t>Deal Profiles in the online help.</a:t>
            </a:r>
            <a:endParaRPr dirty="0"/>
          </a:p>
        </p:txBody>
      </p:sp>
      <p:sp>
        <p:nvSpPr>
          <p:cNvPr id="1527" name="Google Shape;1527;ge78e0c2330_1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ge78e0c2330_1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In the above example, </a:t>
            </a:r>
            <a:r>
              <a:rPr lang="en" sz="1200" b="1"/>
              <a:t>Deal Profiles </a:t>
            </a:r>
            <a:r>
              <a:rPr lang="en" sz="1200"/>
              <a:t>is also used to set up a deal profile for a Distributor Service Fee.</a:t>
            </a:r>
            <a:endParaRPr sz="1200"/>
          </a:p>
        </p:txBody>
      </p:sp>
      <p:sp>
        <p:nvSpPr>
          <p:cNvPr id="1535" name="Google Shape;1535;ge78e0c2330_1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e78e0c2330_1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A TAM Contract is then created to include both deal profiles previously created, as seen above.</a:t>
            </a:r>
            <a:endParaRPr sz="1200"/>
          </a:p>
        </p:txBody>
      </p:sp>
      <p:sp>
        <p:nvSpPr>
          <p:cNvPr id="1543" name="Google Shape;1543;ge78e0c2330_1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e78e0c2330_1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rPr>
              <a:t>Click Details above the Deals panel to open TAM Contract Deals and further maintain deal information.</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Here we see the Distributor Contract deal attached to this contract.</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For more information on the fields seen here, refer to </a:t>
            </a:r>
            <a:r>
              <a:rPr lang="en" sz="1200" dirty="0" smtClean="0">
                <a:solidFill>
                  <a:schemeClr val="dk1"/>
                </a:solidFill>
              </a:rPr>
              <a:t>the Deals section </a:t>
            </a:r>
            <a:r>
              <a:rPr lang="en" sz="1200" dirty="0">
                <a:solidFill>
                  <a:schemeClr val="dk1"/>
                </a:solidFill>
              </a:rPr>
              <a:t>of TAM Contacts in the online help.</a:t>
            </a:r>
            <a:endParaRPr sz="1200" dirty="0"/>
          </a:p>
        </p:txBody>
      </p:sp>
      <p:sp>
        <p:nvSpPr>
          <p:cNvPr id="1551" name="Google Shape;1551;ge78e0c2330_1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eebd0b53d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rPr>
              <a:t>For Contract Pricing deals, enter the items (top-level), dates (second level), and quantity breaks and pricing (third level) using the Item Values panel.</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Here, we see a single pricing tier added for this deal.</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buClr>
                <a:schemeClr val="dk1"/>
              </a:buClr>
              <a:buNone/>
            </a:pPr>
            <a:r>
              <a:rPr lang="en" sz="1200" dirty="0">
                <a:solidFill>
                  <a:schemeClr val="dk1"/>
                </a:solidFill>
              </a:rPr>
              <a:t>For more information on this panel, refer to </a:t>
            </a:r>
            <a:r>
              <a:rPr lang="en" sz="1200" dirty="0" smtClean="0">
                <a:solidFill>
                  <a:schemeClr val="dk1"/>
                </a:solidFill>
              </a:rPr>
              <a:t>the </a:t>
            </a:r>
            <a:r>
              <a:rPr lang="en-US" sz="1200" dirty="0" smtClean="0">
                <a:solidFill>
                  <a:schemeClr val="dk1"/>
                </a:solidFill>
              </a:rPr>
              <a:t>TAM Contract Deal Item Values </a:t>
            </a:r>
            <a:r>
              <a:rPr lang="en-US" sz="1200" dirty="0" smtClean="0">
                <a:solidFill>
                  <a:schemeClr val="dk1"/>
                </a:solidFill>
              </a:rPr>
              <a:t>Panel </a:t>
            </a:r>
            <a:r>
              <a:rPr lang="en" sz="1200" dirty="0" smtClean="0">
                <a:solidFill>
                  <a:schemeClr val="dk1"/>
                </a:solidFill>
              </a:rPr>
              <a:t>section </a:t>
            </a:r>
            <a:r>
              <a:rPr lang="en" sz="1200" dirty="0">
                <a:solidFill>
                  <a:schemeClr val="dk1"/>
                </a:solidFill>
              </a:rPr>
              <a:t>of TAM Contracts in the online help.</a:t>
            </a:r>
            <a:endParaRPr dirty="0"/>
          </a:p>
        </p:txBody>
      </p:sp>
      <p:sp>
        <p:nvSpPr>
          <p:cNvPr id="1559" name="Google Shape;1559;geebd0b53d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e78e0c2330_1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The Distributor Fee deal profile is also added as a deal to add a 5% service fee.</a:t>
            </a:r>
            <a:endParaRPr sz="1200"/>
          </a:p>
        </p:txBody>
      </p:sp>
      <p:sp>
        <p:nvSpPr>
          <p:cNvPr id="1567" name="Google Shape;1567;ge78e0c2330_1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ge78e0c2330_1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The Default Values panel is used to add discount information.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In this case, a 5% service fee discount is applied.</a:t>
            </a:r>
            <a:endParaRPr sz="1200"/>
          </a:p>
        </p:txBody>
      </p:sp>
      <p:sp>
        <p:nvSpPr>
          <p:cNvPr id="1575" name="Google Shape;1575;ge78e0c2330_1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e78e0c2330_1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3" name="Google Shape;1583;ge78e0c2330_1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e78e0c2330_1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1" name="Google Shape;1591;ge78e0c2330_1_3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2" name="Google Shape;1592;ge78e0c2330_1_3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158</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e78e0c2330_1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8" name="Google Shape;1598;ge78e0c2330_1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e5f93f3e43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e5f93f3e43_0_1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Font typeface="Arial"/>
              <a:buNone/>
            </a:pPr>
            <a:r>
              <a:rPr lang="en" sz="1200" dirty="0">
                <a:solidFill>
                  <a:schemeClr val="dk1"/>
                </a:solidFill>
              </a:rPr>
              <a:t>Various enhancements have been made around pricing to accommodate the new Advanced Pricing features introduced by TAM.</a:t>
            </a:r>
            <a:endParaRPr sz="1200" dirty="0">
              <a:solidFill>
                <a:schemeClr val="dk1"/>
              </a:solidFill>
            </a:endParaRPr>
          </a:p>
          <a:p>
            <a:pPr marL="0" lvl="0" indent="0" algn="l" rtl="0">
              <a:lnSpc>
                <a:spcPct val="80000"/>
              </a:lnSpc>
              <a:spcBef>
                <a:spcPts val="0"/>
              </a:spcBef>
              <a:spcAft>
                <a:spcPts val="0"/>
              </a:spcAft>
              <a:buClr>
                <a:schemeClr val="dk1"/>
              </a:buClr>
              <a:buFont typeface="Arial"/>
              <a:buNone/>
            </a:pPr>
            <a:endParaRPr sz="1200" dirty="0">
              <a:solidFill>
                <a:schemeClr val="dk1"/>
              </a:solidFill>
            </a:endParaRPr>
          </a:p>
          <a:p>
            <a:pPr marL="0" lvl="0" indent="0" algn="l" rtl="0">
              <a:lnSpc>
                <a:spcPct val="80000"/>
              </a:lnSpc>
              <a:spcBef>
                <a:spcPts val="0"/>
              </a:spcBef>
              <a:spcAft>
                <a:spcPts val="0"/>
              </a:spcAft>
              <a:buClr>
                <a:schemeClr val="dk1"/>
              </a:buClr>
              <a:buFont typeface="Arial"/>
              <a:buNone/>
            </a:pPr>
            <a:r>
              <a:rPr lang="en" sz="1200" dirty="0">
                <a:solidFill>
                  <a:schemeClr val="dk1"/>
                </a:solidFill>
              </a:rPr>
              <a:t>Highlights of the enhancements include:</a:t>
            </a:r>
            <a:endParaRPr sz="1200" dirty="0">
              <a:solidFill>
                <a:schemeClr val="dk1"/>
              </a:solidFill>
            </a:endParaRPr>
          </a:p>
          <a:p>
            <a:pPr marL="0" lvl="0" indent="0" algn="l" rtl="0">
              <a:lnSpc>
                <a:spcPct val="80000"/>
              </a:lnSpc>
              <a:spcBef>
                <a:spcPts val="0"/>
              </a:spcBef>
              <a:spcAft>
                <a:spcPts val="0"/>
              </a:spcAft>
              <a:buClr>
                <a:schemeClr val="dk1"/>
              </a:buClr>
              <a:buFont typeface="Arial"/>
              <a:buNone/>
            </a:pPr>
            <a:endParaRPr sz="1200" dirty="0">
              <a:solidFill>
                <a:schemeClr val="dk1"/>
              </a:solidFill>
            </a:endParaRPr>
          </a:p>
          <a:p>
            <a:pPr marL="457200" lvl="0" indent="-304800" algn="l" rtl="0">
              <a:lnSpc>
                <a:spcPct val="80000"/>
              </a:lnSpc>
              <a:spcBef>
                <a:spcPts val="0"/>
              </a:spcBef>
              <a:spcAft>
                <a:spcPts val="0"/>
              </a:spcAft>
              <a:buClr>
                <a:schemeClr val="dk1"/>
              </a:buClr>
              <a:buSzPts val="1200"/>
              <a:buChar char="●"/>
            </a:pPr>
            <a:r>
              <a:rPr lang="en" sz="1200" dirty="0">
                <a:solidFill>
                  <a:schemeClr val="dk1"/>
                </a:solidFill>
              </a:rPr>
              <a:t>Advanced pricing </a:t>
            </a:r>
            <a:r>
              <a:rPr lang="en" sz="1200" dirty="0" smtClean="0">
                <a:solidFill>
                  <a:schemeClr val="dk1"/>
                </a:solidFill>
              </a:rPr>
              <a:t>enhancements allow </a:t>
            </a:r>
            <a:r>
              <a:rPr lang="en" sz="1200" dirty="0">
                <a:solidFill>
                  <a:schemeClr val="dk1"/>
                </a:solidFill>
              </a:rPr>
              <a:t>for item/customer item attribute definition, definition of static/dynamic item/customer group within analysis codes using these attributes. Dynamic pricing routines replace the best pricing.</a:t>
            </a:r>
            <a:endParaRPr sz="1200" dirty="0">
              <a:solidFill>
                <a:schemeClr val="dk1"/>
              </a:solidFill>
            </a:endParaRPr>
          </a:p>
          <a:p>
            <a:pPr marL="457200" lvl="0" indent="0" algn="l" rtl="0">
              <a:lnSpc>
                <a:spcPct val="80000"/>
              </a:lnSpc>
              <a:spcBef>
                <a:spcPts val="0"/>
              </a:spcBef>
              <a:spcAft>
                <a:spcPts val="0"/>
              </a:spcAft>
              <a:buClr>
                <a:schemeClr val="dk1"/>
              </a:buClr>
              <a:buFont typeface="Arial"/>
              <a:buNone/>
            </a:pPr>
            <a:endParaRPr sz="1200" dirty="0">
              <a:solidFill>
                <a:schemeClr val="dk1"/>
              </a:solidFill>
            </a:endParaRPr>
          </a:p>
          <a:p>
            <a:pPr marL="457200" lvl="0" indent="-304800" algn="l" rtl="0">
              <a:lnSpc>
                <a:spcPct val="80000"/>
              </a:lnSpc>
              <a:spcBef>
                <a:spcPts val="0"/>
              </a:spcBef>
              <a:spcAft>
                <a:spcPts val="0"/>
              </a:spcAft>
              <a:buClr>
                <a:schemeClr val="dk1"/>
              </a:buClr>
              <a:buSzPts val="1200"/>
              <a:buChar char="●"/>
            </a:pPr>
            <a:r>
              <a:rPr lang="en" sz="1200" dirty="0">
                <a:solidFill>
                  <a:schemeClr val="dk1"/>
                </a:solidFill>
              </a:rPr>
              <a:t>New Volume Discount order-level price lists support the ability to provide discounts based on multiple lines of an order, including a discount percentage, discount amount, and freight or credit terms. A new version of Volume Discounts has been created to support the new price list type. (Note that you cannot manually edit TAM-generated price lists.)</a:t>
            </a:r>
            <a:endParaRPr sz="1200" dirty="0">
              <a:solidFill>
                <a:schemeClr val="dk1"/>
              </a:solidFill>
            </a:endParaRPr>
          </a:p>
          <a:p>
            <a:pPr marL="457200" lvl="0" indent="0" algn="l" rtl="0">
              <a:lnSpc>
                <a:spcPct val="80000"/>
              </a:lnSpc>
              <a:spcBef>
                <a:spcPts val="0"/>
              </a:spcBef>
              <a:spcAft>
                <a:spcPts val="0"/>
              </a:spcAft>
              <a:buClr>
                <a:schemeClr val="dk1"/>
              </a:buClr>
              <a:buFont typeface="Arial"/>
              <a:buNone/>
            </a:pPr>
            <a:endParaRPr sz="1200" dirty="0">
              <a:solidFill>
                <a:schemeClr val="dk1"/>
              </a:solidFill>
            </a:endParaRPr>
          </a:p>
          <a:p>
            <a:pPr marL="457200" lvl="0" indent="-304800" algn="l" rtl="0">
              <a:lnSpc>
                <a:spcPct val="80000"/>
              </a:lnSpc>
              <a:spcBef>
                <a:spcPts val="0"/>
              </a:spcBef>
              <a:spcAft>
                <a:spcPts val="0"/>
              </a:spcAft>
              <a:buClr>
                <a:schemeClr val="dk1"/>
              </a:buClr>
              <a:buSzPts val="1200"/>
              <a:buChar char="●"/>
            </a:pPr>
            <a:r>
              <a:rPr lang="en" sz="1200" dirty="0">
                <a:solidFill>
                  <a:schemeClr val="dk1"/>
                </a:solidFill>
              </a:rPr>
              <a:t>A Ship Date field has been added to price lists to support a TAM feature that lets you apply a ship date to Immediate Discount deals. During order pricing, the system compares the sales order line due date and the ship date on the price list. If the due date is later than the ship date on the price list, then that price list will not be considered.</a:t>
            </a:r>
            <a:endParaRPr sz="1200" dirty="0">
              <a:solidFill>
                <a:schemeClr val="dk1"/>
              </a:solidFill>
            </a:endParaRPr>
          </a:p>
          <a:p>
            <a:pPr marL="457200" lvl="0" indent="0" algn="l" rtl="0">
              <a:lnSpc>
                <a:spcPct val="80000"/>
              </a:lnSpc>
              <a:spcBef>
                <a:spcPts val="0"/>
              </a:spcBef>
              <a:spcAft>
                <a:spcPts val="0"/>
              </a:spcAft>
              <a:buClr>
                <a:schemeClr val="dk1"/>
              </a:buClr>
              <a:buFont typeface="Arial"/>
              <a:buNone/>
            </a:pPr>
            <a:endParaRPr sz="1200" dirty="0">
              <a:solidFill>
                <a:schemeClr val="dk1"/>
              </a:solidFill>
            </a:endParaRPr>
          </a:p>
          <a:p>
            <a:pPr marL="457200" lvl="0" indent="-304800" algn="l" rtl="0">
              <a:lnSpc>
                <a:spcPct val="80000"/>
              </a:lnSpc>
              <a:spcBef>
                <a:spcPts val="0"/>
              </a:spcBef>
              <a:spcAft>
                <a:spcPts val="0"/>
              </a:spcAft>
              <a:buClr>
                <a:schemeClr val="dk1"/>
              </a:buClr>
              <a:buSzPts val="1200"/>
              <a:buChar char="●"/>
            </a:pPr>
            <a:r>
              <a:rPr lang="en" sz="1200" dirty="0">
                <a:solidFill>
                  <a:schemeClr val="dk1"/>
                </a:solidFill>
              </a:rPr>
              <a:t>An Override feature on price lists supports the ability to define deals that prevent the system from applying Best Pricing logic. Instead, when Override is selected, the system applies the list created based on the associated TAM deal under all circumstances.</a:t>
            </a:r>
            <a:endParaRPr sz="1200" dirty="0">
              <a:solidFill>
                <a:schemeClr val="dk1"/>
              </a:solidFill>
            </a:endParaRPr>
          </a:p>
          <a:p>
            <a:pPr marL="457200" lvl="0" indent="0" algn="l" rtl="0">
              <a:lnSpc>
                <a:spcPct val="80000"/>
              </a:lnSpc>
              <a:spcBef>
                <a:spcPts val="0"/>
              </a:spcBef>
              <a:spcAft>
                <a:spcPts val="0"/>
              </a:spcAft>
              <a:buClr>
                <a:schemeClr val="dk1"/>
              </a:buClr>
              <a:buFont typeface="Arial"/>
              <a:buNone/>
            </a:pPr>
            <a:endParaRPr sz="1200" dirty="0">
              <a:solidFill>
                <a:schemeClr val="dk1"/>
              </a:solidFill>
            </a:endParaRPr>
          </a:p>
          <a:p>
            <a:pPr marL="457200" lvl="0" indent="-304800" algn="l" rtl="0">
              <a:lnSpc>
                <a:spcPct val="80000"/>
              </a:lnSpc>
              <a:spcBef>
                <a:spcPts val="0"/>
              </a:spcBef>
              <a:spcAft>
                <a:spcPts val="0"/>
              </a:spcAft>
              <a:buClr>
                <a:schemeClr val="dk1"/>
              </a:buClr>
              <a:buSzPts val="1200"/>
              <a:buChar char="●"/>
            </a:pPr>
            <a:r>
              <a:rPr lang="en" sz="1200" dirty="0">
                <a:solidFill>
                  <a:schemeClr val="dk1"/>
                </a:solidFill>
              </a:rPr>
              <a:t>A new Max Orders field on price lists supports a TAM feature that lets you specify the maximum number of times that a deal can be used on orders for the same customer. For example, a one-time deal has Max Orders set to 1 in TAM Promotions and in the resulting price list. After a given customer has ordered one time, the system no longer selects the price list for that customer on future orders.</a:t>
            </a:r>
            <a:endParaRPr sz="1200" dirty="0">
              <a:solidFill>
                <a:schemeClr val="dk1"/>
              </a:solidFill>
            </a:endParaRPr>
          </a:p>
          <a:p>
            <a:pPr marL="457200" lvl="0" indent="0" algn="l" rtl="0">
              <a:lnSpc>
                <a:spcPct val="80000"/>
              </a:lnSpc>
              <a:spcBef>
                <a:spcPts val="0"/>
              </a:spcBef>
              <a:spcAft>
                <a:spcPts val="0"/>
              </a:spcAft>
              <a:buClr>
                <a:schemeClr val="dk1"/>
              </a:buClr>
              <a:buFont typeface="Arial"/>
              <a:buNone/>
            </a:pPr>
            <a:endParaRPr sz="1200" dirty="0">
              <a:solidFill>
                <a:schemeClr val="dk1"/>
              </a:solidFill>
            </a:endParaRPr>
          </a:p>
          <a:p>
            <a:pPr marL="457200" lvl="0" indent="-304800" algn="l" rtl="0">
              <a:lnSpc>
                <a:spcPct val="80000"/>
              </a:lnSpc>
              <a:spcBef>
                <a:spcPts val="0"/>
              </a:spcBef>
              <a:spcAft>
                <a:spcPts val="0"/>
              </a:spcAft>
              <a:buClr>
                <a:schemeClr val="dk1"/>
              </a:buClr>
              <a:buSzPts val="1200"/>
              <a:buChar char="●"/>
            </a:pPr>
            <a:r>
              <a:rPr lang="en" sz="1200" dirty="0">
                <a:solidFill>
                  <a:schemeClr val="dk1"/>
                </a:solidFill>
              </a:rPr>
              <a:t>Existing Price Break Category functionality has been extended to support the way in which TAM determines discounts based on dynamic item groups. </a:t>
            </a:r>
            <a:br>
              <a:rPr lang="en" sz="1200" dirty="0">
                <a:solidFill>
                  <a:schemeClr val="dk1"/>
                </a:solidFill>
              </a:rPr>
            </a:br>
            <a:r>
              <a:rPr lang="en" sz="1200" dirty="0">
                <a:solidFill>
                  <a:schemeClr val="dk1"/>
                </a:solidFill>
              </a:rPr>
              <a:t>Using the new logic:</a:t>
            </a:r>
            <a:endParaRPr sz="1200" dirty="0">
              <a:solidFill>
                <a:schemeClr val="dk1"/>
              </a:solidFill>
            </a:endParaRPr>
          </a:p>
          <a:p>
            <a:pPr marL="457200" lvl="0" indent="0" algn="l" rtl="0">
              <a:lnSpc>
                <a:spcPct val="80000"/>
              </a:lnSpc>
              <a:spcBef>
                <a:spcPts val="0"/>
              </a:spcBef>
              <a:spcAft>
                <a:spcPts val="0"/>
              </a:spcAft>
              <a:buClr>
                <a:schemeClr val="dk1"/>
              </a:buClr>
              <a:buFont typeface="Arial"/>
              <a:buNone/>
            </a:pPr>
            <a:r>
              <a:rPr lang="en" sz="1200" dirty="0">
                <a:solidFill>
                  <a:schemeClr val="dk1"/>
                </a:solidFill>
              </a:rPr>
              <a:t>-- All lines on the sales quote/order containing an item with the specified item attribute/field are totaled to determine the discount tier.</a:t>
            </a:r>
            <a:endParaRPr sz="1200" dirty="0">
              <a:solidFill>
                <a:schemeClr val="dk1"/>
              </a:solidFill>
            </a:endParaRPr>
          </a:p>
          <a:p>
            <a:pPr marL="457200" lvl="0" indent="0" algn="l" rtl="0">
              <a:lnSpc>
                <a:spcPct val="80000"/>
              </a:lnSpc>
              <a:spcBef>
                <a:spcPts val="0"/>
              </a:spcBef>
              <a:spcAft>
                <a:spcPts val="0"/>
              </a:spcAft>
              <a:buClr>
                <a:schemeClr val="dk1"/>
              </a:buClr>
              <a:buFont typeface="Arial"/>
              <a:buNone/>
            </a:pPr>
            <a:r>
              <a:rPr lang="en" sz="1200" dirty="0">
                <a:solidFill>
                  <a:schemeClr val="dk1"/>
                </a:solidFill>
              </a:rPr>
              <a:t>-- All lines on the sales quote/order containing an item with the specified item attribute/field will receive the discount (or the discount can be applied to all lines on the order)</a:t>
            </a:r>
            <a:endParaRPr sz="1200" dirty="0">
              <a:solidFill>
                <a:schemeClr val="dk1"/>
              </a:solidFill>
            </a:endParaRPr>
          </a:p>
          <a:p>
            <a:pPr marL="457200" lvl="0" indent="0" algn="l" rtl="0">
              <a:lnSpc>
                <a:spcPct val="80000"/>
              </a:lnSpc>
              <a:spcBef>
                <a:spcPts val="0"/>
              </a:spcBef>
              <a:spcAft>
                <a:spcPts val="0"/>
              </a:spcAft>
              <a:buClr>
                <a:schemeClr val="dk1"/>
              </a:buClr>
              <a:buFont typeface="Arial"/>
              <a:buNone/>
            </a:pPr>
            <a:endParaRPr sz="1200" dirty="0">
              <a:solidFill>
                <a:schemeClr val="dk1"/>
              </a:solidFill>
            </a:endParaRPr>
          </a:p>
          <a:p>
            <a:pPr marL="0" lvl="0" indent="0" algn="l" rtl="0">
              <a:lnSpc>
                <a:spcPct val="80000"/>
              </a:lnSpc>
              <a:spcBef>
                <a:spcPts val="0"/>
              </a:spcBef>
              <a:spcAft>
                <a:spcPts val="0"/>
              </a:spcAft>
              <a:buClr>
                <a:schemeClr val="dk1"/>
              </a:buClr>
              <a:buFont typeface="Arial"/>
              <a:buNone/>
            </a:pPr>
            <a:r>
              <a:rPr lang="en" sz="1200" dirty="0">
                <a:solidFill>
                  <a:schemeClr val="dk1"/>
                </a:solidFill>
              </a:rPr>
              <a:t>Note: For TAM Contracts, Contract Pricing logic still also applies.</a:t>
            </a:r>
            <a:endParaRPr sz="1200" dirty="0">
              <a:solidFill>
                <a:schemeClr val="dk1"/>
              </a:solidFill>
            </a:endParaRPr>
          </a:p>
          <a:p>
            <a:pPr marL="0" lvl="0" indent="0" algn="l" rtl="0">
              <a:lnSpc>
                <a:spcPct val="80000"/>
              </a:lnSpc>
              <a:spcBef>
                <a:spcPts val="0"/>
              </a:spcBef>
              <a:spcAft>
                <a:spcPts val="0"/>
              </a:spcAft>
              <a:buClr>
                <a:schemeClr val="dk1"/>
              </a:buClr>
              <a:buFont typeface="Arial"/>
              <a:buNone/>
            </a:pPr>
            <a:endParaRPr sz="1200" dirty="0">
              <a:solidFill>
                <a:schemeClr val="dk1"/>
              </a:solidFill>
            </a:endParaRPr>
          </a:p>
          <a:p>
            <a:pPr marL="0" lvl="0" indent="0" algn="l" rtl="0">
              <a:lnSpc>
                <a:spcPct val="80000"/>
              </a:lnSpc>
              <a:spcBef>
                <a:spcPts val="0"/>
              </a:spcBef>
              <a:spcAft>
                <a:spcPts val="0"/>
              </a:spcAft>
              <a:buClr>
                <a:schemeClr val="dk1"/>
              </a:buClr>
              <a:buFont typeface="Arial"/>
              <a:buNone/>
            </a:pPr>
            <a:r>
              <a:rPr lang="en" sz="1200" dirty="0">
                <a:solidFill>
                  <a:schemeClr val="dk1"/>
                </a:solidFill>
              </a:rPr>
              <a:t>For a more detailed description of these enhancements, please review the “Advanced Pricing and TAM Pricing Functionality Changes” section </a:t>
            </a:r>
            <a:r>
              <a:rPr lang="en" sz="1200" b="0" i="0" u="none" strike="noStrike" cap="none" dirty="0">
                <a:solidFill>
                  <a:schemeClr val="dk1"/>
                </a:solidFill>
                <a:latin typeface="Arial"/>
                <a:ea typeface="Arial"/>
                <a:cs typeface="Arial"/>
                <a:sym typeface="Arial"/>
              </a:rPr>
              <a:t>of </a:t>
            </a:r>
            <a:r>
              <a:rPr lang="en-US" sz="1200" b="1" i="0" u="none" strike="noStrike" cap="none" dirty="0" smtClean="0">
                <a:solidFill>
                  <a:schemeClr val="dk1"/>
                </a:solidFill>
                <a:latin typeface="Arial"/>
                <a:ea typeface="Arial"/>
                <a:cs typeface="Arial"/>
                <a:sym typeface="Arial"/>
              </a:rPr>
              <a:t>Price Lists </a:t>
            </a:r>
            <a:r>
              <a:rPr lang="en" sz="1200" dirty="0" smtClean="0">
                <a:solidFill>
                  <a:schemeClr val="dk1"/>
                </a:solidFill>
              </a:rPr>
              <a:t>in </a:t>
            </a:r>
            <a:r>
              <a:rPr lang="en" sz="1200" dirty="0">
                <a:solidFill>
                  <a:schemeClr val="dk1"/>
                </a:solidFill>
              </a:rPr>
              <a:t>the online help.</a:t>
            </a:r>
            <a:endParaRPr sz="1200" dirty="0"/>
          </a:p>
        </p:txBody>
      </p:sp>
      <p:sp>
        <p:nvSpPr>
          <p:cNvPr id="359" name="Google Shape;359;ge5f93f3e43_0_1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16</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ge78e0c2330_1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6" name="Google Shape;1606;ge78e0c2330_1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e78e0c2330_1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Use </a:t>
            </a:r>
            <a:r>
              <a:rPr lang="en" sz="1200" b="1" dirty="0"/>
              <a:t>TAM Indirect Sales</a:t>
            </a:r>
            <a:r>
              <a:rPr lang="en" sz="1200" dirty="0"/>
              <a:t> to view, create, modify and delete indirect sales records.</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For more information on the fields seen here, refer </a:t>
            </a:r>
            <a:r>
              <a:rPr lang="en" sz="1200" dirty="0" smtClean="0"/>
              <a:t>to TAM Indirect Sales in </a:t>
            </a:r>
            <a:r>
              <a:rPr lang="en" sz="1200" dirty="0"/>
              <a:t>the online help.</a:t>
            </a:r>
            <a:endParaRPr sz="1200" dirty="0"/>
          </a:p>
        </p:txBody>
      </p:sp>
      <p:sp>
        <p:nvSpPr>
          <p:cNvPr id="1614" name="Google Shape;1614;ge78e0c2330_1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ge78e0c2330_1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Maintain the indirect sales line data using the Indirect Sales Line details screen.</a:t>
            </a:r>
            <a:endParaRPr sz="1200"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None/>
            </a:pPr>
            <a:r>
              <a:rPr lang="en" sz="1200" dirty="0"/>
              <a:t>Enter the sales line information received from the distributor using this screen. </a:t>
            </a:r>
            <a:endParaRPr sz="1200" dirty="0"/>
          </a:p>
          <a:p>
            <a:pPr marL="0" lvl="0" indent="0" algn="l" rtl="0">
              <a:spcBef>
                <a:spcPts val="0"/>
              </a:spcBef>
              <a:spcAft>
                <a:spcPts val="0"/>
              </a:spcAft>
              <a:buNone/>
            </a:pPr>
            <a:endParaRPr sz="1200" dirty="0"/>
          </a:p>
          <a:p>
            <a:pPr marL="0" lvl="0" indent="0" algn="l" rtl="0">
              <a:spcBef>
                <a:spcPts val="0"/>
              </a:spcBef>
              <a:spcAft>
                <a:spcPts val="0"/>
              </a:spcAft>
              <a:buClr>
                <a:schemeClr val="dk1"/>
              </a:buClr>
              <a:buSzPts val="1100"/>
              <a:buFont typeface="Arial"/>
              <a:buNone/>
            </a:pPr>
            <a:r>
              <a:rPr lang="en" sz="1200" dirty="0">
                <a:solidFill>
                  <a:schemeClr val="dk1"/>
                </a:solidFill>
              </a:rPr>
              <a:t>For more information on the fields seen here, refer </a:t>
            </a:r>
            <a:r>
              <a:rPr lang="en" sz="1200" dirty="0" smtClean="0">
                <a:solidFill>
                  <a:schemeClr val="dk1"/>
                </a:solidFill>
              </a:rPr>
              <a:t>to Indirect Sales Line Detail </a:t>
            </a:r>
            <a:r>
              <a:rPr lang="en" sz="1200" dirty="0">
                <a:solidFill>
                  <a:schemeClr val="dk1"/>
                </a:solidFill>
              </a:rPr>
              <a:t>in the online help.</a:t>
            </a:r>
            <a:endParaRPr sz="1200" dirty="0"/>
          </a:p>
          <a:p>
            <a:pPr marL="0" lvl="0" indent="0" algn="l" rtl="0">
              <a:spcBef>
                <a:spcPts val="0"/>
              </a:spcBef>
              <a:spcAft>
                <a:spcPts val="0"/>
              </a:spcAft>
              <a:buNone/>
            </a:pPr>
            <a:endParaRPr dirty="0"/>
          </a:p>
        </p:txBody>
      </p:sp>
      <p:sp>
        <p:nvSpPr>
          <p:cNvPr id="1623" name="Google Shape;1623;ge78e0c2330_1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ge78e0c2330_1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t>You can either select an item code from the lookup browse or leave it blank for the system to determine the matching internal item number.</a:t>
            </a:r>
            <a:endParaRPr sz="1200"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Clr>
                <a:schemeClr val="dk1"/>
              </a:buClr>
              <a:buSzPts val="1100"/>
              <a:buFont typeface="Arial"/>
              <a:buNone/>
            </a:pPr>
            <a:r>
              <a:rPr lang="en" sz="1200" dirty="0"/>
              <a:t>If you entered the item number and it exists in the system (item master table), the item is retained when closing the pop-up. If the item does not exist in the System, there is a hard error when closing the pop-up indicating “Invalid Item.”</a:t>
            </a:r>
            <a:endParaRPr sz="1200"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Clr>
                <a:schemeClr val="dk1"/>
              </a:buClr>
              <a:buSzPts val="1100"/>
              <a:buFont typeface="Arial"/>
              <a:buNone/>
            </a:pPr>
            <a:r>
              <a:rPr lang="en" sz="1200" dirty="0"/>
              <a:t>If the item is left blank and a trace item is populated, as in the case of </a:t>
            </a:r>
            <a:r>
              <a:rPr lang="en" sz="1200" dirty="0" smtClean="0"/>
              <a:t>Excel </a:t>
            </a:r>
            <a:r>
              <a:rPr lang="en" sz="1200" dirty="0"/>
              <a:t>load, the matching logic is run when closing the pop-up. For this scenario, the matching algorithm is as follows:</a:t>
            </a:r>
            <a:endParaRPr sz="1200" dirty="0"/>
          </a:p>
          <a:p>
            <a:pPr marL="0" lvl="0" indent="0" algn="l" rtl="0">
              <a:spcBef>
                <a:spcPts val="0"/>
              </a:spcBef>
              <a:spcAft>
                <a:spcPts val="0"/>
              </a:spcAft>
              <a:buClr>
                <a:schemeClr val="dk1"/>
              </a:buClr>
              <a:buSzPts val="1100"/>
              <a:buFont typeface="Arial"/>
              <a:buNone/>
            </a:pPr>
            <a:r>
              <a:rPr lang="en" sz="1200" dirty="0"/>
              <a:t>Given a customer and a trace item, TAM checks the Contract History (also known as indirect sales history). If any record is found in the history that shares the customer and trace item of the new line, then the item specified in the history line is automatically used to assign to the item of the new indirect sales line. This feature requires you to initially specify the item the first time an indirect sales line is entered, but after that the item will be found using the trace item value.</a:t>
            </a:r>
            <a:endParaRPr sz="1200"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Clr>
                <a:schemeClr val="dk1"/>
              </a:buClr>
              <a:buSzPts val="1100"/>
              <a:buFont typeface="Arial"/>
              <a:buNone/>
            </a:pPr>
            <a:r>
              <a:rPr lang="en" sz="1200" dirty="0"/>
              <a:t>For example, the distributor might send in a trace item that does not exist in the system and then the item field is left blank during the matching process, after which you must manually assign an item to the item field and approve that line. The goal is to ensure that this manual process is to be done only once. Next time an indirect sales line comes in with the same customer and trace item, the system can go through the TAM contract history and find the corresponding item for the new line.</a:t>
            </a:r>
            <a:endParaRPr sz="1200" dirty="0"/>
          </a:p>
          <a:p>
            <a:pPr marL="0" lvl="0" indent="0" algn="l" rtl="0">
              <a:spcBef>
                <a:spcPts val="0"/>
              </a:spcBef>
              <a:spcAft>
                <a:spcPts val="0"/>
              </a:spcAft>
              <a:buNone/>
            </a:pPr>
            <a:endParaRPr dirty="0"/>
          </a:p>
        </p:txBody>
      </p:sp>
      <p:sp>
        <p:nvSpPr>
          <p:cNvPr id="1632" name="Google Shape;1632;ge78e0c2330_1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ge78e0c2330_1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t>Contract is r</a:t>
            </a:r>
            <a:r>
              <a:rPr lang="en" sz="1200"/>
              <a:t>etrieved by the system during the Matching process. The contract contains the pricing for the end user, also known as the group member or indirect address, to whom the distributor sold the item.</a:t>
            </a:r>
            <a:endParaRPr sz="1200"/>
          </a:p>
          <a:p>
            <a:pPr marL="0" lvl="0" indent="0" algn="l" rtl="0">
              <a:spcBef>
                <a:spcPts val="0"/>
              </a:spcBef>
              <a:spcAft>
                <a:spcPts val="0"/>
              </a:spcAft>
              <a:buClr>
                <a:schemeClr val="dk1"/>
              </a:buClr>
              <a:buSzPts val="1100"/>
              <a:buFont typeface="Arial"/>
              <a:buNone/>
            </a:pPr>
            <a:endParaRPr sz="1200"/>
          </a:p>
          <a:p>
            <a:pPr marL="0" lvl="0" indent="0" algn="l" rtl="0">
              <a:spcBef>
                <a:spcPts val="0"/>
              </a:spcBef>
              <a:spcAft>
                <a:spcPts val="0"/>
              </a:spcAft>
              <a:buClr>
                <a:schemeClr val="dk1"/>
              </a:buClr>
              <a:buSzPts val="1100"/>
              <a:buFont typeface="Arial"/>
              <a:buNone/>
            </a:pPr>
            <a:r>
              <a:rPr lang="en" sz="1200" b="1"/>
              <a:t>Distributor Contract </a:t>
            </a:r>
            <a:r>
              <a:rPr lang="en" sz="1200"/>
              <a:t>is retrieved by the system during the Matching process. The distributor contract contains the pricing that applies to the distributor for the item, as of the selling invoice date.</a:t>
            </a:r>
            <a:endParaRPr sz="1200"/>
          </a:p>
          <a:p>
            <a:pPr marL="0" lvl="0" indent="0" algn="l" rtl="0">
              <a:spcBef>
                <a:spcPts val="0"/>
              </a:spcBef>
              <a:spcAft>
                <a:spcPts val="0"/>
              </a:spcAft>
              <a:buNone/>
            </a:pPr>
            <a:r>
              <a:rPr lang="en" sz="1200" b="1" i="1"/>
              <a:t>Note:</a:t>
            </a:r>
            <a:r>
              <a:rPr lang="en" sz="1200"/>
              <a:t> Sometimes manufacturers maintain distributor pricing using Price Lists rather than TAM contracts. In this case, clear the Distributor Contract Pricing Validation field in TAM Control. TAM then skips the search for a distributor contract.</a:t>
            </a:r>
            <a:endParaRPr sz="1200"/>
          </a:p>
          <a:p>
            <a:pPr marL="0" lvl="0" indent="0" algn="l" rtl="0">
              <a:spcBef>
                <a:spcPts val="0"/>
              </a:spcBef>
              <a:spcAft>
                <a:spcPts val="0"/>
              </a:spcAft>
              <a:buClr>
                <a:schemeClr val="dk1"/>
              </a:buClr>
              <a:buSzPts val="1100"/>
              <a:buFont typeface="Arial"/>
              <a:buNone/>
            </a:pPr>
            <a:endParaRPr sz="1200"/>
          </a:p>
          <a:p>
            <a:pPr marL="0" lvl="0" indent="0" algn="l" rtl="0">
              <a:spcBef>
                <a:spcPts val="0"/>
              </a:spcBef>
              <a:spcAft>
                <a:spcPts val="0"/>
              </a:spcAft>
              <a:buClr>
                <a:schemeClr val="dk1"/>
              </a:buClr>
              <a:buSzPts val="1100"/>
              <a:buFont typeface="Arial"/>
              <a:buNone/>
            </a:pPr>
            <a:r>
              <a:rPr lang="en" sz="1200" b="1"/>
              <a:t>Entity</a:t>
            </a:r>
            <a:r>
              <a:rPr lang="en" sz="1200"/>
              <a:t> is retrieved by the system during the Matching process.</a:t>
            </a:r>
            <a:endParaRPr sz="1200"/>
          </a:p>
          <a:p>
            <a:pPr marL="0" lvl="0" indent="0" algn="l" rtl="0">
              <a:spcBef>
                <a:spcPts val="0"/>
              </a:spcBef>
              <a:spcAft>
                <a:spcPts val="0"/>
              </a:spcAft>
              <a:buClr>
                <a:schemeClr val="dk1"/>
              </a:buClr>
              <a:buSzPts val="1100"/>
              <a:buFont typeface="Arial"/>
              <a:buNone/>
            </a:pPr>
            <a:r>
              <a:rPr lang="en" sz="1200"/>
              <a:t>The value defaults to the Indirect Sales Entity value provided in the Contract Pricing Deal attached to the Contract found by TAM. You can optionally modify it to another valid and active entity in the given Domain.</a:t>
            </a:r>
            <a:endParaRPr sz="1200"/>
          </a:p>
          <a:p>
            <a:pPr marL="0" lvl="0" indent="0" algn="l" rtl="0">
              <a:spcBef>
                <a:spcPts val="0"/>
              </a:spcBef>
              <a:spcAft>
                <a:spcPts val="0"/>
              </a:spcAft>
              <a:buClr>
                <a:schemeClr val="dk1"/>
              </a:buClr>
              <a:buSzPts val="1100"/>
              <a:buFont typeface="Arial"/>
              <a:buNone/>
            </a:pPr>
            <a:r>
              <a:rPr lang="en" sz="1200"/>
              <a:t>Earned discount records based on approved indirect sales lines reference this entity.</a:t>
            </a:r>
            <a:endParaRPr sz="1200"/>
          </a:p>
          <a:p>
            <a:pPr marL="0" lvl="0" indent="0" algn="l" rtl="0">
              <a:spcBef>
                <a:spcPts val="0"/>
              </a:spcBef>
              <a:spcAft>
                <a:spcPts val="0"/>
              </a:spcAft>
              <a:buNone/>
            </a:pPr>
            <a:endParaRPr/>
          </a:p>
        </p:txBody>
      </p:sp>
      <p:sp>
        <p:nvSpPr>
          <p:cNvPr id="1641" name="Google Shape;1641;ge78e0c2330_1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ge78e0c2330_1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ge78e0c2330_1_3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sz="1200" dirty="0"/>
              <a:t>When saved, TAM will use the data supplied to cross-reference what is stored in the system and determine the matching information, ultimately updating the line Status and Matching Message appropriately.</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Review line statuses and messages in </a:t>
            </a:r>
            <a:r>
              <a:rPr lang="en" sz="1200" dirty="0" smtClean="0"/>
              <a:t>the online help.</a:t>
            </a:r>
            <a:endParaRPr sz="1200" dirty="0"/>
          </a:p>
        </p:txBody>
      </p:sp>
      <p:sp>
        <p:nvSpPr>
          <p:cNvPr id="1651" name="Google Shape;1651;ge78e0c2330_1_3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165</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Google Shape;1658;ge78e0c2330_1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Five actions are available in the Lines panel. They are:</a:t>
            </a:r>
            <a:endParaRPr sz="1200" dirty="0"/>
          </a:p>
          <a:p>
            <a:pPr marL="0" lvl="0" indent="0" algn="l" rtl="0">
              <a:spcBef>
                <a:spcPts val="0"/>
              </a:spcBef>
              <a:spcAft>
                <a:spcPts val="0"/>
              </a:spcAft>
              <a:buNone/>
            </a:pPr>
            <a:endParaRPr sz="1200" dirty="0"/>
          </a:p>
          <a:p>
            <a:pPr marL="457200" lvl="0" indent="-304800" algn="l" rtl="0">
              <a:spcBef>
                <a:spcPts val="0"/>
              </a:spcBef>
              <a:spcAft>
                <a:spcPts val="0"/>
              </a:spcAft>
              <a:buSzPts val="1200"/>
              <a:buChar char="●"/>
            </a:pPr>
            <a:r>
              <a:rPr lang="en" sz="1200" dirty="0"/>
              <a:t>Reverse</a:t>
            </a:r>
            <a:endParaRPr sz="1200" dirty="0"/>
          </a:p>
          <a:p>
            <a:pPr marL="457200" lvl="0" indent="-304800" algn="l" rtl="0">
              <a:spcBef>
                <a:spcPts val="0"/>
              </a:spcBef>
              <a:spcAft>
                <a:spcPts val="0"/>
              </a:spcAft>
              <a:buSzPts val="1200"/>
              <a:buChar char="●"/>
            </a:pPr>
            <a:r>
              <a:rPr lang="en" sz="1200" dirty="0"/>
              <a:t>Reject</a:t>
            </a:r>
            <a:endParaRPr sz="1200" dirty="0"/>
          </a:p>
          <a:p>
            <a:pPr marL="457200" lvl="0" indent="-304800" algn="l" rtl="0">
              <a:spcBef>
                <a:spcPts val="0"/>
              </a:spcBef>
              <a:spcAft>
                <a:spcPts val="0"/>
              </a:spcAft>
              <a:buSzPts val="1200"/>
              <a:buChar char="●"/>
            </a:pPr>
            <a:r>
              <a:rPr lang="en" sz="1200" dirty="0"/>
              <a:t>Matching Process</a:t>
            </a:r>
            <a:endParaRPr sz="1200" dirty="0"/>
          </a:p>
          <a:p>
            <a:pPr marL="457200" lvl="0" indent="-304800" algn="l" rtl="0">
              <a:spcBef>
                <a:spcPts val="0"/>
              </a:spcBef>
              <a:spcAft>
                <a:spcPts val="0"/>
              </a:spcAft>
              <a:buSzPts val="1200"/>
              <a:buChar char="●"/>
            </a:pPr>
            <a:r>
              <a:rPr lang="en" sz="1200" dirty="0"/>
              <a:t>Approve Distributor Chargeback</a:t>
            </a:r>
            <a:endParaRPr sz="1200" dirty="0"/>
          </a:p>
          <a:p>
            <a:pPr marL="457200" lvl="0" indent="-304800" algn="l" rtl="0">
              <a:spcBef>
                <a:spcPts val="0"/>
              </a:spcBef>
              <a:spcAft>
                <a:spcPts val="0"/>
              </a:spcAft>
              <a:buSzPts val="1200"/>
              <a:buChar char="●"/>
            </a:pPr>
            <a:r>
              <a:rPr lang="en" sz="1200" dirty="0"/>
              <a:t>Approve</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Refer </a:t>
            </a:r>
            <a:r>
              <a:rPr lang="en" sz="1200" dirty="0" smtClean="0"/>
              <a:t>to TAM Indirect Sales in </a:t>
            </a:r>
            <a:r>
              <a:rPr lang="en" sz="1200" dirty="0"/>
              <a:t>the online help for more information on how these are used.</a:t>
            </a:r>
            <a:endParaRPr sz="1200" dirty="0"/>
          </a:p>
        </p:txBody>
      </p:sp>
      <p:sp>
        <p:nvSpPr>
          <p:cNvPr id="1659" name="Google Shape;1659;ge78e0c2330_1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e78e0c2330_1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8" name="Google Shape;1668;ge78e0c2330_1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ge78e0c2330_1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7" name="Google Shape;1677;ge78e0c2330_1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ge78e0c2330_1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5" name="Google Shape;1685;ge78e0c2330_1_4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6" name="Google Shape;1686;ge78e0c2330_1_4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169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fc721a1e6b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fc721a1e6b_0_3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 sz="1200" dirty="0">
                <a:solidFill>
                  <a:schemeClr val="dk1"/>
                </a:solidFill>
              </a:rPr>
              <a:t>For a more detailed description of these enhancements, please review the “Advanced Pricing and TAM Pricing Functionality Changes” section of </a:t>
            </a:r>
            <a:r>
              <a:rPr lang="en-US" sz="1200" b="1" dirty="0" smtClean="0">
                <a:solidFill>
                  <a:schemeClr val="dk1"/>
                </a:solidFill>
              </a:rPr>
              <a:t>Price Lists </a:t>
            </a:r>
            <a:r>
              <a:rPr lang="en" sz="1200" dirty="0" smtClean="0">
                <a:solidFill>
                  <a:schemeClr val="dk1"/>
                </a:solidFill>
              </a:rPr>
              <a:t>in </a:t>
            </a:r>
            <a:r>
              <a:rPr lang="en" sz="1200" dirty="0">
                <a:solidFill>
                  <a:schemeClr val="dk1"/>
                </a:solidFill>
              </a:rPr>
              <a:t>the online help.</a:t>
            </a:r>
            <a:endParaRPr sz="1200" dirty="0">
              <a:solidFill>
                <a:schemeClr val="dk1"/>
              </a:solidFill>
            </a:endParaRPr>
          </a:p>
        </p:txBody>
      </p:sp>
      <p:sp>
        <p:nvSpPr>
          <p:cNvPr id="368" name="Google Shape;368;gfc721a1e6b_0_3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17</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ge78e0c2330_1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TAM contract history records are updated as processed when TAM Earned Discount Calculation is run for earned discount types Contract - Chargeback and Contract - Deferred Discount.</a:t>
            </a:r>
            <a:endParaRPr sz="1200"/>
          </a:p>
          <a:p>
            <a:pPr marL="0" lvl="0" indent="0" algn="l" rtl="0">
              <a:spcBef>
                <a:spcPts val="0"/>
              </a:spcBef>
              <a:spcAft>
                <a:spcPts val="0"/>
              </a:spcAft>
              <a:buNone/>
            </a:pPr>
            <a:endParaRPr sz="1200"/>
          </a:p>
          <a:p>
            <a:pPr marL="0" lvl="0" indent="0" algn="l" rtl="0">
              <a:spcBef>
                <a:spcPts val="0"/>
              </a:spcBef>
              <a:spcAft>
                <a:spcPts val="0"/>
              </a:spcAft>
              <a:buClr>
                <a:schemeClr val="dk1"/>
              </a:buClr>
              <a:buSzPts val="1100"/>
              <a:buFont typeface="Arial"/>
              <a:buNone/>
            </a:pPr>
            <a:r>
              <a:rPr lang="en" sz="1200">
                <a:solidFill>
                  <a:schemeClr val="dk1"/>
                </a:solidFill>
              </a:rPr>
              <a:t>Running</a:t>
            </a:r>
            <a:r>
              <a:rPr lang="en" sz="1200" b="1">
                <a:solidFill>
                  <a:schemeClr val="dk1"/>
                </a:solidFill>
              </a:rPr>
              <a:t> TAM Earned Discount Calculation </a:t>
            </a:r>
            <a:r>
              <a:rPr lang="en" sz="1200">
                <a:solidFill>
                  <a:schemeClr val="dk1"/>
                </a:solidFill>
              </a:rPr>
              <a:t>is the only way to create/update earned discounts in the QAD Adaptive UX.</a:t>
            </a:r>
            <a:endParaRPr sz="1200"/>
          </a:p>
        </p:txBody>
      </p:sp>
      <p:sp>
        <p:nvSpPr>
          <p:cNvPr id="1692" name="Google Shape;1692;ge78e0c2330_1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ge78e0c2330_1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View relevant information related to a claim directly from </a:t>
            </a:r>
            <a:r>
              <a:rPr lang="en" sz="1200" b="1">
                <a:solidFill>
                  <a:schemeClr val="dk1"/>
                </a:solidFill>
              </a:rPr>
              <a:t>TAM Claims</a:t>
            </a:r>
            <a:r>
              <a:rPr lang="en" sz="1200">
                <a:solidFill>
                  <a:schemeClr val="dk1"/>
                </a:solidFill>
              </a:rPr>
              <a:t> with the drill-downs in the side panel (you can modify these as needed). </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This allows easy access to related journal entries and customer activity without needing to leave the claim itself.</a:t>
            </a:r>
            <a:endParaRPr sz="1200"/>
          </a:p>
        </p:txBody>
      </p:sp>
      <p:sp>
        <p:nvSpPr>
          <p:cNvPr id="1702" name="Google Shape;1702;ge78e0c2330_1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8"/>
        <p:cNvGrpSpPr/>
        <p:nvPr/>
      </p:nvGrpSpPr>
      <p:grpSpPr>
        <a:xfrm>
          <a:off x="0" y="0"/>
          <a:ext cx="0" cy="0"/>
          <a:chOff x="0" y="0"/>
          <a:chExt cx="0" cy="0"/>
        </a:xfrm>
      </p:grpSpPr>
      <p:sp>
        <p:nvSpPr>
          <p:cNvPr id="1709" name="Google Shape;1709;ge78e0c2330_1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0" name="Google Shape;1710;ge78e0c2330_1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e78e0c2330_1_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8" name="Google Shape;1718;ge78e0c2330_1_4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9" name="Google Shape;1719;ge78e0c2330_1_4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173</a:t>
            </a:fld>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3"/>
        <p:cNvGrpSpPr/>
        <p:nvPr/>
      </p:nvGrpSpPr>
      <p:grpSpPr>
        <a:xfrm>
          <a:off x="0" y="0"/>
          <a:ext cx="0" cy="0"/>
          <a:chOff x="0" y="0"/>
          <a:chExt cx="0" cy="0"/>
        </a:xfrm>
      </p:grpSpPr>
      <p:sp>
        <p:nvSpPr>
          <p:cNvPr id="1724" name="Google Shape;1724;ge78e0c2330_1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rPr>
              <a:t>There are two ways of recording indirect sales:</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457200" lvl="0" indent="-304800" algn="l" rtl="0">
              <a:spcBef>
                <a:spcPts val="0"/>
              </a:spcBef>
              <a:spcAft>
                <a:spcPts val="0"/>
              </a:spcAft>
              <a:buClr>
                <a:schemeClr val="dk1"/>
              </a:buClr>
              <a:buSzPts val="1200"/>
              <a:buChar char="●"/>
            </a:pPr>
            <a:r>
              <a:rPr lang="en" sz="1200" dirty="0">
                <a:solidFill>
                  <a:schemeClr val="dk1"/>
                </a:solidFill>
              </a:rPr>
              <a:t>Manually creating indirect sales records via the TAM Indirect Sales program.</a:t>
            </a:r>
            <a:endParaRPr sz="1200" dirty="0">
              <a:solidFill>
                <a:schemeClr val="dk1"/>
              </a:solidFill>
            </a:endParaRPr>
          </a:p>
          <a:p>
            <a:pPr marL="457200" lvl="0" indent="-304800" algn="l" rtl="0">
              <a:spcBef>
                <a:spcPts val="0"/>
              </a:spcBef>
              <a:spcAft>
                <a:spcPts val="0"/>
              </a:spcAft>
              <a:buClr>
                <a:schemeClr val="dk1"/>
              </a:buClr>
              <a:buSzPts val="1200"/>
              <a:buChar char="●"/>
            </a:pPr>
            <a:r>
              <a:rPr lang="en" sz="1200" dirty="0">
                <a:solidFill>
                  <a:schemeClr val="dk1"/>
                </a:solidFill>
              </a:rPr>
              <a:t>Importing Indirect Sales records using </a:t>
            </a:r>
            <a:r>
              <a:rPr lang="en" sz="1200" dirty="0" smtClean="0">
                <a:solidFill>
                  <a:schemeClr val="dk1"/>
                </a:solidFill>
              </a:rPr>
              <a:t>Excel</a:t>
            </a:r>
            <a:r>
              <a:rPr lang="en" sz="1200" dirty="0">
                <a:solidFill>
                  <a:schemeClr val="dk1"/>
                </a:solidFill>
              </a:rPr>
              <a:t>, then subsequently approving them via the application.</a:t>
            </a:r>
            <a:endParaRPr sz="1200" dirty="0"/>
          </a:p>
        </p:txBody>
      </p:sp>
      <p:sp>
        <p:nvSpPr>
          <p:cNvPr id="1725" name="Google Shape;1725;ge78e0c2330_1_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ge78e0c2330_1_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Clr>
                <a:schemeClr val="dk1"/>
              </a:buClr>
              <a:buSzPts val="1100"/>
              <a:buFont typeface="Arial"/>
              <a:buNone/>
            </a:pPr>
            <a:r>
              <a:rPr lang="en" sz="1200" dirty="0">
                <a:solidFill>
                  <a:schemeClr val="dk1"/>
                </a:solidFill>
              </a:rPr>
              <a:t>In </a:t>
            </a:r>
            <a:r>
              <a:rPr lang="en" sz="1200" b="1" dirty="0">
                <a:solidFill>
                  <a:schemeClr val="dk1"/>
                </a:solidFill>
              </a:rPr>
              <a:t>TAM Indirect Sales</a:t>
            </a:r>
            <a:r>
              <a:rPr lang="en" sz="1200" dirty="0">
                <a:solidFill>
                  <a:schemeClr val="dk1"/>
                </a:solidFill>
              </a:rPr>
              <a:t>, data is imported using the standard QAD Adaptive UX Export and Import functionality. Follow the steps below to prepare and import data.</a:t>
            </a:r>
            <a:endParaRPr sz="1200" dirty="0">
              <a:solidFill>
                <a:schemeClr val="dk1"/>
              </a:solidFill>
            </a:endParaRPr>
          </a:p>
          <a:p>
            <a:pPr marL="0" lvl="0" indent="0" algn="l" rtl="0">
              <a:lnSpc>
                <a:spcPct val="115000"/>
              </a:lnSpc>
              <a:spcBef>
                <a:spcPts val="600"/>
              </a:spcBef>
              <a:spcAft>
                <a:spcPts val="0"/>
              </a:spcAft>
              <a:buClr>
                <a:schemeClr val="dk1"/>
              </a:buClr>
              <a:buSzPts val="1100"/>
              <a:buFont typeface="Arial"/>
              <a:buNone/>
            </a:pPr>
            <a:r>
              <a:rPr lang="en" sz="1200" dirty="0">
                <a:solidFill>
                  <a:schemeClr val="dk1"/>
                </a:solidFill>
              </a:rPr>
              <a:t>First, export data to create an Excel file with import format.</a:t>
            </a:r>
            <a:endParaRPr sz="1200" dirty="0">
              <a:solidFill>
                <a:schemeClr val="dk1"/>
              </a:solidFill>
            </a:endParaRPr>
          </a:p>
          <a:p>
            <a:pPr marL="457200" lvl="0" indent="-304800" algn="l" rtl="0">
              <a:lnSpc>
                <a:spcPct val="115000"/>
              </a:lnSpc>
              <a:spcBef>
                <a:spcPts val="600"/>
              </a:spcBef>
              <a:spcAft>
                <a:spcPts val="0"/>
              </a:spcAft>
              <a:buClr>
                <a:schemeClr val="dk1"/>
              </a:buClr>
              <a:buSzPts val="1200"/>
              <a:buChar char="●"/>
            </a:pPr>
            <a:r>
              <a:rPr lang="en" sz="1200" dirty="0">
                <a:solidFill>
                  <a:schemeClr val="dk1"/>
                </a:solidFill>
              </a:rPr>
              <a:t>Use filters and ensure the browse does not include any unwanted data.</a:t>
            </a:r>
            <a:endParaRPr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dirty="0">
                <a:solidFill>
                  <a:schemeClr val="dk1"/>
                </a:solidFill>
              </a:rPr>
              <a:t>Select Export from the More drop-down menu to open the Export screen. Set Type to Export With Import Format, ensure that Include Child Grid Fields is selected, and click the Export button.</a:t>
            </a:r>
            <a:endParaRPr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dirty="0">
                <a:solidFill>
                  <a:schemeClr val="dk1"/>
                </a:solidFill>
              </a:rPr>
              <a:t>Download the Excel file from the Inbox Notifications panel. This file will include all the fields in indirect sales header and lines, including user-defined fields.</a:t>
            </a:r>
            <a:endParaRPr sz="1200" dirty="0">
              <a:solidFill>
                <a:schemeClr val="dk1"/>
              </a:solidFill>
            </a:endParaRPr>
          </a:p>
          <a:p>
            <a:pPr marL="0" lvl="0" indent="0" algn="l" rtl="0">
              <a:lnSpc>
                <a:spcPct val="115000"/>
              </a:lnSpc>
              <a:spcBef>
                <a:spcPts val="600"/>
              </a:spcBef>
              <a:spcAft>
                <a:spcPts val="0"/>
              </a:spcAft>
              <a:buClr>
                <a:schemeClr val="dk1"/>
              </a:buClr>
              <a:buSzPts val="1100"/>
              <a:buFont typeface="Arial"/>
              <a:buNone/>
            </a:pPr>
            <a:r>
              <a:rPr lang="en" sz="1200" dirty="0">
                <a:solidFill>
                  <a:schemeClr val="dk1"/>
                </a:solidFill>
              </a:rPr>
              <a:t>Second, tailor the Excel file.</a:t>
            </a:r>
            <a:endParaRPr sz="1200" dirty="0">
              <a:solidFill>
                <a:schemeClr val="dk1"/>
              </a:solidFill>
            </a:endParaRPr>
          </a:p>
          <a:p>
            <a:pPr marL="457200" lvl="0" indent="-304800" algn="l" rtl="0">
              <a:lnSpc>
                <a:spcPct val="115000"/>
              </a:lnSpc>
              <a:spcBef>
                <a:spcPts val="600"/>
              </a:spcBef>
              <a:spcAft>
                <a:spcPts val="0"/>
              </a:spcAft>
              <a:buClr>
                <a:schemeClr val="dk1"/>
              </a:buClr>
              <a:buSzPts val="1200"/>
              <a:buChar char="●"/>
            </a:pPr>
            <a:r>
              <a:rPr lang="en" sz="1200" dirty="0">
                <a:solidFill>
                  <a:schemeClr val="dk1"/>
                </a:solidFill>
              </a:rPr>
              <a:t>To maintain import data effectively, it is optimal to remove the fields that are not required for import. For example, you might remove the fields that do not appear in the UI, any user-defined fields that have not been used, or any read- only fields in the UI.</a:t>
            </a:r>
            <a:endParaRPr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dirty="0">
                <a:solidFill>
                  <a:schemeClr val="dk1"/>
                </a:solidFill>
              </a:rPr>
              <a:t>Change the field sequence to optimize data maintenance. For example, group indirect sales header fields, group indirect sales line fields, and group all other related fields.</a:t>
            </a:r>
            <a:endParaRPr sz="1200" dirty="0">
              <a:solidFill>
                <a:schemeClr val="dk1"/>
              </a:solidFill>
            </a:endParaRPr>
          </a:p>
          <a:p>
            <a:pPr marL="190500" lvl="0" indent="0" algn="l" rtl="0">
              <a:lnSpc>
                <a:spcPct val="115000"/>
              </a:lnSpc>
              <a:spcBef>
                <a:spcPts val="600"/>
              </a:spcBef>
              <a:spcAft>
                <a:spcPts val="0"/>
              </a:spcAft>
              <a:buClr>
                <a:schemeClr val="dk1"/>
              </a:buClr>
              <a:buSzPts val="1100"/>
              <a:buFont typeface="Arial"/>
              <a:buNone/>
            </a:pPr>
            <a:r>
              <a:rPr lang="en" sz="1200" b="1" dirty="0">
                <a:solidFill>
                  <a:schemeClr val="dk1"/>
                </a:solidFill>
              </a:rPr>
              <a:t>Note: </a:t>
            </a:r>
            <a:r>
              <a:rPr lang="en" sz="1200" dirty="0">
                <a:solidFill>
                  <a:schemeClr val="dk1"/>
                </a:solidFill>
              </a:rPr>
              <a:t>Contact QAD R&amp;D to get a tailored template. This can allow for the first and second steps to be skipped.</a:t>
            </a:r>
            <a:endParaRPr sz="1200" dirty="0">
              <a:solidFill>
                <a:schemeClr val="dk1"/>
              </a:solidFill>
            </a:endParaRPr>
          </a:p>
          <a:p>
            <a:pPr marL="0" lvl="0" indent="0" algn="l" rtl="0">
              <a:lnSpc>
                <a:spcPct val="115000"/>
              </a:lnSpc>
              <a:spcBef>
                <a:spcPts val="600"/>
              </a:spcBef>
              <a:spcAft>
                <a:spcPts val="0"/>
              </a:spcAft>
              <a:buClr>
                <a:schemeClr val="dk1"/>
              </a:buClr>
              <a:buSzPts val="1100"/>
              <a:buFont typeface="Arial"/>
              <a:buNone/>
            </a:pPr>
            <a:r>
              <a:rPr lang="en" sz="1200" dirty="0">
                <a:solidFill>
                  <a:schemeClr val="dk1"/>
                </a:solidFill>
              </a:rPr>
              <a:t>Third, add data to the Excel file.</a:t>
            </a:r>
            <a:endParaRPr sz="1200" dirty="0">
              <a:solidFill>
                <a:schemeClr val="dk1"/>
              </a:solidFill>
            </a:endParaRPr>
          </a:p>
          <a:p>
            <a:pPr marL="0" lvl="0" indent="0" algn="l" rtl="0">
              <a:lnSpc>
                <a:spcPct val="115000"/>
              </a:lnSpc>
              <a:spcBef>
                <a:spcPts val="600"/>
              </a:spcBef>
              <a:spcAft>
                <a:spcPts val="0"/>
              </a:spcAft>
              <a:buClr>
                <a:schemeClr val="dk1"/>
              </a:buClr>
              <a:buSzPts val="1100"/>
              <a:buFont typeface="Arial"/>
              <a:buNone/>
            </a:pPr>
            <a:r>
              <a:rPr lang="en" sz="1200" dirty="0">
                <a:solidFill>
                  <a:schemeClr val="dk1"/>
                </a:solidFill>
              </a:rPr>
              <a:t>For field descriptions, check the field definitions in the online help for more information. Ensure mandatory fields and valid values are entered in the file.</a:t>
            </a:r>
            <a:endParaRPr sz="1200" dirty="0">
              <a:solidFill>
                <a:schemeClr val="dk1"/>
              </a:solidFill>
            </a:endParaRPr>
          </a:p>
          <a:p>
            <a:pPr marL="0" lvl="0" indent="0" algn="l" rtl="0">
              <a:spcBef>
                <a:spcPts val="600"/>
              </a:spcBef>
              <a:spcAft>
                <a:spcPts val="0"/>
              </a:spcAft>
              <a:buClr>
                <a:schemeClr val="dk1"/>
              </a:buClr>
              <a:buSzPts val="1100"/>
              <a:buFont typeface="Arial"/>
              <a:buNone/>
            </a:pPr>
            <a:r>
              <a:rPr lang="en" sz="1200" dirty="0">
                <a:solidFill>
                  <a:schemeClr val="dk1"/>
                </a:solidFill>
              </a:rPr>
              <a:t>Please review the section </a:t>
            </a:r>
            <a:r>
              <a:rPr lang="en" sz="1200" dirty="0" smtClean="0">
                <a:solidFill>
                  <a:schemeClr val="dk1"/>
                </a:solidFill>
              </a:rPr>
              <a:t>on Importing Indirect Sales Records </a:t>
            </a:r>
            <a:r>
              <a:rPr lang="en" sz="1200" dirty="0">
                <a:solidFill>
                  <a:schemeClr val="dk1"/>
                </a:solidFill>
              </a:rPr>
              <a:t>in the online help for vital information on using this process.</a:t>
            </a:r>
            <a:endParaRPr sz="1200" dirty="0">
              <a:solidFill>
                <a:schemeClr val="dk1"/>
              </a:solidFill>
            </a:endParaRPr>
          </a:p>
          <a:p>
            <a:pPr marL="0" lvl="0" indent="0" algn="l" rtl="0">
              <a:spcBef>
                <a:spcPts val="0"/>
              </a:spcBef>
              <a:spcAft>
                <a:spcPts val="0"/>
              </a:spcAft>
              <a:buNone/>
            </a:pPr>
            <a:endParaRPr dirty="0"/>
          </a:p>
        </p:txBody>
      </p:sp>
      <p:sp>
        <p:nvSpPr>
          <p:cNvPr id="1733" name="Google Shape;1733;ge78e0c2330_1_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e78e0c2330_1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2" name="Google Shape;1742;ge78e0c2330_1_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
        <p:cNvGrpSpPr/>
        <p:nvPr/>
      </p:nvGrpSpPr>
      <p:grpSpPr>
        <a:xfrm>
          <a:off x="0" y="0"/>
          <a:ext cx="0" cy="0"/>
          <a:chOff x="0" y="0"/>
          <a:chExt cx="0" cy="0"/>
        </a:xfrm>
      </p:grpSpPr>
      <p:sp>
        <p:nvSpPr>
          <p:cNvPr id="1750" name="Google Shape;1750;gfc721a1e6b_0_232:notes"/>
          <p:cNvSpPr txBox="1">
            <a:spLocks noGrp="1"/>
          </p:cNvSpPr>
          <p:nvPr>
            <p:ph type="body" idx="1"/>
          </p:nvPr>
        </p:nvSpPr>
        <p:spPr>
          <a:xfrm>
            <a:off x="685800" y="3887785"/>
            <a:ext cx="5486400" cy="462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751" name="Google Shape;1751;gfc721a1e6b_0_232:notes"/>
          <p:cNvSpPr>
            <a:spLocks noGrp="1" noRot="1" noChangeAspect="1"/>
          </p:cNvSpPr>
          <p:nvPr>
            <p:ph type="sldImg" idx="2"/>
          </p:nvPr>
        </p:nvSpPr>
        <p:spPr>
          <a:xfrm>
            <a:off x="685800" y="63023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fc721a1e6b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fc721a1e6b_0_2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 sz="1200" dirty="0"/>
              <a:t>For Immediate Discount type deals, the system automatically generates the required price lists when users set the status to Open and successfully save the promotion.</a:t>
            </a:r>
            <a:endParaRPr sz="1200" dirty="0"/>
          </a:p>
          <a:p>
            <a:pPr marL="0" lvl="0" indent="0" algn="l" rtl="0">
              <a:lnSpc>
                <a:spcPct val="80000"/>
              </a:lnSpc>
              <a:spcBef>
                <a:spcPts val="0"/>
              </a:spcBef>
              <a:spcAft>
                <a:spcPts val="0"/>
              </a:spcAft>
              <a:buNone/>
            </a:pPr>
            <a:endParaRPr sz="1200" dirty="0"/>
          </a:p>
          <a:p>
            <a:pPr marL="0" lvl="0" indent="0" algn="l" rtl="0">
              <a:lnSpc>
                <a:spcPct val="80000"/>
              </a:lnSpc>
              <a:spcBef>
                <a:spcPts val="0"/>
              </a:spcBef>
              <a:spcAft>
                <a:spcPts val="0"/>
              </a:spcAft>
              <a:buNone/>
            </a:pPr>
            <a:r>
              <a:rPr lang="en" sz="1200" dirty="0"/>
              <a:t>These price lists will signify the associated promotion in the Trade Activity Management panel in Price Lists.</a:t>
            </a:r>
            <a:endParaRPr sz="1200" dirty="0"/>
          </a:p>
          <a:p>
            <a:pPr marL="0" lvl="0" indent="0" algn="l" rtl="0">
              <a:lnSpc>
                <a:spcPct val="80000"/>
              </a:lnSpc>
              <a:spcBef>
                <a:spcPts val="0"/>
              </a:spcBef>
              <a:spcAft>
                <a:spcPts val="0"/>
              </a:spcAft>
              <a:buNone/>
            </a:pPr>
            <a:endParaRPr sz="1200" dirty="0"/>
          </a:p>
          <a:p>
            <a:pPr marL="0" lvl="0" indent="0" algn="l" rtl="0">
              <a:lnSpc>
                <a:spcPct val="80000"/>
              </a:lnSpc>
              <a:spcBef>
                <a:spcPts val="0"/>
              </a:spcBef>
              <a:spcAft>
                <a:spcPts val="0"/>
              </a:spcAft>
              <a:buNone/>
            </a:pPr>
            <a:r>
              <a:rPr lang="en" sz="1200" b="1" i="1" dirty="0"/>
              <a:t>Note:</a:t>
            </a:r>
            <a:r>
              <a:rPr lang="en" sz="1200" dirty="0"/>
              <a:t> Price Lists created from Immediate Discount deals cannot be modified using the Price Lists hybrid view.</a:t>
            </a:r>
            <a:endParaRPr sz="1200" dirty="0"/>
          </a:p>
        </p:txBody>
      </p:sp>
      <p:sp>
        <p:nvSpPr>
          <p:cNvPr id="378" name="Google Shape;378;gfc721a1e6b_0_2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fc721a1e6b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fc721a1e6b_0_2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 sz="1200" dirty="0">
                <a:solidFill>
                  <a:schemeClr val="dk1"/>
                </a:solidFill>
              </a:rPr>
              <a:t>The standard Pricing capabilities of Enterprise Edition have been enhanced to accommodate the new </a:t>
            </a:r>
            <a:r>
              <a:rPr lang="en" sz="1200" dirty="0" smtClean="0">
                <a:solidFill>
                  <a:schemeClr val="dk1"/>
                </a:solidFill>
              </a:rPr>
              <a:t>Advanced </a:t>
            </a:r>
            <a:r>
              <a:rPr lang="en" sz="1200" dirty="0">
                <a:solidFill>
                  <a:schemeClr val="dk1"/>
                </a:solidFill>
              </a:rPr>
              <a:t>Pricing features introduced by TAM.</a:t>
            </a:r>
            <a:endParaRPr sz="1200" dirty="0"/>
          </a:p>
          <a:p>
            <a:pPr marL="0" lvl="0" indent="0" algn="l" rtl="0">
              <a:lnSpc>
                <a:spcPct val="80000"/>
              </a:lnSpc>
              <a:spcBef>
                <a:spcPts val="0"/>
              </a:spcBef>
              <a:spcAft>
                <a:spcPts val="0"/>
              </a:spcAft>
              <a:buNone/>
            </a:pPr>
            <a:endParaRPr sz="1200" dirty="0">
              <a:solidFill>
                <a:schemeClr val="dk1"/>
              </a:solidFill>
            </a:endParaRPr>
          </a:p>
          <a:p>
            <a:pPr marL="0" lvl="0" indent="0" algn="l" rtl="0">
              <a:lnSpc>
                <a:spcPct val="80000"/>
              </a:lnSpc>
              <a:spcBef>
                <a:spcPts val="0"/>
              </a:spcBef>
              <a:spcAft>
                <a:spcPts val="0"/>
              </a:spcAft>
              <a:buNone/>
            </a:pPr>
            <a:r>
              <a:rPr lang="en" sz="1200" dirty="0">
                <a:solidFill>
                  <a:schemeClr val="dk1"/>
                </a:solidFill>
              </a:rPr>
              <a:t>Highlights of the enhancements include:</a:t>
            </a:r>
            <a:endParaRPr sz="1200" dirty="0">
              <a:solidFill>
                <a:schemeClr val="dk1"/>
              </a:solidFill>
            </a:endParaRPr>
          </a:p>
          <a:p>
            <a:pPr marL="0" lvl="0" indent="0" algn="l" rtl="0">
              <a:lnSpc>
                <a:spcPct val="80000"/>
              </a:lnSpc>
              <a:spcBef>
                <a:spcPts val="0"/>
              </a:spcBef>
              <a:spcAft>
                <a:spcPts val="0"/>
              </a:spcAft>
              <a:buNone/>
            </a:pPr>
            <a:endParaRPr sz="1200" dirty="0">
              <a:solidFill>
                <a:schemeClr val="dk1"/>
              </a:solidFill>
            </a:endParaRPr>
          </a:p>
          <a:p>
            <a:pPr marL="457200" lvl="0" indent="-304800" algn="l" rtl="0">
              <a:lnSpc>
                <a:spcPct val="80000"/>
              </a:lnSpc>
              <a:spcBef>
                <a:spcPts val="0"/>
              </a:spcBef>
              <a:spcAft>
                <a:spcPts val="0"/>
              </a:spcAft>
              <a:buClr>
                <a:schemeClr val="dk1"/>
              </a:buClr>
              <a:buSzPts val="1200"/>
              <a:buChar char="●"/>
            </a:pPr>
            <a:r>
              <a:rPr lang="en" sz="1200" dirty="0" smtClean="0">
                <a:solidFill>
                  <a:schemeClr val="dk1"/>
                </a:solidFill>
              </a:rPr>
              <a:t>Advanced </a:t>
            </a:r>
            <a:r>
              <a:rPr lang="en" sz="1200" dirty="0">
                <a:solidFill>
                  <a:schemeClr val="dk1"/>
                </a:solidFill>
              </a:rPr>
              <a:t>pricing enhancements </a:t>
            </a:r>
            <a:r>
              <a:rPr lang="en" sz="1200" dirty="0" smtClean="0">
                <a:solidFill>
                  <a:schemeClr val="dk1"/>
                </a:solidFill>
              </a:rPr>
              <a:t>allow </a:t>
            </a:r>
            <a:r>
              <a:rPr lang="en" sz="1200" dirty="0">
                <a:solidFill>
                  <a:schemeClr val="dk1"/>
                </a:solidFill>
              </a:rPr>
              <a:t>for item/customer item attribute definition, definition of static/dynamic item/customer group within analysis codes using these attributes. Dynamic pricing routines replace the best pricing.</a:t>
            </a:r>
            <a:endParaRPr sz="1200" dirty="0"/>
          </a:p>
          <a:p>
            <a:pPr marL="457200" lvl="0" indent="0" algn="l" rtl="0">
              <a:lnSpc>
                <a:spcPct val="80000"/>
              </a:lnSpc>
              <a:spcBef>
                <a:spcPts val="0"/>
              </a:spcBef>
              <a:spcAft>
                <a:spcPts val="0"/>
              </a:spcAft>
              <a:buNone/>
            </a:pPr>
            <a:endParaRPr sz="1200" dirty="0">
              <a:solidFill>
                <a:schemeClr val="dk1"/>
              </a:solidFill>
            </a:endParaRPr>
          </a:p>
          <a:p>
            <a:pPr marL="457200" lvl="0" indent="-304800" algn="l" rtl="0">
              <a:lnSpc>
                <a:spcPct val="80000"/>
              </a:lnSpc>
              <a:spcBef>
                <a:spcPts val="0"/>
              </a:spcBef>
              <a:spcAft>
                <a:spcPts val="0"/>
              </a:spcAft>
              <a:buClr>
                <a:schemeClr val="dk1"/>
              </a:buClr>
              <a:buSzPts val="1200"/>
              <a:buChar char="●"/>
            </a:pPr>
            <a:r>
              <a:rPr lang="en" sz="1200" dirty="0">
                <a:solidFill>
                  <a:schemeClr val="dk1"/>
                </a:solidFill>
              </a:rPr>
              <a:t>New Volume Discount order-level price lists support the ability to provide discounts based on multiple lines of an order, including a discount percentage, discount amount, and freight or credit terms. A new version of Volume Discounts has been created to support the new price list type. (Note that you cannot manually edit TAM-generated price lists.)</a:t>
            </a:r>
            <a:endParaRPr sz="1200" dirty="0"/>
          </a:p>
          <a:p>
            <a:pPr marL="457200" lvl="0" indent="0" algn="l" rtl="0">
              <a:lnSpc>
                <a:spcPct val="80000"/>
              </a:lnSpc>
              <a:spcBef>
                <a:spcPts val="0"/>
              </a:spcBef>
              <a:spcAft>
                <a:spcPts val="0"/>
              </a:spcAft>
              <a:buNone/>
            </a:pPr>
            <a:endParaRPr sz="1200" dirty="0">
              <a:solidFill>
                <a:schemeClr val="dk1"/>
              </a:solidFill>
            </a:endParaRPr>
          </a:p>
          <a:p>
            <a:pPr marL="457200" lvl="0" indent="-304800" algn="l" rtl="0">
              <a:lnSpc>
                <a:spcPct val="80000"/>
              </a:lnSpc>
              <a:spcBef>
                <a:spcPts val="0"/>
              </a:spcBef>
              <a:spcAft>
                <a:spcPts val="0"/>
              </a:spcAft>
              <a:buClr>
                <a:schemeClr val="dk1"/>
              </a:buClr>
              <a:buSzPts val="1200"/>
              <a:buChar char="●"/>
            </a:pPr>
            <a:r>
              <a:rPr lang="en" sz="1200" dirty="0">
                <a:solidFill>
                  <a:schemeClr val="dk1"/>
                </a:solidFill>
              </a:rPr>
              <a:t>A Ship Date field has been added to price lists to support a TAM feature that lets you apply a ship date to Immediate Discount deals. During order pricing, the system compares the sales order line due date and the ship date on the price list. If the due date is later than the ship date on the price list, then that price list will not be considered.</a:t>
            </a:r>
            <a:endParaRPr sz="1200" dirty="0"/>
          </a:p>
          <a:p>
            <a:pPr marL="457200" lvl="0" indent="0" algn="l" rtl="0">
              <a:lnSpc>
                <a:spcPct val="80000"/>
              </a:lnSpc>
              <a:spcBef>
                <a:spcPts val="0"/>
              </a:spcBef>
              <a:spcAft>
                <a:spcPts val="0"/>
              </a:spcAft>
              <a:buNone/>
            </a:pPr>
            <a:endParaRPr sz="1200" dirty="0">
              <a:solidFill>
                <a:schemeClr val="dk1"/>
              </a:solidFill>
            </a:endParaRPr>
          </a:p>
          <a:p>
            <a:pPr marL="457200" lvl="0" indent="-304800" algn="l" rtl="0">
              <a:lnSpc>
                <a:spcPct val="80000"/>
              </a:lnSpc>
              <a:spcBef>
                <a:spcPts val="0"/>
              </a:spcBef>
              <a:spcAft>
                <a:spcPts val="0"/>
              </a:spcAft>
              <a:buClr>
                <a:schemeClr val="dk1"/>
              </a:buClr>
              <a:buSzPts val="1200"/>
              <a:buChar char="●"/>
            </a:pPr>
            <a:r>
              <a:rPr lang="en" sz="1200" dirty="0">
                <a:solidFill>
                  <a:schemeClr val="dk1"/>
                </a:solidFill>
              </a:rPr>
              <a:t>An Override feature on price lists supports the ability to define deals that prevent the system from applying Best Pricing logic. Instead, when Override is selected, the system applies the list created based on the associated TAM deal under all circumstances.</a:t>
            </a:r>
            <a:endParaRPr sz="1200" dirty="0"/>
          </a:p>
          <a:p>
            <a:pPr marL="457200" lvl="0" indent="0" algn="l" rtl="0">
              <a:lnSpc>
                <a:spcPct val="80000"/>
              </a:lnSpc>
              <a:spcBef>
                <a:spcPts val="0"/>
              </a:spcBef>
              <a:spcAft>
                <a:spcPts val="0"/>
              </a:spcAft>
              <a:buNone/>
            </a:pPr>
            <a:endParaRPr sz="1200" dirty="0">
              <a:solidFill>
                <a:schemeClr val="dk1"/>
              </a:solidFill>
            </a:endParaRPr>
          </a:p>
          <a:p>
            <a:pPr marL="457200" lvl="0" indent="-304800" algn="l" rtl="0">
              <a:lnSpc>
                <a:spcPct val="80000"/>
              </a:lnSpc>
              <a:spcBef>
                <a:spcPts val="0"/>
              </a:spcBef>
              <a:spcAft>
                <a:spcPts val="0"/>
              </a:spcAft>
              <a:buClr>
                <a:schemeClr val="dk1"/>
              </a:buClr>
              <a:buSzPts val="1200"/>
              <a:buChar char="●"/>
            </a:pPr>
            <a:r>
              <a:rPr lang="en" sz="1200" dirty="0">
                <a:solidFill>
                  <a:schemeClr val="dk1"/>
                </a:solidFill>
              </a:rPr>
              <a:t>A new Max Orders field on price lists supports a TAM feature that lets you specify the maximum number of times that a deal can be used on orders for the same customer. For example, a one-time deal has Max Orders set to 1 in TAM Promotions and in the resulting price list. After a given customer has ordered one time, the system no longer selects the price list for that customer on future orders.</a:t>
            </a:r>
            <a:endParaRPr sz="1200" dirty="0"/>
          </a:p>
          <a:p>
            <a:pPr marL="457200" lvl="0" indent="0" algn="l" rtl="0">
              <a:lnSpc>
                <a:spcPct val="80000"/>
              </a:lnSpc>
              <a:spcBef>
                <a:spcPts val="0"/>
              </a:spcBef>
              <a:spcAft>
                <a:spcPts val="0"/>
              </a:spcAft>
              <a:buNone/>
            </a:pPr>
            <a:endParaRPr sz="1200" dirty="0">
              <a:solidFill>
                <a:schemeClr val="dk1"/>
              </a:solidFill>
            </a:endParaRPr>
          </a:p>
          <a:p>
            <a:pPr marL="457200" lvl="0" indent="-304800" algn="l" rtl="0">
              <a:lnSpc>
                <a:spcPct val="80000"/>
              </a:lnSpc>
              <a:spcBef>
                <a:spcPts val="0"/>
              </a:spcBef>
              <a:spcAft>
                <a:spcPts val="0"/>
              </a:spcAft>
              <a:buClr>
                <a:schemeClr val="dk1"/>
              </a:buClr>
              <a:buSzPts val="1200"/>
              <a:buChar char="●"/>
            </a:pPr>
            <a:r>
              <a:rPr lang="en" sz="1200" dirty="0">
                <a:solidFill>
                  <a:schemeClr val="dk1"/>
                </a:solidFill>
              </a:rPr>
              <a:t>Existing Price Break Category functionality has been extended to support the way in which TAM determines discounts based on dynamic item groups. </a:t>
            </a:r>
            <a:br>
              <a:rPr lang="en" sz="1200" dirty="0">
                <a:solidFill>
                  <a:schemeClr val="dk1"/>
                </a:solidFill>
              </a:rPr>
            </a:br>
            <a:r>
              <a:rPr lang="en" sz="1200" dirty="0">
                <a:solidFill>
                  <a:schemeClr val="dk1"/>
                </a:solidFill>
              </a:rPr>
              <a:t>Using the new logic:</a:t>
            </a:r>
            <a:endParaRPr sz="1200" dirty="0"/>
          </a:p>
          <a:p>
            <a:pPr marL="457200" lvl="0" indent="0" algn="l" rtl="0">
              <a:lnSpc>
                <a:spcPct val="80000"/>
              </a:lnSpc>
              <a:spcBef>
                <a:spcPts val="0"/>
              </a:spcBef>
              <a:spcAft>
                <a:spcPts val="0"/>
              </a:spcAft>
              <a:buNone/>
            </a:pPr>
            <a:r>
              <a:rPr lang="en" sz="1200" dirty="0">
                <a:solidFill>
                  <a:schemeClr val="dk1"/>
                </a:solidFill>
              </a:rPr>
              <a:t>-- All lines on the sales quote/order containing an item with the specified item attribute/field are totaled to determine the discount tier.</a:t>
            </a:r>
            <a:endParaRPr sz="1200" dirty="0"/>
          </a:p>
          <a:p>
            <a:pPr marL="457200" lvl="0" indent="0" algn="l" rtl="0">
              <a:lnSpc>
                <a:spcPct val="80000"/>
              </a:lnSpc>
              <a:spcBef>
                <a:spcPts val="0"/>
              </a:spcBef>
              <a:spcAft>
                <a:spcPts val="0"/>
              </a:spcAft>
              <a:buNone/>
            </a:pPr>
            <a:r>
              <a:rPr lang="en" sz="1200" dirty="0">
                <a:solidFill>
                  <a:schemeClr val="dk1"/>
                </a:solidFill>
              </a:rPr>
              <a:t>-- All lines on the sales quote/order containing an item with the specified item attribute/field will receive the discount (or rhe discount can be applied to all lines on the order)</a:t>
            </a:r>
            <a:endParaRPr sz="1200" dirty="0"/>
          </a:p>
        </p:txBody>
      </p:sp>
      <p:sp>
        <p:nvSpPr>
          <p:cNvPr id="388" name="Google Shape;388;gfc721a1e6b_0_2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e1bdd2e8f7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ge1bdd2e8f7_0_2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fc721a1e6b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6" name="Google Shape;396;gfc721a1e6b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e6061e0853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t>For more detailed information on setting up these features for TAM, refer to </a:t>
            </a:r>
            <a:r>
              <a:rPr lang="en" sz="1200" dirty="0" smtClean="0"/>
              <a:t>the TAM Setup section </a:t>
            </a:r>
            <a:r>
              <a:rPr lang="en" sz="1200" dirty="0"/>
              <a:t>of the online help.</a:t>
            </a:r>
            <a:endParaRPr sz="1200" dirty="0"/>
          </a:p>
          <a:p>
            <a:pPr marL="0" lvl="0" indent="0" algn="l" rtl="0">
              <a:spcBef>
                <a:spcPts val="0"/>
              </a:spcBef>
              <a:spcAft>
                <a:spcPts val="0"/>
              </a:spcAft>
              <a:buNone/>
            </a:pPr>
            <a:endParaRPr dirty="0"/>
          </a:p>
        </p:txBody>
      </p:sp>
      <p:sp>
        <p:nvSpPr>
          <p:cNvPr id="401" name="Google Shape;401;ge6061e0853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e5f93f3e43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Attributes provide optional flexibility in selecting items and customers that TAM deals apply to. </a:t>
            </a:r>
            <a:endParaRPr sz="1200" dirty="0"/>
          </a:p>
          <a:p>
            <a:pPr marL="0" lvl="0" indent="0" algn="l" rtl="0">
              <a:spcBef>
                <a:spcPts val="0"/>
              </a:spcBef>
              <a:spcAft>
                <a:spcPts val="0"/>
              </a:spcAft>
              <a:buNone/>
            </a:pPr>
            <a:endParaRPr sz="1200" dirty="0"/>
          </a:p>
          <a:p>
            <a:pPr marL="0" lvl="0" indent="0" algn="l" rtl="0">
              <a:spcBef>
                <a:spcPts val="0"/>
              </a:spcBef>
              <a:spcAft>
                <a:spcPts val="0"/>
              </a:spcAft>
              <a:buClr>
                <a:schemeClr val="dk1"/>
              </a:buClr>
              <a:buSzPts val="1100"/>
              <a:buFont typeface="Arial"/>
              <a:buNone/>
            </a:pPr>
            <a:r>
              <a:rPr lang="en" sz="1200" dirty="0"/>
              <a:t>Specify attributes on items and customers, then define analysis groups based on selected attributes.</a:t>
            </a:r>
            <a:endParaRPr sz="1200"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Clr>
                <a:schemeClr val="dk1"/>
              </a:buClr>
              <a:buSzPts val="1100"/>
              <a:buFont typeface="Arial"/>
              <a:buNone/>
            </a:pPr>
            <a:r>
              <a:rPr lang="en" sz="1200" b="1" i="1" dirty="0"/>
              <a:t>Note:</a:t>
            </a:r>
            <a:r>
              <a:rPr lang="en" sz="1200" dirty="0"/>
              <a:t> Attribute is a general concept used elsewhere in the system. Not all the attribute-related programs, setups, and fields apply to TAM.</a:t>
            </a:r>
            <a:endParaRPr sz="1200"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Clr>
                <a:schemeClr val="dk1"/>
              </a:buClr>
              <a:buSzPts val="1100"/>
              <a:buFont typeface="Arial"/>
              <a:buNone/>
            </a:pPr>
            <a:r>
              <a:rPr lang="en" sz="1200" dirty="0"/>
              <a:t>Some common attribute examples include choosing to differentiate customers by attributes such as industry, region, number of employees, or any other characteristics. For items, attributes might include color, size, seasonality, and so on.</a:t>
            </a:r>
            <a:endParaRPr sz="1200" dirty="0"/>
          </a:p>
          <a:p>
            <a:pPr marL="0" lvl="0" indent="0" algn="l" rtl="0">
              <a:spcBef>
                <a:spcPts val="0"/>
              </a:spcBef>
              <a:spcAft>
                <a:spcPts val="0"/>
              </a:spcAft>
              <a:buNone/>
            </a:pPr>
            <a:endParaRPr dirty="0"/>
          </a:p>
        </p:txBody>
      </p:sp>
      <p:sp>
        <p:nvSpPr>
          <p:cNvPr id="409" name="Google Shape;409;ge5f93f3e43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e5f93f3e43_0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rPr>
              <a:t>Attributes allow users to define additional qualifiers which further differentiate and categorize both Items and Customers. Attributes can then be used to filter on reports, browses and when defining Customer and Item Groups.</a:t>
            </a:r>
            <a:endParaRPr sz="1200"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Use Attribute Definitions to first define an attribute for customer or item usage.</a:t>
            </a:r>
            <a:endParaRPr sz="1200" dirty="0">
              <a:solidFill>
                <a:schemeClr val="dk1"/>
              </a:solidFill>
            </a:endParaRPr>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Set up attributes </a:t>
            </a:r>
            <a:r>
              <a:rPr lang="en" sz="1200" dirty="0" smtClean="0"/>
              <a:t>using </a:t>
            </a:r>
            <a:r>
              <a:rPr lang="en" sz="1200" b="1" dirty="0" smtClean="0">
                <a:solidFill>
                  <a:schemeClr val="dk1"/>
                </a:solidFill>
              </a:rPr>
              <a:t>Attribute Definitions</a:t>
            </a:r>
            <a:r>
              <a:rPr lang="en" sz="1200" b="0" dirty="0" smtClean="0"/>
              <a:t>,</a:t>
            </a:r>
            <a:r>
              <a:rPr lang="en" sz="1200" dirty="0" smtClean="0"/>
              <a:t> </a:t>
            </a:r>
            <a:r>
              <a:rPr lang="en" sz="1200" dirty="0"/>
              <a:t>then associate them with customers or items as needed.</a:t>
            </a:r>
            <a:endParaRPr sz="1200" dirty="0"/>
          </a:p>
        </p:txBody>
      </p:sp>
      <p:sp>
        <p:nvSpPr>
          <p:cNvPr id="417" name="Google Shape;417;ge5f93f3e43_0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fc721a1e6b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Once Attribute Definitions have been set up, specify the values available for that attribute using the appropriate program (typically using either </a:t>
            </a:r>
            <a:r>
              <a:rPr lang="en" sz="1200" b="1">
                <a:solidFill>
                  <a:schemeClr val="dk1"/>
                </a:solidFill>
              </a:rPr>
              <a:t>Attribute Validations</a:t>
            </a:r>
            <a:r>
              <a:rPr lang="en" sz="1200">
                <a:solidFill>
                  <a:schemeClr val="dk1"/>
                </a:solidFill>
              </a:rPr>
              <a:t> or </a:t>
            </a:r>
            <a:r>
              <a:rPr lang="en" sz="1200" b="1">
                <a:solidFill>
                  <a:schemeClr val="dk1"/>
                </a:solidFill>
              </a:rPr>
              <a:t>Generalized Codes</a:t>
            </a:r>
            <a:r>
              <a:rPr lang="en" sz="1200">
                <a:solidFill>
                  <a:schemeClr val="dk1"/>
                </a:solidFill>
              </a:rPr>
              <a:t>).</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Once the attributes and values are defined, then attach them to items using Items and to customers using Customers &gt; Domain Settings.</a:t>
            </a:r>
            <a:endParaRPr sz="1200">
              <a:solidFill>
                <a:schemeClr val="dk1"/>
              </a:solidFill>
            </a:endParaRPr>
          </a:p>
        </p:txBody>
      </p:sp>
      <p:sp>
        <p:nvSpPr>
          <p:cNvPr id="425" name="Google Shape;425;gfc721a1e6b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e6061e0853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Item attribute data can be maintained within the </a:t>
            </a:r>
            <a:r>
              <a:rPr lang="en" sz="1200" b="1">
                <a:solidFill>
                  <a:schemeClr val="dk1"/>
                </a:solidFill>
              </a:rPr>
              <a:t>Items</a:t>
            </a:r>
            <a:r>
              <a:rPr lang="en" sz="1200">
                <a:solidFill>
                  <a:schemeClr val="dk1"/>
                </a:solidFill>
              </a:rPr>
              <a:t> &gt; </a:t>
            </a:r>
            <a:r>
              <a:rPr lang="en" sz="1200" b="1">
                <a:solidFill>
                  <a:schemeClr val="dk1"/>
                </a:solidFill>
              </a:rPr>
              <a:t>Main</a:t>
            </a:r>
            <a:r>
              <a:rPr lang="en" sz="1200">
                <a:solidFill>
                  <a:schemeClr val="dk1"/>
                </a:solidFill>
              </a:rPr>
              <a:t> &gt; </a:t>
            </a:r>
            <a:r>
              <a:rPr lang="en" sz="1200" b="1">
                <a:solidFill>
                  <a:schemeClr val="dk1"/>
                </a:solidFill>
              </a:rPr>
              <a:t>Attributes Panel</a:t>
            </a:r>
            <a:r>
              <a:rPr lang="en" sz="1200">
                <a:solidFill>
                  <a:schemeClr val="dk1"/>
                </a:solidFill>
              </a:rPr>
              <a:t>.</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The system displays default values set up in Attribute Definitions. You can update the Value field only if the Allow Modification option is selected in the Attribute Category Link panel of the definition.</a:t>
            </a:r>
            <a:endParaRPr sz="1200">
              <a:solidFill>
                <a:schemeClr val="dk1"/>
              </a:solidFill>
            </a:endParaRPr>
          </a:p>
        </p:txBody>
      </p:sp>
      <p:sp>
        <p:nvSpPr>
          <p:cNvPr id="434" name="Google Shape;434;ge6061e0853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e6061e0853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Customer attribute data can be maintained within the </a:t>
            </a:r>
            <a:r>
              <a:rPr lang="en" sz="1200" b="1"/>
              <a:t>Customers</a:t>
            </a:r>
            <a:r>
              <a:rPr lang="en" sz="1200"/>
              <a:t> &gt; </a:t>
            </a:r>
            <a:r>
              <a:rPr lang="en" sz="1200" b="1"/>
              <a:t>Customer Domain Settings</a:t>
            </a:r>
            <a:r>
              <a:rPr lang="en" sz="1200"/>
              <a:t> &gt; </a:t>
            </a:r>
            <a:r>
              <a:rPr lang="en" sz="1200" b="1"/>
              <a:t>Details</a:t>
            </a:r>
            <a:r>
              <a:rPr lang="en" sz="1200"/>
              <a:t> &gt; </a:t>
            </a:r>
            <a:r>
              <a:rPr lang="en" sz="1200" b="1"/>
              <a:t>Attributes Panel</a:t>
            </a:r>
            <a:r>
              <a:rPr lang="en" sz="1200"/>
              <a: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solidFill>
                  <a:schemeClr val="dk1"/>
                </a:solidFill>
              </a:rPr>
              <a:t>The system displays default values set up in </a:t>
            </a:r>
            <a:r>
              <a:rPr lang="en" sz="1200" b="1">
                <a:solidFill>
                  <a:schemeClr val="dk1"/>
                </a:solidFill>
              </a:rPr>
              <a:t>Attribute Definitions</a:t>
            </a:r>
            <a:r>
              <a:rPr lang="en" sz="1200">
                <a:solidFill>
                  <a:schemeClr val="dk1"/>
                </a:solidFill>
              </a:rPr>
              <a:t>. You can update the Value field only if the Allow Modification option is selected in the Attribute Category Link panel of the definition.</a:t>
            </a:r>
            <a:endParaRPr sz="1200"/>
          </a:p>
        </p:txBody>
      </p:sp>
      <p:sp>
        <p:nvSpPr>
          <p:cNvPr id="442" name="Google Shape;442;ge6061e0853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e6061e0853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e6061e0853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600"/>
              </a:spcBef>
              <a:spcAft>
                <a:spcPts val="0"/>
              </a:spcAft>
              <a:buClr>
                <a:schemeClr val="dk1"/>
              </a:buClr>
              <a:buSzPts val="1100"/>
              <a:buFont typeface="Arial"/>
              <a:buNone/>
            </a:pPr>
            <a:r>
              <a:rPr lang="en" sz="1200" dirty="0">
                <a:solidFill>
                  <a:schemeClr val="dk1"/>
                </a:solidFill>
              </a:rPr>
              <a:t>Use </a:t>
            </a:r>
            <a:r>
              <a:rPr lang="en" sz="1200" b="1" dirty="0">
                <a:solidFill>
                  <a:schemeClr val="dk1"/>
                </a:solidFill>
              </a:rPr>
              <a:t>Analysis Groups</a:t>
            </a:r>
            <a:r>
              <a:rPr lang="en" sz="1200" dirty="0">
                <a:solidFill>
                  <a:schemeClr val="dk1"/>
                </a:solidFill>
              </a:rPr>
              <a:t> to define groups of customers and/or items that TAM promotions or contracts can apply to. Attaching a group provides an efficient means to define a promotion or contract for many customers/items; as membership fluctuates in the group, so then do the customers/items that apply to a promotion or contract that references that group.</a:t>
            </a:r>
            <a:endParaRPr sz="1200" dirty="0">
              <a:solidFill>
                <a:schemeClr val="dk1"/>
              </a:solidFill>
            </a:endParaRPr>
          </a:p>
          <a:p>
            <a:pPr marL="0" lvl="0" indent="0" algn="l" rtl="0">
              <a:lnSpc>
                <a:spcPct val="115000"/>
              </a:lnSpc>
              <a:spcBef>
                <a:spcPts val="600"/>
              </a:spcBef>
              <a:spcAft>
                <a:spcPts val="0"/>
              </a:spcAft>
              <a:buSzPts val="1100"/>
              <a:buNone/>
            </a:pPr>
            <a:r>
              <a:rPr lang="en" sz="1200" dirty="0">
                <a:solidFill>
                  <a:schemeClr val="dk1"/>
                </a:solidFill>
              </a:rPr>
              <a:t>Analysis group membership can be static (composed of a specific list of items or customers with stated start and end membership dates) or dynamic (based on attributes that are applied to the item/customer master records). The analysis groups are used to filter group </a:t>
            </a:r>
            <a:r>
              <a:rPr lang="en" sz="1200" dirty="0" smtClean="0">
                <a:solidFill>
                  <a:schemeClr val="dk1"/>
                </a:solidFill>
              </a:rPr>
              <a:t>membership.</a:t>
            </a:r>
            <a:endParaRPr sz="1200" dirty="0"/>
          </a:p>
          <a:p>
            <a:pPr marL="0" lvl="0" indent="0" algn="l" rtl="0">
              <a:spcBef>
                <a:spcPts val="600"/>
              </a:spcBef>
              <a:spcAft>
                <a:spcPts val="0"/>
              </a:spcAft>
              <a:buNone/>
            </a:pPr>
            <a:r>
              <a:rPr lang="en" sz="1200" dirty="0"/>
              <a:t>Be careful that you do not define dynamic groups as wide open (all items, all customers); otherwise, expect potential performance issues at run-time price calculation.</a:t>
            </a:r>
            <a:endParaRPr sz="1200" dirty="0"/>
          </a:p>
        </p:txBody>
      </p:sp>
      <p:sp>
        <p:nvSpPr>
          <p:cNvPr id="451" name="Google Shape;451;ge6061e0853_0_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e6061e0853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141414"/>
              </a:buClr>
              <a:buSzPts val="1200"/>
              <a:buChar char="●"/>
            </a:pPr>
            <a:r>
              <a:rPr lang="en" sz="1200" dirty="0">
                <a:solidFill>
                  <a:srgbClr val="141414"/>
                </a:solidFill>
              </a:rPr>
              <a:t>Browse selection on ‘standard’ fields and attributes</a:t>
            </a:r>
            <a:endParaRPr sz="1200" dirty="0">
              <a:solidFill>
                <a:srgbClr val="141414"/>
              </a:solidFill>
            </a:endParaRPr>
          </a:p>
          <a:p>
            <a:pPr marL="457200" lvl="0" indent="-304800" algn="l" rtl="0">
              <a:spcBef>
                <a:spcPts val="0"/>
              </a:spcBef>
              <a:spcAft>
                <a:spcPts val="0"/>
              </a:spcAft>
              <a:buClr>
                <a:srgbClr val="141414"/>
              </a:buClr>
              <a:buSzPts val="1200"/>
              <a:buChar char="●"/>
            </a:pPr>
            <a:r>
              <a:rPr lang="en" sz="1200" dirty="0">
                <a:solidFill>
                  <a:srgbClr val="141414"/>
                </a:solidFill>
              </a:rPr>
              <a:t>Static Group Members may have a Start and End Date defining membership effectivity</a:t>
            </a:r>
            <a:endParaRPr sz="1200" dirty="0">
              <a:solidFill>
                <a:srgbClr val="141414"/>
              </a:solidFill>
            </a:endParaRPr>
          </a:p>
          <a:p>
            <a:pPr marL="457200" lvl="0" indent="-304800" algn="l" rtl="0">
              <a:spcBef>
                <a:spcPts val="0"/>
              </a:spcBef>
              <a:spcAft>
                <a:spcPts val="0"/>
              </a:spcAft>
              <a:buClr>
                <a:srgbClr val="141414"/>
              </a:buClr>
              <a:buSzPts val="1200"/>
              <a:buChar char="●"/>
            </a:pPr>
            <a:r>
              <a:rPr lang="en" sz="1200" dirty="0">
                <a:solidFill>
                  <a:srgbClr val="141414"/>
                </a:solidFill>
              </a:rPr>
              <a:t>Groups can either be Static or Dynamic</a:t>
            </a:r>
            <a:endParaRPr sz="1200" dirty="0">
              <a:solidFill>
                <a:srgbClr val="141414"/>
              </a:solidFill>
            </a:endParaRPr>
          </a:p>
          <a:p>
            <a:pPr marL="0" lvl="0" indent="0" algn="l" rtl="0">
              <a:spcBef>
                <a:spcPts val="0"/>
              </a:spcBef>
              <a:spcAft>
                <a:spcPts val="0"/>
              </a:spcAft>
              <a:buClr>
                <a:schemeClr val="dk1"/>
              </a:buClr>
              <a:buSzPts val="1100"/>
              <a:buFont typeface="Arial"/>
              <a:buNone/>
            </a:pPr>
            <a:endParaRPr dirty="0">
              <a:solidFill>
                <a:srgbClr val="141414"/>
              </a:solidFill>
            </a:endParaRPr>
          </a:p>
          <a:p>
            <a:pPr marL="0" lvl="0" indent="0" algn="l" rtl="0">
              <a:spcBef>
                <a:spcPts val="0"/>
              </a:spcBef>
              <a:spcAft>
                <a:spcPts val="0"/>
              </a:spcAft>
              <a:buNone/>
            </a:pPr>
            <a:endParaRPr dirty="0">
              <a:solidFill>
                <a:srgbClr val="141414"/>
              </a:solidFill>
            </a:endParaRPr>
          </a:p>
          <a:p>
            <a:pPr marL="0" lvl="0" indent="0" algn="l" rtl="0">
              <a:spcBef>
                <a:spcPts val="0"/>
              </a:spcBef>
              <a:spcAft>
                <a:spcPts val="0"/>
              </a:spcAft>
              <a:buClr>
                <a:schemeClr val="dk1"/>
              </a:buClr>
              <a:buFont typeface="Arial"/>
              <a:buNone/>
            </a:pPr>
            <a:endParaRPr dirty="0">
              <a:solidFill>
                <a:srgbClr val="141414"/>
              </a:solidFill>
            </a:endParaRPr>
          </a:p>
        </p:txBody>
      </p:sp>
      <p:sp>
        <p:nvSpPr>
          <p:cNvPr id="459" name="Google Shape;459;ge6061e0853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fc721a1e6b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200">
                <a:solidFill>
                  <a:schemeClr val="dk1"/>
                </a:solidFill>
              </a:rPr>
              <a:t>When rejecting TAM claims, a reason code must be attached. Define valid claim reason codes in </a:t>
            </a:r>
            <a:r>
              <a:rPr lang="en" sz="1200" b="1">
                <a:solidFill>
                  <a:schemeClr val="dk1"/>
                </a:solidFill>
              </a:rPr>
              <a:t>Reason Codes</a:t>
            </a:r>
            <a:r>
              <a:rPr lang="en" sz="1200">
                <a:solidFill>
                  <a:schemeClr val="dk1"/>
                </a:solidFill>
              </a:rPr>
              <a:t>.</a:t>
            </a:r>
            <a:endParaRPr sz="1200">
              <a:solidFill>
                <a:schemeClr val="dk1"/>
              </a:solidFill>
            </a:endParaRPr>
          </a:p>
          <a:p>
            <a:pPr marL="0" lvl="0" indent="0" algn="l" rtl="0">
              <a:lnSpc>
                <a:spcPct val="115000"/>
              </a:lnSpc>
              <a:spcBef>
                <a:spcPts val="600"/>
              </a:spcBef>
              <a:spcAft>
                <a:spcPts val="0"/>
              </a:spcAft>
              <a:buNone/>
            </a:pPr>
            <a:r>
              <a:rPr lang="en" sz="1200" b="1" i="1">
                <a:solidFill>
                  <a:schemeClr val="dk1"/>
                </a:solidFill>
              </a:rPr>
              <a:t>Note</a:t>
            </a:r>
            <a:r>
              <a:rPr lang="en" sz="1200" b="1">
                <a:solidFill>
                  <a:schemeClr val="dk1"/>
                </a:solidFill>
              </a:rPr>
              <a:t>: </a:t>
            </a:r>
            <a:r>
              <a:rPr lang="en" sz="1200">
                <a:solidFill>
                  <a:schemeClr val="dk1"/>
                </a:solidFill>
              </a:rPr>
              <a:t>If you do not want to define specific reason codes, then at a minimum, you must define a &lt;blank&gt; value for a claim reason code. To do so, access </a:t>
            </a:r>
            <a:r>
              <a:rPr lang="en" sz="1200" b="1">
                <a:solidFill>
                  <a:schemeClr val="dk1"/>
                </a:solidFill>
              </a:rPr>
              <a:t>Reason Codes</a:t>
            </a:r>
            <a:r>
              <a:rPr lang="en" sz="1200">
                <a:solidFill>
                  <a:schemeClr val="dk1"/>
                </a:solidFill>
              </a:rPr>
              <a:t> and create a record where Reason Type = Claim, and Reason = &lt;blank&gt;.</a:t>
            </a:r>
            <a:endParaRPr sz="1200">
              <a:solidFill>
                <a:srgbClr val="141414"/>
              </a:solidFill>
            </a:endParaRPr>
          </a:p>
          <a:p>
            <a:pPr marL="0" lvl="0" indent="0" algn="l" rtl="0">
              <a:spcBef>
                <a:spcPts val="600"/>
              </a:spcBef>
              <a:spcAft>
                <a:spcPts val="0"/>
              </a:spcAft>
              <a:buNone/>
            </a:pPr>
            <a:endParaRPr>
              <a:solidFill>
                <a:srgbClr val="141414"/>
              </a:solidFill>
            </a:endParaRPr>
          </a:p>
          <a:p>
            <a:pPr marL="0" lvl="0" indent="0" algn="l" rtl="0">
              <a:spcBef>
                <a:spcPts val="0"/>
              </a:spcBef>
              <a:spcAft>
                <a:spcPts val="0"/>
              </a:spcAft>
              <a:buNone/>
            </a:pPr>
            <a:endParaRPr>
              <a:solidFill>
                <a:srgbClr val="141414"/>
              </a:solidFill>
            </a:endParaRPr>
          </a:p>
        </p:txBody>
      </p:sp>
      <p:sp>
        <p:nvSpPr>
          <p:cNvPr id="466" name="Google Shape;466;gfc721a1e6b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fc721a1e6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fc721a1e6b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a:t>This training guide is intended to supplement the </a:t>
            </a:r>
            <a:r>
              <a:rPr lang="en" sz="1200" dirty="0" smtClean="0"/>
              <a:t>robust QAD Online Help </a:t>
            </a:r>
            <a:r>
              <a:rPr lang="en" sz="1200" dirty="0"/>
              <a:t>area for Trade Activity Management. The slides that follow </a:t>
            </a:r>
            <a:r>
              <a:rPr lang="en" sz="1200" dirty="0" smtClean="0"/>
              <a:t>refer to </a:t>
            </a:r>
            <a:r>
              <a:rPr lang="en" sz="1200" dirty="0"/>
              <a:t>the </a:t>
            </a:r>
            <a:r>
              <a:rPr lang="en" sz="1200" dirty="0" smtClean="0"/>
              <a:t>appropriate </a:t>
            </a:r>
            <a:r>
              <a:rPr lang="en" sz="1200" dirty="0"/>
              <a:t>sections in the online help for each topic; please regard the </a:t>
            </a:r>
            <a:r>
              <a:rPr lang="en" sz="1200" dirty="0" smtClean="0"/>
              <a:t>online </a:t>
            </a:r>
            <a:r>
              <a:rPr lang="en" sz="1200" dirty="0"/>
              <a:t>help as you would a user guide and take the time to review each section where every field and feature has </a:t>
            </a:r>
            <a:r>
              <a:rPr lang="en" sz="1200" dirty="0" smtClean="0"/>
              <a:t>been </a:t>
            </a:r>
            <a:r>
              <a:rPr lang="en" sz="1200" dirty="0"/>
              <a:t>covered in detail and depth. Consider the online help a valuable resource for understanding QAD TAM and refer to it as needed.</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To pass the multiple choice certification for QAD TAM, a thorough review of each area of this product as described in the online help will be necessary to achieve a passing score. </a:t>
            </a:r>
            <a:endParaRPr sz="1200" dirty="0"/>
          </a:p>
        </p:txBody>
      </p:sp>
      <p:sp>
        <p:nvSpPr>
          <p:cNvPr id="253" name="Google Shape;253;gfc721a1e6b_0_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e6061e0853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ge6061e0853_0_1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600"/>
              </a:spcBef>
              <a:spcAft>
                <a:spcPts val="0"/>
              </a:spcAft>
              <a:buClr>
                <a:schemeClr val="dk1"/>
              </a:buClr>
              <a:buSzPts val="1100"/>
              <a:buFont typeface="Arial"/>
              <a:buNone/>
            </a:pPr>
            <a:r>
              <a:rPr lang="en" sz="1200" dirty="0">
                <a:solidFill>
                  <a:schemeClr val="dk1"/>
                </a:solidFill>
              </a:rPr>
              <a:t>You must enable TAM in order to successfully use it. Use </a:t>
            </a:r>
            <a:r>
              <a:rPr lang="en" sz="1200" b="1" dirty="0">
                <a:solidFill>
                  <a:schemeClr val="dk1"/>
                </a:solidFill>
              </a:rPr>
              <a:t>TAM Control</a:t>
            </a:r>
            <a:r>
              <a:rPr lang="en" sz="1200" dirty="0">
                <a:solidFill>
                  <a:schemeClr val="dk1"/>
                </a:solidFill>
              </a:rPr>
              <a:t> to enable the functionality on the domain level, control some elements of system behavior, and specify daybooks and default account information used in transaction processing.</a:t>
            </a:r>
            <a:endParaRPr sz="1200" dirty="0">
              <a:solidFill>
                <a:schemeClr val="dk1"/>
              </a:solidFill>
            </a:endParaRPr>
          </a:p>
          <a:p>
            <a:pPr marL="0" lvl="0" indent="0" algn="l" rtl="0">
              <a:lnSpc>
                <a:spcPct val="115000"/>
              </a:lnSpc>
              <a:spcBef>
                <a:spcPts val="600"/>
              </a:spcBef>
              <a:spcAft>
                <a:spcPts val="0"/>
              </a:spcAft>
              <a:buClr>
                <a:schemeClr val="dk1"/>
              </a:buClr>
              <a:buSzPts val="1100"/>
              <a:buFont typeface="Arial"/>
              <a:buNone/>
            </a:pPr>
            <a:r>
              <a:rPr lang="en" sz="1200" dirty="0">
                <a:solidFill>
                  <a:schemeClr val="dk1"/>
                </a:solidFill>
              </a:rPr>
              <a:t>If you have upgraded data from an environment without TAM, the Enable button will convert existing pricing data to the advanced pricing format. Once enabled within your system, it cannot be manually disabled.</a:t>
            </a:r>
            <a:endParaRPr sz="1200" dirty="0">
              <a:solidFill>
                <a:schemeClr val="dk1"/>
              </a:solidFill>
            </a:endParaRPr>
          </a:p>
          <a:p>
            <a:pPr marL="0" lvl="0" indent="0" algn="l" rtl="0">
              <a:lnSpc>
                <a:spcPct val="115000"/>
              </a:lnSpc>
              <a:spcBef>
                <a:spcPts val="600"/>
              </a:spcBef>
              <a:spcAft>
                <a:spcPts val="0"/>
              </a:spcAft>
              <a:buClr>
                <a:schemeClr val="dk1"/>
              </a:buClr>
              <a:buSzPts val="1100"/>
              <a:buFont typeface="Arial"/>
              <a:buNone/>
            </a:pPr>
            <a:r>
              <a:rPr lang="en" sz="1200" dirty="0">
                <a:solidFill>
                  <a:schemeClr val="dk1"/>
                </a:solidFill>
              </a:rPr>
              <a:t>Once TAM is enabled via the Enable TAM field, the system uses Advanced Pricing instead of Best Pricing logic.</a:t>
            </a:r>
            <a:endParaRPr sz="1200" dirty="0">
              <a:solidFill>
                <a:schemeClr val="dk1"/>
              </a:solidFill>
            </a:endParaRPr>
          </a:p>
          <a:p>
            <a:pPr marL="0" lvl="0" indent="0" algn="l" rtl="0">
              <a:lnSpc>
                <a:spcPct val="115000"/>
              </a:lnSpc>
              <a:spcBef>
                <a:spcPts val="600"/>
              </a:spcBef>
              <a:spcAft>
                <a:spcPts val="0"/>
              </a:spcAft>
              <a:buClr>
                <a:schemeClr val="dk1"/>
              </a:buClr>
              <a:buSzPts val="1100"/>
              <a:buFont typeface="Arial"/>
              <a:buNone/>
            </a:pPr>
            <a:r>
              <a:rPr lang="en" sz="1200" b="1" i="1" dirty="0">
                <a:solidFill>
                  <a:schemeClr val="dk1"/>
                </a:solidFill>
              </a:rPr>
              <a:t>Note</a:t>
            </a:r>
            <a:r>
              <a:rPr lang="en" sz="1200" b="1" dirty="0">
                <a:solidFill>
                  <a:schemeClr val="dk1"/>
                </a:solidFill>
              </a:rPr>
              <a:t>: </a:t>
            </a:r>
            <a:r>
              <a:rPr lang="en" sz="1200" dirty="0">
                <a:solidFill>
                  <a:schemeClr val="dk1"/>
                </a:solidFill>
              </a:rPr>
              <a:t>TAM must be enabled in order to save a TAM promotion or contract in an Open status.</a:t>
            </a:r>
            <a:endParaRPr sz="1200" dirty="0">
              <a:solidFill>
                <a:schemeClr val="dk1"/>
              </a:solidFill>
            </a:endParaRPr>
          </a:p>
          <a:p>
            <a:pPr marL="0" marR="0" lvl="0" indent="0" algn="l" rtl="0">
              <a:lnSpc>
                <a:spcPct val="80000"/>
              </a:lnSpc>
              <a:spcBef>
                <a:spcPts val="600"/>
              </a:spcBef>
              <a:spcAft>
                <a:spcPts val="0"/>
              </a:spcAft>
              <a:buClr>
                <a:schemeClr val="dk1"/>
              </a:buClr>
              <a:buSzPts val="390"/>
              <a:buFont typeface="Calibri"/>
              <a:buNone/>
            </a:pPr>
            <a:r>
              <a:rPr lang="en" sz="1200" dirty="0">
                <a:solidFill>
                  <a:schemeClr val="dk1"/>
                </a:solidFill>
              </a:rPr>
              <a:t>For more information on the fields seen here, please refer to the online help documentation </a:t>
            </a:r>
            <a:r>
              <a:rPr lang="en" sz="1200" dirty="0" smtClean="0">
                <a:solidFill>
                  <a:schemeClr val="dk1"/>
                </a:solidFill>
              </a:rPr>
              <a:t>for </a:t>
            </a:r>
            <a:r>
              <a:rPr lang="en" sz="1200" b="1" dirty="0" smtClean="0">
                <a:solidFill>
                  <a:schemeClr val="dk1"/>
                </a:solidFill>
              </a:rPr>
              <a:t>TAM Control</a:t>
            </a:r>
            <a:r>
              <a:rPr lang="en" sz="1200" dirty="0" smtClean="0">
                <a:solidFill>
                  <a:schemeClr val="dk1"/>
                </a:solidFill>
              </a:rPr>
              <a:t>.</a:t>
            </a:r>
            <a:endParaRPr sz="1200" dirty="0">
              <a:solidFill>
                <a:schemeClr val="dk1"/>
              </a:solidFill>
            </a:endParaRPr>
          </a:p>
        </p:txBody>
      </p:sp>
      <p:sp>
        <p:nvSpPr>
          <p:cNvPr id="474" name="Google Shape;474;ge6061e0853_0_1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e6061e0853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Define TAM Sequences in </a:t>
            </a:r>
            <a:r>
              <a:rPr lang="en" sz="1200" b="1"/>
              <a:t>Number Ranges</a:t>
            </a:r>
            <a:r>
              <a:rPr lang="en" sz="1200"/>
              <a:t> for:</a:t>
            </a:r>
            <a:endParaRPr sz="1200"/>
          </a:p>
          <a:p>
            <a:pPr marL="457200" lvl="0" indent="-304800" algn="l" rtl="0">
              <a:lnSpc>
                <a:spcPct val="115000"/>
              </a:lnSpc>
              <a:spcBef>
                <a:spcPts val="300"/>
              </a:spcBef>
              <a:spcAft>
                <a:spcPts val="0"/>
              </a:spcAft>
              <a:buSzPts val="1200"/>
              <a:buChar char="●"/>
            </a:pPr>
            <a:r>
              <a:rPr lang="en" sz="1200"/>
              <a:t>1.ACCRRUN - TAM Accrual Run code</a:t>
            </a:r>
            <a:endParaRPr sz="1200"/>
          </a:p>
          <a:p>
            <a:pPr marL="457200" lvl="0" indent="-304800" algn="l" rtl="0">
              <a:lnSpc>
                <a:spcPct val="115000"/>
              </a:lnSpc>
              <a:spcBef>
                <a:spcPts val="0"/>
              </a:spcBef>
              <a:spcAft>
                <a:spcPts val="0"/>
              </a:spcAft>
              <a:buSzPts val="1200"/>
              <a:buChar char="●"/>
            </a:pPr>
            <a:r>
              <a:rPr lang="en" sz="1200"/>
              <a:t>2.CLAIM - TAM Claim code</a:t>
            </a:r>
            <a:endParaRPr sz="1200"/>
          </a:p>
          <a:p>
            <a:pPr marL="457200" lvl="0" indent="-304800" algn="l" rtl="0">
              <a:lnSpc>
                <a:spcPct val="115000"/>
              </a:lnSpc>
              <a:spcBef>
                <a:spcPts val="0"/>
              </a:spcBef>
              <a:spcAft>
                <a:spcPts val="0"/>
              </a:spcAft>
              <a:buSzPts val="1200"/>
              <a:buChar char="●"/>
            </a:pPr>
            <a:r>
              <a:rPr lang="en" sz="1200"/>
              <a:t>3.CLAIMRUN - TAM Claim Run code (used when generating TAM claims)</a:t>
            </a:r>
            <a:endParaRPr sz="1200"/>
          </a:p>
          <a:p>
            <a:pPr marL="457200" lvl="0" indent="-304800" algn="l" rtl="0">
              <a:lnSpc>
                <a:spcPct val="115000"/>
              </a:lnSpc>
              <a:spcBef>
                <a:spcPts val="0"/>
              </a:spcBef>
              <a:spcAft>
                <a:spcPts val="0"/>
              </a:spcAft>
              <a:buSzPts val="1200"/>
              <a:buChar char="●"/>
            </a:pPr>
            <a:r>
              <a:rPr lang="en" sz="1200"/>
              <a:t>4.CONTRACT - TAM Contract code</a:t>
            </a:r>
            <a:endParaRPr sz="1200"/>
          </a:p>
          <a:p>
            <a:pPr marL="457200" lvl="0" indent="-304800" algn="l" rtl="0">
              <a:lnSpc>
                <a:spcPct val="115000"/>
              </a:lnSpc>
              <a:spcBef>
                <a:spcPts val="0"/>
              </a:spcBef>
              <a:spcAft>
                <a:spcPts val="0"/>
              </a:spcAft>
              <a:buSzPts val="1200"/>
              <a:buChar char="●"/>
            </a:pPr>
            <a:r>
              <a:rPr lang="en" sz="1200"/>
              <a:t>5.INDADDR - Indirect Address code</a:t>
            </a:r>
            <a:endParaRPr sz="1200"/>
          </a:p>
          <a:p>
            <a:pPr marL="457200" lvl="0" indent="-304800" algn="l" rtl="0">
              <a:lnSpc>
                <a:spcPct val="115000"/>
              </a:lnSpc>
              <a:spcBef>
                <a:spcPts val="0"/>
              </a:spcBef>
              <a:spcAft>
                <a:spcPts val="0"/>
              </a:spcAft>
              <a:buSzPts val="1200"/>
              <a:buChar char="●"/>
            </a:pPr>
            <a:r>
              <a:rPr lang="en" sz="1200"/>
              <a:t>6.INDSALES - TAM Indirect Sales trace code</a:t>
            </a:r>
            <a:endParaRPr sz="1200"/>
          </a:p>
          <a:p>
            <a:pPr marL="457200" lvl="0" indent="-304800" algn="l" rtl="0">
              <a:lnSpc>
                <a:spcPct val="115000"/>
              </a:lnSpc>
              <a:spcBef>
                <a:spcPts val="0"/>
              </a:spcBef>
              <a:spcAft>
                <a:spcPts val="0"/>
              </a:spcAft>
              <a:buSzPts val="1200"/>
              <a:buChar char="●"/>
            </a:pPr>
            <a:r>
              <a:rPr lang="en" sz="1200"/>
              <a:t>7.PROMO - TAM Promotion code</a:t>
            </a:r>
            <a:endParaRPr sz="1200"/>
          </a:p>
          <a:p>
            <a:pPr marL="0" lvl="0" indent="0" algn="l" rtl="0">
              <a:spcBef>
                <a:spcPts val="30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482" name="Google Shape;482;ge6061e0853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e6061e0853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e6061e0853_0_1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rPr>
              <a:t>This process map can be accessed via the help icon in the QAD Web UI.</a:t>
            </a:r>
            <a:endParaRPr sz="1200" dirty="0"/>
          </a:p>
          <a:p>
            <a:pPr marL="0" lvl="0" indent="0" algn="l" rtl="0">
              <a:spcBef>
                <a:spcPts val="0"/>
              </a:spcBef>
              <a:spcAft>
                <a:spcPts val="0"/>
              </a:spcAft>
              <a:buNone/>
            </a:pPr>
            <a:endParaRPr sz="1200" dirty="0"/>
          </a:p>
          <a:p>
            <a:pPr marL="0" lvl="0" indent="0" algn="l" rtl="0">
              <a:spcBef>
                <a:spcPts val="0"/>
              </a:spcBef>
              <a:spcAft>
                <a:spcPts val="0"/>
              </a:spcAft>
              <a:buClr>
                <a:srgbClr val="000000"/>
              </a:buClr>
              <a:buFont typeface="Arial"/>
              <a:buNone/>
            </a:pPr>
            <a:r>
              <a:rPr lang="en" sz="1200" dirty="0"/>
              <a:t>For more details on the TAM setup process, refer </a:t>
            </a:r>
            <a:r>
              <a:rPr lang="en" sz="1200" dirty="0" smtClean="0"/>
              <a:t>to TAM Setup in </a:t>
            </a:r>
            <a:r>
              <a:rPr lang="en" sz="1200" dirty="0"/>
              <a:t>the online help.</a:t>
            </a:r>
            <a:endParaRPr sz="1200" dirty="0"/>
          </a:p>
        </p:txBody>
      </p:sp>
      <p:sp>
        <p:nvSpPr>
          <p:cNvPr id="491" name="Google Shape;491;ge6061e0853_0_1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fc721a1e6b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gfc721a1e6b_0_3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gfc721a1e6b_0_3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fc721a1e6b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 sz="1200" dirty="0">
                <a:solidFill>
                  <a:schemeClr val="dk1"/>
                </a:solidFill>
              </a:rPr>
              <a:t>Agreement types are a way to assign TAM promotions and contracts a top-level specification; for example, promotions defined for seasonal launch. They are optionally associated with deal profiles in TAM Accounts in order to further delineate accounting information.</a:t>
            </a:r>
            <a:endParaRPr sz="1200" dirty="0">
              <a:solidFill>
                <a:schemeClr val="dk1"/>
              </a:solidFill>
            </a:endParaRPr>
          </a:p>
          <a:p>
            <a:pPr marL="0" lvl="0" indent="0" algn="l" rtl="0">
              <a:lnSpc>
                <a:spcPct val="95000"/>
              </a:lnSpc>
              <a:spcBef>
                <a:spcPts val="0"/>
              </a:spcBef>
              <a:spcAft>
                <a:spcPts val="0"/>
              </a:spcAft>
              <a:buNone/>
            </a:pPr>
            <a:endParaRPr sz="1200" dirty="0">
              <a:solidFill>
                <a:schemeClr val="dk1"/>
              </a:solidFill>
            </a:endParaRPr>
          </a:p>
          <a:p>
            <a:pPr marL="0" lvl="0" indent="0" algn="l" rtl="0">
              <a:lnSpc>
                <a:spcPct val="95000"/>
              </a:lnSpc>
              <a:spcBef>
                <a:spcPts val="0"/>
              </a:spcBef>
              <a:spcAft>
                <a:spcPts val="0"/>
              </a:spcAft>
              <a:buNone/>
            </a:pPr>
            <a:r>
              <a:rPr lang="en" sz="1200" dirty="0">
                <a:solidFill>
                  <a:schemeClr val="dk1"/>
                </a:solidFill>
              </a:rPr>
              <a:t>Every Promotion requires a promotion type set up in Agreement Types. They are:</a:t>
            </a:r>
            <a:endParaRPr sz="1200" dirty="0">
              <a:solidFill>
                <a:schemeClr val="dk1"/>
              </a:solidFill>
            </a:endParaRPr>
          </a:p>
          <a:p>
            <a:pPr marL="0" lvl="0" indent="0" algn="l" rtl="0">
              <a:lnSpc>
                <a:spcPct val="95000"/>
              </a:lnSpc>
              <a:spcBef>
                <a:spcPts val="0"/>
              </a:spcBef>
              <a:spcAft>
                <a:spcPts val="0"/>
              </a:spcAft>
              <a:buNone/>
            </a:pPr>
            <a:endParaRPr sz="1200" dirty="0">
              <a:solidFill>
                <a:schemeClr val="dk1"/>
              </a:solidFill>
            </a:endParaRPr>
          </a:p>
          <a:p>
            <a:pPr marL="457200" lvl="0" indent="-304800" algn="l" rtl="0">
              <a:lnSpc>
                <a:spcPct val="95000"/>
              </a:lnSpc>
              <a:spcBef>
                <a:spcPts val="0"/>
              </a:spcBef>
              <a:spcAft>
                <a:spcPts val="0"/>
              </a:spcAft>
              <a:buClr>
                <a:schemeClr val="dk1"/>
              </a:buClr>
              <a:buSzPts val="1200"/>
              <a:buChar char="●"/>
            </a:pPr>
            <a:r>
              <a:rPr lang="en" sz="1200" dirty="0">
                <a:solidFill>
                  <a:schemeClr val="dk1"/>
                </a:solidFill>
              </a:rPr>
              <a:t>Used to differentiate TAM promotions and contracts by type.</a:t>
            </a:r>
            <a:endParaRPr sz="1200" dirty="0">
              <a:solidFill>
                <a:schemeClr val="dk1"/>
              </a:solidFill>
            </a:endParaRPr>
          </a:p>
          <a:p>
            <a:pPr marL="457200" lvl="0" indent="-304800" algn="l" rtl="0">
              <a:lnSpc>
                <a:spcPct val="95000"/>
              </a:lnSpc>
              <a:spcBef>
                <a:spcPts val="0"/>
              </a:spcBef>
              <a:spcAft>
                <a:spcPts val="0"/>
              </a:spcAft>
              <a:buClr>
                <a:schemeClr val="dk1"/>
              </a:buClr>
              <a:buSzPts val="1200"/>
              <a:buChar char="●"/>
            </a:pPr>
            <a:r>
              <a:rPr lang="en" sz="1200" dirty="0">
                <a:solidFill>
                  <a:schemeClr val="dk1"/>
                </a:solidFill>
              </a:rPr>
              <a:t>Optionally associated with accounting information, in combination with deal profiles, using TAM Accounts.</a:t>
            </a:r>
            <a:endParaRPr sz="1200" dirty="0">
              <a:solidFill>
                <a:schemeClr val="dk1"/>
              </a:solidFill>
            </a:endParaRPr>
          </a:p>
          <a:p>
            <a:pPr marL="457200" lvl="0" indent="-304800" algn="l" rtl="0">
              <a:lnSpc>
                <a:spcPct val="95000"/>
              </a:lnSpc>
              <a:spcBef>
                <a:spcPts val="0"/>
              </a:spcBef>
              <a:spcAft>
                <a:spcPts val="0"/>
              </a:spcAft>
              <a:buClr>
                <a:schemeClr val="dk1"/>
              </a:buClr>
              <a:buSzPts val="1200"/>
              <a:buChar char="●"/>
            </a:pPr>
            <a:r>
              <a:rPr lang="en" sz="1200" dirty="0">
                <a:solidFill>
                  <a:schemeClr val="dk1"/>
                </a:solidFill>
              </a:rPr>
              <a:t>Mandatory on both TAM promotions and TAM contracts.</a:t>
            </a:r>
            <a:endParaRPr sz="1200" dirty="0">
              <a:solidFill>
                <a:schemeClr val="dk1"/>
              </a:solidFill>
            </a:endParaRPr>
          </a:p>
          <a:p>
            <a:pPr marL="0" lvl="0" indent="0" algn="l" rtl="0">
              <a:lnSpc>
                <a:spcPct val="95000"/>
              </a:lnSpc>
              <a:spcBef>
                <a:spcPts val="480"/>
              </a:spcBef>
              <a:spcAft>
                <a:spcPts val="0"/>
              </a:spcAft>
              <a:buNone/>
            </a:pPr>
            <a:endParaRPr sz="1200" dirty="0">
              <a:solidFill>
                <a:schemeClr val="dk1"/>
              </a:solidFill>
            </a:endParaRPr>
          </a:p>
          <a:p>
            <a:pPr marL="0" lvl="0" indent="0" algn="l" rtl="0">
              <a:lnSpc>
                <a:spcPct val="95000"/>
              </a:lnSpc>
              <a:spcBef>
                <a:spcPts val="480"/>
              </a:spcBef>
              <a:spcAft>
                <a:spcPts val="0"/>
              </a:spcAft>
              <a:buNone/>
            </a:pPr>
            <a:r>
              <a:rPr lang="en" sz="1200" dirty="0">
                <a:solidFill>
                  <a:schemeClr val="dk1"/>
                </a:solidFill>
              </a:rPr>
              <a:t>For more information, refer to the section </a:t>
            </a:r>
            <a:r>
              <a:rPr lang="en" sz="1200" dirty="0" smtClean="0">
                <a:solidFill>
                  <a:schemeClr val="dk1"/>
                </a:solidFill>
              </a:rPr>
              <a:t>on Agreement</a:t>
            </a:r>
            <a:r>
              <a:rPr lang="en" sz="1200" baseline="0" dirty="0" smtClean="0">
                <a:solidFill>
                  <a:schemeClr val="dk1"/>
                </a:solidFill>
              </a:rPr>
              <a:t> Types </a:t>
            </a:r>
            <a:r>
              <a:rPr lang="en" sz="1200" dirty="0" smtClean="0">
                <a:solidFill>
                  <a:schemeClr val="dk1"/>
                </a:solidFill>
              </a:rPr>
              <a:t>in </a:t>
            </a:r>
            <a:r>
              <a:rPr lang="en" sz="1200" dirty="0">
                <a:solidFill>
                  <a:schemeClr val="dk1"/>
                </a:solidFill>
              </a:rPr>
              <a:t>the online help.</a:t>
            </a:r>
            <a:endParaRPr sz="1200" dirty="0">
              <a:solidFill>
                <a:schemeClr val="dk1"/>
              </a:solidFill>
            </a:endParaRPr>
          </a:p>
          <a:p>
            <a:pPr marL="0" lvl="0" indent="0" algn="l" rtl="0">
              <a:lnSpc>
                <a:spcPct val="95000"/>
              </a:lnSpc>
              <a:spcBef>
                <a:spcPts val="480"/>
              </a:spcBef>
              <a:spcAft>
                <a:spcPts val="0"/>
              </a:spcAft>
              <a:buNone/>
            </a:pPr>
            <a:endParaRPr sz="1200" dirty="0">
              <a:solidFill>
                <a:schemeClr val="dk1"/>
              </a:solidFill>
            </a:endParaRPr>
          </a:p>
        </p:txBody>
      </p:sp>
      <p:sp>
        <p:nvSpPr>
          <p:cNvPr id="507" name="Google Shape;507;gfc721a1e6b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fc721a1e6b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gfc721a1e6b_0_3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a:solidFill>
                  <a:schemeClr val="dk1"/>
                </a:solidFill>
              </a:rPr>
              <a:t>Use Deal Profiles to create generalized templates for deals. Use the most common settings that your company associates with deals of a specific type. Then, apply the deal profile to a promotion or a contract by selecting it on the Deals tab in TAM Promotions  or TAM Contracts. </a:t>
            </a:r>
            <a:endParaRPr sz="1200"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None/>
            </a:pPr>
            <a:r>
              <a:rPr lang="en" sz="1200" dirty="0">
                <a:solidFill>
                  <a:schemeClr val="dk1"/>
                </a:solidFill>
              </a:rPr>
              <a:t>You can then update fields copied from the deal profile with promotion/contract-specific values and add eligible customers and items, discount percentages, item prices, contract pricing tiers, and so on.</a:t>
            </a:r>
            <a:endParaRPr sz="1200"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None/>
            </a:pPr>
            <a:r>
              <a:rPr lang="en" sz="1200" dirty="0">
                <a:solidFill>
                  <a:schemeClr val="dk1"/>
                </a:solidFill>
              </a:rPr>
              <a:t>The main panel of the screen includes fields that identify the profile and associate it with a category. The fields in the panel below relate directly to the indicated Deal Category field.</a:t>
            </a:r>
            <a:endParaRPr sz="1200"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None/>
            </a:pPr>
            <a:r>
              <a:rPr lang="en" sz="1200" dirty="0">
                <a:solidFill>
                  <a:schemeClr val="dk1"/>
                </a:solidFill>
              </a:rPr>
              <a:t>Some fields within this panel are relevant only when another field has a specific value; for example, the Freight Terms field applies only when Amount Type is Freight Terms. When a field does not apply, it displays in gray and cannot be updated.</a:t>
            </a:r>
            <a:endParaRPr sz="1200"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None/>
            </a:pPr>
            <a:r>
              <a:rPr lang="en" sz="1200" dirty="0">
                <a:solidFill>
                  <a:schemeClr val="dk1"/>
                </a:solidFill>
              </a:rPr>
              <a:t>See </a:t>
            </a:r>
            <a:r>
              <a:rPr lang="en" sz="1200" dirty="0" smtClean="0">
                <a:solidFill>
                  <a:schemeClr val="dk1"/>
                </a:solidFill>
              </a:rPr>
              <a:t>Deal</a:t>
            </a:r>
            <a:r>
              <a:rPr lang="en" sz="1200" baseline="0" dirty="0" smtClean="0">
                <a:solidFill>
                  <a:schemeClr val="dk1"/>
                </a:solidFill>
              </a:rPr>
              <a:t> Profiles </a:t>
            </a:r>
            <a:r>
              <a:rPr lang="en" sz="1200" dirty="0" smtClean="0">
                <a:solidFill>
                  <a:schemeClr val="dk1"/>
                </a:solidFill>
              </a:rPr>
              <a:t>in </a:t>
            </a:r>
            <a:r>
              <a:rPr lang="en" sz="1200" dirty="0">
                <a:solidFill>
                  <a:schemeClr val="dk1"/>
                </a:solidFill>
              </a:rPr>
              <a:t>the online help for more information on fields seen here.</a:t>
            </a:r>
            <a:endParaRPr sz="1200" dirty="0">
              <a:solidFill>
                <a:schemeClr val="dk1"/>
              </a:solidFill>
            </a:endParaRPr>
          </a:p>
          <a:p>
            <a:pPr marL="0" lvl="0" indent="0" algn="l" rtl="0">
              <a:spcBef>
                <a:spcPts val="0"/>
              </a:spcBef>
              <a:spcAft>
                <a:spcPts val="0"/>
              </a:spcAft>
              <a:buNone/>
            </a:pPr>
            <a:endParaRPr dirty="0"/>
          </a:p>
        </p:txBody>
      </p:sp>
      <p:sp>
        <p:nvSpPr>
          <p:cNvPr id="516" name="Google Shape;516;gfc721a1e6b_0_3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e6061e0853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e6061e0853_0_1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ge6061e0853_0_1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e6061e0853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Immediate Discount deals represent discounts that are found immediately during sales order/quote entry and are recorded into the general ledger once invoices post. </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They result in a price list being written into the system when the promotion is saved as status Open, and are visible in the </a:t>
            </a:r>
            <a:r>
              <a:rPr lang="en" sz="1200" b="1">
                <a:solidFill>
                  <a:schemeClr val="dk1"/>
                </a:solidFill>
              </a:rPr>
              <a:t>Price Lists</a:t>
            </a:r>
            <a:r>
              <a:rPr lang="en" sz="1200">
                <a:solidFill>
                  <a:schemeClr val="dk1"/>
                </a:solidFill>
              </a:rPr>
              <a:t> hybrid browse and </a:t>
            </a:r>
            <a:r>
              <a:rPr lang="en" sz="1200" b="1">
                <a:solidFill>
                  <a:schemeClr val="dk1"/>
                </a:solidFill>
              </a:rPr>
              <a:t>Price Lists</a:t>
            </a:r>
            <a:r>
              <a:rPr lang="en" sz="1200">
                <a:solidFill>
                  <a:schemeClr val="dk1"/>
                </a:solidFill>
              </a:rPr>
              <a:t> report (both filterable by Promotion code and Promotion Deal code), as well as other pricing-related browses and reports such as the </a:t>
            </a:r>
            <a:r>
              <a:rPr lang="en" sz="1200" b="1">
                <a:solidFill>
                  <a:schemeClr val="dk1"/>
                </a:solidFill>
              </a:rPr>
              <a:t>Sales Item Pricing (What-if)</a:t>
            </a:r>
            <a:r>
              <a:rPr lang="en" sz="1200">
                <a:solidFill>
                  <a:schemeClr val="dk1"/>
                </a:solidFill>
              </a:rPr>
              <a:t> report.</a:t>
            </a:r>
            <a:endParaRPr sz="1200"/>
          </a:p>
        </p:txBody>
      </p:sp>
      <p:sp>
        <p:nvSpPr>
          <p:cNvPr id="532" name="Google Shape;532;ge6061e0853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ed35ab3832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ged35ab3832_1_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a:t>Why use an immediate discount deal on a promotion, instead of just creating a price list?</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Invoice lines which utilize ID deals create their own history records, and TAM accounting allows greater flexibility for ID deals than what Price Lists currently offers. </a:t>
            </a:r>
            <a:endParaRPr sz="1200" dirty="0"/>
          </a:p>
        </p:txBody>
      </p:sp>
      <p:sp>
        <p:nvSpPr>
          <p:cNvPr id="541" name="Google Shape;541;ged35ab3832_1_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e6061e0853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ge6061e0853_0_2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50" name="Google Shape;550;ge6061e0853_0_2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fc721a1e6b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gfc721a1e6b_0_2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t>You can access GuideMe from the home screen for a guided walkthrough of all promotion types discussed in the slides that follow. It is highly recommended that you utilize these for a step-by-step tutorial of these processes.</a:t>
            </a:r>
            <a:endParaRPr sz="1200"/>
          </a:p>
        </p:txBody>
      </p:sp>
      <p:sp>
        <p:nvSpPr>
          <p:cNvPr id="261" name="Google Shape;261;gfc721a1e6b_0_2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e6061e0853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ge6061e0853_0_2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a:solidFill>
                  <a:schemeClr val="dk1"/>
                </a:solidFill>
              </a:rPr>
              <a:t>Ensure a deal profile is set up to use for your immediate discount promotion.</a:t>
            </a:r>
            <a:endParaRPr sz="1200"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None/>
            </a:pPr>
            <a:r>
              <a:rPr lang="en" sz="1200" dirty="0">
                <a:solidFill>
                  <a:schemeClr val="dk1"/>
                </a:solidFill>
              </a:rPr>
              <a:t>See the Immediate Discount Panel section </a:t>
            </a:r>
            <a:r>
              <a:rPr lang="en" sz="1200" dirty="0" smtClean="0">
                <a:solidFill>
                  <a:schemeClr val="dk1"/>
                </a:solidFill>
              </a:rPr>
              <a:t>of </a:t>
            </a:r>
            <a:r>
              <a:rPr lang="en" sz="1200" b="1" dirty="0" smtClean="0">
                <a:solidFill>
                  <a:schemeClr val="dk1"/>
                </a:solidFill>
              </a:rPr>
              <a:t>Deal Profiles</a:t>
            </a:r>
            <a:r>
              <a:rPr lang="en" sz="1200" dirty="0" smtClean="0">
                <a:solidFill>
                  <a:schemeClr val="dk1"/>
                </a:solidFill>
              </a:rPr>
              <a:t> </a:t>
            </a:r>
            <a:r>
              <a:rPr lang="en" sz="1200" dirty="0">
                <a:solidFill>
                  <a:schemeClr val="dk1"/>
                </a:solidFill>
              </a:rPr>
              <a:t>in the online help for more information on fields seen here.</a:t>
            </a:r>
            <a:endParaRPr sz="1200" dirty="0">
              <a:solidFill>
                <a:schemeClr val="dk1"/>
              </a:solidFill>
            </a:endParaRPr>
          </a:p>
          <a:p>
            <a:pPr marL="0" lvl="0" indent="0" algn="l" rtl="0">
              <a:spcBef>
                <a:spcPts val="0"/>
              </a:spcBef>
              <a:spcAft>
                <a:spcPts val="0"/>
              </a:spcAft>
              <a:buNone/>
            </a:pPr>
            <a:endParaRPr dirty="0"/>
          </a:p>
        </p:txBody>
      </p:sp>
      <p:sp>
        <p:nvSpPr>
          <p:cNvPr id="559" name="Google Shape;559;ge6061e0853_0_2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e6061e0853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ge6061e0853_0_2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Use </a:t>
            </a:r>
            <a:r>
              <a:rPr lang="en" sz="1200" b="1">
                <a:solidFill>
                  <a:schemeClr val="dk1"/>
                </a:solidFill>
              </a:rPr>
              <a:t>TAM Promotions</a:t>
            </a:r>
            <a:r>
              <a:rPr lang="en" sz="1200">
                <a:solidFill>
                  <a:schemeClr val="dk1"/>
                </a:solidFill>
              </a:rPr>
              <a:t> to define promotions in terms of type, effective date range, eligible customers and items, and the deals that are available.</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Deals are specified in the </a:t>
            </a:r>
            <a:r>
              <a:rPr lang="en" sz="1200" b="1">
                <a:solidFill>
                  <a:schemeClr val="dk1"/>
                </a:solidFill>
              </a:rPr>
              <a:t>Deals </a:t>
            </a:r>
            <a:r>
              <a:rPr lang="en" sz="1200">
                <a:solidFill>
                  <a:schemeClr val="dk1"/>
                </a:solidFill>
              </a:rPr>
              <a:t>panel. In this case, an Immediate Discount deal is specified.</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Once the promotion has been created, make sure to set  the</a:t>
            </a:r>
            <a:r>
              <a:rPr lang="en" sz="1200" b="1">
                <a:solidFill>
                  <a:schemeClr val="dk1"/>
                </a:solidFill>
              </a:rPr>
              <a:t> Status</a:t>
            </a:r>
            <a:r>
              <a:rPr lang="en" sz="1200">
                <a:solidFill>
                  <a:schemeClr val="dk1"/>
                </a:solidFill>
              </a:rPr>
              <a:t> to </a:t>
            </a:r>
            <a:r>
              <a:rPr lang="en" sz="1200" b="1">
                <a:solidFill>
                  <a:schemeClr val="dk1"/>
                </a:solidFill>
              </a:rPr>
              <a:t>Open </a:t>
            </a:r>
            <a:r>
              <a:rPr lang="en" sz="1200">
                <a:solidFill>
                  <a:schemeClr val="dk1"/>
                </a:solidFill>
              </a:rPr>
              <a:t>to signify the promotion is available for use</a:t>
            </a:r>
            <a:r>
              <a:rPr lang="en" sz="1200" b="1">
                <a:solidFill>
                  <a:schemeClr val="dk1"/>
                </a:solidFill>
              </a:rPr>
              <a:t>.</a:t>
            </a:r>
            <a:endParaRPr sz="1200" b="1">
              <a:solidFill>
                <a:schemeClr val="dk1"/>
              </a:solidFill>
            </a:endParaRPr>
          </a:p>
        </p:txBody>
      </p:sp>
      <p:sp>
        <p:nvSpPr>
          <p:cNvPr id="568" name="Google Shape;568;ge6061e0853_0_2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e6061e0853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ge6061e0853_0_2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a:t>Click Details in the Deal panel to open the TAM Promotion Deals window. Here, you can further define immediate discount deal information.</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Many of the fields and functions found in Immediate Discount deals are similar in name and behavior to those found in the Price Lists hybrid browse, and are subject to the Adaptive Pricing logic, including the ability to be viewed as exclusive, or as combinable with other price lists.</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For more information on the fields seen here, refer to the “Immediate Discount Deal Category” section </a:t>
            </a:r>
            <a:r>
              <a:rPr lang="en" sz="1200" dirty="0" smtClean="0"/>
              <a:t>within TAM Promotions </a:t>
            </a:r>
            <a:r>
              <a:rPr lang="en" sz="1200" dirty="0"/>
              <a:t>in the online help.</a:t>
            </a:r>
            <a:endParaRPr sz="1200" dirty="0"/>
          </a:p>
        </p:txBody>
      </p:sp>
      <p:sp>
        <p:nvSpPr>
          <p:cNvPr id="577" name="Google Shape;577;ge6061e0853_0_2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e6061e0853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ge6061e0853_0_2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1200" dirty="0">
                <a:solidFill>
                  <a:schemeClr val="dk1"/>
                </a:solidFill>
              </a:rPr>
              <a:t>Use the Default Tier Values panel to maintain pricing tier and discount information.</a:t>
            </a:r>
            <a:endParaRPr sz="1200" dirty="0">
              <a:solidFill>
                <a:schemeClr val="dk1"/>
              </a:solidFill>
            </a:endParaRPr>
          </a:p>
          <a:p>
            <a:pPr marL="0" lvl="0" indent="0" algn="l" rtl="0">
              <a:lnSpc>
                <a:spcPct val="115000"/>
              </a:lnSpc>
              <a:spcBef>
                <a:spcPts val="0"/>
              </a:spcBef>
              <a:spcAft>
                <a:spcPts val="0"/>
              </a:spcAft>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Add items and/or item groups, depending on the promotional deal category, onto the deal using the Item Values panel. A grid record may either contain an individual item or item group, not both.</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rPr>
              <a:t>Note</a:t>
            </a:r>
            <a:r>
              <a:rPr lang="en" sz="1200" dirty="0">
                <a:solidFill>
                  <a:schemeClr val="dk1"/>
                </a:solidFill>
              </a:rPr>
              <a:t>: When Immediate Discount deals are defined as Order level, no items may be attached to the deal, since an order level discount is evaluated against the total sales amount of an order.</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You can add multiple items at once onto the deal, for certain deal categories, using either the +Select or the Add Items By Group button.</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The +Select function brings you to an item lookup screen where you can filter items based on various item-related fields, including any user-defined item attributes. Select or deselect items as desired. When you choose the OK button, the selected items are returned into the Item Values grid all at once.</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nSpc>
                <a:spcPct val="115000"/>
              </a:lnSpc>
              <a:buClr>
                <a:schemeClr val="dk1"/>
              </a:buClr>
              <a:buNone/>
            </a:pPr>
            <a:r>
              <a:rPr lang="en" sz="1200" dirty="0">
                <a:solidFill>
                  <a:schemeClr val="dk1"/>
                </a:solidFill>
              </a:rPr>
              <a:t>For more information on the fields seen here, refer to the “Default Tier Values” and  “Item Values” sections </a:t>
            </a:r>
            <a:r>
              <a:rPr lang="en" sz="1200" dirty="0" smtClean="0">
                <a:solidFill>
                  <a:schemeClr val="dk1"/>
                </a:solidFill>
              </a:rPr>
              <a:t>within</a:t>
            </a:r>
            <a:r>
              <a:rPr lang="en" sz="1200" dirty="0" smtClean="0"/>
              <a:t> TAM </a:t>
            </a:r>
            <a:r>
              <a:rPr lang="en" sz="1200" dirty="0" smtClean="0"/>
              <a:t>Promotions </a:t>
            </a:r>
            <a:r>
              <a:rPr lang="en" sz="1200" dirty="0" smtClean="0">
                <a:solidFill>
                  <a:schemeClr val="dk1"/>
                </a:solidFill>
              </a:rPr>
              <a:t>in </a:t>
            </a:r>
            <a:r>
              <a:rPr lang="en" sz="1200" dirty="0">
                <a:solidFill>
                  <a:schemeClr val="dk1"/>
                </a:solidFill>
              </a:rPr>
              <a:t>the online help.</a:t>
            </a:r>
            <a:endParaRPr sz="1200" dirty="0"/>
          </a:p>
        </p:txBody>
      </p:sp>
      <p:sp>
        <p:nvSpPr>
          <p:cNvPr id="586" name="Google Shape;586;ge6061e0853_0_2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e6061e0853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ge6061e0853_0_2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600"/>
              </a:spcBef>
              <a:spcAft>
                <a:spcPts val="0"/>
              </a:spcAft>
              <a:buClr>
                <a:schemeClr val="dk1"/>
              </a:buClr>
              <a:buSzPts val="1100"/>
              <a:buFont typeface="Arial"/>
              <a:buNone/>
            </a:pPr>
            <a:r>
              <a:rPr lang="en" sz="1200">
                <a:solidFill>
                  <a:schemeClr val="dk1"/>
                </a:solidFill>
              </a:rPr>
              <a:t>Immediate Discount deals represent discounts that are found immediately during sales order/quote entry and are recorded into the general ledger once invoices post.</a:t>
            </a:r>
            <a:endParaRPr sz="1200">
              <a:solidFill>
                <a:schemeClr val="dk1"/>
              </a:solidFill>
            </a:endParaRPr>
          </a:p>
          <a:p>
            <a:pPr marL="0" lvl="0" indent="0" algn="l" rtl="0">
              <a:lnSpc>
                <a:spcPct val="115000"/>
              </a:lnSpc>
              <a:spcBef>
                <a:spcPts val="600"/>
              </a:spcBef>
              <a:spcAft>
                <a:spcPts val="0"/>
              </a:spcAft>
              <a:buClr>
                <a:schemeClr val="dk1"/>
              </a:buClr>
              <a:buSzPts val="1100"/>
              <a:buFont typeface="Arial"/>
              <a:buNone/>
            </a:pPr>
            <a:r>
              <a:rPr lang="en" sz="1200">
                <a:solidFill>
                  <a:schemeClr val="dk1"/>
                </a:solidFill>
              </a:rPr>
              <a:t>They result in a price list being written into the system when the promotion is saved as status Open, and are visible in the </a:t>
            </a:r>
            <a:r>
              <a:rPr lang="en" sz="1200" b="1">
                <a:solidFill>
                  <a:schemeClr val="dk1"/>
                </a:solidFill>
              </a:rPr>
              <a:t>Price Lists</a:t>
            </a:r>
            <a:r>
              <a:rPr lang="en" sz="1200">
                <a:solidFill>
                  <a:schemeClr val="dk1"/>
                </a:solidFill>
              </a:rPr>
              <a:t> hybrid browse and </a:t>
            </a:r>
            <a:r>
              <a:rPr lang="en" sz="1200" b="1">
                <a:solidFill>
                  <a:schemeClr val="dk1"/>
                </a:solidFill>
              </a:rPr>
              <a:t>Price Lists</a:t>
            </a:r>
            <a:r>
              <a:rPr lang="en" sz="1200">
                <a:solidFill>
                  <a:schemeClr val="dk1"/>
                </a:solidFill>
              </a:rPr>
              <a:t> report (both filterable by Promotion code and Promotion Deal code), as well as other pricing-related browses and reports such as the </a:t>
            </a:r>
            <a:r>
              <a:rPr lang="en" sz="1200" b="1">
                <a:solidFill>
                  <a:schemeClr val="dk1"/>
                </a:solidFill>
              </a:rPr>
              <a:t>Sales Item Pricing (What-if)</a:t>
            </a:r>
            <a:r>
              <a:rPr lang="en" sz="1200">
                <a:solidFill>
                  <a:schemeClr val="dk1"/>
                </a:solidFill>
              </a:rPr>
              <a:t> report.</a:t>
            </a:r>
            <a:endParaRPr sz="1200">
              <a:solidFill>
                <a:schemeClr val="dk1"/>
              </a:solidFill>
            </a:endParaRPr>
          </a:p>
          <a:p>
            <a:pPr marL="0" lvl="0" indent="0" algn="l" rtl="0">
              <a:lnSpc>
                <a:spcPct val="115000"/>
              </a:lnSpc>
              <a:spcBef>
                <a:spcPts val="600"/>
              </a:spcBef>
              <a:spcAft>
                <a:spcPts val="0"/>
              </a:spcAft>
              <a:buClr>
                <a:schemeClr val="dk1"/>
              </a:buClr>
              <a:buSzPts val="1100"/>
              <a:buFont typeface="Arial"/>
              <a:buNone/>
            </a:pPr>
            <a:r>
              <a:rPr lang="en" sz="1200" b="1">
                <a:solidFill>
                  <a:schemeClr val="dk1"/>
                </a:solidFill>
              </a:rPr>
              <a:t>Note: </a:t>
            </a:r>
            <a:r>
              <a:rPr lang="en" sz="1200">
                <a:solidFill>
                  <a:schemeClr val="dk1"/>
                </a:solidFill>
              </a:rPr>
              <a:t>Even though they are visible in the various pricing programs, TAM promotional price lists are read-only as they are strictly managed through the promotional deal.</a:t>
            </a:r>
            <a:endParaRPr sz="1200">
              <a:solidFill>
                <a:schemeClr val="dk1"/>
              </a:solidFill>
            </a:endParaRPr>
          </a:p>
          <a:p>
            <a:pPr marL="0" lvl="0" indent="0" algn="l" rtl="0">
              <a:lnSpc>
                <a:spcPct val="115000"/>
              </a:lnSpc>
              <a:spcBef>
                <a:spcPts val="600"/>
              </a:spcBef>
              <a:spcAft>
                <a:spcPts val="600"/>
              </a:spcAft>
              <a:buSzPts val="1100"/>
              <a:buNone/>
            </a:pPr>
            <a:r>
              <a:rPr lang="en" sz="1200">
                <a:solidFill>
                  <a:schemeClr val="dk1"/>
                </a:solidFill>
              </a:rPr>
              <a:t>Many of the fields and functions found in Immediate Discount deals are similar in name and behavior to those found in the </a:t>
            </a:r>
            <a:r>
              <a:rPr lang="en" sz="1200" b="1">
                <a:solidFill>
                  <a:schemeClr val="dk1"/>
                </a:solidFill>
              </a:rPr>
              <a:t>Price Lists</a:t>
            </a:r>
            <a:r>
              <a:rPr lang="en" sz="1200">
                <a:solidFill>
                  <a:schemeClr val="dk1"/>
                </a:solidFill>
              </a:rPr>
              <a:t> hybrid browse, and are subject to the advanced Pricing logic, including the ability to be viewed as exclusive, or as combinable with other price lists.</a:t>
            </a:r>
            <a:endParaRPr sz="1200"/>
          </a:p>
        </p:txBody>
      </p:sp>
      <p:sp>
        <p:nvSpPr>
          <p:cNvPr id="595" name="Google Shape;595;ge6061e0853_0_2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e6061e0853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ge6061e0853_0_2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t>Price lists created via immediate discount promotions will be visible when using the </a:t>
            </a:r>
            <a:r>
              <a:rPr lang="en" sz="1200" b="1">
                <a:solidFill>
                  <a:schemeClr val="dk1"/>
                </a:solidFill>
              </a:rPr>
              <a:t>Sales Item Pricing (What-if)</a:t>
            </a:r>
            <a:r>
              <a:rPr lang="en" sz="1200">
                <a:solidFill>
                  <a:schemeClr val="dk1"/>
                </a:solidFill>
              </a:rPr>
              <a:t> report.</a:t>
            </a:r>
            <a:endParaRPr sz="1200"/>
          </a:p>
        </p:txBody>
      </p:sp>
      <p:sp>
        <p:nvSpPr>
          <p:cNvPr id="604" name="Google Shape;604;ge6061e0853_0_2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e6061e0853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ge6061e0853_0_2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ge6061e0853_0_2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e6061e0853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ge6061e0853_0_2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ge6061e0853_0_2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e6061e0853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ge6061e0853_0_2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 sz="1200" b="1" dirty="0">
                <a:solidFill>
                  <a:schemeClr val="dk1"/>
                </a:solidFill>
              </a:rPr>
              <a:t>Promotion Accounting</a:t>
            </a:r>
            <a:endParaRPr sz="1200" b="1" dirty="0">
              <a:solidFill>
                <a:schemeClr val="dk1"/>
              </a:solidFill>
            </a:endParaRPr>
          </a:p>
          <a:p>
            <a:pPr marL="0" lvl="0" indent="0" algn="l" rtl="0">
              <a:lnSpc>
                <a:spcPct val="80000"/>
              </a:lnSpc>
              <a:spcBef>
                <a:spcPts val="0"/>
              </a:spcBef>
              <a:spcAft>
                <a:spcPts val="0"/>
              </a:spcAft>
              <a:buNone/>
            </a:pPr>
            <a:endParaRPr sz="1200" b="1" dirty="0">
              <a:solidFill>
                <a:schemeClr val="dk1"/>
              </a:solidFill>
            </a:endParaRPr>
          </a:p>
          <a:p>
            <a:pPr marL="0" lvl="0" indent="0" algn="l" rtl="0">
              <a:lnSpc>
                <a:spcPct val="80000"/>
              </a:lnSpc>
              <a:spcBef>
                <a:spcPts val="0"/>
              </a:spcBef>
              <a:spcAft>
                <a:spcPts val="0"/>
              </a:spcAft>
              <a:buNone/>
            </a:pPr>
            <a:r>
              <a:rPr lang="en" sz="1200" b="1" i="1" dirty="0">
                <a:solidFill>
                  <a:schemeClr val="dk1"/>
                </a:solidFill>
              </a:rPr>
              <a:t>Immediate Discount Deals</a:t>
            </a:r>
            <a:endParaRPr sz="1200" dirty="0"/>
          </a:p>
          <a:p>
            <a:pPr marL="0" lvl="0" indent="0" algn="l" rtl="0">
              <a:lnSpc>
                <a:spcPct val="80000"/>
              </a:lnSpc>
              <a:spcBef>
                <a:spcPts val="0"/>
              </a:spcBef>
              <a:spcAft>
                <a:spcPts val="0"/>
              </a:spcAft>
              <a:buNone/>
            </a:pPr>
            <a:r>
              <a:rPr lang="en" sz="1200" dirty="0">
                <a:solidFill>
                  <a:schemeClr val="dk1"/>
                </a:solidFill>
              </a:rPr>
              <a:t>Immediate Discount (ID) deals may be attached to TAM Promotions.  Once the Promotion is set to status Open, price lists are created behind the scenes matching the information found within the promotional deal. When sales orders are created, these price lists are considered by the best pricing routine. </a:t>
            </a:r>
            <a:endParaRPr sz="1200" dirty="0"/>
          </a:p>
          <a:p>
            <a:pPr marL="0" lvl="0" indent="0" algn="l" rtl="0">
              <a:lnSpc>
                <a:spcPct val="80000"/>
              </a:lnSpc>
              <a:spcBef>
                <a:spcPts val="0"/>
              </a:spcBef>
              <a:spcAft>
                <a:spcPts val="0"/>
              </a:spcAft>
              <a:buNone/>
            </a:pPr>
            <a:r>
              <a:rPr lang="en" sz="1200" dirty="0">
                <a:solidFill>
                  <a:schemeClr val="dk1"/>
                </a:solidFill>
              </a:rPr>
              <a:t> </a:t>
            </a:r>
            <a:endParaRPr sz="1200" dirty="0"/>
          </a:p>
          <a:p>
            <a:pPr marL="0" lvl="0" indent="0" algn="l" rtl="0">
              <a:lnSpc>
                <a:spcPct val="80000"/>
              </a:lnSpc>
              <a:spcBef>
                <a:spcPts val="0"/>
              </a:spcBef>
              <a:spcAft>
                <a:spcPts val="0"/>
              </a:spcAft>
              <a:buNone/>
            </a:pPr>
            <a:r>
              <a:rPr lang="en" sz="1200" dirty="0">
                <a:solidFill>
                  <a:schemeClr val="dk1"/>
                </a:solidFill>
              </a:rPr>
              <a:t>If the discount is a result of a TAM Immediate Discount promotion, then we look to TAM Accounts for the promotion “Agreement Type + Deal Profile” combination. If found, then accept the Promotion Discount account from here. Also take the Sub-Account (SA) + Cost Center (CC) from here if the “Higher SA+CC” field is not turned on. If the “Higher SA+CC” field is turned on, then TAM will pull the (SA) + (CC) from Sales Accounts based upon match of Product Line, Site, Channel, Customer Type combinations (based upon existing Enterprise Edition search logic). If no matching record is found in Sales Accounts, then pull the (SA) + (CC) from Product Lines based upon match on Product Line.</a:t>
            </a:r>
            <a:endParaRPr sz="1200" dirty="0"/>
          </a:p>
          <a:p>
            <a:pPr marL="0" lvl="0" indent="0" algn="l" rtl="0">
              <a:lnSpc>
                <a:spcPct val="80000"/>
              </a:lnSpc>
              <a:spcBef>
                <a:spcPts val="0"/>
              </a:spcBef>
              <a:spcAft>
                <a:spcPts val="0"/>
              </a:spcAft>
              <a:buNone/>
            </a:pPr>
            <a:r>
              <a:rPr lang="en" sz="1200" dirty="0">
                <a:solidFill>
                  <a:schemeClr val="dk1"/>
                </a:solidFill>
              </a:rPr>
              <a:t> </a:t>
            </a:r>
            <a:endParaRPr sz="1200" dirty="0"/>
          </a:p>
          <a:p>
            <a:pPr marL="0" lvl="0" indent="0" algn="l" rtl="0">
              <a:lnSpc>
                <a:spcPct val="80000"/>
              </a:lnSpc>
              <a:spcBef>
                <a:spcPts val="0"/>
              </a:spcBef>
              <a:spcAft>
                <a:spcPts val="0"/>
              </a:spcAft>
              <a:buNone/>
            </a:pPr>
            <a:r>
              <a:rPr lang="en" sz="1200" dirty="0">
                <a:solidFill>
                  <a:schemeClr val="dk1"/>
                </a:solidFill>
              </a:rPr>
              <a:t>Note that TAM Accounts grants users the ability to specify a different Promotion Discount account for every combination of Agreement Type and Deal, while still allowing you to vary the Sub-Account and/or Cost Center at a lower level such customer type, provided the “Higher SA+CC” field is turned on.</a:t>
            </a:r>
            <a:endParaRPr sz="1200" dirty="0"/>
          </a:p>
          <a:p>
            <a:pPr marL="0" lvl="0" indent="0" algn="l" rtl="0">
              <a:lnSpc>
                <a:spcPct val="80000"/>
              </a:lnSpc>
              <a:spcBef>
                <a:spcPts val="0"/>
              </a:spcBef>
              <a:spcAft>
                <a:spcPts val="0"/>
              </a:spcAft>
              <a:buNone/>
            </a:pPr>
            <a:r>
              <a:rPr lang="en" sz="1200" dirty="0">
                <a:solidFill>
                  <a:schemeClr val="dk1"/>
                </a:solidFill>
              </a:rPr>
              <a:t> </a:t>
            </a:r>
            <a:endParaRPr sz="1200" dirty="0"/>
          </a:p>
          <a:p>
            <a:pPr marL="0" lvl="0" indent="0" algn="l" rtl="0">
              <a:lnSpc>
                <a:spcPct val="80000"/>
              </a:lnSpc>
              <a:spcBef>
                <a:spcPts val="0"/>
              </a:spcBef>
              <a:spcAft>
                <a:spcPts val="0"/>
              </a:spcAft>
              <a:buNone/>
            </a:pPr>
            <a:r>
              <a:rPr lang="en" sz="1200" dirty="0">
                <a:solidFill>
                  <a:schemeClr val="dk1"/>
                </a:solidFill>
              </a:rPr>
              <a:t>If the “Agreement Type + Deal Profile” combination is not found within TAM Accounts, then pull the Promotion Discount Account +  Sub-Account + Cost Center from the  matching Sales Accounts based upon the invoice channel and customer type, order line site and item product line values (search logic based upon existing functionality). If no matching record is found in Sales Accounts, then pull the Promotion Discount Account + Sub-Account + Cost Center from Product Lines based upon match on Product Line.</a:t>
            </a:r>
            <a:endParaRPr sz="1200" dirty="0"/>
          </a:p>
          <a:p>
            <a:pPr marL="0" lvl="0" indent="0" algn="l" rtl="0">
              <a:lnSpc>
                <a:spcPct val="80000"/>
              </a:lnSpc>
              <a:spcBef>
                <a:spcPts val="0"/>
              </a:spcBef>
              <a:spcAft>
                <a:spcPts val="0"/>
              </a:spcAft>
              <a:buNone/>
            </a:pPr>
            <a:r>
              <a:rPr lang="en" sz="1200" dirty="0">
                <a:solidFill>
                  <a:schemeClr val="dk1"/>
                </a:solidFill>
              </a:rPr>
              <a:t>Users may also wish to define a SAF concept in the system to differentiate types of Immediate Discount deals, and then within TAM Accounts, attach that SAF Concept and assign a specific SAF code depending on Agreement Type and Deal Profile code combination. When the Invoice is posted, the SAF code will be attached to the Journal entry (JE) line for the Promotion Discount account posted to the general ledger.</a:t>
            </a:r>
            <a:endParaRPr sz="1200" dirty="0"/>
          </a:p>
          <a:p>
            <a:pPr marL="0" lvl="0" indent="0" algn="l" rtl="0">
              <a:lnSpc>
                <a:spcPct val="80000"/>
              </a:lnSpc>
              <a:spcBef>
                <a:spcPts val="0"/>
              </a:spcBef>
              <a:spcAft>
                <a:spcPts val="0"/>
              </a:spcAft>
              <a:buNone/>
            </a:pPr>
            <a:r>
              <a:rPr lang="en" sz="1200" dirty="0">
                <a:solidFill>
                  <a:schemeClr val="dk1"/>
                </a:solidFill>
              </a:rPr>
              <a:t>If a TAM Immediate Discount deal price list is used to help determine the pricing on an order line or order, then a journal entry (JE) is created within the general ledger after Invoice Post and Print is run, debiting the appropriate Promotion Discount Account + (SA) + (CC) and optional SAF code(s):</a:t>
            </a:r>
            <a:endParaRPr sz="1200" dirty="0"/>
          </a:p>
          <a:p>
            <a:pPr marL="0" lvl="0" indent="0" algn="l" rtl="0">
              <a:lnSpc>
                <a:spcPct val="80000"/>
              </a:lnSpc>
              <a:spcBef>
                <a:spcPts val="0"/>
              </a:spcBef>
              <a:spcAft>
                <a:spcPts val="0"/>
              </a:spcAft>
              <a:buNone/>
            </a:pPr>
            <a:r>
              <a:rPr lang="en" sz="1200" dirty="0">
                <a:solidFill>
                  <a:schemeClr val="dk1"/>
                </a:solidFill>
              </a:rPr>
              <a:t> </a:t>
            </a:r>
            <a:endParaRPr sz="1200" dirty="0"/>
          </a:p>
          <a:p>
            <a:pPr marL="0" lvl="0" indent="0" algn="l" rtl="0">
              <a:lnSpc>
                <a:spcPct val="80000"/>
              </a:lnSpc>
              <a:spcBef>
                <a:spcPts val="0"/>
              </a:spcBef>
              <a:spcAft>
                <a:spcPts val="0"/>
              </a:spcAft>
              <a:buNone/>
            </a:pPr>
            <a:r>
              <a:rPr lang="en" sz="1200" dirty="0">
                <a:solidFill>
                  <a:schemeClr val="dk1"/>
                </a:solidFill>
              </a:rPr>
              <a:t>DR   Accounts Receivable</a:t>
            </a:r>
            <a:endParaRPr sz="1200" dirty="0"/>
          </a:p>
          <a:p>
            <a:pPr marL="0" lvl="0" indent="0" algn="l" rtl="0">
              <a:lnSpc>
                <a:spcPct val="80000"/>
              </a:lnSpc>
              <a:spcBef>
                <a:spcPts val="0"/>
              </a:spcBef>
              <a:spcAft>
                <a:spcPts val="0"/>
              </a:spcAft>
              <a:buNone/>
            </a:pPr>
            <a:r>
              <a:rPr lang="en" sz="1200" dirty="0">
                <a:solidFill>
                  <a:schemeClr val="dk1"/>
                </a:solidFill>
              </a:rPr>
              <a:t>DR   Promotion Discount</a:t>
            </a:r>
            <a:endParaRPr sz="1200" dirty="0"/>
          </a:p>
          <a:p>
            <a:pPr marL="0" lvl="0" indent="0" algn="l" rtl="0">
              <a:lnSpc>
                <a:spcPct val="80000"/>
              </a:lnSpc>
              <a:spcBef>
                <a:spcPts val="0"/>
              </a:spcBef>
              <a:spcAft>
                <a:spcPts val="0"/>
              </a:spcAft>
              <a:buNone/>
            </a:pPr>
            <a:r>
              <a:rPr lang="en" sz="1200" dirty="0">
                <a:solidFill>
                  <a:schemeClr val="dk1"/>
                </a:solidFill>
              </a:rPr>
              <a:t>CR   Sales</a:t>
            </a:r>
            <a:endParaRPr sz="1200" dirty="0"/>
          </a:p>
          <a:p>
            <a:pPr marL="0" lvl="0" indent="0" algn="l" rtl="0">
              <a:lnSpc>
                <a:spcPct val="80000"/>
              </a:lnSpc>
              <a:spcBef>
                <a:spcPts val="0"/>
              </a:spcBef>
              <a:spcAft>
                <a:spcPts val="0"/>
              </a:spcAft>
              <a:buNone/>
            </a:pPr>
            <a:endParaRPr sz="930" dirty="0"/>
          </a:p>
        </p:txBody>
      </p:sp>
      <p:sp>
        <p:nvSpPr>
          <p:cNvPr id="632" name="Google Shape;632;ge6061e0853_0_2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e6061e0853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ge6061e0853_0_2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a:t>For more information on accounting with immediate discount promotions and in general, see the section </a:t>
            </a:r>
            <a:r>
              <a:rPr lang="en" sz="1200" dirty="0" smtClean="0"/>
              <a:t>on TAM Finance and Accounting in </a:t>
            </a:r>
            <a:r>
              <a:rPr lang="en" sz="1200" dirty="0"/>
              <a:t>the online help.</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For more information on the fields here, refer </a:t>
            </a:r>
            <a:r>
              <a:rPr lang="en" sz="1200" dirty="0" smtClean="0"/>
              <a:t>to TAM Accounting </a:t>
            </a:r>
            <a:r>
              <a:rPr lang="en" sz="1200" dirty="0"/>
              <a:t>in the online help.</a:t>
            </a:r>
            <a:endParaRPr sz="1200" dirty="0"/>
          </a:p>
        </p:txBody>
      </p:sp>
      <p:sp>
        <p:nvSpPr>
          <p:cNvPr id="641" name="Google Shape;641;ge6061e0853_0_2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fc721a1e6b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fc721a1e6b_0_2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t>If you have accessed this training guide from the LMS, then a training environment has been provided to you which you can use to complete the exercises associated with this training.</a:t>
            </a:r>
            <a:endParaRPr sz="1200"/>
          </a:p>
        </p:txBody>
      </p:sp>
      <p:sp>
        <p:nvSpPr>
          <p:cNvPr id="271" name="Google Shape;271;gfc721a1e6b_0_2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e6061e0853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Tip: You can use </a:t>
            </a:r>
            <a:r>
              <a:rPr lang="en" sz="1200" b="1"/>
              <a:t>Create an </a:t>
            </a:r>
            <a:r>
              <a:rPr lang="en" sz="1200" b="1">
                <a:solidFill>
                  <a:schemeClr val="dk1"/>
                </a:solidFill>
              </a:rPr>
              <a:t>Immediate Discount Promotion</a:t>
            </a:r>
            <a:r>
              <a:rPr lang="en" sz="1200">
                <a:solidFill>
                  <a:schemeClr val="dk1"/>
                </a:solidFill>
              </a:rPr>
              <a:t> from the</a:t>
            </a:r>
            <a:r>
              <a:rPr lang="en" sz="1200"/>
              <a:t> GuideMe menu to walk you through the process of creating this promotion.</a:t>
            </a:r>
            <a:endParaRPr sz="1200"/>
          </a:p>
        </p:txBody>
      </p:sp>
      <p:sp>
        <p:nvSpPr>
          <p:cNvPr id="649" name="Google Shape;649;ge6061e0853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e6061e0853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7" name="Google Shape;657;ge6061e0853_0_3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8" name="Google Shape;658;ge6061e0853_0_3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e6061e0853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5" name="Google Shape;665;ge6061e0853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e6061e0853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3" name="Google Shape;673;ge6061e0853_0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ed35ab3832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1" name="Google Shape;681;ged35ab3832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e6061e0853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rPr>
              <a:t>For more information on the </a:t>
            </a:r>
            <a:r>
              <a:rPr lang="en" sz="1200" dirty="0" smtClean="0">
                <a:solidFill>
                  <a:schemeClr val="dk1"/>
                </a:solidFill>
              </a:rPr>
              <a:t>fields </a:t>
            </a:r>
            <a:r>
              <a:rPr lang="en" sz="1200" dirty="0">
                <a:solidFill>
                  <a:schemeClr val="dk1"/>
                </a:solidFill>
              </a:rPr>
              <a:t>seen here, refer to the “Bonus Goods” section </a:t>
            </a:r>
            <a:r>
              <a:rPr lang="en" sz="1200" dirty="0" smtClean="0">
                <a:solidFill>
                  <a:schemeClr val="dk1"/>
                </a:solidFill>
              </a:rPr>
              <a:t>within Deal Profiles in </a:t>
            </a:r>
            <a:r>
              <a:rPr lang="en" sz="1200" dirty="0">
                <a:solidFill>
                  <a:schemeClr val="dk1"/>
                </a:solidFill>
              </a:rPr>
              <a:t>the online help.</a:t>
            </a:r>
            <a:endParaRPr sz="1200" dirty="0"/>
          </a:p>
          <a:p>
            <a:pPr marL="0" lvl="0" indent="0" algn="l" rtl="0">
              <a:spcBef>
                <a:spcPts val="0"/>
              </a:spcBef>
              <a:spcAft>
                <a:spcPts val="0"/>
              </a:spcAft>
              <a:buNone/>
            </a:pPr>
            <a:endParaRPr dirty="0"/>
          </a:p>
        </p:txBody>
      </p:sp>
      <p:sp>
        <p:nvSpPr>
          <p:cNvPr id="688" name="Google Shape;688;ge6061e0853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e6061e0853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Use </a:t>
            </a:r>
            <a:r>
              <a:rPr lang="en" sz="1200" b="1">
                <a:solidFill>
                  <a:schemeClr val="dk1"/>
                </a:solidFill>
              </a:rPr>
              <a:t>TAM Promotions</a:t>
            </a:r>
            <a:r>
              <a:rPr lang="en" sz="1200">
                <a:solidFill>
                  <a:schemeClr val="dk1"/>
                </a:solidFill>
              </a:rPr>
              <a:t> to define promotions in terms of type, effective date range, eligible customers and items, and the deals that are available.</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a:p>
            <a:pPr marL="0" lvl="0" indent="0" algn="l" rtl="0">
              <a:spcBef>
                <a:spcPts val="0"/>
              </a:spcBef>
              <a:spcAft>
                <a:spcPts val="0"/>
              </a:spcAft>
              <a:buClr>
                <a:schemeClr val="dk1"/>
              </a:buClr>
              <a:buFont typeface="Arial"/>
              <a:buNone/>
            </a:pPr>
            <a:r>
              <a:rPr lang="en" sz="1200">
                <a:solidFill>
                  <a:schemeClr val="dk1"/>
                </a:solidFill>
              </a:rPr>
              <a:t>Deals are specified in the Deals panel. In this case, a Bonus Goods deal is specified.</a:t>
            </a:r>
            <a:endParaRPr sz="1200"/>
          </a:p>
        </p:txBody>
      </p:sp>
      <p:sp>
        <p:nvSpPr>
          <p:cNvPr id="696" name="Google Shape;696;ge6061e0853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e6061e0853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dirty="0">
                <a:solidFill>
                  <a:schemeClr val="dk1"/>
                </a:solidFill>
              </a:rPr>
              <a:t>Click Details in the Deal panel to open the TAM Promotion Deals window. Here, you can further define deal information.</a:t>
            </a:r>
            <a:endParaRPr sz="1200" dirty="0">
              <a:solidFill>
                <a:schemeClr val="dk1"/>
              </a:solidFill>
            </a:endParaRPr>
          </a:p>
          <a:p>
            <a:pPr marL="0" lvl="0" indent="0" algn="l" rtl="0">
              <a:spcBef>
                <a:spcPts val="0"/>
              </a:spcBef>
              <a:spcAft>
                <a:spcPts val="0"/>
              </a:spcAft>
              <a:buClr>
                <a:schemeClr val="dk1"/>
              </a:buClr>
              <a:buFont typeface="Arial"/>
              <a:buNone/>
            </a:pPr>
            <a:endParaRPr sz="1200" dirty="0">
              <a:solidFill>
                <a:schemeClr val="dk1"/>
              </a:solidFill>
            </a:endParaRPr>
          </a:p>
          <a:p>
            <a:pPr marL="0" lvl="0" indent="0" algn="l" rtl="0">
              <a:spcBef>
                <a:spcPts val="0"/>
              </a:spcBef>
              <a:spcAft>
                <a:spcPts val="0"/>
              </a:spcAft>
              <a:buClr>
                <a:schemeClr val="dk1"/>
              </a:buClr>
              <a:buFont typeface="Arial"/>
              <a:buNone/>
            </a:pPr>
            <a:r>
              <a:rPr lang="en" sz="1200" dirty="0">
                <a:solidFill>
                  <a:schemeClr val="dk1"/>
                </a:solidFill>
              </a:rPr>
              <a:t>For more information on the fields seen here, refer to the </a:t>
            </a:r>
            <a:r>
              <a:rPr lang="en" sz="1200" dirty="0" smtClean="0">
                <a:solidFill>
                  <a:schemeClr val="dk1"/>
                </a:solidFill>
              </a:rPr>
              <a:t>“Bonus </a:t>
            </a:r>
            <a:r>
              <a:rPr lang="en" sz="1200" dirty="0">
                <a:solidFill>
                  <a:schemeClr val="dk1"/>
                </a:solidFill>
              </a:rPr>
              <a:t>Goods Deal Category” section </a:t>
            </a:r>
            <a:r>
              <a:rPr lang="en" sz="1200" dirty="0" smtClean="0">
                <a:solidFill>
                  <a:schemeClr val="dk1"/>
                </a:solidFill>
              </a:rPr>
              <a:t>within TAM Promotions </a:t>
            </a:r>
            <a:r>
              <a:rPr lang="en" sz="1200" dirty="0">
                <a:solidFill>
                  <a:schemeClr val="dk1"/>
                </a:solidFill>
              </a:rPr>
              <a:t>in the online help.</a:t>
            </a:r>
            <a:endParaRPr sz="1200" dirty="0"/>
          </a:p>
        </p:txBody>
      </p:sp>
      <p:sp>
        <p:nvSpPr>
          <p:cNvPr id="704" name="Google Shape;704;ge6061e0853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e6061e0853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200" dirty="0">
                <a:solidFill>
                  <a:schemeClr val="dk1"/>
                </a:solidFill>
              </a:rPr>
              <a:t>Use the Buy Item panel to specify the items to be bought to qualify for the Get deal. Any individual item can be entered only once in the Buy Item panel of an offer.</a:t>
            </a:r>
            <a:endParaRPr sz="1200" dirty="0">
              <a:solidFill>
                <a:schemeClr val="dk1"/>
              </a:solidFill>
            </a:endParaRPr>
          </a:p>
          <a:p>
            <a:pPr marL="0" lvl="0" indent="0" algn="l" rtl="0">
              <a:lnSpc>
                <a:spcPct val="115000"/>
              </a:lnSpc>
              <a:spcBef>
                <a:spcPts val="600"/>
              </a:spcBef>
              <a:spcAft>
                <a:spcPts val="0"/>
              </a:spcAft>
              <a:buClr>
                <a:schemeClr val="dk1"/>
              </a:buClr>
              <a:buSzPts val="1100"/>
              <a:buFont typeface="Arial"/>
              <a:buNone/>
            </a:pPr>
            <a:r>
              <a:rPr lang="en" sz="1200" dirty="0">
                <a:solidFill>
                  <a:schemeClr val="dk1"/>
                </a:solidFill>
              </a:rPr>
              <a:t>Use the Get Item panel </a:t>
            </a:r>
            <a:r>
              <a:rPr lang="en" sz="1200" dirty="0" smtClean="0">
                <a:solidFill>
                  <a:schemeClr val="dk1"/>
                </a:solidFill>
              </a:rPr>
              <a:t>specify</a:t>
            </a:r>
            <a:r>
              <a:rPr lang="en" sz="1200" baseline="0" dirty="0" smtClean="0">
                <a:solidFill>
                  <a:schemeClr val="dk1"/>
                </a:solidFill>
              </a:rPr>
              <a:t> the items </a:t>
            </a:r>
            <a:r>
              <a:rPr lang="en" sz="1200" dirty="0" smtClean="0">
                <a:solidFill>
                  <a:schemeClr val="dk1"/>
                </a:solidFill>
              </a:rPr>
              <a:t>to </a:t>
            </a:r>
            <a:r>
              <a:rPr lang="en" sz="1200" dirty="0">
                <a:solidFill>
                  <a:schemeClr val="dk1"/>
                </a:solidFill>
              </a:rPr>
              <a:t>be given away for free or at a discount. At least one get item must be specified to save the deal. Any individual Item may be entered only once in the Get Item panel of an offer. You can add multiple lines to the grid.</a:t>
            </a:r>
            <a:endParaRPr sz="1200" dirty="0">
              <a:solidFill>
                <a:schemeClr val="dk1"/>
              </a:solidFill>
            </a:endParaRPr>
          </a:p>
          <a:p>
            <a:pPr marL="0" lvl="0" indent="0" algn="l" rtl="0">
              <a:spcBef>
                <a:spcPts val="600"/>
              </a:spcBef>
              <a:spcAft>
                <a:spcPts val="0"/>
              </a:spcAft>
              <a:buClr>
                <a:schemeClr val="dk1"/>
              </a:buClr>
              <a:buFont typeface="Arial"/>
              <a:buNone/>
            </a:pPr>
            <a:r>
              <a:rPr lang="en" sz="1200" dirty="0">
                <a:solidFill>
                  <a:schemeClr val="dk1"/>
                </a:solidFill>
              </a:rPr>
              <a:t>For more information on the fields seen here, refer to the “Bonus Goods Deal Category” section </a:t>
            </a:r>
            <a:r>
              <a:rPr lang="en" sz="1200" dirty="0" smtClean="0">
                <a:solidFill>
                  <a:schemeClr val="dk1"/>
                </a:solidFill>
              </a:rPr>
              <a:t>within TAM Promotions </a:t>
            </a:r>
            <a:r>
              <a:rPr lang="en" sz="1200" dirty="0">
                <a:solidFill>
                  <a:schemeClr val="dk1"/>
                </a:solidFill>
              </a:rPr>
              <a:t>in the online help.</a:t>
            </a:r>
            <a:endParaRPr sz="1200" dirty="0"/>
          </a:p>
        </p:txBody>
      </p:sp>
      <p:sp>
        <p:nvSpPr>
          <p:cNvPr id="712" name="Google Shape;712;ge6061e0853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e6061e0853_0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ge6061e0853_0_4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 sz="1200" b="1" dirty="0">
                <a:solidFill>
                  <a:schemeClr val="dk1"/>
                </a:solidFill>
              </a:rPr>
              <a:t>Promotion Accounting</a:t>
            </a:r>
            <a:r>
              <a:rPr lang="en" sz="1200" dirty="0"/>
              <a:t> - </a:t>
            </a:r>
            <a:r>
              <a:rPr lang="en" sz="1200" b="1" i="1" dirty="0">
                <a:solidFill>
                  <a:schemeClr val="dk1"/>
                </a:solidFill>
              </a:rPr>
              <a:t>Bonus Goods Deals</a:t>
            </a:r>
            <a:endParaRPr sz="1200" b="1" i="1" dirty="0">
              <a:solidFill>
                <a:schemeClr val="dk1"/>
              </a:solidFill>
            </a:endParaRPr>
          </a:p>
          <a:p>
            <a:pPr marL="0" lvl="0" indent="0" algn="l" rtl="0">
              <a:lnSpc>
                <a:spcPct val="80000"/>
              </a:lnSpc>
              <a:spcBef>
                <a:spcPts val="0"/>
              </a:spcBef>
              <a:spcAft>
                <a:spcPts val="0"/>
              </a:spcAft>
              <a:buNone/>
            </a:pPr>
            <a:endParaRPr sz="1200" b="1" i="1" dirty="0">
              <a:solidFill>
                <a:schemeClr val="dk1"/>
              </a:solidFill>
            </a:endParaRPr>
          </a:p>
          <a:p>
            <a:pPr marL="0" lvl="0" indent="0" algn="l" rtl="0">
              <a:lnSpc>
                <a:spcPct val="80000"/>
              </a:lnSpc>
              <a:spcBef>
                <a:spcPts val="0"/>
              </a:spcBef>
              <a:spcAft>
                <a:spcPts val="0"/>
              </a:spcAft>
              <a:buNone/>
            </a:pPr>
            <a:r>
              <a:rPr lang="en" sz="1200" dirty="0">
                <a:solidFill>
                  <a:schemeClr val="dk1"/>
                </a:solidFill>
              </a:rPr>
              <a:t>Bonus Goods deals are attached to Promotions, and when set to status ‘Open’ are available where applicable to sales orders/pending invoices during entry. Taking advantage of a Bonus Goods deal may result in items being given away for free, or at a discounted value. The search logic to determine the appropriate Promotion Discount account is the same as outlined earlier for Immediate Discounts. You are optionally allowed within TAM Accounts to specify an existing SAF Concept and assign a specific SAF code depending on Agreement Type and Deal Profile code combination. </a:t>
            </a:r>
            <a:endParaRPr sz="1200" dirty="0"/>
          </a:p>
          <a:p>
            <a:pPr marL="0" lvl="0" indent="0" algn="l" rtl="0">
              <a:lnSpc>
                <a:spcPct val="80000"/>
              </a:lnSpc>
              <a:spcBef>
                <a:spcPts val="0"/>
              </a:spcBef>
              <a:spcAft>
                <a:spcPts val="0"/>
              </a:spcAft>
              <a:buNone/>
            </a:pPr>
            <a:r>
              <a:rPr lang="en" sz="1200" dirty="0">
                <a:solidFill>
                  <a:schemeClr val="dk1"/>
                </a:solidFill>
              </a:rPr>
              <a:t>If the discount is a result of a TAM BG promotion, then we look to TAM Accounts for the promotion “Agreement Type + Deal Profile” combination. If found, then accept the Promotion Discount account from here. Also take the Sub-Account (SA) + Cost Center (CC) from here if the “Higher SA+CC” field is not turned on. If the “Higher SA+CC” field is turned on, then TAM will pull the (SA) + (CC) from Sales Accounts based upon match of Product Line, Site, Channel, Customer Type combinations (based upon existing Enterprise Edition search logic). If no matching record is found in Sales Accounts, then pull the (SA) + (CC) from Product Lines based upon match on Product Line.</a:t>
            </a:r>
            <a:endParaRPr sz="1200" dirty="0"/>
          </a:p>
          <a:p>
            <a:pPr marL="0" lvl="0" indent="0" algn="l" rtl="0">
              <a:lnSpc>
                <a:spcPct val="80000"/>
              </a:lnSpc>
              <a:spcBef>
                <a:spcPts val="0"/>
              </a:spcBef>
              <a:spcAft>
                <a:spcPts val="0"/>
              </a:spcAft>
              <a:buNone/>
            </a:pPr>
            <a:r>
              <a:rPr lang="en" sz="1200" dirty="0">
                <a:solidFill>
                  <a:schemeClr val="dk1"/>
                </a:solidFill>
              </a:rPr>
              <a:t> </a:t>
            </a:r>
            <a:endParaRPr sz="1200" dirty="0"/>
          </a:p>
          <a:p>
            <a:pPr marL="0" lvl="0" indent="0" algn="l" rtl="0">
              <a:lnSpc>
                <a:spcPct val="80000"/>
              </a:lnSpc>
              <a:spcBef>
                <a:spcPts val="0"/>
              </a:spcBef>
              <a:spcAft>
                <a:spcPts val="0"/>
              </a:spcAft>
              <a:buNone/>
            </a:pPr>
            <a:r>
              <a:rPr lang="en" sz="1200" b="1" i="1" dirty="0">
                <a:solidFill>
                  <a:schemeClr val="dk1"/>
                </a:solidFill>
              </a:rPr>
              <a:t>Note</a:t>
            </a:r>
            <a:r>
              <a:rPr lang="en" sz="1200" dirty="0">
                <a:solidFill>
                  <a:schemeClr val="dk1"/>
                </a:solidFill>
              </a:rPr>
              <a:t>: </a:t>
            </a:r>
            <a:r>
              <a:rPr lang="en" sz="1200" dirty="0" smtClean="0">
                <a:solidFill>
                  <a:schemeClr val="dk1"/>
                </a:solidFill>
              </a:rPr>
              <a:t>TAM </a:t>
            </a:r>
            <a:r>
              <a:rPr lang="en" sz="1200" dirty="0">
                <a:solidFill>
                  <a:schemeClr val="dk1"/>
                </a:solidFill>
              </a:rPr>
              <a:t>Accounts grants users the ability to specify a different Promotion Discount account for every combination of Agreement Type and Deal, while still allowing you to vary the Sub-Account and/or Cost Center at a lower level such customer type, provided the “Higher SA+CC” field is turned on.</a:t>
            </a:r>
            <a:endParaRPr sz="1200" dirty="0"/>
          </a:p>
          <a:p>
            <a:pPr marL="0" lvl="0" indent="0" algn="l" rtl="0">
              <a:lnSpc>
                <a:spcPct val="80000"/>
              </a:lnSpc>
              <a:spcBef>
                <a:spcPts val="0"/>
              </a:spcBef>
              <a:spcAft>
                <a:spcPts val="0"/>
              </a:spcAft>
              <a:buNone/>
            </a:pPr>
            <a:r>
              <a:rPr lang="en" sz="1200" dirty="0">
                <a:solidFill>
                  <a:schemeClr val="dk1"/>
                </a:solidFill>
              </a:rPr>
              <a:t> </a:t>
            </a:r>
            <a:endParaRPr sz="1200" dirty="0"/>
          </a:p>
          <a:p>
            <a:pPr marL="0" lvl="0" indent="0" algn="l" rtl="0">
              <a:lnSpc>
                <a:spcPct val="80000"/>
              </a:lnSpc>
              <a:spcBef>
                <a:spcPts val="0"/>
              </a:spcBef>
              <a:spcAft>
                <a:spcPts val="0"/>
              </a:spcAft>
              <a:buNone/>
            </a:pPr>
            <a:r>
              <a:rPr lang="en" sz="1200" dirty="0">
                <a:solidFill>
                  <a:schemeClr val="dk1"/>
                </a:solidFill>
              </a:rPr>
              <a:t>If the “Agreement Type + Deal Profile” combination is not found within TAM Accounts, then pull the Promotion Discount Account +  Sub-Account + Cost Center from the  matching Sales Accounts based upon the invoice channel and customer type, order line site and item product line values (search logic based upon existing functionality). If no matching record is found in Sales Accounts, then pull the Promotion Discount Account + Sub-Account + Cost Center from Product Lines based upon match on Product Line.</a:t>
            </a:r>
            <a:endParaRPr sz="1200" dirty="0"/>
          </a:p>
          <a:p>
            <a:pPr marL="0" lvl="0" indent="0" algn="l" rtl="0">
              <a:lnSpc>
                <a:spcPct val="80000"/>
              </a:lnSpc>
              <a:spcBef>
                <a:spcPts val="0"/>
              </a:spcBef>
              <a:spcAft>
                <a:spcPts val="0"/>
              </a:spcAft>
              <a:buNone/>
            </a:pPr>
            <a:r>
              <a:rPr lang="en" sz="1200" dirty="0">
                <a:solidFill>
                  <a:schemeClr val="dk1"/>
                </a:solidFill>
              </a:rPr>
              <a:t>Users may also wish to define a SAF concept in the system to differentiate types of Immediate Discount deals, and then within TAM Accounts, attach that SAF Concept and assign a specific SAF code depending on Agreement Type and Deal Profile code combination. When the Invoice is posted, the SAF code will be attached to the Journal entry (JE) line for the Promotion Discount account posted to the general ledger.</a:t>
            </a:r>
            <a:endParaRPr sz="1200" dirty="0"/>
          </a:p>
          <a:p>
            <a:pPr marL="0" lvl="0" indent="0" algn="l" rtl="0">
              <a:lnSpc>
                <a:spcPct val="80000"/>
              </a:lnSpc>
              <a:spcBef>
                <a:spcPts val="0"/>
              </a:spcBef>
              <a:spcAft>
                <a:spcPts val="0"/>
              </a:spcAft>
              <a:buNone/>
            </a:pPr>
            <a:r>
              <a:rPr lang="en" sz="1200" dirty="0">
                <a:solidFill>
                  <a:schemeClr val="dk1"/>
                </a:solidFill>
              </a:rPr>
              <a:t>If a TAM Immediate Discount deal price list is used to help determine the pricing on an order line or order, then a journal entry (JE) is created within the general ledger after Invoice Post and Print is run, debiting the appropriate Promotion Discount Account + (SA) + (CC) and optional SAF code(s):</a:t>
            </a:r>
            <a:endParaRPr sz="1200" dirty="0"/>
          </a:p>
          <a:p>
            <a:pPr marL="0" lvl="0" indent="0" algn="l" rtl="0">
              <a:lnSpc>
                <a:spcPct val="80000"/>
              </a:lnSpc>
              <a:spcBef>
                <a:spcPts val="0"/>
              </a:spcBef>
              <a:spcAft>
                <a:spcPts val="0"/>
              </a:spcAft>
              <a:buNone/>
            </a:pPr>
            <a:r>
              <a:rPr lang="en" sz="1200" dirty="0">
                <a:solidFill>
                  <a:schemeClr val="dk1"/>
                </a:solidFill>
              </a:rPr>
              <a:t> </a:t>
            </a:r>
            <a:endParaRPr sz="1200" dirty="0"/>
          </a:p>
          <a:p>
            <a:pPr marL="0" lvl="0" indent="0" algn="l" rtl="0">
              <a:lnSpc>
                <a:spcPct val="80000"/>
              </a:lnSpc>
              <a:spcBef>
                <a:spcPts val="0"/>
              </a:spcBef>
              <a:spcAft>
                <a:spcPts val="0"/>
              </a:spcAft>
              <a:buNone/>
            </a:pPr>
            <a:r>
              <a:rPr lang="en" sz="1200" dirty="0">
                <a:solidFill>
                  <a:schemeClr val="dk1"/>
                </a:solidFill>
              </a:rPr>
              <a:t>DR   Accounts Receivable</a:t>
            </a:r>
            <a:endParaRPr sz="1200" dirty="0"/>
          </a:p>
          <a:p>
            <a:pPr marL="0" lvl="0" indent="0" algn="l" rtl="0">
              <a:lnSpc>
                <a:spcPct val="80000"/>
              </a:lnSpc>
              <a:spcBef>
                <a:spcPts val="0"/>
              </a:spcBef>
              <a:spcAft>
                <a:spcPts val="0"/>
              </a:spcAft>
              <a:buNone/>
            </a:pPr>
            <a:r>
              <a:rPr lang="en" sz="1200" dirty="0">
                <a:solidFill>
                  <a:schemeClr val="dk1"/>
                </a:solidFill>
              </a:rPr>
              <a:t>DR   Promotion Discount</a:t>
            </a:r>
            <a:endParaRPr sz="1200" dirty="0"/>
          </a:p>
          <a:p>
            <a:pPr marL="0" lvl="0" indent="0" algn="l" rtl="0">
              <a:lnSpc>
                <a:spcPct val="80000"/>
              </a:lnSpc>
              <a:spcBef>
                <a:spcPts val="0"/>
              </a:spcBef>
              <a:spcAft>
                <a:spcPts val="0"/>
              </a:spcAft>
              <a:buNone/>
            </a:pPr>
            <a:r>
              <a:rPr lang="en" sz="1200" dirty="0">
                <a:solidFill>
                  <a:schemeClr val="dk1"/>
                </a:solidFill>
              </a:rPr>
              <a:t>CR   Sales</a:t>
            </a:r>
            <a:endParaRPr sz="1200" dirty="0"/>
          </a:p>
          <a:p>
            <a:pPr marL="0" lvl="0" indent="0" algn="l" rtl="0">
              <a:lnSpc>
                <a:spcPct val="80000"/>
              </a:lnSpc>
              <a:spcBef>
                <a:spcPts val="0"/>
              </a:spcBef>
              <a:spcAft>
                <a:spcPts val="0"/>
              </a:spcAft>
              <a:buNone/>
            </a:pPr>
            <a:endParaRPr sz="930" dirty="0"/>
          </a:p>
        </p:txBody>
      </p:sp>
      <p:sp>
        <p:nvSpPr>
          <p:cNvPr id="721" name="Google Shape;721;ge6061e0853_0_4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e1bdd2e8f7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79" name="Google Shape;279;ge1bdd2e8f7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e6061e0853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Use the associated drill-down links available on saved TAM promotions for easy access to relevant promotion and deal browses and reports in regard to this Bonus Goods deal.</a:t>
            </a:r>
            <a:endParaRPr sz="1200"/>
          </a:p>
        </p:txBody>
      </p:sp>
      <p:sp>
        <p:nvSpPr>
          <p:cNvPr id="729" name="Google Shape;729;ge6061e0853_0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e6061e0853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Tip: You can use </a:t>
            </a:r>
            <a:r>
              <a:rPr lang="en" sz="1200" b="1">
                <a:solidFill>
                  <a:schemeClr val="dk1"/>
                </a:solidFill>
              </a:rPr>
              <a:t>Create a Bonus Goods Promotion</a:t>
            </a:r>
            <a:r>
              <a:rPr lang="en" sz="1200">
                <a:solidFill>
                  <a:schemeClr val="dk1"/>
                </a:solidFill>
              </a:rPr>
              <a:t> from the GuideMe menu to walk you through the process of creating this promotion.</a:t>
            </a:r>
            <a:endParaRPr sz="1200"/>
          </a:p>
        </p:txBody>
      </p:sp>
      <p:sp>
        <p:nvSpPr>
          <p:cNvPr id="737" name="Google Shape;737;ge6061e0853_0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e6061e0853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ge6061e0853_0_4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ge6061e0853_0_4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e6061e0853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3" name="Google Shape;753;ge6061e0853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e6061e0853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1" name="Google Shape;761;ge6061e0853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e6061e0853_0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9" name="Google Shape;769;ge6061e0853_0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ed35ab3832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7" name="Google Shape;777;ged35ab3832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e6061e0853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t>For more information on the </a:t>
            </a:r>
            <a:r>
              <a:rPr lang="en" sz="1200" dirty="0" smtClean="0"/>
              <a:t>fields </a:t>
            </a:r>
            <a:r>
              <a:rPr lang="en" sz="1200" dirty="0"/>
              <a:t>seen here, refer to the “Allocated Funds” section </a:t>
            </a:r>
            <a:r>
              <a:rPr lang="en" sz="1200" dirty="0" smtClean="0"/>
              <a:t>within Deal Profiles </a:t>
            </a:r>
            <a:r>
              <a:rPr lang="en" sz="1200" dirty="0"/>
              <a:t>in the online help.</a:t>
            </a:r>
            <a:endParaRPr sz="1200" dirty="0"/>
          </a:p>
          <a:p>
            <a:pPr marL="0" lvl="0" indent="0" algn="l" rtl="0">
              <a:spcBef>
                <a:spcPts val="0"/>
              </a:spcBef>
              <a:spcAft>
                <a:spcPts val="0"/>
              </a:spcAft>
              <a:buNone/>
            </a:pPr>
            <a:endParaRPr dirty="0"/>
          </a:p>
        </p:txBody>
      </p:sp>
      <p:sp>
        <p:nvSpPr>
          <p:cNvPr id="784" name="Google Shape;784;ge6061e0853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e6061e0853_0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Clr>
                <a:schemeClr val="dk1"/>
              </a:buClr>
              <a:buSzPts val="1100"/>
              <a:buFont typeface="Arial"/>
              <a:buNone/>
            </a:pPr>
            <a:r>
              <a:rPr lang="en" sz="1200" dirty="0">
                <a:solidFill>
                  <a:schemeClr val="dk1"/>
                </a:solidFill>
              </a:rPr>
              <a:t>You can define an Allocated Funds deal on a TAM promotion by entering an existing Deal Profile of category Allocated Funds. The deal default values appear based upon the profile selected, at which time you can update as needed.</a:t>
            </a:r>
            <a:endParaRPr sz="1200" dirty="0">
              <a:solidFill>
                <a:schemeClr val="dk1"/>
              </a:solidFill>
            </a:endParaRPr>
          </a:p>
          <a:p>
            <a:pPr marL="0" lvl="0" indent="0" algn="l" rtl="0">
              <a:lnSpc>
                <a:spcPct val="115000"/>
              </a:lnSpc>
              <a:spcBef>
                <a:spcPts val="600"/>
              </a:spcBef>
              <a:spcAft>
                <a:spcPts val="0"/>
              </a:spcAft>
              <a:buClr>
                <a:schemeClr val="dk1"/>
              </a:buClr>
              <a:buSzPts val="1100"/>
              <a:buFont typeface="Arial"/>
              <a:buNone/>
            </a:pPr>
            <a:r>
              <a:rPr lang="en" sz="1200" b="1" i="1" dirty="0">
                <a:solidFill>
                  <a:schemeClr val="dk1"/>
                </a:solidFill>
              </a:rPr>
              <a:t>Note</a:t>
            </a:r>
            <a:r>
              <a:rPr lang="en" sz="1200" b="1" dirty="0">
                <a:solidFill>
                  <a:schemeClr val="dk1"/>
                </a:solidFill>
              </a:rPr>
              <a:t>: </a:t>
            </a:r>
            <a:r>
              <a:rPr lang="en" sz="1200" dirty="0">
                <a:solidFill>
                  <a:schemeClr val="dk1"/>
                </a:solidFill>
              </a:rPr>
              <a:t>Only one allocated fund deal can be attached to a single promotion.</a:t>
            </a:r>
            <a:endParaRPr sz="1200" dirty="0">
              <a:solidFill>
                <a:schemeClr val="dk1"/>
              </a:solidFill>
            </a:endParaRPr>
          </a:p>
          <a:p>
            <a:pPr marL="0" lvl="0" indent="0" algn="l" rtl="0">
              <a:lnSpc>
                <a:spcPct val="115000"/>
              </a:lnSpc>
              <a:spcBef>
                <a:spcPts val="600"/>
              </a:spcBef>
              <a:spcAft>
                <a:spcPts val="0"/>
              </a:spcAft>
              <a:buNone/>
            </a:pPr>
            <a:r>
              <a:rPr lang="en" sz="1200" dirty="0">
                <a:solidFill>
                  <a:schemeClr val="dk1"/>
                </a:solidFill>
              </a:rPr>
              <a:t>Allocated Funds deals involve fixed amounts of money to be paid to the customer or group of customers for a defined promotional period and are used on a discretionary basis. Promotions cannot be defined as "All Customers" with an Allocated Funds deal attached. Some common terms associated with allocated funds deals are “General Expense” and “Lump Sum.” They can be used for programs such as slotting, market development, or new product lines. There are no discount tiers for these types of deals.</a:t>
            </a:r>
            <a:endParaRPr sz="1200" dirty="0"/>
          </a:p>
          <a:p>
            <a:pPr marL="0" lvl="0" indent="0" algn="l" rtl="0">
              <a:spcBef>
                <a:spcPts val="600"/>
              </a:spcBef>
              <a:spcAft>
                <a:spcPts val="0"/>
              </a:spcAft>
              <a:buClr>
                <a:schemeClr val="dk1"/>
              </a:buClr>
              <a:buSzPts val="1100"/>
              <a:buFont typeface="Arial"/>
              <a:buNone/>
            </a:pPr>
            <a:r>
              <a:rPr lang="en" sz="1200" dirty="0">
                <a:solidFill>
                  <a:schemeClr val="dk1"/>
                </a:solidFill>
              </a:rPr>
              <a:t>Click Details in the Deal panel to open the TAM Promotion Deals window. Here, you can further define deal information.</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For more information on the fields seen here, refer to the “Allocated Funds Deal Category” section </a:t>
            </a:r>
            <a:r>
              <a:rPr lang="en" sz="1200" dirty="0" smtClean="0">
                <a:solidFill>
                  <a:schemeClr val="dk1"/>
                </a:solidFill>
              </a:rPr>
              <a:t>within TAM Promotions </a:t>
            </a:r>
            <a:r>
              <a:rPr lang="en" sz="1200" dirty="0">
                <a:solidFill>
                  <a:schemeClr val="dk1"/>
                </a:solidFill>
              </a:rPr>
              <a:t>in the online help.</a:t>
            </a:r>
            <a:endParaRPr sz="1200" dirty="0"/>
          </a:p>
        </p:txBody>
      </p:sp>
      <p:sp>
        <p:nvSpPr>
          <p:cNvPr id="793" name="Google Shape;793;ge6061e0853_0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e6061e0853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Use the Deal Values to specify deal amount information.</a:t>
            </a:r>
            <a:endParaRPr sz="1200" dirty="0"/>
          </a:p>
          <a:p>
            <a:pPr marL="0" lvl="0" indent="0" algn="l" rtl="0">
              <a:lnSpc>
                <a:spcPct val="115000"/>
              </a:lnSpc>
              <a:spcBef>
                <a:spcPts val="600"/>
              </a:spcBef>
              <a:spcAft>
                <a:spcPts val="0"/>
              </a:spcAft>
              <a:buClr>
                <a:schemeClr val="dk1"/>
              </a:buClr>
              <a:buSzPts val="1100"/>
              <a:buFont typeface="Arial"/>
              <a:buNone/>
            </a:pPr>
            <a:r>
              <a:rPr lang="en" sz="1200" dirty="0"/>
              <a:t>Use the Item Values panel to add items and/or item groups to this deal. A grid record can contain either an individual item or item group, but not both.</a:t>
            </a:r>
            <a:endParaRPr sz="1200" dirty="0"/>
          </a:p>
          <a:p>
            <a:pPr marL="0" lvl="0" indent="0" algn="l" rtl="0">
              <a:lnSpc>
                <a:spcPct val="115000"/>
              </a:lnSpc>
              <a:spcBef>
                <a:spcPts val="600"/>
              </a:spcBef>
              <a:spcAft>
                <a:spcPts val="0"/>
              </a:spcAft>
              <a:buNone/>
            </a:pPr>
            <a:r>
              <a:rPr lang="en" sz="1200" dirty="0"/>
              <a:t>You can add multiple items at once onto the deal, for certain deal categories, using either the +Select or the Add Items By Group button.</a:t>
            </a:r>
            <a:endParaRPr sz="1200" dirty="0"/>
          </a:p>
          <a:p>
            <a:pPr marL="0" lvl="0" indent="0" algn="l" rtl="0">
              <a:spcBef>
                <a:spcPts val="600"/>
              </a:spcBef>
              <a:spcAft>
                <a:spcPts val="0"/>
              </a:spcAft>
              <a:buClr>
                <a:schemeClr val="dk1"/>
              </a:buClr>
              <a:buFont typeface="Arial"/>
              <a:buNone/>
            </a:pPr>
            <a:r>
              <a:rPr lang="en" sz="1200" dirty="0">
                <a:solidFill>
                  <a:schemeClr val="dk1"/>
                </a:solidFill>
              </a:rPr>
              <a:t>For more information on the fields seen here, refer to the “Deal Values” and  “Item Values” under the “Allocated Funds Deal Category” section </a:t>
            </a:r>
            <a:r>
              <a:rPr lang="en" sz="1200" dirty="0" smtClean="0">
                <a:solidFill>
                  <a:schemeClr val="dk1"/>
                </a:solidFill>
              </a:rPr>
              <a:t>within TAM Promotions </a:t>
            </a:r>
            <a:r>
              <a:rPr lang="en" sz="1200" dirty="0">
                <a:solidFill>
                  <a:schemeClr val="dk1"/>
                </a:solidFill>
              </a:rPr>
              <a:t>in the online help.</a:t>
            </a:r>
            <a:endParaRPr sz="1200" dirty="0"/>
          </a:p>
          <a:p>
            <a:pPr marL="0" lvl="0" indent="0" algn="l" rtl="0">
              <a:spcBef>
                <a:spcPts val="0"/>
              </a:spcBef>
              <a:spcAft>
                <a:spcPts val="0"/>
              </a:spcAft>
              <a:buNone/>
            </a:pPr>
            <a:endParaRPr dirty="0"/>
          </a:p>
        </p:txBody>
      </p:sp>
      <p:sp>
        <p:nvSpPr>
          <p:cNvPr id="802" name="Google Shape;802;ge6061e0853_0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fc721a1e6b_0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gfc721a1e6b_0_2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t>Promotions are agreements with customers to provide discounts during or after a specified period of time, allocate funds for promotional activities, or offer bonus goods at a discounted rate or for free.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Depending on how the promotion is set up, discounts can be taken immediately during sales order/quote entry, deferred and claimed later based on actual sales, or given as required for promotional activity.</a:t>
            </a:r>
            <a:endParaRPr sz="1200"/>
          </a:p>
        </p:txBody>
      </p:sp>
      <p:sp>
        <p:nvSpPr>
          <p:cNvPr id="285" name="Google Shape;285;gfc721a1e6b_0_2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e6061e0853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For Allocated Funds deals on backdated promotions, earned discount records will be created for the periods in the past by </a:t>
            </a:r>
            <a:r>
              <a:rPr lang="en" sz="1200" b="1"/>
              <a:t>TAM Earned Discount Calculation</a:t>
            </a:r>
            <a:r>
              <a:rPr lang="en" sz="1200"/>
              <a:t> for type Promotion-Allocated Fund.</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Running</a:t>
            </a:r>
            <a:r>
              <a:rPr lang="en" sz="1200" b="1"/>
              <a:t> TAM Earned Discount Calculation </a:t>
            </a:r>
            <a:r>
              <a:rPr lang="en" sz="1200"/>
              <a:t>is the only way to create/update earned discounts in the QAD Adaptive UX.</a:t>
            </a:r>
            <a:endParaRPr sz="1200"/>
          </a:p>
        </p:txBody>
      </p:sp>
      <p:sp>
        <p:nvSpPr>
          <p:cNvPr id="811" name="Google Shape;811;ge6061e0853_0_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e6061e0853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ge6061e0853_0_4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sz="1200" dirty="0"/>
              <a:t>Use TAM Claims to formally grant TAM earned discounts owed to customers and buying groups.</a:t>
            </a:r>
            <a:endParaRPr sz="1200"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Clr>
                <a:schemeClr val="dk1"/>
              </a:buClr>
              <a:buSzPts val="1100"/>
              <a:buFont typeface="Arial"/>
              <a:buNone/>
            </a:pPr>
            <a:r>
              <a:rPr lang="en" sz="1200" dirty="0"/>
              <a:t>After earned discounts have been accumulated for open TAM promotions and contracts, you can create claims to give back the discounts earned to the appropriate customer/supplier. Use TAM Claims to achieve this by allocating against open earned discounts at the promotion or contract deal level, or at the deal/item level for promotional deals. The system automatically updates balances across the various levels of allocation records in the grids as users modify the amounts to allocate. The Balance field clearly indicates the ongoing unallocated amount of a claim.</a:t>
            </a:r>
            <a:endParaRPr sz="1200"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Clr>
                <a:schemeClr val="dk1"/>
              </a:buClr>
              <a:buSzPts val="1100"/>
              <a:buFont typeface="Arial"/>
              <a:buNone/>
            </a:pPr>
            <a:r>
              <a:rPr lang="en" sz="1200" dirty="0"/>
              <a:t>Within TAM Claims, the claim code populates upon successful save, based on the CLAIM sequence defined in Number Ranges.</a:t>
            </a:r>
            <a:endParaRPr sz="1200" dirty="0"/>
          </a:p>
          <a:p>
            <a:pPr marL="0" lvl="0" indent="0" algn="l" rtl="0">
              <a:spcBef>
                <a:spcPts val="0"/>
              </a:spcBef>
              <a:spcAft>
                <a:spcPts val="0"/>
              </a:spcAft>
              <a:buNone/>
            </a:pPr>
            <a:endParaRPr dirty="0"/>
          </a:p>
          <a:p>
            <a:pPr marL="0" lvl="0" indent="0" algn="l" rtl="0">
              <a:spcBef>
                <a:spcPts val="0"/>
              </a:spcBef>
              <a:spcAft>
                <a:spcPts val="0"/>
              </a:spcAft>
              <a:buNone/>
            </a:pPr>
            <a:r>
              <a:rPr lang="en" sz="1200" dirty="0"/>
              <a:t>For more information on the fields seen here, </a:t>
            </a:r>
            <a:r>
              <a:rPr lang="en" sz="1200" dirty="0" smtClean="0"/>
              <a:t>see TAM Claims in </a:t>
            </a:r>
            <a:r>
              <a:rPr lang="en" sz="1200" dirty="0"/>
              <a:t>the online help.</a:t>
            </a:r>
            <a:endParaRPr sz="1200" dirty="0"/>
          </a:p>
        </p:txBody>
      </p:sp>
      <p:sp>
        <p:nvSpPr>
          <p:cNvPr id="823" name="Google Shape;823;ge6061e0853_0_4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e6061e0853_0_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ge6061e0853_0_5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sz="1200" dirty="0">
                <a:solidFill>
                  <a:schemeClr val="dk1"/>
                </a:solidFill>
              </a:rPr>
              <a:t>The Allocations panel allows you to search for available Earned Discounts, by either Promotion or Contract, and claim against them as needed. For Promotions, you can also allocate by invoice.</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SzPts val="1100"/>
              <a:buNone/>
            </a:pPr>
            <a:r>
              <a:rPr lang="en" sz="1200" dirty="0">
                <a:solidFill>
                  <a:schemeClr val="dk1"/>
                </a:solidFill>
              </a:rPr>
              <a:t>Use the New Allocation function to launch a screen where you can search for and return earned discounts you wish to allocate portions of the claim amount to.</a:t>
            </a:r>
            <a:endParaRPr sz="1200"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Clr>
                <a:schemeClr val="dk1"/>
              </a:buClr>
              <a:buFont typeface="Arial"/>
              <a:buNone/>
            </a:pPr>
            <a:r>
              <a:rPr lang="en" sz="1200" dirty="0">
                <a:solidFill>
                  <a:schemeClr val="dk1"/>
                </a:solidFill>
              </a:rPr>
              <a:t>For more information on the fields seen here, see the “Allocations Panel” section </a:t>
            </a:r>
            <a:r>
              <a:rPr lang="en" sz="1200" dirty="0" smtClean="0">
                <a:solidFill>
                  <a:schemeClr val="dk1"/>
                </a:solidFill>
              </a:rPr>
              <a:t>within TAM Claims in </a:t>
            </a:r>
            <a:r>
              <a:rPr lang="en" sz="1200" dirty="0">
                <a:solidFill>
                  <a:schemeClr val="dk1"/>
                </a:solidFill>
              </a:rPr>
              <a:t>the online help.</a:t>
            </a:r>
            <a:endParaRPr dirty="0"/>
          </a:p>
        </p:txBody>
      </p:sp>
      <p:sp>
        <p:nvSpPr>
          <p:cNvPr id="831" name="Google Shape;831;ge6061e0853_0_5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e6061e0853_0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ge6061e0853_0_5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dirty="0"/>
              <a:t>Choose Actions &gt; Bulk &gt; Generate to have TAM generate claims based on customers’ open Earned Discount balances.</a:t>
            </a:r>
            <a:endParaRPr sz="1200" dirty="0"/>
          </a:p>
          <a:p>
            <a:pPr marL="0" lvl="0" indent="0" algn="l" rtl="0">
              <a:spcBef>
                <a:spcPts val="0"/>
              </a:spcBef>
              <a:spcAft>
                <a:spcPts val="0"/>
              </a:spcAft>
              <a:buNone/>
            </a:pPr>
            <a:r>
              <a:rPr lang="en" sz="1200" dirty="0"/>
              <a:t>Generating claims mimics the behavior found in TAM Claims when a user allocates an amount against an ED total record in the allocations grid for allocated by Earned Discount (Promotion) or Earned Discount (Contract) - Totals grid. That amount is prorated across the open balance item records, and the taxes are calculated per the deal settings. One major difference with Generate Claims is that the defaults for the tax and allocated item amounts will be used as is, while in TAM Claims a user can modify these defaults before saving.</a:t>
            </a:r>
            <a:endParaRPr sz="1200" dirty="0"/>
          </a:p>
          <a:p>
            <a:pPr marL="0" lvl="0" indent="0" algn="l" rtl="0">
              <a:spcBef>
                <a:spcPts val="0"/>
              </a:spcBef>
              <a:spcAft>
                <a:spcPts val="0"/>
              </a:spcAft>
              <a:buNone/>
            </a:pPr>
            <a:endParaRPr sz="1200" dirty="0"/>
          </a:p>
          <a:p>
            <a:pPr marL="457200" lvl="0" indent="-304800" algn="l" rtl="0">
              <a:spcBef>
                <a:spcPts val="0"/>
              </a:spcBef>
              <a:spcAft>
                <a:spcPts val="0"/>
              </a:spcAft>
              <a:buSzPts val="1200"/>
              <a:buChar char="●"/>
            </a:pPr>
            <a:r>
              <a:rPr lang="en" sz="1200" dirty="0"/>
              <a:t>Deals may be defined so that claims can be run wide open, or for subsets of criteria.</a:t>
            </a:r>
            <a:endParaRPr sz="1200" dirty="0"/>
          </a:p>
          <a:p>
            <a:pPr marL="457200" lvl="0" indent="-304800" algn="l" rtl="0">
              <a:spcBef>
                <a:spcPts val="0"/>
              </a:spcBef>
              <a:spcAft>
                <a:spcPts val="0"/>
              </a:spcAft>
              <a:buSzPts val="1200"/>
              <a:buChar char="●"/>
            </a:pPr>
            <a:r>
              <a:rPr lang="en" sz="1200" dirty="0"/>
              <a:t>Status of System Claims determined by TAM Control value. </a:t>
            </a:r>
            <a:endParaRPr sz="1200" dirty="0"/>
          </a:p>
          <a:p>
            <a:pPr marL="457200" lvl="0" indent="-304800" algn="l" rtl="0">
              <a:spcBef>
                <a:spcPts val="0"/>
              </a:spcBef>
              <a:spcAft>
                <a:spcPts val="0"/>
              </a:spcAft>
              <a:buSzPts val="1200"/>
              <a:buChar char="●"/>
            </a:pPr>
            <a:r>
              <a:rPr lang="en" sz="1200" dirty="0"/>
              <a:t>Claims may be de-selected/re-selected before Submit.</a:t>
            </a:r>
            <a:endParaRPr sz="1200"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Clr>
                <a:schemeClr val="dk1"/>
              </a:buClr>
              <a:buSzPts val="1100"/>
              <a:buFont typeface="Arial"/>
              <a:buNone/>
            </a:pPr>
            <a:r>
              <a:rPr lang="en" sz="1200" dirty="0"/>
              <a:t>For more information on this action, see the “Generate Action” section </a:t>
            </a:r>
            <a:r>
              <a:rPr lang="en" sz="1200" dirty="0" smtClean="0"/>
              <a:t>within TAM Claims </a:t>
            </a:r>
            <a:r>
              <a:rPr lang="en" sz="1200" dirty="0" smtClean="0">
                <a:solidFill>
                  <a:schemeClr val="dk1"/>
                </a:solidFill>
              </a:rPr>
              <a:t>in </a:t>
            </a:r>
            <a:r>
              <a:rPr lang="en" sz="1200" dirty="0">
                <a:solidFill>
                  <a:schemeClr val="dk1"/>
                </a:solidFill>
              </a:rPr>
              <a:t>the online help.</a:t>
            </a:r>
            <a:endParaRPr sz="1200" dirty="0"/>
          </a:p>
          <a:p>
            <a:pPr marL="0" lvl="0" indent="0" algn="l" rtl="0">
              <a:spcBef>
                <a:spcPts val="0"/>
              </a:spcBef>
              <a:spcAft>
                <a:spcPts val="0"/>
              </a:spcAft>
              <a:buNone/>
            </a:pPr>
            <a:endParaRPr dirty="0"/>
          </a:p>
        </p:txBody>
      </p:sp>
      <p:sp>
        <p:nvSpPr>
          <p:cNvPr id="840" name="Google Shape;840;ge6061e0853_0_5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e6061e0853_0_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ge6061e0853_0_5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8" name="Google Shape;848;ge6061e0853_0_5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e6061e0853_0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ge6061e0853_0_5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600"/>
              </a:spcBef>
              <a:spcAft>
                <a:spcPts val="0"/>
              </a:spcAft>
              <a:buSzPts val="1100"/>
              <a:buNone/>
            </a:pPr>
            <a:r>
              <a:rPr lang="en" sz="1200" dirty="0"/>
              <a:t>TAM Claim records can be reviewed and updated via the Edit bulk action in TAM Claims. </a:t>
            </a:r>
            <a:endParaRPr sz="1200" dirty="0"/>
          </a:p>
          <a:p>
            <a:pPr marL="0" lvl="0" indent="0" algn="l" rtl="0">
              <a:lnSpc>
                <a:spcPct val="115000"/>
              </a:lnSpc>
              <a:spcBef>
                <a:spcPts val="600"/>
              </a:spcBef>
              <a:spcAft>
                <a:spcPts val="0"/>
              </a:spcAft>
              <a:buClr>
                <a:schemeClr val="dk1"/>
              </a:buClr>
              <a:buSzPts val="1100"/>
              <a:buFont typeface="Arial"/>
              <a:buNone/>
            </a:pPr>
            <a:r>
              <a:rPr lang="en" sz="1200" dirty="0"/>
              <a:t>Use the Options panel to determine the field you want updated. In the Claims panel, select/deselect individual claim records as needed, or </a:t>
            </a:r>
            <a:r>
              <a:rPr lang="en" sz="1200" dirty="0" smtClean="0"/>
              <a:t>select/deselect </a:t>
            </a:r>
            <a:r>
              <a:rPr lang="en" sz="1200" dirty="0"/>
              <a:t>all using the </a:t>
            </a:r>
            <a:r>
              <a:rPr lang="en" sz="1200" dirty="0" smtClean="0"/>
              <a:t>checkbox </a:t>
            </a:r>
            <a:r>
              <a:rPr lang="en" sz="1200" dirty="0"/>
              <a:t>at the top left.</a:t>
            </a:r>
            <a:endParaRPr sz="1200" dirty="0"/>
          </a:p>
          <a:p>
            <a:pPr marL="0" lvl="0" indent="0" algn="l" rtl="0">
              <a:lnSpc>
                <a:spcPct val="115000"/>
              </a:lnSpc>
              <a:spcBef>
                <a:spcPts val="600"/>
              </a:spcBef>
              <a:spcAft>
                <a:spcPts val="0"/>
              </a:spcAft>
              <a:buClr>
                <a:schemeClr val="dk1"/>
              </a:buClr>
              <a:buSzPts val="1100"/>
              <a:buFont typeface="Arial"/>
              <a:buNone/>
            </a:pPr>
            <a:r>
              <a:rPr lang="en" sz="1200" dirty="0"/>
              <a:t>Upon Submit, any messages are displayed within a popup using a summarized approach to errors/warnings, rather than showing an error/warning per claim.</a:t>
            </a:r>
            <a:endParaRPr sz="1200" dirty="0"/>
          </a:p>
          <a:p>
            <a:pPr marL="0" lvl="0" indent="0" algn="l" rtl="0">
              <a:lnSpc>
                <a:spcPct val="115000"/>
              </a:lnSpc>
              <a:spcBef>
                <a:spcPts val="600"/>
              </a:spcBef>
              <a:spcAft>
                <a:spcPts val="0"/>
              </a:spcAft>
              <a:buClr>
                <a:schemeClr val="dk1"/>
              </a:buClr>
              <a:buSzPts val="1100"/>
              <a:buFont typeface="Arial"/>
              <a:buNone/>
            </a:pPr>
            <a:r>
              <a:rPr lang="en" sz="1200" dirty="0"/>
              <a:t>Upon completion of the Edit bulk action, users are returned to the hybrid browse where records displayed will now have been updated based upon the latest values.</a:t>
            </a:r>
            <a:endParaRPr sz="1200" dirty="0"/>
          </a:p>
          <a:p>
            <a:pPr marL="0" lvl="0" indent="0" algn="l" rtl="0">
              <a:spcBef>
                <a:spcPts val="600"/>
              </a:spcBef>
              <a:spcAft>
                <a:spcPts val="0"/>
              </a:spcAft>
              <a:buClr>
                <a:schemeClr val="dk1"/>
              </a:buClr>
              <a:buSzPts val="1100"/>
              <a:buFont typeface="Arial"/>
              <a:buNone/>
            </a:pPr>
            <a:r>
              <a:rPr lang="en" sz="1200" dirty="0">
                <a:solidFill>
                  <a:schemeClr val="dk1"/>
                </a:solidFill>
              </a:rPr>
              <a:t>For more information on this action, see the “Edit Action” section </a:t>
            </a:r>
            <a:r>
              <a:rPr lang="en" sz="1200" dirty="0" smtClean="0">
                <a:solidFill>
                  <a:schemeClr val="dk1"/>
                </a:solidFill>
              </a:rPr>
              <a:t>within TAM Claims </a:t>
            </a:r>
            <a:r>
              <a:rPr lang="en" sz="1200" dirty="0">
                <a:solidFill>
                  <a:schemeClr val="dk1"/>
                </a:solidFill>
              </a:rPr>
              <a:t>in the online help.</a:t>
            </a:r>
            <a:endParaRPr sz="1200" dirty="0"/>
          </a:p>
          <a:p>
            <a:pPr marL="0" lvl="0" indent="0" algn="l" rtl="0">
              <a:spcBef>
                <a:spcPts val="0"/>
              </a:spcBef>
              <a:spcAft>
                <a:spcPts val="0"/>
              </a:spcAft>
              <a:buNone/>
            </a:pPr>
            <a:endParaRPr dirty="0"/>
          </a:p>
        </p:txBody>
      </p:sp>
      <p:sp>
        <p:nvSpPr>
          <p:cNvPr id="856" name="Google Shape;856;ge6061e0853_0_5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eec56e775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Use the associated drill-down links available on saved TAM promotions for easy access to relevant promotion and deal browses and reports in regard to the Allocated Funds deal.</a:t>
            </a:r>
            <a:endParaRPr sz="1200"/>
          </a:p>
        </p:txBody>
      </p:sp>
      <p:sp>
        <p:nvSpPr>
          <p:cNvPr id="864" name="Google Shape;864;geec56e775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e6061e0853_0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73" name="Google Shape;873;ge6061e0853_0_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e6061e0853_0_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solidFill>
                  <a:schemeClr val="dk1"/>
                </a:solidFill>
              </a:rPr>
              <a:t>TAM Accounts</a:t>
            </a:r>
            <a:r>
              <a:rPr lang="en" sz="1200" dirty="0">
                <a:solidFill>
                  <a:schemeClr val="dk1"/>
                </a:solidFill>
              </a:rPr>
              <a:t> lets you define accounting for a specific combination of agreement type and deal profile, which allows for greater granularity in the general ledger as needed.</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For more information on the fields seen here, </a:t>
            </a:r>
            <a:r>
              <a:rPr lang="en" sz="1200" dirty="0" smtClean="0"/>
              <a:t>see TAM Accounts </a:t>
            </a:r>
            <a:r>
              <a:rPr lang="en" sz="1200" dirty="0"/>
              <a:t>in the online help.</a:t>
            </a:r>
            <a:endParaRPr sz="1200" dirty="0"/>
          </a:p>
        </p:txBody>
      </p:sp>
      <p:sp>
        <p:nvSpPr>
          <p:cNvPr id="881" name="Google Shape;881;ge6061e0853_0_5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e6061e0853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ge6061e0853_0_5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t>If not found in TAM Accounts, nor Sales Accounts or Product Lines, accounts come from TAM Control settings.</a:t>
            </a:r>
            <a:endParaRPr sz="1200"/>
          </a:p>
        </p:txBody>
      </p:sp>
      <p:sp>
        <p:nvSpPr>
          <p:cNvPr id="890" name="Google Shape;890;ge6061e0853_0_5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ed35ab3832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ed35ab3832_1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p>
        </p:txBody>
      </p:sp>
      <p:sp>
        <p:nvSpPr>
          <p:cNvPr id="293" name="Google Shape;293;ged35ab3832_1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e6061e0853_0_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ge6061e0853_0_5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 sz="1200" dirty="0">
                <a:solidFill>
                  <a:schemeClr val="dk1"/>
                </a:solidFill>
              </a:rPr>
              <a:t>Allocated Funds deals represent a fixed amount of money going out on a certain payment schedule. These amounts are defined on a Promotion within the Allocated Funds deal detail.  When the Promotion is set to status ‘Open’, Earned Discount records are generated against the deal via the TAM Earned Discount Calculation program when run for Promotion-Allocated Funds. These open Earned Discount amounts contain the appropriate Promotion Discount Account + Sub-Account  + Cost Center to expense on resulting general ledger Journal Entries. </a:t>
            </a:r>
            <a:endParaRPr sz="1200" dirty="0"/>
          </a:p>
          <a:p>
            <a:pPr marL="0" lvl="0" indent="0" algn="l" rtl="0">
              <a:lnSpc>
                <a:spcPct val="80000"/>
              </a:lnSpc>
              <a:spcBef>
                <a:spcPts val="0"/>
              </a:spcBef>
              <a:spcAft>
                <a:spcPts val="0"/>
              </a:spcAft>
              <a:buNone/>
            </a:pPr>
            <a:r>
              <a:rPr lang="en" sz="1200" dirty="0">
                <a:solidFill>
                  <a:schemeClr val="dk1"/>
                </a:solidFill>
              </a:rPr>
              <a:t>The determination of which Promotion Discount Account + Sub-Account + Cost Center to use depends on if the Allocated Funds deal is set up with or without items (Items Required: Yes/No).</a:t>
            </a:r>
            <a:endParaRPr sz="1200" dirty="0"/>
          </a:p>
          <a:p>
            <a:pPr marL="0" lvl="0" indent="0" algn="l" rtl="0">
              <a:lnSpc>
                <a:spcPct val="80000"/>
              </a:lnSpc>
              <a:spcBef>
                <a:spcPts val="0"/>
              </a:spcBef>
              <a:spcAft>
                <a:spcPts val="0"/>
              </a:spcAft>
              <a:buNone/>
            </a:pPr>
            <a:r>
              <a:rPr lang="en" sz="1200" i="1" dirty="0">
                <a:solidFill>
                  <a:schemeClr val="dk1"/>
                </a:solidFill>
              </a:rPr>
              <a:t>If the Allocated Funds deal is set up with items</a:t>
            </a:r>
            <a:r>
              <a:rPr lang="en" sz="1200" dirty="0">
                <a:solidFill>
                  <a:schemeClr val="dk1"/>
                </a:solidFill>
              </a:rPr>
              <a:t>:</a:t>
            </a:r>
            <a:endParaRPr sz="1200" dirty="0"/>
          </a:p>
          <a:p>
            <a:pPr marL="0" lvl="0" indent="0" algn="l" rtl="0">
              <a:lnSpc>
                <a:spcPct val="80000"/>
              </a:lnSpc>
              <a:spcBef>
                <a:spcPts val="0"/>
              </a:spcBef>
              <a:spcAft>
                <a:spcPts val="0"/>
              </a:spcAft>
              <a:buNone/>
            </a:pPr>
            <a:r>
              <a:rPr lang="en" sz="1200" dirty="0">
                <a:solidFill>
                  <a:schemeClr val="dk1"/>
                </a:solidFill>
              </a:rPr>
              <a:t>Search TAM Accounts using the promotion “Agreement Type + Deal Profile” combination. If a matching record is found within TAM Accounts, then pull the Promotion Discount Account from here. Also take the Sub-Account (SA) + Cost Center (CC) from here if the “Higher SA + CC” field is </a:t>
            </a:r>
            <a:r>
              <a:rPr lang="en" sz="1200" u="sng" dirty="0">
                <a:solidFill>
                  <a:schemeClr val="dk1"/>
                </a:solidFill>
              </a:rPr>
              <a:t>not</a:t>
            </a:r>
            <a:r>
              <a:rPr lang="en" sz="1200" dirty="0">
                <a:solidFill>
                  <a:schemeClr val="dk1"/>
                </a:solidFill>
              </a:rPr>
              <a:t> turned on. If the “Higher SA + CC” field </a:t>
            </a:r>
            <a:r>
              <a:rPr lang="en" sz="1200" u="sng" dirty="0">
                <a:solidFill>
                  <a:schemeClr val="dk1"/>
                </a:solidFill>
              </a:rPr>
              <a:t>is</a:t>
            </a:r>
            <a:r>
              <a:rPr lang="en" sz="1200" dirty="0">
                <a:solidFill>
                  <a:schemeClr val="dk1"/>
                </a:solidFill>
              </a:rPr>
              <a:t> turned on, then TAM will pull the Promotion Discount (SA)+ (CC) from Sales Accounts based upon match of item Product Line, Customer Type and the Site found within the customer record. If no matching record is found in Sales Accounts, then pull the (SA) + (CC) from Product Lines based upon match on item Product Line.</a:t>
            </a:r>
            <a:endParaRPr sz="1200" dirty="0"/>
          </a:p>
          <a:p>
            <a:pPr marL="0" lvl="0" indent="0" algn="l" rtl="0">
              <a:lnSpc>
                <a:spcPct val="80000"/>
              </a:lnSpc>
              <a:spcBef>
                <a:spcPts val="0"/>
              </a:spcBef>
              <a:spcAft>
                <a:spcPts val="0"/>
              </a:spcAft>
              <a:buNone/>
            </a:pPr>
            <a:r>
              <a:rPr lang="en" sz="1200" dirty="0">
                <a:solidFill>
                  <a:schemeClr val="dk1"/>
                </a:solidFill>
              </a:rPr>
              <a:t>If the “Agreement Type + Deal Profile” combination is not found within TAM Accounts, then pull the Promotion Discount Account + Sub-Account + Cost Center from the  matching Sales Accounts based upon match of item Product Line, Customer Type and the Site found within the customer record. If no matching record is found in Sales Accounts, then pull the Promotion Discount Account + Sub-Account + Cost Center from Product Lines based upon match on item Product Line.</a:t>
            </a:r>
            <a:endParaRPr sz="1200" dirty="0"/>
          </a:p>
          <a:p>
            <a:pPr marL="0" lvl="0" indent="0" algn="l" rtl="0">
              <a:lnSpc>
                <a:spcPct val="80000"/>
              </a:lnSpc>
              <a:spcBef>
                <a:spcPts val="0"/>
              </a:spcBef>
              <a:spcAft>
                <a:spcPts val="0"/>
              </a:spcAft>
              <a:buNone/>
            </a:pPr>
            <a:r>
              <a:rPr lang="en" sz="1200" dirty="0">
                <a:solidFill>
                  <a:schemeClr val="dk1"/>
                </a:solidFill>
              </a:rPr>
              <a:t> </a:t>
            </a:r>
            <a:endParaRPr sz="1200" b="1" dirty="0"/>
          </a:p>
          <a:p>
            <a:pPr marL="0" lvl="0" indent="0" algn="l" rtl="0">
              <a:lnSpc>
                <a:spcPct val="80000"/>
              </a:lnSpc>
              <a:spcBef>
                <a:spcPts val="0"/>
              </a:spcBef>
              <a:spcAft>
                <a:spcPts val="0"/>
              </a:spcAft>
              <a:buNone/>
            </a:pPr>
            <a:r>
              <a:rPr lang="en" sz="1200" b="1" i="1" dirty="0">
                <a:solidFill>
                  <a:schemeClr val="dk1"/>
                </a:solidFill>
              </a:rPr>
              <a:t>If the Allocated Funds deal is not set up with items</a:t>
            </a:r>
            <a:r>
              <a:rPr lang="en" sz="1200" b="1" dirty="0">
                <a:solidFill>
                  <a:schemeClr val="dk1"/>
                </a:solidFill>
              </a:rPr>
              <a:t>:</a:t>
            </a:r>
            <a:endParaRPr sz="1200" b="1" dirty="0"/>
          </a:p>
          <a:p>
            <a:pPr marL="0" lvl="0" indent="0" algn="l" rtl="0">
              <a:lnSpc>
                <a:spcPct val="80000"/>
              </a:lnSpc>
              <a:spcBef>
                <a:spcPts val="0"/>
              </a:spcBef>
              <a:spcAft>
                <a:spcPts val="0"/>
              </a:spcAft>
              <a:buNone/>
            </a:pPr>
            <a:r>
              <a:rPr lang="en" sz="1200" dirty="0">
                <a:solidFill>
                  <a:schemeClr val="dk1"/>
                </a:solidFill>
              </a:rPr>
              <a:t>Look to TAM Accounts for the promotion “Agreement Type + Deal Profile” combination. If found within TAM Accounts, then accept the Promotion Discount Account + Sub-Account + Cost Center from here.</a:t>
            </a:r>
            <a:endParaRPr sz="1200" dirty="0"/>
          </a:p>
          <a:p>
            <a:pPr marL="0" lvl="0" indent="0" algn="l" rtl="0">
              <a:lnSpc>
                <a:spcPct val="80000"/>
              </a:lnSpc>
              <a:spcBef>
                <a:spcPts val="0"/>
              </a:spcBef>
              <a:spcAft>
                <a:spcPts val="0"/>
              </a:spcAft>
              <a:buNone/>
            </a:pPr>
            <a:r>
              <a:rPr lang="en" sz="1200" dirty="0">
                <a:solidFill>
                  <a:schemeClr val="dk1"/>
                </a:solidFill>
              </a:rPr>
              <a:t>If the “Agreement Type + Deal Profile” combination is not found within TAM Accounts, then pull the Promotion Discount Account + Sub-Account + Cost Center from TAM Control.</a:t>
            </a:r>
            <a:endParaRPr sz="1200" dirty="0"/>
          </a:p>
          <a:p>
            <a:pPr marL="0" lvl="0" indent="0" algn="l" rtl="0">
              <a:lnSpc>
                <a:spcPct val="80000"/>
              </a:lnSpc>
              <a:spcBef>
                <a:spcPts val="0"/>
              </a:spcBef>
              <a:spcAft>
                <a:spcPts val="0"/>
              </a:spcAft>
              <a:buNone/>
            </a:pPr>
            <a:r>
              <a:rPr lang="en" sz="1200" dirty="0">
                <a:solidFill>
                  <a:schemeClr val="dk1"/>
                </a:solidFill>
              </a:rPr>
              <a:t>An approved Claim will result in general ledger transactions.</a:t>
            </a:r>
            <a:endParaRPr sz="1200" dirty="0"/>
          </a:p>
          <a:p>
            <a:pPr marL="0" lvl="0" indent="0" algn="l" rtl="0">
              <a:lnSpc>
                <a:spcPct val="80000"/>
              </a:lnSpc>
              <a:spcBef>
                <a:spcPts val="0"/>
              </a:spcBef>
              <a:spcAft>
                <a:spcPts val="0"/>
              </a:spcAft>
              <a:buNone/>
            </a:pPr>
            <a:r>
              <a:rPr lang="en" sz="1200" dirty="0">
                <a:solidFill>
                  <a:schemeClr val="dk1"/>
                </a:solidFill>
              </a:rPr>
              <a:t>Claims against Allocated Funds Deals, with a saved Approved status generate the following JE:</a:t>
            </a:r>
            <a:endParaRPr sz="1200" dirty="0"/>
          </a:p>
          <a:p>
            <a:pPr marL="0" lvl="0" indent="0" algn="l" rtl="0">
              <a:lnSpc>
                <a:spcPct val="80000"/>
              </a:lnSpc>
              <a:spcBef>
                <a:spcPts val="0"/>
              </a:spcBef>
              <a:spcAft>
                <a:spcPts val="0"/>
              </a:spcAft>
              <a:buNone/>
            </a:pPr>
            <a:r>
              <a:rPr lang="en" sz="1200" dirty="0">
                <a:solidFill>
                  <a:schemeClr val="dk1"/>
                </a:solidFill>
              </a:rPr>
              <a:t>DR  Promotion Discount (TAM Accounts: Agreement Type/Deal Profile combination, if not found then use Promotion Discount Account from TAM Control)</a:t>
            </a:r>
            <a:endParaRPr sz="1200" dirty="0"/>
          </a:p>
          <a:p>
            <a:pPr marL="0" lvl="0" indent="0" algn="l" rtl="0">
              <a:lnSpc>
                <a:spcPct val="80000"/>
              </a:lnSpc>
              <a:spcBef>
                <a:spcPts val="0"/>
              </a:spcBef>
              <a:spcAft>
                <a:spcPts val="0"/>
              </a:spcAft>
              <a:buNone/>
            </a:pPr>
            <a:r>
              <a:rPr lang="en" sz="1200" dirty="0">
                <a:solidFill>
                  <a:schemeClr val="dk1"/>
                </a:solidFill>
              </a:rPr>
              <a:t>CR  Accounts Receivables (If paying by Credit Note – Customer Control Account) or</a:t>
            </a:r>
            <a:endParaRPr sz="1200" dirty="0"/>
          </a:p>
          <a:p>
            <a:pPr marL="0" lvl="0" indent="0" algn="l" rtl="0">
              <a:lnSpc>
                <a:spcPct val="80000"/>
              </a:lnSpc>
              <a:spcBef>
                <a:spcPts val="0"/>
              </a:spcBef>
              <a:spcAft>
                <a:spcPts val="0"/>
              </a:spcAft>
              <a:buNone/>
            </a:pPr>
            <a:r>
              <a:rPr lang="en" sz="1200" dirty="0">
                <a:solidFill>
                  <a:schemeClr val="dk1"/>
                </a:solidFill>
              </a:rPr>
              <a:t>CR  Accounts Payable (If paying by Supplier Invoice – Supplier Control Account)</a:t>
            </a:r>
            <a:endParaRPr sz="1200" dirty="0"/>
          </a:p>
          <a:p>
            <a:pPr marL="0" lvl="0" indent="0" algn="l" rtl="0">
              <a:lnSpc>
                <a:spcPct val="80000"/>
              </a:lnSpc>
              <a:spcBef>
                <a:spcPts val="0"/>
              </a:spcBef>
              <a:spcAft>
                <a:spcPts val="0"/>
              </a:spcAft>
              <a:buNone/>
            </a:pPr>
            <a:r>
              <a:rPr lang="en" sz="1200" dirty="0">
                <a:solidFill>
                  <a:schemeClr val="dk1"/>
                </a:solidFill>
              </a:rPr>
              <a:t> </a:t>
            </a:r>
            <a:endParaRPr sz="1200" dirty="0"/>
          </a:p>
          <a:p>
            <a:pPr marL="0" lvl="0" indent="0" algn="l" rtl="0">
              <a:lnSpc>
                <a:spcPct val="80000"/>
              </a:lnSpc>
              <a:spcBef>
                <a:spcPts val="0"/>
              </a:spcBef>
              <a:spcAft>
                <a:spcPts val="0"/>
              </a:spcAft>
              <a:buNone/>
            </a:pPr>
            <a:r>
              <a:rPr lang="en" sz="1200" dirty="0">
                <a:solidFill>
                  <a:schemeClr val="dk1"/>
                </a:solidFill>
              </a:rPr>
              <a:t>You are optionally allowed within TAM Accounts to specify an existing SAF Concept and assign a specific SAF code depending on Agreement Type and Deal Profile code combination. This SAF concept and code will then be appended to the JE line for the Promotion Discount account related to an approved Claim.</a:t>
            </a:r>
            <a:endParaRPr sz="1200" dirty="0"/>
          </a:p>
        </p:txBody>
      </p:sp>
      <p:sp>
        <p:nvSpPr>
          <p:cNvPr id="899" name="Google Shape;899;ge6061e0853_0_5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105b36f61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g105b36f612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a:t>You can use TAM Accruals to accrue earned discount balances in the general ledger for open-status TAM promotion and contract deals.</a:t>
            </a:r>
            <a:endParaRPr sz="1200" dirty="0"/>
          </a:p>
          <a:p>
            <a:pPr marL="0" lvl="0" indent="0" algn="l" rtl="0">
              <a:spcBef>
                <a:spcPts val="0"/>
              </a:spcBef>
              <a:spcAft>
                <a:spcPts val="0"/>
              </a:spcAft>
              <a:buNone/>
            </a:pPr>
            <a:endParaRPr sz="1200" dirty="0"/>
          </a:p>
          <a:p>
            <a:pPr marL="0" lvl="0" indent="0" algn="l" rtl="0">
              <a:spcBef>
                <a:spcPts val="0"/>
              </a:spcBef>
              <a:spcAft>
                <a:spcPts val="0"/>
              </a:spcAft>
              <a:buSzPts val="1100"/>
              <a:buNone/>
            </a:pPr>
            <a:r>
              <a:rPr lang="en" sz="1200" dirty="0"/>
              <a:t>Typical accounting practices dictate that companies must log open liabilities on their accounting books at the end of every period or quarter. TAM allows you to view accruals related to promotion and contract deals at any time, with the optional ability to save the accrual, print the accrual via a report, export the accrual numbers to Excel, and post those accrual numbers to the general ledger when saved as status Approved.</a:t>
            </a:r>
            <a:endParaRPr sz="1200"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SzPts val="1100"/>
              <a:buNone/>
            </a:pPr>
            <a:r>
              <a:rPr lang="en" sz="1200" dirty="0"/>
              <a:t>For promotions, the deal categories whose earned discount open balances may accrue include Allocated Funds, Deferred Discounts, and Scan-backs.</a:t>
            </a:r>
            <a:endParaRPr sz="1200"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SzPts val="1100"/>
              <a:buNone/>
            </a:pPr>
            <a:r>
              <a:rPr lang="en" sz="1200" dirty="0"/>
              <a:t>For contracts, the deal categories include Deferred Discounts and Contract Pricing deals that have the Chargeback field selected.</a:t>
            </a:r>
            <a:endParaRPr sz="1200"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SzPts val="1100"/>
              <a:buNone/>
            </a:pPr>
            <a:r>
              <a:rPr lang="en" sz="1200" b="1" i="1" dirty="0"/>
              <a:t>Note</a:t>
            </a:r>
            <a:r>
              <a:rPr lang="en" sz="1200" dirty="0"/>
              <a:t>: Only TAM contracts and promotions with status set to Open are available to generate accruals.</a:t>
            </a:r>
            <a:endParaRPr sz="1200"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SzPts val="1100"/>
              <a:buNone/>
            </a:pPr>
            <a:r>
              <a:rPr lang="en" sz="1200" dirty="0"/>
              <a:t>Important: Earned discount records must be up-to-date for all promotion and contract deals to ensure that accrual calculations are accurate. Be sure that TAM Earned Discount Calculation has been run for all relevant earned discount types before generating accruals.</a:t>
            </a:r>
            <a:endParaRPr sz="1200" dirty="0"/>
          </a:p>
          <a:p>
            <a:pPr marL="0" lvl="0" indent="0" algn="l" rtl="0">
              <a:spcBef>
                <a:spcPts val="0"/>
              </a:spcBef>
              <a:spcAft>
                <a:spcPts val="0"/>
              </a:spcAft>
              <a:buSzPts val="1100"/>
              <a:buNone/>
            </a:pPr>
            <a:endParaRPr sz="1200" dirty="0"/>
          </a:p>
          <a:p>
            <a:pPr marL="0" lvl="0" indent="0" algn="l" rtl="0">
              <a:spcBef>
                <a:spcPts val="0"/>
              </a:spcBef>
              <a:spcAft>
                <a:spcPts val="0"/>
              </a:spcAft>
              <a:buClr>
                <a:schemeClr val="dk1"/>
              </a:buClr>
              <a:buSzPts val="1100"/>
              <a:buFont typeface="Arial"/>
              <a:buNone/>
            </a:pPr>
            <a:r>
              <a:rPr lang="en" sz="1200" dirty="0"/>
              <a:t>For more information on the TAM Accruals process, please review the section </a:t>
            </a:r>
            <a:r>
              <a:rPr lang="en" sz="1200" dirty="0" smtClean="0"/>
              <a:t>on TAM Accruals </a:t>
            </a:r>
            <a:r>
              <a:rPr lang="en" sz="1200" dirty="0"/>
              <a:t>in the online help.</a:t>
            </a:r>
            <a:endParaRPr sz="1200" dirty="0"/>
          </a:p>
          <a:p>
            <a:pPr marL="0" lvl="0" indent="0" algn="l" rtl="0">
              <a:spcBef>
                <a:spcPts val="0"/>
              </a:spcBef>
              <a:spcAft>
                <a:spcPts val="0"/>
              </a:spcAft>
              <a:buNone/>
            </a:pPr>
            <a:endParaRPr sz="1200" dirty="0"/>
          </a:p>
        </p:txBody>
      </p:sp>
      <p:sp>
        <p:nvSpPr>
          <p:cNvPr id="908" name="Google Shape;908;g105b36f6120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e6061e0853_0_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Tip: You can use </a:t>
            </a:r>
            <a:r>
              <a:rPr lang="en" sz="1200" b="1">
                <a:solidFill>
                  <a:schemeClr val="dk1"/>
                </a:solidFill>
              </a:rPr>
              <a:t>Create an Allocated Funds Promotion</a:t>
            </a:r>
            <a:r>
              <a:rPr lang="en" sz="1200">
                <a:solidFill>
                  <a:schemeClr val="dk1"/>
                </a:solidFill>
              </a:rPr>
              <a:t> from the GuideMe menu to walk you through the process of creating this promotion.</a:t>
            </a:r>
            <a:endParaRPr sz="12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80000"/>
              </a:lnSpc>
              <a:spcBef>
                <a:spcPts val="0"/>
              </a:spcBef>
              <a:spcAft>
                <a:spcPts val="0"/>
              </a:spcAft>
              <a:buClr>
                <a:schemeClr val="dk1"/>
              </a:buClr>
              <a:buFont typeface="Arial"/>
              <a:buNone/>
            </a:pPr>
            <a:endParaRPr>
              <a:solidFill>
                <a:schemeClr val="dk1"/>
              </a:solidFill>
            </a:endParaRPr>
          </a:p>
        </p:txBody>
      </p:sp>
      <p:sp>
        <p:nvSpPr>
          <p:cNvPr id="916" name="Google Shape;916;ge6061e0853_0_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e6061e0853_0_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4" name="Google Shape;924;ge6061e0853_0_5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5" name="Google Shape;925;ge6061e0853_0_5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e6061e0853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2" name="Google Shape;932;ge6061e0853_0_6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e6061e0853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0" name="Google Shape;940;ge6061e0853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ed35ab3832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8" name="Google Shape;948;ged35ab3832_1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e6061e0853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200" dirty="0">
                <a:solidFill>
                  <a:schemeClr val="dk1"/>
                </a:solidFill>
              </a:rPr>
              <a:t>You define a Deferred Discount deal on a TAM promotion by entering an existing deal from </a:t>
            </a:r>
            <a:r>
              <a:rPr lang="en" sz="1200" b="1" dirty="0">
                <a:solidFill>
                  <a:schemeClr val="dk1"/>
                </a:solidFill>
              </a:rPr>
              <a:t>Deal Profiles</a:t>
            </a:r>
            <a:r>
              <a:rPr lang="en" sz="1200" dirty="0">
                <a:solidFill>
                  <a:schemeClr val="dk1"/>
                </a:solidFill>
              </a:rPr>
              <a:t> defined as category Deferred Discount, with the Promotion Use option selected. The deal default values appear based on the profile selected; you can modify them as needed.</a:t>
            </a:r>
            <a:endParaRPr sz="1200" dirty="0">
              <a:solidFill>
                <a:schemeClr val="dk1"/>
              </a:solidFill>
            </a:endParaRPr>
          </a:p>
          <a:p>
            <a:pPr marL="0" lvl="0" indent="0" algn="l" rtl="0">
              <a:lnSpc>
                <a:spcPct val="115000"/>
              </a:lnSpc>
              <a:spcBef>
                <a:spcPts val="600"/>
              </a:spcBef>
              <a:spcAft>
                <a:spcPts val="0"/>
              </a:spcAft>
              <a:buNone/>
            </a:pPr>
            <a:r>
              <a:rPr lang="en" sz="1200" dirty="0">
                <a:solidFill>
                  <a:schemeClr val="dk1"/>
                </a:solidFill>
              </a:rPr>
              <a:t>Deferred Discount deals on promotions involve discounts based on actual sales across the buy period, as an amount per unit sold or a percentage of sales. These deals are sometimes called Bill-Backs, Rebates, or Commissions.</a:t>
            </a:r>
            <a:endParaRPr sz="1200" dirty="0">
              <a:solidFill>
                <a:schemeClr val="dk1"/>
              </a:solidFill>
            </a:endParaRPr>
          </a:p>
          <a:p>
            <a:pPr marL="0" lvl="0" indent="0" algn="l" rtl="0">
              <a:spcBef>
                <a:spcPts val="600"/>
              </a:spcBef>
              <a:spcAft>
                <a:spcPts val="0"/>
              </a:spcAft>
              <a:buClr>
                <a:schemeClr val="dk1"/>
              </a:buClr>
              <a:buSzPts val="1100"/>
              <a:buFont typeface="Arial"/>
              <a:buNone/>
            </a:pPr>
            <a:r>
              <a:rPr lang="en" sz="1200" dirty="0">
                <a:solidFill>
                  <a:schemeClr val="dk1"/>
                </a:solidFill>
              </a:rPr>
              <a:t>For more information on the </a:t>
            </a:r>
            <a:r>
              <a:rPr lang="en" sz="1200" dirty="0" smtClean="0">
                <a:solidFill>
                  <a:schemeClr val="dk1"/>
                </a:solidFill>
              </a:rPr>
              <a:t>fields </a:t>
            </a:r>
            <a:r>
              <a:rPr lang="en" sz="1200" dirty="0">
                <a:solidFill>
                  <a:schemeClr val="dk1"/>
                </a:solidFill>
              </a:rPr>
              <a:t>seen here, refer to the “Deferred Discount” section </a:t>
            </a:r>
            <a:r>
              <a:rPr lang="en" sz="1200" dirty="0" smtClean="0">
                <a:solidFill>
                  <a:schemeClr val="dk1"/>
                </a:solidFill>
              </a:rPr>
              <a:t>within Deal Profiles in </a:t>
            </a:r>
            <a:r>
              <a:rPr lang="en" sz="1200" dirty="0">
                <a:solidFill>
                  <a:schemeClr val="dk1"/>
                </a:solidFill>
              </a:rPr>
              <a:t>the online help.</a:t>
            </a:r>
            <a:endParaRPr sz="1200" dirty="0"/>
          </a:p>
        </p:txBody>
      </p:sp>
      <p:sp>
        <p:nvSpPr>
          <p:cNvPr id="955" name="Google Shape;955;ge6061e0853_0_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e6061e0853_0_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Create your promotion using </a:t>
            </a:r>
            <a:r>
              <a:rPr lang="en" b="1"/>
              <a:t>TAM Promotions</a:t>
            </a:r>
            <a:r>
              <a:rPr lang="en"/>
              <a:t>.</a:t>
            </a:r>
            <a:endParaRPr/>
          </a:p>
        </p:txBody>
      </p:sp>
      <p:sp>
        <p:nvSpPr>
          <p:cNvPr id="963" name="Google Shape;963;ge6061e0853_0_6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e6061e0853_0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rPr>
              <a:t>Click Details in the Deal panel to open the TAM Promotion Deals window. Here, you can further define deal information.</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For more information on the fields seen here, refer to the “Deferred Discount Deal Category” section </a:t>
            </a:r>
            <a:r>
              <a:rPr lang="en" sz="1200" dirty="0" smtClean="0">
                <a:solidFill>
                  <a:schemeClr val="dk1"/>
                </a:solidFill>
              </a:rPr>
              <a:t>within TAM Promotions </a:t>
            </a:r>
            <a:r>
              <a:rPr lang="en" sz="1200" dirty="0">
                <a:solidFill>
                  <a:schemeClr val="dk1"/>
                </a:solidFill>
              </a:rPr>
              <a:t>in the online help.</a:t>
            </a:r>
            <a:endParaRPr dirty="0"/>
          </a:p>
        </p:txBody>
      </p:sp>
      <p:sp>
        <p:nvSpPr>
          <p:cNvPr id="971" name="Google Shape;971;ge6061e0853_0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e1bdd2e8f7_0_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e1bdd2e8f7_0_5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ge1bdd2e8f7_0_5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6061e0853_0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rPr>
              <a:t>Use the Deal Values to specify deal amount information.</a:t>
            </a:r>
            <a:endParaRPr sz="1200" dirty="0">
              <a:solidFill>
                <a:schemeClr val="dk1"/>
              </a:solidFill>
            </a:endParaRPr>
          </a:p>
          <a:p>
            <a:pPr marL="0" lvl="0" indent="0" algn="l" rtl="0">
              <a:lnSpc>
                <a:spcPct val="115000"/>
              </a:lnSpc>
              <a:spcBef>
                <a:spcPts val="600"/>
              </a:spcBef>
              <a:spcAft>
                <a:spcPts val="0"/>
              </a:spcAft>
              <a:buClr>
                <a:schemeClr val="dk1"/>
              </a:buClr>
              <a:buSzPts val="1100"/>
              <a:buFont typeface="Arial"/>
              <a:buNone/>
            </a:pPr>
            <a:r>
              <a:rPr lang="en" sz="1200" dirty="0">
                <a:solidFill>
                  <a:schemeClr val="dk1"/>
                </a:solidFill>
              </a:rPr>
              <a:t>Use the Item Values panel to add items and/or item groups to this deal. A grid record can contain either an individual item or item group, but not both.</a:t>
            </a:r>
            <a:endParaRPr sz="1200" dirty="0">
              <a:solidFill>
                <a:schemeClr val="dk1"/>
              </a:solidFill>
            </a:endParaRPr>
          </a:p>
          <a:p>
            <a:pPr marL="0" lvl="0" indent="0" algn="l" rtl="0">
              <a:lnSpc>
                <a:spcPct val="115000"/>
              </a:lnSpc>
              <a:spcBef>
                <a:spcPts val="600"/>
              </a:spcBef>
              <a:spcAft>
                <a:spcPts val="0"/>
              </a:spcAft>
              <a:buClr>
                <a:schemeClr val="dk1"/>
              </a:buClr>
              <a:buSzPts val="1100"/>
              <a:buFont typeface="Arial"/>
              <a:buNone/>
            </a:pPr>
            <a:r>
              <a:rPr lang="en" sz="1200" dirty="0">
                <a:solidFill>
                  <a:schemeClr val="dk1"/>
                </a:solidFill>
              </a:rPr>
              <a:t>You can add multiple items at once onto the deal, for certain deal categories, using either the +Select or the Add Items By Group button.</a:t>
            </a:r>
            <a:endParaRPr sz="1200" dirty="0">
              <a:solidFill>
                <a:schemeClr val="dk1"/>
              </a:solidFill>
            </a:endParaRPr>
          </a:p>
          <a:p>
            <a:pPr marL="0" lvl="0" indent="0" algn="l" rtl="0">
              <a:spcBef>
                <a:spcPts val="600"/>
              </a:spcBef>
              <a:spcAft>
                <a:spcPts val="0"/>
              </a:spcAft>
              <a:buClr>
                <a:schemeClr val="dk1"/>
              </a:buClr>
              <a:buSzPts val="1100"/>
              <a:buFont typeface="Arial"/>
              <a:buNone/>
            </a:pPr>
            <a:r>
              <a:rPr lang="en" sz="1200" dirty="0">
                <a:solidFill>
                  <a:schemeClr val="dk1"/>
                </a:solidFill>
              </a:rPr>
              <a:t>For more information on the fields seen here, refer to the “Deal Values” and  “Item Values” under the “Deferred Discount Deal Category” section </a:t>
            </a:r>
            <a:r>
              <a:rPr lang="en" sz="1200" dirty="0" smtClean="0">
                <a:solidFill>
                  <a:schemeClr val="dk1"/>
                </a:solidFill>
              </a:rPr>
              <a:t>within TAM Promotions </a:t>
            </a:r>
            <a:r>
              <a:rPr lang="en" sz="1200" dirty="0">
                <a:solidFill>
                  <a:schemeClr val="dk1"/>
                </a:solidFill>
              </a:rPr>
              <a:t>in the online help.</a:t>
            </a:r>
            <a:endParaRPr sz="1200" dirty="0"/>
          </a:p>
        </p:txBody>
      </p:sp>
      <p:sp>
        <p:nvSpPr>
          <p:cNvPr id="979" name="Google Shape;979;ge6061e0853_0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e6061e0853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Use the</a:t>
            </a:r>
            <a:r>
              <a:rPr lang="en" sz="1200" b="1"/>
              <a:t> Post</a:t>
            </a:r>
            <a:r>
              <a:rPr lang="en" sz="1200"/>
              <a:t> action in </a:t>
            </a:r>
            <a:r>
              <a:rPr lang="en" sz="1200" b="1"/>
              <a:t>Pending Invoices</a:t>
            </a:r>
            <a:r>
              <a:rPr lang="en" sz="1200"/>
              <a:t> to post invoice amounts to Accounts Receivable, where they remain open until customer payments are received.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Optionally, you also can print copies of posted invoices by setting Print Invoice to Yes when shipping. </a:t>
            </a:r>
            <a:endParaRPr sz="1200"/>
          </a:p>
          <a:p>
            <a:pPr marL="0" lvl="0" indent="0" algn="l" rtl="0">
              <a:spcBef>
                <a:spcPts val="0"/>
              </a:spcBef>
              <a:spcAft>
                <a:spcPts val="0"/>
              </a:spcAft>
              <a:buNone/>
            </a:pPr>
            <a:endParaRPr sz="1200"/>
          </a:p>
          <a:p>
            <a:pPr marL="0" lvl="0" indent="0" algn="l" rtl="0">
              <a:spcBef>
                <a:spcPts val="0"/>
              </a:spcBef>
              <a:spcAft>
                <a:spcPts val="0"/>
              </a:spcAft>
              <a:buClr>
                <a:schemeClr val="dk1"/>
              </a:buClr>
              <a:buSzPts val="1100"/>
              <a:buFont typeface="Arial"/>
              <a:buNone/>
            </a:pPr>
            <a:r>
              <a:rPr lang="en" sz="1200"/>
              <a:t>If you choose not to do so, you can print copies of posted invoices later using Invoice Print or Reprint.</a:t>
            </a:r>
            <a:endParaRPr sz="1200"/>
          </a:p>
          <a:p>
            <a:pPr marL="0" lvl="0" indent="0" algn="l" rtl="0">
              <a:spcBef>
                <a:spcPts val="0"/>
              </a:spcBef>
              <a:spcAft>
                <a:spcPts val="0"/>
              </a:spcAft>
              <a:buNone/>
            </a:pPr>
            <a:endParaRPr/>
          </a:p>
        </p:txBody>
      </p:sp>
      <p:sp>
        <p:nvSpPr>
          <p:cNvPr id="987" name="Google Shape;987;ge6061e0853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e6061e0853_0_6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For Deferred Discount deals, when TAM Earned Discount Calculation for type Promotion-Deferred Discount is run the first time after the promotion is set to Open status, TAM will look into prior processed TAM history records to create earned discounts for prior posted activities.</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No impact to GL.</a:t>
            </a:r>
            <a:endParaRPr sz="1200" dirty="0"/>
          </a:p>
          <a:p>
            <a:pPr marL="0" lvl="0" indent="0" algn="l" rtl="0">
              <a:spcBef>
                <a:spcPts val="0"/>
              </a:spcBef>
              <a:spcAft>
                <a:spcPts val="0"/>
              </a:spcAft>
              <a:buNone/>
            </a:pPr>
            <a:endParaRPr sz="1200" dirty="0"/>
          </a:p>
          <a:p>
            <a:pPr marL="0" lvl="0" indent="0" algn="l" rtl="0">
              <a:spcBef>
                <a:spcPts val="0"/>
              </a:spcBef>
              <a:spcAft>
                <a:spcPts val="0"/>
              </a:spcAft>
              <a:buClr>
                <a:schemeClr val="dk1"/>
              </a:buClr>
              <a:buSzPts val="1100"/>
              <a:buFont typeface="Arial"/>
              <a:buNone/>
            </a:pPr>
            <a:r>
              <a:rPr lang="en" sz="1200" dirty="0">
                <a:solidFill>
                  <a:schemeClr val="dk1"/>
                </a:solidFill>
              </a:rPr>
              <a:t>Running</a:t>
            </a:r>
            <a:r>
              <a:rPr lang="en" sz="1200" b="1" dirty="0">
                <a:solidFill>
                  <a:schemeClr val="dk1"/>
                </a:solidFill>
              </a:rPr>
              <a:t> TAM Earned Discount Calculation </a:t>
            </a:r>
            <a:r>
              <a:rPr lang="en" sz="1200" dirty="0">
                <a:solidFill>
                  <a:schemeClr val="dk1"/>
                </a:solidFill>
              </a:rPr>
              <a:t>is the only way to create/update earned discounts in the QAD Adaptive UX.</a:t>
            </a:r>
            <a:endParaRPr sz="1200" dirty="0"/>
          </a:p>
        </p:txBody>
      </p:sp>
      <p:sp>
        <p:nvSpPr>
          <p:cNvPr id="995" name="Google Shape;995;ge6061e0853_0_6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e6061e0853_0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TAM Promotions Earned Discount Balances</a:t>
            </a:r>
            <a:r>
              <a:rPr lang="en"/>
              <a:t> report</a:t>
            </a:r>
            <a:endParaRPr/>
          </a:p>
        </p:txBody>
      </p:sp>
      <p:sp>
        <p:nvSpPr>
          <p:cNvPr id="1006" name="Google Shape;1006;ge6061e0853_0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e6061e0853_0_6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4" name="Google Shape;1014;ge6061e0853_0_6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 sz="1200" dirty="0">
                <a:solidFill>
                  <a:schemeClr val="dk1"/>
                </a:solidFill>
              </a:rPr>
              <a:t>Deferred Discount deals attached to Promotions represent deals that are to be calculated off of relevant posted sales information. After the Invoice Post and Print program has been run and completed, invoiced sales order lines are matched against open Deferred Discount deals and Earned Discounts are accumulated appropriately via the TAM Earned Discount Calculation program for earned discount type Promotion-Deferred Discount. The Promotion Discount Account, Sub-account, Cost Center and optional SAF code(s) is recorded onto the Earned Discount record during the earned discount calculation process. The determination of these values follow the similar rules outlined for the Immediate Discount deal category outlined below.</a:t>
            </a:r>
            <a:endParaRPr sz="1200" dirty="0"/>
          </a:p>
          <a:p>
            <a:pPr marL="0" lvl="0" indent="0" algn="l" rtl="0">
              <a:lnSpc>
                <a:spcPct val="80000"/>
              </a:lnSpc>
              <a:spcBef>
                <a:spcPts val="0"/>
              </a:spcBef>
              <a:spcAft>
                <a:spcPts val="0"/>
              </a:spcAft>
              <a:buNone/>
            </a:pPr>
            <a:endParaRPr sz="1200" dirty="0">
              <a:solidFill>
                <a:schemeClr val="dk1"/>
              </a:solidFill>
            </a:endParaRPr>
          </a:p>
          <a:p>
            <a:pPr marL="0" lvl="0" indent="0" algn="l" rtl="0">
              <a:lnSpc>
                <a:spcPct val="80000"/>
              </a:lnSpc>
              <a:spcBef>
                <a:spcPts val="0"/>
              </a:spcBef>
              <a:spcAft>
                <a:spcPts val="0"/>
              </a:spcAft>
              <a:buNone/>
            </a:pPr>
            <a:endParaRPr sz="1200" dirty="0">
              <a:solidFill>
                <a:schemeClr val="dk1"/>
              </a:solidFill>
            </a:endParaRPr>
          </a:p>
          <a:p>
            <a:pPr marL="0" lvl="0" indent="0" algn="l" rtl="0">
              <a:lnSpc>
                <a:spcPct val="80000"/>
              </a:lnSpc>
              <a:spcBef>
                <a:spcPts val="0"/>
              </a:spcBef>
              <a:spcAft>
                <a:spcPts val="0"/>
              </a:spcAft>
              <a:buNone/>
            </a:pPr>
            <a:r>
              <a:rPr lang="en" sz="1200" dirty="0">
                <a:solidFill>
                  <a:schemeClr val="dk1"/>
                </a:solidFill>
              </a:rPr>
              <a:t>If the discount is a result of a TAM Deferred Discount promotion, then we look to TAM Accounts for the promotion “Agreement Type + Deal Profile” combination. If found, then accept the Promotion Discount account from here. Also take the Sub-Account (SA) + Cost Center (CC) from here if the “Higher SA+CC” field is not turned on. If the “Higher SA+CC” field is turned on, then TAM will pull the (SA) + (CC) from Sales Accounts based upon match of Product Line, Site, Channel, Customer Type combinations (based upon existing Enterprise Edition search logic). If no matching record is found in Sales Accounts, then pull the (SA) + (CC) from Product Lines based upon match on Product Line.</a:t>
            </a:r>
            <a:endParaRPr sz="1200" dirty="0"/>
          </a:p>
          <a:p>
            <a:pPr marL="0" lvl="0" indent="0" algn="l" rtl="0">
              <a:lnSpc>
                <a:spcPct val="80000"/>
              </a:lnSpc>
              <a:spcBef>
                <a:spcPts val="0"/>
              </a:spcBef>
              <a:spcAft>
                <a:spcPts val="0"/>
              </a:spcAft>
              <a:buNone/>
            </a:pPr>
            <a:r>
              <a:rPr lang="en" sz="1200" dirty="0">
                <a:solidFill>
                  <a:schemeClr val="dk1"/>
                </a:solidFill>
              </a:rPr>
              <a:t> </a:t>
            </a:r>
            <a:endParaRPr sz="1200" dirty="0"/>
          </a:p>
          <a:p>
            <a:pPr marL="0" lvl="0" indent="0" algn="l" rtl="0">
              <a:lnSpc>
                <a:spcPct val="80000"/>
              </a:lnSpc>
              <a:spcBef>
                <a:spcPts val="0"/>
              </a:spcBef>
              <a:spcAft>
                <a:spcPts val="0"/>
              </a:spcAft>
              <a:buNone/>
            </a:pPr>
            <a:r>
              <a:rPr lang="en" sz="1200" b="1" dirty="0" smtClean="0">
                <a:solidFill>
                  <a:schemeClr val="dk1"/>
                </a:solidFill>
              </a:rPr>
              <a:t>NOTE:</a:t>
            </a:r>
            <a:r>
              <a:rPr lang="en" sz="1200" b="1" baseline="0" dirty="0" smtClean="0">
                <a:solidFill>
                  <a:schemeClr val="dk1"/>
                </a:solidFill>
              </a:rPr>
              <a:t> </a:t>
            </a:r>
            <a:r>
              <a:rPr lang="en" sz="1200" dirty="0" smtClean="0">
                <a:solidFill>
                  <a:schemeClr val="dk1"/>
                </a:solidFill>
              </a:rPr>
              <a:t>TAM </a:t>
            </a:r>
            <a:r>
              <a:rPr lang="en" sz="1200" dirty="0">
                <a:solidFill>
                  <a:schemeClr val="dk1"/>
                </a:solidFill>
              </a:rPr>
              <a:t>Accounts grants users the ability to specify a different Promotion Discount account for every combination of Agreement Type and Deal, while still allowing you to vary the Sub-Account and/or Cost Center at a lower level such customer type, provided the “Higher SA+CC” field is turned on.</a:t>
            </a:r>
            <a:endParaRPr sz="1200" dirty="0"/>
          </a:p>
          <a:p>
            <a:pPr marL="0" lvl="0" indent="0" algn="l" rtl="0">
              <a:lnSpc>
                <a:spcPct val="80000"/>
              </a:lnSpc>
              <a:spcBef>
                <a:spcPts val="0"/>
              </a:spcBef>
              <a:spcAft>
                <a:spcPts val="0"/>
              </a:spcAft>
              <a:buNone/>
            </a:pPr>
            <a:r>
              <a:rPr lang="en" sz="1200" dirty="0">
                <a:solidFill>
                  <a:schemeClr val="dk1"/>
                </a:solidFill>
              </a:rPr>
              <a:t> </a:t>
            </a:r>
            <a:endParaRPr sz="1200" dirty="0"/>
          </a:p>
          <a:p>
            <a:pPr marL="0" lvl="0" indent="0" algn="l" rtl="0">
              <a:lnSpc>
                <a:spcPct val="80000"/>
              </a:lnSpc>
              <a:spcBef>
                <a:spcPts val="0"/>
              </a:spcBef>
              <a:spcAft>
                <a:spcPts val="0"/>
              </a:spcAft>
              <a:buNone/>
            </a:pPr>
            <a:r>
              <a:rPr lang="en" sz="1200" dirty="0">
                <a:solidFill>
                  <a:schemeClr val="dk1"/>
                </a:solidFill>
              </a:rPr>
              <a:t>If the “Agreement Type + Deal Profile” combination is not found within TAM Accounts, then pull the Promotion Discount Account +  Sub-Account + Cost Center from the  matching Sales Accounts based upon the invoice channel and customer type, order line site and item product line values (search logic based upon existing functionality). If no matching record is found in Sales Accounts, then pull the Promotion Discount Account + Sub-Account + Cost Center from Product Lines based upon match on Product Line.</a:t>
            </a:r>
            <a:endParaRPr sz="1200" dirty="0"/>
          </a:p>
          <a:p>
            <a:pPr marL="0" lvl="0" indent="0" algn="l" rtl="0">
              <a:lnSpc>
                <a:spcPct val="80000"/>
              </a:lnSpc>
              <a:spcBef>
                <a:spcPts val="0"/>
              </a:spcBef>
              <a:spcAft>
                <a:spcPts val="0"/>
              </a:spcAft>
              <a:buNone/>
            </a:pPr>
            <a:r>
              <a:rPr lang="en" sz="1200" dirty="0">
                <a:solidFill>
                  <a:schemeClr val="dk1"/>
                </a:solidFill>
              </a:rPr>
              <a:t>Users may also wish to define a SAF concept in the system to differentiate types deals, and then within TAM Accounts, attach that SAF Concept and assign a specific SAF code depending on Agreement Type and Deal Profile code combination.</a:t>
            </a:r>
            <a:endParaRPr sz="1200" dirty="0"/>
          </a:p>
        </p:txBody>
      </p:sp>
      <p:sp>
        <p:nvSpPr>
          <p:cNvPr id="1015" name="Google Shape;1015;ge6061e0853_0_6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e6061e0853_0_6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3" name="Google Shape;1023;ge6061e0853_0_6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b="1" dirty="0">
                <a:solidFill>
                  <a:schemeClr val="dk1"/>
                </a:solidFill>
              </a:rPr>
              <a:t>TAM Accounts</a:t>
            </a:r>
            <a:r>
              <a:rPr lang="en" sz="1200" dirty="0">
                <a:solidFill>
                  <a:schemeClr val="dk1"/>
                </a:solidFill>
              </a:rPr>
              <a:t> lets you define accounting for a specific combination of agreement type and deal profile, which allows for greater granularity in the general ledger as needed.</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For more information on the fields seen here, </a:t>
            </a:r>
            <a:r>
              <a:rPr lang="en" sz="1200" dirty="0" smtClean="0">
                <a:solidFill>
                  <a:schemeClr val="dk1"/>
                </a:solidFill>
              </a:rPr>
              <a:t>see TAM Accounts in </a:t>
            </a:r>
            <a:r>
              <a:rPr lang="en" sz="1200" dirty="0">
                <a:solidFill>
                  <a:schemeClr val="dk1"/>
                </a:solidFill>
              </a:rPr>
              <a:t>the online help.</a:t>
            </a:r>
            <a:endParaRPr dirty="0"/>
          </a:p>
        </p:txBody>
      </p:sp>
      <p:sp>
        <p:nvSpPr>
          <p:cNvPr id="1024" name="Google Shape;1024;ge6061e0853_0_6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e6061e0853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Tip: You can use </a:t>
            </a:r>
            <a:r>
              <a:rPr lang="en" sz="1200" b="1">
                <a:solidFill>
                  <a:schemeClr val="dk1"/>
                </a:solidFill>
              </a:rPr>
              <a:t>Create a Deferred Discount Promotion</a:t>
            </a:r>
            <a:r>
              <a:rPr lang="en" sz="1200">
                <a:solidFill>
                  <a:schemeClr val="dk1"/>
                </a:solidFill>
              </a:rPr>
              <a:t> from the GuideMe menu to walk you through the process of creating this promotion.</a:t>
            </a:r>
            <a:endParaRPr sz="1200"/>
          </a:p>
        </p:txBody>
      </p:sp>
      <p:sp>
        <p:nvSpPr>
          <p:cNvPr id="1032" name="Google Shape;1032;ge6061e0853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e6061e0853_0_7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Google Shape;1040;ge6061e0853_0_7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1" name="Google Shape;1041;ge6061e0853_0_7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e6061e0853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8" name="Google Shape;1048;ge6061e0853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e6061e0853_0_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6" name="Google Shape;1056;ge6061e0853_0_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Logo Web Slide">
  <p:cSld name="Logo Web Slide">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p:nvPr/>
        </p:nvSpPr>
        <p:spPr>
          <a:xfrm>
            <a:off x="0" y="0"/>
            <a:ext cx="9144000" cy="3093900"/>
          </a:xfrm>
          <a:prstGeom prst="rect">
            <a:avLst/>
          </a:prstGeom>
          <a:solidFill>
            <a:srgbClr val="E8E8E8"/>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None/>
            </a:pPr>
            <a:endParaRPr sz="1500" b="0" i="0" u="none" strike="noStrike" cap="none">
              <a:solidFill>
                <a:srgbClr val="FFFFFF"/>
              </a:solidFill>
              <a:latin typeface="Arial"/>
              <a:ea typeface="Arial"/>
              <a:cs typeface="Arial"/>
              <a:sym typeface="Arial"/>
            </a:endParaRPr>
          </a:p>
        </p:txBody>
      </p:sp>
      <p:sp>
        <p:nvSpPr>
          <p:cNvPr id="58" name="Google Shape;58;p14"/>
          <p:cNvSpPr txBox="1">
            <a:spLocks noGrp="1"/>
          </p:cNvSpPr>
          <p:nvPr>
            <p:ph type="sldNum" idx="12"/>
          </p:nvPr>
        </p:nvSpPr>
        <p:spPr>
          <a:xfrm>
            <a:off x="7439025" y="4903470"/>
            <a:ext cx="1519200" cy="205800"/>
          </a:xfrm>
          <a:prstGeom prst="rect">
            <a:avLst/>
          </a:prstGeom>
          <a:noFill/>
          <a:ln>
            <a:noFill/>
          </a:ln>
        </p:spPr>
        <p:txBody>
          <a:bodyPr spcFirstLastPara="1" wrap="square" lIns="0" tIns="34275" rIns="0" bIns="34275" anchor="ctr" anchorCtr="0">
            <a:noAutofit/>
          </a:bodyPr>
          <a:lstStyle>
            <a:lvl1pPr marL="0" lvl="0"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1pPr>
            <a:lvl2pPr marL="0" lvl="1"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2pPr>
            <a:lvl3pPr marL="0" lvl="2"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3pPr>
            <a:lvl4pPr marL="0" lvl="3"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4pPr>
            <a:lvl5pPr marL="0" lvl="4"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5pPr>
            <a:lvl6pPr marL="0" lvl="5"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6pPr>
            <a:lvl7pPr marL="0" lvl="6"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7pPr>
            <a:lvl8pPr marL="0" lvl="7"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8pPr>
            <a:lvl9pPr marL="0" lvl="8"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59" name="Google Shape;59;p14"/>
          <p:cNvPicPr preferRelativeResize="0"/>
          <p:nvPr/>
        </p:nvPicPr>
        <p:blipFill rotWithShape="1">
          <a:blip r:embed="rId2">
            <a:alphaModFix/>
          </a:blip>
          <a:srcRect/>
          <a:stretch/>
        </p:blipFill>
        <p:spPr>
          <a:xfrm>
            <a:off x="3752481" y="722243"/>
            <a:ext cx="1649348" cy="1649348"/>
          </a:xfrm>
          <a:prstGeom prst="rect">
            <a:avLst/>
          </a:prstGeom>
          <a:noFill/>
          <a:ln>
            <a:noFill/>
          </a:ln>
        </p:spPr>
      </p:pic>
      <p:sp>
        <p:nvSpPr>
          <p:cNvPr id="60" name="Google Shape;60;p14"/>
          <p:cNvSpPr/>
          <p:nvPr/>
        </p:nvSpPr>
        <p:spPr>
          <a:xfrm>
            <a:off x="2291155" y="3583692"/>
            <a:ext cx="4572000" cy="10455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None/>
            </a:pPr>
            <a:r>
              <a:rPr lang="en" sz="2700" b="0" i="0" u="none" strike="noStrike" cap="none">
                <a:solidFill>
                  <a:srgbClr val="5A87C5"/>
                </a:solidFill>
                <a:latin typeface="Arial"/>
                <a:ea typeface="Arial"/>
                <a:cs typeface="Arial"/>
                <a:sym typeface="Arial"/>
              </a:rPr>
              <a:t>www.qad.com</a:t>
            </a:r>
            <a:endParaRPr/>
          </a:p>
          <a:p>
            <a:pPr marL="0" marR="0" lvl="0" indent="0" algn="ctr" rtl="0">
              <a:lnSpc>
                <a:spcPct val="100000"/>
              </a:lnSpc>
              <a:spcBef>
                <a:spcPts val="900"/>
              </a:spcBef>
              <a:spcAft>
                <a:spcPts val="0"/>
              </a:spcAft>
              <a:buNone/>
            </a:pPr>
            <a:r>
              <a:rPr lang="en" sz="1400" b="0" i="0" u="none" strike="noStrike" cap="none">
                <a:solidFill>
                  <a:srgbClr val="5A87C5"/>
                </a:solidFill>
                <a:latin typeface="Arial"/>
                <a:ea typeface="Arial"/>
                <a:cs typeface="Arial"/>
                <a:sym typeface="Arial"/>
              </a:rPr>
              <a:t>© QAD Inc</a:t>
            </a:r>
            <a:endParaRPr sz="1400" b="0" i="0" u="none" strike="noStrike" cap="none">
              <a:solidFill>
                <a:srgbClr val="5A87C5"/>
              </a:solidFill>
              <a:latin typeface="Arial"/>
              <a:ea typeface="Arial"/>
              <a:cs typeface="Arial"/>
              <a:sym typeface="Arial"/>
            </a:endParaRPr>
          </a:p>
        </p:txBody>
      </p:sp>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Requires="p14">
      <p:transition p14:dur="250">
        <p:fade/>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61"/>
        <p:cNvGrpSpPr/>
        <p:nvPr/>
      </p:nvGrpSpPr>
      <p:grpSpPr>
        <a:xfrm>
          <a:off x="0" y="0"/>
          <a:ext cx="0" cy="0"/>
          <a:chOff x="0" y="0"/>
          <a:chExt cx="0" cy="0"/>
        </a:xfrm>
      </p:grpSpPr>
      <p:pic>
        <p:nvPicPr>
          <p:cNvPr id="62" name="Google Shape;62;p15"/>
          <p:cNvPicPr preferRelativeResize="0"/>
          <p:nvPr/>
        </p:nvPicPr>
        <p:blipFill rotWithShape="1">
          <a:blip r:embed="rId2">
            <a:alphaModFix/>
          </a:blip>
          <a:srcRect/>
          <a:stretch/>
        </p:blipFill>
        <p:spPr>
          <a:xfrm>
            <a:off x="0" y="0"/>
            <a:ext cx="9143998" cy="1972235"/>
          </a:xfrm>
          <a:prstGeom prst="rect">
            <a:avLst/>
          </a:prstGeom>
          <a:noFill/>
          <a:ln>
            <a:noFill/>
          </a:ln>
        </p:spPr>
      </p:pic>
      <p:sp>
        <p:nvSpPr>
          <p:cNvPr id="63" name="Google Shape;63;p15"/>
          <p:cNvSpPr txBox="1">
            <a:spLocks noGrp="1"/>
          </p:cNvSpPr>
          <p:nvPr>
            <p:ph type="ctrTitle"/>
          </p:nvPr>
        </p:nvSpPr>
        <p:spPr>
          <a:xfrm>
            <a:off x="314325" y="2331720"/>
            <a:ext cx="6886500" cy="10287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400"/>
              <a:buNone/>
              <a:defRPr sz="2700">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4" name="Google Shape;64;p15"/>
          <p:cNvSpPr txBox="1">
            <a:spLocks noGrp="1"/>
          </p:cNvSpPr>
          <p:nvPr>
            <p:ph type="subTitle" idx="1"/>
          </p:nvPr>
        </p:nvSpPr>
        <p:spPr>
          <a:xfrm>
            <a:off x="314325" y="3429000"/>
            <a:ext cx="6886500" cy="15087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2100"/>
              <a:buNone/>
              <a:defRPr sz="1500">
                <a:solidFill>
                  <a:schemeClr val="dk1"/>
                </a:solidFill>
              </a:defRPr>
            </a:lvl1pPr>
            <a:lvl2pPr lvl="1" algn="ctr" rtl="0">
              <a:lnSpc>
                <a:spcPct val="95000"/>
              </a:lnSpc>
              <a:spcBef>
                <a:spcPts val="500"/>
              </a:spcBef>
              <a:spcAft>
                <a:spcPts val="0"/>
              </a:spcAft>
              <a:buSzPts val="1800"/>
              <a:buNone/>
              <a:defRPr sz="1500"/>
            </a:lvl2pPr>
            <a:lvl3pPr lvl="2" algn="ctr" rtl="0">
              <a:lnSpc>
                <a:spcPct val="95000"/>
              </a:lnSpc>
              <a:spcBef>
                <a:spcPts val="500"/>
              </a:spcBef>
              <a:spcAft>
                <a:spcPts val="0"/>
              </a:spcAft>
              <a:buSzPts val="1500"/>
              <a:buNone/>
              <a:defRPr sz="1400"/>
            </a:lvl3pPr>
            <a:lvl4pPr lvl="3" algn="ctr" rtl="0">
              <a:lnSpc>
                <a:spcPct val="95000"/>
              </a:lnSpc>
              <a:spcBef>
                <a:spcPts val="500"/>
              </a:spcBef>
              <a:spcAft>
                <a:spcPts val="0"/>
              </a:spcAft>
              <a:buSzPts val="1500"/>
              <a:buNone/>
              <a:defRPr sz="1200"/>
            </a:lvl4pPr>
            <a:lvl5pPr lvl="4" algn="ctr" rtl="0">
              <a:lnSpc>
                <a:spcPct val="95000"/>
              </a:lnSpc>
              <a:spcBef>
                <a:spcPts val="500"/>
              </a:spcBef>
              <a:spcAft>
                <a:spcPts val="0"/>
              </a:spcAft>
              <a:buSzPts val="1500"/>
              <a:buNone/>
              <a:defRPr sz="1200"/>
            </a:lvl5pPr>
            <a:lvl6pPr lvl="5" algn="ctr" rtl="0">
              <a:lnSpc>
                <a:spcPct val="95000"/>
              </a:lnSpc>
              <a:spcBef>
                <a:spcPts val="500"/>
              </a:spcBef>
              <a:spcAft>
                <a:spcPts val="0"/>
              </a:spcAft>
              <a:buSzPts val="1500"/>
              <a:buNone/>
              <a:defRPr sz="1200"/>
            </a:lvl6pPr>
            <a:lvl7pPr lvl="6" algn="ctr" rtl="0">
              <a:lnSpc>
                <a:spcPct val="95000"/>
              </a:lnSpc>
              <a:spcBef>
                <a:spcPts val="500"/>
              </a:spcBef>
              <a:spcAft>
                <a:spcPts val="0"/>
              </a:spcAft>
              <a:buSzPts val="1500"/>
              <a:buNone/>
              <a:defRPr sz="1200"/>
            </a:lvl7pPr>
            <a:lvl8pPr lvl="7" algn="ctr" rtl="0">
              <a:lnSpc>
                <a:spcPct val="95000"/>
              </a:lnSpc>
              <a:spcBef>
                <a:spcPts val="500"/>
              </a:spcBef>
              <a:spcAft>
                <a:spcPts val="0"/>
              </a:spcAft>
              <a:buSzPts val="1500"/>
              <a:buNone/>
              <a:defRPr sz="1200"/>
            </a:lvl8pPr>
            <a:lvl9pPr lvl="8" algn="ctr" rtl="0">
              <a:lnSpc>
                <a:spcPct val="95000"/>
              </a:lnSpc>
              <a:spcBef>
                <a:spcPts val="500"/>
              </a:spcBef>
              <a:spcAft>
                <a:spcPts val="500"/>
              </a:spcAft>
              <a:buSzPts val="1500"/>
              <a:buNone/>
              <a:defRPr sz="1200"/>
            </a:lvl9pPr>
          </a:lstStyle>
          <a:p>
            <a:endParaRPr/>
          </a:p>
        </p:txBody>
      </p:sp>
      <p:sp>
        <p:nvSpPr>
          <p:cNvPr id="65" name="Google Shape;65;p15"/>
          <p:cNvSpPr txBox="1">
            <a:spLocks noGrp="1"/>
          </p:cNvSpPr>
          <p:nvPr>
            <p:ph type="sldNum" idx="12"/>
          </p:nvPr>
        </p:nvSpPr>
        <p:spPr>
          <a:xfrm>
            <a:off x="7406640" y="4903470"/>
            <a:ext cx="1551600" cy="205800"/>
          </a:xfrm>
          <a:prstGeom prst="rect">
            <a:avLst/>
          </a:prstGeom>
          <a:noFill/>
          <a:ln>
            <a:noFill/>
          </a:ln>
        </p:spPr>
        <p:txBody>
          <a:bodyPr spcFirstLastPara="1" wrap="square" lIns="0" tIns="34275" rIns="0"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a:lvl1pPr>
            <a:lvl2pPr marL="0" marR="0" lvl="1" indent="0" algn="r" rtl="0">
              <a:lnSpc>
                <a:spcPct val="100000"/>
              </a:lnSpc>
              <a:spcBef>
                <a:spcPts val="0"/>
              </a:spcBef>
              <a:spcAft>
                <a:spcPts val="0"/>
              </a:spcAft>
              <a:buClr>
                <a:srgbClr val="000000"/>
              </a:buClr>
              <a:buSzPts val="1400"/>
              <a:buFont typeface="Arial"/>
              <a:buNone/>
              <a:defRPr/>
            </a:lvl2pPr>
            <a:lvl3pPr marL="0" marR="0" lvl="2" indent="0" algn="r" rtl="0">
              <a:lnSpc>
                <a:spcPct val="100000"/>
              </a:lnSpc>
              <a:spcBef>
                <a:spcPts val="0"/>
              </a:spcBef>
              <a:spcAft>
                <a:spcPts val="0"/>
              </a:spcAft>
              <a:buClr>
                <a:srgbClr val="000000"/>
              </a:buClr>
              <a:buSzPts val="1400"/>
              <a:buFont typeface="Arial"/>
              <a:buNone/>
              <a:defRPr/>
            </a:lvl3pPr>
            <a:lvl4pPr marL="0" marR="0" lvl="3" indent="0" algn="r" rtl="0">
              <a:lnSpc>
                <a:spcPct val="100000"/>
              </a:lnSpc>
              <a:spcBef>
                <a:spcPts val="0"/>
              </a:spcBef>
              <a:spcAft>
                <a:spcPts val="0"/>
              </a:spcAft>
              <a:buClr>
                <a:srgbClr val="000000"/>
              </a:buClr>
              <a:buSzPts val="1400"/>
              <a:buFont typeface="Arial"/>
              <a:buNone/>
              <a:defRPr/>
            </a:lvl4pPr>
            <a:lvl5pPr marL="0" marR="0" lvl="4" indent="0" algn="r" rtl="0">
              <a:lnSpc>
                <a:spcPct val="100000"/>
              </a:lnSpc>
              <a:spcBef>
                <a:spcPts val="0"/>
              </a:spcBef>
              <a:spcAft>
                <a:spcPts val="0"/>
              </a:spcAft>
              <a:buClr>
                <a:srgbClr val="000000"/>
              </a:buClr>
              <a:buSzPts val="1400"/>
              <a:buFont typeface="Arial"/>
              <a:buNone/>
              <a:defRPr/>
            </a:lvl5pPr>
            <a:lvl6pPr marL="0" marR="0" lvl="5" indent="0" algn="r" rtl="0">
              <a:lnSpc>
                <a:spcPct val="100000"/>
              </a:lnSpc>
              <a:spcBef>
                <a:spcPts val="0"/>
              </a:spcBef>
              <a:spcAft>
                <a:spcPts val="0"/>
              </a:spcAft>
              <a:buClr>
                <a:srgbClr val="000000"/>
              </a:buClr>
              <a:buSzPts val="1400"/>
              <a:buFont typeface="Arial"/>
              <a:buNone/>
              <a:defRPr/>
            </a:lvl6pPr>
            <a:lvl7pPr marL="0" marR="0" lvl="6" indent="0" algn="r" rtl="0">
              <a:lnSpc>
                <a:spcPct val="100000"/>
              </a:lnSpc>
              <a:spcBef>
                <a:spcPts val="0"/>
              </a:spcBef>
              <a:spcAft>
                <a:spcPts val="0"/>
              </a:spcAft>
              <a:buClr>
                <a:srgbClr val="000000"/>
              </a:buClr>
              <a:buSzPts val="1400"/>
              <a:buFont typeface="Arial"/>
              <a:buNone/>
              <a:defRPr/>
            </a:lvl7pPr>
            <a:lvl8pPr marL="0" marR="0" lvl="7" indent="0" algn="r" rtl="0">
              <a:lnSpc>
                <a:spcPct val="100000"/>
              </a:lnSpc>
              <a:spcBef>
                <a:spcPts val="0"/>
              </a:spcBef>
              <a:spcAft>
                <a:spcPts val="0"/>
              </a:spcAft>
              <a:buClr>
                <a:srgbClr val="000000"/>
              </a:buClr>
              <a:buSzPts val="1400"/>
              <a:buFont typeface="Arial"/>
              <a:buNone/>
              <a:defRPr/>
            </a:lvl8pPr>
            <a:lvl9pPr marL="0" marR="0" lvl="8" indent="0" algn="r" rtl="0">
              <a:lnSpc>
                <a:spcPct val="100000"/>
              </a:lnSpc>
              <a:spcBef>
                <a:spcPts val="0"/>
              </a:spcBef>
              <a:spcAft>
                <a:spcPts val="0"/>
              </a:spcAft>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66" name="Google Shape;66;p15"/>
          <p:cNvSpPr>
            <a:spLocks noGrp="1"/>
          </p:cNvSpPr>
          <p:nvPr>
            <p:ph type="pic" idx="2"/>
          </p:nvPr>
        </p:nvSpPr>
        <p:spPr>
          <a:xfrm>
            <a:off x="7406640" y="2331720"/>
            <a:ext cx="1422900" cy="1028700"/>
          </a:xfrm>
          <a:prstGeom prst="rect">
            <a:avLst/>
          </a:prstGeom>
          <a:noFill/>
          <a:ln>
            <a:noFill/>
          </a:ln>
        </p:spPr>
        <p:txBody>
          <a:bodyPr spcFirstLastPara="1" wrap="square" lIns="0" tIns="0" rIns="0" bIns="0" anchor="ctr" anchorCtr="0">
            <a:noAutofit/>
          </a:bodyPr>
          <a:lstStyle>
            <a:lvl1pPr marR="0" lvl="0" algn="ctr" rtl="0">
              <a:lnSpc>
                <a:spcPct val="95000"/>
              </a:lnSpc>
              <a:spcBef>
                <a:spcPts val="0"/>
              </a:spcBef>
              <a:spcAft>
                <a:spcPts val="0"/>
              </a:spcAft>
              <a:buClr>
                <a:schemeClr val="accent6"/>
              </a:buClr>
              <a:buSzPts val="2100"/>
              <a:buFont typeface="Arial"/>
              <a:buNone/>
              <a:defRPr sz="1400" b="0" i="0" u="none" strike="noStrike" cap="none">
                <a:solidFill>
                  <a:schemeClr val="dk1"/>
                </a:solidFill>
                <a:latin typeface="Century Gothic"/>
                <a:ea typeface="Century Gothic"/>
                <a:cs typeface="Century Gothic"/>
                <a:sym typeface="Century Gothic"/>
              </a:defRPr>
            </a:lvl1pPr>
            <a:lvl2pPr marR="0" lvl="1" algn="l" rtl="0">
              <a:lnSpc>
                <a:spcPct val="95000"/>
              </a:lnSpc>
              <a:spcBef>
                <a:spcPts val="500"/>
              </a:spcBef>
              <a:spcAft>
                <a:spcPts val="0"/>
              </a:spcAft>
              <a:buClr>
                <a:schemeClr val="accent6"/>
              </a:buClr>
              <a:buSzPts val="1800"/>
              <a:buFont typeface="Century Gothic"/>
              <a:buChar char="–"/>
              <a:defRPr sz="1800" b="0" i="0" u="none" strike="noStrike" cap="none">
                <a:solidFill>
                  <a:schemeClr val="dk1"/>
                </a:solidFill>
                <a:latin typeface="Century Gothic"/>
                <a:ea typeface="Century Gothic"/>
                <a:cs typeface="Century Gothic"/>
                <a:sym typeface="Century Gothic"/>
              </a:defRPr>
            </a:lvl2pPr>
            <a:lvl3pPr marR="0" lvl="2" algn="l" rtl="0">
              <a:lnSpc>
                <a:spcPct val="95000"/>
              </a:lnSpc>
              <a:spcBef>
                <a:spcPts val="500"/>
              </a:spcBef>
              <a:spcAft>
                <a:spcPts val="0"/>
              </a:spcAft>
              <a:buClr>
                <a:schemeClr val="accent6"/>
              </a:buClr>
              <a:buSzPts val="1500"/>
              <a:buFont typeface="Century Gothic"/>
              <a:buChar char="–"/>
              <a:defRPr sz="1500" b="0" i="0" u="none" strike="noStrike" cap="none">
                <a:solidFill>
                  <a:schemeClr val="dk1"/>
                </a:solidFill>
                <a:latin typeface="Century Gothic"/>
                <a:ea typeface="Century Gothic"/>
                <a:cs typeface="Century Gothic"/>
                <a:sym typeface="Century Gothic"/>
              </a:defRPr>
            </a:lvl3pPr>
            <a:lvl4pPr marR="0" lvl="3" algn="l" rtl="0">
              <a:lnSpc>
                <a:spcPct val="95000"/>
              </a:lnSpc>
              <a:spcBef>
                <a:spcPts val="500"/>
              </a:spcBef>
              <a:spcAft>
                <a:spcPts val="0"/>
              </a:spcAft>
              <a:buClr>
                <a:schemeClr val="accent6"/>
              </a:buClr>
              <a:buSzPts val="1500"/>
              <a:buFont typeface="Century Gothic"/>
              <a:buChar char="–"/>
              <a:defRPr sz="1500" b="0" i="0" u="none" strike="noStrike" cap="none">
                <a:solidFill>
                  <a:schemeClr val="dk1"/>
                </a:solidFill>
                <a:latin typeface="Century Gothic"/>
                <a:ea typeface="Century Gothic"/>
                <a:cs typeface="Century Gothic"/>
                <a:sym typeface="Century Gothic"/>
              </a:defRPr>
            </a:lvl4pPr>
            <a:lvl5pPr marR="0" lvl="4" algn="l" rtl="0">
              <a:lnSpc>
                <a:spcPct val="95000"/>
              </a:lnSpc>
              <a:spcBef>
                <a:spcPts val="500"/>
              </a:spcBef>
              <a:spcAft>
                <a:spcPts val="0"/>
              </a:spcAft>
              <a:buClr>
                <a:schemeClr val="accent6"/>
              </a:buClr>
              <a:buSzPts val="1500"/>
              <a:buFont typeface="Century Gothic"/>
              <a:buChar char="–"/>
              <a:defRPr sz="1500" b="0" i="0" u="none" strike="noStrike" cap="none">
                <a:solidFill>
                  <a:schemeClr val="dk1"/>
                </a:solidFill>
                <a:latin typeface="Century Gothic"/>
                <a:ea typeface="Century Gothic"/>
                <a:cs typeface="Century Gothic"/>
                <a:sym typeface="Century Gothic"/>
              </a:defRPr>
            </a:lvl5pPr>
            <a:lvl6pPr marR="0" lvl="5" algn="l" rtl="0">
              <a:lnSpc>
                <a:spcPct val="95000"/>
              </a:lnSpc>
              <a:spcBef>
                <a:spcPts val="500"/>
              </a:spcBef>
              <a:spcAft>
                <a:spcPts val="0"/>
              </a:spcAft>
              <a:buClr>
                <a:schemeClr val="accent6"/>
              </a:buClr>
              <a:buSzPts val="1500"/>
              <a:buFont typeface="Century Gothic"/>
              <a:buChar char="–"/>
              <a:defRPr sz="1500" b="0" i="0" u="none" strike="noStrike" cap="none">
                <a:solidFill>
                  <a:schemeClr val="dk1"/>
                </a:solidFill>
                <a:latin typeface="Century Gothic"/>
                <a:ea typeface="Century Gothic"/>
                <a:cs typeface="Century Gothic"/>
                <a:sym typeface="Century Gothic"/>
              </a:defRPr>
            </a:lvl6pPr>
            <a:lvl7pPr marR="0" lvl="6" algn="l" rtl="0">
              <a:lnSpc>
                <a:spcPct val="95000"/>
              </a:lnSpc>
              <a:spcBef>
                <a:spcPts val="500"/>
              </a:spcBef>
              <a:spcAft>
                <a:spcPts val="0"/>
              </a:spcAft>
              <a:buClr>
                <a:schemeClr val="accent6"/>
              </a:buClr>
              <a:buSzPts val="1500"/>
              <a:buFont typeface="Century Gothic"/>
              <a:buChar char="–"/>
              <a:defRPr sz="1500" b="0" i="0" u="none" strike="noStrike" cap="none">
                <a:solidFill>
                  <a:schemeClr val="dk1"/>
                </a:solidFill>
                <a:latin typeface="Century Gothic"/>
                <a:ea typeface="Century Gothic"/>
                <a:cs typeface="Century Gothic"/>
                <a:sym typeface="Century Gothic"/>
              </a:defRPr>
            </a:lvl7pPr>
            <a:lvl8pPr marR="0" lvl="7" algn="l" rtl="0">
              <a:lnSpc>
                <a:spcPct val="95000"/>
              </a:lnSpc>
              <a:spcBef>
                <a:spcPts val="500"/>
              </a:spcBef>
              <a:spcAft>
                <a:spcPts val="0"/>
              </a:spcAft>
              <a:buClr>
                <a:schemeClr val="accent6"/>
              </a:buClr>
              <a:buSzPts val="1500"/>
              <a:buFont typeface="Century Gothic"/>
              <a:buChar char="–"/>
              <a:defRPr sz="1500" b="0" i="0" u="none" strike="noStrike" cap="none">
                <a:solidFill>
                  <a:schemeClr val="dk1"/>
                </a:solidFill>
                <a:latin typeface="Century Gothic"/>
                <a:ea typeface="Century Gothic"/>
                <a:cs typeface="Century Gothic"/>
                <a:sym typeface="Century Gothic"/>
              </a:defRPr>
            </a:lvl8pPr>
            <a:lvl9pPr marR="0" lvl="8" algn="l" rtl="0">
              <a:lnSpc>
                <a:spcPct val="95000"/>
              </a:lnSpc>
              <a:spcBef>
                <a:spcPts val="500"/>
              </a:spcBef>
              <a:spcAft>
                <a:spcPts val="500"/>
              </a:spcAft>
              <a:buClr>
                <a:schemeClr val="accent6"/>
              </a:buClr>
              <a:buSzPts val="1500"/>
              <a:buFont typeface="Century Gothic"/>
              <a:buChar char="–"/>
              <a:defRPr sz="1500" b="0" i="0" u="none" strike="noStrike" cap="none">
                <a:solidFill>
                  <a:schemeClr val="dk1"/>
                </a:solidFill>
                <a:latin typeface="Century Gothic"/>
                <a:ea typeface="Century Gothic"/>
                <a:cs typeface="Century Gothic"/>
                <a:sym typeface="Century Gothic"/>
              </a:defRPr>
            </a:lvl9pPr>
          </a:lstStyle>
          <a:p>
            <a:endParaRPr/>
          </a:p>
        </p:txBody>
      </p:sp>
      <p:pic>
        <p:nvPicPr>
          <p:cNvPr id="67" name="Google Shape;67;p15"/>
          <p:cNvPicPr preferRelativeResize="0"/>
          <p:nvPr/>
        </p:nvPicPr>
        <p:blipFill rotWithShape="1">
          <a:blip r:embed="rId3">
            <a:alphaModFix/>
          </a:blip>
          <a:srcRect/>
          <a:stretch/>
        </p:blipFill>
        <p:spPr>
          <a:xfrm>
            <a:off x="314325" y="285750"/>
            <a:ext cx="852488" cy="852488"/>
          </a:xfrm>
          <a:prstGeom prst="rect">
            <a:avLst/>
          </a:prstGeom>
          <a:noFill/>
          <a:ln>
            <a:noFill/>
          </a:ln>
        </p:spPr>
      </p:pic>
      <p:sp>
        <p:nvSpPr>
          <p:cNvPr id="68" name="Google Shape;68;p15"/>
          <p:cNvSpPr/>
          <p:nvPr/>
        </p:nvSpPr>
        <p:spPr>
          <a:xfrm>
            <a:off x="0" y="1928200"/>
            <a:ext cx="9144900" cy="810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Requires="p14">
      <p:transition p14:dur="250">
        <p:fade/>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 Title and Content">
  <p:cSld name="2 Title and Content">
    <p:spTree>
      <p:nvGrpSpPr>
        <p:cNvPr id="1" name="Shape 69"/>
        <p:cNvGrpSpPr/>
        <p:nvPr/>
      </p:nvGrpSpPr>
      <p:grpSpPr>
        <a:xfrm>
          <a:off x="0" y="0"/>
          <a:ext cx="0" cy="0"/>
          <a:chOff x="0" y="0"/>
          <a:chExt cx="0" cy="0"/>
        </a:xfrm>
      </p:grpSpPr>
      <p:sp>
        <p:nvSpPr>
          <p:cNvPr id="70" name="Google Shape;70;p16"/>
          <p:cNvSpPr txBox="1">
            <a:spLocks noGrp="1"/>
          </p:cNvSpPr>
          <p:nvPr>
            <p:ph type="body" idx="1"/>
          </p:nvPr>
        </p:nvSpPr>
        <p:spPr>
          <a:xfrm>
            <a:off x="315468" y="1172718"/>
            <a:ext cx="8517600" cy="3586800"/>
          </a:xfrm>
          <a:prstGeom prst="rect">
            <a:avLst/>
          </a:prstGeom>
          <a:noFill/>
          <a:ln>
            <a:noFill/>
          </a:ln>
        </p:spPr>
        <p:txBody>
          <a:bodyPr spcFirstLastPara="1" wrap="square" lIns="0" tIns="0" rIns="0" bIns="0" anchor="t" anchorCtr="0">
            <a:noAutofit/>
          </a:bodyPr>
          <a:lstStyle>
            <a:lvl1pPr marL="457200" lvl="0" indent="-361950" algn="l" rtl="0">
              <a:lnSpc>
                <a:spcPct val="95000"/>
              </a:lnSpc>
              <a:spcBef>
                <a:spcPts val="0"/>
              </a:spcBef>
              <a:spcAft>
                <a:spcPts val="0"/>
              </a:spcAft>
              <a:buSzPts val="2100"/>
              <a:buChar char="•"/>
              <a:defRPr/>
            </a:lvl1pPr>
            <a:lvl2pPr marL="914400" lvl="1" indent="-342900" algn="l" rtl="0">
              <a:lnSpc>
                <a:spcPct val="95000"/>
              </a:lnSpc>
              <a:spcBef>
                <a:spcPts val="500"/>
              </a:spcBef>
              <a:spcAft>
                <a:spcPts val="0"/>
              </a:spcAft>
              <a:buSzPts val="1800"/>
              <a:buChar char="–"/>
              <a:defRPr/>
            </a:lvl2pPr>
            <a:lvl3pPr marL="1371600" lvl="2" indent="-323850" algn="l" rtl="0">
              <a:lnSpc>
                <a:spcPct val="95000"/>
              </a:lnSpc>
              <a:spcBef>
                <a:spcPts val="500"/>
              </a:spcBef>
              <a:spcAft>
                <a:spcPts val="0"/>
              </a:spcAft>
              <a:buSzPts val="1500"/>
              <a:buChar char="–"/>
              <a:defRPr/>
            </a:lvl3pPr>
            <a:lvl4pPr marL="1828800" lvl="3" indent="-323850" algn="l" rtl="0">
              <a:lnSpc>
                <a:spcPct val="95000"/>
              </a:lnSpc>
              <a:spcBef>
                <a:spcPts val="500"/>
              </a:spcBef>
              <a:spcAft>
                <a:spcPts val="0"/>
              </a:spcAft>
              <a:buSzPts val="1500"/>
              <a:buChar char="–"/>
              <a:defRPr/>
            </a:lvl4pPr>
            <a:lvl5pPr marL="2286000" lvl="4" indent="-323850" algn="l" rtl="0">
              <a:lnSpc>
                <a:spcPct val="95000"/>
              </a:lnSpc>
              <a:spcBef>
                <a:spcPts val="500"/>
              </a:spcBef>
              <a:spcAft>
                <a:spcPts val="0"/>
              </a:spcAft>
              <a:buSzPts val="1500"/>
              <a:buChar char="–"/>
              <a:defRPr/>
            </a:lvl5pPr>
            <a:lvl6pPr marL="2743200" lvl="5" indent="-323850" algn="l" rtl="0">
              <a:lnSpc>
                <a:spcPct val="95000"/>
              </a:lnSpc>
              <a:spcBef>
                <a:spcPts val="500"/>
              </a:spcBef>
              <a:spcAft>
                <a:spcPts val="0"/>
              </a:spcAft>
              <a:buSzPts val="1500"/>
              <a:buChar char="–"/>
              <a:defRPr/>
            </a:lvl6pPr>
            <a:lvl7pPr marL="3200400" lvl="6" indent="-323850" algn="l" rtl="0">
              <a:lnSpc>
                <a:spcPct val="95000"/>
              </a:lnSpc>
              <a:spcBef>
                <a:spcPts val="500"/>
              </a:spcBef>
              <a:spcAft>
                <a:spcPts val="0"/>
              </a:spcAft>
              <a:buSzPts val="1500"/>
              <a:buChar char="–"/>
              <a:defRPr/>
            </a:lvl7pPr>
            <a:lvl8pPr marL="3657600" lvl="7" indent="-323850" algn="l" rtl="0">
              <a:lnSpc>
                <a:spcPct val="95000"/>
              </a:lnSpc>
              <a:spcBef>
                <a:spcPts val="500"/>
              </a:spcBef>
              <a:spcAft>
                <a:spcPts val="0"/>
              </a:spcAft>
              <a:buSzPts val="1500"/>
              <a:buChar char="–"/>
              <a:defRPr/>
            </a:lvl8pPr>
            <a:lvl9pPr marL="4114800" lvl="8" indent="-323850" algn="l" rtl="0">
              <a:lnSpc>
                <a:spcPct val="95000"/>
              </a:lnSpc>
              <a:spcBef>
                <a:spcPts val="500"/>
              </a:spcBef>
              <a:spcAft>
                <a:spcPts val="500"/>
              </a:spcAft>
              <a:buSzPts val="1500"/>
              <a:buChar char="–"/>
              <a:defRPr/>
            </a:lvl9pPr>
          </a:lstStyle>
          <a:p>
            <a:endParaRPr/>
          </a:p>
        </p:txBody>
      </p:sp>
      <p:sp>
        <p:nvSpPr>
          <p:cNvPr id="71" name="Google Shape;71;p16"/>
          <p:cNvSpPr txBox="1">
            <a:spLocks noGrp="1"/>
          </p:cNvSpPr>
          <p:nvPr>
            <p:ph type="sldNum" idx="12"/>
          </p:nvPr>
        </p:nvSpPr>
        <p:spPr>
          <a:xfrm>
            <a:off x="7439025" y="4903470"/>
            <a:ext cx="1519200" cy="205800"/>
          </a:xfrm>
          <a:prstGeom prst="rect">
            <a:avLst/>
          </a:prstGeom>
          <a:noFill/>
          <a:ln>
            <a:noFill/>
          </a:ln>
        </p:spPr>
        <p:txBody>
          <a:bodyPr spcFirstLastPara="1" wrap="square" lIns="0" tIns="34275" rIns="0"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72" name="Google Shape;72;p16"/>
          <p:cNvSpPr txBox="1">
            <a:spLocks noGrp="1"/>
          </p:cNvSpPr>
          <p:nvPr>
            <p:ph type="body" idx="2"/>
          </p:nvPr>
        </p:nvSpPr>
        <p:spPr>
          <a:xfrm>
            <a:off x="314325" y="152400"/>
            <a:ext cx="8515500" cy="2742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1400"/>
              <a:buFont typeface="Century Gothic"/>
              <a:buNone/>
              <a:defRPr sz="1400" b="0">
                <a:solidFill>
                  <a:schemeClr val="dk1"/>
                </a:solidFill>
              </a:defRPr>
            </a:lvl1pPr>
            <a:lvl2pPr marL="914400" lvl="1" indent="-317500" algn="l" rtl="0">
              <a:lnSpc>
                <a:spcPct val="95000"/>
              </a:lnSpc>
              <a:spcBef>
                <a:spcPts val="0"/>
              </a:spcBef>
              <a:spcAft>
                <a:spcPts val="0"/>
              </a:spcAft>
              <a:buSzPts val="1400"/>
              <a:buChar char="­"/>
              <a:defRPr/>
            </a:lvl2pPr>
            <a:lvl3pPr marL="1371600" lvl="2" indent="-317500" algn="l" rtl="0">
              <a:lnSpc>
                <a:spcPct val="95000"/>
              </a:lnSpc>
              <a:spcBef>
                <a:spcPts val="500"/>
              </a:spcBef>
              <a:spcAft>
                <a:spcPts val="0"/>
              </a:spcAft>
              <a:buSzPts val="1400"/>
              <a:buChar char="­"/>
              <a:defRPr/>
            </a:lvl3pPr>
            <a:lvl4pPr marL="1828800" lvl="3" indent="-317500" algn="l" rtl="0">
              <a:lnSpc>
                <a:spcPct val="95000"/>
              </a:lnSpc>
              <a:spcBef>
                <a:spcPts val="500"/>
              </a:spcBef>
              <a:spcAft>
                <a:spcPts val="0"/>
              </a:spcAft>
              <a:buSzPts val="1400"/>
              <a:buChar char="­"/>
              <a:defRPr/>
            </a:lvl4pPr>
            <a:lvl5pPr marL="2286000" lvl="4" indent="-317500" algn="l" rtl="0">
              <a:lnSpc>
                <a:spcPct val="95000"/>
              </a:lnSpc>
              <a:spcBef>
                <a:spcPts val="500"/>
              </a:spcBef>
              <a:spcAft>
                <a:spcPts val="0"/>
              </a:spcAft>
              <a:buSzPts val="1400"/>
              <a:buChar char="­"/>
              <a:defRPr/>
            </a:lvl5pPr>
            <a:lvl6pPr marL="2743200" lvl="5" indent="-317500" algn="l" rtl="0">
              <a:lnSpc>
                <a:spcPct val="95000"/>
              </a:lnSpc>
              <a:spcBef>
                <a:spcPts val="500"/>
              </a:spcBef>
              <a:spcAft>
                <a:spcPts val="0"/>
              </a:spcAft>
              <a:buSzPts val="1400"/>
              <a:buChar char="­"/>
              <a:defRPr/>
            </a:lvl6pPr>
            <a:lvl7pPr marL="3200400" lvl="6" indent="-317500" algn="l" rtl="0">
              <a:lnSpc>
                <a:spcPct val="95000"/>
              </a:lnSpc>
              <a:spcBef>
                <a:spcPts val="500"/>
              </a:spcBef>
              <a:spcAft>
                <a:spcPts val="0"/>
              </a:spcAft>
              <a:buSzPts val="1400"/>
              <a:buChar char="­"/>
              <a:defRPr/>
            </a:lvl7pPr>
            <a:lvl8pPr marL="3657600" lvl="7" indent="-317500" algn="l" rtl="0">
              <a:lnSpc>
                <a:spcPct val="95000"/>
              </a:lnSpc>
              <a:spcBef>
                <a:spcPts val="500"/>
              </a:spcBef>
              <a:spcAft>
                <a:spcPts val="0"/>
              </a:spcAft>
              <a:buSzPts val="1400"/>
              <a:buChar char="­"/>
              <a:defRPr/>
            </a:lvl8pPr>
            <a:lvl9pPr marL="4114800" lvl="8" indent="-317500" algn="l" rtl="0">
              <a:lnSpc>
                <a:spcPct val="95000"/>
              </a:lnSpc>
              <a:spcBef>
                <a:spcPts val="500"/>
              </a:spcBef>
              <a:spcAft>
                <a:spcPts val="500"/>
              </a:spcAft>
              <a:buSzPts val="1400"/>
              <a:buChar char="­"/>
              <a:defRPr/>
            </a:lvl9pPr>
          </a:lstStyle>
          <a:p>
            <a:endParaRPr/>
          </a:p>
        </p:txBody>
      </p:sp>
      <p:sp>
        <p:nvSpPr>
          <p:cNvPr id="73" name="Google Shape;73;p16"/>
          <p:cNvSpPr txBox="1">
            <a:spLocks noGrp="1"/>
          </p:cNvSpPr>
          <p:nvPr>
            <p:ph type="title"/>
          </p:nvPr>
        </p:nvSpPr>
        <p:spPr>
          <a:xfrm>
            <a:off x="314325" y="510708"/>
            <a:ext cx="8515500" cy="342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400"/>
              <a:buFont typeface="Century Gothic"/>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74"/>
        <p:cNvGrpSpPr/>
        <p:nvPr/>
      </p:nvGrpSpPr>
      <p:grpSpPr>
        <a:xfrm>
          <a:off x="0" y="0"/>
          <a:ext cx="0" cy="0"/>
          <a:chOff x="0" y="0"/>
          <a:chExt cx="0" cy="0"/>
        </a:xfrm>
      </p:grpSpPr>
      <p:pic>
        <p:nvPicPr>
          <p:cNvPr id="75" name="Google Shape;75;p17"/>
          <p:cNvPicPr preferRelativeResize="0"/>
          <p:nvPr/>
        </p:nvPicPr>
        <p:blipFill rotWithShape="1">
          <a:blip r:embed="rId2">
            <a:alphaModFix/>
          </a:blip>
          <a:srcRect/>
          <a:stretch/>
        </p:blipFill>
        <p:spPr>
          <a:xfrm>
            <a:off x="0" y="0"/>
            <a:ext cx="9143998" cy="1972235"/>
          </a:xfrm>
          <a:prstGeom prst="rect">
            <a:avLst/>
          </a:prstGeom>
          <a:noFill/>
          <a:ln>
            <a:noFill/>
          </a:ln>
        </p:spPr>
      </p:pic>
      <p:pic>
        <p:nvPicPr>
          <p:cNvPr id="76" name="Google Shape;76;p17"/>
          <p:cNvPicPr preferRelativeResize="0"/>
          <p:nvPr/>
        </p:nvPicPr>
        <p:blipFill rotWithShape="1">
          <a:blip r:embed="rId3">
            <a:alphaModFix/>
          </a:blip>
          <a:srcRect/>
          <a:stretch/>
        </p:blipFill>
        <p:spPr>
          <a:xfrm>
            <a:off x="314325" y="285750"/>
            <a:ext cx="852487" cy="852487"/>
          </a:xfrm>
          <a:prstGeom prst="rect">
            <a:avLst/>
          </a:prstGeom>
          <a:noFill/>
          <a:ln>
            <a:noFill/>
          </a:ln>
        </p:spPr>
      </p:pic>
      <p:pic>
        <p:nvPicPr>
          <p:cNvPr id="77" name="Google Shape;77;p17"/>
          <p:cNvPicPr preferRelativeResize="0"/>
          <p:nvPr/>
        </p:nvPicPr>
        <p:blipFill rotWithShape="1">
          <a:blip r:embed="rId4">
            <a:alphaModFix/>
          </a:blip>
          <a:srcRect/>
          <a:stretch/>
        </p:blipFill>
        <p:spPr>
          <a:xfrm>
            <a:off x="0" y="1928200"/>
            <a:ext cx="9144900" cy="81000"/>
          </a:xfrm>
          <a:prstGeom prst="rect">
            <a:avLst/>
          </a:prstGeom>
          <a:noFill/>
          <a:ln>
            <a:noFill/>
          </a:ln>
        </p:spPr>
      </p:pic>
      <p:sp>
        <p:nvSpPr>
          <p:cNvPr id="78" name="Google Shape;78;p17"/>
          <p:cNvSpPr txBox="1">
            <a:spLocks noGrp="1"/>
          </p:cNvSpPr>
          <p:nvPr>
            <p:ph type="ctrTitle"/>
          </p:nvPr>
        </p:nvSpPr>
        <p:spPr>
          <a:xfrm>
            <a:off x="314325" y="2331720"/>
            <a:ext cx="6886500" cy="10287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2400"/>
              <a:buNone/>
              <a:defRPr sz="27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9" name="Google Shape;79;p17"/>
          <p:cNvSpPr txBox="1">
            <a:spLocks noGrp="1"/>
          </p:cNvSpPr>
          <p:nvPr>
            <p:ph type="subTitle" idx="1"/>
          </p:nvPr>
        </p:nvSpPr>
        <p:spPr>
          <a:xfrm>
            <a:off x="314325" y="3429000"/>
            <a:ext cx="6886500" cy="15087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2100"/>
              <a:buNone/>
              <a:defRPr sz="1500"/>
            </a:lvl1pPr>
            <a:lvl2pPr lvl="1" algn="ctr" rtl="0">
              <a:lnSpc>
                <a:spcPct val="95000"/>
              </a:lnSpc>
              <a:spcBef>
                <a:spcPts val="500"/>
              </a:spcBef>
              <a:spcAft>
                <a:spcPts val="0"/>
              </a:spcAft>
              <a:buSzPts val="1800"/>
              <a:buNone/>
              <a:defRPr sz="1500"/>
            </a:lvl2pPr>
            <a:lvl3pPr lvl="2" algn="ctr" rtl="0">
              <a:lnSpc>
                <a:spcPct val="95000"/>
              </a:lnSpc>
              <a:spcBef>
                <a:spcPts val="500"/>
              </a:spcBef>
              <a:spcAft>
                <a:spcPts val="0"/>
              </a:spcAft>
              <a:buSzPts val="1500"/>
              <a:buNone/>
              <a:defRPr sz="1400"/>
            </a:lvl3pPr>
            <a:lvl4pPr lvl="3" algn="ctr" rtl="0">
              <a:lnSpc>
                <a:spcPct val="95000"/>
              </a:lnSpc>
              <a:spcBef>
                <a:spcPts val="500"/>
              </a:spcBef>
              <a:spcAft>
                <a:spcPts val="0"/>
              </a:spcAft>
              <a:buSzPts val="1500"/>
              <a:buNone/>
              <a:defRPr sz="1200"/>
            </a:lvl4pPr>
            <a:lvl5pPr lvl="4" algn="ctr" rtl="0">
              <a:lnSpc>
                <a:spcPct val="95000"/>
              </a:lnSpc>
              <a:spcBef>
                <a:spcPts val="500"/>
              </a:spcBef>
              <a:spcAft>
                <a:spcPts val="0"/>
              </a:spcAft>
              <a:buSzPts val="1500"/>
              <a:buNone/>
              <a:defRPr sz="1200"/>
            </a:lvl5pPr>
            <a:lvl6pPr lvl="5" algn="ctr" rtl="0">
              <a:lnSpc>
                <a:spcPct val="95000"/>
              </a:lnSpc>
              <a:spcBef>
                <a:spcPts val="500"/>
              </a:spcBef>
              <a:spcAft>
                <a:spcPts val="0"/>
              </a:spcAft>
              <a:buSzPts val="1500"/>
              <a:buNone/>
              <a:defRPr sz="1200"/>
            </a:lvl6pPr>
            <a:lvl7pPr lvl="6" algn="ctr" rtl="0">
              <a:lnSpc>
                <a:spcPct val="95000"/>
              </a:lnSpc>
              <a:spcBef>
                <a:spcPts val="500"/>
              </a:spcBef>
              <a:spcAft>
                <a:spcPts val="0"/>
              </a:spcAft>
              <a:buSzPts val="1500"/>
              <a:buNone/>
              <a:defRPr sz="1200"/>
            </a:lvl7pPr>
            <a:lvl8pPr lvl="7" algn="ctr" rtl="0">
              <a:lnSpc>
                <a:spcPct val="95000"/>
              </a:lnSpc>
              <a:spcBef>
                <a:spcPts val="500"/>
              </a:spcBef>
              <a:spcAft>
                <a:spcPts val="0"/>
              </a:spcAft>
              <a:buSzPts val="1500"/>
              <a:buNone/>
              <a:defRPr sz="1200"/>
            </a:lvl8pPr>
            <a:lvl9pPr lvl="8" algn="ctr" rtl="0">
              <a:lnSpc>
                <a:spcPct val="95000"/>
              </a:lnSpc>
              <a:spcBef>
                <a:spcPts val="500"/>
              </a:spcBef>
              <a:spcAft>
                <a:spcPts val="500"/>
              </a:spcAft>
              <a:buSzPts val="1500"/>
              <a:buNone/>
              <a:defRPr sz="1200"/>
            </a:lvl9pPr>
          </a:lstStyle>
          <a:p>
            <a:endParaRPr/>
          </a:p>
        </p:txBody>
      </p:sp>
      <p:sp>
        <p:nvSpPr>
          <p:cNvPr id="80" name="Google Shape;80;p17"/>
          <p:cNvSpPr txBox="1">
            <a:spLocks noGrp="1"/>
          </p:cNvSpPr>
          <p:nvPr>
            <p:ph type="sldNum" idx="12"/>
          </p:nvPr>
        </p:nvSpPr>
        <p:spPr>
          <a:xfrm>
            <a:off x="8556784" y="4749851"/>
            <a:ext cx="548700" cy="393600"/>
          </a:xfrm>
          <a:prstGeom prst="rect">
            <a:avLst/>
          </a:prstGeom>
          <a:noFill/>
          <a:ln>
            <a:noFill/>
          </a:ln>
        </p:spPr>
        <p:txBody>
          <a:bodyPr spcFirstLastPara="1" wrap="square" lIns="0" tIns="34275" rIns="0" bIns="34275" anchor="t" anchorCtr="0">
            <a:noAutofit/>
          </a:bodyPr>
          <a:lstStyle>
            <a:lvl1pPr marL="0" marR="0" lvl="0" indent="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Requires="p14">
      <p:transition p14:dur="250">
        <p:fade thruBlk="1"/>
      </p:transition>
    </mc:Choice>
    <mc:Fallback>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 Two Content">
  <p:cSld name="4 Two Content">
    <p:spTree>
      <p:nvGrpSpPr>
        <p:cNvPr id="1" name="Shape 81"/>
        <p:cNvGrpSpPr/>
        <p:nvPr/>
      </p:nvGrpSpPr>
      <p:grpSpPr>
        <a:xfrm>
          <a:off x="0" y="0"/>
          <a:ext cx="0" cy="0"/>
          <a:chOff x="0" y="0"/>
          <a:chExt cx="0" cy="0"/>
        </a:xfrm>
      </p:grpSpPr>
      <p:sp>
        <p:nvSpPr>
          <p:cNvPr id="82" name="Google Shape;82;p18"/>
          <p:cNvSpPr txBox="1">
            <a:spLocks noGrp="1"/>
          </p:cNvSpPr>
          <p:nvPr>
            <p:ph type="sldNum" idx="12"/>
          </p:nvPr>
        </p:nvSpPr>
        <p:spPr>
          <a:xfrm>
            <a:off x="7439025" y="4903470"/>
            <a:ext cx="1519200" cy="205800"/>
          </a:xfrm>
          <a:prstGeom prst="rect">
            <a:avLst/>
          </a:prstGeom>
          <a:noFill/>
          <a:ln>
            <a:noFill/>
          </a:ln>
        </p:spPr>
        <p:txBody>
          <a:bodyPr spcFirstLastPara="1" wrap="square" lIns="0" tIns="34275" rIns="0"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83" name="Google Shape;83;p18"/>
          <p:cNvSpPr txBox="1">
            <a:spLocks noGrp="1"/>
          </p:cNvSpPr>
          <p:nvPr>
            <p:ph type="title"/>
          </p:nvPr>
        </p:nvSpPr>
        <p:spPr>
          <a:xfrm>
            <a:off x="314325" y="510708"/>
            <a:ext cx="8498100" cy="342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400"/>
              <a:buFont typeface="Century Gothic"/>
              <a:buNone/>
              <a:defRPr>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4" name="Google Shape;84;p18"/>
          <p:cNvSpPr txBox="1">
            <a:spLocks noGrp="1"/>
          </p:cNvSpPr>
          <p:nvPr>
            <p:ph type="body" idx="1"/>
          </p:nvPr>
        </p:nvSpPr>
        <p:spPr>
          <a:xfrm>
            <a:off x="314325" y="152400"/>
            <a:ext cx="8498100" cy="2742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1400"/>
              <a:buFont typeface="Century Gothic"/>
              <a:buNone/>
              <a:defRPr sz="1400" b="0">
                <a:solidFill>
                  <a:schemeClr val="dk1"/>
                </a:solidFill>
              </a:defRPr>
            </a:lvl1pPr>
            <a:lvl2pPr marL="914400" lvl="1" indent="-317500" algn="l" rtl="0">
              <a:lnSpc>
                <a:spcPct val="95000"/>
              </a:lnSpc>
              <a:spcBef>
                <a:spcPts val="500"/>
              </a:spcBef>
              <a:spcAft>
                <a:spcPts val="0"/>
              </a:spcAft>
              <a:buSzPts val="1400"/>
              <a:buChar char="­"/>
              <a:defRPr/>
            </a:lvl2pPr>
            <a:lvl3pPr marL="1371600" lvl="2" indent="-317500" algn="l" rtl="0">
              <a:lnSpc>
                <a:spcPct val="95000"/>
              </a:lnSpc>
              <a:spcBef>
                <a:spcPts val="500"/>
              </a:spcBef>
              <a:spcAft>
                <a:spcPts val="0"/>
              </a:spcAft>
              <a:buSzPts val="1400"/>
              <a:buChar char="­"/>
              <a:defRPr/>
            </a:lvl3pPr>
            <a:lvl4pPr marL="1828800" lvl="3" indent="-317500" algn="l" rtl="0">
              <a:lnSpc>
                <a:spcPct val="95000"/>
              </a:lnSpc>
              <a:spcBef>
                <a:spcPts val="500"/>
              </a:spcBef>
              <a:spcAft>
                <a:spcPts val="0"/>
              </a:spcAft>
              <a:buSzPts val="1400"/>
              <a:buChar char="­"/>
              <a:defRPr/>
            </a:lvl4pPr>
            <a:lvl5pPr marL="2286000" lvl="4" indent="-317500" algn="l" rtl="0">
              <a:lnSpc>
                <a:spcPct val="95000"/>
              </a:lnSpc>
              <a:spcBef>
                <a:spcPts val="500"/>
              </a:spcBef>
              <a:spcAft>
                <a:spcPts val="0"/>
              </a:spcAft>
              <a:buSzPts val="1400"/>
              <a:buChar char="­"/>
              <a:defRPr/>
            </a:lvl5pPr>
            <a:lvl6pPr marL="2743200" lvl="5" indent="-317500" algn="l" rtl="0">
              <a:lnSpc>
                <a:spcPct val="95000"/>
              </a:lnSpc>
              <a:spcBef>
                <a:spcPts val="500"/>
              </a:spcBef>
              <a:spcAft>
                <a:spcPts val="0"/>
              </a:spcAft>
              <a:buSzPts val="1400"/>
              <a:buChar char="­"/>
              <a:defRPr/>
            </a:lvl6pPr>
            <a:lvl7pPr marL="3200400" lvl="6" indent="-317500" algn="l" rtl="0">
              <a:lnSpc>
                <a:spcPct val="95000"/>
              </a:lnSpc>
              <a:spcBef>
                <a:spcPts val="500"/>
              </a:spcBef>
              <a:spcAft>
                <a:spcPts val="0"/>
              </a:spcAft>
              <a:buSzPts val="1400"/>
              <a:buChar char="­"/>
              <a:defRPr/>
            </a:lvl7pPr>
            <a:lvl8pPr marL="3657600" lvl="7" indent="-317500" algn="l" rtl="0">
              <a:lnSpc>
                <a:spcPct val="95000"/>
              </a:lnSpc>
              <a:spcBef>
                <a:spcPts val="500"/>
              </a:spcBef>
              <a:spcAft>
                <a:spcPts val="0"/>
              </a:spcAft>
              <a:buSzPts val="1400"/>
              <a:buChar char="­"/>
              <a:defRPr/>
            </a:lvl8pPr>
            <a:lvl9pPr marL="4114800" lvl="8" indent="-317500" algn="l" rtl="0">
              <a:lnSpc>
                <a:spcPct val="95000"/>
              </a:lnSpc>
              <a:spcBef>
                <a:spcPts val="500"/>
              </a:spcBef>
              <a:spcAft>
                <a:spcPts val="500"/>
              </a:spcAft>
              <a:buSzPts val="1400"/>
              <a:buChar char="­"/>
              <a:defRPr/>
            </a:lvl9pPr>
          </a:lstStyle>
          <a:p>
            <a:endParaRPr/>
          </a:p>
        </p:txBody>
      </p:sp>
      <p:sp>
        <p:nvSpPr>
          <p:cNvPr id="85" name="Google Shape;85;p18"/>
          <p:cNvSpPr txBox="1">
            <a:spLocks noGrp="1"/>
          </p:cNvSpPr>
          <p:nvPr>
            <p:ph type="body" idx="2"/>
          </p:nvPr>
        </p:nvSpPr>
        <p:spPr>
          <a:xfrm>
            <a:off x="315468" y="1172718"/>
            <a:ext cx="4183500" cy="3607200"/>
          </a:xfrm>
          <a:prstGeom prst="rect">
            <a:avLst/>
          </a:prstGeom>
          <a:noFill/>
          <a:ln>
            <a:noFill/>
          </a:ln>
        </p:spPr>
        <p:txBody>
          <a:bodyPr spcFirstLastPara="1" wrap="square" lIns="0" tIns="0" rIns="0" bIns="0" anchor="t" anchorCtr="0">
            <a:noAutofit/>
          </a:bodyPr>
          <a:lstStyle>
            <a:lvl1pPr marL="457200" lvl="0" indent="-361950" algn="l" rtl="0">
              <a:lnSpc>
                <a:spcPct val="95000"/>
              </a:lnSpc>
              <a:spcBef>
                <a:spcPts val="0"/>
              </a:spcBef>
              <a:spcAft>
                <a:spcPts val="0"/>
              </a:spcAft>
              <a:buSzPts val="2100"/>
              <a:buChar char="•"/>
              <a:defRPr/>
            </a:lvl1pPr>
            <a:lvl2pPr marL="914400" lvl="1" indent="-342900" algn="l" rtl="0">
              <a:lnSpc>
                <a:spcPct val="95000"/>
              </a:lnSpc>
              <a:spcBef>
                <a:spcPts val="500"/>
              </a:spcBef>
              <a:spcAft>
                <a:spcPts val="0"/>
              </a:spcAft>
              <a:buSzPts val="1800"/>
              <a:buChar char="–"/>
              <a:defRPr/>
            </a:lvl2pPr>
            <a:lvl3pPr marL="1371600" lvl="2" indent="-323850" algn="l" rtl="0">
              <a:lnSpc>
                <a:spcPct val="95000"/>
              </a:lnSpc>
              <a:spcBef>
                <a:spcPts val="500"/>
              </a:spcBef>
              <a:spcAft>
                <a:spcPts val="0"/>
              </a:spcAft>
              <a:buSzPts val="1500"/>
              <a:buChar char="–"/>
              <a:defRPr/>
            </a:lvl3pPr>
            <a:lvl4pPr marL="1828800" lvl="3" indent="-323850" algn="l" rtl="0">
              <a:lnSpc>
                <a:spcPct val="95000"/>
              </a:lnSpc>
              <a:spcBef>
                <a:spcPts val="500"/>
              </a:spcBef>
              <a:spcAft>
                <a:spcPts val="0"/>
              </a:spcAft>
              <a:buSzPts val="1500"/>
              <a:buChar char="–"/>
              <a:defRPr/>
            </a:lvl4pPr>
            <a:lvl5pPr marL="2286000" lvl="4" indent="-323850" algn="l" rtl="0">
              <a:lnSpc>
                <a:spcPct val="95000"/>
              </a:lnSpc>
              <a:spcBef>
                <a:spcPts val="500"/>
              </a:spcBef>
              <a:spcAft>
                <a:spcPts val="0"/>
              </a:spcAft>
              <a:buSzPts val="1500"/>
              <a:buChar char="–"/>
              <a:defRPr/>
            </a:lvl5pPr>
            <a:lvl6pPr marL="2743200" lvl="5" indent="-323850" algn="l" rtl="0">
              <a:lnSpc>
                <a:spcPct val="95000"/>
              </a:lnSpc>
              <a:spcBef>
                <a:spcPts val="500"/>
              </a:spcBef>
              <a:spcAft>
                <a:spcPts val="0"/>
              </a:spcAft>
              <a:buSzPts val="1500"/>
              <a:buChar char="–"/>
              <a:defRPr/>
            </a:lvl6pPr>
            <a:lvl7pPr marL="3200400" lvl="6" indent="-323850" algn="l" rtl="0">
              <a:lnSpc>
                <a:spcPct val="95000"/>
              </a:lnSpc>
              <a:spcBef>
                <a:spcPts val="500"/>
              </a:spcBef>
              <a:spcAft>
                <a:spcPts val="0"/>
              </a:spcAft>
              <a:buSzPts val="1500"/>
              <a:buChar char="–"/>
              <a:defRPr/>
            </a:lvl7pPr>
            <a:lvl8pPr marL="3657600" lvl="7" indent="-323850" algn="l" rtl="0">
              <a:lnSpc>
                <a:spcPct val="95000"/>
              </a:lnSpc>
              <a:spcBef>
                <a:spcPts val="500"/>
              </a:spcBef>
              <a:spcAft>
                <a:spcPts val="0"/>
              </a:spcAft>
              <a:buSzPts val="1500"/>
              <a:buChar char="–"/>
              <a:defRPr/>
            </a:lvl8pPr>
            <a:lvl9pPr marL="4114800" lvl="8" indent="-323850" algn="l" rtl="0">
              <a:lnSpc>
                <a:spcPct val="95000"/>
              </a:lnSpc>
              <a:spcBef>
                <a:spcPts val="500"/>
              </a:spcBef>
              <a:spcAft>
                <a:spcPts val="500"/>
              </a:spcAft>
              <a:buSzPts val="1500"/>
              <a:buChar char="–"/>
              <a:defRPr/>
            </a:lvl9pPr>
          </a:lstStyle>
          <a:p>
            <a:endParaRPr/>
          </a:p>
        </p:txBody>
      </p:sp>
      <p:sp>
        <p:nvSpPr>
          <p:cNvPr id="86" name="Google Shape;86;p18"/>
          <p:cNvSpPr txBox="1">
            <a:spLocks noGrp="1"/>
          </p:cNvSpPr>
          <p:nvPr>
            <p:ph type="body" idx="3"/>
          </p:nvPr>
        </p:nvSpPr>
        <p:spPr>
          <a:xfrm>
            <a:off x="4649724" y="1172718"/>
            <a:ext cx="4183500" cy="3607200"/>
          </a:xfrm>
          <a:prstGeom prst="rect">
            <a:avLst/>
          </a:prstGeom>
          <a:noFill/>
          <a:ln>
            <a:noFill/>
          </a:ln>
        </p:spPr>
        <p:txBody>
          <a:bodyPr spcFirstLastPara="1" wrap="square" lIns="0" tIns="0" rIns="0" bIns="0" anchor="t" anchorCtr="0">
            <a:noAutofit/>
          </a:bodyPr>
          <a:lstStyle>
            <a:lvl1pPr marL="457200" lvl="0" indent="-361950" algn="l" rtl="0">
              <a:lnSpc>
                <a:spcPct val="95000"/>
              </a:lnSpc>
              <a:spcBef>
                <a:spcPts val="0"/>
              </a:spcBef>
              <a:spcAft>
                <a:spcPts val="0"/>
              </a:spcAft>
              <a:buSzPts val="2100"/>
              <a:buChar char="•"/>
              <a:defRPr/>
            </a:lvl1pPr>
            <a:lvl2pPr marL="914400" lvl="1" indent="-342900" algn="l" rtl="0">
              <a:lnSpc>
                <a:spcPct val="95000"/>
              </a:lnSpc>
              <a:spcBef>
                <a:spcPts val="500"/>
              </a:spcBef>
              <a:spcAft>
                <a:spcPts val="0"/>
              </a:spcAft>
              <a:buSzPts val="1800"/>
              <a:buChar char="–"/>
              <a:defRPr/>
            </a:lvl2pPr>
            <a:lvl3pPr marL="1371600" lvl="2" indent="-323850" algn="l" rtl="0">
              <a:lnSpc>
                <a:spcPct val="95000"/>
              </a:lnSpc>
              <a:spcBef>
                <a:spcPts val="500"/>
              </a:spcBef>
              <a:spcAft>
                <a:spcPts val="0"/>
              </a:spcAft>
              <a:buSzPts val="1500"/>
              <a:buChar char="–"/>
              <a:defRPr/>
            </a:lvl3pPr>
            <a:lvl4pPr marL="1828800" lvl="3" indent="-323850" algn="l" rtl="0">
              <a:lnSpc>
                <a:spcPct val="95000"/>
              </a:lnSpc>
              <a:spcBef>
                <a:spcPts val="500"/>
              </a:spcBef>
              <a:spcAft>
                <a:spcPts val="0"/>
              </a:spcAft>
              <a:buSzPts val="1500"/>
              <a:buChar char="–"/>
              <a:defRPr/>
            </a:lvl4pPr>
            <a:lvl5pPr marL="2286000" lvl="4" indent="-323850" algn="l" rtl="0">
              <a:lnSpc>
                <a:spcPct val="95000"/>
              </a:lnSpc>
              <a:spcBef>
                <a:spcPts val="500"/>
              </a:spcBef>
              <a:spcAft>
                <a:spcPts val="0"/>
              </a:spcAft>
              <a:buSzPts val="1500"/>
              <a:buChar char="–"/>
              <a:defRPr/>
            </a:lvl5pPr>
            <a:lvl6pPr marL="2743200" lvl="5" indent="-323850" algn="l" rtl="0">
              <a:lnSpc>
                <a:spcPct val="95000"/>
              </a:lnSpc>
              <a:spcBef>
                <a:spcPts val="500"/>
              </a:spcBef>
              <a:spcAft>
                <a:spcPts val="0"/>
              </a:spcAft>
              <a:buSzPts val="1500"/>
              <a:buChar char="–"/>
              <a:defRPr/>
            </a:lvl6pPr>
            <a:lvl7pPr marL="3200400" lvl="6" indent="-323850" algn="l" rtl="0">
              <a:lnSpc>
                <a:spcPct val="95000"/>
              </a:lnSpc>
              <a:spcBef>
                <a:spcPts val="500"/>
              </a:spcBef>
              <a:spcAft>
                <a:spcPts val="0"/>
              </a:spcAft>
              <a:buSzPts val="1500"/>
              <a:buChar char="–"/>
              <a:defRPr/>
            </a:lvl7pPr>
            <a:lvl8pPr marL="3657600" lvl="7" indent="-323850" algn="l" rtl="0">
              <a:lnSpc>
                <a:spcPct val="95000"/>
              </a:lnSpc>
              <a:spcBef>
                <a:spcPts val="500"/>
              </a:spcBef>
              <a:spcAft>
                <a:spcPts val="0"/>
              </a:spcAft>
              <a:buSzPts val="1500"/>
              <a:buChar char="–"/>
              <a:defRPr/>
            </a:lvl8pPr>
            <a:lvl9pPr marL="4114800" lvl="8" indent="-323850" algn="l" rtl="0">
              <a:lnSpc>
                <a:spcPct val="95000"/>
              </a:lnSpc>
              <a:spcBef>
                <a:spcPts val="500"/>
              </a:spcBef>
              <a:spcAft>
                <a:spcPts val="500"/>
              </a:spcAft>
              <a:buSzPts val="15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9 Blank" type="blank">
  <p:cSld name="BLANK">
    <p:spTree>
      <p:nvGrpSpPr>
        <p:cNvPr id="1" name="Shape 87"/>
        <p:cNvGrpSpPr/>
        <p:nvPr/>
      </p:nvGrpSpPr>
      <p:grpSpPr>
        <a:xfrm>
          <a:off x="0" y="0"/>
          <a:ext cx="0" cy="0"/>
          <a:chOff x="0" y="0"/>
          <a:chExt cx="0" cy="0"/>
        </a:xfrm>
      </p:grpSpPr>
      <p:sp>
        <p:nvSpPr>
          <p:cNvPr id="88" name="Google Shape;88;p19"/>
          <p:cNvSpPr txBox="1">
            <a:spLocks noGrp="1"/>
          </p:cNvSpPr>
          <p:nvPr>
            <p:ph type="sldNum" idx="12"/>
          </p:nvPr>
        </p:nvSpPr>
        <p:spPr>
          <a:xfrm>
            <a:off x="7439025" y="4903470"/>
            <a:ext cx="1519200" cy="205800"/>
          </a:xfrm>
          <a:prstGeom prst="rect">
            <a:avLst/>
          </a:prstGeom>
          <a:noFill/>
          <a:ln>
            <a:noFill/>
          </a:ln>
        </p:spPr>
        <p:txBody>
          <a:bodyPr spcFirstLastPara="1" wrap="square" lIns="0" tIns="34275" rIns="0"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3 Title and Content Dark BG">
  <p:cSld name="3 Title and Content Dark BG">
    <p:bg>
      <p:bgPr>
        <a:solidFill>
          <a:schemeClr val="accen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314325" y="152400"/>
            <a:ext cx="8498100" cy="2742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1400"/>
              <a:buNone/>
              <a:defRPr sz="1400" b="0" cap="none">
                <a:solidFill>
                  <a:schemeClr val="lt1"/>
                </a:solidFill>
                <a:latin typeface="Century Gothic"/>
                <a:ea typeface="Century Gothic"/>
                <a:cs typeface="Century Gothic"/>
                <a:sym typeface="Century Gothic"/>
              </a:defRPr>
            </a:lvl1pPr>
            <a:lvl2pPr marL="914400" lvl="1" indent="-228600" algn="l" rtl="0">
              <a:lnSpc>
                <a:spcPct val="95000"/>
              </a:lnSpc>
              <a:spcBef>
                <a:spcPts val="500"/>
              </a:spcBef>
              <a:spcAft>
                <a:spcPts val="0"/>
              </a:spcAft>
              <a:buSzPts val="1500"/>
              <a:buNone/>
              <a:defRPr sz="1500" b="1"/>
            </a:lvl2pPr>
            <a:lvl3pPr marL="1371600" lvl="2" indent="-228600" algn="l" rtl="0">
              <a:lnSpc>
                <a:spcPct val="95000"/>
              </a:lnSpc>
              <a:spcBef>
                <a:spcPts val="500"/>
              </a:spcBef>
              <a:spcAft>
                <a:spcPts val="0"/>
              </a:spcAft>
              <a:buSzPts val="1400"/>
              <a:buNone/>
              <a:defRPr sz="1400" b="1"/>
            </a:lvl3pPr>
            <a:lvl4pPr marL="1828800" lvl="3" indent="-228600" algn="l" rtl="0">
              <a:lnSpc>
                <a:spcPct val="95000"/>
              </a:lnSpc>
              <a:spcBef>
                <a:spcPts val="500"/>
              </a:spcBef>
              <a:spcAft>
                <a:spcPts val="0"/>
              </a:spcAft>
              <a:buSzPts val="1200"/>
              <a:buNone/>
              <a:defRPr sz="1200" b="1"/>
            </a:lvl4pPr>
            <a:lvl5pPr marL="2286000" lvl="4" indent="-228600" algn="l" rtl="0">
              <a:lnSpc>
                <a:spcPct val="95000"/>
              </a:lnSpc>
              <a:spcBef>
                <a:spcPts val="500"/>
              </a:spcBef>
              <a:spcAft>
                <a:spcPts val="0"/>
              </a:spcAft>
              <a:buSzPts val="1200"/>
              <a:buNone/>
              <a:defRPr sz="1200" b="1"/>
            </a:lvl5pPr>
            <a:lvl6pPr marL="2743200" lvl="5" indent="-228600" algn="l" rtl="0">
              <a:lnSpc>
                <a:spcPct val="95000"/>
              </a:lnSpc>
              <a:spcBef>
                <a:spcPts val="500"/>
              </a:spcBef>
              <a:spcAft>
                <a:spcPts val="0"/>
              </a:spcAft>
              <a:buSzPts val="1200"/>
              <a:buNone/>
              <a:defRPr sz="1200" b="1"/>
            </a:lvl6pPr>
            <a:lvl7pPr marL="3200400" lvl="6" indent="-228600" algn="l" rtl="0">
              <a:lnSpc>
                <a:spcPct val="95000"/>
              </a:lnSpc>
              <a:spcBef>
                <a:spcPts val="500"/>
              </a:spcBef>
              <a:spcAft>
                <a:spcPts val="0"/>
              </a:spcAft>
              <a:buSzPts val="1200"/>
              <a:buNone/>
              <a:defRPr sz="1200" b="1"/>
            </a:lvl7pPr>
            <a:lvl8pPr marL="3657600" lvl="7" indent="-228600" algn="l" rtl="0">
              <a:lnSpc>
                <a:spcPct val="95000"/>
              </a:lnSpc>
              <a:spcBef>
                <a:spcPts val="500"/>
              </a:spcBef>
              <a:spcAft>
                <a:spcPts val="0"/>
              </a:spcAft>
              <a:buSzPts val="1200"/>
              <a:buNone/>
              <a:defRPr sz="1200" b="1"/>
            </a:lvl8pPr>
            <a:lvl9pPr marL="4114800" lvl="8" indent="-228600" algn="l" rtl="0">
              <a:lnSpc>
                <a:spcPct val="95000"/>
              </a:lnSpc>
              <a:spcBef>
                <a:spcPts val="500"/>
              </a:spcBef>
              <a:spcAft>
                <a:spcPts val="500"/>
              </a:spcAft>
              <a:buSzPts val="1200"/>
              <a:buNone/>
              <a:defRPr sz="1200" b="1"/>
            </a:lvl9pPr>
          </a:lstStyle>
          <a:p>
            <a:endParaRPr/>
          </a:p>
        </p:txBody>
      </p:sp>
      <p:sp>
        <p:nvSpPr>
          <p:cNvPr id="91" name="Google Shape;91;p20"/>
          <p:cNvSpPr txBox="1">
            <a:spLocks noGrp="1"/>
          </p:cNvSpPr>
          <p:nvPr>
            <p:ph type="sldNum" idx="12"/>
          </p:nvPr>
        </p:nvSpPr>
        <p:spPr>
          <a:xfrm>
            <a:off x="7439025" y="4903470"/>
            <a:ext cx="1519200" cy="205800"/>
          </a:xfrm>
          <a:prstGeom prst="rect">
            <a:avLst/>
          </a:prstGeom>
          <a:noFill/>
          <a:ln>
            <a:noFill/>
          </a:ln>
        </p:spPr>
        <p:txBody>
          <a:bodyPr spcFirstLastPara="1" wrap="square" lIns="0" tIns="34275" rIns="0"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92" name="Google Shape;92;p20"/>
          <p:cNvSpPr txBox="1">
            <a:spLocks noGrp="1"/>
          </p:cNvSpPr>
          <p:nvPr>
            <p:ph type="title"/>
          </p:nvPr>
        </p:nvSpPr>
        <p:spPr>
          <a:xfrm>
            <a:off x="314325" y="510708"/>
            <a:ext cx="8498100" cy="342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2400"/>
              <a:buFont typeface="Century Gothic"/>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3" name="Google Shape;93;p20"/>
          <p:cNvSpPr txBox="1">
            <a:spLocks noGrp="1"/>
          </p:cNvSpPr>
          <p:nvPr>
            <p:ph type="body" idx="2"/>
          </p:nvPr>
        </p:nvSpPr>
        <p:spPr>
          <a:xfrm>
            <a:off x="315468" y="1145286"/>
            <a:ext cx="8517600" cy="3614100"/>
          </a:xfrm>
          <a:prstGeom prst="rect">
            <a:avLst/>
          </a:prstGeom>
          <a:noFill/>
          <a:ln>
            <a:noFill/>
          </a:ln>
        </p:spPr>
        <p:txBody>
          <a:bodyPr spcFirstLastPara="1" wrap="square" lIns="0" tIns="0" rIns="0" bIns="0" anchor="t" anchorCtr="0">
            <a:noAutofit/>
          </a:bodyPr>
          <a:lstStyle>
            <a:lvl1pPr marL="457200" lvl="0" indent="-361950" algn="l" rtl="0">
              <a:lnSpc>
                <a:spcPct val="95000"/>
              </a:lnSpc>
              <a:spcBef>
                <a:spcPts val="0"/>
              </a:spcBef>
              <a:spcAft>
                <a:spcPts val="0"/>
              </a:spcAft>
              <a:buClr>
                <a:schemeClr val="lt1"/>
              </a:buClr>
              <a:buSzPts val="2100"/>
              <a:buChar char="•"/>
              <a:defRPr>
                <a:solidFill>
                  <a:schemeClr val="lt1"/>
                </a:solidFill>
              </a:defRPr>
            </a:lvl1pPr>
            <a:lvl2pPr marL="914400" lvl="1" indent="-342900" algn="l" rtl="0">
              <a:lnSpc>
                <a:spcPct val="95000"/>
              </a:lnSpc>
              <a:spcBef>
                <a:spcPts val="500"/>
              </a:spcBef>
              <a:spcAft>
                <a:spcPts val="0"/>
              </a:spcAft>
              <a:buClr>
                <a:schemeClr val="lt1"/>
              </a:buClr>
              <a:buSzPts val="1800"/>
              <a:buChar char="–"/>
              <a:defRPr>
                <a:solidFill>
                  <a:schemeClr val="lt1"/>
                </a:solidFill>
              </a:defRPr>
            </a:lvl2pPr>
            <a:lvl3pPr marL="1371600" lvl="2" indent="-323850" algn="l" rtl="0">
              <a:lnSpc>
                <a:spcPct val="95000"/>
              </a:lnSpc>
              <a:spcBef>
                <a:spcPts val="500"/>
              </a:spcBef>
              <a:spcAft>
                <a:spcPts val="0"/>
              </a:spcAft>
              <a:buClr>
                <a:schemeClr val="lt1"/>
              </a:buClr>
              <a:buSzPts val="1500"/>
              <a:buChar char="–"/>
              <a:defRPr>
                <a:solidFill>
                  <a:schemeClr val="lt1"/>
                </a:solidFill>
              </a:defRPr>
            </a:lvl3pPr>
            <a:lvl4pPr marL="1828800" lvl="3" indent="-323850" algn="l" rtl="0">
              <a:lnSpc>
                <a:spcPct val="95000"/>
              </a:lnSpc>
              <a:spcBef>
                <a:spcPts val="500"/>
              </a:spcBef>
              <a:spcAft>
                <a:spcPts val="0"/>
              </a:spcAft>
              <a:buClr>
                <a:schemeClr val="lt1"/>
              </a:buClr>
              <a:buSzPts val="1500"/>
              <a:buChar char="–"/>
              <a:defRPr>
                <a:solidFill>
                  <a:schemeClr val="lt1"/>
                </a:solidFill>
              </a:defRPr>
            </a:lvl4pPr>
            <a:lvl5pPr marL="2286000" lvl="4" indent="-323850" algn="l" rtl="0">
              <a:lnSpc>
                <a:spcPct val="95000"/>
              </a:lnSpc>
              <a:spcBef>
                <a:spcPts val="500"/>
              </a:spcBef>
              <a:spcAft>
                <a:spcPts val="0"/>
              </a:spcAft>
              <a:buClr>
                <a:schemeClr val="lt1"/>
              </a:buClr>
              <a:buSzPts val="1500"/>
              <a:buChar char="–"/>
              <a:defRPr>
                <a:solidFill>
                  <a:schemeClr val="lt1"/>
                </a:solidFill>
              </a:defRPr>
            </a:lvl5pPr>
            <a:lvl6pPr marL="2743200" lvl="5" indent="-323850" algn="l" rtl="0">
              <a:lnSpc>
                <a:spcPct val="95000"/>
              </a:lnSpc>
              <a:spcBef>
                <a:spcPts val="500"/>
              </a:spcBef>
              <a:spcAft>
                <a:spcPts val="0"/>
              </a:spcAft>
              <a:buClr>
                <a:schemeClr val="lt1"/>
              </a:buClr>
              <a:buSzPts val="1500"/>
              <a:buChar char="–"/>
              <a:defRPr>
                <a:solidFill>
                  <a:schemeClr val="lt1"/>
                </a:solidFill>
              </a:defRPr>
            </a:lvl6pPr>
            <a:lvl7pPr marL="3200400" lvl="6" indent="-323850" algn="l" rtl="0">
              <a:lnSpc>
                <a:spcPct val="95000"/>
              </a:lnSpc>
              <a:spcBef>
                <a:spcPts val="500"/>
              </a:spcBef>
              <a:spcAft>
                <a:spcPts val="0"/>
              </a:spcAft>
              <a:buClr>
                <a:schemeClr val="lt1"/>
              </a:buClr>
              <a:buSzPts val="1500"/>
              <a:buChar char="–"/>
              <a:defRPr>
                <a:solidFill>
                  <a:schemeClr val="lt1"/>
                </a:solidFill>
              </a:defRPr>
            </a:lvl7pPr>
            <a:lvl8pPr marL="3657600" lvl="7" indent="-323850" algn="l" rtl="0">
              <a:lnSpc>
                <a:spcPct val="95000"/>
              </a:lnSpc>
              <a:spcBef>
                <a:spcPts val="500"/>
              </a:spcBef>
              <a:spcAft>
                <a:spcPts val="0"/>
              </a:spcAft>
              <a:buClr>
                <a:schemeClr val="lt1"/>
              </a:buClr>
              <a:buSzPts val="1500"/>
              <a:buChar char="–"/>
              <a:defRPr>
                <a:solidFill>
                  <a:schemeClr val="lt1"/>
                </a:solidFill>
              </a:defRPr>
            </a:lvl8pPr>
            <a:lvl9pPr marL="4114800" lvl="8" indent="-323850" algn="l" rtl="0">
              <a:lnSpc>
                <a:spcPct val="95000"/>
              </a:lnSpc>
              <a:spcBef>
                <a:spcPts val="500"/>
              </a:spcBef>
              <a:spcAft>
                <a:spcPts val="500"/>
              </a:spcAft>
              <a:buClr>
                <a:schemeClr val="lt1"/>
              </a:buClr>
              <a:buSzPts val="1500"/>
              <a:buChar char="–"/>
              <a:defRPr>
                <a:solidFill>
                  <a:schemeClr val="lt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6 Section Header">
  <p:cSld name="6 Section Header">
    <p:bg>
      <p:bgPr>
        <a:solidFill>
          <a:schemeClr val="accent1"/>
        </a:solidFill>
        <a:effectLst/>
      </p:bgPr>
    </p:bg>
    <p:spTree>
      <p:nvGrpSpPr>
        <p:cNvPr id="1" name="Shape 94"/>
        <p:cNvGrpSpPr/>
        <p:nvPr/>
      </p:nvGrpSpPr>
      <p:grpSpPr>
        <a:xfrm>
          <a:off x="0" y="0"/>
          <a:ext cx="0" cy="0"/>
          <a:chOff x="0" y="0"/>
          <a:chExt cx="0" cy="0"/>
        </a:xfrm>
      </p:grpSpPr>
      <p:sp>
        <p:nvSpPr>
          <p:cNvPr id="95" name="Google Shape;95;p21"/>
          <p:cNvSpPr txBox="1">
            <a:spLocks noGrp="1"/>
          </p:cNvSpPr>
          <p:nvPr>
            <p:ph type="sldNum" idx="12"/>
          </p:nvPr>
        </p:nvSpPr>
        <p:spPr>
          <a:xfrm>
            <a:off x="7439025" y="4903470"/>
            <a:ext cx="1519200" cy="205800"/>
          </a:xfrm>
          <a:prstGeom prst="rect">
            <a:avLst/>
          </a:prstGeom>
          <a:noFill/>
          <a:ln>
            <a:noFill/>
          </a:ln>
        </p:spPr>
        <p:txBody>
          <a:bodyPr spcFirstLastPara="1" wrap="square" lIns="0" tIns="34275" rIns="0"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96" name="Google Shape;96;p21"/>
          <p:cNvSpPr txBox="1">
            <a:spLocks noGrp="1"/>
          </p:cNvSpPr>
          <p:nvPr>
            <p:ph type="body" idx="1"/>
          </p:nvPr>
        </p:nvSpPr>
        <p:spPr>
          <a:xfrm>
            <a:off x="457200" y="2688838"/>
            <a:ext cx="8229600" cy="1491600"/>
          </a:xfrm>
          <a:prstGeom prst="rect">
            <a:avLst/>
          </a:prstGeom>
          <a:noFill/>
          <a:ln>
            <a:noFill/>
          </a:ln>
        </p:spPr>
        <p:txBody>
          <a:bodyPr spcFirstLastPara="1" wrap="square" lIns="0" tIns="0" rIns="0" bIns="0" anchor="t" anchorCtr="0">
            <a:noAutofit/>
          </a:bodyPr>
          <a:lstStyle>
            <a:lvl1pPr marL="457200" lvl="0" indent="-228600" algn="ctr" rtl="0">
              <a:lnSpc>
                <a:spcPct val="95000"/>
              </a:lnSpc>
              <a:spcBef>
                <a:spcPts val="0"/>
              </a:spcBef>
              <a:spcAft>
                <a:spcPts val="0"/>
              </a:spcAft>
              <a:buSzPts val="1500"/>
              <a:buFont typeface="Century Gothic"/>
              <a:buNone/>
              <a:defRPr sz="1500" b="0">
                <a:solidFill>
                  <a:schemeClr val="lt1"/>
                </a:solidFill>
              </a:defRPr>
            </a:lvl1pPr>
            <a:lvl2pPr marL="914400" lvl="1" indent="-317500" algn="l" rtl="0">
              <a:lnSpc>
                <a:spcPct val="95000"/>
              </a:lnSpc>
              <a:spcBef>
                <a:spcPts val="500"/>
              </a:spcBef>
              <a:spcAft>
                <a:spcPts val="0"/>
              </a:spcAft>
              <a:buSzPts val="1400"/>
              <a:buChar char="­"/>
              <a:defRPr/>
            </a:lvl2pPr>
            <a:lvl3pPr marL="1371600" lvl="2" indent="-317500" algn="l" rtl="0">
              <a:lnSpc>
                <a:spcPct val="95000"/>
              </a:lnSpc>
              <a:spcBef>
                <a:spcPts val="500"/>
              </a:spcBef>
              <a:spcAft>
                <a:spcPts val="0"/>
              </a:spcAft>
              <a:buSzPts val="1400"/>
              <a:buChar char="­"/>
              <a:defRPr/>
            </a:lvl3pPr>
            <a:lvl4pPr marL="1828800" lvl="3" indent="-317500" algn="l" rtl="0">
              <a:lnSpc>
                <a:spcPct val="95000"/>
              </a:lnSpc>
              <a:spcBef>
                <a:spcPts val="500"/>
              </a:spcBef>
              <a:spcAft>
                <a:spcPts val="0"/>
              </a:spcAft>
              <a:buSzPts val="1400"/>
              <a:buChar char="­"/>
              <a:defRPr/>
            </a:lvl4pPr>
            <a:lvl5pPr marL="2286000" lvl="4" indent="-317500" algn="l" rtl="0">
              <a:lnSpc>
                <a:spcPct val="95000"/>
              </a:lnSpc>
              <a:spcBef>
                <a:spcPts val="500"/>
              </a:spcBef>
              <a:spcAft>
                <a:spcPts val="0"/>
              </a:spcAft>
              <a:buSzPts val="1400"/>
              <a:buChar char="­"/>
              <a:defRPr/>
            </a:lvl5pPr>
            <a:lvl6pPr marL="2743200" lvl="5" indent="-317500" algn="l" rtl="0">
              <a:lnSpc>
                <a:spcPct val="95000"/>
              </a:lnSpc>
              <a:spcBef>
                <a:spcPts val="500"/>
              </a:spcBef>
              <a:spcAft>
                <a:spcPts val="0"/>
              </a:spcAft>
              <a:buSzPts val="1400"/>
              <a:buChar char="­"/>
              <a:defRPr/>
            </a:lvl6pPr>
            <a:lvl7pPr marL="3200400" lvl="6" indent="-317500" algn="l" rtl="0">
              <a:lnSpc>
                <a:spcPct val="95000"/>
              </a:lnSpc>
              <a:spcBef>
                <a:spcPts val="500"/>
              </a:spcBef>
              <a:spcAft>
                <a:spcPts val="0"/>
              </a:spcAft>
              <a:buSzPts val="1400"/>
              <a:buChar char="­"/>
              <a:defRPr/>
            </a:lvl7pPr>
            <a:lvl8pPr marL="3657600" lvl="7" indent="-317500" algn="l" rtl="0">
              <a:lnSpc>
                <a:spcPct val="95000"/>
              </a:lnSpc>
              <a:spcBef>
                <a:spcPts val="500"/>
              </a:spcBef>
              <a:spcAft>
                <a:spcPts val="0"/>
              </a:spcAft>
              <a:buSzPts val="1400"/>
              <a:buChar char="­"/>
              <a:defRPr/>
            </a:lvl8pPr>
            <a:lvl9pPr marL="4114800" lvl="8" indent="-317500" algn="l" rtl="0">
              <a:lnSpc>
                <a:spcPct val="95000"/>
              </a:lnSpc>
              <a:spcBef>
                <a:spcPts val="500"/>
              </a:spcBef>
              <a:spcAft>
                <a:spcPts val="500"/>
              </a:spcAft>
              <a:buSzPts val="1400"/>
              <a:buChar char="­"/>
              <a:defRPr/>
            </a:lvl9pPr>
          </a:lstStyle>
          <a:p>
            <a:endParaRPr/>
          </a:p>
        </p:txBody>
      </p:sp>
      <p:sp>
        <p:nvSpPr>
          <p:cNvPr id="97" name="Google Shape;97;p21"/>
          <p:cNvSpPr txBox="1">
            <a:spLocks noGrp="1"/>
          </p:cNvSpPr>
          <p:nvPr>
            <p:ph type="title"/>
          </p:nvPr>
        </p:nvSpPr>
        <p:spPr>
          <a:xfrm>
            <a:off x="457200" y="1537195"/>
            <a:ext cx="8229600" cy="1087800"/>
          </a:xfrm>
          <a:prstGeom prst="rect">
            <a:avLst/>
          </a:prstGeom>
          <a:noFill/>
          <a:ln>
            <a:noFill/>
          </a:ln>
        </p:spPr>
        <p:txBody>
          <a:bodyPr spcFirstLastPara="1" wrap="square" lIns="68575" tIns="34275" rIns="68575" bIns="34275" anchor="t" anchorCtr="0">
            <a:noAutofit/>
          </a:bodyPr>
          <a:lstStyle>
            <a:lvl1pPr lvl="0" algn="ctr" rtl="0">
              <a:lnSpc>
                <a:spcPct val="100000"/>
              </a:lnSpc>
              <a:spcBef>
                <a:spcPts val="0"/>
              </a:spcBef>
              <a:spcAft>
                <a:spcPts val="0"/>
              </a:spcAft>
              <a:buClr>
                <a:schemeClr val="lt1"/>
              </a:buClr>
              <a:buSzPts val="2700"/>
              <a:buFont typeface="Century Gothic"/>
              <a:buNone/>
              <a:defRPr sz="27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8" name="Google Shape;98;p21"/>
          <p:cNvSpPr txBox="1">
            <a:spLocks noGrp="1"/>
          </p:cNvSpPr>
          <p:nvPr>
            <p:ph type="body" idx="2"/>
          </p:nvPr>
        </p:nvSpPr>
        <p:spPr>
          <a:xfrm>
            <a:off x="457200" y="1165860"/>
            <a:ext cx="8229600" cy="321600"/>
          </a:xfrm>
          <a:prstGeom prst="rect">
            <a:avLst/>
          </a:prstGeom>
          <a:noFill/>
          <a:ln>
            <a:noFill/>
          </a:ln>
        </p:spPr>
        <p:txBody>
          <a:bodyPr spcFirstLastPara="1" wrap="square" lIns="0" tIns="0" rIns="0" bIns="0" anchor="b" anchorCtr="0">
            <a:noAutofit/>
          </a:bodyPr>
          <a:lstStyle>
            <a:lvl1pPr marL="457200" lvl="0" indent="-228600" algn="ctr" rtl="0">
              <a:lnSpc>
                <a:spcPct val="95000"/>
              </a:lnSpc>
              <a:spcBef>
                <a:spcPts val="0"/>
              </a:spcBef>
              <a:spcAft>
                <a:spcPts val="0"/>
              </a:spcAft>
              <a:buSzPts val="1400"/>
              <a:buFont typeface="Century Gothic"/>
              <a:buNone/>
              <a:defRPr sz="1400" b="0">
                <a:solidFill>
                  <a:schemeClr val="lt1"/>
                </a:solidFill>
              </a:defRPr>
            </a:lvl1pPr>
            <a:lvl2pPr marL="914400" lvl="1" indent="-317500" algn="l" rtl="0">
              <a:lnSpc>
                <a:spcPct val="95000"/>
              </a:lnSpc>
              <a:spcBef>
                <a:spcPts val="500"/>
              </a:spcBef>
              <a:spcAft>
                <a:spcPts val="0"/>
              </a:spcAft>
              <a:buSzPts val="1400"/>
              <a:buChar char="­"/>
              <a:defRPr/>
            </a:lvl2pPr>
            <a:lvl3pPr marL="1371600" lvl="2" indent="-317500" algn="l" rtl="0">
              <a:lnSpc>
                <a:spcPct val="95000"/>
              </a:lnSpc>
              <a:spcBef>
                <a:spcPts val="500"/>
              </a:spcBef>
              <a:spcAft>
                <a:spcPts val="0"/>
              </a:spcAft>
              <a:buSzPts val="1400"/>
              <a:buChar char="­"/>
              <a:defRPr/>
            </a:lvl3pPr>
            <a:lvl4pPr marL="1828800" lvl="3" indent="-317500" algn="l" rtl="0">
              <a:lnSpc>
                <a:spcPct val="95000"/>
              </a:lnSpc>
              <a:spcBef>
                <a:spcPts val="500"/>
              </a:spcBef>
              <a:spcAft>
                <a:spcPts val="0"/>
              </a:spcAft>
              <a:buSzPts val="1400"/>
              <a:buChar char="­"/>
              <a:defRPr/>
            </a:lvl4pPr>
            <a:lvl5pPr marL="2286000" lvl="4" indent="-317500" algn="l" rtl="0">
              <a:lnSpc>
                <a:spcPct val="95000"/>
              </a:lnSpc>
              <a:spcBef>
                <a:spcPts val="500"/>
              </a:spcBef>
              <a:spcAft>
                <a:spcPts val="0"/>
              </a:spcAft>
              <a:buSzPts val="1400"/>
              <a:buChar char="­"/>
              <a:defRPr/>
            </a:lvl5pPr>
            <a:lvl6pPr marL="2743200" lvl="5" indent="-317500" algn="l" rtl="0">
              <a:lnSpc>
                <a:spcPct val="95000"/>
              </a:lnSpc>
              <a:spcBef>
                <a:spcPts val="500"/>
              </a:spcBef>
              <a:spcAft>
                <a:spcPts val="0"/>
              </a:spcAft>
              <a:buSzPts val="1400"/>
              <a:buChar char="­"/>
              <a:defRPr/>
            </a:lvl6pPr>
            <a:lvl7pPr marL="3200400" lvl="6" indent="-317500" algn="l" rtl="0">
              <a:lnSpc>
                <a:spcPct val="95000"/>
              </a:lnSpc>
              <a:spcBef>
                <a:spcPts val="500"/>
              </a:spcBef>
              <a:spcAft>
                <a:spcPts val="0"/>
              </a:spcAft>
              <a:buSzPts val="1400"/>
              <a:buChar char="­"/>
              <a:defRPr/>
            </a:lvl7pPr>
            <a:lvl8pPr marL="3657600" lvl="7" indent="-317500" algn="l" rtl="0">
              <a:lnSpc>
                <a:spcPct val="95000"/>
              </a:lnSpc>
              <a:spcBef>
                <a:spcPts val="500"/>
              </a:spcBef>
              <a:spcAft>
                <a:spcPts val="0"/>
              </a:spcAft>
              <a:buSzPts val="1400"/>
              <a:buChar char="­"/>
              <a:defRPr/>
            </a:lvl8pPr>
            <a:lvl9pPr marL="4114800" lvl="8" indent="-317500" algn="l" rtl="0">
              <a:lnSpc>
                <a:spcPct val="95000"/>
              </a:lnSpc>
              <a:spcBef>
                <a:spcPts val="500"/>
              </a:spcBef>
              <a:spcAft>
                <a:spcPts val="500"/>
              </a:spcAft>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7 List of Items/Names">
  <p:cSld name="7 List of Items/Names">
    <p:spTree>
      <p:nvGrpSpPr>
        <p:cNvPr id="1" name="Shape 99"/>
        <p:cNvGrpSpPr/>
        <p:nvPr/>
      </p:nvGrpSpPr>
      <p:grpSpPr>
        <a:xfrm>
          <a:off x="0" y="0"/>
          <a:ext cx="0" cy="0"/>
          <a:chOff x="0" y="0"/>
          <a:chExt cx="0" cy="0"/>
        </a:xfrm>
      </p:grpSpPr>
      <p:sp>
        <p:nvSpPr>
          <p:cNvPr id="100" name="Google Shape;100;p22"/>
          <p:cNvSpPr txBox="1">
            <a:spLocks noGrp="1"/>
          </p:cNvSpPr>
          <p:nvPr>
            <p:ph type="sldNum" idx="12"/>
          </p:nvPr>
        </p:nvSpPr>
        <p:spPr>
          <a:xfrm>
            <a:off x="7439025" y="4903470"/>
            <a:ext cx="1519200" cy="205800"/>
          </a:xfrm>
          <a:prstGeom prst="rect">
            <a:avLst/>
          </a:prstGeom>
          <a:noFill/>
          <a:ln>
            <a:noFill/>
          </a:ln>
        </p:spPr>
        <p:txBody>
          <a:bodyPr spcFirstLastPara="1" wrap="square" lIns="0" tIns="34275" rIns="0"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01" name="Google Shape;101;p22"/>
          <p:cNvSpPr txBox="1">
            <a:spLocks noGrp="1"/>
          </p:cNvSpPr>
          <p:nvPr>
            <p:ph type="body" idx="1"/>
          </p:nvPr>
        </p:nvSpPr>
        <p:spPr>
          <a:xfrm>
            <a:off x="314325" y="152400"/>
            <a:ext cx="8515500" cy="2742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1400"/>
              <a:buFont typeface="Century Gothic"/>
              <a:buNone/>
              <a:defRPr sz="1400" b="0">
                <a:solidFill>
                  <a:schemeClr val="dk1"/>
                </a:solidFill>
              </a:defRPr>
            </a:lvl1pPr>
            <a:lvl2pPr marL="914400" lvl="1" indent="-317500" algn="l" rtl="0">
              <a:lnSpc>
                <a:spcPct val="95000"/>
              </a:lnSpc>
              <a:spcBef>
                <a:spcPts val="0"/>
              </a:spcBef>
              <a:spcAft>
                <a:spcPts val="0"/>
              </a:spcAft>
              <a:buSzPts val="1400"/>
              <a:buChar char="­"/>
              <a:defRPr/>
            </a:lvl2pPr>
            <a:lvl3pPr marL="1371600" lvl="2" indent="-317500" algn="l" rtl="0">
              <a:lnSpc>
                <a:spcPct val="95000"/>
              </a:lnSpc>
              <a:spcBef>
                <a:spcPts val="500"/>
              </a:spcBef>
              <a:spcAft>
                <a:spcPts val="0"/>
              </a:spcAft>
              <a:buSzPts val="1400"/>
              <a:buChar char="­"/>
              <a:defRPr/>
            </a:lvl3pPr>
            <a:lvl4pPr marL="1828800" lvl="3" indent="-317500" algn="l" rtl="0">
              <a:lnSpc>
                <a:spcPct val="95000"/>
              </a:lnSpc>
              <a:spcBef>
                <a:spcPts val="500"/>
              </a:spcBef>
              <a:spcAft>
                <a:spcPts val="0"/>
              </a:spcAft>
              <a:buSzPts val="1400"/>
              <a:buChar char="­"/>
              <a:defRPr/>
            </a:lvl4pPr>
            <a:lvl5pPr marL="2286000" lvl="4" indent="-317500" algn="l" rtl="0">
              <a:lnSpc>
                <a:spcPct val="95000"/>
              </a:lnSpc>
              <a:spcBef>
                <a:spcPts val="500"/>
              </a:spcBef>
              <a:spcAft>
                <a:spcPts val="0"/>
              </a:spcAft>
              <a:buSzPts val="1400"/>
              <a:buChar char="­"/>
              <a:defRPr/>
            </a:lvl5pPr>
            <a:lvl6pPr marL="2743200" lvl="5" indent="-317500" algn="l" rtl="0">
              <a:lnSpc>
                <a:spcPct val="95000"/>
              </a:lnSpc>
              <a:spcBef>
                <a:spcPts val="500"/>
              </a:spcBef>
              <a:spcAft>
                <a:spcPts val="0"/>
              </a:spcAft>
              <a:buSzPts val="1400"/>
              <a:buChar char="­"/>
              <a:defRPr/>
            </a:lvl6pPr>
            <a:lvl7pPr marL="3200400" lvl="6" indent="-317500" algn="l" rtl="0">
              <a:lnSpc>
                <a:spcPct val="95000"/>
              </a:lnSpc>
              <a:spcBef>
                <a:spcPts val="500"/>
              </a:spcBef>
              <a:spcAft>
                <a:spcPts val="0"/>
              </a:spcAft>
              <a:buSzPts val="1400"/>
              <a:buChar char="­"/>
              <a:defRPr/>
            </a:lvl7pPr>
            <a:lvl8pPr marL="3657600" lvl="7" indent="-317500" algn="l" rtl="0">
              <a:lnSpc>
                <a:spcPct val="95000"/>
              </a:lnSpc>
              <a:spcBef>
                <a:spcPts val="500"/>
              </a:spcBef>
              <a:spcAft>
                <a:spcPts val="0"/>
              </a:spcAft>
              <a:buSzPts val="1400"/>
              <a:buChar char="­"/>
              <a:defRPr/>
            </a:lvl8pPr>
            <a:lvl9pPr marL="4114800" lvl="8" indent="-317500" algn="l" rtl="0">
              <a:lnSpc>
                <a:spcPct val="95000"/>
              </a:lnSpc>
              <a:spcBef>
                <a:spcPts val="500"/>
              </a:spcBef>
              <a:spcAft>
                <a:spcPts val="500"/>
              </a:spcAft>
              <a:buSzPts val="1400"/>
              <a:buChar char="­"/>
              <a:defRPr/>
            </a:lvl9pPr>
          </a:lstStyle>
          <a:p>
            <a:endParaRPr/>
          </a:p>
        </p:txBody>
      </p:sp>
      <p:sp>
        <p:nvSpPr>
          <p:cNvPr id="102" name="Google Shape;102;p22"/>
          <p:cNvSpPr txBox="1">
            <a:spLocks noGrp="1"/>
          </p:cNvSpPr>
          <p:nvPr>
            <p:ph type="title"/>
          </p:nvPr>
        </p:nvSpPr>
        <p:spPr>
          <a:xfrm>
            <a:off x="314325" y="510708"/>
            <a:ext cx="8515500" cy="342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400"/>
              <a:buFont typeface="Century Gothic"/>
              <a:buNone/>
              <a:defRPr>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3" name="Google Shape;103;p22"/>
          <p:cNvSpPr txBox="1">
            <a:spLocks noGrp="1"/>
          </p:cNvSpPr>
          <p:nvPr>
            <p:ph type="body" idx="2"/>
          </p:nvPr>
        </p:nvSpPr>
        <p:spPr>
          <a:xfrm>
            <a:off x="315468" y="1172718"/>
            <a:ext cx="2777400" cy="3579900"/>
          </a:xfrm>
          <a:prstGeom prst="rect">
            <a:avLst/>
          </a:prstGeom>
          <a:noFill/>
          <a:ln>
            <a:noFill/>
          </a:ln>
        </p:spPr>
        <p:txBody>
          <a:bodyPr spcFirstLastPara="1" wrap="square" lIns="0" tIns="0" rIns="0" bIns="0" anchor="t" anchorCtr="0">
            <a:noAutofit/>
          </a:bodyPr>
          <a:lstStyle>
            <a:lvl1pPr marL="457200" lvl="0" indent="-323850" algn="l" rtl="0">
              <a:lnSpc>
                <a:spcPct val="95000"/>
              </a:lnSpc>
              <a:spcBef>
                <a:spcPts val="0"/>
              </a:spcBef>
              <a:spcAft>
                <a:spcPts val="0"/>
              </a:spcAft>
              <a:buSzPts val="1500"/>
              <a:buChar char="•"/>
              <a:defRPr sz="1500"/>
            </a:lvl1pPr>
            <a:lvl2pPr marL="914400" lvl="1" indent="-317500" algn="l" rtl="0">
              <a:lnSpc>
                <a:spcPct val="95000"/>
              </a:lnSpc>
              <a:spcBef>
                <a:spcPts val="500"/>
              </a:spcBef>
              <a:spcAft>
                <a:spcPts val="0"/>
              </a:spcAft>
              <a:buSzPts val="1400"/>
              <a:buChar char="–"/>
              <a:defRPr sz="1400"/>
            </a:lvl2pPr>
            <a:lvl3pPr marL="1371600" lvl="2" indent="-304800" algn="l" rtl="0">
              <a:lnSpc>
                <a:spcPct val="95000"/>
              </a:lnSpc>
              <a:spcBef>
                <a:spcPts val="500"/>
              </a:spcBef>
              <a:spcAft>
                <a:spcPts val="0"/>
              </a:spcAft>
              <a:buSzPts val="1200"/>
              <a:buChar char="–"/>
              <a:defRPr sz="1200"/>
            </a:lvl3pPr>
            <a:lvl4pPr marL="1828800" lvl="3" indent="-304800" algn="l" rtl="0">
              <a:lnSpc>
                <a:spcPct val="95000"/>
              </a:lnSpc>
              <a:spcBef>
                <a:spcPts val="500"/>
              </a:spcBef>
              <a:spcAft>
                <a:spcPts val="0"/>
              </a:spcAft>
              <a:buSzPts val="1200"/>
              <a:buChar char="–"/>
              <a:defRPr sz="1200"/>
            </a:lvl4pPr>
            <a:lvl5pPr marL="2286000" lvl="4" indent="-304800" algn="l" rtl="0">
              <a:lnSpc>
                <a:spcPct val="95000"/>
              </a:lnSpc>
              <a:spcBef>
                <a:spcPts val="500"/>
              </a:spcBef>
              <a:spcAft>
                <a:spcPts val="0"/>
              </a:spcAft>
              <a:buSzPts val="1200"/>
              <a:buChar char="–"/>
              <a:defRPr sz="1200"/>
            </a:lvl5pPr>
            <a:lvl6pPr marL="2743200" lvl="5" indent="-304800" algn="l" rtl="0">
              <a:lnSpc>
                <a:spcPct val="95000"/>
              </a:lnSpc>
              <a:spcBef>
                <a:spcPts val="500"/>
              </a:spcBef>
              <a:spcAft>
                <a:spcPts val="0"/>
              </a:spcAft>
              <a:buSzPts val="1200"/>
              <a:buChar char="–"/>
              <a:defRPr sz="1200"/>
            </a:lvl6pPr>
            <a:lvl7pPr marL="3200400" lvl="6" indent="-304800" algn="l" rtl="0">
              <a:lnSpc>
                <a:spcPct val="95000"/>
              </a:lnSpc>
              <a:spcBef>
                <a:spcPts val="500"/>
              </a:spcBef>
              <a:spcAft>
                <a:spcPts val="0"/>
              </a:spcAft>
              <a:buSzPts val="1200"/>
              <a:buChar char="–"/>
              <a:defRPr sz="1200"/>
            </a:lvl7pPr>
            <a:lvl8pPr marL="3657600" lvl="7" indent="-304800" algn="l" rtl="0">
              <a:lnSpc>
                <a:spcPct val="95000"/>
              </a:lnSpc>
              <a:spcBef>
                <a:spcPts val="500"/>
              </a:spcBef>
              <a:spcAft>
                <a:spcPts val="0"/>
              </a:spcAft>
              <a:buSzPts val="1200"/>
              <a:buChar char="–"/>
              <a:defRPr sz="1200"/>
            </a:lvl8pPr>
            <a:lvl9pPr marL="4114800" lvl="8" indent="-304800" algn="l" rtl="0">
              <a:lnSpc>
                <a:spcPct val="95000"/>
              </a:lnSpc>
              <a:spcBef>
                <a:spcPts val="500"/>
              </a:spcBef>
              <a:spcAft>
                <a:spcPts val="500"/>
              </a:spcAft>
              <a:buSzPts val="1200"/>
              <a:buChar char="–"/>
              <a:defRPr sz="1200"/>
            </a:lvl9pPr>
          </a:lstStyle>
          <a:p>
            <a:endParaRPr/>
          </a:p>
        </p:txBody>
      </p:sp>
      <p:sp>
        <p:nvSpPr>
          <p:cNvPr id="104" name="Google Shape;104;p22"/>
          <p:cNvSpPr txBox="1">
            <a:spLocks noGrp="1"/>
          </p:cNvSpPr>
          <p:nvPr>
            <p:ph type="body" idx="3"/>
          </p:nvPr>
        </p:nvSpPr>
        <p:spPr>
          <a:xfrm>
            <a:off x="3236976" y="1172718"/>
            <a:ext cx="2647200" cy="3579900"/>
          </a:xfrm>
          <a:prstGeom prst="rect">
            <a:avLst/>
          </a:prstGeom>
          <a:noFill/>
          <a:ln>
            <a:noFill/>
          </a:ln>
        </p:spPr>
        <p:txBody>
          <a:bodyPr spcFirstLastPara="1" wrap="square" lIns="0" tIns="0" rIns="0" bIns="0" anchor="t" anchorCtr="0">
            <a:noAutofit/>
          </a:bodyPr>
          <a:lstStyle>
            <a:lvl1pPr marL="457200" lvl="0" indent="-323850" algn="l" rtl="0">
              <a:lnSpc>
                <a:spcPct val="95000"/>
              </a:lnSpc>
              <a:spcBef>
                <a:spcPts val="0"/>
              </a:spcBef>
              <a:spcAft>
                <a:spcPts val="0"/>
              </a:spcAft>
              <a:buSzPts val="1500"/>
              <a:buChar char="•"/>
              <a:defRPr sz="1500"/>
            </a:lvl1pPr>
            <a:lvl2pPr marL="914400" lvl="1" indent="-317500" algn="l" rtl="0">
              <a:lnSpc>
                <a:spcPct val="95000"/>
              </a:lnSpc>
              <a:spcBef>
                <a:spcPts val="500"/>
              </a:spcBef>
              <a:spcAft>
                <a:spcPts val="0"/>
              </a:spcAft>
              <a:buSzPts val="1400"/>
              <a:buChar char="–"/>
              <a:defRPr sz="1400"/>
            </a:lvl2pPr>
            <a:lvl3pPr marL="1371600" lvl="2" indent="-304800" algn="l" rtl="0">
              <a:lnSpc>
                <a:spcPct val="95000"/>
              </a:lnSpc>
              <a:spcBef>
                <a:spcPts val="500"/>
              </a:spcBef>
              <a:spcAft>
                <a:spcPts val="0"/>
              </a:spcAft>
              <a:buSzPts val="1200"/>
              <a:buChar char="–"/>
              <a:defRPr sz="1200"/>
            </a:lvl3pPr>
            <a:lvl4pPr marL="1828800" lvl="3" indent="-304800" algn="l" rtl="0">
              <a:lnSpc>
                <a:spcPct val="95000"/>
              </a:lnSpc>
              <a:spcBef>
                <a:spcPts val="500"/>
              </a:spcBef>
              <a:spcAft>
                <a:spcPts val="0"/>
              </a:spcAft>
              <a:buSzPts val="1200"/>
              <a:buChar char="–"/>
              <a:defRPr sz="1200"/>
            </a:lvl4pPr>
            <a:lvl5pPr marL="2286000" lvl="4" indent="-304800" algn="l" rtl="0">
              <a:lnSpc>
                <a:spcPct val="95000"/>
              </a:lnSpc>
              <a:spcBef>
                <a:spcPts val="500"/>
              </a:spcBef>
              <a:spcAft>
                <a:spcPts val="0"/>
              </a:spcAft>
              <a:buSzPts val="1200"/>
              <a:buChar char="–"/>
              <a:defRPr sz="1200"/>
            </a:lvl5pPr>
            <a:lvl6pPr marL="2743200" lvl="5" indent="-304800" algn="l" rtl="0">
              <a:lnSpc>
                <a:spcPct val="95000"/>
              </a:lnSpc>
              <a:spcBef>
                <a:spcPts val="500"/>
              </a:spcBef>
              <a:spcAft>
                <a:spcPts val="0"/>
              </a:spcAft>
              <a:buSzPts val="1200"/>
              <a:buChar char="–"/>
              <a:defRPr sz="1200"/>
            </a:lvl6pPr>
            <a:lvl7pPr marL="3200400" lvl="6" indent="-304800" algn="l" rtl="0">
              <a:lnSpc>
                <a:spcPct val="95000"/>
              </a:lnSpc>
              <a:spcBef>
                <a:spcPts val="500"/>
              </a:spcBef>
              <a:spcAft>
                <a:spcPts val="0"/>
              </a:spcAft>
              <a:buSzPts val="1200"/>
              <a:buChar char="–"/>
              <a:defRPr sz="1200"/>
            </a:lvl7pPr>
            <a:lvl8pPr marL="3657600" lvl="7" indent="-304800" algn="l" rtl="0">
              <a:lnSpc>
                <a:spcPct val="95000"/>
              </a:lnSpc>
              <a:spcBef>
                <a:spcPts val="500"/>
              </a:spcBef>
              <a:spcAft>
                <a:spcPts val="0"/>
              </a:spcAft>
              <a:buSzPts val="1200"/>
              <a:buChar char="–"/>
              <a:defRPr sz="1200"/>
            </a:lvl8pPr>
            <a:lvl9pPr marL="4114800" lvl="8" indent="-304800" algn="l" rtl="0">
              <a:lnSpc>
                <a:spcPct val="95000"/>
              </a:lnSpc>
              <a:spcBef>
                <a:spcPts val="500"/>
              </a:spcBef>
              <a:spcAft>
                <a:spcPts val="500"/>
              </a:spcAft>
              <a:buSzPts val="1200"/>
              <a:buChar char="–"/>
              <a:defRPr sz="1200"/>
            </a:lvl9pPr>
          </a:lstStyle>
          <a:p>
            <a:endParaRPr/>
          </a:p>
        </p:txBody>
      </p:sp>
      <p:sp>
        <p:nvSpPr>
          <p:cNvPr id="105" name="Google Shape;105;p22"/>
          <p:cNvSpPr txBox="1">
            <a:spLocks noGrp="1"/>
          </p:cNvSpPr>
          <p:nvPr>
            <p:ph type="body" idx="4"/>
          </p:nvPr>
        </p:nvSpPr>
        <p:spPr>
          <a:xfrm>
            <a:off x="6028182" y="1172718"/>
            <a:ext cx="2798100" cy="3579900"/>
          </a:xfrm>
          <a:prstGeom prst="rect">
            <a:avLst/>
          </a:prstGeom>
          <a:noFill/>
          <a:ln>
            <a:noFill/>
          </a:ln>
        </p:spPr>
        <p:txBody>
          <a:bodyPr spcFirstLastPara="1" wrap="square" lIns="0" tIns="0" rIns="0" bIns="0" anchor="t" anchorCtr="0">
            <a:noAutofit/>
          </a:bodyPr>
          <a:lstStyle>
            <a:lvl1pPr marL="457200" lvl="0" indent="-323850" algn="l" rtl="0">
              <a:lnSpc>
                <a:spcPct val="95000"/>
              </a:lnSpc>
              <a:spcBef>
                <a:spcPts val="0"/>
              </a:spcBef>
              <a:spcAft>
                <a:spcPts val="0"/>
              </a:spcAft>
              <a:buSzPts val="1500"/>
              <a:buChar char="•"/>
              <a:defRPr sz="1500"/>
            </a:lvl1pPr>
            <a:lvl2pPr marL="914400" lvl="1" indent="-317500" algn="l" rtl="0">
              <a:lnSpc>
                <a:spcPct val="95000"/>
              </a:lnSpc>
              <a:spcBef>
                <a:spcPts val="500"/>
              </a:spcBef>
              <a:spcAft>
                <a:spcPts val="0"/>
              </a:spcAft>
              <a:buSzPts val="1400"/>
              <a:buChar char="–"/>
              <a:defRPr sz="1400"/>
            </a:lvl2pPr>
            <a:lvl3pPr marL="1371600" lvl="2" indent="-304800" algn="l" rtl="0">
              <a:lnSpc>
                <a:spcPct val="95000"/>
              </a:lnSpc>
              <a:spcBef>
                <a:spcPts val="500"/>
              </a:spcBef>
              <a:spcAft>
                <a:spcPts val="0"/>
              </a:spcAft>
              <a:buSzPts val="1200"/>
              <a:buChar char="–"/>
              <a:defRPr sz="1200"/>
            </a:lvl3pPr>
            <a:lvl4pPr marL="1828800" lvl="3" indent="-304800" algn="l" rtl="0">
              <a:lnSpc>
                <a:spcPct val="95000"/>
              </a:lnSpc>
              <a:spcBef>
                <a:spcPts val="500"/>
              </a:spcBef>
              <a:spcAft>
                <a:spcPts val="0"/>
              </a:spcAft>
              <a:buSzPts val="1200"/>
              <a:buChar char="–"/>
              <a:defRPr sz="1200"/>
            </a:lvl4pPr>
            <a:lvl5pPr marL="2286000" lvl="4" indent="-304800" algn="l" rtl="0">
              <a:lnSpc>
                <a:spcPct val="95000"/>
              </a:lnSpc>
              <a:spcBef>
                <a:spcPts val="500"/>
              </a:spcBef>
              <a:spcAft>
                <a:spcPts val="0"/>
              </a:spcAft>
              <a:buSzPts val="1200"/>
              <a:buChar char="–"/>
              <a:defRPr sz="1200"/>
            </a:lvl5pPr>
            <a:lvl6pPr marL="2743200" lvl="5" indent="-304800" algn="l" rtl="0">
              <a:lnSpc>
                <a:spcPct val="95000"/>
              </a:lnSpc>
              <a:spcBef>
                <a:spcPts val="500"/>
              </a:spcBef>
              <a:spcAft>
                <a:spcPts val="0"/>
              </a:spcAft>
              <a:buSzPts val="1200"/>
              <a:buChar char="–"/>
              <a:defRPr sz="1200"/>
            </a:lvl6pPr>
            <a:lvl7pPr marL="3200400" lvl="6" indent="-304800" algn="l" rtl="0">
              <a:lnSpc>
                <a:spcPct val="95000"/>
              </a:lnSpc>
              <a:spcBef>
                <a:spcPts val="500"/>
              </a:spcBef>
              <a:spcAft>
                <a:spcPts val="0"/>
              </a:spcAft>
              <a:buSzPts val="1200"/>
              <a:buChar char="–"/>
              <a:defRPr sz="1200"/>
            </a:lvl7pPr>
            <a:lvl8pPr marL="3657600" lvl="7" indent="-304800" algn="l" rtl="0">
              <a:lnSpc>
                <a:spcPct val="95000"/>
              </a:lnSpc>
              <a:spcBef>
                <a:spcPts val="500"/>
              </a:spcBef>
              <a:spcAft>
                <a:spcPts val="0"/>
              </a:spcAft>
              <a:buSzPts val="1200"/>
              <a:buChar char="–"/>
              <a:defRPr sz="1200"/>
            </a:lvl8pPr>
            <a:lvl9pPr marL="4114800" lvl="8" indent="-304800" algn="l" rtl="0">
              <a:lnSpc>
                <a:spcPct val="95000"/>
              </a:lnSpc>
              <a:spcBef>
                <a:spcPts val="500"/>
              </a:spcBef>
              <a:spcAft>
                <a:spcPts val="500"/>
              </a:spcAft>
              <a:buSzPts val="1200"/>
              <a:buChar char="–"/>
              <a:defRPr sz="12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8 Left Side Header">
  <p:cSld name="8 Left Side Header">
    <p:spTree>
      <p:nvGrpSpPr>
        <p:cNvPr id="1" name="Shape 106"/>
        <p:cNvGrpSpPr/>
        <p:nvPr/>
      </p:nvGrpSpPr>
      <p:grpSpPr>
        <a:xfrm>
          <a:off x="0" y="0"/>
          <a:ext cx="0" cy="0"/>
          <a:chOff x="0" y="0"/>
          <a:chExt cx="0" cy="0"/>
        </a:xfrm>
      </p:grpSpPr>
      <p:sp>
        <p:nvSpPr>
          <p:cNvPr id="107" name="Google Shape;107;p23"/>
          <p:cNvSpPr txBox="1">
            <a:spLocks noGrp="1"/>
          </p:cNvSpPr>
          <p:nvPr>
            <p:ph type="title"/>
          </p:nvPr>
        </p:nvSpPr>
        <p:spPr>
          <a:xfrm>
            <a:off x="242351" y="2171508"/>
            <a:ext cx="3804000" cy="2457600"/>
          </a:xfrm>
          <a:prstGeom prst="rect">
            <a:avLst/>
          </a:prstGeom>
          <a:noFill/>
          <a:ln>
            <a:noFill/>
          </a:ln>
        </p:spPr>
        <p:txBody>
          <a:bodyPr spcFirstLastPara="1" wrap="square" lIns="0" tIns="0" rIns="0" bIns="0" anchor="t" anchorCtr="0">
            <a:noAutofit/>
          </a:bodyPr>
          <a:lstStyle>
            <a:lvl1pPr lvl="0" algn="ctr" rtl="0">
              <a:lnSpc>
                <a:spcPct val="90000"/>
              </a:lnSpc>
              <a:spcBef>
                <a:spcPts val="0"/>
              </a:spcBef>
              <a:spcAft>
                <a:spcPts val="0"/>
              </a:spcAft>
              <a:buClr>
                <a:schemeClr val="dk1"/>
              </a:buClr>
              <a:buSzPts val="2400"/>
              <a:buFont typeface="Century Gothic"/>
              <a:buNone/>
              <a:defRPr>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8" name="Google Shape;108;p23"/>
          <p:cNvSpPr txBox="1">
            <a:spLocks noGrp="1"/>
          </p:cNvSpPr>
          <p:nvPr>
            <p:ph type="body" idx="1"/>
          </p:nvPr>
        </p:nvSpPr>
        <p:spPr>
          <a:xfrm>
            <a:off x="242351" y="285751"/>
            <a:ext cx="3804000" cy="1835700"/>
          </a:xfrm>
          <a:prstGeom prst="rect">
            <a:avLst/>
          </a:prstGeom>
          <a:noFill/>
          <a:ln>
            <a:noFill/>
          </a:ln>
        </p:spPr>
        <p:txBody>
          <a:bodyPr spcFirstLastPara="1" wrap="square" lIns="0" tIns="0" rIns="0" bIns="0" anchor="b" anchorCtr="0">
            <a:noAutofit/>
          </a:bodyPr>
          <a:lstStyle>
            <a:lvl1pPr marL="457200" lvl="0" indent="-228600" algn="ctr" rtl="0">
              <a:lnSpc>
                <a:spcPct val="95000"/>
              </a:lnSpc>
              <a:spcBef>
                <a:spcPts val="0"/>
              </a:spcBef>
              <a:spcAft>
                <a:spcPts val="0"/>
              </a:spcAft>
              <a:buSzPts val="1400"/>
              <a:buNone/>
              <a:defRPr sz="1400" b="0" cap="none">
                <a:solidFill>
                  <a:schemeClr val="dk1"/>
                </a:solidFill>
                <a:latin typeface="Century Gothic"/>
                <a:ea typeface="Century Gothic"/>
                <a:cs typeface="Century Gothic"/>
                <a:sym typeface="Century Gothic"/>
              </a:defRPr>
            </a:lvl1pPr>
            <a:lvl2pPr marL="914400" lvl="1" indent="-228600" algn="l" rtl="0">
              <a:lnSpc>
                <a:spcPct val="95000"/>
              </a:lnSpc>
              <a:spcBef>
                <a:spcPts val="500"/>
              </a:spcBef>
              <a:spcAft>
                <a:spcPts val="0"/>
              </a:spcAft>
              <a:buSzPts val="1500"/>
              <a:buNone/>
              <a:defRPr sz="1500" b="1"/>
            </a:lvl2pPr>
            <a:lvl3pPr marL="1371600" lvl="2" indent="-228600" algn="l" rtl="0">
              <a:lnSpc>
                <a:spcPct val="95000"/>
              </a:lnSpc>
              <a:spcBef>
                <a:spcPts val="500"/>
              </a:spcBef>
              <a:spcAft>
                <a:spcPts val="0"/>
              </a:spcAft>
              <a:buSzPts val="1400"/>
              <a:buNone/>
              <a:defRPr sz="1400" b="1"/>
            </a:lvl3pPr>
            <a:lvl4pPr marL="1828800" lvl="3" indent="-228600" algn="l" rtl="0">
              <a:lnSpc>
                <a:spcPct val="95000"/>
              </a:lnSpc>
              <a:spcBef>
                <a:spcPts val="500"/>
              </a:spcBef>
              <a:spcAft>
                <a:spcPts val="0"/>
              </a:spcAft>
              <a:buSzPts val="1200"/>
              <a:buNone/>
              <a:defRPr sz="1200" b="1"/>
            </a:lvl4pPr>
            <a:lvl5pPr marL="2286000" lvl="4" indent="-228600" algn="l" rtl="0">
              <a:lnSpc>
                <a:spcPct val="95000"/>
              </a:lnSpc>
              <a:spcBef>
                <a:spcPts val="500"/>
              </a:spcBef>
              <a:spcAft>
                <a:spcPts val="0"/>
              </a:spcAft>
              <a:buSzPts val="1200"/>
              <a:buNone/>
              <a:defRPr sz="1200" b="1"/>
            </a:lvl5pPr>
            <a:lvl6pPr marL="2743200" lvl="5" indent="-228600" algn="l" rtl="0">
              <a:lnSpc>
                <a:spcPct val="95000"/>
              </a:lnSpc>
              <a:spcBef>
                <a:spcPts val="500"/>
              </a:spcBef>
              <a:spcAft>
                <a:spcPts val="0"/>
              </a:spcAft>
              <a:buSzPts val="1200"/>
              <a:buNone/>
              <a:defRPr sz="1200" b="1"/>
            </a:lvl6pPr>
            <a:lvl7pPr marL="3200400" lvl="6" indent="-228600" algn="l" rtl="0">
              <a:lnSpc>
                <a:spcPct val="95000"/>
              </a:lnSpc>
              <a:spcBef>
                <a:spcPts val="500"/>
              </a:spcBef>
              <a:spcAft>
                <a:spcPts val="0"/>
              </a:spcAft>
              <a:buSzPts val="1200"/>
              <a:buNone/>
              <a:defRPr sz="1200" b="1"/>
            </a:lvl7pPr>
            <a:lvl8pPr marL="3657600" lvl="7" indent="-228600" algn="l" rtl="0">
              <a:lnSpc>
                <a:spcPct val="95000"/>
              </a:lnSpc>
              <a:spcBef>
                <a:spcPts val="500"/>
              </a:spcBef>
              <a:spcAft>
                <a:spcPts val="0"/>
              </a:spcAft>
              <a:buSzPts val="1200"/>
              <a:buNone/>
              <a:defRPr sz="1200" b="1"/>
            </a:lvl8pPr>
            <a:lvl9pPr marL="4114800" lvl="8" indent="-228600" algn="l" rtl="0">
              <a:lnSpc>
                <a:spcPct val="95000"/>
              </a:lnSpc>
              <a:spcBef>
                <a:spcPts val="500"/>
              </a:spcBef>
              <a:spcAft>
                <a:spcPts val="500"/>
              </a:spcAft>
              <a:buSzPts val="1200"/>
              <a:buNone/>
              <a:defRPr sz="1200" b="1"/>
            </a:lvl9pPr>
          </a:lstStyle>
          <a:p>
            <a:endParaRPr/>
          </a:p>
        </p:txBody>
      </p:sp>
      <p:sp>
        <p:nvSpPr>
          <p:cNvPr id="109" name="Google Shape;109;p23"/>
          <p:cNvSpPr txBox="1">
            <a:spLocks noGrp="1"/>
          </p:cNvSpPr>
          <p:nvPr>
            <p:ph type="sldNum" idx="12"/>
          </p:nvPr>
        </p:nvSpPr>
        <p:spPr>
          <a:xfrm>
            <a:off x="7439025" y="4903470"/>
            <a:ext cx="1519200" cy="205800"/>
          </a:xfrm>
          <a:prstGeom prst="rect">
            <a:avLst/>
          </a:prstGeom>
          <a:noFill/>
          <a:ln>
            <a:noFill/>
          </a:ln>
        </p:spPr>
        <p:txBody>
          <a:bodyPr spcFirstLastPara="1" wrap="square" lIns="0" tIns="34275" rIns="0"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0" name="Google Shape;110;p23"/>
          <p:cNvSpPr txBox="1">
            <a:spLocks noGrp="1"/>
          </p:cNvSpPr>
          <p:nvPr>
            <p:ph type="body" idx="2"/>
          </p:nvPr>
        </p:nvSpPr>
        <p:spPr>
          <a:xfrm>
            <a:off x="4251960" y="288036"/>
            <a:ext cx="4574100" cy="4341000"/>
          </a:xfrm>
          <a:prstGeom prst="rect">
            <a:avLst/>
          </a:prstGeom>
          <a:noFill/>
          <a:ln>
            <a:noFill/>
          </a:ln>
        </p:spPr>
        <p:txBody>
          <a:bodyPr spcFirstLastPara="1" wrap="square" lIns="0" tIns="0" rIns="0" bIns="0" anchor="ctr" anchorCtr="0">
            <a:noAutofit/>
          </a:bodyPr>
          <a:lstStyle>
            <a:lvl1pPr marL="457200" lvl="0" indent="-361950" algn="l" rtl="0">
              <a:lnSpc>
                <a:spcPct val="95000"/>
              </a:lnSpc>
              <a:spcBef>
                <a:spcPts val="0"/>
              </a:spcBef>
              <a:spcAft>
                <a:spcPts val="0"/>
              </a:spcAft>
              <a:buSzPts val="2100"/>
              <a:buChar char="•"/>
              <a:defRPr/>
            </a:lvl1pPr>
            <a:lvl2pPr marL="914400" lvl="1" indent="-342900" algn="l" rtl="0">
              <a:lnSpc>
                <a:spcPct val="95000"/>
              </a:lnSpc>
              <a:spcBef>
                <a:spcPts val="500"/>
              </a:spcBef>
              <a:spcAft>
                <a:spcPts val="0"/>
              </a:spcAft>
              <a:buSzPts val="1800"/>
              <a:buChar char="–"/>
              <a:defRPr/>
            </a:lvl2pPr>
            <a:lvl3pPr marL="1371600" lvl="2" indent="-323850" algn="l" rtl="0">
              <a:lnSpc>
                <a:spcPct val="95000"/>
              </a:lnSpc>
              <a:spcBef>
                <a:spcPts val="500"/>
              </a:spcBef>
              <a:spcAft>
                <a:spcPts val="0"/>
              </a:spcAft>
              <a:buSzPts val="1500"/>
              <a:buChar char="–"/>
              <a:defRPr/>
            </a:lvl3pPr>
            <a:lvl4pPr marL="1828800" lvl="3" indent="-323850" algn="l" rtl="0">
              <a:lnSpc>
                <a:spcPct val="95000"/>
              </a:lnSpc>
              <a:spcBef>
                <a:spcPts val="500"/>
              </a:spcBef>
              <a:spcAft>
                <a:spcPts val="0"/>
              </a:spcAft>
              <a:buSzPts val="1500"/>
              <a:buChar char="–"/>
              <a:defRPr/>
            </a:lvl4pPr>
            <a:lvl5pPr marL="2286000" lvl="4" indent="-323850" algn="l" rtl="0">
              <a:lnSpc>
                <a:spcPct val="95000"/>
              </a:lnSpc>
              <a:spcBef>
                <a:spcPts val="500"/>
              </a:spcBef>
              <a:spcAft>
                <a:spcPts val="0"/>
              </a:spcAft>
              <a:buSzPts val="1500"/>
              <a:buChar char="–"/>
              <a:defRPr/>
            </a:lvl5pPr>
            <a:lvl6pPr marL="2743200" lvl="5" indent="-323850" algn="l" rtl="0">
              <a:lnSpc>
                <a:spcPct val="95000"/>
              </a:lnSpc>
              <a:spcBef>
                <a:spcPts val="500"/>
              </a:spcBef>
              <a:spcAft>
                <a:spcPts val="0"/>
              </a:spcAft>
              <a:buSzPts val="1500"/>
              <a:buChar char="–"/>
              <a:defRPr/>
            </a:lvl6pPr>
            <a:lvl7pPr marL="3200400" lvl="6" indent="-323850" algn="l" rtl="0">
              <a:lnSpc>
                <a:spcPct val="95000"/>
              </a:lnSpc>
              <a:spcBef>
                <a:spcPts val="500"/>
              </a:spcBef>
              <a:spcAft>
                <a:spcPts val="0"/>
              </a:spcAft>
              <a:buSzPts val="1500"/>
              <a:buChar char="–"/>
              <a:defRPr/>
            </a:lvl7pPr>
            <a:lvl8pPr marL="3657600" lvl="7" indent="-323850" algn="l" rtl="0">
              <a:lnSpc>
                <a:spcPct val="95000"/>
              </a:lnSpc>
              <a:spcBef>
                <a:spcPts val="500"/>
              </a:spcBef>
              <a:spcAft>
                <a:spcPts val="0"/>
              </a:spcAft>
              <a:buSzPts val="1500"/>
              <a:buChar char="–"/>
              <a:defRPr/>
            </a:lvl8pPr>
            <a:lvl9pPr marL="4114800" lvl="8" indent="-323850" algn="l" rtl="0">
              <a:lnSpc>
                <a:spcPct val="95000"/>
              </a:lnSpc>
              <a:spcBef>
                <a:spcPts val="500"/>
              </a:spcBef>
              <a:spcAft>
                <a:spcPts val="500"/>
              </a:spcAft>
              <a:buSzPts val="15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10 Logo Web Slide">
  <p:cSld name="10 Logo Web Slide">
    <p:bg>
      <p:bgPr>
        <a:solidFill>
          <a:schemeClr val="lt1"/>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rotWithShape="1">
          <a:blip r:embed="rId2">
            <a:alphaModFix/>
          </a:blip>
          <a:srcRect/>
          <a:stretch/>
        </p:blipFill>
        <p:spPr>
          <a:xfrm>
            <a:off x="0" y="0"/>
            <a:ext cx="9144000" cy="3093834"/>
          </a:xfrm>
          <a:prstGeom prst="rect">
            <a:avLst/>
          </a:prstGeom>
          <a:noFill/>
          <a:ln>
            <a:noFill/>
          </a:ln>
        </p:spPr>
      </p:pic>
      <p:sp>
        <p:nvSpPr>
          <p:cNvPr id="113" name="Google Shape;113;p24"/>
          <p:cNvSpPr txBox="1">
            <a:spLocks noGrp="1"/>
          </p:cNvSpPr>
          <p:nvPr>
            <p:ph type="sldNum" idx="12"/>
          </p:nvPr>
        </p:nvSpPr>
        <p:spPr>
          <a:xfrm>
            <a:off x="7439025" y="4903470"/>
            <a:ext cx="1519200" cy="205800"/>
          </a:xfrm>
          <a:prstGeom prst="rect">
            <a:avLst/>
          </a:prstGeom>
          <a:noFill/>
          <a:ln>
            <a:noFill/>
          </a:ln>
        </p:spPr>
        <p:txBody>
          <a:bodyPr spcFirstLastPara="1" wrap="square" lIns="0" tIns="34275" rIns="0"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114" name="Google Shape;114;p24"/>
          <p:cNvPicPr preferRelativeResize="0"/>
          <p:nvPr/>
        </p:nvPicPr>
        <p:blipFill rotWithShape="1">
          <a:blip r:embed="rId3">
            <a:alphaModFix/>
          </a:blip>
          <a:srcRect/>
          <a:stretch/>
        </p:blipFill>
        <p:spPr>
          <a:xfrm>
            <a:off x="3752481" y="722243"/>
            <a:ext cx="1649348" cy="1649348"/>
          </a:xfrm>
          <a:prstGeom prst="rect">
            <a:avLst/>
          </a:prstGeom>
          <a:noFill/>
          <a:ln>
            <a:noFill/>
          </a:ln>
        </p:spPr>
      </p:pic>
      <p:pic>
        <p:nvPicPr>
          <p:cNvPr id="115" name="Google Shape;115;p24"/>
          <p:cNvPicPr preferRelativeResize="0"/>
          <p:nvPr/>
        </p:nvPicPr>
        <p:blipFill rotWithShape="1">
          <a:blip r:embed="rId4">
            <a:alphaModFix/>
          </a:blip>
          <a:srcRect/>
          <a:stretch/>
        </p:blipFill>
        <p:spPr>
          <a:xfrm>
            <a:off x="2291155" y="3583692"/>
            <a:ext cx="4572000" cy="104545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1 Color Palette">
  <p:cSld name="CUSTOM">
    <p:spTree>
      <p:nvGrpSpPr>
        <p:cNvPr id="1" name="Shape 116"/>
        <p:cNvGrpSpPr/>
        <p:nvPr/>
      </p:nvGrpSpPr>
      <p:grpSpPr>
        <a:xfrm>
          <a:off x="0" y="0"/>
          <a:ext cx="0" cy="0"/>
          <a:chOff x="0" y="0"/>
          <a:chExt cx="0" cy="0"/>
        </a:xfrm>
      </p:grpSpPr>
      <p:sp>
        <p:nvSpPr>
          <p:cNvPr id="117" name="Google Shape;117;p25"/>
          <p:cNvSpPr txBox="1"/>
          <p:nvPr/>
        </p:nvSpPr>
        <p:spPr>
          <a:xfrm>
            <a:off x="315468" y="510708"/>
            <a:ext cx="8497200" cy="342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Century Gothic"/>
                <a:ea typeface="Century Gothic"/>
                <a:cs typeface="Century Gothic"/>
                <a:sym typeface="Century Gothic"/>
              </a:rPr>
              <a:t>Color Palette</a:t>
            </a:r>
            <a:endParaRPr sz="2400" b="1" i="0" u="none" strike="noStrike" cap="none">
              <a:solidFill>
                <a:srgbClr val="000000"/>
              </a:solidFill>
              <a:latin typeface="Century Gothic"/>
              <a:ea typeface="Century Gothic"/>
              <a:cs typeface="Century Gothic"/>
              <a:sym typeface="Century Gothic"/>
            </a:endParaRPr>
          </a:p>
        </p:txBody>
      </p:sp>
      <p:sp>
        <p:nvSpPr>
          <p:cNvPr id="118" name="Google Shape;118;p25"/>
          <p:cNvSpPr txBox="1">
            <a:spLocks noGrp="1"/>
          </p:cNvSpPr>
          <p:nvPr>
            <p:ph type="sldNum" idx="12"/>
          </p:nvPr>
        </p:nvSpPr>
        <p:spPr>
          <a:xfrm>
            <a:off x="7439025" y="4903470"/>
            <a:ext cx="1519200" cy="205500"/>
          </a:xfrm>
          <a:prstGeom prst="rect">
            <a:avLst/>
          </a:prstGeom>
          <a:noFill/>
          <a:ln>
            <a:noFill/>
          </a:ln>
        </p:spPr>
        <p:txBody>
          <a:bodyPr spcFirstLastPara="1" wrap="square" lIns="0" tIns="34275" rIns="0"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9" name="Google Shape;119;p25"/>
          <p:cNvSpPr/>
          <p:nvPr/>
        </p:nvSpPr>
        <p:spPr>
          <a:xfrm>
            <a:off x="796369" y="1782938"/>
            <a:ext cx="595500" cy="608100"/>
          </a:xfrm>
          <a:prstGeom prst="rect">
            <a:avLst/>
          </a:prstGeom>
          <a:solidFill>
            <a:srgbClr val="5A87C5"/>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0" name="Google Shape;120;p25"/>
          <p:cNvSpPr/>
          <p:nvPr/>
        </p:nvSpPr>
        <p:spPr>
          <a:xfrm>
            <a:off x="1569431" y="1782938"/>
            <a:ext cx="595500" cy="608100"/>
          </a:xfrm>
          <a:prstGeom prst="rect">
            <a:avLst/>
          </a:prstGeom>
          <a:solidFill>
            <a:srgbClr val="406EA9"/>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1" name="Google Shape;121;p25"/>
          <p:cNvSpPr/>
          <p:nvPr/>
        </p:nvSpPr>
        <p:spPr>
          <a:xfrm>
            <a:off x="2342494" y="1782938"/>
            <a:ext cx="595500" cy="608100"/>
          </a:xfrm>
          <a:prstGeom prst="rect">
            <a:avLst/>
          </a:prstGeom>
          <a:solidFill>
            <a:srgbClr val="E8862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2" name="Google Shape;122;p25"/>
          <p:cNvSpPr/>
          <p:nvPr/>
        </p:nvSpPr>
        <p:spPr>
          <a:xfrm>
            <a:off x="3115556" y="1782938"/>
            <a:ext cx="595500" cy="608100"/>
          </a:xfrm>
          <a:prstGeom prst="rect">
            <a:avLst/>
          </a:prstGeom>
          <a:solidFill>
            <a:srgbClr val="87C05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3" name="Google Shape;123;p25"/>
          <p:cNvSpPr/>
          <p:nvPr/>
        </p:nvSpPr>
        <p:spPr>
          <a:xfrm>
            <a:off x="3888619" y="1782938"/>
            <a:ext cx="595500" cy="608100"/>
          </a:xfrm>
          <a:prstGeom prst="rect">
            <a:avLst/>
          </a:prstGeom>
          <a:solidFill>
            <a:srgbClr val="A364B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4" name="Google Shape;124;p25"/>
          <p:cNvSpPr/>
          <p:nvPr/>
        </p:nvSpPr>
        <p:spPr>
          <a:xfrm>
            <a:off x="4661681" y="1782938"/>
            <a:ext cx="595500" cy="608100"/>
          </a:xfrm>
          <a:prstGeom prst="rect">
            <a:avLst/>
          </a:prstGeom>
          <a:solidFill>
            <a:srgbClr val="3F858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5" name="Google Shape;125;p25"/>
          <p:cNvSpPr/>
          <p:nvPr/>
        </p:nvSpPr>
        <p:spPr>
          <a:xfrm>
            <a:off x="5434744" y="1782938"/>
            <a:ext cx="595500" cy="608100"/>
          </a:xfrm>
          <a:prstGeom prst="rect">
            <a:avLst/>
          </a:prstGeom>
          <a:solidFill>
            <a:srgbClr val="C8433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6" name="Google Shape;126;p25"/>
          <p:cNvSpPr/>
          <p:nvPr/>
        </p:nvSpPr>
        <p:spPr>
          <a:xfrm>
            <a:off x="6207806" y="1782938"/>
            <a:ext cx="595500" cy="608100"/>
          </a:xfrm>
          <a:prstGeom prst="rect">
            <a:avLst/>
          </a:prstGeom>
          <a:solidFill>
            <a:srgbClr val="F3CB0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7" name="Google Shape;127;p25"/>
          <p:cNvSpPr/>
          <p:nvPr/>
        </p:nvSpPr>
        <p:spPr>
          <a:xfrm>
            <a:off x="6980869" y="1782938"/>
            <a:ext cx="595500" cy="608100"/>
          </a:xfrm>
          <a:prstGeom prst="rect">
            <a:avLst/>
          </a:prstGeom>
          <a:solidFill>
            <a:srgbClr val="21212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8" name="Google Shape;128;p25"/>
          <p:cNvSpPr/>
          <p:nvPr/>
        </p:nvSpPr>
        <p:spPr>
          <a:xfrm>
            <a:off x="7753931" y="1782938"/>
            <a:ext cx="595500" cy="608100"/>
          </a:xfrm>
          <a:prstGeom prst="rect">
            <a:avLst/>
          </a:prstGeom>
          <a:solidFill>
            <a:srgbClr val="FFFFFE"/>
          </a:solidFill>
          <a:ln w="9525" cap="flat" cmpd="sng">
            <a:solidFill>
              <a:srgbClr val="CCCCCC"/>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9" name="Google Shape;129;p25"/>
          <p:cNvSpPr/>
          <p:nvPr/>
        </p:nvSpPr>
        <p:spPr>
          <a:xfrm>
            <a:off x="796369" y="2574450"/>
            <a:ext cx="595500" cy="608100"/>
          </a:xfrm>
          <a:prstGeom prst="rect">
            <a:avLst/>
          </a:prstGeom>
          <a:solidFill>
            <a:srgbClr val="406E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0" name="Google Shape;130;p25"/>
          <p:cNvSpPr/>
          <p:nvPr/>
        </p:nvSpPr>
        <p:spPr>
          <a:xfrm>
            <a:off x="1569431" y="2574450"/>
            <a:ext cx="595500" cy="608100"/>
          </a:xfrm>
          <a:prstGeom prst="rect">
            <a:avLst/>
          </a:prstGeom>
          <a:solidFill>
            <a:srgbClr val="30548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1" name="Google Shape;131;p25"/>
          <p:cNvSpPr/>
          <p:nvPr/>
        </p:nvSpPr>
        <p:spPr>
          <a:xfrm>
            <a:off x="2342494" y="2574450"/>
            <a:ext cx="595500" cy="608100"/>
          </a:xfrm>
          <a:prstGeom prst="rect">
            <a:avLst/>
          </a:prstGeom>
          <a:solidFill>
            <a:srgbClr val="BB6A1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2" name="Google Shape;132;p25"/>
          <p:cNvSpPr/>
          <p:nvPr/>
        </p:nvSpPr>
        <p:spPr>
          <a:xfrm>
            <a:off x="3115556" y="2574450"/>
            <a:ext cx="595500" cy="608100"/>
          </a:xfrm>
          <a:prstGeom prst="rect">
            <a:avLst/>
          </a:prstGeom>
          <a:solidFill>
            <a:srgbClr val="68994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3" name="Google Shape;133;p25"/>
          <p:cNvSpPr/>
          <p:nvPr/>
        </p:nvSpPr>
        <p:spPr>
          <a:xfrm>
            <a:off x="3888619" y="2574450"/>
            <a:ext cx="595500" cy="608100"/>
          </a:xfrm>
          <a:prstGeom prst="rect">
            <a:avLst/>
          </a:prstGeom>
          <a:solidFill>
            <a:srgbClr val="7F4895"/>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4" name="Google Shape;134;p25"/>
          <p:cNvSpPr/>
          <p:nvPr/>
        </p:nvSpPr>
        <p:spPr>
          <a:xfrm>
            <a:off x="4661681" y="2574450"/>
            <a:ext cx="595500" cy="608100"/>
          </a:xfrm>
          <a:prstGeom prst="rect">
            <a:avLst/>
          </a:prstGeom>
          <a:solidFill>
            <a:srgbClr val="2E676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5" name="Google Shape;135;p25"/>
          <p:cNvSpPr/>
          <p:nvPr/>
        </p:nvSpPr>
        <p:spPr>
          <a:xfrm>
            <a:off x="5434744" y="2574450"/>
            <a:ext cx="595500" cy="608100"/>
          </a:xfrm>
          <a:prstGeom prst="rect">
            <a:avLst/>
          </a:prstGeom>
          <a:solidFill>
            <a:srgbClr val="9B322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6" name="Google Shape;136;p25"/>
          <p:cNvSpPr/>
          <p:nvPr/>
        </p:nvSpPr>
        <p:spPr>
          <a:xfrm>
            <a:off x="6207806" y="2574450"/>
            <a:ext cx="595500" cy="608100"/>
          </a:xfrm>
          <a:prstGeom prst="rect">
            <a:avLst/>
          </a:prstGeom>
          <a:solidFill>
            <a:srgbClr val="BE9F0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7" name="Google Shape;137;p25"/>
          <p:cNvSpPr/>
          <p:nvPr/>
        </p:nvSpPr>
        <p:spPr>
          <a:xfrm>
            <a:off x="6980869" y="2574450"/>
            <a:ext cx="595500" cy="608100"/>
          </a:xfrm>
          <a:prstGeom prst="rect">
            <a:avLst/>
          </a:prstGeom>
          <a:solidFill>
            <a:srgbClr val="494949"/>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8" name="Google Shape;138;p25"/>
          <p:cNvSpPr/>
          <p:nvPr/>
        </p:nvSpPr>
        <p:spPr>
          <a:xfrm>
            <a:off x="7753931" y="2574450"/>
            <a:ext cx="595500" cy="608100"/>
          </a:xfrm>
          <a:prstGeom prst="rect">
            <a:avLst/>
          </a:prstGeom>
          <a:solidFill>
            <a:srgbClr val="AFAF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9" name="Google Shape;139;p25"/>
          <p:cNvSpPr/>
          <p:nvPr/>
        </p:nvSpPr>
        <p:spPr>
          <a:xfrm>
            <a:off x="796369" y="3365963"/>
            <a:ext cx="595500" cy="608100"/>
          </a:xfrm>
          <a:prstGeom prst="rect">
            <a:avLst/>
          </a:prstGeom>
          <a:solidFill>
            <a:srgbClr val="A6BFE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0" name="Google Shape;140;p25"/>
          <p:cNvSpPr/>
          <p:nvPr/>
        </p:nvSpPr>
        <p:spPr>
          <a:xfrm>
            <a:off x="1569431" y="3365963"/>
            <a:ext cx="595500" cy="608100"/>
          </a:xfrm>
          <a:prstGeom prst="rect">
            <a:avLst/>
          </a:prstGeom>
          <a:solidFill>
            <a:srgbClr val="87AAD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1" name="Google Shape;141;p25"/>
          <p:cNvSpPr/>
          <p:nvPr/>
        </p:nvSpPr>
        <p:spPr>
          <a:xfrm>
            <a:off x="2342494" y="3365963"/>
            <a:ext cx="595500" cy="608100"/>
          </a:xfrm>
          <a:prstGeom prst="rect">
            <a:avLst/>
          </a:prstGeom>
          <a:solidFill>
            <a:srgbClr val="F2BB8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2" name="Google Shape;142;p25"/>
          <p:cNvSpPr/>
          <p:nvPr/>
        </p:nvSpPr>
        <p:spPr>
          <a:xfrm>
            <a:off x="3115556" y="3365963"/>
            <a:ext cx="595500" cy="608100"/>
          </a:xfrm>
          <a:prstGeom prst="rect">
            <a:avLst/>
          </a:prstGeom>
          <a:solidFill>
            <a:srgbClr val="B9D9A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3" name="Google Shape;143;p25"/>
          <p:cNvSpPr/>
          <p:nvPr/>
        </p:nvSpPr>
        <p:spPr>
          <a:xfrm>
            <a:off x="3888619" y="3365963"/>
            <a:ext cx="595500" cy="608100"/>
          </a:xfrm>
          <a:prstGeom prst="rect">
            <a:avLst/>
          </a:prstGeom>
          <a:solidFill>
            <a:srgbClr val="C9A5D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4" name="Google Shape;144;p25"/>
          <p:cNvSpPr/>
          <p:nvPr/>
        </p:nvSpPr>
        <p:spPr>
          <a:xfrm>
            <a:off x="4661681" y="3365963"/>
            <a:ext cx="595500" cy="608100"/>
          </a:xfrm>
          <a:prstGeom prst="rect">
            <a:avLst/>
          </a:prstGeom>
          <a:solidFill>
            <a:srgbClr val="81C5C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5" name="Google Shape;145;p25"/>
          <p:cNvSpPr/>
          <p:nvPr/>
        </p:nvSpPr>
        <p:spPr>
          <a:xfrm>
            <a:off x="5434744" y="3365963"/>
            <a:ext cx="595500" cy="608100"/>
          </a:xfrm>
          <a:prstGeom prst="rect">
            <a:avLst/>
          </a:prstGeom>
          <a:solidFill>
            <a:srgbClr val="E58E8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6" name="Google Shape;146;p25"/>
          <p:cNvSpPr/>
          <p:nvPr/>
        </p:nvSpPr>
        <p:spPr>
          <a:xfrm>
            <a:off x="6207806" y="3365963"/>
            <a:ext cx="595500" cy="608100"/>
          </a:xfrm>
          <a:prstGeom prst="rect">
            <a:avLst/>
          </a:prstGeom>
          <a:solidFill>
            <a:srgbClr val="F8E17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7" name="Google Shape;147;p25"/>
          <p:cNvSpPr/>
          <p:nvPr/>
        </p:nvSpPr>
        <p:spPr>
          <a:xfrm>
            <a:off x="6980869" y="3365963"/>
            <a:ext cx="595500" cy="608100"/>
          </a:xfrm>
          <a:prstGeom prst="rect">
            <a:avLst/>
          </a:prstGeom>
          <a:solidFill>
            <a:srgbClr val="8A8A8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8" name="Google Shape;148;p25"/>
          <p:cNvSpPr/>
          <p:nvPr/>
        </p:nvSpPr>
        <p:spPr>
          <a:xfrm>
            <a:off x="7753931" y="3365963"/>
            <a:ext cx="595500" cy="608100"/>
          </a:xfrm>
          <a:prstGeom prst="rect">
            <a:avLst/>
          </a:prstGeom>
          <a:solidFill>
            <a:srgbClr val="DEDED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9" name="Google Shape;149;p25"/>
          <p:cNvSpPr txBox="1"/>
          <p:nvPr/>
        </p:nvSpPr>
        <p:spPr>
          <a:xfrm>
            <a:off x="315468" y="150876"/>
            <a:ext cx="8517600" cy="274200"/>
          </a:xfrm>
          <a:prstGeom prst="rect">
            <a:avLst/>
          </a:prstGeom>
          <a:noFill/>
          <a:ln>
            <a:noFill/>
          </a:ln>
        </p:spPr>
        <p:txBody>
          <a:bodyPr spcFirstLastPara="1" wrap="square" lIns="0" tIns="0" rIns="0" bIns="0" anchor="b" anchorCtr="0">
            <a:noAutofit/>
          </a:bodyPr>
          <a:lstStyle/>
          <a:p>
            <a:pPr marL="0" marR="0" lvl="0" indent="0" algn="l" rtl="0">
              <a:lnSpc>
                <a:spcPct val="95000"/>
              </a:lnSpc>
              <a:spcBef>
                <a:spcPts val="0"/>
              </a:spcBef>
              <a:spcAft>
                <a:spcPts val="0"/>
              </a:spcAft>
              <a:buClr>
                <a:srgbClr val="000000"/>
              </a:buClr>
              <a:buSzPts val="1400"/>
              <a:buFont typeface="Arial"/>
              <a:buNone/>
            </a:pPr>
            <a:r>
              <a:rPr lang="en" sz="1400" b="0" i="0" u="none" strike="noStrike" cap="none">
                <a:solidFill>
                  <a:schemeClr val="dk1"/>
                </a:solidFill>
                <a:latin typeface="Century Gothic"/>
                <a:ea typeface="Century Gothic"/>
                <a:cs typeface="Century Gothic"/>
                <a:sym typeface="Century Gothic"/>
              </a:rPr>
              <a:t>These colors appear as custom colors (in a different order)</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2 Organizing Slate (Do Not Use)">
  <p:cSld name="11 Organizing Slate (Do Not Use)">
    <p:bg>
      <p:bgPr>
        <a:solidFill>
          <a:schemeClr val="dk2"/>
        </a:solidFill>
        <a:effectLst/>
      </p:bgPr>
    </p:bg>
    <p:spTree>
      <p:nvGrpSpPr>
        <p:cNvPr id="1" name="Shape 150"/>
        <p:cNvGrpSpPr/>
        <p:nvPr/>
      </p:nvGrpSpPr>
      <p:grpSpPr>
        <a:xfrm>
          <a:off x="0" y="0"/>
          <a:ext cx="0" cy="0"/>
          <a:chOff x="0" y="0"/>
          <a:chExt cx="0" cy="0"/>
        </a:xfrm>
      </p:grpSpPr>
      <p:sp>
        <p:nvSpPr>
          <p:cNvPr id="151" name="Google Shape;151;p26"/>
          <p:cNvSpPr txBox="1">
            <a:spLocks noGrp="1"/>
          </p:cNvSpPr>
          <p:nvPr>
            <p:ph type="sldNum" idx="12"/>
          </p:nvPr>
        </p:nvSpPr>
        <p:spPr>
          <a:xfrm>
            <a:off x="7439025" y="4903470"/>
            <a:ext cx="1519200" cy="205800"/>
          </a:xfrm>
          <a:prstGeom prst="rect">
            <a:avLst/>
          </a:prstGeom>
          <a:noFill/>
          <a:ln>
            <a:noFill/>
          </a:ln>
        </p:spPr>
        <p:txBody>
          <a:bodyPr spcFirstLastPara="1" wrap="square" lIns="0" tIns="34275" rIns="0"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52" name="Google Shape;152;p26"/>
          <p:cNvSpPr txBox="1"/>
          <p:nvPr/>
        </p:nvSpPr>
        <p:spPr>
          <a:xfrm>
            <a:off x="895965" y="680367"/>
            <a:ext cx="7352100" cy="3782700"/>
          </a:xfrm>
          <a:prstGeom prst="rect">
            <a:avLst/>
          </a:prstGeom>
          <a:noFill/>
          <a:ln>
            <a:noFill/>
          </a:ln>
        </p:spPr>
        <p:txBody>
          <a:bodyPr spcFirstLastPara="1" wrap="square" lIns="0" tIns="0" rIns="0" bIns="0" anchor="t" anchorCtr="0">
            <a:noAutofit/>
          </a:bodyPr>
          <a:lstStyle/>
          <a:p>
            <a:pPr marL="0" marR="0" lvl="0" indent="0" algn="ctr" rtl="0">
              <a:lnSpc>
                <a:spcPct val="95000"/>
              </a:lnSpc>
              <a:spcBef>
                <a:spcPts val="0"/>
              </a:spcBef>
              <a:spcAft>
                <a:spcPts val="0"/>
              </a:spcAft>
              <a:buClr>
                <a:srgbClr val="000000"/>
              </a:buClr>
              <a:buSzPts val="8600"/>
              <a:buFont typeface="Arial"/>
              <a:buNone/>
            </a:pPr>
            <a:r>
              <a:rPr lang="en" sz="8600" b="1" i="0" u="none" strike="noStrike" cap="none">
                <a:solidFill>
                  <a:schemeClr val="lt2"/>
                </a:solidFill>
                <a:latin typeface="Century Gothic"/>
                <a:ea typeface="Century Gothic"/>
                <a:cs typeface="Century Gothic"/>
                <a:sym typeface="Century Gothic"/>
              </a:rPr>
              <a:t>ADDITIONAL VERTICAL </a:t>
            </a:r>
            <a:br>
              <a:rPr lang="en" sz="8600" b="1" i="0" u="none" strike="noStrike" cap="none">
                <a:solidFill>
                  <a:schemeClr val="lt2"/>
                </a:solidFill>
                <a:latin typeface="Century Gothic"/>
                <a:ea typeface="Century Gothic"/>
                <a:cs typeface="Century Gothic"/>
                <a:sym typeface="Century Gothic"/>
              </a:rPr>
            </a:br>
            <a:r>
              <a:rPr lang="en" sz="8600" b="1" i="0" u="none" strike="noStrike" cap="none">
                <a:solidFill>
                  <a:schemeClr val="lt2"/>
                </a:solidFill>
                <a:latin typeface="Century Gothic"/>
                <a:ea typeface="Century Gothic"/>
                <a:cs typeface="Century Gothic"/>
                <a:sym typeface="Century Gothic"/>
              </a:rPr>
              <a:t>TITLE SLIDES</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13 Automotive Title Slide">
  <p:cSld name="12 Automotive Title Slide">
    <p:spTree>
      <p:nvGrpSpPr>
        <p:cNvPr id="1" name="Shape 153"/>
        <p:cNvGrpSpPr/>
        <p:nvPr/>
      </p:nvGrpSpPr>
      <p:grpSpPr>
        <a:xfrm>
          <a:off x="0" y="0"/>
          <a:ext cx="0" cy="0"/>
          <a:chOff x="0" y="0"/>
          <a:chExt cx="0" cy="0"/>
        </a:xfrm>
      </p:grpSpPr>
      <p:pic>
        <p:nvPicPr>
          <p:cNvPr id="154" name="Google Shape;154;p27"/>
          <p:cNvPicPr preferRelativeResize="0"/>
          <p:nvPr/>
        </p:nvPicPr>
        <p:blipFill rotWithShape="1">
          <a:blip r:embed="rId2">
            <a:alphaModFix/>
          </a:blip>
          <a:srcRect/>
          <a:stretch/>
        </p:blipFill>
        <p:spPr>
          <a:xfrm>
            <a:off x="0" y="0"/>
            <a:ext cx="9143998" cy="1972235"/>
          </a:xfrm>
          <a:prstGeom prst="rect">
            <a:avLst/>
          </a:prstGeom>
          <a:noFill/>
          <a:ln>
            <a:noFill/>
          </a:ln>
        </p:spPr>
      </p:pic>
      <p:sp>
        <p:nvSpPr>
          <p:cNvPr id="155" name="Google Shape;155;p27"/>
          <p:cNvSpPr txBox="1">
            <a:spLocks noGrp="1"/>
          </p:cNvSpPr>
          <p:nvPr>
            <p:ph type="ctrTitle"/>
          </p:nvPr>
        </p:nvSpPr>
        <p:spPr>
          <a:xfrm>
            <a:off x="314325" y="2331720"/>
            <a:ext cx="6886500" cy="10287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1"/>
              </a:buClr>
              <a:buSzPts val="2700"/>
              <a:buFont typeface="Century Gothic"/>
              <a:buNone/>
              <a:defRPr sz="2700">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6" name="Google Shape;156;p27"/>
          <p:cNvSpPr txBox="1">
            <a:spLocks noGrp="1"/>
          </p:cNvSpPr>
          <p:nvPr>
            <p:ph type="subTitle" idx="1"/>
          </p:nvPr>
        </p:nvSpPr>
        <p:spPr>
          <a:xfrm>
            <a:off x="314325" y="3429000"/>
            <a:ext cx="6886500" cy="15087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500"/>
              <a:buNone/>
              <a:defRPr sz="1500">
                <a:solidFill>
                  <a:schemeClr val="dk1"/>
                </a:solidFill>
              </a:defRPr>
            </a:lvl1pPr>
            <a:lvl2pPr lvl="1" algn="ctr" rtl="0">
              <a:lnSpc>
                <a:spcPct val="95000"/>
              </a:lnSpc>
              <a:spcBef>
                <a:spcPts val="500"/>
              </a:spcBef>
              <a:spcAft>
                <a:spcPts val="0"/>
              </a:spcAft>
              <a:buSzPts val="1500"/>
              <a:buNone/>
              <a:defRPr sz="1500"/>
            </a:lvl2pPr>
            <a:lvl3pPr lvl="2" algn="ctr" rtl="0">
              <a:lnSpc>
                <a:spcPct val="95000"/>
              </a:lnSpc>
              <a:spcBef>
                <a:spcPts val="500"/>
              </a:spcBef>
              <a:spcAft>
                <a:spcPts val="0"/>
              </a:spcAft>
              <a:buSzPts val="1400"/>
              <a:buNone/>
              <a:defRPr sz="1400"/>
            </a:lvl3pPr>
            <a:lvl4pPr lvl="3" algn="ctr" rtl="0">
              <a:lnSpc>
                <a:spcPct val="95000"/>
              </a:lnSpc>
              <a:spcBef>
                <a:spcPts val="500"/>
              </a:spcBef>
              <a:spcAft>
                <a:spcPts val="0"/>
              </a:spcAft>
              <a:buSzPts val="1200"/>
              <a:buNone/>
              <a:defRPr sz="1200"/>
            </a:lvl4pPr>
            <a:lvl5pPr lvl="4" algn="ctr" rtl="0">
              <a:lnSpc>
                <a:spcPct val="95000"/>
              </a:lnSpc>
              <a:spcBef>
                <a:spcPts val="500"/>
              </a:spcBef>
              <a:spcAft>
                <a:spcPts val="0"/>
              </a:spcAft>
              <a:buSzPts val="1200"/>
              <a:buNone/>
              <a:defRPr sz="1200"/>
            </a:lvl5pPr>
            <a:lvl6pPr lvl="5" algn="ctr" rtl="0">
              <a:lnSpc>
                <a:spcPct val="95000"/>
              </a:lnSpc>
              <a:spcBef>
                <a:spcPts val="500"/>
              </a:spcBef>
              <a:spcAft>
                <a:spcPts val="0"/>
              </a:spcAft>
              <a:buSzPts val="1200"/>
              <a:buNone/>
              <a:defRPr sz="1200"/>
            </a:lvl6pPr>
            <a:lvl7pPr lvl="6" algn="ctr" rtl="0">
              <a:lnSpc>
                <a:spcPct val="95000"/>
              </a:lnSpc>
              <a:spcBef>
                <a:spcPts val="500"/>
              </a:spcBef>
              <a:spcAft>
                <a:spcPts val="0"/>
              </a:spcAft>
              <a:buSzPts val="1200"/>
              <a:buNone/>
              <a:defRPr sz="1200"/>
            </a:lvl7pPr>
            <a:lvl8pPr lvl="7" algn="ctr" rtl="0">
              <a:lnSpc>
                <a:spcPct val="95000"/>
              </a:lnSpc>
              <a:spcBef>
                <a:spcPts val="500"/>
              </a:spcBef>
              <a:spcAft>
                <a:spcPts val="0"/>
              </a:spcAft>
              <a:buSzPts val="1200"/>
              <a:buNone/>
              <a:defRPr sz="1200"/>
            </a:lvl8pPr>
            <a:lvl9pPr lvl="8" algn="ctr" rtl="0">
              <a:lnSpc>
                <a:spcPct val="95000"/>
              </a:lnSpc>
              <a:spcBef>
                <a:spcPts val="500"/>
              </a:spcBef>
              <a:spcAft>
                <a:spcPts val="500"/>
              </a:spcAft>
              <a:buSzPts val="1200"/>
              <a:buNone/>
              <a:defRPr sz="1200"/>
            </a:lvl9pPr>
          </a:lstStyle>
          <a:p>
            <a:endParaRPr/>
          </a:p>
        </p:txBody>
      </p:sp>
      <p:sp>
        <p:nvSpPr>
          <p:cNvPr id="157" name="Google Shape;157;p27"/>
          <p:cNvSpPr txBox="1">
            <a:spLocks noGrp="1"/>
          </p:cNvSpPr>
          <p:nvPr>
            <p:ph type="sldNum" idx="12"/>
          </p:nvPr>
        </p:nvSpPr>
        <p:spPr>
          <a:xfrm>
            <a:off x="7406640" y="4903470"/>
            <a:ext cx="1551600" cy="205800"/>
          </a:xfrm>
          <a:prstGeom prst="rect">
            <a:avLst/>
          </a:prstGeom>
          <a:noFill/>
          <a:ln>
            <a:noFill/>
          </a:ln>
        </p:spPr>
        <p:txBody>
          <a:bodyPr spcFirstLastPara="1" wrap="square" lIns="0" tIns="34275" rIns="0"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158" name="Google Shape;158;p27"/>
          <p:cNvPicPr preferRelativeResize="0"/>
          <p:nvPr/>
        </p:nvPicPr>
        <p:blipFill rotWithShape="1">
          <a:blip r:embed="rId3">
            <a:alphaModFix/>
          </a:blip>
          <a:srcRect/>
          <a:stretch/>
        </p:blipFill>
        <p:spPr>
          <a:xfrm>
            <a:off x="314325" y="285750"/>
            <a:ext cx="852487" cy="852487"/>
          </a:xfrm>
          <a:prstGeom prst="rect">
            <a:avLst/>
          </a:prstGeom>
          <a:noFill/>
          <a:ln>
            <a:noFill/>
          </a:ln>
        </p:spPr>
      </p:pic>
      <p:pic>
        <p:nvPicPr>
          <p:cNvPr id="159" name="Google Shape;159;p27"/>
          <p:cNvPicPr preferRelativeResize="0"/>
          <p:nvPr/>
        </p:nvPicPr>
        <p:blipFill rotWithShape="1">
          <a:blip r:embed="rId4">
            <a:alphaModFix/>
          </a:blip>
          <a:srcRect/>
          <a:stretch/>
        </p:blipFill>
        <p:spPr>
          <a:xfrm>
            <a:off x="1143" y="1928200"/>
            <a:ext cx="9142855" cy="810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15 Food and Beverage Title Slide">
  <p:cSld name="14 Food and Beverage Title Slide">
    <p:spTree>
      <p:nvGrpSpPr>
        <p:cNvPr id="1" name="Shape 160"/>
        <p:cNvGrpSpPr/>
        <p:nvPr/>
      </p:nvGrpSpPr>
      <p:grpSpPr>
        <a:xfrm>
          <a:off x="0" y="0"/>
          <a:ext cx="0" cy="0"/>
          <a:chOff x="0" y="0"/>
          <a:chExt cx="0" cy="0"/>
        </a:xfrm>
      </p:grpSpPr>
      <p:pic>
        <p:nvPicPr>
          <p:cNvPr id="161" name="Google Shape;161;p28"/>
          <p:cNvPicPr preferRelativeResize="0"/>
          <p:nvPr/>
        </p:nvPicPr>
        <p:blipFill rotWithShape="1">
          <a:blip r:embed="rId2">
            <a:alphaModFix/>
          </a:blip>
          <a:srcRect/>
          <a:stretch/>
        </p:blipFill>
        <p:spPr>
          <a:xfrm>
            <a:off x="1143" y="-1"/>
            <a:ext cx="9142857" cy="1971988"/>
          </a:xfrm>
          <a:prstGeom prst="rect">
            <a:avLst/>
          </a:prstGeom>
          <a:noFill/>
          <a:ln>
            <a:noFill/>
          </a:ln>
        </p:spPr>
      </p:pic>
      <p:sp>
        <p:nvSpPr>
          <p:cNvPr id="162" name="Google Shape;162;p28"/>
          <p:cNvSpPr txBox="1">
            <a:spLocks noGrp="1"/>
          </p:cNvSpPr>
          <p:nvPr>
            <p:ph type="ctrTitle"/>
          </p:nvPr>
        </p:nvSpPr>
        <p:spPr>
          <a:xfrm>
            <a:off x="314325" y="2331720"/>
            <a:ext cx="6886500" cy="10287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1"/>
              </a:buClr>
              <a:buSzPts val="2700"/>
              <a:buFont typeface="Century Gothic"/>
              <a:buNone/>
              <a:defRPr sz="2700">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3" name="Google Shape;163;p28"/>
          <p:cNvSpPr txBox="1">
            <a:spLocks noGrp="1"/>
          </p:cNvSpPr>
          <p:nvPr>
            <p:ph type="subTitle" idx="1"/>
          </p:nvPr>
        </p:nvSpPr>
        <p:spPr>
          <a:xfrm>
            <a:off x="314325" y="3429000"/>
            <a:ext cx="6886500" cy="15087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500"/>
              <a:buNone/>
              <a:defRPr sz="1500">
                <a:solidFill>
                  <a:schemeClr val="dk1"/>
                </a:solidFill>
              </a:defRPr>
            </a:lvl1pPr>
            <a:lvl2pPr lvl="1" algn="ctr" rtl="0">
              <a:lnSpc>
                <a:spcPct val="95000"/>
              </a:lnSpc>
              <a:spcBef>
                <a:spcPts val="500"/>
              </a:spcBef>
              <a:spcAft>
                <a:spcPts val="0"/>
              </a:spcAft>
              <a:buSzPts val="1500"/>
              <a:buNone/>
              <a:defRPr sz="1500"/>
            </a:lvl2pPr>
            <a:lvl3pPr lvl="2" algn="ctr" rtl="0">
              <a:lnSpc>
                <a:spcPct val="95000"/>
              </a:lnSpc>
              <a:spcBef>
                <a:spcPts val="500"/>
              </a:spcBef>
              <a:spcAft>
                <a:spcPts val="0"/>
              </a:spcAft>
              <a:buSzPts val="1400"/>
              <a:buNone/>
              <a:defRPr sz="1400"/>
            </a:lvl3pPr>
            <a:lvl4pPr lvl="3" algn="ctr" rtl="0">
              <a:lnSpc>
                <a:spcPct val="95000"/>
              </a:lnSpc>
              <a:spcBef>
                <a:spcPts val="500"/>
              </a:spcBef>
              <a:spcAft>
                <a:spcPts val="0"/>
              </a:spcAft>
              <a:buSzPts val="1200"/>
              <a:buNone/>
              <a:defRPr sz="1200"/>
            </a:lvl4pPr>
            <a:lvl5pPr lvl="4" algn="ctr" rtl="0">
              <a:lnSpc>
                <a:spcPct val="95000"/>
              </a:lnSpc>
              <a:spcBef>
                <a:spcPts val="500"/>
              </a:spcBef>
              <a:spcAft>
                <a:spcPts val="0"/>
              </a:spcAft>
              <a:buSzPts val="1200"/>
              <a:buNone/>
              <a:defRPr sz="1200"/>
            </a:lvl5pPr>
            <a:lvl6pPr lvl="5" algn="ctr" rtl="0">
              <a:lnSpc>
                <a:spcPct val="95000"/>
              </a:lnSpc>
              <a:spcBef>
                <a:spcPts val="500"/>
              </a:spcBef>
              <a:spcAft>
                <a:spcPts val="0"/>
              </a:spcAft>
              <a:buSzPts val="1200"/>
              <a:buNone/>
              <a:defRPr sz="1200"/>
            </a:lvl6pPr>
            <a:lvl7pPr lvl="6" algn="ctr" rtl="0">
              <a:lnSpc>
                <a:spcPct val="95000"/>
              </a:lnSpc>
              <a:spcBef>
                <a:spcPts val="500"/>
              </a:spcBef>
              <a:spcAft>
                <a:spcPts val="0"/>
              </a:spcAft>
              <a:buSzPts val="1200"/>
              <a:buNone/>
              <a:defRPr sz="1200"/>
            </a:lvl7pPr>
            <a:lvl8pPr lvl="7" algn="ctr" rtl="0">
              <a:lnSpc>
                <a:spcPct val="95000"/>
              </a:lnSpc>
              <a:spcBef>
                <a:spcPts val="500"/>
              </a:spcBef>
              <a:spcAft>
                <a:spcPts val="0"/>
              </a:spcAft>
              <a:buSzPts val="1200"/>
              <a:buNone/>
              <a:defRPr sz="1200"/>
            </a:lvl8pPr>
            <a:lvl9pPr lvl="8" algn="ctr" rtl="0">
              <a:lnSpc>
                <a:spcPct val="95000"/>
              </a:lnSpc>
              <a:spcBef>
                <a:spcPts val="500"/>
              </a:spcBef>
              <a:spcAft>
                <a:spcPts val="500"/>
              </a:spcAft>
              <a:buSzPts val="1200"/>
              <a:buNone/>
              <a:defRPr sz="1200"/>
            </a:lvl9pPr>
          </a:lstStyle>
          <a:p>
            <a:endParaRPr/>
          </a:p>
        </p:txBody>
      </p:sp>
      <p:sp>
        <p:nvSpPr>
          <p:cNvPr id="164" name="Google Shape;164;p28"/>
          <p:cNvSpPr txBox="1">
            <a:spLocks noGrp="1"/>
          </p:cNvSpPr>
          <p:nvPr>
            <p:ph type="sldNum" idx="12"/>
          </p:nvPr>
        </p:nvSpPr>
        <p:spPr>
          <a:xfrm>
            <a:off x="7406640" y="4903470"/>
            <a:ext cx="1551600" cy="205800"/>
          </a:xfrm>
          <a:prstGeom prst="rect">
            <a:avLst/>
          </a:prstGeom>
          <a:noFill/>
          <a:ln>
            <a:noFill/>
          </a:ln>
        </p:spPr>
        <p:txBody>
          <a:bodyPr spcFirstLastPara="1" wrap="square" lIns="0" tIns="34275" rIns="0"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165" name="Google Shape;165;p28"/>
          <p:cNvPicPr preferRelativeResize="0"/>
          <p:nvPr/>
        </p:nvPicPr>
        <p:blipFill rotWithShape="1">
          <a:blip r:embed="rId3">
            <a:alphaModFix/>
          </a:blip>
          <a:srcRect/>
          <a:stretch/>
        </p:blipFill>
        <p:spPr>
          <a:xfrm>
            <a:off x="314325" y="285750"/>
            <a:ext cx="852487" cy="852487"/>
          </a:xfrm>
          <a:prstGeom prst="rect">
            <a:avLst/>
          </a:prstGeom>
          <a:noFill/>
          <a:ln>
            <a:noFill/>
          </a:ln>
        </p:spPr>
      </p:pic>
      <p:pic>
        <p:nvPicPr>
          <p:cNvPr id="166" name="Google Shape;166;p28"/>
          <p:cNvPicPr preferRelativeResize="0"/>
          <p:nvPr/>
        </p:nvPicPr>
        <p:blipFill rotWithShape="1">
          <a:blip r:embed="rId4">
            <a:alphaModFix/>
          </a:blip>
          <a:srcRect/>
          <a:stretch/>
        </p:blipFill>
        <p:spPr>
          <a:xfrm>
            <a:off x="1143" y="1928200"/>
            <a:ext cx="9142855" cy="810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16 High Tech Title Slide">
  <p:cSld name="15 High Tech Title Slide">
    <p:spTree>
      <p:nvGrpSpPr>
        <p:cNvPr id="1" name="Shape 167"/>
        <p:cNvGrpSpPr/>
        <p:nvPr/>
      </p:nvGrpSpPr>
      <p:grpSpPr>
        <a:xfrm>
          <a:off x="0" y="0"/>
          <a:ext cx="0" cy="0"/>
          <a:chOff x="0" y="0"/>
          <a:chExt cx="0" cy="0"/>
        </a:xfrm>
      </p:grpSpPr>
      <p:pic>
        <p:nvPicPr>
          <p:cNvPr id="168" name="Google Shape;168;p29"/>
          <p:cNvPicPr preferRelativeResize="0"/>
          <p:nvPr/>
        </p:nvPicPr>
        <p:blipFill rotWithShape="1">
          <a:blip r:embed="rId2">
            <a:alphaModFix/>
          </a:blip>
          <a:srcRect/>
          <a:stretch/>
        </p:blipFill>
        <p:spPr>
          <a:xfrm>
            <a:off x="1143" y="-1"/>
            <a:ext cx="9142857" cy="1971988"/>
          </a:xfrm>
          <a:prstGeom prst="rect">
            <a:avLst/>
          </a:prstGeom>
          <a:noFill/>
          <a:ln>
            <a:noFill/>
          </a:ln>
        </p:spPr>
      </p:pic>
      <p:sp>
        <p:nvSpPr>
          <p:cNvPr id="169" name="Google Shape;169;p29"/>
          <p:cNvSpPr txBox="1">
            <a:spLocks noGrp="1"/>
          </p:cNvSpPr>
          <p:nvPr>
            <p:ph type="ctrTitle"/>
          </p:nvPr>
        </p:nvSpPr>
        <p:spPr>
          <a:xfrm>
            <a:off x="314325" y="2331720"/>
            <a:ext cx="6886500" cy="10287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1"/>
              </a:buClr>
              <a:buSzPts val="2700"/>
              <a:buFont typeface="Century Gothic"/>
              <a:buNone/>
              <a:defRPr sz="2700">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0" name="Google Shape;170;p29"/>
          <p:cNvSpPr txBox="1">
            <a:spLocks noGrp="1"/>
          </p:cNvSpPr>
          <p:nvPr>
            <p:ph type="subTitle" idx="1"/>
          </p:nvPr>
        </p:nvSpPr>
        <p:spPr>
          <a:xfrm>
            <a:off x="314325" y="3429000"/>
            <a:ext cx="6886500" cy="15087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500"/>
              <a:buNone/>
              <a:defRPr sz="1500">
                <a:solidFill>
                  <a:schemeClr val="dk1"/>
                </a:solidFill>
              </a:defRPr>
            </a:lvl1pPr>
            <a:lvl2pPr lvl="1" algn="ctr" rtl="0">
              <a:lnSpc>
                <a:spcPct val="95000"/>
              </a:lnSpc>
              <a:spcBef>
                <a:spcPts val="500"/>
              </a:spcBef>
              <a:spcAft>
                <a:spcPts val="0"/>
              </a:spcAft>
              <a:buSzPts val="1500"/>
              <a:buNone/>
              <a:defRPr sz="1500"/>
            </a:lvl2pPr>
            <a:lvl3pPr lvl="2" algn="ctr" rtl="0">
              <a:lnSpc>
                <a:spcPct val="95000"/>
              </a:lnSpc>
              <a:spcBef>
                <a:spcPts val="500"/>
              </a:spcBef>
              <a:spcAft>
                <a:spcPts val="0"/>
              </a:spcAft>
              <a:buSzPts val="1400"/>
              <a:buNone/>
              <a:defRPr sz="1400"/>
            </a:lvl3pPr>
            <a:lvl4pPr lvl="3" algn="ctr" rtl="0">
              <a:lnSpc>
                <a:spcPct val="95000"/>
              </a:lnSpc>
              <a:spcBef>
                <a:spcPts val="500"/>
              </a:spcBef>
              <a:spcAft>
                <a:spcPts val="0"/>
              </a:spcAft>
              <a:buSzPts val="1200"/>
              <a:buNone/>
              <a:defRPr sz="1200"/>
            </a:lvl4pPr>
            <a:lvl5pPr lvl="4" algn="ctr" rtl="0">
              <a:lnSpc>
                <a:spcPct val="95000"/>
              </a:lnSpc>
              <a:spcBef>
                <a:spcPts val="500"/>
              </a:spcBef>
              <a:spcAft>
                <a:spcPts val="0"/>
              </a:spcAft>
              <a:buSzPts val="1200"/>
              <a:buNone/>
              <a:defRPr sz="1200"/>
            </a:lvl5pPr>
            <a:lvl6pPr lvl="5" algn="ctr" rtl="0">
              <a:lnSpc>
                <a:spcPct val="95000"/>
              </a:lnSpc>
              <a:spcBef>
                <a:spcPts val="500"/>
              </a:spcBef>
              <a:spcAft>
                <a:spcPts val="0"/>
              </a:spcAft>
              <a:buSzPts val="1200"/>
              <a:buNone/>
              <a:defRPr sz="1200"/>
            </a:lvl6pPr>
            <a:lvl7pPr lvl="6" algn="ctr" rtl="0">
              <a:lnSpc>
                <a:spcPct val="95000"/>
              </a:lnSpc>
              <a:spcBef>
                <a:spcPts val="500"/>
              </a:spcBef>
              <a:spcAft>
                <a:spcPts val="0"/>
              </a:spcAft>
              <a:buSzPts val="1200"/>
              <a:buNone/>
              <a:defRPr sz="1200"/>
            </a:lvl7pPr>
            <a:lvl8pPr lvl="7" algn="ctr" rtl="0">
              <a:lnSpc>
                <a:spcPct val="95000"/>
              </a:lnSpc>
              <a:spcBef>
                <a:spcPts val="500"/>
              </a:spcBef>
              <a:spcAft>
                <a:spcPts val="0"/>
              </a:spcAft>
              <a:buSzPts val="1200"/>
              <a:buNone/>
              <a:defRPr sz="1200"/>
            </a:lvl8pPr>
            <a:lvl9pPr lvl="8" algn="ctr" rtl="0">
              <a:lnSpc>
                <a:spcPct val="95000"/>
              </a:lnSpc>
              <a:spcBef>
                <a:spcPts val="500"/>
              </a:spcBef>
              <a:spcAft>
                <a:spcPts val="500"/>
              </a:spcAft>
              <a:buSzPts val="1200"/>
              <a:buNone/>
              <a:defRPr sz="1200"/>
            </a:lvl9pPr>
          </a:lstStyle>
          <a:p>
            <a:endParaRPr/>
          </a:p>
        </p:txBody>
      </p:sp>
      <p:sp>
        <p:nvSpPr>
          <p:cNvPr id="171" name="Google Shape;171;p29"/>
          <p:cNvSpPr txBox="1">
            <a:spLocks noGrp="1"/>
          </p:cNvSpPr>
          <p:nvPr>
            <p:ph type="sldNum" idx="12"/>
          </p:nvPr>
        </p:nvSpPr>
        <p:spPr>
          <a:xfrm>
            <a:off x="7406640" y="4903470"/>
            <a:ext cx="1551600" cy="205800"/>
          </a:xfrm>
          <a:prstGeom prst="rect">
            <a:avLst/>
          </a:prstGeom>
          <a:noFill/>
          <a:ln>
            <a:noFill/>
          </a:ln>
        </p:spPr>
        <p:txBody>
          <a:bodyPr spcFirstLastPara="1" wrap="square" lIns="0" tIns="34275" rIns="0"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172" name="Google Shape;172;p29"/>
          <p:cNvPicPr preferRelativeResize="0"/>
          <p:nvPr/>
        </p:nvPicPr>
        <p:blipFill rotWithShape="1">
          <a:blip r:embed="rId3">
            <a:alphaModFix/>
          </a:blip>
          <a:srcRect/>
          <a:stretch/>
        </p:blipFill>
        <p:spPr>
          <a:xfrm>
            <a:off x="314325" y="285750"/>
            <a:ext cx="852487" cy="852487"/>
          </a:xfrm>
          <a:prstGeom prst="rect">
            <a:avLst/>
          </a:prstGeom>
          <a:noFill/>
          <a:ln>
            <a:noFill/>
          </a:ln>
        </p:spPr>
      </p:pic>
      <p:pic>
        <p:nvPicPr>
          <p:cNvPr id="173" name="Google Shape;173;p29"/>
          <p:cNvPicPr preferRelativeResize="0"/>
          <p:nvPr/>
        </p:nvPicPr>
        <p:blipFill rotWithShape="1">
          <a:blip r:embed="rId4">
            <a:alphaModFix/>
          </a:blip>
          <a:srcRect/>
          <a:stretch/>
        </p:blipFill>
        <p:spPr>
          <a:xfrm>
            <a:off x="1143" y="1928200"/>
            <a:ext cx="9142855" cy="810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17 Industrial Title Slide">
  <p:cSld name="16 Industrial Title Slide">
    <p:spTree>
      <p:nvGrpSpPr>
        <p:cNvPr id="1" name="Shape 174"/>
        <p:cNvGrpSpPr/>
        <p:nvPr/>
      </p:nvGrpSpPr>
      <p:grpSpPr>
        <a:xfrm>
          <a:off x="0" y="0"/>
          <a:ext cx="0" cy="0"/>
          <a:chOff x="0" y="0"/>
          <a:chExt cx="0" cy="0"/>
        </a:xfrm>
      </p:grpSpPr>
      <p:pic>
        <p:nvPicPr>
          <p:cNvPr id="175" name="Google Shape;175;p30"/>
          <p:cNvPicPr preferRelativeResize="0"/>
          <p:nvPr/>
        </p:nvPicPr>
        <p:blipFill rotWithShape="1">
          <a:blip r:embed="rId2">
            <a:alphaModFix/>
          </a:blip>
          <a:srcRect/>
          <a:stretch/>
        </p:blipFill>
        <p:spPr>
          <a:xfrm>
            <a:off x="1143" y="-1"/>
            <a:ext cx="9142857" cy="1971988"/>
          </a:xfrm>
          <a:prstGeom prst="rect">
            <a:avLst/>
          </a:prstGeom>
          <a:noFill/>
          <a:ln>
            <a:noFill/>
          </a:ln>
        </p:spPr>
      </p:pic>
      <p:sp>
        <p:nvSpPr>
          <p:cNvPr id="176" name="Google Shape;176;p30"/>
          <p:cNvSpPr txBox="1">
            <a:spLocks noGrp="1"/>
          </p:cNvSpPr>
          <p:nvPr>
            <p:ph type="ctrTitle"/>
          </p:nvPr>
        </p:nvSpPr>
        <p:spPr>
          <a:xfrm>
            <a:off x="314325" y="2331720"/>
            <a:ext cx="6886500" cy="10287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1"/>
              </a:buClr>
              <a:buSzPts val="2700"/>
              <a:buFont typeface="Century Gothic"/>
              <a:buNone/>
              <a:defRPr sz="2700">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7" name="Google Shape;177;p30"/>
          <p:cNvSpPr txBox="1">
            <a:spLocks noGrp="1"/>
          </p:cNvSpPr>
          <p:nvPr>
            <p:ph type="subTitle" idx="1"/>
          </p:nvPr>
        </p:nvSpPr>
        <p:spPr>
          <a:xfrm>
            <a:off x="314325" y="3429000"/>
            <a:ext cx="6886500" cy="15087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500"/>
              <a:buNone/>
              <a:defRPr sz="1500">
                <a:solidFill>
                  <a:schemeClr val="dk1"/>
                </a:solidFill>
              </a:defRPr>
            </a:lvl1pPr>
            <a:lvl2pPr lvl="1" algn="ctr" rtl="0">
              <a:lnSpc>
                <a:spcPct val="95000"/>
              </a:lnSpc>
              <a:spcBef>
                <a:spcPts val="500"/>
              </a:spcBef>
              <a:spcAft>
                <a:spcPts val="0"/>
              </a:spcAft>
              <a:buSzPts val="1500"/>
              <a:buNone/>
              <a:defRPr sz="1500"/>
            </a:lvl2pPr>
            <a:lvl3pPr lvl="2" algn="ctr" rtl="0">
              <a:lnSpc>
                <a:spcPct val="95000"/>
              </a:lnSpc>
              <a:spcBef>
                <a:spcPts val="500"/>
              </a:spcBef>
              <a:spcAft>
                <a:spcPts val="0"/>
              </a:spcAft>
              <a:buSzPts val="1400"/>
              <a:buNone/>
              <a:defRPr sz="1400"/>
            </a:lvl3pPr>
            <a:lvl4pPr lvl="3" algn="ctr" rtl="0">
              <a:lnSpc>
                <a:spcPct val="95000"/>
              </a:lnSpc>
              <a:spcBef>
                <a:spcPts val="500"/>
              </a:spcBef>
              <a:spcAft>
                <a:spcPts val="0"/>
              </a:spcAft>
              <a:buSzPts val="1200"/>
              <a:buNone/>
              <a:defRPr sz="1200"/>
            </a:lvl4pPr>
            <a:lvl5pPr lvl="4" algn="ctr" rtl="0">
              <a:lnSpc>
                <a:spcPct val="95000"/>
              </a:lnSpc>
              <a:spcBef>
                <a:spcPts val="500"/>
              </a:spcBef>
              <a:spcAft>
                <a:spcPts val="0"/>
              </a:spcAft>
              <a:buSzPts val="1200"/>
              <a:buNone/>
              <a:defRPr sz="1200"/>
            </a:lvl5pPr>
            <a:lvl6pPr lvl="5" algn="ctr" rtl="0">
              <a:lnSpc>
                <a:spcPct val="95000"/>
              </a:lnSpc>
              <a:spcBef>
                <a:spcPts val="500"/>
              </a:spcBef>
              <a:spcAft>
                <a:spcPts val="0"/>
              </a:spcAft>
              <a:buSzPts val="1200"/>
              <a:buNone/>
              <a:defRPr sz="1200"/>
            </a:lvl6pPr>
            <a:lvl7pPr lvl="6" algn="ctr" rtl="0">
              <a:lnSpc>
                <a:spcPct val="95000"/>
              </a:lnSpc>
              <a:spcBef>
                <a:spcPts val="500"/>
              </a:spcBef>
              <a:spcAft>
                <a:spcPts val="0"/>
              </a:spcAft>
              <a:buSzPts val="1200"/>
              <a:buNone/>
              <a:defRPr sz="1200"/>
            </a:lvl7pPr>
            <a:lvl8pPr lvl="7" algn="ctr" rtl="0">
              <a:lnSpc>
                <a:spcPct val="95000"/>
              </a:lnSpc>
              <a:spcBef>
                <a:spcPts val="500"/>
              </a:spcBef>
              <a:spcAft>
                <a:spcPts val="0"/>
              </a:spcAft>
              <a:buSzPts val="1200"/>
              <a:buNone/>
              <a:defRPr sz="1200"/>
            </a:lvl8pPr>
            <a:lvl9pPr lvl="8" algn="ctr" rtl="0">
              <a:lnSpc>
                <a:spcPct val="95000"/>
              </a:lnSpc>
              <a:spcBef>
                <a:spcPts val="500"/>
              </a:spcBef>
              <a:spcAft>
                <a:spcPts val="500"/>
              </a:spcAft>
              <a:buSzPts val="1200"/>
              <a:buNone/>
              <a:defRPr sz="1200"/>
            </a:lvl9pPr>
          </a:lstStyle>
          <a:p>
            <a:endParaRPr/>
          </a:p>
        </p:txBody>
      </p:sp>
      <p:sp>
        <p:nvSpPr>
          <p:cNvPr id="178" name="Google Shape;178;p30"/>
          <p:cNvSpPr txBox="1">
            <a:spLocks noGrp="1"/>
          </p:cNvSpPr>
          <p:nvPr>
            <p:ph type="sldNum" idx="12"/>
          </p:nvPr>
        </p:nvSpPr>
        <p:spPr>
          <a:xfrm>
            <a:off x="7406638" y="4903470"/>
            <a:ext cx="1551600" cy="205800"/>
          </a:xfrm>
          <a:prstGeom prst="rect">
            <a:avLst/>
          </a:prstGeom>
          <a:noFill/>
          <a:ln>
            <a:noFill/>
          </a:ln>
        </p:spPr>
        <p:txBody>
          <a:bodyPr spcFirstLastPara="1" wrap="square" lIns="0" tIns="34275" rIns="0"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179" name="Google Shape;179;p30"/>
          <p:cNvPicPr preferRelativeResize="0"/>
          <p:nvPr/>
        </p:nvPicPr>
        <p:blipFill rotWithShape="1">
          <a:blip r:embed="rId3">
            <a:alphaModFix/>
          </a:blip>
          <a:srcRect/>
          <a:stretch/>
        </p:blipFill>
        <p:spPr>
          <a:xfrm>
            <a:off x="314325" y="285750"/>
            <a:ext cx="852487" cy="852487"/>
          </a:xfrm>
          <a:prstGeom prst="rect">
            <a:avLst/>
          </a:prstGeom>
          <a:noFill/>
          <a:ln>
            <a:noFill/>
          </a:ln>
        </p:spPr>
      </p:pic>
      <p:pic>
        <p:nvPicPr>
          <p:cNvPr id="180" name="Google Shape;180;p30"/>
          <p:cNvPicPr preferRelativeResize="0"/>
          <p:nvPr/>
        </p:nvPicPr>
        <p:blipFill rotWithShape="1">
          <a:blip r:embed="rId4">
            <a:alphaModFix/>
          </a:blip>
          <a:srcRect/>
          <a:stretch/>
        </p:blipFill>
        <p:spPr>
          <a:xfrm>
            <a:off x="1143" y="1928200"/>
            <a:ext cx="9143755" cy="810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18 Life Sciences Title Slide">
  <p:cSld name="17 Life Sciences Title Slide">
    <p:spTree>
      <p:nvGrpSpPr>
        <p:cNvPr id="1" name="Shape 181"/>
        <p:cNvGrpSpPr/>
        <p:nvPr/>
      </p:nvGrpSpPr>
      <p:grpSpPr>
        <a:xfrm>
          <a:off x="0" y="0"/>
          <a:ext cx="0" cy="0"/>
          <a:chOff x="0" y="0"/>
          <a:chExt cx="0" cy="0"/>
        </a:xfrm>
      </p:grpSpPr>
      <p:pic>
        <p:nvPicPr>
          <p:cNvPr id="182" name="Google Shape;182;p31"/>
          <p:cNvPicPr preferRelativeResize="0"/>
          <p:nvPr/>
        </p:nvPicPr>
        <p:blipFill rotWithShape="1">
          <a:blip r:embed="rId2">
            <a:alphaModFix/>
          </a:blip>
          <a:srcRect/>
          <a:stretch/>
        </p:blipFill>
        <p:spPr>
          <a:xfrm>
            <a:off x="1143" y="0"/>
            <a:ext cx="9143755" cy="1972182"/>
          </a:xfrm>
          <a:prstGeom prst="rect">
            <a:avLst/>
          </a:prstGeom>
          <a:noFill/>
          <a:ln>
            <a:noFill/>
          </a:ln>
        </p:spPr>
      </p:pic>
      <p:sp>
        <p:nvSpPr>
          <p:cNvPr id="183" name="Google Shape;183;p31"/>
          <p:cNvSpPr txBox="1">
            <a:spLocks noGrp="1"/>
          </p:cNvSpPr>
          <p:nvPr>
            <p:ph type="ctrTitle"/>
          </p:nvPr>
        </p:nvSpPr>
        <p:spPr>
          <a:xfrm>
            <a:off x="314325" y="2331720"/>
            <a:ext cx="6886500" cy="10287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1"/>
              </a:buClr>
              <a:buSzPts val="2700"/>
              <a:buFont typeface="Century Gothic"/>
              <a:buNone/>
              <a:defRPr sz="2700">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4" name="Google Shape;184;p31"/>
          <p:cNvSpPr txBox="1">
            <a:spLocks noGrp="1"/>
          </p:cNvSpPr>
          <p:nvPr>
            <p:ph type="subTitle" idx="1"/>
          </p:nvPr>
        </p:nvSpPr>
        <p:spPr>
          <a:xfrm>
            <a:off x="314325" y="3429000"/>
            <a:ext cx="6886500" cy="15087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500"/>
              <a:buNone/>
              <a:defRPr sz="1500">
                <a:solidFill>
                  <a:schemeClr val="dk1"/>
                </a:solidFill>
              </a:defRPr>
            </a:lvl1pPr>
            <a:lvl2pPr lvl="1" algn="ctr" rtl="0">
              <a:lnSpc>
                <a:spcPct val="95000"/>
              </a:lnSpc>
              <a:spcBef>
                <a:spcPts val="500"/>
              </a:spcBef>
              <a:spcAft>
                <a:spcPts val="0"/>
              </a:spcAft>
              <a:buSzPts val="1500"/>
              <a:buNone/>
              <a:defRPr sz="1500"/>
            </a:lvl2pPr>
            <a:lvl3pPr lvl="2" algn="ctr" rtl="0">
              <a:lnSpc>
                <a:spcPct val="95000"/>
              </a:lnSpc>
              <a:spcBef>
                <a:spcPts val="500"/>
              </a:spcBef>
              <a:spcAft>
                <a:spcPts val="0"/>
              </a:spcAft>
              <a:buSzPts val="1400"/>
              <a:buNone/>
              <a:defRPr sz="1400"/>
            </a:lvl3pPr>
            <a:lvl4pPr lvl="3" algn="ctr" rtl="0">
              <a:lnSpc>
                <a:spcPct val="95000"/>
              </a:lnSpc>
              <a:spcBef>
                <a:spcPts val="500"/>
              </a:spcBef>
              <a:spcAft>
                <a:spcPts val="0"/>
              </a:spcAft>
              <a:buSzPts val="1200"/>
              <a:buNone/>
              <a:defRPr sz="1200"/>
            </a:lvl4pPr>
            <a:lvl5pPr lvl="4" algn="ctr" rtl="0">
              <a:lnSpc>
                <a:spcPct val="95000"/>
              </a:lnSpc>
              <a:spcBef>
                <a:spcPts val="500"/>
              </a:spcBef>
              <a:spcAft>
                <a:spcPts val="0"/>
              </a:spcAft>
              <a:buSzPts val="1200"/>
              <a:buNone/>
              <a:defRPr sz="1200"/>
            </a:lvl5pPr>
            <a:lvl6pPr lvl="5" algn="ctr" rtl="0">
              <a:lnSpc>
                <a:spcPct val="95000"/>
              </a:lnSpc>
              <a:spcBef>
                <a:spcPts val="500"/>
              </a:spcBef>
              <a:spcAft>
                <a:spcPts val="0"/>
              </a:spcAft>
              <a:buSzPts val="1200"/>
              <a:buNone/>
              <a:defRPr sz="1200"/>
            </a:lvl6pPr>
            <a:lvl7pPr lvl="6" algn="ctr" rtl="0">
              <a:lnSpc>
                <a:spcPct val="95000"/>
              </a:lnSpc>
              <a:spcBef>
                <a:spcPts val="500"/>
              </a:spcBef>
              <a:spcAft>
                <a:spcPts val="0"/>
              </a:spcAft>
              <a:buSzPts val="1200"/>
              <a:buNone/>
              <a:defRPr sz="1200"/>
            </a:lvl7pPr>
            <a:lvl8pPr lvl="7" algn="ctr" rtl="0">
              <a:lnSpc>
                <a:spcPct val="95000"/>
              </a:lnSpc>
              <a:spcBef>
                <a:spcPts val="500"/>
              </a:spcBef>
              <a:spcAft>
                <a:spcPts val="0"/>
              </a:spcAft>
              <a:buSzPts val="1200"/>
              <a:buNone/>
              <a:defRPr sz="1200"/>
            </a:lvl8pPr>
            <a:lvl9pPr lvl="8" algn="ctr" rtl="0">
              <a:lnSpc>
                <a:spcPct val="95000"/>
              </a:lnSpc>
              <a:spcBef>
                <a:spcPts val="500"/>
              </a:spcBef>
              <a:spcAft>
                <a:spcPts val="500"/>
              </a:spcAft>
              <a:buSzPts val="1200"/>
              <a:buNone/>
              <a:defRPr sz="1200"/>
            </a:lvl9pPr>
          </a:lstStyle>
          <a:p>
            <a:endParaRPr/>
          </a:p>
        </p:txBody>
      </p:sp>
      <p:sp>
        <p:nvSpPr>
          <p:cNvPr id="185" name="Google Shape;185;p31"/>
          <p:cNvSpPr txBox="1">
            <a:spLocks noGrp="1"/>
          </p:cNvSpPr>
          <p:nvPr>
            <p:ph type="sldNum" idx="12"/>
          </p:nvPr>
        </p:nvSpPr>
        <p:spPr>
          <a:xfrm>
            <a:off x="7406638" y="4903470"/>
            <a:ext cx="1551600" cy="205800"/>
          </a:xfrm>
          <a:prstGeom prst="rect">
            <a:avLst/>
          </a:prstGeom>
          <a:noFill/>
          <a:ln>
            <a:noFill/>
          </a:ln>
        </p:spPr>
        <p:txBody>
          <a:bodyPr spcFirstLastPara="1" wrap="square" lIns="0" tIns="34275" rIns="0"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186" name="Google Shape;186;p31"/>
          <p:cNvPicPr preferRelativeResize="0"/>
          <p:nvPr/>
        </p:nvPicPr>
        <p:blipFill rotWithShape="1">
          <a:blip r:embed="rId3">
            <a:alphaModFix/>
          </a:blip>
          <a:srcRect/>
          <a:stretch/>
        </p:blipFill>
        <p:spPr>
          <a:xfrm>
            <a:off x="314325" y="285750"/>
            <a:ext cx="852487" cy="852487"/>
          </a:xfrm>
          <a:prstGeom prst="rect">
            <a:avLst/>
          </a:prstGeom>
          <a:noFill/>
          <a:ln>
            <a:noFill/>
          </a:ln>
        </p:spPr>
      </p:pic>
      <p:pic>
        <p:nvPicPr>
          <p:cNvPr id="187" name="Google Shape;187;p31"/>
          <p:cNvPicPr preferRelativeResize="0"/>
          <p:nvPr/>
        </p:nvPicPr>
        <p:blipFill rotWithShape="1">
          <a:blip r:embed="rId4">
            <a:alphaModFix/>
          </a:blip>
          <a:srcRect/>
          <a:stretch/>
        </p:blipFill>
        <p:spPr>
          <a:xfrm>
            <a:off x="1143" y="1928200"/>
            <a:ext cx="9143755" cy="81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20 Organizing Slate   (Do Not Use)">
  <p:cSld name="19 Organizing Slate   (Do Not Use)">
    <p:bg>
      <p:bgPr>
        <a:solidFill>
          <a:schemeClr val="dk2"/>
        </a:solidFill>
        <a:effectLst/>
      </p:bgPr>
    </p:bg>
    <p:spTree>
      <p:nvGrpSpPr>
        <p:cNvPr id="1" name="Shape 188"/>
        <p:cNvGrpSpPr/>
        <p:nvPr/>
      </p:nvGrpSpPr>
      <p:grpSpPr>
        <a:xfrm>
          <a:off x="0" y="0"/>
          <a:ext cx="0" cy="0"/>
          <a:chOff x="0" y="0"/>
          <a:chExt cx="0" cy="0"/>
        </a:xfrm>
      </p:grpSpPr>
      <p:sp>
        <p:nvSpPr>
          <p:cNvPr id="189" name="Google Shape;189;p32"/>
          <p:cNvSpPr txBox="1">
            <a:spLocks noGrp="1"/>
          </p:cNvSpPr>
          <p:nvPr>
            <p:ph type="sldNum" idx="12"/>
          </p:nvPr>
        </p:nvSpPr>
        <p:spPr>
          <a:xfrm>
            <a:off x="7439025" y="4903470"/>
            <a:ext cx="1519200" cy="205800"/>
          </a:xfrm>
          <a:prstGeom prst="rect">
            <a:avLst/>
          </a:prstGeom>
          <a:noFill/>
          <a:ln>
            <a:noFill/>
          </a:ln>
        </p:spPr>
        <p:txBody>
          <a:bodyPr spcFirstLastPara="1" wrap="square" lIns="0" tIns="34275" rIns="0"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90" name="Google Shape;190;p32"/>
          <p:cNvSpPr txBox="1"/>
          <p:nvPr/>
        </p:nvSpPr>
        <p:spPr>
          <a:xfrm>
            <a:off x="895965" y="680367"/>
            <a:ext cx="7352100" cy="3782700"/>
          </a:xfrm>
          <a:prstGeom prst="rect">
            <a:avLst/>
          </a:prstGeom>
          <a:noFill/>
          <a:ln>
            <a:noFill/>
          </a:ln>
        </p:spPr>
        <p:txBody>
          <a:bodyPr spcFirstLastPara="1" wrap="square" lIns="0" tIns="0" rIns="0" bIns="0" anchor="t" anchorCtr="0">
            <a:noAutofit/>
          </a:bodyPr>
          <a:lstStyle/>
          <a:p>
            <a:pPr marL="0" marR="0" lvl="0" indent="0" algn="ctr" rtl="0">
              <a:lnSpc>
                <a:spcPct val="95000"/>
              </a:lnSpc>
              <a:spcBef>
                <a:spcPts val="0"/>
              </a:spcBef>
              <a:spcAft>
                <a:spcPts val="0"/>
              </a:spcAft>
              <a:buClr>
                <a:srgbClr val="000000"/>
              </a:buClr>
              <a:buSzPts val="8600"/>
              <a:buFont typeface="Arial"/>
              <a:buNone/>
            </a:pPr>
            <a:r>
              <a:rPr lang="en" sz="8600" b="1" i="0" u="none" strike="noStrike" cap="none">
                <a:solidFill>
                  <a:schemeClr val="lt2"/>
                </a:solidFill>
                <a:latin typeface="Century Gothic"/>
                <a:ea typeface="Century Gothic"/>
                <a:cs typeface="Century Gothic"/>
                <a:sym typeface="Century Gothic"/>
              </a:rPr>
              <a:t>DO NOT USE ANY LAYOUTS AFTER THIS</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5 Title Only">
  <p:cSld name="5 Title Only">
    <p:spTree>
      <p:nvGrpSpPr>
        <p:cNvPr id="1" name="Shape 191"/>
        <p:cNvGrpSpPr/>
        <p:nvPr/>
      </p:nvGrpSpPr>
      <p:grpSpPr>
        <a:xfrm>
          <a:off x="0" y="0"/>
          <a:ext cx="0" cy="0"/>
          <a:chOff x="0" y="0"/>
          <a:chExt cx="0" cy="0"/>
        </a:xfrm>
      </p:grpSpPr>
      <p:sp>
        <p:nvSpPr>
          <p:cNvPr id="192" name="Google Shape;192;p33"/>
          <p:cNvSpPr txBox="1">
            <a:spLocks noGrp="1"/>
          </p:cNvSpPr>
          <p:nvPr>
            <p:ph type="title"/>
          </p:nvPr>
        </p:nvSpPr>
        <p:spPr>
          <a:xfrm>
            <a:off x="314325" y="510708"/>
            <a:ext cx="8515500" cy="342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400"/>
              <a:buFont typeface="Century Gothic"/>
              <a:buNone/>
              <a:defRPr>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3" name="Google Shape;193;p33"/>
          <p:cNvSpPr txBox="1">
            <a:spLocks noGrp="1"/>
          </p:cNvSpPr>
          <p:nvPr>
            <p:ph type="body" idx="1"/>
          </p:nvPr>
        </p:nvSpPr>
        <p:spPr>
          <a:xfrm>
            <a:off x="314325" y="152400"/>
            <a:ext cx="8515500" cy="2742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1400"/>
              <a:buFont typeface="Century Gothic"/>
              <a:buNone/>
              <a:defRPr sz="1400" b="0">
                <a:solidFill>
                  <a:schemeClr val="dk1"/>
                </a:solidFill>
              </a:defRPr>
            </a:lvl1pPr>
            <a:lvl2pPr marL="914400" lvl="1" indent="-317500" algn="l" rtl="0">
              <a:lnSpc>
                <a:spcPct val="95000"/>
              </a:lnSpc>
              <a:spcBef>
                <a:spcPts val="0"/>
              </a:spcBef>
              <a:spcAft>
                <a:spcPts val="0"/>
              </a:spcAft>
              <a:buSzPts val="1400"/>
              <a:buChar char="­"/>
              <a:defRPr/>
            </a:lvl2pPr>
            <a:lvl3pPr marL="1371600" lvl="2" indent="-317500" algn="l" rtl="0">
              <a:lnSpc>
                <a:spcPct val="95000"/>
              </a:lnSpc>
              <a:spcBef>
                <a:spcPts val="500"/>
              </a:spcBef>
              <a:spcAft>
                <a:spcPts val="0"/>
              </a:spcAft>
              <a:buSzPts val="1400"/>
              <a:buChar char="­"/>
              <a:defRPr/>
            </a:lvl3pPr>
            <a:lvl4pPr marL="1828800" lvl="3" indent="-317500" algn="l" rtl="0">
              <a:lnSpc>
                <a:spcPct val="95000"/>
              </a:lnSpc>
              <a:spcBef>
                <a:spcPts val="500"/>
              </a:spcBef>
              <a:spcAft>
                <a:spcPts val="0"/>
              </a:spcAft>
              <a:buSzPts val="1400"/>
              <a:buChar char="­"/>
              <a:defRPr/>
            </a:lvl4pPr>
            <a:lvl5pPr marL="2286000" lvl="4" indent="-317500" algn="l" rtl="0">
              <a:lnSpc>
                <a:spcPct val="95000"/>
              </a:lnSpc>
              <a:spcBef>
                <a:spcPts val="500"/>
              </a:spcBef>
              <a:spcAft>
                <a:spcPts val="0"/>
              </a:spcAft>
              <a:buSzPts val="1400"/>
              <a:buChar char="­"/>
              <a:defRPr/>
            </a:lvl5pPr>
            <a:lvl6pPr marL="2743200" lvl="5" indent="-317500" algn="l" rtl="0">
              <a:lnSpc>
                <a:spcPct val="95000"/>
              </a:lnSpc>
              <a:spcBef>
                <a:spcPts val="500"/>
              </a:spcBef>
              <a:spcAft>
                <a:spcPts val="0"/>
              </a:spcAft>
              <a:buSzPts val="1400"/>
              <a:buChar char="­"/>
              <a:defRPr/>
            </a:lvl6pPr>
            <a:lvl7pPr marL="3200400" lvl="6" indent="-317500" algn="l" rtl="0">
              <a:lnSpc>
                <a:spcPct val="95000"/>
              </a:lnSpc>
              <a:spcBef>
                <a:spcPts val="500"/>
              </a:spcBef>
              <a:spcAft>
                <a:spcPts val="0"/>
              </a:spcAft>
              <a:buSzPts val="1400"/>
              <a:buChar char="­"/>
              <a:defRPr/>
            </a:lvl7pPr>
            <a:lvl8pPr marL="3657600" lvl="7" indent="-317500" algn="l" rtl="0">
              <a:lnSpc>
                <a:spcPct val="95000"/>
              </a:lnSpc>
              <a:spcBef>
                <a:spcPts val="500"/>
              </a:spcBef>
              <a:spcAft>
                <a:spcPts val="0"/>
              </a:spcAft>
              <a:buSzPts val="1400"/>
              <a:buChar char="­"/>
              <a:defRPr/>
            </a:lvl8pPr>
            <a:lvl9pPr marL="4114800" lvl="8" indent="-317500" algn="l" rtl="0">
              <a:lnSpc>
                <a:spcPct val="95000"/>
              </a:lnSpc>
              <a:spcBef>
                <a:spcPts val="500"/>
              </a:spcBef>
              <a:spcAft>
                <a:spcPts val="500"/>
              </a:spcAft>
              <a:buSzPts val="1400"/>
              <a:buChar char="­"/>
              <a:defRPr/>
            </a:lvl9pPr>
          </a:lstStyle>
          <a:p>
            <a:endParaRPr/>
          </a:p>
        </p:txBody>
      </p:sp>
      <p:sp>
        <p:nvSpPr>
          <p:cNvPr id="194" name="Google Shape;194;p33"/>
          <p:cNvSpPr txBox="1">
            <a:spLocks noGrp="1"/>
          </p:cNvSpPr>
          <p:nvPr>
            <p:ph type="sldNum" idx="12"/>
          </p:nvPr>
        </p:nvSpPr>
        <p:spPr>
          <a:xfrm>
            <a:off x="7439025" y="4903470"/>
            <a:ext cx="1519200" cy="205800"/>
          </a:xfrm>
          <a:prstGeom prst="rect">
            <a:avLst/>
          </a:prstGeom>
          <a:noFill/>
          <a:ln>
            <a:noFill/>
          </a:ln>
        </p:spPr>
        <p:txBody>
          <a:bodyPr spcFirstLastPara="1" wrap="square" lIns="0" tIns="34275" rIns="0"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5"/>
        <p:cNvGrpSpPr/>
        <p:nvPr/>
      </p:nvGrpSpPr>
      <p:grpSpPr>
        <a:xfrm>
          <a:off x="0" y="0"/>
          <a:ext cx="0" cy="0"/>
          <a:chOff x="0" y="0"/>
          <a:chExt cx="0" cy="0"/>
        </a:xfrm>
      </p:grpSpPr>
      <p:sp>
        <p:nvSpPr>
          <p:cNvPr id="196" name="Google Shape;196;p34"/>
          <p:cNvSpPr txBox="1">
            <a:spLocks noGrp="1"/>
          </p:cNvSpPr>
          <p:nvPr>
            <p:ph type="sldNum" idx="12"/>
          </p:nvPr>
        </p:nvSpPr>
        <p:spPr>
          <a:xfrm>
            <a:off x="7439025" y="4903470"/>
            <a:ext cx="1519200" cy="205800"/>
          </a:xfrm>
          <a:prstGeom prst="rect">
            <a:avLst/>
          </a:prstGeom>
          <a:noFill/>
          <a:ln>
            <a:noFill/>
          </a:ln>
        </p:spPr>
        <p:txBody>
          <a:bodyPr spcFirstLastPara="1" wrap="square" lIns="0" tIns="34275" rIns="0" bIns="34275" anchor="ctr" anchorCtr="0">
            <a:noAutofit/>
          </a:bodyPr>
          <a:lstStyle>
            <a:lvl1pPr marL="0" lvl="0"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1pPr>
            <a:lvl2pPr marL="0" lvl="1"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2pPr>
            <a:lvl3pPr marL="0" lvl="2"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3pPr>
            <a:lvl4pPr marL="0" lvl="3"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4pPr>
            <a:lvl5pPr marL="0" lvl="4"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5pPr>
            <a:lvl6pPr marL="0" lvl="5"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6pPr>
            <a:lvl7pPr marL="0" lvl="6"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7pPr>
            <a:lvl8pPr marL="0" lvl="7"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8pPr>
            <a:lvl9pPr marL="0" lvl="8"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97" name="Google Shape;197;p34"/>
          <p:cNvSpPr txBox="1">
            <a:spLocks noGrp="1"/>
          </p:cNvSpPr>
          <p:nvPr>
            <p:ph type="body" idx="1"/>
          </p:nvPr>
        </p:nvSpPr>
        <p:spPr>
          <a:xfrm>
            <a:off x="314325" y="1171575"/>
            <a:ext cx="8515200" cy="3584700"/>
          </a:xfrm>
          <a:prstGeom prst="rect">
            <a:avLst/>
          </a:prstGeom>
          <a:noFill/>
          <a:ln>
            <a:noFill/>
          </a:ln>
        </p:spPr>
        <p:txBody>
          <a:bodyPr spcFirstLastPara="1" wrap="square" lIns="0" tIns="0" rIns="0" bIns="0" anchor="t" anchorCtr="0">
            <a:noAutofit/>
          </a:bodyPr>
          <a:lstStyle>
            <a:lvl1pPr marL="457200" lvl="0" indent="-361950" algn="l" rtl="0">
              <a:lnSpc>
                <a:spcPct val="95000"/>
              </a:lnSpc>
              <a:spcBef>
                <a:spcPts val="0"/>
              </a:spcBef>
              <a:spcAft>
                <a:spcPts val="0"/>
              </a:spcAft>
              <a:buSzPts val="2100"/>
              <a:buFont typeface="Century Gothic"/>
              <a:buChar char="•"/>
              <a:defRPr>
                <a:solidFill>
                  <a:schemeClr val="dk1"/>
                </a:solidFill>
              </a:defRPr>
            </a:lvl1pPr>
            <a:lvl2pPr marL="914400" lvl="1" indent="-342900" algn="l" rtl="0">
              <a:lnSpc>
                <a:spcPct val="95000"/>
              </a:lnSpc>
              <a:spcBef>
                <a:spcPts val="500"/>
              </a:spcBef>
              <a:spcAft>
                <a:spcPts val="0"/>
              </a:spcAft>
              <a:buSzPts val="1800"/>
              <a:buChar char="–"/>
              <a:defRPr>
                <a:solidFill>
                  <a:schemeClr val="dk1"/>
                </a:solidFill>
              </a:defRPr>
            </a:lvl2pPr>
            <a:lvl3pPr marL="1371600" lvl="2" indent="-323850" algn="l" rtl="0">
              <a:lnSpc>
                <a:spcPct val="95000"/>
              </a:lnSpc>
              <a:spcBef>
                <a:spcPts val="500"/>
              </a:spcBef>
              <a:spcAft>
                <a:spcPts val="0"/>
              </a:spcAft>
              <a:buSzPts val="1500"/>
              <a:buChar char="–"/>
              <a:defRPr>
                <a:solidFill>
                  <a:schemeClr val="dk1"/>
                </a:solidFill>
              </a:defRPr>
            </a:lvl3pPr>
            <a:lvl4pPr marL="1828800" lvl="3" indent="-323850" algn="l" rtl="0">
              <a:lnSpc>
                <a:spcPct val="95000"/>
              </a:lnSpc>
              <a:spcBef>
                <a:spcPts val="500"/>
              </a:spcBef>
              <a:spcAft>
                <a:spcPts val="0"/>
              </a:spcAft>
              <a:buSzPts val="1500"/>
              <a:buChar char="–"/>
              <a:defRPr>
                <a:solidFill>
                  <a:schemeClr val="dk1"/>
                </a:solidFill>
              </a:defRPr>
            </a:lvl4pPr>
            <a:lvl5pPr marL="2286000" lvl="4" indent="-323850" algn="l" rtl="0">
              <a:lnSpc>
                <a:spcPct val="95000"/>
              </a:lnSpc>
              <a:spcBef>
                <a:spcPts val="500"/>
              </a:spcBef>
              <a:spcAft>
                <a:spcPts val="0"/>
              </a:spcAft>
              <a:buSzPts val="1500"/>
              <a:buChar char="–"/>
              <a:defRPr>
                <a:solidFill>
                  <a:schemeClr val="dk1"/>
                </a:solidFill>
              </a:defRPr>
            </a:lvl5pPr>
            <a:lvl6pPr marL="2743200" lvl="5" indent="-323850" algn="l" rtl="0">
              <a:lnSpc>
                <a:spcPct val="95000"/>
              </a:lnSpc>
              <a:spcBef>
                <a:spcPts val="500"/>
              </a:spcBef>
              <a:spcAft>
                <a:spcPts val="0"/>
              </a:spcAft>
              <a:buSzPts val="1500"/>
              <a:buChar char="–"/>
              <a:defRPr/>
            </a:lvl6pPr>
            <a:lvl7pPr marL="3200400" lvl="6" indent="-323850" algn="l" rtl="0">
              <a:lnSpc>
                <a:spcPct val="95000"/>
              </a:lnSpc>
              <a:spcBef>
                <a:spcPts val="500"/>
              </a:spcBef>
              <a:spcAft>
                <a:spcPts val="0"/>
              </a:spcAft>
              <a:buSzPts val="1500"/>
              <a:buChar char="–"/>
              <a:defRPr/>
            </a:lvl7pPr>
            <a:lvl8pPr marL="3657600" lvl="7" indent="-323850" algn="l" rtl="0">
              <a:lnSpc>
                <a:spcPct val="95000"/>
              </a:lnSpc>
              <a:spcBef>
                <a:spcPts val="500"/>
              </a:spcBef>
              <a:spcAft>
                <a:spcPts val="0"/>
              </a:spcAft>
              <a:buSzPts val="1500"/>
              <a:buChar char="–"/>
              <a:defRPr/>
            </a:lvl8pPr>
            <a:lvl9pPr marL="4114800" lvl="8" indent="-323850" algn="l" rtl="0">
              <a:lnSpc>
                <a:spcPct val="95000"/>
              </a:lnSpc>
              <a:spcBef>
                <a:spcPts val="500"/>
              </a:spcBef>
              <a:spcAft>
                <a:spcPts val="500"/>
              </a:spcAft>
              <a:buSzPts val="1500"/>
              <a:buChar char="–"/>
              <a:defRPr/>
            </a:lvl9pPr>
          </a:lstStyle>
          <a:p>
            <a:endParaRPr/>
          </a:p>
        </p:txBody>
      </p:sp>
      <p:sp>
        <p:nvSpPr>
          <p:cNvPr id="198" name="Google Shape;198;p34"/>
          <p:cNvSpPr txBox="1">
            <a:spLocks noGrp="1"/>
          </p:cNvSpPr>
          <p:nvPr>
            <p:ph type="body" idx="2"/>
          </p:nvPr>
        </p:nvSpPr>
        <p:spPr>
          <a:xfrm>
            <a:off x="314325" y="152400"/>
            <a:ext cx="8515200" cy="2742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2100"/>
              <a:buFont typeface="Century Gothic"/>
              <a:buNone/>
              <a:defRPr sz="1400" b="0">
                <a:solidFill>
                  <a:schemeClr val="dk1"/>
                </a:solidFill>
              </a:defRPr>
            </a:lvl1pPr>
            <a:lvl2pPr marL="914400" lvl="1" indent="-342900" algn="l" rtl="0">
              <a:lnSpc>
                <a:spcPct val="95000"/>
              </a:lnSpc>
              <a:spcBef>
                <a:spcPts val="500"/>
              </a:spcBef>
              <a:spcAft>
                <a:spcPts val="0"/>
              </a:spcAft>
              <a:buSzPts val="1800"/>
              <a:buChar char="–"/>
              <a:defRPr/>
            </a:lvl2pPr>
            <a:lvl3pPr marL="1371600" lvl="2" indent="-323850" algn="l" rtl="0">
              <a:lnSpc>
                <a:spcPct val="95000"/>
              </a:lnSpc>
              <a:spcBef>
                <a:spcPts val="500"/>
              </a:spcBef>
              <a:spcAft>
                <a:spcPts val="0"/>
              </a:spcAft>
              <a:buSzPts val="1500"/>
              <a:buChar char="–"/>
              <a:defRPr/>
            </a:lvl3pPr>
            <a:lvl4pPr marL="1828800" lvl="3" indent="-323850" algn="l" rtl="0">
              <a:lnSpc>
                <a:spcPct val="95000"/>
              </a:lnSpc>
              <a:spcBef>
                <a:spcPts val="500"/>
              </a:spcBef>
              <a:spcAft>
                <a:spcPts val="0"/>
              </a:spcAft>
              <a:buSzPts val="1500"/>
              <a:buChar char="–"/>
              <a:defRPr/>
            </a:lvl4pPr>
            <a:lvl5pPr marL="2286000" lvl="4" indent="-323850" algn="l" rtl="0">
              <a:lnSpc>
                <a:spcPct val="95000"/>
              </a:lnSpc>
              <a:spcBef>
                <a:spcPts val="500"/>
              </a:spcBef>
              <a:spcAft>
                <a:spcPts val="0"/>
              </a:spcAft>
              <a:buSzPts val="1500"/>
              <a:buChar char="–"/>
              <a:defRPr/>
            </a:lvl5pPr>
            <a:lvl6pPr marL="2743200" lvl="5" indent="-323850" algn="l" rtl="0">
              <a:lnSpc>
                <a:spcPct val="95000"/>
              </a:lnSpc>
              <a:spcBef>
                <a:spcPts val="500"/>
              </a:spcBef>
              <a:spcAft>
                <a:spcPts val="0"/>
              </a:spcAft>
              <a:buSzPts val="1500"/>
              <a:buChar char="–"/>
              <a:defRPr/>
            </a:lvl6pPr>
            <a:lvl7pPr marL="3200400" lvl="6" indent="-323850" algn="l" rtl="0">
              <a:lnSpc>
                <a:spcPct val="95000"/>
              </a:lnSpc>
              <a:spcBef>
                <a:spcPts val="500"/>
              </a:spcBef>
              <a:spcAft>
                <a:spcPts val="0"/>
              </a:spcAft>
              <a:buSzPts val="1500"/>
              <a:buChar char="–"/>
              <a:defRPr/>
            </a:lvl7pPr>
            <a:lvl8pPr marL="3657600" lvl="7" indent="-323850" algn="l" rtl="0">
              <a:lnSpc>
                <a:spcPct val="95000"/>
              </a:lnSpc>
              <a:spcBef>
                <a:spcPts val="500"/>
              </a:spcBef>
              <a:spcAft>
                <a:spcPts val="0"/>
              </a:spcAft>
              <a:buSzPts val="1500"/>
              <a:buChar char="–"/>
              <a:defRPr/>
            </a:lvl8pPr>
            <a:lvl9pPr marL="4114800" lvl="8" indent="-323850" algn="l" rtl="0">
              <a:lnSpc>
                <a:spcPct val="95000"/>
              </a:lnSpc>
              <a:spcBef>
                <a:spcPts val="500"/>
              </a:spcBef>
              <a:spcAft>
                <a:spcPts val="500"/>
              </a:spcAft>
              <a:buSzPts val="1500"/>
              <a:buChar char="–"/>
              <a:defRPr/>
            </a:lvl9pPr>
          </a:lstStyle>
          <a:p>
            <a:endParaRPr/>
          </a:p>
        </p:txBody>
      </p:sp>
      <p:sp>
        <p:nvSpPr>
          <p:cNvPr id="199" name="Google Shape;199;p34"/>
          <p:cNvSpPr txBox="1">
            <a:spLocks noGrp="1"/>
          </p:cNvSpPr>
          <p:nvPr>
            <p:ph type="title"/>
          </p:nvPr>
        </p:nvSpPr>
        <p:spPr>
          <a:xfrm>
            <a:off x="314325" y="510708"/>
            <a:ext cx="8515200" cy="342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Requires="p14">
      <p:transition p14:dur="250">
        <p:fade/>
      </p:transition>
    </mc:Choice>
    <mc:Fallback>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00"/>
        <p:cNvGrpSpPr/>
        <p:nvPr/>
      </p:nvGrpSpPr>
      <p:grpSpPr>
        <a:xfrm>
          <a:off x="0" y="0"/>
          <a:ext cx="0" cy="0"/>
          <a:chOff x="0" y="0"/>
          <a:chExt cx="0" cy="0"/>
        </a:xfrm>
      </p:grpSpPr>
      <p:sp>
        <p:nvSpPr>
          <p:cNvPr id="201" name="Google Shape;201;p35"/>
          <p:cNvSpPr txBox="1">
            <a:spLocks noGrp="1"/>
          </p:cNvSpPr>
          <p:nvPr>
            <p:ph type="title"/>
          </p:nvPr>
        </p:nvSpPr>
        <p:spPr>
          <a:xfrm>
            <a:off x="314325" y="510708"/>
            <a:ext cx="8515200" cy="342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400"/>
              <a:buNone/>
              <a:defRPr>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2" name="Google Shape;202;p35"/>
          <p:cNvSpPr txBox="1">
            <a:spLocks noGrp="1"/>
          </p:cNvSpPr>
          <p:nvPr>
            <p:ph type="body" idx="1"/>
          </p:nvPr>
        </p:nvSpPr>
        <p:spPr>
          <a:xfrm>
            <a:off x="314325" y="152400"/>
            <a:ext cx="8515200" cy="2742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2100"/>
              <a:buFont typeface="Century Gothic"/>
              <a:buNone/>
              <a:defRPr sz="1400" b="0">
                <a:solidFill>
                  <a:schemeClr val="dk1"/>
                </a:solidFill>
              </a:defRPr>
            </a:lvl1pPr>
            <a:lvl2pPr marL="914400" lvl="1" indent="-342900" algn="l" rtl="0">
              <a:lnSpc>
                <a:spcPct val="95000"/>
              </a:lnSpc>
              <a:spcBef>
                <a:spcPts val="500"/>
              </a:spcBef>
              <a:spcAft>
                <a:spcPts val="0"/>
              </a:spcAft>
              <a:buSzPts val="1800"/>
              <a:buChar char="–"/>
              <a:defRPr/>
            </a:lvl2pPr>
            <a:lvl3pPr marL="1371600" lvl="2" indent="-323850" algn="l" rtl="0">
              <a:lnSpc>
                <a:spcPct val="95000"/>
              </a:lnSpc>
              <a:spcBef>
                <a:spcPts val="500"/>
              </a:spcBef>
              <a:spcAft>
                <a:spcPts val="0"/>
              </a:spcAft>
              <a:buSzPts val="1500"/>
              <a:buChar char="–"/>
              <a:defRPr/>
            </a:lvl3pPr>
            <a:lvl4pPr marL="1828800" lvl="3" indent="-323850" algn="l" rtl="0">
              <a:lnSpc>
                <a:spcPct val="95000"/>
              </a:lnSpc>
              <a:spcBef>
                <a:spcPts val="500"/>
              </a:spcBef>
              <a:spcAft>
                <a:spcPts val="0"/>
              </a:spcAft>
              <a:buSzPts val="1500"/>
              <a:buChar char="–"/>
              <a:defRPr/>
            </a:lvl4pPr>
            <a:lvl5pPr marL="2286000" lvl="4" indent="-323850" algn="l" rtl="0">
              <a:lnSpc>
                <a:spcPct val="95000"/>
              </a:lnSpc>
              <a:spcBef>
                <a:spcPts val="500"/>
              </a:spcBef>
              <a:spcAft>
                <a:spcPts val="0"/>
              </a:spcAft>
              <a:buSzPts val="1500"/>
              <a:buChar char="–"/>
              <a:defRPr/>
            </a:lvl5pPr>
            <a:lvl6pPr marL="2743200" lvl="5" indent="-323850" algn="l" rtl="0">
              <a:lnSpc>
                <a:spcPct val="95000"/>
              </a:lnSpc>
              <a:spcBef>
                <a:spcPts val="500"/>
              </a:spcBef>
              <a:spcAft>
                <a:spcPts val="0"/>
              </a:spcAft>
              <a:buSzPts val="1500"/>
              <a:buChar char="–"/>
              <a:defRPr/>
            </a:lvl6pPr>
            <a:lvl7pPr marL="3200400" lvl="6" indent="-323850" algn="l" rtl="0">
              <a:lnSpc>
                <a:spcPct val="95000"/>
              </a:lnSpc>
              <a:spcBef>
                <a:spcPts val="500"/>
              </a:spcBef>
              <a:spcAft>
                <a:spcPts val="0"/>
              </a:spcAft>
              <a:buSzPts val="1500"/>
              <a:buChar char="–"/>
              <a:defRPr/>
            </a:lvl7pPr>
            <a:lvl8pPr marL="3657600" lvl="7" indent="-323850" algn="l" rtl="0">
              <a:lnSpc>
                <a:spcPct val="95000"/>
              </a:lnSpc>
              <a:spcBef>
                <a:spcPts val="500"/>
              </a:spcBef>
              <a:spcAft>
                <a:spcPts val="0"/>
              </a:spcAft>
              <a:buSzPts val="1500"/>
              <a:buChar char="–"/>
              <a:defRPr/>
            </a:lvl8pPr>
            <a:lvl9pPr marL="4114800" lvl="8" indent="-323850" algn="l" rtl="0">
              <a:lnSpc>
                <a:spcPct val="95000"/>
              </a:lnSpc>
              <a:spcBef>
                <a:spcPts val="500"/>
              </a:spcBef>
              <a:spcAft>
                <a:spcPts val="500"/>
              </a:spcAft>
              <a:buSzPts val="1500"/>
              <a:buChar char="–"/>
              <a:defRPr/>
            </a:lvl9pPr>
          </a:lstStyle>
          <a:p>
            <a:endParaRPr/>
          </a:p>
        </p:txBody>
      </p:sp>
      <p:sp>
        <p:nvSpPr>
          <p:cNvPr id="203" name="Google Shape;203;p35"/>
          <p:cNvSpPr txBox="1">
            <a:spLocks noGrp="1"/>
          </p:cNvSpPr>
          <p:nvPr>
            <p:ph type="sldNum" idx="12"/>
          </p:nvPr>
        </p:nvSpPr>
        <p:spPr>
          <a:xfrm>
            <a:off x="7439025" y="4903470"/>
            <a:ext cx="1519200" cy="205800"/>
          </a:xfrm>
          <a:prstGeom prst="rect">
            <a:avLst/>
          </a:prstGeom>
          <a:noFill/>
          <a:ln>
            <a:noFill/>
          </a:ln>
        </p:spPr>
        <p:txBody>
          <a:bodyPr spcFirstLastPara="1" wrap="square" lIns="0" tIns="34275" rIns="0" bIns="34275" anchor="ctr" anchorCtr="0">
            <a:noAutofit/>
          </a:bodyPr>
          <a:lstStyle>
            <a:lvl1pPr marL="0" lvl="0"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1pPr>
            <a:lvl2pPr marL="0" lvl="1"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2pPr>
            <a:lvl3pPr marL="0" lvl="2"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3pPr>
            <a:lvl4pPr marL="0" lvl="3"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4pPr>
            <a:lvl5pPr marL="0" lvl="4"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5pPr>
            <a:lvl6pPr marL="0" lvl="5"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6pPr>
            <a:lvl7pPr marL="0" lvl="6"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7pPr>
            <a:lvl8pPr marL="0" lvl="7"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8pPr>
            <a:lvl9pPr marL="0" lvl="8" indent="0" algn="r" rtl="0">
              <a:lnSpc>
                <a:spcPct val="100000"/>
              </a:lnSpc>
              <a:spcBef>
                <a:spcPts val="0"/>
              </a:spcBef>
              <a:spcAft>
                <a:spcPts val="0"/>
              </a:spcAft>
              <a:buSzPts val="1400"/>
              <a:buNone/>
              <a:defRPr sz="14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Requires="p14">
      <p:transition p14:dur="250">
        <p:fade/>
      </p:transition>
    </mc:Choice>
    <mc:Fallback>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Slide 1">
  <p:cSld name="Title Slide">
    <p:spTree>
      <p:nvGrpSpPr>
        <p:cNvPr id="1" name="Shape 204"/>
        <p:cNvGrpSpPr/>
        <p:nvPr/>
      </p:nvGrpSpPr>
      <p:grpSpPr>
        <a:xfrm>
          <a:off x="0" y="0"/>
          <a:ext cx="0" cy="0"/>
          <a:chOff x="0" y="0"/>
          <a:chExt cx="0" cy="0"/>
        </a:xfrm>
      </p:grpSpPr>
      <p:pic>
        <p:nvPicPr>
          <p:cNvPr id="205" name="Google Shape;205;p36"/>
          <p:cNvPicPr preferRelativeResize="0"/>
          <p:nvPr/>
        </p:nvPicPr>
        <p:blipFill rotWithShape="1">
          <a:blip r:embed="rId2">
            <a:alphaModFix/>
          </a:blip>
          <a:srcRect/>
          <a:stretch/>
        </p:blipFill>
        <p:spPr>
          <a:xfrm>
            <a:off x="0" y="0"/>
            <a:ext cx="9144002" cy="1972235"/>
          </a:xfrm>
          <a:prstGeom prst="rect">
            <a:avLst/>
          </a:prstGeom>
          <a:noFill/>
          <a:ln>
            <a:noFill/>
          </a:ln>
        </p:spPr>
      </p:pic>
      <p:sp>
        <p:nvSpPr>
          <p:cNvPr id="206" name="Google Shape;206;p36"/>
          <p:cNvSpPr txBox="1">
            <a:spLocks noGrp="1"/>
          </p:cNvSpPr>
          <p:nvPr>
            <p:ph type="ctrTitle"/>
          </p:nvPr>
        </p:nvSpPr>
        <p:spPr>
          <a:xfrm>
            <a:off x="314325" y="2331720"/>
            <a:ext cx="6886500" cy="10287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1"/>
              </a:buClr>
              <a:buSzPts val="2700"/>
              <a:buFont typeface="Century Gothic"/>
              <a:buNone/>
              <a:defRPr sz="2700">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7" name="Google Shape;207;p36"/>
          <p:cNvSpPr txBox="1">
            <a:spLocks noGrp="1"/>
          </p:cNvSpPr>
          <p:nvPr>
            <p:ph type="subTitle" idx="1"/>
          </p:nvPr>
        </p:nvSpPr>
        <p:spPr>
          <a:xfrm>
            <a:off x="314325" y="3429000"/>
            <a:ext cx="6886500" cy="15090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500"/>
              <a:buNone/>
              <a:defRPr sz="1500">
                <a:solidFill>
                  <a:schemeClr val="dk1"/>
                </a:solidFill>
              </a:defRPr>
            </a:lvl1pPr>
            <a:lvl2pPr lvl="1" algn="ctr" rtl="0">
              <a:lnSpc>
                <a:spcPct val="95000"/>
              </a:lnSpc>
              <a:spcBef>
                <a:spcPts val="500"/>
              </a:spcBef>
              <a:spcAft>
                <a:spcPts val="0"/>
              </a:spcAft>
              <a:buSzPts val="1500"/>
              <a:buNone/>
              <a:defRPr sz="1500"/>
            </a:lvl2pPr>
            <a:lvl3pPr lvl="2" algn="ctr" rtl="0">
              <a:lnSpc>
                <a:spcPct val="95000"/>
              </a:lnSpc>
              <a:spcBef>
                <a:spcPts val="500"/>
              </a:spcBef>
              <a:spcAft>
                <a:spcPts val="0"/>
              </a:spcAft>
              <a:buSzPts val="1400"/>
              <a:buNone/>
              <a:defRPr sz="1400"/>
            </a:lvl3pPr>
            <a:lvl4pPr lvl="3" algn="ctr" rtl="0">
              <a:lnSpc>
                <a:spcPct val="95000"/>
              </a:lnSpc>
              <a:spcBef>
                <a:spcPts val="500"/>
              </a:spcBef>
              <a:spcAft>
                <a:spcPts val="0"/>
              </a:spcAft>
              <a:buSzPts val="1200"/>
              <a:buNone/>
              <a:defRPr sz="1200"/>
            </a:lvl4pPr>
            <a:lvl5pPr lvl="4" algn="ctr" rtl="0">
              <a:lnSpc>
                <a:spcPct val="95000"/>
              </a:lnSpc>
              <a:spcBef>
                <a:spcPts val="500"/>
              </a:spcBef>
              <a:spcAft>
                <a:spcPts val="0"/>
              </a:spcAft>
              <a:buSzPts val="1200"/>
              <a:buNone/>
              <a:defRPr sz="1200"/>
            </a:lvl5pPr>
            <a:lvl6pPr lvl="5" algn="ctr" rtl="0">
              <a:lnSpc>
                <a:spcPct val="95000"/>
              </a:lnSpc>
              <a:spcBef>
                <a:spcPts val="500"/>
              </a:spcBef>
              <a:spcAft>
                <a:spcPts val="0"/>
              </a:spcAft>
              <a:buSzPts val="1200"/>
              <a:buNone/>
              <a:defRPr sz="1200"/>
            </a:lvl6pPr>
            <a:lvl7pPr lvl="6" algn="ctr" rtl="0">
              <a:lnSpc>
                <a:spcPct val="95000"/>
              </a:lnSpc>
              <a:spcBef>
                <a:spcPts val="500"/>
              </a:spcBef>
              <a:spcAft>
                <a:spcPts val="0"/>
              </a:spcAft>
              <a:buSzPts val="1200"/>
              <a:buNone/>
              <a:defRPr sz="1200"/>
            </a:lvl7pPr>
            <a:lvl8pPr lvl="7" algn="ctr" rtl="0">
              <a:lnSpc>
                <a:spcPct val="95000"/>
              </a:lnSpc>
              <a:spcBef>
                <a:spcPts val="500"/>
              </a:spcBef>
              <a:spcAft>
                <a:spcPts val="0"/>
              </a:spcAft>
              <a:buSzPts val="1200"/>
              <a:buNone/>
              <a:defRPr sz="1200"/>
            </a:lvl8pPr>
            <a:lvl9pPr lvl="8" algn="ctr" rtl="0">
              <a:lnSpc>
                <a:spcPct val="95000"/>
              </a:lnSpc>
              <a:spcBef>
                <a:spcPts val="500"/>
              </a:spcBef>
              <a:spcAft>
                <a:spcPts val="500"/>
              </a:spcAft>
              <a:buSzPts val="1200"/>
              <a:buNone/>
              <a:defRPr sz="1200"/>
            </a:lvl9pPr>
          </a:lstStyle>
          <a:p>
            <a:endParaRPr/>
          </a:p>
        </p:txBody>
      </p:sp>
      <p:sp>
        <p:nvSpPr>
          <p:cNvPr id="208" name="Google Shape;208;p36"/>
          <p:cNvSpPr txBox="1">
            <a:spLocks noGrp="1"/>
          </p:cNvSpPr>
          <p:nvPr>
            <p:ph type="sldNum" idx="12"/>
          </p:nvPr>
        </p:nvSpPr>
        <p:spPr>
          <a:xfrm>
            <a:off x="7406640" y="4903470"/>
            <a:ext cx="1551600" cy="205500"/>
          </a:xfrm>
          <a:prstGeom prst="rect">
            <a:avLst/>
          </a:prstGeom>
          <a:noFill/>
          <a:ln>
            <a:noFill/>
          </a:ln>
        </p:spPr>
        <p:txBody>
          <a:bodyPr spcFirstLastPara="1" wrap="square" lIns="0" tIns="34275" rIns="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09" name="Google Shape;209;p36"/>
          <p:cNvSpPr>
            <a:spLocks noGrp="1"/>
          </p:cNvSpPr>
          <p:nvPr>
            <p:ph type="pic" idx="2"/>
          </p:nvPr>
        </p:nvSpPr>
        <p:spPr>
          <a:xfrm>
            <a:off x="7406640" y="2331720"/>
            <a:ext cx="1423200" cy="1028700"/>
          </a:xfrm>
          <a:prstGeom prst="rect">
            <a:avLst/>
          </a:prstGeom>
          <a:noFill/>
          <a:ln>
            <a:noFill/>
          </a:ln>
        </p:spPr>
        <p:txBody>
          <a:bodyPr spcFirstLastPara="1" wrap="square" lIns="0" tIns="0" rIns="0" bIns="0" anchor="ctr" anchorCtr="0">
            <a:noAutofit/>
          </a:bodyPr>
          <a:lstStyle>
            <a:lvl1pPr marR="0" lvl="0" algn="ctr" rtl="0">
              <a:lnSpc>
                <a:spcPct val="95000"/>
              </a:lnSpc>
              <a:spcBef>
                <a:spcPts val="0"/>
              </a:spcBef>
              <a:spcAft>
                <a:spcPts val="0"/>
              </a:spcAft>
              <a:buClr>
                <a:schemeClr val="accent6"/>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R="0" lvl="1" algn="l" rtl="0">
              <a:lnSpc>
                <a:spcPct val="95000"/>
              </a:lnSpc>
              <a:spcBef>
                <a:spcPts val="500"/>
              </a:spcBef>
              <a:spcAft>
                <a:spcPts val="0"/>
              </a:spcAft>
              <a:buClr>
                <a:schemeClr val="accent6"/>
              </a:buClr>
              <a:buSzPts val="1800"/>
              <a:buFont typeface="Century Gothic"/>
              <a:buChar char="­"/>
              <a:defRPr sz="1800" b="0" i="0" u="none" strike="noStrike" cap="none">
                <a:solidFill>
                  <a:schemeClr val="dk1"/>
                </a:solidFill>
                <a:latin typeface="Century Gothic"/>
                <a:ea typeface="Century Gothic"/>
                <a:cs typeface="Century Gothic"/>
                <a:sym typeface="Century Gothic"/>
              </a:defRPr>
            </a:lvl2pPr>
            <a:lvl3pPr marR="0" lvl="2" algn="l" rtl="0">
              <a:lnSpc>
                <a:spcPct val="95000"/>
              </a:lnSpc>
              <a:spcBef>
                <a:spcPts val="500"/>
              </a:spcBef>
              <a:spcAft>
                <a:spcPts val="0"/>
              </a:spcAft>
              <a:buClr>
                <a:schemeClr val="accent6"/>
              </a:buClr>
              <a:buSzPts val="1500"/>
              <a:buFont typeface="Century Gothic"/>
              <a:buChar char="­"/>
              <a:defRPr sz="1500" b="0" i="0" u="none" strike="noStrike" cap="none">
                <a:solidFill>
                  <a:schemeClr val="dk1"/>
                </a:solidFill>
                <a:latin typeface="Century Gothic"/>
                <a:ea typeface="Century Gothic"/>
                <a:cs typeface="Century Gothic"/>
                <a:sym typeface="Century Gothic"/>
              </a:defRPr>
            </a:lvl3pPr>
            <a:lvl4pPr marR="0" lvl="3" algn="l" rtl="0">
              <a:lnSpc>
                <a:spcPct val="95000"/>
              </a:lnSpc>
              <a:spcBef>
                <a:spcPts val="500"/>
              </a:spcBef>
              <a:spcAft>
                <a:spcPts val="0"/>
              </a:spcAft>
              <a:buClr>
                <a:schemeClr val="accent6"/>
              </a:buClr>
              <a:buSzPts val="1500"/>
              <a:buFont typeface="Century Gothic"/>
              <a:buChar char="­"/>
              <a:defRPr sz="1500" b="0" i="0" u="none" strike="noStrike" cap="none">
                <a:solidFill>
                  <a:schemeClr val="dk1"/>
                </a:solidFill>
                <a:latin typeface="Century Gothic"/>
                <a:ea typeface="Century Gothic"/>
                <a:cs typeface="Century Gothic"/>
                <a:sym typeface="Century Gothic"/>
              </a:defRPr>
            </a:lvl4pPr>
            <a:lvl5pPr marR="0" lvl="4" algn="l" rtl="0">
              <a:lnSpc>
                <a:spcPct val="95000"/>
              </a:lnSpc>
              <a:spcBef>
                <a:spcPts val="500"/>
              </a:spcBef>
              <a:spcAft>
                <a:spcPts val="0"/>
              </a:spcAft>
              <a:buClr>
                <a:schemeClr val="accent6"/>
              </a:buClr>
              <a:buSzPts val="1500"/>
              <a:buFont typeface="Century Gothic"/>
              <a:buChar char="­"/>
              <a:defRPr sz="1500" b="0" i="0" u="none" strike="noStrike" cap="none">
                <a:solidFill>
                  <a:schemeClr val="dk1"/>
                </a:solidFill>
                <a:latin typeface="Century Gothic"/>
                <a:ea typeface="Century Gothic"/>
                <a:cs typeface="Century Gothic"/>
                <a:sym typeface="Century Gothic"/>
              </a:defRPr>
            </a:lvl5pPr>
            <a:lvl6pPr marR="0" lvl="5" algn="l" rtl="0">
              <a:lnSpc>
                <a:spcPct val="95000"/>
              </a:lnSpc>
              <a:spcBef>
                <a:spcPts val="500"/>
              </a:spcBef>
              <a:spcAft>
                <a:spcPts val="0"/>
              </a:spcAft>
              <a:buClr>
                <a:schemeClr val="accent6"/>
              </a:buClr>
              <a:buSzPts val="1500"/>
              <a:buFont typeface="Century Gothic"/>
              <a:buChar char="­"/>
              <a:defRPr sz="1500" b="0" i="0" u="none" strike="noStrike" cap="none">
                <a:solidFill>
                  <a:schemeClr val="dk1"/>
                </a:solidFill>
                <a:latin typeface="Century Gothic"/>
                <a:ea typeface="Century Gothic"/>
                <a:cs typeface="Century Gothic"/>
                <a:sym typeface="Century Gothic"/>
              </a:defRPr>
            </a:lvl6pPr>
            <a:lvl7pPr marR="0" lvl="6" algn="l" rtl="0">
              <a:lnSpc>
                <a:spcPct val="95000"/>
              </a:lnSpc>
              <a:spcBef>
                <a:spcPts val="500"/>
              </a:spcBef>
              <a:spcAft>
                <a:spcPts val="0"/>
              </a:spcAft>
              <a:buClr>
                <a:schemeClr val="accent6"/>
              </a:buClr>
              <a:buSzPts val="1500"/>
              <a:buFont typeface="Century Gothic"/>
              <a:buChar char="­"/>
              <a:defRPr sz="1500" b="0" i="0" u="none" strike="noStrike" cap="none">
                <a:solidFill>
                  <a:schemeClr val="dk1"/>
                </a:solidFill>
                <a:latin typeface="Century Gothic"/>
                <a:ea typeface="Century Gothic"/>
                <a:cs typeface="Century Gothic"/>
                <a:sym typeface="Century Gothic"/>
              </a:defRPr>
            </a:lvl7pPr>
            <a:lvl8pPr marR="0" lvl="7" algn="l" rtl="0">
              <a:lnSpc>
                <a:spcPct val="95000"/>
              </a:lnSpc>
              <a:spcBef>
                <a:spcPts val="500"/>
              </a:spcBef>
              <a:spcAft>
                <a:spcPts val="0"/>
              </a:spcAft>
              <a:buClr>
                <a:schemeClr val="accent6"/>
              </a:buClr>
              <a:buSzPts val="1500"/>
              <a:buFont typeface="Century Gothic"/>
              <a:buChar char="­"/>
              <a:defRPr sz="1500" b="0" i="0" u="none" strike="noStrike" cap="none">
                <a:solidFill>
                  <a:schemeClr val="dk1"/>
                </a:solidFill>
                <a:latin typeface="Century Gothic"/>
                <a:ea typeface="Century Gothic"/>
                <a:cs typeface="Century Gothic"/>
                <a:sym typeface="Century Gothic"/>
              </a:defRPr>
            </a:lvl8pPr>
            <a:lvl9pPr marR="0" lvl="8" algn="l" rtl="0">
              <a:lnSpc>
                <a:spcPct val="95000"/>
              </a:lnSpc>
              <a:spcBef>
                <a:spcPts val="500"/>
              </a:spcBef>
              <a:spcAft>
                <a:spcPts val="500"/>
              </a:spcAft>
              <a:buClr>
                <a:schemeClr val="accent6"/>
              </a:buClr>
              <a:buSzPts val="1500"/>
              <a:buFont typeface="Century Gothic"/>
              <a:buChar char="­"/>
              <a:defRPr sz="1500" b="0" i="0" u="none" strike="noStrike" cap="none">
                <a:solidFill>
                  <a:schemeClr val="dk1"/>
                </a:solidFill>
                <a:latin typeface="Century Gothic"/>
                <a:ea typeface="Century Gothic"/>
                <a:cs typeface="Century Gothic"/>
                <a:sym typeface="Century Gothic"/>
              </a:defRPr>
            </a:lvl9pPr>
          </a:lstStyle>
          <a:p>
            <a:endParaRPr/>
          </a:p>
        </p:txBody>
      </p:sp>
      <p:pic>
        <p:nvPicPr>
          <p:cNvPr id="210" name="Google Shape;210;p36"/>
          <p:cNvPicPr preferRelativeResize="0"/>
          <p:nvPr/>
        </p:nvPicPr>
        <p:blipFill rotWithShape="1">
          <a:blip r:embed="rId3">
            <a:alphaModFix/>
          </a:blip>
          <a:srcRect/>
          <a:stretch/>
        </p:blipFill>
        <p:spPr>
          <a:xfrm>
            <a:off x="314325" y="285750"/>
            <a:ext cx="852487" cy="852487"/>
          </a:xfrm>
          <a:prstGeom prst="rect">
            <a:avLst/>
          </a:prstGeom>
          <a:noFill/>
          <a:ln>
            <a:noFill/>
          </a:ln>
        </p:spPr>
      </p:pic>
      <p:sp>
        <p:nvSpPr>
          <p:cNvPr id="211" name="Google Shape;211;p36"/>
          <p:cNvSpPr/>
          <p:nvPr/>
        </p:nvSpPr>
        <p:spPr>
          <a:xfrm>
            <a:off x="0" y="1928200"/>
            <a:ext cx="9144900" cy="810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Requires="p14">
      <p:transition p14:dur="250">
        <p:fade/>
      </p:transition>
    </mc:Choice>
    <mc:Fallback>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212"/>
        <p:cNvGrpSpPr/>
        <p:nvPr/>
      </p:nvGrpSpPr>
      <p:grpSpPr>
        <a:xfrm>
          <a:off x="0" y="0"/>
          <a:ext cx="0" cy="0"/>
          <a:chOff x="0" y="0"/>
          <a:chExt cx="0" cy="0"/>
        </a:xfrm>
      </p:grpSpPr>
      <p:sp>
        <p:nvSpPr>
          <p:cNvPr id="213" name="Google Shape;213;p37"/>
          <p:cNvSpPr txBox="1">
            <a:spLocks noGrp="1"/>
          </p:cNvSpPr>
          <p:nvPr>
            <p:ph type="title"/>
          </p:nvPr>
        </p:nvSpPr>
        <p:spPr>
          <a:xfrm>
            <a:off x="457200" y="449119"/>
            <a:ext cx="8229600" cy="53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4E4E4E"/>
              </a:buClr>
              <a:buSzPts val="3200"/>
              <a:buFont typeface="Century Gothic"/>
              <a:buNone/>
              <a:defRPr>
                <a:solidFill>
                  <a:srgbClr val="4E4E4E"/>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14" name="Google Shape;214;p37"/>
          <p:cNvSpPr txBox="1">
            <a:spLocks noGrp="1"/>
          </p:cNvSpPr>
          <p:nvPr>
            <p:ph type="ftr" idx="11"/>
          </p:nvPr>
        </p:nvSpPr>
        <p:spPr>
          <a:xfrm>
            <a:off x="8229600" y="4978908"/>
            <a:ext cx="914400" cy="1647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15" name="Google Shape;215;p37"/>
          <p:cNvSpPr txBox="1">
            <a:spLocks noGrp="1"/>
          </p:cNvSpPr>
          <p:nvPr>
            <p:ph type="sldNum" idx="12"/>
          </p:nvPr>
        </p:nvSpPr>
        <p:spPr>
          <a:xfrm>
            <a:off x="8556784" y="4749851"/>
            <a:ext cx="548700" cy="393600"/>
          </a:xfrm>
          <a:prstGeom prst="rect">
            <a:avLst/>
          </a:prstGeom>
        </p:spPr>
        <p:txBody>
          <a:bodyPr spcFirstLastPara="1" wrap="square" lIns="0" tIns="34275" rIns="0" bIns="34275"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1_Title Only">
  <p:cSld name="11_Title Only">
    <p:spTree>
      <p:nvGrpSpPr>
        <p:cNvPr id="1" name="Shape 216"/>
        <p:cNvGrpSpPr/>
        <p:nvPr/>
      </p:nvGrpSpPr>
      <p:grpSpPr>
        <a:xfrm>
          <a:off x="0" y="0"/>
          <a:ext cx="0" cy="0"/>
          <a:chOff x="0" y="0"/>
          <a:chExt cx="0" cy="0"/>
        </a:xfrm>
      </p:grpSpPr>
      <p:sp>
        <p:nvSpPr>
          <p:cNvPr id="217" name="Google Shape;217;p38"/>
          <p:cNvSpPr txBox="1">
            <a:spLocks noGrp="1"/>
          </p:cNvSpPr>
          <p:nvPr>
            <p:ph type="title"/>
          </p:nvPr>
        </p:nvSpPr>
        <p:spPr>
          <a:xfrm>
            <a:off x="457200" y="449119"/>
            <a:ext cx="8229600" cy="53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4E4E4E"/>
              </a:buClr>
              <a:buSzPts val="3200"/>
              <a:buFont typeface="Century Gothic"/>
              <a:buNone/>
              <a:defRPr>
                <a:solidFill>
                  <a:srgbClr val="4E4E4E"/>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18" name="Google Shape;218;p38"/>
          <p:cNvSpPr txBox="1">
            <a:spLocks noGrp="1"/>
          </p:cNvSpPr>
          <p:nvPr>
            <p:ph type="ftr" idx="11"/>
          </p:nvPr>
        </p:nvSpPr>
        <p:spPr>
          <a:xfrm>
            <a:off x="8229600" y="4978908"/>
            <a:ext cx="914400" cy="1647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19" name="Google Shape;219;p38"/>
          <p:cNvSpPr txBox="1">
            <a:spLocks noGrp="1"/>
          </p:cNvSpPr>
          <p:nvPr>
            <p:ph type="sldNum" idx="12"/>
          </p:nvPr>
        </p:nvSpPr>
        <p:spPr>
          <a:xfrm>
            <a:off x="8556784" y="4749851"/>
            <a:ext cx="548700" cy="393600"/>
          </a:xfrm>
          <a:prstGeom prst="rect">
            <a:avLst/>
          </a:prstGeom>
        </p:spPr>
        <p:txBody>
          <a:bodyPr spcFirstLastPara="1" wrap="square" lIns="0" tIns="34275" rIns="0" bIns="34275"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2_Title Only">
  <p:cSld name="12_Title Only">
    <p:spTree>
      <p:nvGrpSpPr>
        <p:cNvPr id="1" name="Shape 220"/>
        <p:cNvGrpSpPr/>
        <p:nvPr/>
      </p:nvGrpSpPr>
      <p:grpSpPr>
        <a:xfrm>
          <a:off x="0" y="0"/>
          <a:ext cx="0" cy="0"/>
          <a:chOff x="0" y="0"/>
          <a:chExt cx="0" cy="0"/>
        </a:xfrm>
      </p:grpSpPr>
      <p:sp>
        <p:nvSpPr>
          <p:cNvPr id="221" name="Google Shape;221;p39"/>
          <p:cNvSpPr txBox="1">
            <a:spLocks noGrp="1"/>
          </p:cNvSpPr>
          <p:nvPr>
            <p:ph type="title"/>
          </p:nvPr>
        </p:nvSpPr>
        <p:spPr>
          <a:xfrm>
            <a:off x="457200" y="449119"/>
            <a:ext cx="8229600" cy="53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4E4E4E"/>
              </a:buClr>
              <a:buSzPts val="3200"/>
              <a:buFont typeface="Century Gothic"/>
              <a:buNone/>
              <a:defRPr>
                <a:solidFill>
                  <a:srgbClr val="4E4E4E"/>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2" name="Google Shape;222;p39"/>
          <p:cNvSpPr txBox="1">
            <a:spLocks noGrp="1"/>
          </p:cNvSpPr>
          <p:nvPr>
            <p:ph type="ftr" idx="11"/>
          </p:nvPr>
        </p:nvSpPr>
        <p:spPr>
          <a:xfrm>
            <a:off x="8229600" y="4978908"/>
            <a:ext cx="914400" cy="1647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3" name="Google Shape;223;p39"/>
          <p:cNvSpPr txBox="1">
            <a:spLocks noGrp="1"/>
          </p:cNvSpPr>
          <p:nvPr>
            <p:ph type="sldNum" idx="12"/>
          </p:nvPr>
        </p:nvSpPr>
        <p:spPr>
          <a:xfrm>
            <a:off x="8556784" y="4749851"/>
            <a:ext cx="548700" cy="393600"/>
          </a:xfrm>
          <a:prstGeom prst="rect">
            <a:avLst/>
          </a:prstGeom>
        </p:spPr>
        <p:txBody>
          <a:bodyPr spcFirstLastPara="1" wrap="square" lIns="0" tIns="34275" rIns="0" bIns="34275"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24"/>
        <p:cNvGrpSpPr/>
        <p:nvPr/>
      </p:nvGrpSpPr>
      <p:grpSpPr>
        <a:xfrm>
          <a:off x="0" y="0"/>
          <a:ext cx="0" cy="0"/>
          <a:chOff x="0" y="0"/>
          <a:chExt cx="0" cy="0"/>
        </a:xfrm>
      </p:grpSpPr>
      <p:sp>
        <p:nvSpPr>
          <p:cNvPr id="225" name="Google Shape;225;p40"/>
          <p:cNvSpPr txBox="1">
            <a:spLocks noGrp="1"/>
          </p:cNvSpPr>
          <p:nvPr>
            <p:ph type="sldNum" idx="12"/>
          </p:nvPr>
        </p:nvSpPr>
        <p:spPr>
          <a:xfrm>
            <a:off x="6922640" y="4845191"/>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26" name="Google Shape;226;p40"/>
          <p:cNvSpPr txBox="1">
            <a:spLocks noGrp="1"/>
          </p:cNvSpPr>
          <p:nvPr>
            <p:ph type="body" idx="1"/>
          </p:nvPr>
        </p:nvSpPr>
        <p:spPr>
          <a:xfrm>
            <a:off x="455243" y="2571306"/>
            <a:ext cx="8229600" cy="261900"/>
          </a:xfrm>
          <a:prstGeom prst="rect">
            <a:avLst/>
          </a:prstGeom>
          <a:noFill/>
          <a:ln>
            <a:noFill/>
          </a:ln>
        </p:spPr>
        <p:txBody>
          <a:bodyPr spcFirstLastPara="1" wrap="square" lIns="91425" tIns="45700" rIns="91425" bIns="45700" anchor="t" anchorCtr="0">
            <a:noAutofit/>
          </a:bodyPr>
          <a:lstStyle>
            <a:lvl1pPr marL="457200" lvl="0" indent="-228600" algn="l" rtl="0">
              <a:spcBef>
                <a:spcPts val="400"/>
              </a:spcBef>
              <a:spcAft>
                <a:spcPts val="0"/>
              </a:spcAft>
              <a:buSzPts val="2000"/>
              <a:buFont typeface="Century Gothic"/>
              <a:buNone/>
              <a:defRPr sz="2000" b="1">
                <a:solidFill>
                  <a:srgbClr val="4E4E4E"/>
                </a:solidFill>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500"/>
              </a:spcAft>
              <a:buClr>
                <a:schemeClr val="dk1"/>
              </a:buClr>
              <a:buSzPts val="1800"/>
              <a:buChar char="–"/>
              <a:defRPr/>
            </a:lvl9pPr>
          </a:lstStyle>
          <a:p>
            <a:endParaRPr/>
          </a:p>
        </p:txBody>
      </p:sp>
      <p:sp>
        <p:nvSpPr>
          <p:cNvPr id="227" name="Google Shape;227;p40"/>
          <p:cNvSpPr txBox="1">
            <a:spLocks noGrp="1"/>
          </p:cNvSpPr>
          <p:nvPr>
            <p:ph type="title"/>
          </p:nvPr>
        </p:nvSpPr>
        <p:spPr>
          <a:xfrm>
            <a:off x="455243" y="1963667"/>
            <a:ext cx="8229600" cy="607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4E4E4E"/>
              </a:buClr>
              <a:buSzPts val="3200"/>
              <a:buFont typeface="Century Gothic"/>
              <a:buNone/>
              <a:defRPr>
                <a:solidFill>
                  <a:srgbClr val="4E4E4E"/>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8" name="Google Shape;228;p40"/>
          <p:cNvSpPr txBox="1">
            <a:spLocks noGrp="1"/>
          </p:cNvSpPr>
          <p:nvPr>
            <p:ph type="body" idx="2"/>
          </p:nvPr>
        </p:nvSpPr>
        <p:spPr>
          <a:xfrm>
            <a:off x="455243" y="1642619"/>
            <a:ext cx="8229600" cy="3216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SzPts val="2000"/>
              <a:buFont typeface="Century Gothic"/>
              <a:buNone/>
              <a:defRPr sz="2000" b="1">
                <a:solidFill>
                  <a:srgbClr val="4F81BD"/>
                </a:solidFill>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500"/>
              </a:spcAft>
              <a:buClr>
                <a:schemeClr val="dk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29"/>
        <p:cNvGrpSpPr/>
        <p:nvPr/>
      </p:nvGrpSpPr>
      <p:grpSpPr>
        <a:xfrm>
          <a:off x="0" y="0"/>
          <a:ext cx="0" cy="0"/>
          <a:chOff x="0" y="0"/>
          <a:chExt cx="0" cy="0"/>
        </a:xfrm>
      </p:grpSpPr>
      <p:sp>
        <p:nvSpPr>
          <p:cNvPr id="230" name="Google Shape;230;p41"/>
          <p:cNvSpPr txBox="1">
            <a:spLocks noGrp="1"/>
          </p:cNvSpPr>
          <p:nvPr>
            <p:ph type="sldNum" idx="12"/>
          </p:nvPr>
        </p:nvSpPr>
        <p:spPr>
          <a:xfrm>
            <a:off x="6922640" y="4845191"/>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31" name="Google Shape;231;p41"/>
          <p:cNvSpPr txBox="1">
            <a:spLocks noGrp="1"/>
          </p:cNvSpPr>
          <p:nvPr>
            <p:ph type="body" idx="1"/>
          </p:nvPr>
        </p:nvSpPr>
        <p:spPr>
          <a:xfrm>
            <a:off x="457200" y="1063228"/>
            <a:ext cx="4038600" cy="36738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SzPts val="2800"/>
              <a:buChar char="•"/>
              <a:defRPr sz="2800">
                <a:solidFill>
                  <a:srgbClr val="4E4E4E"/>
                </a:solidFill>
              </a:defRPr>
            </a:lvl1pPr>
            <a:lvl2pPr marL="914400" lvl="1" indent="-381000" algn="l" rtl="0">
              <a:spcBef>
                <a:spcPts val="480"/>
              </a:spcBef>
              <a:spcAft>
                <a:spcPts val="0"/>
              </a:spcAft>
              <a:buSzPts val="2400"/>
              <a:buChar char="–"/>
              <a:defRPr sz="2400">
                <a:solidFill>
                  <a:srgbClr val="4E4E4E"/>
                </a:solidFill>
              </a:defRPr>
            </a:lvl2pPr>
            <a:lvl3pPr marL="1371600" lvl="2" indent="-355600" algn="l" rtl="0">
              <a:spcBef>
                <a:spcPts val="400"/>
              </a:spcBef>
              <a:spcAft>
                <a:spcPts val="0"/>
              </a:spcAft>
              <a:buSzPts val="2000"/>
              <a:buChar char="–"/>
              <a:defRPr sz="2000">
                <a:solidFill>
                  <a:srgbClr val="4E4E4E"/>
                </a:solidFill>
              </a:defRPr>
            </a:lvl3pPr>
            <a:lvl4pPr marL="1828800" lvl="3" indent="-342900" algn="l" rtl="0">
              <a:spcBef>
                <a:spcPts val="360"/>
              </a:spcBef>
              <a:spcAft>
                <a:spcPts val="0"/>
              </a:spcAft>
              <a:buSzPts val="1800"/>
              <a:buChar char="–"/>
              <a:defRPr sz="1800">
                <a:solidFill>
                  <a:srgbClr val="4E4E4E"/>
                </a:solidFill>
              </a:defRPr>
            </a:lvl4pPr>
            <a:lvl5pPr marL="2286000" lvl="4" indent="-342900" algn="l" rtl="0">
              <a:spcBef>
                <a:spcPts val="360"/>
              </a:spcBef>
              <a:spcAft>
                <a:spcPts val="0"/>
              </a:spcAft>
              <a:buSzPts val="1800"/>
              <a:buChar char="–"/>
              <a:defRPr sz="1800">
                <a:solidFill>
                  <a:srgbClr val="4E4E4E"/>
                </a:solidFill>
              </a:defRPr>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500"/>
              </a:spcAft>
              <a:buClr>
                <a:schemeClr val="dk1"/>
              </a:buClr>
              <a:buSzPts val="1800"/>
              <a:buChar char="–"/>
              <a:defRPr sz="1800"/>
            </a:lvl9pPr>
          </a:lstStyle>
          <a:p>
            <a:endParaRPr/>
          </a:p>
        </p:txBody>
      </p:sp>
      <p:sp>
        <p:nvSpPr>
          <p:cNvPr id="232" name="Google Shape;232;p41"/>
          <p:cNvSpPr txBox="1">
            <a:spLocks noGrp="1"/>
          </p:cNvSpPr>
          <p:nvPr>
            <p:ph type="body" idx="2"/>
          </p:nvPr>
        </p:nvSpPr>
        <p:spPr>
          <a:xfrm>
            <a:off x="4648200" y="1063228"/>
            <a:ext cx="4038600" cy="36738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SzPts val="2800"/>
              <a:buChar char="•"/>
              <a:defRPr sz="2800">
                <a:solidFill>
                  <a:srgbClr val="4E4E4E"/>
                </a:solidFill>
              </a:defRPr>
            </a:lvl1pPr>
            <a:lvl2pPr marL="914400" lvl="1" indent="-381000" algn="l" rtl="0">
              <a:spcBef>
                <a:spcPts val="480"/>
              </a:spcBef>
              <a:spcAft>
                <a:spcPts val="0"/>
              </a:spcAft>
              <a:buSzPts val="2400"/>
              <a:buChar char="–"/>
              <a:defRPr sz="2400">
                <a:solidFill>
                  <a:srgbClr val="4E4E4E"/>
                </a:solidFill>
              </a:defRPr>
            </a:lvl2pPr>
            <a:lvl3pPr marL="1371600" lvl="2" indent="-355600" algn="l" rtl="0">
              <a:spcBef>
                <a:spcPts val="400"/>
              </a:spcBef>
              <a:spcAft>
                <a:spcPts val="0"/>
              </a:spcAft>
              <a:buSzPts val="2000"/>
              <a:buChar char="–"/>
              <a:defRPr sz="2000">
                <a:solidFill>
                  <a:srgbClr val="4E4E4E"/>
                </a:solidFill>
              </a:defRPr>
            </a:lvl3pPr>
            <a:lvl4pPr marL="1828800" lvl="3" indent="-342900" algn="l" rtl="0">
              <a:spcBef>
                <a:spcPts val="360"/>
              </a:spcBef>
              <a:spcAft>
                <a:spcPts val="0"/>
              </a:spcAft>
              <a:buSzPts val="1800"/>
              <a:buChar char="–"/>
              <a:defRPr sz="1800">
                <a:solidFill>
                  <a:srgbClr val="4E4E4E"/>
                </a:solidFill>
              </a:defRPr>
            </a:lvl4pPr>
            <a:lvl5pPr marL="2286000" lvl="4" indent="-342900" algn="l" rtl="0">
              <a:spcBef>
                <a:spcPts val="360"/>
              </a:spcBef>
              <a:spcAft>
                <a:spcPts val="0"/>
              </a:spcAft>
              <a:buSzPts val="1800"/>
              <a:buChar char="–"/>
              <a:defRPr sz="1800">
                <a:solidFill>
                  <a:srgbClr val="4E4E4E"/>
                </a:solidFill>
              </a:defRPr>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500"/>
              </a:spcAft>
              <a:buClr>
                <a:schemeClr val="dk1"/>
              </a:buClr>
              <a:buSzPts val="1800"/>
              <a:buChar char="–"/>
              <a:defRPr sz="1800"/>
            </a:lvl9pPr>
          </a:lstStyle>
          <a:p>
            <a:endParaRPr/>
          </a:p>
        </p:txBody>
      </p:sp>
      <p:sp>
        <p:nvSpPr>
          <p:cNvPr id="233" name="Google Shape;233;p41"/>
          <p:cNvSpPr txBox="1">
            <a:spLocks noGrp="1"/>
          </p:cNvSpPr>
          <p:nvPr>
            <p:ph type="title"/>
          </p:nvPr>
        </p:nvSpPr>
        <p:spPr>
          <a:xfrm>
            <a:off x="457200" y="449119"/>
            <a:ext cx="8229600" cy="53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4E4E4E"/>
              </a:buClr>
              <a:buSzPts val="3200"/>
              <a:buFont typeface="Century Gothic"/>
              <a:buNone/>
              <a:defRPr>
                <a:solidFill>
                  <a:srgbClr val="4E4E4E"/>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4" name="Google Shape;234;p41"/>
          <p:cNvSpPr txBox="1">
            <a:spLocks noGrp="1"/>
          </p:cNvSpPr>
          <p:nvPr>
            <p:ph type="body" idx="3"/>
          </p:nvPr>
        </p:nvSpPr>
        <p:spPr>
          <a:xfrm>
            <a:off x="457200" y="134541"/>
            <a:ext cx="8229600" cy="3216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SzPts val="2000"/>
              <a:buFont typeface="Century Gothic"/>
              <a:buNone/>
              <a:defRPr sz="2000" b="1">
                <a:solidFill>
                  <a:srgbClr val="4F81BD"/>
                </a:solidFill>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50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35"/>
        <p:cNvGrpSpPr/>
        <p:nvPr/>
      </p:nvGrpSpPr>
      <p:grpSpPr>
        <a:xfrm>
          <a:off x="0" y="0"/>
          <a:ext cx="0" cy="0"/>
          <a:chOff x="0" y="0"/>
          <a:chExt cx="0" cy="0"/>
        </a:xfrm>
      </p:grpSpPr>
      <p:sp>
        <p:nvSpPr>
          <p:cNvPr id="236" name="Google Shape;236;p42"/>
          <p:cNvSpPr txBox="1">
            <a:spLocks noGrp="1"/>
          </p:cNvSpPr>
          <p:nvPr>
            <p:ph type="title"/>
          </p:nvPr>
        </p:nvSpPr>
        <p:spPr>
          <a:xfrm>
            <a:off x="314325" y="510708"/>
            <a:ext cx="8498100" cy="342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rgbClr val="000000"/>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7" name="Google Shape;237;p42"/>
          <p:cNvSpPr txBox="1">
            <a:spLocks noGrp="1"/>
          </p:cNvSpPr>
          <p:nvPr>
            <p:ph type="body" idx="1"/>
          </p:nvPr>
        </p:nvSpPr>
        <p:spPr>
          <a:xfrm>
            <a:off x="314325" y="1171575"/>
            <a:ext cx="8515200" cy="3578700"/>
          </a:xfrm>
          <a:prstGeom prst="rect">
            <a:avLst/>
          </a:prstGeom>
          <a:noFill/>
          <a:ln>
            <a:noFill/>
          </a:ln>
        </p:spPr>
        <p:txBody>
          <a:bodyPr spcFirstLastPara="1" wrap="square" lIns="0" tIns="0" rIns="0" bIns="0" anchor="t" anchorCtr="0">
            <a:noAutofit/>
          </a:bodyPr>
          <a:lstStyle>
            <a:lvl1pPr marL="457200" lvl="0" indent="-317500" algn="l" rtl="0">
              <a:lnSpc>
                <a:spcPct val="95000"/>
              </a:lnSpc>
              <a:spcBef>
                <a:spcPts val="0"/>
              </a:spcBef>
              <a:spcAft>
                <a:spcPts val="0"/>
              </a:spcAft>
              <a:buSzPts val="1400"/>
              <a:buChar char="•"/>
              <a:defRPr/>
            </a:lvl1pPr>
            <a:lvl2pPr marL="914400" lvl="1" indent="-317500" algn="l" rtl="0">
              <a:lnSpc>
                <a:spcPct val="95000"/>
              </a:lnSpc>
              <a:spcBef>
                <a:spcPts val="500"/>
              </a:spcBef>
              <a:spcAft>
                <a:spcPts val="0"/>
              </a:spcAft>
              <a:buSzPts val="1400"/>
              <a:buChar char="–"/>
              <a:defRPr/>
            </a:lvl2pPr>
            <a:lvl3pPr marL="1371600" lvl="2" indent="-317500" algn="l" rtl="0">
              <a:lnSpc>
                <a:spcPct val="95000"/>
              </a:lnSpc>
              <a:spcBef>
                <a:spcPts val="500"/>
              </a:spcBef>
              <a:spcAft>
                <a:spcPts val="0"/>
              </a:spcAft>
              <a:buSzPts val="1400"/>
              <a:buChar char="–"/>
              <a:defRPr/>
            </a:lvl3pPr>
            <a:lvl4pPr marL="1828800" lvl="3" indent="-317500" algn="l" rtl="0">
              <a:lnSpc>
                <a:spcPct val="95000"/>
              </a:lnSpc>
              <a:spcBef>
                <a:spcPts val="500"/>
              </a:spcBef>
              <a:spcAft>
                <a:spcPts val="0"/>
              </a:spcAft>
              <a:buSzPts val="1400"/>
              <a:buChar char="–"/>
              <a:defRPr/>
            </a:lvl4pPr>
            <a:lvl5pPr marL="2286000" lvl="4" indent="-317500" algn="l" rtl="0">
              <a:lnSpc>
                <a:spcPct val="95000"/>
              </a:lnSpc>
              <a:spcBef>
                <a:spcPts val="500"/>
              </a:spcBef>
              <a:spcAft>
                <a:spcPts val="0"/>
              </a:spcAft>
              <a:buSzPts val="1400"/>
              <a:buChar char="–"/>
              <a:defRPr/>
            </a:lvl5pPr>
            <a:lvl6pPr marL="2743200" lvl="5" indent="-317500" algn="l" rtl="0">
              <a:lnSpc>
                <a:spcPct val="95000"/>
              </a:lnSpc>
              <a:spcBef>
                <a:spcPts val="500"/>
              </a:spcBef>
              <a:spcAft>
                <a:spcPts val="0"/>
              </a:spcAft>
              <a:buSzPts val="1400"/>
              <a:buChar char="–"/>
              <a:defRPr/>
            </a:lvl6pPr>
            <a:lvl7pPr marL="3200400" lvl="6" indent="-317500" algn="l" rtl="0">
              <a:lnSpc>
                <a:spcPct val="95000"/>
              </a:lnSpc>
              <a:spcBef>
                <a:spcPts val="500"/>
              </a:spcBef>
              <a:spcAft>
                <a:spcPts val="0"/>
              </a:spcAft>
              <a:buSzPts val="1400"/>
              <a:buChar char="–"/>
              <a:defRPr/>
            </a:lvl7pPr>
            <a:lvl8pPr marL="3657600" lvl="7" indent="-317500" algn="l" rtl="0">
              <a:lnSpc>
                <a:spcPct val="95000"/>
              </a:lnSpc>
              <a:spcBef>
                <a:spcPts val="500"/>
              </a:spcBef>
              <a:spcAft>
                <a:spcPts val="0"/>
              </a:spcAft>
              <a:buSzPts val="1400"/>
              <a:buChar char="–"/>
              <a:defRPr/>
            </a:lvl8pPr>
            <a:lvl9pPr marL="4114800" lvl="8" indent="-317500" algn="l" rtl="0">
              <a:lnSpc>
                <a:spcPct val="95000"/>
              </a:lnSpc>
              <a:spcBef>
                <a:spcPts val="500"/>
              </a:spcBef>
              <a:spcAft>
                <a:spcPts val="500"/>
              </a:spcAft>
              <a:buSzPts val="1400"/>
              <a:buChar char="–"/>
              <a:defRPr/>
            </a:lvl9pPr>
          </a:lstStyle>
          <a:p>
            <a:endParaRPr/>
          </a:p>
        </p:txBody>
      </p:sp>
      <p:sp>
        <p:nvSpPr>
          <p:cNvPr id="238" name="Google Shape;238;p42"/>
          <p:cNvSpPr txBox="1">
            <a:spLocks noGrp="1"/>
          </p:cNvSpPr>
          <p:nvPr>
            <p:ph type="sldNum" idx="12"/>
          </p:nvPr>
        </p:nvSpPr>
        <p:spPr>
          <a:xfrm>
            <a:off x="7439025" y="4903470"/>
            <a:ext cx="1519200" cy="205500"/>
          </a:xfrm>
          <a:prstGeom prst="rect">
            <a:avLst/>
          </a:prstGeom>
          <a:noFill/>
          <a:ln>
            <a:noFill/>
          </a:ln>
        </p:spPr>
        <p:txBody>
          <a:bodyPr spcFirstLastPara="1" wrap="square" lIns="0" tIns="34275" rIns="0" bIns="34275" anchor="ctr" anchorCtr="0">
            <a:noAutofit/>
          </a:bodyPr>
          <a:lstStyle>
            <a:lvl1pPr marL="0" marR="0" lvl="0" indent="0" algn="r" rtl="0">
              <a:spcBef>
                <a:spcPts val="0"/>
              </a:spcBef>
              <a:buNone/>
              <a:defRPr sz="1400">
                <a:solidFill>
                  <a:schemeClr val="lt1"/>
                </a:solidFill>
                <a:latin typeface="Century Gothic"/>
                <a:ea typeface="Century Gothic"/>
                <a:cs typeface="Century Gothic"/>
                <a:sym typeface="Century Gothic"/>
              </a:defRPr>
            </a:lvl1pPr>
            <a:lvl2pPr marL="0" marR="0" lvl="1" indent="0" algn="r" rtl="0">
              <a:spcBef>
                <a:spcPts val="0"/>
              </a:spcBef>
              <a:buNone/>
              <a:defRPr sz="1400">
                <a:solidFill>
                  <a:schemeClr val="lt1"/>
                </a:solidFill>
                <a:latin typeface="Century Gothic"/>
                <a:ea typeface="Century Gothic"/>
                <a:cs typeface="Century Gothic"/>
                <a:sym typeface="Century Gothic"/>
              </a:defRPr>
            </a:lvl2pPr>
            <a:lvl3pPr marL="0" marR="0" lvl="2" indent="0" algn="r" rtl="0">
              <a:spcBef>
                <a:spcPts val="0"/>
              </a:spcBef>
              <a:buNone/>
              <a:defRPr sz="1400">
                <a:solidFill>
                  <a:schemeClr val="lt1"/>
                </a:solidFill>
                <a:latin typeface="Century Gothic"/>
                <a:ea typeface="Century Gothic"/>
                <a:cs typeface="Century Gothic"/>
                <a:sym typeface="Century Gothic"/>
              </a:defRPr>
            </a:lvl3pPr>
            <a:lvl4pPr marL="0" marR="0" lvl="3" indent="0" algn="r" rtl="0">
              <a:spcBef>
                <a:spcPts val="0"/>
              </a:spcBef>
              <a:buNone/>
              <a:defRPr sz="1400">
                <a:solidFill>
                  <a:schemeClr val="lt1"/>
                </a:solidFill>
                <a:latin typeface="Century Gothic"/>
                <a:ea typeface="Century Gothic"/>
                <a:cs typeface="Century Gothic"/>
                <a:sym typeface="Century Gothic"/>
              </a:defRPr>
            </a:lvl4pPr>
            <a:lvl5pPr marL="0" marR="0" lvl="4" indent="0" algn="r" rtl="0">
              <a:spcBef>
                <a:spcPts val="0"/>
              </a:spcBef>
              <a:buNone/>
              <a:defRPr sz="1400">
                <a:solidFill>
                  <a:schemeClr val="lt1"/>
                </a:solidFill>
                <a:latin typeface="Century Gothic"/>
                <a:ea typeface="Century Gothic"/>
                <a:cs typeface="Century Gothic"/>
                <a:sym typeface="Century Gothic"/>
              </a:defRPr>
            </a:lvl5pPr>
            <a:lvl6pPr marL="0" marR="0" lvl="5" indent="0" algn="r" rtl="0">
              <a:spcBef>
                <a:spcPts val="0"/>
              </a:spcBef>
              <a:buNone/>
              <a:defRPr sz="1400">
                <a:solidFill>
                  <a:schemeClr val="lt1"/>
                </a:solidFill>
                <a:latin typeface="Century Gothic"/>
                <a:ea typeface="Century Gothic"/>
                <a:cs typeface="Century Gothic"/>
                <a:sym typeface="Century Gothic"/>
              </a:defRPr>
            </a:lvl6pPr>
            <a:lvl7pPr marL="0" marR="0" lvl="6" indent="0" algn="r" rtl="0">
              <a:spcBef>
                <a:spcPts val="0"/>
              </a:spcBef>
              <a:buNone/>
              <a:defRPr sz="1400">
                <a:solidFill>
                  <a:schemeClr val="lt1"/>
                </a:solidFill>
                <a:latin typeface="Century Gothic"/>
                <a:ea typeface="Century Gothic"/>
                <a:cs typeface="Century Gothic"/>
                <a:sym typeface="Century Gothic"/>
              </a:defRPr>
            </a:lvl7pPr>
            <a:lvl8pPr marL="0" marR="0" lvl="7" indent="0" algn="r" rtl="0">
              <a:spcBef>
                <a:spcPts val="0"/>
              </a:spcBef>
              <a:buNone/>
              <a:defRPr sz="1400">
                <a:solidFill>
                  <a:schemeClr val="lt1"/>
                </a:solidFill>
                <a:latin typeface="Century Gothic"/>
                <a:ea typeface="Century Gothic"/>
                <a:cs typeface="Century Gothic"/>
                <a:sym typeface="Century Gothic"/>
              </a:defRPr>
            </a:lvl8pPr>
            <a:lvl9pPr marL="0" marR="0" lvl="8" indent="0" algn="r" rtl="0">
              <a:spcBef>
                <a:spcPts val="0"/>
              </a:spcBef>
              <a:buNone/>
              <a:defRPr sz="140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2.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31">
            <a:alphaModFix/>
          </a:blip>
          <a:srcRect/>
          <a:stretch/>
        </p:blipFill>
        <p:spPr>
          <a:xfrm>
            <a:off x="0" y="4869180"/>
            <a:ext cx="9144000" cy="274320"/>
          </a:xfrm>
          <a:prstGeom prst="rect">
            <a:avLst/>
          </a:prstGeom>
          <a:noFill/>
          <a:ln>
            <a:noFill/>
          </a:ln>
        </p:spPr>
      </p:pic>
      <p:pic>
        <p:nvPicPr>
          <p:cNvPr id="52" name="Google Shape;52;p13"/>
          <p:cNvPicPr preferRelativeResize="0"/>
          <p:nvPr/>
        </p:nvPicPr>
        <p:blipFill rotWithShape="1">
          <a:blip r:embed="rId32">
            <a:alphaModFix/>
          </a:blip>
          <a:srcRect/>
          <a:stretch/>
        </p:blipFill>
        <p:spPr>
          <a:xfrm>
            <a:off x="126786" y="4900348"/>
            <a:ext cx="733218" cy="211984"/>
          </a:xfrm>
          <a:prstGeom prst="rect">
            <a:avLst/>
          </a:prstGeom>
          <a:noFill/>
          <a:ln>
            <a:noFill/>
          </a:ln>
        </p:spPr>
      </p:pic>
      <p:sp>
        <p:nvSpPr>
          <p:cNvPr id="53" name="Google Shape;53;p13"/>
          <p:cNvSpPr txBox="1">
            <a:spLocks noGrp="1"/>
          </p:cNvSpPr>
          <p:nvPr>
            <p:ph type="title"/>
          </p:nvPr>
        </p:nvSpPr>
        <p:spPr>
          <a:xfrm>
            <a:off x="314325" y="510708"/>
            <a:ext cx="8498100" cy="3429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2400"/>
              <a:buFont typeface="Century Gothic"/>
              <a:buNone/>
              <a:defRPr sz="2400" b="1"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4" name="Google Shape;54;p13"/>
          <p:cNvSpPr txBox="1">
            <a:spLocks noGrp="1"/>
          </p:cNvSpPr>
          <p:nvPr>
            <p:ph type="body" idx="1"/>
          </p:nvPr>
        </p:nvSpPr>
        <p:spPr>
          <a:xfrm>
            <a:off x="314325" y="1171575"/>
            <a:ext cx="8515500" cy="3579000"/>
          </a:xfrm>
          <a:prstGeom prst="rect">
            <a:avLst/>
          </a:prstGeom>
          <a:noFill/>
          <a:ln>
            <a:noFill/>
          </a:ln>
        </p:spPr>
        <p:txBody>
          <a:bodyPr spcFirstLastPara="1" wrap="square" lIns="0" tIns="0" rIns="0" bIns="0" anchor="t" anchorCtr="0">
            <a:noAutofit/>
          </a:bodyPr>
          <a:lstStyle>
            <a:lvl1pPr marL="457200" marR="0" lvl="0" indent="-361950" algn="l" rtl="0">
              <a:lnSpc>
                <a:spcPct val="95000"/>
              </a:lnSpc>
              <a:spcBef>
                <a:spcPts val="0"/>
              </a:spcBef>
              <a:spcAft>
                <a:spcPts val="0"/>
              </a:spcAft>
              <a:buClr>
                <a:schemeClr val="accent6"/>
              </a:buClr>
              <a:buSzPts val="2100"/>
              <a:buFont typeface="Arial"/>
              <a:buChar char="•"/>
              <a:defRPr sz="21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5000"/>
              </a:lnSpc>
              <a:spcBef>
                <a:spcPts val="500"/>
              </a:spcBef>
              <a:spcAft>
                <a:spcPts val="0"/>
              </a:spcAft>
              <a:buClr>
                <a:schemeClr val="accent6"/>
              </a:buClr>
              <a:buSzPts val="1800"/>
              <a:buFont typeface="Century Gothic"/>
              <a:buChar char="–"/>
              <a:defRPr sz="1800" b="0" i="0" u="none" strike="noStrike" cap="none">
                <a:solidFill>
                  <a:schemeClr val="dk1"/>
                </a:solidFill>
                <a:latin typeface="Century Gothic"/>
                <a:ea typeface="Century Gothic"/>
                <a:cs typeface="Century Gothic"/>
                <a:sym typeface="Century Gothic"/>
              </a:defRPr>
            </a:lvl2pPr>
            <a:lvl3pPr marL="1371600" marR="0" lvl="2" indent="-323850" algn="l" rtl="0">
              <a:lnSpc>
                <a:spcPct val="95000"/>
              </a:lnSpc>
              <a:spcBef>
                <a:spcPts val="500"/>
              </a:spcBef>
              <a:spcAft>
                <a:spcPts val="0"/>
              </a:spcAft>
              <a:buClr>
                <a:schemeClr val="accent6"/>
              </a:buClr>
              <a:buSzPts val="1500"/>
              <a:buFont typeface="Century Gothic"/>
              <a:buChar char="–"/>
              <a:defRPr sz="1500" b="0" i="0" u="none" strike="noStrike" cap="none">
                <a:solidFill>
                  <a:schemeClr val="dk1"/>
                </a:solidFill>
                <a:latin typeface="Century Gothic"/>
                <a:ea typeface="Century Gothic"/>
                <a:cs typeface="Century Gothic"/>
                <a:sym typeface="Century Gothic"/>
              </a:defRPr>
            </a:lvl3pPr>
            <a:lvl4pPr marL="1828800" marR="0" lvl="3" indent="-323850" algn="l" rtl="0">
              <a:lnSpc>
                <a:spcPct val="95000"/>
              </a:lnSpc>
              <a:spcBef>
                <a:spcPts val="500"/>
              </a:spcBef>
              <a:spcAft>
                <a:spcPts val="0"/>
              </a:spcAft>
              <a:buClr>
                <a:schemeClr val="accent6"/>
              </a:buClr>
              <a:buSzPts val="1500"/>
              <a:buFont typeface="Century Gothic"/>
              <a:buChar char="–"/>
              <a:defRPr sz="1500" b="0" i="0" u="none" strike="noStrike" cap="none">
                <a:solidFill>
                  <a:schemeClr val="dk1"/>
                </a:solidFill>
                <a:latin typeface="Century Gothic"/>
                <a:ea typeface="Century Gothic"/>
                <a:cs typeface="Century Gothic"/>
                <a:sym typeface="Century Gothic"/>
              </a:defRPr>
            </a:lvl4pPr>
            <a:lvl5pPr marL="2286000" marR="0" lvl="4" indent="-323850" algn="l" rtl="0">
              <a:lnSpc>
                <a:spcPct val="95000"/>
              </a:lnSpc>
              <a:spcBef>
                <a:spcPts val="500"/>
              </a:spcBef>
              <a:spcAft>
                <a:spcPts val="0"/>
              </a:spcAft>
              <a:buClr>
                <a:schemeClr val="accent6"/>
              </a:buClr>
              <a:buSzPts val="1500"/>
              <a:buFont typeface="Century Gothic"/>
              <a:buChar char="–"/>
              <a:defRPr sz="1500" b="0" i="0" u="none" strike="noStrike" cap="none">
                <a:solidFill>
                  <a:schemeClr val="dk1"/>
                </a:solidFill>
                <a:latin typeface="Century Gothic"/>
                <a:ea typeface="Century Gothic"/>
                <a:cs typeface="Century Gothic"/>
                <a:sym typeface="Century Gothic"/>
              </a:defRPr>
            </a:lvl5pPr>
            <a:lvl6pPr marL="2743200" marR="0" lvl="5" indent="-323850" algn="l" rtl="0">
              <a:lnSpc>
                <a:spcPct val="95000"/>
              </a:lnSpc>
              <a:spcBef>
                <a:spcPts val="500"/>
              </a:spcBef>
              <a:spcAft>
                <a:spcPts val="0"/>
              </a:spcAft>
              <a:buClr>
                <a:schemeClr val="accent6"/>
              </a:buClr>
              <a:buSzPts val="1500"/>
              <a:buFont typeface="Century Gothic"/>
              <a:buChar char="–"/>
              <a:defRPr sz="1500" b="0" i="0" u="none" strike="noStrike" cap="none">
                <a:solidFill>
                  <a:schemeClr val="dk1"/>
                </a:solidFill>
                <a:latin typeface="Century Gothic"/>
                <a:ea typeface="Century Gothic"/>
                <a:cs typeface="Century Gothic"/>
                <a:sym typeface="Century Gothic"/>
              </a:defRPr>
            </a:lvl6pPr>
            <a:lvl7pPr marL="3200400" marR="0" lvl="6" indent="-323850" algn="l" rtl="0">
              <a:lnSpc>
                <a:spcPct val="95000"/>
              </a:lnSpc>
              <a:spcBef>
                <a:spcPts val="500"/>
              </a:spcBef>
              <a:spcAft>
                <a:spcPts val="0"/>
              </a:spcAft>
              <a:buClr>
                <a:schemeClr val="accent6"/>
              </a:buClr>
              <a:buSzPts val="1500"/>
              <a:buFont typeface="Century Gothic"/>
              <a:buChar char="–"/>
              <a:defRPr sz="1500" b="0" i="0" u="none" strike="noStrike" cap="none">
                <a:solidFill>
                  <a:schemeClr val="dk1"/>
                </a:solidFill>
                <a:latin typeface="Century Gothic"/>
                <a:ea typeface="Century Gothic"/>
                <a:cs typeface="Century Gothic"/>
                <a:sym typeface="Century Gothic"/>
              </a:defRPr>
            </a:lvl7pPr>
            <a:lvl8pPr marL="3657600" marR="0" lvl="7" indent="-323850" algn="l" rtl="0">
              <a:lnSpc>
                <a:spcPct val="95000"/>
              </a:lnSpc>
              <a:spcBef>
                <a:spcPts val="500"/>
              </a:spcBef>
              <a:spcAft>
                <a:spcPts val="0"/>
              </a:spcAft>
              <a:buClr>
                <a:schemeClr val="accent6"/>
              </a:buClr>
              <a:buSzPts val="1500"/>
              <a:buFont typeface="Century Gothic"/>
              <a:buChar char="–"/>
              <a:defRPr sz="1500" b="0" i="0" u="none" strike="noStrike" cap="none">
                <a:solidFill>
                  <a:schemeClr val="dk1"/>
                </a:solidFill>
                <a:latin typeface="Century Gothic"/>
                <a:ea typeface="Century Gothic"/>
                <a:cs typeface="Century Gothic"/>
                <a:sym typeface="Century Gothic"/>
              </a:defRPr>
            </a:lvl8pPr>
            <a:lvl9pPr marL="4114800" marR="0" lvl="8" indent="-323850" algn="l" rtl="0">
              <a:lnSpc>
                <a:spcPct val="95000"/>
              </a:lnSpc>
              <a:spcBef>
                <a:spcPts val="500"/>
              </a:spcBef>
              <a:spcAft>
                <a:spcPts val="500"/>
              </a:spcAft>
              <a:buClr>
                <a:schemeClr val="accent6"/>
              </a:buClr>
              <a:buSzPts val="1500"/>
              <a:buFont typeface="Century Gothic"/>
              <a:buChar char="–"/>
              <a:defRPr sz="1500" b="0" i="0" u="none" strike="noStrike" cap="none">
                <a:solidFill>
                  <a:schemeClr val="dk1"/>
                </a:solidFill>
                <a:latin typeface="Century Gothic"/>
                <a:ea typeface="Century Gothic"/>
                <a:cs typeface="Century Gothic"/>
                <a:sym typeface="Century Gothic"/>
              </a:defRPr>
            </a:lvl9pPr>
          </a:lstStyle>
          <a:p>
            <a:endParaRPr/>
          </a:p>
        </p:txBody>
      </p:sp>
      <p:sp>
        <p:nvSpPr>
          <p:cNvPr id="55" name="Google Shape;55;p13"/>
          <p:cNvSpPr txBox="1">
            <a:spLocks noGrp="1"/>
          </p:cNvSpPr>
          <p:nvPr>
            <p:ph type="sldNum" idx="12"/>
          </p:nvPr>
        </p:nvSpPr>
        <p:spPr>
          <a:xfrm>
            <a:off x="7439025" y="4903470"/>
            <a:ext cx="1519200" cy="205800"/>
          </a:xfrm>
          <a:prstGeom prst="rect">
            <a:avLst/>
          </a:prstGeom>
          <a:noFill/>
          <a:ln>
            <a:noFill/>
          </a:ln>
        </p:spPr>
        <p:txBody>
          <a:bodyPr spcFirstLastPara="1" wrap="square" lIns="0" tIns="34275" rIns="0"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Lst>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Requires="p14">
      <p:transition p14:dur="250">
        <p:fade thruBlk="1"/>
      </p:transition>
    </mc:Choice>
    <mc:Fallback>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pos="2880">
          <p15:clr>
            <a:srgbClr val="C35EA4"/>
          </p15:clr>
        </p15:guide>
        <p15:guide id="2" pos="198">
          <p15:clr>
            <a:srgbClr val="C35EA4"/>
          </p15:clr>
        </p15:guide>
        <p15:guide id="3" pos="5562">
          <p15:clr>
            <a:srgbClr val="C35EA4"/>
          </p15:clr>
        </p15:guide>
        <p15:guide id="4" orient="horz" pos="738">
          <p15:clr>
            <a:srgbClr val="C35EA4"/>
          </p15:clr>
        </p15:guide>
        <p15:guide id="5" orient="horz" pos="2916">
          <p15:clr>
            <a:srgbClr val="C35EA4"/>
          </p15:clr>
        </p15:guide>
        <p15:guide id="6" orient="horz" pos="162">
          <p15:clr>
            <a:srgbClr val="C35EA4"/>
          </p15:clr>
        </p15:guide>
        <p15:guide id="7" orient="horz" pos="486">
          <p15:clr>
            <a:srgbClr val="C35EA4"/>
          </p15:clr>
        </p15:guide>
        <p15:guide id="8" orient="horz" pos="32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1.xml"/><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2.xml"/><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3.xml"/><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4.xml"/><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5.xml"/><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6.xml"/><Relationship Id="rId1" Type="http://schemas.openxmlformats.org/officeDocument/2006/relationships/slideLayout" Target="../slideLayouts/slideLayout17.xml"/><Relationship Id="rId4" Type="http://schemas.openxmlformats.org/officeDocument/2006/relationships/image" Target="../media/image92.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2.xml"/></Relationships>
</file>

<file path=ppt/slides/_rels/slide1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1.xml"/><Relationship Id="rId1" Type="http://schemas.openxmlformats.org/officeDocument/2006/relationships/slideLayout" Target="../slideLayouts/slideLayout32.xml"/><Relationship Id="rId4" Type="http://schemas.openxmlformats.org/officeDocument/2006/relationships/image" Target="../media/image94.png"/></Relationships>
</file>

<file path=ppt/slides/_rels/slide11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2.xml"/><Relationship Id="rId1" Type="http://schemas.openxmlformats.org/officeDocument/2006/relationships/slideLayout" Target="../slideLayouts/slideLayout32.xml"/></Relationships>
</file>

<file path=ppt/slides/_rels/slide11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3.xml"/><Relationship Id="rId1" Type="http://schemas.openxmlformats.org/officeDocument/2006/relationships/slideLayout" Target="../slideLayouts/slideLayout32.xml"/></Relationships>
</file>

<file path=ppt/slides/_rels/slide11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4.xml"/><Relationship Id="rId1" Type="http://schemas.openxmlformats.org/officeDocument/2006/relationships/slideLayout" Target="../slideLayouts/slideLayout32.xml"/></Relationships>
</file>

<file path=ppt/slides/_rels/slide1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5.xml"/><Relationship Id="rId1" Type="http://schemas.openxmlformats.org/officeDocument/2006/relationships/slideLayout" Target="../slideLayouts/slideLayout3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8.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2.xml"/></Relationships>
</file>

<file path=ppt/slides/_rels/slide1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8.xml"/><Relationship Id="rId1" Type="http://schemas.openxmlformats.org/officeDocument/2006/relationships/slideLayout" Target="../slideLayouts/slideLayout3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7.xml"/><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7.xml"/></Relationships>
</file>

<file path=ppt/slides/_rels/slide1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7.xml"/></Relationships>
</file>

<file path=ppt/slides/_rels/slide1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1.xml"/><Relationship Id="rId1" Type="http://schemas.openxmlformats.org/officeDocument/2006/relationships/slideLayout" Target="../slideLayouts/slideLayout17.xml"/></Relationships>
</file>

<file path=ppt/slides/_rels/slide1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2.xml"/><Relationship Id="rId1" Type="http://schemas.openxmlformats.org/officeDocument/2006/relationships/slideLayout" Target="../slideLayouts/slideLayout17.xml"/></Relationships>
</file>

<file path=ppt/slides/_rels/slide1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3.xml"/><Relationship Id="rId1" Type="http://schemas.openxmlformats.org/officeDocument/2006/relationships/slideLayout" Target="../slideLayouts/slideLayout17.xml"/></Relationships>
</file>

<file path=ppt/slides/_rels/slide1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4.xml"/><Relationship Id="rId1" Type="http://schemas.openxmlformats.org/officeDocument/2006/relationships/slideLayout" Target="../slideLayouts/slideLayout17.xml"/></Relationships>
</file>

<file path=ppt/slides/_rels/slide13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5.xml"/><Relationship Id="rId1" Type="http://schemas.openxmlformats.org/officeDocument/2006/relationships/slideLayout" Target="../slideLayouts/slideLayout1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8.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0.xml"/><Relationship Id="rId1" Type="http://schemas.openxmlformats.org/officeDocument/2006/relationships/slideLayout" Target="../slideLayouts/slideLayout17.xml"/></Relationships>
</file>

<file path=ppt/slides/_rels/slide1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1.xml"/><Relationship Id="rId1" Type="http://schemas.openxmlformats.org/officeDocument/2006/relationships/slideLayout" Target="../slideLayouts/slideLayout17.xml"/></Relationships>
</file>

<file path=ppt/slides/_rels/slide14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2.xml"/><Relationship Id="rId1" Type="http://schemas.openxmlformats.org/officeDocument/2006/relationships/slideLayout" Target="../slideLayouts/slideLayout17.xml"/></Relationships>
</file>

<file path=ppt/slides/_rels/slide1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43.xml"/><Relationship Id="rId1" Type="http://schemas.openxmlformats.org/officeDocument/2006/relationships/slideLayout" Target="../slideLayouts/slideLayout17.xml"/></Relationships>
</file>

<file path=ppt/slides/_rels/slide1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4.xml"/><Relationship Id="rId1" Type="http://schemas.openxmlformats.org/officeDocument/2006/relationships/slideLayout" Target="../slideLayouts/slideLayout17.xml"/></Relationships>
</file>

<file path=ppt/slides/_rels/slide1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5.xml"/><Relationship Id="rId1" Type="http://schemas.openxmlformats.org/officeDocument/2006/relationships/slideLayout" Target="../slideLayouts/slideLayout17.xml"/></Relationships>
</file>

<file path=ppt/slides/_rels/slide1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6.xml"/><Relationship Id="rId1" Type="http://schemas.openxmlformats.org/officeDocument/2006/relationships/slideLayout" Target="../slideLayouts/slideLayout17.xml"/></Relationships>
</file>

<file path=ppt/slides/_rels/slide14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7.xml"/><Relationship Id="rId1" Type="http://schemas.openxmlformats.org/officeDocument/2006/relationships/slideLayout" Target="../slideLayouts/slideLayout1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0.xml"/><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51.xml"/><Relationship Id="rId1" Type="http://schemas.openxmlformats.org/officeDocument/2006/relationships/slideLayout" Target="../slideLayouts/slideLayout17.xml"/></Relationships>
</file>

<file path=ppt/slides/_rels/slide1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2.xml"/><Relationship Id="rId1" Type="http://schemas.openxmlformats.org/officeDocument/2006/relationships/slideLayout" Target="../slideLayouts/slideLayout17.xml"/></Relationships>
</file>

<file path=ppt/slides/_rels/slide1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3.xml"/><Relationship Id="rId1" Type="http://schemas.openxmlformats.org/officeDocument/2006/relationships/slideLayout" Target="../slideLayouts/slideLayout17.xml"/></Relationships>
</file>

<file path=ppt/slides/_rels/slide1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4.xml"/><Relationship Id="rId1" Type="http://schemas.openxmlformats.org/officeDocument/2006/relationships/slideLayout" Target="../slideLayouts/slideLayout17.xml"/></Relationships>
</file>

<file path=ppt/slides/_rels/slide15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55.xml"/><Relationship Id="rId1" Type="http://schemas.openxmlformats.org/officeDocument/2006/relationships/slideLayout" Target="../slideLayouts/slideLayout17.xml"/></Relationships>
</file>

<file path=ppt/slides/_rels/slide15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56.xml"/><Relationship Id="rId1" Type="http://schemas.openxmlformats.org/officeDocument/2006/relationships/slideLayout" Target="../slideLayouts/slideLayout1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8.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7.xml"/></Relationships>
</file>

<file path=ppt/slides/_rels/slide1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61.xml"/><Relationship Id="rId1" Type="http://schemas.openxmlformats.org/officeDocument/2006/relationships/slideLayout" Target="../slideLayouts/slideLayout17.xml"/></Relationships>
</file>

<file path=ppt/slides/_rels/slide16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62.xml"/><Relationship Id="rId1" Type="http://schemas.openxmlformats.org/officeDocument/2006/relationships/slideLayout" Target="../slideLayouts/slideLayout17.xml"/></Relationships>
</file>

<file path=ppt/slides/_rels/slide16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63.xml"/><Relationship Id="rId1" Type="http://schemas.openxmlformats.org/officeDocument/2006/relationships/slideLayout" Target="../slideLayouts/slideLayout17.xml"/></Relationships>
</file>

<file path=ppt/slides/_rels/slide16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64.xml"/><Relationship Id="rId1" Type="http://schemas.openxmlformats.org/officeDocument/2006/relationships/slideLayout" Target="../slideLayouts/slideLayout1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7.xml"/></Relationships>
</file>

<file path=ppt/slides/_rels/slide16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66.xml"/><Relationship Id="rId1" Type="http://schemas.openxmlformats.org/officeDocument/2006/relationships/slideLayout" Target="../slideLayouts/slideLayout17.xml"/></Relationships>
</file>

<file path=ppt/slides/_rels/slide16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67.xml"/><Relationship Id="rId1" Type="http://schemas.openxmlformats.org/officeDocument/2006/relationships/slideLayout" Target="../slideLayouts/slideLayout1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17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70.xml"/><Relationship Id="rId1" Type="http://schemas.openxmlformats.org/officeDocument/2006/relationships/slideLayout" Target="../slideLayouts/slideLayout17.xml"/><Relationship Id="rId4" Type="http://schemas.openxmlformats.org/officeDocument/2006/relationships/image" Target="../media/image130.png"/></Relationships>
</file>

<file path=ppt/slides/_rels/slide17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71.xml"/><Relationship Id="rId1" Type="http://schemas.openxmlformats.org/officeDocument/2006/relationships/slideLayout" Target="../slideLayouts/slideLayout17.xml"/></Relationships>
</file>

<file path=ppt/slides/_rels/slide17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72.xml"/><Relationship Id="rId1" Type="http://schemas.openxmlformats.org/officeDocument/2006/relationships/slideLayout" Target="../slideLayouts/slideLayout1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38.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7.xml"/></Relationships>
</file>

<file path=ppt/slides/_rels/slide17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75.xml"/><Relationship Id="rId1" Type="http://schemas.openxmlformats.org/officeDocument/2006/relationships/slideLayout" Target="../slideLayouts/slideLayout17.xml"/></Relationships>
</file>

<file path=ppt/slides/_rels/slide17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76.xml"/><Relationship Id="rId1" Type="http://schemas.openxmlformats.org/officeDocument/2006/relationships/slideLayout" Target="../slideLayouts/slideLayout17.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17.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17.xml"/><Relationship Id="rId4" Type="http://schemas.openxmlformats.org/officeDocument/2006/relationships/image" Target="../media/image65.png"/></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1.xml"/><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2.xml"/><Relationship Id="rId1" Type="http://schemas.openxmlformats.org/officeDocument/2006/relationships/slideLayout" Target="../slideLayouts/slideLayout33.xml"/><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3.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5.xml"/><Relationship Id="rId1" Type="http://schemas.openxmlformats.org/officeDocument/2006/relationships/slideLayout" Target="../slideLayouts/slideLayout33.xml"/><Relationship Id="rId4" Type="http://schemas.openxmlformats.org/officeDocument/2006/relationships/image" Target="../media/image71.png"/></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8.xml"/><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9.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1.xm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6.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7.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8.xml"/><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9.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0.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1.xml"/><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2.xml"/><Relationship Id="rId1" Type="http://schemas.openxmlformats.org/officeDocument/2006/relationships/slideLayout" Target="../slideLayouts/slideLayout17.xml"/><Relationship Id="rId4" Type="http://schemas.openxmlformats.org/officeDocument/2006/relationships/image" Target="../media/image83.png"/></Relationships>
</file>

<file path=ppt/slides/_rels/slide9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3.xml"/><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5.xml"/><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3"/>
          <p:cNvSpPr txBox="1">
            <a:spLocks noGrp="1"/>
          </p:cNvSpPr>
          <p:nvPr>
            <p:ph type="ctrTitle"/>
          </p:nvPr>
        </p:nvSpPr>
        <p:spPr>
          <a:xfrm>
            <a:off x="247300" y="2314970"/>
            <a:ext cx="6886500" cy="10287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400"/>
              <a:buNone/>
            </a:pPr>
            <a:r>
              <a:rPr lang="en"/>
              <a:t>Trade Activity Management (Adaptive UX)</a:t>
            </a:r>
            <a:endParaRPr/>
          </a:p>
        </p:txBody>
      </p:sp>
      <p:sp>
        <p:nvSpPr>
          <p:cNvPr id="244" name="Google Shape;244;p43"/>
          <p:cNvSpPr txBox="1">
            <a:spLocks noGrp="1"/>
          </p:cNvSpPr>
          <p:nvPr>
            <p:ph type="subTitle" idx="1"/>
          </p:nvPr>
        </p:nvSpPr>
        <p:spPr>
          <a:xfrm>
            <a:off x="146775" y="3487625"/>
            <a:ext cx="6886500" cy="1508700"/>
          </a:xfrm>
          <a:prstGeom prst="rect">
            <a:avLst/>
          </a:prstGeom>
          <a:noFill/>
          <a:ln>
            <a:noFill/>
          </a:ln>
        </p:spPr>
        <p:txBody>
          <a:bodyPr spcFirstLastPara="1" wrap="square" lIns="0" tIns="0" rIns="0" bIns="0" anchor="t" anchorCtr="0">
            <a:noAutofit/>
          </a:bodyPr>
          <a:lstStyle/>
          <a:p>
            <a:pPr marL="95250" lvl="0" indent="0" algn="l" rtl="0">
              <a:lnSpc>
                <a:spcPct val="95000"/>
              </a:lnSpc>
              <a:spcBef>
                <a:spcPts val="0"/>
              </a:spcBef>
              <a:spcAft>
                <a:spcPts val="0"/>
              </a:spcAft>
              <a:buSzPts val="2100"/>
              <a:buNone/>
            </a:pPr>
            <a:r>
              <a:rPr lang="en"/>
              <a:t>Training Guide</a:t>
            </a:r>
            <a:endParaRPr/>
          </a:p>
        </p:txBody>
      </p:sp>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Requires="p14">
      <p:transition p14:dur="250">
        <p:fade thruBlk="1"/>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2"/>
          <p:cNvSpPr txBox="1">
            <a:spLocks noGrp="1"/>
          </p:cNvSpPr>
          <p:nvPr>
            <p:ph type="body" idx="1"/>
          </p:nvPr>
        </p:nvSpPr>
        <p:spPr>
          <a:xfrm>
            <a:off x="457125" y="821535"/>
            <a:ext cx="8229600" cy="3580500"/>
          </a:xfrm>
          <a:prstGeom prst="rect">
            <a:avLst/>
          </a:prstGeom>
          <a:noFill/>
          <a:ln>
            <a:noFill/>
          </a:ln>
        </p:spPr>
        <p:txBody>
          <a:bodyPr spcFirstLastPara="1" wrap="square" lIns="91425" tIns="45700" rIns="91425" bIns="45700" anchor="t" anchorCtr="0">
            <a:normAutofit/>
          </a:bodyPr>
          <a:lstStyle/>
          <a:p>
            <a:pPr marL="225425" lvl="0" indent="-225425" algn="l" rtl="0">
              <a:spcBef>
                <a:spcPts val="0"/>
              </a:spcBef>
              <a:spcAft>
                <a:spcPts val="0"/>
              </a:spcAft>
              <a:buClr>
                <a:schemeClr val="dk1"/>
              </a:buClr>
              <a:buSzPts val="2800"/>
              <a:buFont typeface="Arial"/>
              <a:buChar char="•"/>
            </a:pPr>
            <a:r>
              <a:rPr lang="en"/>
              <a:t>Variations of Deal Categories allowing users to name deals consistent with their business and industry  </a:t>
            </a:r>
            <a:endParaRPr/>
          </a:p>
          <a:p>
            <a:pPr marL="225425" lvl="0" indent="-225425" algn="l" rtl="0">
              <a:spcBef>
                <a:spcPts val="560"/>
              </a:spcBef>
              <a:spcAft>
                <a:spcPts val="0"/>
              </a:spcAft>
              <a:buClr>
                <a:schemeClr val="dk1"/>
              </a:buClr>
              <a:buSzPts val="2800"/>
              <a:buFont typeface="Arial"/>
              <a:buChar char="•"/>
            </a:pPr>
            <a:r>
              <a:rPr lang="en"/>
              <a:t>Provides a </a:t>
            </a:r>
            <a:r>
              <a:rPr lang="en" u="sng"/>
              <a:t>template</a:t>
            </a:r>
            <a:r>
              <a:rPr lang="en"/>
              <a:t> which defaults values onto Promotions</a:t>
            </a:r>
            <a:endParaRPr/>
          </a:p>
          <a:p>
            <a:pPr marL="225425" lvl="0" indent="-225425" algn="l" rtl="0">
              <a:spcBef>
                <a:spcPts val="560"/>
              </a:spcBef>
              <a:spcAft>
                <a:spcPts val="0"/>
              </a:spcAft>
              <a:buClr>
                <a:schemeClr val="dk1"/>
              </a:buClr>
              <a:buSzPts val="2800"/>
              <a:buFont typeface="Arial"/>
              <a:buChar char="•"/>
            </a:pPr>
            <a:r>
              <a:rPr lang="en"/>
              <a:t>Deal profiles (along with promotion type) also help delineate accounting</a:t>
            </a:r>
            <a:endParaRPr/>
          </a:p>
        </p:txBody>
      </p:sp>
      <p:sp>
        <p:nvSpPr>
          <p:cNvPr id="312" name="Google Shape;312;p52"/>
          <p:cNvSpPr txBox="1">
            <a:spLocks noGrp="1"/>
          </p:cNvSpPr>
          <p:nvPr>
            <p:ph type="title"/>
          </p:nvPr>
        </p:nvSpPr>
        <p:spPr>
          <a:xfrm>
            <a:off x="314325" y="442269"/>
            <a:ext cx="8515200" cy="2571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4E4E4E"/>
              </a:buClr>
              <a:buSzPct val="133333"/>
              <a:buFont typeface="Century Gothic"/>
              <a:buNone/>
            </a:pPr>
            <a:r>
              <a:rPr lang="en"/>
              <a:t>Deal Profiles</a:t>
            </a:r>
            <a:endParaRPr/>
          </a:p>
        </p:txBody>
      </p:sp>
      <p:sp>
        <p:nvSpPr>
          <p:cNvPr id="313" name="Google Shape;313;p52"/>
          <p:cNvSpPr txBox="1">
            <a:spLocks noGrp="1"/>
          </p:cNvSpPr>
          <p:nvPr>
            <p:ph type="body" idx="2"/>
          </p:nvPr>
        </p:nvSpPr>
        <p:spPr>
          <a:xfrm>
            <a:off x="314325" y="114300"/>
            <a:ext cx="8515200" cy="205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500"/>
              <a:buNone/>
            </a:pPr>
            <a:r>
              <a:rPr lang="en"/>
              <a:t>Trade Activity Management</a:t>
            </a:r>
            <a:endParaRPr/>
          </a:p>
        </p:txBody>
      </p:sp>
      <p:pic>
        <p:nvPicPr>
          <p:cNvPr id="314" name="Google Shape;314;p52"/>
          <p:cNvPicPr preferRelativeResize="0"/>
          <p:nvPr/>
        </p:nvPicPr>
        <p:blipFill>
          <a:blip r:embed="rId3">
            <a:alphaModFix/>
          </a:blip>
          <a:stretch>
            <a:fillRect/>
          </a:stretch>
        </p:blipFill>
        <p:spPr>
          <a:xfrm>
            <a:off x="1201325" y="3037400"/>
            <a:ext cx="6741199" cy="167132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142"/>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100</a:t>
            </a:fld>
            <a:endParaRPr sz="1000" b="0">
              <a:solidFill>
                <a:schemeClr val="lt2"/>
              </a:solidFill>
              <a:latin typeface="Tahoma"/>
              <a:ea typeface="Tahoma"/>
              <a:cs typeface="Tahoma"/>
              <a:sym typeface="Tahoma"/>
            </a:endParaRPr>
          </a:p>
        </p:txBody>
      </p:sp>
      <p:sp>
        <p:nvSpPr>
          <p:cNvPr id="1067" name="Google Shape;1067;p142"/>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Concept</a:t>
            </a:r>
            <a:endParaRPr/>
          </a:p>
        </p:txBody>
      </p:sp>
      <p:sp>
        <p:nvSpPr>
          <p:cNvPr id="1068" name="Google Shape;1068;p142"/>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Discount amount paid after scanned sales are reported back by customer (not based upon invoiced sales)</a:t>
            </a:r>
            <a:endParaRPr/>
          </a:p>
          <a:p>
            <a:pPr marL="342900" lvl="0" indent="-342900" algn="l" rtl="0">
              <a:spcBef>
                <a:spcPts val="560"/>
              </a:spcBef>
              <a:spcAft>
                <a:spcPts val="0"/>
              </a:spcAft>
              <a:buSzPts val="2800"/>
              <a:buChar char="•"/>
            </a:pPr>
            <a:r>
              <a:rPr lang="en"/>
              <a:t>Accrue on Planned Amounts</a:t>
            </a:r>
            <a:endParaRPr/>
          </a:p>
          <a:p>
            <a:pPr marL="342900" lvl="0" indent="-342900" algn="l" rtl="0">
              <a:spcBef>
                <a:spcPts val="560"/>
              </a:spcBef>
              <a:spcAft>
                <a:spcPts val="0"/>
              </a:spcAft>
              <a:buSzPts val="2800"/>
              <a:buChar char="•"/>
            </a:pPr>
            <a:r>
              <a:rPr lang="en"/>
              <a:t>Claim amounts typically differ from Planned Amounts</a:t>
            </a:r>
            <a:endParaRPr/>
          </a:p>
          <a:p>
            <a:pPr marL="342900" lvl="0" indent="-342900" algn="l" rtl="0">
              <a:spcBef>
                <a:spcPts val="560"/>
              </a:spcBef>
              <a:spcAft>
                <a:spcPts val="0"/>
              </a:spcAft>
              <a:buSzPts val="2800"/>
              <a:buChar char="•"/>
            </a:pPr>
            <a:r>
              <a:rPr lang="en"/>
              <a:t>Business examples:</a:t>
            </a:r>
            <a:endParaRPr/>
          </a:p>
          <a:p>
            <a:pPr marL="742950" lvl="1" indent="-285750" algn="l" rtl="0">
              <a:spcBef>
                <a:spcPts val="480"/>
              </a:spcBef>
              <a:spcAft>
                <a:spcPts val="0"/>
              </a:spcAft>
              <a:buSzPts val="2400"/>
              <a:buChar char="–"/>
            </a:pPr>
            <a:r>
              <a:rPr lang="en"/>
              <a:t>AUS Grocery store scan-backs</a:t>
            </a:r>
            <a:endParaRPr/>
          </a:p>
          <a:p>
            <a:pPr marL="742950" lvl="1" indent="-285750" algn="l" rtl="0">
              <a:spcBef>
                <a:spcPts val="480"/>
              </a:spcBef>
              <a:spcAft>
                <a:spcPts val="0"/>
              </a:spcAft>
              <a:buSzPts val="2400"/>
              <a:buChar char="–"/>
            </a:pPr>
            <a:r>
              <a:rPr lang="en"/>
              <a:t>US electronics kiosk</a:t>
            </a:r>
            <a:endParaRPr/>
          </a:p>
        </p:txBody>
      </p:sp>
      <p:sp>
        <p:nvSpPr>
          <p:cNvPr id="1069" name="Google Shape;1069;p142"/>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Scan-back</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143"/>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101</a:t>
            </a:fld>
            <a:endParaRPr sz="1000" b="0">
              <a:solidFill>
                <a:schemeClr val="lt2"/>
              </a:solidFill>
              <a:latin typeface="Tahoma"/>
              <a:ea typeface="Tahoma"/>
              <a:cs typeface="Tahoma"/>
              <a:sym typeface="Tahoma"/>
            </a:endParaRPr>
          </a:p>
        </p:txBody>
      </p:sp>
      <p:sp>
        <p:nvSpPr>
          <p:cNvPr id="1075" name="Google Shape;1075;p143"/>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Scan-back</a:t>
            </a:r>
            <a:endParaRPr sz="2000" b="1">
              <a:solidFill>
                <a:srgbClr val="4F81BD"/>
              </a:solidFill>
              <a:latin typeface="Century Gothic"/>
              <a:ea typeface="Century Gothic"/>
              <a:cs typeface="Century Gothic"/>
              <a:sym typeface="Century Gothic"/>
            </a:endParaRPr>
          </a:p>
        </p:txBody>
      </p:sp>
      <p:pic>
        <p:nvPicPr>
          <p:cNvPr id="1076" name="Google Shape;1076;p143"/>
          <p:cNvPicPr preferRelativeResize="0"/>
          <p:nvPr/>
        </p:nvPicPr>
        <p:blipFill>
          <a:blip r:embed="rId3">
            <a:alphaModFix/>
          </a:blip>
          <a:stretch>
            <a:fillRect/>
          </a:stretch>
        </p:blipFill>
        <p:spPr>
          <a:xfrm>
            <a:off x="1158225" y="666113"/>
            <a:ext cx="6048350" cy="4130149"/>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144"/>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102</a:t>
            </a:fld>
            <a:endParaRPr sz="1000" b="0">
              <a:solidFill>
                <a:schemeClr val="lt2"/>
              </a:solidFill>
              <a:latin typeface="Tahoma"/>
              <a:ea typeface="Tahoma"/>
              <a:cs typeface="Tahoma"/>
              <a:sym typeface="Tahoma"/>
            </a:endParaRPr>
          </a:p>
        </p:txBody>
      </p:sp>
      <p:sp>
        <p:nvSpPr>
          <p:cNvPr id="1082" name="Google Shape;1082;p144"/>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Deal Profiles</a:t>
            </a:r>
            <a:endParaRPr/>
          </a:p>
        </p:txBody>
      </p:sp>
      <p:sp>
        <p:nvSpPr>
          <p:cNvPr id="1083" name="Google Shape;1083;p144"/>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None/>
            </a:pPr>
            <a:endParaRPr/>
          </a:p>
          <a:p>
            <a:pPr marL="342900" lvl="0" indent="-165100" algn="l" rtl="0">
              <a:spcBef>
                <a:spcPts val="560"/>
              </a:spcBef>
              <a:spcAft>
                <a:spcPts val="0"/>
              </a:spcAft>
              <a:buSzPts val="2800"/>
              <a:buNone/>
            </a:pPr>
            <a:endParaRPr/>
          </a:p>
        </p:txBody>
      </p:sp>
      <p:sp>
        <p:nvSpPr>
          <p:cNvPr id="1084" name="Google Shape;1084;p144"/>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Scan-back</a:t>
            </a:r>
            <a:endParaRPr sz="2000" b="1">
              <a:solidFill>
                <a:srgbClr val="4F81BD"/>
              </a:solidFill>
              <a:latin typeface="Century Gothic"/>
              <a:ea typeface="Century Gothic"/>
              <a:cs typeface="Century Gothic"/>
              <a:sym typeface="Century Gothic"/>
            </a:endParaRPr>
          </a:p>
        </p:txBody>
      </p:sp>
      <p:pic>
        <p:nvPicPr>
          <p:cNvPr id="1085" name="Google Shape;1085;p144"/>
          <p:cNvPicPr preferRelativeResize="0"/>
          <p:nvPr/>
        </p:nvPicPr>
        <p:blipFill>
          <a:blip r:embed="rId3">
            <a:alphaModFix/>
          </a:blip>
          <a:stretch>
            <a:fillRect/>
          </a:stretch>
        </p:blipFill>
        <p:spPr>
          <a:xfrm>
            <a:off x="558450" y="1181401"/>
            <a:ext cx="7137125" cy="3354499"/>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145"/>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103</a:t>
            </a:fld>
            <a:endParaRPr sz="1000" b="0">
              <a:solidFill>
                <a:schemeClr val="lt2"/>
              </a:solidFill>
              <a:latin typeface="Tahoma"/>
              <a:ea typeface="Tahoma"/>
              <a:cs typeface="Tahoma"/>
              <a:sym typeface="Tahoma"/>
            </a:endParaRPr>
          </a:p>
        </p:txBody>
      </p:sp>
      <p:sp>
        <p:nvSpPr>
          <p:cNvPr id="1091" name="Google Shape;1091;p145"/>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Promotion Deal</a:t>
            </a:r>
            <a:endParaRPr/>
          </a:p>
        </p:txBody>
      </p:sp>
      <p:sp>
        <p:nvSpPr>
          <p:cNvPr id="1092" name="Google Shape;1092;p145"/>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165100" algn="l" rtl="0">
              <a:spcBef>
                <a:spcPts val="0"/>
              </a:spcBef>
              <a:spcAft>
                <a:spcPts val="0"/>
              </a:spcAft>
              <a:buSzPts val="2800"/>
              <a:buNone/>
            </a:pPr>
            <a:endParaRPr/>
          </a:p>
          <a:p>
            <a:pPr marL="342900" lvl="0" indent="-165100" algn="l" rtl="0">
              <a:spcBef>
                <a:spcPts val="560"/>
              </a:spcBef>
              <a:spcAft>
                <a:spcPts val="0"/>
              </a:spcAft>
              <a:buSzPts val="2800"/>
              <a:buNone/>
            </a:pPr>
            <a:endParaRPr/>
          </a:p>
        </p:txBody>
      </p:sp>
      <p:sp>
        <p:nvSpPr>
          <p:cNvPr id="1093" name="Google Shape;1093;p145"/>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Scan-back</a:t>
            </a:r>
            <a:endParaRPr sz="2000" b="1">
              <a:solidFill>
                <a:srgbClr val="4F81BD"/>
              </a:solidFill>
              <a:latin typeface="Century Gothic"/>
              <a:ea typeface="Century Gothic"/>
              <a:cs typeface="Century Gothic"/>
              <a:sym typeface="Century Gothic"/>
            </a:endParaRPr>
          </a:p>
        </p:txBody>
      </p:sp>
      <p:pic>
        <p:nvPicPr>
          <p:cNvPr id="1094" name="Google Shape;1094;p145"/>
          <p:cNvPicPr preferRelativeResize="0"/>
          <p:nvPr/>
        </p:nvPicPr>
        <p:blipFill>
          <a:blip r:embed="rId3">
            <a:alphaModFix/>
          </a:blip>
          <a:stretch>
            <a:fillRect/>
          </a:stretch>
        </p:blipFill>
        <p:spPr>
          <a:xfrm>
            <a:off x="961500" y="986500"/>
            <a:ext cx="6532121" cy="3744299"/>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146"/>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104</a:t>
            </a:fld>
            <a:endParaRPr sz="1000" b="0">
              <a:solidFill>
                <a:schemeClr val="lt2"/>
              </a:solidFill>
              <a:latin typeface="Tahoma"/>
              <a:ea typeface="Tahoma"/>
              <a:cs typeface="Tahoma"/>
              <a:sym typeface="Tahoma"/>
            </a:endParaRPr>
          </a:p>
        </p:txBody>
      </p:sp>
      <p:sp>
        <p:nvSpPr>
          <p:cNvPr id="1100" name="Google Shape;1100;p146"/>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TAM Promotion Deals Detail</a:t>
            </a:r>
            <a:endParaRPr/>
          </a:p>
        </p:txBody>
      </p:sp>
      <p:sp>
        <p:nvSpPr>
          <p:cNvPr id="1101" name="Google Shape;1101;p146"/>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165100" algn="l" rtl="0">
              <a:spcBef>
                <a:spcPts val="0"/>
              </a:spcBef>
              <a:spcAft>
                <a:spcPts val="0"/>
              </a:spcAft>
              <a:buSzPts val="2800"/>
              <a:buNone/>
            </a:pPr>
            <a:endParaRPr/>
          </a:p>
          <a:p>
            <a:pPr marL="342900" lvl="0" indent="-165100" algn="l" rtl="0">
              <a:spcBef>
                <a:spcPts val="560"/>
              </a:spcBef>
              <a:spcAft>
                <a:spcPts val="0"/>
              </a:spcAft>
              <a:buSzPts val="2800"/>
              <a:buNone/>
            </a:pPr>
            <a:endParaRPr/>
          </a:p>
        </p:txBody>
      </p:sp>
      <p:sp>
        <p:nvSpPr>
          <p:cNvPr id="1102" name="Google Shape;1102;p146"/>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Scan-back</a:t>
            </a:r>
            <a:endParaRPr sz="2000" b="1">
              <a:solidFill>
                <a:srgbClr val="4F81BD"/>
              </a:solidFill>
              <a:latin typeface="Century Gothic"/>
              <a:ea typeface="Century Gothic"/>
              <a:cs typeface="Century Gothic"/>
              <a:sym typeface="Century Gothic"/>
            </a:endParaRPr>
          </a:p>
        </p:txBody>
      </p:sp>
      <p:pic>
        <p:nvPicPr>
          <p:cNvPr id="1103" name="Google Shape;1103;p146"/>
          <p:cNvPicPr preferRelativeResize="0"/>
          <p:nvPr/>
        </p:nvPicPr>
        <p:blipFill>
          <a:blip r:embed="rId3">
            <a:alphaModFix/>
          </a:blip>
          <a:stretch>
            <a:fillRect/>
          </a:stretch>
        </p:blipFill>
        <p:spPr>
          <a:xfrm>
            <a:off x="985550" y="1199712"/>
            <a:ext cx="7039698" cy="3317876"/>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147"/>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105</a:t>
            </a:fld>
            <a:endParaRPr sz="1000" b="0">
              <a:solidFill>
                <a:schemeClr val="lt2"/>
              </a:solidFill>
              <a:latin typeface="Tahoma"/>
              <a:ea typeface="Tahoma"/>
              <a:cs typeface="Tahoma"/>
              <a:sym typeface="Tahoma"/>
            </a:endParaRPr>
          </a:p>
        </p:txBody>
      </p:sp>
      <p:sp>
        <p:nvSpPr>
          <p:cNvPr id="1109" name="Google Shape;1109;p147"/>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Deal Values Subpanel and Item Values Panel</a:t>
            </a:r>
            <a:endParaRPr/>
          </a:p>
        </p:txBody>
      </p:sp>
      <p:sp>
        <p:nvSpPr>
          <p:cNvPr id="1110" name="Google Shape;1110;p147"/>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165100" algn="l" rtl="0">
              <a:spcBef>
                <a:spcPts val="0"/>
              </a:spcBef>
              <a:spcAft>
                <a:spcPts val="0"/>
              </a:spcAft>
              <a:buSzPts val="2800"/>
              <a:buNone/>
            </a:pPr>
            <a:endParaRPr/>
          </a:p>
          <a:p>
            <a:pPr marL="342900" lvl="0" indent="-165100" algn="l" rtl="0">
              <a:spcBef>
                <a:spcPts val="560"/>
              </a:spcBef>
              <a:spcAft>
                <a:spcPts val="0"/>
              </a:spcAft>
              <a:buSzPts val="2800"/>
              <a:buNone/>
            </a:pPr>
            <a:endParaRPr/>
          </a:p>
        </p:txBody>
      </p:sp>
      <p:sp>
        <p:nvSpPr>
          <p:cNvPr id="1111" name="Google Shape;1111;p147"/>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Scan-back</a:t>
            </a:r>
            <a:endParaRPr sz="2000" b="1">
              <a:solidFill>
                <a:srgbClr val="4F81BD"/>
              </a:solidFill>
              <a:latin typeface="Century Gothic"/>
              <a:ea typeface="Century Gothic"/>
              <a:cs typeface="Century Gothic"/>
              <a:sym typeface="Century Gothic"/>
            </a:endParaRPr>
          </a:p>
        </p:txBody>
      </p:sp>
      <p:pic>
        <p:nvPicPr>
          <p:cNvPr id="1112" name="Google Shape;1112;p147"/>
          <p:cNvPicPr preferRelativeResize="0"/>
          <p:nvPr/>
        </p:nvPicPr>
        <p:blipFill>
          <a:blip r:embed="rId3">
            <a:alphaModFix/>
          </a:blip>
          <a:stretch>
            <a:fillRect/>
          </a:stretch>
        </p:blipFill>
        <p:spPr>
          <a:xfrm>
            <a:off x="849775" y="1053525"/>
            <a:ext cx="7444461" cy="38038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148"/>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106</a:t>
            </a:fld>
            <a:endParaRPr sz="1000" b="0">
              <a:solidFill>
                <a:schemeClr val="lt2"/>
              </a:solidFill>
              <a:latin typeface="Tahoma"/>
              <a:ea typeface="Tahoma"/>
              <a:cs typeface="Tahoma"/>
              <a:sym typeface="Tahoma"/>
            </a:endParaRPr>
          </a:p>
        </p:txBody>
      </p:sp>
      <p:sp>
        <p:nvSpPr>
          <p:cNvPr id="1118" name="Google Shape;1118;p148"/>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Earned Discounts</a:t>
            </a:r>
            <a:endParaRPr/>
          </a:p>
        </p:txBody>
      </p:sp>
      <p:sp>
        <p:nvSpPr>
          <p:cNvPr id="1119" name="Google Shape;1119;p148"/>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TAM Earned Discount Calculation</a:t>
            </a:r>
            <a:endParaRPr/>
          </a:p>
          <a:p>
            <a:pPr marL="342900" lvl="0" indent="-165100" algn="l" rtl="0">
              <a:spcBef>
                <a:spcPts val="560"/>
              </a:spcBef>
              <a:spcAft>
                <a:spcPts val="0"/>
              </a:spcAft>
              <a:buSzPts val="2800"/>
              <a:buNone/>
            </a:pPr>
            <a:endParaRPr/>
          </a:p>
        </p:txBody>
      </p:sp>
      <p:sp>
        <p:nvSpPr>
          <p:cNvPr id="1120" name="Google Shape;1120;p148"/>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Allocated Funds</a:t>
            </a:r>
            <a:endParaRPr sz="2000" b="1">
              <a:solidFill>
                <a:srgbClr val="4F81BD"/>
              </a:solidFill>
              <a:latin typeface="Century Gothic"/>
              <a:ea typeface="Century Gothic"/>
              <a:cs typeface="Century Gothic"/>
              <a:sym typeface="Century Gothic"/>
            </a:endParaRPr>
          </a:p>
        </p:txBody>
      </p:sp>
      <p:pic>
        <p:nvPicPr>
          <p:cNvPr id="1121" name="Google Shape;1121;p148"/>
          <p:cNvPicPr preferRelativeResize="0"/>
          <p:nvPr/>
        </p:nvPicPr>
        <p:blipFill>
          <a:blip r:embed="rId3">
            <a:alphaModFix/>
          </a:blip>
          <a:stretch>
            <a:fillRect/>
          </a:stretch>
        </p:blipFill>
        <p:spPr>
          <a:xfrm>
            <a:off x="73599" y="1459925"/>
            <a:ext cx="4365950" cy="1323025"/>
          </a:xfrm>
          <a:prstGeom prst="rect">
            <a:avLst/>
          </a:prstGeom>
          <a:noFill/>
          <a:ln>
            <a:noFill/>
          </a:ln>
        </p:spPr>
      </p:pic>
      <p:pic>
        <p:nvPicPr>
          <p:cNvPr id="1122" name="Google Shape;1122;p148"/>
          <p:cNvPicPr preferRelativeResize="0"/>
          <p:nvPr/>
        </p:nvPicPr>
        <p:blipFill>
          <a:blip r:embed="rId4">
            <a:alphaModFix/>
          </a:blip>
          <a:stretch>
            <a:fillRect/>
          </a:stretch>
        </p:blipFill>
        <p:spPr>
          <a:xfrm>
            <a:off x="2556950" y="2052075"/>
            <a:ext cx="6466391" cy="2577075"/>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149"/>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107</a:t>
            </a:fld>
            <a:endParaRPr sz="1000" b="0">
              <a:solidFill>
                <a:schemeClr val="lt2"/>
              </a:solidFill>
              <a:latin typeface="Tahoma"/>
              <a:ea typeface="Tahoma"/>
              <a:cs typeface="Tahoma"/>
              <a:sym typeface="Tahoma"/>
            </a:endParaRPr>
          </a:p>
        </p:txBody>
      </p:sp>
      <p:sp>
        <p:nvSpPr>
          <p:cNvPr id="1129" name="Google Shape;1129;p149"/>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Accounting</a:t>
            </a:r>
            <a:endParaRPr/>
          </a:p>
        </p:txBody>
      </p:sp>
      <p:sp>
        <p:nvSpPr>
          <p:cNvPr id="1130" name="Google Shape;1130;p149"/>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283209" algn="l" rtl="0">
              <a:spcBef>
                <a:spcPts val="0"/>
              </a:spcBef>
              <a:spcAft>
                <a:spcPts val="0"/>
              </a:spcAft>
              <a:buSzPct val="135766"/>
              <a:buChar char="•"/>
            </a:pPr>
            <a:r>
              <a:rPr lang="en" sz="1957"/>
              <a:t>TAM Accounts</a:t>
            </a:r>
            <a:endParaRPr sz="1957"/>
          </a:p>
          <a:p>
            <a:pPr marL="742950" lvl="1" indent="-233679" algn="l" rtl="0">
              <a:spcBef>
                <a:spcPts val="480"/>
              </a:spcBef>
              <a:spcAft>
                <a:spcPts val="0"/>
              </a:spcAft>
              <a:buSzPct val="136206"/>
              <a:buChar char="–"/>
            </a:pPr>
            <a:r>
              <a:rPr lang="en" sz="1657"/>
              <a:t>Promotion Type + Deal combination</a:t>
            </a:r>
            <a:endParaRPr sz="1657"/>
          </a:p>
          <a:p>
            <a:pPr marL="742950" lvl="1" indent="-233679" algn="l" rtl="0">
              <a:spcBef>
                <a:spcPts val="480"/>
              </a:spcBef>
              <a:spcAft>
                <a:spcPts val="0"/>
              </a:spcAft>
              <a:buSzPct val="136206"/>
              <a:buChar char="–"/>
            </a:pPr>
            <a:r>
              <a:rPr lang="en" sz="1657"/>
              <a:t>Promotion Discount account</a:t>
            </a:r>
            <a:endParaRPr sz="1657"/>
          </a:p>
          <a:p>
            <a:pPr marL="742950" lvl="1" indent="-233679" algn="l" rtl="0">
              <a:spcBef>
                <a:spcPts val="480"/>
              </a:spcBef>
              <a:spcAft>
                <a:spcPts val="0"/>
              </a:spcAft>
              <a:buSzPct val="136206"/>
              <a:buChar char="–"/>
            </a:pPr>
            <a:r>
              <a:rPr lang="en" sz="1657"/>
              <a:t>Higher SA+CC</a:t>
            </a:r>
            <a:endParaRPr sz="1657"/>
          </a:p>
          <a:p>
            <a:pPr marL="742950" lvl="1" indent="-233679" algn="l" rtl="0">
              <a:spcBef>
                <a:spcPts val="480"/>
              </a:spcBef>
              <a:spcAft>
                <a:spcPts val="0"/>
              </a:spcAft>
              <a:buSzPct val="136206"/>
              <a:buChar char="–"/>
            </a:pPr>
            <a:r>
              <a:rPr lang="en" sz="1657"/>
              <a:t>SAFs</a:t>
            </a:r>
            <a:endParaRPr sz="1657"/>
          </a:p>
          <a:p>
            <a:pPr marL="342900" lvl="0" indent="-283209" algn="l" rtl="0">
              <a:spcBef>
                <a:spcPts val="560"/>
              </a:spcBef>
              <a:spcAft>
                <a:spcPts val="0"/>
              </a:spcAft>
              <a:buSzPct val="135766"/>
              <a:buChar char="•"/>
            </a:pPr>
            <a:r>
              <a:rPr lang="en" sz="1957"/>
              <a:t>Sales Accounts</a:t>
            </a:r>
            <a:endParaRPr sz="1957"/>
          </a:p>
          <a:p>
            <a:pPr marL="742950" lvl="1" indent="-233679" algn="l" rtl="0">
              <a:spcBef>
                <a:spcPts val="480"/>
              </a:spcBef>
              <a:spcAft>
                <a:spcPts val="0"/>
              </a:spcAft>
              <a:buSzPct val="136206"/>
              <a:buChar char="–"/>
            </a:pPr>
            <a:r>
              <a:rPr lang="en" sz="1657"/>
              <a:t>Promotion Discount Acct/SA/CC (if no match found within TAM Accounts)</a:t>
            </a:r>
            <a:endParaRPr sz="1657"/>
          </a:p>
          <a:p>
            <a:pPr marL="342900" lvl="0" indent="-283209" algn="l" rtl="0">
              <a:spcBef>
                <a:spcPts val="560"/>
              </a:spcBef>
              <a:spcAft>
                <a:spcPts val="0"/>
              </a:spcAft>
              <a:buSzPct val="135766"/>
              <a:buChar char="•"/>
            </a:pPr>
            <a:r>
              <a:rPr lang="en" sz="1957"/>
              <a:t>Product Lines</a:t>
            </a:r>
            <a:endParaRPr sz="1957"/>
          </a:p>
          <a:p>
            <a:pPr marL="742950" lvl="1" indent="-233679" algn="l" rtl="0">
              <a:spcBef>
                <a:spcPts val="480"/>
              </a:spcBef>
              <a:spcAft>
                <a:spcPts val="0"/>
              </a:spcAft>
              <a:buSzPct val="136206"/>
              <a:buChar char="–"/>
            </a:pPr>
            <a:r>
              <a:rPr lang="en" sz="1657"/>
              <a:t>Promotion Discount Act/SA/CC (if not found within TAM Accounts and Sales Accounts)</a:t>
            </a:r>
            <a:endParaRPr sz="1657"/>
          </a:p>
          <a:p>
            <a:pPr marL="342900" lvl="0" indent="-165100" algn="l" rtl="0">
              <a:spcBef>
                <a:spcPts val="560"/>
              </a:spcBef>
              <a:spcAft>
                <a:spcPts val="0"/>
              </a:spcAft>
              <a:buSzPct val="133333"/>
              <a:buNone/>
            </a:pPr>
            <a:endParaRPr/>
          </a:p>
        </p:txBody>
      </p:sp>
      <p:sp>
        <p:nvSpPr>
          <p:cNvPr id="1131" name="Google Shape;1131;p149"/>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Scan-back</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150"/>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108</a:t>
            </a:fld>
            <a:endParaRPr sz="1000" b="0">
              <a:solidFill>
                <a:schemeClr val="lt2"/>
              </a:solidFill>
              <a:latin typeface="Tahoma"/>
              <a:ea typeface="Tahoma"/>
              <a:cs typeface="Tahoma"/>
              <a:sym typeface="Tahoma"/>
            </a:endParaRPr>
          </a:p>
        </p:txBody>
      </p:sp>
      <p:sp>
        <p:nvSpPr>
          <p:cNvPr id="1137" name="Google Shape;1137;p150"/>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Suggested Hands-On Exercise: Scan-back</a:t>
            </a:r>
            <a:endParaRPr/>
          </a:p>
        </p:txBody>
      </p:sp>
      <p:sp>
        <p:nvSpPr>
          <p:cNvPr id="1138" name="Google Shape;1138;p150"/>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fontScale="92500"/>
          </a:bodyPr>
          <a:lstStyle/>
          <a:p>
            <a:pPr marL="342900" lvl="0" indent="-329565" algn="l" rtl="0">
              <a:spcBef>
                <a:spcPts val="0"/>
              </a:spcBef>
              <a:spcAft>
                <a:spcPts val="0"/>
              </a:spcAft>
              <a:buSzPct val="133333"/>
              <a:buChar char="•"/>
            </a:pPr>
            <a:r>
              <a:rPr lang="en" dirty="0"/>
              <a:t>Hands-on</a:t>
            </a:r>
            <a:endParaRPr dirty="0"/>
          </a:p>
          <a:p>
            <a:pPr marL="742950" lvl="1" indent="-274319" algn="l" rtl="0">
              <a:spcBef>
                <a:spcPts val="480"/>
              </a:spcBef>
              <a:spcAft>
                <a:spcPts val="0"/>
              </a:spcAft>
              <a:buSzPct val="133333"/>
              <a:buChar char="–"/>
            </a:pPr>
            <a:r>
              <a:rPr lang="en" dirty="0"/>
              <a:t>Create a Scan-back Promotion</a:t>
            </a:r>
            <a:endParaRPr dirty="0"/>
          </a:p>
          <a:p>
            <a:pPr marL="1371600" lvl="2" indent="-316706" algn="l" rtl="0">
              <a:spcBef>
                <a:spcPts val="480"/>
              </a:spcBef>
              <a:spcAft>
                <a:spcPts val="0"/>
              </a:spcAft>
              <a:buSzPct val="100000"/>
              <a:buChar char="–"/>
            </a:pPr>
            <a:r>
              <a:rPr lang="en" dirty="0"/>
              <a:t>Promotion Type = Product Launch</a:t>
            </a:r>
            <a:endParaRPr dirty="0"/>
          </a:p>
          <a:p>
            <a:pPr marL="1371600" lvl="2" indent="-316706" algn="l" rtl="0">
              <a:spcBef>
                <a:spcPts val="480"/>
              </a:spcBef>
              <a:spcAft>
                <a:spcPts val="0"/>
              </a:spcAft>
              <a:buSzPct val="100000"/>
              <a:buChar char="–"/>
            </a:pPr>
            <a:r>
              <a:rPr lang="en" dirty="0"/>
              <a:t>Buy Start/End Dates = Current date/Three months ahead</a:t>
            </a:r>
            <a:endParaRPr dirty="0"/>
          </a:p>
          <a:p>
            <a:pPr marL="1371600" lvl="2" indent="-316706" algn="l" rtl="0">
              <a:spcBef>
                <a:spcPts val="480"/>
              </a:spcBef>
              <a:spcAft>
                <a:spcPts val="0"/>
              </a:spcAft>
              <a:buSzPct val="100000"/>
              <a:buChar char="–"/>
            </a:pPr>
            <a:r>
              <a:rPr lang="en" dirty="0"/>
              <a:t>Entity = 10USACO</a:t>
            </a:r>
            <a:endParaRPr dirty="0"/>
          </a:p>
          <a:p>
            <a:pPr marL="1371600" lvl="2" indent="-316706" algn="l" rtl="0">
              <a:spcBef>
                <a:spcPts val="480"/>
              </a:spcBef>
              <a:spcAft>
                <a:spcPts val="0"/>
              </a:spcAft>
              <a:buSzPct val="100000"/>
              <a:buChar char="–"/>
            </a:pPr>
            <a:r>
              <a:rPr lang="en" dirty="0"/>
              <a:t>Customer = 11C5000</a:t>
            </a:r>
            <a:endParaRPr dirty="0"/>
          </a:p>
          <a:p>
            <a:pPr marL="1371600" lvl="2" indent="-316706" algn="l" rtl="0">
              <a:spcBef>
                <a:spcPts val="480"/>
              </a:spcBef>
              <a:spcAft>
                <a:spcPts val="0"/>
              </a:spcAft>
              <a:buSzPct val="100000"/>
              <a:buChar char="–"/>
            </a:pPr>
            <a:r>
              <a:rPr lang="en" dirty="0"/>
              <a:t>In Deal Details:</a:t>
            </a:r>
            <a:endParaRPr dirty="0"/>
          </a:p>
          <a:p>
            <a:pPr marL="1828800" lvl="3" indent="-316706" algn="l" rtl="0">
              <a:spcBef>
                <a:spcPts val="480"/>
              </a:spcBef>
              <a:spcAft>
                <a:spcPts val="0"/>
              </a:spcAft>
              <a:buSzPct val="100000"/>
              <a:buChar char="–"/>
            </a:pPr>
            <a:r>
              <a:rPr lang="en" dirty="0"/>
              <a:t>In Deal Values: Discount Amount = 10.00, Default Planned Qty = 100</a:t>
            </a:r>
            <a:endParaRPr dirty="0"/>
          </a:p>
          <a:p>
            <a:pPr marL="1828800" lvl="3" indent="-316706" algn="l" rtl="0">
              <a:spcBef>
                <a:spcPts val="480"/>
              </a:spcBef>
              <a:spcAft>
                <a:spcPts val="0"/>
              </a:spcAft>
              <a:buSzPct val="100000"/>
              <a:buChar char="–"/>
            </a:pPr>
            <a:r>
              <a:rPr lang="en" dirty="0"/>
              <a:t>In Item Values: Item = 02003 </a:t>
            </a:r>
            <a:endParaRPr dirty="0"/>
          </a:p>
          <a:p>
            <a:pPr marL="742950" lvl="1" indent="-274319">
              <a:spcBef>
                <a:spcPts val="480"/>
              </a:spcBef>
              <a:buSzPct val="133333"/>
            </a:pPr>
            <a:r>
              <a:rPr lang="en" dirty="0" smtClean="0"/>
              <a:t>Run the TAM Earned Discount Calculation program for earned discount type Promotion-Scan-back</a:t>
            </a:r>
          </a:p>
          <a:p>
            <a:pPr marL="742950" lvl="1" indent="-274319" algn="l" rtl="0">
              <a:spcBef>
                <a:spcPts val="480"/>
              </a:spcBef>
              <a:spcAft>
                <a:spcPts val="0"/>
              </a:spcAft>
              <a:buSzPct val="133333"/>
              <a:buChar char="–"/>
            </a:pPr>
            <a:r>
              <a:rPr lang="en" dirty="0" smtClean="0"/>
              <a:t>Generate Claim</a:t>
            </a:r>
            <a:endParaRPr dirty="0" smtClean="0"/>
          </a:p>
          <a:p>
            <a:pPr marL="742950" lvl="1" indent="-274319" algn="l" rtl="0">
              <a:spcBef>
                <a:spcPts val="480"/>
              </a:spcBef>
              <a:spcAft>
                <a:spcPts val="0"/>
              </a:spcAft>
              <a:buSzPct val="133333"/>
              <a:buChar char="–"/>
            </a:pPr>
            <a:r>
              <a:rPr lang="en" dirty="0" smtClean="0"/>
              <a:t>Drill-down </a:t>
            </a:r>
            <a:r>
              <a:rPr lang="en" dirty="0"/>
              <a:t>to Earned Discounts</a:t>
            </a:r>
            <a:endParaRPr dirty="0"/>
          </a:p>
          <a:p>
            <a:pPr marL="742950" lvl="1" indent="-285750" algn="l" rtl="0">
              <a:spcBef>
                <a:spcPts val="480"/>
              </a:spcBef>
              <a:spcAft>
                <a:spcPts val="0"/>
              </a:spcAft>
              <a:buSzPct val="133333"/>
              <a:buNone/>
            </a:pPr>
            <a:endParaRPr dirty="0"/>
          </a:p>
        </p:txBody>
      </p:sp>
      <p:sp>
        <p:nvSpPr>
          <p:cNvPr id="1139" name="Google Shape;1139;p150"/>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151"/>
          <p:cNvSpPr txBox="1">
            <a:spLocks noGrp="1"/>
          </p:cNvSpPr>
          <p:nvPr>
            <p:ph type="body" idx="1"/>
          </p:nvPr>
        </p:nvSpPr>
        <p:spPr>
          <a:xfrm>
            <a:off x="455243" y="1928479"/>
            <a:ext cx="8229600" cy="196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000"/>
              <a:buFont typeface="Century Gothic"/>
              <a:buNone/>
            </a:pPr>
            <a:endParaRPr/>
          </a:p>
          <a:p>
            <a:pPr marL="0" lvl="0" indent="0" algn="l" rtl="0">
              <a:spcBef>
                <a:spcPts val="400"/>
              </a:spcBef>
              <a:spcAft>
                <a:spcPts val="0"/>
              </a:spcAft>
              <a:buSzPts val="2000"/>
              <a:buFont typeface="Century Gothic"/>
              <a:buNone/>
            </a:pPr>
            <a:endParaRPr/>
          </a:p>
        </p:txBody>
      </p:sp>
      <p:sp>
        <p:nvSpPr>
          <p:cNvPr id="1146" name="Google Shape;1146;p151"/>
          <p:cNvSpPr txBox="1">
            <a:spLocks noGrp="1"/>
          </p:cNvSpPr>
          <p:nvPr>
            <p:ph type="title"/>
          </p:nvPr>
        </p:nvSpPr>
        <p:spPr>
          <a:xfrm>
            <a:off x="455243" y="1472750"/>
            <a:ext cx="8229600" cy="456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latin typeface="Century Gothic"/>
                <a:ea typeface="Century Gothic"/>
                <a:cs typeface="Century Gothic"/>
                <a:sym typeface="Century Gothic"/>
              </a:rPr>
              <a:t>Deductions</a:t>
            </a:r>
            <a:endParaRPr/>
          </a:p>
        </p:txBody>
      </p:sp>
      <p:sp>
        <p:nvSpPr>
          <p:cNvPr id="1147" name="Google Shape;1147;p151"/>
          <p:cNvSpPr txBox="1">
            <a:spLocks noGrp="1"/>
          </p:cNvSpPr>
          <p:nvPr>
            <p:ph type="body" idx="2"/>
          </p:nvPr>
        </p:nvSpPr>
        <p:spPr>
          <a:xfrm>
            <a:off x="455243" y="1231964"/>
            <a:ext cx="8229600" cy="241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Font typeface="Century Gothic"/>
              <a:buNone/>
            </a:pPr>
            <a:r>
              <a:rPr lang="en"/>
              <a:t>Trade Activity Management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3"/>
          <p:cNvSpPr txBox="1">
            <a:spLocks noGrp="1"/>
          </p:cNvSpPr>
          <p:nvPr>
            <p:ph type="body" idx="1"/>
          </p:nvPr>
        </p:nvSpPr>
        <p:spPr>
          <a:xfrm>
            <a:off x="314325" y="878674"/>
            <a:ext cx="8515200" cy="3117000"/>
          </a:xfrm>
          <a:prstGeom prst="rect">
            <a:avLst/>
          </a:prstGeom>
          <a:noFill/>
          <a:ln>
            <a:noFill/>
          </a:ln>
        </p:spPr>
        <p:txBody>
          <a:bodyPr spcFirstLastPara="1" wrap="square" lIns="91425" tIns="45700" rIns="91425" bIns="45700" anchor="t" anchorCtr="0">
            <a:noAutofit/>
          </a:bodyPr>
          <a:lstStyle/>
          <a:p>
            <a:pPr marL="342900" lvl="0" indent="-266700" algn="l" rtl="0">
              <a:spcBef>
                <a:spcPts val="0"/>
              </a:spcBef>
              <a:spcAft>
                <a:spcPts val="0"/>
              </a:spcAft>
              <a:buClr>
                <a:schemeClr val="dk2"/>
              </a:buClr>
              <a:buSzPts val="1600"/>
              <a:buChar char="•"/>
            </a:pPr>
            <a:r>
              <a:rPr lang="en" sz="1425" b="1">
                <a:solidFill>
                  <a:schemeClr val="dk2"/>
                </a:solidFill>
              </a:rPr>
              <a:t>Order Entry/Invoice Post</a:t>
            </a:r>
            <a:endParaRPr sz="1425" b="1">
              <a:solidFill>
                <a:schemeClr val="dk2"/>
              </a:solidFill>
            </a:endParaRPr>
          </a:p>
          <a:p>
            <a:pPr marL="742950" lvl="1" indent="-222250" algn="l" rtl="0">
              <a:spcBef>
                <a:spcPts val="480"/>
              </a:spcBef>
              <a:spcAft>
                <a:spcPts val="0"/>
              </a:spcAft>
              <a:buClr>
                <a:schemeClr val="dk2"/>
              </a:buClr>
              <a:buSzPts val="1400"/>
              <a:buChar char="–"/>
            </a:pPr>
            <a:r>
              <a:rPr lang="en" sz="1400">
                <a:solidFill>
                  <a:schemeClr val="dk2"/>
                </a:solidFill>
              </a:rPr>
              <a:t>Price Lists for immediate discounts</a:t>
            </a:r>
            <a:endParaRPr sz="1400">
              <a:solidFill>
                <a:schemeClr val="dk2"/>
              </a:solidFill>
            </a:endParaRPr>
          </a:p>
          <a:p>
            <a:pPr marL="742950" lvl="1" indent="-222250" algn="l" rtl="0">
              <a:spcBef>
                <a:spcPts val="480"/>
              </a:spcBef>
              <a:spcAft>
                <a:spcPts val="0"/>
              </a:spcAft>
              <a:buClr>
                <a:schemeClr val="dk2"/>
              </a:buClr>
              <a:buSzPts val="1400"/>
              <a:buChar char="–"/>
            </a:pPr>
            <a:r>
              <a:rPr lang="en" sz="1400">
                <a:solidFill>
                  <a:schemeClr val="dk2"/>
                </a:solidFill>
              </a:rPr>
              <a:t>Bonus Goods</a:t>
            </a:r>
            <a:endParaRPr sz="1400">
              <a:solidFill>
                <a:schemeClr val="dk2"/>
              </a:solidFill>
            </a:endParaRPr>
          </a:p>
          <a:p>
            <a:pPr marL="342900" lvl="0" indent="-266700" algn="l" rtl="0">
              <a:spcBef>
                <a:spcPts val="560"/>
              </a:spcBef>
              <a:spcAft>
                <a:spcPts val="0"/>
              </a:spcAft>
              <a:buClr>
                <a:schemeClr val="dk2"/>
              </a:buClr>
              <a:buSzPts val="1600"/>
              <a:buChar char="•"/>
            </a:pPr>
            <a:r>
              <a:rPr lang="en" sz="1425" b="1">
                <a:solidFill>
                  <a:schemeClr val="dk2"/>
                </a:solidFill>
              </a:rPr>
              <a:t>Accruals</a:t>
            </a:r>
            <a:endParaRPr sz="1425" b="1">
              <a:solidFill>
                <a:schemeClr val="dk2"/>
              </a:solidFill>
            </a:endParaRPr>
          </a:p>
          <a:p>
            <a:pPr marL="914400" lvl="1" indent="-319087" algn="l" rtl="0">
              <a:spcBef>
                <a:spcPts val="560"/>
              </a:spcBef>
              <a:spcAft>
                <a:spcPts val="0"/>
              </a:spcAft>
              <a:buClr>
                <a:schemeClr val="dk2"/>
              </a:buClr>
              <a:buSzPts val="1425"/>
              <a:buChar char="–"/>
            </a:pPr>
            <a:r>
              <a:rPr lang="en" sz="1425">
                <a:solidFill>
                  <a:schemeClr val="dk2"/>
                </a:solidFill>
              </a:rPr>
              <a:t>Unclaimed deferred discounts, allocated funds and scan-backs</a:t>
            </a:r>
            <a:endParaRPr sz="1425">
              <a:solidFill>
                <a:schemeClr val="dk2"/>
              </a:solidFill>
            </a:endParaRPr>
          </a:p>
          <a:p>
            <a:pPr marL="914400" lvl="1" indent="-319087" algn="l" rtl="0">
              <a:spcBef>
                <a:spcPts val="560"/>
              </a:spcBef>
              <a:spcAft>
                <a:spcPts val="0"/>
              </a:spcAft>
              <a:buClr>
                <a:schemeClr val="dk2"/>
              </a:buClr>
              <a:buSzPts val="1425"/>
              <a:buChar char="–"/>
            </a:pPr>
            <a:r>
              <a:rPr lang="en" sz="1425">
                <a:solidFill>
                  <a:schemeClr val="dk2"/>
                </a:solidFill>
              </a:rPr>
              <a:t>Monthly, reversing journal entries</a:t>
            </a:r>
            <a:endParaRPr sz="1425">
              <a:solidFill>
                <a:schemeClr val="dk2"/>
              </a:solidFill>
            </a:endParaRPr>
          </a:p>
          <a:p>
            <a:pPr marL="342900" lvl="0" indent="-266700" algn="l" rtl="0">
              <a:spcBef>
                <a:spcPts val="560"/>
              </a:spcBef>
              <a:spcAft>
                <a:spcPts val="0"/>
              </a:spcAft>
              <a:buClr>
                <a:schemeClr val="dk2"/>
              </a:buClr>
              <a:buSzPts val="1600"/>
              <a:buChar char="•"/>
            </a:pPr>
            <a:r>
              <a:rPr lang="en" sz="1425" b="1">
                <a:solidFill>
                  <a:schemeClr val="dk2"/>
                </a:solidFill>
              </a:rPr>
              <a:t>Claims</a:t>
            </a:r>
            <a:endParaRPr sz="1425" b="1">
              <a:solidFill>
                <a:schemeClr val="dk2"/>
              </a:solidFill>
            </a:endParaRPr>
          </a:p>
          <a:p>
            <a:pPr marL="742950" lvl="1" indent="-222250" algn="l" rtl="0">
              <a:spcBef>
                <a:spcPts val="480"/>
              </a:spcBef>
              <a:spcAft>
                <a:spcPts val="0"/>
              </a:spcAft>
              <a:buClr>
                <a:schemeClr val="dk2"/>
              </a:buClr>
              <a:buSzPts val="1400"/>
              <a:buChar char="–"/>
            </a:pPr>
            <a:r>
              <a:rPr lang="en" sz="1400">
                <a:solidFill>
                  <a:schemeClr val="dk2"/>
                </a:solidFill>
              </a:rPr>
              <a:t>Manual claim entry upon customer request</a:t>
            </a:r>
            <a:endParaRPr sz="1400">
              <a:solidFill>
                <a:schemeClr val="dk2"/>
              </a:solidFill>
            </a:endParaRPr>
          </a:p>
          <a:p>
            <a:pPr marL="742950" lvl="1" indent="-222250" algn="l" rtl="0">
              <a:spcBef>
                <a:spcPts val="480"/>
              </a:spcBef>
              <a:spcAft>
                <a:spcPts val="0"/>
              </a:spcAft>
              <a:buClr>
                <a:schemeClr val="dk2"/>
              </a:buClr>
              <a:buSzPts val="1400"/>
              <a:buChar char="–"/>
            </a:pPr>
            <a:r>
              <a:rPr lang="en" sz="1400">
                <a:solidFill>
                  <a:schemeClr val="dk2"/>
                </a:solidFill>
              </a:rPr>
              <a:t>Automated Claim Generation for promotions based on setting in promotional deal</a:t>
            </a:r>
            <a:endParaRPr sz="1400">
              <a:solidFill>
                <a:schemeClr val="dk2"/>
              </a:solidFill>
            </a:endParaRPr>
          </a:p>
          <a:p>
            <a:pPr marL="742950" lvl="1" indent="-222250" algn="l" rtl="0">
              <a:spcBef>
                <a:spcPts val="480"/>
              </a:spcBef>
              <a:spcAft>
                <a:spcPts val="0"/>
              </a:spcAft>
              <a:buClr>
                <a:schemeClr val="dk2"/>
              </a:buClr>
              <a:buSzPts val="1400"/>
              <a:buChar char="–"/>
            </a:pPr>
            <a:r>
              <a:rPr lang="en" sz="1400">
                <a:solidFill>
                  <a:schemeClr val="dk2"/>
                </a:solidFill>
              </a:rPr>
              <a:t>Customer Credit Notes/ Supplier Invoices</a:t>
            </a:r>
            <a:endParaRPr sz="1400">
              <a:solidFill>
                <a:schemeClr val="dk2"/>
              </a:solidFill>
            </a:endParaRPr>
          </a:p>
        </p:txBody>
      </p:sp>
      <p:sp>
        <p:nvSpPr>
          <p:cNvPr id="321" name="Google Shape;321;p53"/>
          <p:cNvSpPr txBox="1">
            <a:spLocks noGrp="1"/>
          </p:cNvSpPr>
          <p:nvPr>
            <p:ph type="title"/>
          </p:nvPr>
        </p:nvSpPr>
        <p:spPr>
          <a:xfrm>
            <a:off x="314325" y="383031"/>
            <a:ext cx="8515200" cy="2571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4E4E4E"/>
              </a:buClr>
              <a:buSzPct val="133333"/>
              <a:buFont typeface="Century Gothic"/>
              <a:buNone/>
            </a:pPr>
            <a:r>
              <a:rPr lang="en"/>
              <a:t>Promotion Discount timing</a:t>
            </a:r>
            <a:endParaRPr/>
          </a:p>
        </p:txBody>
      </p:sp>
      <p:sp>
        <p:nvSpPr>
          <p:cNvPr id="322" name="Google Shape;322;p53"/>
          <p:cNvSpPr txBox="1">
            <a:spLocks noGrp="1"/>
          </p:cNvSpPr>
          <p:nvPr>
            <p:ph type="body" idx="2"/>
          </p:nvPr>
        </p:nvSpPr>
        <p:spPr>
          <a:xfrm>
            <a:off x="314325" y="114300"/>
            <a:ext cx="8515200" cy="205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None/>
            </a:pPr>
            <a:r>
              <a:rPr lang="en"/>
              <a:t>Trade Activity Management</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152"/>
          <p:cNvSpPr txBox="1">
            <a:spLocks noGrp="1"/>
          </p:cNvSpPr>
          <p:nvPr>
            <p:ph type="body" idx="1"/>
          </p:nvPr>
        </p:nvSpPr>
        <p:spPr>
          <a:xfrm>
            <a:off x="457200" y="1036783"/>
            <a:ext cx="8229600" cy="3545100"/>
          </a:xfrm>
          <a:prstGeom prst="rect">
            <a:avLst/>
          </a:prstGeom>
          <a:noFill/>
          <a:ln>
            <a:noFill/>
          </a:ln>
        </p:spPr>
        <p:txBody>
          <a:bodyPr spcFirstLastPara="1" wrap="square" lIns="91425" tIns="45700" rIns="91425" bIns="45700" anchor="t" anchorCtr="0">
            <a:normAutofit/>
          </a:bodyPr>
          <a:lstStyle/>
          <a:p>
            <a:pPr marL="342900" lvl="0" indent="-342900" algn="l" rtl="0">
              <a:spcBef>
                <a:spcPts val="560"/>
              </a:spcBef>
              <a:spcAft>
                <a:spcPts val="0"/>
              </a:spcAft>
              <a:buSzPts val="2800"/>
              <a:buAutoNum type="arabicPeriod"/>
            </a:pPr>
            <a:r>
              <a:rPr lang="en"/>
              <a:t>Create the standard deduction from the AR payment</a:t>
            </a:r>
            <a:endParaRPr/>
          </a:p>
          <a:p>
            <a:pPr marL="342900" lvl="0" indent="-342900" algn="l" rtl="0">
              <a:spcBef>
                <a:spcPts val="560"/>
              </a:spcBef>
              <a:spcAft>
                <a:spcPts val="0"/>
              </a:spcAft>
              <a:buSzPts val="2800"/>
              <a:buAutoNum type="arabicPeriod"/>
            </a:pPr>
            <a:r>
              <a:rPr lang="en"/>
              <a:t>Approve the deduction for credit in Deductions (via Edit, or by using the Review action)</a:t>
            </a:r>
            <a:endParaRPr/>
          </a:p>
          <a:p>
            <a:pPr marL="342900" lvl="0" indent="-342900" algn="l" rtl="0">
              <a:spcBef>
                <a:spcPts val="560"/>
              </a:spcBef>
              <a:spcAft>
                <a:spcPts val="0"/>
              </a:spcAft>
              <a:buSzPts val="2800"/>
              <a:buAutoNum type="arabicPeriod"/>
            </a:pPr>
            <a:r>
              <a:rPr lang="en"/>
              <a:t>Enter the claim in TAM Claims to apply against earned discounts and create the credit memo </a:t>
            </a:r>
            <a:endParaRPr/>
          </a:p>
          <a:p>
            <a:pPr marL="342900" lvl="0" indent="-342900" algn="l" rtl="0">
              <a:spcBef>
                <a:spcPts val="560"/>
              </a:spcBef>
              <a:spcAft>
                <a:spcPts val="0"/>
              </a:spcAft>
              <a:buSzPts val="2800"/>
              <a:buAutoNum type="arabicPeriod"/>
            </a:pPr>
            <a:r>
              <a:rPr lang="en"/>
              <a:t>Apply the credit memo to the deduction in Open Item Adjustments</a:t>
            </a:r>
            <a:endParaRPr/>
          </a:p>
          <a:p>
            <a:pPr marL="457200" lvl="0" indent="0" algn="l" rtl="0">
              <a:spcBef>
                <a:spcPts val="560"/>
              </a:spcBef>
              <a:spcAft>
                <a:spcPts val="0"/>
              </a:spcAft>
              <a:buNone/>
            </a:pPr>
            <a:endParaRPr/>
          </a:p>
        </p:txBody>
      </p:sp>
      <p:sp>
        <p:nvSpPr>
          <p:cNvPr id="1154" name="Google Shape;1154;p152"/>
          <p:cNvSpPr txBox="1">
            <a:spLocks noGrp="1"/>
          </p:cNvSpPr>
          <p:nvPr>
            <p:ph type="title"/>
          </p:nvPr>
        </p:nvSpPr>
        <p:spPr>
          <a:xfrm>
            <a:off x="314325" y="383031"/>
            <a:ext cx="8515200" cy="2571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4E4E4E"/>
              </a:buClr>
              <a:buSzPct val="133333"/>
              <a:buFont typeface="Century Gothic"/>
              <a:buNone/>
            </a:pPr>
            <a:r>
              <a:rPr lang="en"/>
              <a:t>Functional Training: TAM Deductions</a:t>
            </a:r>
            <a:endParaRPr/>
          </a:p>
        </p:txBody>
      </p:sp>
      <p:sp>
        <p:nvSpPr>
          <p:cNvPr id="1155" name="Google Shape;1155;p152"/>
          <p:cNvSpPr txBox="1">
            <a:spLocks noGrp="1"/>
          </p:cNvSpPr>
          <p:nvPr>
            <p:ph type="body" idx="2"/>
          </p:nvPr>
        </p:nvSpPr>
        <p:spPr>
          <a:xfrm>
            <a:off x="314325" y="114300"/>
            <a:ext cx="8515200" cy="205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Font typeface="Century Gothic"/>
              <a:buNone/>
            </a:pPr>
            <a:r>
              <a:rPr lang="en"/>
              <a:t>Trade Activity Management</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153"/>
          <p:cNvSpPr txBox="1">
            <a:spLocks noGrp="1"/>
          </p:cNvSpPr>
          <p:nvPr>
            <p:ph type="body" idx="2"/>
          </p:nvPr>
        </p:nvSpPr>
        <p:spPr>
          <a:xfrm>
            <a:off x="314325" y="152400"/>
            <a:ext cx="8515200" cy="274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Trade Activity Management</a:t>
            </a:r>
            <a:endParaRPr/>
          </a:p>
        </p:txBody>
      </p:sp>
      <p:sp>
        <p:nvSpPr>
          <p:cNvPr id="1161" name="Google Shape;1161;p153"/>
          <p:cNvSpPr txBox="1">
            <a:spLocks noGrp="1"/>
          </p:cNvSpPr>
          <p:nvPr>
            <p:ph type="title"/>
          </p:nvPr>
        </p:nvSpPr>
        <p:spPr>
          <a:xfrm>
            <a:off x="314325" y="510708"/>
            <a:ext cx="8515200" cy="342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Customer Payments</a:t>
            </a:r>
            <a:endParaRPr/>
          </a:p>
        </p:txBody>
      </p:sp>
      <p:pic>
        <p:nvPicPr>
          <p:cNvPr id="1162" name="Google Shape;1162;p153"/>
          <p:cNvPicPr preferRelativeResize="0"/>
          <p:nvPr/>
        </p:nvPicPr>
        <p:blipFill>
          <a:blip r:embed="rId3">
            <a:alphaModFix/>
          </a:blip>
          <a:stretch>
            <a:fillRect/>
          </a:stretch>
        </p:blipFill>
        <p:spPr>
          <a:xfrm>
            <a:off x="248375" y="937700"/>
            <a:ext cx="6494824" cy="3103726"/>
          </a:xfrm>
          <a:prstGeom prst="rect">
            <a:avLst/>
          </a:prstGeom>
          <a:noFill/>
          <a:ln>
            <a:noFill/>
          </a:ln>
        </p:spPr>
      </p:pic>
      <p:pic>
        <p:nvPicPr>
          <p:cNvPr id="1163" name="Google Shape;1163;p153"/>
          <p:cNvPicPr preferRelativeResize="0"/>
          <p:nvPr/>
        </p:nvPicPr>
        <p:blipFill>
          <a:blip r:embed="rId4">
            <a:alphaModFix/>
          </a:blip>
          <a:stretch>
            <a:fillRect/>
          </a:stretch>
        </p:blipFill>
        <p:spPr>
          <a:xfrm>
            <a:off x="5278950" y="1767400"/>
            <a:ext cx="3550575" cy="2783275"/>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154"/>
          <p:cNvSpPr txBox="1">
            <a:spLocks noGrp="1"/>
          </p:cNvSpPr>
          <p:nvPr>
            <p:ph type="body" idx="2"/>
          </p:nvPr>
        </p:nvSpPr>
        <p:spPr>
          <a:xfrm>
            <a:off x="314325" y="152400"/>
            <a:ext cx="8515200" cy="274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Trade Activity Management</a:t>
            </a:r>
            <a:endParaRPr/>
          </a:p>
        </p:txBody>
      </p:sp>
      <p:sp>
        <p:nvSpPr>
          <p:cNvPr id="1169" name="Google Shape;1169;p154"/>
          <p:cNvSpPr txBox="1">
            <a:spLocks noGrp="1"/>
          </p:cNvSpPr>
          <p:nvPr>
            <p:ph type="title"/>
          </p:nvPr>
        </p:nvSpPr>
        <p:spPr>
          <a:xfrm>
            <a:off x="314325" y="510708"/>
            <a:ext cx="8515200" cy="342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Deductions</a:t>
            </a:r>
            <a:endParaRPr/>
          </a:p>
        </p:txBody>
      </p:sp>
      <p:pic>
        <p:nvPicPr>
          <p:cNvPr id="1170" name="Google Shape;1170;p154"/>
          <p:cNvPicPr preferRelativeResize="0"/>
          <p:nvPr/>
        </p:nvPicPr>
        <p:blipFill>
          <a:blip r:embed="rId3">
            <a:alphaModFix/>
          </a:blip>
          <a:stretch>
            <a:fillRect/>
          </a:stretch>
        </p:blipFill>
        <p:spPr>
          <a:xfrm>
            <a:off x="589138" y="1111112"/>
            <a:ext cx="7965575" cy="2921276"/>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155"/>
          <p:cNvSpPr txBox="1">
            <a:spLocks noGrp="1"/>
          </p:cNvSpPr>
          <p:nvPr>
            <p:ph type="body" idx="2"/>
          </p:nvPr>
        </p:nvSpPr>
        <p:spPr>
          <a:xfrm>
            <a:off x="314325" y="152400"/>
            <a:ext cx="8515200" cy="274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Trade Activity Management</a:t>
            </a:r>
            <a:endParaRPr/>
          </a:p>
        </p:txBody>
      </p:sp>
      <p:sp>
        <p:nvSpPr>
          <p:cNvPr id="1176" name="Google Shape;1176;p155"/>
          <p:cNvSpPr txBox="1">
            <a:spLocks noGrp="1"/>
          </p:cNvSpPr>
          <p:nvPr>
            <p:ph type="title"/>
          </p:nvPr>
        </p:nvSpPr>
        <p:spPr>
          <a:xfrm>
            <a:off x="314325" y="510708"/>
            <a:ext cx="8515200" cy="342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TAM Claims - From Deductions Drilldown Links</a:t>
            </a:r>
            <a:endParaRPr/>
          </a:p>
        </p:txBody>
      </p:sp>
      <p:pic>
        <p:nvPicPr>
          <p:cNvPr id="1177" name="Google Shape;1177;p155"/>
          <p:cNvPicPr preferRelativeResize="0"/>
          <p:nvPr/>
        </p:nvPicPr>
        <p:blipFill>
          <a:blip r:embed="rId3">
            <a:alphaModFix/>
          </a:blip>
          <a:stretch>
            <a:fillRect/>
          </a:stretch>
        </p:blipFill>
        <p:spPr>
          <a:xfrm>
            <a:off x="974538" y="1171576"/>
            <a:ext cx="7194924" cy="3577601"/>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156"/>
          <p:cNvSpPr txBox="1">
            <a:spLocks noGrp="1"/>
          </p:cNvSpPr>
          <p:nvPr>
            <p:ph type="body" idx="2"/>
          </p:nvPr>
        </p:nvSpPr>
        <p:spPr>
          <a:xfrm>
            <a:off x="314325" y="152400"/>
            <a:ext cx="8515200" cy="274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Trade Activity Management</a:t>
            </a:r>
            <a:endParaRPr/>
          </a:p>
        </p:txBody>
      </p:sp>
      <p:sp>
        <p:nvSpPr>
          <p:cNvPr id="1183" name="Google Shape;1183;p156"/>
          <p:cNvSpPr txBox="1">
            <a:spLocks noGrp="1"/>
          </p:cNvSpPr>
          <p:nvPr>
            <p:ph type="title"/>
          </p:nvPr>
        </p:nvSpPr>
        <p:spPr>
          <a:xfrm>
            <a:off x="314325" y="510708"/>
            <a:ext cx="8515200" cy="342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TAM Claims - Create the Customer Credit Note</a:t>
            </a:r>
            <a:endParaRPr/>
          </a:p>
        </p:txBody>
      </p:sp>
      <p:pic>
        <p:nvPicPr>
          <p:cNvPr id="1184" name="Google Shape;1184;p156"/>
          <p:cNvPicPr preferRelativeResize="0"/>
          <p:nvPr/>
        </p:nvPicPr>
        <p:blipFill>
          <a:blip r:embed="rId3">
            <a:alphaModFix/>
          </a:blip>
          <a:stretch>
            <a:fillRect/>
          </a:stretch>
        </p:blipFill>
        <p:spPr>
          <a:xfrm>
            <a:off x="1164238" y="1127276"/>
            <a:ext cx="6815524" cy="35348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157"/>
          <p:cNvSpPr txBox="1">
            <a:spLocks noGrp="1"/>
          </p:cNvSpPr>
          <p:nvPr>
            <p:ph type="body" idx="2"/>
          </p:nvPr>
        </p:nvSpPr>
        <p:spPr>
          <a:xfrm>
            <a:off x="314325" y="152400"/>
            <a:ext cx="8515200" cy="274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Trade Activity Management</a:t>
            </a:r>
            <a:endParaRPr/>
          </a:p>
        </p:txBody>
      </p:sp>
      <p:sp>
        <p:nvSpPr>
          <p:cNvPr id="1190" name="Google Shape;1190;p157"/>
          <p:cNvSpPr txBox="1">
            <a:spLocks noGrp="1"/>
          </p:cNvSpPr>
          <p:nvPr>
            <p:ph type="title"/>
          </p:nvPr>
        </p:nvSpPr>
        <p:spPr>
          <a:xfrm>
            <a:off x="314325" y="510708"/>
            <a:ext cx="8515200" cy="342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Open Item Adjustments</a:t>
            </a:r>
            <a:endParaRPr/>
          </a:p>
        </p:txBody>
      </p:sp>
      <p:pic>
        <p:nvPicPr>
          <p:cNvPr id="1191" name="Google Shape;1191;p157"/>
          <p:cNvPicPr preferRelativeResize="0"/>
          <p:nvPr/>
        </p:nvPicPr>
        <p:blipFill>
          <a:blip r:embed="rId3">
            <a:alphaModFix/>
          </a:blip>
          <a:stretch>
            <a:fillRect/>
          </a:stretch>
        </p:blipFill>
        <p:spPr>
          <a:xfrm>
            <a:off x="585813" y="1013125"/>
            <a:ext cx="7901024" cy="373845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158"/>
          <p:cNvSpPr txBox="1">
            <a:spLocks noGrp="1"/>
          </p:cNvSpPr>
          <p:nvPr>
            <p:ph type="body" idx="1"/>
          </p:nvPr>
        </p:nvSpPr>
        <p:spPr>
          <a:xfrm>
            <a:off x="455243" y="1928479"/>
            <a:ext cx="8229600" cy="196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000"/>
              <a:buFont typeface="Century Gothic"/>
              <a:buNone/>
            </a:pPr>
            <a:endParaRPr/>
          </a:p>
        </p:txBody>
      </p:sp>
      <p:sp>
        <p:nvSpPr>
          <p:cNvPr id="1198" name="Google Shape;1198;p158"/>
          <p:cNvSpPr txBox="1">
            <a:spLocks noGrp="1"/>
          </p:cNvSpPr>
          <p:nvPr>
            <p:ph type="title"/>
          </p:nvPr>
        </p:nvSpPr>
        <p:spPr>
          <a:xfrm>
            <a:off x="455243" y="1472750"/>
            <a:ext cx="8229600" cy="456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latin typeface="Century Gothic"/>
                <a:ea typeface="Century Gothic"/>
                <a:cs typeface="Century Gothic"/>
                <a:sym typeface="Century Gothic"/>
              </a:rPr>
              <a:t>Promotion Copy</a:t>
            </a:r>
            <a:endParaRPr/>
          </a:p>
        </p:txBody>
      </p:sp>
      <p:sp>
        <p:nvSpPr>
          <p:cNvPr id="1199" name="Google Shape;1199;p158"/>
          <p:cNvSpPr txBox="1">
            <a:spLocks noGrp="1"/>
          </p:cNvSpPr>
          <p:nvPr>
            <p:ph type="body" idx="2"/>
          </p:nvPr>
        </p:nvSpPr>
        <p:spPr>
          <a:xfrm>
            <a:off x="455243" y="1231964"/>
            <a:ext cx="8229600" cy="241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Font typeface="Century Gothic"/>
              <a:buNone/>
            </a:pPr>
            <a:r>
              <a:rPr lang="en"/>
              <a:t>Trade Activity Management</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159"/>
          <p:cNvSpPr txBox="1">
            <a:spLocks noGrp="1"/>
          </p:cNvSpPr>
          <p:nvPr>
            <p:ph type="body" idx="1"/>
          </p:nvPr>
        </p:nvSpPr>
        <p:spPr>
          <a:xfrm>
            <a:off x="457200" y="1036783"/>
            <a:ext cx="8229600" cy="35451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Access the promotion you wish to copy using TAM Promotions</a:t>
            </a:r>
            <a:endParaRPr/>
          </a:p>
          <a:p>
            <a:pPr marL="342900" lvl="0" indent="-342900" algn="l" rtl="0">
              <a:spcBef>
                <a:spcPts val="560"/>
              </a:spcBef>
              <a:spcAft>
                <a:spcPts val="0"/>
              </a:spcAft>
              <a:buSzPts val="2800"/>
              <a:buChar char="•"/>
            </a:pPr>
            <a:r>
              <a:rPr lang="en"/>
              <a:t>In the Actions dropdown, select the Individual &gt; Copy action</a:t>
            </a:r>
            <a:endParaRPr/>
          </a:p>
          <a:p>
            <a:pPr marL="342900" lvl="0" indent="-342900" algn="l" rtl="0">
              <a:spcBef>
                <a:spcPts val="560"/>
              </a:spcBef>
              <a:spcAft>
                <a:spcPts val="0"/>
              </a:spcAft>
              <a:buSzPts val="2800"/>
              <a:buChar char="•"/>
            </a:pPr>
            <a:r>
              <a:rPr lang="en"/>
              <a:t>Select which parameters to copy</a:t>
            </a:r>
            <a:endParaRPr/>
          </a:p>
          <a:p>
            <a:pPr marL="342900" lvl="0" indent="-342900" algn="l" rtl="0">
              <a:spcBef>
                <a:spcPts val="560"/>
              </a:spcBef>
              <a:spcAft>
                <a:spcPts val="0"/>
              </a:spcAft>
              <a:buSzPts val="2800"/>
              <a:buChar char="•"/>
            </a:pPr>
            <a:r>
              <a:rPr lang="en"/>
              <a:t>Modify the copied promotion as needed</a:t>
            </a:r>
            <a:endParaRPr/>
          </a:p>
          <a:p>
            <a:pPr marL="342900" lvl="0" indent="-342900" algn="l" rtl="0">
              <a:spcBef>
                <a:spcPts val="560"/>
              </a:spcBef>
              <a:spcAft>
                <a:spcPts val="0"/>
              </a:spcAft>
              <a:buSzPts val="2800"/>
              <a:buChar char="•"/>
            </a:pPr>
            <a:r>
              <a:rPr lang="en"/>
              <a:t>Save the copied promotion</a:t>
            </a:r>
            <a:endParaRPr/>
          </a:p>
        </p:txBody>
      </p:sp>
      <p:sp>
        <p:nvSpPr>
          <p:cNvPr id="1206" name="Google Shape;1206;p159"/>
          <p:cNvSpPr txBox="1">
            <a:spLocks noGrp="1"/>
          </p:cNvSpPr>
          <p:nvPr>
            <p:ph type="title"/>
          </p:nvPr>
        </p:nvSpPr>
        <p:spPr>
          <a:xfrm>
            <a:off x="314325" y="383031"/>
            <a:ext cx="8515200" cy="2571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4E4E4E"/>
              </a:buClr>
              <a:buSzPct val="133333"/>
              <a:buFont typeface="Century Gothic"/>
              <a:buNone/>
            </a:pPr>
            <a:r>
              <a:rPr lang="en"/>
              <a:t>Promotion Copy</a:t>
            </a:r>
            <a:endParaRPr/>
          </a:p>
        </p:txBody>
      </p:sp>
      <p:sp>
        <p:nvSpPr>
          <p:cNvPr id="1207" name="Google Shape;1207;p159"/>
          <p:cNvSpPr txBox="1">
            <a:spLocks noGrp="1"/>
          </p:cNvSpPr>
          <p:nvPr>
            <p:ph type="body" idx="2"/>
          </p:nvPr>
        </p:nvSpPr>
        <p:spPr>
          <a:xfrm>
            <a:off x="314325" y="114300"/>
            <a:ext cx="8515200" cy="205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Font typeface="Century Gothic"/>
              <a:buNone/>
            </a:pPr>
            <a:r>
              <a:rPr lang="en"/>
              <a:t>Trade Activity Management</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160"/>
          <p:cNvSpPr txBox="1">
            <a:spLocks noGrp="1"/>
          </p:cNvSpPr>
          <p:nvPr>
            <p:ph type="title"/>
          </p:nvPr>
        </p:nvSpPr>
        <p:spPr>
          <a:xfrm>
            <a:off x="314325" y="383031"/>
            <a:ext cx="8515200" cy="2571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4E4E4E"/>
              </a:buClr>
              <a:buSzPct val="133333"/>
              <a:buFont typeface="Century Gothic"/>
              <a:buNone/>
            </a:pPr>
            <a:r>
              <a:rPr lang="en"/>
              <a:t>Promotion Copy</a:t>
            </a:r>
            <a:endParaRPr/>
          </a:p>
        </p:txBody>
      </p:sp>
      <p:sp>
        <p:nvSpPr>
          <p:cNvPr id="1214" name="Google Shape;1214;p160"/>
          <p:cNvSpPr txBox="1">
            <a:spLocks noGrp="1"/>
          </p:cNvSpPr>
          <p:nvPr>
            <p:ph type="body" idx="2"/>
          </p:nvPr>
        </p:nvSpPr>
        <p:spPr>
          <a:xfrm>
            <a:off x="314325" y="114300"/>
            <a:ext cx="8515200" cy="205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Font typeface="Century Gothic"/>
              <a:buNone/>
            </a:pPr>
            <a:r>
              <a:rPr lang="en"/>
              <a:t>Trade Activity Management</a:t>
            </a:r>
            <a:endParaRPr/>
          </a:p>
        </p:txBody>
      </p:sp>
      <p:pic>
        <p:nvPicPr>
          <p:cNvPr id="1215" name="Google Shape;1215;p160"/>
          <p:cNvPicPr preferRelativeResize="0"/>
          <p:nvPr/>
        </p:nvPicPr>
        <p:blipFill>
          <a:blip r:embed="rId3">
            <a:alphaModFix/>
          </a:blip>
          <a:stretch>
            <a:fillRect/>
          </a:stretch>
        </p:blipFill>
        <p:spPr>
          <a:xfrm>
            <a:off x="522100" y="810900"/>
            <a:ext cx="7928199" cy="38855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161"/>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119</a:t>
            </a:fld>
            <a:endParaRPr sz="1000" b="0">
              <a:solidFill>
                <a:schemeClr val="lt2"/>
              </a:solidFill>
              <a:latin typeface="Tahoma"/>
              <a:ea typeface="Tahoma"/>
              <a:cs typeface="Tahoma"/>
              <a:sym typeface="Tahoma"/>
            </a:endParaRPr>
          </a:p>
        </p:txBody>
      </p:sp>
      <p:sp>
        <p:nvSpPr>
          <p:cNvPr id="1221" name="Google Shape;1221;p161"/>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Hands-On Exercises</a:t>
            </a:r>
            <a:endParaRPr/>
          </a:p>
        </p:txBody>
      </p:sp>
      <p:sp>
        <p:nvSpPr>
          <p:cNvPr id="1222" name="Google Shape;1222;p161"/>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 sz="1800"/>
              <a:t>Upon finishing the TAM Promotions portion of this training guide, complete the separate TAM Promotions Exercises document.</a:t>
            </a:r>
            <a:endParaRPr sz="1800"/>
          </a:p>
        </p:txBody>
      </p:sp>
      <p:sp>
        <p:nvSpPr>
          <p:cNvPr id="1223" name="Google Shape;1223;p161"/>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224" name="Google Shape;1224;p161"/>
          <p:cNvPicPr preferRelativeResize="0"/>
          <p:nvPr/>
        </p:nvPicPr>
        <p:blipFill>
          <a:blip r:embed="rId3">
            <a:alphaModFix/>
          </a:blip>
          <a:stretch>
            <a:fillRect/>
          </a:stretch>
        </p:blipFill>
        <p:spPr>
          <a:xfrm>
            <a:off x="3238487" y="1627000"/>
            <a:ext cx="2667029" cy="3103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4"/>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12</a:t>
            </a:fld>
            <a:endParaRPr sz="1000" b="0">
              <a:solidFill>
                <a:schemeClr val="lt2"/>
              </a:solidFill>
              <a:latin typeface="Tahoma"/>
              <a:ea typeface="Tahoma"/>
              <a:cs typeface="Tahoma"/>
              <a:sym typeface="Tahoma"/>
            </a:endParaRPr>
          </a:p>
        </p:txBody>
      </p:sp>
      <p:sp>
        <p:nvSpPr>
          <p:cNvPr id="328" name="Google Shape;328;p54"/>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Process Review - Promotions</a:t>
            </a:r>
            <a:endParaRPr/>
          </a:p>
        </p:txBody>
      </p:sp>
      <p:sp>
        <p:nvSpPr>
          <p:cNvPr id="329" name="Google Shape;329;p54"/>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330" name="Google Shape;330;p54"/>
          <p:cNvPicPr preferRelativeResize="0"/>
          <p:nvPr/>
        </p:nvPicPr>
        <p:blipFill>
          <a:blip r:embed="rId3">
            <a:alphaModFix/>
          </a:blip>
          <a:stretch>
            <a:fillRect/>
          </a:stretch>
        </p:blipFill>
        <p:spPr>
          <a:xfrm>
            <a:off x="2863100" y="1045900"/>
            <a:ext cx="3417800" cy="373055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162"/>
          <p:cNvSpPr txBox="1">
            <a:spLocks noGrp="1"/>
          </p:cNvSpPr>
          <p:nvPr>
            <p:ph type="ctrTitle"/>
          </p:nvPr>
        </p:nvSpPr>
        <p:spPr>
          <a:xfrm>
            <a:off x="314325" y="2331720"/>
            <a:ext cx="6886500" cy="10287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400"/>
              <a:buNone/>
            </a:pPr>
            <a:r>
              <a:rPr lang="en"/>
              <a:t>TAM Contracts Overview</a:t>
            </a:r>
            <a:endParaRPr/>
          </a:p>
        </p:txBody>
      </p:sp>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Requires="p14">
      <p:transition p14:dur="250">
        <p:fade thruBlk="1"/>
      </p:transition>
    </mc:Choice>
    <mc:Fallback>
      <p:transition>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163"/>
          <p:cNvSpPr txBox="1">
            <a:spLocks noGrp="1"/>
          </p:cNvSpPr>
          <p:nvPr>
            <p:ph type="body" idx="1"/>
          </p:nvPr>
        </p:nvSpPr>
        <p:spPr>
          <a:xfrm>
            <a:off x="314325" y="114300"/>
            <a:ext cx="8515200" cy="205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Font typeface="Century Gothic"/>
              <a:buNone/>
            </a:pPr>
            <a:r>
              <a:rPr lang="en"/>
              <a:t>Trade Activity Management</a:t>
            </a:r>
            <a:endParaRPr/>
          </a:p>
        </p:txBody>
      </p:sp>
      <p:sp>
        <p:nvSpPr>
          <p:cNvPr id="1236" name="Google Shape;1236;p163"/>
          <p:cNvSpPr txBox="1"/>
          <p:nvPr/>
        </p:nvSpPr>
        <p:spPr>
          <a:xfrm>
            <a:off x="358157" y="320100"/>
            <a:ext cx="8343900" cy="480900"/>
          </a:xfrm>
          <a:prstGeom prst="rect">
            <a:avLst/>
          </a:prstGeom>
          <a:noFill/>
          <a:ln>
            <a:noFill/>
          </a:ln>
        </p:spPr>
        <p:txBody>
          <a:bodyPr spcFirstLastPara="1" wrap="square" lIns="91425" tIns="45700" rIns="91425" bIns="45700" anchor="ctr" anchorCtr="0">
            <a:normAutofit fontScale="92500" lnSpcReduction="20000"/>
          </a:bodyPr>
          <a:lstStyle/>
          <a:p>
            <a:pPr marL="0" lvl="0" indent="0" algn="l" rtl="0">
              <a:spcBef>
                <a:spcPts val="0"/>
              </a:spcBef>
              <a:spcAft>
                <a:spcPts val="0"/>
              </a:spcAft>
              <a:buNone/>
            </a:pPr>
            <a:r>
              <a:rPr lang="en" sz="3200" b="1">
                <a:solidFill>
                  <a:srgbClr val="4E4E4E"/>
                </a:solidFill>
                <a:latin typeface="Century Gothic"/>
                <a:ea typeface="Century Gothic"/>
                <a:cs typeface="Century Gothic"/>
                <a:sym typeface="Century Gothic"/>
              </a:rPr>
              <a:t>Contract Business Flow</a:t>
            </a:r>
            <a:endParaRPr sz="3200" b="1">
              <a:solidFill>
                <a:srgbClr val="4E4E4E"/>
              </a:solidFill>
              <a:latin typeface="Century Gothic"/>
              <a:ea typeface="Century Gothic"/>
              <a:cs typeface="Century Gothic"/>
              <a:sym typeface="Century Gothic"/>
            </a:endParaRPr>
          </a:p>
        </p:txBody>
      </p:sp>
      <p:cxnSp>
        <p:nvCxnSpPr>
          <p:cNvPr id="1237" name="Google Shape;1237;p163"/>
          <p:cNvCxnSpPr/>
          <p:nvPr/>
        </p:nvCxnSpPr>
        <p:spPr>
          <a:xfrm flipH="1">
            <a:off x="2472524" y="3746582"/>
            <a:ext cx="564600" cy="520800"/>
          </a:xfrm>
          <a:prstGeom prst="straightConnector1">
            <a:avLst/>
          </a:prstGeom>
          <a:noFill/>
          <a:ln w="25400" cap="flat" cmpd="sng">
            <a:solidFill>
              <a:srgbClr val="76923C"/>
            </a:solidFill>
            <a:prstDash val="dash"/>
            <a:round/>
            <a:headEnd type="none" w="med" len="med"/>
            <a:tailEnd type="none" w="med" len="med"/>
          </a:ln>
        </p:spPr>
      </p:cxnSp>
      <p:sp>
        <p:nvSpPr>
          <p:cNvPr id="1238" name="Google Shape;1238;p163"/>
          <p:cNvSpPr/>
          <p:nvPr/>
        </p:nvSpPr>
        <p:spPr>
          <a:xfrm>
            <a:off x="2011316" y="1596214"/>
            <a:ext cx="2051700" cy="585600"/>
          </a:xfrm>
          <a:prstGeom prst="roundRect">
            <a:avLst>
              <a:gd name="adj" fmla="val 16667"/>
            </a:avLst>
          </a:prstGeom>
          <a:solidFill>
            <a:srgbClr val="E7E7E7"/>
          </a:solidFill>
          <a:ln w="19050" cap="flat" cmpd="sng">
            <a:solidFill>
              <a:srgbClr val="14141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300" b="1" i="0" u="none" strike="noStrike" cap="none">
                <a:solidFill>
                  <a:srgbClr val="141414"/>
                </a:solidFill>
                <a:latin typeface="Century Gothic"/>
                <a:ea typeface="Century Gothic"/>
                <a:cs typeface="Century Gothic"/>
                <a:sym typeface="Century Gothic"/>
              </a:rPr>
              <a:t>Ultrasound mfr.</a:t>
            </a:r>
            <a:br>
              <a:rPr lang="en" sz="1300" b="1" i="0" u="none" strike="noStrike" cap="none">
                <a:solidFill>
                  <a:srgbClr val="141414"/>
                </a:solidFill>
                <a:latin typeface="Century Gothic"/>
                <a:ea typeface="Century Gothic"/>
                <a:cs typeface="Century Gothic"/>
                <a:sym typeface="Century Gothic"/>
              </a:rPr>
            </a:br>
            <a:r>
              <a:rPr lang="en" sz="1100" b="1" i="0" u="none" strike="noStrike" cap="none">
                <a:solidFill>
                  <a:srgbClr val="141414"/>
                </a:solidFill>
                <a:latin typeface="Century Gothic"/>
                <a:ea typeface="Century Gothic"/>
                <a:cs typeface="Century Gothic"/>
                <a:sym typeface="Century Gothic"/>
              </a:rPr>
              <a:t>QAD </a:t>
            </a:r>
            <a:r>
              <a:rPr lang="en" sz="1100" b="1">
                <a:solidFill>
                  <a:srgbClr val="141414"/>
                </a:solidFill>
                <a:latin typeface="Century Gothic"/>
                <a:ea typeface="Century Gothic"/>
                <a:cs typeface="Century Gothic"/>
                <a:sym typeface="Century Gothic"/>
              </a:rPr>
              <a:t>advanced ERP</a:t>
            </a:r>
            <a:r>
              <a:rPr lang="en" sz="1100" b="1" i="0" u="none" strike="noStrike" cap="none">
                <a:solidFill>
                  <a:srgbClr val="141414"/>
                </a:solidFill>
                <a:latin typeface="Century Gothic"/>
                <a:ea typeface="Century Gothic"/>
                <a:cs typeface="Century Gothic"/>
                <a:sym typeface="Century Gothic"/>
              </a:rPr>
              <a:t> + TAM</a:t>
            </a:r>
            <a:endParaRPr sz="1100" b="1" i="0" u="none" strike="noStrike" cap="none">
              <a:solidFill>
                <a:srgbClr val="141414"/>
              </a:solidFill>
              <a:latin typeface="Century Gothic"/>
              <a:ea typeface="Century Gothic"/>
              <a:cs typeface="Century Gothic"/>
              <a:sym typeface="Century Gothic"/>
            </a:endParaRPr>
          </a:p>
        </p:txBody>
      </p:sp>
      <p:sp>
        <p:nvSpPr>
          <p:cNvPr id="1239" name="Google Shape;1239;p163"/>
          <p:cNvSpPr/>
          <p:nvPr/>
        </p:nvSpPr>
        <p:spPr>
          <a:xfrm>
            <a:off x="5799220" y="1596214"/>
            <a:ext cx="2051700" cy="585600"/>
          </a:xfrm>
          <a:prstGeom prst="roundRect">
            <a:avLst>
              <a:gd name="adj" fmla="val 16667"/>
            </a:avLst>
          </a:prstGeom>
          <a:solidFill>
            <a:srgbClr val="B7CCE4"/>
          </a:solidFill>
          <a:ln w="19050" cap="flat" cmpd="sng">
            <a:solidFill>
              <a:srgbClr val="14141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700" b="1" i="0" u="none" strike="noStrike" cap="none">
                <a:solidFill>
                  <a:srgbClr val="141414"/>
                </a:solidFill>
                <a:latin typeface="Arial"/>
                <a:ea typeface="Arial"/>
                <a:cs typeface="Arial"/>
                <a:sym typeface="Arial"/>
              </a:rPr>
              <a:t>Card</a:t>
            </a:r>
            <a:r>
              <a:rPr lang="en" sz="1700" b="1">
                <a:solidFill>
                  <a:srgbClr val="141414"/>
                </a:solidFill>
              </a:rPr>
              <a:t> Distributing</a:t>
            </a:r>
            <a:endParaRPr sz="1700" b="1" i="0" u="none" strike="noStrike" cap="none">
              <a:solidFill>
                <a:srgbClr val="141414"/>
              </a:solidFill>
              <a:latin typeface="Arial"/>
              <a:ea typeface="Arial"/>
              <a:cs typeface="Arial"/>
              <a:sym typeface="Arial"/>
            </a:endParaRPr>
          </a:p>
        </p:txBody>
      </p:sp>
      <p:cxnSp>
        <p:nvCxnSpPr>
          <p:cNvPr id="1240" name="Google Shape;1240;p163"/>
          <p:cNvCxnSpPr/>
          <p:nvPr/>
        </p:nvCxnSpPr>
        <p:spPr>
          <a:xfrm>
            <a:off x="3037124" y="2181858"/>
            <a:ext cx="0" cy="978900"/>
          </a:xfrm>
          <a:prstGeom prst="straightConnector1">
            <a:avLst/>
          </a:prstGeom>
          <a:noFill/>
          <a:ln w="38100" cap="flat" cmpd="sng">
            <a:solidFill>
              <a:srgbClr val="76923C"/>
            </a:solidFill>
            <a:prstDash val="dot"/>
            <a:round/>
            <a:headEnd type="triangle" w="med" len="med"/>
            <a:tailEnd type="triangle" w="med" len="med"/>
          </a:ln>
        </p:spPr>
      </p:cxnSp>
      <p:sp>
        <p:nvSpPr>
          <p:cNvPr id="1241" name="Google Shape;1241;p163"/>
          <p:cNvSpPr txBox="1"/>
          <p:nvPr/>
        </p:nvSpPr>
        <p:spPr>
          <a:xfrm>
            <a:off x="5678146" y="2868118"/>
            <a:ext cx="1751100" cy="4617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endParaRPr sz="1800" b="0" i="0" u="none" strike="noStrike" cap="none">
              <a:solidFill>
                <a:srgbClr val="141414"/>
              </a:solidFill>
              <a:latin typeface="Century Gothic"/>
              <a:ea typeface="Century Gothic"/>
              <a:cs typeface="Century Gothic"/>
              <a:sym typeface="Century Gothic"/>
            </a:endParaRPr>
          </a:p>
        </p:txBody>
      </p:sp>
      <p:cxnSp>
        <p:nvCxnSpPr>
          <p:cNvPr id="1242" name="Google Shape;1242;p163"/>
          <p:cNvCxnSpPr/>
          <p:nvPr/>
        </p:nvCxnSpPr>
        <p:spPr>
          <a:xfrm>
            <a:off x="4082888" y="2019322"/>
            <a:ext cx="1708200" cy="0"/>
          </a:xfrm>
          <a:prstGeom prst="straightConnector1">
            <a:avLst/>
          </a:prstGeom>
          <a:noFill/>
          <a:ln w="31750" cap="flat" cmpd="sng">
            <a:solidFill>
              <a:srgbClr val="141414"/>
            </a:solidFill>
            <a:prstDash val="solid"/>
            <a:round/>
            <a:headEnd type="none" w="med" len="med"/>
            <a:tailEnd type="triangle" w="med" len="med"/>
          </a:ln>
        </p:spPr>
      </p:cxnSp>
      <p:sp>
        <p:nvSpPr>
          <p:cNvPr id="1243" name="Google Shape;1243;p163"/>
          <p:cNvSpPr txBox="1"/>
          <p:nvPr/>
        </p:nvSpPr>
        <p:spPr>
          <a:xfrm>
            <a:off x="3943020" y="2105150"/>
            <a:ext cx="2598600" cy="3387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000" b="1" i="0" u="none" strike="noStrike" cap="none">
                <a:solidFill>
                  <a:srgbClr val="FF0000"/>
                </a:solidFill>
                <a:latin typeface="Century Gothic"/>
                <a:ea typeface="Century Gothic"/>
                <a:cs typeface="Century Gothic"/>
                <a:sym typeface="Century Gothic"/>
              </a:rPr>
              <a:t>Invoices at $2,500 Distributor Price</a:t>
            </a:r>
            <a:endParaRPr sz="1000" b="1" i="0" u="none" strike="noStrike" cap="none">
              <a:solidFill>
                <a:srgbClr val="FF0000"/>
              </a:solidFill>
              <a:latin typeface="Century Gothic"/>
              <a:ea typeface="Century Gothic"/>
              <a:cs typeface="Century Gothic"/>
              <a:sym typeface="Century Gothic"/>
            </a:endParaRPr>
          </a:p>
        </p:txBody>
      </p:sp>
      <p:cxnSp>
        <p:nvCxnSpPr>
          <p:cNvPr id="1244" name="Google Shape;1244;p163"/>
          <p:cNvCxnSpPr/>
          <p:nvPr/>
        </p:nvCxnSpPr>
        <p:spPr>
          <a:xfrm>
            <a:off x="3037124" y="3746582"/>
            <a:ext cx="584700" cy="523500"/>
          </a:xfrm>
          <a:prstGeom prst="straightConnector1">
            <a:avLst/>
          </a:prstGeom>
          <a:noFill/>
          <a:ln w="25400" cap="flat" cmpd="sng">
            <a:solidFill>
              <a:srgbClr val="76923C"/>
            </a:solidFill>
            <a:prstDash val="dash"/>
            <a:round/>
            <a:headEnd type="none" w="med" len="med"/>
            <a:tailEnd type="none" w="med" len="med"/>
          </a:ln>
        </p:spPr>
      </p:cxnSp>
      <p:sp>
        <p:nvSpPr>
          <p:cNvPr id="1245" name="Google Shape;1245;p163"/>
          <p:cNvSpPr txBox="1"/>
          <p:nvPr/>
        </p:nvSpPr>
        <p:spPr>
          <a:xfrm>
            <a:off x="2574850" y="1066313"/>
            <a:ext cx="4318800" cy="3693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200" b="1" i="0" u="none" strike="noStrike" cap="none">
                <a:solidFill>
                  <a:srgbClr val="93B3D7"/>
                </a:solidFill>
                <a:latin typeface="Century Gothic"/>
                <a:ea typeface="Century Gothic"/>
                <a:cs typeface="Century Gothic"/>
                <a:sym typeface="Century Gothic"/>
              </a:rPr>
              <a:t>$750 Chargeback due (Dist – Contract Price)</a:t>
            </a:r>
            <a:endParaRPr sz="1100"/>
          </a:p>
        </p:txBody>
      </p:sp>
      <p:cxnSp>
        <p:nvCxnSpPr>
          <p:cNvPr id="1246" name="Google Shape;1246;p163"/>
          <p:cNvCxnSpPr/>
          <p:nvPr/>
        </p:nvCxnSpPr>
        <p:spPr>
          <a:xfrm rot="5400000">
            <a:off x="1234310" y="2666185"/>
            <a:ext cx="1564800" cy="10500"/>
          </a:xfrm>
          <a:prstGeom prst="bentConnector3">
            <a:avLst>
              <a:gd name="adj1" fmla="val 0"/>
            </a:avLst>
          </a:prstGeom>
          <a:noFill/>
          <a:ln w="31750" cap="flat" cmpd="sng">
            <a:solidFill>
              <a:srgbClr val="9BBB59"/>
            </a:solidFill>
            <a:prstDash val="solid"/>
            <a:round/>
            <a:headEnd type="none" w="sm" len="sm"/>
            <a:tailEnd type="stealth" w="med" len="med"/>
          </a:ln>
        </p:spPr>
      </p:cxnSp>
      <p:cxnSp>
        <p:nvCxnSpPr>
          <p:cNvPr id="1247" name="Google Shape;1247;p163"/>
          <p:cNvCxnSpPr/>
          <p:nvPr/>
        </p:nvCxnSpPr>
        <p:spPr>
          <a:xfrm rot="10800000" flipH="1">
            <a:off x="2933345" y="1586014"/>
            <a:ext cx="3787800" cy="10200"/>
          </a:xfrm>
          <a:prstGeom prst="bentConnector3">
            <a:avLst>
              <a:gd name="adj1" fmla="val 0"/>
            </a:avLst>
          </a:prstGeom>
          <a:noFill/>
          <a:ln w="31750" cap="flat" cmpd="sng">
            <a:solidFill>
              <a:srgbClr val="93B3D7"/>
            </a:solidFill>
            <a:prstDash val="solid"/>
            <a:round/>
            <a:headEnd type="none" w="sm" len="sm"/>
            <a:tailEnd type="stealth" w="med" len="med"/>
          </a:ln>
        </p:spPr>
      </p:cxnSp>
      <p:sp>
        <p:nvSpPr>
          <p:cNvPr id="1248" name="Google Shape;1248;p163"/>
          <p:cNvSpPr txBox="1"/>
          <p:nvPr/>
        </p:nvSpPr>
        <p:spPr>
          <a:xfrm>
            <a:off x="2445659" y="2357551"/>
            <a:ext cx="1199400" cy="585000"/>
          </a:xfrm>
          <a:prstGeom prst="rect">
            <a:avLst/>
          </a:prstGeom>
          <a:solidFill>
            <a:srgbClr val="FFFFFF"/>
          </a:solidFill>
          <a:ln w="19050" cap="flat" cmpd="sng">
            <a:solidFill>
              <a:srgbClr val="76923C"/>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 sz="800" b="1" i="0" u="none" strike="noStrike" cap="none">
                <a:solidFill>
                  <a:srgbClr val="4E4E4E"/>
                </a:solidFill>
                <a:latin typeface="Century Gothic"/>
                <a:ea typeface="Century Gothic"/>
                <a:cs typeface="Century Gothic"/>
                <a:sym typeface="Century Gothic"/>
              </a:rPr>
              <a:t>Contract Price </a:t>
            </a:r>
            <a:br>
              <a:rPr lang="en" sz="800" b="1" i="0" u="none" strike="noStrike" cap="none">
                <a:solidFill>
                  <a:srgbClr val="4E4E4E"/>
                </a:solidFill>
                <a:latin typeface="Century Gothic"/>
                <a:ea typeface="Century Gothic"/>
                <a:cs typeface="Century Gothic"/>
                <a:sym typeface="Century Gothic"/>
              </a:rPr>
            </a:br>
            <a:r>
              <a:rPr lang="en" sz="800" b="1" i="0" u="none" strike="noStrike" cap="none">
                <a:solidFill>
                  <a:srgbClr val="4E4E4E"/>
                </a:solidFill>
                <a:latin typeface="Century Gothic"/>
                <a:ea typeface="Century Gothic"/>
                <a:cs typeface="Century Gothic"/>
                <a:sym typeface="Century Gothic"/>
              </a:rPr>
              <a:t>Tier 1 $1,850</a:t>
            </a:r>
            <a:br>
              <a:rPr lang="en" sz="800" b="1" i="0" u="none" strike="noStrike" cap="none">
                <a:solidFill>
                  <a:srgbClr val="4E4E4E"/>
                </a:solidFill>
                <a:latin typeface="Century Gothic"/>
                <a:ea typeface="Century Gothic"/>
                <a:cs typeface="Century Gothic"/>
                <a:sym typeface="Century Gothic"/>
              </a:rPr>
            </a:br>
            <a:r>
              <a:rPr lang="en" sz="800" b="1" i="0" u="none" strike="noStrike" cap="none">
                <a:solidFill>
                  <a:srgbClr val="4E4E4E"/>
                </a:solidFill>
                <a:latin typeface="Century Gothic"/>
                <a:ea typeface="Century Gothic"/>
                <a:cs typeface="Century Gothic"/>
                <a:sym typeface="Century Gothic"/>
              </a:rPr>
              <a:t>Tier 2 $1,800</a:t>
            </a:r>
            <a:endParaRPr sz="1100"/>
          </a:p>
          <a:p>
            <a:pPr marL="0" marR="0" lvl="0" indent="0" algn="ctr" rtl="0">
              <a:spcBef>
                <a:spcPts val="0"/>
              </a:spcBef>
              <a:spcAft>
                <a:spcPts val="0"/>
              </a:spcAft>
              <a:buNone/>
            </a:pPr>
            <a:r>
              <a:rPr lang="en" sz="800" b="1" i="0" u="none" strike="noStrike" cap="none">
                <a:solidFill>
                  <a:srgbClr val="4E4E4E"/>
                </a:solidFill>
                <a:latin typeface="Century Gothic"/>
                <a:ea typeface="Century Gothic"/>
                <a:cs typeface="Century Gothic"/>
                <a:sym typeface="Century Gothic"/>
              </a:rPr>
              <a:t>Tier 3 $1,750</a:t>
            </a:r>
            <a:endParaRPr sz="1100"/>
          </a:p>
        </p:txBody>
      </p:sp>
      <p:sp>
        <p:nvSpPr>
          <p:cNvPr id="1249" name="Google Shape;1249;p163"/>
          <p:cNvSpPr/>
          <p:nvPr/>
        </p:nvSpPr>
        <p:spPr>
          <a:xfrm>
            <a:off x="3160859" y="4269953"/>
            <a:ext cx="921900" cy="473700"/>
          </a:xfrm>
          <a:prstGeom prst="roundRect">
            <a:avLst>
              <a:gd name="adj" fmla="val 16667"/>
            </a:avLst>
          </a:prstGeom>
          <a:solidFill>
            <a:srgbClr val="C2D59B"/>
          </a:solidFill>
          <a:ln w="19050" cap="flat" cmpd="sng">
            <a:solidFill>
              <a:srgbClr val="14141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900" b="1" i="0" u="none" strike="noStrike" cap="none">
                <a:solidFill>
                  <a:srgbClr val="141414"/>
                </a:solidFill>
                <a:latin typeface="Arial Rounded"/>
                <a:ea typeface="Arial Rounded"/>
                <a:cs typeface="Arial Rounded"/>
                <a:sym typeface="Arial Rounded"/>
              </a:rPr>
              <a:t>Apria HC Littleton</a:t>
            </a:r>
            <a:br>
              <a:rPr lang="en" sz="900" b="1" i="0" u="none" strike="noStrike" cap="none">
                <a:solidFill>
                  <a:srgbClr val="141414"/>
                </a:solidFill>
                <a:latin typeface="Arial Rounded"/>
                <a:ea typeface="Arial Rounded"/>
                <a:cs typeface="Arial Rounded"/>
                <a:sym typeface="Arial Rounded"/>
              </a:rPr>
            </a:br>
            <a:r>
              <a:rPr lang="en" sz="900" b="1" i="0" u="none" strike="noStrike" cap="none">
                <a:solidFill>
                  <a:srgbClr val="141414"/>
                </a:solidFill>
                <a:latin typeface="Arial Rounded"/>
                <a:ea typeface="Arial Rounded"/>
                <a:cs typeface="Arial Rounded"/>
                <a:sym typeface="Arial Rounded"/>
              </a:rPr>
              <a:t>(Tier 3)</a:t>
            </a:r>
            <a:endParaRPr sz="1100"/>
          </a:p>
        </p:txBody>
      </p:sp>
      <p:cxnSp>
        <p:nvCxnSpPr>
          <p:cNvPr id="1250" name="Google Shape;1250;p163"/>
          <p:cNvCxnSpPr/>
          <p:nvPr/>
        </p:nvCxnSpPr>
        <p:spPr>
          <a:xfrm rot="10800000" flipH="1">
            <a:off x="2472331" y="2181844"/>
            <a:ext cx="4352700" cy="2559300"/>
          </a:xfrm>
          <a:prstGeom prst="bentConnector3">
            <a:avLst>
              <a:gd name="adj1" fmla="val 0"/>
            </a:avLst>
          </a:prstGeom>
          <a:noFill/>
          <a:ln w="31750" cap="flat" cmpd="sng">
            <a:solidFill>
              <a:srgbClr val="898989"/>
            </a:solidFill>
            <a:prstDash val="solid"/>
            <a:round/>
            <a:headEnd type="none" w="sm" len="sm"/>
            <a:tailEnd type="stealth" w="lg" len="lg"/>
          </a:ln>
        </p:spPr>
      </p:cxnSp>
      <p:cxnSp>
        <p:nvCxnSpPr>
          <p:cNvPr id="1251" name="Google Shape;1251;p163"/>
          <p:cNvCxnSpPr/>
          <p:nvPr/>
        </p:nvCxnSpPr>
        <p:spPr>
          <a:xfrm rot="10800000">
            <a:off x="4082803" y="1771649"/>
            <a:ext cx="1724400" cy="0"/>
          </a:xfrm>
          <a:prstGeom prst="straightConnector1">
            <a:avLst/>
          </a:prstGeom>
          <a:noFill/>
          <a:ln w="31750" cap="flat" cmpd="sng">
            <a:solidFill>
              <a:srgbClr val="141414"/>
            </a:solidFill>
            <a:prstDash val="solid"/>
            <a:round/>
            <a:headEnd type="none" w="sm" len="sm"/>
            <a:tailEnd type="triangle" w="med" len="med"/>
          </a:ln>
        </p:spPr>
      </p:cxnSp>
      <p:sp>
        <p:nvSpPr>
          <p:cNvPr id="1252" name="Google Shape;1252;p163"/>
          <p:cNvSpPr txBox="1"/>
          <p:nvPr/>
        </p:nvSpPr>
        <p:spPr>
          <a:xfrm>
            <a:off x="4200394" y="1272185"/>
            <a:ext cx="2426700" cy="5850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400" b="1" i="0" u="none" strike="noStrike" cap="none">
                <a:solidFill>
                  <a:srgbClr val="141414"/>
                </a:solidFill>
                <a:latin typeface="Century Gothic"/>
                <a:ea typeface="Century Gothic"/>
                <a:cs typeface="Century Gothic"/>
                <a:sym typeface="Century Gothic"/>
              </a:rPr>
              <a:t>   </a:t>
            </a:r>
            <a:r>
              <a:rPr lang="en" sz="1200" b="1" i="0" u="none" strike="noStrike" cap="none">
                <a:solidFill>
                  <a:srgbClr val="141414"/>
                </a:solidFill>
                <a:latin typeface="Century Gothic"/>
                <a:ea typeface="Century Gothic"/>
                <a:cs typeface="Century Gothic"/>
                <a:sym typeface="Century Gothic"/>
              </a:rPr>
              <a:t>  </a:t>
            </a:r>
            <a:r>
              <a:rPr lang="en" sz="1200" b="1" i="0" u="none" strike="noStrike" cap="none">
                <a:solidFill>
                  <a:srgbClr val="FF0000"/>
                </a:solidFill>
                <a:latin typeface="Century Gothic"/>
                <a:ea typeface="Century Gothic"/>
                <a:cs typeface="Century Gothic"/>
                <a:sym typeface="Century Gothic"/>
              </a:rPr>
              <a:t>    Order –</a:t>
            </a:r>
            <a:br>
              <a:rPr lang="en" sz="1200" b="1" i="0" u="none" strike="noStrike" cap="none">
                <a:solidFill>
                  <a:srgbClr val="FF0000"/>
                </a:solidFill>
                <a:latin typeface="Century Gothic"/>
                <a:ea typeface="Century Gothic"/>
                <a:cs typeface="Century Gothic"/>
                <a:sym typeface="Century Gothic"/>
              </a:rPr>
            </a:br>
            <a:r>
              <a:rPr lang="en" sz="1200" b="1" i="0" u="none" strike="noStrike" cap="none">
                <a:solidFill>
                  <a:srgbClr val="FF0000"/>
                </a:solidFill>
                <a:latin typeface="Century Gothic"/>
                <a:ea typeface="Century Gothic"/>
                <a:cs typeface="Century Gothic"/>
                <a:sym typeface="Century Gothic"/>
              </a:rPr>
              <a:t> </a:t>
            </a:r>
            <a:r>
              <a:rPr lang="en" sz="900" b="1" i="0" u="none" strike="noStrike" cap="none">
                <a:solidFill>
                  <a:srgbClr val="FF0000"/>
                </a:solidFill>
                <a:latin typeface="Century Gothic"/>
                <a:ea typeface="Century Gothic"/>
                <a:cs typeface="Century Gothic"/>
                <a:sym typeface="Century Gothic"/>
              </a:rPr>
              <a:t>$2,500 Distributor Price</a:t>
            </a:r>
            <a:endParaRPr sz="900" b="1" i="0" u="none" strike="noStrike" cap="none">
              <a:solidFill>
                <a:srgbClr val="FF0000"/>
              </a:solidFill>
              <a:latin typeface="Century Gothic"/>
              <a:ea typeface="Century Gothic"/>
              <a:cs typeface="Century Gothic"/>
              <a:sym typeface="Century Gothic"/>
            </a:endParaRPr>
          </a:p>
        </p:txBody>
      </p:sp>
      <p:cxnSp>
        <p:nvCxnSpPr>
          <p:cNvPr id="1253" name="Google Shape;1253;p163"/>
          <p:cNvCxnSpPr/>
          <p:nvPr/>
        </p:nvCxnSpPr>
        <p:spPr>
          <a:xfrm flipH="1">
            <a:off x="3621867" y="2205077"/>
            <a:ext cx="2951700" cy="2064900"/>
          </a:xfrm>
          <a:prstGeom prst="straightConnector1">
            <a:avLst/>
          </a:prstGeom>
          <a:noFill/>
          <a:ln w="31750" cap="flat" cmpd="sng">
            <a:solidFill>
              <a:srgbClr val="898989"/>
            </a:solidFill>
            <a:prstDash val="solid"/>
            <a:round/>
            <a:headEnd type="none" w="sm" len="sm"/>
            <a:tailEnd type="stealth" w="lg" len="lg"/>
          </a:ln>
        </p:spPr>
      </p:cxnSp>
      <p:cxnSp>
        <p:nvCxnSpPr>
          <p:cNvPr id="1254" name="Google Shape;1254;p163"/>
          <p:cNvCxnSpPr/>
          <p:nvPr/>
        </p:nvCxnSpPr>
        <p:spPr>
          <a:xfrm rot="10800000" flipH="1">
            <a:off x="2511846" y="1586014"/>
            <a:ext cx="4444800" cy="10200"/>
          </a:xfrm>
          <a:prstGeom prst="bentConnector3">
            <a:avLst>
              <a:gd name="adj1" fmla="val 0"/>
            </a:avLst>
          </a:prstGeom>
          <a:noFill/>
          <a:ln w="31750" cap="flat" cmpd="sng">
            <a:solidFill>
              <a:srgbClr val="93B3D7"/>
            </a:solidFill>
            <a:prstDash val="dash"/>
            <a:round/>
            <a:headEnd type="stealth" w="med" len="med"/>
            <a:tailEnd type="none" w="sm" len="sm"/>
          </a:ln>
        </p:spPr>
      </p:cxnSp>
      <p:sp>
        <p:nvSpPr>
          <p:cNvPr id="1255" name="Google Shape;1255;p163"/>
          <p:cNvSpPr txBox="1"/>
          <p:nvPr/>
        </p:nvSpPr>
        <p:spPr>
          <a:xfrm>
            <a:off x="5630237" y="3890250"/>
            <a:ext cx="2011500" cy="738900"/>
          </a:xfrm>
          <a:prstGeom prst="rect">
            <a:avLst/>
          </a:prstGeom>
          <a:solidFill>
            <a:srgbClr val="FFFFFF"/>
          </a:solidFill>
          <a:ln w="19050" cap="flat" cmpd="sng">
            <a:solidFill>
              <a:srgbClr val="9BBB59"/>
            </a:solidFill>
            <a:prstDash val="solid"/>
            <a:miter lim="800000"/>
            <a:headEnd type="none" w="sm" len="sm"/>
            <a:tailEnd type="none" w="sm" len="sm"/>
          </a:ln>
        </p:spPr>
        <p:txBody>
          <a:bodyPr spcFirstLastPara="1" wrap="square" lIns="91425" tIns="91425" rIns="91425" bIns="91425" anchor="t" anchorCtr="0">
            <a:spAutoFit/>
          </a:bodyPr>
          <a:lstStyle/>
          <a:p>
            <a:pPr marL="0" marR="0" lvl="0" indent="0" algn="ctr" rtl="0">
              <a:spcBef>
                <a:spcPts val="0"/>
              </a:spcBef>
              <a:spcAft>
                <a:spcPts val="0"/>
              </a:spcAft>
              <a:buNone/>
            </a:pPr>
            <a:r>
              <a:rPr lang="en" sz="1200" b="1" i="0" u="none" strike="noStrike" cap="none">
                <a:solidFill>
                  <a:srgbClr val="4E4E4E"/>
                </a:solidFill>
                <a:latin typeface="Century Gothic"/>
                <a:ea typeface="Century Gothic"/>
                <a:cs typeface="Century Gothic"/>
                <a:sym typeface="Century Gothic"/>
              </a:rPr>
              <a:t>Premiere Members order from Distributor at $1,750 Contract Price</a:t>
            </a:r>
            <a:endParaRPr sz="1200" b="1" i="0" u="none" strike="noStrike" cap="none">
              <a:solidFill>
                <a:srgbClr val="4E4E4E"/>
              </a:solidFill>
              <a:latin typeface="Century Gothic"/>
              <a:ea typeface="Century Gothic"/>
              <a:cs typeface="Century Gothic"/>
              <a:sym typeface="Century Gothic"/>
            </a:endParaRPr>
          </a:p>
        </p:txBody>
      </p:sp>
      <p:sp>
        <p:nvSpPr>
          <p:cNvPr id="1256" name="Google Shape;1256;p163"/>
          <p:cNvSpPr txBox="1"/>
          <p:nvPr/>
        </p:nvSpPr>
        <p:spPr>
          <a:xfrm>
            <a:off x="2839878" y="833125"/>
            <a:ext cx="3423600" cy="276900"/>
          </a:xfrm>
          <a:prstGeom prst="rect">
            <a:avLst/>
          </a:prstGeom>
          <a:solidFill>
            <a:srgbClr val="FFFFFF"/>
          </a:solidFill>
          <a:ln w="9525" cap="flat" cmpd="sng">
            <a:solidFill>
              <a:srgbClr val="93B3D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b="1" i="0" u="none" strike="noStrike" cap="none" dirty="0">
                <a:solidFill>
                  <a:srgbClr val="898989"/>
                </a:solidFill>
                <a:latin typeface="Century Gothic"/>
                <a:ea typeface="Century Gothic"/>
                <a:cs typeface="Century Gothic"/>
                <a:sym typeface="Century Gothic"/>
              </a:rPr>
              <a:t>Indirect Sales reported back to mfr.</a:t>
            </a:r>
            <a:endParaRPr sz="1200" b="1" dirty="0">
              <a:solidFill>
                <a:srgbClr val="898989"/>
              </a:solidFill>
              <a:latin typeface="Century Gothic"/>
              <a:ea typeface="Century Gothic"/>
              <a:cs typeface="Century Gothic"/>
              <a:sym typeface="Century Gothic"/>
            </a:endParaRPr>
          </a:p>
        </p:txBody>
      </p:sp>
      <p:sp>
        <p:nvSpPr>
          <p:cNvPr id="1257" name="Google Shape;1257;p163"/>
          <p:cNvSpPr txBox="1"/>
          <p:nvPr/>
        </p:nvSpPr>
        <p:spPr>
          <a:xfrm>
            <a:off x="882238" y="2219101"/>
            <a:ext cx="1085700" cy="861900"/>
          </a:xfrm>
          <a:prstGeom prst="rect">
            <a:avLst/>
          </a:prstGeom>
          <a:solidFill>
            <a:srgbClr val="FFFFFF"/>
          </a:solidFill>
          <a:ln w="19050" cap="flat" cmpd="sng">
            <a:solidFill>
              <a:srgbClr val="9BBB59"/>
            </a:solidFill>
            <a:prstDash val="solid"/>
            <a:miter lim="800000"/>
            <a:headEnd type="none" w="sm" len="sm"/>
            <a:tailEnd type="none" w="sm" len="sm"/>
          </a:ln>
        </p:spPr>
        <p:txBody>
          <a:bodyPr spcFirstLastPara="1" wrap="square" lIns="91425" tIns="91425" rIns="91425" bIns="91425" anchor="t" anchorCtr="0">
            <a:spAutoFit/>
          </a:bodyPr>
          <a:lstStyle/>
          <a:p>
            <a:pPr marL="0" marR="0" lvl="0" indent="0" algn="ctr" rtl="0">
              <a:spcBef>
                <a:spcPts val="0"/>
              </a:spcBef>
              <a:spcAft>
                <a:spcPts val="0"/>
              </a:spcAft>
              <a:buNone/>
            </a:pPr>
            <a:r>
              <a:rPr lang="en" sz="1100" b="1">
                <a:solidFill>
                  <a:srgbClr val="4E4E4E"/>
                </a:solidFill>
                <a:latin typeface="Century Gothic"/>
                <a:ea typeface="Century Gothic"/>
                <a:cs typeface="Century Gothic"/>
                <a:sym typeface="Century Gothic"/>
              </a:rPr>
              <a:t>Admin Fee (3%) based on contract price $52.50</a:t>
            </a:r>
            <a:endParaRPr sz="1100" b="1">
              <a:solidFill>
                <a:srgbClr val="4E4E4E"/>
              </a:solidFill>
              <a:latin typeface="Century Gothic"/>
              <a:ea typeface="Century Gothic"/>
              <a:cs typeface="Century Gothic"/>
              <a:sym typeface="Century Gothic"/>
            </a:endParaRPr>
          </a:p>
        </p:txBody>
      </p:sp>
      <p:cxnSp>
        <p:nvCxnSpPr>
          <p:cNvPr id="1258" name="Google Shape;1258;p163"/>
          <p:cNvCxnSpPr/>
          <p:nvPr/>
        </p:nvCxnSpPr>
        <p:spPr>
          <a:xfrm flipH="1">
            <a:off x="2472133" y="2193112"/>
            <a:ext cx="4069500" cy="2074200"/>
          </a:xfrm>
          <a:prstGeom prst="straightConnector1">
            <a:avLst/>
          </a:prstGeom>
          <a:noFill/>
          <a:ln w="31750" cap="flat" cmpd="sng">
            <a:solidFill>
              <a:srgbClr val="898989"/>
            </a:solidFill>
            <a:prstDash val="solid"/>
            <a:round/>
            <a:headEnd type="none" w="sm" len="sm"/>
            <a:tailEnd type="stealth" w="lg" len="lg"/>
          </a:ln>
        </p:spPr>
      </p:cxnSp>
      <p:sp>
        <p:nvSpPr>
          <p:cNvPr id="1259" name="Google Shape;1259;p163"/>
          <p:cNvSpPr txBox="1"/>
          <p:nvPr/>
        </p:nvSpPr>
        <p:spPr>
          <a:xfrm>
            <a:off x="4758026" y="2925447"/>
            <a:ext cx="1688400" cy="831300"/>
          </a:xfrm>
          <a:prstGeom prst="rect">
            <a:avLst/>
          </a:prstGeom>
          <a:solidFill>
            <a:srgbClr val="FFFFFF"/>
          </a:solidFill>
          <a:ln w="19050" cap="flat" cmpd="sng">
            <a:solidFill>
              <a:srgbClr val="9BBB59"/>
            </a:solidFill>
            <a:prstDash val="solid"/>
            <a:miter lim="800000"/>
            <a:headEnd type="none" w="sm" len="sm"/>
            <a:tailEnd type="none" w="sm" len="sm"/>
          </a:ln>
        </p:spPr>
        <p:txBody>
          <a:bodyPr spcFirstLastPara="1" wrap="square" lIns="91425" tIns="91425" rIns="91425" bIns="91425" anchor="t" anchorCtr="0">
            <a:spAutoFit/>
          </a:bodyPr>
          <a:lstStyle/>
          <a:p>
            <a:pPr marL="0" marR="0" lvl="0" indent="0" algn="ctr" rtl="0">
              <a:spcBef>
                <a:spcPts val="0"/>
              </a:spcBef>
              <a:spcAft>
                <a:spcPts val="0"/>
              </a:spcAft>
              <a:buNone/>
            </a:pPr>
            <a:r>
              <a:rPr lang="en" sz="1400" b="1">
                <a:solidFill>
                  <a:srgbClr val="4E4E4E"/>
                </a:solidFill>
                <a:latin typeface="Century Gothic"/>
                <a:ea typeface="Century Gothic"/>
                <a:cs typeface="Century Gothic"/>
                <a:sym typeface="Century Gothic"/>
              </a:rPr>
              <a:t>Invoices at $1,750 Master Contract Price</a:t>
            </a:r>
            <a:endParaRPr sz="1400" b="1">
              <a:solidFill>
                <a:srgbClr val="4E4E4E"/>
              </a:solidFill>
              <a:latin typeface="Century Gothic"/>
              <a:ea typeface="Century Gothic"/>
              <a:cs typeface="Century Gothic"/>
              <a:sym typeface="Century Gothic"/>
            </a:endParaRPr>
          </a:p>
        </p:txBody>
      </p:sp>
      <p:sp>
        <p:nvSpPr>
          <p:cNvPr id="1260" name="Google Shape;1260;p163"/>
          <p:cNvSpPr/>
          <p:nvPr/>
        </p:nvSpPr>
        <p:spPr>
          <a:xfrm>
            <a:off x="2011316" y="3160939"/>
            <a:ext cx="2051700" cy="585600"/>
          </a:xfrm>
          <a:prstGeom prst="roundRect">
            <a:avLst>
              <a:gd name="adj" fmla="val 16667"/>
            </a:avLst>
          </a:prstGeom>
          <a:solidFill>
            <a:srgbClr val="92D050"/>
          </a:solidFill>
          <a:ln w="19050" cap="flat" cmpd="sng">
            <a:solidFill>
              <a:srgbClr val="14141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800" b="1">
                <a:solidFill>
                  <a:srgbClr val="141414"/>
                </a:solidFill>
                <a:latin typeface="Arial Rounded"/>
                <a:ea typeface="Arial Rounded"/>
                <a:cs typeface="Arial Rounded"/>
                <a:sym typeface="Arial Rounded"/>
              </a:rPr>
              <a:t>Premiere</a:t>
            </a:r>
            <a:endParaRPr sz="1800" b="1">
              <a:solidFill>
                <a:srgbClr val="141414"/>
              </a:solidFill>
              <a:latin typeface="Arial Rounded"/>
              <a:ea typeface="Arial Rounded"/>
              <a:cs typeface="Arial Rounded"/>
              <a:sym typeface="Arial Rounded"/>
            </a:endParaRPr>
          </a:p>
        </p:txBody>
      </p:sp>
      <p:cxnSp>
        <p:nvCxnSpPr>
          <p:cNvPr id="1261" name="Google Shape;1261;p163"/>
          <p:cNvCxnSpPr/>
          <p:nvPr/>
        </p:nvCxnSpPr>
        <p:spPr>
          <a:xfrm rot="10800000" flipH="1">
            <a:off x="3699724" y="2188319"/>
            <a:ext cx="3787800" cy="10200"/>
          </a:xfrm>
          <a:prstGeom prst="bentConnector3">
            <a:avLst>
              <a:gd name="adj1" fmla="val 0"/>
            </a:avLst>
          </a:prstGeom>
          <a:noFill/>
          <a:ln w="31750" cap="flat" cmpd="sng">
            <a:solidFill>
              <a:srgbClr val="93B3D7"/>
            </a:solidFill>
            <a:prstDash val="solid"/>
            <a:round/>
            <a:headEnd type="none" w="sm" len="sm"/>
            <a:tailEnd type="stealth" w="med" len="med"/>
          </a:ln>
        </p:spPr>
      </p:cxnSp>
      <p:sp>
        <p:nvSpPr>
          <p:cNvPr id="1262" name="Google Shape;1262;p163"/>
          <p:cNvSpPr txBox="1"/>
          <p:nvPr/>
        </p:nvSpPr>
        <p:spPr>
          <a:xfrm>
            <a:off x="3943021" y="2392093"/>
            <a:ext cx="1463100" cy="323100"/>
          </a:xfrm>
          <a:prstGeom prst="rect">
            <a:avLst/>
          </a:prstGeom>
          <a:solidFill>
            <a:srgbClr val="FFFFFF"/>
          </a:solidFill>
          <a:ln w="19050" cap="flat" cmpd="sng">
            <a:solidFill>
              <a:srgbClr val="93B3D7"/>
            </a:solidFill>
            <a:prstDash val="solid"/>
            <a:miter lim="800000"/>
            <a:headEnd type="none" w="sm" len="sm"/>
            <a:tailEnd type="none" w="sm" len="sm"/>
          </a:ln>
        </p:spPr>
        <p:txBody>
          <a:bodyPr spcFirstLastPara="1" wrap="square" lIns="91425" tIns="91425" rIns="91425" bIns="91425" anchor="t" anchorCtr="0">
            <a:spAutoFit/>
          </a:bodyPr>
          <a:lstStyle/>
          <a:p>
            <a:pPr marL="0" marR="0" lvl="0" indent="0" algn="ctr" rtl="0">
              <a:spcBef>
                <a:spcPts val="0"/>
              </a:spcBef>
              <a:spcAft>
                <a:spcPts val="0"/>
              </a:spcAft>
              <a:buNone/>
            </a:pPr>
            <a:r>
              <a:rPr lang="en" sz="900" b="1">
                <a:solidFill>
                  <a:srgbClr val="4F81BD"/>
                </a:solidFill>
                <a:latin typeface="Century Gothic"/>
                <a:ea typeface="Century Gothic"/>
                <a:cs typeface="Century Gothic"/>
                <a:sym typeface="Century Gothic"/>
              </a:rPr>
              <a:t>5% Service fee = $125</a:t>
            </a:r>
            <a:endParaRPr sz="900" b="1">
              <a:solidFill>
                <a:srgbClr val="4F81BD"/>
              </a:solidFill>
              <a:latin typeface="Century Gothic"/>
              <a:ea typeface="Century Gothic"/>
              <a:cs typeface="Century Gothic"/>
              <a:sym typeface="Century Gothic"/>
            </a:endParaRPr>
          </a:p>
        </p:txBody>
      </p:sp>
      <p:cxnSp>
        <p:nvCxnSpPr>
          <p:cNvPr id="1263" name="Google Shape;1263;p163"/>
          <p:cNvCxnSpPr/>
          <p:nvPr/>
        </p:nvCxnSpPr>
        <p:spPr>
          <a:xfrm>
            <a:off x="3191261" y="5404574"/>
            <a:ext cx="7800" cy="207600"/>
          </a:xfrm>
          <a:prstGeom prst="straightConnector1">
            <a:avLst/>
          </a:prstGeom>
          <a:noFill/>
          <a:ln w="28575" cap="flat" cmpd="sng">
            <a:solidFill>
              <a:srgbClr val="C2D59B"/>
            </a:solidFill>
            <a:prstDash val="solid"/>
            <a:round/>
            <a:headEnd type="none" w="sm" len="sm"/>
            <a:tailEnd type="none" w="sm" len="sm"/>
          </a:ln>
        </p:spPr>
      </p:cxnSp>
      <p:sp>
        <p:nvSpPr>
          <p:cNvPr id="1264" name="Google Shape;1264;p163"/>
          <p:cNvSpPr/>
          <p:nvPr/>
        </p:nvSpPr>
        <p:spPr>
          <a:xfrm>
            <a:off x="2011316" y="4267373"/>
            <a:ext cx="921900" cy="473700"/>
          </a:xfrm>
          <a:prstGeom prst="roundRect">
            <a:avLst>
              <a:gd name="adj" fmla="val 16667"/>
            </a:avLst>
          </a:prstGeom>
          <a:solidFill>
            <a:srgbClr val="C2D59B"/>
          </a:solidFill>
          <a:ln w="19050" cap="flat" cmpd="sng">
            <a:solidFill>
              <a:srgbClr val="14141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900" b="1" i="0" u="none" strike="noStrike" cap="none">
                <a:solidFill>
                  <a:srgbClr val="141414"/>
                </a:solidFill>
                <a:latin typeface="Arial Rounded"/>
                <a:ea typeface="Arial Rounded"/>
                <a:cs typeface="Arial Rounded"/>
                <a:sym typeface="Arial Rounded"/>
              </a:rPr>
              <a:t>Pacific HC Systems</a:t>
            </a:r>
            <a:endParaRPr sz="1100"/>
          </a:p>
          <a:p>
            <a:pPr marL="0" marR="0" lvl="0" indent="0" algn="ctr" rtl="0">
              <a:spcBef>
                <a:spcPts val="0"/>
              </a:spcBef>
              <a:spcAft>
                <a:spcPts val="0"/>
              </a:spcAft>
              <a:buNone/>
            </a:pPr>
            <a:r>
              <a:rPr lang="en" sz="900" b="1" i="0" u="none" strike="noStrike" cap="none">
                <a:solidFill>
                  <a:srgbClr val="141414"/>
                </a:solidFill>
                <a:latin typeface="Arial Rounded"/>
                <a:ea typeface="Arial Rounded"/>
                <a:cs typeface="Arial Rounded"/>
                <a:sym typeface="Arial Rounded"/>
              </a:rPr>
              <a:t>(Tier 3)</a:t>
            </a:r>
            <a:endParaRPr sz="900" b="1" i="0" u="none" strike="noStrike" cap="none">
              <a:solidFill>
                <a:srgbClr val="141414"/>
              </a:solidFill>
              <a:latin typeface="Arial Rounded"/>
              <a:ea typeface="Arial Rounded"/>
              <a:cs typeface="Arial Rounded"/>
              <a:sym typeface="Arial Rounded"/>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164"/>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122</a:t>
            </a:fld>
            <a:endParaRPr sz="1000" b="0">
              <a:solidFill>
                <a:schemeClr val="lt2"/>
              </a:solidFill>
              <a:latin typeface="Tahoma"/>
              <a:ea typeface="Tahoma"/>
              <a:cs typeface="Tahoma"/>
              <a:sym typeface="Tahoma"/>
            </a:endParaRPr>
          </a:p>
        </p:txBody>
      </p:sp>
      <p:sp>
        <p:nvSpPr>
          <p:cNvPr id="1270" name="Google Shape;1270;p164"/>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Contracts Overview</a:t>
            </a:r>
            <a:endParaRPr/>
          </a:p>
        </p:txBody>
      </p:sp>
      <p:sp>
        <p:nvSpPr>
          <p:cNvPr id="1271" name="Google Shape;1271;p164"/>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457200" lvl="0" indent="-361950" algn="l" rtl="0">
              <a:spcBef>
                <a:spcPts val="0"/>
              </a:spcBef>
              <a:spcAft>
                <a:spcPts val="0"/>
              </a:spcAft>
              <a:buSzPts val="2100"/>
              <a:buChar char="•"/>
            </a:pPr>
            <a:r>
              <a:rPr lang="en"/>
              <a:t>Trade Activity Management (TAM) contracts typically involve indirect customers; that is, the manufacturer sells the goods to an intermediate party (Distributor) who then provides them to the end customers, who are often members of a buying group. </a:t>
            </a:r>
            <a:endParaRPr sz="1800"/>
          </a:p>
          <a:p>
            <a:pPr marL="457200" lvl="0" indent="0" algn="l" rtl="0">
              <a:spcBef>
                <a:spcPts val="0"/>
              </a:spcBef>
              <a:spcAft>
                <a:spcPts val="0"/>
              </a:spcAft>
              <a:buNone/>
            </a:pPr>
            <a:endParaRPr sz="1800"/>
          </a:p>
          <a:p>
            <a:pPr marL="457200" lvl="0" indent="-361950" algn="l" rtl="0">
              <a:spcBef>
                <a:spcPts val="480"/>
              </a:spcBef>
              <a:spcAft>
                <a:spcPts val="0"/>
              </a:spcAft>
              <a:buSzPts val="2100"/>
              <a:buChar char="•"/>
            </a:pPr>
            <a:r>
              <a:rPr lang="en"/>
              <a:t>This business flow and the details surrounding it differ from that found on promotions, thus separate contract setup and definition exists within TAM.</a:t>
            </a:r>
            <a:endParaRPr/>
          </a:p>
        </p:txBody>
      </p:sp>
      <p:sp>
        <p:nvSpPr>
          <p:cNvPr id="1272" name="Google Shape;1272;p164"/>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p165"/>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123</a:t>
            </a:fld>
            <a:endParaRPr sz="1000" b="0">
              <a:solidFill>
                <a:schemeClr val="lt2"/>
              </a:solidFill>
              <a:latin typeface="Tahoma"/>
              <a:ea typeface="Tahoma"/>
              <a:cs typeface="Tahoma"/>
              <a:sym typeface="Tahoma"/>
            </a:endParaRPr>
          </a:p>
        </p:txBody>
      </p:sp>
      <p:sp>
        <p:nvSpPr>
          <p:cNvPr id="1278" name="Google Shape;1278;p165"/>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Contracts Overview</a:t>
            </a:r>
            <a:endParaRPr/>
          </a:p>
        </p:txBody>
      </p:sp>
      <p:sp>
        <p:nvSpPr>
          <p:cNvPr id="1279" name="Google Shape;1279;p165"/>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400"/>
              <a:buNone/>
            </a:pPr>
            <a:r>
              <a:rPr lang="en" sz="1800"/>
              <a:t>Contracts are legal agreements between: </a:t>
            </a:r>
            <a:endParaRPr sz="1800"/>
          </a:p>
          <a:p>
            <a:pPr marL="0" lvl="0" indent="0" algn="l" rtl="0">
              <a:spcBef>
                <a:spcPts val="0"/>
              </a:spcBef>
              <a:spcAft>
                <a:spcPts val="0"/>
              </a:spcAft>
              <a:buSzPts val="2400"/>
              <a:buNone/>
            </a:pPr>
            <a:endParaRPr sz="1800"/>
          </a:p>
          <a:p>
            <a:pPr marL="0" lvl="0" indent="0" algn="l" rtl="0">
              <a:spcBef>
                <a:spcPts val="0"/>
              </a:spcBef>
              <a:spcAft>
                <a:spcPts val="0"/>
              </a:spcAft>
              <a:buNone/>
            </a:pPr>
            <a:r>
              <a:rPr lang="en" b="1" i="1">
                <a:solidFill>
                  <a:srgbClr val="141414"/>
                </a:solidFill>
              </a:rPr>
              <a:t>Manufacturers and Buying Groups</a:t>
            </a:r>
            <a:endParaRPr b="1" i="1">
              <a:solidFill>
                <a:srgbClr val="141414"/>
              </a:solidFill>
            </a:endParaRPr>
          </a:p>
          <a:p>
            <a:pPr marL="0" lvl="0" indent="0" algn="l" rtl="0">
              <a:spcBef>
                <a:spcPts val="0"/>
              </a:spcBef>
              <a:spcAft>
                <a:spcPts val="0"/>
              </a:spcAft>
              <a:buNone/>
            </a:pPr>
            <a:endParaRPr b="1" i="1">
              <a:solidFill>
                <a:srgbClr val="141414"/>
              </a:solidFill>
            </a:endParaRPr>
          </a:p>
          <a:p>
            <a:pPr marL="457200" lvl="0" indent="-355600" algn="l" rtl="0">
              <a:spcBef>
                <a:spcPts val="0"/>
              </a:spcBef>
              <a:spcAft>
                <a:spcPts val="0"/>
              </a:spcAft>
              <a:buSzPts val="2000"/>
              <a:buChar char="•"/>
            </a:pPr>
            <a:r>
              <a:rPr lang="en" sz="1700"/>
              <a:t>Buying Groups (aka GPOs) represent groups of businesses to obtain discounts based on the collective buying power of the members. The negotiated pricing for members are logged onto legal contracts.</a:t>
            </a:r>
            <a:br>
              <a:rPr lang="en" sz="1700"/>
            </a:br>
            <a:endParaRPr sz="1700"/>
          </a:p>
          <a:p>
            <a:pPr marL="457200" lvl="0" indent="-355600" algn="l" rtl="0">
              <a:spcBef>
                <a:spcPts val="0"/>
              </a:spcBef>
              <a:spcAft>
                <a:spcPts val="0"/>
              </a:spcAft>
              <a:buSzPts val="2000"/>
              <a:buChar char="•"/>
            </a:pPr>
            <a:r>
              <a:rPr lang="en" sz="1700"/>
              <a:t>The GPO earns an Admin Fee (3%) of total contract sales - recovered on a Deferred Discount deal. </a:t>
            </a:r>
            <a:br>
              <a:rPr lang="en" sz="1700"/>
            </a:br>
            <a:endParaRPr sz="1700"/>
          </a:p>
          <a:p>
            <a:pPr marL="457200" lvl="0" indent="-361950" algn="l" rtl="0">
              <a:spcBef>
                <a:spcPts val="0"/>
              </a:spcBef>
              <a:spcAft>
                <a:spcPts val="0"/>
              </a:spcAft>
              <a:buSzPts val="2100"/>
              <a:buChar char="•"/>
            </a:pPr>
            <a:r>
              <a:rPr lang="en" sz="1700"/>
              <a:t>The Mfr/GPO contract is often referred to as a master agreement/master contract</a:t>
            </a:r>
            <a:r>
              <a:rPr lang="en" sz="1900"/>
              <a:t>.</a:t>
            </a:r>
            <a:endParaRPr sz="1600"/>
          </a:p>
        </p:txBody>
      </p:sp>
      <p:sp>
        <p:nvSpPr>
          <p:cNvPr id="1280" name="Google Shape;1280;p165"/>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166"/>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124</a:t>
            </a:fld>
            <a:endParaRPr sz="1000" b="0">
              <a:solidFill>
                <a:schemeClr val="lt2"/>
              </a:solidFill>
              <a:latin typeface="Tahoma"/>
              <a:ea typeface="Tahoma"/>
              <a:cs typeface="Tahoma"/>
              <a:sym typeface="Tahoma"/>
            </a:endParaRPr>
          </a:p>
        </p:txBody>
      </p:sp>
      <p:sp>
        <p:nvSpPr>
          <p:cNvPr id="1286" name="Google Shape;1286;p166"/>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Contracts Overview</a:t>
            </a:r>
            <a:endParaRPr/>
          </a:p>
        </p:txBody>
      </p:sp>
      <p:sp>
        <p:nvSpPr>
          <p:cNvPr id="1287" name="Google Shape;1287;p166"/>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0" lvl="0" indent="0" algn="l" rtl="0">
              <a:lnSpc>
                <a:spcPct val="75000"/>
              </a:lnSpc>
              <a:spcBef>
                <a:spcPts val="0"/>
              </a:spcBef>
              <a:spcAft>
                <a:spcPts val="0"/>
              </a:spcAft>
              <a:buSzPts val="2400"/>
              <a:buNone/>
            </a:pPr>
            <a:r>
              <a:rPr lang="en"/>
              <a:t>Contracts are </a:t>
            </a:r>
            <a:r>
              <a:rPr lang="en" b="1"/>
              <a:t>also</a:t>
            </a:r>
            <a:r>
              <a:rPr lang="en"/>
              <a:t> legal agreements between: </a:t>
            </a:r>
            <a:endParaRPr/>
          </a:p>
          <a:p>
            <a:pPr marL="0" lvl="0" indent="0" algn="l" rtl="0">
              <a:lnSpc>
                <a:spcPct val="75000"/>
              </a:lnSpc>
              <a:spcBef>
                <a:spcPts val="0"/>
              </a:spcBef>
              <a:spcAft>
                <a:spcPts val="0"/>
              </a:spcAft>
              <a:buSzPts val="2400"/>
              <a:buNone/>
            </a:pPr>
            <a:r>
              <a:rPr lang="en"/>
              <a:t/>
            </a:r>
            <a:br>
              <a:rPr lang="en"/>
            </a:br>
            <a:r>
              <a:rPr lang="en" b="1" i="1"/>
              <a:t>Manufacturers and Distributors</a:t>
            </a:r>
            <a:endParaRPr b="1" i="1"/>
          </a:p>
          <a:p>
            <a:pPr marL="0" lvl="0" indent="0" algn="l" rtl="0">
              <a:lnSpc>
                <a:spcPct val="75000"/>
              </a:lnSpc>
              <a:spcBef>
                <a:spcPts val="0"/>
              </a:spcBef>
              <a:spcAft>
                <a:spcPts val="0"/>
              </a:spcAft>
              <a:buSzPts val="2400"/>
              <a:buNone/>
            </a:pPr>
            <a:endParaRPr b="1" i="1">
              <a:solidFill>
                <a:srgbClr val="93B3D7"/>
              </a:solidFill>
            </a:endParaRPr>
          </a:p>
          <a:p>
            <a:pPr marL="457200" lvl="0" indent="-349250" algn="l" rtl="0">
              <a:lnSpc>
                <a:spcPct val="75000"/>
              </a:lnSpc>
              <a:spcBef>
                <a:spcPts val="480"/>
              </a:spcBef>
              <a:spcAft>
                <a:spcPts val="0"/>
              </a:spcAft>
              <a:buSzPts val="1900"/>
              <a:buChar char="•"/>
            </a:pPr>
            <a:r>
              <a:rPr lang="en" sz="1900"/>
              <a:t>Distributors purchase goods typically at a negotiated distributor contract price, then sell to indirect customers (aka buying group members), often at a  lower price based on an existing master contract with a buying group. </a:t>
            </a:r>
            <a:br>
              <a:rPr lang="en" sz="1900"/>
            </a:br>
            <a:endParaRPr sz="1900"/>
          </a:p>
          <a:p>
            <a:pPr marL="457200" lvl="0" indent="-349250" algn="l" rtl="0">
              <a:lnSpc>
                <a:spcPct val="75000"/>
              </a:lnSpc>
              <a:spcBef>
                <a:spcPts val="0"/>
              </a:spcBef>
              <a:spcAft>
                <a:spcPts val="0"/>
              </a:spcAft>
              <a:buSzPts val="1900"/>
              <a:buChar char="•"/>
            </a:pPr>
            <a:r>
              <a:rPr lang="en" sz="1900"/>
              <a:t>They recover the difference as a charge-back to the manufacturer, as well as other fees such as a negotiated service fee percentage, which is paid as a Deferred Discount.</a:t>
            </a:r>
            <a:endParaRPr sz="1600"/>
          </a:p>
        </p:txBody>
      </p:sp>
      <p:sp>
        <p:nvSpPr>
          <p:cNvPr id="1288" name="Google Shape;1288;p166"/>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167"/>
          <p:cNvSpPr txBox="1">
            <a:spLocks noGrp="1"/>
          </p:cNvSpPr>
          <p:nvPr>
            <p:ph type="title"/>
          </p:nvPr>
        </p:nvSpPr>
        <p:spPr>
          <a:xfrm>
            <a:off x="455243" y="1472750"/>
            <a:ext cx="8229600" cy="456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latin typeface="Century Gothic"/>
                <a:ea typeface="Century Gothic"/>
                <a:cs typeface="Century Gothic"/>
                <a:sym typeface="Century Gothic"/>
              </a:rPr>
              <a:t>TAM Contracts: Foundation </a:t>
            </a:r>
            <a:endParaRPr/>
          </a:p>
        </p:txBody>
      </p:sp>
      <p:sp>
        <p:nvSpPr>
          <p:cNvPr id="1295" name="Google Shape;1295;p167"/>
          <p:cNvSpPr txBox="1">
            <a:spLocks noGrp="1"/>
          </p:cNvSpPr>
          <p:nvPr>
            <p:ph type="body" idx="2"/>
          </p:nvPr>
        </p:nvSpPr>
        <p:spPr>
          <a:xfrm>
            <a:off x="455243" y="1231964"/>
            <a:ext cx="8229600" cy="241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Font typeface="Century Gothic"/>
              <a:buNone/>
            </a:pPr>
            <a:r>
              <a:rPr lang="en"/>
              <a:t>Trade Activity Management</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Google Shape;1300;p168"/>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126</a:t>
            </a:fld>
            <a:endParaRPr sz="1000" b="0">
              <a:solidFill>
                <a:schemeClr val="lt2"/>
              </a:solidFill>
              <a:latin typeface="Tahoma"/>
              <a:ea typeface="Tahoma"/>
              <a:cs typeface="Tahoma"/>
              <a:sym typeface="Tahoma"/>
            </a:endParaRPr>
          </a:p>
        </p:txBody>
      </p:sp>
      <p:sp>
        <p:nvSpPr>
          <p:cNvPr id="1301" name="Google Shape;1301;p168"/>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Functional Training: Contracts</a:t>
            </a:r>
            <a:endParaRPr/>
          </a:p>
        </p:txBody>
      </p:sp>
      <p:sp>
        <p:nvSpPr>
          <p:cNvPr id="1302" name="Google Shape;1302;p168"/>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Foundation Overview</a:t>
            </a:r>
            <a:endParaRPr/>
          </a:p>
          <a:p>
            <a:pPr marL="742950" lvl="1" indent="-285750" algn="l" rtl="0">
              <a:spcBef>
                <a:spcPts val="480"/>
              </a:spcBef>
              <a:spcAft>
                <a:spcPts val="0"/>
              </a:spcAft>
              <a:buSzPts val="2400"/>
              <a:buChar char="–"/>
            </a:pPr>
            <a:r>
              <a:rPr lang="en"/>
              <a:t>Number Ranges</a:t>
            </a:r>
            <a:endParaRPr/>
          </a:p>
          <a:p>
            <a:pPr marL="742950" lvl="1" indent="-285750" algn="l" rtl="0">
              <a:spcBef>
                <a:spcPts val="480"/>
              </a:spcBef>
              <a:spcAft>
                <a:spcPts val="0"/>
              </a:spcAft>
              <a:buSzPts val="2400"/>
              <a:buChar char="–"/>
            </a:pPr>
            <a:r>
              <a:rPr lang="en"/>
              <a:t>Buying Groups</a:t>
            </a:r>
            <a:endParaRPr/>
          </a:p>
          <a:p>
            <a:pPr marL="742950" lvl="1" indent="-285750" algn="l" rtl="0">
              <a:spcBef>
                <a:spcPts val="480"/>
              </a:spcBef>
              <a:spcAft>
                <a:spcPts val="0"/>
              </a:spcAft>
              <a:buSzPts val="2400"/>
              <a:buChar char="–"/>
            </a:pPr>
            <a:r>
              <a:rPr lang="en"/>
              <a:t>Indirect Addresses</a:t>
            </a:r>
            <a:endParaRPr/>
          </a:p>
          <a:p>
            <a:pPr marL="742950" lvl="1" indent="-285750" algn="l" rtl="0">
              <a:spcBef>
                <a:spcPts val="480"/>
              </a:spcBef>
              <a:spcAft>
                <a:spcPts val="0"/>
              </a:spcAft>
              <a:buSzPts val="2400"/>
              <a:buChar char="–"/>
            </a:pPr>
            <a:r>
              <a:rPr lang="en"/>
              <a:t>TAM Control</a:t>
            </a:r>
            <a:endParaRPr/>
          </a:p>
        </p:txBody>
      </p:sp>
      <p:sp>
        <p:nvSpPr>
          <p:cNvPr id="1303" name="Google Shape;1303;p168"/>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169"/>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127</a:t>
            </a:fld>
            <a:endParaRPr sz="1000" b="0">
              <a:solidFill>
                <a:schemeClr val="lt2"/>
              </a:solidFill>
              <a:latin typeface="Tahoma"/>
              <a:ea typeface="Tahoma"/>
              <a:cs typeface="Tahoma"/>
              <a:sym typeface="Tahoma"/>
            </a:endParaRPr>
          </a:p>
        </p:txBody>
      </p:sp>
      <p:sp>
        <p:nvSpPr>
          <p:cNvPr id="1309" name="Google Shape;1309;p169"/>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Foundation: Number Ranges</a:t>
            </a:r>
            <a:endParaRPr/>
          </a:p>
        </p:txBody>
      </p:sp>
      <p:sp>
        <p:nvSpPr>
          <p:cNvPr id="1310" name="Google Shape;1310;p169"/>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311" name="Google Shape;1311;p169"/>
          <p:cNvPicPr preferRelativeResize="0"/>
          <p:nvPr/>
        </p:nvPicPr>
        <p:blipFill>
          <a:blip r:embed="rId3">
            <a:alphaModFix/>
          </a:blip>
          <a:stretch>
            <a:fillRect/>
          </a:stretch>
        </p:blipFill>
        <p:spPr>
          <a:xfrm>
            <a:off x="1144500" y="1057819"/>
            <a:ext cx="6855009" cy="3633204"/>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170"/>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128</a:t>
            </a:fld>
            <a:endParaRPr sz="1000" b="0">
              <a:solidFill>
                <a:schemeClr val="lt2"/>
              </a:solidFill>
              <a:latin typeface="Tahoma"/>
              <a:ea typeface="Tahoma"/>
              <a:cs typeface="Tahoma"/>
              <a:sym typeface="Tahoma"/>
            </a:endParaRPr>
          </a:p>
        </p:txBody>
      </p:sp>
      <p:sp>
        <p:nvSpPr>
          <p:cNvPr id="1318" name="Google Shape;1318;p170"/>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Foundation: Buying Groups</a:t>
            </a:r>
            <a:endParaRPr/>
          </a:p>
        </p:txBody>
      </p:sp>
      <p:sp>
        <p:nvSpPr>
          <p:cNvPr id="1319" name="Google Shape;1319;p170"/>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Often referred to as Global Purchasing Organizations (GPOs) in medical industry</a:t>
            </a:r>
            <a:endParaRPr/>
          </a:p>
          <a:p>
            <a:pPr marL="342900" lvl="0" indent="-342900" algn="l" rtl="0">
              <a:spcBef>
                <a:spcPts val="560"/>
              </a:spcBef>
              <a:spcAft>
                <a:spcPts val="0"/>
              </a:spcAft>
              <a:buSzPts val="2800"/>
              <a:buChar char="•"/>
            </a:pPr>
            <a:r>
              <a:rPr lang="en"/>
              <a:t>Negotiate on behalf of a group of businesses, similar to an agent</a:t>
            </a:r>
            <a:endParaRPr/>
          </a:p>
          <a:p>
            <a:pPr marL="342900" lvl="0" indent="-342900" algn="l" rtl="0">
              <a:spcBef>
                <a:spcPts val="560"/>
              </a:spcBef>
              <a:spcAft>
                <a:spcPts val="0"/>
              </a:spcAft>
              <a:buSzPts val="2800"/>
              <a:buChar char="•"/>
            </a:pPr>
            <a:r>
              <a:rPr lang="en"/>
              <a:t>Obtain better discounts from vendors based on the collective buying power of the group members</a:t>
            </a:r>
            <a:endParaRPr/>
          </a:p>
          <a:p>
            <a:pPr marL="342900" lvl="0" indent="-342900" algn="l" rtl="0">
              <a:spcBef>
                <a:spcPts val="560"/>
              </a:spcBef>
              <a:spcAft>
                <a:spcPts val="0"/>
              </a:spcAft>
              <a:buSzPts val="2800"/>
              <a:buChar char="•"/>
            </a:pPr>
            <a:r>
              <a:rPr lang="en"/>
              <a:t>Typically receive a 3% commission (Admin Fee) against member sales (supplier record needed to generate supplier invoices)</a:t>
            </a:r>
            <a:endParaRPr/>
          </a:p>
        </p:txBody>
      </p:sp>
      <p:sp>
        <p:nvSpPr>
          <p:cNvPr id="1320" name="Google Shape;1320;p170"/>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171"/>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129</a:t>
            </a:fld>
            <a:endParaRPr sz="1000" b="0">
              <a:solidFill>
                <a:schemeClr val="lt2"/>
              </a:solidFill>
              <a:latin typeface="Tahoma"/>
              <a:ea typeface="Tahoma"/>
              <a:cs typeface="Tahoma"/>
              <a:sym typeface="Tahoma"/>
            </a:endParaRPr>
          </a:p>
        </p:txBody>
      </p:sp>
      <p:sp>
        <p:nvSpPr>
          <p:cNvPr id="1326" name="Google Shape;1326;p171"/>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Foundation: Buying Groups</a:t>
            </a:r>
            <a:endParaRPr/>
          </a:p>
        </p:txBody>
      </p:sp>
      <p:sp>
        <p:nvSpPr>
          <p:cNvPr id="1327" name="Google Shape;1327;p171"/>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328" name="Google Shape;1328;p171"/>
          <p:cNvPicPr preferRelativeResize="0"/>
          <p:nvPr/>
        </p:nvPicPr>
        <p:blipFill>
          <a:blip r:embed="rId3">
            <a:alphaModFix/>
          </a:blip>
          <a:stretch>
            <a:fillRect/>
          </a:stretch>
        </p:blipFill>
        <p:spPr>
          <a:xfrm>
            <a:off x="823500" y="1138819"/>
            <a:ext cx="6665950" cy="363320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5"/>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13</a:t>
            </a:fld>
            <a:endParaRPr sz="1000" b="0">
              <a:solidFill>
                <a:schemeClr val="lt2"/>
              </a:solidFill>
              <a:latin typeface="Tahoma"/>
              <a:ea typeface="Tahoma"/>
              <a:cs typeface="Tahoma"/>
              <a:sym typeface="Tahoma"/>
            </a:endParaRPr>
          </a:p>
        </p:txBody>
      </p:sp>
      <p:sp>
        <p:nvSpPr>
          <p:cNvPr id="336" name="Google Shape;336;p55"/>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Process Review - Claims</a:t>
            </a:r>
            <a:endParaRPr/>
          </a:p>
        </p:txBody>
      </p:sp>
      <p:sp>
        <p:nvSpPr>
          <p:cNvPr id="337" name="Google Shape;337;p55"/>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338" name="Google Shape;338;p55"/>
          <p:cNvPicPr preferRelativeResize="0"/>
          <p:nvPr/>
        </p:nvPicPr>
        <p:blipFill>
          <a:blip r:embed="rId3">
            <a:alphaModFix/>
          </a:blip>
          <a:stretch>
            <a:fillRect/>
          </a:stretch>
        </p:blipFill>
        <p:spPr>
          <a:xfrm>
            <a:off x="1837600" y="986425"/>
            <a:ext cx="5303030" cy="3735500"/>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Google Shape;1334;p172"/>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130</a:t>
            </a:fld>
            <a:endParaRPr sz="1000" b="0">
              <a:solidFill>
                <a:schemeClr val="lt2"/>
              </a:solidFill>
              <a:latin typeface="Tahoma"/>
              <a:ea typeface="Tahoma"/>
              <a:cs typeface="Tahoma"/>
              <a:sym typeface="Tahoma"/>
            </a:endParaRPr>
          </a:p>
        </p:txBody>
      </p:sp>
      <p:sp>
        <p:nvSpPr>
          <p:cNvPr id="1335" name="Google Shape;1335;p172"/>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Foundation: Indirect Addresses</a:t>
            </a:r>
            <a:endParaRPr/>
          </a:p>
        </p:txBody>
      </p:sp>
      <p:sp>
        <p:nvSpPr>
          <p:cNvPr id="1336" name="Google Shape;1336;p172"/>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Typically buy from the Manufacturer's distributors, wholesalers, or resellers </a:t>
            </a:r>
            <a:br>
              <a:rPr lang="en"/>
            </a:br>
            <a:r>
              <a:rPr lang="en"/>
              <a:t>(hence the label “Indirect”)</a:t>
            </a:r>
            <a:endParaRPr/>
          </a:p>
          <a:p>
            <a:pPr marL="342900" lvl="0" indent="-342900" algn="l" rtl="0">
              <a:spcBef>
                <a:spcPts val="560"/>
              </a:spcBef>
              <a:spcAft>
                <a:spcPts val="0"/>
              </a:spcAft>
              <a:buSzPts val="2800"/>
              <a:buChar char="•"/>
            </a:pPr>
            <a:r>
              <a:rPr lang="en"/>
              <a:t>May buy direct from Manufacturer (customer record needed)</a:t>
            </a:r>
            <a:endParaRPr/>
          </a:p>
          <a:p>
            <a:pPr marL="342900" lvl="0" indent="-342900" algn="l" rtl="0">
              <a:spcBef>
                <a:spcPts val="560"/>
              </a:spcBef>
              <a:spcAft>
                <a:spcPts val="0"/>
              </a:spcAft>
              <a:buSzPts val="2800"/>
              <a:buChar char="•"/>
            </a:pPr>
            <a:r>
              <a:rPr lang="en"/>
              <a:t>Often belong to a Buying Group (F&amp;B,CP) or Group Purchasing Organization (GPO - Life Sciences)</a:t>
            </a:r>
            <a:endParaRPr/>
          </a:p>
          <a:p>
            <a:pPr marL="342900" lvl="0" indent="-342900" algn="l" rtl="0">
              <a:spcBef>
                <a:spcPts val="560"/>
              </a:spcBef>
              <a:spcAft>
                <a:spcPts val="0"/>
              </a:spcAft>
              <a:buSzPts val="2800"/>
              <a:buChar char="•"/>
            </a:pPr>
            <a:r>
              <a:rPr lang="en"/>
              <a:t>Better pricing through group membership</a:t>
            </a:r>
            <a:endParaRPr/>
          </a:p>
          <a:p>
            <a:pPr marL="342900" lvl="0" indent="-342900" algn="l" rtl="0">
              <a:spcBef>
                <a:spcPts val="560"/>
              </a:spcBef>
              <a:spcAft>
                <a:spcPts val="0"/>
              </a:spcAft>
              <a:buSzPts val="2800"/>
              <a:buChar char="•"/>
            </a:pPr>
            <a:r>
              <a:rPr lang="en"/>
              <a:t>May belong to multiple Buying Groups</a:t>
            </a:r>
            <a:endParaRPr/>
          </a:p>
        </p:txBody>
      </p:sp>
      <p:sp>
        <p:nvSpPr>
          <p:cNvPr id="1337" name="Google Shape;1337;p172"/>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Google Shape;1342;p173"/>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131</a:t>
            </a:fld>
            <a:endParaRPr sz="1000" b="0">
              <a:solidFill>
                <a:schemeClr val="lt2"/>
              </a:solidFill>
              <a:latin typeface="Tahoma"/>
              <a:ea typeface="Tahoma"/>
              <a:cs typeface="Tahoma"/>
              <a:sym typeface="Tahoma"/>
            </a:endParaRPr>
          </a:p>
        </p:txBody>
      </p:sp>
      <p:sp>
        <p:nvSpPr>
          <p:cNvPr id="1343" name="Google Shape;1343;p173"/>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Indirect Addresses</a:t>
            </a:r>
            <a:endParaRPr/>
          </a:p>
        </p:txBody>
      </p:sp>
      <p:sp>
        <p:nvSpPr>
          <p:cNvPr id="1344" name="Google Shape;1344;p173"/>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345" name="Google Shape;1345;p173"/>
          <p:cNvPicPr preferRelativeResize="0"/>
          <p:nvPr/>
        </p:nvPicPr>
        <p:blipFill>
          <a:blip r:embed="rId3">
            <a:alphaModFix/>
          </a:blip>
          <a:stretch>
            <a:fillRect/>
          </a:stretch>
        </p:blipFill>
        <p:spPr>
          <a:xfrm>
            <a:off x="895225" y="1041694"/>
            <a:ext cx="6584950" cy="3827448"/>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Google Shape;1350;p174"/>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132</a:t>
            </a:fld>
            <a:endParaRPr sz="1000" b="0">
              <a:solidFill>
                <a:schemeClr val="lt2"/>
              </a:solidFill>
              <a:latin typeface="Tahoma"/>
              <a:ea typeface="Tahoma"/>
              <a:cs typeface="Tahoma"/>
              <a:sym typeface="Tahoma"/>
            </a:endParaRPr>
          </a:p>
        </p:txBody>
      </p:sp>
      <p:sp>
        <p:nvSpPr>
          <p:cNvPr id="1351" name="Google Shape;1351;p174"/>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Indirect Addresses - Identifiers</a:t>
            </a:r>
            <a:endParaRPr/>
          </a:p>
        </p:txBody>
      </p:sp>
      <p:sp>
        <p:nvSpPr>
          <p:cNvPr id="1352" name="Google Shape;1352;p174"/>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353" name="Google Shape;1353;p174"/>
          <p:cNvPicPr preferRelativeResize="0"/>
          <p:nvPr/>
        </p:nvPicPr>
        <p:blipFill>
          <a:blip r:embed="rId3">
            <a:alphaModFix/>
          </a:blip>
          <a:stretch>
            <a:fillRect/>
          </a:stretch>
        </p:blipFill>
        <p:spPr>
          <a:xfrm>
            <a:off x="511025" y="1239125"/>
            <a:ext cx="7819575" cy="3432601"/>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175"/>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133</a:t>
            </a:fld>
            <a:endParaRPr sz="1000" b="0">
              <a:solidFill>
                <a:schemeClr val="lt2"/>
              </a:solidFill>
              <a:latin typeface="Tahoma"/>
              <a:ea typeface="Tahoma"/>
              <a:cs typeface="Tahoma"/>
              <a:sym typeface="Tahoma"/>
            </a:endParaRPr>
          </a:p>
        </p:txBody>
      </p:sp>
      <p:sp>
        <p:nvSpPr>
          <p:cNvPr id="1359" name="Google Shape;1359;p175"/>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Indirect Addresses - Buying Groups</a:t>
            </a:r>
            <a:endParaRPr/>
          </a:p>
        </p:txBody>
      </p:sp>
      <p:sp>
        <p:nvSpPr>
          <p:cNvPr id="1360" name="Google Shape;1360;p175"/>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361" name="Google Shape;1361;p175"/>
          <p:cNvPicPr preferRelativeResize="0"/>
          <p:nvPr/>
        </p:nvPicPr>
        <p:blipFill>
          <a:blip r:embed="rId3">
            <a:alphaModFix/>
          </a:blip>
          <a:stretch>
            <a:fillRect/>
          </a:stretch>
        </p:blipFill>
        <p:spPr>
          <a:xfrm>
            <a:off x="1233375" y="1020994"/>
            <a:ext cx="6584950" cy="3771423"/>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Google Shape;1366;p176"/>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134</a:t>
            </a:fld>
            <a:endParaRPr sz="1000" b="0">
              <a:solidFill>
                <a:schemeClr val="lt2"/>
              </a:solidFill>
              <a:latin typeface="Tahoma"/>
              <a:ea typeface="Tahoma"/>
              <a:cs typeface="Tahoma"/>
              <a:sym typeface="Tahoma"/>
            </a:endParaRPr>
          </a:p>
        </p:txBody>
      </p:sp>
      <p:sp>
        <p:nvSpPr>
          <p:cNvPr id="1367" name="Google Shape;1367;p176"/>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Buying Group Membership Browse</a:t>
            </a:r>
            <a:endParaRPr/>
          </a:p>
        </p:txBody>
      </p:sp>
      <p:sp>
        <p:nvSpPr>
          <p:cNvPr id="1368" name="Google Shape;1368;p176"/>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Easily verify group membership via this read-only browse.</a:t>
            </a:r>
            <a:endParaRPr/>
          </a:p>
          <a:p>
            <a:pPr marL="742950" lvl="1" indent="-285750" algn="l" rtl="0">
              <a:spcBef>
                <a:spcPts val="480"/>
              </a:spcBef>
              <a:spcAft>
                <a:spcPts val="0"/>
              </a:spcAft>
              <a:buSzPts val="2400"/>
              <a:buChar char="–"/>
            </a:pPr>
            <a:r>
              <a:rPr lang="en"/>
              <a:t>By Buying Group</a:t>
            </a:r>
            <a:endParaRPr/>
          </a:p>
          <a:p>
            <a:pPr marL="742950" lvl="1" indent="-285750" algn="l" rtl="0">
              <a:spcBef>
                <a:spcPts val="480"/>
              </a:spcBef>
              <a:spcAft>
                <a:spcPts val="0"/>
              </a:spcAft>
              <a:buSzPts val="2400"/>
              <a:buChar char="–"/>
            </a:pPr>
            <a:r>
              <a:rPr lang="en"/>
              <a:t>By Member</a:t>
            </a:r>
            <a:endParaRPr/>
          </a:p>
          <a:p>
            <a:pPr marL="342900" lvl="0" indent="-342900" algn="l" rtl="0">
              <a:spcBef>
                <a:spcPts val="560"/>
              </a:spcBef>
              <a:spcAft>
                <a:spcPts val="0"/>
              </a:spcAft>
              <a:buSzPts val="2800"/>
              <a:buNone/>
            </a:pPr>
            <a:endParaRPr/>
          </a:p>
        </p:txBody>
      </p:sp>
      <p:sp>
        <p:nvSpPr>
          <p:cNvPr id="1369" name="Google Shape;1369;p176"/>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370" name="Google Shape;1370;p176"/>
          <p:cNvPicPr preferRelativeResize="0"/>
          <p:nvPr/>
        </p:nvPicPr>
        <p:blipFill>
          <a:blip r:embed="rId3">
            <a:alphaModFix/>
          </a:blip>
          <a:stretch>
            <a:fillRect/>
          </a:stretch>
        </p:blipFill>
        <p:spPr>
          <a:xfrm>
            <a:off x="172375" y="2427700"/>
            <a:ext cx="8799257" cy="2201450"/>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1375" name="Google Shape;1375;p177"/>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135</a:t>
            </a:fld>
            <a:endParaRPr sz="1000" b="0">
              <a:solidFill>
                <a:schemeClr val="lt2"/>
              </a:solidFill>
              <a:latin typeface="Tahoma"/>
              <a:ea typeface="Tahoma"/>
              <a:cs typeface="Tahoma"/>
              <a:sym typeface="Tahoma"/>
            </a:endParaRPr>
          </a:p>
        </p:txBody>
      </p:sp>
      <p:sp>
        <p:nvSpPr>
          <p:cNvPr id="1376" name="Google Shape;1376;p177"/>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Foundation: TAM Control</a:t>
            </a:r>
            <a:endParaRPr/>
          </a:p>
        </p:txBody>
      </p:sp>
      <p:sp>
        <p:nvSpPr>
          <p:cNvPr id="1377" name="Google Shape;1377;p177"/>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378" name="Google Shape;1378;p177"/>
          <p:cNvPicPr preferRelativeResize="0"/>
          <p:nvPr/>
        </p:nvPicPr>
        <p:blipFill>
          <a:blip r:embed="rId3">
            <a:alphaModFix/>
          </a:blip>
          <a:stretch>
            <a:fillRect/>
          </a:stretch>
        </p:blipFill>
        <p:spPr>
          <a:xfrm>
            <a:off x="2354663" y="986419"/>
            <a:ext cx="4434665" cy="3852281"/>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Google Shape;1383;p178"/>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136</a:t>
            </a:fld>
            <a:endParaRPr sz="1000" b="0">
              <a:solidFill>
                <a:schemeClr val="lt2"/>
              </a:solidFill>
              <a:latin typeface="Tahoma"/>
              <a:ea typeface="Tahoma"/>
              <a:cs typeface="Tahoma"/>
              <a:sym typeface="Tahoma"/>
            </a:endParaRPr>
          </a:p>
        </p:txBody>
      </p:sp>
      <p:sp>
        <p:nvSpPr>
          <p:cNvPr id="1384" name="Google Shape;1384;p178"/>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4E4E4E"/>
              </a:buClr>
              <a:buSzPts val="2880"/>
              <a:buFont typeface="Century Gothic"/>
              <a:buNone/>
            </a:pPr>
            <a:r>
              <a:rPr lang="en" sz="1960"/>
              <a:t>Suggested Hands-On Exercise: Buying Groups/Indirect Addresses</a:t>
            </a:r>
            <a:endParaRPr sz="1960"/>
          </a:p>
        </p:txBody>
      </p:sp>
      <p:sp>
        <p:nvSpPr>
          <p:cNvPr id="1385" name="Google Shape;1385;p178"/>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Navigate to Buying Groups</a:t>
            </a:r>
            <a:endParaRPr/>
          </a:p>
          <a:p>
            <a:pPr marL="914400" lvl="1" indent="-342900" algn="l" rtl="0">
              <a:spcBef>
                <a:spcPts val="0"/>
              </a:spcBef>
              <a:spcAft>
                <a:spcPts val="0"/>
              </a:spcAft>
              <a:buSzPts val="1800"/>
              <a:buChar char="–"/>
            </a:pPr>
            <a:r>
              <a:rPr lang="en"/>
              <a:t>Review the Buying Group for Premiere</a:t>
            </a:r>
            <a:endParaRPr/>
          </a:p>
          <a:p>
            <a:pPr marL="342900" lvl="0" indent="-342900" algn="l" rtl="0">
              <a:spcBef>
                <a:spcPts val="560"/>
              </a:spcBef>
              <a:spcAft>
                <a:spcPts val="0"/>
              </a:spcAft>
              <a:buSzPts val="2800"/>
              <a:buChar char="•"/>
            </a:pPr>
            <a:r>
              <a:rPr lang="en"/>
              <a:t>Navigate to Indirect Addresses</a:t>
            </a:r>
            <a:endParaRPr/>
          </a:p>
          <a:p>
            <a:pPr marL="914400" lvl="1" indent="-342900" algn="l" rtl="0">
              <a:spcBef>
                <a:spcPts val="560"/>
              </a:spcBef>
              <a:spcAft>
                <a:spcPts val="0"/>
              </a:spcAft>
              <a:buSzPts val="1800"/>
              <a:buChar char="–"/>
            </a:pPr>
            <a:r>
              <a:rPr lang="en"/>
              <a:t>Review the records for MedCo and Pacific HC</a:t>
            </a:r>
            <a:endParaRPr/>
          </a:p>
          <a:p>
            <a:pPr marL="1371600" lvl="2" indent="-323850" algn="l" rtl="0">
              <a:spcBef>
                <a:spcPts val="560"/>
              </a:spcBef>
              <a:spcAft>
                <a:spcPts val="0"/>
              </a:spcAft>
              <a:buSzPts val="1500"/>
              <a:buChar char="–"/>
            </a:pPr>
            <a:r>
              <a:rPr lang="en"/>
              <a:t>Note the Buying Group associated with each</a:t>
            </a:r>
            <a:endParaRPr/>
          </a:p>
          <a:p>
            <a:pPr marL="342900" lvl="0" indent="-165100" algn="l" rtl="0">
              <a:spcBef>
                <a:spcPts val="560"/>
              </a:spcBef>
              <a:spcAft>
                <a:spcPts val="0"/>
              </a:spcAft>
              <a:buSzPts val="2800"/>
              <a:buNone/>
            </a:pPr>
            <a:endParaRPr/>
          </a:p>
        </p:txBody>
      </p:sp>
      <p:sp>
        <p:nvSpPr>
          <p:cNvPr id="1386" name="Google Shape;1386;p178"/>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2" name="Google Shape;1392;p179"/>
          <p:cNvSpPr txBox="1">
            <a:spLocks noGrp="1"/>
          </p:cNvSpPr>
          <p:nvPr>
            <p:ph type="title"/>
          </p:nvPr>
        </p:nvSpPr>
        <p:spPr>
          <a:xfrm>
            <a:off x="455243" y="1472750"/>
            <a:ext cx="8229600" cy="456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latin typeface="Century Gothic"/>
                <a:ea typeface="Century Gothic"/>
                <a:cs typeface="Century Gothic"/>
                <a:sym typeface="Century Gothic"/>
              </a:rPr>
              <a:t>TAM Contract </a:t>
            </a:r>
            <a:r>
              <a:rPr lang="en"/>
              <a:t>D</a:t>
            </a:r>
            <a:r>
              <a:rPr lang="en">
                <a:latin typeface="Century Gothic"/>
                <a:ea typeface="Century Gothic"/>
                <a:cs typeface="Century Gothic"/>
                <a:sym typeface="Century Gothic"/>
              </a:rPr>
              <a:t>efinitions</a:t>
            </a:r>
            <a:endParaRPr/>
          </a:p>
        </p:txBody>
      </p:sp>
      <p:sp>
        <p:nvSpPr>
          <p:cNvPr id="1393" name="Google Shape;1393;p179"/>
          <p:cNvSpPr txBox="1">
            <a:spLocks noGrp="1"/>
          </p:cNvSpPr>
          <p:nvPr>
            <p:ph type="body" idx="2"/>
          </p:nvPr>
        </p:nvSpPr>
        <p:spPr>
          <a:xfrm>
            <a:off x="455243" y="1231964"/>
            <a:ext cx="8229600" cy="241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Font typeface="Century Gothic"/>
              <a:buNone/>
            </a:pPr>
            <a:r>
              <a:rPr lang="en"/>
              <a:t>Trade Activity Management</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p180"/>
          <p:cNvSpPr txBox="1">
            <a:spLocks noGrp="1"/>
          </p:cNvSpPr>
          <p:nvPr>
            <p:ph type="body" idx="1"/>
          </p:nvPr>
        </p:nvSpPr>
        <p:spPr>
          <a:xfrm>
            <a:off x="314325" y="114300"/>
            <a:ext cx="8515200" cy="205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Font typeface="Century Gothic"/>
              <a:buNone/>
            </a:pPr>
            <a:r>
              <a:rPr lang="en"/>
              <a:t>Trade Activity Management</a:t>
            </a:r>
            <a:endParaRPr/>
          </a:p>
        </p:txBody>
      </p:sp>
      <p:sp>
        <p:nvSpPr>
          <p:cNvPr id="1400" name="Google Shape;1400;p180"/>
          <p:cNvSpPr txBox="1"/>
          <p:nvPr/>
        </p:nvSpPr>
        <p:spPr>
          <a:xfrm>
            <a:off x="358157" y="320100"/>
            <a:ext cx="8343900" cy="480900"/>
          </a:xfrm>
          <a:prstGeom prst="rect">
            <a:avLst/>
          </a:prstGeom>
          <a:noFill/>
          <a:ln>
            <a:noFill/>
          </a:ln>
        </p:spPr>
        <p:txBody>
          <a:bodyPr spcFirstLastPara="1" wrap="square" lIns="91425" tIns="45700" rIns="91425" bIns="45700" anchor="ctr" anchorCtr="0">
            <a:normAutofit fontScale="92500" lnSpcReduction="20000"/>
          </a:bodyPr>
          <a:lstStyle/>
          <a:p>
            <a:pPr marL="0" lvl="0" indent="0" algn="l" rtl="0">
              <a:spcBef>
                <a:spcPts val="0"/>
              </a:spcBef>
              <a:spcAft>
                <a:spcPts val="0"/>
              </a:spcAft>
              <a:buNone/>
            </a:pPr>
            <a:r>
              <a:rPr lang="en" sz="3200" b="1">
                <a:solidFill>
                  <a:srgbClr val="4E4E4E"/>
                </a:solidFill>
                <a:latin typeface="Century Gothic"/>
                <a:ea typeface="Century Gothic"/>
                <a:cs typeface="Century Gothic"/>
                <a:sym typeface="Century Gothic"/>
              </a:rPr>
              <a:t>Contract Business Flow</a:t>
            </a:r>
            <a:endParaRPr sz="3200" b="1">
              <a:solidFill>
                <a:srgbClr val="4E4E4E"/>
              </a:solidFill>
              <a:latin typeface="Century Gothic"/>
              <a:ea typeface="Century Gothic"/>
              <a:cs typeface="Century Gothic"/>
              <a:sym typeface="Century Gothic"/>
            </a:endParaRPr>
          </a:p>
        </p:txBody>
      </p:sp>
      <p:cxnSp>
        <p:nvCxnSpPr>
          <p:cNvPr id="1401" name="Google Shape;1401;p180"/>
          <p:cNvCxnSpPr/>
          <p:nvPr/>
        </p:nvCxnSpPr>
        <p:spPr>
          <a:xfrm flipH="1">
            <a:off x="2472524" y="3746582"/>
            <a:ext cx="564600" cy="520800"/>
          </a:xfrm>
          <a:prstGeom prst="straightConnector1">
            <a:avLst/>
          </a:prstGeom>
          <a:noFill/>
          <a:ln w="25400" cap="flat" cmpd="sng">
            <a:solidFill>
              <a:srgbClr val="76923C"/>
            </a:solidFill>
            <a:prstDash val="dash"/>
            <a:round/>
            <a:headEnd type="none" w="med" len="med"/>
            <a:tailEnd type="none" w="med" len="med"/>
          </a:ln>
        </p:spPr>
      </p:cxnSp>
      <p:sp>
        <p:nvSpPr>
          <p:cNvPr id="1402" name="Google Shape;1402;p180"/>
          <p:cNvSpPr/>
          <p:nvPr/>
        </p:nvSpPr>
        <p:spPr>
          <a:xfrm>
            <a:off x="2011316" y="1596214"/>
            <a:ext cx="2051700" cy="585600"/>
          </a:xfrm>
          <a:prstGeom prst="roundRect">
            <a:avLst>
              <a:gd name="adj" fmla="val 16667"/>
            </a:avLst>
          </a:prstGeom>
          <a:solidFill>
            <a:srgbClr val="E7E7E7"/>
          </a:solidFill>
          <a:ln w="19050" cap="flat" cmpd="sng">
            <a:solidFill>
              <a:srgbClr val="14141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300" b="1" i="0" u="none" strike="noStrike" cap="none">
                <a:solidFill>
                  <a:srgbClr val="141414"/>
                </a:solidFill>
                <a:latin typeface="Century Gothic"/>
                <a:ea typeface="Century Gothic"/>
                <a:cs typeface="Century Gothic"/>
                <a:sym typeface="Century Gothic"/>
              </a:rPr>
              <a:t>Ultrasound mfr.</a:t>
            </a:r>
            <a:br>
              <a:rPr lang="en" sz="1300" b="1" i="0" u="none" strike="noStrike" cap="none">
                <a:solidFill>
                  <a:srgbClr val="141414"/>
                </a:solidFill>
                <a:latin typeface="Century Gothic"/>
                <a:ea typeface="Century Gothic"/>
                <a:cs typeface="Century Gothic"/>
                <a:sym typeface="Century Gothic"/>
              </a:rPr>
            </a:br>
            <a:r>
              <a:rPr lang="en" sz="1300" b="1" i="0" u="none" strike="noStrike" cap="none">
                <a:solidFill>
                  <a:srgbClr val="141414"/>
                </a:solidFill>
                <a:latin typeface="Century Gothic"/>
                <a:ea typeface="Century Gothic"/>
                <a:cs typeface="Century Gothic"/>
                <a:sym typeface="Century Gothic"/>
              </a:rPr>
              <a:t>QAD 2021EE + TAM</a:t>
            </a:r>
            <a:endParaRPr sz="1300" b="1" i="0" u="none" strike="noStrike" cap="none">
              <a:solidFill>
                <a:srgbClr val="141414"/>
              </a:solidFill>
              <a:latin typeface="Century Gothic"/>
              <a:ea typeface="Century Gothic"/>
              <a:cs typeface="Century Gothic"/>
              <a:sym typeface="Century Gothic"/>
            </a:endParaRPr>
          </a:p>
        </p:txBody>
      </p:sp>
      <p:sp>
        <p:nvSpPr>
          <p:cNvPr id="1403" name="Google Shape;1403;p180"/>
          <p:cNvSpPr/>
          <p:nvPr/>
        </p:nvSpPr>
        <p:spPr>
          <a:xfrm>
            <a:off x="5799220" y="1596214"/>
            <a:ext cx="2051700" cy="585600"/>
          </a:xfrm>
          <a:prstGeom prst="roundRect">
            <a:avLst>
              <a:gd name="adj" fmla="val 16667"/>
            </a:avLst>
          </a:prstGeom>
          <a:solidFill>
            <a:srgbClr val="B7CCE4"/>
          </a:solidFill>
          <a:ln w="19050" cap="flat" cmpd="sng">
            <a:solidFill>
              <a:srgbClr val="14141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800" b="1" i="0" u="none" strike="noStrike" cap="none">
                <a:solidFill>
                  <a:srgbClr val="141414"/>
                </a:solidFill>
                <a:latin typeface="Arial"/>
                <a:ea typeface="Arial"/>
                <a:cs typeface="Arial"/>
                <a:sym typeface="Arial"/>
              </a:rPr>
              <a:t>Cardinal</a:t>
            </a:r>
            <a:endParaRPr sz="1800" b="1" i="0" u="none" strike="noStrike" cap="none">
              <a:solidFill>
                <a:srgbClr val="141414"/>
              </a:solidFill>
              <a:latin typeface="Arial"/>
              <a:ea typeface="Arial"/>
              <a:cs typeface="Arial"/>
              <a:sym typeface="Arial"/>
            </a:endParaRPr>
          </a:p>
        </p:txBody>
      </p:sp>
      <p:cxnSp>
        <p:nvCxnSpPr>
          <p:cNvPr id="1404" name="Google Shape;1404;p180"/>
          <p:cNvCxnSpPr/>
          <p:nvPr/>
        </p:nvCxnSpPr>
        <p:spPr>
          <a:xfrm>
            <a:off x="3037124" y="2181858"/>
            <a:ext cx="0" cy="978900"/>
          </a:xfrm>
          <a:prstGeom prst="straightConnector1">
            <a:avLst/>
          </a:prstGeom>
          <a:noFill/>
          <a:ln w="38100" cap="flat" cmpd="sng">
            <a:solidFill>
              <a:srgbClr val="76923C"/>
            </a:solidFill>
            <a:prstDash val="dot"/>
            <a:round/>
            <a:headEnd type="triangle" w="med" len="med"/>
            <a:tailEnd type="triangle" w="med" len="med"/>
          </a:ln>
        </p:spPr>
      </p:cxnSp>
      <p:sp>
        <p:nvSpPr>
          <p:cNvPr id="1405" name="Google Shape;1405;p180"/>
          <p:cNvSpPr txBox="1"/>
          <p:nvPr/>
        </p:nvSpPr>
        <p:spPr>
          <a:xfrm>
            <a:off x="5678146" y="2868118"/>
            <a:ext cx="1751100" cy="4617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endParaRPr sz="1800" b="0" i="0" u="none" strike="noStrike" cap="none">
              <a:solidFill>
                <a:srgbClr val="141414"/>
              </a:solidFill>
              <a:latin typeface="Century Gothic"/>
              <a:ea typeface="Century Gothic"/>
              <a:cs typeface="Century Gothic"/>
              <a:sym typeface="Century Gothic"/>
            </a:endParaRPr>
          </a:p>
        </p:txBody>
      </p:sp>
      <p:cxnSp>
        <p:nvCxnSpPr>
          <p:cNvPr id="1406" name="Google Shape;1406;p180"/>
          <p:cNvCxnSpPr/>
          <p:nvPr/>
        </p:nvCxnSpPr>
        <p:spPr>
          <a:xfrm>
            <a:off x="4082888" y="2019322"/>
            <a:ext cx="1708200" cy="0"/>
          </a:xfrm>
          <a:prstGeom prst="straightConnector1">
            <a:avLst/>
          </a:prstGeom>
          <a:noFill/>
          <a:ln w="31750" cap="flat" cmpd="sng">
            <a:solidFill>
              <a:srgbClr val="141414"/>
            </a:solidFill>
            <a:prstDash val="solid"/>
            <a:round/>
            <a:headEnd type="none" w="med" len="med"/>
            <a:tailEnd type="triangle" w="med" len="med"/>
          </a:ln>
        </p:spPr>
      </p:cxnSp>
      <p:sp>
        <p:nvSpPr>
          <p:cNvPr id="1407" name="Google Shape;1407;p180"/>
          <p:cNvSpPr txBox="1"/>
          <p:nvPr/>
        </p:nvSpPr>
        <p:spPr>
          <a:xfrm>
            <a:off x="3943020" y="2105150"/>
            <a:ext cx="2598600" cy="3387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000" b="1" i="0" u="none" strike="noStrike" cap="none">
                <a:solidFill>
                  <a:srgbClr val="FF0000"/>
                </a:solidFill>
                <a:latin typeface="Century Gothic"/>
                <a:ea typeface="Century Gothic"/>
                <a:cs typeface="Century Gothic"/>
                <a:sym typeface="Century Gothic"/>
              </a:rPr>
              <a:t>Invoices at $2,500 Distributor Price</a:t>
            </a:r>
            <a:endParaRPr sz="1000" b="1" i="0" u="none" strike="noStrike" cap="none">
              <a:solidFill>
                <a:srgbClr val="FF0000"/>
              </a:solidFill>
              <a:latin typeface="Century Gothic"/>
              <a:ea typeface="Century Gothic"/>
              <a:cs typeface="Century Gothic"/>
              <a:sym typeface="Century Gothic"/>
            </a:endParaRPr>
          </a:p>
        </p:txBody>
      </p:sp>
      <p:cxnSp>
        <p:nvCxnSpPr>
          <p:cNvPr id="1408" name="Google Shape;1408;p180"/>
          <p:cNvCxnSpPr/>
          <p:nvPr/>
        </p:nvCxnSpPr>
        <p:spPr>
          <a:xfrm>
            <a:off x="3037124" y="3746582"/>
            <a:ext cx="584700" cy="523500"/>
          </a:xfrm>
          <a:prstGeom prst="straightConnector1">
            <a:avLst/>
          </a:prstGeom>
          <a:noFill/>
          <a:ln w="25400" cap="flat" cmpd="sng">
            <a:solidFill>
              <a:srgbClr val="76923C"/>
            </a:solidFill>
            <a:prstDash val="dash"/>
            <a:round/>
            <a:headEnd type="none" w="med" len="med"/>
            <a:tailEnd type="none" w="med" len="med"/>
          </a:ln>
        </p:spPr>
      </p:cxnSp>
      <p:sp>
        <p:nvSpPr>
          <p:cNvPr id="1409" name="Google Shape;1409;p180"/>
          <p:cNvSpPr txBox="1"/>
          <p:nvPr/>
        </p:nvSpPr>
        <p:spPr>
          <a:xfrm>
            <a:off x="2574850" y="1066313"/>
            <a:ext cx="4318800" cy="3693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200" b="1" i="0" u="none" strike="noStrike" cap="none">
                <a:solidFill>
                  <a:srgbClr val="93B3D7"/>
                </a:solidFill>
                <a:latin typeface="Century Gothic"/>
                <a:ea typeface="Century Gothic"/>
                <a:cs typeface="Century Gothic"/>
                <a:sym typeface="Century Gothic"/>
              </a:rPr>
              <a:t>$750 Chargeback due (Dist – Contract Price)</a:t>
            </a:r>
            <a:endParaRPr sz="1100"/>
          </a:p>
        </p:txBody>
      </p:sp>
      <p:cxnSp>
        <p:nvCxnSpPr>
          <p:cNvPr id="1410" name="Google Shape;1410;p180"/>
          <p:cNvCxnSpPr/>
          <p:nvPr/>
        </p:nvCxnSpPr>
        <p:spPr>
          <a:xfrm rot="5400000">
            <a:off x="1234310" y="2666185"/>
            <a:ext cx="1564800" cy="10500"/>
          </a:xfrm>
          <a:prstGeom prst="bentConnector3">
            <a:avLst>
              <a:gd name="adj1" fmla="val 0"/>
            </a:avLst>
          </a:prstGeom>
          <a:noFill/>
          <a:ln w="31750" cap="flat" cmpd="sng">
            <a:solidFill>
              <a:srgbClr val="9BBB59"/>
            </a:solidFill>
            <a:prstDash val="solid"/>
            <a:round/>
            <a:headEnd type="none" w="sm" len="sm"/>
            <a:tailEnd type="stealth" w="med" len="med"/>
          </a:ln>
        </p:spPr>
      </p:cxnSp>
      <p:cxnSp>
        <p:nvCxnSpPr>
          <p:cNvPr id="1411" name="Google Shape;1411;p180"/>
          <p:cNvCxnSpPr/>
          <p:nvPr/>
        </p:nvCxnSpPr>
        <p:spPr>
          <a:xfrm rot="10800000" flipH="1">
            <a:off x="2933345" y="1586014"/>
            <a:ext cx="3787800" cy="10200"/>
          </a:xfrm>
          <a:prstGeom prst="bentConnector3">
            <a:avLst>
              <a:gd name="adj1" fmla="val 0"/>
            </a:avLst>
          </a:prstGeom>
          <a:noFill/>
          <a:ln w="31750" cap="flat" cmpd="sng">
            <a:solidFill>
              <a:srgbClr val="93B3D7"/>
            </a:solidFill>
            <a:prstDash val="solid"/>
            <a:round/>
            <a:headEnd type="none" w="sm" len="sm"/>
            <a:tailEnd type="stealth" w="med" len="med"/>
          </a:ln>
        </p:spPr>
      </p:cxnSp>
      <p:sp>
        <p:nvSpPr>
          <p:cNvPr id="1412" name="Google Shape;1412;p180"/>
          <p:cNvSpPr txBox="1"/>
          <p:nvPr/>
        </p:nvSpPr>
        <p:spPr>
          <a:xfrm>
            <a:off x="2445659" y="2357551"/>
            <a:ext cx="1199400" cy="585000"/>
          </a:xfrm>
          <a:prstGeom prst="rect">
            <a:avLst/>
          </a:prstGeom>
          <a:solidFill>
            <a:srgbClr val="FFFFFF"/>
          </a:solidFill>
          <a:ln w="19050" cap="flat" cmpd="sng">
            <a:solidFill>
              <a:srgbClr val="76923C"/>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 sz="800" b="1" i="0" u="none" strike="noStrike" cap="none">
                <a:solidFill>
                  <a:srgbClr val="4E4E4E"/>
                </a:solidFill>
                <a:latin typeface="Century Gothic"/>
                <a:ea typeface="Century Gothic"/>
                <a:cs typeface="Century Gothic"/>
                <a:sym typeface="Century Gothic"/>
              </a:rPr>
              <a:t>Contract Price </a:t>
            </a:r>
            <a:br>
              <a:rPr lang="en" sz="800" b="1" i="0" u="none" strike="noStrike" cap="none">
                <a:solidFill>
                  <a:srgbClr val="4E4E4E"/>
                </a:solidFill>
                <a:latin typeface="Century Gothic"/>
                <a:ea typeface="Century Gothic"/>
                <a:cs typeface="Century Gothic"/>
                <a:sym typeface="Century Gothic"/>
              </a:rPr>
            </a:br>
            <a:r>
              <a:rPr lang="en" sz="800" b="1" i="0" u="none" strike="noStrike" cap="none">
                <a:solidFill>
                  <a:srgbClr val="4E4E4E"/>
                </a:solidFill>
                <a:latin typeface="Century Gothic"/>
                <a:ea typeface="Century Gothic"/>
                <a:cs typeface="Century Gothic"/>
                <a:sym typeface="Century Gothic"/>
              </a:rPr>
              <a:t>Tier 1 $1,850</a:t>
            </a:r>
            <a:br>
              <a:rPr lang="en" sz="800" b="1" i="0" u="none" strike="noStrike" cap="none">
                <a:solidFill>
                  <a:srgbClr val="4E4E4E"/>
                </a:solidFill>
                <a:latin typeface="Century Gothic"/>
                <a:ea typeface="Century Gothic"/>
                <a:cs typeface="Century Gothic"/>
                <a:sym typeface="Century Gothic"/>
              </a:rPr>
            </a:br>
            <a:r>
              <a:rPr lang="en" sz="800" b="1" i="0" u="none" strike="noStrike" cap="none">
                <a:solidFill>
                  <a:srgbClr val="4E4E4E"/>
                </a:solidFill>
                <a:latin typeface="Century Gothic"/>
                <a:ea typeface="Century Gothic"/>
                <a:cs typeface="Century Gothic"/>
                <a:sym typeface="Century Gothic"/>
              </a:rPr>
              <a:t>Tier 2 $1,800</a:t>
            </a:r>
            <a:endParaRPr sz="1100"/>
          </a:p>
          <a:p>
            <a:pPr marL="0" marR="0" lvl="0" indent="0" algn="ctr" rtl="0">
              <a:spcBef>
                <a:spcPts val="0"/>
              </a:spcBef>
              <a:spcAft>
                <a:spcPts val="0"/>
              </a:spcAft>
              <a:buNone/>
            </a:pPr>
            <a:r>
              <a:rPr lang="en" sz="800" b="1" i="0" u="none" strike="noStrike" cap="none">
                <a:solidFill>
                  <a:srgbClr val="4E4E4E"/>
                </a:solidFill>
                <a:latin typeface="Century Gothic"/>
                <a:ea typeface="Century Gothic"/>
                <a:cs typeface="Century Gothic"/>
                <a:sym typeface="Century Gothic"/>
              </a:rPr>
              <a:t>Tier 3 $1,750</a:t>
            </a:r>
            <a:endParaRPr sz="1100"/>
          </a:p>
        </p:txBody>
      </p:sp>
      <p:sp>
        <p:nvSpPr>
          <p:cNvPr id="1413" name="Google Shape;1413;p180"/>
          <p:cNvSpPr/>
          <p:nvPr/>
        </p:nvSpPr>
        <p:spPr>
          <a:xfrm>
            <a:off x="3160859" y="4269953"/>
            <a:ext cx="921900" cy="473700"/>
          </a:xfrm>
          <a:prstGeom prst="roundRect">
            <a:avLst>
              <a:gd name="adj" fmla="val 16667"/>
            </a:avLst>
          </a:prstGeom>
          <a:solidFill>
            <a:srgbClr val="C2D59B"/>
          </a:solidFill>
          <a:ln w="19050" cap="flat" cmpd="sng">
            <a:solidFill>
              <a:srgbClr val="14141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900" b="1" i="0" u="none" strike="noStrike" cap="none">
                <a:solidFill>
                  <a:srgbClr val="141414"/>
                </a:solidFill>
                <a:latin typeface="Arial Rounded"/>
                <a:ea typeface="Arial Rounded"/>
                <a:cs typeface="Arial Rounded"/>
                <a:sym typeface="Arial Rounded"/>
              </a:rPr>
              <a:t>Apria HC Littleton</a:t>
            </a:r>
            <a:br>
              <a:rPr lang="en" sz="900" b="1" i="0" u="none" strike="noStrike" cap="none">
                <a:solidFill>
                  <a:srgbClr val="141414"/>
                </a:solidFill>
                <a:latin typeface="Arial Rounded"/>
                <a:ea typeface="Arial Rounded"/>
                <a:cs typeface="Arial Rounded"/>
                <a:sym typeface="Arial Rounded"/>
              </a:rPr>
            </a:br>
            <a:r>
              <a:rPr lang="en" sz="900" b="1" i="0" u="none" strike="noStrike" cap="none">
                <a:solidFill>
                  <a:srgbClr val="141414"/>
                </a:solidFill>
                <a:latin typeface="Arial Rounded"/>
                <a:ea typeface="Arial Rounded"/>
                <a:cs typeface="Arial Rounded"/>
                <a:sym typeface="Arial Rounded"/>
              </a:rPr>
              <a:t>(Tier 3)</a:t>
            </a:r>
            <a:endParaRPr sz="1100"/>
          </a:p>
        </p:txBody>
      </p:sp>
      <p:cxnSp>
        <p:nvCxnSpPr>
          <p:cNvPr id="1414" name="Google Shape;1414;p180"/>
          <p:cNvCxnSpPr/>
          <p:nvPr/>
        </p:nvCxnSpPr>
        <p:spPr>
          <a:xfrm rot="10800000" flipH="1">
            <a:off x="2472331" y="2181844"/>
            <a:ext cx="4352700" cy="2559300"/>
          </a:xfrm>
          <a:prstGeom prst="bentConnector3">
            <a:avLst>
              <a:gd name="adj1" fmla="val 0"/>
            </a:avLst>
          </a:prstGeom>
          <a:noFill/>
          <a:ln w="31750" cap="flat" cmpd="sng">
            <a:solidFill>
              <a:srgbClr val="898989"/>
            </a:solidFill>
            <a:prstDash val="solid"/>
            <a:round/>
            <a:headEnd type="none" w="sm" len="sm"/>
            <a:tailEnd type="stealth" w="lg" len="lg"/>
          </a:ln>
        </p:spPr>
      </p:cxnSp>
      <p:cxnSp>
        <p:nvCxnSpPr>
          <p:cNvPr id="1415" name="Google Shape;1415;p180"/>
          <p:cNvCxnSpPr/>
          <p:nvPr/>
        </p:nvCxnSpPr>
        <p:spPr>
          <a:xfrm rot="10800000">
            <a:off x="4082803" y="1771649"/>
            <a:ext cx="1724400" cy="0"/>
          </a:xfrm>
          <a:prstGeom prst="straightConnector1">
            <a:avLst/>
          </a:prstGeom>
          <a:noFill/>
          <a:ln w="31750" cap="flat" cmpd="sng">
            <a:solidFill>
              <a:srgbClr val="141414"/>
            </a:solidFill>
            <a:prstDash val="solid"/>
            <a:round/>
            <a:headEnd type="none" w="sm" len="sm"/>
            <a:tailEnd type="triangle" w="med" len="med"/>
          </a:ln>
        </p:spPr>
      </p:cxnSp>
      <p:sp>
        <p:nvSpPr>
          <p:cNvPr id="1416" name="Google Shape;1416;p180"/>
          <p:cNvSpPr txBox="1"/>
          <p:nvPr/>
        </p:nvSpPr>
        <p:spPr>
          <a:xfrm>
            <a:off x="4200394" y="1272185"/>
            <a:ext cx="2426700" cy="5850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400" b="1" i="0" u="none" strike="noStrike" cap="none">
                <a:solidFill>
                  <a:srgbClr val="141414"/>
                </a:solidFill>
                <a:latin typeface="Century Gothic"/>
                <a:ea typeface="Century Gothic"/>
                <a:cs typeface="Century Gothic"/>
                <a:sym typeface="Century Gothic"/>
              </a:rPr>
              <a:t>   </a:t>
            </a:r>
            <a:r>
              <a:rPr lang="en" sz="1200" b="1" i="0" u="none" strike="noStrike" cap="none">
                <a:solidFill>
                  <a:srgbClr val="141414"/>
                </a:solidFill>
                <a:latin typeface="Century Gothic"/>
                <a:ea typeface="Century Gothic"/>
                <a:cs typeface="Century Gothic"/>
                <a:sym typeface="Century Gothic"/>
              </a:rPr>
              <a:t>  </a:t>
            </a:r>
            <a:r>
              <a:rPr lang="en" sz="1200" b="1" i="0" u="none" strike="noStrike" cap="none">
                <a:solidFill>
                  <a:srgbClr val="FF0000"/>
                </a:solidFill>
                <a:latin typeface="Century Gothic"/>
                <a:ea typeface="Century Gothic"/>
                <a:cs typeface="Century Gothic"/>
                <a:sym typeface="Century Gothic"/>
              </a:rPr>
              <a:t>    Order –</a:t>
            </a:r>
            <a:br>
              <a:rPr lang="en" sz="1200" b="1" i="0" u="none" strike="noStrike" cap="none">
                <a:solidFill>
                  <a:srgbClr val="FF0000"/>
                </a:solidFill>
                <a:latin typeface="Century Gothic"/>
                <a:ea typeface="Century Gothic"/>
                <a:cs typeface="Century Gothic"/>
                <a:sym typeface="Century Gothic"/>
              </a:rPr>
            </a:br>
            <a:r>
              <a:rPr lang="en" sz="1200" b="1" i="0" u="none" strike="noStrike" cap="none">
                <a:solidFill>
                  <a:srgbClr val="FF0000"/>
                </a:solidFill>
                <a:latin typeface="Century Gothic"/>
                <a:ea typeface="Century Gothic"/>
                <a:cs typeface="Century Gothic"/>
                <a:sym typeface="Century Gothic"/>
              </a:rPr>
              <a:t> </a:t>
            </a:r>
            <a:r>
              <a:rPr lang="en" sz="900" b="1" i="0" u="none" strike="noStrike" cap="none">
                <a:solidFill>
                  <a:srgbClr val="FF0000"/>
                </a:solidFill>
                <a:latin typeface="Century Gothic"/>
                <a:ea typeface="Century Gothic"/>
                <a:cs typeface="Century Gothic"/>
                <a:sym typeface="Century Gothic"/>
              </a:rPr>
              <a:t>$2,500 Distributor Price</a:t>
            </a:r>
            <a:endParaRPr sz="900" b="1" i="0" u="none" strike="noStrike" cap="none">
              <a:solidFill>
                <a:srgbClr val="FF0000"/>
              </a:solidFill>
              <a:latin typeface="Century Gothic"/>
              <a:ea typeface="Century Gothic"/>
              <a:cs typeface="Century Gothic"/>
              <a:sym typeface="Century Gothic"/>
            </a:endParaRPr>
          </a:p>
        </p:txBody>
      </p:sp>
      <p:cxnSp>
        <p:nvCxnSpPr>
          <p:cNvPr id="1417" name="Google Shape;1417;p180"/>
          <p:cNvCxnSpPr/>
          <p:nvPr/>
        </p:nvCxnSpPr>
        <p:spPr>
          <a:xfrm flipH="1">
            <a:off x="3621867" y="2205077"/>
            <a:ext cx="2951700" cy="2064900"/>
          </a:xfrm>
          <a:prstGeom prst="straightConnector1">
            <a:avLst/>
          </a:prstGeom>
          <a:noFill/>
          <a:ln w="31750" cap="flat" cmpd="sng">
            <a:solidFill>
              <a:srgbClr val="898989"/>
            </a:solidFill>
            <a:prstDash val="solid"/>
            <a:round/>
            <a:headEnd type="none" w="sm" len="sm"/>
            <a:tailEnd type="stealth" w="lg" len="lg"/>
          </a:ln>
        </p:spPr>
      </p:cxnSp>
      <p:cxnSp>
        <p:nvCxnSpPr>
          <p:cNvPr id="1418" name="Google Shape;1418;p180"/>
          <p:cNvCxnSpPr/>
          <p:nvPr/>
        </p:nvCxnSpPr>
        <p:spPr>
          <a:xfrm rot="10800000" flipH="1">
            <a:off x="2511846" y="1586014"/>
            <a:ext cx="4444800" cy="10200"/>
          </a:xfrm>
          <a:prstGeom prst="bentConnector3">
            <a:avLst>
              <a:gd name="adj1" fmla="val 0"/>
            </a:avLst>
          </a:prstGeom>
          <a:noFill/>
          <a:ln w="31750" cap="flat" cmpd="sng">
            <a:solidFill>
              <a:srgbClr val="93B3D7"/>
            </a:solidFill>
            <a:prstDash val="dash"/>
            <a:round/>
            <a:headEnd type="stealth" w="med" len="med"/>
            <a:tailEnd type="none" w="sm" len="sm"/>
          </a:ln>
        </p:spPr>
      </p:cxnSp>
      <p:sp>
        <p:nvSpPr>
          <p:cNvPr id="1419" name="Google Shape;1419;p180"/>
          <p:cNvSpPr txBox="1"/>
          <p:nvPr/>
        </p:nvSpPr>
        <p:spPr>
          <a:xfrm>
            <a:off x="5630237" y="3890250"/>
            <a:ext cx="2011500" cy="738900"/>
          </a:xfrm>
          <a:prstGeom prst="rect">
            <a:avLst/>
          </a:prstGeom>
          <a:solidFill>
            <a:srgbClr val="FFFFFF"/>
          </a:solidFill>
          <a:ln w="19050" cap="flat" cmpd="sng">
            <a:solidFill>
              <a:srgbClr val="9BBB59"/>
            </a:solidFill>
            <a:prstDash val="solid"/>
            <a:miter lim="800000"/>
            <a:headEnd type="none" w="sm" len="sm"/>
            <a:tailEnd type="none" w="sm" len="sm"/>
          </a:ln>
        </p:spPr>
        <p:txBody>
          <a:bodyPr spcFirstLastPara="1" wrap="square" lIns="91425" tIns="91425" rIns="91425" bIns="91425" anchor="t" anchorCtr="0">
            <a:spAutoFit/>
          </a:bodyPr>
          <a:lstStyle/>
          <a:p>
            <a:pPr marL="0" marR="0" lvl="0" indent="0" algn="ctr" rtl="0">
              <a:spcBef>
                <a:spcPts val="0"/>
              </a:spcBef>
              <a:spcAft>
                <a:spcPts val="0"/>
              </a:spcAft>
              <a:buNone/>
            </a:pPr>
            <a:r>
              <a:rPr lang="en" sz="1200" b="1" i="0" u="none" strike="noStrike" cap="none">
                <a:solidFill>
                  <a:srgbClr val="4E4E4E"/>
                </a:solidFill>
                <a:latin typeface="Century Gothic"/>
                <a:ea typeface="Century Gothic"/>
                <a:cs typeface="Century Gothic"/>
                <a:sym typeface="Century Gothic"/>
              </a:rPr>
              <a:t>Premiere Members order from Distributor at $1,750 Contract Price</a:t>
            </a:r>
            <a:endParaRPr sz="1200" b="1" i="0" u="none" strike="noStrike" cap="none">
              <a:solidFill>
                <a:srgbClr val="4E4E4E"/>
              </a:solidFill>
              <a:latin typeface="Century Gothic"/>
              <a:ea typeface="Century Gothic"/>
              <a:cs typeface="Century Gothic"/>
              <a:sym typeface="Century Gothic"/>
            </a:endParaRPr>
          </a:p>
        </p:txBody>
      </p:sp>
      <p:sp>
        <p:nvSpPr>
          <p:cNvPr id="1420" name="Google Shape;1420;p180"/>
          <p:cNvSpPr txBox="1"/>
          <p:nvPr/>
        </p:nvSpPr>
        <p:spPr>
          <a:xfrm>
            <a:off x="2839878" y="833125"/>
            <a:ext cx="3423600" cy="276900"/>
          </a:xfrm>
          <a:prstGeom prst="rect">
            <a:avLst/>
          </a:prstGeom>
          <a:solidFill>
            <a:srgbClr val="FFFFFF"/>
          </a:solidFill>
          <a:ln w="9525" cap="flat" cmpd="sng">
            <a:solidFill>
              <a:srgbClr val="93B3D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b="1" i="0" u="none" strike="noStrike" cap="none">
                <a:solidFill>
                  <a:srgbClr val="898989"/>
                </a:solidFill>
                <a:latin typeface="Century Gothic"/>
                <a:ea typeface="Century Gothic"/>
                <a:cs typeface="Century Gothic"/>
                <a:sym typeface="Century Gothic"/>
              </a:rPr>
              <a:t>Indirect Sales reported back to mfr.</a:t>
            </a:r>
            <a:endParaRPr sz="1200" b="1">
              <a:solidFill>
                <a:srgbClr val="898989"/>
              </a:solidFill>
              <a:latin typeface="Century Gothic"/>
              <a:ea typeface="Century Gothic"/>
              <a:cs typeface="Century Gothic"/>
              <a:sym typeface="Century Gothic"/>
            </a:endParaRPr>
          </a:p>
        </p:txBody>
      </p:sp>
      <p:sp>
        <p:nvSpPr>
          <p:cNvPr id="1421" name="Google Shape;1421;p180"/>
          <p:cNvSpPr txBox="1"/>
          <p:nvPr/>
        </p:nvSpPr>
        <p:spPr>
          <a:xfrm>
            <a:off x="882238" y="2219101"/>
            <a:ext cx="1085700" cy="861900"/>
          </a:xfrm>
          <a:prstGeom prst="rect">
            <a:avLst/>
          </a:prstGeom>
          <a:solidFill>
            <a:srgbClr val="FFFFFF"/>
          </a:solidFill>
          <a:ln w="19050" cap="flat" cmpd="sng">
            <a:solidFill>
              <a:srgbClr val="9BBB59"/>
            </a:solidFill>
            <a:prstDash val="solid"/>
            <a:miter lim="800000"/>
            <a:headEnd type="none" w="sm" len="sm"/>
            <a:tailEnd type="none" w="sm" len="sm"/>
          </a:ln>
        </p:spPr>
        <p:txBody>
          <a:bodyPr spcFirstLastPara="1" wrap="square" lIns="91425" tIns="91425" rIns="91425" bIns="91425" anchor="t" anchorCtr="0">
            <a:spAutoFit/>
          </a:bodyPr>
          <a:lstStyle/>
          <a:p>
            <a:pPr marL="0" marR="0" lvl="0" indent="0" algn="ctr" rtl="0">
              <a:spcBef>
                <a:spcPts val="0"/>
              </a:spcBef>
              <a:spcAft>
                <a:spcPts val="0"/>
              </a:spcAft>
              <a:buNone/>
            </a:pPr>
            <a:r>
              <a:rPr lang="en" sz="1100" b="1">
                <a:solidFill>
                  <a:srgbClr val="4E4E4E"/>
                </a:solidFill>
                <a:latin typeface="Century Gothic"/>
                <a:ea typeface="Century Gothic"/>
                <a:cs typeface="Century Gothic"/>
                <a:sym typeface="Century Gothic"/>
              </a:rPr>
              <a:t>Admin Fee (3%) based on contract price $52.50</a:t>
            </a:r>
            <a:endParaRPr sz="1100" b="1">
              <a:solidFill>
                <a:srgbClr val="4E4E4E"/>
              </a:solidFill>
              <a:latin typeface="Century Gothic"/>
              <a:ea typeface="Century Gothic"/>
              <a:cs typeface="Century Gothic"/>
              <a:sym typeface="Century Gothic"/>
            </a:endParaRPr>
          </a:p>
        </p:txBody>
      </p:sp>
      <p:cxnSp>
        <p:nvCxnSpPr>
          <p:cNvPr id="1422" name="Google Shape;1422;p180"/>
          <p:cNvCxnSpPr/>
          <p:nvPr/>
        </p:nvCxnSpPr>
        <p:spPr>
          <a:xfrm flipH="1">
            <a:off x="2472133" y="2193112"/>
            <a:ext cx="4069500" cy="2074200"/>
          </a:xfrm>
          <a:prstGeom prst="straightConnector1">
            <a:avLst/>
          </a:prstGeom>
          <a:noFill/>
          <a:ln w="31750" cap="flat" cmpd="sng">
            <a:solidFill>
              <a:srgbClr val="898989"/>
            </a:solidFill>
            <a:prstDash val="solid"/>
            <a:round/>
            <a:headEnd type="none" w="sm" len="sm"/>
            <a:tailEnd type="stealth" w="lg" len="lg"/>
          </a:ln>
        </p:spPr>
      </p:cxnSp>
      <p:sp>
        <p:nvSpPr>
          <p:cNvPr id="1423" name="Google Shape;1423;p180"/>
          <p:cNvSpPr txBox="1"/>
          <p:nvPr/>
        </p:nvSpPr>
        <p:spPr>
          <a:xfrm>
            <a:off x="4758026" y="2925447"/>
            <a:ext cx="1688400" cy="831300"/>
          </a:xfrm>
          <a:prstGeom prst="rect">
            <a:avLst/>
          </a:prstGeom>
          <a:solidFill>
            <a:srgbClr val="FFFFFF"/>
          </a:solidFill>
          <a:ln w="19050" cap="flat" cmpd="sng">
            <a:solidFill>
              <a:srgbClr val="9BBB59"/>
            </a:solidFill>
            <a:prstDash val="solid"/>
            <a:miter lim="800000"/>
            <a:headEnd type="none" w="sm" len="sm"/>
            <a:tailEnd type="none" w="sm" len="sm"/>
          </a:ln>
        </p:spPr>
        <p:txBody>
          <a:bodyPr spcFirstLastPara="1" wrap="square" lIns="91425" tIns="91425" rIns="91425" bIns="91425" anchor="t" anchorCtr="0">
            <a:spAutoFit/>
          </a:bodyPr>
          <a:lstStyle/>
          <a:p>
            <a:pPr marL="0" marR="0" lvl="0" indent="0" algn="ctr" rtl="0">
              <a:spcBef>
                <a:spcPts val="0"/>
              </a:spcBef>
              <a:spcAft>
                <a:spcPts val="0"/>
              </a:spcAft>
              <a:buNone/>
            </a:pPr>
            <a:r>
              <a:rPr lang="en" sz="1400" b="1">
                <a:solidFill>
                  <a:srgbClr val="4E4E4E"/>
                </a:solidFill>
                <a:latin typeface="Century Gothic"/>
                <a:ea typeface="Century Gothic"/>
                <a:cs typeface="Century Gothic"/>
                <a:sym typeface="Century Gothic"/>
              </a:rPr>
              <a:t>Invoices at $1,750 Master Contract Price</a:t>
            </a:r>
            <a:endParaRPr sz="1400" b="1">
              <a:solidFill>
                <a:srgbClr val="4E4E4E"/>
              </a:solidFill>
              <a:latin typeface="Century Gothic"/>
              <a:ea typeface="Century Gothic"/>
              <a:cs typeface="Century Gothic"/>
              <a:sym typeface="Century Gothic"/>
            </a:endParaRPr>
          </a:p>
        </p:txBody>
      </p:sp>
      <p:sp>
        <p:nvSpPr>
          <p:cNvPr id="1424" name="Google Shape;1424;p180"/>
          <p:cNvSpPr/>
          <p:nvPr/>
        </p:nvSpPr>
        <p:spPr>
          <a:xfrm>
            <a:off x="2011316" y="3160939"/>
            <a:ext cx="2051700" cy="585600"/>
          </a:xfrm>
          <a:prstGeom prst="roundRect">
            <a:avLst>
              <a:gd name="adj" fmla="val 16667"/>
            </a:avLst>
          </a:prstGeom>
          <a:solidFill>
            <a:srgbClr val="92D050"/>
          </a:solidFill>
          <a:ln w="19050" cap="flat" cmpd="sng">
            <a:solidFill>
              <a:srgbClr val="14141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800" b="1">
                <a:solidFill>
                  <a:srgbClr val="141414"/>
                </a:solidFill>
                <a:latin typeface="Arial Rounded"/>
                <a:ea typeface="Arial Rounded"/>
                <a:cs typeface="Arial Rounded"/>
                <a:sym typeface="Arial Rounded"/>
              </a:rPr>
              <a:t>Premiere</a:t>
            </a:r>
            <a:endParaRPr sz="1800" b="1">
              <a:solidFill>
                <a:srgbClr val="141414"/>
              </a:solidFill>
              <a:latin typeface="Arial Rounded"/>
              <a:ea typeface="Arial Rounded"/>
              <a:cs typeface="Arial Rounded"/>
              <a:sym typeface="Arial Rounded"/>
            </a:endParaRPr>
          </a:p>
        </p:txBody>
      </p:sp>
      <p:cxnSp>
        <p:nvCxnSpPr>
          <p:cNvPr id="1425" name="Google Shape;1425;p180"/>
          <p:cNvCxnSpPr/>
          <p:nvPr/>
        </p:nvCxnSpPr>
        <p:spPr>
          <a:xfrm rot="10800000" flipH="1">
            <a:off x="3699724" y="2188319"/>
            <a:ext cx="3787800" cy="10200"/>
          </a:xfrm>
          <a:prstGeom prst="bentConnector3">
            <a:avLst>
              <a:gd name="adj1" fmla="val 0"/>
            </a:avLst>
          </a:prstGeom>
          <a:noFill/>
          <a:ln w="31750" cap="flat" cmpd="sng">
            <a:solidFill>
              <a:srgbClr val="93B3D7"/>
            </a:solidFill>
            <a:prstDash val="solid"/>
            <a:round/>
            <a:headEnd type="none" w="sm" len="sm"/>
            <a:tailEnd type="stealth" w="med" len="med"/>
          </a:ln>
        </p:spPr>
      </p:cxnSp>
      <p:sp>
        <p:nvSpPr>
          <p:cNvPr id="1426" name="Google Shape;1426;p180"/>
          <p:cNvSpPr txBox="1"/>
          <p:nvPr/>
        </p:nvSpPr>
        <p:spPr>
          <a:xfrm>
            <a:off x="3943021" y="2392093"/>
            <a:ext cx="1463100" cy="323100"/>
          </a:xfrm>
          <a:prstGeom prst="rect">
            <a:avLst/>
          </a:prstGeom>
          <a:solidFill>
            <a:srgbClr val="FFFFFF"/>
          </a:solidFill>
          <a:ln w="19050" cap="flat" cmpd="sng">
            <a:solidFill>
              <a:srgbClr val="93B3D7"/>
            </a:solidFill>
            <a:prstDash val="solid"/>
            <a:miter lim="800000"/>
            <a:headEnd type="none" w="sm" len="sm"/>
            <a:tailEnd type="none" w="sm" len="sm"/>
          </a:ln>
        </p:spPr>
        <p:txBody>
          <a:bodyPr spcFirstLastPara="1" wrap="square" lIns="91425" tIns="91425" rIns="91425" bIns="91425" anchor="t" anchorCtr="0">
            <a:spAutoFit/>
          </a:bodyPr>
          <a:lstStyle/>
          <a:p>
            <a:pPr marL="0" marR="0" lvl="0" indent="0" algn="ctr" rtl="0">
              <a:spcBef>
                <a:spcPts val="0"/>
              </a:spcBef>
              <a:spcAft>
                <a:spcPts val="0"/>
              </a:spcAft>
              <a:buNone/>
            </a:pPr>
            <a:r>
              <a:rPr lang="en" sz="900" b="1">
                <a:solidFill>
                  <a:srgbClr val="4F81BD"/>
                </a:solidFill>
                <a:latin typeface="Century Gothic"/>
                <a:ea typeface="Century Gothic"/>
                <a:cs typeface="Century Gothic"/>
                <a:sym typeface="Century Gothic"/>
              </a:rPr>
              <a:t>5% Service fee = $125</a:t>
            </a:r>
            <a:endParaRPr sz="900" b="1">
              <a:solidFill>
                <a:srgbClr val="4F81BD"/>
              </a:solidFill>
              <a:latin typeface="Century Gothic"/>
              <a:ea typeface="Century Gothic"/>
              <a:cs typeface="Century Gothic"/>
              <a:sym typeface="Century Gothic"/>
            </a:endParaRPr>
          </a:p>
        </p:txBody>
      </p:sp>
      <p:cxnSp>
        <p:nvCxnSpPr>
          <p:cNvPr id="1427" name="Google Shape;1427;p180"/>
          <p:cNvCxnSpPr/>
          <p:nvPr/>
        </p:nvCxnSpPr>
        <p:spPr>
          <a:xfrm>
            <a:off x="3191261" y="5404574"/>
            <a:ext cx="7800" cy="207600"/>
          </a:xfrm>
          <a:prstGeom prst="straightConnector1">
            <a:avLst/>
          </a:prstGeom>
          <a:noFill/>
          <a:ln w="28575" cap="flat" cmpd="sng">
            <a:solidFill>
              <a:srgbClr val="C2D59B"/>
            </a:solidFill>
            <a:prstDash val="solid"/>
            <a:round/>
            <a:headEnd type="none" w="sm" len="sm"/>
            <a:tailEnd type="none" w="sm" len="sm"/>
          </a:ln>
        </p:spPr>
      </p:cxnSp>
      <p:sp>
        <p:nvSpPr>
          <p:cNvPr id="1428" name="Google Shape;1428;p180"/>
          <p:cNvSpPr/>
          <p:nvPr/>
        </p:nvSpPr>
        <p:spPr>
          <a:xfrm>
            <a:off x="2011316" y="4267373"/>
            <a:ext cx="921900" cy="473700"/>
          </a:xfrm>
          <a:prstGeom prst="roundRect">
            <a:avLst>
              <a:gd name="adj" fmla="val 16667"/>
            </a:avLst>
          </a:prstGeom>
          <a:solidFill>
            <a:srgbClr val="C2D59B"/>
          </a:solidFill>
          <a:ln w="19050" cap="flat" cmpd="sng">
            <a:solidFill>
              <a:srgbClr val="14141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900" b="1" i="0" u="none" strike="noStrike" cap="none">
                <a:solidFill>
                  <a:srgbClr val="141414"/>
                </a:solidFill>
                <a:latin typeface="Arial Rounded"/>
                <a:ea typeface="Arial Rounded"/>
                <a:cs typeface="Arial Rounded"/>
                <a:sym typeface="Arial Rounded"/>
              </a:rPr>
              <a:t>Pacific HC Systems</a:t>
            </a:r>
            <a:endParaRPr sz="1100"/>
          </a:p>
          <a:p>
            <a:pPr marL="0" marR="0" lvl="0" indent="0" algn="ctr" rtl="0">
              <a:spcBef>
                <a:spcPts val="0"/>
              </a:spcBef>
              <a:spcAft>
                <a:spcPts val="0"/>
              </a:spcAft>
              <a:buNone/>
            </a:pPr>
            <a:r>
              <a:rPr lang="en" sz="900" b="1" i="0" u="none" strike="noStrike" cap="none">
                <a:solidFill>
                  <a:srgbClr val="141414"/>
                </a:solidFill>
                <a:latin typeface="Arial Rounded"/>
                <a:ea typeface="Arial Rounded"/>
                <a:cs typeface="Arial Rounded"/>
                <a:sym typeface="Arial Rounded"/>
              </a:rPr>
              <a:t>(Tier 3)</a:t>
            </a:r>
            <a:endParaRPr sz="900" b="1" i="0" u="none" strike="noStrike" cap="none">
              <a:solidFill>
                <a:srgbClr val="141414"/>
              </a:solidFill>
              <a:latin typeface="Arial Rounded"/>
              <a:ea typeface="Arial Rounded"/>
              <a:cs typeface="Arial Rounded"/>
              <a:sym typeface="Arial Rounded"/>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Google Shape;1433;p181"/>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139</a:t>
            </a:fld>
            <a:endParaRPr sz="1000" b="0">
              <a:solidFill>
                <a:schemeClr val="lt2"/>
              </a:solidFill>
              <a:latin typeface="Tahoma"/>
              <a:ea typeface="Tahoma"/>
              <a:cs typeface="Tahoma"/>
              <a:sym typeface="Tahoma"/>
            </a:endParaRPr>
          </a:p>
        </p:txBody>
      </p:sp>
      <p:sp>
        <p:nvSpPr>
          <p:cNvPr id="1434" name="Google Shape;1434;p181"/>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Contracts – Master Agreement Contract</a:t>
            </a:r>
            <a:endParaRPr/>
          </a:p>
        </p:txBody>
      </p:sp>
      <p:sp>
        <p:nvSpPr>
          <p:cNvPr id="1435" name="Google Shape;1435;p181"/>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Contract negotiated between Manufacturer and Buying Group</a:t>
            </a:r>
            <a:endParaRPr/>
          </a:p>
          <a:p>
            <a:pPr marL="342900" lvl="0" indent="-342900" algn="l" rtl="0">
              <a:spcBef>
                <a:spcPts val="560"/>
              </a:spcBef>
              <a:spcAft>
                <a:spcPts val="0"/>
              </a:spcAft>
              <a:buSzPts val="2800"/>
              <a:buChar char="•"/>
            </a:pPr>
            <a:r>
              <a:rPr lang="en"/>
              <a:t>Contract Pricing for group members:</a:t>
            </a:r>
            <a:endParaRPr/>
          </a:p>
          <a:p>
            <a:pPr marL="742950" lvl="1" indent="-285750" algn="l" rtl="0">
              <a:spcBef>
                <a:spcPts val="480"/>
              </a:spcBef>
              <a:spcAft>
                <a:spcPts val="0"/>
              </a:spcAft>
              <a:buSzPts val="2400"/>
              <a:buChar char="–"/>
            </a:pPr>
            <a:r>
              <a:rPr lang="en"/>
              <a:t>Indirect sales </a:t>
            </a:r>
            <a:endParaRPr/>
          </a:p>
          <a:p>
            <a:pPr marL="742950" lvl="1" indent="-285750" algn="l" rtl="0">
              <a:spcBef>
                <a:spcPts val="480"/>
              </a:spcBef>
              <a:spcAft>
                <a:spcPts val="0"/>
              </a:spcAft>
              <a:buSzPts val="2400"/>
              <a:buChar char="–"/>
            </a:pPr>
            <a:r>
              <a:rPr lang="en"/>
              <a:t>Direct sales</a:t>
            </a:r>
            <a:endParaRPr/>
          </a:p>
          <a:p>
            <a:pPr marL="342900" lvl="0" indent="-342900" algn="l" rtl="0">
              <a:spcBef>
                <a:spcPts val="560"/>
              </a:spcBef>
              <a:spcAft>
                <a:spcPts val="0"/>
              </a:spcAft>
              <a:buSzPts val="2800"/>
              <a:buChar char="•"/>
            </a:pPr>
            <a:r>
              <a:rPr lang="en"/>
              <a:t>Chargebacks</a:t>
            </a:r>
            <a:endParaRPr/>
          </a:p>
          <a:p>
            <a:pPr marL="342900" lvl="0" indent="-342900" algn="l" rtl="0">
              <a:spcBef>
                <a:spcPts val="560"/>
              </a:spcBef>
              <a:spcAft>
                <a:spcPts val="0"/>
              </a:spcAft>
              <a:buSzPts val="2800"/>
              <a:buChar char="•"/>
            </a:pPr>
            <a:r>
              <a:rPr lang="en"/>
              <a:t>Deferred Discount deal: Admin Fees</a:t>
            </a:r>
            <a:endParaRPr/>
          </a:p>
          <a:p>
            <a:pPr marL="342900" lvl="0" indent="-342900" algn="l" rtl="0">
              <a:spcBef>
                <a:spcPts val="560"/>
              </a:spcBef>
              <a:spcAft>
                <a:spcPts val="0"/>
              </a:spcAft>
              <a:buSzPts val="2800"/>
              <a:buNone/>
            </a:pPr>
            <a:endParaRPr/>
          </a:p>
        </p:txBody>
      </p:sp>
      <p:sp>
        <p:nvSpPr>
          <p:cNvPr id="1436" name="Google Shape;1436;p181"/>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6"/>
          <p:cNvSpPr txBox="1">
            <a:spLocks noGrp="1"/>
          </p:cNvSpPr>
          <p:nvPr>
            <p:ph type="title"/>
          </p:nvPr>
        </p:nvSpPr>
        <p:spPr>
          <a:xfrm>
            <a:off x="314325" y="383031"/>
            <a:ext cx="8515200" cy="2571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4E4E4E"/>
              </a:buClr>
              <a:buSzPct val="133333"/>
              <a:buFont typeface="Century Gothic"/>
              <a:buNone/>
            </a:pPr>
            <a:r>
              <a:rPr lang="en"/>
              <a:t>TAM Promotional Key Functionality</a:t>
            </a:r>
            <a:endParaRPr/>
          </a:p>
        </p:txBody>
      </p:sp>
      <p:sp>
        <p:nvSpPr>
          <p:cNvPr id="345" name="Google Shape;345;p56"/>
          <p:cNvSpPr txBox="1">
            <a:spLocks noGrp="1"/>
          </p:cNvSpPr>
          <p:nvPr>
            <p:ph type="body" idx="1"/>
          </p:nvPr>
        </p:nvSpPr>
        <p:spPr>
          <a:xfrm>
            <a:off x="314325" y="114300"/>
            <a:ext cx="8515200" cy="205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500"/>
              <a:buNone/>
            </a:pPr>
            <a:r>
              <a:rPr lang="en"/>
              <a:t>Trade Activity Management</a:t>
            </a:r>
            <a:endParaRPr/>
          </a:p>
        </p:txBody>
      </p:sp>
      <p:sp>
        <p:nvSpPr>
          <p:cNvPr id="346" name="Google Shape;346;p56"/>
          <p:cNvSpPr txBox="1"/>
          <p:nvPr/>
        </p:nvSpPr>
        <p:spPr>
          <a:xfrm>
            <a:off x="457200" y="997878"/>
            <a:ext cx="3981300" cy="3755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b="1">
                <a:solidFill>
                  <a:schemeClr val="dk1"/>
                </a:solidFill>
                <a:latin typeface="Century Gothic"/>
                <a:ea typeface="Century Gothic"/>
                <a:cs typeface="Century Gothic"/>
                <a:sym typeface="Century Gothic"/>
              </a:rPr>
              <a:t>Foundation</a:t>
            </a:r>
            <a:endParaRPr sz="1000"/>
          </a:p>
          <a:p>
            <a:pPr marL="112712" marR="0" lvl="0" indent="-88900" algn="l" rtl="0">
              <a:spcBef>
                <a:spcPts val="0"/>
              </a:spcBef>
              <a:spcAft>
                <a:spcPts val="0"/>
              </a:spcAft>
              <a:buClr>
                <a:schemeClr val="dk1"/>
              </a:buClr>
              <a:buSzPts val="1400"/>
              <a:buFont typeface="Arial"/>
              <a:buChar char="•"/>
            </a:pPr>
            <a:r>
              <a:rPr lang="en">
                <a:solidFill>
                  <a:schemeClr val="dk1"/>
                </a:solidFill>
                <a:latin typeface="Century Gothic"/>
                <a:ea typeface="Century Gothic"/>
                <a:cs typeface="Century Gothic"/>
                <a:sym typeface="Century Gothic"/>
              </a:rPr>
              <a:t>Item and Customer Attributes</a:t>
            </a:r>
            <a:endParaRPr sz="1000"/>
          </a:p>
          <a:p>
            <a:pPr marL="112712" marR="0" lvl="0" indent="-88900" algn="l" rtl="0">
              <a:spcBef>
                <a:spcPts val="0"/>
              </a:spcBef>
              <a:spcAft>
                <a:spcPts val="0"/>
              </a:spcAft>
              <a:buClr>
                <a:schemeClr val="dk1"/>
              </a:buClr>
              <a:buSzPts val="1400"/>
              <a:buFont typeface="Arial"/>
              <a:buChar char="•"/>
            </a:pPr>
            <a:r>
              <a:rPr lang="en">
                <a:solidFill>
                  <a:schemeClr val="dk1"/>
                </a:solidFill>
                <a:latin typeface="Century Gothic"/>
                <a:ea typeface="Century Gothic"/>
                <a:cs typeface="Century Gothic"/>
                <a:sym typeface="Century Gothic"/>
              </a:rPr>
              <a:t>Item and Customer Groups</a:t>
            </a:r>
            <a:endParaRPr sz="1000"/>
          </a:p>
          <a:p>
            <a:pPr marL="0" marR="0" lvl="0" indent="0" algn="l" rtl="0">
              <a:spcBef>
                <a:spcPts val="0"/>
              </a:spcBef>
              <a:spcAft>
                <a:spcPts val="0"/>
              </a:spcAft>
              <a:buNone/>
            </a:pPr>
            <a:endParaRPr>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 b="1">
                <a:solidFill>
                  <a:schemeClr val="dk2"/>
                </a:solidFill>
                <a:latin typeface="Century Gothic"/>
                <a:ea typeface="Century Gothic"/>
                <a:cs typeface="Century Gothic"/>
                <a:sym typeface="Century Gothic"/>
              </a:rPr>
              <a:t>Promotions/Rebates</a:t>
            </a:r>
            <a:endParaRPr sz="1000"/>
          </a:p>
          <a:p>
            <a:pPr marL="112712" marR="0" lvl="0" indent="-88900" algn="l" rtl="0">
              <a:spcBef>
                <a:spcPts val="0"/>
              </a:spcBef>
              <a:spcAft>
                <a:spcPts val="0"/>
              </a:spcAft>
              <a:buClr>
                <a:schemeClr val="dk1"/>
              </a:buClr>
              <a:buSzPts val="1400"/>
              <a:buFont typeface="Arial"/>
              <a:buChar char="•"/>
            </a:pPr>
            <a:r>
              <a:rPr lang="en">
                <a:solidFill>
                  <a:schemeClr val="dk1"/>
                </a:solidFill>
                <a:latin typeface="Century Gothic"/>
                <a:ea typeface="Century Gothic"/>
                <a:cs typeface="Century Gothic"/>
                <a:sym typeface="Century Gothic"/>
              </a:rPr>
              <a:t>Promotion Types</a:t>
            </a:r>
            <a:endParaRPr sz="1000"/>
          </a:p>
          <a:p>
            <a:pPr marL="112712" marR="0" lvl="0" indent="-88900" algn="l" rtl="0">
              <a:spcBef>
                <a:spcPts val="0"/>
              </a:spcBef>
              <a:spcAft>
                <a:spcPts val="0"/>
              </a:spcAft>
              <a:buClr>
                <a:schemeClr val="dk1"/>
              </a:buClr>
              <a:buSzPts val="1400"/>
              <a:buFont typeface="Arial"/>
              <a:buChar char="•"/>
            </a:pPr>
            <a:r>
              <a:rPr lang="en">
                <a:solidFill>
                  <a:schemeClr val="dk1"/>
                </a:solidFill>
                <a:latin typeface="Century Gothic"/>
                <a:ea typeface="Century Gothic"/>
                <a:cs typeface="Century Gothic"/>
                <a:sym typeface="Century Gothic"/>
              </a:rPr>
              <a:t>Deal Categories</a:t>
            </a:r>
            <a:endParaRPr sz="1000"/>
          </a:p>
          <a:p>
            <a:pPr marL="112712" marR="0" lvl="0" indent="-88900" algn="l" rtl="0">
              <a:spcBef>
                <a:spcPts val="0"/>
              </a:spcBef>
              <a:spcAft>
                <a:spcPts val="0"/>
              </a:spcAft>
              <a:buClr>
                <a:schemeClr val="dk1"/>
              </a:buClr>
              <a:buSzPts val="1400"/>
              <a:buFont typeface="Arial"/>
              <a:buChar char="•"/>
            </a:pPr>
            <a:r>
              <a:rPr lang="en">
                <a:solidFill>
                  <a:schemeClr val="dk1"/>
                </a:solidFill>
                <a:latin typeface="Century Gothic"/>
                <a:ea typeface="Century Gothic"/>
                <a:cs typeface="Century Gothic"/>
                <a:sym typeface="Century Gothic"/>
              </a:rPr>
              <a:t>Deal Profiles</a:t>
            </a:r>
            <a:endParaRPr sz="1000"/>
          </a:p>
          <a:p>
            <a:pPr marL="112712" marR="0" lvl="0" indent="-88900" algn="l" rtl="0">
              <a:spcBef>
                <a:spcPts val="0"/>
              </a:spcBef>
              <a:spcAft>
                <a:spcPts val="0"/>
              </a:spcAft>
              <a:buClr>
                <a:schemeClr val="dk1"/>
              </a:buClr>
              <a:buSzPts val="1400"/>
              <a:buFont typeface="Arial"/>
              <a:buChar char="•"/>
            </a:pPr>
            <a:r>
              <a:rPr lang="en">
                <a:solidFill>
                  <a:schemeClr val="dk1"/>
                </a:solidFill>
                <a:latin typeface="Century Gothic"/>
                <a:ea typeface="Century Gothic"/>
                <a:cs typeface="Century Gothic"/>
                <a:sym typeface="Century Gothic"/>
              </a:rPr>
              <a:t>TAM Promotions</a:t>
            </a:r>
            <a:endParaRPr sz="1000"/>
          </a:p>
          <a:p>
            <a:pPr marL="112712" marR="0" lvl="0" indent="-88900" algn="l" rtl="0">
              <a:spcBef>
                <a:spcPts val="0"/>
              </a:spcBef>
              <a:spcAft>
                <a:spcPts val="0"/>
              </a:spcAft>
              <a:buClr>
                <a:schemeClr val="dk1"/>
              </a:buClr>
              <a:buSzPts val="1400"/>
              <a:buFont typeface="Arial"/>
              <a:buChar char="•"/>
            </a:pPr>
            <a:r>
              <a:rPr lang="en">
                <a:solidFill>
                  <a:schemeClr val="dk1"/>
                </a:solidFill>
                <a:latin typeface="Century Gothic"/>
                <a:ea typeface="Century Gothic"/>
                <a:cs typeface="Century Gothic"/>
                <a:sym typeface="Century Gothic"/>
              </a:rPr>
              <a:t>Promotion Copy</a:t>
            </a:r>
            <a:endParaRPr sz="1000"/>
          </a:p>
          <a:p>
            <a:pPr marL="0" marR="0" lvl="0" indent="0" algn="l" rtl="0">
              <a:spcBef>
                <a:spcPts val="0"/>
              </a:spcBef>
              <a:spcAft>
                <a:spcPts val="0"/>
              </a:spcAft>
              <a:buNone/>
            </a:pPr>
            <a:endParaRPr>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 b="1">
                <a:solidFill>
                  <a:schemeClr val="dk1"/>
                </a:solidFill>
                <a:latin typeface="Century Gothic"/>
                <a:ea typeface="Century Gothic"/>
                <a:cs typeface="Century Gothic"/>
                <a:sym typeface="Century Gothic"/>
              </a:rPr>
              <a:t>Sales Orders/Invoicing</a:t>
            </a:r>
            <a:endParaRPr sz="1000"/>
          </a:p>
          <a:p>
            <a:pPr marL="112712" marR="0" lvl="0" indent="-88900" algn="l" rtl="0">
              <a:spcBef>
                <a:spcPts val="0"/>
              </a:spcBef>
              <a:spcAft>
                <a:spcPts val="0"/>
              </a:spcAft>
              <a:buClr>
                <a:schemeClr val="dk1"/>
              </a:buClr>
              <a:buSzPts val="1400"/>
              <a:buFont typeface="Arial"/>
              <a:buChar char="•"/>
            </a:pPr>
            <a:r>
              <a:rPr lang="en">
                <a:solidFill>
                  <a:schemeClr val="dk1"/>
                </a:solidFill>
                <a:latin typeface="Century Gothic"/>
                <a:ea typeface="Century Gothic"/>
                <a:cs typeface="Century Gothic"/>
                <a:sym typeface="Century Gothic"/>
              </a:rPr>
              <a:t>Immediate Discounts</a:t>
            </a:r>
            <a:endParaRPr sz="1000"/>
          </a:p>
          <a:p>
            <a:pPr marL="112712" marR="0" lvl="0" indent="-88900" algn="l" rtl="0">
              <a:spcBef>
                <a:spcPts val="0"/>
              </a:spcBef>
              <a:spcAft>
                <a:spcPts val="0"/>
              </a:spcAft>
              <a:buClr>
                <a:schemeClr val="dk1"/>
              </a:buClr>
              <a:buSzPts val="1400"/>
              <a:buFont typeface="Arial"/>
              <a:buChar char="•"/>
            </a:pPr>
            <a:r>
              <a:rPr lang="en">
                <a:solidFill>
                  <a:schemeClr val="dk1"/>
                </a:solidFill>
                <a:latin typeface="Century Gothic"/>
                <a:ea typeface="Century Gothic"/>
                <a:cs typeface="Century Gothic"/>
                <a:sym typeface="Century Gothic"/>
              </a:rPr>
              <a:t>Selecting Free/Bonus Goods</a:t>
            </a:r>
            <a:endParaRPr sz="1000"/>
          </a:p>
          <a:p>
            <a:pPr marL="112712" marR="0" lvl="0" indent="-88900" algn="l" rtl="0">
              <a:spcBef>
                <a:spcPts val="0"/>
              </a:spcBef>
              <a:spcAft>
                <a:spcPts val="0"/>
              </a:spcAft>
              <a:buClr>
                <a:schemeClr val="dk1"/>
              </a:buClr>
              <a:buSzPts val="1400"/>
              <a:buFont typeface="Arial"/>
              <a:buChar char="•"/>
            </a:pPr>
            <a:r>
              <a:rPr lang="en">
                <a:solidFill>
                  <a:schemeClr val="dk1"/>
                </a:solidFill>
                <a:latin typeface="Century Gothic"/>
                <a:ea typeface="Century Gothic"/>
                <a:cs typeface="Century Gothic"/>
                <a:sym typeface="Century Gothic"/>
              </a:rPr>
              <a:t>Order Level Discounts</a:t>
            </a:r>
            <a:endParaRPr sz="1000"/>
          </a:p>
          <a:p>
            <a:pPr marL="112712" marR="0" lvl="0" indent="-88900" algn="l" rtl="0">
              <a:spcBef>
                <a:spcPts val="0"/>
              </a:spcBef>
              <a:spcAft>
                <a:spcPts val="0"/>
              </a:spcAft>
              <a:buClr>
                <a:schemeClr val="dk1"/>
              </a:buClr>
              <a:buSzPts val="1400"/>
              <a:buFont typeface="Arial"/>
              <a:buChar char="•"/>
            </a:pPr>
            <a:r>
              <a:rPr lang="en">
                <a:solidFill>
                  <a:schemeClr val="dk1"/>
                </a:solidFill>
                <a:latin typeface="Century Gothic"/>
                <a:ea typeface="Century Gothic"/>
                <a:cs typeface="Century Gothic"/>
                <a:sym typeface="Century Gothic"/>
              </a:rPr>
              <a:t>TAM Subledger</a:t>
            </a:r>
            <a:endParaRPr sz="1000"/>
          </a:p>
          <a:p>
            <a:pPr marL="112712" marR="0" lvl="0" indent="-88900" algn="l" rtl="0">
              <a:spcBef>
                <a:spcPts val="0"/>
              </a:spcBef>
              <a:spcAft>
                <a:spcPts val="0"/>
              </a:spcAft>
              <a:buClr>
                <a:schemeClr val="dk1"/>
              </a:buClr>
              <a:buSzPts val="1400"/>
              <a:buFont typeface="Arial"/>
              <a:buChar char="•"/>
            </a:pPr>
            <a:r>
              <a:rPr lang="en">
                <a:solidFill>
                  <a:schemeClr val="dk1"/>
                </a:solidFill>
                <a:latin typeface="Century Gothic"/>
                <a:ea typeface="Century Gothic"/>
                <a:cs typeface="Century Gothic"/>
                <a:sym typeface="Century Gothic"/>
              </a:rPr>
              <a:t>Earned Discount Calculation</a:t>
            </a:r>
            <a:endParaRPr sz="1000"/>
          </a:p>
        </p:txBody>
      </p:sp>
      <p:sp>
        <p:nvSpPr>
          <p:cNvPr id="347" name="Google Shape;347;p56"/>
          <p:cNvSpPr txBox="1"/>
          <p:nvPr/>
        </p:nvSpPr>
        <p:spPr>
          <a:xfrm>
            <a:off x="4724400" y="1000443"/>
            <a:ext cx="3962400" cy="3109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b="1" dirty="0">
                <a:solidFill>
                  <a:schemeClr val="dk1"/>
                </a:solidFill>
                <a:latin typeface="Century Gothic"/>
                <a:ea typeface="Century Gothic"/>
                <a:cs typeface="Century Gothic"/>
                <a:sym typeface="Century Gothic"/>
              </a:rPr>
              <a:t>Settlement</a:t>
            </a:r>
            <a:endParaRPr sz="1000" dirty="0"/>
          </a:p>
          <a:p>
            <a:pPr marL="112712" marR="0" lvl="0" indent="-88900" algn="l" rtl="0">
              <a:spcBef>
                <a:spcPts val="0"/>
              </a:spcBef>
              <a:spcAft>
                <a:spcPts val="0"/>
              </a:spcAft>
              <a:buClr>
                <a:schemeClr val="dk1"/>
              </a:buClr>
              <a:buSzPts val="1400"/>
              <a:buFont typeface="Arial"/>
              <a:buChar char="•"/>
            </a:pPr>
            <a:r>
              <a:rPr lang="en" dirty="0">
                <a:solidFill>
                  <a:schemeClr val="dk1"/>
                </a:solidFill>
                <a:latin typeface="Century Gothic"/>
                <a:ea typeface="Century Gothic"/>
                <a:cs typeface="Century Gothic"/>
                <a:sym typeface="Century Gothic"/>
              </a:rPr>
              <a:t>Claim Entry</a:t>
            </a:r>
            <a:endParaRPr sz="1000" dirty="0"/>
          </a:p>
          <a:p>
            <a:pPr marL="112712" marR="0" lvl="0" indent="-88900" algn="l" rtl="0">
              <a:spcBef>
                <a:spcPts val="0"/>
              </a:spcBef>
              <a:spcAft>
                <a:spcPts val="0"/>
              </a:spcAft>
              <a:buClr>
                <a:schemeClr val="dk1"/>
              </a:buClr>
              <a:buSzPts val="1400"/>
              <a:buFont typeface="Arial"/>
              <a:buChar char="•"/>
            </a:pPr>
            <a:r>
              <a:rPr lang="en" dirty="0">
                <a:solidFill>
                  <a:schemeClr val="dk1"/>
                </a:solidFill>
                <a:latin typeface="Century Gothic"/>
                <a:ea typeface="Century Gothic"/>
                <a:cs typeface="Century Gothic"/>
                <a:sym typeface="Century Gothic"/>
              </a:rPr>
              <a:t>Claim Generation</a:t>
            </a:r>
            <a:endParaRPr sz="1000" dirty="0"/>
          </a:p>
          <a:p>
            <a:pPr marL="112712" marR="0" lvl="0" indent="-88900" algn="l" rtl="0">
              <a:spcBef>
                <a:spcPts val="0"/>
              </a:spcBef>
              <a:spcAft>
                <a:spcPts val="0"/>
              </a:spcAft>
              <a:buClr>
                <a:schemeClr val="dk1"/>
              </a:buClr>
              <a:buSzPts val="1400"/>
              <a:buFont typeface="Arial"/>
              <a:buChar char="•"/>
            </a:pPr>
            <a:r>
              <a:rPr lang="en" dirty="0">
                <a:solidFill>
                  <a:schemeClr val="dk1"/>
                </a:solidFill>
                <a:latin typeface="Century Gothic"/>
                <a:ea typeface="Century Gothic"/>
                <a:cs typeface="Century Gothic"/>
                <a:sym typeface="Century Gothic"/>
              </a:rPr>
              <a:t>Claim Review</a:t>
            </a:r>
            <a:endParaRPr sz="1000" dirty="0"/>
          </a:p>
          <a:p>
            <a:pPr marL="0" marR="0" lvl="0" indent="0" algn="l" rtl="0">
              <a:spcBef>
                <a:spcPts val="0"/>
              </a:spcBef>
              <a:spcAft>
                <a:spcPts val="0"/>
              </a:spcAft>
              <a:buNone/>
            </a:pPr>
            <a:endParaRPr sz="7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 b="1" dirty="0">
                <a:solidFill>
                  <a:schemeClr val="dk1"/>
                </a:solidFill>
                <a:latin typeface="Century Gothic"/>
                <a:ea typeface="Century Gothic"/>
                <a:cs typeface="Century Gothic"/>
                <a:sym typeface="Century Gothic"/>
              </a:rPr>
              <a:t>Accounting</a:t>
            </a:r>
            <a:endParaRPr sz="1000" dirty="0"/>
          </a:p>
          <a:p>
            <a:pPr marL="112712" marR="0" lvl="0" indent="-88900" algn="l" rtl="0">
              <a:spcBef>
                <a:spcPts val="0"/>
              </a:spcBef>
              <a:spcAft>
                <a:spcPts val="0"/>
              </a:spcAft>
              <a:buClr>
                <a:schemeClr val="dk1"/>
              </a:buClr>
              <a:buSzPts val="1400"/>
              <a:buFont typeface="Arial"/>
              <a:buChar char="•"/>
            </a:pPr>
            <a:r>
              <a:rPr lang="en" dirty="0">
                <a:solidFill>
                  <a:schemeClr val="dk1"/>
                </a:solidFill>
                <a:latin typeface="Century Gothic"/>
                <a:ea typeface="Century Gothic"/>
                <a:cs typeface="Century Gothic"/>
                <a:sym typeface="Century Gothic"/>
              </a:rPr>
              <a:t>Promotion expense &amp; accrual accounts</a:t>
            </a:r>
            <a:endParaRPr sz="1000" dirty="0"/>
          </a:p>
          <a:p>
            <a:pPr marL="112712" marR="0" lvl="0" indent="-88900" algn="l" rtl="0">
              <a:spcBef>
                <a:spcPts val="0"/>
              </a:spcBef>
              <a:spcAft>
                <a:spcPts val="0"/>
              </a:spcAft>
              <a:buClr>
                <a:schemeClr val="dk1"/>
              </a:buClr>
              <a:buSzPts val="1400"/>
              <a:buFont typeface="Arial"/>
              <a:buChar char="•"/>
            </a:pPr>
            <a:r>
              <a:rPr lang="en" dirty="0">
                <a:solidFill>
                  <a:schemeClr val="dk1"/>
                </a:solidFill>
                <a:latin typeface="Century Gothic"/>
                <a:ea typeface="Century Gothic"/>
                <a:cs typeface="Century Gothic"/>
                <a:sym typeface="Century Gothic"/>
              </a:rPr>
              <a:t>Link to sub accounts &amp; cost </a:t>
            </a:r>
            <a:r>
              <a:rPr lang="en" dirty="0" smtClean="0">
                <a:solidFill>
                  <a:schemeClr val="dk1"/>
                </a:solidFill>
                <a:latin typeface="Century Gothic"/>
                <a:ea typeface="Century Gothic"/>
                <a:cs typeface="Century Gothic"/>
                <a:sym typeface="Century Gothic"/>
              </a:rPr>
              <a:t>centers</a:t>
            </a:r>
            <a:endParaRPr dirty="0">
              <a:solidFill>
                <a:schemeClr val="dk1"/>
              </a:solidFill>
              <a:latin typeface="Century Gothic"/>
              <a:ea typeface="Century Gothic"/>
              <a:cs typeface="Century Gothic"/>
              <a:sym typeface="Century Gothic"/>
            </a:endParaRPr>
          </a:p>
          <a:p>
            <a:pPr marL="112712" marR="0" lvl="0" indent="-88900" algn="l" rtl="0">
              <a:spcBef>
                <a:spcPts val="0"/>
              </a:spcBef>
              <a:spcAft>
                <a:spcPts val="0"/>
              </a:spcAft>
              <a:buClr>
                <a:schemeClr val="dk1"/>
              </a:buClr>
              <a:buSzPts val="1400"/>
              <a:buFont typeface="Arial"/>
              <a:buChar char="•"/>
            </a:pPr>
            <a:r>
              <a:rPr lang="en" dirty="0">
                <a:solidFill>
                  <a:schemeClr val="dk1"/>
                </a:solidFill>
                <a:latin typeface="Century Gothic"/>
                <a:ea typeface="Century Gothic"/>
                <a:cs typeface="Century Gothic"/>
                <a:sym typeface="Century Gothic"/>
              </a:rPr>
              <a:t>Credit notes &amp; supplier invoices</a:t>
            </a:r>
            <a:endParaRPr dirty="0">
              <a:solidFill>
                <a:schemeClr val="dk1"/>
              </a:solidFill>
              <a:latin typeface="Century Gothic"/>
              <a:ea typeface="Century Gothic"/>
              <a:cs typeface="Century Gothic"/>
              <a:sym typeface="Century Gothic"/>
            </a:endParaRPr>
          </a:p>
          <a:p>
            <a:pPr marL="112712" marR="0" lvl="0" indent="-88900" algn="l" rtl="0">
              <a:spcBef>
                <a:spcPts val="0"/>
              </a:spcBef>
              <a:spcAft>
                <a:spcPts val="0"/>
              </a:spcAft>
              <a:buClr>
                <a:schemeClr val="dk1"/>
              </a:buClr>
              <a:buSzPts val="1400"/>
              <a:buFont typeface="Arial"/>
              <a:buChar char="•"/>
            </a:pPr>
            <a:r>
              <a:rPr lang="en" dirty="0">
                <a:solidFill>
                  <a:schemeClr val="dk1"/>
                </a:solidFill>
                <a:latin typeface="Century Gothic"/>
                <a:ea typeface="Century Gothic"/>
                <a:cs typeface="Century Gothic"/>
                <a:sym typeface="Century Gothic"/>
              </a:rPr>
              <a:t>Accruals</a:t>
            </a:r>
            <a:endParaRPr sz="1000" dirty="0"/>
          </a:p>
          <a:p>
            <a:pPr marL="0" marR="0" lvl="0" indent="0" algn="l" rtl="0">
              <a:spcBef>
                <a:spcPts val="0"/>
              </a:spcBef>
              <a:spcAft>
                <a:spcPts val="0"/>
              </a:spcAft>
              <a:buNone/>
            </a:pPr>
            <a:endParaRPr sz="700" dirty="0">
              <a:solidFill>
                <a:srgbClr val="FF0000"/>
              </a:solidFill>
              <a:latin typeface="Century Gothic"/>
              <a:ea typeface="Century Gothic"/>
              <a:cs typeface="Century Gothic"/>
              <a:sym typeface="Century Gothic"/>
            </a:endParaRPr>
          </a:p>
          <a:p>
            <a:pPr marL="0" marR="0" lvl="0" indent="0" algn="l" rtl="0">
              <a:spcBef>
                <a:spcPts val="0"/>
              </a:spcBef>
              <a:spcAft>
                <a:spcPts val="0"/>
              </a:spcAft>
              <a:buNone/>
            </a:pPr>
            <a:r>
              <a:rPr lang="en" b="1" dirty="0">
                <a:solidFill>
                  <a:schemeClr val="dk2"/>
                </a:solidFill>
                <a:latin typeface="Century Gothic"/>
                <a:ea typeface="Century Gothic"/>
                <a:cs typeface="Century Gothic"/>
                <a:sym typeface="Century Gothic"/>
              </a:rPr>
              <a:t>Analysis &amp; Reporting</a:t>
            </a:r>
            <a:endParaRPr sz="1000" dirty="0"/>
          </a:p>
          <a:p>
            <a:pPr marL="112712" marR="0" lvl="0" indent="-88900" algn="l" rtl="0">
              <a:spcBef>
                <a:spcPts val="0"/>
              </a:spcBef>
              <a:spcAft>
                <a:spcPts val="0"/>
              </a:spcAft>
              <a:buClr>
                <a:schemeClr val="dk2"/>
              </a:buClr>
              <a:buSzPts val="1400"/>
              <a:buFont typeface="Arial"/>
              <a:buChar char="•"/>
            </a:pPr>
            <a:r>
              <a:rPr lang="en" dirty="0">
                <a:solidFill>
                  <a:schemeClr val="dk2"/>
                </a:solidFill>
                <a:latin typeface="Century Gothic"/>
                <a:ea typeface="Century Gothic"/>
                <a:cs typeface="Century Gothic"/>
                <a:sym typeface="Century Gothic"/>
              </a:rPr>
              <a:t>Browses &amp; Collections</a:t>
            </a:r>
            <a:endParaRPr sz="1000" dirty="0"/>
          </a:p>
          <a:p>
            <a:pPr marL="112712" marR="0" lvl="0" indent="-88900" algn="l" rtl="0">
              <a:spcBef>
                <a:spcPts val="0"/>
              </a:spcBef>
              <a:spcAft>
                <a:spcPts val="0"/>
              </a:spcAft>
              <a:buClr>
                <a:schemeClr val="dk2"/>
              </a:buClr>
              <a:buSzPts val="1400"/>
              <a:buFont typeface="Arial"/>
              <a:buChar char="•"/>
            </a:pPr>
            <a:r>
              <a:rPr lang="en" dirty="0">
                <a:solidFill>
                  <a:schemeClr val="dk2"/>
                </a:solidFill>
                <a:latin typeface="Century Gothic"/>
                <a:ea typeface="Century Gothic"/>
                <a:cs typeface="Century Gothic"/>
                <a:sym typeface="Century Gothic"/>
              </a:rPr>
              <a:t>Operational Metrics </a:t>
            </a:r>
            <a:endParaRPr sz="1000" dirty="0"/>
          </a:p>
          <a:p>
            <a:pPr marL="112712" marR="0" lvl="0" indent="-88900" algn="l" rtl="0">
              <a:spcBef>
                <a:spcPts val="0"/>
              </a:spcBef>
              <a:spcAft>
                <a:spcPts val="0"/>
              </a:spcAft>
              <a:buClr>
                <a:schemeClr val="dk2"/>
              </a:buClr>
              <a:buSzPts val="1400"/>
              <a:buFont typeface="Arial"/>
              <a:buChar char="•"/>
            </a:pPr>
            <a:r>
              <a:rPr lang="en" dirty="0">
                <a:solidFill>
                  <a:schemeClr val="dk2"/>
                </a:solidFill>
                <a:latin typeface="Century Gothic"/>
                <a:ea typeface="Century Gothic"/>
                <a:cs typeface="Century Gothic"/>
                <a:sym typeface="Century Gothic"/>
              </a:rPr>
              <a:t>Various Reports</a:t>
            </a:r>
            <a:endParaRPr sz="1000"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440"/>
        <p:cNvGrpSpPr/>
        <p:nvPr/>
      </p:nvGrpSpPr>
      <p:grpSpPr>
        <a:xfrm>
          <a:off x="0" y="0"/>
          <a:ext cx="0" cy="0"/>
          <a:chOff x="0" y="0"/>
          <a:chExt cx="0" cy="0"/>
        </a:xfrm>
      </p:grpSpPr>
      <p:sp>
        <p:nvSpPr>
          <p:cNvPr id="1441" name="Google Shape;1441;p182"/>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140</a:t>
            </a:fld>
            <a:endParaRPr sz="1000" b="0">
              <a:solidFill>
                <a:schemeClr val="lt2"/>
              </a:solidFill>
              <a:latin typeface="Tahoma"/>
              <a:ea typeface="Tahoma"/>
              <a:cs typeface="Tahoma"/>
              <a:sym typeface="Tahoma"/>
            </a:endParaRPr>
          </a:p>
        </p:txBody>
      </p:sp>
      <p:sp>
        <p:nvSpPr>
          <p:cNvPr id="1442" name="Google Shape;1442;p182"/>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Master Agreement: Deal Profile</a:t>
            </a:r>
            <a:endParaRPr/>
          </a:p>
        </p:txBody>
      </p:sp>
      <p:sp>
        <p:nvSpPr>
          <p:cNvPr id="1443" name="Google Shape;1443;p182"/>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Contract Pricing</a:t>
            </a:r>
            <a:endParaRPr/>
          </a:p>
        </p:txBody>
      </p:sp>
      <p:sp>
        <p:nvSpPr>
          <p:cNvPr id="1444" name="Google Shape;1444;p182"/>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445" name="Google Shape;1445;p182"/>
          <p:cNvPicPr preferRelativeResize="0"/>
          <p:nvPr/>
        </p:nvPicPr>
        <p:blipFill>
          <a:blip r:embed="rId3">
            <a:alphaModFix/>
          </a:blip>
          <a:stretch>
            <a:fillRect/>
          </a:stretch>
        </p:blipFill>
        <p:spPr>
          <a:xfrm>
            <a:off x="1299538" y="1553825"/>
            <a:ext cx="6544926" cy="3176974"/>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449"/>
        <p:cNvGrpSpPr/>
        <p:nvPr/>
      </p:nvGrpSpPr>
      <p:grpSpPr>
        <a:xfrm>
          <a:off x="0" y="0"/>
          <a:ext cx="0" cy="0"/>
          <a:chOff x="0" y="0"/>
          <a:chExt cx="0" cy="0"/>
        </a:xfrm>
      </p:grpSpPr>
      <p:sp>
        <p:nvSpPr>
          <p:cNvPr id="1450" name="Google Shape;1450;p183"/>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141</a:t>
            </a:fld>
            <a:endParaRPr sz="1000" b="0">
              <a:solidFill>
                <a:schemeClr val="lt2"/>
              </a:solidFill>
              <a:latin typeface="Tahoma"/>
              <a:ea typeface="Tahoma"/>
              <a:cs typeface="Tahoma"/>
              <a:sym typeface="Tahoma"/>
            </a:endParaRPr>
          </a:p>
        </p:txBody>
      </p:sp>
      <p:sp>
        <p:nvSpPr>
          <p:cNvPr id="1451" name="Google Shape;1451;p183"/>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Master Agreement: Deal Profile</a:t>
            </a:r>
            <a:endParaRPr/>
          </a:p>
        </p:txBody>
      </p:sp>
      <p:sp>
        <p:nvSpPr>
          <p:cNvPr id="1452" name="Google Shape;1452;p183"/>
          <p:cNvSpPr txBox="1">
            <a:spLocks noGrp="1"/>
          </p:cNvSpPr>
          <p:nvPr>
            <p:ph type="body" idx="4294967295"/>
          </p:nvPr>
        </p:nvSpPr>
        <p:spPr>
          <a:xfrm>
            <a:off x="457200" y="88486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Deferred Discount deal: Admin Fees</a:t>
            </a:r>
            <a:endParaRPr/>
          </a:p>
          <a:p>
            <a:pPr marL="342900" lvl="0" indent="-342900" algn="l" rtl="0">
              <a:spcBef>
                <a:spcPts val="560"/>
              </a:spcBef>
              <a:spcAft>
                <a:spcPts val="0"/>
              </a:spcAft>
              <a:buSzPts val="2800"/>
              <a:buNone/>
            </a:pPr>
            <a:endParaRPr/>
          </a:p>
        </p:txBody>
      </p:sp>
      <p:sp>
        <p:nvSpPr>
          <p:cNvPr id="1453" name="Google Shape;1453;p183"/>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454" name="Google Shape;1454;p183"/>
          <p:cNvPicPr preferRelativeResize="0"/>
          <p:nvPr/>
        </p:nvPicPr>
        <p:blipFill>
          <a:blip r:embed="rId3">
            <a:alphaModFix/>
          </a:blip>
          <a:stretch>
            <a:fillRect/>
          </a:stretch>
        </p:blipFill>
        <p:spPr>
          <a:xfrm>
            <a:off x="1506700" y="1439675"/>
            <a:ext cx="6251101" cy="330125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p184"/>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142</a:t>
            </a:fld>
            <a:endParaRPr sz="1000" b="0">
              <a:solidFill>
                <a:schemeClr val="lt2"/>
              </a:solidFill>
              <a:latin typeface="Tahoma"/>
              <a:ea typeface="Tahoma"/>
              <a:cs typeface="Tahoma"/>
              <a:sym typeface="Tahoma"/>
            </a:endParaRPr>
          </a:p>
        </p:txBody>
      </p:sp>
      <p:sp>
        <p:nvSpPr>
          <p:cNvPr id="1460" name="Google Shape;1460;p184"/>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Master Agreement: TAM Contracts</a:t>
            </a:r>
            <a:endParaRPr/>
          </a:p>
        </p:txBody>
      </p:sp>
      <p:sp>
        <p:nvSpPr>
          <p:cNvPr id="1461" name="Google Shape;1461;p184"/>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None/>
            </a:pPr>
            <a:endParaRPr/>
          </a:p>
          <a:p>
            <a:pPr marL="342900" lvl="0" indent="-342900" algn="l" rtl="0">
              <a:spcBef>
                <a:spcPts val="560"/>
              </a:spcBef>
              <a:spcAft>
                <a:spcPts val="0"/>
              </a:spcAft>
              <a:buSzPts val="2800"/>
              <a:buNone/>
            </a:pPr>
            <a:endParaRPr/>
          </a:p>
        </p:txBody>
      </p:sp>
      <p:sp>
        <p:nvSpPr>
          <p:cNvPr id="1462" name="Google Shape;1462;p184"/>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463" name="Google Shape;1463;p184"/>
          <p:cNvPicPr preferRelativeResize="0"/>
          <p:nvPr/>
        </p:nvPicPr>
        <p:blipFill>
          <a:blip r:embed="rId3">
            <a:alphaModFix/>
          </a:blip>
          <a:stretch>
            <a:fillRect/>
          </a:stretch>
        </p:blipFill>
        <p:spPr>
          <a:xfrm>
            <a:off x="841813" y="1083275"/>
            <a:ext cx="7460374" cy="3744300"/>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Google Shape;1468;p185"/>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143</a:t>
            </a:fld>
            <a:endParaRPr sz="1000" b="0">
              <a:solidFill>
                <a:schemeClr val="lt2"/>
              </a:solidFill>
              <a:latin typeface="Tahoma"/>
              <a:ea typeface="Tahoma"/>
              <a:cs typeface="Tahoma"/>
              <a:sym typeface="Tahoma"/>
            </a:endParaRPr>
          </a:p>
        </p:txBody>
      </p:sp>
      <p:sp>
        <p:nvSpPr>
          <p:cNvPr id="1469" name="Google Shape;1469;p185"/>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Master Agreement: TAM Contracts</a:t>
            </a:r>
            <a:endParaRPr/>
          </a:p>
        </p:txBody>
      </p:sp>
      <p:sp>
        <p:nvSpPr>
          <p:cNvPr id="1470" name="Google Shape;1470;p185"/>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None/>
            </a:pPr>
            <a:endParaRPr/>
          </a:p>
          <a:p>
            <a:pPr marL="342900" lvl="0" indent="-342900" algn="l" rtl="0">
              <a:spcBef>
                <a:spcPts val="560"/>
              </a:spcBef>
              <a:spcAft>
                <a:spcPts val="0"/>
              </a:spcAft>
              <a:buSzPts val="2800"/>
              <a:buNone/>
            </a:pPr>
            <a:endParaRPr/>
          </a:p>
        </p:txBody>
      </p:sp>
      <p:sp>
        <p:nvSpPr>
          <p:cNvPr id="1471" name="Google Shape;1471;p185"/>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472" name="Google Shape;1472;p185"/>
          <p:cNvPicPr preferRelativeResize="0"/>
          <p:nvPr/>
        </p:nvPicPr>
        <p:blipFill>
          <a:blip r:embed="rId3">
            <a:alphaModFix/>
          </a:blip>
          <a:stretch>
            <a:fillRect/>
          </a:stretch>
        </p:blipFill>
        <p:spPr>
          <a:xfrm>
            <a:off x="622350" y="1180237"/>
            <a:ext cx="7899299" cy="3550374"/>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Google Shape;1477;p186"/>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144</a:t>
            </a:fld>
            <a:endParaRPr sz="1000" b="0">
              <a:solidFill>
                <a:schemeClr val="lt2"/>
              </a:solidFill>
              <a:latin typeface="Tahoma"/>
              <a:ea typeface="Tahoma"/>
              <a:cs typeface="Tahoma"/>
              <a:sym typeface="Tahoma"/>
            </a:endParaRPr>
          </a:p>
        </p:txBody>
      </p:sp>
      <p:sp>
        <p:nvSpPr>
          <p:cNvPr id="1478" name="Google Shape;1478;p186"/>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Master Agreement: TAM Contracts </a:t>
            </a:r>
            <a:endParaRPr/>
          </a:p>
        </p:txBody>
      </p:sp>
      <p:sp>
        <p:nvSpPr>
          <p:cNvPr id="1479" name="Google Shape;1479;p186"/>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None/>
            </a:pPr>
            <a:endParaRPr/>
          </a:p>
          <a:p>
            <a:pPr marL="342900" lvl="0" indent="-342900" algn="l" rtl="0">
              <a:spcBef>
                <a:spcPts val="560"/>
              </a:spcBef>
              <a:spcAft>
                <a:spcPts val="0"/>
              </a:spcAft>
              <a:buSzPts val="2800"/>
              <a:buNone/>
            </a:pPr>
            <a:endParaRPr/>
          </a:p>
        </p:txBody>
      </p:sp>
      <p:sp>
        <p:nvSpPr>
          <p:cNvPr id="1480" name="Google Shape;1480;p186"/>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481" name="Google Shape;1481;p186"/>
          <p:cNvPicPr preferRelativeResize="0"/>
          <p:nvPr/>
        </p:nvPicPr>
        <p:blipFill>
          <a:blip r:embed="rId3">
            <a:alphaModFix/>
          </a:blip>
          <a:stretch>
            <a:fillRect/>
          </a:stretch>
        </p:blipFill>
        <p:spPr>
          <a:xfrm>
            <a:off x="422100" y="956188"/>
            <a:ext cx="8299800" cy="3804924"/>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6" name="Google Shape;1486;p187"/>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145</a:t>
            </a:fld>
            <a:endParaRPr sz="1000" b="0">
              <a:solidFill>
                <a:schemeClr val="lt2"/>
              </a:solidFill>
              <a:latin typeface="Tahoma"/>
              <a:ea typeface="Tahoma"/>
              <a:cs typeface="Tahoma"/>
              <a:sym typeface="Tahoma"/>
            </a:endParaRPr>
          </a:p>
        </p:txBody>
      </p:sp>
      <p:sp>
        <p:nvSpPr>
          <p:cNvPr id="1487" name="Google Shape;1487;p187"/>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Master Agreement: TAM Contracts</a:t>
            </a:r>
            <a:endParaRPr/>
          </a:p>
        </p:txBody>
      </p:sp>
      <p:sp>
        <p:nvSpPr>
          <p:cNvPr id="1488" name="Google Shape;1488;p187"/>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None/>
            </a:pPr>
            <a:endParaRPr/>
          </a:p>
          <a:p>
            <a:pPr marL="342900" lvl="0" indent="-342900" algn="l" rtl="0">
              <a:spcBef>
                <a:spcPts val="560"/>
              </a:spcBef>
              <a:spcAft>
                <a:spcPts val="0"/>
              </a:spcAft>
              <a:buSzPts val="2800"/>
              <a:buNone/>
            </a:pPr>
            <a:endParaRPr/>
          </a:p>
        </p:txBody>
      </p:sp>
      <p:sp>
        <p:nvSpPr>
          <p:cNvPr id="1489" name="Google Shape;1489;p187"/>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490" name="Google Shape;1490;p187"/>
          <p:cNvPicPr preferRelativeResize="0"/>
          <p:nvPr/>
        </p:nvPicPr>
        <p:blipFill>
          <a:blip r:embed="rId3">
            <a:alphaModFix/>
          </a:blip>
          <a:stretch>
            <a:fillRect/>
          </a:stretch>
        </p:blipFill>
        <p:spPr>
          <a:xfrm>
            <a:off x="1087721" y="986500"/>
            <a:ext cx="6968568" cy="3744301"/>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sp>
        <p:nvSpPr>
          <p:cNvPr id="1495" name="Google Shape;1495;p188"/>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146</a:t>
            </a:fld>
            <a:endParaRPr sz="1000" b="0">
              <a:solidFill>
                <a:schemeClr val="lt2"/>
              </a:solidFill>
              <a:latin typeface="Tahoma"/>
              <a:ea typeface="Tahoma"/>
              <a:cs typeface="Tahoma"/>
              <a:sym typeface="Tahoma"/>
            </a:endParaRPr>
          </a:p>
        </p:txBody>
      </p:sp>
      <p:sp>
        <p:nvSpPr>
          <p:cNvPr id="1496" name="Google Shape;1496;p188"/>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Master Agreement: TAM Contracts </a:t>
            </a:r>
            <a:endParaRPr/>
          </a:p>
        </p:txBody>
      </p:sp>
      <p:sp>
        <p:nvSpPr>
          <p:cNvPr id="1497" name="Google Shape;1497;p188"/>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None/>
            </a:pPr>
            <a:endParaRPr/>
          </a:p>
          <a:p>
            <a:pPr marL="342900" lvl="0" indent="-342900" algn="l" rtl="0">
              <a:spcBef>
                <a:spcPts val="560"/>
              </a:spcBef>
              <a:spcAft>
                <a:spcPts val="0"/>
              </a:spcAft>
              <a:buSzPts val="2800"/>
              <a:buNone/>
            </a:pPr>
            <a:endParaRPr/>
          </a:p>
        </p:txBody>
      </p:sp>
      <p:sp>
        <p:nvSpPr>
          <p:cNvPr id="1498" name="Google Shape;1498;p188"/>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499" name="Google Shape;1499;p188"/>
          <p:cNvPicPr preferRelativeResize="0"/>
          <p:nvPr/>
        </p:nvPicPr>
        <p:blipFill>
          <a:blip r:embed="rId3">
            <a:alphaModFix/>
          </a:blip>
          <a:stretch>
            <a:fillRect/>
          </a:stretch>
        </p:blipFill>
        <p:spPr>
          <a:xfrm>
            <a:off x="644200" y="1150823"/>
            <a:ext cx="7855576" cy="3415651"/>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4" name="Google Shape;1504;p189"/>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147</a:t>
            </a:fld>
            <a:endParaRPr sz="1000" b="0">
              <a:solidFill>
                <a:schemeClr val="lt2"/>
              </a:solidFill>
              <a:latin typeface="Tahoma"/>
              <a:ea typeface="Tahoma"/>
              <a:cs typeface="Tahoma"/>
              <a:sym typeface="Tahoma"/>
            </a:endParaRPr>
          </a:p>
        </p:txBody>
      </p:sp>
      <p:sp>
        <p:nvSpPr>
          <p:cNvPr id="1505" name="Google Shape;1505;p189"/>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Master Agreement: TAM Contract Maint </a:t>
            </a:r>
            <a:endParaRPr/>
          </a:p>
        </p:txBody>
      </p:sp>
      <p:sp>
        <p:nvSpPr>
          <p:cNvPr id="1506" name="Google Shape;1506;p189"/>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None/>
            </a:pPr>
            <a:endParaRPr/>
          </a:p>
          <a:p>
            <a:pPr marL="342900" lvl="0" indent="-342900" algn="l" rtl="0">
              <a:spcBef>
                <a:spcPts val="560"/>
              </a:spcBef>
              <a:spcAft>
                <a:spcPts val="0"/>
              </a:spcAft>
              <a:buSzPts val="2800"/>
              <a:buNone/>
            </a:pPr>
            <a:endParaRPr/>
          </a:p>
        </p:txBody>
      </p:sp>
      <p:sp>
        <p:nvSpPr>
          <p:cNvPr id="1507" name="Google Shape;1507;p189"/>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508" name="Google Shape;1508;p189"/>
          <p:cNvPicPr preferRelativeResize="0"/>
          <p:nvPr/>
        </p:nvPicPr>
        <p:blipFill>
          <a:blip r:embed="rId3">
            <a:alphaModFix/>
          </a:blip>
          <a:stretch>
            <a:fillRect/>
          </a:stretch>
        </p:blipFill>
        <p:spPr>
          <a:xfrm>
            <a:off x="700600" y="1091523"/>
            <a:ext cx="7742800" cy="3421226"/>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p190"/>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148</a:t>
            </a:fld>
            <a:endParaRPr sz="1000" b="0">
              <a:solidFill>
                <a:schemeClr val="lt2"/>
              </a:solidFill>
              <a:latin typeface="Tahoma"/>
              <a:ea typeface="Tahoma"/>
              <a:cs typeface="Tahoma"/>
              <a:sym typeface="Tahoma"/>
            </a:endParaRPr>
          </a:p>
        </p:txBody>
      </p:sp>
      <p:sp>
        <p:nvSpPr>
          <p:cNvPr id="1514" name="Google Shape;1514;p190"/>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4E4E4E"/>
              </a:buClr>
              <a:buSzPct val="133333"/>
              <a:buFont typeface="Century Gothic"/>
              <a:buNone/>
            </a:pPr>
            <a:r>
              <a:rPr lang="en"/>
              <a:t>Suggested Hands-On Exercise: Master Agreement Contract</a:t>
            </a:r>
            <a:endParaRPr/>
          </a:p>
        </p:txBody>
      </p:sp>
      <p:sp>
        <p:nvSpPr>
          <p:cNvPr id="1515" name="Google Shape;1515;p190"/>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fontScale="70000" lnSpcReduction="20000"/>
          </a:bodyPr>
          <a:lstStyle/>
          <a:p>
            <a:pPr marL="342900" lvl="0" indent="-298943" algn="l" rtl="0">
              <a:lnSpc>
                <a:spcPct val="115000"/>
              </a:lnSpc>
              <a:spcBef>
                <a:spcPts val="0"/>
              </a:spcBef>
              <a:spcAft>
                <a:spcPts val="0"/>
              </a:spcAft>
              <a:buSzPct val="126193"/>
              <a:buChar char="•"/>
            </a:pPr>
            <a:r>
              <a:rPr lang="en" sz="2672"/>
              <a:t>Create a Master Agreement using TAM Contracts</a:t>
            </a:r>
            <a:endParaRPr sz="2672"/>
          </a:p>
          <a:p>
            <a:pPr marL="914400" lvl="1" indent="-322755" algn="l" rtl="0">
              <a:lnSpc>
                <a:spcPct val="115000"/>
              </a:lnSpc>
              <a:spcBef>
                <a:spcPts val="0"/>
              </a:spcBef>
              <a:spcAft>
                <a:spcPts val="0"/>
              </a:spcAft>
              <a:buSzPct val="100000"/>
              <a:buChar char="–"/>
            </a:pPr>
            <a:r>
              <a:rPr lang="en" sz="2372"/>
              <a:t>Contract Type = Master Agreement</a:t>
            </a:r>
            <a:endParaRPr sz="2372"/>
          </a:p>
          <a:p>
            <a:pPr marL="914400" lvl="1" indent="-322755" algn="l" rtl="0">
              <a:lnSpc>
                <a:spcPct val="115000"/>
              </a:lnSpc>
              <a:spcBef>
                <a:spcPts val="0"/>
              </a:spcBef>
              <a:spcAft>
                <a:spcPts val="0"/>
              </a:spcAft>
              <a:buSzPct val="100000"/>
              <a:buChar char="–"/>
            </a:pPr>
            <a:r>
              <a:rPr lang="en" sz="2372"/>
              <a:t>Buy Start/End Dates = Current Date/Three months ahead</a:t>
            </a:r>
            <a:endParaRPr sz="2372"/>
          </a:p>
          <a:p>
            <a:pPr marL="914400" lvl="1" indent="-322755" algn="l" rtl="0">
              <a:lnSpc>
                <a:spcPct val="115000"/>
              </a:lnSpc>
              <a:spcBef>
                <a:spcPts val="0"/>
              </a:spcBef>
              <a:spcAft>
                <a:spcPts val="0"/>
              </a:spcAft>
              <a:buSzPct val="100000"/>
              <a:buChar char="–"/>
            </a:pPr>
            <a:r>
              <a:rPr lang="en" sz="2372"/>
              <a:t>Buying Group = Premiere</a:t>
            </a:r>
            <a:endParaRPr sz="2372"/>
          </a:p>
          <a:p>
            <a:pPr marL="914400" lvl="1" indent="-322755" algn="l" rtl="0">
              <a:lnSpc>
                <a:spcPct val="115000"/>
              </a:lnSpc>
              <a:spcBef>
                <a:spcPts val="0"/>
              </a:spcBef>
              <a:spcAft>
                <a:spcPts val="0"/>
              </a:spcAft>
              <a:buSzPct val="100000"/>
              <a:buChar char="–"/>
            </a:pPr>
            <a:r>
              <a:rPr lang="en" sz="2372"/>
              <a:t>Add Distributor “11C5000”</a:t>
            </a:r>
            <a:endParaRPr sz="2372"/>
          </a:p>
          <a:p>
            <a:pPr marL="914400" lvl="1" indent="-322755" algn="l" rtl="0">
              <a:lnSpc>
                <a:spcPct val="115000"/>
              </a:lnSpc>
              <a:spcBef>
                <a:spcPts val="0"/>
              </a:spcBef>
              <a:spcAft>
                <a:spcPts val="0"/>
              </a:spcAft>
              <a:buSzPct val="100000"/>
              <a:buChar char="–"/>
            </a:pPr>
            <a:r>
              <a:rPr lang="en" sz="2372"/>
              <a:t>Add Item 01010</a:t>
            </a:r>
            <a:endParaRPr sz="2372"/>
          </a:p>
          <a:p>
            <a:pPr marL="914400" lvl="1" indent="-322755" algn="l" rtl="0">
              <a:lnSpc>
                <a:spcPct val="115000"/>
              </a:lnSpc>
              <a:spcBef>
                <a:spcPts val="0"/>
              </a:spcBef>
              <a:spcAft>
                <a:spcPts val="0"/>
              </a:spcAft>
              <a:buSzPct val="100000"/>
              <a:buChar char="–"/>
            </a:pPr>
            <a:r>
              <a:rPr lang="en" sz="2372"/>
              <a:t>In Deal Detail:</a:t>
            </a:r>
            <a:endParaRPr sz="2372"/>
          </a:p>
          <a:p>
            <a:pPr marL="1371600" lvl="2" indent="-310849" algn="l" rtl="0">
              <a:lnSpc>
                <a:spcPct val="115000"/>
              </a:lnSpc>
              <a:spcBef>
                <a:spcPts val="0"/>
              </a:spcBef>
              <a:spcAft>
                <a:spcPts val="0"/>
              </a:spcAft>
              <a:buSzPct val="100000"/>
              <a:buChar char="–"/>
            </a:pPr>
            <a:r>
              <a:rPr lang="en" sz="2072"/>
              <a:t>Indirect Sales Entity = Your Current Entity</a:t>
            </a:r>
            <a:endParaRPr sz="2072"/>
          </a:p>
          <a:p>
            <a:pPr marL="1371600" lvl="2" indent="-310849" algn="l" rtl="0">
              <a:lnSpc>
                <a:spcPct val="115000"/>
              </a:lnSpc>
              <a:spcBef>
                <a:spcPts val="0"/>
              </a:spcBef>
              <a:spcAft>
                <a:spcPts val="0"/>
              </a:spcAft>
              <a:buSzPct val="100000"/>
              <a:buChar char="–"/>
            </a:pPr>
            <a:r>
              <a:rPr lang="en" sz="2072"/>
              <a:t>In Item Values, specify the following pricing tiers:</a:t>
            </a:r>
            <a:endParaRPr sz="2072"/>
          </a:p>
          <a:p>
            <a:pPr marL="1828800" lvl="3" indent="-310849" algn="l" rtl="0">
              <a:lnSpc>
                <a:spcPct val="115000"/>
              </a:lnSpc>
              <a:spcBef>
                <a:spcPts val="0"/>
              </a:spcBef>
              <a:spcAft>
                <a:spcPts val="0"/>
              </a:spcAft>
              <a:buSzPct val="100000"/>
              <a:buChar char="–"/>
            </a:pPr>
            <a:r>
              <a:rPr lang="en" sz="2072"/>
              <a:t>Tier 1 =1875.00</a:t>
            </a:r>
            <a:endParaRPr sz="2072"/>
          </a:p>
          <a:p>
            <a:pPr marL="1828800" lvl="3" indent="-310849" algn="l" rtl="0">
              <a:lnSpc>
                <a:spcPct val="115000"/>
              </a:lnSpc>
              <a:spcBef>
                <a:spcPts val="0"/>
              </a:spcBef>
              <a:spcAft>
                <a:spcPts val="0"/>
              </a:spcAft>
              <a:buSzPct val="100000"/>
              <a:buChar char="–"/>
            </a:pPr>
            <a:r>
              <a:rPr lang="en" sz="2072"/>
              <a:t>Tier 2 =1850.00</a:t>
            </a:r>
            <a:endParaRPr sz="2072"/>
          </a:p>
          <a:p>
            <a:pPr marL="1828800" lvl="3" indent="-310849" algn="l" rtl="0">
              <a:lnSpc>
                <a:spcPct val="115000"/>
              </a:lnSpc>
              <a:spcBef>
                <a:spcPts val="0"/>
              </a:spcBef>
              <a:spcAft>
                <a:spcPts val="0"/>
              </a:spcAft>
              <a:buSzPct val="100000"/>
              <a:buChar char="–"/>
            </a:pPr>
            <a:r>
              <a:rPr lang="en" sz="2072"/>
              <a:t>Tier 3 =1825.00</a:t>
            </a:r>
            <a:endParaRPr sz="2072"/>
          </a:p>
          <a:p>
            <a:pPr marL="914400" lvl="1" indent="-322755" algn="l" rtl="0">
              <a:lnSpc>
                <a:spcPct val="115000"/>
              </a:lnSpc>
              <a:spcBef>
                <a:spcPts val="0"/>
              </a:spcBef>
              <a:spcAft>
                <a:spcPts val="0"/>
              </a:spcAft>
              <a:buSzPct val="100000"/>
              <a:buChar char="–"/>
            </a:pPr>
            <a:r>
              <a:rPr lang="en" sz="2372"/>
              <a:t>Click Save &amp; Next, then add an Admin Fee.</a:t>
            </a:r>
            <a:endParaRPr sz="2372"/>
          </a:p>
          <a:p>
            <a:pPr marL="1371600" lvl="2" indent="-310849" algn="l" rtl="0">
              <a:lnSpc>
                <a:spcPct val="115000"/>
              </a:lnSpc>
              <a:spcBef>
                <a:spcPts val="0"/>
              </a:spcBef>
              <a:spcAft>
                <a:spcPts val="0"/>
              </a:spcAft>
              <a:buSzPct val="100000"/>
              <a:buChar char="–"/>
            </a:pPr>
            <a:r>
              <a:rPr lang="en" sz="2072"/>
              <a:t>In Default Values, add discount of 3%</a:t>
            </a:r>
            <a:endParaRPr sz="2072"/>
          </a:p>
          <a:p>
            <a:pPr marL="914400" lvl="1" indent="-322755" algn="l" rtl="0">
              <a:lnSpc>
                <a:spcPct val="115000"/>
              </a:lnSpc>
              <a:spcBef>
                <a:spcPts val="0"/>
              </a:spcBef>
              <a:spcAft>
                <a:spcPts val="0"/>
              </a:spcAft>
              <a:buSzPct val="100000"/>
              <a:buChar char="–"/>
            </a:pPr>
            <a:r>
              <a:rPr lang="en" sz="2372"/>
              <a:t>Remember to set your contract status to open before saving.</a:t>
            </a:r>
            <a:endParaRPr sz="2372"/>
          </a:p>
          <a:p>
            <a:pPr marL="457200" lvl="0" indent="0" algn="l" rtl="0">
              <a:spcBef>
                <a:spcPts val="560"/>
              </a:spcBef>
              <a:spcAft>
                <a:spcPts val="0"/>
              </a:spcAft>
              <a:buNone/>
            </a:pPr>
            <a:endParaRPr/>
          </a:p>
          <a:p>
            <a:pPr marL="342900" lvl="0" indent="-165100" algn="l" rtl="0">
              <a:spcBef>
                <a:spcPts val="560"/>
              </a:spcBef>
              <a:spcAft>
                <a:spcPts val="0"/>
              </a:spcAft>
              <a:buSzPct val="133333"/>
              <a:buNone/>
            </a:pPr>
            <a:endParaRPr/>
          </a:p>
        </p:txBody>
      </p:sp>
      <p:sp>
        <p:nvSpPr>
          <p:cNvPr id="1516" name="Google Shape;1516;p190"/>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191"/>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149</a:t>
            </a:fld>
            <a:endParaRPr sz="1000" b="0">
              <a:solidFill>
                <a:schemeClr val="lt2"/>
              </a:solidFill>
              <a:latin typeface="Tahoma"/>
              <a:ea typeface="Tahoma"/>
              <a:cs typeface="Tahoma"/>
              <a:sym typeface="Tahoma"/>
            </a:endParaRPr>
          </a:p>
        </p:txBody>
      </p:sp>
      <p:sp>
        <p:nvSpPr>
          <p:cNvPr id="1522" name="Google Shape;1522;p191"/>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Contracts – Distributor Contract</a:t>
            </a:r>
            <a:endParaRPr/>
          </a:p>
        </p:txBody>
      </p:sp>
      <p:sp>
        <p:nvSpPr>
          <p:cNvPr id="1523" name="Google Shape;1523;p191"/>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Contract negotiated between Manufacturer and Distributor</a:t>
            </a:r>
            <a:endParaRPr/>
          </a:p>
          <a:p>
            <a:pPr marL="342900" lvl="0" indent="-342900" algn="l" rtl="0">
              <a:spcBef>
                <a:spcPts val="560"/>
              </a:spcBef>
              <a:spcAft>
                <a:spcPts val="0"/>
              </a:spcAft>
              <a:buSzPts val="2800"/>
              <a:buChar char="•"/>
            </a:pPr>
            <a:r>
              <a:rPr lang="en"/>
              <a:t>Contract Pricing for Distributor (Direct Sales)</a:t>
            </a:r>
            <a:endParaRPr/>
          </a:p>
          <a:p>
            <a:pPr marL="342900" lvl="0" indent="-342900" algn="l" rtl="0">
              <a:spcBef>
                <a:spcPts val="560"/>
              </a:spcBef>
              <a:spcAft>
                <a:spcPts val="0"/>
              </a:spcAft>
              <a:buSzPts val="2800"/>
              <a:buChar char="•"/>
            </a:pPr>
            <a:r>
              <a:rPr lang="en"/>
              <a:t>Deferred Discount deal: Distributor Fees</a:t>
            </a:r>
            <a:endParaRPr/>
          </a:p>
          <a:p>
            <a:pPr marL="742950" lvl="1" indent="-285750" algn="l" rtl="0">
              <a:spcBef>
                <a:spcPts val="480"/>
              </a:spcBef>
              <a:spcAft>
                <a:spcPts val="0"/>
              </a:spcAft>
              <a:buSzPts val="2400"/>
              <a:buChar char="–"/>
            </a:pPr>
            <a:r>
              <a:rPr lang="en"/>
              <a:t>Sales Basis</a:t>
            </a:r>
            <a:endParaRPr/>
          </a:p>
          <a:p>
            <a:pPr marL="742950" lvl="1" indent="-285750" algn="l" rtl="0">
              <a:spcBef>
                <a:spcPts val="480"/>
              </a:spcBef>
              <a:spcAft>
                <a:spcPts val="0"/>
              </a:spcAft>
              <a:buSzPts val="2400"/>
              <a:buChar char="–"/>
            </a:pPr>
            <a:r>
              <a:rPr lang="en"/>
              <a:t>Fee Pricing Point</a:t>
            </a:r>
            <a:endParaRPr/>
          </a:p>
          <a:p>
            <a:pPr marL="342900" lvl="0" indent="-342900" algn="l" rtl="0">
              <a:spcBef>
                <a:spcPts val="560"/>
              </a:spcBef>
              <a:spcAft>
                <a:spcPts val="0"/>
              </a:spcAft>
              <a:buSzPts val="2800"/>
              <a:buNone/>
            </a:pPr>
            <a:endParaRPr/>
          </a:p>
        </p:txBody>
      </p:sp>
      <p:sp>
        <p:nvSpPr>
          <p:cNvPr id="1524" name="Google Shape;1524;p191"/>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7"/>
          <p:cNvSpPr txBox="1">
            <a:spLocks noGrp="1"/>
          </p:cNvSpPr>
          <p:nvPr>
            <p:ph type="body" idx="1"/>
          </p:nvPr>
        </p:nvSpPr>
        <p:spPr>
          <a:xfrm>
            <a:off x="314325" y="878673"/>
            <a:ext cx="8515200" cy="3750600"/>
          </a:xfrm>
          <a:prstGeom prst="rect">
            <a:avLst/>
          </a:prstGeom>
          <a:noFill/>
          <a:ln>
            <a:noFill/>
          </a:ln>
        </p:spPr>
        <p:txBody>
          <a:bodyPr spcFirstLastPara="1" wrap="square" lIns="91425" tIns="45700" rIns="91425" bIns="45700" anchor="t" anchorCtr="0">
            <a:noAutofit/>
          </a:bodyPr>
          <a:lstStyle/>
          <a:p>
            <a:pPr marL="342900" lvl="0" indent="-286385" algn="l" rtl="0">
              <a:spcBef>
                <a:spcPts val="0"/>
              </a:spcBef>
              <a:spcAft>
                <a:spcPts val="0"/>
              </a:spcAft>
              <a:buClr>
                <a:schemeClr val="dk2"/>
              </a:buClr>
              <a:buSzPts val="1700"/>
              <a:buChar char="•"/>
            </a:pPr>
            <a:r>
              <a:rPr lang="en" sz="1525" b="1">
                <a:solidFill>
                  <a:schemeClr val="dk2"/>
                </a:solidFill>
              </a:rPr>
              <a:t>Reports</a:t>
            </a:r>
            <a:endParaRPr sz="1525" b="1">
              <a:solidFill>
                <a:schemeClr val="dk2"/>
              </a:solidFill>
            </a:endParaRPr>
          </a:p>
          <a:p>
            <a:pPr marL="742950" lvl="1" indent="-246380" algn="l" rtl="0">
              <a:spcBef>
                <a:spcPts val="444"/>
              </a:spcBef>
              <a:spcAft>
                <a:spcPts val="0"/>
              </a:spcAft>
              <a:buClr>
                <a:schemeClr val="dk2"/>
              </a:buClr>
              <a:buSzPts val="1600"/>
              <a:buChar char="–"/>
            </a:pPr>
            <a:r>
              <a:rPr lang="en" sz="1450">
                <a:solidFill>
                  <a:schemeClr val="dk2"/>
                </a:solidFill>
              </a:rPr>
              <a:t>Promotions</a:t>
            </a:r>
            <a:endParaRPr sz="1450">
              <a:solidFill>
                <a:schemeClr val="dk2"/>
              </a:solidFill>
            </a:endParaRPr>
          </a:p>
          <a:p>
            <a:pPr marL="742950" lvl="1" indent="-246380" algn="l" rtl="0">
              <a:spcBef>
                <a:spcPts val="444"/>
              </a:spcBef>
              <a:spcAft>
                <a:spcPts val="0"/>
              </a:spcAft>
              <a:buClr>
                <a:schemeClr val="dk2"/>
              </a:buClr>
              <a:buSzPts val="1600"/>
              <a:buChar char="–"/>
            </a:pPr>
            <a:r>
              <a:rPr lang="en" sz="1450">
                <a:solidFill>
                  <a:schemeClr val="dk2"/>
                </a:solidFill>
              </a:rPr>
              <a:t>Contracts</a:t>
            </a:r>
            <a:endParaRPr sz="1450">
              <a:solidFill>
                <a:schemeClr val="dk2"/>
              </a:solidFill>
            </a:endParaRPr>
          </a:p>
          <a:p>
            <a:pPr marL="742950" lvl="1" indent="-246380" algn="l" rtl="0">
              <a:spcBef>
                <a:spcPts val="444"/>
              </a:spcBef>
              <a:spcAft>
                <a:spcPts val="0"/>
              </a:spcAft>
              <a:buClr>
                <a:schemeClr val="dk2"/>
              </a:buClr>
              <a:buSzPts val="1600"/>
              <a:buChar char="–"/>
            </a:pPr>
            <a:r>
              <a:rPr lang="en" sz="1450">
                <a:solidFill>
                  <a:schemeClr val="dk2"/>
                </a:solidFill>
              </a:rPr>
              <a:t>Accruals</a:t>
            </a:r>
            <a:endParaRPr sz="1450">
              <a:solidFill>
                <a:schemeClr val="dk2"/>
              </a:solidFill>
            </a:endParaRPr>
          </a:p>
          <a:p>
            <a:pPr marL="742950" lvl="1" indent="-246380" algn="l" rtl="0">
              <a:spcBef>
                <a:spcPts val="444"/>
              </a:spcBef>
              <a:spcAft>
                <a:spcPts val="0"/>
              </a:spcAft>
              <a:buClr>
                <a:schemeClr val="dk2"/>
              </a:buClr>
              <a:buSzPts val="1600"/>
              <a:buChar char="–"/>
            </a:pPr>
            <a:r>
              <a:rPr lang="en" sz="1450">
                <a:solidFill>
                  <a:schemeClr val="dk2"/>
                </a:solidFill>
              </a:rPr>
              <a:t>Price List reports</a:t>
            </a:r>
            <a:endParaRPr sz="1450">
              <a:solidFill>
                <a:schemeClr val="dk2"/>
              </a:solidFill>
            </a:endParaRPr>
          </a:p>
          <a:p>
            <a:pPr marL="342900" lvl="0" indent="-286385" algn="l" rtl="0">
              <a:spcBef>
                <a:spcPts val="518"/>
              </a:spcBef>
              <a:spcAft>
                <a:spcPts val="0"/>
              </a:spcAft>
              <a:buClr>
                <a:schemeClr val="dk2"/>
              </a:buClr>
              <a:buSzPts val="1700"/>
              <a:buChar char="•"/>
            </a:pPr>
            <a:r>
              <a:rPr lang="en" sz="1525" b="1">
                <a:solidFill>
                  <a:schemeClr val="dk2"/>
                </a:solidFill>
              </a:rPr>
              <a:t>Drill down</a:t>
            </a:r>
            <a:endParaRPr sz="1525" b="1">
              <a:solidFill>
                <a:schemeClr val="dk2"/>
              </a:solidFill>
            </a:endParaRPr>
          </a:p>
          <a:p>
            <a:pPr marL="742950" lvl="1" indent="-246380" algn="l" rtl="0">
              <a:spcBef>
                <a:spcPts val="444"/>
              </a:spcBef>
              <a:spcAft>
                <a:spcPts val="0"/>
              </a:spcAft>
              <a:buClr>
                <a:schemeClr val="dk2"/>
              </a:buClr>
              <a:buSzPts val="1600"/>
              <a:buChar char="–"/>
            </a:pPr>
            <a:r>
              <a:rPr lang="en" sz="1450">
                <a:solidFill>
                  <a:schemeClr val="dk2"/>
                </a:solidFill>
              </a:rPr>
              <a:t>From promotions and claims</a:t>
            </a:r>
            <a:endParaRPr sz="1450">
              <a:solidFill>
                <a:schemeClr val="dk2"/>
              </a:solidFill>
            </a:endParaRPr>
          </a:p>
          <a:p>
            <a:pPr marL="342900" lvl="0" indent="-286385" algn="l" rtl="0">
              <a:spcBef>
                <a:spcPts val="518"/>
              </a:spcBef>
              <a:spcAft>
                <a:spcPts val="0"/>
              </a:spcAft>
              <a:buClr>
                <a:schemeClr val="dk2"/>
              </a:buClr>
              <a:buSzPts val="1700"/>
              <a:buChar char="•"/>
            </a:pPr>
            <a:r>
              <a:rPr lang="en" sz="1525" b="1">
                <a:solidFill>
                  <a:schemeClr val="dk2"/>
                </a:solidFill>
              </a:rPr>
              <a:t>Operational Metrics</a:t>
            </a:r>
            <a:endParaRPr sz="1525" b="1">
              <a:solidFill>
                <a:schemeClr val="dk2"/>
              </a:solidFill>
            </a:endParaRPr>
          </a:p>
          <a:p>
            <a:pPr marL="742950" lvl="1" indent="-246380" algn="l" rtl="0">
              <a:spcBef>
                <a:spcPts val="444"/>
              </a:spcBef>
              <a:spcAft>
                <a:spcPts val="0"/>
              </a:spcAft>
              <a:buClr>
                <a:schemeClr val="dk2"/>
              </a:buClr>
              <a:buSzPts val="1600"/>
              <a:buChar char="–"/>
            </a:pPr>
            <a:r>
              <a:rPr lang="en" sz="1450">
                <a:solidFill>
                  <a:schemeClr val="dk2"/>
                </a:solidFill>
              </a:rPr>
              <a:t>Promotions, Claims by Status</a:t>
            </a:r>
            <a:endParaRPr sz="1450">
              <a:solidFill>
                <a:schemeClr val="dk2"/>
              </a:solidFill>
            </a:endParaRPr>
          </a:p>
          <a:p>
            <a:pPr marL="742950" lvl="1" indent="-246380" algn="l" rtl="0">
              <a:spcBef>
                <a:spcPts val="444"/>
              </a:spcBef>
              <a:spcAft>
                <a:spcPts val="0"/>
              </a:spcAft>
              <a:buClr>
                <a:schemeClr val="dk2"/>
              </a:buClr>
              <a:buSzPts val="1600"/>
              <a:buChar char="–"/>
            </a:pPr>
            <a:r>
              <a:rPr lang="en" sz="1450">
                <a:solidFill>
                  <a:schemeClr val="dk2"/>
                </a:solidFill>
              </a:rPr>
              <a:t>Promotions/Contracts by Type</a:t>
            </a:r>
            <a:endParaRPr sz="1450">
              <a:solidFill>
                <a:schemeClr val="dk2"/>
              </a:solidFill>
            </a:endParaRPr>
          </a:p>
          <a:p>
            <a:pPr marL="742950" lvl="1" indent="-246380" algn="l" rtl="0">
              <a:spcBef>
                <a:spcPts val="444"/>
              </a:spcBef>
              <a:spcAft>
                <a:spcPts val="0"/>
              </a:spcAft>
              <a:buClr>
                <a:schemeClr val="dk2"/>
              </a:buClr>
              <a:buSzPts val="1600"/>
              <a:buChar char="–"/>
            </a:pPr>
            <a:r>
              <a:rPr lang="en" sz="1450">
                <a:solidFill>
                  <a:schemeClr val="dk2"/>
                </a:solidFill>
              </a:rPr>
              <a:t>Claims by Status</a:t>
            </a:r>
            <a:endParaRPr sz="1450">
              <a:solidFill>
                <a:schemeClr val="dk2"/>
              </a:solidFill>
            </a:endParaRPr>
          </a:p>
          <a:p>
            <a:pPr marL="742950" lvl="1" indent="-246380" algn="l" rtl="0">
              <a:spcBef>
                <a:spcPts val="444"/>
              </a:spcBef>
              <a:spcAft>
                <a:spcPts val="0"/>
              </a:spcAft>
              <a:buClr>
                <a:schemeClr val="dk2"/>
              </a:buClr>
              <a:buSzPts val="1600"/>
              <a:buChar char="–"/>
            </a:pPr>
            <a:r>
              <a:rPr lang="en" sz="1450">
                <a:solidFill>
                  <a:schemeClr val="dk2"/>
                </a:solidFill>
              </a:rPr>
              <a:t>Approved vs. Rejected Claims</a:t>
            </a:r>
            <a:endParaRPr sz="1450">
              <a:solidFill>
                <a:schemeClr val="dk2"/>
              </a:solidFill>
            </a:endParaRPr>
          </a:p>
        </p:txBody>
      </p:sp>
      <p:sp>
        <p:nvSpPr>
          <p:cNvPr id="354" name="Google Shape;354;p57"/>
          <p:cNvSpPr txBox="1">
            <a:spLocks noGrp="1"/>
          </p:cNvSpPr>
          <p:nvPr>
            <p:ph type="title"/>
          </p:nvPr>
        </p:nvSpPr>
        <p:spPr>
          <a:xfrm>
            <a:off x="314325" y="383031"/>
            <a:ext cx="8515200" cy="2571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4E4E4E"/>
              </a:buClr>
              <a:buSzPct val="133333"/>
              <a:buFont typeface="Century Gothic"/>
              <a:buNone/>
            </a:pPr>
            <a:r>
              <a:rPr lang="en"/>
              <a:t>TAM Reporting Strategy</a:t>
            </a:r>
            <a:endParaRPr/>
          </a:p>
        </p:txBody>
      </p:sp>
      <p:sp>
        <p:nvSpPr>
          <p:cNvPr id="355" name="Google Shape;355;p57"/>
          <p:cNvSpPr txBox="1">
            <a:spLocks noGrp="1"/>
          </p:cNvSpPr>
          <p:nvPr>
            <p:ph type="body" idx="2"/>
          </p:nvPr>
        </p:nvSpPr>
        <p:spPr>
          <a:xfrm>
            <a:off x="314325" y="114300"/>
            <a:ext cx="8515200" cy="205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None/>
            </a:pPr>
            <a:r>
              <a:rPr lang="en"/>
              <a:t>Trade Activity Management</a:t>
            </a:r>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Google Shape;1529;p192"/>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150</a:t>
            </a:fld>
            <a:endParaRPr sz="1000" b="0">
              <a:solidFill>
                <a:schemeClr val="lt2"/>
              </a:solidFill>
              <a:latin typeface="Tahoma"/>
              <a:ea typeface="Tahoma"/>
              <a:cs typeface="Tahoma"/>
              <a:sym typeface="Tahoma"/>
            </a:endParaRPr>
          </a:p>
        </p:txBody>
      </p:sp>
      <p:sp>
        <p:nvSpPr>
          <p:cNvPr id="1530" name="Google Shape;1530;p192"/>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Distributor Contract Pricing Deal Profile</a:t>
            </a:r>
            <a:endParaRPr/>
          </a:p>
        </p:txBody>
      </p:sp>
      <p:sp>
        <p:nvSpPr>
          <p:cNvPr id="1531" name="Google Shape;1531;p192"/>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532" name="Google Shape;1532;p192"/>
          <p:cNvPicPr preferRelativeResize="0"/>
          <p:nvPr/>
        </p:nvPicPr>
        <p:blipFill>
          <a:blip r:embed="rId3">
            <a:alphaModFix/>
          </a:blip>
          <a:stretch>
            <a:fillRect/>
          </a:stretch>
        </p:blipFill>
        <p:spPr>
          <a:xfrm>
            <a:off x="589988" y="1138819"/>
            <a:ext cx="7964030" cy="3633205"/>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1537" name="Google Shape;1537;p193"/>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151</a:t>
            </a:fld>
            <a:endParaRPr sz="1000" b="0">
              <a:solidFill>
                <a:schemeClr val="lt2"/>
              </a:solidFill>
              <a:latin typeface="Tahoma"/>
              <a:ea typeface="Tahoma"/>
              <a:cs typeface="Tahoma"/>
              <a:sym typeface="Tahoma"/>
            </a:endParaRPr>
          </a:p>
        </p:txBody>
      </p:sp>
      <p:sp>
        <p:nvSpPr>
          <p:cNvPr id="1538" name="Google Shape;1538;p193"/>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Distributor Service Fee Deal Profile</a:t>
            </a:r>
            <a:endParaRPr/>
          </a:p>
        </p:txBody>
      </p:sp>
      <p:sp>
        <p:nvSpPr>
          <p:cNvPr id="1539" name="Google Shape;1539;p193"/>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540" name="Google Shape;1540;p193"/>
          <p:cNvPicPr preferRelativeResize="0"/>
          <p:nvPr/>
        </p:nvPicPr>
        <p:blipFill>
          <a:blip r:embed="rId3">
            <a:alphaModFix/>
          </a:blip>
          <a:stretch>
            <a:fillRect/>
          </a:stretch>
        </p:blipFill>
        <p:spPr>
          <a:xfrm>
            <a:off x="986300" y="1138819"/>
            <a:ext cx="7083017" cy="3633206"/>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194"/>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152</a:t>
            </a:fld>
            <a:endParaRPr sz="1000" b="0">
              <a:solidFill>
                <a:schemeClr val="lt2"/>
              </a:solidFill>
              <a:latin typeface="Tahoma"/>
              <a:ea typeface="Tahoma"/>
              <a:cs typeface="Tahoma"/>
              <a:sym typeface="Tahoma"/>
            </a:endParaRPr>
          </a:p>
        </p:txBody>
      </p:sp>
      <p:sp>
        <p:nvSpPr>
          <p:cNvPr id="1546" name="Google Shape;1546;p194"/>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Distributor Contract: TAM Contracts</a:t>
            </a:r>
            <a:endParaRPr/>
          </a:p>
        </p:txBody>
      </p:sp>
      <p:sp>
        <p:nvSpPr>
          <p:cNvPr id="1547" name="Google Shape;1547;p194"/>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548" name="Google Shape;1548;p194"/>
          <p:cNvPicPr preferRelativeResize="0"/>
          <p:nvPr/>
        </p:nvPicPr>
        <p:blipFill>
          <a:blip r:embed="rId3">
            <a:alphaModFix/>
          </a:blip>
          <a:stretch>
            <a:fillRect/>
          </a:stretch>
        </p:blipFill>
        <p:spPr>
          <a:xfrm>
            <a:off x="1106375" y="1138819"/>
            <a:ext cx="6539770" cy="3633205"/>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195"/>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153</a:t>
            </a:fld>
            <a:endParaRPr sz="1000" b="0">
              <a:solidFill>
                <a:schemeClr val="lt2"/>
              </a:solidFill>
              <a:latin typeface="Tahoma"/>
              <a:ea typeface="Tahoma"/>
              <a:cs typeface="Tahoma"/>
              <a:sym typeface="Tahoma"/>
            </a:endParaRPr>
          </a:p>
        </p:txBody>
      </p:sp>
      <p:sp>
        <p:nvSpPr>
          <p:cNvPr id="1554" name="Google Shape;1554;p195"/>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Distributor Contract: TAM Contracts</a:t>
            </a:r>
            <a:endParaRPr/>
          </a:p>
        </p:txBody>
      </p:sp>
      <p:sp>
        <p:nvSpPr>
          <p:cNvPr id="1555" name="Google Shape;1555;p195"/>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556" name="Google Shape;1556;p195"/>
          <p:cNvPicPr preferRelativeResize="0"/>
          <p:nvPr/>
        </p:nvPicPr>
        <p:blipFill>
          <a:blip r:embed="rId3">
            <a:alphaModFix/>
          </a:blip>
          <a:stretch>
            <a:fillRect/>
          </a:stretch>
        </p:blipFill>
        <p:spPr>
          <a:xfrm>
            <a:off x="881425" y="1045419"/>
            <a:ext cx="7381142" cy="3633205"/>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Google Shape;1561;p196"/>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154</a:t>
            </a:fld>
            <a:endParaRPr sz="1000" b="0">
              <a:solidFill>
                <a:schemeClr val="lt2"/>
              </a:solidFill>
              <a:latin typeface="Tahoma"/>
              <a:ea typeface="Tahoma"/>
              <a:cs typeface="Tahoma"/>
              <a:sym typeface="Tahoma"/>
            </a:endParaRPr>
          </a:p>
        </p:txBody>
      </p:sp>
      <p:sp>
        <p:nvSpPr>
          <p:cNvPr id="1562" name="Google Shape;1562;p196"/>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Distributor Contract: TAM Contracts</a:t>
            </a:r>
            <a:endParaRPr/>
          </a:p>
        </p:txBody>
      </p:sp>
      <p:sp>
        <p:nvSpPr>
          <p:cNvPr id="1563" name="Google Shape;1563;p196"/>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564" name="Google Shape;1564;p196"/>
          <p:cNvPicPr preferRelativeResize="0"/>
          <p:nvPr/>
        </p:nvPicPr>
        <p:blipFill>
          <a:blip r:embed="rId3">
            <a:alphaModFix/>
          </a:blip>
          <a:stretch>
            <a:fillRect/>
          </a:stretch>
        </p:blipFill>
        <p:spPr>
          <a:xfrm>
            <a:off x="832850" y="986419"/>
            <a:ext cx="6756568" cy="3633205"/>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p197"/>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155</a:t>
            </a:fld>
            <a:endParaRPr sz="1000" b="0">
              <a:solidFill>
                <a:schemeClr val="lt2"/>
              </a:solidFill>
              <a:latin typeface="Tahoma"/>
              <a:ea typeface="Tahoma"/>
              <a:cs typeface="Tahoma"/>
              <a:sym typeface="Tahoma"/>
            </a:endParaRPr>
          </a:p>
        </p:txBody>
      </p:sp>
      <p:sp>
        <p:nvSpPr>
          <p:cNvPr id="1570" name="Google Shape;1570;p197"/>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Distributor Contract: TAM Contracts</a:t>
            </a:r>
            <a:endParaRPr/>
          </a:p>
        </p:txBody>
      </p:sp>
      <p:sp>
        <p:nvSpPr>
          <p:cNvPr id="1571" name="Google Shape;1571;p197"/>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572" name="Google Shape;1572;p197"/>
          <p:cNvPicPr preferRelativeResize="0"/>
          <p:nvPr/>
        </p:nvPicPr>
        <p:blipFill>
          <a:blip r:embed="rId3">
            <a:alphaModFix/>
          </a:blip>
          <a:stretch>
            <a:fillRect/>
          </a:stretch>
        </p:blipFill>
        <p:spPr>
          <a:xfrm>
            <a:off x="931975" y="986419"/>
            <a:ext cx="7280051" cy="3633205"/>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198"/>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156</a:t>
            </a:fld>
            <a:endParaRPr sz="1000" b="0">
              <a:solidFill>
                <a:schemeClr val="lt2"/>
              </a:solidFill>
              <a:latin typeface="Tahoma"/>
              <a:ea typeface="Tahoma"/>
              <a:cs typeface="Tahoma"/>
              <a:sym typeface="Tahoma"/>
            </a:endParaRPr>
          </a:p>
        </p:txBody>
      </p:sp>
      <p:sp>
        <p:nvSpPr>
          <p:cNvPr id="1578" name="Google Shape;1578;p198"/>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Distributor Contract: TAM Contracts</a:t>
            </a:r>
            <a:endParaRPr/>
          </a:p>
        </p:txBody>
      </p:sp>
      <p:sp>
        <p:nvSpPr>
          <p:cNvPr id="1579" name="Google Shape;1579;p198"/>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580" name="Google Shape;1580;p198"/>
          <p:cNvPicPr preferRelativeResize="0"/>
          <p:nvPr/>
        </p:nvPicPr>
        <p:blipFill>
          <a:blip r:embed="rId3">
            <a:alphaModFix/>
          </a:blip>
          <a:stretch>
            <a:fillRect/>
          </a:stretch>
        </p:blipFill>
        <p:spPr>
          <a:xfrm>
            <a:off x="1180163" y="986419"/>
            <a:ext cx="6783676" cy="3633205"/>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p199"/>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157</a:t>
            </a:fld>
            <a:endParaRPr sz="1000" b="0">
              <a:solidFill>
                <a:schemeClr val="lt2"/>
              </a:solidFill>
              <a:latin typeface="Tahoma"/>
              <a:ea typeface="Tahoma"/>
              <a:cs typeface="Tahoma"/>
              <a:sym typeface="Tahoma"/>
            </a:endParaRPr>
          </a:p>
        </p:txBody>
      </p:sp>
      <p:sp>
        <p:nvSpPr>
          <p:cNvPr id="1586" name="Google Shape;1586;p199"/>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Suggested Hands-On Exercise: Distributor Contract</a:t>
            </a:r>
            <a:endParaRPr/>
          </a:p>
        </p:txBody>
      </p:sp>
      <p:sp>
        <p:nvSpPr>
          <p:cNvPr id="1587" name="Google Shape;1587;p199"/>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fontScale="85000" lnSpcReduction="20000"/>
          </a:bodyPr>
          <a:lstStyle/>
          <a:p>
            <a:pPr marL="342900" lvl="0" indent="-331065" algn="l" rtl="0">
              <a:lnSpc>
                <a:spcPct val="115000"/>
              </a:lnSpc>
              <a:spcBef>
                <a:spcPts val="0"/>
              </a:spcBef>
              <a:spcAft>
                <a:spcPts val="0"/>
              </a:spcAft>
              <a:buSzPct val="126193"/>
              <a:buChar char="•"/>
            </a:pPr>
            <a:r>
              <a:rPr lang="en" sz="2672"/>
              <a:t>Create a Distributor Contract using TAM Contracts</a:t>
            </a:r>
            <a:endParaRPr sz="2672"/>
          </a:p>
          <a:p>
            <a:pPr marL="914400" lvl="1" indent="-345353" algn="l" rtl="0">
              <a:lnSpc>
                <a:spcPct val="115000"/>
              </a:lnSpc>
              <a:spcBef>
                <a:spcPts val="0"/>
              </a:spcBef>
              <a:spcAft>
                <a:spcPts val="0"/>
              </a:spcAft>
              <a:buSzPct val="100000"/>
              <a:buChar char="–"/>
            </a:pPr>
            <a:r>
              <a:rPr lang="en" sz="2372"/>
              <a:t>Contract Type = Distributor Contract</a:t>
            </a:r>
            <a:endParaRPr sz="2372"/>
          </a:p>
          <a:p>
            <a:pPr marL="914400" lvl="1" indent="-345353" algn="l" rtl="0">
              <a:lnSpc>
                <a:spcPct val="115000"/>
              </a:lnSpc>
              <a:spcBef>
                <a:spcPts val="0"/>
              </a:spcBef>
              <a:spcAft>
                <a:spcPts val="0"/>
              </a:spcAft>
              <a:buSzPct val="100000"/>
              <a:buChar char="–"/>
            </a:pPr>
            <a:r>
              <a:rPr lang="en" sz="2372"/>
              <a:t>Buy Start/End Dates = Current Date/Three months ahead</a:t>
            </a:r>
            <a:endParaRPr sz="2372"/>
          </a:p>
          <a:p>
            <a:pPr marL="914400" lvl="1" indent="-345353" algn="l" rtl="0">
              <a:lnSpc>
                <a:spcPct val="115000"/>
              </a:lnSpc>
              <a:spcBef>
                <a:spcPts val="0"/>
              </a:spcBef>
              <a:spcAft>
                <a:spcPts val="0"/>
              </a:spcAft>
              <a:buSzPct val="100000"/>
              <a:buChar char="–"/>
            </a:pPr>
            <a:r>
              <a:rPr lang="en" sz="2372"/>
              <a:t>Add Item 01010</a:t>
            </a:r>
            <a:endParaRPr sz="2372"/>
          </a:p>
          <a:p>
            <a:pPr marL="914400" lvl="1" indent="-345353" algn="l" rtl="0">
              <a:lnSpc>
                <a:spcPct val="115000"/>
              </a:lnSpc>
              <a:spcBef>
                <a:spcPts val="0"/>
              </a:spcBef>
              <a:spcAft>
                <a:spcPts val="0"/>
              </a:spcAft>
              <a:buSzPct val="100000"/>
              <a:buChar char="–"/>
            </a:pPr>
            <a:r>
              <a:rPr lang="en" sz="2372"/>
              <a:t>In Deal Detail:</a:t>
            </a:r>
            <a:endParaRPr sz="2072"/>
          </a:p>
          <a:p>
            <a:pPr marL="1371600" lvl="2" indent="-330589" algn="l" rtl="0">
              <a:lnSpc>
                <a:spcPct val="115000"/>
              </a:lnSpc>
              <a:spcBef>
                <a:spcPts val="0"/>
              </a:spcBef>
              <a:spcAft>
                <a:spcPts val="0"/>
              </a:spcAft>
              <a:buSzPct val="100000"/>
              <a:buChar char="–"/>
            </a:pPr>
            <a:r>
              <a:rPr lang="en" sz="2072"/>
              <a:t>In Item Values, specify: </a:t>
            </a:r>
            <a:endParaRPr sz="2072"/>
          </a:p>
          <a:p>
            <a:pPr marL="1828800" lvl="3" indent="-330589" algn="l" rtl="0">
              <a:lnSpc>
                <a:spcPct val="115000"/>
              </a:lnSpc>
              <a:spcBef>
                <a:spcPts val="0"/>
              </a:spcBef>
              <a:spcAft>
                <a:spcPts val="0"/>
              </a:spcAft>
              <a:buSzPct val="100000"/>
              <a:buChar char="–"/>
            </a:pPr>
            <a:r>
              <a:rPr lang="en" sz="2072"/>
              <a:t>End Date = Three months ahead</a:t>
            </a:r>
            <a:endParaRPr sz="2072"/>
          </a:p>
          <a:p>
            <a:pPr marL="1828800" lvl="3" indent="-330589" algn="l" rtl="0">
              <a:lnSpc>
                <a:spcPct val="115000"/>
              </a:lnSpc>
              <a:spcBef>
                <a:spcPts val="0"/>
              </a:spcBef>
              <a:spcAft>
                <a:spcPts val="0"/>
              </a:spcAft>
              <a:buSzPct val="100000"/>
              <a:buChar char="–"/>
            </a:pPr>
            <a:r>
              <a:rPr lang="en" sz="2072"/>
              <a:t>Tier 1 price =2500.00</a:t>
            </a:r>
            <a:endParaRPr sz="2072"/>
          </a:p>
          <a:p>
            <a:pPr marL="914400" lvl="1" indent="-345353" algn="l" rtl="0">
              <a:lnSpc>
                <a:spcPct val="115000"/>
              </a:lnSpc>
              <a:spcBef>
                <a:spcPts val="0"/>
              </a:spcBef>
              <a:spcAft>
                <a:spcPts val="0"/>
              </a:spcAft>
              <a:buSzPct val="100000"/>
              <a:buChar char="–"/>
            </a:pPr>
            <a:r>
              <a:rPr lang="en" sz="2372"/>
              <a:t>Click Save &amp; Next, then add a Distributor Fee.</a:t>
            </a:r>
            <a:endParaRPr sz="2372"/>
          </a:p>
          <a:p>
            <a:pPr marL="1371600" lvl="2" indent="-330589" algn="l" rtl="0">
              <a:lnSpc>
                <a:spcPct val="115000"/>
              </a:lnSpc>
              <a:spcBef>
                <a:spcPts val="0"/>
              </a:spcBef>
              <a:spcAft>
                <a:spcPts val="0"/>
              </a:spcAft>
              <a:buSzPct val="100000"/>
              <a:buChar char="–"/>
            </a:pPr>
            <a:r>
              <a:rPr lang="en" sz="2072"/>
              <a:t>In Default Values, add discount of 5%</a:t>
            </a:r>
            <a:endParaRPr sz="2072"/>
          </a:p>
          <a:p>
            <a:pPr marL="914400" lvl="1" indent="-345353" algn="l" rtl="0">
              <a:lnSpc>
                <a:spcPct val="115000"/>
              </a:lnSpc>
              <a:spcBef>
                <a:spcPts val="0"/>
              </a:spcBef>
              <a:spcAft>
                <a:spcPts val="0"/>
              </a:spcAft>
              <a:buSzPct val="100000"/>
              <a:buChar char="–"/>
            </a:pPr>
            <a:r>
              <a:rPr lang="en" sz="2372"/>
              <a:t>Remember to set your contract status to open before saving.</a:t>
            </a:r>
            <a:endParaRPr/>
          </a:p>
          <a:p>
            <a:pPr marL="342900" lvl="0" indent="-165100" algn="l" rtl="0">
              <a:spcBef>
                <a:spcPts val="560"/>
              </a:spcBef>
              <a:spcAft>
                <a:spcPts val="0"/>
              </a:spcAft>
              <a:buSzPct val="133333"/>
              <a:buNone/>
            </a:pPr>
            <a:endParaRPr/>
          </a:p>
        </p:txBody>
      </p:sp>
      <p:sp>
        <p:nvSpPr>
          <p:cNvPr id="1588" name="Google Shape;1588;p199"/>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1594" name="Google Shape;1594;p200"/>
          <p:cNvSpPr txBox="1">
            <a:spLocks noGrp="1"/>
          </p:cNvSpPr>
          <p:nvPr>
            <p:ph type="title"/>
          </p:nvPr>
        </p:nvSpPr>
        <p:spPr>
          <a:xfrm>
            <a:off x="455243" y="1472750"/>
            <a:ext cx="8229600" cy="456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latin typeface="Century Gothic"/>
                <a:ea typeface="Century Gothic"/>
                <a:cs typeface="Century Gothic"/>
                <a:sym typeface="Century Gothic"/>
              </a:rPr>
              <a:t>TAM Contracts: Indirect Sales</a:t>
            </a:r>
            <a:endParaRPr/>
          </a:p>
        </p:txBody>
      </p:sp>
      <p:sp>
        <p:nvSpPr>
          <p:cNvPr id="1595" name="Google Shape;1595;p200"/>
          <p:cNvSpPr txBox="1">
            <a:spLocks noGrp="1"/>
          </p:cNvSpPr>
          <p:nvPr>
            <p:ph type="body" idx="2"/>
          </p:nvPr>
        </p:nvSpPr>
        <p:spPr>
          <a:xfrm>
            <a:off x="455243" y="1231964"/>
            <a:ext cx="8229600" cy="241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Font typeface="Century Gothic"/>
              <a:buNone/>
            </a:pPr>
            <a:r>
              <a:rPr lang="en"/>
              <a:t>Trade Activity Management</a:t>
            </a:r>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Google Shape;1600;p201"/>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159</a:t>
            </a:fld>
            <a:endParaRPr sz="1000" b="0">
              <a:solidFill>
                <a:schemeClr val="lt2"/>
              </a:solidFill>
              <a:latin typeface="Tahoma"/>
              <a:ea typeface="Tahoma"/>
              <a:cs typeface="Tahoma"/>
              <a:sym typeface="Tahoma"/>
            </a:endParaRPr>
          </a:p>
        </p:txBody>
      </p:sp>
      <p:sp>
        <p:nvSpPr>
          <p:cNvPr id="1601" name="Google Shape;1601;p201"/>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Indirect Sales</a:t>
            </a:r>
            <a:endParaRPr/>
          </a:p>
        </p:txBody>
      </p:sp>
      <p:sp>
        <p:nvSpPr>
          <p:cNvPr id="1602" name="Google Shape;1602;p201"/>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dirty="0"/>
              <a:t>To receive reimbursement for the difference between the selling price and the contract price on sales made to indirect customers based on contract deals, distributors provide sales-tracing documents back to manufacturers outlining indirect sale details.</a:t>
            </a:r>
            <a:endParaRPr dirty="0"/>
          </a:p>
          <a:p>
            <a:pPr marL="342900" lvl="0" indent="-342900" algn="l" rtl="0">
              <a:spcBef>
                <a:spcPts val="560"/>
              </a:spcBef>
              <a:spcAft>
                <a:spcPts val="0"/>
              </a:spcAft>
              <a:buSzPts val="2800"/>
              <a:buChar char="•"/>
            </a:pPr>
            <a:r>
              <a:rPr lang="en" dirty="0"/>
              <a:t>When matched against contracts and approved, these records result in Earned Discounts for chargebacks and service fees for distributors, as well as administrative fees for buying groups.</a:t>
            </a:r>
            <a:endParaRPr dirty="0"/>
          </a:p>
          <a:p>
            <a:pPr marL="342900" lvl="0" indent="-165100" algn="l" rtl="0">
              <a:spcBef>
                <a:spcPts val="560"/>
              </a:spcBef>
              <a:spcAft>
                <a:spcPts val="0"/>
              </a:spcAft>
              <a:buSzPts val="2800"/>
              <a:buNone/>
            </a:pPr>
            <a:endParaRPr dirty="0"/>
          </a:p>
          <a:p>
            <a:pPr marL="342900" lvl="0" indent="-165100" algn="l" rtl="0">
              <a:spcBef>
                <a:spcPts val="560"/>
              </a:spcBef>
              <a:spcAft>
                <a:spcPts val="0"/>
              </a:spcAft>
              <a:buSzPts val="2800"/>
              <a:buNone/>
            </a:pPr>
            <a:endParaRPr dirty="0"/>
          </a:p>
        </p:txBody>
      </p:sp>
      <p:sp>
        <p:nvSpPr>
          <p:cNvPr id="1603" name="Google Shape;1603;p201"/>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8"/>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16</a:t>
            </a:fld>
            <a:endParaRPr sz="1000" b="0">
              <a:solidFill>
                <a:schemeClr val="lt2"/>
              </a:solidFill>
              <a:latin typeface="Tahoma"/>
              <a:ea typeface="Tahoma"/>
              <a:cs typeface="Tahoma"/>
              <a:sym typeface="Tahoma"/>
            </a:endParaRPr>
          </a:p>
        </p:txBody>
      </p:sp>
      <p:sp>
        <p:nvSpPr>
          <p:cNvPr id="362" name="Google Shape;362;p58"/>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Advanced Pricing Features</a:t>
            </a:r>
            <a:endParaRPr/>
          </a:p>
        </p:txBody>
      </p:sp>
      <p:sp>
        <p:nvSpPr>
          <p:cNvPr id="363" name="Google Shape;363;p58"/>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Replaces Best Pricing</a:t>
            </a:r>
            <a:endParaRPr/>
          </a:p>
          <a:p>
            <a:pPr marL="742950" lvl="1" indent="-285750" algn="l" rtl="0">
              <a:spcBef>
                <a:spcPts val="480"/>
              </a:spcBef>
              <a:spcAft>
                <a:spcPts val="0"/>
              </a:spcAft>
              <a:buSzPts val="2400"/>
              <a:buChar char="–"/>
            </a:pPr>
            <a:r>
              <a:rPr lang="en"/>
              <a:t>Like “best pricing on steroids”</a:t>
            </a:r>
            <a:endParaRPr/>
          </a:p>
          <a:p>
            <a:pPr marL="342900" lvl="0" indent="-342900" algn="l" rtl="0">
              <a:spcBef>
                <a:spcPts val="560"/>
              </a:spcBef>
              <a:spcAft>
                <a:spcPts val="0"/>
              </a:spcAft>
              <a:buSzPts val="2800"/>
              <a:buChar char="•"/>
            </a:pPr>
            <a:r>
              <a:rPr lang="en"/>
              <a:t>Installs with TAM</a:t>
            </a:r>
            <a:endParaRPr/>
          </a:p>
          <a:p>
            <a:pPr marL="742950" lvl="1" indent="-285750" algn="l" rtl="0">
              <a:spcBef>
                <a:spcPts val="480"/>
              </a:spcBef>
              <a:spcAft>
                <a:spcPts val="0"/>
              </a:spcAft>
              <a:buSzPts val="2400"/>
              <a:buChar char="–"/>
            </a:pPr>
            <a:r>
              <a:rPr lang="en"/>
              <a:t>Attributes</a:t>
            </a:r>
            <a:endParaRPr/>
          </a:p>
          <a:p>
            <a:pPr marL="742950" lvl="1" indent="-285750" algn="l" rtl="0">
              <a:spcBef>
                <a:spcPts val="480"/>
              </a:spcBef>
              <a:spcAft>
                <a:spcPts val="0"/>
              </a:spcAft>
              <a:buSzPts val="2400"/>
              <a:buChar char="–"/>
            </a:pPr>
            <a:r>
              <a:rPr lang="en"/>
              <a:t>Analysis groups</a:t>
            </a:r>
            <a:endParaRPr/>
          </a:p>
          <a:p>
            <a:pPr marL="742950" lvl="1" indent="-285750" algn="l" rtl="0">
              <a:spcBef>
                <a:spcPts val="480"/>
              </a:spcBef>
              <a:spcAft>
                <a:spcPts val="0"/>
              </a:spcAft>
              <a:buSzPts val="2400"/>
              <a:buChar char="–"/>
            </a:pPr>
            <a:r>
              <a:rPr lang="en"/>
              <a:t>Volume Discounts</a:t>
            </a:r>
            <a:endParaRPr/>
          </a:p>
          <a:p>
            <a:pPr marL="742950" lvl="1" indent="-285750" algn="l" rtl="0">
              <a:spcBef>
                <a:spcPts val="480"/>
              </a:spcBef>
              <a:spcAft>
                <a:spcPts val="0"/>
              </a:spcAft>
              <a:buSzPts val="2400"/>
              <a:buChar char="–"/>
            </a:pPr>
            <a:r>
              <a:rPr lang="en"/>
              <a:t>Pricing enhancements</a:t>
            </a:r>
            <a:endParaRPr/>
          </a:p>
        </p:txBody>
      </p:sp>
      <p:sp>
        <p:nvSpPr>
          <p:cNvPr id="364" name="Google Shape;364;p58"/>
          <p:cNvSpPr txBox="1"/>
          <p:nvPr/>
        </p:nvSpPr>
        <p:spPr>
          <a:xfrm>
            <a:off x="457200" y="96366"/>
            <a:ext cx="8229600" cy="321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500"/>
              <a:buFont typeface="Arial"/>
              <a:buNone/>
            </a:pPr>
            <a:r>
              <a:rPr lang="en">
                <a:solidFill>
                  <a:schemeClr val="dk1"/>
                </a:solidFill>
                <a:latin typeface="Century Gothic"/>
                <a:ea typeface="Century Gothic"/>
                <a:cs typeface="Century Gothic"/>
                <a:sym typeface="Century Gothic"/>
              </a:rPr>
              <a:t>Trade Activity Management</a:t>
            </a:r>
            <a:endParaRPr>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Google Shape;1608;p202"/>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160</a:t>
            </a:fld>
            <a:endParaRPr sz="1000" b="0">
              <a:solidFill>
                <a:schemeClr val="lt2"/>
              </a:solidFill>
              <a:latin typeface="Tahoma"/>
              <a:ea typeface="Tahoma"/>
              <a:cs typeface="Tahoma"/>
              <a:sym typeface="Tahoma"/>
            </a:endParaRPr>
          </a:p>
        </p:txBody>
      </p:sp>
      <p:sp>
        <p:nvSpPr>
          <p:cNvPr id="1609" name="Google Shape;1609;p202"/>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Indirect Sales</a:t>
            </a:r>
            <a:endParaRPr/>
          </a:p>
        </p:txBody>
      </p:sp>
      <p:sp>
        <p:nvSpPr>
          <p:cNvPr id="1610" name="Google Shape;1610;p202"/>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There are two ways of creating Indirect Sales records: </a:t>
            </a:r>
            <a:endParaRPr/>
          </a:p>
          <a:p>
            <a:pPr marL="742950" lvl="1" indent="-285750" algn="l" rtl="0">
              <a:spcBef>
                <a:spcPts val="480"/>
              </a:spcBef>
              <a:spcAft>
                <a:spcPts val="0"/>
              </a:spcAft>
              <a:buSzPts val="2400"/>
              <a:buChar char="–"/>
            </a:pPr>
            <a:r>
              <a:rPr lang="en"/>
              <a:t>Manually, using TAM Indirect Sales</a:t>
            </a:r>
            <a:endParaRPr/>
          </a:p>
          <a:p>
            <a:pPr marL="742950" lvl="1" indent="-285750" algn="l" rtl="0">
              <a:spcBef>
                <a:spcPts val="480"/>
              </a:spcBef>
              <a:spcAft>
                <a:spcPts val="0"/>
              </a:spcAft>
              <a:buSzPts val="2400"/>
              <a:buChar char="–"/>
            </a:pPr>
            <a:r>
              <a:rPr lang="en"/>
              <a:t>Electronic load, using Import</a:t>
            </a:r>
            <a:endParaRPr/>
          </a:p>
          <a:p>
            <a:pPr marL="342900" lvl="0" indent="-342900" algn="l" rtl="0">
              <a:spcBef>
                <a:spcPts val="560"/>
              </a:spcBef>
              <a:spcAft>
                <a:spcPts val="0"/>
              </a:spcAft>
              <a:buSzPts val="2800"/>
              <a:buNone/>
            </a:pPr>
            <a:endParaRPr/>
          </a:p>
          <a:p>
            <a:pPr marL="342900" lvl="0" indent="-165100" algn="l" rtl="0">
              <a:spcBef>
                <a:spcPts val="560"/>
              </a:spcBef>
              <a:spcAft>
                <a:spcPts val="0"/>
              </a:spcAft>
              <a:buSzPts val="2800"/>
              <a:buNone/>
            </a:pPr>
            <a:endParaRPr/>
          </a:p>
        </p:txBody>
      </p:sp>
      <p:sp>
        <p:nvSpPr>
          <p:cNvPr id="1611" name="Google Shape;1611;p202"/>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615"/>
        <p:cNvGrpSpPr/>
        <p:nvPr/>
      </p:nvGrpSpPr>
      <p:grpSpPr>
        <a:xfrm>
          <a:off x="0" y="0"/>
          <a:ext cx="0" cy="0"/>
          <a:chOff x="0" y="0"/>
          <a:chExt cx="0" cy="0"/>
        </a:xfrm>
      </p:grpSpPr>
      <p:sp>
        <p:nvSpPr>
          <p:cNvPr id="1616" name="Google Shape;1616;p203"/>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161</a:t>
            </a:fld>
            <a:endParaRPr sz="1000" b="0">
              <a:solidFill>
                <a:schemeClr val="lt2"/>
              </a:solidFill>
              <a:latin typeface="Tahoma"/>
              <a:ea typeface="Tahoma"/>
              <a:cs typeface="Tahoma"/>
              <a:sym typeface="Tahoma"/>
            </a:endParaRPr>
          </a:p>
        </p:txBody>
      </p:sp>
      <p:sp>
        <p:nvSpPr>
          <p:cNvPr id="1617" name="Google Shape;1617;p203"/>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TAM Indirect Sales</a:t>
            </a:r>
            <a:endParaRPr/>
          </a:p>
        </p:txBody>
      </p:sp>
      <p:sp>
        <p:nvSpPr>
          <p:cNvPr id="1618" name="Google Shape;1618;p203"/>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None/>
            </a:pPr>
            <a:endParaRPr/>
          </a:p>
          <a:p>
            <a:pPr marL="342900" lvl="0" indent="-165100" algn="l" rtl="0">
              <a:spcBef>
                <a:spcPts val="560"/>
              </a:spcBef>
              <a:spcAft>
                <a:spcPts val="0"/>
              </a:spcAft>
              <a:buSzPts val="2800"/>
              <a:buNone/>
            </a:pPr>
            <a:endParaRPr/>
          </a:p>
        </p:txBody>
      </p:sp>
      <p:sp>
        <p:nvSpPr>
          <p:cNvPr id="1619" name="Google Shape;1619;p203"/>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620" name="Google Shape;1620;p203"/>
          <p:cNvPicPr preferRelativeResize="0"/>
          <p:nvPr/>
        </p:nvPicPr>
        <p:blipFill>
          <a:blip r:embed="rId3">
            <a:alphaModFix/>
          </a:blip>
          <a:stretch>
            <a:fillRect/>
          </a:stretch>
        </p:blipFill>
        <p:spPr>
          <a:xfrm>
            <a:off x="513675" y="920288"/>
            <a:ext cx="7297073" cy="3876726"/>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5" name="Google Shape;1625;p204"/>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162</a:t>
            </a:fld>
            <a:endParaRPr sz="1000" b="0">
              <a:solidFill>
                <a:schemeClr val="lt2"/>
              </a:solidFill>
              <a:latin typeface="Tahoma"/>
              <a:ea typeface="Tahoma"/>
              <a:cs typeface="Tahoma"/>
              <a:sym typeface="Tahoma"/>
            </a:endParaRPr>
          </a:p>
        </p:txBody>
      </p:sp>
      <p:sp>
        <p:nvSpPr>
          <p:cNvPr id="1626" name="Google Shape;1626;p204"/>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TAM Indirect Sales Line Detail</a:t>
            </a:r>
            <a:endParaRPr/>
          </a:p>
        </p:txBody>
      </p:sp>
      <p:sp>
        <p:nvSpPr>
          <p:cNvPr id="1627" name="Google Shape;1627;p204"/>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None/>
            </a:pPr>
            <a:endParaRPr/>
          </a:p>
          <a:p>
            <a:pPr marL="342900" lvl="0" indent="-165100" algn="l" rtl="0">
              <a:spcBef>
                <a:spcPts val="560"/>
              </a:spcBef>
              <a:spcAft>
                <a:spcPts val="0"/>
              </a:spcAft>
              <a:buSzPts val="2800"/>
              <a:buNone/>
            </a:pPr>
            <a:endParaRPr/>
          </a:p>
        </p:txBody>
      </p:sp>
      <p:sp>
        <p:nvSpPr>
          <p:cNvPr id="1628" name="Google Shape;1628;p204"/>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629" name="Google Shape;1629;p204"/>
          <p:cNvPicPr preferRelativeResize="0"/>
          <p:nvPr/>
        </p:nvPicPr>
        <p:blipFill>
          <a:blip r:embed="rId3">
            <a:alphaModFix/>
          </a:blip>
          <a:stretch>
            <a:fillRect/>
          </a:stretch>
        </p:blipFill>
        <p:spPr>
          <a:xfrm>
            <a:off x="860575" y="995550"/>
            <a:ext cx="7000986" cy="3726201"/>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1634" name="Google Shape;1634;p205"/>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163</a:t>
            </a:fld>
            <a:endParaRPr sz="1000" b="0">
              <a:solidFill>
                <a:schemeClr val="lt2"/>
              </a:solidFill>
              <a:latin typeface="Tahoma"/>
              <a:ea typeface="Tahoma"/>
              <a:cs typeface="Tahoma"/>
              <a:sym typeface="Tahoma"/>
            </a:endParaRPr>
          </a:p>
        </p:txBody>
      </p:sp>
      <p:sp>
        <p:nvSpPr>
          <p:cNvPr id="1635" name="Google Shape;1635;p205"/>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TAM Indirect Sales Line Detail</a:t>
            </a:r>
            <a:endParaRPr/>
          </a:p>
        </p:txBody>
      </p:sp>
      <p:sp>
        <p:nvSpPr>
          <p:cNvPr id="1636" name="Google Shape;1636;p205"/>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None/>
            </a:pPr>
            <a:endParaRPr/>
          </a:p>
          <a:p>
            <a:pPr marL="342900" lvl="0" indent="-165100" algn="l" rtl="0">
              <a:spcBef>
                <a:spcPts val="560"/>
              </a:spcBef>
              <a:spcAft>
                <a:spcPts val="0"/>
              </a:spcAft>
              <a:buSzPts val="2800"/>
              <a:buNone/>
            </a:pPr>
            <a:endParaRPr/>
          </a:p>
        </p:txBody>
      </p:sp>
      <p:sp>
        <p:nvSpPr>
          <p:cNvPr id="1637" name="Google Shape;1637;p205"/>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638" name="Google Shape;1638;p205"/>
          <p:cNvPicPr preferRelativeResize="0"/>
          <p:nvPr/>
        </p:nvPicPr>
        <p:blipFill>
          <a:blip r:embed="rId3">
            <a:alphaModFix/>
          </a:blip>
          <a:stretch>
            <a:fillRect/>
          </a:stretch>
        </p:blipFill>
        <p:spPr>
          <a:xfrm>
            <a:off x="526000" y="1469025"/>
            <a:ext cx="8231487" cy="2779249"/>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sp>
        <p:nvSpPr>
          <p:cNvPr id="1643" name="Google Shape;1643;p206"/>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164</a:t>
            </a:fld>
            <a:endParaRPr sz="1000" b="0">
              <a:solidFill>
                <a:schemeClr val="lt2"/>
              </a:solidFill>
              <a:latin typeface="Tahoma"/>
              <a:ea typeface="Tahoma"/>
              <a:cs typeface="Tahoma"/>
              <a:sym typeface="Tahoma"/>
            </a:endParaRPr>
          </a:p>
        </p:txBody>
      </p:sp>
      <p:sp>
        <p:nvSpPr>
          <p:cNvPr id="1644" name="Google Shape;1644;p206"/>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TAM Indirect Sales Line Detail</a:t>
            </a:r>
            <a:endParaRPr/>
          </a:p>
        </p:txBody>
      </p:sp>
      <p:sp>
        <p:nvSpPr>
          <p:cNvPr id="1645" name="Google Shape;1645;p206"/>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None/>
            </a:pPr>
            <a:endParaRPr/>
          </a:p>
          <a:p>
            <a:pPr marL="342900" lvl="0" indent="-165100" algn="l" rtl="0">
              <a:spcBef>
                <a:spcPts val="560"/>
              </a:spcBef>
              <a:spcAft>
                <a:spcPts val="0"/>
              </a:spcAft>
              <a:buSzPts val="2800"/>
              <a:buNone/>
            </a:pPr>
            <a:endParaRPr/>
          </a:p>
        </p:txBody>
      </p:sp>
      <p:sp>
        <p:nvSpPr>
          <p:cNvPr id="1646" name="Google Shape;1646;p206"/>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647" name="Google Shape;1647;p206"/>
          <p:cNvPicPr preferRelativeResize="0"/>
          <p:nvPr/>
        </p:nvPicPr>
        <p:blipFill>
          <a:blip r:embed="rId3">
            <a:alphaModFix/>
          </a:blip>
          <a:stretch>
            <a:fillRect/>
          </a:stretch>
        </p:blipFill>
        <p:spPr>
          <a:xfrm>
            <a:off x="314325" y="1013974"/>
            <a:ext cx="8075639" cy="3744300"/>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207"/>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165</a:t>
            </a:fld>
            <a:endParaRPr sz="1000" b="0">
              <a:solidFill>
                <a:schemeClr val="lt2"/>
              </a:solidFill>
              <a:latin typeface="Tahoma"/>
              <a:ea typeface="Tahoma"/>
              <a:cs typeface="Tahoma"/>
              <a:sym typeface="Tahoma"/>
            </a:endParaRPr>
          </a:p>
        </p:txBody>
      </p:sp>
      <p:sp>
        <p:nvSpPr>
          <p:cNvPr id="1654" name="Google Shape;1654;p207"/>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Indirect Sales Line Statuses</a:t>
            </a:r>
            <a:endParaRPr/>
          </a:p>
        </p:txBody>
      </p:sp>
      <p:sp>
        <p:nvSpPr>
          <p:cNvPr id="1655" name="Google Shape;1655;p207"/>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fontScale="40000" lnSpcReduction="20000"/>
          </a:bodyPr>
          <a:lstStyle/>
          <a:p>
            <a:pPr marL="342900" lvl="0" indent="-298450" algn="l" rtl="0">
              <a:spcBef>
                <a:spcPts val="0"/>
              </a:spcBef>
              <a:spcAft>
                <a:spcPts val="0"/>
              </a:spcAft>
              <a:buSzPct val="109090"/>
              <a:buChar char="•"/>
            </a:pPr>
            <a:r>
              <a:rPr lang="en" sz="7700"/>
              <a:t>Initial</a:t>
            </a:r>
            <a:endParaRPr sz="7700"/>
          </a:p>
          <a:p>
            <a:pPr marL="342900" lvl="0" indent="-298450" algn="l" rtl="0">
              <a:spcBef>
                <a:spcPts val="560"/>
              </a:spcBef>
              <a:spcAft>
                <a:spcPts val="0"/>
              </a:spcAft>
              <a:buSzPct val="109090"/>
              <a:buChar char="•"/>
            </a:pPr>
            <a:r>
              <a:rPr lang="en" sz="7700"/>
              <a:t>Unmatched</a:t>
            </a:r>
            <a:endParaRPr sz="7700"/>
          </a:p>
          <a:p>
            <a:pPr marL="342900" lvl="0" indent="-298450" algn="l" rtl="0">
              <a:spcBef>
                <a:spcPts val="560"/>
              </a:spcBef>
              <a:spcAft>
                <a:spcPts val="0"/>
              </a:spcAft>
              <a:buSzPct val="109090"/>
              <a:buChar char="•"/>
            </a:pPr>
            <a:r>
              <a:rPr lang="en" sz="7700"/>
              <a:t>Match-Review</a:t>
            </a:r>
            <a:endParaRPr sz="7700"/>
          </a:p>
          <a:p>
            <a:pPr marL="342900" lvl="0" indent="-298450" algn="l" rtl="0">
              <a:spcBef>
                <a:spcPts val="560"/>
              </a:spcBef>
              <a:spcAft>
                <a:spcPts val="0"/>
              </a:spcAft>
              <a:buSzPct val="109090"/>
              <a:buChar char="•"/>
            </a:pPr>
            <a:r>
              <a:rPr lang="en" sz="7700"/>
              <a:t>Match-Passed</a:t>
            </a:r>
            <a:endParaRPr sz="7700"/>
          </a:p>
          <a:p>
            <a:pPr marL="342900" lvl="0" indent="-298450" algn="l" rtl="0">
              <a:spcBef>
                <a:spcPts val="560"/>
              </a:spcBef>
              <a:spcAft>
                <a:spcPts val="0"/>
              </a:spcAft>
              <a:buSzPct val="109090"/>
              <a:buChar char="•"/>
            </a:pPr>
            <a:r>
              <a:rPr lang="en" sz="7700"/>
              <a:t>Match-Duplicated</a:t>
            </a:r>
            <a:endParaRPr sz="7700"/>
          </a:p>
          <a:p>
            <a:pPr marL="342900" lvl="0" indent="-298450" algn="l" rtl="0">
              <a:spcBef>
                <a:spcPts val="560"/>
              </a:spcBef>
              <a:spcAft>
                <a:spcPts val="0"/>
              </a:spcAft>
              <a:buSzPct val="109090"/>
              <a:buChar char="•"/>
            </a:pPr>
            <a:r>
              <a:rPr lang="en" sz="7700"/>
              <a:t>Chargeback-Review</a:t>
            </a:r>
            <a:endParaRPr sz="7700"/>
          </a:p>
          <a:p>
            <a:pPr marL="342900" lvl="0" indent="-298450" algn="l" rtl="0">
              <a:spcBef>
                <a:spcPts val="560"/>
              </a:spcBef>
              <a:spcAft>
                <a:spcPts val="0"/>
              </a:spcAft>
              <a:buSzPct val="109090"/>
              <a:buChar char="•"/>
            </a:pPr>
            <a:r>
              <a:rPr lang="en" sz="7700"/>
              <a:t>Approved</a:t>
            </a:r>
            <a:endParaRPr sz="7700"/>
          </a:p>
          <a:p>
            <a:pPr marL="342900" lvl="0" indent="-298450" algn="l" rtl="0">
              <a:spcBef>
                <a:spcPts val="560"/>
              </a:spcBef>
              <a:spcAft>
                <a:spcPts val="0"/>
              </a:spcAft>
              <a:buSzPct val="109090"/>
              <a:buChar char="•"/>
            </a:pPr>
            <a:r>
              <a:rPr lang="en" sz="7700"/>
              <a:t>Approved – Dist CB</a:t>
            </a:r>
            <a:endParaRPr sz="7700"/>
          </a:p>
          <a:p>
            <a:pPr marL="342900" lvl="0" indent="-298450" algn="l" rtl="0">
              <a:spcBef>
                <a:spcPts val="560"/>
              </a:spcBef>
              <a:spcAft>
                <a:spcPts val="0"/>
              </a:spcAft>
              <a:buSzPct val="109090"/>
              <a:buChar char="•"/>
            </a:pPr>
            <a:r>
              <a:rPr lang="en" sz="7700"/>
              <a:t>Rejected</a:t>
            </a:r>
            <a:endParaRPr sz="7700"/>
          </a:p>
          <a:p>
            <a:pPr marL="342900" lvl="0" indent="-165100" algn="l" rtl="0">
              <a:spcBef>
                <a:spcPts val="560"/>
              </a:spcBef>
              <a:spcAft>
                <a:spcPts val="0"/>
              </a:spcAft>
              <a:buSzPct val="133333"/>
              <a:buNone/>
            </a:pPr>
            <a:endParaRPr/>
          </a:p>
          <a:p>
            <a:pPr marL="342900" lvl="0" indent="-165100" algn="l" rtl="0">
              <a:spcBef>
                <a:spcPts val="560"/>
              </a:spcBef>
              <a:spcAft>
                <a:spcPts val="0"/>
              </a:spcAft>
              <a:buSzPct val="133333"/>
              <a:buNone/>
            </a:pPr>
            <a:endParaRPr/>
          </a:p>
        </p:txBody>
      </p:sp>
      <p:sp>
        <p:nvSpPr>
          <p:cNvPr id="1656" name="Google Shape;1656;p207"/>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660"/>
        <p:cNvGrpSpPr/>
        <p:nvPr/>
      </p:nvGrpSpPr>
      <p:grpSpPr>
        <a:xfrm>
          <a:off x="0" y="0"/>
          <a:ext cx="0" cy="0"/>
          <a:chOff x="0" y="0"/>
          <a:chExt cx="0" cy="0"/>
        </a:xfrm>
      </p:grpSpPr>
      <p:sp>
        <p:nvSpPr>
          <p:cNvPr id="1661" name="Google Shape;1661;p208"/>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166</a:t>
            </a:fld>
            <a:endParaRPr sz="1000" b="0">
              <a:solidFill>
                <a:schemeClr val="lt2"/>
              </a:solidFill>
              <a:latin typeface="Tahoma"/>
              <a:ea typeface="Tahoma"/>
              <a:cs typeface="Tahoma"/>
              <a:sym typeface="Tahoma"/>
            </a:endParaRPr>
          </a:p>
        </p:txBody>
      </p:sp>
      <p:sp>
        <p:nvSpPr>
          <p:cNvPr id="1662" name="Google Shape;1662;p208"/>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TAM Indirect Sales Lines Actions</a:t>
            </a:r>
            <a:endParaRPr/>
          </a:p>
        </p:txBody>
      </p:sp>
      <p:sp>
        <p:nvSpPr>
          <p:cNvPr id="1663" name="Google Shape;1663;p208"/>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None/>
            </a:pPr>
            <a:endParaRPr/>
          </a:p>
          <a:p>
            <a:pPr marL="342900" lvl="0" indent="-165100" algn="l" rtl="0">
              <a:spcBef>
                <a:spcPts val="560"/>
              </a:spcBef>
              <a:spcAft>
                <a:spcPts val="0"/>
              </a:spcAft>
              <a:buSzPts val="2800"/>
              <a:buNone/>
            </a:pPr>
            <a:endParaRPr/>
          </a:p>
        </p:txBody>
      </p:sp>
      <p:sp>
        <p:nvSpPr>
          <p:cNvPr id="1664" name="Google Shape;1664;p208"/>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665" name="Google Shape;1665;p208"/>
          <p:cNvPicPr preferRelativeResize="0"/>
          <p:nvPr/>
        </p:nvPicPr>
        <p:blipFill>
          <a:blip r:embed="rId3">
            <a:alphaModFix/>
          </a:blip>
          <a:stretch>
            <a:fillRect/>
          </a:stretch>
        </p:blipFill>
        <p:spPr>
          <a:xfrm>
            <a:off x="820550" y="939700"/>
            <a:ext cx="7284376" cy="3837924"/>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sp>
        <p:nvSpPr>
          <p:cNvPr id="1670" name="Google Shape;1670;p209"/>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167</a:t>
            </a:fld>
            <a:endParaRPr sz="1000" b="0">
              <a:solidFill>
                <a:schemeClr val="lt2"/>
              </a:solidFill>
              <a:latin typeface="Tahoma"/>
              <a:ea typeface="Tahoma"/>
              <a:cs typeface="Tahoma"/>
              <a:sym typeface="Tahoma"/>
            </a:endParaRPr>
          </a:p>
        </p:txBody>
      </p:sp>
      <p:sp>
        <p:nvSpPr>
          <p:cNvPr id="1671" name="Google Shape;1671;p209"/>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TAM Indirect Sales Report</a:t>
            </a:r>
            <a:endParaRPr/>
          </a:p>
        </p:txBody>
      </p:sp>
      <p:sp>
        <p:nvSpPr>
          <p:cNvPr id="1672" name="Google Shape;1672;p209"/>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None/>
            </a:pPr>
            <a:endParaRPr/>
          </a:p>
          <a:p>
            <a:pPr marL="342900" lvl="0" indent="-165100" algn="l" rtl="0">
              <a:spcBef>
                <a:spcPts val="560"/>
              </a:spcBef>
              <a:spcAft>
                <a:spcPts val="0"/>
              </a:spcAft>
              <a:buSzPts val="2800"/>
              <a:buNone/>
            </a:pPr>
            <a:endParaRPr/>
          </a:p>
        </p:txBody>
      </p:sp>
      <p:sp>
        <p:nvSpPr>
          <p:cNvPr id="1673" name="Google Shape;1673;p209"/>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674" name="Google Shape;1674;p209"/>
          <p:cNvPicPr preferRelativeResize="0"/>
          <p:nvPr/>
        </p:nvPicPr>
        <p:blipFill>
          <a:blip r:embed="rId3">
            <a:alphaModFix/>
          </a:blip>
          <a:stretch>
            <a:fillRect/>
          </a:stretch>
        </p:blipFill>
        <p:spPr>
          <a:xfrm>
            <a:off x="1140775" y="1115875"/>
            <a:ext cx="6218949" cy="3485550"/>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678"/>
        <p:cNvGrpSpPr/>
        <p:nvPr/>
      </p:nvGrpSpPr>
      <p:grpSpPr>
        <a:xfrm>
          <a:off x="0" y="0"/>
          <a:ext cx="0" cy="0"/>
          <a:chOff x="0" y="0"/>
          <a:chExt cx="0" cy="0"/>
        </a:xfrm>
      </p:grpSpPr>
      <p:sp>
        <p:nvSpPr>
          <p:cNvPr id="1679" name="Google Shape;1679;p210"/>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168</a:t>
            </a:fld>
            <a:endParaRPr sz="1000" b="0">
              <a:solidFill>
                <a:schemeClr val="lt2"/>
              </a:solidFill>
              <a:latin typeface="Tahoma"/>
              <a:ea typeface="Tahoma"/>
              <a:cs typeface="Tahoma"/>
              <a:sym typeface="Tahoma"/>
            </a:endParaRPr>
          </a:p>
        </p:txBody>
      </p:sp>
      <p:sp>
        <p:nvSpPr>
          <p:cNvPr id="1680" name="Google Shape;1680;p210"/>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Suggested Hands-On Exercise: TAM Indirect Sales</a:t>
            </a:r>
            <a:endParaRPr/>
          </a:p>
        </p:txBody>
      </p:sp>
      <p:sp>
        <p:nvSpPr>
          <p:cNvPr id="1681" name="Google Shape;1681;p210"/>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Navigate to TAM Indirect Sales and review the record for customer 10c5000</a:t>
            </a:r>
            <a:endParaRPr/>
          </a:p>
          <a:p>
            <a:pPr marL="914400" lvl="1" indent="-342900" algn="l" rtl="0">
              <a:spcBef>
                <a:spcPts val="0"/>
              </a:spcBef>
              <a:spcAft>
                <a:spcPts val="0"/>
              </a:spcAft>
              <a:buSzPts val="1800"/>
              <a:buChar char="–"/>
            </a:pPr>
            <a:r>
              <a:rPr lang="en"/>
              <a:t>Click into the Indirect Sales Line Browse Detail</a:t>
            </a:r>
            <a:endParaRPr/>
          </a:p>
          <a:p>
            <a:pPr marL="1371600" lvl="2" indent="-323850" algn="l" rtl="0">
              <a:spcBef>
                <a:spcPts val="0"/>
              </a:spcBef>
              <a:spcAft>
                <a:spcPts val="0"/>
              </a:spcAft>
              <a:buSzPts val="1500"/>
              <a:buChar char="–"/>
            </a:pPr>
            <a:r>
              <a:rPr lang="en"/>
              <a:t>In the Sales panel, note the item, trace item, and selling quantity</a:t>
            </a:r>
            <a:endParaRPr/>
          </a:p>
          <a:p>
            <a:pPr marL="1371600" lvl="2" indent="-323850" algn="l" rtl="0">
              <a:spcBef>
                <a:spcPts val="0"/>
              </a:spcBef>
              <a:spcAft>
                <a:spcPts val="0"/>
              </a:spcAft>
              <a:buSzPts val="1500"/>
              <a:buChar char="–"/>
            </a:pPr>
            <a:r>
              <a:rPr lang="en"/>
              <a:t>In the Chargeback panel, note the contract and distributor contracts associated with this record as well as the pricing and chargeback values.</a:t>
            </a:r>
            <a:endParaRPr/>
          </a:p>
          <a:p>
            <a:pPr marL="914400" lvl="1" indent="-342900" algn="l" rtl="0">
              <a:spcBef>
                <a:spcPts val="0"/>
              </a:spcBef>
              <a:spcAft>
                <a:spcPts val="0"/>
              </a:spcAft>
              <a:buSzPts val="1800"/>
              <a:buChar char="–"/>
            </a:pPr>
            <a:r>
              <a:rPr lang="en"/>
              <a:t>Close the detail window and review the actions available from the Lines panel</a:t>
            </a:r>
            <a:endParaRPr/>
          </a:p>
        </p:txBody>
      </p:sp>
      <p:sp>
        <p:nvSpPr>
          <p:cNvPr id="1682" name="Google Shape;1682;p210"/>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p:nvSpPr>
          <p:cNvPr id="1688" name="Google Shape;1688;p211"/>
          <p:cNvSpPr txBox="1">
            <a:spLocks noGrp="1"/>
          </p:cNvSpPr>
          <p:nvPr>
            <p:ph type="title"/>
          </p:nvPr>
        </p:nvSpPr>
        <p:spPr>
          <a:xfrm>
            <a:off x="455243" y="1472750"/>
            <a:ext cx="8229600" cy="456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latin typeface="Century Gothic"/>
                <a:ea typeface="Century Gothic"/>
                <a:cs typeface="Century Gothic"/>
                <a:sym typeface="Century Gothic"/>
              </a:rPr>
              <a:t>TAM Contract: Earned Discounts &amp; Claims</a:t>
            </a:r>
            <a:endParaRPr/>
          </a:p>
        </p:txBody>
      </p:sp>
      <p:sp>
        <p:nvSpPr>
          <p:cNvPr id="1689" name="Google Shape;1689;p211"/>
          <p:cNvSpPr txBox="1">
            <a:spLocks noGrp="1"/>
          </p:cNvSpPr>
          <p:nvPr>
            <p:ph type="body" idx="2"/>
          </p:nvPr>
        </p:nvSpPr>
        <p:spPr>
          <a:xfrm>
            <a:off x="455243" y="1231964"/>
            <a:ext cx="8229600" cy="241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Font typeface="Century Gothic"/>
              <a:buNone/>
            </a:pPr>
            <a:r>
              <a:rPr lang="en"/>
              <a:t>Trade Activity Management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9"/>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17</a:t>
            </a:fld>
            <a:endParaRPr sz="1000" b="0">
              <a:solidFill>
                <a:schemeClr val="lt2"/>
              </a:solidFill>
              <a:latin typeface="Tahoma"/>
              <a:ea typeface="Tahoma"/>
              <a:cs typeface="Tahoma"/>
              <a:sym typeface="Tahoma"/>
            </a:endParaRPr>
          </a:p>
        </p:txBody>
      </p:sp>
      <p:sp>
        <p:nvSpPr>
          <p:cNvPr id="371" name="Google Shape;371;p59"/>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Pricing Enhancements</a:t>
            </a:r>
            <a:endParaRPr/>
          </a:p>
        </p:txBody>
      </p:sp>
      <p:sp>
        <p:nvSpPr>
          <p:cNvPr id="372" name="Google Shape;372;p59"/>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2000"/>
              <a:buFont typeface="Arial"/>
              <a:buNone/>
            </a:pPr>
            <a:r>
              <a:rPr lang="en">
                <a:solidFill>
                  <a:schemeClr val="dk1"/>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373" name="Google Shape;373;p59"/>
          <p:cNvPicPr preferRelativeResize="0"/>
          <p:nvPr/>
        </p:nvPicPr>
        <p:blipFill>
          <a:blip r:embed="rId3">
            <a:alphaModFix/>
          </a:blip>
          <a:stretch>
            <a:fillRect/>
          </a:stretch>
        </p:blipFill>
        <p:spPr>
          <a:xfrm>
            <a:off x="2014475" y="1639675"/>
            <a:ext cx="5880449" cy="3063083"/>
          </a:xfrm>
          <a:prstGeom prst="rect">
            <a:avLst/>
          </a:prstGeom>
          <a:noFill/>
          <a:ln>
            <a:noFill/>
          </a:ln>
        </p:spPr>
      </p:pic>
      <p:pic>
        <p:nvPicPr>
          <p:cNvPr id="374" name="Google Shape;374;p59"/>
          <p:cNvPicPr preferRelativeResize="0"/>
          <p:nvPr/>
        </p:nvPicPr>
        <p:blipFill rotWithShape="1">
          <a:blip r:embed="rId4">
            <a:alphaModFix/>
          </a:blip>
          <a:srcRect b="32125"/>
          <a:stretch/>
        </p:blipFill>
        <p:spPr>
          <a:xfrm>
            <a:off x="457200" y="1171575"/>
            <a:ext cx="5420824" cy="1977950"/>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212"/>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170</a:t>
            </a:fld>
            <a:endParaRPr sz="1000" b="0">
              <a:solidFill>
                <a:schemeClr val="lt2"/>
              </a:solidFill>
              <a:latin typeface="Tahoma"/>
              <a:ea typeface="Tahoma"/>
              <a:cs typeface="Tahoma"/>
              <a:sym typeface="Tahoma"/>
            </a:endParaRPr>
          </a:p>
        </p:txBody>
      </p:sp>
      <p:sp>
        <p:nvSpPr>
          <p:cNvPr id="1695" name="Google Shape;1695;p212"/>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Contract Earned Discounts</a:t>
            </a:r>
            <a:endParaRPr/>
          </a:p>
        </p:txBody>
      </p:sp>
      <p:sp>
        <p:nvSpPr>
          <p:cNvPr id="1696" name="Google Shape;1696;p212"/>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0" lvl="0" indent="0" algn="l" rtl="0">
              <a:spcBef>
                <a:spcPts val="560"/>
              </a:spcBef>
              <a:spcAft>
                <a:spcPts val="0"/>
              </a:spcAft>
              <a:buNone/>
            </a:pPr>
            <a:r>
              <a:rPr lang="en" sz="1900"/>
              <a:t>TAM Earned Discount Calculation - Deferred Discount/Chargeback</a:t>
            </a:r>
            <a:endParaRPr sz="1900"/>
          </a:p>
        </p:txBody>
      </p:sp>
      <p:sp>
        <p:nvSpPr>
          <p:cNvPr id="1697" name="Google Shape;1697;p212"/>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698" name="Google Shape;1698;p212"/>
          <p:cNvPicPr preferRelativeResize="0"/>
          <p:nvPr/>
        </p:nvPicPr>
        <p:blipFill>
          <a:blip r:embed="rId3">
            <a:alphaModFix/>
          </a:blip>
          <a:stretch>
            <a:fillRect/>
          </a:stretch>
        </p:blipFill>
        <p:spPr>
          <a:xfrm>
            <a:off x="108074" y="1462775"/>
            <a:ext cx="4316975" cy="1166750"/>
          </a:xfrm>
          <a:prstGeom prst="rect">
            <a:avLst/>
          </a:prstGeom>
          <a:noFill/>
          <a:ln>
            <a:noFill/>
          </a:ln>
        </p:spPr>
      </p:pic>
      <p:pic>
        <p:nvPicPr>
          <p:cNvPr id="1699" name="Google Shape;1699;p212"/>
          <p:cNvPicPr preferRelativeResize="0"/>
          <p:nvPr/>
        </p:nvPicPr>
        <p:blipFill>
          <a:blip r:embed="rId4">
            <a:alphaModFix/>
          </a:blip>
          <a:stretch>
            <a:fillRect/>
          </a:stretch>
        </p:blipFill>
        <p:spPr>
          <a:xfrm>
            <a:off x="2825025" y="1947250"/>
            <a:ext cx="5686475" cy="2195050"/>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703"/>
        <p:cNvGrpSpPr/>
        <p:nvPr/>
      </p:nvGrpSpPr>
      <p:grpSpPr>
        <a:xfrm>
          <a:off x="0" y="0"/>
          <a:ext cx="0" cy="0"/>
          <a:chOff x="0" y="0"/>
          <a:chExt cx="0" cy="0"/>
        </a:xfrm>
      </p:grpSpPr>
      <p:sp>
        <p:nvSpPr>
          <p:cNvPr id="1704" name="Google Shape;1704;p213"/>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171</a:t>
            </a:fld>
            <a:endParaRPr sz="1000" b="0">
              <a:solidFill>
                <a:schemeClr val="lt2"/>
              </a:solidFill>
              <a:latin typeface="Tahoma"/>
              <a:ea typeface="Tahoma"/>
              <a:cs typeface="Tahoma"/>
              <a:sym typeface="Tahoma"/>
            </a:endParaRPr>
          </a:p>
        </p:txBody>
      </p:sp>
      <p:sp>
        <p:nvSpPr>
          <p:cNvPr id="1705" name="Google Shape;1705;p213"/>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TAM Claims Drill-Down Links</a:t>
            </a:r>
            <a:endParaRPr/>
          </a:p>
        </p:txBody>
      </p:sp>
      <p:sp>
        <p:nvSpPr>
          <p:cNvPr id="1706" name="Google Shape;1706;p213"/>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707" name="Google Shape;1707;p213"/>
          <p:cNvPicPr preferRelativeResize="0"/>
          <p:nvPr/>
        </p:nvPicPr>
        <p:blipFill>
          <a:blip r:embed="rId3">
            <a:alphaModFix/>
          </a:blip>
          <a:stretch>
            <a:fillRect/>
          </a:stretch>
        </p:blipFill>
        <p:spPr>
          <a:xfrm>
            <a:off x="710713" y="1055219"/>
            <a:ext cx="7722580" cy="3633206"/>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711"/>
        <p:cNvGrpSpPr/>
        <p:nvPr/>
      </p:nvGrpSpPr>
      <p:grpSpPr>
        <a:xfrm>
          <a:off x="0" y="0"/>
          <a:ext cx="0" cy="0"/>
          <a:chOff x="0" y="0"/>
          <a:chExt cx="0" cy="0"/>
        </a:xfrm>
      </p:grpSpPr>
      <p:sp>
        <p:nvSpPr>
          <p:cNvPr id="1712" name="Google Shape;1712;p214"/>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172</a:t>
            </a:fld>
            <a:endParaRPr sz="1000" b="0">
              <a:solidFill>
                <a:schemeClr val="lt2"/>
              </a:solidFill>
              <a:latin typeface="Tahoma"/>
              <a:ea typeface="Tahoma"/>
              <a:cs typeface="Tahoma"/>
              <a:sym typeface="Tahoma"/>
            </a:endParaRPr>
          </a:p>
        </p:txBody>
      </p:sp>
      <p:sp>
        <p:nvSpPr>
          <p:cNvPr id="1713" name="Google Shape;1713;p214"/>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Process Review</a:t>
            </a:r>
            <a:endParaRPr/>
          </a:p>
        </p:txBody>
      </p:sp>
      <p:sp>
        <p:nvSpPr>
          <p:cNvPr id="1714" name="Google Shape;1714;p214"/>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715" name="Google Shape;1715;p214"/>
          <p:cNvPicPr preferRelativeResize="0"/>
          <p:nvPr/>
        </p:nvPicPr>
        <p:blipFill rotWithShape="1">
          <a:blip r:embed="rId3">
            <a:alphaModFix/>
          </a:blip>
          <a:srcRect/>
          <a:stretch/>
        </p:blipFill>
        <p:spPr>
          <a:xfrm>
            <a:off x="1423988" y="912822"/>
            <a:ext cx="4720827" cy="3800475"/>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720"/>
        <p:cNvGrpSpPr/>
        <p:nvPr/>
      </p:nvGrpSpPr>
      <p:grpSpPr>
        <a:xfrm>
          <a:off x="0" y="0"/>
          <a:ext cx="0" cy="0"/>
          <a:chOff x="0" y="0"/>
          <a:chExt cx="0" cy="0"/>
        </a:xfrm>
      </p:grpSpPr>
      <p:sp>
        <p:nvSpPr>
          <p:cNvPr id="1721" name="Google Shape;1721;p215"/>
          <p:cNvSpPr txBox="1">
            <a:spLocks noGrp="1"/>
          </p:cNvSpPr>
          <p:nvPr>
            <p:ph type="title"/>
          </p:nvPr>
        </p:nvSpPr>
        <p:spPr>
          <a:xfrm>
            <a:off x="455243" y="1472750"/>
            <a:ext cx="8229600" cy="456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TAM </a:t>
            </a:r>
            <a:r>
              <a:rPr lang="en">
                <a:latin typeface="Century Gothic"/>
                <a:ea typeface="Century Gothic"/>
                <a:cs typeface="Century Gothic"/>
                <a:sym typeface="Century Gothic"/>
              </a:rPr>
              <a:t>Indirect Sales: Electronic Load</a:t>
            </a:r>
            <a:endParaRPr/>
          </a:p>
        </p:txBody>
      </p:sp>
      <p:sp>
        <p:nvSpPr>
          <p:cNvPr id="1722" name="Google Shape;1722;p215"/>
          <p:cNvSpPr txBox="1">
            <a:spLocks noGrp="1"/>
          </p:cNvSpPr>
          <p:nvPr>
            <p:ph type="body" idx="2"/>
          </p:nvPr>
        </p:nvSpPr>
        <p:spPr>
          <a:xfrm>
            <a:off x="455243" y="1231964"/>
            <a:ext cx="8229600" cy="241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Font typeface="Century Gothic"/>
              <a:buNone/>
            </a:pPr>
            <a:r>
              <a:rPr lang="en"/>
              <a:t>Trade Activity Management</a:t>
            </a:r>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726"/>
        <p:cNvGrpSpPr/>
        <p:nvPr/>
      </p:nvGrpSpPr>
      <p:grpSpPr>
        <a:xfrm>
          <a:off x="0" y="0"/>
          <a:ext cx="0" cy="0"/>
          <a:chOff x="0" y="0"/>
          <a:chExt cx="0" cy="0"/>
        </a:xfrm>
      </p:grpSpPr>
      <p:sp>
        <p:nvSpPr>
          <p:cNvPr id="1727" name="Google Shape;1727;p216"/>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174</a:t>
            </a:fld>
            <a:endParaRPr sz="1000" b="0">
              <a:solidFill>
                <a:schemeClr val="lt2"/>
              </a:solidFill>
              <a:latin typeface="Tahoma"/>
              <a:ea typeface="Tahoma"/>
              <a:cs typeface="Tahoma"/>
              <a:sym typeface="Tahoma"/>
            </a:endParaRPr>
          </a:p>
        </p:txBody>
      </p:sp>
      <p:sp>
        <p:nvSpPr>
          <p:cNvPr id="1728" name="Google Shape;1728;p216"/>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TAM Indirect Sales</a:t>
            </a:r>
            <a:endParaRPr/>
          </a:p>
        </p:txBody>
      </p:sp>
      <p:sp>
        <p:nvSpPr>
          <p:cNvPr id="1729" name="Google Shape;1729;p216"/>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There are two ways of creating TAM Indirect Sales records: </a:t>
            </a:r>
            <a:endParaRPr/>
          </a:p>
          <a:p>
            <a:pPr marL="742950" lvl="1" indent="-285750" algn="l" rtl="0">
              <a:spcBef>
                <a:spcPts val="480"/>
              </a:spcBef>
              <a:spcAft>
                <a:spcPts val="0"/>
              </a:spcAft>
              <a:buSzPts val="2400"/>
              <a:buChar char="–"/>
            </a:pPr>
            <a:r>
              <a:rPr lang="en"/>
              <a:t>Manually, using TAM Indirect Sales</a:t>
            </a:r>
            <a:endParaRPr/>
          </a:p>
          <a:p>
            <a:pPr marL="742950" lvl="1" indent="-285750" algn="l" rtl="0">
              <a:spcBef>
                <a:spcPts val="480"/>
              </a:spcBef>
              <a:spcAft>
                <a:spcPts val="0"/>
              </a:spcAft>
              <a:buSzPts val="2400"/>
              <a:buChar char="–"/>
            </a:pPr>
            <a:r>
              <a:rPr lang="en" b="1"/>
              <a:t>Electronic load</a:t>
            </a:r>
            <a:r>
              <a:rPr lang="en"/>
              <a:t>, using Import</a:t>
            </a:r>
            <a:endParaRPr/>
          </a:p>
          <a:p>
            <a:pPr marL="342900" lvl="0" indent="-165100" algn="l" rtl="0">
              <a:spcBef>
                <a:spcPts val="560"/>
              </a:spcBef>
              <a:spcAft>
                <a:spcPts val="0"/>
              </a:spcAft>
              <a:buSzPts val="2800"/>
              <a:buNone/>
            </a:pPr>
            <a:endParaRPr/>
          </a:p>
          <a:p>
            <a:pPr marL="342900" lvl="0" indent="-165100" algn="l" rtl="0">
              <a:spcBef>
                <a:spcPts val="560"/>
              </a:spcBef>
              <a:spcAft>
                <a:spcPts val="0"/>
              </a:spcAft>
              <a:buSzPts val="2800"/>
              <a:buNone/>
            </a:pPr>
            <a:endParaRPr/>
          </a:p>
        </p:txBody>
      </p:sp>
      <p:sp>
        <p:nvSpPr>
          <p:cNvPr id="1730" name="Google Shape;1730;p216"/>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5" name="Google Shape;1735;p217"/>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175</a:t>
            </a:fld>
            <a:endParaRPr sz="1000" b="0">
              <a:solidFill>
                <a:schemeClr val="lt2"/>
              </a:solidFill>
              <a:latin typeface="Tahoma"/>
              <a:ea typeface="Tahoma"/>
              <a:cs typeface="Tahoma"/>
              <a:sym typeface="Tahoma"/>
            </a:endParaRPr>
          </a:p>
        </p:txBody>
      </p:sp>
      <p:sp>
        <p:nvSpPr>
          <p:cNvPr id="1736" name="Google Shape;1736;p217"/>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TAM Indirect Sales - Import</a:t>
            </a:r>
            <a:endParaRPr/>
          </a:p>
        </p:txBody>
      </p:sp>
      <p:sp>
        <p:nvSpPr>
          <p:cNvPr id="1737" name="Google Shape;1737;p217"/>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None/>
            </a:pPr>
            <a:endParaRPr/>
          </a:p>
          <a:p>
            <a:pPr marL="342900" lvl="0" indent="-165100" algn="l" rtl="0">
              <a:spcBef>
                <a:spcPts val="560"/>
              </a:spcBef>
              <a:spcAft>
                <a:spcPts val="0"/>
              </a:spcAft>
              <a:buSzPts val="2800"/>
              <a:buNone/>
            </a:pPr>
            <a:endParaRPr/>
          </a:p>
        </p:txBody>
      </p:sp>
      <p:sp>
        <p:nvSpPr>
          <p:cNvPr id="1738" name="Google Shape;1738;p217"/>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739" name="Google Shape;1739;p217"/>
          <p:cNvPicPr preferRelativeResize="0"/>
          <p:nvPr/>
        </p:nvPicPr>
        <p:blipFill>
          <a:blip r:embed="rId3">
            <a:alphaModFix/>
          </a:blip>
          <a:stretch>
            <a:fillRect/>
          </a:stretch>
        </p:blipFill>
        <p:spPr>
          <a:xfrm>
            <a:off x="974000" y="1336047"/>
            <a:ext cx="6451575" cy="3045200"/>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1744" name="Google Shape;1744;p218"/>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176</a:t>
            </a:fld>
            <a:endParaRPr sz="1000" b="0">
              <a:solidFill>
                <a:schemeClr val="lt2"/>
              </a:solidFill>
              <a:latin typeface="Tahoma"/>
              <a:ea typeface="Tahoma"/>
              <a:cs typeface="Tahoma"/>
              <a:sym typeface="Tahoma"/>
            </a:endParaRPr>
          </a:p>
        </p:txBody>
      </p:sp>
      <p:sp>
        <p:nvSpPr>
          <p:cNvPr id="1745" name="Google Shape;1745;p218"/>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Hands-On Exercises</a:t>
            </a:r>
            <a:endParaRPr/>
          </a:p>
        </p:txBody>
      </p:sp>
      <p:sp>
        <p:nvSpPr>
          <p:cNvPr id="1746" name="Google Shape;1746;p218"/>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
              <a:t>Upon finishing the TAM Contracts portion of this training guide, complete the TAM Contracts Exercises PDF.</a:t>
            </a:r>
            <a:endParaRPr/>
          </a:p>
        </p:txBody>
      </p:sp>
      <p:sp>
        <p:nvSpPr>
          <p:cNvPr id="1747" name="Google Shape;1747;p218"/>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1748" name="Google Shape;1748;p218"/>
          <p:cNvPicPr preferRelativeResize="0"/>
          <p:nvPr/>
        </p:nvPicPr>
        <p:blipFill>
          <a:blip r:embed="rId3">
            <a:alphaModFix/>
          </a:blip>
          <a:stretch>
            <a:fillRect/>
          </a:stretch>
        </p:blipFill>
        <p:spPr>
          <a:xfrm>
            <a:off x="2645137" y="1807750"/>
            <a:ext cx="3853725" cy="2923050"/>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Requires="p14">
      <p:transition p14:dur="25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60"/>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18</a:t>
            </a:fld>
            <a:endParaRPr sz="1000" b="0">
              <a:solidFill>
                <a:schemeClr val="lt2"/>
              </a:solidFill>
              <a:latin typeface="Tahoma"/>
              <a:ea typeface="Tahoma"/>
              <a:cs typeface="Tahoma"/>
              <a:sym typeface="Tahoma"/>
            </a:endParaRPr>
          </a:p>
        </p:txBody>
      </p:sp>
      <p:sp>
        <p:nvSpPr>
          <p:cNvPr id="381" name="Google Shape;381;p60"/>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Immediate Discounts - Price Lists Creation</a:t>
            </a:r>
            <a:endParaRPr/>
          </a:p>
        </p:txBody>
      </p:sp>
      <p:sp>
        <p:nvSpPr>
          <p:cNvPr id="382" name="Google Shape;382;p60"/>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2000"/>
              <a:buFont typeface="Arial"/>
              <a:buNone/>
            </a:pPr>
            <a:r>
              <a:rPr lang="en">
                <a:solidFill>
                  <a:schemeClr val="dk1"/>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383" name="Google Shape;383;p60"/>
          <p:cNvPicPr preferRelativeResize="0"/>
          <p:nvPr/>
        </p:nvPicPr>
        <p:blipFill>
          <a:blip r:embed="rId3">
            <a:alphaModFix/>
          </a:blip>
          <a:stretch>
            <a:fillRect/>
          </a:stretch>
        </p:blipFill>
        <p:spPr>
          <a:xfrm>
            <a:off x="659950" y="1073149"/>
            <a:ext cx="4924975" cy="2723350"/>
          </a:xfrm>
          <a:prstGeom prst="rect">
            <a:avLst/>
          </a:prstGeom>
          <a:noFill/>
          <a:ln>
            <a:noFill/>
          </a:ln>
        </p:spPr>
      </p:pic>
      <p:pic>
        <p:nvPicPr>
          <p:cNvPr id="384" name="Google Shape;384;p60"/>
          <p:cNvPicPr preferRelativeResize="0"/>
          <p:nvPr/>
        </p:nvPicPr>
        <p:blipFill>
          <a:blip r:embed="rId4">
            <a:alphaModFix/>
          </a:blip>
          <a:stretch>
            <a:fillRect/>
          </a:stretch>
        </p:blipFill>
        <p:spPr>
          <a:xfrm>
            <a:off x="4173050" y="1740549"/>
            <a:ext cx="3405474" cy="2888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1"/>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19</a:t>
            </a:fld>
            <a:endParaRPr sz="1000" b="0">
              <a:solidFill>
                <a:schemeClr val="lt2"/>
              </a:solidFill>
              <a:latin typeface="Tahoma"/>
              <a:ea typeface="Tahoma"/>
              <a:cs typeface="Tahoma"/>
              <a:sym typeface="Tahoma"/>
            </a:endParaRPr>
          </a:p>
        </p:txBody>
      </p:sp>
      <p:sp>
        <p:nvSpPr>
          <p:cNvPr id="391" name="Google Shape;391;p61"/>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Pricing Enhancements</a:t>
            </a:r>
            <a:endParaRPr/>
          </a:p>
        </p:txBody>
      </p:sp>
      <p:sp>
        <p:nvSpPr>
          <p:cNvPr id="392" name="Google Shape;392;p61"/>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2000"/>
              <a:buFont typeface="Arial"/>
              <a:buNone/>
            </a:pPr>
            <a:r>
              <a:rPr lang="en">
                <a:solidFill>
                  <a:schemeClr val="dk1"/>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sp>
        <p:nvSpPr>
          <p:cNvPr id="393" name="Google Shape;393;p61"/>
          <p:cNvSpPr txBox="1"/>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0000"/>
              </a:lnSpc>
              <a:spcBef>
                <a:spcPts val="0"/>
              </a:spcBef>
              <a:spcAft>
                <a:spcPts val="0"/>
              </a:spcAft>
              <a:buClr>
                <a:schemeClr val="accent6"/>
              </a:buClr>
              <a:buSzPts val="2800"/>
              <a:buFont typeface="Arial"/>
              <a:buChar char="•"/>
            </a:pPr>
            <a:r>
              <a:rPr lang="en" sz="2800">
                <a:solidFill>
                  <a:srgbClr val="4E4E4E"/>
                </a:solidFill>
                <a:latin typeface="Century Gothic"/>
                <a:ea typeface="Century Gothic"/>
                <a:cs typeface="Century Gothic"/>
                <a:sym typeface="Century Gothic"/>
              </a:rPr>
              <a:t>Ship Date</a:t>
            </a:r>
            <a:endParaRPr/>
          </a:p>
          <a:p>
            <a:pPr marL="342900" marR="0" lvl="0" indent="-342900" algn="l" rtl="0">
              <a:lnSpc>
                <a:spcPct val="100000"/>
              </a:lnSpc>
              <a:spcBef>
                <a:spcPts val="560"/>
              </a:spcBef>
              <a:spcAft>
                <a:spcPts val="0"/>
              </a:spcAft>
              <a:buClr>
                <a:schemeClr val="accent6"/>
              </a:buClr>
              <a:buSzPts val="2800"/>
              <a:buFont typeface="Arial"/>
              <a:buChar char="•"/>
            </a:pPr>
            <a:r>
              <a:rPr lang="en" sz="2800" b="0" i="0" u="none" strike="noStrike" cap="none">
                <a:solidFill>
                  <a:srgbClr val="4E4E4E"/>
                </a:solidFill>
                <a:latin typeface="Century Gothic"/>
                <a:ea typeface="Century Gothic"/>
                <a:cs typeface="Century Gothic"/>
                <a:sym typeface="Century Gothic"/>
              </a:rPr>
              <a:t>Max Orders</a:t>
            </a:r>
            <a:endParaRPr/>
          </a:p>
          <a:p>
            <a:pPr marL="342900" marR="0" lvl="0" indent="-342900" algn="l" rtl="0">
              <a:lnSpc>
                <a:spcPct val="100000"/>
              </a:lnSpc>
              <a:spcBef>
                <a:spcPts val="560"/>
              </a:spcBef>
              <a:spcAft>
                <a:spcPts val="0"/>
              </a:spcAft>
              <a:buClr>
                <a:schemeClr val="accent6"/>
              </a:buClr>
              <a:buSzPts val="2800"/>
              <a:buFont typeface="Arial"/>
              <a:buChar char="•"/>
            </a:pPr>
            <a:r>
              <a:rPr lang="en" sz="2800">
                <a:solidFill>
                  <a:srgbClr val="4E4E4E"/>
                </a:solidFill>
                <a:latin typeface="Century Gothic"/>
                <a:ea typeface="Century Gothic"/>
                <a:cs typeface="Century Gothic"/>
                <a:sym typeface="Century Gothic"/>
              </a:rPr>
              <a:t>Override</a:t>
            </a:r>
            <a:endParaRPr/>
          </a:p>
          <a:p>
            <a:pPr marL="342900" marR="0" lvl="0" indent="-342900" algn="l" rtl="0">
              <a:lnSpc>
                <a:spcPct val="100000"/>
              </a:lnSpc>
              <a:spcBef>
                <a:spcPts val="560"/>
              </a:spcBef>
              <a:spcAft>
                <a:spcPts val="0"/>
              </a:spcAft>
              <a:buClr>
                <a:schemeClr val="accent6"/>
              </a:buClr>
              <a:buSzPts val="2800"/>
              <a:buFont typeface="Arial"/>
              <a:buChar char="•"/>
            </a:pPr>
            <a:r>
              <a:rPr lang="en" sz="2800" b="0" i="0" u="none" strike="noStrike" cap="none">
                <a:solidFill>
                  <a:srgbClr val="4E4E4E"/>
                </a:solidFill>
                <a:latin typeface="Century Gothic"/>
                <a:ea typeface="Century Gothic"/>
                <a:cs typeface="Century Gothic"/>
                <a:sym typeface="Century Gothic"/>
              </a:rPr>
              <a:t>Break Category</a:t>
            </a:r>
            <a:endParaRPr/>
          </a:p>
          <a:p>
            <a:pPr marL="342900" marR="0" lvl="0" indent="-165100" algn="l" rtl="0">
              <a:lnSpc>
                <a:spcPct val="100000"/>
              </a:lnSpc>
              <a:spcBef>
                <a:spcPts val="560"/>
              </a:spcBef>
              <a:spcAft>
                <a:spcPts val="0"/>
              </a:spcAft>
              <a:buClr>
                <a:schemeClr val="accent6"/>
              </a:buClr>
              <a:buSzPts val="2800"/>
              <a:buFont typeface="Arial"/>
              <a:buNone/>
            </a:pPr>
            <a:endParaRPr sz="2800" b="0" i="0" u="none" strike="noStrike" cap="none">
              <a:solidFill>
                <a:srgbClr val="4E4E4E"/>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4"/>
          <p:cNvSpPr txBox="1">
            <a:spLocks noGrp="1"/>
          </p:cNvSpPr>
          <p:nvPr>
            <p:ph type="body" idx="2"/>
          </p:nvPr>
        </p:nvSpPr>
        <p:spPr>
          <a:xfrm>
            <a:off x="210000" y="93150"/>
            <a:ext cx="8494500" cy="47613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300"/>
              </a:spcBef>
              <a:spcAft>
                <a:spcPts val="0"/>
              </a:spcAft>
              <a:buNone/>
            </a:pPr>
            <a:r>
              <a:rPr lang="en" sz="1100">
                <a:solidFill>
                  <a:srgbClr val="141414"/>
                </a:solidFill>
              </a:rPr>
              <a:t>This document contains proprietary information that is protected by copyright and other intellectual property laws. No part of this document may be reproduced, translated, or modified without the prior written consent of QAD Inc. The information contained in this document is subject to change without notice.</a:t>
            </a:r>
            <a:endParaRPr sz="1100">
              <a:solidFill>
                <a:srgbClr val="141414"/>
              </a:solidFill>
            </a:endParaRPr>
          </a:p>
          <a:p>
            <a:pPr marL="0" lvl="0" indent="0" algn="l" rtl="0">
              <a:lnSpc>
                <a:spcPct val="115000"/>
              </a:lnSpc>
              <a:spcBef>
                <a:spcPts val="300"/>
              </a:spcBef>
              <a:spcAft>
                <a:spcPts val="0"/>
              </a:spcAft>
              <a:buClr>
                <a:schemeClr val="dk1"/>
              </a:buClr>
              <a:buSzPts val="1100"/>
              <a:buFont typeface="Arial"/>
              <a:buNone/>
            </a:pPr>
            <a:endParaRPr sz="1100">
              <a:solidFill>
                <a:srgbClr val="141414"/>
              </a:solidFill>
            </a:endParaRPr>
          </a:p>
          <a:p>
            <a:pPr marL="0" lvl="0" indent="0" algn="l" rtl="0">
              <a:lnSpc>
                <a:spcPct val="115000"/>
              </a:lnSpc>
              <a:spcBef>
                <a:spcPts val="300"/>
              </a:spcBef>
              <a:spcAft>
                <a:spcPts val="0"/>
              </a:spcAft>
              <a:buNone/>
            </a:pPr>
            <a:r>
              <a:rPr lang="en" sz="1100">
                <a:solidFill>
                  <a:srgbClr val="141414"/>
                </a:solidFill>
              </a:rPr>
              <a:t>QAD Inc. provides this material as is and makes no warranty of any kind, expressed or implied, including, but not limited to, the implied warranties of merchantability and fitness for a particular purpose. QAD Inc. shall not be liable for errors contained herein or for incidental or consequential damages (including lost profits) in connection with the furnishing, performance, or use of this material whether based on warranty, contract, or other legal theory.</a:t>
            </a:r>
            <a:endParaRPr sz="1100">
              <a:solidFill>
                <a:srgbClr val="141414"/>
              </a:solidFill>
            </a:endParaRPr>
          </a:p>
          <a:p>
            <a:pPr marL="0" lvl="0" indent="0" algn="l" rtl="0">
              <a:lnSpc>
                <a:spcPct val="115000"/>
              </a:lnSpc>
              <a:spcBef>
                <a:spcPts val="300"/>
              </a:spcBef>
              <a:spcAft>
                <a:spcPts val="0"/>
              </a:spcAft>
              <a:buClr>
                <a:schemeClr val="dk1"/>
              </a:buClr>
              <a:buSzPts val="1100"/>
              <a:buFont typeface="Arial"/>
              <a:buNone/>
            </a:pPr>
            <a:endParaRPr sz="1100">
              <a:solidFill>
                <a:srgbClr val="141414"/>
              </a:solidFill>
            </a:endParaRPr>
          </a:p>
          <a:p>
            <a:pPr marL="0" lvl="0" indent="0" algn="l" rtl="0">
              <a:lnSpc>
                <a:spcPct val="115000"/>
              </a:lnSpc>
              <a:spcBef>
                <a:spcPts val="300"/>
              </a:spcBef>
              <a:spcAft>
                <a:spcPts val="0"/>
              </a:spcAft>
              <a:buClr>
                <a:schemeClr val="dk1"/>
              </a:buClr>
              <a:buSzPts val="1100"/>
              <a:buFont typeface="Arial"/>
              <a:buNone/>
            </a:pPr>
            <a:r>
              <a:rPr lang="en" sz="1100">
                <a:solidFill>
                  <a:srgbClr val="141414"/>
                </a:solidFill>
              </a:rPr>
              <a:t>QAD and MFG/PRO are registered trademarks of QAD Inc. The QAD logo is a trademark of QAD Inc.</a:t>
            </a:r>
            <a:endParaRPr sz="1100">
              <a:solidFill>
                <a:srgbClr val="141414"/>
              </a:solidFill>
            </a:endParaRPr>
          </a:p>
          <a:p>
            <a:pPr marL="0" lvl="0" indent="0" algn="l" rtl="0">
              <a:lnSpc>
                <a:spcPct val="115000"/>
              </a:lnSpc>
              <a:spcBef>
                <a:spcPts val="300"/>
              </a:spcBef>
              <a:spcAft>
                <a:spcPts val="0"/>
              </a:spcAft>
              <a:buNone/>
            </a:pPr>
            <a:r>
              <a:rPr lang="en" sz="1100">
                <a:solidFill>
                  <a:srgbClr val="141414"/>
                </a:solidFill>
              </a:rPr>
              <a:t>Designations used by other companies to distinguish their products are often claimed as trademarks. In this document, the product names appear in initial capital or all capital letters. Contact the appropriate companies for more information regarding trademarks and registration.</a:t>
            </a:r>
            <a:endParaRPr sz="1100">
              <a:solidFill>
                <a:srgbClr val="141414"/>
              </a:solidFill>
            </a:endParaRPr>
          </a:p>
          <a:p>
            <a:pPr marL="0" lvl="0" indent="0" algn="l" rtl="0">
              <a:lnSpc>
                <a:spcPct val="115000"/>
              </a:lnSpc>
              <a:spcBef>
                <a:spcPts val="300"/>
              </a:spcBef>
              <a:spcAft>
                <a:spcPts val="0"/>
              </a:spcAft>
              <a:buClr>
                <a:schemeClr val="dk1"/>
              </a:buClr>
              <a:buSzPts val="1100"/>
              <a:buFont typeface="Arial"/>
              <a:buNone/>
            </a:pPr>
            <a:endParaRPr sz="1100">
              <a:solidFill>
                <a:srgbClr val="141414"/>
              </a:solidFill>
            </a:endParaRPr>
          </a:p>
          <a:p>
            <a:pPr marL="0" lvl="0" indent="0" algn="l" rtl="0">
              <a:lnSpc>
                <a:spcPct val="115000"/>
              </a:lnSpc>
              <a:spcBef>
                <a:spcPts val="300"/>
              </a:spcBef>
              <a:spcAft>
                <a:spcPts val="0"/>
              </a:spcAft>
              <a:buNone/>
            </a:pPr>
            <a:r>
              <a:rPr lang="en" sz="1100">
                <a:solidFill>
                  <a:srgbClr val="141414"/>
                </a:solidFill>
              </a:rPr>
              <a:t>Copyright © 2021 by QAD Inc.</a:t>
            </a:r>
            <a:endParaRPr sz="1100">
              <a:solidFill>
                <a:srgbClr val="141414"/>
              </a:solidFill>
            </a:endParaRPr>
          </a:p>
          <a:p>
            <a:pPr marL="0" lvl="0" indent="0" algn="l" rtl="0">
              <a:lnSpc>
                <a:spcPct val="115000"/>
              </a:lnSpc>
              <a:spcBef>
                <a:spcPts val="300"/>
              </a:spcBef>
              <a:spcAft>
                <a:spcPts val="0"/>
              </a:spcAft>
              <a:buClr>
                <a:schemeClr val="dk1"/>
              </a:buClr>
              <a:buSzPts val="1100"/>
              <a:buFont typeface="Arial"/>
              <a:buNone/>
            </a:pPr>
            <a:endParaRPr sz="1100">
              <a:solidFill>
                <a:srgbClr val="141414"/>
              </a:solidFill>
            </a:endParaRPr>
          </a:p>
          <a:p>
            <a:pPr marL="0" lvl="0" indent="0" algn="l" rtl="0">
              <a:lnSpc>
                <a:spcPct val="115000"/>
              </a:lnSpc>
              <a:spcBef>
                <a:spcPts val="300"/>
              </a:spcBef>
              <a:spcAft>
                <a:spcPts val="0"/>
              </a:spcAft>
              <a:buClr>
                <a:schemeClr val="dk1"/>
              </a:buClr>
              <a:buSzPts val="1100"/>
              <a:buFont typeface="Arial"/>
              <a:buNone/>
            </a:pPr>
            <a:r>
              <a:rPr lang="en" sz="1100">
                <a:solidFill>
                  <a:srgbClr val="141414"/>
                </a:solidFill>
              </a:rPr>
              <a:t>QAD Inc.</a:t>
            </a:r>
            <a:endParaRPr sz="1100">
              <a:solidFill>
                <a:srgbClr val="141414"/>
              </a:solidFill>
            </a:endParaRPr>
          </a:p>
          <a:p>
            <a:pPr marL="0" lvl="0" indent="0" algn="l" rtl="0">
              <a:lnSpc>
                <a:spcPct val="115000"/>
              </a:lnSpc>
              <a:spcBef>
                <a:spcPts val="300"/>
              </a:spcBef>
              <a:spcAft>
                <a:spcPts val="0"/>
              </a:spcAft>
              <a:buClr>
                <a:schemeClr val="dk1"/>
              </a:buClr>
              <a:buSzPts val="1100"/>
              <a:buFont typeface="Arial"/>
              <a:buNone/>
            </a:pPr>
            <a:r>
              <a:rPr lang="en" sz="1100">
                <a:solidFill>
                  <a:srgbClr val="141414"/>
                </a:solidFill>
              </a:rPr>
              <a:t>100 Innovation Place</a:t>
            </a:r>
            <a:endParaRPr sz="1100">
              <a:solidFill>
                <a:srgbClr val="141414"/>
              </a:solidFill>
            </a:endParaRPr>
          </a:p>
          <a:p>
            <a:pPr marL="0" lvl="0" indent="0" algn="l" rtl="0">
              <a:lnSpc>
                <a:spcPct val="115000"/>
              </a:lnSpc>
              <a:spcBef>
                <a:spcPts val="300"/>
              </a:spcBef>
              <a:spcAft>
                <a:spcPts val="0"/>
              </a:spcAft>
              <a:buClr>
                <a:schemeClr val="dk1"/>
              </a:buClr>
              <a:buSzPts val="1100"/>
              <a:buFont typeface="Arial"/>
              <a:buNone/>
            </a:pPr>
            <a:r>
              <a:rPr lang="en" sz="1100">
                <a:solidFill>
                  <a:srgbClr val="141414"/>
                </a:solidFill>
              </a:rPr>
              <a:t>Santa Barbara, California 93108</a:t>
            </a:r>
            <a:endParaRPr sz="1100">
              <a:solidFill>
                <a:srgbClr val="141414"/>
              </a:solidFill>
            </a:endParaRPr>
          </a:p>
          <a:p>
            <a:pPr marL="0" lvl="0" indent="0" algn="l" rtl="0">
              <a:lnSpc>
                <a:spcPct val="115000"/>
              </a:lnSpc>
              <a:spcBef>
                <a:spcPts val="300"/>
              </a:spcBef>
              <a:spcAft>
                <a:spcPts val="0"/>
              </a:spcAft>
              <a:buClr>
                <a:schemeClr val="dk1"/>
              </a:buClr>
              <a:buSzPts val="1100"/>
              <a:buFont typeface="Arial"/>
              <a:buNone/>
            </a:pPr>
            <a:r>
              <a:rPr lang="en" sz="1100">
                <a:solidFill>
                  <a:srgbClr val="141414"/>
                </a:solidFill>
              </a:rPr>
              <a:t>Phone (805) 684-6614</a:t>
            </a:r>
            <a:endParaRPr sz="1100">
              <a:solidFill>
                <a:srgbClr val="141414"/>
              </a:solidFill>
            </a:endParaRPr>
          </a:p>
          <a:p>
            <a:pPr marL="0" lvl="0" indent="0" algn="l" rtl="0">
              <a:lnSpc>
                <a:spcPct val="115000"/>
              </a:lnSpc>
              <a:spcBef>
                <a:spcPts val="300"/>
              </a:spcBef>
              <a:spcAft>
                <a:spcPts val="0"/>
              </a:spcAft>
              <a:buClr>
                <a:schemeClr val="dk1"/>
              </a:buClr>
              <a:buSzPts val="1100"/>
              <a:buFont typeface="Arial"/>
              <a:buNone/>
            </a:pPr>
            <a:r>
              <a:rPr lang="en" sz="1100">
                <a:solidFill>
                  <a:srgbClr val="141414"/>
                </a:solidFill>
              </a:rPr>
              <a:t>Fax (805) 684-1890</a:t>
            </a:r>
            <a:endParaRPr sz="1100">
              <a:solidFill>
                <a:srgbClr val="141414"/>
              </a:solidFill>
            </a:endParaRPr>
          </a:p>
          <a:p>
            <a:pPr marL="0" lvl="0" indent="0" algn="l" rtl="0">
              <a:lnSpc>
                <a:spcPct val="115000"/>
              </a:lnSpc>
              <a:spcBef>
                <a:spcPts val="300"/>
              </a:spcBef>
              <a:spcAft>
                <a:spcPts val="0"/>
              </a:spcAft>
              <a:buClr>
                <a:schemeClr val="dk1"/>
              </a:buClr>
              <a:buSzPts val="1100"/>
              <a:buFont typeface="Arial"/>
              <a:buNone/>
            </a:pPr>
            <a:r>
              <a:rPr lang="en" sz="1100">
                <a:solidFill>
                  <a:srgbClr val="141414"/>
                </a:solidFill>
              </a:rPr>
              <a:t>http://www.qad.com</a:t>
            </a:r>
            <a:endParaRPr sz="1100">
              <a:solidFill>
                <a:srgbClr val="141414"/>
              </a:solidFill>
            </a:endParaRPr>
          </a:p>
          <a:p>
            <a:pPr marL="0" lvl="0" indent="0" algn="l" rtl="0">
              <a:lnSpc>
                <a:spcPct val="115000"/>
              </a:lnSpc>
              <a:spcBef>
                <a:spcPts val="0"/>
              </a:spcBef>
              <a:spcAft>
                <a:spcPts val="0"/>
              </a:spcAft>
              <a:buNone/>
            </a:pPr>
            <a:endParaRPr/>
          </a:p>
          <a:p>
            <a:pPr marL="0" lvl="0" indent="0" algn="l" rtl="0">
              <a:lnSpc>
                <a:spcPct val="95000"/>
              </a:lnSpc>
              <a:spcBef>
                <a:spcPts val="1600"/>
              </a:spcBef>
              <a:spcAft>
                <a:spcPts val="0"/>
              </a:spcAft>
              <a:buSzPts val="21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2"/>
          <p:cNvSpPr txBox="1">
            <a:spLocks noGrp="1"/>
          </p:cNvSpPr>
          <p:nvPr>
            <p:ph type="ctrTitle"/>
          </p:nvPr>
        </p:nvSpPr>
        <p:spPr>
          <a:xfrm>
            <a:off x="314325" y="2331720"/>
            <a:ext cx="6886500" cy="10287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400"/>
              <a:buNone/>
            </a:pPr>
            <a:r>
              <a:rPr lang="en"/>
              <a:t>TAM Foundation Overview</a:t>
            </a:r>
            <a:endParaRPr/>
          </a:p>
        </p:txBody>
      </p:sp>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Requires="p14">
      <p:transition p14:dur="250">
        <p:fade thruBlk="1"/>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63"/>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21</a:t>
            </a:fld>
            <a:endParaRPr sz="1000" b="0">
              <a:solidFill>
                <a:schemeClr val="lt2"/>
              </a:solidFill>
              <a:latin typeface="Tahoma"/>
              <a:ea typeface="Tahoma"/>
              <a:cs typeface="Tahoma"/>
              <a:sym typeface="Tahoma"/>
            </a:endParaRPr>
          </a:p>
        </p:txBody>
      </p:sp>
      <p:sp>
        <p:nvSpPr>
          <p:cNvPr id="404" name="Google Shape;404;p63"/>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Foundation Overview</a:t>
            </a:r>
            <a:endParaRPr/>
          </a:p>
        </p:txBody>
      </p:sp>
      <p:sp>
        <p:nvSpPr>
          <p:cNvPr id="405" name="Google Shape;405;p63"/>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457200" lvl="0" indent="-361950" algn="l" rtl="0">
              <a:spcBef>
                <a:spcPts val="0"/>
              </a:spcBef>
              <a:spcAft>
                <a:spcPts val="0"/>
              </a:spcAft>
              <a:buClr>
                <a:srgbClr val="141414"/>
              </a:buClr>
              <a:buSzPts val="2100"/>
              <a:buChar char="•"/>
            </a:pPr>
            <a:r>
              <a:rPr lang="en">
                <a:solidFill>
                  <a:srgbClr val="141414"/>
                </a:solidFill>
              </a:rPr>
              <a:t>Attributes</a:t>
            </a:r>
            <a:endParaRPr>
              <a:solidFill>
                <a:srgbClr val="141414"/>
              </a:solidFill>
            </a:endParaRPr>
          </a:p>
          <a:p>
            <a:pPr marL="457200" lvl="0" indent="-361950" algn="l" rtl="0">
              <a:spcBef>
                <a:spcPts val="0"/>
              </a:spcBef>
              <a:spcAft>
                <a:spcPts val="0"/>
              </a:spcAft>
              <a:buClr>
                <a:srgbClr val="141414"/>
              </a:buClr>
              <a:buSzPts val="2100"/>
              <a:buChar char="•"/>
            </a:pPr>
            <a:r>
              <a:rPr lang="en">
                <a:solidFill>
                  <a:srgbClr val="141414"/>
                </a:solidFill>
              </a:rPr>
              <a:t>Analysis Groups</a:t>
            </a:r>
            <a:endParaRPr>
              <a:solidFill>
                <a:srgbClr val="141414"/>
              </a:solidFill>
            </a:endParaRPr>
          </a:p>
          <a:p>
            <a:pPr marL="457200" lvl="0" indent="-361950" algn="l" rtl="0">
              <a:spcBef>
                <a:spcPts val="0"/>
              </a:spcBef>
              <a:spcAft>
                <a:spcPts val="0"/>
              </a:spcAft>
              <a:buClr>
                <a:srgbClr val="141414"/>
              </a:buClr>
              <a:buSzPts val="2100"/>
              <a:buChar char="•"/>
            </a:pPr>
            <a:r>
              <a:rPr lang="en">
                <a:solidFill>
                  <a:srgbClr val="141414"/>
                </a:solidFill>
                <a:highlight>
                  <a:schemeClr val="lt1"/>
                </a:highlight>
              </a:rPr>
              <a:t>Reason Codes</a:t>
            </a:r>
            <a:endParaRPr>
              <a:solidFill>
                <a:srgbClr val="141414"/>
              </a:solidFill>
              <a:highlight>
                <a:schemeClr val="lt1"/>
              </a:highlight>
            </a:endParaRPr>
          </a:p>
          <a:p>
            <a:pPr marL="457200" lvl="0" indent="-361950" algn="l" rtl="0">
              <a:spcBef>
                <a:spcPts val="0"/>
              </a:spcBef>
              <a:spcAft>
                <a:spcPts val="0"/>
              </a:spcAft>
              <a:buClr>
                <a:srgbClr val="141414"/>
              </a:buClr>
              <a:buSzPts val="2100"/>
              <a:buChar char="•"/>
            </a:pPr>
            <a:r>
              <a:rPr lang="en">
                <a:solidFill>
                  <a:srgbClr val="141414"/>
                </a:solidFill>
              </a:rPr>
              <a:t>TAM Control</a:t>
            </a:r>
            <a:endParaRPr>
              <a:solidFill>
                <a:srgbClr val="141414"/>
              </a:solidFill>
            </a:endParaRPr>
          </a:p>
          <a:p>
            <a:pPr marL="457200" lvl="0" indent="-361950" algn="l" rtl="0">
              <a:spcBef>
                <a:spcPts val="0"/>
              </a:spcBef>
              <a:spcAft>
                <a:spcPts val="0"/>
              </a:spcAft>
              <a:buClr>
                <a:srgbClr val="141414"/>
              </a:buClr>
              <a:buSzPts val="2100"/>
              <a:buChar char="•"/>
            </a:pPr>
            <a:r>
              <a:rPr lang="en">
                <a:solidFill>
                  <a:srgbClr val="141414"/>
                </a:solidFill>
              </a:rPr>
              <a:t>Number Ranges</a:t>
            </a:r>
            <a:endParaRPr>
              <a:solidFill>
                <a:srgbClr val="141414"/>
              </a:solidFill>
            </a:endParaRPr>
          </a:p>
        </p:txBody>
      </p:sp>
      <p:sp>
        <p:nvSpPr>
          <p:cNvPr id="406" name="Google Shape;406;p63"/>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2000"/>
              <a:buFont typeface="Arial"/>
              <a:buNone/>
            </a:pPr>
            <a:r>
              <a:rPr lang="en">
                <a:solidFill>
                  <a:schemeClr val="dk1"/>
                </a:solidFill>
                <a:latin typeface="Century Gothic"/>
                <a:ea typeface="Century Gothic"/>
                <a:cs typeface="Century Gothic"/>
                <a:sym typeface="Century Gothic"/>
              </a:rPr>
              <a:t>Trade Activity Management</a:t>
            </a:r>
            <a:endParaRPr>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4"/>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22</a:t>
            </a:fld>
            <a:endParaRPr sz="1000" b="0">
              <a:solidFill>
                <a:schemeClr val="lt2"/>
              </a:solidFill>
              <a:latin typeface="Tahoma"/>
              <a:ea typeface="Tahoma"/>
              <a:cs typeface="Tahoma"/>
              <a:sym typeface="Tahoma"/>
            </a:endParaRPr>
          </a:p>
        </p:txBody>
      </p:sp>
      <p:sp>
        <p:nvSpPr>
          <p:cNvPr id="412" name="Google Shape;412;p64"/>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Item and Customer Attributes</a:t>
            </a:r>
            <a:endParaRPr/>
          </a:p>
        </p:txBody>
      </p:sp>
      <p:sp>
        <p:nvSpPr>
          <p:cNvPr id="413" name="Google Shape;413;p64"/>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Define attributes using Attribute Definitions</a:t>
            </a:r>
            <a:endParaRPr/>
          </a:p>
          <a:p>
            <a:pPr marL="342900" lvl="0" indent="-342900" algn="l" rtl="0">
              <a:spcBef>
                <a:spcPts val="560"/>
              </a:spcBef>
              <a:spcAft>
                <a:spcPts val="0"/>
              </a:spcAft>
              <a:buSzPts val="2800"/>
              <a:buChar char="•"/>
            </a:pPr>
            <a:r>
              <a:rPr lang="en"/>
              <a:t>Define attribute values (Generalized Codes, Attribute Validations)</a:t>
            </a:r>
            <a:endParaRPr/>
          </a:p>
          <a:p>
            <a:pPr marL="342900" lvl="0" indent="-342900" algn="l" rtl="0">
              <a:spcBef>
                <a:spcPts val="560"/>
              </a:spcBef>
              <a:spcAft>
                <a:spcPts val="0"/>
              </a:spcAft>
              <a:buSzPts val="2800"/>
              <a:buChar char="•"/>
            </a:pPr>
            <a:r>
              <a:rPr lang="en"/>
              <a:t>Attach </a:t>
            </a:r>
            <a:r>
              <a:rPr lang="en" i="1"/>
              <a:t>item</a:t>
            </a:r>
            <a:r>
              <a:rPr lang="en"/>
              <a:t> attributes using Items</a:t>
            </a:r>
            <a:endParaRPr/>
          </a:p>
          <a:p>
            <a:pPr marL="342900" lvl="0" indent="-342900" algn="l" rtl="0">
              <a:spcBef>
                <a:spcPts val="560"/>
              </a:spcBef>
              <a:spcAft>
                <a:spcPts val="0"/>
              </a:spcAft>
              <a:buSzPts val="2800"/>
              <a:buChar char="•"/>
            </a:pPr>
            <a:r>
              <a:rPr lang="en"/>
              <a:t>Attach </a:t>
            </a:r>
            <a:r>
              <a:rPr lang="en" i="1"/>
              <a:t>customer</a:t>
            </a:r>
            <a:r>
              <a:rPr lang="en"/>
              <a:t> attributes using Customers</a:t>
            </a:r>
            <a:endParaRPr/>
          </a:p>
        </p:txBody>
      </p:sp>
      <p:sp>
        <p:nvSpPr>
          <p:cNvPr id="414" name="Google Shape;414;p64"/>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2000"/>
              <a:buFont typeface="Arial"/>
              <a:buNone/>
            </a:pPr>
            <a:r>
              <a:rPr lang="en">
                <a:solidFill>
                  <a:schemeClr val="dk1"/>
                </a:solidFill>
                <a:latin typeface="Century Gothic"/>
                <a:ea typeface="Century Gothic"/>
                <a:cs typeface="Century Gothic"/>
                <a:sym typeface="Century Gothic"/>
              </a:rPr>
              <a:t>Trade Activity Management</a:t>
            </a:r>
            <a:endParaRPr>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5"/>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23</a:t>
            </a:fld>
            <a:endParaRPr sz="1000" b="0">
              <a:solidFill>
                <a:schemeClr val="lt2"/>
              </a:solidFill>
              <a:latin typeface="Tahoma"/>
              <a:ea typeface="Tahoma"/>
              <a:cs typeface="Tahoma"/>
              <a:sym typeface="Tahoma"/>
            </a:endParaRPr>
          </a:p>
        </p:txBody>
      </p:sp>
      <p:sp>
        <p:nvSpPr>
          <p:cNvPr id="420" name="Google Shape;420;p65"/>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dirty="0"/>
              <a:t>Attribute Definitions</a:t>
            </a:r>
            <a:endParaRPr dirty="0"/>
          </a:p>
        </p:txBody>
      </p:sp>
      <p:sp>
        <p:nvSpPr>
          <p:cNvPr id="421" name="Google Shape;421;p65"/>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2000"/>
              <a:buFont typeface="Arial"/>
              <a:buNone/>
            </a:pPr>
            <a:r>
              <a:rPr lang="en">
                <a:solidFill>
                  <a:schemeClr val="dk1"/>
                </a:solidFill>
                <a:latin typeface="Century Gothic"/>
                <a:ea typeface="Century Gothic"/>
                <a:cs typeface="Century Gothic"/>
                <a:sym typeface="Century Gothic"/>
              </a:rPr>
              <a:t>Trade Activity Management</a:t>
            </a:r>
            <a:endParaRPr>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000" b="1">
              <a:solidFill>
                <a:srgbClr val="4F81BD"/>
              </a:solidFill>
              <a:latin typeface="Century Gothic"/>
              <a:ea typeface="Century Gothic"/>
              <a:cs typeface="Century Gothic"/>
              <a:sym typeface="Century Gothic"/>
            </a:endParaRPr>
          </a:p>
        </p:txBody>
      </p:sp>
      <p:pic>
        <p:nvPicPr>
          <p:cNvPr id="422" name="Google Shape;422;p65"/>
          <p:cNvPicPr preferRelativeResize="0"/>
          <p:nvPr/>
        </p:nvPicPr>
        <p:blipFill>
          <a:blip r:embed="rId3">
            <a:alphaModFix/>
          </a:blip>
          <a:stretch>
            <a:fillRect/>
          </a:stretch>
        </p:blipFill>
        <p:spPr>
          <a:xfrm>
            <a:off x="527325" y="986425"/>
            <a:ext cx="8089352" cy="38295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6"/>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24</a:t>
            </a:fld>
            <a:endParaRPr sz="1000" b="0">
              <a:solidFill>
                <a:schemeClr val="lt2"/>
              </a:solidFill>
              <a:latin typeface="Tahoma"/>
              <a:ea typeface="Tahoma"/>
              <a:cs typeface="Tahoma"/>
              <a:sym typeface="Tahoma"/>
            </a:endParaRPr>
          </a:p>
        </p:txBody>
      </p:sp>
      <p:sp>
        <p:nvSpPr>
          <p:cNvPr id="428" name="Google Shape;428;p66"/>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Attribute Validations/Generalized Codes</a:t>
            </a:r>
            <a:endParaRPr/>
          </a:p>
        </p:txBody>
      </p:sp>
      <p:sp>
        <p:nvSpPr>
          <p:cNvPr id="429" name="Google Shape;429;p66"/>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2000"/>
              <a:buFont typeface="Arial"/>
              <a:buNone/>
            </a:pPr>
            <a:r>
              <a:rPr lang="en">
                <a:solidFill>
                  <a:schemeClr val="dk1"/>
                </a:solidFill>
                <a:latin typeface="Century Gothic"/>
                <a:ea typeface="Century Gothic"/>
                <a:cs typeface="Century Gothic"/>
                <a:sym typeface="Century Gothic"/>
              </a:rPr>
              <a:t>Trade Activity Management</a:t>
            </a:r>
            <a:endParaRPr>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000" b="1">
              <a:solidFill>
                <a:srgbClr val="4F81BD"/>
              </a:solidFill>
              <a:latin typeface="Century Gothic"/>
              <a:ea typeface="Century Gothic"/>
              <a:cs typeface="Century Gothic"/>
              <a:sym typeface="Century Gothic"/>
            </a:endParaRPr>
          </a:p>
        </p:txBody>
      </p:sp>
      <p:pic>
        <p:nvPicPr>
          <p:cNvPr id="430" name="Google Shape;430;p66"/>
          <p:cNvPicPr preferRelativeResize="0"/>
          <p:nvPr/>
        </p:nvPicPr>
        <p:blipFill>
          <a:blip r:embed="rId3">
            <a:alphaModFix/>
          </a:blip>
          <a:stretch>
            <a:fillRect/>
          </a:stretch>
        </p:blipFill>
        <p:spPr>
          <a:xfrm>
            <a:off x="1228075" y="1145374"/>
            <a:ext cx="4355800" cy="3146350"/>
          </a:xfrm>
          <a:prstGeom prst="rect">
            <a:avLst/>
          </a:prstGeom>
          <a:noFill/>
          <a:ln>
            <a:noFill/>
          </a:ln>
        </p:spPr>
      </p:pic>
      <p:pic>
        <p:nvPicPr>
          <p:cNvPr id="431" name="Google Shape;431;p66"/>
          <p:cNvPicPr preferRelativeResize="0"/>
          <p:nvPr/>
        </p:nvPicPr>
        <p:blipFill>
          <a:blip r:embed="rId4">
            <a:alphaModFix/>
          </a:blip>
          <a:stretch>
            <a:fillRect/>
          </a:stretch>
        </p:blipFill>
        <p:spPr>
          <a:xfrm>
            <a:off x="4295525" y="1484325"/>
            <a:ext cx="3390103" cy="31050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7"/>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25</a:t>
            </a:fld>
            <a:endParaRPr sz="1000" b="0">
              <a:solidFill>
                <a:schemeClr val="lt2"/>
              </a:solidFill>
              <a:latin typeface="Tahoma"/>
              <a:ea typeface="Tahoma"/>
              <a:cs typeface="Tahoma"/>
              <a:sym typeface="Tahoma"/>
            </a:endParaRPr>
          </a:p>
        </p:txBody>
      </p:sp>
      <p:sp>
        <p:nvSpPr>
          <p:cNvPr id="437" name="Google Shape;437;p67"/>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Item Attributes</a:t>
            </a:r>
            <a:endParaRPr/>
          </a:p>
        </p:txBody>
      </p:sp>
      <p:sp>
        <p:nvSpPr>
          <p:cNvPr id="438" name="Google Shape;438;p67"/>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2000"/>
              <a:buFont typeface="Arial"/>
              <a:buNone/>
            </a:pPr>
            <a:r>
              <a:rPr lang="en">
                <a:solidFill>
                  <a:schemeClr val="dk1"/>
                </a:solidFill>
                <a:latin typeface="Century Gothic"/>
                <a:ea typeface="Century Gothic"/>
                <a:cs typeface="Century Gothic"/>
                <a:sym typeface="Century Gothic"/>
              </a:rPr>
              <a:t>Trade Activity Management</a:t>
            </a:r>
            <a:endParaRPr>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000" b="1">
              <a:solidFill>
                <a:srgbClr val="4F81BD"/>
              </a:solidFill>
              <a:latin typeface="Century Gothic"/>
              <a:ea typeface="Century Gothic"/>
              <a:cs typeface="Century Gothic"/>
              <a:sym typeface="Century Gothic"/>
            </a:endParaRPr>
          </a:p>
        </p:txBody>
      </p:sp>
      <p:pic>
        <p:nvPicPr>
          <p:cNvPr id="439" name="Google Shape;439;p67"/>
          <p:cNvPicPr preferRelativeResize="0"/>
          <p:nvPr/>
        </p:nvPicPr>
        <p:blipFill>
          <a:blip r:embed="rId3">
            <a:alphaModFix/>
          </a:blip>
          <a:stretch>
            <a:fillRect/>
          </a:stretch>
        </p:blipFill>
        <p:spPr>
          <a:xfrm>
            <a:off x="890100" y="986419"/>
            <a:ext cx="6750065" cy="363320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8"/>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26</a:t>
            </a:fld>
            <a:endParaRPr sz="1000" b="0">
              <a:solidFill>
                <a:schemeClr val="lt2"/>
              </a:solidFill>
              <a:latin typeface="Tahoma"/>
              <a:ea typeface="Tahoma"/>
              <a:cs typeface="Tahoma"/>
              <a:sym typeface="Tahoma"/>
            </a:endParaRPr>
          </a:p>
        </p:txBody>
      </p:sp>
      <p:sp>
        <p:nvSpPr>
          <p:cNvPr id="445" name="Google Shape;445;p68"/>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Customer Attributes</a:t>
            </a:r>
            <a:endParaRPr/>
          </a:p>
        </p:txBody>
      </p:sp>
      <p:sp>
        <p:nvSpPr>
          <p:cNvPr id="446" name="Google Shape;446;p68"/>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2000"/>
              <a:buFont typeface="Arial"/>
              <a:buNone/>
            </a:pPr>
            <a:r>
              <a:rPr lang="en">
                <a:solidFill>
                  <a:schemeClr val="dk1"/>
                </a:solidFill>
                <a:latin typeface="Century Gothic"/>
                <a:ea typeface="Century Gothic"/>
                <a:cs typeface="Century Gothic"/>
                <a:sym typeface="Century Gothic"/>
              </a:rPr>
              <a:t>Trade Activity Management</a:t>
            </a:r>
            <a:endParaRPr>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000" b="1">
              <a:solidFill>
                <a:srgbClr val="4F81BD"/>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000" b="1">
              <a:solidFill>
                <a:srgbClr val="4F81BD"/>
              </a:solidFill>
              <a:latin typeface="Century Gothic"/>
              <a:ea typeface="Century Gothic"/>
              <a:cs typeface="Century Gothic"/>
              <a:sym typeface="Century Gothic"/>
            </a:endParaRPr>
          </a:p>
        </p:txBody>
      </p:sp>
      <p:pic>
        <p:nvPicPr>
          <p:cNvPr id="447" name="Google Shape;447;p68"/>
          <p:cNvPicPr preferRelativeResize="0"/>
          <p:nvPr/>
        </p:nvPicPr>
        <p:blipFill>
          <a:blip r:embed="rId3">
            <a:alphaModFix/>
          </a:blip>
          <a:stretch>
            <a:fillRect/>
          </a:stretch>
        </p:blipFill>
        <p:spPr>
          <a:xfrm>
            <a:off x="1165825" y="1090225"/>
            <a:ext cx="6091724" cy="3490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9"/>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27</a:t>
            </a:fld>
            <a:endParaRPr sz="1000" b="0">
              <a:solidFill>
                <a:schemeClr val="lt2"/>
              </a:solidFill>
              <a:latin typeface="Tahoma"/>
              <a:ea typeface="Tahoma"/>
              <a:cs typeface="Tahoma"/>
              <a:sym typeface="Tahoma"/>
            </a:endParaRPr>
          </a:p>
        </p:txBody>
      </p:sp>
      <p:sp>
        <p:nvSpPr>
          <p:cNvPr id="454" name="Google Shape;454;p69"/>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Analysis Groups</a:t>
            </a:r>
            <a:endParaRPr/>
          </a:p>
        </p:txBody>
      </p:sp>
      <p:sp>
        <p:nvSpPr>
          <p:cNvPr id="455" name="Google Shape;455;p69"/>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Define item and customer groups using Analysis Groups</a:t>
            </a:r>
            <a:endParaRPr/>
          </a:p>
          <a:p>
            <a:pPr marL="342900" lvl="0" indent="-342900" algn="l" rtl="0">
              <a:spcBef>
                <a:spcPts val="560"/>
              </a:spcBef>
              <a:spcAft>
                <a:spcPts val="0"/>
              </a:spcAft>
              <a:buSzPts val="2800"/>
              <a:buChar char="•"/>
            </a:pPr>
            <a:r>
              <a:rPr lang="en"/>
              <a:t>Dynamic vs Static groups</a:t>
            </a:r>
            <a:endParaRPr/>
          </a:p>
          <a:p>
            <a:pPr marL="342900" lvl="0" indent="-342900" algn="l" rtl="0">
              <a:spcBef>
                <a:spcPts val="560"/>
              </a:spcBef>
              <a:spcAft>
                <a:spcPts val="0"/>
              </a:spcAft>
              <a:buSzPts val="2800"/>
              <a:buChar char="•"/>
            </a:pPr>
            <a:r>
              <a:rPr lang="en"/>
              <a:t>Static membership, date-driven</a:t>
            </a:r>
            <a:endParaRPr/>
          </a:p>
          <a:p>
            <a:pPr marL="342900" lvl="0" indent="-342900" algn="l" rtl="0">
              <a:spcBef>
                <a:spcPts val="560"/>
              </a:spcBef>
              <a:spcAft>
                <a:spcPts val="0"/>
              </a:spcAft>
              <a:buSzPts val="2800"/>
              <a:buChar char="•"/>
            </a:pPr>
            <a:r>
              <a:rPr lang="en"/>
              <a:t>Dynamic membership, value driven</a:t>
            </a:r>
            <a:endParaRPr/>
          </a:p>
          <a:p>
            <a:pPr marL="342900" lvl="0" indent="-342900" algn="l" rtl="0">
              <a:spcBef>
                <a:spcPts val="560"/>
              </a:spcBef>
              <a:spcAft>
                <a:spcPts val="0"/>
              </a:spcAft>
              <a:buSzPts val="2800"/>
              <a:buChar char="•"/>
            </a:pPr>
            <a:r>
              <a:rPr lang="en"/>
              <a:t>Utilize attributes</a:t>
            </a:r>
            <a:endParaRPr/>
          </a:p>
        </p:txBody>
      </p:sp>
      <p:sp>
        <p:nvSpPr>
          <p:cNvPr id="456" name="Google Shape;456;p69"/>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2000"/>
              <a:buFont typeface="Arial"/>
              <a:buNone/>
            </a:pPr>
            <a:r>
              <a:rPr lang="en">
                <a:solidFill>
                  <a:schemeClr val="dk1"/>
                </a:solidFill>
                <a:latin typeface="Century Gothic"/>
                <a:ea typeface="Century Gothic"/>
                <a:cs typeface="Century Gothic"/>
                <a:sym typeface="Century Gothic"/>
              </a:rPr>
              <a:t>Trade Activity Management</a:t>
            </a:r>
            <a:endParaRPr>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70"/>
          <p:cNvPicPr preferRelativeResize="0"/>
          <p:nvPr/>
        </p:nvPicPr>
        <p:blipFill>
          <a:blip r:embed="rId3">
            <a:alphaModFix/>
          </a:blip>
          <a:stretch>
            <a:fillRect/>
          </a:stretch>
        </p:blipFill>
        <p:spPr>
          <a:xfrm>
            <a:off x="314325" y="771526"/>
            <a:ext cx="8015802" cy="3817450"/>
          </a:xfrm>
          <a:prstGeom prst="rect">
            <a:avLst/>
          </a:prstGeom>
          <a:noFill/>
          <a:ln>
            <a:noFill/>
          </a:ln>
        </p:spPr>
      </p:pic>
      <p:sp>
        <p:nvSpPr>
          <p:cNvPr id="462" name="Google Shape;462;p70"/>
          <p:cNvSpPr txBox="1">
            <a:spLocks noGrp="1"/>
          </p:cNvSpPr>
          <p:nvPr>
            <p:ph type="title"/>
          </p:nvPr>
        </p:nvSpPr>
        <p:spPr>
          <a:xfrm>
            <a:off x="314325" y="383031"/>
            <a:ext cx="8515200" cy="2571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4E4E4E"/>
              </a:buClr>
              <a:buSzPct val="133333"/>
              <a:buFont typeface="Century Gothic"/>
              <a:buNone/>
            </a:pPr>
            <a:r>
              <a:rPr lang="en"/>
              <a:t>Analysis Groups - Item and Customer Groups</a:t>
            </a:r>
            <a:endParaRPr/>
          </a:p>
        </p:txBody>
      </p:sp>
      <p:sp>
        <p:nvSpPr>
          <p:cNvPr id="463" name="Google Shape;463;p70"/>
          <p:cNvSpPr txBox="1">
            <a:spLocks noGrp="1"/>
          </p:cNvSpPr>
          <p:nvPr>
            <p:ph type="body" idx="1"/>
          </p:nvPr>
        </p:nvSpPr>
        <p:spPr>
          <a:xfrm>
            <a:off x="314325" y="114300"/>
            <a:ext cx="8515200" cy="205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None/>
            </a:pPr>
            <a:r>
              <a:rPr lang="en"/>
              <a:t>Trade Activity Management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71"/>
          <p:cNvSpPr txBox="1">
            <a:spLocks noGrp="1"/>
          </p:cNvSpPr>
          <p:nvPr>
            <p:ph type="title"/>
          </p:nvPr>
        </p:nvSpPr>
        <p:spPr>
          <a:xfrm>
            <a:off x="314325" y="383031"/>
            <a:ext cx="8515200" cy="2571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4E4E4E"/>
              </a:buClr>
              <a:buSzPct val="133333"/>
              <a:buFont typeface="Century Gothic"/>
              <a:buNone/>
            </a:pPr>
            <a:r>
              <a:rPr lang="en"/>
              <a:t>Reason Codes</a:t>
            </a:r>
            <a:endParaRPr/>
          </a:p>
        </p:txBody>
      </p:sp>
      <p:sp>
        <p:nvSpPr>
          <p:cNvPr id="469" name="Google Shape;469;p71"/>
          <p:cNvSpPr txBox="1">
            <a:spLocks noGrp="1"/>
          </p:cNvSpPr>
          <p:nvPr>
            <p:ph type="body" idx="1"/>
          </p:nvPr>
        </p:nvSpPr>
        <p:spPr>
          <a:xfrm>
            <a:off x="314325" y="114300"/>
            <a:ext cx="8515200" cy="205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None/>
            </a:pPr>
            <a:r>
              <a:rPr lang="en"/>
              <a:t>Trade Activity Management</a:t>
            </a:r>
            <a:endParaRPr/>
          </a:p>
        </p:txBody>
      </p:sp>
      <p:pic>
        <p:nvPicPr>
          <p:cNvPr id="470" name="Google Shape;470;p71"/>
          <p:cNvPicPr preferRelativeResize="0"/>
          <p:nvPr/>
        </p:nvPicPr>
        <p:blipFill>
          <a:blip r:embed="rId3">
            <a:alphaModFix/>
          </a:blip>
          <a:stretch>
            <a:fillRect/>
          </a:stretch>
        </p:blipFill>
        <p:spPr>
          <a:xfrm>
            <a:off x="832863" y="1092401"/>
            <a:ext cx="7478275" cy="3244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5"/>
          <p:cNvSpPr txBox="1">
            <a:spLocks noGrp="1"/>
          </p:cNvSpPr>
          <p:nvPr>
            <p:ph type="title"/>
          </p:nvPr>
        </p:nvSpPr>
        <p:spPr>
          <a:xfrm>
            <a:off x="314325" y="383031"/>
            <a:ext cx="8515200" cy="2571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4E4E4E"/>
              </a:buClr>
              <a:buSzPct val="133333"/>
              <a:buFont typeface="Century Gothic"/>
              <a:buNone/>
            </a:pPr>
            <a:r>
              <a:rPr lang="en"/>
              <a:t>Trade Activity Management - QAD Online Help</a:t>
            </a:r>
            <a:endParaRPr/>
          </a:p>
        </p:txBody>
      </p:sp>
      <p:sp>
        <p:nvSpPr>
          <p:cNvPr id="256" name="Google Shape;256;p45"/>
          <p:cNvSpPr txBox="1">
            <a:spLocks noGrp="1"/>
          </p:cNvSpPr>
          <p:nvPr>
            <p:ph type="body" idx="2"/>
          </p:nvPr>
        </p:nvSpPr>
        <p:spPr>
          <a:xfrm>
            <a:off x="314325" y="114300"/>
            <a:ext cx="8515200" cy="205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500"/>
              <a:buNone/>
            </a:pPr>
            <a:r>
              <a:rPr lang="en"/>
              <a:t>Trade Activity Management</a:t>
            </a:r>
            <a:endParaRPr/>
          </a:p>
        </p:txBody>
      </p:sp>
      <p:pic>
        <p:nvPicPr>
          <p:cNvPr id="257" name="Google Shape;257;p45"/>
          <p:cNvPicPr preferRelativeResize="0"/>
          <p:nvPr/>
        </p:nvPicPr>
        <p:blipFill>
          <a:blip r:embed="rId3">
            <a:alphaModFix/>
          </a:blip>
          <a:stretch>
            <a:fillRect/>
          </a:stretch>
        </p:blipFill>
        <p:spPr>
          <a:xfrm>
            <a:off x="564488" y="951525"/>
            <a:ext cx="7943026" cy="36405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72"/>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30</a:t>
            </a:fld>
            <a:endParaRPr sz="1000" b="0">
              <a:solidFill>
                <a:schemeClr val="lt2"/>
              </a:solidFill>
              <a:latin typeface="Tahoma"/>
              <a:ea typeface="Tahoma"/>
              <a:cs typeface="Tahoma"/>
              <a:sym typeface="Tahoma"/>
            </a:endParaRPr>
          </a:p>
        </p:txBody>
      </p:sp>
      <p:sp>
        <p:nvSpPr>
          <p:cNvPr id="477" name="Google Shape;477;p72"/>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TAM Control</a:t>
            </a:r>
            <a:endParaRPr/>
          </a:p>
        </p:txBody>
      </p:sp>
      <p:sp>
        <p:nvSpPr>
          <p:cNvPr id="478" name="Google Shape;478;p72"/>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2000"/>
              <a:buFont typeface="Arial"/>
              <a:buNone/>
            </a:pPr>
            <a:r>
              <a:rPr lang="en">
                <a:solidFill>
                  <a:schemeClr val="dk1"/>
                </a:solidFill>
                <a:latin typeface="Century Gothic"/>
                <a:ea typeface="Century Gothic"/>
                <a:cs typeface="Century Gothic"/>
                <a:sym typeface="Century Gothic"/>
              </a:rPr>
              <a:t>Trade Activity Management</a:t>
            </a:r>
            <a:endParaRPr>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000" b="1">
              <a:solidFill>
                <a:srgbClr val="4F81BD"/>
              </a:solidFill>
              <a:latin typeface="Century Gothic"/>
              <a:ea typeface="Century Gothic"/>
              <a:cs typeface="Century Gothic"/>
              <a:sym typeface="Century Gothic"/>
            </a:endParaRPr>
          </a:p>
        </p:txBody>
      </p:sp>
      <p:pic>
        <p:nvPicPr>
          <p:cNvPr id="479" name="Google Shape;479;p72"/>
          <p:cNvPicPr preferRelativeResize="0"/>
          <p:nvPr/>
        </p:nvPicPr>
        <p:blipFill>
          <a:blip r:embed="rId3">
            <a:alphaModFix/>
          </a:blip>
          <a:stretch>
            <a:fillRect/>
          </a:stretch>
        </p:blipFill>
        <p:spPr>
          <a:xfrm>
            <a:off x="742725" y="1046419"/>
            <a:ext cx="7658541" cy="363320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73"/>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31</a:t>
            </a:fld>
            <a:endParaRPr sz="1000" b="0">
              <a:solidFill>
                <a:schemeClr val="lt2"/>
              </a:solidFill>
              <a:latin typeface="Tahoma"/>
              <a:ea typeface="Tahoma"/>
              <a:cs typeface="Tahoma"/>
              <a:sym typeface="Tahoma"/>
            </a:endParaRPr>
          </a:p>
        </p:txBody>
      </p:sp>
      <p:sp>
        <p:nvSpPr>
          <p:cNvPr id="485" name="Google Shape;485;p73"/>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Number Ranges</a:t>
            </a:r>
            <a:endParaRPr/>
          </a:p>
        </p:txBody>
      </p:sp>
      <p:sp>
        <p:nvSpPr>
          <p:cNvPr id="486" name="Google Shape;486;p73"/>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2000"/>
              <a:buFont typeface="Arial"/>
              <a:buNone/>
            </a:pPr>
            <a:r>
              <a:rPr lang="en">
                <a:solidFill>
                  <a:schemeClr val="dk1"/>
                </a:solidFill>
                <a:latin typeface="Century Gothic"/>
                <a:ea typeface="Century Gothic"/>
                <a:cs typeface="Century Gothic"/>
                <a:sym typeface="Century Gothic"/>
              </a:rPr>
              <a:t>Trade Activity Management</a:t>
            </a:r>
            <a:endParaRPr>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000" b="1">
              <a:solidFill>
                <a:srgbClr val="4F81BD"/>
              </a:solidFill>
              <a:latin typeface="Century Gothic"/>
              <a:ea typeface="Century Gothic"/>
              <a:cs typeface="Century Gothic"/>
              <a:sym typeface="Century Gothic"/>
            </a:endParaRPr>
          </a:p>
        </p:txBody>
      </p:sp>
      <p:pic>
        <p:nvPicPr>
          <p:cNvPr id="487" name="Google Shape;487;p73"/>
          <p:cNvPicPr preferRelativeResize="0"/>
          <p:nvPr/>
        </p:nvPicPr>
        <p:blipFill>
          <a:blip r:embed="rId3">
            <a:alphaModFix/>
          </a:blip>
          <a:stretch>
            <a:fillRect/>
          </a:stretch>
        </p:blipFill>
        <p:spPr>
          <a:xfrm>
            <a:off x="642100" y="1030325"/>
            <a:ext cx="7859799" cy="36566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4"/>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32</a:t>
            </a:fld>
            <a:endParaRPr sz="1000" b="0">
              <a:solidFill>
                <a:schemeClr val="lt2"/>
              </a:solidFill>
              <a:latin typeface="Tahoma"/>
              <a:ea typeface="Tahoma"/>
              <a:cs typeface="Tahoma"/>
              <a:sym typeface="Tahoma"/>
            </a:endParaRPr>
          </a:p>
        </p:txBody>
      </p:sp>
      <p:sp>
        <p:nvSpPr>
          <p:cNvPr id="494" name="Google Shape;494;p74"/>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Setup Review</a:t>
            </a:r>
            <a:endParaRPr/>
          </a:p>
        </p:txBody>
      </p:sp>
      <p:sp>
        <p:nvSpPr>
          <p:cNvPr id="495" name="Google Shape;495;p74"/>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2000"/>
              <a:buFont typeface="Arial"/>
              <a:buNone/>
            </a:pPr>
            <a:r>
              <a:rPr lang="en">
                <a:solidFill>
                  <a:schemeClr val="dk1"/>
                </a:solidFill>
                <a:latin typeface="Century Gothic"/>
                <a:ea typeface="Century Gothic"/>
                <a:cs typeface="Century Gothic"/>
                <a:sym typeface="Century Gothic"/>
              </a:rPr>
              <a:t>Trade Activity Management</a:t>
            </a:r>
            <a:endParaRPr>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000" b="1">
              <a:solidFill>
                <a:srgbClr val="4F81BD"/>
              </a:solidFill>
              <a:latin typeface="Century Gothic"/>
              <a:ea typeface="Century Gothic"/>
              <a:cs typeface="Century Gothic"/>
              <a:sym typeface="Century Gothic"/>
            </a:endParaRPr>
          </a:p>
        </p:txBody>
      </p:sp>
      <p:pic>
        <p:nvPicPr>
          <p:cNvPr id="496" name="Google Shape;496;p74"/>
          <p:cNvPicPr preferRelativeResize="0"/>
          <p:nvPr/>
        </p:nvPicPr>
        <p:blipFill>
          <a:blip r:embed="rId3">
            <a:alphaModFix/>
          </a:blip>
          <a:stretch>
            <a:fillRect/>
          </a:stretch>
        </p:blipFill>
        <p:spPr>
          <a:xfrm>
            <a:off x="572250" y="915269"/>
            <a:ext cx="5478799" cy="385228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75"/>
          <p:cNvSpPr txBox="1">
            <a:spLocks noGrp="1"/>
          </p:cNvSpPr>
          <p:nvPr>
            <p:ph type="body" idx="1"/>
          </p:nvPr>
        </p:nvSpPr>
        <p:spPr>
          <a:xfrm>
            <a:off x="455243" y="1928479"/>
            <a:ext cx="8229600" cy="196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000"/>
              <a:buFont typeface="Century Gothic"/>
              <a:buNone/>
            </a:pPr>
            <a:r>
              <a:rPr lang="en"/>
              <a:t/>
            </a:r>
            <a:br>
              <a:rPr lang="en"/>
            </a:br>
            <a:endParaRPr/>
          </a:p>
        </p:txBody>
      </p:sp>
      <p:sp>
        <p:nvSpPr>
          <p:cNvPr id="503" name="Google Shape;503;p75"/>
          <p:cNvSpPr txBox="1">
            <a:spLocks noGrp="1"/>
          </p:cNvSpPr>
          <p:nvPr>
            <p:ph type="title"/>
          </p:nvPr>
        </p:nvSpPr>
        <p:spPr>
          <a:xfrm>
            <a:off x="455243" y="1472750"/>
            <a:ext cx="8229600" cy="456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TAM Data Setup</a:t>
            </a:r>
            <a:endParaRPr/>
          </a:p>
        </p:txBody>
      </p:sp>
      <p:sp>
        <p:nvSpPr>
          <p:cNvPr id="504" name="Google Shape;504;p75"/>
          <p:cNvSpPr txBox="1">
            <a:spLocks noGrp="1"/>
          </p:cNvSpPr>
          <p:nvPr>
            <p:ph type="body" idx="2"/>
          </p:nvPr>
        </p:nvSpPr>
        <p:spPr>
          <a:xfrm>
            <a:off x="455243" y="1231964"/>
            <a:ext cx="8229600" cy="241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Font typeface="Century Gothic"/>
              <a:buNone/>
            </a:pPr>
            <a:r>
              <a:rPr lang="en"/>
              <a:t>Trade Activity Management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6"/>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34</a:t>
            </a:fld>
            <a:endParaRPr sz="1000" b="0">
              <a:solidFill>
                <a:schemeClr val="lt2"/>
              </a:solidFill>
              <a:latin typeface="Tahoma"/>
              <a:ea typeface="Tahoma"/>
              <a:cs typeface="Tahoma"/>
              <a:sym typeface="Tahoma"/>
            </a:endParaRPr>
          </a:p>
        </p:txBody>
      </p:sp>
      <p:sp>
        <p:nvSpPr>
          <p:cNvPr id="510" name="Google Shape;510;p76"/>
          <p:cNvSpPr txBox="1">
            <a:spLocks noGrp="1"/>
          </p:cNvSpPr>
          <p:nvPr>
            <p:ph type="title" idx="4294967295"/>
          </p:nvPr>
        </p:nvSpPr>
        <p:spPr>
          <a:xfrm>
            <a:off x="414500" y="456144"/>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Agreement Types</a:t>
            </a:r>
            <a:endParaRPr/>
          </a:p>
        </p:txBody>
      </p:sp>
      <p:pic>
        <p:nvPicPr>
          <p:cNvPr id="511" name="Google Shape;511;p76"/>
          <p:cNvPicPr preferRelativeResize="0"/>
          <p:nvPr/>
        </p:nvPicPr>
        <p:blipFill>
          <a:blip r:embed="rId3">
            <a:alphaModFix/>
          </a:blip>
          <a:stretch>
            <a:fillRect/>
          </a:stretch>
        </p:blipFill>
        <p:spPr>
          <a:xfrm>
            <a:off x="152400" y="1145844"/>
            <a:ext cx="8839200" cy="2675120"/>
          </a:xfrm>
          <a:prstGeom prst="rect">
            <a:avLst/>
          </a:prstGeom>
          <a:noFill/>
          <a:ln>
            <a:noFill/>
          </a:ln>
        </p:spPr>
      </p:pic>
      <p:sp>
        <p:nvSpPr>
          <p:cNvPr id="512" name="Google Shape;512;p76"/>
          <p:cNvSpPr txBox="1"/>
          <p:nvPr/>
        </p:nvSpPr>
        <p:spPr>
          <a:xfrm>
            <a:off x="537900" y="134541"/>
            <a:ext cx="8229600" cy="321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500"/>
              <a:buFont typeface="Arial"/>
              <a:buNone/>
            </a:pPr>
            <a:r>
              <a:rPr lang="en">
                <a:solidFill>
                  <a:schemeClr val="dk1"/>
                </a:solidFill>
                <a:latin typeface="Century Gothic"/>
                <a:ea typeface="Century Gothic"/>
                <a:cs typeface="Century Gothic"/>
                <a:sym typeface="Century Gothic"/>
              </a:rPr>
              <a:t>Trade Activity Management</a:t>
            </a:r>
            <a:endParaRPr>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7"/>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35</a:t>
            </a:fld>
            <a:endParaRPr sz="1000" b="0">
              <a:solidFill>
                <a:schemeClr val="lt2"/>
              </a:solidFill>
              <a:latin typeface="Tahoma"/>
              <a:ea typeface="Tahoma"/>
              <a:cs typeface="Tahoma"/>
              <a:sym typeface="Tahoma"/>
            </a:endParaRPr>
          </a:p>
        </p:txBody>
      </p:sp>
      <p:sp>
        <p:nvSpPr>
          <p:cNvPr id="519" name="Google Shape;519;p77"/>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Deal Profiles</a:t>
            </a:r>
            <a:endParaRPr/>
          </a:p>
        </p:txBody>
      </p:sp>
      <p:sp>
        <p:nvSpPr>
          <p:cNvPr id="520" name="Google Shape;520;p77"/>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500"/>
              <a:buFont typeface="Arial"/>
              <a:buNone/>
            </a:pPr>
            <a:r>
              <a:rPr lang="en">
                <a:solidFill>
                  <a:schemeClr val="dk1"/>
                </a:solidFill>
                <a:latin typeface="Century Gothic"/>
                <a:ea typeface="Century Gothic"/>
                <a:cs typeface="Century Gothic"/>
                <a:sym typeface="Century Gothic"/>
              </a:rPr>
              <a:t>Trade Activity Management</a:t>
            </a:r>
            <a:endParaRPr>
              <a:solidFill>
                <a:schemeClr val="dk1"/>
              </a:solidFill>
              <a:latin typeface="Century Gothic"/>
              <a:ea typeface="Century Gothic"/>
              <a:cs typeface="Century Gothic"/>
              <a:sym typeface="Century Gothic"/>
            </a:endParaRPr>
          </a:p>
        </p:txBody>
      </p:sp>
      <p:pic>
        <p:nvPicPr>
          <p:cNvPr id="521" name="Google Shape;521;p77"/>
          <p:cNvPicPr preferRelativeResize="0"/>
          <p:nvPr/>
        </p:nvPicPr>
        <p:blipFill>
          <a:blip r:embed="rId3">
            <a:alphaModFix/>
          </a:blip>
          <a:stretch>
            <a:fillRect/>
          </a:stretch>
        </p:blipFill>
        <p:spPr>
          <a:xfrm>
            <a:off x="152400" y="1138819"/>
            <a:ext cx="6713531" cy="363320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78"/>
          <p:cNvSpPr txBox="1">
            <a:spLocks noGrp="1"/>
          </p:cNvSpPr>
          <p:nvPr>
            <p:ph type="body" idx="1"/>
          </p:nvPr>
        </p:nvSpPr>
        <p:spPr>
          <a:xfrm>
            <a:off x="455243" y="1928479"/>
            <a:ext cx="8229600" cy="196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000"/>
              <a:buFont typeface="Century Gothic"/>
              <a:buNone/>
            </a:pPr>
            <a:r>
              <a:rPr lang="en"/>
              <a:t/>
            </a:r>
            <a:br>
              <a:rPr lang="en"/>
            </a:br>
            <a:endParaRPr/>
          </a:p>
        </p:txBody>
      </p:sp>
      <p:sp>
        <p:nvSpPr>
          <p:cNvPr id="528" name="Google Shape;528;p78"/>
          <p:cNvSpPr txBox="1">
            <a:spLocks noGrp="1"/>
          </p:cNvSpPr>
          <p:nvPr>
            <p:ph type="title"/>
          </p:nvPr>
        </p:nvSpPr>
        <p:spPr>
          <a:xfrm>
            <a:off x="455243" y="1472750"/>
            <a:ext cx="8229600" cy="456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latin typeface="Century Gothic"/>
                <a:ea typeface="Century Gothic"/>
                <a:cs typeface="Century Gothic"/>
                <a:sym typeface="Century Gothic"/>
              </a:rPr>
              <a:t>Immediate Discounts</a:t>
            </a:r>
            <a:endParaRPr/>
          </a:p>
        </p:txBody>
      </p:sp>
      <p:sp>
        <p:nvSpPr>
          <p:cNvPr id="529" name="Google Shape;529;p78"/>
          <p:cNvSpPr txBox="1">
            <a:spLocks noGrp="1"/>
          </p:cNvSpPr>
          <p:nvPr>
            <p:ph type="body" idx="2"/>
          </p:nvPr>
        </p:nvSpPr>
        <p:spPr>
          <a:xfrm>
            <a:off x="455243" y="1231964"/>
            <a:ext cx="8229600" cy="241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Font typeface="Century Gothic"/>
              <a:buNone/>
            </a:pPr>
            <a:r>
              <a:rPr lang="en"/>
              <a:t>Trade Activity Management</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79"/>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37</a:t>
            </a:fld>
            <a:endParaRPr sz="1000" b="0">
              <a:solidFill>
                <a:schemeClr val="lt2"/>
              </a:solidFill>
              <a:latin typeface="Tahoma"/>
              <a:ea typeface="Tahoma"/>
              <a:cs typeface="Tahoma"/>
              <a:sym typeface="Tahoma"/>
            </a:endParaRPr>
          </a:p>
        </p:txBody>
      </p:sp>
      <p:sp>
        <p:nvSpPr>
          <p:cNvPr id="535" name="Google Shape;535;p79"/>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Promotion categories</a:t>
            </a:r>
            <a:endParaRPr/>
          </a:p>
        </p:txBody>
      </p:sp>
      <p:sp>
        <p:nvSpPr>
          <p:cNvPr id="536" name="Google Shape;536;p79"/>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Five main deal categories for promotions:</a:t>
            </a:r>
            <a:endParaRPr/>
          </a:p>
          <a:p>
            <a:pPr marL="742950" lvl="1" indent="-285750" algn="l" rtl="0">
              <a:spcBef>
                <a:spcPts val="480"/>
              </a:spcBef>
              <a:spcAft>
                <a:spcPts val="0"/>
              </a:spcAft>
              <a:buSzPts val="2400"/>
              <a:buChar char="–"/>
            </a:pPr>
            <a:r>
              <a:rPr lang="en" b="1"/>
              <a:t>Immediate discounts</a:t>
            </a:r>
            <a:endParaRPr/>
          </a:p>
          <a:p>
            <a:pPr marL="742950" lvl="1" indent="-285750" algn="l" rtl="0">
              <a:spcBef>
                <a:spcPts val="480"/>
              </a:spcBef>
              <a:spcAft>
                <a:spcPts val="0"/>
              </a:spcAft>
              <a:buSzPts val="2400"/>
              <a:buChar char="–"/>
            </a:pPr>
            <a:r>
              <a:rPr lang="en"/>
              <a:t>Bonus goods</a:t>
            </a:r>
            <a:endParaRPr/>
          </a:p>
          <a:p>
            <a:pPr marL="742950" lvl="1" indent="-285750" algn="l" rtl="0">
              <a:spcBef>
                <a:spcPts val="480"/>
              </a:spcBef>
              <a:spcAft>
                <a:spcPts val="0"/>
              </a:spcAft>
              <a:buSzPts val="2400"/>
              <a:buChar char="–"/>
            </a:pPr>
            <a:r>
              <a:rPr lang="en"/>
              <a:t>Allocated funds</a:t>
            </a:r>
            <a:endParaRPr/>
          </a:p>
          <a:p>
            <a:pPr marL="742950" lvl="1" indent="-285750" algn="l" rtl="0">
              <a:spcBef>
                <a:spcPts val="480"/>
              </a:spcBef>
              <a:spcAft>
                <a:spcPts val="0"/>
              </a:spcAft>
              <a:buSzPts val="2400"/>
              <a:buChar char="–"/>
            </a:pPr>
            <a:r>
              <a:rPr lang="en"/>
              <a:t>Deferred discounts</a:t>
            </a:r>
            <a:endParaRPr/>
          </a:p>
          <a:p>
            <a:pPr marL="742950" lvl="1" indent="-285750" algn="l" rtl="0">
              <a:spcBef>
                <a:spcPts val="480"/>
              </a:spcBef>
              <a:spcAft>
                <a:spcPts val="0"/>
              </a:spcAft>
              <a:buSzPts val="2400"/>
              <a:buChar char="–"/>
            </a:pPr>
            <a:r>
              <a:rPr lang="en"/>
              <a:t>Scan-backs</a:t>
            </a:r>
            <a:endParaRPr/>
          </a:p>
        </p:txBody>
      </p:sp>
      <p:sp>
        <p:nvSpPr>
          <p:cNvPr id="537" name="Google Shape;537;p79"/>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2000"/>
              <a:buFont typeface="Arial"/>
              <a:buNone/>
            </a:pPr>
            <a:r>
              <a:rPr lang="en">
                <a:solidFill>
                  <a:schemeClr val="dk1"/>
                </a:solidFill>
                <a:latin typeface="Century Gothic"/>
                <a:ea typeface="Century Gothic"/>
                <a:cs typeface="Century Gothic"/>
                <a:sym typeface="Century Gothic"/>
              </a:rPr>
              <a:t>Trade Activity Management</a:t>
            </a:r>
            <a:endParaRPr>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80"/>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38</a:t>
            </a:fld>
            <a:endParaRPr sz="1000" b="0">
              <a:solidFill>
                <a:schemeClr val="lt2"/>
              </a:solidFill>
              <a:latin typeface="Tahoma"/>
              <a:ea typeface="Tahoma"/>
              <a:cs typeface="Tahoma"/>
              <a:sym typeface="Tahoma"/>
            </a:endParaRPr>
          </a:p>
        </p:txBody>
      </p:sp>
      <p:sp>
        <p:nvSpPr>
          <p:cNvPr id="544" name="Google Shape;544;p80"/>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Concept</a:t>
            </a:r>
            <a:endParaRPr/>
          </a:p>
        </p:txBody>
      </p:sp>
      <p:sp>
        <p:nvSpPr>
          <p:cNvPr id="545" name="Google Shape;545;p80"/>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dirty="0"/>
              <a:t>Immediate Discount deals: </a:t>
            </a:r>
            <a:endParaRPr dirty="0"/>
          </a:p>
          <a:p>
            <a:pPr marL="742950" lvl="1" indent="-285750" algn="l" rtl="0">
              <a:spcBef>
                <a:spcPts val="480"/>
              </a:spcBef>
              <a:spcAft>
                <a:spcPts val="0"/>
              </a:spcAft>
              <a:buSzPts val="2400"/>
              <a:buChar char="–"/>
            </a:pPr>
            <a:r>
              <a:rPr lang="en" dirty="0"/>
              <a:t>Price list creation when Promotion status Open</a:t>
            </a:r>
            <a:endParaRPr dirty="0"/>
          </a:p>
          <a:p>
            <a:pPr marL="742950" lvl="1" indent="-285750" algn="l" rtl="0">
              <a:spcBef>
                <a:spcPts val="480"/>
              </a:spcBef>
              <a:spcAft>
                <a:spcPts val="0"/>
              </a:spcAft>
              <a:buSzPts val="2400"/>
              <a:buChar char="–"/>
            </a:pPr>
            <a:r>
              <a:rPr lang="en" dirty="0"/>
              <a:t>Seen </a:t>
            </a:r>
            <a:r>
              <a:rPr lang="en" u="sng" dirty="0"/>
              <a:t>immediate</a:t>
            </a:r>
            <a:r>
              <a:rPr lang="en" dirty="0"/>
              <a:t>ly during order entry</a:t>
            </a:r>
            <a:endParaRPr dirty="0"/>
          </a:p>
          <a:p>
            <a:pPr marL="742950" lvl="1" indent="-285750" algn="l" rtl="0">
              <a:spcBef>
                <a:spcPts val="480"/>
              </a:spcBef>
              <a:spcAft>
                <a:spcPts val="0"/>
              </a:spcAft>
              <a:buSzPts val="2400"/>
              <a:buChar char="–"/>
            </a:pPr>
            <a:r>
              <a:rPr lang="en" dirty="0"/>
              <a:t>Dynamic pricing engine</a:t>
            </a:r>
            <a:endParaRPr dirty="0"/>
          </a:p>
          <a:p>
            <a:pPr marL="1143000" lvl="2" indent="-228600" algn="l" rtl="0">
              <a:spcBef>
                <a:spcPts val="400"/>
              </a:spcBef>
              <a:spcAft>
                <a:spcPts val="0"/>
              </a:spcAft>
              <a:buSzPts val="2000"/>
              <a:buChar char="–"/>
            </a:pPr>
            <a:r>
              <a:rPr lang="en" dirty="0"/>
              <a:t>Price lists via Price Lists hybrid view</a:t>
            </a:r>
            <a:endParaRPr dirty="0"/>
          </a:p>
          <a:p>
            <a:pPr marL="1143000" lvl="2" indent="-228600" algn="l" rtl="0">
              <a:spcBef>
                <a:spcPts val="400"/>
              </a:spcBef>
              <a:spcAft>
                <a:spcPts val="0"/>
              </a:spcAft>
              <a:buSzPts val="2000"/>
              <a:buChar char="–"/>
            </a:pPr>
            <a:r>
              <a:rPr lang="en" dirty="0"/>
              <a:t>Price lists via Immediate Discount deals</a:t>
            </a:r>
            <a:endParaRPr dirty="0"/>
          </a:p>
          <a:p>
            <a:pPr marL="1143000" lvl="2" indent="-228600" algn="l" rtl="0">
              <a:spcBef>
                <a:spcPts val="400"/>
              </a:spcBef>
              <a:spcAft>
                <a:spcPts val="0"/>
              </a:spcAft>
              <a:buSzPts val="2000"/>
              <a:buChar char="–"/>
            </a:pPr>
            <a:r>
              <a:rPr lang="en" dirty="0"/>
              <a:t>Group membership evaluation depends on type</a:t>
            </a:r>
            <a:endParaRPr dirty="0"/>
          </a:p>
          <a:p>
            <a:pPr marL="742950" lvl="1" indent="-285750" algn="l" rtl="0">
              <a:spcBef>
                <a:spcPts val="480"/>
              </a:spcBef>
              <a:spcAft>
                <a:spcPts val="0"/>
              </a:spcAft>
              <a:buSzPts val="2400"/>
              <a:buChar char="–"/>
            </a:pPr>
            <a:r>
              <a:rPr lang="en" dirty="0"/>
              <a:t>Visible within reports such as Pricing report and Sales Item Pricing (What-If) </a:t>
            </a:r>
            <a:r>
              <a:rPr lang="en" dirty="0" smtClean="0"/>
              <a:t>report </a:t>
            </a:r>
            <a:endParaRPr dirty="0"/>
          </a:p>
          <a:p>
            <a:pPr marL="742950" lvl="1" indent="-285750" algn="l" rtl="0">
              <a:spcBef>
                <a:spcPts val="480"/>
              </a:spcBef>
              <a:spcAft>
                <a:spcPts val="0"/>
              </a:spcAft>
              <a:buSzPts val="2400"/>
              <a:buChar char="–"/>
            </a:pPr>
            <a:r>
              <a:rPr lang="en" dirty="0"/>
              <a:t>Recognized within GL after Invoice Post</a:t>
            </a:r>
            <a:endParaRPr dirty="0"/>
          </a:p>
        </p:txBody>
      </p:sp>
      <p:sp>
        <p:nvSpPr>
          <p:cNvPr id="546" name="Google Shape;546;p80"/>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Immediate Discounts</a:t>
            </a:r>
            <a:endParaRPr/>
          </a:p>
          <a:p>
            <a:pPr marL="0" marR="0" lvl="0" indent="0" algn="l" rtl="0">
              <a:lnSpc>
                <a:spcPct val="100000"/>
              </a:lnSpc>
              <a:spcBef>
                <a:spcPts val="400"/>
              </a:spcBef>
              <a:spcAft>
                <a:spcPts val="0"/>
              </a:spcAft>
              <a:buNone/>
            </a:pP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81"/>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39</a:t>
            </a:fld>
            <a:endParaRPr sz="1000" b="0">
              <a:solidFill>
                <a:schemeClr val="lt2"/>
              </a:solidFill>
              <a:latin typeface="Tahoma"/>
              <a:ea typeface="Tahoma"/>
              <a:cs typeface="Tahoma"/>
              <a:sym typeface="Tahoma"/>
            </a:endParaRPr>
          </a:p>
        </p:txBody>
      </p:sp>
      <p:sp>
        <p:nvSpPr>
          <p:cNvPr id="553" name="Google Shape;553;p81"/>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Immediate Discounts</a:t>
            </a:r>
            <a:endParaRPr/>
          </a:p>
          <a:p>
            <a:pPr marL="0" marR="0" lvl="0" indent="0" algn="l" rtl="0">
              <a:lnSpc>
                <a:spcPct val="100000"/>
              </a:lnSpc>
              <a:spcBef>
                <a:spcPts val="400"/>
              </a:spcBef>
              <a:spcAft>
                <a:spcPts val="0"/>
              </a:spcAft>
              <a:buNone/>
            </a:pPr>
            <a:endParaRPr sz="2000" b="1">
              <a:solidFill>
                <a:srgbClr val="4F81BD"/>
              </a:solidFill>
              <a:latin typeface="Century Gothic"/>
              <a:ea typeface="Century Gothic"/>
              <a:cs typeface="Century Gothic"/>
              <a:sym typeface="Century Gothic"/>
            </a:endParaRPr>
          </a:p>
        </p:txBody>
      </p:sp>
      <p:pic>
        <p:nvPicPr>
          <p:cNvPr id="554" name="Google Shape;554;p81"/>
          <p:cNvPicPr preferRelativeResize="0"/>
          <p:nvPr/>
        </p:nvPicPr>
        <p:blipFill>
          <a:blip r:embed="rId3">
            <a:alphaModFix/>
          </a:blip>
          <a:stretch>
            <a:fillRect/>
          </a:stretch>
        </p:blipFill>
        <p:spPr>
          <a:xfrm>
            <a:off x="1101975" y="732224"/>
            <a:ext cx="6407549" cy="3916125"/>
          </a:xfrm>
          <a:prstGeom prst="rect">
            <a:avLst/>
          </a:prstGeom>
          <a:noFill/>
          <a:ln>
            <a:noFill/>
          </a:ln>
        </p:spPr>
      </p:pic>
      <p:pic>
        <p:nvPicPr>
          <p:cNvPr id="555" name="Google Shape;555;p81"/>
          <p:cNvPicPr preferRelativeResize="0"/>
          <p:nvPr/>
        </p:nvPicPr>
        <p:blipFill>
          <a:blip r:embed="rId4">
            <a:alphaModFix/>
          </a:blip>
          <a:stretch>
            <a:fillRect/>
          </a:stretch>
        </p:blipFill>
        <p:spPr>
          <a:xfrm>
            <a:off x="714375" y="822024"/>
            <a:ext cx="6879524" cy="39833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6"/>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4</a:t>
            </a:fld>
            <a:endParaRPr sz="1000" b="0">
              <a:solidFill>
                <a:schemeClr val="lt2"/>
              </a:solidFill>
              <a:latin typeface="Tahoma"/>
              <a:ea typeface="Tahoma"/>
              <a:cs typeface="Tahoma"/>
              <a:sym typeface="Tahoma"/>
            </a:endParaRPr>
          </a:p>
        </p:txBody>
      </p:sp>
      <p:sp>
        <p:nvSpPr>
          <p:cNvPr id="264" name="Google Shape;264;p46"/>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GuideMe</a:t>
            </a:r>
            <a:endParaRPr/>
          </a:p>
        </p:txBody>
      </p:sp>
      <p:sp>
        <p:nvSpPr>
          <p:cNvPr id="265" name="Google Shape;265;p46"/>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2000"/>
              <a:buFont typeface="Arial"/>
              <a:buNone/>
            </a:pPr>
            <a:r>
              <a:rPr lang="en">
                <a:solidFill>
                  <a:schemeClr val="dk1"/>
                </a:solidFill>
                <a:latin typeface="Century Gothic"/>
                <a:ea typeface="Century Gothic"/>
                <a:cs typeface="Century Gothic"/>
                <a:sym typeface="Century Gothic"/>
              </a:rPr>
              <a:t>Trade Activity Management</a:t>
            </a:r>
            <a:endParaRPr>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000" b="1">
              <a:solidFill>
                <a:srgbClr val="4F81BD"/>
              </a:solidFill>
              <a:latin typeface="Century Gothic"/>
              <a:ea typeface="Century Gothic"/>
              <a:cs typeface="Century Gothic"/>
              <a:sym typeface="Century Gothic"/>
            </a:endParaRPr>
          </a:p>
        </p:txBody>
      </p:sp>
      <p:pic>
        <p:nvPicPr>
          <p:cNvPr id="266" name="Google Shape;266;p46"/>
          <p:cNvPicPr preferRelativeResize="0"/>
          <p:nvPr/>
        </p:nvPicPr>
        <p:blipFill>
          <a:blip r:embed="rId3">
            <a:alphaModFix/>
          </a:blip>
          <a:stretch>
            <a:fillRect/>
          </a:stretch>
        </p:blipFill>
        <p:spPr>
          <a:xfrm>
            <a:off x="156450" y="918175"/>
            <a:ext cx="4587600" cy="2336875"/>
          </a:xfrm>
          <a:prstGeom prst="rect">
            <a:avLst/>
          </a:prstGeom>
          <a:noFill/>
          <a:ln>
            <a:noFill/>
          </a:ln>
        </p:spPr>
      </p:pic>
      <p:pic>
        <p:nvPicPr>
          <p:cNvPr id="267" name="Google Shape;267;p46"/>
          <p:cNvPicPr preferRelativeResize="0"/>
          <p:nvPr/>
        </p:nvPicPr>
        <p:blipFill>
          <a:blip r:embed="rId4">
            <a:alphaModFix/>
          </a:blip>
          <a:stretch>
            <a:fillRect/>
          </a:stretch>
        </p:blipFill>
        <p:spPr>
          <a:xfrm>
            <a:off x="3639302" y="1880750"/>
            <a:ext cx="5190376" cy="286227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82"/>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40</a:t>
            </a:fld>
            <a:endParaRPr sz="1000" b="0">
              <a:solidFill>
                <a:schemeClr val="lt2"/>
              </a:solidFill>
              <a:latin typeface="Tahoma"/>
              <a:ea typeface="Tahoma"/>
              <a:cs typeface="Tahoma"/>
              <a:sym typeface="Tahoma"/>
            </a:endParaRPr>
          </a:p>
        </p:txBody>
      </p:sp>
      <p:sp>
        <p:nvSpPr>
          <p:cNvPr id="562" name="Google Shape;562;p82"/>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Deal Profiles</a:t>
            </a:r>
            <a:endParaRPr/>
          </a:p>
        </p:txBody>
      </p:sp>
      <p:sp>
        <p:nvSpPr>
          <p:cNvPr id="563" name="Google Shape;563;p82"/>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Immediate Discounts</a:t>
            </a:r>
            <a:endParaRPr/>
          </a:p>
          <a:p>
            <a:pPr marL="0" marR="0" lvl="0" indent="0" algn="l" rtl="0">
              <a:lnSpc>
                <a:spcPct val="100000"/>
              </a:lnSpc>
              <a:spcBef>
                <a:spcPts val="400"/>
              </a:spcBef>
              <a:spcAft>
                <a:spcPts val="0"/>
              </a:spcAft>
              <a:buNone/>
            </a:pPr>
            <a:endParaRPr sz="2000" b="1">
              <a:solidFill>
                <a:srgbClr val="4F81BD"/>
              </a:solidFill>
              <a:latin typeface="Century Gothic"/>
              <a:ea typeface="Century Gothic"/>
              <a:cs typeface="Century Gothic"/>
              <a:sym typeface="Century Gothic"/>
            </a:endParaRPr>
          </a:p>
        </p:txBody>
      </p:sp>
      <p:pic>
        <p:nvPicPr>
          <p:cNvPr id="564" name="Google Shape;564;p82"/>
          <p:cNvPicPr preferRelativeResize="0"/>
          <p:nvPr/>
        </p:nvPicPr>
        <p:blipFill>
          <a:blip r:embed="rId3">
            <a:alphaModFix/>
          </a:blip>
          <a:stretch>
            <a:fillRect/>
          </a:stretch>
        </p:blipFill>
        <p:spPr>
          <a:xfrm>
            <a:off x="152400" y="1138819"/>
            <a:ext cx="6713531" cy="363320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83"/>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41</a:t>
            </a:fld>
            <a:endParaRPr sz="1000" b="0">
              <a:solidFill>
                <a:schemeClr val="lt2"/>
              </a:solidFill>
              <a:latin typeface="Tahoma"/>
              <a:ea typeface="Tahoma"/>
              <a:cs typeface="Tahoma"/>
              <a:sym typeface="Tahoma"/>
            </a:endParaRPr>
          </a:p>
        </p:txBody>
      </p:sp>
      <p:sp>
        <p:nvSpPr>
          <p:cNvPr id="571" name="Google Shape;571;p83"/>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Promotion Deal</a:t>
            </a:r>
            <a:endParaRPr/>
          </a:p>
        </p:txBody>
      </p:sp>
      <p:sp>
        <p:nvSpPr>
          <p:cNvPr id="572" name="Google Shape;572;p83"/>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Immediate Discounts</a:t>
            </a:r>
            <a:endParaRPr/>
          </a:p>
          <a:p>
            <a:pPr marL="0" marR="0" lvl="0" indent="0" algn="l" rtl="0">
              <a:lnSpc>
                <a:spcPct val="100000"/>
              </a:lnSpc>
              <a:spcBef>
                <a:spcPts val="400"/>
              </a:spcBef>
              <a:spcAft>
                <a:spcPts val="0"/>
              </a:spcAft>
              <a:buNone/>
            </a:pPr>
            <a:endParaRPr sz="2000" b="1">
              <a:solidFill>
                <a:srgbClr val="4F81BD"/>
              </a:solidFill>
              <a:latin typeface="Century Gothic"/>
              <a:ea typeface="Century Gothic"/>
              <a:cs typeface="Century Gothic"/>
              <a:sym typeface="Century Gothic"/>
            </a:endParaRPr>
          </a:p>
        </p:txBody>
      </p:sp>
      <p:pic>
        <p:nvPicPr>
          <p:cNvPr id="573" name="Google Shape;573;p83"/>
          <p:cNvPicPr preferRelativeResize="0"/>
          <p:nvPr/>
        </p:nvPicPr>
        <p:blipFill>
          <a:blip r:embed="rId3">
            <a:alphaModFix/>
          </a:blip>
          <a:stretch>
            <a:fillRect/>
          </a:stretch>
        </p:blipFill>
        <p:spPr>
          <a:xfrm>
            <a:off x="941175" y="1067619"/>
            <a:ext cx="6955268" cy="363320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84"/>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42</a:t>
            </a:fld>
            <a:endParaRPr sz="1000" b="0">
              <a:solidFill>
                <a:schemeClr val="lt2"/>
              </a:solidFill>
              <a:latin typeface="Tahoma"/>
              <a:ea typeface="Tahoma"/>
              <a:cs typeface="Tahoma"/>
              <a:sym typeface="Tahoma"/>
            </a:endParaRPr>
          </a:p>
        </p:txBody>
      </p:sp>
      <p:sp>
        <p:nvSpPr>
          <p:cNvPr id="580" name="Google Shape;580;p84"/>
          <p:cNvSpPr txBox="1">
            <a:spLocks noGrp="1"/>
          </p:cNvSpPr>
          <p:nvPr>
            <p:ph type="title" idx="4294967295"/>
          </p:nvPr>
        </p:nvSpPr>
        <p:spPr>
          <a:xfrm>
            <a:off x="457200" y="498694"/>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TAM Promotion Deals Detail</a:t>
            </a:r>
            <a:endParaRPr/>
          </a:p>
        </p:txBody>
      </p:sp>
      <p:sp>
        <p:nvSpPr>
          <p:cNvPr id="581" name="Google Shape;581;p84"/>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Immediate Discounts</a:t>
            </a:r>
            <a:endParaRPr/>
          </a:p>
          <a:p>
            <a:pPr marL="0" marR="0" lvl="0" indent="0" algn="l" rtl="0">
              <a:lnSpc>
                <a:spcPct val="100000"/>
              </a:lnSpc>
              <a:spcBef>
                <a:spcPts val="400"/>
              </a:spcBef>
              <a:spcAft>
                <a:spcPts val="0"/>
              </a:spcAft>
              <a:buNone/>
            </a:pPr>
            <a:endParaRPr sz="2000" b="1">
              <a:solidFill>
                <a:srgbClr val="4F81BD"/>
              </a:solidFill>
              <a:latin typeface="Century Gothic"/>
              <a:ea typeface="Century Gothic"/>
              <a:cs typeface="Century Gothic"/>
              <a:sym typeface="Century Gothic"/>
            </a:endParaRPr>
          </a:p>
        </p:txBody>
      </p:sp>
      <p:pic>
        <p:nvPicPr>
          <p:cNvPr id="582" name="Google Shape;582;p84"/>
          <p:cNvPicPr preferRelativeResize="0"/>
          <p:nvPr/>
        </p:nvPicPr>
        <p:blipFill>
          <a:blip r:embed="rId3">
            <a:alphaModFix/>
          </a:blip>
          <a:stretch>
            <a:fillRect/>
          </a:stretch>
        </p:blipFill>
        <p:spPr>
          <a:xfrm>
            <a:off x="760425" y="1078544"/>
            <a:ext cx="7678547" cy="363320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85"/>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43</a:t>
            </a:fld>
            <a:endParaRPr sz="1000" b="0">
              <a:solidFill>
                <a:schemeClr val="lt2"/>
              </a:solidFill>
              <a:latin typeface="Tahoma"/>
              <a:ea typeface="Tahoma"/>
              <a:cs typeface="Tahoma"/>
              <a:sym typeface="Tahoma"/>
            </a:endParaRPr>
          </a:p>
        </p:txBody>
      </p:sp>
      <p:sp>
        <p:nvSpPr>
          <p:cNvPr id="589" name="Google Shape;589;p85"/>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Default Tier Values and Item Values Panels</a:t>
            </a:r>
            <a:endParaRPr/>
          </a:p>
        </p:txBody>
      </p:sp>
      <p:sp>
        <p:nvSpPr>
          <p:cNvPr id="590" name="Google Shape;590;p85"/>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Immediate Discounts</a:t>
            </a:r>
            <a:endParaRPr/>
          </a:p>
          <a:p>
            <a:pPr marL="0" marR="0" lvl="0" indent="0" algn="l" rtl="0">
              <a:lnSpc>
                <a:spcPct val="100000"/>
              </a:lnSpc>
              <a:spcBef>
                <a:spcPts val="400"/>
              </a:spcBef>
              <a:spcAft>
                <a:spcPts val="0"/>
              </a:spcAft>
              <a:buNone/>
            </a:pPr>
            <a:endParaRPr sz="2000" b="1">
              <a:solidFill>
                <a:srgbClr val="4F81BD"/>
              </a:solidFill>
              <a:latin typeface="Century Gothic"/>
              <a:ea typeface="Century Gothic"/>
              <a:cs typeface="Century Gothic"/>
              <a:sym typeface="Century Gothic"/>
            </a:endParaRPr>
          </a:p>
        </p:txBody>
      </p:sp>
      <p:pic>
        <p:nvPicPr>
          <p:cNvPr id="591" name="Google Shape;591;p85"/>
          <p:cNvPicPr preferRelativeResize="0"/>
          <p:nvPr/>
        </p:nvPicPr>
        <p:blipFill>
          <a:blip r:embed="rId3">
            <a:alphaModFix/>
          </a:blip>
          <a:stretch>
            <a:fillRect/>
          </a:stretch>
        </p:blipFill>
        <p:spPr>
          <a:xfrm>
            <a:off x="751563" y="986419"/>
            <a:ext cx="7640885" cy="363320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86"/>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44</a:t>
            </a:fld>
            <a:endParaRPr sz="1000" b="0">
              <a:solidFill>
                <a:schemeClr val="lt2"/>
              </a:solidFill>
              <a:latin typeface="Tahoma"/>
              <a:ea typeface="Tahoma"/>
              <a:cs typeface="Tahoma"/>
              <a:sym typeface="Tahoma"/>
            </a:endParaRPr>
          </a:p>
        </p:txBody>
      </p:sp>
      <p:sp>
        <p:nvSpPr>
          <p:cNvPr id="598" name="Google Shape;598;p86"/>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Price Lists</a:t>
            </a:r>
            <a:endParaRPr/>
          </a:p>
        </p:txBody>
      </p:sp>
      <p:sp>
        <p:nvSpPr>
          <p:cNvPr id="599" name="Google Shape;599;p86"/>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Immediate Discounts</a:t>
            </a:r>
            <a:endParaRPr sz="2000" b="1">
              <a:solidFill>
                <a:srgbClr val="4F81BD"/>
              </a:solidFill>
              <a:latin typeface="Century Gothic"/>
              <a:ea typeface="Century Gothic"/>
              <a:cs typeface="Century Gothic"/>
              <a:sym typeface="Century Gothic"/>
            </a:endParaRPr>
          </a:p>
        </p:txBody>
      </p:sp>
      <p:pic>
        <p:nvPicPr>
          <p:cNvPr id="600" name="Google Shape;600;p86"/>
          <p:cNvPicPr preferRelativeResize="0"/>
          <p:nvPr/>
        </p:nvPicPr>
        <p:blipFill>
          <a:blip r:embed="rId3">
            <a:alphaModFix/>
          </a:blip>
          <a:stretch>
            <a:fillRect/>
          </a:stretch>
        </p:blipFill>
        <p:spPr>
          <a:xfrm>
            <a:off x="1370988" y="986419"/>
            <a:ext cx="6402020" cy="385228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87"/>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45</a:t>
            </a:fld>
            <a:endParaRPr sz="1000" b="0">
              <a:solidFill>
                <a:schemeClr val="lt2"/>
              </a:solidFill>
              <a:latin typeface="Tahoma"/>
              <a:ea typeface="Tahoma"/>
              <a:cs typeface="Tahoma"/>
              <a:sym typeface="Tahoma"/>
            </a:endParaRPr>
          </a:p>
        </p:txBody>
      </p:sp>
      <p:sp>
        <p:nvSpPr>
          <p:cNvPr id="607" name="Google Shape;607;p87"/>
          <p:cNvSpPr txBox="1">
            <a:spLocks noGrp="1"/>
          </p:cNvSpPr>
          <p:nvPr>
            <p:ph type="title" idx="4294967295"/>
          </p:nvPr>
        </p:nvSpPr>
        <p:spPr>
          <a:xfrm>
            <a:off x="418875" y="3998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Sales Item Pricing (What-If)</a:t>
            </a:r>
            <a:endParaRPr/>
          </a:p>
        </p:txBody>
      </p:sp>
      <p:sp>
        <p:nvSpPr>
          <p:cNvPr id="608" name="Google Shape;608;p87"/>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Immediate Discounts</a:t>
            </a:r>
            <a:endParaRPr/>
          </a:p>
          <a:p>
            <a:pPr marL="0" marR="0" lvl="0" indent="0" algn="l" rtl="0">
              <a:lnSpc>
                <a:spcPct val="100000"/>
              </a:lnSpc>
              <a:spcBef>
                <a:spcPts val="400"/>
              </a:spcBef>
              <a:spcAft>
                <a:spcPts val="0"/>
              </a:spcAft>
              <a:buNone/>
            </a:pPr>
            <a:endParaRPr sz="2000" b="1">
              <a:solidFill>
                <a:srgbClr val="4F81BD"/>
              </a:solidFill>
              <a:latin typeface="Century Gothic"/>
              <a:ea typeface="Century Gothic"/>
              <a:cs typeface="Century Gothic"/>
              <a:sym typeface="Century Gothic"/>
            </a:endParaRPr>
          </a:p>
        </p:txBody>
      </p:sp>
      <p:pic>
        <p:nvPicPr>
          <p:cNvPr id="609" name="Google Shape;609;p87"/>
          <p:cNvPicPr preferRelativeResize="0"/>
          <p:nvPr/>
        </p:nvPicPr>
        <p:blipFill>
          <a:blip r:embed="rId3">
            <a:alphaModFix/>
          </a:blip>
          <a:stretch>
            <a:fillRect/>
          </a:stretch>
        </p:blipFill>
        <p:spPr>
          <a:xfrm>
            <a:off x="2467200" y="937119"/>
            <a:ext cx="4209599" cy="390158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88"/>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46</a:t>
            </a:fld>
            <a:endParaRPr sz="1000" b="0">
              <a:solidFill>
                <a:schemeClr val="lt2"/>
              </a:solidFill>
              <a:latin typeface="Tahoma"/>
              <a:ea typeface="Tahoma"/>
              <a:cs typeface="Tahoma"/>
              <a:sym typeface="Tahoma"/>
            </a:endParaRPr>
          </a:p>
        </p:txBody>
      </p:sp>
      <p:sp>
        <p:nvSpPr>
          <p:cNvPr id="616" name="Google Shape;616;p88"/>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Pricing What-If Inquiry</a:t>
            </a:r>
            <a:endParaRPr/>
          </a:p>
        </p:txBody>
      </p:sp>
      <p:sp>
        <p:nvSpPr>
          <p:cNvPr id="617" name="Google Shape;617;p88"/>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Immediate Discounts</a:t>
            </a:r>
            <a:endParaRPr/>
          </a:p>
          <a:p>
            <a:pPr marL="0" marR="0" lvl="0" indent="0" algn="l" rtl="0">
              <a:lnSpc>
                <a:spcPct val="100000"/>
              </a:lnSpc>
              <a:spcBef>
                <a:spcPts val="400"/>
              </a:spcBef>
              <a:spcAft>
                <a:spcPts val="0"/>
              </a:spcAft>
              <a:buNone/>
            </a:pPr>
            <a:endParaRPr sz="2000" b="1">
              <a:solidFill>
                <a:srgbClr val="4F81BD"/>
              </a:solidFill>
              <a:latin typeface="Century Gothic"/>
              <a:ea typeface="Century Gothic"/>
              <a:cs typeface="Century Gothic"/>
              <a:sym typeface="Century Gothic"/>
            </a:endParaRPr>
          </a:p>
        </p:txBody>
      </p:sp>
      <p:pic>
        <p:nvPicPr>
          <p:cNvPr id="618" name="Google Shape;618;p88"/>
          <p:cNvPicPr preferRelativeResize="0"/>
          <p:nvPr/>
        </p:nvPicPr>
        <p:blipFill>
          <a:blip r:embed="rId3">
            <a:alphaModFix/>
          </a:blip>
          <a:stretch>
            <a:fillRect/>
          </a:stretch>
        </p:blipFill>
        <p:spPr>
          <a:xfrm>
            <a:off x="1567375" y="1029282"/>
            <a:ext cx="5744726" cy="385227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9"/>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47</a:t>
            </a:fld>
            <a:endParaRPr sz="1000" b="0">
              <a:solidFill>
                <a:schemeClr val="lt2"/>
              </a:solidFill>
              <a:latin typeface="Tahoma"/>
              <a:ea typeface="Tahoma"/>
              <a:cs typeface="Tahoma"/>
              <a:sym typeface="Tahoma"/>
            </a:endParaRPr>
          </a:p>
        </p:txBody>
      </p:sp>
      <p:sp>
        <p:nvSpPr>
          <p:cNvPr id="625" name="Google Shape;625;p89"/>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Price Lists Report</a:t>
            </a:r>
            <a:endParaRPr/>
          </a:p>
        </p:txBody>
      </p:sp>
      <p:sp>
        <p:nvSpPr>
          <p:cNvPr id="626" name="Google Shape;626;p89"/>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Immediate Discounts</a:t>
            </a:r>
            <a:endParaRPr/>
          </a:p>
          <a:p>
            <a:pPr marL="0" marR="0" lvl="0" indent="0" algn="l" rtl="0">
              <a:lnSpc>
                <a:spcPct val="100000"/>
              </a:lnSpc>
              <a:spcBef>
                <a:spcPts val="400"/>
              </a:spcBef>
              <a:spcAft>
                <a:spcPts val="0"/>
              </a:spcAft>
              <a:buNone/>
            </a:pPr>
            <a:endParaRPr sz="2000" b="1">
              <a:solidFill>
                <a:srgbClr val="4F81BD"/>
              </a:solidFill>
              <a:latin typeface="Century Gothic"/>
              <a:ea typeface="Century Gothic"/>
              <a:cs typeface="Century Gothic"/>
              <a:sym typeface="Century Gothic"/>
            </a:endParaRPr>
          </a:p>
        </p:txBody>
      </p:sp>
      <p:pic>
        <p:nvPicPr>
          <p:cNvPr id="627" name="Google Shape;627;p89"/>
          <p:cNvPicPr preferRelativeResize="0"/>
          <p:nvPr/>
        </p:nvPicPr>
        <p:blipFill>
          <a:blip r:embed="rId3">
            <a:alphaModFix/>
          </a:blip>
          <a:stretch>
            <a:fillRect/>
          </a:stretch>
        </p:blipFill>
        <p:spPr>
          <a:xfrm>
            <a:off x="91175" y="1220825"/>
            <a:ext cx="4896774" cy="2352250"/>
          </a:xfrm>
          <a:prstGeom prst="rect">
            <a:avLst/>
          </a:prstGeom>
          <a:noFill/>
          <a:ln>
            <a:noFill/>
          </a:ln>
        </p:spPr>
      </p:pic>
      <p:pic>
        <p:nvPicPr>
          <p:cNvPr id="628" name="Google Shape;628;p89"/>
          <p:cNvPicPr preferRelativeResize="0"/>
          <p:nvPr/>
        </p:nvPicPr>
        <p:blipFill>
          <a:blip r:embed="rId4">
            <a:alphaModFix/>
          </a:blip>
          <a:stretch>
            <a:fillRect/>
          </a:stretch>
        </p:blipFill>
        <p:spPr>
          <a:xfrm>
            <a:off x="3692175" y="2173050"/>
            <a:ext cx="5207201" cy="18801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90"/>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48</a:t>
            </a:fld>
            <a:endParaRPr sz="1000" b="0">
              <a:solidFill>
                <a:schemeClr val="lt2"/>
              </a:solidFill>
              <a:latin typeface="Tahoma"/>
              <a:ea typeface="Tahoma"/>
              <a:cs typeface="Tahoma"/>
              <a:sym typeface="Tahoma"/>
            </a:endParaRPr>
          </a:p>
        </p:txBody>
      </p:sp>
      <p:sp>
        <p:nvSpPr>
          <p:cNvPr id="635" name="Google Shape;635;p90"/>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Immediate Discounts: Accounting</a:t>
            </a:r>
            <a:endParaRPr/>
          </a:p>
        </p:txBody>
      </p:sp>
      <p:sp>
        <p:nvSpPr>
          <p:cNvPr id="636" name="Google Shape;636;p90"/>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09335" algn="l" rtl="0">
              <a:spcBef>
                <a:spcPts val="0"/>
              </a:spcBef>
              <a:spcAft>
                <a:spcPts val="0"/>
              </a:spcAft>
              <a:buSzPts val="2271"/>
              <a:buChar char="•"/>
            </a:pPr>
            <a:r>
              <a:rPr lang="en" sz="1571"/>
              <a:t>TAM Accounts</a:t>
            </a:r>
            <a:endParaRPr sz="1571"/>
          </a:p>
          <a:p>
            <a:pPr marL="742950" lvl="1" indent="-252185" algn="l" rtl="0">
              <a:spcBef>
                <a:spcPts val="480"/>
              </a:spcBef>
              <a:spcAft>
                <a:spcPts val="0"/>
              </a:spcAft>
              <a:buSzPts val="1871"/>
              <a:buChar char="–"/>
            </a:pPr>
            <a:r>
              <a:rPr lang="en" sz="1271"/>
              <a:t>Promotion Type + Deal combination</a:t>
            </a:r>
            <a:endParaRPr sz="1271"/>
          </a:p>
          <a:p>
            <a:pPr marL="742950" lvl="1" indent="-252185" algn="l" rtl="0">
              <a:spcBef>
                <a:spcPts val="480"/>
              </a:spcBef>
              <a:spcAft>
                <a:spcPts val="0"/>
              </a:spcAft>
              <a:buSzPts val="1871"/>
              <a:buChar char="–"/>
            </a:pPr>
            <a:r>
              <a:rPr lang="en" sz="1271"/>
              <a:t>Promotion Discount account</a:t>
            </a:r>
            <a:endParaRPr sz="1271"/>
          </a:p>
          <a:p>
            <a:pPr marL="742950" lvl="1" indent="-252185" algn="l" rtl="0">
              <a:spcBef>
                <a:spcPts val="480"/>
              </a:spcBef>
              <a:spcAft>
                <a:spcPts val="0"/>
              </a:spcAft>
              <a:buSzPts val="1871"/>
              <a:buChar char="–"/>
            </a:pPr>
            <a:r>
              <a:rPr lang="en" sz="1271"/>
              <a:t>Higher SA+CC</a:t>
            </a:r>
            <a:endParaRPr sz="1271"/>
          </a:p>
          <a:p>
            <a:pPr marL="742950" lvl="1" indent="-252185" algn="l" rtl="0">
              <a:spcBef>
                <a:spcPts val="480"/>
              </a:spcBef>
              <a:spcAft>
                <a:spcPts val="0"/>
              </a:spcAft>
              <a:buSzPts val="1871"/>
              <a:buChar char="–"/>
            </a:pPr>
            <a:r>
              <a:rPr lang="en" sz="1271"/>
              <a:t>SAFs per Deal Profile / Agreement Type (but not system SAF codes)</a:t>
            </a:r>
            <a:endParaRPr sz="1271"/>
          </a:p>
          <a:p>
            <a:pPr marL="342900" lvl="0" indent="-309335" algn="l" rtl="0">
              <a:spcBef>
                <a:spcPts val="560"/>
              </a:spcBef>
              <a:spcAft>
                <a:spcPts val="0"/>
              </a:spcAft>
              <a:buSzPts val="2271"/>
              <a:buChar char="•"/>
            </a:pPr>
            <a:r>
              <a:rPr lang="en" sz="1571"/>
              <a:t>Sales Accounts</a:t>
            </a:r>
            <a:endParaRPr sz="1571"/>
          </a:p>
          <a:p>
            <a:pPr marL="742950" lvl="1" indent="-252185" algn="l" rtl="0">
              <a:spcBef>
                <a:spcPts val="480"/>
              </a:spcBef>
              <a:spcAft>
                <a:spcPts val="0"/>
              </a:spcAft>
              <a:buSzPts val="1871"/>
              <a:buChar char="–"/>
            </a:pPr>
            <a:r>
              <a:rPr lang="en" sz="1271"/>
              <a:t>Promotion Discount Acct/SA/CC (if no match found within TAM Accounts)</a:t>
            </a:r>
            <a:endParaRPr sz="1271"/>
          </a:p>
          <a:p>
            <a:pPr marL="342900" lvl="0" indent="-309335" algn="l" rtl="0">
              <a:spcBef>
                <a:spcPts val="560"/>
              </a:spcBef>
              <a:spcAft>
                <a:spcPts val="0"/>
              </a:spcAft>
              <a:buSzPts val="2271"/>
              <a:buChar char="•"/>
            </a:pPr>
            <a:r>
              <a:rPr lang="en" sz="1571"/>
              <a:t>Product Lines</a:t>
            </a:r>
            <a:endParaRPr sz="1571"/>
          </a:p>
          <a:p>
            <a:pPr marL="742950" lvl="1" indent="-252185" algn="l" rtl="0">
              <a:spcBef>
                <a:spcPts val="480"/>
              </a:spcBef>
              <a:spcAft>
                <a:spcPts val="0"/>
              </a:spcAft>
              <a:buSzPts val="1871"/>
              <a:buChar char="–"/>
            </a:pPr>
            <a:r>
              <a:rPr lang="en" sz="1271"/>
              <a:t>Promotion Discount Acct/SA/CC (if not found within TAM Accounts and Sales Accounts)</a:t>
            </a:r>
            <a:endParaRPr sz="1271"/>
          </a:p>
          <a:p>
            <a:pPr marL="342900" lvl="0" indent="-165100" algn="l" rtl="0">
              <a:spcBef>
                <a:spcPts val="560"/>
              </a:spcBef>
              <a:spcAft>
                <a:spcPts val="0"/>
              </a:spcAft>
              <a:buSzPts val="2800"/>
              <a:buNone/>
            </a:pPr>
            <a:endParaRPr/>
          </a:p>
        </p:txBody>
      </p:sp>
      <p:sp>
        <p:nvSpPr>
          <p:cNvPr id="637" name="Google Shape;637;p90"/>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91"/>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49</a:t>
            </a:fld>
            <a:endParaRPr sz="1000" b="0">
              <a:solidFill>
                <a:schemeClr val="lt2"/>
              </a:solidFill>
              <a:latin typeface="Tahoma"/>
              <a:ea typeface="Tahoma"/>
              <a:cs typeface="Tahoma"/>
              <a:sym typeface="Tahoma"/>
            </a:endParaRPr>
          </a:p>
        </p:txBody>
      </p:sp>
      <p:sp>
        <p:nvSpPr>
          <p:cNvPr id="644" name="Google Shape;644;p91"/>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Immediate Discounts: Accounting</a:t>
            </a:r>
            <a:endParaRPr/>
          </a:p>
        </p:txBody>
      </p:sp>
      <p:sp>
        <p:nvSpPr>
          <p:cNvPr id="645" name="Google Shape;645;p91"/>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646" name="Google Shape;646;p91"/>
          <p:cNvPicPr preferRelativeResize="0"/>
          <p:nvPr/>
        </p:nvPicPr>
        <p:blipFill>
          <a:blip r:embed="rId3">
            <a:alphaModFix/>
          </a:blip>
          <a:stretch>
            <a:fillRect/>
          </a:stretch>
        </p:blipFill>
        <p:spPr>
          <a:xfrm>
            <a:off x="457200" y="1065944"/>
            <a:ext cx="6741558" cy="363320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7"/>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5</a:t>
            </a:fld>
            <a:endParaRPr sz="1000" b="0">
              <a:solidFill>
                <a:schemeClr val="lt2"/>
              </a:solidFill>
              <a:latin typeface="Tahoma"/>
              <a:ea typeface="Tahoma"/>
              <a:cs typeface="Tahoma"/>
              <a:sym typeface="Tahoma"/>
            </a:endParaRPr>
          </a:p>
        </p:txBody>
      </p:sp>
      <p:sp>
        <p:nvSpPr>
          <p:cNvPr id="274" name="Google Shape;274;p47"/>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Training Environment</a:t>
            </a:r>
            <a:endParaRPr/>
          </a:p>
        </p:txBody>
      </p:sp>
      <p:sp>
        <p:nvSpPr>
          <p:cNvPr id="275" name="Google Shape;275;p47"/>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2000"/>
              <a:buFont typeface="Arial"/>
              <a:buNone/>
            </a:pPr>
            <a:r>
              <a:rPr lang="en">
                <a:solidFill>
                  <a:schemeClr val="dk1"/>
                </a:solidFill>
                <a:latin typeface="Century Gothic"/>
                <a:ea typeface="Century Gothic"/>
                <a:cs typeface="Century Gothic"/>
                <a:sym typeface="Century Gothic"/>
              </a:rPr>
              <a:t>Trade Activity Management</a:t>
            </a:r>
            <a:endParaRPr>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000" b="1">
              <a:solidFill>
                <a:srgbClr val="4F81BD"/>
              </a:solidFill>
              <a:latin typeface="Century Gothic"/>
              <a:ea typeface="Century Gothic"/>
              <a:cs typeface="Century Gothic"/>
              <a:sym typeface="Century Gothic"/>
            </a:endParaRPr>
          </a:p>
        </p:txBody>
      </p:sp>
      <p:pic>
        <p:nvPicPr>
          <p:cNvPr id="276" name="Google Shape;276;p47"/>
          <p:cNvPicPr preferRelativeResize="0"/>
          <p:nvPr/>
        </p:nvPicPr>
        <p:blipFill>
          <a:blip r:embed="rId3">
            <a:alphaModFix/>
          </a:blip>
          <a:stretch>
            <a:fillRect/>
          </a:stretch>
        </p:blipFill>
        <p:spPr>
          <a:xfrm>
            <a:off x="813375" y="1138819"/>
            <a:ext cx="7517246" cy="363320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92"/>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50</a:t>
            </a:fld>
            <a:endParaRPr sz="1000" b="0">
              <a:solidFill>
                <a:schemeClr val="lt2"/>
              </a:solidFill>
              <a:latin typeface="Tahoma"/>
              <a:ea typeface="Tahoma"/>
              <a:cs typeface="Tahoma"/>
              <a:sym typeface="Tahoma"/>
            </a:endParaRPr>
          </a:p>
        </p:txBody>
      </p:sp>
      <p:sp>
        <p:nvSpPr>
          <p:cNvPr id="652" name="Google Shape;652;p92"/>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Suggested Hands-On Exercise: Immediate Discounts</a:t>
            </a:r>
            <a:endParaRPr/>
          </a:p>
        </p:txBody>
      </p:sp>
      <p:sp>
        <p:nvSpPr>
          <p:cNvPr id="653" name="Google Shape;653;p92"/>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Hands-on</a:t>
            </a:r>
            <a:endParaRPr/>
          </a:p>
          <a:p>
            <a:pPr marL="742950" lvl="1" indent="-285750" algn="l" rtl="0">
              <a:spcBef>
                <a:spcPts val="480"/>
              </a:spcBef>
              <a:spcAft>
                <a:spcPts val="0"/>
              </a:spcAft>
              <a:buSzPts val="2400"/>
              <a:buChar char="–"/>
            </a:pPr>
            <a:r>
              <a:rPr lang="en"/>
              <a:t>Create an Immediate Discount Promotion</a:t>
            </a:r>
            <a:endParaRPr/>
          </a:p>
          <a:p>
            <a:pPr marL="1371600" lvl="2" indent="-323850" algn="l" rtl="0">
              <a:spcBef>
                <a:spcPts val="480"/>
              </a:spcBef>
              <a:spcAft>
                <a:spcPts val="0"/>
              </a:spcAft>
              <a:buSzPts val="1500"/>
              <a:buChar char="–"/>
            </a:pPr>
            <a:r>
              <a:rPr lang="en"/>
              <a:t>Promotion Type = Product Launch</a:t>
            </a:r>
            <a:endParaRPr/>
          </a:p>
          <a:p>
            <a:pPr marL="1371600" lvl="2" indent="-323850" algn="l" rtl="0">
              <a:spcBef>
                <a:spcPts val="480"/>
              </a:spcBef>
              <a:spcAft>
                <a:spcPts val="0"/>
              </a:spcAft>
              <a:buSzPts val="1500"/>
              <a:buChar char="–"/>
            </a:pPr>
            <a:r>
              <a:rPr lang="en"/>
              <a:t>Buy Start/End Dates = Current date/Three months ahead</a:t>
            </a:r>
            <a:endParaRPr/>
          </a:p>
          <a:p>
            <a:pPr marL="1371600" lvl="2" indent="-323850" algn="l" rtl="0">
              <a:spcBef>
                <a:spcPts val="480"/>
              </a:spcBef>
              <a:spcAft>
                <a:spcPts val="0"/>
              </a:spcAft>
              <a:buSzPts val="1500"/>
              <a:buChar char="–"/>
            </a:pPr>
            <a:r>
              <a:rPr lang="en"/>
              <a:t>All Customers = Yes</a:t>
            </a:r>
            <a:endParaRPr/>
          </a:p>
          <a:p>
            <a:pPr marL="1371600" lvl="2" indent="-323850" algn="l" rtl="0">
              <a:spcBef>
                <a:spcPts val="480"/>
              </a:spcBef>
              <a:spcAft>
                <a:spcPts val="0"/>
              </a:spcAft>
              <a:buSzPts val="1500"/>
              <a:buChar char="–"/>
            </a:pPr>
            <a:r>
              <a:rPr lang="en"/>
              <a:t>In Deal Detail:</a:t>
            </a:r>
            <a:endParaRPr/>
          </a:p>
          <a:p>
            <a:pPr marL="1828800" lvl="3" indent="-323850" algn="l" rtl="0">
              <a:spcBef>
                <a:spcPts val="480"/>
              </a:spcBef>
              <a:spcAft>
                <a:spcPts val="0"/>
              </a:spcAft>
              <a:buSzPts val="1500"/>
              <a:buChar char="–"/>
            </a:pPr>
            <a:r>
              <a:rPr lang="en"/>
              <a:t>Default Tier Values: Minimum Quantity: 5, Discount %: 10%</a:t>
            </a:r>
            <a:endParaRPr/>
          </a:p>
          <a:p>
            <a:pPr marL="1828800" lvl="3" indent="-323850" algn="l" rtl="0">
              <a:spcBef>
                <a:spcPts val="480"/>
              </a:spcBef>
              <a:spcAft>
                <a:spcPts val="0"/>
              </a:spcAft>
              <a:buSzPts val="1500"/>
              <a:buChar char="–"/>
            </a:pPr>
            <a:r>
              <a:rPr lang="en"/>
              <a:t>Item Values: Item 04001, Planned Quantity 100, Discount 10%</a:t>
            </a:r>
            <a:endParaRPr/>
          </a:p>
          <a:p>
            <a:pPr marL="742950" lvl="1" indent="-285750" algn="l" rtl="0">
              <a:spcBef>
                <a:spcPts val="480"/>
              </a:spcBef>
              <a:spcAft>
                <a:spcPts val="0"/>
              </a:spcAft>
              <a:buSzPts val="2400"/>
              <a:buChar char="–"/>
            </a:pPr>
            <a:r>
              <a:rPr lang="en"/>
              <a:t>View the newly created Price List</a:t>
            </a:r>
            <a:endParaRPr/>
          </a:p>
          <a:p>
            <a:pPr marL="342900" lvl="0" indent="-165100" algn="l" rtl="0">
              <a:spcBef>
                <a:spcPts val="560"/>
              </a:spcBef>
              <a:spcAft>
                <a:spcPts val="0"/>
              </a:spcAft>
              <a:buSzPts val="2800"/>
              <a:buNone/>
            </a:pPr>
            <a:endParaRPr/>
          </a:p>
        </p:txBody>
      </p:sp>
      <p:sp>
        <p:nvSpPr>
          <p:cNvPr id="654" name="Google Shape;654;p92"/>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93"/>
          <p:cNvSpPr txBox="1">
            <a:spLocks noGrp="1"/>
          </p:cNvSpPr>
          <p:nvPr>
            <p:ph type="body" idx="1"/>
          </p:nvPr>
        </p:nvSpPr>
        <p:spPr>
          <a:xfrm>
            <a:off x="455243" y="1928479"/>
            <a:ext cx="8229600" cy="196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000"/>
              <a:buFont typeface="Century Gothic"/>
              <a:buNone/>
            </a:pPr>
            <a:endParaRPr/>
          </a:p>
        </p:txBody>
      </p:sp>
      <p:sp>
        <p:nvSpPr>
          <p:cNvPr id="661" name="Google Shape;661;p93"/>
          <p:cNvSpPr txBox="1">
            <a:spLocks noGrp="1"/>
          </p:cNvSpPr>
          <p:nvPr>
            <p:ph type="title"/>
          </p:nvPr>
        </p:nvSpPr>
        <p:spPr>
          <a:xfrm>
            <a:off x="455243" y="1472750"/>
            <a:ext cx="8229600" cy="456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latin typeface="Century Gothic"/>
                <a:ea typeface="Century Gothic"/>
                <a:cs typeface="Century Gothic"/>
                <a:sym typeface="Century Gothic"/>
              </a:rPr>
              <a:t>Bonus Goods</a:t>
            </a:r>
            <a:endParaRPr/>
          </a:p>
        </p:txBody>
      </p:sp>
      <p:sp>
        <p:nvSpPr>
          <p:cNvPr id="662" name="Google Shape;662;p93"/>
          <p:cNvSpPr txBox="1">
            <a:spLocks noGrp="1"/>
          </p:cNvSpPr>
          <p:nvPr>
            <p:ph type="body" idx="2"/>
          </p:nvPr>
        </p:nvSpPr>
        <p:spPr>
          <a:xfrm>
            <a:off x="455243" y="1231964"/>
            <a:ext cx="8229600" cy="241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Font typeface="Century Gothic"/>
              <a:buNone/>
            </a:pPr>
            <a:r>
              <a:rPr lang="en"/>
              <a:t>Trade Activity Management</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94"/>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52</a:t>
            </a:fld>
            <a:endParaRPr sz="1000" b="0">
              <a:solidFill>
                <a:schemeClr val="lt2"/>
              </a:solidFill>
              <a:latin typeface="Tahoma"/>
              <a:ea typeface="Tahoma"/>
              <a:cs typeface="Tahoma"/>
              <a:sym typeface="Tahoma"/>
            </a:endParaRPr>
          </a:p>
        </p:txBody>
      </p:sp>
      <p:sp>
        <p:nvSpPr>
          <p:cNvPr id="668" name="Google Shape;668;p94"/>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Promotion categories</a:t>
            </a:r>
            <a:endParaRPr/>
          </a:p>
        </p:txBody>
      </p:sp>
      <p:sp>
        <p:nvSpPr>
          <p:cNvPr id="669" name="Google Shape;669;p94"/>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Five main deal categories for promotions:</a:t>
            </a:r>
            <a:endParaRPr/>
          </a:p>
          <a:p>
            <a:pPr marL="742950" lvl="1" indent="-285750" algn="l" rtl="0">
              <a:spcBef>
                <a:spcPts val="480"/>
              </a:spcBef>
              <a:spcAft>
                <a:spcPts val="0"/>
              </a:spcAft>
              <a:buSzPts val="2400"/>
              <a:buChar char="–"/>
            </a:pPr>
            <a:r>
              <a:rPr lang="en"/>
              <a:t>Immediate discounts</a:t>
            </a:r>
            <a:endParaRPr/>
          </a:p>
          <a:p>
            <a:pPr marL="742950" lvl="1" indent="-285750" algn="l" rtl="0">
              <a:spcBef>
                <a:spcPts val="480"/>
              </a:spcBef>
              <a:spcAft>
                <a:spcPts val="0"/>
              </a:spcAft>
              <a:buSzPts val="2400"/>
              <a:buChar char="–"/>
            </a:pPr>
            <a:r>
              <a:rPr lang="en" b="1"/>
              <a:t>Bonus goods</a:t>
            </a:r>
            <a:endParaRPr/>
          </a:p>
          <a:p>
            <a:pPr marL="742950" lvl="1" indent="-285750" algn="l" rtl="0">
              <a:spcBef>
                <a:spcPts val="480"/>
              </a:spcBef>
              <a:spcAft>
                <a:spcPts val="0"/>
              </a:spcAft>
              <a:buSzPts val="2400"/>
              <a:buChar char="–"/>
            </a:pPr>
            <a:r>
              <a:rPr lang="en"/>
              <a:t>Allocated funds</a:t>
            </a:r>
            <a:endParaRPr/>
          </a:p>
          <a:p>
            <a:pPr marL="742950" lvl="1" indent="-285750" algn="l" rtl="0">
              <a:spcBef>
                <a:spcPts val="480"/>
              </a:spcBef>
              <a:spcAft>
                <a:spcPts val="0"/>
              </a:spcAft>
              <a:buSzPts val="2400"/>
              <a:buChar char="–"/>
            </a:pPr>
            <a:r>
              <a:rPr lang="en"/>
              <a:t>Deferred discounts</a:t>
            </a:r>
            <a:endParaRPr/>
          </a:p>
          <a:p>
            <a:pPr marL="742950" lvl="1" indent="-285750" algn="l" rtl="0">
              <a:spcBef>
                <a:spcPts val="480"/>
              </a:spcBef>
              <a:spcAft>
                <a:spcPts val="0"/>
              </a:spcAft>
              <a:buSzPts val="2400"/>
              <a:buChar char="–"/>
            </a:pPr>
            <a:r>
              <a:rPr lang="en"/>
              <a:t>Scan-backs</a:t>
            </a:r>
            <a:endParaRPr/>
          </a:p>
        </p:txBody>
      </p:sp>
      <p:sp>
        <p:nvSpPr>
          <p:cNvPr id="670" name="Google Shape;670;p94"/>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95"/>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53</a:t>
            </a:fld>
            <a:endParaRPr sz="1000" b="0">
              <a:solidFill>
                <a:schemeClr val="lt2"/>
              </a:solidFill>
              <a:latin typeface="Tahoma"/>
              <a:ea typeface="Tahoma"/>
              <a:cs typeface="Tahoma"/>
              <a:sym typeface="Tahoma"/>
            </a:endParaRPr>
          </a:p>
        </p:txBody>
      </p:sp>
      <p:sp>
        <p:nvSpPr>
          <p:cNvPr id="676" name="Google Shape;676;p95"/>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Concept</a:t>
            </a:r>
            <a:endParaRPr/>
          </a:p>
        </p:txBody>
      </p:sp>
      <p:sp>
        <p:nvSpPr>
          <p:cNvPr id="677" name="Google Shape;677;p95"/>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457200" lvl="0" indent="-361950" algn="l" rtl="0">
              <a:spcBef>
                <a:spcPts val="0"/>
              </a:spcBef>
              <a:spcAft>
                <a:spcPts val="0"/>
              </a:spcAft>
              <a:buSzPts val="2100"/>
              <a:buChar char="•"/>
            </a:pPr>
            <a:r>
              <a:rPr lang="en"/>
              <a:t>Bonus Goods are deals used during order entry to give items away for free or at an additional discount.  </a:t>
            </a:r>
            <a:br>
              <a:rPr lang="en"/>
            </a:br>
            <a:endParaRPr/>
          </a:p>
          <a:p>
            <a:pPr marL="457200" lvl="0" indent="-361950" algn="l" rtl="0">
              <a:spcBef>
                <a:spcPts val="0"/>
              </a:spcBef>
              <a:spcAft>
                <a:spcPts val="0"/>
              </a:spcAft>
              <a:buSzPts val="2100"/>
              <a:buChar char="•"/>
            </a:pPr>
            <a:r>
              <a:rPr lang="en"/>
              <a:t>Deals are located based upon qualifying order lines previously entered.</a:t>
            </a:r>
            <a:br>
              <a:rPr lang="en"/>
            </a:br>
            <a:endParaRPr/>
          </a:p>
          <a:p>
            <a:pPr marL="457200" lvl="0" indent="-361950" algn="l" rtl="0">
              <a:spcBef>
                <a:spcPts val="0"/>
              </a:spcBef>
              <a:spcAft>
                <a:spcPts val="0"/>
              </a:spcAft>
              <a:buSzPts val="2100"/>
              <a:buChar char="•"/>
            </a:pPr>
            <a:r>
              <a:rPr lang="en"/>
              <a:t>When selected, the bonus lines are automatically added onto the order by TAM.</a:t>
            </a:r>
            <a:endParaRPr/>
          </a:p>
        </p:txBody>
      </p:sp>
      <p:sp>
        <p:nvSpPr>
          <p:cNvPr id="678" name="Google Shape;678;p95"/>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Bonus Goods</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96"/>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54</a:t>
            </a:fld>
            <a:endParaRPr sz="1000" b="0">
              <a:solidFill>
                <a:schemeClr val="lt2"/>
              </a:solidFill>
              <a:latin typeface="Tahoma"/>
              <a:ea typeface="Tahoma"/>
              <a:cs typeface="Tahoma"/>
              <a:sym typeface="Tahoma"/>
            </a:endParaRPr>
          </a:p>
        </p:txBody>
      </p:sp>
      <p:sp>
        <p:nvSpPr>
          <p:cNvPr id="684" name="Google Shape;684;p96"/>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Bonus Goods</a:t>
            </a:r>
            <a:endParaRPr sz="2000" b="1">
              <a:solidFill>
                <a:srgbClr val="4F81BD"/>
              </a:solidFill>
              <a:latin typeface="Century Gothic"/>
              <a:ea typeface="Century Gothic"/>
              <a:cs typeface="Century Gothic"/>
              <a:sym typeface="Century Gothic"/>
            </a:endParaRPr>
          </a:p>
        </p:txBody>
      </p:sp>
      <p:pic>
        <p:nvPicPr>
          <p:cNvPr id="685" name="Google Shape;685;p96"/>
          <p:cNvPicPr preferRelativeResize="0"/>
          <p:nvPr/>
        </p:nvPicPr>
        <p:blipFill>
          <a:blip r:embed="rId3">
            <a:alphaModFix/>
          </a:blip>
          <a:stretch>
            <a:fillRect/>
          </a:stretch>
        </p:blipFill>
        <p:spPr>
          <a:xfrm>
            <a:off x="1297200" y="850650"/>
            <a:ext cx="5756100" cy="393057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97"/>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55</a:t>
            </a:fld>
            <a:endParaRPr sz="1000" b="0">
              <a:solidFill>
                <a:schemeClr val="lt2"/>
              </a:solidFill>
              <a:latin typeface="Tahoma"/>
              <a:ea typeface="Tahoma"/>
              <a:cs typeface="Tahoma"/>
              <a:sym typeface="Tahoma"/>
            </a:endParaRPr>
          </a:p>
        </p:txBody>
      </p:sp>
      <p:sp>
        <p:nvSpPr>
          <p:cNvPr id="691" name="Google Shape;691;p97"/>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Deal Profiles</a:t>
            </a:r>
            <a:endParaRPr/>
          </a:p>
        </p:txBody>
      </p:sp>
      <p:sp>
        <p:nvSpPr>
          <p:cNvPr id="692" name="Google Shape;692;p97"/>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Bonus Goods</a:t>
            </a:r>
            <a:endParaRPr sz="2000" b="1">
              <a:solidFill>
                <a:srgbClr val="4F81BD"/>
              </a:solidFill>
              <a:latin typeface="Century Gothic"/>
              <a:ea typeface="Century Gothic"/>
              <a:cs typeface="Century Gothic"/>
              <a:sym typeface="Century Gothic"/>
            </a:endParaRPr>
          </a:p>
        </p:txBody>
      </p:sp>
      <p:pic>
        <p:nvPicPr>
          <p:cNvPr id="693" name="Google Shape;693;p97"/>
          <p:cNvPicPr preferRelativeResize="0"/>
          <p:nvPr/>
        </p:nvPicPr>
        <p:blipFill>
          <a:blip r:embed="rId3">
            <a:alphaModFix/>
          </a:blip>
          <a:stretch>
            <a:fillRect/>
          </a:stretch>
        </p:blipFill>
        <p:spPr>
          <a:xfrm>
            <a:off x="414188" y="1171575"/>
            <a:ext cx="8315624" cy="3347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98"/>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56</a:t>
            </a:fld>
            <a:endParaRPr sz="1000" b="0">
              <a:solidFill>
                <a:schemeClr val="lt2"/>
              </a:solidFill>
              <a:latin typeface="Tahoma"/>
              <a:ea typeface="Tahoma"/>
              <a:cs typeface="Tahoma"/>
              <a:sym typeface="Tahoma"/>
            </a:endParaRPr>
          </a:p>
        </p:txBody>
      </p:sp>
      <p:sp>
        <p:nvSpPr>
          <p:cNvPr id="699" name="Google Shape;699;p98"/>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Promotion Deals</a:t>
            </a:r>
            <a:endParaRPr/>
          </a:p>
        </p:txBody>
      </p:sp>
      <p:sp>
        <p:nvSpPr>
          <p:cNvPr id="700" name="Google Shape;700;p98"/>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Bonus Goods</a:t>
            </a:r>
            <a:endParaRPr sz="2000" b="1">
              <a:solidFill>
                <a:srgbClr val="4F81BD"/>
              </a:solidFill>
              <a:latin typeface="Century Gothic"/>
              <a:ea typeface="Century Gothic"/>
              <a:cs typeface="Century Gothic"/>
              <a:sym typeface="Century Gothic"/>
            </a:endParaRPr>
          </a:p>
        </p:txBody>
      </p:sp>
      <p:pic>
        <p:nvPicPr>
          <p:cNvPr id="701" name="Google Shape;701;p98"/>
          <p:cNvPicPr preferRelativeResize="0"/>
          <p:nvPr/>
        </p:nvPicPr>
        <p:blipFill>
          <a:blip r:embed="rId3">
            <a:alphaModFix/>
          </a:blip>
          <a:stretch>
            <a:fillRect/>
          </a:stretch>
        </p:blipFill>
        <p:spPr>
          <a:xfrm>
            <a:off x="1057325" y="986425"/>
            <a:ext cx="6659024" cy="38506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99"/>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57</a:t>
            </a:fld>
            <a:endParaRPr sz="1000" b="0">
              <a:solidFill>
                <a:schemeClr val="lt2"/>
              </a:solidFill>
              <a:latin typeface="Tahoma"/>
              <a:ea typeface="Tahoma"/>
              <a:cs typeface="Tahoma"/>
              <a:sym typeface="Tahoma"/>
            </a:endParaRPr>
          </a:p>
        </p:txBody>
      </p:sp>
      <p:sp>
        <p:nvSpPr>
          <p:cNvPr id="707" name="Google Shape;707;p99"/>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TAM Promotion Deals Detail</a:t>
            </a:r>
            <a:endParaRPr/>
          </a:p>
        </p:txBody>
      </p:sp>
      <p:sp>
        <p:nvSpPr>
          <p:cNvPr id="708" name="Google Shape;708;p99"/>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Bonus Goods</a:t>
            </a:r>
            <a:endParaRPr/>
          </a:p>
          <a:p>
            <a:pPr marL="0" marR="0" lvl="0" indent="0" algn="l" rtl="0">
              <a:lnSpc>
                <a:spcPct val="100000"/>
              </a:lnSpc>
              <a:spcBef>
                <a:spcPts val="400"/>
              </a:spcBef>
              <a:spcAft>
                <a:spcPts val="0"/>
              </a:spcAft>
              <a:buNone/>
            </a:pPr>
            <a:endParaRPr sz="2000" b="1">
              <a:solidFill>
                <a:srgbClr val="4F81BD"/>
              </a:solidFill>
              <a:latin typeface="Century Gothic"/>
              <a:ea typeface="Century Gothic"/>
              <a:cs typeface="Century Gothic"/>
              <a:sym typeface="Century Gothic"/>
            </a:endParaRPr>
          </a:p>
        </p:txBody>
      </p:sp>
      <p:pic>
        <p:nvPicPr>
          <p:cNvPr id="709" name="Google Shape;709;p99"/>
          <p:cNvPicPr preferRelativeResize="0"/>
          <p:nvPr/>
        </p:nvPicPr>
        <p:blipFill>
          <a:blip r:embed="rId3">
            <a:alphaModFix/>
          </a:blip>
          <a:stretch>
            <a:fillRect/>
          </a:stretch>
        </p:blipFill>
        <p:spPr>
          <a:xfrm>
            <a:off x="684725" y="986419"/>
            <a:ext cx="7100848" cy="363320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100"/>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58</a:t>
            </a:fld>
            <a:endParaRPr sz="1000" b="0">
              <a:solidFill>
                <a:schemeClr val="lt2"/>
              </a:solidFill>
              <a:latin typeface="Tahoma"/>
              <a:ea typeface="Tahoma"/>
              <a:cs typeface="Tahoma"/>
              <a:sym typeface="Tahoma"/>
            </a:endParaRPr>
          </a:p>
        </p:txBody>
      </p:sp>
      <p:sp>
        <p:nvSpPr>
          <p:cNvPr id="715" name="Google Shape;715;p100"/>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Offer Details</a:t>
            </a:r>
            <a:endParaRPr/>
          </a:p>
        </p:txBody>
      </p:sp>
      <p:sp>
        <p:nvSpPr>
          <p:cNvPr id="716" name="Google Shape;716;p100"/>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Bonus Goods</a:t>
            </a:r>
            <a:endParaRPr/>
          </a:p>
          <a:p>
            <a:pPr marL="0" marR="0" lvl="0" indent="0" algn="l" rtl="0">
              <a:lnSpc>
                <a:spcPct val="100000"/>
              </a:lnSpc>
              <a:spcBef>
                <a:spcPts val="400"/>
              </a:spcBef>
              <a:spcAft>
                <a:spcPts val="0"/>
              </a:spcAft>
              <a:buNone/>
            </a:pPr>
            <a:endParaRPr sz="2000" b="1">
              <a:solidFill>
                <a:srgbClr val="4F81BD"/>
              </a:solidFill>
              <a:latin typeface="Century Gothic"/>
              <a:ea typeface="Century Gothic"/>
              <a:cs typeface="Century Gothic"/>
              <a:sym typeface="Century Gothic"/>
            </a:endParaRPr>
          </a:p>
        </p:txBody>
      </p:sp>
      <p:pic>
        <p:nvPicPr>
          <p:cNvPr id="717" name="Google Shape;717;p100"/>
          <p:cNvPicPr preferRelativeResize="0"/>
          <p:nvPr/>
        </p:nvPicPr>
        <p:blipFill>
          <a:blip r:embed="rId3">
            <a:alphaModFix/>
          </a:blip>
          <a:stretch>
            <a:fillRect/>
          </a:stretch>
        </p:blipFill>
        <p:spPr>
          <a:xfrm>
            <a:off x="897625" y="986419"/>
            <a:ext cx="6752277" cy="363320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101"/>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59</a:t>
            </a:fld>
            <a:endParaRPr sz="1000" b="0">
              <a:solidFill>
                <a:schemeClr val="lt2"/>
              </a:solidFill>
              <a:latin typeface="Tahoma"/>
              <a:ea typeface="Tahoma"/>
              <a:cs typeface="Tahoma"/>
              <a:sym typeface="Tahoma"/>
            </a:endParaRPr>
          </a:p>
        </p:txBody>
      </p:sp>
      <p:sp>
        <p:nvSpPr>
          <p:cNvPr id="724" name="Google Shape;724;p101"/>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Accounting</a:t>
            </a:r>
            <a:endParaRPr/>
          </a:p>
        </p:txBody>
      </p:sp>
      <p:sp>
        <p:nvSpPr>
          <p:cNvPr id="725" name="Google Shape;725;p101"/>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dirty="0"/>
              <a:t>Same logic as Immediate Discount deal</a:t>
            </a:r>
            <a:endParaRPr dirty="0"/>
          </a:p>
          <a:p>
            <a:pPr marL="342900" lvl="0" indent="-342900" algn="l" rtl="0">
              <a:spcBef>
                <a:spcPts val="560"/>
              </a:spcBef>
              <a:spcAft>
                <a:spcPts val="0"/>
              </a:spcAft>
              <a:buSzPts val="2800"/>
              <a:buChar char="•"/>
            </a:pPr>
            <a:r>
              <a:rPr lang="en" dirty="0"/>
              <a:t>TAM Accounts</a:t>
            </a:r>
            <a:endParaRPr dirty="0"/>
          </a:p>
          <a:p>
            <a:pPr marL="742950" lvl="1" indent="-285750" algn="l" rtl="0">
              <a:spcBef>
                <a:spcPts val="480"/>
              </a:spcBef>
              <a:spcAft>
                <a:spcPts val="0"/>
              </a:spcAft>
              <a:buSzPts val="2400"/>
              <a:buChar char="–"/>
            </a:pPr>
            <a:r>
              <a:rPr lang="en" dirty="0"/>
              <a:t>Promotion Discount Acct + Higher SA/CC</a:t>
            </a:r>
            <a:endParaRPr dirty="0"/>
          </a:p>
          <a:p>
            <a:pPr marL="742950" lvl="1" indent="-285750" algn="l" rtl="0">
              <a:spcBef>
                <a:spcPts val="480"/>
              </a:spcBef>
              <a:spcAft>
                <a:spcPts val="0"/>
              </a:spcAft>
              <a:buSzPts val="2400"/>
              <a:buChar char="–"/>
            </a:pPr>
            <a:r>
              <a:rPr lang="en" dirty="0"/>
              <a:t>SAFs</a:t>
            </a:r>
            <a:endParaRPr dirty="0"/>
          </a:p>
          <a:p>
            <a:pPr marL="342900" lvl="0" indent="-342900" algn="l" rtl="0">
              <a:spcBef>
                <a:spcPts val="560"/>
              </a:spcBef>
              <a:spcAft>
                <a:spcPts val="0"/>
              </a:spcAft>
              <a:buSzPts val="2800"/>
              <a:buChar char="•"/>
            </a:pPr>
            <a:r>
              <a:rPr lang="en" dirty="0"/>
              <a:t>Sales Accounts</a:t>
            </a:r>
            <a:endParaRPr dirty="0"/>
          </a:p>
          <a:p>
            <a:pPr marL="742950" lvl="1" indent="-285750" algn="l" rtl="0">
              <a:spcBef>
                <a:spcPts val="480"/>
              </a:spcBef>
              <a:spcAft>
                <a:spcPts val="0"/>
              </a:spcAft>
              <a:buSzPts val="2400"/>
              <a:buChar char="–"/>
            </a:pPr>
            <a:r>
              <a:rPr lang="en" dirty="0"/>
              <a:t>Promotion Discount Act/SA/CC (if no match found within TAM Accounts)</a:t>
            </a:r>
            <a:endParaRPr dirty="0"/>
          </a:p>
          <a:p>
            <a:pPr marL="342900" lvl="0" indent="-342900" algn="l" rtl="0">
              <a:spcBef>
                <a:spcPts val="560"/>
              </a:spcBef>
              <a:spcAft>
                <a:spcPts val="0"/>
              </a:spcAft>
              <a:buSzPts val="2800"/>
              <a:buChar char="•"/>
            </a:pPr>
            <a:r>
              <a:rPr lang="en" dirty="0"/>
              <a:t>Product Lines</a:t>
            </a:r>
            <a:endParaRPr dirty="0"/>
          </a:p>
          <a:p>
            <a:pPr marL="742950" lvl="1" indent="-285750" algn="l" rtl="0">
              <a:spcBef>
                <a:spcPts val="480"/>
              </a:spcBef>
              <a:spcAft>
                <a:spcPts val="0"/>
              </a:spcAft>
              <a:buSzPts val="2400"/>
              <a:buChar char="–"/>
            </a:pPr>
            <a:r>
              <a:rPr lang="en" dirty="0"/>
              <a:t>Promotion Discount Act/SA/CC (if not found within TAM Accounts and Sales Accounts)</a:t>
            </a:r>
            <a:endParaRPr dirty="0"/>
          </a:p>
          <a:p>
            <a:pPr marL="342900" lvl="0" indent="-165100" algn="l" rtl="0">
              <a:spcBef>
                <a:spcPts val="560"/>
              </a:spcBef>
              <a:spcAft>
                <a:spcPts val="0"/>
              </a:spcAft>
              <a:buSzPts val="2800"/>
              <a:buNone/>
            </a:pPr>
            <a:endParaRPr dirty="0"/>
          </a:p>
        </p:txBody>
      </p:sp>
      <p:sp>
        <p:nvSpPr>
          <p:cNvPr id="726" name="Google Shape;726;p101"/>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Bonus Goods</a:t>
            </a:r>
            <a:endParaRPr/>
          </a:p>
          <a:p>
            <a:pPr marL="0" marR="0" lvl="0" indent="0" algn="l" rtl="0">
              <a:lnSpc>
                <a:spcPct val="100000"/>
              </a:lnSpc>
              <a:spcBef>
                <a:spcPts val="400"/>
              </a:spcBef>
              <a:spcAft>
                <a:spcPts val="0"/>
              </a:spcAft>
              <a:buNone/>
            </a:pP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8"/>
          <p:cNvSpPr txBox="1">
            <a:spLocks noGrp="1"/>
          </p:cNvSpPr>
          <p:nvPr>
            <p:ph type="ctrTitle"/>
          </p:nvPr>
        </p:nvSpPr>
        <p:spPr>
          <a:xfrm>
            <a:off x="314325" y="2331720"/>
            <a:ext cx="6886500" cy="10287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400"/>
              <a:buNone/>
            </a:pPr>
            <a:r>
              <a:rPr lang="en"/>
              <a:t>TAM Promotions Overview</a:t>
            </a:r>
            <a:endParaRPr/>
          </a:p>
        </p:txBody>
      </p:sp>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Requires="p14">
      <p:transition p14:dur="250">
        <p:fade thruBlk="1"/>
      </p:transition>
    </mc:Choice>
    <mc:Fallback>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102"/>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60</a:t>
            </a:fld>
            <a:endParaRPr sz="1000" b="0">
              <a:solidFill>
                <a:schemeClr val="lt2"/>
              </a:solidFill>
              <a:latin typeface="Tahoma"/>
              <a:ea typeface="Tahoma"/>
              <a:cs typeface="Tahoma"/>
              <a:sym typeface="Tahoma"/>
            </a:endParaRPr>
          </a:p>
        </p:txBody>
      </p:sp>
      <p:sp>
        <p:nvSpPr>
          <p:cNvPr id="732" name="Google Shape;732;p102"/>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Drill-Down Links</a:t>
            </a:r>
            <a:endParaRPr/>
          </a:p>
        </p:txBody>
      </p:sp>
      <p:sp>
        <p:nvSpPr>
          <p:cNvPr id="733" name="Google Shape;733;p102"/>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Bonus Goods</a:t>
            </a:r>
            <a:endParaRPr sz="2000" b="1">
              <a:solidFill>
                <a:srgbClr val="4F81BD"/>
              </a:solidFill>
              <a:latin typeface="Century Gothic"/>
              <a:ea typeface="Century Gothic"/>
              <a:cs typeface="Century Gothic"/>
              <a:sym typeface="Century Gothic"/>
            </a:endParaRPr>
          </a:p>
        </p:txBody>
      </p:sp>
      <p:pic>
        <p:nvPicPr>
          <p:cNvPr id="734" name="Google Shape;734;p102"/>
          <p:cNvPicPr preferRelativeResize="0"/>
          <p:nvPr/>
        </p:nvPicPr>
        <p:blipFill>
          <a:blip r:embed="rId3">
            <a:alphaModFix/>
          </a:blip>
          <a:stretch>
            <a:fillRect/>
          </a:stretch>
        </p:blipFill>
        <p:spPr>
          <a:xfrm>
            <a:off x="540950" y="1081594"/>
            <a:ext cx="8062097" cy="363320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103"/>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61</a:t>
            </a:fld>
            <a:endParaRPr sz="1000" b="0">
              <a:solidFill>
                <a:schemeClr val="lt2"/>
              </a:solidFill>
              <a:latin typeface="Tahoma"/>
              <a:ea typeface="Tahoma"/>
              <a:cs typeface="Tahoma"/>
              <a:sym typeface="Tahoma"/>
            </a:endParaRPr>
          </a:p>
        </p:txBody>
      </p:sp>
      <p:sp>
        <p:nvSpPr>
          <p:cNvPr id="740" name="Google Shape;740;p103"/>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Suggested Hands-On Exercise: Bonus Goods</a:t>
            </a:r>
            <a:endParaRPr/>
          </a:p>
        </p:txBody>
      </p:sp>
      <p:sp>
        <p:nvSpPr>
          <p:cNvPr id="741" name="Google Shape;741;p103"/>
          <p:cNvSpPr txBox="1">
            <a:spLocks noGrp="1"/>
          </p:cNvSpPr>
          <p:nvPr>
            <p:ph type="body" idx="4294967295"/>
          </p:nvPr>
        </p:nvSpPr>
        <p:spPr>
          <a:xfrm>
            <a:off x="457200" y="986437"/>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Hands-on</a:t>
            </a:r>
            <a:endParaRPr/>
          </a:p>
          <a:p>
            <a:pPr marL="742950" lvl="1" indent="-285750" algn="l" rtl="0">
              <a:spcBef>
                <a:spcPts val="480"/>
              </a:spcBef>
              <a:spcAft>
                <a:spcPts val="0"/>
              </a:spcAft>
              <a:buSzPts val="2400"/>
              <a:buChar char="–"/>
            </a:pPr>
            <a:r>
              <a:rPr lang="en"/>
              <a:t>Create a Bonus Goods Promotion</a:t>
            </a:r>
            <a:endParaRPr/>
          </a:p>
          <a:p>
            <a:pPr marL="1371600" lvl="2" indent="-323850" algn="l" rtl="0">
              <a:spcBef>
                <a:spcPts val="480"/>
              </a:spcBef>
              <a:spcAft>
                <a:spcPts val="0"/>
              </a:spcAft>
              <a:buSzPts val="1500"/>
              <a:buChar char="–"/>
            </a:pPr>
            <a:r>
              <a:rPr lang="en"/>
              <a:t>Promotion Type = Product Launch</a:t>
            </a:r>
            <a:endParaRPr/>
          </a:p>
          <a:p>
            <a:pPr marL="1371600" lvl="2" indent="-323850" algn="l" rtl="0">
              <a:spcBef>
                <a:spcPts val="480"/>
              </a:spcBef>
              <a:spcAft>
                <a:spcPts val="0"/>
              </a:spcAft>
              <a:buSzPts val="1500"/>
              <a:buChar char="–"/>
            </a:pPr>
            <a:r>
              <a:rPr lang="en"/>
              <a:t>Buy Start/End Dates = Current date/Three months ahead</a:t>
            </a:r>
            <a:endParaRPr/>
          </a:p>
          <a:p>
            <a:pPr marL="1371600" lvl="2" indent="-323850" algn="l" rtl="0">
              <a:spcBef>
                <a:spcPts val="480"/>
              </a:spcBef>
              <a:spcAft>
                <a:spcPts val="0"/>
              </a:spcAft>
              <a:buSzPts val="1500"/>
              <a:buChar char="–"/>
            </a:pPr>
            <a:r>
              <a:rPr lang="en"/>
              <a:t>Add Customer = 11c5000</a:t>
            </a:r>
            <a:endParaRPr/>
          </a:p>
          <a:p>
            <a:pPr marL="1371600" lvl="2" indent="-323850" algn="l" rtl="0">
              <a:spcBef>
                <a:spcPts val="480"/>
              </a:spcBef>
              <a:spcAft>
                <a:spcPts val="0"/>
              </a:spcAft>
              <a:buSzPts val="1500"/>
              <a:buChar char="–"/>
            </a:pPr>
            <a:r>
              <a:rPr lang="en"/>
              <a:t>In Offer Details:  </a:t>
            </a:r>
            <a:endParaRPr/>
          </a:p>
          <a:p>
            <a:pPr marL="1828800" lvl="3" indent="-323850" algn="l" rtl="0">
              <a:spcBef>
                <a:spcPts val="480"/>
              </a:spcBef>
              <a:spcAft>
                <a:spcPts val="0"/>
              </a:spcAft>
              <a:buSzPts val="1500"/>
              <a:buChar char="–"/>
            </a:pPr>
            <a:r>
              <a:rPr lang="en"/>
              <a:t>Offer = “Buy 10 get 1 free”</a:t>
            </a:r>
            <a:endParaRPr/>
          </a:p>
          <a:p>
            <a:pPr marL="1828800" lvl="3" indent="-323850" algn="l" rtl="0">
              <a:spcBef>
                <a:spcPts val="480"/>
              </a:spcBef>
              <a:spcAft>
                <a:spcPts val="0"/>
              </a:spcAft>
              <a:buSzPts val="1500"/>
              <a:buChar char="–"/>
            </a:pPr>
            <a:r>
              <a:rPr lang="en"/>
              <a:t>Buy Item = 04001, Qty = 10 </a:t>
            </a:r>
            <a:endParaRPr/>
          </a:p>
          <a:p>
            <a:pPr marL="1828800" lvl="3" indent="-323850" algn="l" rtl="0">
              <a:spcBef>
                <a:spcPts val="480"/>
              </a:spcBef>
              <a:spcAft>
                <a:spcPts val="0"/>
              </a:spcAft>
              <a:buSzPts val="1500"/>
              <a:buChar char="–"/>
            </a:pPr>
            <a:r>
              <a:rPr lang="en"/>
              <a:t>Get Item = 04001, Qty = 1, Discount = 100%</a:t>
            </a:r>
            <a:endParaRPr/>
          </a:p>
          <a:p>
            <a:pPr marL="742950" lvl="1" indent="-285750" algn="l" rtl="0">
              <a:spcBef>
                <a:spcPts val="480"/>
              </a:spcBef>
              <a:spcAft>
                <a:spcPts val="0"/>
              </a:spcAft>
              <a:buSzPts val="2400"/>
              <a:buChar char="–"/>
            </a:pPr>
            <a:r>
              <a:rPr lang="en"/>
              <a:t>Once saved and set to Open, drill down to TAM Discount Details directly from the promotion</a:t>
            </a:r>
            <a:endParaRPr/>
          </a:p>
          <a:p>
            <a:pPr marL="342900" lvl="0" indent="-342900" algn="l" rtl="0">
              <a:spcBef>
                <a:spcPts val="560"/>
              </a:spcBef>
              <a:spcAft>
                <a:spcPts val="0"/>
              </a:spcAft>
              <a:buSzPts val="2800"/>
              <a:buNone/>
            </a:pPr>
            <a:endParaRPr/>
          </a:p>
        </p:txBody>
      </p:sp>
      <p:sp>
        <p:nvSpPr>
          <p:cNvPr id="742" name="Google Shape;742;p103"/>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104"/>
          <p:cNvSpPr txBox="1">
            <a:spLocks noGrp="1"/>
          </p:cNvSpPr>
          <p:nvPr>
            <p:ph type="body" idx="1"/>
          </p:nvPr>
        </p:nvSpPr>
        <p:spPr>
          <a:xfrm>
            <a:off x="455243" y="1928479"/>
            <a:ext cx="8229600" cy="196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000"/>
              <a:buFont typeface="Century Gothic"/>
              <a:buNone/>
            </a:pPr>
            <a:r>
              <a:rPr lang="en"/>
              <a:t/>
            </a:r>
            <a:br>
              <a:rPr lang="en"/>
            </a:br>
            <a:endParaRPr/>
          </a:p>
          <a:p>
            <a:pPr marL="0" lvl="0" indent="0" algn="l" rtl="0">
              <a:spcBef>
                <a:spcPts val="400"/>
              </a:spcBef>
              <a:spcAft>
                <a:spcPts val="0"/>
              </a:spcAft>
              <a:buSzPts val="2000"/>
              <a:buFont typeface="Century Gothic"/>
              <a:buNone/>
            </a:pPr>
            <a:endParaRPr/>
          </a:p>
        </p:txBody>
      </p:sp>
      <p:sp>
        <p:nvSpPr>
          <p:cNvPr id="749" name="Google Shape;749;p104"/>
          <p:cNvSpPr txBox="1">
            <a:spLocks noGrp="1"/>
          </p:cNvSpPr>
          <p:nvPr>
            <p:ph type="title"/>
          </p:nvPr>
        </p:nvSpPr>
        <p:spPr>
          <a:xfrm>
            <a:off x="455243" y="1472750"/>
            <a:ext cx="8229600" cy="456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latin typeface="Century Gothic"/>
                <a:ea typeface="Century Gothic"/>
                <a:cs typeface="Century Gothic"/>
                <a:sym typeface="Century Gothic"/>
              </a:rPr>
              <a:t>Allocated Funds</a:t>
            </a:r>
            <a:endParaRPr/>
          </a:p>
        </p:txBody>
      </p:sp>
      <p:sp>
        <p:nvSpPr>
          <p:cNvPr id="750" name="Google Shape;750;p104"/>
          <p:cNvSpPr txBox="1">
            <a:spLocks noGrp="1"/>
          </p:cNvSpPr>
          <p:nvPr>
            <p:ph type="body" idx="2"/>
          </p:nvPr>
        </p:nvSpPr>
        <p:spPr>
          <a:xfrm>
            <a:off x="455243" y="1231964"/>
            <a:ext cx="8229600" cy="241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Font typeface="Century Gothic"/>
              <a:buNone/>
            </a:pPr>
            <a:r>
              <a:rPr lang="en"/>
              <a:t>Trade Activity Management</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105"/>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63</a:t>
            </a:fld>
            <a:endParaRPr sz="1000" b="0">
              <a:solidFill>
                <a:schemeClr val="lt2"/>
              </a:solidFill>
              <a:latin typeface="Tahoma"/>
              <a:ea typeface="Tahoma"/>
              <a:cs typeface="Tahoma"/>
              <a:sym typeface="Tahoma"/>
            </a:endParaRPr>
          </a:p>
        </p:txBody>
      </p:sp>
      <p:sp>
        <p:nvSpPr>
          <p:cNvPr id="756" name="Google Shape;756;p105"/>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Promotion categories</a:t>
            </a:r>
            <a:endParaRPr/>
          </a:p>
        </p:txBody>
      </p:sp>
      <p:sp>
        <p:nvSpPr>
          <p:cNvPr id="757" name="Google Shape;757;p105"/>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Five main deal categories for promotions:</a:t>
            </a:r>
            <a:endParaRPr/>
          </a:p>
          <a:p>
            <a:pPr marL="742950" lvl="1" indent="-285750" algn="l" rtl="0">
              <a:spcBef>
                <a:spcPts val="480"/>
              </a:spcBef>
              <a:spcAft>
                <a:spcPts val="0"/>
              </a:spcAft>
              <a:buSzPts val="2400"/>
              <a:buChar char="–"/>
            </a:pPr>
            <a:r>
              <a:rPr lang="en"/>
              <a:t>Immediate discounts</a:t>
            </a:r>
            <a:endParaRPr/>
          </a:p>
          <a:p>
            <a:pPr marL="742950" lvl="1" indent="-285750" algn="l" rtl="0">
              <a:spcBef>
                <a:spcPts val="480"/>
              </a:spcBef>
              <a:spcAft>
                <a:spcPts val="0"/>
              </a:spcAft>
              <a:buSzPts val="2400"/>
              <a:buChar char="–"/>
            </a:pPr>
            <a:r>
              <a:rPr lang="en"/>
              <a:t>Bonus goods</a:t>
            </a:r>
            <a:endParaRPr/>
          </a:p>
          <a:p>
            <a:pPr marL="742950" lvl="1" indent="-285750" algn="l" rtl="0">
              <a:spcBef>
                <a:spcPts val="480"/>
              </a:spcBef>
              <a:spcAft>
                <a:spcPts val="0"/>
              </a:spcAft>
              <a:buSzPts val="2400"/>
              <a:buChar char="–"/>
            </a:pPr>
            <a:r>
              <a:rPr lang="en" b="1"/>
              <a:t>Allocated funds</a:t>
            </a:r>
            <a:endParaRPr/>
          </a:p>
          <a:p>
            <a:pPr marL="742950" lvl="1" indent="-285750" algn="l" rtl="0">
              <a:spcBef>
                <a:spcPts val="480"/>
              </a:spcBef>
              <a:spcAft>
                <a:spcPts val="0"/>
              </a:spcAft>
              <a:buSzPts val="2400"/>
              <a:buChar char="–"/>
            </a:pPr>
            <a:r>
              <a:rPr lang="en"/>
              <a:t>Deferred discounts</a:t>
            </a:r>
            <a:endParaRPr/>
          </a:p>
          <a:p>
            <a:pPr marL="742950" lvl="1" indent="-285750" algn="l" rtl="0">
              <a:spcBef>
                <a:spcPts val="480"/>
              </a:spcBef>
              <a:spcAft>
                <a:spcPts val="0"/>
              </a:spcAft>
              <a:buSzPts val="2400"/>
              <a:buChar char="–"/>
            </a:pPr>
            <a:r>
              <a:rPr lang="en"/>
              <a:t>Scan-backs</a:t>
            </a:r>
            <a:endParaRPr/>
          </a:p>
        </p:txBody>
      </p:sp>
      <p:sp>
        <p:nvSpPr>
          <p:cNvPr id="758" name="Google Shape;758;p105"/>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106"/>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64</a:t>
            </a:fld>
            <a:endParaRPr sz="1000" b="0">
              <a:solidFill>
                <a:schemeClr val="lt2"/>
              </a:solidFill>
              <a:latin typeface="Tahoma"/>
              <a:ea typeface="Tahoma"/>
              <a:cs typeface="Tahoma"/>
              <a:sym typeface="Tahoma"/>
            </a:endParaRPr>
          </a:p>
        </p:txBody>
      </p:sp>
      <p:sp>
        <p:nvSpPr>
          <p:cNvPr id="764" name="Google Shape;764;p106"/>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Concept</a:t>
            </a:r>
            <a:endParaRPr/>
          </a:p>
        </p:txBody>
      </p:sp>
      <p:sp>
        <p:nvSpPr>
          <p:cNvPr id="765" name="Google Shape;765;p106"/>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Fixed amounts of money, to be paid to customer(s)</a:t>
            </a:r>
            <a:endParaRPr/>
          </a:p>
          <a:p>
            <a:pPr marL="342900" lvl="0" indent="-342900" algn="l" rtl="0">
              <a:spcBef>
                <a:spcPts val="560"/>
              </a:spcBef>
              <a:spcAft>
                <a:spcPts val="0"/>
              </a:spcAft>
              <a:buSzPts val="2800"/>
              <a:buChar char="•"/>
            </a:pPr>
            <a:r>
              <a:rPr lang="en"/>
              <a:t>Defined Promotional period</a:t>
            </a:r>
            <a:endParaRPr/>
          </a:p>
          <a:p>
            <a:pPr marL="342900" lvl="0" indent="-342900" algn="l" rtl="0">
              <a:spcBef>
                <a:spcPts val="560"/>
              </a:spcBef>
              <a:spcAft>
                <a:spcPts val="0"/>
              </a:spcAft>
              <a:buSzPts val="2800"/>
              <a:buChar char="•"/>
            </a:pPr>
            <a:r>
              <a:rPr lang="en"/>
              <a:t>Not based upon invoiced sales, used on a discretionary basis</a:t>
            </a:r>
            <a:endParaRPr/>
          </a:p>
          <a:p>
            <a:pPr marL="342900" lvl="0" indent="-342900" algn="l" rtl="0">
              <a:spcBef>
                <a:spcPts val="560"/>
              </a:spcBef>
              <a:spcAft>
                <a:spcPts val="0"/>
              </a:spcAft>
              <a:buSzPts val="2800"/>
              <a:buChar char="•"/>
            </a:pPr>
            <a:r>
              <a:rPr lang="en"/>
              <a:t>Typically used for programs such as slotting, market development, or new product lines </a:t>
            </a:r>
            <a:endParaRPr/>
          </a:p>
          <a:p>
            <a:pPr marL="342900" lvl="0" indent="-342900" algn="l" rtl="0">
              <a:spcBef>
                <a:spcPts val="560"/>
              </a:spcBef>
              <a:spcAft>
                <a:spcPts val="0"/>
              </a:spcAft>
              <a:buSzPts val="2800"/>
              <a:buChar char="•"/>
            </a:pPr>
            <a:r>
              <a:rPr lang="en"/>
              <a:t>Common names: “Co-op”, “General Expense”, “Lump Sum”</a:t>
            </a:r>
            <a:endParaRPr/>
          </a:p>
        </p:txBody>
      </p:sp>
      <p:sp>
        <p:nvSpPr>
          <p:cNvPr id="766" name="Google Shape;766;p106"/>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Allocated Funds</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107"/>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65</a:t>
            </a:fld>
            <a:endParaRPr sz="1000" b="0">
              <a:solidFill>
                <a:schemeClr val="lt2"/>
              </a:solidFill>
              <a:latin typeface="Tahoma"/>
              <a:ea typeface="Tahoma"/>
              <a:cs typeface="Tahoma"/>
              <a:sym typeface="Tahoma"/>
            </a:endParaRPr>
          </a:p>
        </p:txBody>
      </p:sp>
      <p:sp>
        <p:nvSpPr>
          <p:cNvPr id="772" name="Google Shape;772;p107"/>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Concept</a:t>
            </a:r>
            <a:endParaRPr/>
          </a:p>
        </p:txBody>
      </p:sp>
      <p:sp>
        <p:nvSpPr>
          <p:cNvPr id="773" name="Google Shape;773;p107"/>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None/>
            </a:pPr>
            <a:r>
              <a:rPr lang="en" sz="1900"/>
              <a:t>The timing of Claims payments may vary for Allocated Fund Deals:</a:t>
            </a:r>
            <a:endParaRPr sz="1900"/>
          </a:p>
          <a:p>
            <a:pPr marL="342900" lvl="0" indent="-342900" algn="l" rtl="0">
              <a:spcBef>
                <a:spcPts val="560"/>
              </a:spcBef>
              <a:spcAft>
                <a:spcPts val="0"/>
              </a:spcAft>
              <a:buSzPts val="2800"/>
              <a:buChar char="•"/>
            </a:pPr>
            <a:r>
              <a:rPr lang="en"/>
              <a:t>Up front in the first promotion period</a:t>
            </a:r>
            <a:endParaRPr/>
          </a:p>
          <a:p>
            <a:pPr marL="342900" lvl="0" indent="-342900" algn="l" rtl="0">
              <a:spcBef>
                <a:spcPts val="560"/>
              </a:spcBef>
              <a:spcAft>
                <a:spcPts val="0"/>
              </a:spcAft>
              <a:buSzPts val="2800"/>
              <a:buChar char="•"/>
            </a:pPr>
            <a:r>
              <a:rPr lang="en"/>
              <a:t>Evenly over promotion periods</a:t>
            </a:r>
            <a:endParaRPr/>
          </a:p>
          <a:p>
            <a:pPr marL="342900" lvl="0" indent="-342900" algn="l" rtl="0">
              <a:spcBef>
                <a:spcPts val="560"/>
              </a:spcBef>
              <a:spcAft>
                <a:spcPts val="0"/>
              </a:spcAft>
              <a:buSzPts val="2800"/>
              <a:buChar char="•"/>
            </a:pPr>
            <a:r>
              <a:rPr lang="en"/>
              <a:t>Last promotion period</a:t>
            </a:r>
            <a:endParaRPr/>
          </a:p>
          <a:p>
            <a:pPr marL="342900" lvl="0" indent="-342900" algn="l" rtl="0">
              <a:spcBef>
                <a:spcPts val="560"/>
              </a:spcBef>
              <a:spcAft>
                <a:spcPts val="0"/>
              </a:spcAft>
              <a:buSzPts val="2800"/>
              <a:buChar char="•"/>
            </a:pPr>
            <a:r>
              <a:rPr lang="en"/>
              <a:t>User-specified amounts across promotion periods</a:t>
            </a:r>
            <a:endParaRPr/>
          </a:p>
          <a:p>
            <a:pPr marL="342900" lvl="0" indent="-165100" algn="l" rtl="0">
              <a:spcBef>
                <a:spcPts val="560"/>
              </a:spcBef>
              <a:spcAft>
                <a:spcPts val="0"/>
              </a:spcAft>
              <a:buSzPts val="2800"/>
              <a:buNone/>
            </a:pPr>
            <a:endParaRPr/>
          </a:p>
        </p:txBody>
      </p:sp>
      <p:sp>
        <p:nvSpPr>
          <p:cNvPr id="774" name="Google Shape;774;p107"/>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Allocated Funds</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108"/>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66</a:t>
            </a:fld>
            <a:endParaRPr sz="1000" b="0">
              <a:solidFill>
                <a:schemeClr val="lt2"/>
              </a:solidFill>
              <a:latin typeface="Tahoma"/>
              <a:ea typeface="Tahoma"/>
              <a:cs typeface="Tahoma"/>
              <a:sym typeface="Tahoma"/>
            </a:endParaRPr>
          </a:p>
        </p:txBody>
      </p:sp>
      <p:sp>
        <p:nvSpPr>
          <p:cNvPr id="780" name="Google Shape;780;p108"/>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Allocated Funds</a:t>
            </a:r>
            <a:endParaRPr sz="2000" b="1">
              <a:solidFill>
                <a:srgbClr val="4F81BD"/>
              </a:solidFill>
              <a:latin typeface="Century Gothic"/>
              <a:ea typeface="Century Gothic"/>
              <a:cs typeface="Century Gothic"/>
              <a:sym typeface="Century Gothic"/>
            </a:endParaRPr>
          </a:p>
        </p:txBody>
      </p:sp>
      <p:pic>
        <p:nvPicPr>
          <p:cNvPr id="781" name="Google Shape;781;p108"/>
          <p:cNvPicPr preferRelativeResize="0"/>
          <p:nvPr/>
        </p:nvPicPr>
        <p:blipFill>
          <a:blip r:embed="rId3">
            <a:alphaModFix/>
          </a:blip>
          <a:stretch>
            <a:fillRect/>
          </a:stretch>
        </p:blipFill>
        <p:spPr>
          <a:xfrm>
            <a:off x="1628038" y="771524"/>
            <a:ext cx="5887922" cy="40206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109"/>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67</a:t>
            </a:fld>
            <a:endParaRPr sz="1000" b="0">
              <a:solidFill>
                <a:schemeClr val="lt2"/>
              </a:solidFill>
              <a:latin typeface="Tahoma"/>
              <a:ea typeface="Tahoma"/>
              <a:cs typeface="Tahoma"/>
              <a:sym typeface="Tahoma"/>
            </a:endParaRPr>
          </a:p>
        </p:txBody>
      </p:sp>
      <p:sp>
        <p:nvSpPr>
          <p:cNvPr id="787" name="Google Shape;787;p109"/>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Deal Profiles</a:t>
            </a:r>
            <a:endParaRPr/>
          </a:p>
        </p:txBody>
      </p:sp>
      <p:sp>
        <p:nvSpPr>
          <p:cNvPr id="788" name="Google Shape;788;p109"/>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None/>
            </a:pPr>
            <a:endParaRPr/>
          </a:p>
          <a:p>
            <a:pPr marL="342900" lvl="0" indent="-165100" algn="l" rtl="0">
              <a:spcBef>
                <a:spcPts val="560"/>
              </a:spcBef>
              <a:spcAft>
                <a:spcPts val="0"/>
              </a:spcAft>
              <a:buSzPts val="2800"/>
              <a:buNone/>
            </a:pPr>
            <a:endParaRPr/>
          </a:p>
        </p:txBody>
      </p:sp>
      <p:sp>
        <p:nvSpPr>
          <p:cNvPr id="789" name="Google Shape;789;p109"/>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Allocated Funds</a:t>
            </a:r>
            <a:endParaRPr sz="2000" b="1">
              <a:solidFill>
                <a:srgbClr val="4F81BD"/>
              </a:solidFill>
              <a:latin typeface="Century Gothic"/>
              <a:ea typeface="Century Gothic"/>
              <a:cs typeface="Century Gothic"/>
              <a:sym typeface="Century Gothic"/>
            </a:endParaRPr>
          </a:p>
        </p:txBody>
      </p:sp>
      <p:pic>
        <p:nvPicPr>
          <p:cNvPr id="790" name="Google Shape;790;p109"/>
          <p:cNvPicPr preferRelativeResize="0"/>
          <p:nvPr/>
        </p:nvPicPr>
        <p:blipFill>
          <a:blip r:embed="rId3">
            <a:alphaModFix/>
          </a:blip>
          <a:stretch>
            <a:fillRect/>
          </a:stretch>
        </p:blipFill>
        <p:spPr>
          <a:xfrm>
            <a:off x="585550" y="1305838"/>
            <a:ext cx="7523400" cy="31056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110"/>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68</a:t>
            </a:fld>
            <a:endParaRPr sz="1000" b="0">
              <a:solidFill>
                <a:schemeClr val="lt2"/>
              </a:solidFill>
              <a:latin typeface="Tahoma"/>
              <a:ea typeface="Tahoma"/>
              <a:cs typeface="Tahoma"/>
              <a:sym typeface="Tahoma"/>
            </a:endParaRPr>
          </a:p>
        </p:txBody>
      </p:sp>
      <p:sp>
        <p:nvSpPr>
          <p:cNvPr id="796" name="Google Shape;796;p110"/>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TAM Promotion Deals Detail</a:t>
            </a:r>
            <a:endParaRPr/>
          </a:p>
        </p:txBody>
      </p:sp>
      <p:sp>
        <p:nvSpPr>
          <p:cNvPr id="797" name="Google Shape;797;p110"/>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165100" algn="l" rtl="0">
              <a:spcBef>
                <a:spcPts val="0"/>
              </a:spcBef>
              <a:spcAft>
                <a:spcPts val="0"/>
              </a:spcAft>
              <a:buSzPts val="2800"/>
              <a:buNone/>
            </a:pPr>
            <a:endParaRPr/>
          </a:p>
          <a:p>
            <a:pPr marL="342900" lvl="0" indent="-165100" algn="l" rtl="0">
              <a:spcBef>
                <a:spcPts val="560"/>
              </a:spcBef>
              <a:spcAft>
                <a:spcPts val="0"/>
              </a:spcAft>
              <a:buSzPts val="2800"/>
              <a:buNone/>
            </a:pPr>
            <a:endParaRPr/>
          </a:p>
        </p:txBody>
      </p:sp>
      <p:sp>
        <p:nvSpPr>
          <p:cNvPr id="798" name="Google Shape;798;p110"/>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Allocated Funds</a:t>
            </a:r>
            <a:endParaRPr sz="2000" b="1">
              <a:solidFill>
                <a:srgbClr val="4F81BD"/>
              </a:solidFill>
              <a:latin typeface="Century Gothic"/>
              <a:ea typeface="Century Gothic"/>
              <a:cs typeface="Century Gothic"/>
              <a:sym typeface="Century Gothic"/>
            </a:endParaRPr>
          </a:p>
        </p:txBody>
      </p:sp>
      <p:pic>
        <p:nvPicPr>
          <p:cNvPr id="799" name="Google Shape;799;p110"/>
          <p:cNvPicPr preferRelativeResize="0"/>
          <p:nvPr/>
        </p:nvPicPr>
        <p:blipFill>
          <a:blip r:embed="rId3">
            <a:alphaModFix/>
          </a:blip>
          <a:stretch>
            <a:fillRect/>
          </a:stretch>
        </p:blipFill>
        <p:spPr>
          <a:xfrm>
            <a:off x="851050" y="1066250"/>
            <a:ext cx="6708276" cy="35205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111"/>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69</a:t>
            </a:fld>
            <a:endParaRPr sz="1000" b="0">
              <a:solidFill>
                <a:schemeClr val="lt2"/>
              </a:solidFill>
              <a:latin typeface="Tahoma"/>
              <a:ea typeface="Tahoma"/>
              <a:cs typeface="Tahoma"/>
              <a:sym typeface="Tahoma"/>
            </a:endParaRPr>
          </a:p>
        </p:txBody>
      </p:sp>
      <p:sp>
        <p:nvSpPr>
          <p:cNvPr id="805" name="Google Shape;805;p111"/>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Deal Values and Items Values Panels</a:t>
            </a:r>
            <a:endParaRPr/>
          </a:p>
        </p:txBody>
      </p:sp>
      <p:sp>
        <p:nvSpPr>
          <p:cNvPr id="806" name="Google Shape;806;p111"/>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165100" algn="l" rtl="0">
              <a:spcBef>
                <a:spcPts val="0"/>
              </a:spcBef>
              <a:spcAft>
                <a:spcPts val="0"/>
              </a:spcAft>
              <a:buSzPts val="2800"/>
              <a:buNone/>
            </a:pPr>
            <a:endParaRPr/>
          </a:p>
          <a:p>
            <a:pPr marL="342900" lvl="0" indent="-165100" algn="l" rtl="0">
              <a:spcBef>
                <a:spcPts val="560"/>
              </a:spcBef>
              <a:spcAft>
                <a:spcPts val="0"/>
              </a:spcAft>
              <a:buSzPts val="2800"/>
              <a:buNone/>
            </a:pPr>
            <a:endParaRPr/>
          </a:p>
        </p:txBody>
      </p:sp>
      <p:sp>
        <p:nvSpPr>
          <p:cNvPr id="807" name="Google Shape;807;p111"/>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Allocated Funds</a:t>
            </a:r>
            <a:endParaRPr sz="2000" b="1">
              <a:solidFill>
                <a:srgbClr val="4F81BD"/>
              </a:solidFill>
              <a:latin typeface="Century Gothic"/>
              <a:ea typeface="Century Gothic"/>
              <a:cs typeface="Century Gothic"/>
              <a:sym typeface="Century Gothic"/>
            </a:endParaRPr>
          </a:p>
        </p:txBody>
      </p:sp>
      <p:pic>
        <p:nvPicPr>
          <p:cNvPr id="808" name="Google Shape;808;p111"/>
          <p:cNvPicPr preferRelativeResize="0"/>
          <p:nvPr/>
        </p:nvPicPr>
        <p:blipFill>
          <a:blip r:embed="rId3">
            <a:alphaModFix/>
          </a:blip>
          <a:stretch>
            <a:fillRect/>
          </a:stretch>
        </p:blipFill>
        <p:spPr>
          <a:xfrm>
            <a:off x="846800" y="986500"/>
            <a:ext cx="7038302" cy="37855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9"/>
          <p:cNvSpPr txBox="1">
            <a:spLocks noGrp="1"/>
          </p:cNvSpPr>
          <p:nvPr>
            <p:ph type="title"/>
          </p:nvPr>
        </p:nvSpPr>
        <p:spPr>
          <a:xfrm>
            <a:off x="314325" y="383031"/>
            <a:ext cx="8515200" cy="2571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4E4E4E"/>
              </a:buClr>
              <a:buSzPct val="133333"/>
              <a:buFont typeface="Century Gothic"/>
              <a:buNone/>
            </a:pPr>
            <a:r>
              <a:rPr lang="en"/>
              <a:t>Promotion Process Flow</a:t>
            </a:r>
            <a:endParaRPr/>
          </a:p>
        </p:txBody>
      </p:sp>
      <p:sp>
        <p:nvSpPr>
          <p:cNvPr id="288" name="Google Shape;288;p49"/>
          <p:cNvSpPr txBox="1">
            <a:spLocks noGrp="1"/>
          </p:cNvSpPr>
          <p:nvPr>
            <p:ph type="body" idx="2"/>
          </p:nvPr>
        </p:nvSpPr>
        <p:spPr>
          <a:xfrm>
            <a:off x="314325" y="114300"/>
            <a:ext cx="8515200" cy="205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500"/>
              <a:buNone/>
            </a:pPr>
            <a:r>
              <a:rPr lang="en"/>
              <a:t>Trade Activity Management</a:t>
            </a:r>
            <a:endParaRPr/>
          </a:p>
        </p:txBody>
      </p:sp>
      <p:pic>
        <p:nvPicPr>
          <p:cNvPr id="289" name="Google Shape;289;p49"/>
          <p:cNvPicPr preferRelativeResize="0"/>
          <p:nvPr/>
        </p:nvPicPr>
        <p:blipFill>
          <a:blip r:embed="rId3">
            <a:alphaModFix/>
          </a:blip>
          <a:stretch>
            <a:fillRect/>
          </a:stretch>
        </p:blipFill>
        <p:spPr>
          <a:xfrm>
            <a:off x="2413950" y="771525"/>
            <a:ext cx="3685525" cy="39957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112"/>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70</a:t>
            </a:fld>
            <a:endParaRPr sz="1000" b="0">
              <a:solidFill>
                <a:schemeClr val="lt2"/>
              </a:solidFill>
              <a:latin typeface="Tahoma"/>
              <a:ea typeface="Tahoma"/>
              <a:cs typeface="Tahoma"/>
              <a:sym typeface="Tahoma"/>
            </a:endParaRPr>
          </a:p>
        </p:txBody>
      </p:sp>
      <p:sp>
        <p:nvSpPr>
          <p:cNvPr id="814" name="Google Shape;814;p112"/>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Earned Discounts</a:t>
            </a:r>
            <a:endParaRPr/>
          </a:p>
        </p:txBody>
      </p:sp>
      <p:sp>
        <p:nvSpPr>
          <p:cNvPr id="815" name="Google Shape;815;p112"/>
          <p:cNvSpPr txBox="1">
            <a:spLocks noGrp="1"/>
          </p:cNvSpPr>
          <p:nvPr>
            <p:ph type="body" idx="4294967295"/>
          </p:nvPr>
        </p:nvSpPr>
        <p:spPr>
          <a:xfrm>
            <a:off x="457200" y="88486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TAM Earned Discount Calculation</a:t>
            </a:r>
            <a:endParaRPr/>
          </a:p>
          <a:p>
            <a:pPr marL="342900" lvl="0" indent="-165100" algn="l" rtl="0">
              <a:spcBef>
                <a:spcPts val="560"/>
              </a:spcBef>
              <a:spcAft>
                <a:spcPts val="0"/>
              </a:spcAft>
              <a:buSzPts val="2800"/>
              <a:buNone/>
            </a:pPr>
            <a:endParaRPr/>
          </a:p>
        </p:txBody>
      </p:sp>
      <p:sp>
        <p:nvSpPr>
          <p:cNvPr id="816" name="Google Shape;816;p112"/>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Allocated Funds</a:t>
            </a:r>
            <a:endParaRPr sz="2000" b="1">
              <a:solidFill>
                <a:srgbClr val="4F81BD"/>
              </a:solidFill>
              <a:latin typeface="Century Gothic"/>
              <a:ea typeface="Century Gothic"/>
              <a:cs typeface="Century Gothic"/>
              <a:sym typeface="Century Gothic"/>
            </a:endParaRPr>
          </a:p>
        </p:txBody>
      </p:sp>
      <p:sp>
        <p:nvSpPr>
          <p:cNvPr id="817" name="Google Shape;817;p112"/>
          <p:cNvSpPr txBox="1"/>
          <p:nvPr/>
        </p:nvSpPr>
        <p:spPr>
          <a:xfrm>
            <a:off x="457194" y="2847130"/>
            <a:ext cx="8229600" cy="3744300"/>
          </a:xfrm>
          <a:prstGeom prst="rect">
            <a:avLst/>
          </a:prstGeom>
          <a:noFill/>
          <a:ln>
            <a:noFill/>
          </a:ln>
        </p:spPr>
        <p:txBody>
          <a:bodyPr spcFirstLastPara="1" wrap="square" lIns="91425" tIns="45700" rIns="91425" bIns="45700" anchor="t" anchorCtr="0">
            <a:normAutofit/>
          </a:bodyPr>
          <a:lstStyle/>
          <a:p>
            <a:pPr marL="457200" marR="0" lvl="0" indent="0" algn="l" rtl="0">
              <a:lnSpc>
                <a:spcPct val="100000"/>
              </a:lnSpc>
              <a:spcBef>
                <a:spcPts val="560"/>
              </a:spcBef>
              <a:spcAft>
                <a:spcPts val="0"/>
              </a:spcAft>
              <a:buNone/>
            </a:pPr>
            <a:endParaRPr sz="2800" b="0" i="0" u="none" strike="noStrike" cap="none">
              <a:solidFill>
                <a:srgbClr val="4E4E4E"/>
              </a:solidFill>
              <a:latin typeface="Century Gothic"/>
              <a:ea typeface="Century Gothic"/>
              <a:cs typeface="Century Gothic"/>
              <a:sym typeface="Century Gothic"/>
            </a:endParaRPr>
          </a:p>
          <a:p>
            <a:pPr marL="342900" marR="0" lvl="0" indent="-165100" algn="l" rtl="0">
              <a:lnSpc>
                <a:spcPct val="100000"/>
              </a:lnSpc>
              <a:spcBef>
                <a:spcPts val="560"/>
              </a:spcBef>
              <a:spcAft>
                <a:spcPts val="0"/>
              </a:spcAft>
              <a:buClr>
                <a:schemeClr val="accent6"/>
              </a:buClr>
              <a:buSzPts val="2800"/>
              <a:buFont typeface="Arial"/>
              <a:buNone/>
            </a:pPr>
            <a:endParaRPr sz="2800" b="0" i="0" u="none" strike="noStrike" cap="none">
              <a:solidFill>
                <a:srgbClr val="4E4E4E"/>
              </a:solidFill>
              <a:latin typeface="Century Gothic"/>
              <a:ea typeface="Century Gothic"/>
              <a:cs typeface="Century Gothic"/>
              <a:sym typeface="Century Gothic"/>
            </a:endParaRPr>
          </a:p>
        </p:txBody>
      </p:sp>
      <p:pic>
        <p:nvPicPr>
          <p:cNvPr id="818" name="Google Shape;818;p112"/>
          <p:cNvPicPr preferRelativeResize="0"/>
          <p:nvPr/>
        </p:nvPicPr>
        <p:blipFill>
          <a:blip r:embed="rId3">
            <a:alphaModFix/>
          </a:blip>
          <a:stretch>
            <a:fillRect/>
          </a:stretch>
        </p:blipFill>
        <p:spPr>
          <a:xfrm>
            <a:off x="266049" y="1504675"/>
            <a:ext cx="4189872" cy="1244300"/>
          </a:xfrm>
          <a:prstGeom prst="rect">
            <a:avLst/>
          </a:prstGeom>
          <a:noFill/>
          <a:ln>
            <a:noFill/>
          </a:ln>
        </p:spPr>
      </p:pic>
      <p:pic>
        <p:nvPicPr>
          <p:cNvPr id="819" name="Google Shape;819;p112"/>
          <p:cNvPicPr preferRelativeResize="0"/>
          <p:nvPr/>
        </p:nvPicPr>
        <p:blipFill>
          <a:blip r:embed="rId4">
            <a:alphaModFix/>
          </a:blip>
          <a:stretch>
            <a:fillRect/>
          </a:stretch>
        </p:blipFill>
        <p:spPr>
          <a:xfrm>
            <a:off x="2887775" y="2067050"/>
            <a:ext cx="6007481" cy="252472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113"/>
          <p:cNvSpPr txBox="1">
            <a:spLocks noGrp="1"/>
          </p:cNvSpPr>
          <p:nvPr>
            <p:ph type="title"/>
          </p:nvPr>
        </p:nvSpPr>
        <p:spPr>
          <a:xfrm>
            <a:off x="314325" y="383031"/>
            <a:ext cx="8515200" cy="2571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4E4E4E"/>
              </a:buClr>
              <a:buSzPct val="133333"/>
              <a:buFont typeface="Century Gothic"/>
              <a:buNone/>
            </a:pPr>
            <a:r>
              <a:rPr lang="en"/>
              <a:t>TAM Claims</a:t>
            </a:r>
            <a:endParaRPr/>
          </a:p>
        </p:txBody>
      </p:sp>
      <p:sp>
        <p:nvSpPr>
          <p:cNvPr id="826" name="Google Shape;826;p113"/>
          <p:cNvSpPr txBox="1">
            <a:spLocks noGrp="1"/>
          </p:cNvSpPr>
          <p:nvPr>
            <p:ph type="body" idx="1"/>
          </p:nvPr>
        </p:nvSpPr>
        <p:spPr>
          <a:xfrm>
            <a:off x="314325" y="114300"/>
            <a:ext cx="8515200" cy="205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Font typeface="Century Gothic"/>
              <a:buNone/>
            </a:pPr>
            <a:r>
              <a:rPr lang="en"/>
              <a:t>Trade Activity Management</a:t>
            </a:r>
            <a:endParaRPr/>
          </a:p>
        </p:txBody>
      </p:sp>
      <p:pic>
        <p:nvPicPr>
          <p:cNvPr id="827" name="Google Shape;827;p113"/>
          <p:cNvPicPr preferRelativeResize="0"/>
          <p:nvPr/>
        </p:nvPicPr>
        <p:blipFill>
          <a:blip r:embed="rId3">
            <a:alphaModFix/>
          </a:blip>
          <a:stretch>
            <a:fillRect/>
          </a:stretch>
        </p:blipFill>
        <p:spPr>
          <a:xfrm>
            <a:off x="1006000" y="771525"/>
            <a:ext cx="6805069" cy="398902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114"/>
          <p:cNvSpPr txBox="1">
            <a:spLocks noGrp="1"/>
          </p:cNvSpPr>
          <p:nvPr>
            <p:ph type="title"/>
          </p:nvPr>
        </p:nvSpPr>
        <p:spPr>
          <a:xfrm>
            <a:off x="314325" y="383031"/>
            <a:ext cx="8515200" cy="2571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4E4E4E"/>
              </a:buClr>
              <a:buSzPct val="133333"/>
              <a:buFont typeface="Century Gothic"/>
              <a:buNone/>
            </a:pPr>
            <a:r>
              <a:rPr lang="en"/>
              <a:t>TAM Claims - Allocations</a:t>
            </a:r>
            <a:endParaRPr/>
          </a:p>
        </p:txBody>
      </p:sp>
      <p:sp>
        <p:nvSpPr>
          <p:cNvPr id="834" name="Google Shape;834;p114"/>
          <p:cNvSpPr txBox="1">
            <a:spLocks noGrp="1"/>
          </p:cNvSpPr>
          <p:nvPr>
            <p:ph type="body" idx="1"/>
          </p:nvPr>
        </p:nvSpPr>
        <p:spPr>
          <a:xfrm>
            <a:off x="314325" y="114300"/>
            <a:ext cx="8515200" cy="205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Font typeface="Century Gothic"/>
              <a:buNone/>
            </a:pPr>
            <a:r>
              <a:rPr lang="en"/>
              <a:t>Trade Activity Management</a:t>
            </a:r>
            <a:endParaRPr/>
          </a:p>
        </p:txBody>
      </p:sp>
      <p:pic>
        <p:nvPicPr>
          <p:cNvPr id="835" name="Google Shape;835;p114"/>
          <p:cNvPicPr preferRelativeResize="0"/>
          <p:nvPr/>
        </p:nvPicPr>
        <p:blipFill>
          <a:blip r:embed="rId3">
            <a:alphaModFix/>
          </a:blip>
          <a:stretch>
            <a:fillRect/>
          </a:stretch>
        </p:blipFill>
        <p:spPr>
          <a:xfrm>
            <a:off x="97675" y="884771"/>
            <a:ext cx="4584375" cy="3744375"/>
          </a:xfrm>
          <a:prstGeom prst="rect">
            <a:avLst/>
          </a:prstGeom>
          <a:noFill/>
          <a:ln>
            <a:noFill/>
          </a:ln>
        </p:spPr>
      </p:pic>
      <p:pic>
        <p:nvPicPr>
          <p:cNvPr id="836" name="Google Shape;836;p114"/>
          <p:cNvPicPr preferRelativeResize="0"/>
          <p:nvPr/>
        </p:nvPicPr>
        <p:blipFill>
          <a:blip r:embed="rId4">
            <a:alphaModFix/>
          </a:blip>
          <a:stretch>
            <a:fillRect/>
          </a:stretch>
        </p:blipFill>
        <p:spPr>
          <a:xfrm>
            <a:off x="3167375" y="1596900"/>
            <a:ext cx="5786500" cy="31982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115"/>
          <p:cNvSpPr txBox="1">
            <a:spLocks noGrp="1"/>
          </p:cNvSpPr>
          <p:nvPr>
            <p:ph type="title"/>
          </p:nvPr>
        </p:nvSpPr>
        <p:spPr>
          <a:xfrm>
            <a:off x="314325" y="383031"/>
            <a:ext cx="8515200" cy="2571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4E4E4E"/>
              </a:buClr>
              <a:buSzPct val="133333"/>
              <a:buFont typeface="Century Gothic"/>
              <a:buNone/>
            </a:pPr>
            <a:r>
              <a:rPr lang="en"/>
              <a:t>TAM Claims &gt; Generate Claims bulk action</a:t>
            </a:r>
            <a:endParaRPr/>
          </a:p>
        </p:txBody>
      </p:sp>
      <p:sp>
        <p:nvSpPr>
          <p:cNvPr id="843" name="Google Shape;843;p115"/>
          <p:cNvSpPr txBox="1">
            <a:spLocks noGrp="1"/>
          </p:cNvSpPr>
          <p:nvPr>
            <p:ph type="body" idx="1"/>
          </p:nvPr>
        </p:nvSpPr>
        <p:spPr>
          <a:xfrm>
            <a:off x="314325" y="114300"/>
            <a:ext cx="8515200" cy="205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Font typeface="Century Gothic"/>
              <a:buNone/>
            </a:pPr>
            <a:r>
              <a:rPr lang="en"/>
              <a:t>Trade Activity Management</a:t>
            </a:r>
            <a:endParaRPr/>
          </a:p>
        </p:txBody>
      </p:sp>
      <p:pic>
        <p:nvPicPr>
          <p:cNvPr id="844" name="Google Shape;844;p115"/>
          <p:cNvPicPr preferRelativeResize="0"/>
          <p:nvPr/>
        </p:nvPicPr>
        <p:blipFill>
          <a:blip r:embed="rId3">
            <a:alphaModFix/>
          </a:blip>
          <a:stretch>
            <a:fillRect/>
          </a:stretch>
        </p:blipFill>
        <p:spPr>
          <a:xfrm>
            <a:off x="336225" y="945701"/>
            <a:ext cx="8091799" cy="383740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116"/>
          <p:cNvSpPr txBox="1">
            <a:spLocks noGrp="1"/>
          </p:cNvSpPr>
          <p:nvPr>
            <p:ph type="title"/>
          </p:nvPr>
        </p:nvSpPr>
        <p:spPr>
          <a:xfrm>
            <a:off x="314325" y="383031"/>
            <a:ext cx="8515200" cy="2571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4E4E4E"/>
              </a:buClr>
              <a:buSzPct val="133333"/>
              <a:buFont typeface="Century Gothic"/>
              <a:buNone/>
            </a:pPr>
            <a:r>
              <a:rPr lang="en"/>
              <a:t>Claim Approval</a:t>
            </a:r>
            <a:endParaRPr/>
          </a:p>
        </p:txBody>
      </p:sp>
      <p:sp>
        <p:nvSpPr>
          <p:cNvPr id="851" name="Google Shape;851;p116"/>
          <p:cNvSpPr txBox="1">
            <a:spLocks noGrp="1"/>
          </p:cNvSpPr>
          <p:nvPr>
            <p:ph type="body" idx="1"/>
          </p:nvPr>
        </p:nvSpPr>
        <p:spPr>
          <a:xfrm>
            <a:off x="314325" y="114300"/>
            <a:ext cx="8515200" cy="205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Font typeface="Century Gothic"/>
              <a:buNone/>
            </a:pPr>
            <a:r>
              <a:rPr lang="en"/>
              <a:t>Trade Activity Management</a:t>
            </a:r>
            <a:endParaRPr/>
          </a:p>
        </p:txBody>
      </p:sp>
      <p:sp>
        <p:nvSpPr>
          <p:cNvPr id="852" name="Google Shape;852;p116"/>
          <p:cNvSpPr txBox="1">
            <a:spLocks noGrp="1"/>
          </p:cNvSpPr>
          <p:nvPr>
            <p:ph type="body" idx="4294967295"/>
          </p:nvPr>
        </p:nvSpPr>
        <p:spPr>
          <a:xfrm>
            <a:off x="519550" y="987028"/>
            <a:ext cx="8229600" cy="37506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Claims may require approval</a:t>
            </a:r>
            <a:endParaRPr/>
          </a:p>
          <a:p>
            <a:pPr marL="742950" lvl="1" indent="-285750" algn="l" rtl="0">
              <a:spcBef>
                <a:spcPts val="480"/>
              </a:spcBef>
              <a:spcAft>
                <a:spcPts val="0"/>
              </a:spcAft>
              <a:buSzPts val="2400"/>
              <a:buChar char="–"/>
            </a:pPr>
            <a:r>
              <a:rPr lang="en"/>
              <a:t>TAM Control setting</a:t>
            </a:r>
            <a:endParaRPr/>
          </a:p>
          <a:p>
            <a:pPr marL="342900" lvl="0" indent="-342900" algn="l" rtl="0">
              <a:spcBef>
                <a:spcPts val="560"/>
              </a:spcBef>
              <a:spcAft>
                <a:spcPts val="0"/>
              </a:spcAft>
              <a:buSzPts val="2800"/>
              <a:buChar char="•"/>
            </a:pPr>
            <a:r>
              <a:rPr lang="en"/>
              <a:t>Approved status claims result in a Customer Credit Note or Supplier Invoice</a:t>
            </a:r>
            <a:endParaRPr/>
          </a:p>
          <a:p>
            <a:pPr marL="342900" lvl="0" indent="-342900" algn="l" rtl="0">
              <a:spcBef>
                <a:spcPts val="560"/>
              </a:spcBef>
              <a:spcAft>
                <a:spcPts val="0"/>
              </a:spcAft>
              <a:buSzPts val="2800"/>
              <a:buChar char="•"/>
            </a:pPr>
            <a:r>
              <a:rPr lang="en"/>
              <a:t>When financial documents are created, the daybooks from the TAM Control are used and the postings are made to the accounts previously determined in Earned Discount calculation</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117"/>
          <p:cNvSpPr txBox="1">
            <a:spLocks noGrp="1"/>
          </p:cNvSpPr>
          <p:nvPr>
            <p:ph type="title"/>
          </p:nvPr>
        </p:nvSpPr>
        <p:spPr>
          <a:xfrm>
            <a:off x="314325" y="383031"/>
            <a:ext cx="8515200" cy="2571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4E4E4E"/>
              </a:buClr>
              <a:buSzPct val="133333"/>
              <a:buFont typeface="Century Gothic"/>
              <a:buNone/>
            </a:pPr>
            <a:r>
              <a:rPr lang="en"/>
              <a:t>TAM Claims Edit bulk action</a:t>
            </a:r>
            <a:endParaRPr/>
          </a:p>
        </p:txBody>
      </p:sp>
      <p:sp>
        <p:nvSpPr>
          <p:cNvPr id="859" name="Google Shape;859;p117"/>
          <p:cNvSpPr txBox="1">
            <a:spLocks noGrp="1"/>
          </p:cNvSpPr>
          <p:nvPr>
            <p:ph type="body" idx="1"/>
          </p:nvPr>
        </p:nvSpPr>
        <p:spPr>
          <a:xfrm>
            <a:off x="314325" y="114300"/>
            <a:ext cx="8515200" cy="205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Font typeface="Century Gothic"/>
              <a:buNone/>
            </a:pPr>
            <a:r>
              <a:rPr lang="en"/>
              <a:t>Trade Activity Management</a:t>
            </a:r>
            <a:endParaRPr/>
          </a:p>
        </p:txBody>
      </p:sp>
      <p:pic>
        <p:nvPicPr>
          <p:cNvPr id="860" name="Google Shape;860;p117"/>
          <p:cNvPicPr preferRelativeResize="0"/>
          <p:nvPr/>
        </p:nvPicPr>
        <p:blipFill>
          <a:blip r:embed="rId3">
            <a:alphaModFix/>
          </a:blip>
          <a:stretch>
            <a:fillRect/>
          </a:stretch>
        </p:blipFill>
        <p:spPr>
          <a:xfrm>
            <a:off x="91850" y="1255152"/>
            <a:ext cx="4602701" cy="2633201"/>
          </a:xfrm>
          <a:prstGeom prst="rect">
            <a:avLst/>
          </a:prstGeom>
          <a:noFill/>
          <a:ln>
            <a:noFill/>
          </a:ln>
        </p:spPr>
      </p:pic>
      <p:pic>
        <p:nvPicPr>
          <p:cNvPr id="861" name="Google Shape;861;p117"/>
          <p:cNvPicPr preferRelativeResize="0"/>
          <p:nvPr/>
        </p:nvPicPr>
        <p:blipFill>
          <a:blip r:embed="rId4">
            <a:alphaModFix/>
          </a:blip>
          <a:stretch>
            <a:fillRect/>
          </a:stretch>
        </p:blipFill>
        <p:spPr>
          <a:xfrm>
            <a:off x="3129475" y="2011975"/>
            <a:ext cx="5834748" cy="244349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118"/>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76</a:t>
            </a:fld>
            <a:endParaRPr sz="1000" b="0">
              <a:solidFill>
                <a:schemeClr val="lt2"/>
              </a:solidFill>
              <a:latin typeface="Tahoma"/>
              <a:ea typeface="Tahoma"/>
              <a:cs typeface="Tahoma"/>
              <a:sym typeface="Tahoma"/>
            </a:endParaRPr>
          </a:p>
        </p:txBody>
      </p:sp>
      <p:sp>
        <p:nvSpPr>
          <p:cNvPr id="867" name="Google Shape;867;p118"/>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TAM Promotions - Drill-Down Links</a:t>
            </a:r>
            <a:endParaRPr/>
          </a:p>
        </p:txBody>
      </p:sp>
      <p:sp>
        <p:nvSpPr>
          <p:cNvPr id="868" name="Google Shape;868;p118"/>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None/>
            </a:pPr>
            <a:endParaRPr/>
          </a:p>
          <a:p>
            <a:pPr marL="342900" lvl="0" indent="-342900" algn="l" rtl="0">
              <a:spcBef>
                <a:spcPts val="560"/>
              </a:spcBef>
              <a:spcAft>
                <a:spcPts val="0"/>
              </a:spcAft>
              <a:buSzPts val="2800"/>
              <a:buNone/>
            </a:pPr>
            <a:endParaRPr/>
          </a:p>
          <a:p>
            <a:pPr marL="342900" lvl="0" indent="-165100" algn="l" rtl="0">
              <a:spcBef>
                <a:spcPts val="560"/>
              </a:spcBef>
              <a:spcAft>
                <a:spcPts val="0"/>
              </a:spcAft>
              <a:buSzPts val="2800"/>
              <a:buNone/>
            </a:pPr>
            <a:endParaRPr/>
          </a:p>
        </p:txBody>
      </p:sp>
      <p:sp>
        <p:nvSpPr>
          <p:cNvPr id="869" name="Google Shape;869;p118"/>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Allocated Funds</a:t>
            </a:r>
            <a:endParaRPr sz="2000" b="1">
              <a:solidFill>
                <a:srgbClr val="4F81BD"/>
              </a:solidFill>
              <a:latin typeface="Century Gothic"/>
              <a:ea typeface="Century Gothic"/>
              <a:cs typeface="Century Gothic"/>
              <a:sym typeface="Century Gothic"/>
            </a:endParaRPr>
          </a:p>
        </p:txBody>
      </p:sp>
      <p:pic>
        <p:nvPicPr>
          <p:cNvPr id="870" name="Google Shape;870;p118"/>
          <p:cNvPicPr preferRelativeResize="0"/>
          <p:nvPr/>
        </p:nvPicPr>
        <p:blipFill>
          <a:blip r:embed="rId3">
            <a:alphaModFix/>
          </a:blip>
          <a:stretch>
            <a:fillRect/>
          </a:stretch>
        </p:blipFill>
        <p:spPr>
          <a:xfrm>
            <a:off x="314325" y="986499"/>
            <a:ext cx="8061798" cy="356089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119"/>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77</a:t>
            </a:fld>
            <a:endParaRPr sz="1000" b="0">
              <a:solidFill>
                <a:schemeClr val="lt2"/>
              </a:solidFill>
              <a:latin typeface="Tahoma"/>
              <a:ea typeface="Tahoma"/>
              <a:cs typeface="Tahoma"/>
              <a:sym typeface="Tahoma"/>
            </a:endParaRPr>
          </a:p>
        </p:txBody>
      </p:sp>
      <p:sp>
        <p:nvSpPr>
          <p:cNvPr id="876" name="Google Shape;876;p119"/>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dirty="0"/>
              <a:t>Accounting </a:t>
            </a:r>
            <a:r>
              <a:rPr lang="en" dirty="0" smtClean="0"/>
              <a:t>without </a:t>
            </a:r>
            <a:r>
              <a:rPr lang="en" dirty="0"/>
              <a:t>items</a:t>
            </a:r>
            <a:endParaRPr dirty="0"/>
          </a:p>
        </p:txBody>
      </p:sp>
      <p:sp>
        <p:nvSpPr>
          <p:cNvPr id="877" name="Google Shape;877;p119"/>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None/>
            </a:pPr>
            <a:r>
              <a:rPr lang="en"/>
              <a:t>Items are optional on Allocated Funds.            </a:t>
            </a:r>
            <a:endParaRPr/>
          </a:p>
          <a:p>
            <a:pPr marL="342900" lvl="0" indent="-342900" algn="l" rtl="0">
              <a:spcBef>
                <a:spcPts val="0"/>
              </a:spcBef>
              <a:spcAft>
                <a:spcPts val="0"/>
              </a:spcAft>
              <a:buSzPts val="2800"/>
              <a:buNone/>
            </a:pPr>
            <a:r>
              <a:rPr lang="en"/>
              <a:t>If no items are on the deal:</a:t>
            </a:r>
            <a:endParaRPr/>
          </a:p>
          <a:p>
            <a:pPr marL="342900" lvl="0" indent="-342900" algn="l" rtl="0">
              <a:spcBef>
                <a:spcPts val="560"/>
              </a:spcBef>
              <a:spcAft>
                <a:spcPts val="0"/>
              </a:spcAft>
              <a:buSzPts val="2800"/>
              <a:buChar char="•"/>
            </a:pPr>
            <a:r>
              <a:rPr lang="en"/>
              <a:t>TAM Accounts</a:t>
            </a:r>
            <a:endParaRPr/>
          </a:p>
          <a:p>
            <a:pPr marL="742950" lvl="1" indent="-285750" algn="l" rtl="0">
              <a:spcBef>
                <a:spcPts val="480"/>
              </a:spcBef>
              <a:spcAft>
                <a:spcPts val="0"/>
              </a:spcAft>
              <a:buSzPts val="2400"/>
              <a:buChar char="–"/>
            </a:pPr>
            <a:r>
              <a:rPr lang="en"/>
              <a:t>Promotion Discount account</a:t>
            </a:r>
            <a:endParaRPr/>
          </a:p>
          <a:p>
            <a:pPr marL="742950" lvl="1" indent="-285750" algn="l" rtl="0">
              <a:spcBef>
                <a:spcPts val="480"/>
              </a:spcBef>
              <a:spcAft>
                <a:spcPts val="0"/>
              </a:spcAft>
              <a:buSzPts val="2400"/>
              <a:buChar char="–"/>
            </a:pPr>
            <a:r>
              <a:rPr lang="en"/>
              <a:t>Accrual account</a:t>
            </a:r>
            <a:endParaRPr/>
          </a:p>
          <a:p>
            <a:pPr marL="742950" lvl="1" indent="-285750" algn="l" rtl="0">
              <a:spcBef>
                <a:spcPts val="480"/>
              </a:spcBef>
              <a:spcAft>
                <a:spcPts val="0"/>
              </a:spcAft>
              <a:buSzPts val="2400"/>
              <a:buChar char="–"/>
            </a:pPr>
            <a:r>
              <a:rPr lang="en"/>
              <a:t>SAFs (optional)</a:t>
            </a:r>
            <a:endParaRPr/>
          </a:p>
          <a:p>
            <a:pPr marL="342900" lvl="0" indent="-342900" algn="l" rtl="0">
              <a:spcBef>
                <a:spcPts val="560"/>
              </a:spcBef>
              <a:spcAft>
                <a:spcPts val="0"/>
              </a:spcAft>
              <a:buSzPts val="2800"/>
              <a:buChar char="•"/>
            </a:pPr>
            <a:r>
              <a:rPr lang="en"/>
              <a:t>Accounts pulled from TAM Control if not found within TAM Accounts</a:t>
            </a:r>
            <a:endParaRPr/>
          </a:p>
          <a:p>
            <a:pPr marL="342900" lvl="0" indent="-165100" algn="l" rtl="0">
              <a:spcBef>
                <a:spcPts val="560"/>
              </a:spcBef>
              <a:spcAft>
                <a:spcPts val="0"/>
              </a:spcAft>
              <a:buSzPts val="2800"/>
              <a:buNone/>
            </a:pPr>
            <a:endParaRPr/>
          </a:p>
        </p:txBody>
      </p:sp>
      <p:sp>
        <p:nvSpPr>
          <p:cNvPr id="878" name="Google Shape;878;p119"/>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 Allocated Funds</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120"/>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78</a:t>
            </a:fld>
            <a:endParaRPr sz="1000" b="0">
              <a:solidFill>
                <a:schemeClr val="lt2"/>
              </a:solidFill>
              <a:latin typeface="Tahoma"/>
              <a:ea typeface="Tahoma"/>
              <a:cs typeface="Tahoma"/>
              <a:sym typeface="Tahoma"/>
            </a:endParaRPr>
          </a:p>
        </p:txBody>
      </p:sp>
      <p:sp>
        <p:nvSpPr>
          <p:cNvPr id="884" name="Google Shape;884;p120"/>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Accounting</a:t>
            </a:r>
            <a:endParaRPr/>
          </a:p>
        </p:txBody>
      </p:sp>
      <p:sp>
        <p:nvSpPr>
          <p:cNvPr id="885" name="Google Shape;885;p120"/>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Allocated Funds</a:t>
            </a:r>
            <a:endParaRPr sz="2000" b="1">
              <a:solidFill>
                <a:srgbClr val="4F81BD"/>
              </a:solidFill>
              <a:latin typeface="Century Gothic"/>
              <a:ea typeface="Century Gothic"/>
              <a:cs typeface="Century Gothic"/>
              <a:sym typeface="Century Gothic"/>
            </a:endParaRPr>
          </a:p>
        </p:txBody>
      </p:sp>
      <p:pic>
        <p:nvPicPr>
          <p:cNvPr id="886" name="Google Shape;886;p120"/>
          <p:cNvPicPr preferRelativeResize="0"/>
          <p:nvPr/>
        </p:nvPicPr>
        <p:blipFill>
          <a:blip r:embed="rId3">
            <a:alphaModFix/>
          </a:blip>
          <a:stretch>
            <a:fillRect/>
          </a:stretch>
        </p:blipFill>
        <p:spPr>
          <a:xfrm>
            <a:off x="1312425" y="964519"/>
            <a:ext cx="6288415" cy="385228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121"/>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79</a:t>
            </a:fld>
            <a:endParaRPr sz="1000" b="0">
              <a:solidFill>
                <a:schemeClr val="lt2"/>
              </a:solidFill>
              <a:latin typeface="Tahoma"/>
              <a:ea typeface="Tahoma"/>
              <a:cs typeface="Tahoma"/>
              <a:sym typeface="Tahoma"/>
            </a:endParaRPr>
          </a:p>
        </p:txBody>
      </p:sp>
      <p:sp>
        <p:nvSpPr>
          <p:cNvPr id="893" name="Google Shape;893;p121"/>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Allocated Funds: Accounting</a:t>
            </a:r>
            <a:endParaRPr/>
          </a:p>
        </p:txBody>
      </p:sp>
      <p:sp>
        <p:nvSpPr>
          <p:cNvPr id="894" name="Google Shape;894;p121"/>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895" name="Google Shape;895;p121"/>
          <p:cNvPicPr preferRelativeResize="0"/>
          <p:nvPr/>
        </p:nvPicPr>
        <p:blipFill>
          <a:blip r:embed="rId3">
            <a:alphaModFix/>
          </a:blip>
          <a:stretch>
            <a:fillRect/>
          </a:stretch>
        </p:blipFill>
        <p:spPr>
          <a:xfrm>
            <a:off x="1985475" y="986425"/>
            <a:ext cx="4457200" cy="37657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50"/>
          <p:cNvSpPr txBox="1">
            <a:spLocks noGrp="1"/>
          </p:cNvSpPr>
          <p:nvPr>
            <p:ph type="body" idx="1"/>
          </p:nvPr>
        </p:nvSpPr>
        <p:spPr>
          <a:xfrm>
            <a:off x="457125" y="781509"/>
            <a:ext cx="8229600" cy="3580500"/>
          </a:xfrm>
          <a:prstGeom prst="rect">
            <a:avLst/>
          </a:prstGeom>
          <a:noFill/>
          <a:ln>
            <a:noFill/>
          </a:ln>
        </p:spPr>
        <p:txBody>
          <a:bodyPr spcFirstLastPara="1" wrap="square" lIns="91425" tIns="45700" rIns="91425" bIns="45700" anchor="t" anchorCtr="0">
            <a:normAutofit/>
          </a:bodyPr>
          <a:lstStyle/>
          <a:p>
            <a:pPr marL="225425" lvl="0" indent="-225425" algn="l" rtl="0">
              <a:spcBef>
                <a:spcPts val="0"/>
              </a:spcBef>
              <a:spcAft>
                <a:spcPts val="0"/>
              </a:spcAft>
              <a:buClr>
                <a:schemeClr val="dk1"/>
              </a:buClr>
              <a:buSzPts val="2800"/>
              <a:buFont typeface="Arial"/>
              <a:buChar char="•"/>
            </a:pPr>
            <a:r>
              <a:rPr lang="en" b="1" dirty="0"/>
              <a:t>Promotion </a:t>
            </a:r>
            <a:r>
              <a:rPr lang="en" dirty="0"/>
              <a:t>- The definition of the type of deal, date ranges, customers, items, </a:t>
            </a:r>
            <a:r>
              <a:rPr lang="en" dirty="0" smtClean="0"/>
              <a:t>etc. </a:t>
            </a:r>
            <a:r>
              <a:rPr lang="en" dirty="0"/>
              <a:t>that completely describes the offer with the customer/retailer/distributor/wholesaler.</a:t>
            </a:r>
            <a:endParaRPr dirty="0"/>
          </a:p>
          <a:p>
            <a:pPr marL="225425" lvl="0" indent="-225425" algn="l" rtl="0">
              <a:spcBef>
                <a:spcPts val="560"/>
              </a:spcBef>
              <a:spcAft>
                <a:spcPts val="0"/>
              </a:spcAft>
              <a:buClr>
                <a:schemeClr val="dk1"/>
              </a:buClr>
              <a:buSzPts val="2800"/>
              <a:buFont typeface="Arial"/>
              <a:buChar char="•"/>
            </a:pPr>
            <a:r>
              <a:rPr lang="en" b="1" dirty="0"/>
              <a:t>Promotion (Agreement) Type</a:t>
            </a:r>
            <a:r>
              <a:rPr lang="en" dirty="0"/>
              <a:t> – Promotion grouping. Typical examples may include shows, contests, inventory reduction, slotting.</a:t>
            </a:r>
            <a:endParaRPr dirty="0"/>
          </a:p>
          <a:p>
            <a:pPr marL="225425" lvl="0" indent="-225425" algn="l" rtl="0">
              <a:spcBef>
                <a:spcPts val="560"/>
              </a:spcBef>
              <a:spcAft>
                <a:spcPts val="0"/>
              </a:spcAft>
              <a:buClr>
                <a:schemeClr val="dk1"/>
              </a:buClr>
              <a:buSzPts val="2800"/>
              <a:buFont typeface="Arial"/>
              <a:buChar char="•"/>
            </a:pPr>
            <a:r>
              <a:rPr lang="en" b="1" dirty="0"/>
              <a:t>Deal </a:t>
            </a:r>
            <a:r>
              <a:rPr lang="en" dirty="0"/>
              <a:t>– This reflects the parameters surrounding the promotional discount.</a:t>
            </a:r>
            <a:endParaRPr dirty="0"/>
          </a:p>
        </p:txBody>
      </p:sp>
      <p:sp>
        <p:nvSpPr>
          <p:cNvPr id="296" name="Google Shape;296;p50"/>
          <p:cNvSpPr txBox="1">
            <a:spLocks noGrp="1"/>
          </p:cNvSpPr>
          <p:nvPr>
            <p:ph type="title"/>
          </p:nvPr>
        </p:nvSpPr>
        <p:spPr>
          <a:xfrm>
            <a:off x="314325" y="383031"/>
            <a:ext cx="8515200" cy="2571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4E4E4E"/>
              </a:buClr>
              <a:buSzPct val="133333"/>
              <a:buFont typeface="Century Gothic"/>
              <a:buNone/>
            </a:pPr>
            <a:r>
              <a:rPr lang="en"/>
              <a:t>Terminology</a:t>
            </a:r>
            <a:endParaRPr/>
          </a:p>
        </p:txBody>
      </p:sp>
      <p:sp>
        <p:nvSpPr>
          <p:cNvPr id="297" name="Google Shape;297;p50"/>
          <p:cNvSpPr txBox="1">
            <a:spLocks noGrp="1"/>
          </p:cNvSpPr>
          <p:nvPr>
            <p:ph type="body" idx="2"/>
          </p:nvPr>
        </p:nvSpPr>
        <p:spPr>
          <a:xfrm>
            <a:off x="314325" y="114300"/>
            <a:ext cx="8515200" cy="205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500"/>
              <a:buNone/>
            </a:pPr>
            <a:r>
              <a:rPr lang="en"/>
              <a:t>Trade Activity Management</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122"/>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80</a:t>
            </a:fld>
            <a:endParaRPr sz="1000" b="0">
              <a:solidFill>
                <a:schemeClr val="lt2"/>
              </a:solidFill>
              <a:latin typeface="Tahoma"/>
              <a:ea typeface="Tahoma"/>
              <a:cs typeface="Tahoma"/>
              <a:sym typeface="Tahoma"/>
            </a:endParaRPr>
          </a:p>
        </p:txBody>
      </p:sp>
      <p:sp>
        <p:nvSpPr>
          <p:cNvPr id="902" name="Google Shape;902;p122"/>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Accounting with items</a:t>
            </a:r>
            <a:endParaRPr/>
          </a:p>
        </p:txBody>
      </p:sp>
      <p:sp>
        <p:nvSpPr>
          <p:cNvPr id="903" name="Google Shape;903;p122"/>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289560" algn="l" rtl="0">
              <a:spcBef>
                <a:spcPts val="0"/>
              </a:spcBef>
              <a:spcAft>
                <a:spcPts val="0"/>
              </a:spcAft>
              <a:buSzPct val="133333"/>
              <a:buChar char="•"/>
            </a:pPr>
            <a:r>
              <a:rPr lang="en"/>
              <a:t>TAM Accounts </a:t>
            </a:r>
            <a:endParaRPr/>
          </a:p>
          <a:p>
            <a:pPr marL="742950" lvl="1" indent="-240030" algn="l" rtl="0">
              <a:spcBef>
                <a:spcPts val="480"/>
              </a:spcBef>
              <a:spcAft>
                <a:spcPts val="0"/>
              </a:spcAft>
              <a:buSzPct val="133333"/>
              <a:buChar char="–"/>
            </a:pPr>
            <a:r>
              <a:rPr lang="en"/>
              <a:t>Promotion Type + Deal combination</a:t>
            </a:r>
            <a:endParaRPr/>
          </a:p>
          <a:p>
            <a:pPr marL="742950" lvl="1" indent="-240030" algn="l" rtl="0">
              <a:spcBef>
                <a:spcPts val="480"/>
              </a:spcBef>
              <a:spcAft>
                <a:spcPts val="0"/>
              </a:spcAft>
              <a:buSzPct val="133333"/>
              <a:buChar char="–"/>
            </a:pPr>
            <a:r>
              <a:rPr lang="en"/>
              <a:t>Promotion Discount account</a:t>
            </a:r>
            <a:endParaRPr/>
          </a:p>
          <a:p>
            <a:pPr marL="742950" lvl="1" indent="-240030" algn="l" rtl="0">
              <a:spcBef>
                <a:spcPts val="480"/>
              </a:spcBef>
              <a:spcAft>
                <a:spcPts val="0"/>
              </a:spcAft>
              <a:buSzPct val="133333"/>
              <a:buChar char="–"/>
            </a:pPr>
            <a:r>
              <a:rPr lang="en"/>
              <a:t>Higher SA+CC (if items required)</a:t>
            </a:r>
            <a:endParaRPr/>
          </a:p>
          <a:p>
            <a:pPr marL="742950" lvl="1" indent="-240030" algn="l" rtl="0">
              <a:spcBef>
                <a:spcPts val="480"/>
              </a:spcBef>
              <a:spcAft>
                <a:spcPts val="0"/>
              </a:spcAft>
              <a:buSzPct val="133333"/>
              <a:buChar char="–"/>
            </a:pPr>
            <a:r>
              <a:rPr lang="en"/>
              <a:t>SAFs</a:t>
            </a:r>
            <a:endParaRPr/>
          </a:p>
          <a:p>
            <a:pPr marL="342900" lvl="0" indent="-289560" algn="l" rtl="0">
              <a:spcBef>
                <a:spcPts val="560"/>
              </a:spcBef>
              <a:spcAft>
                <a:spcPts val="0"/>
              </a:spcAft>
              <a:buSzPct val="133333"/>
              <a:buChar char="•"/>
            </a:pPr>
            <a:r>
              <a:rPr lang="en"/>
              <a:t>Sales Accounts</a:t>
            </a:r>
            <a:endParaRPr/>
          </a:p>
          <a:p>
            <a:pPr marL="742950" lvl="1" indent="-240030" algn="l" rtl="0">
              <a:spcBef>
                <a:spcPts val="480"/>
              </a:spcBef>
              <a:spcAft>
                <a:spcPts val="0"/>
              </a:spcAft>
              <a:buSzPct val="133333"/>
              <a:buChar char="–"/>
            </a:pPr>
            <a:r>
              <a:rPr lang="en"/>
              <a:t>Promotion Discount Act/SA/CC (if no match found within TAM Account)</a:t>
            </a:r>
            <a:endParaRPr/>
          </a:p>
          <a:p>
            <a:pPr marL="342900" lvl="0" indent="-289560" algn="l" rtl="0">
              <a:spcBef>
                <a:spcPts val="560"/>
              </a:spcBef>
              <a:spcAft>
                <a:spcPts val="0"/>
              </a:spcAft>
              <a:buSzPct val="133333"/>
              <a:buChar char="•"/>
            </a:pPr>
            <a:r>
              <a:rPr lang="en"/>
              <a:t>Product Lines</a:t>
            </a:r>
            <a:endParaRPr/>
          </a:p>
          <a:p>
            <a:pPr marL="742950" lvl="1" indent="-240030" algn="l" rtl="0">
              <a:spcBef>
                <a:spcPts val="480"/>
              </a:spcBef>
              <a:spcAft>
                <a:spcPts val="0"/>
              </a:spcAft>
              <a:buSzPct val="133333"/>
              <a:buChar char="–"/>
            </a:pPr>
            <a:r>
              <a:rPr lang="en"/>
              <a:t>Promotion Discount Act/SA/CC (if not found within TAM Accounts and Sales Accounts)</a:t>
            </a:r>
            <a:endParaRPr/>
          </a:p>
          <a:p>
            <a:pPr marL="342900" lvl="0" indent="-165100" algn="l" rtl="0">
              <a:spcBef>
                <a:spcPts val="560"/>
              </a:spcBef>
              <a:spcAft>
                <a:spcPts val="0"/>
              </a:spcAft>
              <a:buSzPct val="133333"/>
              <a:buNone/>
            </a:pPr>
            <a:endParaRPr/>
          </a:p>
        </p:txBody>
      </p:sp>
      <p:sp>
        <p:nvSpPr>
          <p:cNvPr id="904" name="Google Shape;904;p122"/>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 Allocated Funds</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123"/>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81</a:t>
            </a:fld>
            <a:endParaRPr sz="1000" b="0">
              <a:solidFill>
                <a:schemeClr val="lt2"/>
              </a:solidFill>
              <a:latin typeface="Tahoma"/>
              <a:ea typeface="Tahoma"/>
              <a:cs typeface="Tahoma"/>
              <a:sym typeface="Tahoma"/>
            </a:endParaRPr>
          </a:p>
        </p:txBody>
      </p:sp>
      <p:sp>
        <p:nvSpPr>
          <p:cNvPr id="911" name="Google Shape;911;p123"/>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TAM Accruals</a:t>
            </a:r>
            <a:endParaRPr/>
          </a:p>
        </p:txBody>
      </p:sp>
      <p:sp>
        <p:nvSpPr>
          <p:cNvPr id="912" name="Google Shape;912;p123"/>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pic>
        <p:nvPicPr>
          <p:cNvPr id="913" name="Google Shape;913;p123"/>
          <p:cNvPicPr preferRelativeResize="0"/>
          <p:nvPr/>
        </p:nvPicPr>
        <p:blipFill>
          <a:blip r:embed="rId3">
            <a:alphaModFix/>
          </a:blip>
          <a:stretch>
            <a:fillRect/>
          </a:stretch>
        </p:blipFill>
        <p:spPr>
          <a:xfrm>
            <a:off x="821463" y="1089769"/>
            <a:ext cx="7501063" cy="363320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124"/>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82</a:t>
            </a:fld>
            <a:endParaRPr sz="1000" b="0">
              <a:solidFill>
                <a:schemeClr val="lt2"/>
              </a:solidFill>
              <a:latin typeface="Tahoma"/>
              <a:ea typeface="Tahoma"/>
              <a:cs typeface="Tahoma"/>
              <a:sym typeface="Tahoma"/>
            </a:endParaRPr>
          </a:p>
        </p:txBody>
      </p:sp>
      <p:sp>
        <p:nvSpPr>
          <p:cNvPr id="919" name="Google Shape;919;p124"/>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Suggested Hands-On Exercise: Allocated Funds</a:t>
            </a:r>
            <a:endParaRPr/>
          </a:p>
        </p:txBody>
      </p:sp>
      <p:sp>
        <p:nvSpPr>
          <p:cNvPr id="920" name="Google Shape;920;p124"/>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lnSpcReduction="10000"/>
          </a:bodyPr>
          <a:lstStyle/>
          <a:p>
            <a:pPr marL="342900" lvl="0" indent="-329565" algn="l" rtl="0">
              <a:spcBef>
                <a:spcPts val="0"/>
              </a:spcBef>
              <a:spcAft>
                <a:spcPts val="0"/>
              </a:spcAft>
              <a:buSzPct val="133333"/>
              <a:buChar char="•"/>
            </a:pPr>
            <a:r>
              <a:rPr lang="en"/>
              <a:t>Hands-on</a:t>
            </a:r>
            <a:endParaRPr/>
          </a:p>
          <a:p>
            <a:pPr marL="742950" lvl="1" indent="-274319" algn="l" rtl="0">
              <a:spcBef>
                <a:spcPts val="480"/>
              </a:spcBef>
              <a:spcAft>
                <a:spcPts val="0"/>
              </a:spcAft>
              <a:buSzPct val="133333"/>
              <a:buChar char="–"/>
            </a:pPr>
            <a:r>
              <a:rPr lang="en"/>
              <a:t>Create an Allocated Funds Promotion</a:t>
            </a:r>
            <a:endParaRPr/>
          </a:p>
          <a:p>
            <a:pPr marL="1371600" lvl="2" indent="-316706" algn="l" rtl="0">
              <a:spcBef>
                <a:spcPts val="480"/>
              </a:spcBef>
              <a:spcAft>
                <a:spcPts val="0"/>
              </a:spcAft>
              <a:buSzPct val="100000"/>
              <a:buChar char="–"/>
            </a:pPr>
            <a:r>
              <a:rPr lang="en"/>
              <a:t>Promotion Type = Product Launch</a:t>
            </a:r>
            <a:endParaRPr/>
          </a:p>
          <a:p>
            <a:pPr marL="1371600" lvl="2" indent="-316706" algn="l" rtl="0">
              <a:spcBef>
                <a:spcPts val="480"/>
              </a:spcBef>
              <a:spcAft>
                <a:spcPts val="0"/>
              </a:spcAft>
              <a:buSzPct val="100000"/>
              <a:buChar char="–"/>
            </a:pPr>
            <a:r>
              <a:rPr lang="en"/>
              <a:t>Buy Start/End Dates = Current date/Three months ahead</a:t>
            </a:r>
            <a:endParaRPr/>
          </a:p>
          <a:p>
            <a:pPr marL="1371600" lvl="2" indent="-316706" algn="l" rtl="0">
              <a:spcBef>
                <a:spcPts val="480"/>
              </a:spcBef>
              <a:spcAft>
                <a:spcPts val="0"/>
              </a:spcAft>
              <a:buSzPct val="100000"/>
              <a:buChar char="–"/>
            </a:pPr>
            <a:r>
              <a:rPr lang="en"/>
              <a:t>Entity = 10USACO</a:t>
            </a:r>
            <a:endParaRPr/>
          </a:p>
          <a:p>
            <a:pPr marL="1371600" lvl="2" indent="-316706" algn="l" rtl="0">
              <a:spcBef>
                <a:spcPts val="480"/>
              </a:spcBef>
              <a:spcAft>
                <a:spcPts val="0"/>
              </a:spcAft>
              <a:buSzPct val="100000"/>
              <a:buChar char="–"/>
            </a:pPr>
            <a:r>
              <a:rPr lang="en"/>
              <a:t>Customer = 11C5000</a:t>
            </a:r>
            <a:endParaRPr/>
          </a:p>
          <a:p>
            <a:pPr marL="1371600" lvl="2" indent="-316706" algn="l" rtl="0">
              <a:spcBef>
                <a:spcPts val="480"/>
              </a:spcBef>
              <a:spcAft>
                <a:spcPts val="0"/>
              </a:spcAft>
              <a:buSzPct val="100000"/>
              <a:buChar char="–"/>
            </a:pPr>
            <a:r>
              <a:rPr lang="en"/>
              <a:t>In Deal Detail:</a:t>
            </a:r>
            <a:endParaRPr/>
          </a:p>
          <a:p>
            <a:pPr marL="1828800" lvl="3" indent="-316706" algn="l" rtl="0">
              <a:spcBef>
                <a:spcPts val="480"/>
              </a:spcBef>
              <a:spcAft>
                <a:spcPts val="0"/>
              </a:spcAft>
              <a:buSzPct val="100000"/>
              <a:buChar char="–"/>
            </a:pPr>
            <a:r>
              <a:rPr lang="en"/>
              <a:t>Deal Amount = $50</a:t>
            </a:r>
            <a:endParaRPr/>
          </a:p>
          <a:p>
            <a:pPr marL="1828800" lvl="3" indent="-316706" algn="l" rtl="0">
              <a:spcBef>
                <a:spcPts val="480"/>
              </a:spcBef>
              <a:spcAft>
                <a:spcPts val="0"/>
              </a:spcAft>
              <a:buSzPct val="100000"/>
              <a:buChar char="–"/>
            </a:pPr>
            <a:r>
              <a:rPr lang="en"/>
              <a:t>In Item Values, Item = 01010. Click Apply All</a:t>
            </a:r>
            <a:endParaRPr/>
          </a:p>
          <a:p>
            <a:pPr marL="742950" lvl="1" indent="-274319" algn="l" rtl="0">
              <a:spcBef>
                <a:spcPts val="480"/>
              </a:spcBef>
              <a:spcAft>
                <a:spcPts val="0"/>
              </a:spcAft>
              <a:buSzPct val="133333"/>
              <a:buChar char="–"/>
            </a:pPr>
            <a:r>
              <a:rPr lang="en"/>
              <a:t>Run the TAM Earned Discount Calculation program for earned discount type Promotion-Allocated Funds. </a:t>
            </a:r>
            <a:endParaRPr/>
          </a:p>
          <a:p>
            <a:pPr marL="742950" lvl="1" indent="-274319" algn="l" rtl="0">
              <a:spcBef>
                <a:spcPts val="480"/>
              </a:spcBef>
              <a:spcAft>
                <a:spcPts val="0"/>
              </a:spcAft>
              <a:buSzPct val="133333"/>
              <a:buChar char="–"/>
            </a:pPr>
            <a:r>
              <a:rPr lang="en"/>
              <a:t>View the Claim</a:t>
            </a:r>
            <a:endParaRPr/>
          </a:p>
          <a:p>
            <a:pPr marL="742950" lvl="1" indent="-274319" algn="l" rtl="0">
              <a:spcBef>
                <a:spcPts val="480"/>
              </a:spcBef>
              <a:spcAft>
                <a:spcPts val="0"/>
              </a:spcAft>
              <a:buSzPct val="133333"/>
              <a:buChar char="–"/>
            </a:pPr>
            <a:r>
              <a:rPr lang="en"/>
              <a:t>Drill down to Earned Discounts</a:t>
            </a:r>
            <a:endParaRPr/>
          </a:p>
          <a:p>
            <a:pPr marL="742950" lvl="1" indent="-285750" algn="l" rtl="0">
              <a:spcBef>
                <a:spcPts val="480"/>
              </a:spcBef>
              <a:spcAft>
                <a:spcPts val="0"/>
              </a:spcAft>
              <a:buSzPct val="133333"/>
              <a:buNone/>
            </a:pPr>
            <a:endParaRPr/>
          </a:p>
        </p:txBody>
      </p:sp>
      <p:sp>
        <p:nvSpPr>
          <p:cNvPr id="921" name="Google Shape;921;p124"/>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125"/>
          <p:cNvSpPr txBox="1">
            <a:spLocks noGrp="1"/>
          </p:cNvSpPr>
          <p:nvPr>
            <p:ph type="body" idx="1"/>
          </p:nvPr>
        </p:nvSpPr>
        <p:spPr>
          <a:xfrm>
            <a:off x="455243" y="1928479"/>
            <a:ext cx="8229600" cy="196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000"/>
              <a:buFont typeface="Century Gothic"/>
              <a:buNone/>
            </a:pPr>
            <a:endParaRPr/>
          </a:p>
          <a:p>
            <a:pPr marL="0" lvl="0" indent="0" algn="l" rtl="0">
              <a:spcBef>
                <a:spcPts val="400"/>
              </a:spcBef>
              <a:spcAft>
                <a:spcPts val="0"/>
              </a:spcAft>
              <a:buSzPts val="2000"/>
              <a:buFont typeface="Century Gothic"/>
              <a:buNone/>
            </a:pPr>
            <a:endParaRPr/>
          </a:p>
        </p:txBody>
      </p:sp>
      <p:sp>
        <p:nvSpPr>
          <p:cNvPr id="928" name="Google Shape;928;p125"/>
          <p:cNvSpPr txBox="1">
            <a:spLocks noGrp="1"/>
          </p:cNvSpPr>
          <p:nvPr>
            <p:ph type="title"/>
          </p:nvPr>
        </p:nvSpPr>
        <p:spPr>
          <a:xfrm>
            <a:off x="455243" y="1472750"/>
            <a:ext cx="8229600" cy="456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latin typeface="Century Gothic"/>
                <a:ea typeface="Century Gothic"/>
                <a:cs typeface="Century Gothic"/>
                <a:sym typeface="Century Gothic"/>
              </a:rPr>
              <a:t>Deferred Discounts</a:t>
            </a:r>
            <a:endParaRPr/>
          </a:p>
        </p:txBody>
      </p:sp>
      <p:sp>
        <p:nvSpPr>
          <p:cNvPr id="929" name="Google Shape;929;p125"/>
          <p:cNvSpPr txBox="1">
            <a:spLocks noGrp="1"/>
          </p:cNvSpPr>
          <p:nvPr>
            <p:ph type="body" idx="2"/>
          </p:nvPr>
        </p:nvSpPr>
        <p:spPr>
          <a:xfrm>
            <a:off x="455243" y="1231964"/>
            <a:ext cx="8229600" cy="241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Font typeface="Century Gothic"/>
              <a:buNone/>
            </a:pPr>
            <a:r>
              <a:rPr lang="en"/>
              <a:t>Trade Activity Management</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126"/>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84</a:t>
            </a:fld>
            <a:endParaRPr sz="1000" b="0">
              <a:solidFill>
                <a:schemeClr val="lt2"/>
              </a:solidFill>
              <a:latin typeface="Tahoma"/>
              <a:ea typeface="Tahoma"/>
              <a:cs typeface="Tahoma"/>
              <a:sym typeface="Tahoma"/>
            </a:endParaRPr>
          </a:p>
        </p:txBody>
      </p:sp>
      <p:sp>
        <p:nvSpPr>
          <p:cNvPr id="935" name="Google Shape;935;p126"/>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Promotion categories</a:t>
            </a:r>
            <a:endParaRPr/>
          </a:p>
        </p:txBody>
      </p:sp>
      <p:sp>
        <p:nvSpPr>
          <p:cNvPr id="936" name="Google Shape;936;p126"/>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Five main deal categories for promotions:</a:t>
            </a:r>
            <a:endParaRPr/>
          </a:p>
          <a:p>
            <a:pPr marL="742950" lvl="1" indent="-285750" algn="l" rtl="0">
              <a:spcBef>
                <a:spcPts val="480"/>
              </a:spcBef>
              <a:spcAft>
                <a:spcPts val="0"/>
              </a:spcAft>
              <a:buSzPts val="2400"/>
              <a:buChar char="–"/>
            </a:pPr>
            <a:r>
              <a:rPr lang="en"/>
              <a:t>Immediate discounts</a:t>
            </a:r>
            <a:endParaRPr/>
          </a:p>
          <a:p>
            <a:pPr marL="742950" lvl="1" indent="-285750" algn="l" rtl="0">
              <a:spcBef>
                <a:spcPts val="480"/>
              </a:spcBef>
              <a:spcAft>
                <a:spcPts val="0"/>
              </a:spcAft>
              <a:buSzPts val="2400"/>
              <a:buChar char="–"/>
            </a:pPr>
            <a:r>
              <a:rPr lang="en"/>
              <a:t>Bonus goods</a:t>
            </a:r>
            <a:endParaRPr/>
          </a:p>
          <a:p>
            <a:pPr marL="742950" lvl="1" indent="-285750" algn="l" rtl="0">
              <a:spcBef>
                <a:spcPts val="480"/>
              </a:spcBef>
              <a:spcAft>
                <a:spcPts val="0"/>
              </a:spcAft>
              <a:buSzPts val="2400"/>
              <a:buChar char="–"/>
            </a:pPr>
            <a:r>
              <a:rPr lang="en"/>
              <a:t>Allocated funds</a:t>
            </a:r>
            <a:endParaRPr/>
          </a:p>
          <a:p>
            <a:pPr marL="742950" lvl="1" indent="-285750" algn="l" rtl="0">
              <a:spcBef>
                <a:spcPts val="480"/>
              </a:spcBef>
              <a:spcAft>
                <a:spcPts val="0"/>
              </a:spcAft>
              <a:buSzPts val="2400"/>
              <a:buChar char="–"/>
            </a:pPr>
            <a:r>
              <a:rPr lang="en" b="1"/>
              <a:t>Deferred discounts</a:t>
            </a:r>
            <a:endParaRPr/>
          </a:p>
          <a:p>
            <a:pPr marL="742950" lvl="1" indent="-285750" algn="l" rtl="0">
              <a:spcBef>
                <a:spcPts val="480"/>
              </a:spcBef>
              <a:spcAft>
                <a:spcPts val="0"/>
              </a:spcAft>
              <a:buSzPts val="2400"/>
              <a:buChar char="–"/>
            </a:pPr>
            <a:r>
              <a:rPr lang="en"/>
              <a:t>Scan-backs</a:t>
            </a:r>
            <a:endParaRPr/>
          </a:p>
        </p:txBody>
      </p:sp>
      <p:sp>
        <p:nvSpPr>
          <p:cNvPr id="937" name="Google Shape;937;p126"/>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127"/>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85</a:t>
            </a:fld>
            <a:endParaRPr sz="1000" b="0">
              <a:solidFill>
                <a:schemeClr val="lt2"/>
              </a:solidFill>
              <a:latin typeface="Tahoma"/>
              <a:ea typeface="Tahoma"/>
              <a:cs typeface="Tahoma"/>
              <a:sym typeface="Tahoma"/>
            </a:endParaRPr>
          </a:p>
        </p:txBody>
      </p:sp>
      <p:sp>
        <p:nvSpPr>
          <p:cNvPr id="943" name="Google Shape;943;p127"/>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Deferred Discounts: Concept</a:t>
            </a:r>
            <a:endParaRPr/>
          </a:p>
        </p:txBody>
      </p:sp>
      <p:sp>
        <p:nvSpPr>
          <p:cNvPr id="944" name="Google Shape;944;p127"/>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Deferred Discounts are </a:t>
            </a:r>
            <a:r>
              <a:rPr lang="en" u="sng"/>
              <a:t>based on invoiced sales</a:t>
            </a:r>
            <a:r>
              <a:rPr lang="en"/>
              <a:t> within the Buy Date range</a:t>
            </a:r>
            <a:endParaRPr/>
          </a:p>
          <a:p>
            <a:pPr marL="342900" lvl="0" indent="-342900" algn="l" rtl="0">
              <a:spcBef>
                <a:spcPts val="560"/>
              </a:spcBef>
              <a:spcAft>
                <a:spcPts val="0"/>
              </a:spcAft>
              <a:buSzPts val="2800"/>
              <a:buChar char="•"/>
            </a:pPr>
            <a:r>
              <a:rPr lang="en"/>
              <a:t>Sometimes called Bill-Backs, Rebates, Commissions or Incentives</a:t>
            </a:r>
            <a:endParaRPr/>
          </a:p>
          <a:p>
            <a:pPr marL="342900" lvl="0" indent="-342900" algn="l" rtl="0">
              <a:spcBef>
                <a:spcPts val="560"/>
              </a:spcBef>
              <a:spcAft>
                <a:spcPts val="0"/>
              </a:spcAft>
              <a:buSzPts val="2800"/>
              <a:buChar char="•"/>
            </a:pPr>
            <a:r>
              <a:rPr lang="en"/>
              <a:t>Discount is either an amount per unit sold or a percentage of sales </a:t>
            </a:r>
            <a:endParaRPr/>
          </a:p>
          <a:p>
            <a:pPr marL="342900" lvl="0" indent="-342900" algn="l" rtl="0">
              <a:spcBef>
                <a:spcPts val="560"/>
              </a:spcBef>
              <a:spcAft>
                <a:spcPts val="0"/>
              </a:spcAft>
              <a:buSzPts val="2800"/>
              <a:buChar char="•"/>
            </a:pPr>
            <a:r>
              <a:rPr lang="en"/>
              <a:t>Discount rate structure can be either tiered or a flat rate</a:t>
            </a:r>
            <a:endParaRPr/>
          </a:p>
          <a:p>
            <a:pPr marL="914400" lvl="1" indent="-342900" algn="l" rtl="0">
              <a:spcBef>
                <a:spcPts val="560"/>
              </a:spcBef>
              <a:spcAft>
                <a:spcPts val="0"/>
              </a:spcAft>
              <a:buSzPts val="1800"/>
              <a:buChar char="–"/>
            </a:pPr>
            <a:r>
              <a:rPr lang="en"/>
              <a:t>Tiered discounts optionally apply current tier to previous sales</a:t>
            </a:r>
            <a:endParaRPr/>
          </a:p>
        </p:txBody>
      </p:sp>
      <p:sp>
        <p:nvSpPr>
          <p:cNvPr id="945" name="Google Shape;945;p127"/>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Deferred Discounts</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128"/>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86</a:t>
            </a:fld>
            <a:endParaRPr sz="1000" b="0">
              <a:solidFill>
                <a:schemeClr val="lt2"/>
              </a:solidFill>
              <a:latin typeface="Tahoma"/>
              <a:ea typeface="Tahoma"/>
              <a:cs typeface="Tahoma"/>
              <a:sym typeface="Tahoma"/>
            </a:endParaRPr>
          </a:p>
        </p:txBody>
      </p:sp>
      <p:sp>
        <p:nvSpPr>
          <p:cNvPr id="951" name="Google Shape;951;p128"/>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Deferred Discounts</a:t>
            </a:r>
            <a:endParaRPr sz="2000" b="1">
              <a:solidFill>
                <a:srgbClr val="4F81BD"/>
              </a:solidFill>
              <a:latin typeface="Century Gothic"/>
              <a:ea typeface="Century Gothic"/>
              <a:cs typeface="Century Gothic"/>
              <a:sym typeface="Century Gothic"/>
            </a:endParaRPr>
          </a:p>
        </p:txBody>
      </p:sp>
      <p:pic>
        <p:nvPicPr>
          <p:cNvPr id="952" name="Google Shape;952;p128"/>
          <p:cNvPicPr preferRelativeResize="0"/>
          <p:nvPr/>
        </p:nvPicPr>
        <p:blipFill>
          <a:blip r:embed="rId3">
            <a:alphaModFix/>
          </a:blip>
          <a:stretch>
            <a:fillRect/>
          </a:stretch>
        </p:blipFill>
        <p:spPr>
          <a:xfrm>
            <a:off x="1685450" y="771524"/>
            <a:ext cx="5773099" cy="39422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129"/>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87</a:t>
            </a:fld>
            <a:endParaRPr sz="1000" b="0">
              <a:solidFill>
                <a:schemeClr val="lt2"/>
              </a:solidFill>
              <a:latin typeface="Tahoma"/>
              <a:ea typeface="Tahoma"/>
              <a:cs typeface="Tahoma"/>
              <a:sym typeface="Tahoma"/>
            </a:endParaRPr>
          </a:p>
        </p:txBody>
      </p:sp>
      <p:sp>
        <p:nvSpPr>
          <p:cNvPr id="958" name="Google Shape;958;p129"/>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Deal Profile</a:t>
            </a:r>
            <a:endParaRPr/>
          </a:p>
        </p:txBody>
      </p:sp>
      <p:sp>
        <p:nvSpPr>
          <p:cNvPr id="959" name="Google Shape;959;p129"/>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Deferred Discounts</a:t>
            </a:r>
            <a:endParaRPr sz="2000" b="1">
              <a:solidFill>
                <a:srgbClr val="4F81BD"/>
              </a:solidFill>
              <a:latin typeface="Century Gothic"/>
              <a:ea typeface="Century Gothic"/>
              <a:cs typeface="Century Gothic"/>
              <a:sym typeface="Century Gothic"/>
            </a:endParaRPr>
          </a:p>
        </p:txBody>
      </p:sp>
      <p:pic>
        <p:nvPicPr>
          <p:cNvPr id="960" name="Google Shape;960;p129"/>
          <p:cNvPicPr preferRelativeResize="0"/>
          <p:nvPr/>
        </p:nvPicPr>
        <p:blipFill>
          <a:blip r:embed="rId3">
            <a:alphaModFix/>
          </a:blip>
          <a:stretch>
            <a:fillRect/>
          </a:stretch>
        </p:blipFill>
        <p:spPr>
          <a:xfrm>
            <a:off x="910700" y="1109444"/>
            <a:ext cx="6536049" cy="3633206"/>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130"/>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88</a:t>
            </a:fld>
            <a:endParaRPr sz="1000" b="0">
              <a:solidFill>
                <a:schemeClr val="lt2"/>
              </a:solidFill>
              <a:latin typeface="Tahoma"/>
              <a:ea typeface="Tahoma"/>
              <a:cs typeface="Tahoma"/>
              <a:sym typeface="Tahoma"/>
            </a:endParaRPr>
          </a:p>
        </p:txBody>
      </p:sp>
      <p:sp>
        <p:nvSpPr>
          <p:cNvPr id="966" name="Google Shape;966;p130"/>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Promotion Deal</a:t>
            </a:r>
            <a:endParaRPr/>
          </a:p>
        </p:txBody>
      </p:sp>
      <p:sp>
        <p:nvSpPr>
          <p:cNvPr id="967" name="Google Shape;967;p130"/>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Deferred Discounts</a:t>
            </a:r>
            <a:endParaRPr sz="2000" b="1">
              <a:solidFill>
                <a:srgbClr val="4F81BD"/>
              </a:solidFill>
              <a:latin typeface="Century Gothic"/>
              <a:ea typeface="Century Gothic"/>
              <a:cs typeface="Century Gothic"/>
              <a:sym typeface="Century Gothic"/>
            </a:endParaRPr>
          </a:p>
        </p:txBody>
      </p:sp>
      <p:pic>
        <p:nvPicPr>
          <p:cNvPr id="968" name="Google Shape;968;p130"/>
          <p:cNvPicPr preferRelativeResize="0"/>
          <p:nvPr/>
        </p:nvPicPr>
        <p:blipFill>
          <a:blip r:embed="rId3">
            <a:alphaModFix/>
          </a:blip>
          <a:stretch>
            <a:fillRect/>
          </a:stretch>
        </p:blipFill>
        <p:spPr>
          <a:xfrm>
            <a:off x="1351363" y="1056519"/>
            <a:ext cx="6441269" cy="3633204"/>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131"/>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89</a:t>
            </a:fld>
            <a:endParaRPr sz="1000" b="0">
              <a:solidFill>
                <a:schemeClr val="lt2"/>
              </a:solidFill>
              <a:latin typeface="Tahoma"/>
              <a:ea typeface="Tahoma"/>
              <a:cs typeface="Tahoma"/>
              <a:sym typeface="Tahoma"/>
            </a:endParaRPr>
          </a:p>
        </p:txBody>
      </p:sp>
      <p:sp>
        <p:nvSpPr>
          <p:cNvPr id="974" name="Google Shape;974;p131"/>
          <p:cNvSpPr txBox="1">
            <a:spLocks noGrp="1"/>
          </p:cNvSpPr>
          <p:nvPr>
            <p:ph type="title" idx="4294967295"/>
          </p:nvPr>
        </p:nvSpPr>
        <p:spPr>
          <a:xfrm>
            <a:off x="457200" y="456144"/>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TAM Promotion Deals Detail</a:t>
            </a:r>
            <a:endParaRPr/>
          </a:p>
        </p:txBody>
      </p:sp>
      <p:sp>
        <p:nvSpPr>
          <p:cNvPr id="975" name="Google Shape;975;p131"/>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Deferred Discounts</a:t>
            </a:r>
            <a:endParaRPr sz="2000" b="1">
              <a:solidFill>
                <a:srgbClr val="4F81BD"/>
              </a:solidFill>
              <a:latin typeface="Century Gothic"/>
              <a:ea typeface="Century Gothic"/>
              <a:cs typeface="Century Gothic"/>
              <a:sym typeface="Century Gothic"/>
            </a:endParaRPr>
          </a:p>
        </p:txBody>
      </p:sp>
      <p:pic>
        <p:nvPicPr>
          <p:cNvPr id="976" name="Google Shape;976;p131"/>
          <p:cNvPicPr preferRelativeResize="0"/>
          <p:nvPr/>
        </p:nvPicPr>
        <p:blipFill>
          <a:blip r:embed="rId3">
            <a:alphaModFix/>
          </a:blip>
          <a:stretch>
            <a:fillRect/>
          </a:stretch>
        </p:blipFill>
        <p:spPr>
          <a:xfrm>
            <a:off x="767750" y="1069444"/>
            <a:ext cx="7608506" cy="362618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1"/>
          <p:cNvSpPr txBox="1">
            <a:spLocks noGrp="1"/>
          </p:cNvSpPr>
          <p:nvPr>
            <p:ph type="body" idx="1"/>
          </p:nvPr>
        </p:nvSpPr>
        <p:spPr>
          <a:xfrm>
            <a:off x="502650" y="771525"/>
            <a:ext cx="8001000" cy="3257700"/>
          </a:xfrm>
          <a:prstGeom prst="rect">
            <a:avLst/>
          </a:prstGeom>
          <a:noFill/>
          <a:ln>
            <a:noFill/>
          </a:ln>
        </p:spPr>
        <p:txBody>
          <a:bodyPr spcFirstLastPara="1" wrap="square" lIns="91425" tIns="45700" rIns="91425" bIns="45700" anchor="t" anchorCtr="0">
            <a:normAutofit fontScale="32500" lnSpcReduction="20000"/>
          </a:bodyPr>
          <a:lstStyle/>
          <a:p>
            <a:pPr marL="0" lvl="0" indent="0" algn="l" rtl="0">
              <a:spcBef>
                <a:spcPts val="0"/>
              </a:spcBef>
              <a:spcAft>
                <a:spcPts val="0"/>
              </a:spcAft>
              <a:buNone/>
            </a:pPr>
            <a:r>
              <a:rPr lang="en" sz="4000"/>
              <a:t>Deal groupings with common functions:</a:t>
            </a:r>
            <a:endParaRPr sz="4000"/>
          </a:p>
          <a:p>
            <a:pPr marL="0" lvl="0" indent="0" algn="l" rtl="0">
              <a:spcBef>
                <a:spcPts val="0"/>
              </a:spcBef>
              <a:spcAft>
                <a:spcPts val="0"/>
              </a:spcAft>
              <a:buNone/>
            </a:pPr>
            <a:endParaRPr sz="4000" b="1"/>
          </a:p>
          <a:p>
            <a:pPr marL="342900" lvl="0" indent="-287655" algn="l" rtl="0">
              <a:spcBef>
                <a:spcPts val="0"/>
              </a:spcBef>
              <a:spcAft>
                <a:spcPts val="0"/>
              </a:spcAft>
              <a:buClr>
                <a:schemeClr val="dk1"/>
              </a:buClr>
              <a:buSzPct val="100000"/>
              <a:buFont typeface="Arial"/>
              <a:buChar char="•"/>
            </a:pPr>
            <a:r>
              <a:rPr lang="en" sz="4000" b="1" i="1"/>
              <a:t>Immediate Discount </a:t>
            </a:r>
            <a:r>
              <a:rPr lang="en" sz="4000"/>
              <a:t>– Discount during Sales Order Entry</a:t>
            </a:r>
            <a:endParaRPr sz="4000"/>
          </a:p>
          <a:p>
            <a:pPr marL="742950" lvl="1" indent="-250190" algn="l" rtl="0">
              <a:lnSpc>
                <a:spcPct val="120000"/>
              </a:lnSpc>
              <a:spcBef>
                <a:spcPts val="600"/>
              </a:spcBef>
              <a:spcAft>
                <a:spcPts val="0"/>
              </a:spcAft>
              <a:buClr>
                <a:schemeClr val="dk1"/>
              </a:buClr>
              <a:buSzPct val="100000"/>
              <a:buFont typeface="Arial"/>
              <a:buChar char="•"/>
            </a:pPr>
            <a:r>
              <a:rPr lang="en" sz="4000"/>
              <a:t>Line Level / Order Level</a:t>
            </a:r>
            <a:endParaRPr sz="4000"/>
          </a:p>
          <a:p>
            <a:pPr marL="742950" lvl="1" indent="-250190" algn="l" rtl="0">
              <a:lnSpc>
                <a:spcPct val="120000"/>
              </a:lnSpc>
              <a:spcBef>
                <a:spcPts val="0"/>
              </a:spcBef>
              <a:spcAft>
                <a:spcPts val="0"/>
              </a:spcAft>
              <a:buClr>
                <a:schemeClr val="dk1"/>
              </a:buClr>
              <a:buSzPct val="100000"/>
              <a:buFont typeface="Arial"/>
              <a:buChar char="•"/>
            </a:pPr>
            <a:r>
              <a:rPr lang="en" sz="4000"/>
              <a:t>Discount %, Discount Amount, Net Price, Credit Terms, Freight Terms </a:t>
            </a:r>
            <a:endParaRPr sz="4000"/>
          </a:p>
          <a:p>
            <a:pPr marL="342900" lvl="0" indent="-287655" algn="l" rtl="0">
              <a:spcBef>
                <a:spcPts val="1200"/>
              </a:spcBef>
              <a:spcAft>
                <a:spcPts val="0"/>
              </a:spcAft>
              <a:buClr>
                <a:schemeClr val="dk1"/>
              </a:buClr>
              <a:buSzPct val="100000"/>
              <a:buChar char="•"/>
            </a:pPr>
            <a:r>
              <a:rPr lang="en" sz="4000" b="1" i="1"/>
              <a:t>Bonus Goods </a:t>
            </a:r>
            <a:r>
              <a:rPr lang="en" sz="4000"/>
              <a:t>– Additional goods given for free or discounted based on quantity or amount purchased of same or other goods during Sales Order Entry</a:t>
            </a:r>
            <a:endParaRPr sz="4000"/>
          </a:p>
          <a:p>
            <a:pPr marL="342900" lvl="0" indent="-287655" algn="l" rtl="0">
              <a:spcBef>
                <a:spcPts val="1800"/>
              </a:spcBef>
              <a:spcAft>
                <a:spcPts val="0"/>
              </a:spcAft>
              <a:buClr>
                <a:schemeClr val="dk1"/>
              </a:buClr>
              <a:buSzPct val="100000"/>
              <a:buChar char="•"/>
            </a:pPr>
            <a:r>
              <a:rPr lang="en" sz="4000" b="1" i="1"/>
              <a:t>Allocated Funds </a:t>
            </a:r>
            <a:r>
              <a:rPr lang="en" sz="4000"/>
              <a:t>– Fixed Money given on a defined schedule based on criteria other than sales activity</a:t>
            </a:r>
            <a:endParaRPr sz="4000"/>
          </a:p>
          <a:p>
            <a:pPr marL="342900" lvl="0" indent="-287655" algn="l" rtl="0">
              <a:spcBef>
                <a:spcPts val="1034"/>
              </a:spcBef>
              <a:spcAft>
                <a:spcPts val="0"/>
              </a:spcAft>
              <a:buClr>
                <a:schemeClr val="dk1"/>
              </a:buClr>
              <a:buSzPct val="100000"/>
              <a:buChar char="•"/>
            </a:pPr>
            <a:r>
              <a:rPr lang="en" sz="4000" b="1" i="1"/>
              <a:t>Deferred Discount </a:t>
            </a:r>
            <a:r>
              <a:rPr lang="en" sz="4000"/>
              <a:t>– Discount based on sales activity given after sales are invoiced via credit note or supplier payment</a:t>
            </a:r>
            <a:endParaRPr sz="4000"/>
          </a:p>
          <a:p>
            <a:pPr marL="342900" lvl="0" indent="-287655" algn="l" rtl="0">
              <a:spcBef>
                <a:spcPts val="434"/>
              </a:spcBef>
              <a:spcAft>
                <a:spcPts val="0"/>
              </a:spcAft>
              <a:buClr>
                <a:schemeClr val="dk1"/>
              </a:buClr>
              <a:buSzPct val="100000"/>
              <a:buChar char="•"/>
            </a:pPr>
            <a:r>
              <a:rPr lang="en" sz="4000" b="1" i="1"/>
              <a:t>Scan-backs </a:t>
            </a:r>
            <a:r>
              <a:rPr lang="en" sz="4000"/>
              <a:t>– Accrue on planned sales, claim on reported scanned sales activity</a:t>
            </a:r>
            <a:endParaRPr sz="4000"/>
          </a:p>
          <a:p>
            <a:pPr marL="342900" lvl="0" indent="-205105" algn="l" rtl="0">
              <a:spcBef>
                <a:spcPts val="434"/>
              </a:spcBef>
              <a:spcAft>
                <a:spcPts val="0"/>
              </a:spcAft>
              <a:buSzPct val="133333"/>
              <a:buNone/>
            </a:pPr>
            <a:endParaRPr u="sng"/>
          </a:p>
        </p:txBody>
      </p:sp>
      <p:sp>
        <p:nvSpPr>
          <p:cNvPr id="304" name="Google Shape;304;p51"/>
          <p:cNvSpPr txBox="1">
            <a:spLocks noGrp="1"/>
          </p:cNvSpPr>
          <p:nvPr>
            <p:ph type="title"/>
          </p:nvPr>
        </p:nvSpPr>
        <p:spPr>
          <a:xfrm>
            <a:off x="314325" y="383031"/>
            <a:ext cx="8515200" cy="2571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4E4E4E"/>
              </a:buClr>
              <a:buSzPct val="133333"/>
              <a:buFont typeface="Century Gothic"/>
              <a:buNone/>
            </a:pPr>
            <a:r>
              <a:rPr lang="en"/>
              <a:t>Deal Categories - Promotions</a:t>
            </a:r>
            <a:endParaRPr/>
          </a:p>
        </p:txBody>
      </p:sp>
      <p:sp>
        <p:nvSpPr>
          <p:cNvPr id="305" name="Google Shape;305;p51"/>
          <p:cNvSpPr txBox="1">
            <a:spLocks noGrp="1"/>
          </p:cNvSpPr>
          <p:nvPr>
            <p:ph type="body" idx="2"/>
          </p:nvPr>
        </p:nvSpPr>
        <p:spPr>
          <a:xfrm>
            <a:off x="314325" y="114300"/>
            <a:ext cx="8515200" cy="205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500"/>
              <a:buNone/>
            </a:pPr>
            <a:r>
              <a:rPr lang="en"/>
              <a:t>Trade Activity Management</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132"/>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90</a:t>
            </a:fld>
            <a:endParaRPr sz="1000" b="0">
              <a:solidFill>
                <a:schemeClr val="lt2"/>
              </a:solidFill>
              <a:latin typeface="Tahoma"/>
              <a:ea typeface="Tahoma"/>
              <a:cs typeface="Tahoma"/>
              <a:sym typeface="Tahoma"/>
            </a:endParaRPr>
          </a:p>
        </p:txBody>
      </p:sp>
      <p:sp>
        <p:nvSpPr>
          <p:cNvPr id="982" name="Google Shape;982;p132"/>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4E4E4E"/>
              </a:buClr>
              <a:buSzPts val="2880"/>
              <a:buFont typeface="Century Gothic"/>
              <a:buNone/>
            </a:pPr>
            <a:r>
              <a:rPr lang="en" sz="1960"/>
              <a:t>TAM Promotion Deals - Default Tier Values and Item Values Panel</a:t>
            </a:r>
            <a:endParaRPr sz="1960"/>
          </a:p>
        </p:txBody>
      </p:sp>
      <p:sp>
        <p:nvSpPr>
          <p:cNvPr id="983" name="Google Shape;983;p132"/>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Deferred Discounts</a:t>
            </a:r>
            <a:endParaRPr sz="2000" b="1">
              <a:solidFill>
                <a:srgbClr val="4F81BD"/>
              </a:solidFill>
              <a:latin typeface="Century Gothic"/>
              <a:ea typeface="Century Gothic"/>
              <a:cs typeface="Century Gothic"/>
              <a:sym typeface="Century Gothic"/>
            </a:endParaRPr>
          </a:p>
        </p:txBody>
      </p:sp>
      <p:pic>
        <p:nvPicPr>
          <p:cNvPr id="984" name="Google Shape;984;p132"/>
          <p:cNvPicPr preferRelativeResize="0"/>
          <p:nvPr/>
        </p:nvPicPr>
        <p:blipFill>
          <a:blip r:embed="rId3">
            <a:alphaModFix/>
          </a:blip>
          <a:stretch>
            <a:fillRect/>
          </a:stretch>
        </p:blipFill>
        <p:spPr>
          <a:xfrm>
            <a:off x="849613" y="1085919"/>
            <a:ext cx="7444776" cy="3633206"/>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133"/>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91</a:t>
            </a:fld>
            <a:endParaRPr sz="1000" b="0">
              <a:solidFill>
                <a:schemeClr val="lt2"/>
              </a:solidFill>
              <a:latin typeface="Tahoma"/>
              <a:ea typeface="Tahoma"/>
              <a:cs typeface="Tahoma"/>
              <a:sym typeface="Tahoma"/>
            </a:endParaRPr>
          </a:p>
        </p:txBody>
      </p:sp>
      <p:sp>
        <p:nvSpPr>
          <p:cNvPr id="990" name="Google Shape;990;p133"/>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Invoice Post</a:t>
            </a:r>
            <a:endParaRPr/>
          </a:p>
        </p:txBody>
      </p:sp>
      <p:sp>
        <p:nvSpPr>
          <p:cNvPr id="991" name="Google Shape;991;p133"/>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Deferred Discounts</a:t>
            </a:r>
            <a:endParaRPr sz="2000" b="1">
              <a:solidFill>
                <a:srgbClr val="4F81BD"/>
              </a:solidFill>
              <a:latin typeface="Century Gothic"/>
              <a:ea typeface="Century Gothic"/>
              <a:cs typeface="Century Gothic"/>
              <a:sym typeface="Century Gothic"/>
            </a:endParaRPr>
          </a:p>
        </p:txBody>
      </p:sp>
      <p:pic>
        <p:nvPicPr>
          <p:cNvPr id="992" name="Google Shape;992;p133"/>
          <p:cNvPicPr preferRelativeResize="0"/>
          <p:nvPr/>
        </p:nvPicPr>
        <p:blipFill>
          <a:blip r:embed="rId3">
            <a:alphaModFix/>
          </a:blip>
          <a:stretch>
            <a:fillRect/>
          </a:stretch>
        </p:blipFill>
        <p:spPr>
          <a:xfrm>
            <a:off x="1150100" y="1138819"/>
            <a:ext cx="6432374" cy="3633206"/>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134"/>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92</a:t>
            </a:fld>
            <a:endParaRPr sz="1000" b="0">
              <a:solidFill>
                <a:schemeClr val="lt2"/>
              </a:solidFill>
              <a:latin typeface="Tahoma"/>
              <a:ea typeface="Tahoma"/>
              <a:cs typeface="Tahoma"/>
              <a:sym typeface="Tahoma"/>
            </a:endParaRPr>
          </a:p>
        </p:txBody>
      </p:sp>
      <p:sp>
        <p:nvSpPr>
          <p:cNvPr id="998" name="Google Shape;998;p134"/>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Earned Discounts</a:t>
            </a:r>
            <a:endParaRPr/>
          </a:p>
        </p:txBody>
      </p:sp>
      <p:sp>
        <p:nvSpPr>
          <p:cNvPr id="999" name="Google Shape;999;p134"/>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TAM Earned Discount Calculation</a:t>
            </a:r>
            <a:endParaRPr/>
          </a:p>
          <a:p>
            <a:pPr marL="342900" lvl="0" indent="-165100" algn="l" rtl="0">
              <a:spcBef>
                <a:spcPts val="560"/>
              </a:spcBef>
              <a:spcAft>
                <a:spcPts val="0"/>
              </a:spcAft>
              <a:buSzPts val="2800"/>
              <a:buNone/>
            </a:pPr>
            <a:endParaRPr/>
          </a:p>
        </p:txBody>
      </p:sp>
      <p:sp>
        <p:nvSpPr>
          <p:cNvPr id="1000" name="Google Shape;1000;p134"/>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Allocated Funds</a:t>
            </a:r>
            <a:endParaRPr sz="2000" b="1">
              <a:solidFill>
                <a:srgbClr val="4F81BD"/>
              </a:solidFill>
              <a:latin typeface="Century Gothic"/>
              <a:ea typeface="Century Gothic"/>
              <a:cs typeface="Century Gothic"/>
              <a:sym typeface="Century Gothic"/>
            </a:endParaRPr>
          </a:p>
        </p:txBody>
      </p:sp>
      <p:sp>
        <p:nvSpPr>
          <p:cNvPr id="1001" name="Google Shape;1001;p134"/>
          <p:cNvSpPr txBox="1"/>
          <p:nvPr/>
        </p:nvSpPr>
        <p:spPr>
          <a:xfrm>
            <a:off x="457194" y="2847130"/>
            <a:ext cx="8229600" cy="3744300"/>
          </a:xfrm>
          <a:prstGeom prst="rect">
            <a:avLst/>
          </a:prstGeom>
          <a:noFill/>
          <a:ln>
            <a:noFill/>
          </a:ln>
        </p:spPr>
        <p:txBody>
          <a:bodyPr spcFirstLastPara="1" wrap="square" lIns="91425" tIns="45700" rIns="91425" bIns="45700" anchor="t" anchorCtr="0">
            <a:normAutofit/>
          </a:bodyPr>
          <a:lstStyle/>
          <a:p>
            <a:pPr marL="457200" marR="0" lvl="0" indent="0" algn="l" rtl="0">
              <a:lnSpc>
                <a:spcPct val="100000"/>
              </a:lnSpc>
              <a:spcBef>
                <a:spcPts val="0"/>
              </a:spcBef>
              <a:spcAft>
                <a:spcPts val="0"/>
              </a:spcAft>
              <a:buNone/>
            </a:pPr>
            <a:endParaRPr sz="2800" b="0" i="0" u="none" strike="noStrike" cap="none">
              <a:solidFill>
                <a:srgbClr val="4E4E4E"/>
              </a:solidFill>
              <a:latin typeface="Century Gothic"/>
              <a:ea typeface="Century Gothic"/>
              <a:cs typeface="Century Gothic"/>
              <a:sym typeface="Century Gothic"/>
            </a:endParaRPr>
          </a:p>
          <a:p>
            <a:pPr marL="342900" marR="0" lvl="0" indent="-165100" algn="l" rtl="0">
              <a:lnSpc>
                <a:spcPct val="100000"/>
              </a:lnSpc>
              <a:spcBef>
                <a:spcPts val="560"/>
              </a:spcBef>
              <a:spcAft>
                <a:spcPts val="0"/>
              </a:spcAft>
              <a:buClr>
                <a:schemeClr val="accent6"/>
              </a:buClr>
              <a:buSzPts val="2800"/>
              <a:buFont typeface="Arial"/>
              <a:buNone/>
            </a:pPr>
            <a:endParaRPr sz="2800" b="0" i="0" u="none" strike="noStrike" cap="none">
              <a:solidFill>
                <a:srgbClr val="4E4E4E"/>
              </a:solidFill>
              <a:latin typeface="Century Gothic"/>
              <a:ea typeface="Century Gothic"/>
              <a:cs typeface="Century Gothic"/>
              <a:sym typeface="Century Gothic"/>
            </a:endParaRPr>
          </a:p>
        </p:txBody>
      </p:sp>
      <p:pic>
        <p:nvPicPr>
          <p:cNvPr id="1002" name="Google Shape;1002;p134"/>
          <p:cNvPicPr preferRelativeResize="0"/>
          <p:nvPr/>
        </p:nvPicPr>
        <p:blipFill>
          <a:blip r:embed="rId3">
            <a:alphaModFix/>
          </a:blip>
          <a:stretch>
            <a:fillRect/>
          </a:stretch>
        </p:blipFill>
        <p:spPr>
          <a:xfrm>
            <a:off x="63350" y="1451325"/>
            <a:ext cx="4057274" cy="1303550"/>
          </a:xfrm>
          <a:prstGeom prst="rect">
            <a:avLst/>
          </a:prstGeom>
          <a:noFill/>
          <a:ln>
            <a:noFill/>
          </a:ln>
        </p:spPr>
      </p:pic>
      <p:pic>
        <p:nvPicPr>
          <p:cNvPr id="1003" name="Google Shape;1003;p134"/>
          <p:cNvPicPr preferRelativeResize="0"/>
          <p:nvPr/>
        </p:nvPicPr>
        <p:blipFill>
          <a:blip r:embed="rId4">
            <a:alphaModFix/>
          </a:blip>
          <a:stretch>
            <a:fillRect/>
          </a:stretch>
        </p:blipFill>
        <p:spPr>
          <a:xfrm>
            <a:off x="2643975" y="1960277"/>
            <a:ext cx="6500026" cy="257427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135"/>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93</a:t>
            </a:fld>
            <a:endParaRPr sz="1000" b="0">
              <a:solidFill>
                <a:schemeClr val="lt2"/>
              </a:solidFill>
              <a:latin typeface="Tahoma"/>
              <a:ea typeface="Tahoma"/>
              <a:cs typeface="Tahoma"/>
              <a:sym typeface="Tahoma"/>
            </a:endParaRPr>
          </a:p>
        </p:txBody>
      </p:sp>
      <p:sp>
        <p:nvSpPr>
          <p:cNvPr id="1009" name="Google Shape;1009;p135"/>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Balance Report</a:t>
            </a:r>
            <a:endParaRPr/>
          </a:p>
        </p:txBody>
      </p:sp>
      <p:sp>
        <p:nvSpPr>
          <p:cNvPr id="1010" name="Google Shape;1010;p135"/>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Deferred Discounts</a:t>
            </a:r>
            <a:endParaRPr sz="2000" b="1">
              <a:solidFill>
                <a:srgbClr val="4F81BD"/>
              </a:solidFill>
              <a:latin typeface="Century Gothic"/>
              <a:ea typeface="Century Gothic"/>
              <a:cs typeface="Century Gothic"/>
              <a:sym typeface="Century Gothic"/>
            </a:endParaRPr>
          </a:p>
        </p:txBody>
      </p:sp>
      <p:pic>
        <p:nvPicPr>
          <p:cNvPr id="1011" name="Google Shape;1011;p135"/>
          <p:cNvPicPr preferRelativeResize="0"/>
          <p:nvPr/>
        </p:nvPicPr>
        <p:blipFill>
          <a:blip r:embed="rId3">
            <a:alphaModFix/>
          </a:blip>
          <a:stretch>
            <a:fillRect/>
          </a:stretch>
        </p:blipFill>
        <p:spPr>
          <a:xfrm>
            <a:off x="818738" y="1138819"/>
            <a:ext cx="7506518" cy="363320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136"/>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94</a:t>
            </a:fld>
            <a:endParaRPr sz="1000" b="0">
              <a:solidFill>
                <a:schemeClr val="lt2"/>
              </a:solidFill>
              <a:latin typeface="Tahoma"/>
              <a:ea typeface="Tahoma"/>
              <a:cs typeface="Tahoma"/>
              <a:sym typeface="Tahoma"/>
            </a:endParaRPr>
          </a:p>
        </p:txBody>
      </p:sp>
      <p:sp>
        <p:nvSpPr>
          <p:cNvPr id="1018" name="Google Shape;1018;p136"/>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Accounting</a:t>
            </a:r>
            <a:endParaRPr/>
          </a:p>
        </p:txBody>
      </p:sp>
      <p:sp>
        <p:nvSpPr>
          <p:cNvPr id="1019" name="Google Shape;1019;p136"/>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289560" algn="l" rtl="0">
              <a:spcBef>
                <a:spcPts val="0"/>
              </a:spcBef>
              <a:spcAft>
                <a:spcPts val="0"/>
              </a:spcAft>
              <a:buSzPct val="133333"/>
              <a:buChar char="•"/>
            </a:pPr>
            <a:r>
              <a:rPr lang="en"/>
              <a:t>TAM Accounts</a:t>
            </a:r>
            <a:endParaRPr/>
          </a:p>
          <a:p>
            <a:pPr marL="742950" lvl="1" indent="-240030" algn="l" rtl="0">
              <a:spcBef>
                <a:spcPts val="480"/>
              </a:spcBef>
              <a:spcAft>
                <a:spcPts val="0"/>
              </a:spcAft>
              <a:buSzPct val="133333"/>
              <a:buChar char="–"/>
            </a:pPr>
            <a:r>
              <a:rPr lang="en"/>
              <a:t>Promotion Type + Deal combination</a:t>
            </a:r>
            <a:endParaRPr/>
          </a:p>
          <a:p>
            <a:pPr marL="742950" lvl="1" indent="-240030" algn="l" rtl="0">
              <a:spcBef>
                <a:spcPts val="480"/>
              </a:spcBef>
              <a:spcAft>
                <a:spcPts val="0"/>
              </a:spcAft>
              <a:buSzPct val="133333"/>
              <a:buChar char="–"/>
            </a:pPr>
            <a:r>
              <a:rPr lang="en"/>
              <a:t>Promotion Discount account</a:t>
            </a:r>
            <a:endParaRPr/>
          </a:p>
          <a:p>
            <a:pPr marL="742950" lvl="1" indent="-240030" algn="l" rtl="0">
              <a:spcBef>
                <a:spcPts val="480"/>
              </a:spcBef>
              <a:spcAft>
                <a:spcPts val="0"/>
              </a:spcAft>
              <a:buSzPct val="133333"/>
              <a:buChar char="–"/>
            </a:pPr>
            <a:r>
              <a:rPr lang="en"/>
              <a:t>Higher SA+CC</a:t>
            </a:r>
            <a:endParaRPr/>
          </a:p>
          <a:p>
            <a:pPr marL="742950" lvl="1" indent="-240030" algn="l" rtl="0">
              <a:spcBef>
                <a:spcPts val="480"/>
              </a:spcBef>
              <a:spcAft>
                <a:spcPts val="0"/>
              </a:spcAft>
              <a:buSzPct val="133333"/>
              <a:buChar char="–"/>
            </a:pPr>
            <a:r>
              <a:rPr lang="en"/>
              <a:t>SAFs</a:t>
            </a:r>
            <a:endParaRPr/>
          </a:p>
          <a:p>
            <a:pPr marL="342900" lvl="0" indent="-289560" algn="l" rtl="0">
              <a:spcBef>
                <a:spcPts val="560"/>
              </a:spcBef>
              <a:spcAft>
                <a:spcPts val="0"/>
              </a:spcAft>
              <a:buSzPct val="133333"/>
              <a:buChar char="•"/>
            </a:pPr>
            <a:r>
              <a:rPr lang="en"/>
              <a:t>Sales Accounts</a:t>
            </a:r>
            <a:endParaRPr/>
          </a:p>
          <a:p>
            <a:pPr marL="742950" lvl="1" indent="-240030" algn="l" rtl="0">
              <a:spcBef>
                <a:spcPts val="480"/>
              </a:spcBef>
              <a:spcAft>
                <a:spcPts val="0"/>
              </a:spcAft>
              <a:buSzPct val="133333"/>
              <a:buChar char="–"/>
            </a:pPr>
            <a:r>
              <a:rPr lang="en"/>
              <a:t>Promotion Discount Act/SA/CC (if no match found within TAM Accounts)</a:t>
            </a:r>
            <a:endParaRPr/>
          </a:p>
          <a:p>
            <a:pPr marL="342900" lvl="0" indent="-289560" algn="l" rtl="0">
              <a:spcBef>
                <a:spcPts val="560"/>
              </a:spcBef>
              <a:spcAft>
                <a:spcPts val="0"/>
              </a:spcAft>
              <a:buSzPct val="133333"/>
              <a:buChar char="•"/>
            </a:pPr>
            <a:r>
              <a:rPr lang="en"/>
              <a:t>Product Lines</a:t>
            </a:r>
            <a:endParaRPr/>
          </a:p>
          <a:p>
            <a:pPr marL="742950" lvl="1" indent="-240030" algn="l" rtl="0">
              <a:spcBef>
                <a:spcPts val="480"/>
              </a:spcBef>
              <a:spcAft>
                <a:spcPts val="0"/>
              </a:spcAft>
              <a:buSzPct val="133333"/>
              <a:buChar char="–"/>
            </a:pPr>
            <a:r>
              <a:rPr lang="en"/>
              <a:t>Promotion Discount Act/SA/CC (if not found within TAM Accounts and Sales Accounts)</a:t>
            </a:r>
            <a:endParaRPr/>
          </a:p>
          <a:p>
            <a:pPr marL="342900" lvl="0" indent="-165100" algn="l" rtl="0">
              <a:spcBef>
                <a:spcPts val="560"/>
              </a:spcBef>
              <a:spcAft>
                <a:spcPts val="0"/>
              </a:spcAft>
              <a:buSzPct val="133333"/>
              <a:buNone/>
            </a:pPr>
            <a:endParaRPr/>
          </a:p>
        </p:txBody>
      </p:sp>
      <p:sp>
        <p:nvSpPr>
          <p:cNvPr id="1020" name="Google Shape;1020;p136"/>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Deferred Discounts</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137"/>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95</a:t>
            </a:fld>
            <a:endParaRPr sz="1000" b="0">
              <a:solidFill>
                <a:schemeClr val="lt2"/>
              </a:solidFill>
              <a:latin typeface="Tahoma"/>
              <a:ea typeface="Tahoma"/>
              <a:cs typeface="Tahoma"/>
              <a:sym typeface="Tahoma"/>
            </a:endParaRPr>
          </a:p>
        </p:txBody>
      </p:sp>
      <p:sp>
        <p:nvSpPr>
          <p:cNvPr id="1027" name="Google Shape;1027;p137"/>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Accounting</a:t>
            </a:r>
            <a:endParaRPr/>
          </a:p>
        </p:txBody>
      </p:sp>
      <p:sp>
        <p:nvSpPr>
          <p:cNvPr id="1028" name="Google Shape;1028;p137"/>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Deferred Discounts</a:t>
            </a:r>
            <a:endParaRPr sz="2000" b="1">
              <a:solidFill>
                <a:srgbClr val="4F81BD"/>
              </a:solidFill>
              <a:latin typeface="Century Gothic"/>
              <a:ea typeface="Century Gothic"/>
              <a:cs typeface="Century Gothic"/>
              <a:sym typeface="Century Gothic"/>
            </a:endParaRPr>
          </a:p>
        </p:txBody>
      </p:sp>
      <p:pic>
        <p:nvPicPr>
          <p:cNvPr id="1029" name="Google Shape;1029;p137"/>
          <p:cNvPicPr preferRelativeResize="0"/>
          <p:nvPr/>
        </p:nvPicPr>
        <p:blipFill>
          <a:blip r:embed="rId3">
            <a:alphaModFix/>
          </a:blip>
          <a:stretch>
            <a:fillRect/>
          </a:stretch>
        </p:blipFill>
        <p:spPr>
          <a:xfrm>
            <a:off x="846050" y="1103544"/>
            <a:ext cx="6664015" cy="3633206"/>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138"/>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96</a:t>
            </a:fld>
            <a:endParaRPr sz="1000" b="0">
              <a:solidFill>
                <a:schemeClr val="lt2"/>
              </a:solidFill>
              <a:latin typeface="Tahoma"/>
              <a:ea typeface="Tahoma"/>
              <a:cs typeface="Tahoma"/>
              <a:sym typeface="Tahoma"/>
            </a:endParaRPr>
          </a:p>
        </p:txBody>
      </p:sp>
      <p:sp>
        <p:nvSpPr>
          <p:cNvPr id="1035" name="Google Shape;1035;p138"/>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Suggested Hands-On Exercise: Deferred Discounts</a:t>
            </a:r>
            <a:endParaRPr/>
          </a:p>
        </p:txBody>
      </p:sp>
      <p:sp>
        <p:nvSpPr>
          <p:cNvPr id="1036" name="Google Shape;1036;p138"/>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Hands-on</a:t>
            </a:r>
            <a:endParaRPr/>
          </a:p>
          <a:p>
            <a:pPr marL="742950" lvl="1" indent="-285750" algn="l" rtl="0">
              <a:spcBef>
                <a:spcPts val="480"/>
              </a:spcBef>
              <a:spcAft>
                <a:spcPts val="0"/>
              </a:spcAft>
              <a:buSzPts val="2400"/>
              <a:buChar char="–"/>
            </a:pPr>
            <a:r>
              <a:rPr lang="en"/>
              <a:t>Create a Deferred Discount Promotion</a:t>
            </a:r>
            <a:endParaRPr/>
          </a:p>
          <a:p>
            <a:pPr marL="1371600" lvl="2" indent="-323850" algn="l" rtl="0">
              <a:spcBef>
                <a:spcPts val="480"/>
              </a:spcBef>
              <a:spcAft>
                <a:spcPts val="0"/>
              </a:spcAft>
              <a:buSzPts val="1500"/>
              <a:buChar char="–"/>
            </a:pPr>
            <a:r>
              <a:rPr lang="en"/>
              <a:t>Promotion Type = Product Launch</a:t>
            </a:r>
            <a:endParaRPr/>
          </a:p>
          <a:p>
            <a:pPr marL="1371600" lvl="2" indent="-323850" algn="l" rtl="0">
              <a:spcBef>
                <a:spcPts val="480"/>
              </a:spcBef>
              <a:spcAft>
                <a:spcPts val="0"/>
              </a:spcAft>
              <a:buSzPts val="1500"/>
              <a:buChar char="–"/>
            </a:pPr>
            <a:r>
              <a:rPr lang="en"/>
              <a:t>Buy Start/End Dates = Current date/Three months ahead</a:t>
            </a:r>
            <a:endParaRPr/>
          </a:p>
          <a:p>
            <a:pPr marL="1371600" lvl="2" indent="-323850" algn="l" rtl="0">
              <a:spcBef>
                <a:spcPts val="480"/>
              </a:spcBef>
              <a:spcAft>
                <a:spcPts val="0"/>
              </a:spcAft>
              <a:buSzPts val="1500"/>
              <a:buChar char="–"/>
            </a:pPr>
            <a:r>
              <a:rPr lang="en"/>
              <a:t>All Customers = Yes</a:t>
            </a:r>
            <a:endParaRPr/>
          </a:p>
          <a:p>
            <a:pPr marL="1371600" lvl="2" indent="-323850" algn="l" rtl="0">
              <a:spcBef>
                <a:spcPts val="480"/>
              </a:spcBef>
              <a:spcAft>
                <a:spcPts val="0"/>
              </a:spcAft>
              <a:buSzPts val="1500"/>
              <a:buChar char="–"/>
            </a:pPr>
            <a:r>
              <a:rPr lang="en"/>
              <a:t>In Deal Detail:</a:t>
            </a:r>
            <a:endParaRPr/>
          </a:p>
          <a:p>
            <a:pPr marL="1828800" lvl="3" indent="-323850" algn="l" rtl="0">
              <a:spcBef>
                <a:spcPts val="480"/>
              </a:spcBef>
              <a:spcAft>
                <a:spcPts val="0"/>
              </a:spcAft>
              <a:buSzPts val="1500"/>
              <a:buChar char="–"/>
            </a:pPr>
            <a:r>
              <a:rPr lang="en"/>
              <a:t>Default Tier Values - Minimum Amount: 0, Discount %: 5%</a:t>
            </a:r>
            <a:endParaRPr/>
          </a:p>
          <a:p>
            <a:pPr marL="1828800" lvl="3" indent="-323850" algn="l" rtl="0">
              <a:spcBef>
                <a:spcPts val="480"/>
              </a:spcBef>
              <a:spcAft>
                <a:spcPts val="0"/>
              </a:spcAft>
              <a:buSzPts val="1500"/>
              <a:buChar char="–"/>
            </a:pPr>
            <a:r>
              <a:rPr lang="en"/>
              <a:t>Item Values - Item: 01013, Discount% = 5%</a:t>
            </a:r>
            <a:endParaRPr/>
          </a:p>
          <a:p>
            <a:pPr marL="742950" lvl="1" indent="-285750" algn="l" rtl="0">
              <a:spcBef>
                <a:spcPts val="480"/>
              </a:spcBef>
              <a:spcAft>
                <a:spcPts val="0"/>
              </a:spcAft>
              <a:buSzPts val="2400"/>
              <a:buChar char="–"/>
            </a:pPr>
            <a:r>
              <a:rPr lang="en"/>
              <a:t>Run the TAM Earned Discount Calculation program for earned discount type Promotion-Deferred Disocunt. </a:t>
            </a:r>
            <a:endParaRPr/>
          </a:p>
          <a:p>
            <a:pPr marL="742950" lvl="1" indent="-285750" algn="l" rtl="0">
              <a:spcBef>
                <a:spcPts val="480"/>
              </a:spcBef>
              <a:spcAft>
                <a:spcPts val="0"/>
              </a:spcAft>
              <a:buSzPts val="2400"/>
              <a:buChar char="–"/>
            </a:pPr>
            <a:r>
              <a:rPr lang="en"/>
              <a:t>Generate Claims</a:t>
            </a:r>
            <a:endParaRPr/>
          </a:p>
          <a:p>
            <a:pPr marL="742950" lvl="1" indent="-285750" algn="l" rtl="0">
              <a:spcBef>
                <a:spcPts val="480"/>
              </a:spcBef>
              <a:spcAft>
                <a:spcPts val="0"/>
              </a:spcAft>
              <a:buSzPts val="2400"/>
              <a:buChar char="–"/>
            </a:pPr>
            <a:r>
              <a:rPr lang="en"/>
              <a:t>Drill-down to Earned Discounts and TAM Discount Details</a:t>
            </a:r>
            <a:endParaRPr/>
          </a:p>
          <a:p>
            <a:pPr marL="342900" lvl="0" indent="-342900" algn="l" rtl="0">
              <a:spcBef>
                <a:spcPts val="560"/>
              </a:spcBef>
              <a:spcAft>
                <a:spcPts val="0"/>
              </a:spcAft>
              <a:buSzPts val="2800"/>
              <a:buNone/>
            </a:pPr>
            <a:endParaRPr/>
          </a:p>
        </p:txBody>
      </p:sp>
      <p:sp>
        <p:nvSpPr>
          <p:cNvPr id="1037" name="Google Shape;1037;p138"/>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Deferred Discounts</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139"/>
          <p:cNvSpPr txBox="1">
            <a:spLocks noGrp="1"/>
          </p:cNvSpPr>
          <p:nvPr>
            <p:ph type="body" idx="1"/>
          </p:nvPr>
        </p:nvSpPr>
        <p:spPr>
          <a:xfrm>
            <a:off x="455243" y="1928479"/>
            <a:ext cx="8229600" cy="196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000"/>
              <a:buFont typeface="Century Gothic"/>
              <a:buNone/>
            </a:pPr>
            <a:endParaRPr/>
          </a:p>
          <a:p>
            <a:pPr marL="0" lvl="0" indent="0" algn="l" rtl="0">
              <a:spcBef>
                <a:spcPts val="400"/>
              </a:spcBef>
              <a:spcAft>
                <a:spcPts val="0"/>
              </a:spcAft>
              <a:buSzPts val="2000"/>
              <a:buFont typeface="Century Gothic"/>
              <a:buNone/>
            </a:pPr>
            <a:endParaRPr/>
          </a:p>
        </p:txBody>
      </p:sp>
      <p:sp>
        <p:nvSpPr>
          <p:cNvPr id="1044" name="Google Shape;1044;p139"/>
          <p:cNvSpPr txBox="1">
            <a:spLocks noGrp="1"/>
          </p:cNvSpPr>
          <p:nvPr>
            <p:ph type="title"/>
          </p:nvPr>
        </p:nvSpPr>
        <p:spPr>
          <a:xfrm>
            <a:off x="455243" y="1472750"/>
            <a:ext cx="8229600" cy="456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latin typeface="Century Gothic"/>
                <a:ea typeface="Century Gothic"/>
                <a:cs typeface="Century Gothic"/>
                <a:sym typeface="Century Gothic"/>
              </a:rPr>
              <a:t>Scan-backs</a:t>
            </a:r>
            <a:endParaRPr/>
          </a:p>
        </p:txBody>
      </p:sp>
      <p:sp>
        <p:nvSpPr>
          <p:cNvPr id="1045" name="Google Shape;1045;p139"/>
          <p:cNvSpPr txBox="1">
            <a:spLocks noGrp="1"/>
          </p:cNvSpPr>
          <p:nvPr>
            <p:ph type="body" idx="2"/>
          </p:nvPr>
        </p:nvSpPr>
        <p:spPr>
          <a:xfrm>
            <a:off x="455243" y="1231964"/>
            <a:ext cx="8229600" cy="241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Font typeface="Century Gothic"/>
              <a:buNone/>
            </a:pPr>
            <a:r>
              <a:rPr lang="en"/>
              <a:t>Trade Activity Management</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140"/>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98</a:t>
            </a:fld>
            <a:endParaRPr sz="1000" b="0">
              <a:solidFill>
                <a:schemeClr val="lt2"/>
              </a:solidFill>
              <a:latin typeface="Tahoma"/>
              <a:ea typeface="Tahoma"/>
              <a:cs typeface="Tahoma"/>
              <a:sym typeface="Tahoma"/>
            </a:endParaRPr>
          </a:p>
        </p:txBody>
      </p:sp>
      <p:sp>
        <p:nvSpPr>
          <p:cNvPr id="1051" name="Google Shape;1051;p140"/>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Promotion categories</a:t>
            </a:r>
            <a:endParaRPr/>
          </a:p>
        </p:txBody>
      </p:sp>
      <p:sp>
        <p:nvSpPr>
          <p:cNvPr id="1052" name="Google Shape;1052;p140"/>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Five main deal categories for promotions:</a:t>
            </a:r>
            <a:endParaRPr/>
          </a:p>
          <a:p>
            <a:pPr marL="742950" lvl="1" indent="-285750" algn="l" rtl="0">
              <a:spcBef>
                <a:spcPts val="480"/>
              </a:spcBef>
              <a:spcAft>
                <a:spcPts val="0"/>
              </a:spcAft>
              <a:buSzPts val="2400"/>
              <a:buChar char="–"/>
            </a:pPr>
            <a:r>
              <a:rPr lang="en"/>
              <a:t>Immediate discounts</a:t>
            </a:r>
            <a:endParaRPr/>
          </a:p>
          <a:p>
            <a:pPr marL="742950" lvl="1" indent="-285750" algn="l" rtl="0">
              <a:spcBef>
                <a:spcPts val="480"/>
              </a:spcBef>
              <a:spcAft>
                <a:spcPts val="0"/>
              </a:spcAft>
              <a:buSzPts val="2400"/>
              <a:buChar char="–"/>
            </a:pPr>
            <a:r>
              <a:rPr lang="en"/>
              <a:t>Bonus goods</a:t>
            </a:r>
            <a:endParaRPr/>
          </a:p>
          <a:p>
            <a:pPr marL="742950" lvl="1" indent="-285750" algn="l" rtl="0">
              <a:spcBef>
                <a:spcPts val="480"/>
              </a:spcBef>
              <a:spcAft>
                <a:spcPts val="0"/>
              </a:spcAft>
              <a:buSzPts val="2400"/>
              <a:buChar char="–"/>
            </a:pPr>
            <a:r>
              <a:rPr lang="en"/>
              <a:t>Allocated funds</a:t>
            </a:r>
            <a:endParaRPr/>
          </a:p>
          <a:p>
            <a:pPr marL="742950" lvl="1" indent="-285750" algn="l" rtl="0">
              <a:spcBef>
                <a:spcPts val="480"/>
              </a:spcBef>
              <a:spcAft>
                <a:spcPts val="0"/>
              </a:spcAft>
              <a:buSzPts val="2400"/>
              <a:buChar char="–"/>
            </a:pPr>
            <a:r>
              <a:rPr lang="en"/>
              <a:t>Deferred discounts</a:t>
            </a:r>
            <a:endParaRPr/>
          </a:p>
          <a:p>
            <a:pPr marL="742950" lvl="1" indent="-285750" algn="l" rtl="0">
              <a:spcBef>
                <a:spcPts val="480"/>
              </a:spcBef>
              <a:spcAft>
                <a:spcPts val="0"/>
              </a:spcAft>
              <a:buSzPts val="2400"/>
              <a:buChar char="–"/>
            </a:pPr>
            <a:r>
              <a:rPr lang="en" b="1"/>
              <a:t>Scan-backs</a:t>
            </a:r>
            <a:endParaRPr/>
          </a:p>
        </p:txBody>
      </p:sp>
      <p:sp>
        <p:nvSpPr>
          <p:cNvPr id="1053" name="Google Shape;1053;p140"/>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Scan-back</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141"/>
          <p:cNvSpPr txBox="1"/>
          <p:nvPr/>
        </p:nvSpPr>
        <p:spPr>
          <a:xfrm>
            <a:off x="6889750" y="4924425"/>
            <a:ext cx="2133600" cy="21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000" b="0">
                <a:solidFill>
                  <a:schemeClr val="lt2"/>
                </a:solidFill>
                <a:latin typeface="Tahoma"/>
                <a:ea typeface="Tahoma"/>
                <a:cs typeface="Tahoma"/>
                <a:sym typeface="Tahoma"/>
              </a:rPr>
              <a:pPr marL="0" marR="0" lvl="0" indent="0" algn="r" rtl="0">
                <a:spcBef>
                  <a:spcPts val="0"/>
                </a:spcBef>
                <a:spcAft>
                  <a:spcPts val="0"/>
                </a:spcAft>
                <a:buNone/>
              </a:pPr>
              <a:t>99</a:t>
            </a:fld>
            <a:endParaRPr sz="1000" b="0">
              <a:solidFill>
                <a:schemeClr val="lt2"/>
              </a:solidFill>
              <a:latin typeface="Tahoma"/>
              <a:ea typeface="Tahoma"/>
              <a:cs typeface="Tahoma"/>
              <a:sym typeface="Tahoma"/>
            </a:endParaRPr>
          </a:p>
        </p:txBody>
      </p:sp>
      <p:sp>
        <p:nvSpPr>
          <p:cNvPr id="1059" name="Google Shape;1059;p141"/>
          <p:cNvSpPr txBox="1">
            <a:spLocks noGrp="1"/>
          </p:cNvSpPr>
          <p:nvPr>
            <p:ph type="title" idx="4294967295"/>
          </p:nvPr>
        </p:nvSpPr>
        <p:spPr>
          <a:xfrm>
            <a:off x="457200" y="449119"/>
            <a:ext cx="8229600" cy="537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E4E4E"/>
              </a:buClr>
              <a:buSzPts val="3200"/>
              <a:buFont typeface="Century Gothic"/>
              <a:buNone/>
            </a:pPr>
            <a:r>
              <a:rPr lang="en"/>
              <a:t>Functional Training</a:t>
            </a:r>
            <a:endParaRPr/>
          </a:p>
        </p:txBody>
      </p:sp>
      <p:sp>
        <p:nvSpPr>
          <p:cNvPr id="1060" name="Google Shape;1060;p141"/>
          <p:cNvSpPr txBox="1">
            <a:spLocks noGrp="1"/>
          </p:cNvSpPr>
          <p:nvPr>
            <p:ph type="body" idx="4294967295"/>
          </p:nvPr>
        </p:nvSpPr>
        <p:spPr>
          <a:xfrm>
            <a:off x="457200" y="986512"/>
            <a:ext cx="8229600" cy="37443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Char char="•"/>
            </a:pPr>
            <a:r>
              <a:rPr lang="en"/>
              <a:t>Concept</a:t>
            </a:r>
            <a:endParaRPr/>
          </a:p>
          <a:p>
            <a:pPr marL="342900" lvl="0" indent="-342900" algn="l" rtl="0">
              <a:spcBef>
                <a:spcPts val="560"/>
              </a:spcBef>
              <a:spcAft>
                <a:spcPts val="0"/>
              </a:spcAft>
              <a:buSzPts val="2800"/>
              <a:buChar char="•"/>
            </a:pPr>
            <a:r>
              <a:rPr lang="en"/>
              <a:t>Deal profile</a:t>
            </a:r>
            <a:endParaRPr/>
          </a:p>
          <a:p>
            <a:pPr marL="342900" lvl="0" indent="-342900" algn="l" rtl="0">
              <a:spcBef>
                <a:spcPts val="560"/>
              </a:spcBef>
              <a:spcAft>
                <a:spcPts val="0"/>
              </a:spcAft>
              <a:buSzPts val="2800"/>
              <a:buChar char="•"/>
            </a:pPr>
            <a:r>
              <a:rPr lang="en"/>
              <a:t>Promotion deal</a:t>
            </a:r>
            <a:endParaRPr/>
          </a:p>
          <a:p>
            <a:pPr marL="342900" lvl="0" indent="-342900" algn="l" rtl="0">
              <a:spcBef>
                <a:spcPts val="560"/>
              </a:spcBef>
              <a:spcAft>
                <a:spcPts val="0"/>
              </a:spcAft>
              <a:buSzPts val="2800"/>
              <a:buChar char="•"/>
            </a:pPr>
            <a:r>
              <a:rPr lang="en"/>
              <a:t>Promo SB Earned Discount Calc</a:t>
            </a:r>
            <a:endParaRPr/>
          </a:p>
          <a:p>
            <a:pPr marL="342900" lvl="0" indent="-342900" algn="l" rtl="0">
              <a:spcBef>
                <a:spcPts val="560"/>
              </a:spcBef>
              <a:spcAft>
                <a:spcPts val="0"/>
              </a:spcAft>
              <a:buSzPts val="2800"/>
              <a:buChar char="•"/>
            </a:pPr>
            <a:r>
              <a:rPr lang="en"/>
              <a:t>Claims</a:t>
            </a:r>
            <a:endParaRPr/>
          </a:p>
          <a:p>
            <a:pPr marL="342900" lvl="0" indent="-342900" algn="l" rtl="0">
              <a:spcBef>
                <a:spcPts val="560"/>
              </a:spcBef>
              <a:spcAft>
                <a:spcPts val="0"/>
              </a:spcAft>
              <a:buSzPts val="2800"/>
              <a:buChar char="•"/>
            </a:pPr>
            <a:r>
              <a:rPr lang="en"/>
              <a:t>Activity</a:t>
            </a:r>
            <a:endParaRPr/>
          </a:p>
          <a:p>
            <a:pPr marL="342900" lvl="0" indent="-342900" algn="l" rtl="0">
              <a:spcBef>
                <a:spcPts val="560"/>
              </a:spcBef>
              <a:spcAft>
                <a:spcPts val="0"/>
              </a:spcAft>
              <a:buSzPts val="2800"/>
              <a:buChar char="•"/>
            </a:pPr>
            <a:r>
              <a:rPr lang="en"/>
              <a:t>Accounting</a:t>
            </a:r>
            <a:endParaRPr/>
          </a:p>
          <a:p>
            <a:pPr marL="342900" lvl="0" indent="-165100" algn="l" rtl="0">
              <a:spcBef>
                <a:spcPts val="560"/>
              </a:spcBef>
              <a:spcAft>
                <a:spcPts val="0"/>
              </a:spcAft>
              <a:buSzPts val="2800"/>
              <a:buNone/>
            </a:pPr>
            <a:endParaRPr/>
          </a:p>
        </p:txBody>
      </p:sp>
      <p:sp>
        <p:nvSpPr>
          <p:cNvPr id="1061" name="Google Shape;1061;p141"/>
          <p:cNvSpPr txBox="1"/>
          <p:nvPr/>
        </p:nvSpPr>
        <p:spPr>
          <a:xfrm>
            <a:off x="457200" y="134541"/>
            <a:ext cx="82296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a:solidFill>
                  <a:srgbClr val="4F81BD"/>
                </a:solidFill>
                <a:latin typeface="Century Gothic"/>
                <a:ea typeface="Century Gothic"/>
                <a:cs typeface="Century Gothic"/>
                <a:sym typeface="Century Gothic"/>
              </a:rPr>
              <a:t>Trade Activity Management: Scan-back</a:t>
            </a:r>
            <a:endParaRPr sz="2000" b="1">
              <a:solidFill>
                <a:srgbClr val="4F81BD"/>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QAD 2019">
  <a:themeElements>
    <a:clrScheme name="QAD 2018 Theme">
      <a:dk1>
        <a:srgbClr val="000000"/>
      </a:dk1>
      <a:lt1>
        <a:srgbClr val="FFFFFF"/>
      </a:lt1>
      <a:dk2>
        <a:srgbClr val="1E1E1E"/>
      </a:dk2>
      <a:lt2>
        <a:srgbClr val="D9D9D9"/>
      </a:lt2>
      <a:accent1>
        <a:srgbClr val="38639F"/>
      </a:accent1>
      <a:accent2>
        <a:srgbClr val="E67F23"/>
      </a:accent2>
      <a:accent3>
        <a:srgbClr val="7CB854"/>
      </a:accent3>
      <a:accent4>
        <a:srgbClr val="9959B3"/>
      </a:accent4>
      <a:accent5>
        <a:srgbClr val="377A81"/>
      </a:accent5>
      <a:accent6>
        <a:srgbClr val="5A87C5"/>
      </a:accent6>
      <a:hlink>
        <a:srgbClr val="5A87C5"/>
      </a:hlink>
      <a:folHlink>
        <a:srgbClr val="2440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TotalTime>
  <Words>14472</Words>
  <Application>Microsoft Office PowerPoint</Application>
  <PresentationFormat>On-screen Show (16:9)</PresentationFormat>
  <Paragraphs>1511</Paragraphs>
  <Slides>177</Slides>
  <Notes>177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177</vt:i4>
      </vt:variant>
    </vt:vector>
  </HeadingPairs>
  <TitlesOfParts>
    <vt:vector size="184" baseType="lpstr">
      <vt:lpstr>Arial</vt:lpstr>
      <vt:lpstr>Century Gothic</vt:lpstr>
      <vt:lpstr>Tahoma</vt:lpstr>
      <vt:lpstr>Arial Rounded</vt:lpstr>
      <vt:lpstr>Calibri</vt:lpstr>
      <vt:lpstr>Simple Light</vt:lpstr>
      <vt:lpstr>QAD 2019</vt:lpstr>
      <vt:lpstr>Trade Activity Management (Adaptive UX)</vt:lpstr>
      <vt:lpstr>Slide 2</vt:lpstr>
      <vt:lpstr>Trade Activity Management - QAD Online Help</vt:lpstr>
      <vt:lpstr>GuideMe</vt:lpstr>
      <vt:lpstr>Training Environment</vt:lpstr>
      <vt:lpstr>TAM Promotions Overview</vt:lpstr>
      <vt:lpstr>Promotion Process Flow</vt:lpstr>
      <vt:lpstr>Terminology</vt:lpstr>
      <vt:lpstr>Deal Categories - Promotions</vt:lpstr>
      <vt:lpstr>Deal Profiles</vt:lpstr>
      <vt:lpstr>Promotion Discount timing</vt:lpstr>
      <vt:lpstr>Process Review - Promotions</vt:lpstr>
      <vt:lpstr>Process Review - Claims</vt:lpstr>
      <vt:lpstr>TAM Promotional Key Functionality</vt:lpstr>
      <vt:lpstr>TAM Reporting Strategy</vt:lpstr>
      <vt:lpstr>Advanced Pricing Features</vt:lpstr>
      <vt:lpstr>Pricing Enhancements</vt:lpstr>
      <vt:lpstr>Immediate Discounts - Price Lists Creation</vt:lpstr>
      <vt:lpstr>Pricing Enhancements</vt:lpstr>
      <vt:lpstr>TAM Foundation Overview</vt:lpstr>
      <vt:lpstr>Foundation Overview</vt:lpstr>
      <vt:lpstr>Item and Customer Attributes</vt:lpstr>
      <vt:lpstr>Attribute Definitions</vt:lpstr>
      <vt:lpstr>Attribute Validations/Generalized Codes</vt:lpstr>
      <vt:lpstr>Item Attributes</vt:lpstr>
      <vt:lpstr>Customer Attributes</vt:lpstr>
      <vt:lpstr>Analysis Groups</vt:lpstr>
      <vt:lpstr>Analysis Groups - Item and Customer Groups</vt:lpstr>
      <vt:lpstr>Reason Codes</vt:lpstr>
      <vt:lpstr>TAM Control</vt:lpstr>
      <vt:lpstr>Number Ranges</vt:lpstr>
      <vt:lpstr>Setup Review</vt:lpstr>
      <vt:lpstr>TAM Data Setup</vt:lpstr>
      <vt:lpstr>Agreement Types</vt:lpstr>
      <vt:lpstr>Deal Profiles</vt:lpstr>
      <vt:lpstr>Immediate Discounts</vt:lpstr>
      <vt:lpstr>Promotion categories</vt:lpstr>
      <vt:lpstr>Concept</vt:lpstr>
      <vt:lpstr>Slide 39</vt:lpstr>
      <vt:lpstr>Deal Profiles</vt:lpstr>
      <vt:lpstr>Promotion Deal</vt:lpstr>
      <vt:lpstr>TAM Promotion Deals Detail</vt:lpstr>
      <vt:lpstr>Default Tier Values and Item Values Panels</vt:lpstr>
      <vt:lpstr>Price Lists</vt:lpstr>
      <vt:lpstr>Sales Item Pricing (What-If)</vt:lpstr>
      <vt:lpstr>Pricing What-If Inquiry</vt:lpstr>
      <vt:lpstr>Price Lists Report</vt:lpstr>
      <vt:lpstr>Immediate Discounts: Accounting</vt:lpstr>
      <vt:lpstr>Immediate Discounts: Accounting</vt:lpstr>
      <vt:lpstr>Suggested Hands-On Exercise: Immediate Discounts</vt:lpstr>
      <vt:lpstr>Bonus Goods</vt:lpstr>
      <vt:lpstr>Promotion categories</vt:lpstr>
      <vt:lpstr>Concept</vt:lpstr>
      <vt:lpstr>Slide 54</vt:lpstr>
      <vt:lpstr>Deal Profiles</vt:lpstr>
      <vt:lpstr>Promotion Deals</vt:lpstr>
      <vt:lpstr>TAM Promotion Deals Detail</vt:lpstr>
      <vt:lpstr>Offer Details</vt:lpstr>
      <vt:lpstr>Accounting</vt:lpstr>
      <vt:lpstr>Drill-Down Links</vt:lpstr>
      <vt:lpstr>Suggested Hands-On Exercise: Bonus Goods</vt:lpstr>
      <vt:lpstr>Allocated Funds</vt:lpstr>
      <vt:lpstr>Promotion categories</vt:lpstr>
      <vt:lpstr>Concept</vt:lpstr>
      <vt:lpstr>Concept</vt:lpstr>
      <vt:lpstr>Slide 66</vt:lpstr>
      <vt:lpstr>Deal Profiles</vt:lpstr>
      <vt:lpstr>TAM Promotion Deals Detail</vt:lpstr>
      <vt:lpstr>Deal Values and Items Values Panels</vt:lpstr>
      <vt:lpstr>Earned Discounts</vt:lpstr>
      <vt:lpstr>TAM Claims</vt:lpstr>
      <vt:lpstr>TAM Claims - Allocations</vt:lpstr>
      <vt:lpstr>TAM Claims &gt; Generate Claims bulk action</vt:lpstr>
      <vt:lpstr>Claim Approval</vt:lpstr>
      <vt:lpstr>TAM Claims Edit bulk action</vt:lpstr>
      <vt:lpstr>TAM Promotions - Drill-Down Links</vt:lpstr>
      <vt:lpstr>Accounting without items</vt:lpstr>
      <vt:lpstr>Accounting</vt:lpstr>
      <vt:lpstr>Allocated Funds: Accounting</vt:lpstr>
      <vt:lpstr>Accounting with items</vt:lpstr>
      <vt:lpstr>TAM Accruals</vt:lpstr>
      <vt:lpstr>Suggested Hands-On Exercise: Allocated Funds</vt:lpstr>
      <vt:lpstr>Deferred Discounts</vt:lpstr>
      <vt:lpstr>Promotion categories</vt:lpstr>
      <vt:lpstr>Deferred Discounts: Concept</vt:lpstr>
      <vt:lpstr>Slide 86</vt:lpstr>
      <vt:lpstr>Deal Profile</vt:lpstr>
      <vt:lpstr>Promotion Deal</vt:lpstr>
      <vt:lpstr>TAM Promotion Deals Detail</vt:lpstr>
      <vt:lpstr>TAM Promotion Deals - Default Tier Values and Item Values Panel</vt:lpstr>
      <vt:lpstr>Invoice Post</vt:lpstr>
      <vt:lpstr>Earned Discounts</vt:lpstr>
      <vt:lpstr>Balance Report</vt:lpstr>
      <vt:lpstr>Accounting</vt:lpstr>
      <vt:lpstr>Accounting</vt:lpstr>
      <vt:lpstr>Suggested Hands-On Exercise: Deferred Discounts</vt:lpstr>
      <vt:lpstr>Scan-backs</vt:lpstr>
      <vt:lpstr>Promotion categories</vt:lpstr>
      <vt:lpstr>Functional Training</vt:lpstr>
      <vt:lpstr>Concept</vt:lpstr>
      <vt:lpstr>Slide 101</vt:lpstr>
      <vt:lpstr>Deal Profiles</vt:lpstr>
      <vt:lpstr>Promotion Deal</vt:lpstr>
      <vt:lpstr>TAM Promotion Deals Detail</vt:lpstr>
      <vt:lpstr>Deal Values Subpanel and Item Values Panel</vt:lpstr>
      <vt:lpstr>Earned Discounts</vt:lpstr>
      <vt:lpstr>Accounting</vt:lpstr>
      <vt:lpstr>Suggested Hands-On Exercise: Scan-back</vt:lpstr>
      <vt:lpstr>Deductions</vt:lpstr>
      <vt:lpstr>Functional Training: TAM Deductions</vt:lpstr>
      <vt:lpstr>Customer Payments</vt:lpstr>
      <vt:lpstr>Deductions</vt:lpstr>
      <vt:lpstr>TAM Claims - From Deductions Drilldown Links</vt:lpstr>
      <vt:lpstr>TAM Claims - Create the Customer Credit Note</vt:lpstr>
      <vt:lpstr>Open Item Adjustments</vt:lpstr>
      <vt:lpstr>Promotion Copy</vt:lpstr>
      <vt:lpstr>Promotion Copy</vt:lpstr>
      <vt:lpstr>Promotion Copy</vt:lpstr>
      <vt:lpstr>Hands-On Exercises</vt:lpstr>
      <vt:lpstr>TAM Contracts Overview</vt:lpstr>
      <vt:lpstr>Slide 121</vt:lpstr>
      <vt:lpstr>Contracts Overview</vt:lpstr>
      <vt:lpstr>Contracts Overview</vt:lpstr>
      <vt:lpstr>Contracts Overview</vt:lpstr>
      <vt:lpstr>TAM Contracts: Foundation </vt:lpstr>
      <vt:lpstr>Functional Training: Contracts</vt:lpstr>
      <vt:lpstr>Foundation: Number Ranges</vt:lpstr>
      <vt:lpstr>Foundation: Buying Groups</vt:lpstr>
      <vt:lpstr>Foundation: Buying Groups</vt:lpstr>
      <vt:lpstr>Foundation: Indirect Addresses</vt:lpstr>
      <vt:lpstr>Indirect Addresses</vt:lpstr>
      <vt:lpstr>Indirect Addresses - Identifiers</vt:lpstr>
      <vt:lpstr>Indirect Addresses - Buying Groups</vt:lpstr>
      <vt:lpstr>Buying Group Membership Browse</vt:lpstr>
      <vt:lpstr>Foundation: TAM Control</vt:lpstr>
      <vt:lpstr>Suggested Hands-On Exercise: Buying Groups/Indirect Addresses</vt:lpstr>
      <vt:lpstr>TAM Contract Definitions</vt:lpstr>
      <vt:lpstr>Slide 138</vt:lpstr>
      <vt:lpstr>Contracts – Master Agreement Contract</vt:lpstr>
      <vt:lpstr>Master Agreement: Deal Profile</vt:lpstr>
      <vt:lpstr>Master Agreement: Deal Profile</vt:lpstr>
      <vt:lpstr>Master Agreement: TAM Contracts</vt:lpstr>
      <vt:lpstr>Master Agreement: TAM Contracts</vt:lpstr>
      <vt:lpstr>Master Agreement: TAM Contracts </vt:lpstr>
      <vt:lpstr>Master Agreement: TAM Contracts</vt:lpstr>
      <vt:lpstr>Master Agreement: TAM Contracts </vt:lpstr>
      <vt:lpstr>Master Agreement: TAM Contract Maint </vt:lpstr>
      <vt:lpstr>Suggested Hands-On Exercise: Master Agreement Contract</vt:lpstr>
      <vt:lpstr>Contracts – Distributor Contract</vt:lpstr>
      <vt:lpstr>Distributor Contract Pricing Deal Profile</vt:lpstr>
      <vt:lpstr>Distributor Service Fee Deal Profile</vt:lpstr>
      <vt:lpstr>Distributor Contract: TAM Contracts</vt:lpstr>
      <vt:lpstr>Distributor Contract: TAM Contracts</vt:lpstr>
      <vt:lpstr>Distributor Contract: TAM Contracts</vt:lpstr>
      <vt:lpstr>Distributor Contract: TAM Contracts</vt:lpstr>
      <vt:lpstr>Distributor Contract: TAM Contracts</vt:lpstr>
      <vt:lpstr>Suggested Hands-On Exercise: Distributor Contract</vt:lpstr>
      <vt:lpstr>TAM Contracts: Indirect Sales</vt:lpstr>
      <vt:lpstr>Indirect Sales</vt:lpstr>
      <vt:lpstr>Indirect Sales</vt:lpstr>
      <vt:lpstr>TAM Indirect Sales</vt:lpstr>
      <vt:lpstr>TAM Indirect Sales Line Detail</vt:lpstr>
      <vt:lpstr>TAM Indirect Sales Line Detail</vt:lpstr>
      <vt:lpstr>TAM Indirect Sales Line Detail</vt:lpstr>
      <vt:lpstr>Indirect Sales Line Statuses</vt:lpstr>
      <vt:lpstr>TAM Indirect Sales Lines Actions</vt:lpstr>
      <vt:lpstr>TAM Indirect Sales Report</vt:lpstr>
      <vt:lpstr>Suggested Hands-On Exercise: TAM Indirect Sales</vt:lpstr>
      <vt:lpstr>TAM Contract: Earned Discounts &amp; Claims</vt:lpstr>
      <vt:lpstr>Contract Earned Discounts</vt:lpstr>
      <vt:lpstr>TAM Claims Drill-Down Links</vt:lpstr>
      <vt:lpstr>Process Review</vt:lpstr>
      <vt:lpstr>TAM Indirect Sales: Electronic Load</vt:lpstr>
      <vt:lpstr>TAM Indirect Sales</vt:lpstr>
      <vt:lpstr>TAM Indirect Sales - Import</vt:lpstr>
      <vt:lpstr>Hands-On Exercises</vt:lpstr>
      <vt:lpstr>Slide 177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Trade Activity Management Training Guide</dc:title>
  <dc:creator>QAD</dc:creator>
  <cp:lastModifiedBy>Mike Thorn</cp:lastModifiedBy>
  <cp:revision>17</cp:revision>
  <dcterms:modified xsi:type="dcterms:W3CDTF">2021-12-08T15:20:40Z</dcterms:modified>
</cp:coreProperties>
</file>