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5"/>
    <p:sldMasterId id="214748367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y="6858000" cx="12192000"/>
  <p:notesSz cx="6858000" cy="9144000"/>
  <p:embeddedFontLst>
    <p:embeddedFont>
      <p:font typeface="Tahoma"/>
      <p:regular r:id="rId42"/>
      <p:bold r:id="rId43"/>
    </p:embeddedFont>
    <p:embeddedFont>
      <p:font typeface="Century Gothic"/>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7762B08-A6E9-4C50-9230-8E08DA968019}">
  <a:tblStyle styleId="{67762B08-A6E9-4C50-9230-8E08DA968019}"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20" Type="http://schemas.openxmlformats.org/officeDocument/2006/relationships/slide" Target="slides/slide13.xml"/><Relationship Id="rId42" Type="http://schemas.openxmlformats.org/officeDocument/2006/relationships/font" Target="fonts/Tahoma-regular.fntdata"/><Relationship Id="rId41" Type="http://schemas.openxmlformats.org/officeDocument/2006/relationships/slide" Target="slides/slide34.xml"/><Relationship Id="rId22" Type="http://schemas.openxmlformats.org/officeDocument/2006/relationships/slide" Target="slides/slide15.xml"/><Relationship Id="rId44" Type="http://schemas.openxmlformats.org/officeDocument/2006/relationships/font" Target="fonts/CenturyGothic-regular.fntdata"/><Relationship Id="rId21" Type="http://schemas.openxmlformats.org/officeDocument/2006/relationships/slide" Target="slides/slide14.xml"/><Relationship Id="rId43" Type="http://schemas.openxmlformats.org/officeDocument/2006/relationships/font" Target="fonts/Tahoma-bold.fntdata"/><Relationship Id="rId24" Type="http://schemas.openxmlformats.org/officeDocument/2006/relationships/slide" Target="slides/slide17.xml"/><Relationship Id="rId46" Type="http://schemas.openxmlformats.org/officeDocument/2006/relationships/font" Target="fonts/CenturyGothic-italic.fntdata"/><Relationship Id="rId23" Type="http://schemas.openxmlformats.org/officeDocument/2006/relationships/slide" Target="slides/slide16.xml"/><Relationship Id="rId45" Type="http://schemas.openxmlformats.org/officeDocument/2006/relationships/font" Target="fonts/CenturyGothic-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47" Type="http://schemas.openxmlformats.org/officeDocument/2006/relationships/font" Target="fonts/CenturyGothic-boldItalic.fntdata"/><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slide" Target="slides/slide30.xml"/><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slide" Target="slides/slide32.xml"/><Relationship Id="rId16" Type="http://schemas.openxmlformats.org/officeDocument/2006/relationships/slide" Target="slides/slide9.xml"/><Relationship Id="rId38" Type="http://schemas.openxmlformats.org/officeDocument/2006/relationships/slide" Target="slides/slide31.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Specify the customer account profile for deductions in the customer record in Customers.</a:t>
            </a:r>
            <a:endParaRPr/>
          </a:p>
          <a:p>
            <a:pPr indent="0" lvl="0" marL="0" rtl="0" algn="l">
              <a:spcBef>
                <a:spcPts val="353"/>
              </a:spcBef>
              <a:spcAft>
                <a:spcPts val="0"/>
              </a:spcAft>
              <a:buNone/>
            </a:pPr>
            <a:r>
              <a:rPr lang="en-US">
                <a:latin typeface="Century Gothic"/>
                <a:ea typeface="Century Gothic"/>
                <a:cs typeface="Century Gothic"/>
                <a:sym typeface="Century Gothic"/>
              </a:rPr>
              <a:t>If the customer shared set is shared across domains with different GL account shared sets, the profile indicates the customer control account to use for deduction postings in each domain.</a:t>
            </a:r>
            <a:endParaRPr/>
          </a:p>
          <a:p>
            <a:pPr indent="0" lvl="0" marL="0" rtl="0" algn="l">
              <a:spcBef>
                <a:spcPts val="0"/>
              </a:spcBef>
              <a:spcAft>
                <a:spcPts val="0"/>
              </a:spcAft>
              <a:buNone/>
            </a:pPr>
            <a:r>
              <a:t/>
            </a:r>
            <a:endParaRPr/>
          </a:p>
        </p:txBody>
      </p:sp>
      <p:sp>
        <p:nvSpPr>
          <p:cNvPr id="380" name="Google Shape;38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associate the customer deduction daybook profile with the entity bank account used for deductions.</a:t>
            </a:r>
            <a:endParaRPr/>
          </a:p>
          <a:p>
            <a:pPr indent="0" lvl="0" marL="0" rtl="0" algn="l">
              <a:spcBef>
                <a:spcPts val="353"/>
              </a:spcBef>
              <a:spcAft>
                <a:spcPts val="0"/>
              </a:spcAft>
              <a:buNone/>
            </a:pPr>
            <a:r>
              <a:rPr lang="en-US">
                <a:latin typeface="Century Gothic"/>
                <a:ea typeface="Century Gothic"/>
                <a:cs typeface="Century Gothic"/>
                <a:sym typeface="Century Gothic"/>
              </a:rPr>
              <a:t>The system posts deductions you create in Customer Payments and Petty Cash Statements to the daybook indicated by the profile. </a:t>
            </a:r>
            <a:endParaRPr/>
          </a:p>
          <a:p>
            <a:pPr indent="0" lvl="0" marL="0" rtl="0" algn="l">
              <a:spcBef>
                <a:spcPts val="353"/>
              </a:spcBef>
              <a:spcAft>
                <a:spcPts val="0"/>
              </a:spcAft>
              <a:buNone/>
            </a:pPr>
            <a:r>
              <a:rPr lang="en-US">
                <a:latin typeface="Century Gothic"/>
                <a:ea typeface="Century Gothic"/>
                <a:cs typeface="Century Gothic"/>
                <a:sym typeface="Century Gothic"/>
              </a:rPr>
              <a:t>If the GL shared set is shared across domains that use different daybook shared sets, the customer deduction daybook profile indicates the daybook to use for deduction postings in each domain.</a:t>
            </a:r>
            <a:endParaRPr/>
          </a:p>
          <a:p>
            <a:pPr indent="0" lvl="0" marL="0" rtl="0" algn="l">
              <a:spcBef>
                <a:spcPts val="0"/>
              </a:spcBef>
              <a:spcAft>
                <a:spcPts val="0"/>
              </a:spcAft>
              <a:buNone/>
            </a:pPr>
            <a:r>
              <a:t/>
            </a:r>
            <a:endParaRPr/>
          </a:p>
        </p:txBody>
      </p:sp>
      <p:sp>
        <p:nvSpPr>
          <p:cNvPr id="390" name="Google Shape;39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12: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When setting up deductions, define one or more Customer Deduction type daybooks that are used for two purposes:</a:t>
            </a:r>
            <a:endParaRPr>
              <a:latin typeface="Century Gothic"/>
              <a:ea typeface="Century Gothic"/>
              <a:cs typeface="Century Gothic"/>
              <a:sym typeface="Century Gothic"/>
            </a:endParaRPr>
          </a:p>
          <a:p>
            <a:pPr indent="-311182" lvl="0" marL="448102" rtl="0" algn="l">
              <a:spcBef>
                <a:spcPts val="353"/>
              </a:spcBef>
              <a:spcAft>
                <a:spcPts val="0"/>
              </a:spcAft>
              <a:buClr>
                <a:schemeClr val="dk1"/>
              </a:buClr>
              <a:buSzPts val="1400"/>
              <a:buFont typeface="Century Gothic"/>
              <a:buChar char="●"/>
            </a:pPr>
            <a:r>
              <a:rPr lang="en-US">
                <a:latin typeface="Century Gothic"/>
                <a:ea typeface="Century Gothic"/>
                <a:cs typeface="Century Gothic"/>
                <a:sym typeface="Century Gothic"/>
              </a:rPr>
              <a:t>A daybook of type Customer Deduction, where the system posts deductions you create in Customer Payments and Petty Cash Statements. A customer invoice of type Deduction is created after you save a payment that has a deduction. The invoice uses the daybook linked to the customer daybook deduction profile associated with the bank GL account used for the payment. This daybook is also used where automatic write-offs are allowed and occur in the same transaction as the deduction.</a:t>
            </a:r>
            <a:endParaRPr>
              <a:latin typeface="Century Gothic"/>
              <a:ea typeface="Century Gothic"/>
              <a:cs typeface="Century Gothic"/>
              <a:sym typeface="Century Gothic"/>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 daybook of type Customer Deduction, associated with the deduction category where the system posts reviewed, approved, and written-off standard deductions.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If you want to differentiate between the deduction creation and approved write-off deduction transactions, you can use different Customer Deduction type daybooks.</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However, you can also use the same daybook for both types of transactions.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399" name="Google Shape;399;p12: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3: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p13:notes"/>
          <p:cNvSpPr txBox="1"/>
          <p:nvPr>
            <p:ph idx="1" type="body"/>
          </p:nvPr>
        </p:nvSpPr>
        <p:spPr>
          <a:xfrm>
            <a:off x="685490" y="4342698"/>
            <a:ext cx="5487045" cy="4114833"/>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409" name="Google Shape;409;p13:notes"/>
          <p:cNvSpPr txBox="1"/>
          <p:nvPr>
            <p:ph idx="12" type="sldNum"/>
          </p:nvPr>
        </p:nvSpPr>
        <p:spPr>
          <a:xfrm>
            <a:off x="3884960" y="8685396"/>
            <a:ext cx="2971539" cy="456909"/>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14: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417" name="Google Shape;417;p14: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15: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 use Customer Payments to create deductions.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process is similar to the process for creating prepayments.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However, unlike prepayments, you can enter many deductions for a single payment transaction.</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From the Allocations grid in Customer Payments, click the Deduction button.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Deduction screen opens. Specify the deduction details.</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When you click OK in the Customer Payment–Deduction screen, the system adds a new line to the Allocations grid with allocated invoices.</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If you want to have more than one detail line in your deduction, use the Deduction Details screen.</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450" name="Google Shape;450;p15: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16: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Use the Deduction Details screen to create deductions that have more than one detail line.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To access the Deduction Details screen, select the deduction line in the Allocations grid. </a:t>
            </a:r>
            <a:r>
              <a:rPr lang="en-US">
                <a:solidFill>
                  <a:srgbClr val="141414"/>
                </a:solidFill>
                <a:latin typeface="Century Gothic"/>
                <a:ea typeface="Century Gothic"/>
                <a:cs typeface="Century Gothic"/>
                <a:sym typeface="Century Gothic"/>
              </a:rPr>
              <a:t>Click the Details button on top of the grid.</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Details button becomes accessible when you select the deduction in the grid. </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To create multiple detail lines, click the New button </a:t>
            </a:r>
            <a:r>
              <a:rPr lang="en-US"/>
              <a:t>above </a:t>
            </a:r>
            <a:r>
              <a:rPr lang="en-US">
                <a:latin typeface="Century Gothic"/>
                <a:ea typeface="Century Gothic"/>
                <a:cs typeface="Century Gothic"/>
                <a:sym typeface="Century Gothic"/>
              </a:rPr>
              <a:t>the Deduction Details grid and insert more detail lines.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then specify other categories on the lines.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also specify the same deduction categories on multiple deduction detail lines for the same payment if each line is linked to a different invoice.</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total amount must equal the total deduction amount of the deduction invoice.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only save the payment when the line total is equal to the deduction total.</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460" name="Google Shape;460;p16: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0" name="Google Shape;470;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When you add a deduction to a payment, the system creates two postings when the payment is saved. </a:t>
            </a:r>
            <a:endParaRPr/>
          </a:p>
          <a:p>
            <a:pPr indent="0" lvl="0" marL="0" rtl="0" algn="l">
              <a:spcBef>
                <a:spcPts val="353"/>
              </a:spcBef>
              <a:spcAft>
                <a:spcPts val="0"/>
              </a:spcAft>
              <a:buNone/>
            </a:pPr>
            <a:r>
              <a:rPr lang="en-US">
                <a:latin typeface="Century Gothic"/>
                <a:ea typeface="Century Gothic"/>
                <a:cs typeface="Century Gothic"/>
                <a:sym typeface="Century Gothic"/>
              </a:rPr>
              <a:t>One posting is recorded in the customer payments daybook and the second posting is recorded in the customer deductions daybook. </a:t>
            </a:r>
            <a:endParaRPr/>
          </a:p>
          <a:p>
            <a:pPr indent="0" lvl="0" marL="0" rtl="0" algn="l">
              <a:spcBef>
                <a:spcPts val="353"/>
              </a:spcBef>
              <a:spcAft>
                <a:spcPts val="0"/>
              </a:spcAft>
              <a:buNone/>
            </a:pPr>
            <a:r>
              <a:rPr lang="en-US">
                <a:latin typeface="Century Gothic"/>
                <a:ea typeface="Century Gothic"/>
                <a:cs typeface="Century Gothic"/>
                <a:sym typeface="Century Gothic"/>
              </a:rPr>
              <a:t>A customer invoice of type Deduction is created when you save the payment. </a:t>
            </a:r>
            <a:endParaRPr/>
          </a:p>
          <a:p>
            <a:pPr indent="0" lvl="0" marL="0" rtl="0" algn="l">
              <a:spcBef>
                <a:spcPts val="353"/>
              </a:spcBef>
              <a:spcAft>
                <a:spcPts val="0"/>
              </a:spcAft>
              <a:buNone/>
            </a:pPr>
            <a:r>
              <a:rPr lang="en-US">
                <a:latin typeface="Century Gothic"/>
                <a:ea typeface="Century Gothic"/>
                <a:cs typeface="Century Gothic"/>
                <a:sym typeface="Century Gothic"/>
              </a:rPr>
              <a:t>The customer deduction invoice uses the daybook linked to the bank GL account for the second posting (deductions daybook).</a:t>
            </a:r>
            <a:endParaRPr/>
          </a:p>
          <a:p>
            <a:pPr indent="0" lvl="0" marL="0" rtl="0" algn="l">
              <a:spcBef>
                <a:spcPts val="353"/>
              </a:spcBef>
              <a:spcAft>
                <a:spcPts val="0"/>
              </a:spcAft>
              <a:buNone/>
            </a:pPr>
            <a:r>
              <a:rPr lang="en-US">
                <a:latin typeface="Century Gothic"/>
                <a:ea typeface="Century Gothic"/>
                <a:cs typeface="Century Gothic"/>
                <a:sym typeface="Century Gothic"/>
              </a:rPr>
              <a:t>The system uses the Deduction Suspense system type account to transfer the balance from the payment posting to the deduction posting.</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71" name="Google Shape;47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 name="Google Shape;480;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 also record deductions in Bank Statements and Petty Cash Statements.</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81" name="Google Shape;48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9: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490" name="Google Shape;490;p19: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262" name="Google Shape;262;p2: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20: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8" name="Google Shape;498;p20:notes"/>
          <p:cNvSpPr txBox="1"/>
          <p:nvPr>
            <p:ph idx="1" type="body"/>
          </p:nvPr>
        </p:nvSpPr>
        <p:spPr>
          <a:xfrm>
            <a:off x="685490" y="4342698"/>
            <a:ext cx="5487045" cy="4114833"/>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499" name="Google Shape;499;p20:notes"/>
          <p:cNvSpPr txBox="1"/>
          <p:nvPr>
            <p:ph idx="12" type="sldNum"/>
          </p:nvPr>
        </p:nvSpPr>
        <p:spPr>
          <a:xfrm>
            <a:off x="3884960" y="8685396"/>
            <a:ext cx="2971539" cy="456909"/>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21: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If automatic write-off is enabled for a standard deduction category and the amount is less than or equal to the deduction limit, the system automatically writes off the deduction when you record it.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deduction is always created as a new open item (Pending status), which is immediately written off according to the write-off amount (totally or partially).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deduction is debited from the expense account associated with the deduction category, and the posting is recorded in the entity of the bank account.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status of these deduction lines is Auto Write-Off.</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507" name="Google Shape;507;p21: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22: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5" name="Google Shape;515;p22:notes"/>
          <p:cNvSpPr txBox="1"/>
          <p:nvPr>
            <p:ph idx="1" type="body"/>
          </p:nvPr>
        </p:nvSpPr>
        <p:spPr>
          <a:xfrm>
            <a:off x="685490" y="4342698"/>
            <a:ext cx="5487045" cy="4114833"/>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516" name="Google Shape;516;p22:notes"/>
          <p:cNvSpPr txBox="1"/>
          <p:nvPr>
            <p:ph idx="12" type="sldNum"/>
          </p:nvPr>
        </p:nvSpPr>
        <p:spPr>
          <a:xfrm>
            <a:off x="3884960" y="8685396"/>
            <a:ext cx="2971539" cy="456909"/>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3: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cannot create a deduction in Deductions; you can only review existing ones. To edit an individual deduction, select it in the Deductions browse. You can bulk review deductions by selecting Deduction Review on the Actions menu. </a:t>
            </a:r>
            <a:endParaRPr>
              <a:latin typeface="Century Gothic"/>
              <a:ea typeface="Century Gothic"/>
              <a:cs typeface="Century Gothic"/>
              <a:sym typeface="Century Gothic"/>
            </a:endParaRPr>
          </a:p>
          <a:p>
            <a:pPr indent="0" lvl="0" marL="0" rtl="0" algn="l">
              <a:spcBef>
                <a:spcPts val="353"/>
              </a:spcBef>
              <a:spcAft>
                <a:spcPts val="0"/>
              </a:spcAft>
              <a:buNone/>
            </a:pPr>
            <a:r>
              <a:rPr b="1" i="1" lang="en-US">
                <a:latin typeface="Century Gothic"/>
                <a:ea typeface="Century Gothic"/>
                <a:cs typeface="Century Gothic"/>
                <a:sym typeface="Century Gothic"/>
              </a:rPr>
              <a:t>Note </a:t>
            </a:r>
            <a:r>
              <a:rPr lang="en-US">
                <a:latin typeface="Century Gothic"/>
                <a:ea typeface="Century Gothic"/>
                <a:cs typeface="Century Gothic"/>
                <a:sym typeface="Century Gothic"/>
              </a:rPr>
              <a:t>Promotional deductions are read-only. It is recommended that you review promotional deductions in the dedicated module.</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During the deduction review process, you can approve standard deductions and write off the deduction to the expense account associated with the deduction category.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also reject the deduction, causing the deduction amount to become a due item on the customer’s account.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also change the deduction category associated with the deduction during the review process.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also change the status of a deduction to Approved for Credit, which indicates that a credit note must be created (manually) for the amount. When the credit note is created, you can use Open Item Adjustments to adjust the credit note against the deduction balance.</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524" name="Google Shape;524;p23: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2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3" name="Google Shape;533;p2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US" sz="1110">
                <a:latin typeface="Century Gothic"/>
                <a:ea typeface="Century Gothic"/>
                <a:cs typeface="Century Gothic"/>
                <a:sym typeface="Century Gothic"/>
              </a:rPr>
              <a:t>Deductions consists of a browse, which by default displays only Pending deductions. You can select a single pending deduction and change its status. </a:t>
            </a:r>
            <a:endParaRPr/>
          </a:p>
          <a:p>
            <a:pPr indent="0" lvl="0" marL="0" rtl="0" algn="l">
              <a:lnSpc>
                <a:spcPct val="80000"/>
              </a:lnSpc>
              <a:spcBef>
                <a:spcPts val="353"/>
              </a:spcBef>
              <a:spcAft>
                <a:spcPts val="0"/>
              </a:spcAft>
              <a:buNone/>
            </a:pPr>
            <a:r>
              <a:rPr lang="en-US" sz="1110">
                <a:latin typeface="Century Gothic"/>
                <a:ea typeface="Century Gothic"/>
                <a:cs typeface="Century Gothic"/>
                <a:sym typeface="Century Gothic"/>
              </a:rPr>
              <a:t>The deduction on the slide is about to be approved for write-off. The only fields that can be changed are Approve/Reject Date, Status, Comment, and Approve/Reject Comment. </a:t>
            </a:r>
            <a:endParaRPr/>
          </a:p>
          <a:p>
            <a:pPr indent="0" lvl="0" marL="0" rtl="0" algn="l">
              <a:lnSpc>
                <a:spcPct val="80000"/>
              </a:lnSpc>
              <a:spcBef>
                <a:spcPts val="353"/>
              </a:spcBef>
              <a:spcAft>
                <a:spcPts val="0"/>
              </a:spcAft>
              <a:buNone/>
            </a:pPr>
            <a:r>
              <a:t/>
            </a:r>
            <a:endParaRPr sz="1110">
              <a:latin typeface="Century Gothic"/>
              <a:ea typeface="Century Gothic"/>
              <a:cs typeface="Century Gothic"/>
              <a:sym typeface="Century Gothic"/>
            </a:endParaRPr>
          </a:p>
          <a:p>
            <a:pPr indent="0" lvl="0" marL="0" rtl="0" algn="l">
              <a:lnSpc>
                <a:spcPct val="80000"/>
              </a:lnSpc>
              <a:spcBef>
                <a:spcPts val="353"/>
              </a:spcBef>
              <a:spcAft>
                <a:spcPts val="0"/>
              </a:spcAft>
              <a:buNone/>
            </a:pPr>
            <a:r>
              <a:rPr lang="en-US" sz="1100">
                <a:latin typeface="Century Gothic"/>
                <a:ea typeface="Century Gothic"/>
                <a:cs typeface="Century Gothic"/>
                <a:sym typeface="Century Gothic"/>
              </a:rPr>
              <a:t>Deductions can have one of the following statuses:</a:t>
            </a:r>
            <a:endParaRPr sz="1100"/>
          </a:p>
          <a:p>
            <a:pPr indent="-292132" lvl="0" marL="448102" rtl="0" algn="l">
              <a:lnSpc>
                <a:spcPct val="80000"/>
              </a:lnSpc>
              <a:spcBef>
                <a:spcPts val="353"/>
              </a:spcBef>
              <a:spcAft>
                <a:spcPts val="0"/>
              </a:spcAft>
              <a:buClr>
                <a:schemeClr val="dk1"/>
              </a:buClr>
              <a:buSzPts val="1100"/>
              <a:buFont typeface="Century Gothic"/>
              <a:buChar char="●"/>
            </a:pPr>
            <a:r>
              <a:rPr lang="en-US" sz="1100">
                <a:latin typeface="Century Gothic"/>
                <a:ea typeface="Century Gothic"/>
                <a:cs typeface="Century Gothic"/>
                <a:sym typeface="Century Gothic"/>
              </a:rPr>
              <a:t>Pending: If the category does not allow automatic write-off, the status of the line is Pending. You can change the status of a Pending deduction in Deduction Review.</a:t>
            </a:r>
            <a:endParaRPr sz="1100"/>
          </a:p>
          <a:p>
            <a:pPr indent="-292132" lvl="0" marL="448102" rtl="0" algn="l">
              <a:lnSpc>
                <a:spcPct val="80000"/>
              </a:lnSpc>
              <a:spcBef>
                <a:spcPts val="0"/>
              </a:spcBef>
              <a:spcAft>
                <a:spcPts val="0"/>
              </a:spcAft>
              <a:buClr>
                <a:schemeClr val="dk1"/>
              </a:buClr>
              <a:buSzPts val="1100"/>
              <a:buFont typeface="Century Gothic"/>
              <a:buChar char="●"/>
            </a:pPr>
            <a:r>
              <a:rPr lang="en-US" sz="1100">
                <a:latin typeface="Century Gothic"/>
                <a:ea typeface="Century Gothic"/>
                <a:cs typeface="Century Gothic"/>
                <a:sym typeface="Century Gothic"/>
              </a:rPr>
              <a:t>Auto Write-Off: Deductions where the deduction amount is below the automatic write-off limit and where the deduction is automatically written off to the expense account associated with the deduction category. You cannot change the status of a deduction with the status Auto Write-Off.</a:t>
            </a:r>
            <a:endParaRPr sz="1100"/>
          </a:p>
          <a:p>
            <a:pPr indent="-292132" lvl="0" marL="448102" rtl="0" algn="l">
              <a:lnSpc>
                <a:spcPct val="80000"/>
              </a:lnSpc>
              <a:spcBef>
                <a:spcPts val="0"/>
              </a:spcBef>
              <a:spcAft>
                <a:spcPts val="0"/>
              </a:spcAft>
              <a:buClr>
                <a:schemeClr val="dk1"/>
              </a:buClr>
              <a:buSzPts val="1100"/>
              <a:buFont typeface="Century Gothic"/>
              <a:buChar char="●"/>
            </a:pPr>
            <a:r>
              <a:rPr lang="en-US" sz="1100">
                <a:latin typeface="Century Gothic"/>
                <a:ea typeface="Century Gothic"/>
                <a:cs typeface="Century Gothic"/>
                <a:sym typeface="Century Gothic"/>
              </a:rPr>
              <a:t>Approved for Credit: A deduction that has been made available for adjustment in Open Item Adjustments. Using Deductions, you can change the status of an Approved for Credit deduction.</a:t>
            </a:r>
            <a:endParaRPr sz="1100"/>
          </a:p>
          <a:p>
            <a:pPr indent="-292132" lvl="0" marL="448102" rtl="0" algn="l">
              <a:lnSpc>
                <a:spcPct val="80000"/>
              </a:lnSpc>
              <a:spcBef>
                <a:spcPts val="0"/>
              </a:spcBef>
              <a:spcAft>
                <a:spcPts val="0"/>
              </a:spcAft>
              <a:buClr>
                <a:schemeClr val="dk1"/>
              </a:buClr>
              <a:buSzPts val="1100"/>
              <a:buFont typeface="Century Gothic"/>
              <a:buChar char="●"/>
            </a:pPr>
            <a:r>
              <a:rPr lang="en-US" sz="1100">
                <a:latin typeface="Century Gothic"/>
                <a:ea typeface="Century Gothic"/>
                <a:cs typeface="Century Gothic"/>
                <a:sym typeface="Century Gothic"/>
              </a:rPr>
              <a:t>Credited: The status of a deduction that has been adjusted against a credit note in Open Item Adjustments. You cannot change a deduction to the status Credited in Deductions. However, you can filter and view deductions with this status. You cannot change the status of a Credited deduction.</a:t>
            </a:r>
            <a:endParaRPr sz="1100"/>
          </a:p>
          <a:p>
            <a:pPr indent="-292132" lvl="0" marL="448102" rtl="0" algn="l">
              <a:lnSpc>
                <a:spcPct val="80000"/>
              </a:lnSpc>
              <a:spcBef>
                <a:spcPts val="0"/>
              </a:spcBef>
              <a:spcAft>
                <a:spcPts val="0"/>
              </a:spcAft>
              <a:buClr>
                <a:schemeClr val="dk1"/>
              </a:buClr>
              <a:buSzPts val="1100"/>
              <a:buFont typeface="Century Gothic"/>
              <a:buChar char="●"/>
            </a:pPr>
            <a:r>
              <a:rPr lang="en-US" sz="1100">
                <a:latin typeface="Century Gothic"/>
                <a:ea typeface="Century Gothic"/>
                <a:cs typeface="Century Gothic"/>
                <a:sym typeface="Century Gothic"/>
              </a:rPr>
              <a:t>Approved Write-Off: Deductions above the automatic write-off limit that have been approved in Deductions and written off to the expense account associated with the deduction category. You cannot change the status of an Approved Write-Off deduction.</a:t>
            </a:r>
            <a:endParaRPr sz="1100"/>
          </a:p>
          <a:p>
            <a:pPr indent="-292131" lvl="0" marL="448101" rtl="0" algn="l">
              <a:lnSpc>
                <a:spcPct val="80000"/>
              </a:lnSpc>
              <a:spcBef>
                <a:spcPts val="0"/>
              </a:spcBef>
              <a:spcAft>
                <a:spcPts val="0"/>
              </a:spcAft>
              <a:buClr>
                <a:schemeClr val="dk1"/>
              </a:buClr>
              <a:buSzPts val="1100"/>
              <a:buFont typeface="Century Gothic"/>
              <a:buChar char="●"/>
            </a:pPr>
            <a:r>
              <a:rPr lang="en-US" sz="1100">
                <a:latin typeface="Century Gothic"/>
                <a:ea typeface="Century Gothic"/>
                <a:cs typeface="Century Gothic"/>
                <a:sym typeface="Century Gothic"/>
              </a:rPr>
              <a:t>Rejected: Deductions rejected in Deduction Review that have become a due item on the customer’s account. You can change the status of a Pending and Approved for Credit deduction to Rejected in Deductions. However, you cannot change the status of a Rejected deduction.</a:t>
            </a:r>
            <a:endParaRPr sz="1100">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p:txBody>
      </p:sp>
      <p:sp>
        <p:nvSpPr>
          <p:cNvPr id="534" name="Google Shape;534;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2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p2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can also use the Actions menu to search for multiple deductions to review simultaneously.</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search for deductions using the Search Criteria panel. The results are displayed in the Deduction Lines grid. On the Option panel, you can choose a new status and apply it to all the deductions you have selected in the Deduction Lines grid.</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When you click Submit, all the deductions are saved with the new status.</a:t>
            </a:r>
            <a:endParaRPr/>
          </a:p>
          <a:p>
            <a:pPr indent="0" lvl="0" marL="0" rtl="0" algn="l">
              <a:spcBef>
                <a:spcPts val="0"/>
              </a:spcBef>
              <a:spcAft>
                <a:spcPts val="0"/>
              </a:spcAft>
              <a:buNone/>
            </a:pPr>
            <a:r>
              <a:t/>
            </a:r>
            <a:endParaRPr/>
          </a:p>
        </p:txBody>
      </p:sp>
      <p:sp>
        <p:nvSpPr>
          <p:cNvPr id="543" name="Google Shape;543;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2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The table shows deduction statuses and the next statuses to which the deduction can transition.</a:t>
            </a:r>
            <a:endParaRPr/>
          </a:p>
          <a:p>
            <a:pPr indent="0" lvl="0" marL="0" rtl="0" algn="l">
              <a:spcBef>
                <a:spcPts val="353"/>
              </a:spcBef>
              <a:spcAft>
                <a:spcPts val="0"/>
              </a:spcAft>
              <a:buNone/>
            </a:pPr>
            <a:r>
              <a:rPr lang="en-US">
                <a:latin typeface="Century Gothic"/>
                <a:ea typeface="Century Gothic"/>
                <a:cs typeface="Century Gothic"/>
                <a:sym typeface="Century Gothic"/>
              </a:rPr>
              <a:t>Auto Write-Off, Credited, Rejected, and Approved Write-Off standard deductions are read</a:t>
            </a:r>
            <a:r>
              <a:rPr lang="en-US"/>
              <a:t> </a:t>
            </a:r>
            <a:r>
              <a:rPr lang="en-US">
                <a:latin typeface="Century Gothic"/>
                <a:ea typeface="Century Gothic"/>
                <a:cs typeface="Century Gothic"/>
                <a:sym typeface="Century Gothic"/>
              </a:rPr>
              <a:t>only in Deductions.</a:t>
            </a:r>
            <a:endParaRPr/>
          </a:p>
          <a:p>
            <a:pPr indent="0" lvl="0" marL="0" rtl="0" algn="l">
              <a:spcBef>
                <a:spcPts val="353"/>
              </a:spcBef>
              <a:spcAft>
                <a:spcPts val="0"/>
              </a:spcAft>
              <a:buNone/>
            </a:pPr>
            <a:r>
              <a:rPr lang="en-US">
                <a:latin typeface="Century Gothic"/>
                <a:ea typeface="Century Gothic"/>
                <a:cs typeface="Century Gothic"/>
                <a:sym typeface="Century Gothic"/>
              </a:rPr>
              <a:t>You cannot change the status of a deduction to Credited in Deductions. A credited deduction is an Approved for Credit deduction that has been adjusted against a credit note in Open Item Adjustments.</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552" name="Google Shape;552;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27: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The Bulk Deduction Review action pop</a:t>
            </a:r>
            <a:r>
              <a:rPr lang="en-US"/>
              <a:t>-</a:t>
            </a:r>
            <a:r>
              <a:rPr lang="en-US">
                <a:latin typeface="Century Gothic"/>
                <a:ea typeface="Century Gothic"/>
                <a:cs typeface="Century Gothic"/>
                <a:sym typeface="Century Gothic"/>
              </a:rPr>
              <a:t>up enables you to select a line in the </a:t>
            </a:r>
            <a:r>
              <a:rPr lang="en-US">
                <a:solidFill>
                  <a:srgbClr val="141414"/>
                </a:solidFill>
                <a:latin typeface="Century Gothic"/>
                <a:ea typeface="Century Gothic"/>
                <a:cs typeface="Century Gothic"/>
                <a:sym typeface="Century Gothic"/>
              </a:rPr>
              <a:t>Deduction Lines grid </a:t>
            </a:r>
            <a:r>
              <a:rPr lang="en-US">
                <a:latin typeface="Century Gothic"/>
                <a:ea typeface="Century Gothic"/>
                <a:cs typeface="Century Gothic"/>
                <a:sym typeface="Century Gothic"/>
              </a:rPr>
              <a:t>and click Deduction Details.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This displays the Deduction window, where you can modify the deduction categories, modify amounts, and add lines, provided that the total deduction amount stays the same.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only modify lines with the status Pending or Approved for Credit. The Deduction Details window is read only for the other statuses.</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If you add a deduction detail line with a standard deduction category code where automatic write-off is enabled, the system sets the status of the deduction detail line to Pending by default.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 subsequently change the status of the detail line to other statuses that can follow on from Pending—Approved Write-Off, Approved for Credit, or Rejected.</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After you close the Deduction Details screen, updated deduction detail lines are displayed in the Deduction Review grid.</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561" name="Google Shape;561;p27: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28: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 change a Pending or Approved for Credit deduction to Approved Write-Off.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This means that the deduction is written off to an expense account, without the need to create a credit note for the customer.</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569" name="Google Shape;569;p28: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p29: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 change the status of a Pending deduction to Approved for Credit.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Changing a line to Approved for Credit has no accounting impact.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This status indicates that a credit note must be manually created for the deduction amount.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When the credit note is created, you can use Open Item Adjustments to adjust the credit note against the deduction balance.</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When the deduction open item is adjusted, the deduction status is automatically updated to Credited.</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If a deduction does not have the Approved for Credit status, you cannot adjust it in Open Item Adjustments.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system can accommodate cases where the credit note is not for the full Approved for Credit detail amount.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If you accidentally change the status of the wrong deduction to Approved for Credit, you can revert the line back to the Pending status in Deductions.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591" name="Google Shape;591;p29: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3:notes"/>
          <p:cNvSpPr txBox="1"/>
          <p:nvPr>
            <p:ph idx="12" type="sldNum"/>
          </p:nvPr>
        </p:nvSpPr>
        <p:spPr>
          <a:xfrm>
            <a:off x="3884960" y="8685396"/>
            <a:ext cx="2971490" cy="457045"/>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70" name="Google Shape;270;p3: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1" name="Google Shape;271;p3: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solidFill>
                  <a:srgbClr val="141414"/>
                </a:solidFill>
                <a:latin typeface="Century Gothic"/>
                <a:ea typeface="Century Gothic"/>
                <a:cs typeface="Century Gothic"/>
                <a:sym typeface="Century Gothic"/>
              </a:rPr>
              <a:t>Deductions, sometimes referred to as short pays, occur when a customer pays less than the amount owed.</a:t>
            </a:r>
            <a:endParaRPr>
              <a:solidFill>
                <a:srgbClr val="141414"/>
              </a:solidFill>
              <a:latin typeface="Century Gothic"/>
              <a:ea typeface="Century Gothic"/>
              <a:cs typeface="Century Gothic"/>
              <a:sym typeface="Century Gothic"/>
            </a:endParaRPr>
          </a:p>
          <a:p>
            <a:pPr indent="0" lvl="0" marL="0" rtl="0" algn="l">
              <a:spcBef>
                <a:spcPts val="353"/>
              </a:spcBef>
              <a:spcAft>
                <a:spcPts val="0"/>
              </a:spcAft>
              <a:buNone/>
            </a:pPr>
            <a:r>
              <a:rPr lang="en-US">
                <a:solidFill>
                  <a:srgbClr val="141414"/>
                </a:solidFill>
                <a:latin typeface="Century Gothic"/>
                <a:ea typeface="Century Gothic"/>
                <a:cs typeface="Century Gothic"/>
                <a:sym typeface="Century Gothic"/>
              </a:rPr>
              <a:t>Reasons for deductions include rounding differences, reductions due to quality issues, perceived entitlements based on commercial agreements, damaged goods, spoilage, improper packaging or labeling, or any other reason for which a customer pays less.</a:t>
            </a:r>
            <a:endParaRPr>
              <a:solidFill>
                <a:srgbClr val="141414"/>
              </a:solidFill>
              <a:latin typeface="Century Gothic"/>
              <a:ea typeface="Century Gothic"/>
              <a:cs typeface="Century Gothic"/>
              <a:sym typeface="Century Gothic"/>
            </a:endParaRPr>
          </a:p>
          <a:p>
            <a:pPr indent="0" lvl="0" marL="0" rtl="0" algn="l">
              <a:spcBef>
                <a:spcPts val="353"/>
              </a:spcBef>
              <a:spcAft>
                <a:spcPts val="0"/>
              </a:spcAft>
              <a:buNone/>
            </a:pPr>
            <a:r>
              <a:t/>
            </a:r>
            <a:endParaRPr>
              <a:solidFill>
                <a:srgbClr val="141414"/>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30: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In Deductions, you can change the status of a Pending or Approved for Credit line to Rejected.</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total remaining balance of the deduction must have the status Rejected.</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If other detail lines for the same deduction have the status Pending or Approved for Credit, you cannot reject the deduction line.</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You cannot modify the entity or customer when rejecting deductions.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rejected deduction becomes a due item on the customer’s account and is treated as a normal customer invoice.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rejected deduction invoice can be included in transactions in Customer Payments, Customer Payment Selections, Bank Statements, Petty Cash Statements, and Open Item Adjustments.</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When the rejected deduction becomes an outstanding invoice on the customer’s account, the system recalculates the due date for the invoice using the deduction credit terms defined at domain level.</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612" name="Google Shape;612;p30: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3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4" name="Google Shape;634;p3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32: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Pending deduction invoices are included in the Customer Open Items report, the Customer Open Items Basic report, the Customer Statements of Account, the Customer Aging reports, and the Reminder Letters report.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Customer Open Items report and the Customer Open Items Basic report contain selection criteria that enable you to specify whether to include deductions in the report output.</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642" name="Google Shape;642;p32: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3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0" name="Google Shape;650;p3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can view deduction invoices on the Activities, Invoices, and Payments panels of Customer Activity Dashboards. </a:t>
            </a:r>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Activities grid and the Invoices grid in Customer Activity Dashboards each contains a Deduction Status column, which displays the status of invoices of type Deduction. The possible statuses are:</a:t>
            </a:r>
            <a:endParaRPr/>
          </a:p>
          <a:p>
            <a:pPr indent="-311182" lvl="0" marL="448102" rtl="0" algn="l">
              <a:spcBef>
                <a:spcPts val="353"/>
              </a:spcBef>
              <a:spcAft>
                <a:spcPts val="0"/>
              </a:spcAft>
              <a:buClr>
                <a:schemeClr val="dk1"/>
              </a:buClr>
              <a:buSzPts val="1400"/>
              <a:buFont typeface="Century Gothic"/>
              <a:buChar char="●"/>
            </a:pPr>
            <a:r>
              <a:rPr lang="en-US">
                <a:latin typeface="Century Gothic"/>
                <a:ea typeface="Century Gothic"/>
                <a:cs typeface="Century Gothic"/>
                <a:sym typeface="Century Gothic"/>
              </a:rPr>
              <a:t>Pending, where the deduction contains detail lines with the status Pending.</a:t>
            </a:r>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Credited, where all the deduction detail lines are written off, automatically written off, or credited.</a:t>
            </a:r>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Rejected, where the deduction invoice is rejected.</a:t>
            </a:r>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Approved for Credit, where the statuses of all deduction detail lines are Approved for Credit.</a:t>
            </a:r>
            <a:endParaRPr/>
          </a:p>
          <a:p>
            <a:pPr indent="0" lvl="0" marL="0" rtl="0" algn="l">
              <a:spcBef>
                <a:spcPts val="353"/>
              </a:spcBef>
              <a:spcAft>
                <a:spcPts val="0"/>
              </a:spcAft>
              <a:buNone/>
            </a:pPr>
            <a:r>
              <a:rPr lang="en-US">
                <a:latin typeface="Century Gothic"/>
                <a:ea typeface="Century Gothic"/>
                <a:cs typeface="Century Gothic"/>
                <a:sym typeface="Century Gothic"/>
              </a:rPr>
              <a:t>If the invoice is not a deduction invoice, the Deduction Status column is blank.</a:t>
            </a:r>
            <a:endParaRPr/>
          </a:p>
          <a:p>
            <a:pPr indent="0" lvl="0" marL="0" rtl="0" algn="l">
              <a:spcBef>
                <a:spcPts val="0"/>
              </a:spcBef>
              <a:spcAft>
                <a:spcPts val="0"/>
              </a:spcAft>
              <a:buNone/>
            </a:pPr>
            <a:r>
              <a:t/>
            </a:r>
            <a:endParaRPr/>
          </a:p>
        </p:txBody>
      </p:sp>
      <p:sp>
        <p:nvSpPr>
          <p:cNvPr id="651" name="Google Shape;651;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3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3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4: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You can record two types of deductions in Financials:</a:t>
            </a:r>
            <a:endParaRPr>
              <a:latin typeface="Century Gothic"/>
              <a:ea typeface="Century Gothic"/>
              <a:cs typeface="Century Gothic"/>
              <a:sym typeface="Century Gothic"/>
            </a:endParaRPr>
          </a:p>
          <a:p>
            <a:pPr indent="-311182" lvl="0" marL="448102" rtl="0" algn="l">
              <a:spcBef>
                <a:spcPts val="353"/>
              </a:spcBef>
              <a:spcAft>
                <a:spcPts val="0"/>
              </a:spcAft>
              <a:buClr>
                <a:schemeClr val="dk1"/>
              </a:buClr>
              <a:buSzPts val="1400"/>
              <a:buFont typeface="Century Gothic"/>
              <a:buChar char="●"/>
            </a:pPr>
            <a:r>
              <a:rPr lang="en-US">
                <a:latin typeface="Century Gothic"/>
                <a:ea typeface="Century Gothic"/>
                <a:cs typeface="Century Gothic"/>
                <a:sym typeface="Century Gothic"/>
              </a:rPr>
              <a:t>Standard deductions</a:t>
            </a:r>
            <a:endParaRPr>
              <a:latin typeface="Century Gothic"/>
              <a:ea typeface="Century Gothic"/>
              <a:cs typeface="Century Gothic"/>
              <a:sym typeface="Century Gothic"/>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Promotional deductions</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Standard deductions are processed entirely in the Financials module.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However, it is recommended that you do not process deductions relating to promotions and claims in Financials, but in a dedicated trade promotion management module.</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Promotions are agreements with customers to provide discounts for a specified period, and to allocate funds for promotional activities or to offer free goods and services.</a:t>
            </a:r>
            <a:endParaRPr/>
          </a:p>
        </p:txBody>
      </p:sp>
      <p:sp>
        <p:nvSpPr>
          <p:cNvPr id="279" name="Google Shape;279;p4: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5:notes"/>
          <p:cNvSpPr txBox="1"/>
          <p:nvPr>
            <p:ph idx="12" type="sldNum"/>
          </p:nvPr>
        </p:nvSpPr>
        <p:spPr>
          <a:xfrm>
            <a:off x="3884960" y="8685396"/>
            <a:ext cx="2971490" cy="457045"/>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87" name="Google Shape;287;p5: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8" name="Google Shape;288;p5: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0"/>
              </a:spcBef>
              <a:spcAft>
                <a:spcPts val="0"/>
              </a:spcAft>
              <a:buNone/>
            </a:pPr>
            <a:r>
              <a:rPr lang="en-US">
                <a:latin typeface="Century Gothic"/>
                <a:ea typeface="Century Gothic"/>
                <a:cs typeface="Century Gothic"/>
                <a:sym typeface="Century Gothic"/>
              </a:rPr>
              <a:t>Before you begin processing deductions, you must perform some setup steps, which include creating daybooks and defining deduction categories.</a:t>
            </a:r>
            <a:endParaRPr>
              <a:latin typeface="Century Gothic"/>
              <a:ea typeface="Century Gothic"/>
              <a:cs typeface="Century Gothic"/>
              <a:sym typeface="Century Gothic"/>
            </a:endParaRPr>
          </a:p>
          <a:p>
            <a:pPr indent="0" lvl="0" marL="0" rtl="0" algn="l">
              <a:spcBef>
                <a:spcPts val="0"/>
              </a:spcBef>
              <a:spcAft>
                <a:spcPts val="0"/>
              </a:spcAft>
              <a:buNone/>
            </a:pPr>
            <a:r>
              <a:rPr lang="en-US">
                <a:latin typeface="Century Gothic"/>
                <a:ea typeface="Century Gothic"/>
                <a:cs typeface="Century Gothic"/>
                <a:sym typeface="Century Gothic"/>
              </a:rPr>
              <a:t>When you have completed the initial setup, you can record deductions in:</a:t>
            </a:r>
            <a:endParaRPr>
              <a:latin typeface="Century Gothic"/>
              <a:ea typeface="Century Gothic"/>
              <a:cs typeface="Century Gothic"/>
              <a:sym typeface="Century Gothic"/>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Customer Payments</a:t>
            </a:r>
            <a:endParaRPr>
              <a:latin typeface="Century Gothic"/>
              <a:ea typeface="Century Gothic"/>
              <a:cs typeface="Century Gothic"/>
              <a:sym typeface="Century Gothic"/>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Bank Statements</a:t>
            </a:r>
            <a:endParaRPr>
              <a:latin typeface="Century Gothic"/>
              <a:ea typeface="Century Gothic"/>
              <a:cs typeface="Century Gothic"/>
              <a:sym typeface="Century Gothic"/>
            </a:endParaRPr>
          </a:p>
          <a:p>
            <a:pPr indent="-311182" lvl="0" marL="448102"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Petty Cash Statements</a:t>
            </a:r>
            <a:endParaRPr>
              <a:latin typeface="Century Gothic"/>
              <a:ea typeface="Century Gothic"/>
              <a:cs typeface="Century Gothic"/>
              <a:sym typeface="Century Gothic"/>
            </a:endParaRPr>
          </a:p>
          <a:p>
            <a:pPr indent="448102"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lang="en-US">
                <a:latin typeface="Century Gothic"/>
                <a:ea typeface="Century Gothic"/>
                <a:cs typeface="Century Gothic"/>
                <a:sym typeface="Century Gothic"/>
              </a:rPr>
              <a:t>You can then review deductions in Deductions.</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6: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t/>
            </a:r>
            <a:endParaRPr/>
          </a:p>
        </p:txBody>
      </p:sp>
      <p:sp>
        <p:nvSpPr>
          <p:cNvPr id="342" name="Google Shape;342;p6: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7:notes"/>
          <p:cNvSpPr txBox="1"/>
          <p:nvPr>
            <p:ph idx="1" type="body"/>
          </p:nvPr>
        </p:nvSpPr>
        <p:spPr>
          <a:xfrm>
            <a:off x="685490" y="4342699"/>
            <a:ext cx="5487020" cy="4114956"/>
          </a:xfrm>
          <a:prstGeom prst="rect">
            <a:avLst/>
          </a:prstGeom>
          <a:noFill/>
          <a:ln>
            <a:noFill/>
          </a:ln>
        </p:spPr>
        <p:txBody>
          <a:bodyPr anchorCtr="0" anchor="t" bIns="45675" lIns="91400" spcFirstLastPara="1" rIns="91400" wrap="square" tIns="45675">
            <a:noAutofit/>
          </a:bodyPr>
          <a:lstStyle/>
          <a:p>
            <a:pPr indent="0" lvl="0" marL="0" rtl="0" algn="l">
              <a:spcBef>
                <a:spcPts val="353"/>
              </a:spcBef>
              <a:spcAft>
                <a:spcPts val="0"/>
              </a:spcAft>
              <a:buNone/>
            </a:pPr>
            <a:r>
              <a:rPr lang="en-US">
                <a:latin typeface="Century Gothic"/>
                <a:ea typeface="Century Gothic"/>
                <a:cs typeface="Century Gothic"/>
                <a:sym typeface="Century Gothic"/>
              </a:rPr>
              <a:t>Use Deduction Categories to create deduction categories that enable you to assign characteristics to a deduction. The category designates the type of deduction, the expense account to which the deduction is posted when approved, and whether you can write off low-value amounts without review and approval.</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Deduction categories are partially stored at system level and partially stored at domain level.</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deduction code, the description, and the deduction type are stored at system level.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 values for the other fields are stored in the current domain. </a:t>
            </a:r>
            <a:endParaRPr>
              <a:latin typeface="Century Gothic"/>
              <a:ea typeface="Century Gothic"/>
              <a:cs typeface="Century Gothic"/>
              <a:sym typeface="Century Gothic"/>
            </a:endParaRPr>
          </a:p>
          <a:p>
            <a:pPr indent="0" lvl="0" marL="0" rtl="0" algn="l">
              <a:spcBef>
                <a:spcPts val="353"/>
              </a:spcBef>
              <a:spcAft>
                <a:spcPts val="0"/>
              </a:spcAft>
              <a:buNone/>
            </a:pPr>
            <a:r>
              <a:rPr lang="en-US">
                <a:latin typeface="Century Gothic"/>
                <a:ea typeface="Century Gothic"/>
                <a:cs typeface="Century Gothic"/>
                <a:sym typeface="Century Gothic"/>
              </a:rPr>
              <a:t>Therefore, if you reuse a category in another domain, specify the expense account, COA analysis elements, and daybooks that are relevant to that domain.</a:t>
            </a:r>
            <a:endParaRPr>
              <a:latin typeface="Century Gothic"/>
              <a:ea typeface="Century Gothic"/>
              <a:cs typeface="Century Gothic"/>
              <a:sym typeface="Century Gothic"/>
            </a:endParaRPr>
          </a:p>
          <a:p>
            <a:pPr indent="0" lvl="0" marL="0" rtl="0" algn="l">
              <a:spcBef>
                <a:spcPts val="353"/>
              </a:spcBef>
              <a:spcAft>
                <a:spcPts val="0"/>
              </a:spcAft>
              <a:buNone/>
            </a:pPr>
            <a:r>
              <a:t/>
            </a:r>
            <a:endParaRPr>
              <a:latin typeface="Century Gothic"/>
              <a:ea typeface="Century Gothic"/>
              <a:cs typeface="Century Gothic"/>
              <a:sym typeface="Century Gothic"/>
            </a:endParaRPr>
          </a:p>
        </p:txBody>
      </p:sp>
      <p:sp>
        <p:nvSpPr>
          <p:cNvPr id="350" name="Google Shape;350;p7: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If the deduction category allows automatic write-offs, the system automatically writes off any standard deduction within the specified deduction limits to the account associated with the deduction category.</a:t>
            </a:r>
            <a:endParaRPr/>
          </a:p>
          <a:p>
            <a:pPr indent="0" lvl="0" marL="0" rtl="0" algn="l">
              <a:spcBef>
                <a:spcPts val="353"/>
              </a:spcBef>
              <a:spcAft>
                <a:spcPts val="0"/>
              </a:spcAft>
              <a:buNone/>
            </a:pPr>
            <a:r>
              <a:rPr lang="en-US">
                <a:latin typeface="Century Gothic"/>
                <a:ea typeface="Century Gothic"/>
                <a:cs typeface="Century Gothic"/>
                <a:sym typeface="Century Gothic"/>
              </a:rPr>
              <a:t>If you do not want to write off all or part of the deduction, use another category without automatic write-off.</a:t>
            </a:r>
            <a:endParaRPr/>
          </a:p>
          <a:p>
            <a:pPr indent="0" lvl="0" marL="0" rtl="0" algn="l">
              <a:spcBef>
                <a:spcPts val="0"/>
              </a:spcBef>
              <a:spcAft>
                <a:spcPts val="0"/>
              </a:spcAft>
              <a:buNone/>
            </a:pPr>
            <a:r>
              <a:t/>
            </a:r>
            <a:endParaRPr/>
          </a:p>
        </p:txBody>
      </p:sp>
      <p:sp>
        <p:nvSpPr>
          <p:cNvPr id="360" name="Google Shape;36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order to set up deductions, you must define two types of profiles: a customer account profile for deductions and a customer deduction daybook profile.</a:t>
            </a:r>
            <a:endParaRPr/>
          </a:p>
          <a:p>
            <a:pPr indent="0" lvl="0" marL="0" rtl="0" algn="l">
              <a:spcBef>
                <a:spcPts val="0"/>
              </a:spcBef>
              <a:spcAft>
                <a:spcPts val="0"/>
              </a:spcAft>
              <a:buNone/>
            </a:pPr>
            <a:r>
              <a:t/>
            </a:r>
            <a:endParaRPr/>
          </a:p>
        </p:txBody>
      </p:sp>
      <p:sp>
        <p:nvSpPr>
          <p:cNvPr id="371" name="Google Shape;37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30.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Deductions</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 </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Specifying a Customer Deduction Profile</a:t>
            </a:r>
            <a:endParaRPr/>
          </a:p>
        </p:txBody>
      </p:sp>
      <p:sp>
        <p:nvSpPr>
          <p:cNvPr id="383" name="Google Shape;383;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84" name="Google Shape;384;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85" name="Google Shape;385;p42"/>
          <p:cNvPicPr preferRelativeResize="0"/>
          <p:nvPr/>
        </p:nvPicPr>
        <p:blipFill rotWithShape="1">
          <a:blip r:embed="rId3">
            <a:alphaModFix/>
          </a:blip>
          <a:srcRect b="0" l="0" r="0" t="0"/>
          <a:stretch/>
        </p:blipFill>
        <p:spPr>
          <a:xfrm>
            <a:off x="374650" y="1250150"/>
            <a:ext cx="10363200" cy="5194475"/>
          </a:xfrm>
          <a:prstGeom prst="rect">
            <a:avLst/>
          </a:prstGeom>
          <a:noFill/>
          <a:ln cap="flat" cmpd="sng" w="9525">
            <a:solidFill>
              <a:srgbClr val="1B314F"/>
            </a:solidFill>
            <a:prstDash val="solid"/>
            <a:round/>
            <a:headEnd len="sm" w="sm" type="none"/>
            <a:tailEnd len="sm" w="sm" type="none"/>
          </a:ln>
        </p:spPr>
      </p:pic>
      <p:sp>
        <p:nvSpPr>
          <p:cNvPr id="386" name="Google Shape;386;p42"/>
          <p:cNvSpPr/>
          <p:nvPr/>
        </p:nvSpPr>
        <p:spPr>
          <a:xfrm>
            <a:off x="4061717" y="4164199"/>
            <a:ext cx="5338000" cy="2805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entury Gothic"/>
              <a:buNone/>
            </a:pPr>
            <a:r>
              <a:t/>
            </a:r>
            <a:endParaRPr b="0" i="0" sz="1800" u="none" cap="none" strike="noStrike">
              <a:solidFill>
                <a:schemeClr val="lt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Associating a Profile with a Bank Account</a:t>
            </a:r>
            <a:endParaRPr/>
          </a:p>
        </p:txBody>
      </p:sp>
      <p:sp>
        <p:nvSpPr>
          <p:cNvPr id="393" name="Google Shape;393;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94" name="Google Shape;394;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95" name="Google Shape;395;p43"/>
          <p:cNvPicPr preferRelativeResize="0"/>
          <p:nvPr/>
        </p:nvPicPr>
        <p:blipFill rotWithShape="1">
          <a:blip r:embed="rId3">
            <a:alphaModFix/>
          </a:blip>
          <a:srcRect b="0" l="0" r="0" t="0"/>
          <a:stretch/>
        </p:blipFill>
        <p:spPr>
          <a:xfrm>
            <a:off x="501650" y="1331504"/>
            <a:ext cx="9842748" cy="4897845"/>
          </a:xfrm>
          <a:prstGeom prst="rect">
            <a:avLst/>
          </a:prstGeom>
          <a:noFill/>
          <a:ln cap="flat" cmpd="sng" w="9525">
            <a:solidFill>
              <a:srgbClr val="1B314F"/>
            </a:solidFill>
            <a:prstDash val="solid"/>
            <a:round/>
            <a:headEnd len="sm" w="sm" type="none"/>
            <a:tailEnd len="sm" w="sm" type="none"/>
          </a:ln>
        </p:spPr>
      </p:pic>
      <p:sp>
        <p:nvSpPr>
          <p:cNvPr id="396" name="Google Shape;396;p43"/>
          <p:cNvSpPr/>
          <p:nvPr/>
        </p:nvSpPr>
        <p:spPr>
          <a:xfrm>
            <a:off x="6433231" y="5296218"/>
            <a:ext cx="3504519" cy="21134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entury Gothic"/>
              <a:buNone/>
            </a:pPr>
            <a:r>
              <a:t/>
            </a:r>
            <a:endParaRPr b="0" i="0" sz="1800" u="none" cap="none" strike="noStrike">
              <a:solidFill>
                <a:schemeClr val="lt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pic>
        <p:nvPicPr>
          <p:cNvPr id="401" name="Google Shape;401;p44"/>
          <p:cNvPicPr preferRelativeResize="0"/>
          <p:nvPr/>
        </p:nvPicPr>
        <p:blipFill rotWithShape="1">
          <a:blip r:embed="rId3">
            <a:alphaModFix/>
          </a:blip>
          <a:srcRect b="0" l="0" r="0" t="0"/>
          <a:stretch/>
        </p:blipFill>
        <p:spPr>
          <a:xfrm>
            <a:off x="406400" y="1427600"/>
            <a:ext cx="10972799" cy="3365175"/>
          </a:xfrm>
          <a:prstGeom prst="rect">
            <a:avLst/>
          </a:prstGeom>
          <a:noFill/>
          <a:ln cap="flat" cmpd="sng" w="9525">
            <a:solidFill>
              <a:srgbClr val="1B314F"/>
            </a:solidFill>
            <a:prstDash val="solid"/>
            <a:round/>
            <a:headEnd len="sm" w="sm" type="none"/>
            <a:tailEnd len="sm" w="sm" type="none"/>
          </a:ln>
        </p:spPr>
      </p:pic>
      <p:sp>
        <p:nvSpPr>
          <p:cNvPr id="402" name="Google Shape;402;p4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Creating a Deduction Daybook</a:t>
            </a:r>
            <a:endParaRPr/>
          </a:p>
        </p:txBody>
      </p:sp>
      <p:sp>
        <p:nvSpPr>
          <p:cNvPr id="403" name="Google Shape;403;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04" name="Google Shape;404;p44"/>
          <p:cNvSpPr/>
          <p:nvPr/>
        </p:nvSpPr>
        <p:spPr>
          <a:xfrm>
            <a:off x="2904003" y="3206725"/>
            <a:ext cx="2528400" cy="2658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entury Gothic"/>
              <a:buNone/>
            </a:pPr>
            <a:r>
              <a:t/>
            </a:r>
            <a:endParaRPr b="0" i="0" sz="1800" u="none" cap="none" strike="noStrike">
              <a:solidFill>
                <a:schemeClr val="lt1"/>
              </a:solidFill>
              <a:latin typeface="Tahoma"/>
              <a:ea typeface="Tahoma"/>
              <a:cs typeface="Tahoma"/>
              <a:sym typeface="Tahoma"/>
            </a:endParaRPr>
          </a:p>
        </p:txBody>
      </p:sp>
      <p:sp>
        <p:nvSpPr>
          <p:cNvPr id="405" name="Google Shape;405;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entury Gothic"/>
              <a:buNone/>
            </a:pPr>
            <a:r>
              <a:rPr lang="en-US"/>
              <a:t>Hands-on Exercise</a:t>
            </a:r>
            <a:endParaRPr/>
          </a:p>
        </p:txBody>
      </p:sp>
      <p:sp>
        <p:nvSpPr>
          <p:cNvPr id="412" name="Google Shape;412;p4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13" name="Google Shape;413;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descr="hand" id="414" name="Google Shape;414;p45"/>
          <p:cNvPicPr preferRelativeResize="0"/>
          <p:nvPr/>
        </p:nvPicPr>
        <p:blipFill rotWithShape="1">
          <a:blip r:embed="rId3">
            <a:alphaModFix/>
          </a:blip>
          <a:srcRect b="0" l="0" r="0" t="0"/>
          <a:stretch/>
        </p:blipFill>
        <p:spPr>
          <a:xfrm>
            <a:off x="470486" y="1662416"/>
            <a:ext cx="9606000" cy="3624600"/>
          </a:xfrm>
          <a:prstGeom prst="rect">
            <a:avLst/>
          </a:prstGeom>
          <a:noFill/>
          <a:ln>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Font typeface="Arial"/>
              <a:buChar char="•"/>
            </a:pPr>
            <a:r>
              <a:rPr lang="en-US">
                <a:solidFill>
                  <a:srgbClr val="4E4E4E"/>
                </a:solidFill>
              </a:rPr>
              <a:t>Creating deductions</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Customer Payments</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Bank or Petty Cash Statements</a:t>
            </a:r>
            <a:endParaRPr/>
          </a:p>
          <a:p>
            <a:pPr indent="-342900" lvl="0" marL="342900" rtl="0" algn="l">
              <a:lnSpc>
                <a:spcPct val="100000"/>
              </a:lnSpc>
              <a:spcBef>
                <a:spcPts val="1800"/>
              </a:spcBef>
              <a:spcAft>
                <a:spcPts val="0"/>
              </a:spcAft>
              <a:buSzPts val="2800"/>
              <a:buFont typeface="Arial"/>
              <a:buChar char="•"/>
            </a:pPr>
            <a:r>
              <a:rPr lang="en-US">
                <a:solidFill>
                  <a:srgbClr val="4E4E4E"/>
                </a:solidFill>
              </a:rPr>
              <a:t>Deduction open items </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Multiple categories and </a:t>
            </a:r>
            <a:br>
              <a:rPr lang="en-US">
                <a:solidFill>
                  <a:srgbClr val="4E4E4E"/>
                </a:solidFill>
              </a:rPr>
            </a:br>
            <a:r>
              <a:rPr lang="en-US">
                <a:solidFill>
                  <a:srgbClr val="4E4E4E"/>
                </a:solidFill>
              </a:rPr>
              <a:t>associated amounts</a:t>
            </a:r>
            <a:endParaRPr/>
          </a:p>
          <a:p>
            <a:pPr indent="-342900" lvl="0" marL="342900" rtl="0" algn="l">
              <a:lnSpc>
                <a:spcPct val="100000"/>
              </a:lnSpc>
              <a:spcBef>
                <a:spcPts val="1800"/>
              </a:spcBef>
              <a:spcAft>
                <a:spcPts val="0"/>
              </a:spcAft>
              <a:buSzPts val="2800"/>
              <a:buFont typeface="Arial"/>
              <a:buChar char="•"/>
            </a:pPr>
            <a:r>
              <a:rPr lang="en-US">
                <a:solidFill>
                  <a:srgbClr val="4E4E4E"/>
                </a:solidFill>
              </a:rPr>
              <a:t>Two statuses</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Auto write-off</a:t>
            </a:r>
            <a:endParaRPr/>
          </a:p>
          <a:p>
            <a:pPr indent="-285750" lvl="1" marL="742950" rtl="0" algn="l">
              <a:lnSpc>
                <a:spcPct val="100000"/>
              </a:lnSpc>
              <a:spcBef>
                <a:spcPts val="480"/>
              </a:spcBef>
              <a:spcAft>
                <a:spcPts val="0"/>
              </a:spcAft>
              <a:buSzPts val="2400"/>
              <a:buFont typeface="Merriweather Sans"/>
              <a:buChar char="-"/>
            </a:pPr>
            <a:r>
              <a:rPr lang="en-US">
                <a:solidFill>
                  <a:srgbClr val="4E4E4E"/>
                </a:solidFill>
              </a:rPr>
              <a:t>Pending</a:t>
            </a:r>
            <a:endParaRPr/>
          </a:p>
          <a:p>
            <a:pPr indent="-109538" lvl="0" marL="287338" rtl="0" algn="l">
              <a:lnSpc>
                <a:spcPct val="100000"/>
              </a:lnSpc>
              <a:spcBef>
                <a:spcPts val="0"/>
              </a:spcBef>
              <a:spcAft>
                <a:spcPts val="0"/>
              </a:spcAft>
              <a:buSzPts val="2800"/>
              <a:buNone/>
            </a:pPr>
            <a:r>
              <a:t/>
            </a:r>
            <a:endParaRPr/>
          </a:p>
        </p:txBody>
      </p:sp>
      <p:sp>
        <p:nvSpPr>
          <p:cNvPr id="420" name="Google Shape;420;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21" name="Google Shape;421;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solidFill>
                  <a:schemeClr val="dk1"/>
                </a:solidFill>
              </a:rPr>
              <a:t>Creating Deductions</a:t>
            </a:r>
            <a:br>
              <a:rPr lang="en-US">
                <a:solidFill>
                  <a:schemeClr val="dk1"/>
                </a:solidFill>
              </a:rPr>
            </a:br>
            <a:endParaRPr>
              <a:solidFill>
                <a:schemeClr val="dk1"/>
              </a:solidFill>
            </a:endParaRPr>
          </a:p>
        </p:txBody>
      </p:sp>
      <p:sp>
        <p:nvSpPr>
          <p:cNvPr id="422" name="Google Shape;422;p46"/>
          <p:cNvSpPr txBox="1"/>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p>
            <a:pPr indent="0" lvl="0" marL="0" marR="0" rtl="0" algn="r">
              <a:lnSpc>
                <a:spcPct val="90000"/>
              </a:lnSpc>
              <a:spcBef>
                <a:spcPts val="0"/>
              </a:spcBef>
              <a:spcAft>
                <a:spcPts val="0"/>
              </a:spcAft>
              <a:buClr>
                <a:srgbClr val="890C4C"/>
              </a:buClr>
              <a:buSzPts val="800"/>
              <a:buFont typeface="Arimo"/>
              <a:buNone/>
            </a:pPr>
            <a:r>
              <a:t/>
            </a:r>
            <a:endParaRPr b="0" i="0" sz="800" u="none" cap="none" strike="noStrike">
              <a:solidFill>
                <a:schemeClr val="dk1"/>
              </a:solidFill>
              <a:latin typeface="Tahoma"/>
              <a:ea typeface="Tahoma"/>
              <a:cs typeface="Tahoma"/>
              <a:sym typeface="Tahoma"/>
            </a:endParaRPr>
          </a:p>
        </p:txBody>
      </p:sp>
      <p:grpSp>
        <p:nvGrpSpPr>
          <p:cNvPr id="423" name="Google Shape;423;p46"/>
          <p:cNvGrpSpPr/>
          <p:nvPr/>
        </p:nvGrpSpPr>
        <p:grpSpPr>
          <a:xfrm>
            <a:off x="7169348" y="1175346"/>
            <a:ext cx="1542851" cy="594360"/>
            <a:chOff x="5681811" y="1184871"/>
            <a:chExt cx="1157138" cy="594360"/>
          </a:xfrm>
        </p:grpSpPr>
        <p:sp>
          <p:nvSpPr>
            <p:cNvPr id="424" name="Google Shape;424;p46"/>
            <p:cNvSpPr/>
            <p:nvPr/>
          </p:nvSpPr>
          <p:spPr>
            <a:xfrm>
              <a:off x="5681811" y="1184871"/>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425" name="Google Shape;425;p46"/>
            <p:cNvSpPr txBox="1"/>
            <p:nvPr/>
          </p:nvSpPr>
          <p:spPr>
            <a:xfrm>
              <a:off x="5774684" y="1260905"/>
              <a:ext cx="1064265" cy="4247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Create Deduction</a:t>
              </a:r>
              <a:br>
                <a:rPr b="0" i="0" lang="en-US" sz="800" u="none" cap="none" strike="noStrike">
                  <a:solidFill>
                    <a:schemeClr val="lt1"/>
                  </a:solidFill>
                  <a:latin typeface="Arial"/>
                  <a:ea typeface="Arial"/>
                  <a:cs typeface="Arial"/>
                  <a:sym typeface="Arial"/>
                </a:rPr>
              </a:br>
              <a:r>
                <a:rPr b="0" i="0" lang="en-US" sz="800" u="none" cap="none" strike="noStrike">
                  <a:solidFill>
                    <a:schemeClr val="lt1"/>
                  </a:solidFill>
                  <a:latin typeface="Arial"/>
                  <a:ea typeface="Arial"/>
                  <a:cs typeface="Arial"/>
                  <a:sym typeface="Arial"/>
                </a:rPr>
                <a:t>in Customer </a:t>
              </a:r>
              <a:br>
                <a:rPr b="0" i="0" lang="en-US" sz="800" u="none" cap="none" strike="noStrike">
                  <a:solidFill>
                    <a:schemeClr val="lt1"/>
                  </a:solidFill>
                  <a:latin typeface="Arial"/>
                  <a:ea typeface="Arial"/>
                  <a:cs typeface="Arial"/>
                  <a:sym typeface="Arial"/>
                </a:rPr>
              </a:br>
              <a:r>
                <a:rPr b="0" i="0" lang="en-US" sz="800" u="none" cap="none" strike="noStrike">
                  <a:solidFill>
                    <a:schemeClr val="lt1"/>
                  </a:solidFill>
                  <a:latin typeface="Arial"/>
                  <a:ea typeface="Arial"/>
                  <a:cs typeface="Arial"/>
                  <a:sym typeface="Arial"/>
                </a:rPr>
                <a:t>Payment</a:t>
              </a:r>
              <a:r>
                <a:rPr b="0" i="0" lang="en-US" sz="800" u="none" cap="none" strike="noStrike">
                  <a:solidFill>
                    <a:schemeClr val="lt1"/>
                  </a:solidFill>
                  <a:latin typeface="Century Gothic"/>
                  <a:ea typeface="Century Gothic"/>
                  <a:cs typeface="Century Gothic"/>
                  <a:sym typeface="Century Gothic"/>
                </a:rPr>
                <a:t>s</a:t>
              </a:r>
              <a:endParaRPr b="0" i="0" sz="800" u="none" cap="none" strike="noStrike">
                <a:solidFill>
                  <a:schemeClr val="lt1"/>
                </a:solidFill>
                <a:latin typeface="Arial"/>
                <a:ea typeface="Arial"/>
                <a:cs typeface="Arial"/>
                <a:sym typeface="Arial"/>
              </a:endParaRPr>
            </a:p>
          </p:txBody>
        </p:sp>
      </p:grpSp>
      <p:grpSp>
        <p:nvGrpSpPr>
          <p:cNvPr id="426" name="Google Shape;426;p46"/>
          <p:cNvGrpSpPr/>
          <p:nvPr/>
        </p:nvGrpSpPr>
        <p:grpSpPr>
          <a:xfrm>
            <a:off x="10407849" y="1175346"/>
            <a:ext cx="1543032" cy="594360"/>
            <a:chOff x="7805886" y="1175346"/>
            <a:chExt cx="1157273" cy="594360"/>
          </a:xfrm>
        </p:grpSpPr>
        <p:sp>
          <p:nvSpPr>
            <p:cNvPr id="427" name="Google Shape;427;p46"/>
            <p:cNvSpPr/>
            <p:nvPr/>
          </p:nvSpPr>
          <p:spPr>
            <a:xfrm>
              <a:off x="7805886" y="1175346"/>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428" name="Google Shape;428;p46"/>
            <p:cNvSpPr txBox="1"/>
            <p:nvPr/>
          </p:nvSpPr>
          <p:spPr>
            <a:xfrm>
              <a:off x="7898759" y="1251380"/>
              <a:ext cx="1064400" cy="4248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Create Deduction</a:t>
              </a:r>
              <a:br>
                <a:rPr b="0" i="0" lang="en-US" sz="800" u="none" cap="none" strike="noStrike">
                  <a:solidFill>
                    <a:schemeClr val="lt1"/>
                  </a:solidFill>
                  <a:latin typeface="Arial"/>
                  <a:ea typeface="Arial"/>
                  <a:cs typeface="Arial"/>
                  <a:sym typeface="Arial"/>
                </a:rPr>
              </a:br>
              <a:r>
                <a:rPr b="0" i="0" lang="en-US" sz="800" u="none" cap="none" strike="noStrike">
                  <a:solidFill>
                    <a:schemeClr val="lt1"/>
                  </a:solidFill>
                  <a:latin typeface="Arial"/>
                  <a:ea typeface="Arial"/>
                  <a:cs typeface="Arial"/>
                  <a:sym typeface="Arial"/>
                </a:rPr>
                <a:t>in Bank or Petty Cash </a:t>
              </a:r>
              <a:r>
                <a:rPr b="0" i="0" lang="en-US" sz="800" u="none" cap="none" strike="noStrike">
                  <a:solidFill>
                    <a:schemeClr val="lt1"/>
                  </a:solidFill>
                  <a:latin typeface="Century Gothic"/>
                  <a:ea typeface="Century Gothic"/>
                  <a:cs typeface="Century Gothic"/>
                  <a:sym typeface="Century Gothic"/>
                </a:rPr>
                <a:t>Statements</a:t>
              </a:r>
              <a:endParaRPr b="0" i="0" sz="800" u="none" cap="none" strike="noStrike">
                <a:solidFill>
                  <a:schemeClr val="lt1"/>
                </a:solidFill>
                <a:latin typeface="Arial"/>
                <a:ea typeface="Arial"/>
                <a:cs typeface="Arial"/>
                <a:sym typeface="Arial"/>
              </a:endParaRPr>
            </a:p>
          </p:txBody>
        </p:sp>
      </p:grpSp>
      <p:sp>
        <p:nvSpPr>
          <p:cNvPr id="429" name="Google Shape;429;p46"/>
          <p:cNvSpPr/>
          <p:nvPr/>
        </p:nvSpPr>
        <p:spPr>
          <a:xfrm>
            <a:off x="8712201" y="2371294"/>
            <a:ext cx="1523999" cy="733857"/>
          </a:xfrm>
          <a:prstGeom prst="diamond">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entury Gothic"/>
              <a:buNone/>
            </a:pPr>
            <a:r>
              <a:t/>
            </a:r>
            <a:endParaRPr b="0" i="0" sz="1800" u="none" cap="none" strike="noStrike">
              <a:solidFill>
                <a:schemeClr val="lt1"/>
              </a:solidFill>
              <a:latin typeface="Tahoma"/>
              <a:ea typeface="Tahoma"/>
              <a:cs typeface="Tahoma"/>
              <a:sym typeface="Tahoma"/>
            </a:endParaRPr>
          </a:p>
        </p:txBody>
      </p:sp>
      <p:sp>
        <p:nvSpPr>
          <p:cNvPr id="430" name="Google Shape;430;p46"/>
          <p:cNvSpPr txBox="1"/>
          <p:nvPr/>
        </p:nvSpPr>
        <p:spPr>
          <a:xfrm>
            <a:off x="8884914" y="2543605"/>
            <a:ext cx="1165021" cy="3138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Auto-Write Off and Within Limit</a:t>
            </a:r>
            <a:endParaRPr b="0" i="0" sz="800" u="none" cap="none" strike="noStrike">
              <a:solidFill>
                <a:schemeClr val="lt1"/>
              </a:solidFill>
              <a:latin typeface="Arial"/>
              <a:ea typeface="Arial"/>
              <a:cs typeface="Arial"/>
              <a:sym typeface="Arial"/>
            </a:endParaRPr>
          </a:p>
        </p:txBody>
      </p:sp>
      <p:cxnSp>
        <p:nvCxnSpPr>
          <p:cNvPr id="431" name="Google Shape;431;p46"/>
          <p:cNvCxnSpPr>
            <a:stCxn id="424" idx="3"/>
            <a:endCxn id="429" idx="0"/>
          </p:cNvCxnSpPr>
          <p:nvPr/>
        </p:nvCxnSpPr>
        <p:spPr>
          <a:xfrm flipH="1" rot="-5400000">
            <a:off x="8383772" y="1280706"/>
            <a:ext cx="601500" cy="1579500"/>
          </a:xfrm>
          <a:prstGeom prst="bentConnector3">
            <a:avLst>
              <a:gd fmla="val 50007" name="adj1"/>
            </a:avLst>
          </a:prstGeom>
          <a:noFill/>
          <a:ln cap="flat" cmpd="sng" w="19050">
            <a:solidFill>
              <a:srgbClr val="4E4E4E"/>
            </a:solidFill>
            <a:prstDash val="solid"/>
            <a:round/>
            <a:headEnd len="sm" w="sm" type="none"/>
            <a:tailEnd len="sm" w="sm" type="none"/>
          </a:ln>
        </p:spPr>
      </p:cxnSp>
      <p:cxnSp>
        <p:nvCxnSpPr>
          <p:cNvPr id="432" name="Google Shape;432;p46"/>
          <p:cNvCxnSpPr>
            <a:stCxn id="427" idx="3"/>
          </p:cNvCxnSpPr>
          <p:nvPr/>
        </p:nvCxnSpPr>
        <p:spPr>
          <a:xfrm rot="5400000">
            <a:off x="10148373" y="1093806"/>
            <a:ext cx="309000" cy="1660800"/>
          </a:xfrm>
          <a:prstGeom prst="bentConnector2">
            <a:avLst/>
          </a:prstGeom>
          <a:noFill/>
          <a:ln cap="flat" cmpd="sng" w="19050">
            <a:solidFill>
              <a:srgbClr val="4E4E4E"/>
            </a:solidFill>
            <a:prstDash val="solid"/>
            <a:round/>
            <a:headEnd len="sm" w="sm" type="none"/>
            <a:tailEnd len="sm" w="sm" type="none"/>
          </a:ln>
        </p:spPr>
      </p:cxnSp>
      <p:sp>
        <p:nvSpPr>
          <p:cNvPr id="433" name="Google Shape;433;p46"/>
          <p:cNvSpPr/>
          <p:nvPr/>
        </p:nvSpPr>
        <p:spPr>
          <a:xfrm>
            <a:off x="7165515" y="3691384"/>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434" name="Google Shape;434;p46"/>
          <p:cNvSpPr txBox="1"/>
          <p:nvPr/>
        </p:nvSpPr>
        <p:spPr>
          <a:xfrm>
            <a:off x="7289346" y="3767418"/>
            <a:ext cx="1419020" cy="4247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Deduction Amt</a:t>
            </a:r>
            <a:br>
              <a:rPr b="0" i="0" lang="en-US" sz="800" u="none" cap="none" strike="noStrike">
                <a:solidFill>
                  <a:schemeClr val="lt1"/>
                </a:solidFill>
                <a:latin typeface="Arial"/>
                <a:ea typeface="Arial"/>
                <a:cs typeface="Arial"/>
                <a:sym typeface="Arial"/>
              </a:rPr>
            </a:br>
            <a:r>
              <a:rPr b="0" i="0" lang="en-US" sz="800" u="none" cap="none" strike="noStrike">
                <a:solidFill>
                  <a:schemeClr val="lt1"/>
                </a:solidFill>
                <a:latin typeface="Arial"/>
                <a:ea typeface="Arial"/>
                <a:cs typeface="Arial"/>
                <a:sym typeface="Arial"/>
              </a:rPr>
              <a:t>Debited from</a:t>
            </a:r>
            <a:br>
              <a:rPr b="0" i="0" lang="en-US" sz="800" u="none" cap="none" strike="noStrike">
                <a:solidFill>
                  <a:schemeClr val="lt1"/>
                </a:solidFill>
                <a:latin typeface="Arial"/>
                <a:ea typeface="Arial"/>
                <a:cs typeface="Arial"/>
                <a:sym typeface="Arial"/>
              </a:rPr>
            </a:br>
            <a:r>
              <a:rPr b="0" i="0" lang="en-US" sz="800" u="none" cap="none" strike="noStrike">
                <a:solidFill>
                  <a:schemeClr val="lt1"/>
                </a:solidFill>
                <a:latin typeface="Arial"/>
                <a:ea typeface="Arial"/>
                <a:cs typeface="Arial"/>
                <a:sym typeface="Arial"/>
              </a:rPr>
              <a:t>Expense Account</a:t>
            </a:r>
            <a:endParaRPr b="0" i="0" sz="800" u="none" cap="none" strike="noStrike">
              <a:solidFill>
                <a:schemeClr val="lt1"/>
              </a:solidFill>
              <a:latin typeface="Arial"/>
              <a:ea typeface="Arial"/>
              <a:cs typeface="Arial"/>
              <a:sym typeface="Arial"/>
            </a:endParaRPr>
          </a:p>
        </p:txBody>
      </p:sp>
      <p:grpSp>
        <p:nvGrpSpPr>
          <p:cNvPr id="435" name="Google Shape;435;p46"/>
          <p:cNvGrpSpPr/>
          <p:nvPr/>
        </p:nvGrpSpPr>
        <p:grpSpPr>
          <a:xfrm>
            <a:off x="10205846" y="3682757"/>
            <a:ext cx="1450848" cy="594360"/>
            <a:chOff x="7634256" y="3682757"/>
            <a:chExt cx="1088136" cy="594360"/>
          </a:xfrm>
        </p:grpSpPr>
        <p:sp>
          <p:nvSpPr>
            <p:cNvPr id="436" name="Google Shape;436;p46"/>
            <p:cNvSpPr/>
            <p:nvPr/>
          </p:nvSpPr>
          <p:spPr>
            <a:xfrm>
              <a:off x="7634256" y="3682757"/>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437" name="Google Shape;437;p46"/>
            <p:cNvSpPr txBox="1"/>
            <p:nvPr/>
          </p:nvSpPr>
          <p:spPr>
            <a:xfrm>
              <a:off x="7822021" y="3767418"/>
              <a:ext cx="856154" cy="31389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Deduction Status of Pending</a:t>
              </a:r>
              <a:endParaRPr b="0" i="0" sz="800" u="none" cap="none" strike="noStrike">
                <a:solidFill>
                  <a:schemeClr val="lt1"/>
                </a:solidFill>
                <a:latin typeface="Arial"/>
                <a:ea typeface="Arial"/>
                <a:cs typeface="Arial"/>
                <a:sym typeface="Arial"/>
              </a:endParaRPr>
            </a:p>
          </p:txBody>
        </p:sp>
      </p:grpSp>
      <p:cxnSp>
        <p:nvCxnSpPr>
          <p:cNvPr id="438" name="Google Shape;438;p46"/>
          <p:cNvCxnSpPr>
            <a:stCxn id="429" idx="1"/>
            <a:endCxn id="433" idx="1"/>
          </p:cNvCxnSpPr>
          <p:nvPr/>
        </p:nvCxnSpPr>
        <p:spPr>
          <a:xfrm flipH="1">
            <a:off x="7890801" y="2738222"/>
            <a:ext cx="821400" cy="953100"/>
          </a:xfrm>
          <a:prstGeom prst="bentConnector2">
            <a:avLst/>
          </a:prstGeom>
          <a:noFill/>
          <a:ln cap="flat" cmpd="sng" w="19050">
            <a:solidFill>
              <a:srgbClr val="4E4E4E"/>
            </a:solidFill>
            <a:prstDash val="solid"/>
            <a:round/>
            <a:headEnd len="sm" w="sm" type="none"/>
            <a:tailEnd len="med" w="med" type="triangle"/>
          </a:ln>
        </p:spPr>
      </p:cxnSp>
      <p:cxnSp>
        <p:nvCxnSpPr>
          <p:cNvPr id="439" name="Google Shape;439;p46"/>
          <p:cNvCxnSpPr>
            <a:stCxn id="429" idx="3"/>
            <a:endCxn id="436" idx="1"/>
          </p:cNvCxnSpPr>
          <p:nvPr/>
        </p:nvCxnSpPr>
        <p:spPr>
          <a:xfrm>
            <a:off x="10236200" y="2738222"/>
            <a:ext cx="695100" cy="944400"/>
          </a:xfrm>
          <a:prstGeom prst="bentConnector2">
            <a:avLst/>
          </a:prstGeom>
          <a:noFill/>
          <a:ln cap="flat" cmpd="sng" w="19050">
            <a:solidFill>
              <a:srgbClr val="4E4E4E"/>
            </a:solidFill>
            <a:prstDash val="solid"/>
            <a:round/>
            <a:headEnd len="sm" w="sm" type="none"/>
            <a:tailEnd len="med" w="med" type="triangle"/>
          </a:ln>
        </p:spPr>
      </p:cxnSp>
      <p:sp>
        <p:nvSpPr>
          <p:cNvPr id="440" name="Google Shape;440;p46"/>
          <p:cNvSpPr txBox="1"/>
          <p:nvPr/>
        </p:nvSpPr>
        <p:spPr>
          <a:xfrm>
            <a:off x="8573725" y="3824929"/>
            <a:ext cx="984345" cy="4246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800"/>
              <a:buFont typeface="Arial"/>
              <a:buNone/>
            </a:pPr>
            <a:r>
              <a:rPr b="0" i="0" lang="en-US" sz="800" u="none" cap="none" strike="noStrike">
                <a:solidFill>
                  <a:schemeClr val="dk1"/>
                </a:solidFill>
                <a:latin typeface="Arial"/>
                <a:ea typeface="Arial"/>
                <a:cs typeface="Arial"/>
                <a:sym typeface="Arial"/>
              </a:rPr>
              <a:t>Deduction Status: Closed</a:t>
            </a:r>
            <a:br>
              <a:rPr b="0" i="0" lang="en-US" sz="800" u="none" cap="none" strike="noStrike">
                <a:solidFill>
                  <a:schemeClr val="dk1"/>
                </a:solidFill>
                <a:latin typeface="Arial"/>
                <a:ea typeface="Arial"/>
                <a:cs typeface="Arial"/>
                <a:sym typeface="Arial"/>
              </a:rPr>
            </a:br>
            <a:endParaRPr b="0" i="0" sz="800" u="none" cap="none" strike="noStrike">
              <a:solidFill>
                <a:schemeClr val="dk1"/>
              </a:solidFill>
              <a:latin typeface="Arial"/>
              <a:ea typeface="Arial"/>
              <a:cs typeface="Arial"/>
              <a:sym typeface="Arial"/>
            </a:endParaRPr>
          </a:p>
        </p:txBody>
      </p:sp>
      <p:sp>
        <p:nvSpPr>
          <p:cNvPr id="441" name="Google Shape;441;p46"/>
          <p:cNvSpPr txBox="1"/>
          <p:nvPr/>
        </p:nvSpPr>
        <p:spPr>
          <a:xfrm>
            <a:off x="8017801" y="2536718"/>
            <a:ext cx="551107" cy="206483"/>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800"/>
              <a:buFont typeface="Arial"/>
              <a:buNone/>
            </a:pPr>
            <a:r>
              <a:rPr b="0" i="0" lang="en-US" sz="800" u="none" cap="none" strike="noStrike">
                <a:solidFill>
                  <a:schemeClr val="dk1"/>
                </a:solidFill>
                <a:latin typeface="Arial"/>
                <a:ea typeface="Arial"/>
                <a:cs typeface="Arial"/>
                <a:sym typeface="Arial"/>
              </a:rPr>
              <a:t>Yes</a:t>
            </a:r>
            <a:endParaRPr b="0" i="0" sz="800" u="none" cap="none" strike="noStrike">
              <a:solidFill>
                <a:schemeClr val="dk1"/>
              </a:solidFill>
              <a:latin typeface="Arial"/>
              <a:ea typeface="Arial"/>
              <a:cs typeface="Arial"/>
              <a:sym typeface="Arial"/>
            </a:endParaRPr>
          </a:p>
        </p:txBody>
      </p:sp>
      <p:sp>
        <p:nvSpPr>
          <p:cNvPr id="442" name="Google Shape;442;p46"/>
          <p:cNvSpPr txBox="1"/>
          <p:nvPr/>
        </p:nvSpPr>
        <p:spPr>
          <a:xfrm>
            <a:off x="10256835" y="2525216"/>
            <a:ext cx="551107" cy="206483"/>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800"/>
              <a:buFont typeface="Arial"/>
              <a:buNone/>
            </a:pPr>
            <a:r>
              <a:rPr b="0" i="0" lang="en-US" sz="800" u="none" cap="none" strike="noStrike">
                <a:solidFill>
                  <a:schemeClr val="dk1"/>
                </a:solidFill>
                <a:latin typeface="Arial"/>
                <a:ea typeface="Arial"/>
                <a:cs typeface="Arial"/>
                <a:sym typeface="Arial"/>
              </a:rPr>
              <a:t>No</a:t>
            </a:r>
            <a:endParaRPr b="0" i="0" sz="800" u="none" cap="none" strike="noStrike">
              <a:solidFill>
                <a:schemeClr val="dk1"/>
              </a:solidFill>
              <a:latin typeface="Arial"/>
              <a:ea typeface="Arial"/>
              <a:cs typeface="Arial"/>
              <a:sym typeface="Arial"/>
            </a:endParaRPr>
          </a:p>
        </p:txBody>
      </p:sp>
      <p:grpSp>
        <p:nvGrpSpPr>
          <p:cNvPr id="443" name="Google Shape;443;p46"/>
          <p:cNvGrpSpPr/>
          <p:nvPr/>
        </p:nvGrpSpPr>
        <p:grpSpPr>
          <a:xfrm>
            <a:off x="10205846" y="4525271"/>
            <a:ext cx="1450848" cy="594360"/>
            <a:chOff x="7674513" y="4525271"/>
            <a:chExt cx="1088136" cy="594360"/>
          </a:xfrm>
        </p:grpSpPr>
        <p:sp>
          <p:nvSpPr>
            <p:cNvPr id="444" name="Google Shape;444;p46"/>
            <p:cNvSpPr/>
            <p:nvPr/>
          </p:nvSpPr>
          <p:spPr>
            <a:xfrm>
              <a:off x="7674513" y="4525271"/>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445" name="Google Shape;445;p46"/>
            <p:cNvSpPr txBox="1"/>
            <p:nvPr/>
          </p:nvSpPr>
          <p:spPr>
            <a:xfrm>
              <a:off x="7879531" y="4644438"/>
              <a:ext cx="856200" cy="20309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800"/>
                <a:buFont typeface="Arial"/>
                <a:buNone/>
              </a:pPr>
              <a:r>
                <a:rPr b="0" i="0" lang="en-US" sz="800" u="none" cap="none" strike="noStrike">
                  <a:solidFill>
                    <a:schemeClr val="lt1"/>
                  </a:solidFill>
                  <a:latin typeface="Arial"/>
                  <a:ea typeface="Arial"/>
                  <a:cs typeface="Arial"/>
                  <a:sym typeface="Arial"/>
                </a:rPr>
                <a:t>Deduction Review</a:t>
              </a:r>
              <a:endParaRPr b="0" i="0" sz="800" u="none" cap="none" strike="noStrike">
                <a:solidFill>
                  <a:schemeClr val="lt1"/>
                </a:solidFill>
                <a:latin typeface="Arial"/>
                <a:ea typeface="Arial"/>
                <a:cs typeface="Arial"/>
                <a:sym typeface="Arial"/>
              </a:endParaRPr>
            </a:p>
          </p:txBody>
        </p:sp>
      </p:grpSp>
      <p:cxnSp>
        <p:nvCxnSpPr>
          <p:cNvPr id="446" name="Google Shape;446;p46"/>
          <p:cNvCxnSpPr>
            <a:stCxn id="436" idx="3"/>
            <a:endCxn id="444" idx="1"/>
          </p:cNvCxnSpPr>
          <p:nvPr/>
        </p:nvCxnSpPr>
        <p:spPr>
          <a:xfrm>
            <a:off x="10931270" y="4277117"/>
            <a:ext cx="0" cy="248100"/>
          </a:xfrm>
          <a:prstGeom prst="straightConnector1">
            <a:avLst/>
          </a:prstGeom>
          <a:noFill/>
          <a:ln cap="flat" cmpd="sng" w="19050">
            <a:solidFill>
              <a:srgbClr val="4E4E4E"/>
            </a:solidFill>
            <a:prstDash val="solid"/>
            <a:round/>
            <a:headEnd len="sm" w="sm" type="none"/>
            <a:tailEnd len="med" w="med" type="triangle"/>
          </a:ln>
        </p:spPr>
      </p:cxnSp>
      <p:sp>
        <p:nvSpPr>
          <p:cNvPr id="447" name="Google Shape;447;p46"/>
          <p:cNvSpPr txBox="1"/>
          <p:nvPr>
            <p:ph idx="4294967295" type="sldNum"/>
          </p:nvPr>
        </p:nvSpPr>
        <p:spPr>
          <a:xfrm>
            <a:off x="98933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Payments</a:t>
            </a:r>
            <a:br>
              <a:rPr lang="en-US"/>
            </a:br>
            <a:endParaRPr/>
          </a:p>
        </p:txBody>
      </p:sp>
      <p:sp>
        <p:nvSpPr>
          <p:cNvPr id="453" name="Google Shape;453;p4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54" name="Google Shape;454;p47"/>
          <p:cNvSpPr txBox="1"/>
          <p:nvPr/>
        </p:nvSpPr>
        <p:spPr>
          <a:xfrm>
            <a:off x="704850" y="5963398"/>
            <a:ext cx="10871200" cy="537983"/>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One payment can have multiple deductions</a:t>
            </a:r>
            <a:endParaRPr b="0" i="0" sz="1800" u="none" cap="none" strike="noStrike">
              <a:solidFill>
                <a:schemeClr val="dk1"/>
              </a:solidFill>
              <a:latin typeface="Century Gothic"/>
              <a:ea typeface="Century Gothic"/>
              <a:cs typeface="Century Gothic"/>
              <a:sym typeface="Century Gothic"/>
            </a:endParaRPr>
          </a:p>
        </p:txBody>
      </p:sp>
      <p:pic>
        <p:nvPicPr>
          <p:cNvPr id="455" name="Google Shape;455;p47"/>
          <p:cNvPicPr preferRelativeResize="0"/>
          <p:nvPr/>
        </p:nvPicPr>
        <p:blipFill rotWithShape="1">
          <a:blip r:embed="rId3">
            <a:alphaModFix/>
          </a:blip>
          <a:srcRect b="0" l="0" r="0" t="0"/>
          <a:stretch/>
        </p:blipFill>
        <p:spPr>
          <a:xfrm>
            <a:off x="154550" y="1361700"/>
            <a:ext cx="9455475" cy="3982600"/>
          </a:xfrm>
          <a:prstGeom prst="rect">
            <a:avLst/>
          </a:prstGeom>
          <a:noFill/>
          <a:ln cap="flat" cmpd="sng" w="9525">
            <a:solidFill>
              <a:srgbClr val="1B314F"/>
            </a:solidFill>
            <a:prstDash val="solid"/>
            <a:round/>
            <a:headEnd len="sm" w="sm" type="none"/>
            <a:tailEnd len="sm" w="sm" type="none"/>
          </a:ln>
        </p:spPr>
      </p:pic>
      <p:sp>
        <p:nvSpPr>
          <p:cNvPr id="456" name="Google Shape;456;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id="457" name="Google Shape;457;p47"/>
          <p:cNvPicPr preferRelativeResize="0"/>
          <p:nvPr/>
        </p:nvPicPr>
        <p:blipFill>
          <a:blip r:embed="rId4">
            <a:alphaModFix/>
          </a:blip>
          <a:stretch>
            <a:fillRect/>
          </a:stretch>
        </p:blipFill>
        <p:spPr>
          <a:xfrm>
            <a:off x="3809500" y="1892850"/>
            <a:ext cx="8134850" cy="3890399"/>
          </a:xfrm>
          <a:prstGeom prst="rect">
            <a:avLst/>
          </a:prstGeom>
          <a:noFill/>
          <a:ln>
            <a:noFill/>
          </a:ln>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100000"/>
              </a:lnSpc>
              <a:spcBef>
                <a:spcPts val="0"/>
              </a:spcBef>
              <a:spcAft>
                <a:spcPts val="0"/>
              </a:spcAft>
              <a:buSzPts val="2800"/>
              <a:buNone/>
            </a:pPr>
            <a:r>
              <a:t/>
            </a:r>
            <a:endParaRPr/>
          </a:p>
        </p:txBody>
      </p:sp>
      <p:sp>
        <p:nvSpPr>
          <p:cNvPr id="463" name="Google Shape;463;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64" name="Google Shape;464;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solidFill>
                  <a:schemeClr val="dk1"/>
                </a:solidFill>
              </a:rPr>
              <a:t>Deduction Details</a:t>
            </a:r>
            <a:br>
              <a:rPr lang="en-US">
                <a:solidFill>
                  <a:schemeClr val="dk1"/>
                </a:solidFill>
              </a:rPr>
            </a:br>
            <a:endParaRPr>
              <a:solidFill>
                <a:schemeClr val="dk1"/>
              </a:solidFill>
            </a:endParaRPr>
          </a:p>
        </p:txBody>
      </p:sp>
      <p:sp>
        <p:nvSpPr>
          <p:cNvPr id="465" name="Google Shape;465;p48"/>
          <p:cNvSpPr/>
          <p:nvPr/>
        </p:nvSpPr>
        <p:spPr>
          <a:xfrm>
            <a:off x="403472" y="5002307"/>
            <a:ext cx="11255100" cy="1200300"/>
          </a:xfrm>
          <a:prstGeom prst="rect">
            <a:avLst/>
          </a:prstGeom>
          <a:noFill/>
          <a:ln>
            <a:noFill/>
          </a:ln>
        </p:spPr>
        <p:txBody>
          <a:bodyPr anchorCtr="0" anchor="t" bIns="45700" lIns="91425" spcFirstLastPara="1" rIns="91425" wrap="square" tIns="45700">
            <a:noAutofit/>
          </a:bodyPr>
          <a:lstStyle/>
          <a:p>
            <a:pPr indent="-342900" lvl="2" marL="342900" marR="0" rtl="0" algn="l">
              <a:lnSpc>
                <a:spcPct val="100000"/>
              </a:lnSpc>
              <a:spcBef>
                <a:spcPts val="0"/>
              </a:spcBef>
              <a:spcAft>
                <a:spcPts val="0"/>
              </a:spcAft>
              <a:buClr>
                <a:schemeClr val="accent6"/>
              </a:buClr>
              <a:buSzPts val="2800"/>
              <a:buFont typeface="Century Gothic"/>
              <a:buChar char="•"/>
            </a:pPr>
            <a:r>
              <a:rPr lang="en-US" sz="2800">
                <a:solidFill>
                  <a:schemeClr val="dk1"/>
                </a:solidFill>
                <a:latin typeface="Century Gothic"/>
                <a:ea typeface="Century Gothic"/>
                <a:cs typeface="Century Gothic"/>
                <a:sym typeface="Century Gothic"/>
              </a:rPr>
              <a:t>A deduction can have multiple deduction lines with different categories and amounts</a:t>
            </a:r>
            <a:endParaRPr sz="2800">
              <a:solidFill>
                <a:schemeClr val="dk1"/>
              </a:solidFill>
              <a:latin typeface="Century Gothic"/>
              <a:ea typeface="Century Gothic"/>
              <a:cs typeface="Century Gothic"/>
              <a:sym typeface="Century Gothic"/>
            </a:endParaRPr>
          </a:p>
          <a:p>
            <a:pPr indent="-342900" lvl="2" marL="342900" marR="0" rtl="0" algn="l">
              <a:lnSpc>
                <a:spcPct val="100000"/>
              </a:lnSpc>
              <a:spcBef>
                <a:spcPts val="0"/>
              </a:spcBef>
              <a:spcAft>
                <a:spcPts val="0"/>
              </a:spcAft>
              <a:buClr>
                <a:schemeClr val="accent6"/>
              </a:buClr>
              <a:buSzPts val="2800"/>
              <a:buFont typeface="Century Gothic"/>
              <a:buChar char="•"/>
            </a:pPr>
            <a:r>
              <a:rPr lang="en-US" sz="2800">
                <a:solidFill>
                  <a:schemeClr val="dk1"/>
                </a:solidFill>
                <a:latin typeface="Century Gothic"/>
                <a:ea typeface="Century Gothic"/>
                <a:cs typeface="Century Gothic"/>
                <a:sym typeface="Century Gothic"/>
              </a:rPr>
              <a:t>Total line amount must equal the deduction amount</a:t>
            </a:r>
            <a:endParaRPr sz="2800">
              <a:solidFill>
                <a:schemeClr val="dk1"/>
              </a:solidFill>
              <a:latin typeface="Century Gothic"/>
              <a:ea typeface="Century Gothic"/>
              <a:cs typeface="Century Gothic"/>
              <a:sym typeface="Century Gothic"/>
            </a:endParaRPr>
          </a:p>
        </p:txBody>
      </p:sp>
      <p:pic>
        <p:nvPicPr>
          <p:cNvPr id="466" name="Google Shape;466;p48"/>
          <p:cNvPicPr preferRelativeResize="0"/>
          <p:nvPr/>
        </p:nvPicPr>
        <p:blipFill rotWithShape="1">
          <a:blip r:embed="rId3">
            <a:alphaModFix/>
          </a:blip>
          <a:srcRect b="0" l="0" r="0" t="0"/>
          <a:stretch/>
        </p:blipFill>
        <p:spPr>
          <a:xfrm>
            <a:off x="359675" y="1220100"/>
            <a:ext cx="10418551" cy="3782200"/>
          </a:xfrm>
          <a:prstGeom prst="rect">
            <a:avLst/>
          </a:prstGeom>
          <a:noFill/>
          <a:ln cap="flat" cmpd="sng" w="9525">
            <a:solidFill>
              <a:srgbClr val="1B314F"/>
            </a:solidFill>
            <a:prstDash val="solid"/>
            <a:round/>
            <a:headEnd len="sm" w="sm" type="none"/>
            <a:tailEnd len="sm" w="sm" type="none"/>
          </a:ln>
        </p:spPr>
      </p:pic>
      <p:sp>
        <p:nvSpPr>
          <p:cNvPr id="467" name="Google Shape;467;p48"/>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4" name="Google Shape;474;p4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75" name="Google Shape;475;p4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Deduction Transactions</a:t>
            </a:r>
            <a:endParaRPr/>
          </a:p>
        </p:txBody>
      </p:sp>
      <p:pic>
        <p:nvPicPr>
          <p:cNvPr id="476" name="Google Shape;476;p49"/>
          <p:cNvPicPr preferRelativeResize="0"/>
          <p:nvPr/>
        </p:nvPicPr>
        <p:blipFill rotWithShape="1">
          <a:blip r:embed="rId3">
            <a:alphaModFix/>
          </a:blip>
          <a:srcRect b="0" l="0" r="0" t="0"/>
          <a:stretch/>
        </p:blipFill>
        <p:spPr>
          <a:xfrm>
            <a:off x="403357" y="1435100"/>
            <a:ext cx="7175483" cy="3669776"/>
          </a:xfrm>
          <a:prstGeom prst="rect">
            <a:avLst/>
          </a:prstGeom>
          <a:noFill/>
          <a:ln cap="flat" cmpd="sng" w="9525">
            <a:solidFill>
              <a:srgbClr val="1B314F"/>
            </a:solidFill>
            <a:prstDash val="solid"/>
            <a:round/>
            <a:headEnd len="sm" w="sm" type="none"/>
            <a:tailEnd len="sm" w="sm" type="none"/>
          </a:ln>
        </p:spPr>
      </p:pic>
      <p:sp>
        <p:nvSpPr>
          <p:cNvPr id="477" name="Google Shape;477;p49"/>
          <p:cNvSpPr txBox="1"/>
          <p:nvPr/>
        </p:nvSpPr>
        <p:spPr>
          <a:xfrm>
            <a:off x="355796" y="5238216"/>
            <a:ext cx="10871200" cy="1338236"/>
          </a:xfrm>
          <a:prstGeom prst="rect">
            <a:avLst/>
          </a:prstGeom>
          <a:noFill/>
          <a:ln>
            <a:noFill/>
          </a:ln>
        </p:spPr>
        <p:txBody>
          <a:bodyPr anchorCtr="0" anchor="t" bIns="45700" lIns="91425" spcFirstLastPara="1" rIns="91425" wrap="square" tIns="45700">
            <a:noAutofit/>
          </a:bodyPr>
          <a:lstStyle/>
          <a:p>
            <a:pPr indent="-342900" lvl="2" marL="342900" marR="0" rtl="0" algn="l">
              <a:lnSpc>
                <a:spcPct val="100000"/>
              </a:lnSpc>
              <a:spcBef>
                <a:spcPts val="0"/>
              </a:spcBef>
              <a:spcAft>
                <a:spcPts val="0"/>
              </a:spcAft>
              <a:buClr>
                <a:schemeClr val="accent6"/>
              </a:buClr>
              <a:buSzPts val="2800"/>
              <a:buFont typeface="Century Gothic"/>
              <a:buChar char="•"/>
            </a:pPr>
            <a:r>
              <a:rPr lang="en-US" sz="2800">
                <a:solidFill>
                  <a:schemeClr val="dk1"/>
                </a:solidFill>
                <a:latin typeface="Century Gothic"/>
                <a:ea typeface="Century Gothic"/>
                <a:cs typeface="Century Gothic"/>
                <a:sym typeface="Century Gothic"/>
              </a:rPr>
              <a:t>Two postings created</a:t>
            </a:r>
            <a:endParaRPr sz="2800">
              <a:solidFill>
                <a:schemeClr val="dk1"/>
              </a:solidFill>
              <a:latin typeface="Century Gothic"/>
              <a:ea typeface="Century Gothic"/>
              <a:cs typeface="Century Gothic"/>
              <a:sym typeface="Century Gothic"/>
            </a:endParaRPr>
          </a:p>
          <a:p>
            <a:pPr indent="-342900" lvl="2" marL="342900" marR="0" rtl="0" algn="l">
              <a:lnSpc>
                <a:spcPct val="100000"/>
              </a:lnSpc>
              <a:spcBef>
                <a:spcPts val="0"/>
              </a:spcBef>
              <a:spcAft>
                <a:spcPts val="0"/>
              </a:spcAft>
              <a:buClr>
                <a:schemeClr val="accent6"/>
              </a:buClr>
              <a:buSzPts val="2800"/>
              <a:buFont typeface="Century Gothic"/>
              <a:buChar char="•"/>
            </a:pPr>
            <a:r>
              <a:rPr lang="en-US" sz="2800">
                <a:solidFill>
                  <a:schemeClr val="dk1"/>
                </a:solidFill>
                <a:latin typeface="Century Gothic"/>
                <a:ea typeface="Century Gothic"/>
                <a:cs typeface="Century Gothic"/>
                <a:sym typeface="Century Gothic"/>
              </a:rPr>
              <a:t>Customer invoice of type Deduction created</a:t>
            </a:r>
            <a:endParaRPr sz="2800">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Bank Statement</a:t>
            </a:r>
            <a:r>
              <a:rPr lang="en-US"/>
              <a:t>s</a:t>
            </a:r>
            <a:r>
              <a:rPr lang="en-US"/>
              <a:t> and Petty Cash Statements</a:t>
            </a:r>
            <a:endParaRPr/>
          </a:p>
        </p:txBody>
      </p:sp>
      <p:sp>
        <p:nvSpPr>
          <p:cNvPr id="484" name="Google Shape;484;p5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85" name="Google Shape;485;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86" name="Google Shape;486;p50"/>
          <p:cNvPicPr preferRelativeResize="0"/>
          <p:nvPr/>
        </p:nvPicPr>
        <p:blipFill rotWithShape="1">
          <a:blip r:embed="rId3">
            <a:alphaModFix/>
          </a:blip>
          <a:srcRect b="0" l="0" r="22564" t="0"/>
          <a:stretch/>
        </p:blipFill>
        <p:spPr>
          <a:xfrm>
            <a:off x="463550" y="1412252"/>
            <a:ext cx="9975849" cy="4263749"/>
          </a:xfrm>
          <a:prstGeom prst="rect">
            <a:avLst/>
          </a:prstGeom>
          <a:noFill/>
          <a:ln cap="flat" cmpd="sng" w="9525">
            <a:solidFill>
              <a:srgbClr val="1B314F"/>
            </a:solidFill>
            <a:prstDash val="solid"/>
            <a:round/>
            <a:headEnd len="sm" w="sm" type="none"/>
            <a:tailEnd len="sm" w="sm" type="none"/>
          </a:ln>
        </p:spPr>
      </p:pic>
      <p:sp>
        <p:nvSpPr>
          <p:cNvPr id="487" name="Google Shape;487;p50"/>
          <p:cNvSpPr txBox="1"/>
          <p:nvPr/>
        </p:nvSpPr>
        <p:spPr>
          <a:xfrm>
            <a:off x="297171" y="5789736"/>
            <a:ext cx="11967000" cy="6345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Similar behavior to Customer Payments</a:t>
            </a:r>
            <a:endParaRPr b="0" i="0" sz="2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2" marL="342900" rtl="0" algn="l">
              <a:lnSpc>
                <a:spcPct val="100000"/>
              </a:lnSpc>
              <a:spcBef>
                <a:spcPts val="0"/>
              </a:spcBef>
              <a:spcAft>
                <a:spcPts val="0"/>
              </a:spcAft>
              <a:buSzPts val="2800"/>
              <a:buChar char="•"/>
            </a:pPr>
            <a:r>
              <a:rPr lang="en-US" sz="2800"/>
              <a:t>If the category does not allow automatic write-off, the status of the line is Pending </a:t>
            </a:r>
            <a:endParaRPr/>
          </a:p>
          <a:p>
            <a:pPr indent="-342900" lvl="2" marL="342900" rtl="0" algn="l">
              <a:lnSpc>
                <a:spcPct val="100000"/>
              </a:lnSpc>
              <a:spcBef>
                <a:spcPts val="1800"/>
              </a:spcBef>
              <a:spcAft>
                <a:spcPts val="0"/>
              </a:spcAft>
              <a:buSzPts val="2800"/>
              <a:buChar char="•"/>
            </a:pPr>
            <a:r>
              <a:rPr lang="en-US" sz="2800"/>
              <a:t>You can change the status of a Pending deduction in Deductions</a:t>
            </a:r>
            <a:endParaRPr/>
          </a:p>
          <a:p>
            <a:pPr indent="-292100" lvl="3" marL="1600200" rtl="0" algn="l">
              <a:lnSpc>
                <a:spcPct val="100000"/>
              </a:lnSpc>
              <a:spcBef>
                <a:spcPts val="1800"/>
              </a:spcBef>
              <a:spcAft>
                <a:spcPts val="0"/>
              </a:spcAft>
              <a:buSzPts val="2800"/>
              <a:buChar char="-"/>
            </a:pPr>
            <a:r>
              <a:rPr lang="en-US" sz="2800"/>
              <a:t>You can change the status of a single deduction or make bulk changes by using the Actions menu</a:t>
            </a:r>
            <a:endParaRPr/>
          </a:p>
          <a:p>
            <a:pPr indent="-109538" lvl="0" marL="287338" rtl="0" algn="l">
              <a:lnSpc>
                <a:spcPct val="100000"/>
              </a:lnSpc>
              <a:spcBef>
                <a:spcPts val="0"/>
              </a:spcBef>
              <a:spcAft>
                <a:spcPts val="0"/>
              </a:spcAft>
              <a:buSzPts val="2800"/>
              <a:buNone/>
            </a:pPr>
            <a:r>
              <a:t/>
            </a:r>
            <a:endParaRPr/>
          </a:p>
        </p:txBody>
      </p:sp>
      <p:sp>
        <p:nvSpPr>
          <p:cNvPr id="493" name="Google Shape;493;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494" name="Google Shape;494;p5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Pending Deductions</a:t>
            </a:r>
            <a:endParaRPr/>
          </a:p>
        </p:txBody>
      </p:sp>
      <p:sp>
        <p:nvSpPr>
          <p:cNvPr id="495" name="Google Shape;495;p51"/>
          <p:cNvSpPr txBox="1"/>
          <p:nvPr>
            <p:ph idx="4294967295" type="sldNum"/>
          </p:nvPr>
        </p:nvSpPr>
        <p:spPr>
          <a:xfrm>
            <a:off x="9925050" y="64808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Business requirement</a:t>
            </a:r>
            <a:endParaRPr/>
          </a:p>
          <a:p>
            <a:pPr indent="-342900" lvl="0" marL="342900" rtl="0" algn="l">
              <a:lnSpc>
                <a:spcPct val="100000"/>
              </a:lnSpc>
              <a:spcBef>
                <a:spcPts val="1800"/>
              </a:spcBef>
              <a:spcAft>
                <a:spcPts val="0"/>
              </a:spcAft>
              <a:buSzPts val="2800"/>
              <a:buChar char="•"/>
            </a:pPr>
            <a:r>
              <a:rPr lang="en-US"/>
              <a:t>Business process</a:t>
            </a:r>
            <a:endParaRPr/>
          </a:p>
          <a:p>
            <a:pPr indent="-342900" lvl="0" marL="342900" rtl="0" algn="l">
              <a:lnSpc>
                <a:spcPct val="100000"/>
              </a:lnSpc>
              <a:spcBef>
                <a:spcPts val="1800"/>
              </a:spcBef>
              <a:spcAft>
                <a:spcPts val="0"/>
              </a:spcAft>
              <a:buSzPts val="2800"/>
              <a:buChar char="•"/>
            </a:pPr>
            <a:r>
              <a:rPr lang="en-US"/>
              <a:t>Deduction setup</a:t>
            </a:r>
            <a:endParaRPr/>
          </a:p>
          <a:p>
            <a:pPr indent="-342900" lvl="0" marL="342900" rtl="0" algn="l">
              <a:lnSpc>
                <a:spcPct val="100000"/>
              </a:lnSpc>
              <a:spcBef>
                <a:spcPts val="1800"/>
              </a:spcBef>
              <a:spcAft>
                <a:spcPts val="0"/>
              </a:spcAft>
              <a:buSzPts val="2800"/>
              <a:buChar char="•"/>
            </a:pPr>
            <a:r>
              <a:rPr lang="en-US"/>
              <a:t>Creating deductions</a:t>
            </a:r>
            <a:endParaRPr/>
          </a:p>
          <a:p>
            <a:pPr indent="-342900" lvl="0" marL="342900" rtl="0" algn="l">
              <a:lnSpc>
                <a:spcPct val="100000"/>
              </a:lnSpc>
              <a:spcBef>
                <a:spcPts val="1800"/>
              </a:spcBef>
              <a:spcAft>
                <a:spcPts val="0"/>
              </a:spcAft>
              <a:buSzPts val="2800"/>
              <a:buChar char="•"/>
            </a:pPr>
            <a:r>
              <a:rPr lang="en-US"/>
              <a:t>Reviewing deductions</a:t>
            </a:r>
            <a:endParaRPr/>
          </a:p>
          <a:p>
            <a:pPr indent="-342900" lvl="0" marL="342900" rtl="0" algn="l">
              <a:lnSpc>
                <a:spcPct val="100000"/>
              </a:lnSpc>
              <a:spcBef>
                <a:spcPts val="1800"/>
              </a:spcBef>
              <a:spcAft>
                <a:spcPts val="0"/>
              </a:spcAft>
              <a:buSzPts val="2800"/>
              <a:buChar char="•"/>
            </a:pPr>
            <a:r>
              <a:rPr lang="en-US"/>
              <a:t>Deductions in reports and views</a:t>
            </a:r>
            <a:endParaRPr/>
          </a:p>
          <a:p>
            <a:pPr indent="-342900" lvl="0" marL="342900" rtl="0" algn="l">
              <a:lnSpc>
                <a:spcPct val="100000"/>
              </a:lnSpc>
              <a:spcBef>
                <a:spcPts val="1800"/>
              </a:spcBef>
              <a:spcAft>
                <a:spcPts val="0"/>
              </a:spcAft>
              <a:buSzPts val="2800"/>
              <a:buChar char="•"/>
            </a:pPr>
            <a:r>
              <a:rPr lang="en-US"/>
              <a:t>Hands-on exercise</a:t>
            </a:r>
            <a:endParaRPr/>
          </a:p>
          <a:p>
            <a:pPr indent="-3429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265" name="Google Shape;265;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266" name="Google Shape;266;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7" name="Google Shape;267;p34"/>
          <p:cNvSpPr txBox="1"/>
          <p:nvPr>
            <p:ph idx="4294967295" type="sldNum"/>
          </p:nvPr>
        </p:nvSpPr>
        <p:spPr>
          <a:xfrm>
            <a:off x="9937750" y="64871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5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entury Gothic"/>
              <a:buNone/>
            </a:pPr>
            <a:r>
              <a:rPr lang="en-US"/>
              <a:t>Hands-on Exercise</a:t>
            </a:r>
            <a:endParaRPr/>
          </a:p>
        </p:txBody>
      </p:sp>
      <p:sp>
        <p:nvSpPr>
          <p:cNvPr id="502" name="Google Shape;502;p5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03" name="Google Shape;503;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descr="hand" id="504" name="Google Shape;504;p52"/>
          <p:cNvPicPr preferRelativeResize="0"/>
          <p:nvPr/>
        </p:nvPicPr>
        <p:blipFill rotWithShape="1">
          <a:blip r:embed="rId3">
            <a:alphaModFix/>
          </a:blip>
          <a:srcRect b="0" l="0" r="0" t="0"/>
          <a:stretch/>
        </p:blipFill>
        <p:spPr>
          <a:xfrm>
            <a:off x="419111" y="1616691"/>
            <a:ext cx="9606000" cy="3624600"/>
          </a:xfrm>
          <a:prstGeom prst="rect">
            <a:avLst/>
          </a:prstGeom>
          <a:noFill/>
          <a:ln>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5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Under the following conditions:</a:t>
            </a:r>
            <a:endParaRPr/>
          </a:p>
          <a:p>
            <a:pPr indent="-285750" lvl="1" marL="742950" rtl="0" algn="l">
              <a:lnSpc>
                <a:spcPct val="100000"/>
              </a:lnSpc>
              <a:spcBef>
                <a:spcPts val="3000"/>
              </a:spcBef>
              <a:spcAft>
                <a:spcPts val="0"/>
              </a:spcAft>
              <a:buSzPts val="2400"/>
              <a:buChar char="-"/>
            </a:pPr>
            <a:r>
              <a:rPr lang="en-US"/>
              <a:t>Automatic write-off is enabled for the category </a:t>
            </a:r>
            <a:endParaRPr/>
          </a:p>
          <a:p>
            <a:pPr indent="-285750" lvl="1" marL="742950" rtl="0" algn="l">
              <a:lnSpc>
                <a:spcPct val="100000"/>
              </a:lnSpc>
              <a:spcBef>
                <a:spcPts val="1200"/>
              </a:spcBef>
              <a:spcAft>
                <a:spcPts val="0"/>
              </a:spcAft>
              <a:buSzPts val="2400"/>
              <a:buChar char="-"/>
            </a:pPr>
            <a:r>
              <a:rPr lang="en-US"/>
              <a:t>The amount is less than or equal to the deduction write-off limit</a:t>
            </a:r>
            <a:endParaRPr/>
          </a:p>
          <a:p>
            <a:pPr indent="-342900" lvl="0" marL="342900" rtl="0" algn="l">
              <a:lnSpc>
                <a:spcPct val="100000"/>
              </a:lnSpc>
              <a:spcBef>
                <a:spcPts val="1800"/>
              </a:spcBef>
              <a:spcAft>
                <a:spcPts val="0"/>
              </a:spcAft>
              <a:buSzPts val="2800"/>
              <a:buChar char="•"/>
            </a:pPr>
            <a:r>
              <a:rPr lang="en-US"/>
              <a:t>The system automatically writes off the deduction when you record it</a:t>
            </a:r>
            <a:endParaRPr/>
          </a:p>
          <a:p>
            <a:pPr indent="-109538" lvl="0" marL="287338" rtl="0" algn="l">
              <a:lnSpc>
                <a:spcPct val="100000"/>
              </a:lnSpc>
              <a:spcBef>
                <a:spcPts val="0"/>
              </a:spcBef>
              <a:spcAft>
                <a:spcPts val="0"/>
              </a:spcAft>
              <a:buSzPts val="2800"/>
              <a:buNone/>
            </a:pPr>
            <a:r>
              <a:t/>
            </a:r>
            <a:endParaRPr/>
          </a:p>
        </p:txBody>
      </p:sp>
      <p:sp>
        <p:nvSpPr>
          <p:cNvPr id="510" name="Google Shape;510;p5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11" name="Google Shape;511;p5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Auto Write-Off Deductions</a:t>
            </a:r>
            <a:endParaRPr/>
          </a:p>
        </p:txBody>
      </p:sp>
      <p:sp>
        <p:nvSpPr>
          <p:cNvPr id="512" name="Google Shape;512;p53"/>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5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entury Gothic"/>
              <a:buNone/>
            </a:pPr>
            <a:r>
              <a:rPr lang="en-US"/>
              <a:t>Hands-on Exercise </a:t>
            </a:r>
            <a:endParaRPr/>
          </a:p>
        </p:txBody>
      </p:sp>
      <p:sp>
        <p:nvSpPr>
          <p:cNvPr id="519" name="Google Shape;519;p54"/>
          <p:cNvSpPr txBox="1"/>
          <p:nvPr>
            <p:ph idx="1" type="body"/>
          </p:nvPr>
        </p:nvSpPr>
        <p:spPr>
          <a:xfrm>
            <a:off x="463550" y="19685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20" name="Google Shape;520;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descr="hand" id="521" name="Google Shape;521;p54"/>
          <p:cNvPicPr preferRelativeResize="0"/>
          <p:nvPr/>
        </p:nvPicPr>
        <p:blipFill rotWithShape="1">
          <a:blip r:embed="rId3">
            <a:alphaModFix/>
          </a:blip>
          <a:srcRect b="0" l="0" r="0" t="0"/>
          <a:stretch/>
        </p:blipFill>
        <p:spPr>
          <a:xfrm>
            <a:off x="498761" y="1457616"/>
            <a:ext cx="9606000" cy="3624600"/>
          </a:xfrm>
          <a:prstGeom prst="rect">
            <a:avLst/>
          </a:prstGeom>
          <a:noFill/>
          <a:ln>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5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Review standard and promotional deductions</a:t>
            </a:r>
            <a:endParaRPr/>
          </a:p>
          <a:p>
            <a:pPr indent="-342900" lvl="0" marL="342900" rtl="0" algn="l">
              <a:lnSpc>
                <a:spcPct val="100000"/>
              </a:lnSpc>
              <a:spcBef>
                <a:spcPts val="2400"/>
              </a:spcBef>
              <a:spcAft>
                <a:spcPts val="0"/>
              </a:spcAft>
              <a:buSzPts val="2800"/>
              <a:buChar char="•"/>
            </a:pPr>
            <a:r>
              <a:rPr lang="en-US"/>
              <a:t>Promotional deductions are read only</a:t>
            </a:r>
            <a:endParaRPr/>
          </a:p>
          <a:p>
            <a:pPr indent="-342900" lvl="0" marL="342900" rtl="0" algn="l">
              <a:lnSpc>
                <a:spcPct val="100000"/>
              </a:lnSpc>
              <a:spcBef>
                <a:spcPts val="2400"/>
              </a:spcBef>
              <a:spcAft>
                <a:spcPts val="0"/>
              </a:spcAft>
              <a:buSzPts val="2800"/>
              <a:buChar char="•"/>
            </a:pPr>
            <a:r>
              <a:rPr lang="en-US"/>
              <a:t>Standard deductions</a:t>
            </a:r>
            <a:endParaRPr/>
          </a:p>
          <a:p>
            <a:pPr indent="-285750" lvl="1" marL="742950" rtl="0" algn="l">
              <a:lnSpc>
                <a:spcPct val="100000"/>
              </a:lnSpc>
              <a:spcBef>
                <a:spcPts val="1200"/>
              </a:spcBef>
              <a:spcAft>
                <a:spcPts val="0"/>
              </a:spcAft>
              <a:buSzPts val="2400"/>
              <a:buChar char="-"/>
            </a:pPr>
            <a:r>
              <a:rPr lang="en-US"/>
              <a:t>Approve deductions and write off the deduction to an expense account </a:t>
            </a:r>
            <a:endParaRPr/>
          </a:p>
          <a:p>
            <a:pPr indent="-285750" lvl="1" marL="742950" rtl="0" algn="l">
              <a:lnSpc>
                <a:spcPct val="100000"/>
              </a:lnSpc>
              <a:spcBef>
                <a:spcPts val="1200"/>
              </a:spcBef>
              <a:spcAft>
                <a:spcPts val="0"/>
              </a:spcAft>
              <a:buSzPts val="2400"/>
              <a:buChar char="-"/>
            </a:pPr>
            <a:r>
              <a:rPr lang="en-US"/>
              <a:t>Reject deductions</a:t>
            </a:r>
            <a:endParaRPr/>
          </a:p>
          <a:p>
            <a:pPr indent="-285750" lvl="1" marL="742950" rtl="0" algn="l">
              <a:lnSpc>
                <a:spcPct val="100000"/>
              </a:lnSpc>
              <a:spcBef>
                <a:spcPts val="1200"/>
              </a:spcBef>
              <a:spcAft>
                <a:spcPts val="0"/>
              </a:spcAft>
              <a:buSzPts val="2400"/>
              <a:buChar char="-"/>
            </a:pPr>
            <a:r>
              <a:rPr lang="en-US"/>
              <a:t>Change the deduction status to Approved for Credit (manual credit note required)</a:t>
            </a:r>
            <a:endParaRPr/>
          </a:p>
          <a:p>
            <a:pPr indent="-109538" lvl="0" marL="287338" rtl="0" algn="l">
              <a:lnSpc>
                <a:spcPct val="100000"/>
              </a:lnSpc>
              <a:spcBef>
                <a:spcPts val="0"/>
              </a:spcBef>
              <a:spcAft>
                <a:spcPts val="0"/>
              </a:spcAft>
              <a:buSzPts val="2800"/>
              <a:buNone/>
            </a:pPr>
            <a:r>
              <a:t/>
            </a:r>
            <a:endParaRPr/>
          </a:p>
        </p:txBody>
      </p:sp>
      <p:sp>
        <p:nvSpPr>
          <p:cNvPr id="527" name="Google Shape;527;p55"/>
          <p:cNvSpPr txBox="1"/>
          <p:nvPr>
            <p:ph idx="2" type="body"/>
          </p:nvPr>
        </p:nvSpPr>
        <p:spPr>
          <a:xfrm>
            <a:off x="419100" y="203200"/>
            <a:ext cx="11353800" cy="365760"/>
          </a:xfrm>
          <a:prstGeom prst="rect">
            <a:avLst/>
          </a:prstGeom>
          <a:noFill/>
          <a:ln>
            <a:noFill/>
          </a:ln>
        </p:spPr>
        <p:txBody>
          <a:bodyPr anchorCtr="0" anchor="t" bIns="45700" lIns="91425" spcFirstLastPara="1" rIns="91425" wrap="square" tIns="45700">
            <a:normAutofit fontScale="70000" lnSpcReduction="20000"/>
          </a:bodyPr>
          <a:lstStyle/>
          <a:p>
            <a:pPr indent="-133350" lvl="1" marL="742950" rtl="0" algn="l">
              <a:lnSpc>
                <a:spcPct val="100000"/>
              </a:lnSpc>
              <a:spcBef>
                <a:spcPts val="480"/>
              </a:spcBef>
              <a:spcAft>
                <a:spcPts val="0"/>
              </a:spcAft>
              <a:buSzPct val="142857"/>
              <a:buNone/>
            </a:pPr>
            <a:r>
              <a:t/>
            </a:r>
            <a:endParaRPr/>
          </a:p>
          <a:p>
            <a:pPr indent="-133350" lvl="1" marL="742950" rtl="0" algn="l">
              <a:lnSpc>
                <a:spcPct val="100000"/>
              </a:lnSpc>
              <a:spcBef>
                <a:spcPts val="480"/>
              </a:spcBef>
              <a:spcAft>
                <a:spcPts val="0"/>
              </a:spcAft>
              <a:buSzPct val="142857"/>
              <a:buNone/>
            </a:pPr>
            <a:r>
              <a:t/>
            </a:r>
            <a:endParaRPr/>
          </a:p>
          <a:p>
            <a:pPr indent="-342900" lvl="0" marL="342900" rtl="0" algn="l">
              <a:lnSpc>
                <a:spcPct val="100000"/>
              </a:lnSpc>
              <a:spcBef>
                <a:spcPts val="560"/>
              </a:spcBef>
              <a:spcAft>
                <a:spcPts val="0"/>
              </a:spcAft>
              <a:buSzPct val="222222"/>
              <a:buNone/>
            </a:pPr>
            <a:r>
              <a:t/>
            </a:r>
            <a:endParaRPr/>
          </a:p>
        </p:txBody>
      </p:sp>
      <p:sp>
        <p:nvSpPr>
          <p:cNvPr id="528" name="Google Shape;528;p5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Reviewing Deductions</a:t>
            </a:r>
            <a:endParaRPr/>
          </a:p>
        </p:txBody>
      </p:sp>
      <p:sp>
        <p:nvSpPr>
          <p:cNvPr id="529" name="Google Shape;529;p55"/>
          <p:cNvSpPr txBox="1"/>
          <p:nvPr/>
        </p:nvSpPr>
        <p:spPr>
          <a:xfrm>
            <a:off x="381000" y="254000"/>
            <a:ext cx="11353800" cy="3657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00" u="none" cap="none" strike="noStrike">
                <a:solidFill>
                  <a:schemeClr val="dk1"/>
                </a:solidFill>
                <a:latin typeface="Century Gothic"/>
                <a:ea typeface="Century Gothic"/>
                <a:cs typeface="Century Gothic"/>
                <a:sym typeface="Century Gothic"/>
              </a:rPr>
              <a:t>Deductions</a:t>
            </a:r>
            <a:endParaRPr b="0" i="0" sz="1800" u="none" cap="none" strike="noStrike">
              <a:solidFill>
                <a:schemeClr val="dk1"/>
              </a:solidFill>
              <a:latin typeface="Century Gothic"/>
              <a:ea typeface="Century Gothic"/>
              <a:cs typeface="Century Gothic"/>
              <a:sym typeface="Century Gothic"/>
            </a:endParaRPr>
          </a:p>
        </p:txBody>
      </p:sp>
      <p:sp>
        <p:nvSpPr>
          <p:cNvPr id="530" name="Google Shape;530;p55"/>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5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Reviewing a Single Deduction</a:t>
            </a:r>
            <a:endParaRPr/>
          </a:p>
        </p:txBody>
      </p:sp>
      <p:sp>
        <p:nvSpPr>
          <p:cNvPr id="537" name="Google Shape;537;p5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38" name="Google Shape;538;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39" name="Google Shape;539;p56"/>
          <p:cNvPicPr preferRelativeResize="0"/>
          <p:nvPr/>
        </p:nvPicPr>
        <p:blipFill rotWithShape="1">
          <a:blip r:embed="rId3">
            <a:alphaModFix/>
          </a:blip>
          <a:srcRect b="0" l="0" r="0" t="0"/>
          <a:stretch/>
        </p:blipFill>
        <p:spPr>
          <a:xfrm>
            <a:off x="266700" y="1469975"/>
            <a:ext cx="11785601" cy="458302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5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Bulk Reviewing Deductions</a:t>
            </a:r>
            <a:endParaRPr/>
          </a:p>
        </p:txBody>
      </p:sp>
      <p:sp>
        <p:nvSpPr>
          <p:cNvPr id="546" name="Google Shape;546;p5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47" name="Google Shape;547;p5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48" name="Google Shape;548;p57"/>
          <p:cNvPicPr preferRelativeResize="0"/>
          <p:nvPr/>
        </p:nvPicPr>
        <p:blipFill rotWithShape="1">
          <a:blip r:embed="rId3">
            <a:alphaModFix/>
          </a:blip>
          <a:srcRect b="0" l="0" r="0" t="0"/>
          <a:stretch/>
        </p:blipFill>
        <p:spPr>
          <a:xfrm>
            <a:off x="323850" y="1463675"/>
            <a:ext cx="11785598" cy="4589324"/>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5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Deduction Status Transitions</a:t>
            </a:r>
            <a:endParaRPr/>
          </a:p>
        </p:txBody>
      </p:sp>
      <p:sp>
        <p:nvSpPr>
          <p:cNvPr id="555" name="Google Shape;555;p5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56" name="Google Shape;556;p5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57" name="Google Shape;557;p58"/>
          <p:cNvGraphicFramePr/>
          <p:nvPr/>
        </p:nvGraphicFramePr>
        <p:xfrm>
          <a:off x="355600" y="1377949"/>
          <a:ext cx="3000000" cy="3000000"/>
        </p:xfrm>
        <a:graphic>
          <a:graphicData uri="http://schemas.openxmlformats.org/drawingml/2006/table">
            <a:tbl>
              <a:tblPr>
                <a:noFill/>
                <a:tableStyleId>{67762B08-A6E9-4C50-9230-8E08DA968019}</a:tableStyleId>
              </a:tblPr>
              <a:tblGrid>
                <a:gridCol w="1844625"/>
                <a:gridCol w="1440875"/>
                <a:gridCol w="1417125"/>
                <a:gridCol w="1717975"/>
                <a:gridCol w="1599200"/>
                <a:gridCol w="1488375"/>
                <a:gridCol w="1464625"/>
              </a:tblGrid>
              <a:tr h="347800">
                <a:tc rowSpan="2">
                  <a:txBody>
                    <a:bodyPr/>
                    <a:lstStyle/>
                    <a:p>
                      <a:pPr indent="0" lvl="0" marL="0" marR="0" rtl="0" algn="l">
                        <a:spcBef>
                          <a:spcPts val="0"/>
                        </a:spcBef>
                        <a:spcAft>
                          <a:spcPts val="0"/>
                        </a:spcAft>
                        <a:buClr>
                          <a:schemeClr val="dk1"/>
                        </a:buClr>
                        <a:buSzPts val="1800"/>
                        <a:buFont typeface="Century Gothic"/>
                        <a:buNone/>
                      </a:pPr>
                      <a:r>
                        <a:rPr b="1" lang="en-US" sz="1800" u="none" cap="none" strike="noStrike">
                          <a:solidFill>
                            <a:schemeClr val="dk1"/>
                          </a:solidFill>
                        </a:rPr>
                        <a:t>Current Status</a:t>
                      </a:r>
                      <a:endParaRPr b="1" sz="1800" u="none" cap="none" strike="noStrike">
                        <a:solidFill>
                          <a:schemeClr val="dk1"/>
                        </a:solidFill>
                      </a:endParaRPr>
                    </a:p>
                  </a:txBody>
                  <a:tcPr marT="45725" marB="45725" marR="121925" marL="121925">
                    <a:solidFill>
                      <a:srgbClr val="93B3D7"/>
                    </a:solidFill>
                  </a:tcPr>
                </a:tc>
                <a:tc gridSpan="6">
                  <a:txBody>
                    <a:bodyPr/>
                    <a:lstStyle/>
                    <a:p>
                      <a:pPr indent="0" lvl="0" marL="0" marR="0" rtl="0" algn="ctr">
                        <a:spcBef>
                          <a:spcPts val="0"/>
                        </a:spcBef>
                        <a:spcAft>
                          <a:spcPts val="0"/>
                        </a:spcAft>
                        <a:buClr>
                          <a:schemeClr val="dk1"/>
                        </a:buClr>
                        <a:buSzPts val="1800"/>
                        <a:buFont typeface="Century Gothic"/>
                        <a:buNone/>
                      </a:pPr>
                      <a:r>
                        <a:rPr lang="en-US" sz="1800" u="none" cap="none" strike="noStrike">
                          <a:solidFill>
                            <a:schemeClr val="dk1"/>
                          </a:solidFill>
                        </a:rPr>
                        <a:t>Next Status</a:t>
                      </a:r>
                      <a:endParaRPr sz="1800" u="none" cap="none" strike="noStrike">
                        <a:solidFill>
                          <a:schemeClr val="dk1"/>
                        </a:solidFill>
                      </a:endParaRPr>
                    </a:p>
                  </a:txBody>
                  <a:tcPr marT="45725" marB="45725" marR="121925" marL="121925">
                    <a:solidFill>
                      <a:srgbClr val="93B3D7"/>
                    </a:solidFill>
                  </a:tcPr>
                </a:tc>
                <a:tc hMerge="1"/>
                <a:tc hMerge="1"/>
                <a:tc hMerge="1"/>
                <a:tc hMerge="1"/>
                <a:tc hMerge="1"/>
              </a:tr>
              <a:tr h="543150">
                <a:tc vMerge="1"/>
                <a:tc>
                  <a:txBody>
                    <a:bodyPr/>
                    <a:lstStyle/>
                    <a:p>
                      <a:pPr indent="0" lvl="0" marL="0" marR="0" rtl="0" algn="l">
                        <a:lnSpc>
                          <a:spcPct val="100000"/>
                        </a:lnSpc>
                        <a:spcBef>
                          <a:spcPts val="0"/>
                        </a:spcBef>
                        <a:spcAft>
                          <a:spcPts val="0"/>
                        </a:spcAft>
                        <a:buClr>
                          <a:schemeClr val="dk1"/>
                        </a:buClr>
                        <a:buSzPts val="1600"/>
                        <a:buFont typeface="Century Gothic"/>
                        <a:buNone/>
                      </a:pPr>
                      <a:r>
                        <a:rPr b="1" lang="en-US" sz="1600" u="none" cap="none" strike="noStrike"/>
                        <a:t>Pending</a:t>
                      </a:r>
                      <a:endParaRPr b="1" sz="1600" u="none" cap="none" strike="noStrike"/>
                    </a:p>
                  </a:txBody>
                  <a:tcPr marT="45725" marB="45725" marR="121925" marL="121925">
                    <a:solidFill>
                      <a:srgbClr val="93B3D7"/>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1" lang="en-US" sz="1600" u="none" cap="none" strike="noStrike"/>
                        <a:t>Auto Write-Off</a:t>
                      </a:r>
                      <a:endParaRPr b="1" sz="1600" u="none" cap="none" strike="noStrike"/>
                    </a:p>
                  </a:txBody>
                  <a:tcPr marT="45725" marB="45725" marR="121925" marL="121925">
                    <a:solidFill>
                      <a:srgbClr val="93B3D7"/>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1" lang="en-US" sz="1600" u="none" cap="none" strike="noStrike"/>
                        <a:t>Approved Write-Off</a:t>
                      </a:r>
                      <a:endParaRPr b="1" sz="1600" u="none" cap="none" strike="noStrike"/>
                    </a:p>
                  </a:txBody>
                  <a:tcPr marT="45725" marB="45725" marR="121925" marL="121925">
                    <a:solidFill>
                      <a:srgbClr val="93B3D7"/>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1" lang="en-US" sz="1600" u="none" cap="none" strike="noStrike"/>
                        <a:t>Approved for Credit</a:t>
                      </a:r>
                      <a:endParaRPr b="1" sz="1600" u="none" cap="none" strike="noStrike"/>
                    </a:p>
                  </a:txBody>
                  <a:tcPr marT="45725" marB="45725" marR="121925" marL="121925">
                    <a:solidFill>
                      <a:srgbClr val="93B3D7"/>
                    </a:solidFill>
                  </a:tcPr>
                </a:tc>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Rejected</a:t>
                      </a:r>
                      <a:endParaRPr sz="1600" u="none" cap="none" strike="noStrike"/>
                    </a:p>
                  </a:txBody>
                  <a:tcPr marT="45725" marB="45725" marR="121925" marL="121925">
                    <a:solidFill>
                      <a:srgbClr val="93B3D7"/>
                    </a:solidFill>
                  </a:tcPr>
                </a:tc>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Credited*</a:t>
                      </a:r>
                      <a:endParaRPr b="1" sz="1600" u="none" cap="none" strike="noStrike"/>
                    </a:p>
                  </a:txBody>
                  <a:tcPr marT="45725" marB="45725" marR="121925" marL="121925">
                    <a:solidFill>
                      <a:srgbClr val="93B3D7"/>
                    </a:solidFill>
                  </a:tcPr>
                </a:tc>
              </a:tr>
              <a:tr h="34780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Pending</a:t>
                      </a:r>
                      <a:endParaRPr b="1" sz="1600" u="none" cap="none" strike="noStrike"/>
                    </a:p>
                  </a:txBody>
                  <a:tcPr marT="45725" marB="45725" marR="121925" marL="121925">
                    <a:solidFill>
                      <a:srgbClr val="93B3D7"/>
                    </a:solidFill>
                  </a:tcPr>
                </a:tc>
                <a:tc>
                  <a:txBody>
                    <a:bodyPr/>
                    <a:lstStyle/>
                    <a:p>
                      <a:pPr indent="0" lvl="0" marL="0" marR="0" rtl="0" algn="l">
                        <a:spcBef>
                          <a:spcPts val="0"/>
                        </a:spcBef>
                        <a:spcAft>
                          <a:spcPts val="0"/>
                        </a:spcAft>
                        <a:buClr>
                          <a:schemeClr val="dk1"/>
                        </a:buClr>
                        <a:buSzPts val="1800"/>
                        <a:buFont typeface="Century Gothic"/>
                        <a:buNone/>
                      </a:pPr>
                      <a:r>
                        <a:t/>
                      </a:r>
                      <a:endParaRPr sz="1800" u="none" cap="none" strike="noStrike"/>
                    </a:p>
                  </a:txBody>
                  <a:tcPr marT="45725" marB="45725" marR="121925" marL="121925">
                    <a:solidFill>
                      <a:srgbClr val="898989"/>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r>
              <a:tr h="54315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Auto Write-Off</a:t>
                      </a:r>
                      <a:endParaRPr b="1" sz="1600" u="none" cap="none" strike="noStrike"/>
                    </a:p>
                  </a:txBody>
                  <a:tcPr marT="45725" marB="45725" marR="121925" marL="121925">
                    <a:solidFill>
                      <a:srgbClr val="93B3D7"/>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spcBef>
                          <a:spcPts val="0"/>
                        </a:spcBef>
                        <a:spcAft>
                          <a:spcPts val="0"/>
                        </a:spcAft>
                        <a:buClr>
                          <a:schemeClr val="dk1"/>
                        </a:buClr>
                        <a:buSzPts val="2800"/>
                        <a:buFont typeface="Century Gothic"/>
                        <a:buNone/>
                      </a:pPr>
                      <a:r>
                        <a:t/>
                      </a:r>
                      <a:endParaRPr sz="2800" u="none" cap="none" strike="noStrike"/>
                    </a:p>
                  </a:txBody>
                  <a:tcPr marT="45725" marB="45725" marR="121925" marL="121925">
                    <a:solidFill>
                      <a:srgbClr val="898989"/>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r>
              <a:tr h="54315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Approved Write-Off</a:t>
                      </a:r>
                      <a:endParaRPr b="1" sz="1600" u="none" cap="none" strike="noStrike"/>
                    </a:p>
                  </a:txBody>
                  <a:tcPr marT="45725" marB="45725" marR="121925" marL="121925">
                    <a:solidFill>
                      <a:srgbClr val="93B3D7"/>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l">
                        <a:spcBef>
                          <a:spcPts val="0"/>
                        </a:spcBef>
                        <a:spcAft>
                          <a:spcPts val="0"/>
                        </a:spcAft>
                        <a:buClr>
                          <a:schemeClr val="dk1"/>
                        </a:buClr>
                        <a:buSzPts val="1800"/>
                        <a:buFont typeface="Century Gothic"/>
                        <a:buNone/>
                      </a:pPr>
                      <a:r>
                        <a:t/>
                      </a:r>
                      <a:endParaRPr sz="1800" u="none" cap="none" strike="noStrike"/>
                    </a:p>
                  </a:txBody>
                  <a:tcPr marT="45725" marB="45725" marR="121925" marL="121925">
                    <a:solidFill>
                      <a:srgbClr val="898989"/>
                    </a:solidFill>
                  </a:tcPr>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r>
              <a:tr h="54315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Approved for Credit</a:t>
                      </a:r>
                      <a:endParaRPr b="1" sz="1600" u="none" cap="none" strike="noStrike"/>
                    </a:p>
                  </a:txBody>
                  <a:tcPr marT="45725" marB="45725" marR="121925" marL="121925">
                    <a:solidFill>
                      <a:srgbClr val="93B3D7"/>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l">
                        <a:spcBef>
                          <a:spcPts val="0"/>
                        </a:spcBef>
                        <a:spcAft>
                          <a:spcPts val="0"/>
                        </a:spcAft>
                        <a:buClr>
                          <a:schemeClr val="dk1"/>
                        </a:buClr>
                        <a:buSzPts val="1800"/>
                        <a:buFont typeface="Century Gothic"/>
                        <a:buNone/>
                      </a:pPr>
                      <a:r>
                        <a:t/>
                      </a:r>
                      <a:endParaRPr sz="1800" u="none" cap="none" strike="noStrike"/>
                    </a:p>
                  </a:txBody>
                  <a:tcPr marT="45725" marB="45725" marR="121925" marL="121925">
                    <a:solidFill>
                      <a:srgbClr val="898989"/>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solidFill>
                            <a:schemeClr val="dk1"/>
                          </a:solidFill>
                          <a:latin typeface="Century Gothic"/>
                          <a:ea typeface="Century Gothic"/>
                          <a:cs typeface="Century Gothic"/>
                          <a:sym typeface="Century Gothic"/>
                        </a:rPr>
                        <a:t>✔</a:t>
                      </a:r>
                      <a:endParaRPr sz="2800" u="none" cap="none" strike="noStrike">
                        <a:solidFill>
                          <a:schemeClr val="dk1"/>
                        </a:solidFill>
                        <a:latin typeface="Century Gothic"/>
                        <a:ea typeface="Century Gothic"/>
                        <a:cs typeface="Century Gothic"/>
                        <a:sym typeface="Century Gothic"/>
                      </a:endParaRPr>
                    </a:p>
                  </a:txBody>
                  <a:tcPr marT="45725" marB="45725" marR="121925" marL="121925"/>
                </a:tc>
              </a:tr>
              <a:tr h="34780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Rejected</a:t>
                      </a:r>
                      <a:endParaRPr b="1" sz="1600" u="none" cap="none" strike="noStrike"/>
                    </a:p>
                  </a:txBody>
                  <a:tcPr marT="45725" marB="45725" marR="121925" marL="121925">
                    <a:solidFill>
                      <a:srgbClr val="93B3D7"/>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l">
                        <a:spcBef>
                          <a:spcPts val="0"/>
                        </a:spcBef>
                        <a:spcAft>
                          <a:spcPts val="0"/>
                        </a:spcAft>
                        <a:buClr>
                          <a:schemeClr val="dk1"/>
                        </a:buClr>
                        <a:buSzPts val="1800"/>
                        <a:buFont typeface="Century Gothic"/>
                        <a:buNone/>
                      </a:pPr>
                      <a:r>
                        <a:t/>
                      </a:r>
                      <a:endParaRPr sz="1800" u="none" cap="none" strike="noStrike"/>
                    </a:p>
                  </a:txBody>
                  <a:tcPr marT="45725" marB="45725" marR="121925" marL="121925">
                    <a:solidFill>
                      <a:srgbClr val="898989"/>
                    </a:solidFill>
                  </a:tcPr>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r>
              <a:tr h="347800">
                <a:tc>
                  <a:txBody>
                    <a:bodyPr/>
                    <a:lstStyle/>
                    <a:p>
                      <a:pPr indent="0" lvl="0" marL="0" marR="0" rtl="0" algn="l">
                        <a:spcBef>
                          <a:spcPts val="0"/>
                        </a:spcBef>
                        <a:spcAft>
                          <a:spcPts val="0"/>
                        </a:spcAft>
                        <a:buClr>
                          <a:schemeClr val="dk1"/>
                        </a:buClr>
                        <a:buSzPts val="1600"/>
                        <a:buFont typeface="Century Gothic"/>
                        <a:buNone/>
                      </a:pPr>
                      <a:r>
                        <a:rPr b="1" lang="en-US" sz="1600" u="none" cap="none" strike="noStrike"/>
                        <a:t>Credited*</a:t>
                      </a:r>
                      <a:endParaRPr b="1" sz="1600" u="none" cap="none" strike="noStrike"/>
                    </a:p>
                  </a:txBody>
                  <a:tcPr marT="45725" marB="45725" marR="121925" marL="121925">
                    <a:solidFill>
                      <a:srgbClr val="93B3D7"/>
                    </a:solidFill>
                  </a:tcPr>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ctr">
                        <a:lnSpc>
                          <a:spcPct val="100000"/>
                        </a:lnSpc>
                        <a:spcBef>
                          <a:spcPts val="0"/>
                        </a:spcBef>
                        <a:spcAft>
                          <a:spcPts val="0"/>
                        </a:spcAft>
                        <a:buClr>
                          <a:schemeClr val="dk1"/>
                        </a:buClr>
                        <a:buSzPts val="2800"/>
                        <a:buFont typeface="Century Gothic"/>
                        <a:buNone/>
                      </a:pPr>
                      <a:r>
                        <a:rPr lang="en-US" sz="2800" u="none" cap="none" strike="noStrike"/>
                        <a:t>🗶</a:t>
                      </a:r>
                      <a:endParaRPr sz="2800" u="none" cap="none" strike="noStrike"/>
                    </a:p>
                  </a:txBody>
                  <a:tcPr marT="45725" marB="45725" marR="121925" marL="121925"/>
                </a:tc>
                <a:tc>
                  <a:txBody>
                    <a:bodyPr/>
                    <a:lstStyle/>
                    <a:p>
                      <a:pPr indent="0" lvl="0" marL="0" marR="0" rtl="0" algn="l">
                        <a:spcBef>
                          <a:spcPts val="0"/>
                        </a:spcBef>
                        <a:spcAft>
                          <a:spcPts val="0"/>
                        </a:spcAft>
                        <a:buClr>
                          <a:schemeClr val="dk1"/>
                        </a:buClr>
                        <a:buSzPts val="1800"/>
                        <a:buFont typeface="Century Gothic"/>
                        <a:buNone/>
                      </a:pPr>
                      <a:r>
                        <a:t/>
                      </a:r>
                      <a:endParaRPr sz="1800" u="none" cap="none" strike="noStrike"/>
                    </a:p>
                  </a:txBody>
                  <a:tcPr marT="45725" marB="45725" marR="121925" marL="121925">
                    <a:solidFill>
                      <a:srgbClr val="898989"/>
                    </a:solidFill>
                  </a:tcPr>
                </a:tc>
              </a:tr>
            </a:tbl>
          </a:graphicData>
        </a:graphic>
      </p:graphicFrame>
      <p:sp>
        <p:nvSpPr>
          <p:cNvPr id="558" name="Google Shape;558;p58"/>
          <p:cNvSpPr txBox="1"/>
          <p:nvPr/>
        </p:nvSpPr>
        <p:spPr>
          <a:xfrm>
            <a:off x="287729" y="5712773"/>
            <a:ext cx="11511200" cy="90431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Credited status: Approved for Credit deduction adjusted against credit note in Open Item Adjustments</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90000"/>
              </a:lnSpc>
              <a:spcBef>
                <a:spcPts val="540"/>
              </a:spcBef>
              <a:spcAft>
                <a:spcPts val="0"/>
              </a:spcAft>
              <a:buClr>
                <a:schemeClr val="dk1"/>
              </a:buClr>
              <a:buSzPts val="1800"/>
              <a:buFont typeface="Century Gothic"/>
              <a:buNone/>
            </a:pPr>
            <a:r>
              <a:t/>
            </a:r>
            <a:endParaRPr b="0" i="0" sz="1800" u="none" cap="none" strike="noStrike">
              <a:solidFill>
                <a:schemeClr val="dk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5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Deduction Window</a:t>
            </a:r>
            <a:endParaRPr/>
          </a:p>
        </p:txBody>
      </p:sp>
      <p:sp>
        <p:nvSpPr>
          <p:cNvPr id="564" name="Google Shape;564;p5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pic>
        <p:nvPicPr>
          <p:cNvPr id="565" name="Google Shape;565;p59"/>
          <p:cNvPicPr preferRelativeResize="0"/>
          <p:nvPr/>
        </p:nvPicPr>
        <p:blipFill rotWithShape="1">
          <a:blip r:embed="rId3">
            <a:alphaModFix/>
          </a:blip>
          <a:srcRect b="0" l="0" r="0" t="0"/>
          <a:stretch/>
        </p:blipFill>
        <p:spPr>
          <a:xfrm>
            <a:off x="292100" y="1450399"/>
            <a:ext cx="11785602" cy="4602600"/>
          </a:xfrm>
          <a:prstGeom prst="rect">
            <a:avLst/>
          </a:prstGeom>
          <a:noFill/>
          <a:ln cap="flat" cmpd="sng" w="9525">
            <a:solidFill>
              <a:srgbClr val="1B314F"/>
            </a:solidFill>
            <a:prstDash val="solid"/>
            <a:round/>
            <a:headEnd len="sm" w="sm" type="none"/>
            <a:tailEnd len="sm" w="sm" type="none"/>
          </a:ln>
        </p:spPr>
      </p:pic>
      <p:sp>
        <p:nvSpPr>
          <p:cNvPr id="566" name="Google Shape;566;p5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6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Change a Pending or Approved for Credit deduction to Approved Write-Off</a:t>
            </a:r>
            <a:endParaRPr/>
          </a:p>
          <a:p>
            <a:pPr indent="-342900" lvl="0" marL="342900" rtl="0" algn="l">
              <a:lnSpc>
                <a:spcPct val="100000"/>
              </a:lnSpc>
              <a:spcBef>
                <a:spcPts val="1800"/>
              </a:spcBef>
              <a:spcAft>
                <a:spcPts val="0"/>
              </a:spcAft>
              <a:buSzPts val="2800"/>
              <a:buChar char="•"/>
            </a:pPr>
            <a:r>
              <a:rPr lang="en-US" sz="2400"/>
              <a:t>Deduction is written off to an expense account</a:t>
            </a:r>
            <a:endParaRPr/>
          </a:p>
          <a:p>
            <a:pPr indent="-342900" lvl="0" marL="342900" rtl="0" algn="l">
              <a:lnSpc>
                <a:spcPct val="100000"/>
              </a:lnSpc>
              <a:spcBef>
                <a:spcPts val="1800"/>
              </a:spcBef>
              <a:spcAft>
                <a:spcPts val="0"/>
              </a:spcAft>
              <a:buSzPts val="2800"/>
              <a:buChar char="•"/>
            </a:pPr>
            <a:r>
              <a:rPr lang="en-US" sz="2400"/>
              <a:t>No credit note required</a:t>
            </a:r>
            <a:endParaRPr/>
          </a:p>
          <a:p>
            <a:pPr indent="-109538" lvl="0" marL="287338" rtl="0" algn="l">
              <a:lnSpc>
                <a:spcPct val="100000"/>
              </a:lnSpc>
              <a:spcBef>
                <a:spcPts val="0"/>
              </a:spcBef>
              <a:spcAft>
                <a:spcPts val="0"/>
              </a:spcAft>
              <a:buSzPts val="2800"/>
              <a:buNone/>
            </a:pPr>
            <a:r>
              <a:t/>
            </a:r>
            <a:endParaRPr/>
          </a:p>
        </p:txBody>
      </p:sp>
      <p:sp>
        <p:nvSpPr>
          <p:cNvPr id="572" name="Google Shape;572;p6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73" name="Google Shape;573;p6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Approving Deductions for Write Off</a:t>
            </a:r>
            <a:endParaRPr/>
          </a:p>
        </p:txBody>
      </p:sp>
      <p:sp>
        <p:nvSpPr>
          <p:cNvPr id="574" name="Google Shape;574;p60"/>
          <p:cNvSpPr/>
          <p:nvPr/>
        </p:nvSpPr>
        <p:spPr>
          <a:xfrm>
            <a:off x="1919641" y="4130040"/>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575" name="Google Shape;575;p60"/>
          <p:cNvSpPr txBox="1"/>
          <p:nvPr/>
        </p:nvSpPr>
        <p:spPr>
          <a:xfrm>
            <a:off x="2158443" y="4237260"/>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Pending Deduction</a:t>
            </a:r>
            <a:endParaRPr b="0" i="0" sz="1100" u="none" cap="none" strike="noStrike">
              <a:solidFill>
                <a:schemeClr val="lt1"/>
              </a:solidFill>
              <a:latin typeface="Arial"/>
              <a:ea typeface="Arial"/>
              <a:cs typeface="Arial"/>
              <a:sym typeface="Arial"/>
            </a:endParaRPr>
          </a:p>
        </p:txBody>
      </p:sp>
      <p:grpSp>
        <p:nvGrpSpPr>
          <p:cNvPr id="576" name="Google Shape;576;p60"/>
          <p:cNvGrpSpPr/>
          <p:nvPr/>
        </p:nvGrpSpPr>
        <p:grpSpPr>
          <a:xfrm>
            <a:off x="4097317" y="4136416"/>
            <a:ext cx="1828800" cy="539496"/>
            <a:chOff x="2488196" y="5460506"/>
            <a:chExt cx="1371600" cy="539496"/>
          </a:xfrm>
        </p:grpSpPr>
        <p:sp>
          <p:nvSpPr>
            <p:cNvPr id="577" name="Google Shape;577;p60"/>
            <p:cNvSpPr/>
            <p:nvPr/>
          </p:nvSpPr>
          <p:spPr>
            <a:xfrm>
              <a:off x="2488196" y="5460506"/>
              <a:ext cx="1371600" cy="539496"/>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578" name="Google Shape;578;p60"/>
            <p:cNvSpPr txBox="1"/>
            <p:nvPr/>
          </p:nvSpPr>
          <p:spPr>
            <a:xfrm>
              <a:off x="2789798" y="5537041"/>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Review</a:t>
              </a:r>
              <a:endParaRPr b="0" i="0" sz="1100" u="none" cap="none" strike="noStrike">
                <a:solidFill>
                  <a:schemeClr val="lt1"/>
                </a:solidFill>
                <a:latin typeface="Arial"/>
                <a:ea typeface="Arial"/>
                <a:cs typeface="Arial"/>
                <a:sym typeface="Arial"/>
              </a:endParaRPr>
            </a:p>
          </p:txBody>
        </p:sp>
      </p:grpSp>
      <p:cxnSp>
        <p:nvCxnSpPr>
          <p:cNvPr id="579" name="Google Shape;579;p60"/>
          <p:cNvCxnSpPr/>
          <p:nvPr/>
        </p:nvCxnSpPr>
        <p:spPr>
          <a:xfrm flipH="1" rot="10800000">
            <a:off x="3379029" y="4416432"/>
            <a:ext cx="740384" cy="3909"/>
          </a:xfrm>
          <a:prstGeom prst="straightConnector1">
            <a:avLst/>
          </a:prstGeom>
          <a:noFill/>
          <a:ln cap="flat" cmpd="sng" w="28575">
            <a:solidFill>
              <a:srgbClr val="4E4E4E"/>
            </a:solidFill>
            <a:prstDash val="solid"/>
            <a:round/>
            <a:headEnd len="sm" w="sm" type="none"/>
            <a:tailEnd len="med" w="med" type="triangle"/>
          </a:ln>
        </p:spPr>
      </p:cxnSp>
      <p:sp>
        <p:nvSpPr>
          <p:cNvPr id="580" name="Google Shape;580;p60"/>
          <p:cNvSpPr/>
          <p:nvPr/>
        </p:nvSpPr>
        <p:spPr>
          <a:xfrm>
            <a:off x="7277097" y="4108421"/>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a:p>
            <a:pPr indent="0" lvl="0" marL="0" marR="0" rtl="0" algn="ctr">
              <a:lnSpc>
                <a:spcPct val="90000"/>
              </a:lnSpc>
              <a:spcBef>
                <a:spcPts val="33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581" name="Google Shape;581;p60"/>
          <p:cNvSpPr txBox="1"/>
          <p:nvPr/>
        </p:nvSpPr>
        <p:spPr>
          <a:xfrm>
            <a:off x="7422941" y="4151924"/>
            <a:ext cx="1152128" cy="54938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Approved Write-Off Deduction</a:t>
            </a:r>
            <a:endParaRPr b="0" i="0" sz="1100" u="none" cap="none" strike="noStrike">
              <a:solidFill>
                <a:schemeClr val="lt1"/>
              </a:solidFill>
              <a:latin typeface="Arial"/>
              <a:ea typeface="Arial"/>
              <a:cs typeface="Arial"/>
              <a:sym typeface="Arial"/>
            </a:endParaRPr>
          </a:p>
        </p:txBody>
      </p:sp>
      <p:cxnSp>
        <p:nvCxnSpPr>
          <p:cNvPr id="582" name="Google Shape;582;p60"/>
          <p:cNvCxnSpPr>
            <a:stCxn id="577" idx="3"/>
            <a:endCxn id="580" idx="2"/>
          </p:cNvCxnSpPr>
          <p:nvPr/>
        </p:nvCxnSpPr>
        <p:spPr>
          <a:xfrm flipH="1" rot="10800000">
            <a:off x="5926117" y="4405564"/>
            <a:ext cx="1350900" cy="600"/>
          </a:xfrm>
          <a:prstGeom prst="straightConnector1">
            <a:avLst/>
          </a:prstGeom>
          <a:noFill/>
          <a:ln cap="flat" cmpd="sng" w="28575">
            <a:solidFill>
              <a:srgbClr val="4E4E4E"/>
            </a:solidFill>
            <a:prstDash val="solid"/>
            <a:round/>
            <a:headEnd len="sm" w="sm" type="none"/>
            <a:tailEnd len="med" w="med" type="triangle"/>
          </a:ln>
        </p:spPr>
      </p:cxnSp>
      <p:sp>
        <p:nvSpPr>
          <p:cNvPr id="583" name="Google Shape;583;p60"/>
          <p:cNvSpPr txBox="1"/>
          <p:nvPr/>
        </p:nvSpPr>
        <p:spPr>
          <a:xfrm>
            <a:off x="5825552" y="3965734"/>
            <a:ext cx="1625600" cy="24468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Yes</a:t>
            </a:r>
            <a:endParaRPr b="0" i="0" sz="1100" u="none" cap="none" strike="noStrike">
              <a:solidFill>
                <a:schemeClr val="dk1"/>
              </a:solidFill>
              <a:latin typeface="Tahoma"/>
              <a:ea typeface="Tahoma"/>
              <a:cs typeface="Tahoma"/>
              <a:sym typeface="Tahoma"/>
            </a:endParaRPr>
          </a:p>
        </p:txBody>
      </p:sp>
      <p:sp>
        <p:nvSpPr>
          <p:cNvPr id="584" name="Google Shape;584;p60"/>
          <p:cNvSpPr/>
          <p:nvPr/>
        </p:nvSpPr>
        <p:spPr>
          <a:xfrm>
            <a:off x="4277708" y="4931027"/>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585" name="Google Shape;585;p60"/>
          <p:cNvSpPr txBox="1"/>
          <p:nvPr/>
        </p:nvSpPr>
        <p:spPr>
          <a:xfrm>
            <a:off x="4403096" y="4974453"/>
            <a:ext cx="1152128" cy="54938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Approved for Credit Deduction</a:t>
            </a:r>
            <a:endParaRPr b="0" i="0" sz="1100" u="none" cap="none" strike="noStrike">
              <a:solidFill>
                <a:schemeClr val="lt1"/>
              </a:solidFill>
              <a:latin typeface="Arial"/>
              <a:ea typeface="Arial"/>
              <a:cs typeface="Arial"/>
              <a:sym typeface="Arial"/>
            </a:endParaRPr>
          </a:p>
        </p:txBody>
      </p:sp>
      <p:cxnSp>
        <p:nvCxnSpPr>
          <p:cNvPr id="586" name="Google Shape;586;p60"/>
          <p:cNvCxnSpPr>
            <a:stCxn id="577" idx="2"/>
            <a:endCxn id="584" idx="1"/>
          </p:cNvCxnSpPr>
          <p:nvPr/>
        </p:nvCxnSpPr>
        <p:spPr>
          <a:xfrm flipH="1">
            <a:off x="5003017" y="4675912"/>
            <a:ext cx="8700" cy="255000"/>
          </a:xfrm>
          <a:prstGeom prst="straightConnector1">
            <a:avLst/>
          </a:prstGeom>
          <a:noFill/>
          <a:ln cap="flat" cmpd="sng" w="28575">
            <a:solidFill>
              <a:srgbClr val="4E4E4E"/>
            </a:solidFill>
            <a:prstDash val="solid"/>
            <a:round/>
            <a:headEnd len="sm" w="sm" type="none"/>
            <a:tailEnd len="med" w="med" type="triangle"/>
          </a:ln>
        </p:spPr>
      </p:cxnSp>
      <p:cxnSp>
        <p:nvCxnSpPr>
          <p:cNvPr id="587" name="Google Shape;587;p60"/>
          <p:cNvCxnSpPr>
            <a:stCxn id="584" idx="4"/>
          </p:cNvCxnSpPr>
          <p:nvPr/>
        </p:nvCxnSpPr>
        <p:spPr>
          <a:xfrm flipH="1" rot="10800000">
            <a:off x="5728556" y="4412507"/>
            <a:ext cx="735900" cy="815700"/>
          </a:xfrm>
          <a:prstGeom prst="bentConnector2">
            <a:avLst/>
          </a:prstGeom>
          <a:noFill/>
          <a:ln cap="flat" cmpd="sng" w="28575">
            <a:solidFill>
              <a:srgbClr val="4E4E4E"/>
            </a:solidFill>
            <a:prstDash val="solid"/>
            <a:round/>
            <a:headEnd len="sm" w="sm" type="none"/>
            <a:tailEnd len="sm" w="sm" type="none"/>
          </a:ln>
        </p:spPr>
      </p:cxnSp>
      <p:sp>
        <p:nvSpPr>
          <p:cNvPr id="588" name="Google Shape;588;p60"/>
          <p:cNvSpPr txBox="1"/>
          <p:nvPr>
            <p:ph idx="4294967295" type="sldNum"/>
          </p:nvPr>
        </p:nvSpPr>
        <p:spPr>
          <a:xfrm>
            <a:off x="991870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6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Can change a Pending deduction to Approved for Credit</a:t>
            </a:r>
            <a:endParaRPr/>
          </a:p>
          <a:p>
            <a:pPr indent="-285750" lvl="1" marL="742950" rtl="0" algn="l">
              <a:lnSpc>
                <a:spcPct val="100000"/>
              </a:lnSpc>
              <a:spcBef>
                <a:spcPts val="480"/>
              </a:spcBef>
              <a:spcAft>
                <a:spcPts val="0"/>
              </a:spcAft>
              <a:buSzPts val="2400"/>
              <a:buChar char="-"/>
            </a:pPr>
            <a:r>
              <a:rPr lang="en-US" sz="2000"/>
              <a:t>No accounting impact</a:t>
            </a:r>
            <a:endParaRPr/>
          </a:p>
          <a:p>
            <a:pPr indent="-342900" lvl="0" marL="342900" rtl="0" algn="l">
              <a:lnSpc>
                <a:spcPct val="100000"/>
              </a:lnSpc>
              <a:spcBef>
                <a:spcPts val="2400"/>
              </a:spcBef>
              <a:spcAft>
                <a:spcPts val="0"/>
              </a:spcAft>
              <a:buSzPts val="2800"/>
              <a:buChar char="•"/>
            </a:pPr>
            <a:r>
              <a:rPr lang="en-US" sz="2400"/>
              <a:t>Manually create credit note for deduction </a:t>
            </a:r>
            <a:endParaRPr/>
          </a:p>
          <a:p>
            <a:pPr indent="-342900" lvl="0" marL="342900" rtl="0" algn="l">
              <a:lnSpc>
                <a:spcPct val="100000"/>
              </a:lnSpc>
              <a:spcBef>
                <a:spcPts val="2400"/>
              </a:spcBef>
              <a:spcAft>
                <a:spcPts val="0"/>
              </a:spcAft>
              <a:buSzPts val="2800"/>
              <a:buChar char="•"/>
            </a:pPr>
            <a:r>
              <a:rPr lang="en-US" sz="2400"/>
              <a:t>In Open Item Adjustments, adjust credit note against deduction</a:t>
            </a:r>
            <a:endParaRPr/>
          </a:p>
          <a:p>
            <a:pPr indent="-285750" lvl="1" marL="742950" rtl="0" algn="l">
              <a:lnSpc>
                <a:spcPct val="100000"/>
              </a:lnSpc>
              <a:spcBef>
                <a:spcPts val="480"/>
              </a:spcBef>
              <a:spcAft>
                <a:spcPts val="0"/>
              </a:spcAft>
              <a:buSzPts val="2400"/>
              <a:buChar char="-"/>
            </a:pPr>
            <a:r>
              <a:rPr lang="en-US" sz="2000"/>
              <a:t>Status becomes Credited</a:t>
            </a:r>
            <a:endParaRPr/>
          </a:p>
          <a:p>
            <a:pPr indent="-109538" lvl="0" marL="287338" rtl="0" algn="l">
              <a:lnSpc>
                <a:spcPct val="100000"/>
              </a:lnSpc>
              <a:spcBef>
                <a:spcPts val="0"/>
              </a:spcBef>
              <a:spcAft>
                <a:spcPts val="0"/>
              </a:spcAft>
              <a:buSzPts val="2800"/>
              <a:buNone/>
            </a:pPr>
            <a:r>
              <a:t/>
            </a:r>
            <a:endParaRPr/>
          </a:p>
        </p:txBody>
      </p:sp>
      <p:sp>
        <p:nvSpPr>
          <p:cNvPr id="594" name="Google Shape;594;p6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595" name="Google Shape;595;p6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Approving Deductions for Credit</a:t>
            </a:r>
            <a:endParaRPr/>
          </a:p>
        </p:txBody>
      </p:sp>
      <p:cxnSp>
        <p:nvCxnSpPr>
          <p:cNvPr id="596" name="Google Shape;596;p61"/>
          <p:cNvCxnSpPr>
            <a:stCxn id="597" idx="4"/>
            <a:endCxn id="598" idx="2"/>
          </p:cNvCxnSpPr>
          <p:nvPr/>
        </p:nvCxnSpPr>
        <p:spPr>
          <a:xfrm>
            <a:off x="8113285" y="5656897"/>
            <a:ext cx="450600" cy="3300"/>
          </a:xfrm>
          <a:prstGeom prst="straightConnector1">
            <a:avLst/>
          </a:prstGeom>
          <a:noFill/>
          <a:ln cap="flat" cmpd="sng" w="28575">
            <a:solidFill>
              <a:srgbClr val="4E4E4E"/>
            </a:solidFill>
            <a:prstDash val="solid"/>
            <a:round/>
            <a:headEnd len="sm" w="sm" type="none"/>
            <a:tailEnd len="med" w="med" type="triangle"/>
          </a:ln>
        </p:spPr>
      </p:cxnSp>
      <p:grpSp>
        <p:nvGrpSpPr>
          <p:cNvPr id="599" name="Google Shape;599;p61"/>
          <p:cNvGrpSpPr/>
          <p:nvPr/>
        </p:nvGrpSpPr>
        <p:grpSpPr>
          <a:xfrm>
            <a:off x="4097317" y="5391058"/>
            <a:ext cx="1828800" cy="539496"/>
            <a:chOff x="2488196" y="5460506"/>
            <a:chExt cx="1371600" cy="539496"/>
          </a:xfrm>
        </p:grpSpPr>
        <p:sp>
          <p:nvSpPr>
            <p:cNvPr id="600" name="Google Shape;600;p61"/>
            <p:cNvSpPr/>
            <p:nvPr/>
          </p:nvSpPr>
          <p:spPr>
            <a:xfrm>
              <a:off x="2488196" y="5460506"/>
              <a:ext cx="1371600" cy="539496"/>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01" name="Google Shape;601;p61"/>
            <p:cNvSpPr txBox="1"/>
            <p:nvPr/>
          </p:nvSpPr>
          <p:spPr>
            <a:xfrm>
              <a:off x="2789798" y="5537041"/>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Review</a:t>
              </a:r>
              <a:endParaRPr b="0" i="0" sz="1100" u="none" cap="none" strike="noStrike">
                <a:solidFill>
                  <a:schemeClr val="lt1"/>
                </a:solidFill>
                <a:latin typeface="Arial"/>
                <a:ea typeface="Arial"/>
                <a:cs typeface="Arial"/>
                <a:sym typeface="Arial"/>
              </a:endParaRPr>
            </a:p>
          </p:txBody>
        </p:sp>
      </p:grpSp>
      <p:sp>
        <p:nvSpPr>
          <p:cNvPr id="597" name="Google Shape;597;p61"/>
          <p:cNvSpPr/>
          <p:nvPr/>
        </p:nvSpPr>
        <p:spPr>
          <a:xfrm>
            <a:off x="6666501" y="5359717"/>
            <a:ext cx="1446784"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900"/>
              <a:buFont typeface="Century Gothic"/>
              <a:buNone/>
            </a:pPr>
            <a:r>
              <a:t/>
            </a:r>
            <a:endParaRPr b="0" i="0" sz="900" u="none" cap="none" strike="noStrike">
              <a:solidFill>
                <a:schemeClr val="lt1"/>
              </a:solidFill>
              <a:latin typeface="Arial"/>
              <a:ea typeface="Arial"/>
              <a:cs typeface="Arial"/>
              <a:sym typeface="Arial"/>
            </a:endParaRPr>
          </a:p>
          <a:p>
            <a:pPr indent="0" lvl="0" marL="0" marR="0" rtl="0" algn="ctr">
              <a:lnSpc>
                <a:spcPct val="90000"/>
              </a:lnSpc>
              <a:spcBef>
                <a:spcPts val="33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a:p>
            <a:pPr indent="0" lvl="0" marL="0" marR="0" rtl="0" algn="ctr">
              <a:lnSpc>
                <a:spcPct val="90000"/>
              </a:lnSpc>
              <a:spcBef>
                <a:spcPts val="27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	</a:t>
            </a:r>
            <a:endParaRPr b="0" i="0" sz="1800" u="none" cap="none" strike="noStrike">
              <a:solidFill>
                <a:schemeClr val="dk1"/>
              </a:solidFill>
              <a:latin typeface="Century Gothic"/>
              <a:ea typeface="Century Gothic"/>
              <a:cs typeface="Century Gothic"/>
              <a:sym typeface="Century Gothic"/>
            </a:endParaRPr>
          </a:p>
        </p:txBody>
      </p:sp>
      <p:sp>
        <p:nvSpPr>
          <p:cNvPr id="602" name="Google Shape;602;p61"/>
          <p:cNvSpPr txBox="1"/>
          <p:nvPr/>
        </p:nvSpPr>
        <p:spPr>
          <a:xfrm>
            <a:off x="6779982" y="5375321"/>
            <a:ext cx="1273687" cy="54938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Manual Customer Credit Note</a:t>
            </a:r>
            <a:endParaRPr b="0" i="0" sz="1100" u="none" cap="none" strike="noStrike">
              <a:solidFill>
                <a:schemeClr val="lt1"/>
              </a:solidFill>
              <a:latin typeface="Arial"/>
              <a:ea typeface="Arial"/>
              <a:cs typeface="Arial"/>
              <a:sym typeface="Arial"/>
            </a:endParaRPr>
          </a:p>
        </p:txBody>
      </p:sp>
      <p:sp>
        <p:nvSpPr>
          <p:cNvPr id="598" name="Google Shape;598;p61"/>
          <p:cNvSpPr/>
          <p:nvPr/>
        </p:nvSpPr>
        <p:spPr>
          <a:xfrm>
            <a:off x="8563787" y="5363030"/>
            <a:ext cx="1446784"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03" name="Google Shape;603;p61"/>
          <p:cNvSpPr txBox="1"/>
          <p:nvPr/>
        </p:nvSpPr>
        <p:spPr>
          <a:xfrm>
            <a:off x="8680073" y="5409202"/>
            <a:ext cx="1273687" cy="3969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Manual Open Item Adjustment</a:t>
            </a:r>
            <a:endParaRPr b="0" i="0" sz="1100" u="none" cap="none" strike="noStrike">
              <a:solidFill>
                <a:schemeClr val="lt1"/>
              </a:solidFill>
              <a:latin typeface="Arial"/>
              <a:ea typeface="Arial"/>
              <a:cs typeface="Arial"/>
              <a:sym typeface="Arial"/>
            </a:endParaRPr>
          </a:p>
        </p:txBody>
      </p:sp>
      <p:cxnSp>
        <p:nvCxnSpPr>
          <p:cNvPr id="604" name="Google Shape;604;p61"/>
          <p:cNvCxnSpPr>
            <a:stCxn id="600" idx="3"/>
            <a:endCxn id="597" idx="2"/>
          </p:cNvCxnSpPr>
          <p:nvPr/>
        </p:nvCxnSpPr>
        <p:spPr>
          <a:xfrm flipH="1" rot="10800000">
            <a:off x="5926117" y="5656906"/>
            <a:ext cx="740400" cy="3900"/>
          </a:xfrm>
          <a:prstGeom prst="straightConnector1">
            <a:avLst/>
          </a:prstGeom>
          <a:noFill/>
          <a:ln cap="flat" cmpd="sng" w="28575">
            <a:solidFill>
              <a:srgbClr val="4E4E4E"/>
            </a:solidFill>
            <a:prstDash val="solid"/>
            <a:round/>
            <a:headEnd len="sm" w="sm" type="none"/>
            <a:tailEnd len="med" w="med" type="triangle"/>
          </a:ln>
        </p:spPr>
      </p:cxnSp>
      <p:sp>
        <p:nvSpPr>
          <p:cNvPr id="605" name="Google Shape;605;p61"/>
          <p:cNvSpPr/>
          <p:nvPr/>
        </p:nvSpPr>
        <p:spPr>
          <a:xfrm>
            <a:off x="1919641" y="5384682"/>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06" name="Google Shape;606;p61"/>
          <p:cNvSpPr txBox="1"/>
          <p:nvPr/>
        </p:nvSpPr>
        <p:spPr>
          <a:xfrm>
            <a:off x="2158443" y="5491902"/>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Pending Deduction</a:t>
            </a:r>
            <a:endParaRPr b="0" i="0" sz="1100" u="none" cap="none" strike="noStrike">
              <a:solidFill>
                <a:schemeClr val="lt1"/>
              </a:solidFill>
              <a:latin typeface="Arial"/>
              <a:ea typeface="Arial"/>
              <a:cs typeface="Arial"/>
              <a:sym typeface="Arial"/>
            </a:endParaRPr>
          </a:p>
        </p:txBody>
      </p:sp>
      <p:cxnSp>
        <p:nvCxnSpPr>
          <p:cNvPr id="607" name="Google Shape;607;p61"/>
          <p:cNvCxnSpPr/>
          <p:nvPr/>
        </p:nvCxnSpPr>
        <p:spPr>
          <a:xfrm flipH="1" rot="10800000">
            <a:off x="3379029" y="5671074"/>
            <a:ext cx="740384" cy="3909"/>
          </a:xfrm>
          <a:prstGeom prst="straightConnector1">
            <a:avLst/>
          </a:prstGeom>
          <a:noFill/>
          <a:ln cap="flat" cmpd="sng" w="28575">
            <a:solidFill>
              <a:srgbClr val="4E4E4E"/>
            </a:solidFill>
            <a:prstDash val="solid"/>
            <a:round/>
            <a:headEnd len="sm" w="sm" type="none"/>
            <a:tailEnd len="med" w="med" type="triangle"/>
          </a:ln>
        </p:spPr>
      </p:cxnSp>
      <p:sp>
        <p:nvSpPr>
          <p:cNvPr id="608" name="Google Shape;608;p61"/>
          <p:cNvSpPr txBox="1"/>
          <p:nvPr/>
        </p:nvSpPr>
        <p:spPr>
          <a:xfrm>
            <a:off x="5371895" y="5124683"/>
            <a:ext cx="1625600" cy="24468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yes</a:t>
            </a:r>
            <a:endParaRPr b="0" i="0" sz="1100" u="none" cap="none" strike="noStrike">
              <a:solidFill>
                <a:schemeClr val="dk1"/>
              </a:solidFill>
              <a:latin typeface="Tahoma"/>
              <a:ea typeface="Tahoma"/>
              <a:cs typeface="Tahoma"/>
              <a:sym typeface="Tahoma"/>
            </a:endParaRPr>
          </a:p>
        </p:txBody>
      </p:sp>
      <p:sp>
        <p:nvSpPr>
          <p:cNvPr id="609" name="Google Shape;609;p61"/>
          <p:cNvSpPr txBox="1"/>
          <p:nvPr>
            <p:ph idx="4294967295" type="sldNum"/>
          </p:nvPr>
        </p:nvSpPr>
        <p:spPr>
          <a:xfrm>
            <a:off x="991870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Font typeface="Arial"/>
              <a:buChar char="•"/>
            </a:pPr>
            <a:r>
              <a:rPr lang="en-US">
                <a:solidFill>
                  <a:srgbClr val="4E4E4E"/>
                </a:solidFill>
              </a:rPr>
              <a:t>Record deductions when a customer pays less than amount owed </a:t>
            </a:r>
            <a:endParaRPr/>
          </a:p>
          <a:p>
            <a:pPr indent="-342900" lvl="0" marL="342900" rtl="0" algn="l">
              <a:lnSpc>
                <a:spcPct val="100000"/>
              </a:lnSpc>
              <a:spcBef>
                <a:spcPts val="3000"/>
              </a:spcBef>
              <a:spcAft>
                <a:spcPts val="0"/>
              </a:spcAft>
              <a:buSzPts val="2800"/>
              <a:buFont typeface="Arial"/>
              <a:buChar char="•"/>
            </a:pPr>
            <a:r>
              <a:rPr lang="en-US">
                <a:solidFill>
                  <a:srgbClr val="4E4E4E"/>
                </a:solidFill>
              </a:rPr>
              <a:t>Reasons can include:</a:t>
            </a:r>
            <a:endParaRPr/>
          </a:p>
          <a:p>
            <a:pPr indent="-342900" lvl="1" marL="800100" rtl="0" algn="l">
              <a:lnSpc>
                <a:spcPct val="100000"/>
              </a:lnSpc>
              <a:spcBef>
                <a:spcPts val="480"/>
              </a:spcBef>
              <a:spcAft>
                <a:spcPts val="0"/>
              </a:spcAft>
              <a:buSzPts val="2400"/>
              <a:buFont typeface="Century Gothic"/>
              <a:buChar char="−"/>
            </a:pPr>
            <a:r>
              <a:rPr lang="en-US">
                <a:solidFill>
                  <a:srgbClr val="4E4E4E"/>
                </a:solidFill>
              </a:rPr>
              <a:t>Rounding differences</a:t>
            </a:r>
            <a:endParaRPr/>
          </a:p>
          <a:p>
            <a:pPr indent="-342900" lvl="1" marL="800100" rtl="0" algn="l">
              <a:lnSpc>
                <a:spcPct val="100000"/>
              </a:lnSpc>
              <a:spcBef>
                <a:spcPts val="480"/>
              </a:spcBef>
              <a:spcAft>
                <a:spcPts val="0"/>
              </a:spcAft>
              <a:buSzPts val="2400"/>
              <a:buFont typeface="Century Gothic"/>
              <a:buChar char="−"/>
            </a:pPr>
            <a:r>
              <a:rPr lang="en-US">
                <a:solidFill>
                  <a:srgbClr val="4E4E4E"/>
                </a:solidFill>
              </a:rPr>
              <a:t>Quality issues</a:t>
            </a:r>
            <a:endParaRPr/>
          </a:p>
          <a:p>
            <a:pPr indent="-342900" lvl="1" marL="800100" rtl="0" algn="l">
              <a:lnSpc>
                <a:spcPct val="100000"/>
              </a:lnSpc>
              <a:spcBef>
                <a:spcPts val="480"/>
              </a:spcBef>
              <a:spcAft>
                <a:spcPts val="0"/>
              </a:spcAft>
              <a:buSzPts val="2400"/>
              <a:buFont typeface="Century Gothic"/>
              <a:buChar char="−"/>
            </a:pPr>
            <a:r>
              <a:rPr lang="en-US">
                <a:solidFill>
                  <a:srgbClr val="4E4E4E"/>
                </a:solidFill>
              </a:rPr>
              <a:t>Improper packaging</a:t>
            </a:r>
            <a:endParaRPr/>
          </a:p>
          <a:p>
            <a:pPr indent="-342900" lvl="1" marL="800100" rtl="0" algn="l">
              <a:lnSpc>
                <a:spcPct val="100000"/>
              </a:lnSpc>
              <a:spcBef>
                <a:spcPts val="480"/>
              </a:spcBef>
              <a:spcAft>
                <a:spcPts val="0"/>
              </a:spcAft>
              <a:buSzPts val="2400"/>
              <a:buFont typeface="Century Gothic"/>
              <a:buChar char="−"/>
            </a:pPr>
            <a:r>
              <a:rPr lang="en-US">
                <a:solidFill>
                  <a:srgbClr val="4E4E4E"/>
                </a:solidFill>
              </a:rPr>
              <a:t>Spoiled goods</a:t>
            </a:r>
            <a:endParaRPr/>
          </a:p>
          <a:p>
            <a:pPr indent="-342900" lvl="1" marL="800100" rtl="0" algn="l">
              <a:lnSpc>
                <a:spcPct val="100000"/>
              </a:lnSpc>
              <a:spcBef>
                <a:spcPts val="480"/>
              </a:spcBef>
              <a:spcAft>
                <a:spcPts val="0"/>
              </a:spcAft>
              <a:buSzPts val="2400"/>
              <a:buFont typeface="Century Gothic"/>
              <a:buChar char="−"/>
            </a:pPr>
            <a:r>
              <a:rPr lang="en-US">
                <a:solidFill>
                  <a:srgbClr val="4E4E4E"/>
                </a:solidFill>
              </a:rPr>
              <a:t>Perceived entitlements based on commercial agreements</a:t>
            </a:r>
            <a:endParaRPr/>
          </a:p>
          <a:p>
            <a:pPr indent="-109538" lvl="0" marL="287338" rtl="0" algn="l">
              <a:lnSpc>
                <a:spcPct val="100000"/>
              </a:lnSpc>
              <a:spcBef>
                <a:spcPts val="0"/>
              </a:spcBef>
              <a:spcAft>
                <a:spcPts val="0"/>
              </a:spcAft>
              <a:buSzPts val="2800"/>
              <a:buNone/>
            </a:pPr>
            <a:r>
              <a:t/>
            </a:r>
            <a:endParaRPr/>
          </a:p>
        </p:txBody>
      </p:sp>
      <p:sp>
        <p:nvSpPr>
          <p:cNvPr id="274" name="Google Shape;274;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Business Requirement</a:t>
            </a:r>
            <a:endParaRPr/>
          </a:p>
        </p:txBody>
      </p:sp>
      <p:sp>
        <p:nvSpPr>
          <p:cNvPr id="275" name="Google Shape;275;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276" name="Google Shape;276;p35"/>
          <p:cNvSpPr txBox="1"/>
          <p:nvPr>
            <p:ph idx="4294967295" type="sldNum"/>
          </p:nvPr>
        </p:nvSpPr>
        <p:spPr>
          <a:xfrm>
            <a:off x="991870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6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Can change the status of a Pending or Approved for Credit line to Rejected</a:t>
            </a:r>
            <a:endParaRPr/>
          </a:p>
          <a:p>
            <a:pPr indent="-342900" lvl="0" marL="342900" rtl="0" algn="l">
              <a:lnSpc>
                <a:spcPct val="100000"/>
              </a:lnSpc>
              <a:spcBef>
                <a:spcPts val="2400"/>
              </a:spcBef>
              <a:spcAft>
                <a:spcPts val="0"/>
              </a:spcAft>
              <a:buSzPts val="2800"/>
              <a:buChar char="•"/>
            </a:pPr>
            <a:r>
              <a:rPr lang="en-US" sz="2400"/>
              <a:t>Total remaining balance of deduction must have status Rejected </a:t>
            </a:r>
            <a:endParaRPr/>
          </a:p>
          <a:p>
            <a:pPr indent="-342900" lvl="0" marL="342900" rtl="0" algn="l">
              <a:lnSpc>
                <a:spcPct val="100000"/>
              </a:lnSpc>
              <a:spcBef>
                <a:spcPts val="2400"/>
              </a:spcBef>
              <a:spcAft>
                <a:spcPts val="0"/>
              </a:spcAft>
              <a:buSzPts val="2800"/>
              <a:buChar char="•"/>
            </a:pPr>
            <a:r>
              <a:rPr lang="en-US" sz="2400"/>
              <a:t>Deduction becomes a due item on the customer’s account</a:t>
            </a:r>
            <a:endParaRPr/>
          </a:p>
          <a:p>
            <a:pPr indent="-285750" lvl="1" marL="742950" rtl="0" algn="l">
              <a:lnSpc>
                <a:spcPct val="100000"/>
              </a:lnSpc>
              <a:spcBef>
                <a:spcPts val="480"/>
              </a:spcBef>
              <a:spcAft>
                <a:spcPts val="0"/>
              </a:spcAft>
              <a:buSzPts val="2400"/>
              <a:buChar char="-"/>
            </a:pPr>
            <a:r>
              <a:rPr lang="en-US" sz="2000"/>
              <a:t>Treated as a normal customer invoice</a:t>
            </a:r>
            <a:endParaRPr/>
          </a:p>
          <a:p>
            <a:pPr indent="-109538" lvl="0" marL="287338" rtl="0" algn="l">
              <a:lnSpc>
                <a:spcPct val="100000"/>
              </a:lnSpc>
              <a:spcBef>
                <a:spcPts val="0"/>
              </a:spcBef>
              <a:spcAft>
                <a:spcPts val="0"/>
              </a:spcAft>
              <a:buSzPts val="2800"/>
              <a:buNone/>
            </a:pPr>
            <a:r>
              <a:t/>
            </a:r>
            <a:endParaRPr/>
          </a:p>
        </p:txBody>
      </p:sp>
      <p:sp>
        <p:nvSpPr>
          <p:cNvPr id="615" name="Google Shape;615;p6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616" name="Google Shape;616;p6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Rejecting Deductions</a:t>
            </a:r>
            <a:endParaRPr/>
          </a:p>
        </p:txBody>
      </p:sp>
      <p:sp>
        <p:nvSpPr>
          <p:cNvPr id="617" name="Google Shape;617;p62"/>
          <p:cNvSpPr/>
          <p:nvPr/>
        </p:nvSpPr>
        <p:spPr>
          <a:xfrm>
            <a:off x="1919641" y="4916849"/>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18" name="Google Shape;618;p62"/>
          <p:cNvSpPr txBox="1"/>
          <p:nvPr/>
        </p:nvSpPr>
        <p:spPr>
          <a:xfrm>
            <a:off x="2158443" y="5024069"/>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Pending Deduction</a:t>
            </a:r>
            <a:endParaRPr b="0" i="0" sz="1100" u="none" cap="none" strike="noStrike">
              <a:solidFill>
                <a:schemeClr val="lt1"/>
              </a:solidFill>
              <a:latin typeface="Arial"/>
              <a:ea typeface="Arial"/>
              <a:cs typeface="Arial"/>
              <a:sym typeface="Arial"/>
            </a:endParaRPr>
          </a:p>
        </p:txBody>
      </p:sp>
      <p:grpSp>
        <p:nvGrpSpPr>
          <p:cNvPr id="619" name="Google Shape;619;p62"/>
          <p:cNvGrpSpPr/>
          <p:nvPr/>
        </p:nvGrpSpPr>
        <p:grpSpPr>
          <a:xfrm>
            <a:off x="4097317" y="4923225"/>
            <a:ext cx="1828800" cy="539496"/>
            <a:chOff x="2488196" y="5460506"/>
            <a:chExt cx="1371600" cy="539496"/>
          </a:xfrm>
        </p:grpSpPr>
        <p:sp>
          <p:nvSpPr>
            <p:cNvPr id="620" name="Google Shape;620;p62"/>
            <p:cNvSpPr/>
            <p:nvPr/>
          </p:nvSpPr>
          <p:spPr>
            <a:xfrm>
              <a:off x="2488196" y="5460506"/>
              <a:ext cx="1371600" cy="539496"/>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21" name="Google Shape;621;p62"/>
            <p:cNvSpPr txBox="1"/>
            <p:nvPr/>
          </p:nvSpPr>
          <p:spPr>
            <a:xfrm>
              <a:off x="2789798" y="5537041"/>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Review</a:t>
              </a:r>
              <a:endParaRPr b="0" i="0" sz="1100" u="none" cap="none" strike="noStrike">
                <a:solidFill>
                  <a:schemeClr val="lt1"/>
                </a:solidFill>
                <a:latin typeface="Arial"/>
                <a:ea typeface="Arial"/>
                <a:cs typeface="Arial"/>
                <a:sym typeface="Arial"/>
              </a:endParaRPr>
            </a:p>
          </p:txBody>
        </p:sp>
      </p:grpSp>
      <p:cxnSp>
        <p:nvCxnSpPr>
          <p:cNvPr id="622" name="Google Shape;622;p62"/>
          <p:cNvCxnSpPr/>
          <p:nvPr/>
        </p:nvCxnSpPr>
        <p:spPr>
          <a:xfrm flipH="1" rot="10800000">
            <a:off x="3379029" y="5203241"/>
            <a:ext cx="740384" cy="3909"/>
          </a:xfrm>
          <a:prstGeom prst="straightConnector1">
            <a:avLst/>
          </a:prstGeom>
          <a:noFill/>
          <a:ln cap="flat" cmpd="sng" w="28575">
            <a:solidFill>
              <a:srgbClr val="4E4E4E"/>
            </a:solidFill>
            <a:prstDash val="solid"/>
            <a:round/>
            <a:headEnd len="sm" w="sm" type="none"/>
            <a:tailEnd len="med" w="med" type="triangle"/>
          </a:ln>
        </p:spPr>
      </p:cxnSp>
      <p:sp>
        <p:nvSpPr>
          <p:cNvPr id="623" name="Google Shape;623;p62"/>
          <p:cNvSpPr/>
          <p:nvPr/>
        </p:nvSpPr>
        <p:spPr>
          <a:xfrm>
            <a:off x="7277097" y="4895230"/>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a:p>
            <a:pPr indent="0" lvl="0" marL="0" marR="0" rtl="0" algn="ctr">
              <a:lnSpc>
                <a:spcPct val="90000"/>
              </a:lnSpc>
              <a:spcBef>
                <a:spcPts val="33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24" name="Google Shape;624;p62"/>
          <p:cNvSpPr txBox="1"/>
          <p:nvPr/>
        </p:nvSpPr>
        <p:spPr>
          <a:xfrm>
            <a:off x="7465472" y="4981262"/>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Rejected Deduction</a:t>
            </a:r>
            <a:endParaRPr b="0" i="0" sz="1100" u="none" cap="none" strike="noStrike">
              <a:solidFill>
                <a:schemeClr val="lt1"/>
              </a:solidFill>
              <a:latin typeface="Arial"/>
              <a:ea typeface="Arial"/>
              <a:cs typeface="Arial"/>
              <a:sym typeface="Arial"/>
            </a:endParaRPr>
          </a:p>
        </p:txBody>
      </p:sp>
      <p:cxnSp>
        <p:nvCxnSpPr>
          <p:cNvPr id="625" name="Google Shape;625;p62"/>
          <p:cNvCxnSpPr>
            <a:stCxn id="620" idx="3"/>
            <a:endCxn id="623" idx="2"/>
          </p:cNvCxnSpPr>
          <p:nvPr/>
        </p:nvCxnSpPr>
        <p:spPr>
          <a:xfrm flipH="1" rot="10800000">
            <a:off x="5926117" y="5192373"/>
            <a:ext cx="1350900" cy="600"/>
          </a:xfrm>
          <a:prstGeom prst="straightConnector1">
            <a:avLst/>
          </a:prstGeom>
          <a:noFill/>
          <a:ln cap="flat" cmpd="sng" w="28575">
            <a:solidFill>
              <a:srgbClr val="4E4E4E"/>
            </a:solidFill>
            <a:prstDash val="solid"/>
            <a:round/>
            <a:headEnd len="sm" w="sm" type="none"/>
            <a:tailEnd len="med" w="med" type="triangle"/>
          </a:ln>
        </p:spPr>
      </p:cxnSp>
      <p:sp>
        <p:nvSpPr>
          <p:cNvPr id="626" name="Google Shape;626;p62"/>
          <p:cNvSpPr txBox="1"/>
          <p:nvPr/>
        </p:nvSpPr>
        <p:spPr>
          <a:xfrm>
            <a:off x="5825552" y="4752543"/>
            <a:ext cx="16256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no</a:t>
            </a:r>
            <a:endParaRPr b="0" i="0" sz="1100" u="none" cap="none" strike="noStrike">
              <a:solidFill>
                <a:schemeClr val="dk1"/>
              </a:solidFill>
              <a:latin typeface="Tahoma"/>
              <a:ea typeface="Tahoma"/>
              <a:cs typeface="Tahoma"/>
              <a:sym typeface="Tahoma"/>
            </a:endParaRPr>
          </a:p>
        </p:txBody>
      </p:sp>
      <p:sp>
        <p:nvSpPr>
          <p:cNvPr id="627" name="Google Shape;627;p62"/>
          <p:cNvSpPr/>
          <p:nvPr/>
        </p:nvSpPr>
        <p:spPr>
          <a:xfrm>
            <a:off x="4277708" y="5717836"/>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628" name="Google Shape;628;p62"/>
          <p:cNvSpPr txBox="1"/>
          <p:nvPr/>
        </p:nvSpPr>
        <p:spPr>
          <a:xfrm>
            <a:off x="4403096" y="5761262"/>
            <a:ext cx="1152128" cy="54938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Approved for Credit Deduction</a:t>
            </a:r>
            <a:endParaRPr b="0" i="0" sz="1100" u="none" cap="none" strike="noStrike">
              <a:solidFill>
                <a:schemeClr val="lt1"/>
              </a:solidFill>
              <a:latin typeface="Arial"/>
              <a:ea typeface="Arial"/>
              <a:cs typeface="Arial"/>
              <a:sym typeface="Arial"/>
            </a:endParaRPr>
          </a:p>
        </p:txBody>
      </p:sp>
      <p:cxnSp>
        <p:nvCxnSpPr>
          <p:cNvPr id="629" name="Google Shape;629;p62"/>
          <p:cNvCxnSpPr>
            <a:stCxn id="620" idx="2"/>
            <a:endCxn id="627" idx="1"/>
          </p:cNvCxnSpPr>
          <p:nvPr/>
        </p:nvCxnSpPr>
        <p:spPr>
          <a:xfrm flipH="1">
            <a:off x="5003017" y="5462721"/>
            <a:ext cx="8700" cy="255000"/>
          </a:xfrm>
          <a:prstGeom prst="straightConnector1">
            <a:avLst/>
          </a:prstGeom>
          <a:noFill/>
          <a:ln cap="flat" cmpd="sng" w="28575">
            <a:solidFill>
              <a:srgbClr val="4E4E4E"/>
            </a:solidFill>
            <a:prstDash val="solid"/>
            <a:round/>
            <a:headEnd len="sm" w="sm" type="none"/>
            <a:tailEnd len="med" w="med" type="triangle"/>
          </a:ln>
        </p:spPr>
      </p:cxnSp>
      <p:cxnSp>
        <p:nvCxnSpPr>
          <p:cNvPr id="630" name="Google Shape;630;p62"/>
          <p:cNvCxnSpPr>
            <a:stCxn id="627" idx="4"/>
          </p:cNvCxnSpPr>
          <p:nvPr/>
        </p:nvCxnSpPr>
        <p:spPr>
          <a:xfrm flipH="1" rot="10800000">
            <a:off x="5728556" y="5199316"/>
            <a:ext cx="735900" cy="815700"/>
          </a:xfrm>
          <a:prstGeom prst="bentConnector2">
            <a:avLst/>
          </a:prstGeom>
          <a:noFill/>
          <a:ln cap="flat" cmpd="sng" w="28575">
            <a:solidFill>
              <a:srgbClr val="4E4E4E"/>
            </a:solidFill>
            <a:prstDash val="solid"/>
            <a:round/>
            <a:headEnd len="sm" w="sm" type="none"/>
            <a:tailEnd len="sm" w="sm" type="none"/>
          </a:ln>
        </p:spPr>
      </p:cxnSp>
      <p:sp>
        <p:nvSpPr>
          <p:cNvPr id="631" name="Google Shape;631;p62"/>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6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637" name="Google Shape;637;p6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638" name="Google Shape;638;p6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639" name="Google Shape;639;p63"/>
          <p:cNvPicPr preferRelativeResize="0"/>
          <p:nvPr/>
        </p:nvPicPr>
        <p:blipFill rotWithShape="1">
          <a:blip r:embed="rId3">
            <a:alphaModFix/>
          </a:blip>
          <a:srcRect b="0" l="0" r="0" t="0"/>
          <a:stretch/>
        </p:blipFill>
        <p:spPr>
          <a:xfrm>
            <a:off x="419111" y="1562091"/>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6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Font typeface="Arial"/>
              <a:buChar char="•"/>
            </a:pPr>
            <a:r>
              <a:rPr lang="en-US">
                <a:solidFill>
                  <a:srgbClr val="4E4E4E"/>
                </a:solidFill>
              </a:rPr>
              <a:t>Reports that include pending deduction open items</a:t>
            </a:r>
            <a:endParaRPr/>
          </a:p>
          <a:p>
            <a:pPr indent="-342900" lvl="1" marL="800100" rtl="0" algn="l">
              <a:lnSpc>
                <a:spcPct val="100000"/>
              </a:lnSpc>
              <a:spcBef>
                <a:spcPts val="1800"/>
              </a:spcBef>
              <a:spcAft>
                <a:spcPts val="0"/>
              </a:spcAft>
              <a:buSzPts val="2800"/>
              <a:buFont typeface="Century Gothic"/>
              <a:buChar char="−"/>
            </a:pPr>
            <a:r>
              <a:rPr lang="en-US" sz="2800">
                <a:solidFill>
                  <a:srgbClr val="4E4E4E"/>
                </a:solidFill>
              </a:rPr>
              <a:t>Customer Aging reports</a:t>
            </a:r>
            <a:endParaRPr/>
          </a:p>
          <a:p>
            <a:pPr indent="-342900" lvl="1" marL="800100" rtl="0" algn="l">
              <a:lnSpc>
                <a:spcPct val="100000"/>
              </a:lnSpc>
              <a:spcBef>
                <a:spcPts val="1800"/>
              </a:spcBef>
              <a:spcAft>
                <a:spcPts val="0"/>
              </a:spcAft>
              <a:buSzPts val="2800"/>
              <a:buFont typeface="Century Gothic"/>
              <a:buChar char="−"/>
            </a:pPr>
            <a:r>
              <a:rPr lang="en-US" sz="2800">
                <a:solidFill>
                  <a:srgbClr val="4E4E4E"/>
                </a:solidFill>
              </a:rPr>
              <a:t>Customer Reminder Letters</a:t>
            </a:r>
            <a:endParaRPr/>
          </a:p>
          <a:p>
            <a:pPr indent="-342900" lvl="1" marL="800100" rtl="0" algn="l">
              <a:lnSpc>
                <a:spcPct val="100000"/>
              </a:lnSpc>
              <a:spcBef>
                <a:spcPts val="1800"/>
              </a:spcBef>
              <a:spcAft>
                <a:spcPts val="0"/>
              </a:spcAft>
              <a:buSzPts val="2800"/>
              <a:buFont typeface="Century Gothic"/>
              <a:buChar char="−"/>
            </a:pPr>
            <a:r>
              <a:rPr lang="en-US" sz="2800">
                <a:solidFill>
                  <a:srgbClr val="4E4E4E"/>
                </a:solidFill>
              </a:rPr>
              <a:t>Customer Statements of Account</a:t>
            </a:r>
            <a:endParaRPr/>
          </a:p>
          <a:p>
            <a:pPr indent="-342900" lvl="1" marL="800100" rtl="0" algn="l">
              <a:lnSpc>
                <a:spcPct val="100000"/>
              </a:lnSpc>
              <a:spcBef>
                <a:spcPts val="1800"/>
              </a:spcBef>
              <a:spcAft>
                <a:spcPts val="0"/>
              </a:spcAft>
              <a:buSzPts val="2800"/>
              <a:buFont typeface="Century Gothic"/>
              <a:buChar char="−"/>
            </a:pPr>
            <a:r>
              <a:rPr lang="en-US" sz="2800">
                <a:solidFill>
                  <a:srgbClr val="4E4E4E"/>
                </a:solidFill>
              </a:rPr>
              <a:t>Customer Open Items reports</a:t>
            </a:r>
            <a:endParaRPr/>
          </a:p>
          <a:p>
            <a:pPr indent="-109538" lvl="0" marL="287338" rtl="0" algn="l">
              <a:lnSpc>
                <a:spcPct val="100000"/>
              </a:lnSpc>
              <a:spcBef>
                <a:spcPts val="0"/>
              </a:spcBef>
              <a:spcAft>
                <a:spcPts val="0"/>
              </a:spcAft>
              <a:buSzPts val="2800"/>
              <a:buNone/>
            </a:pPr>
            <a:r>
              <a:t/>
            </a:r>
            <a:endParaRPr/>
          </a:p>
        </p:txBody>
      </p:sp>
      <p:sp>
        <p:nvSpPr>
          <p:cNvPr id="645" name="Google Shape;645;p6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646" name="Google Shape;646;p6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solidFill>
                  <a:schemeClr val="dk1"/>
                </a:solidFill>
              </a:rPr>
              <a:t>Deduction Information in Reports</a:t>
            </a:r>
            <a:br>
              <a:rPr lang="en-US">
                <a:solidFill>
                  <a:schemeClr val="dk1"/>
                </a:solidFill>
              </a:rPr>
            </a:br>
            <a:endParaRPr>
              <a:solidFill>
                <a:schemeClr val="dk1"/>
              </a:solidFill>
            </a:endParaRPr>
          </a:p>
        </p:txBody>
      </p:sp>
      <p:sp>
        <p:nvSpPr>
          <p:cNvPr id="647" name="Google Shape;647;p64"/>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6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Activity Dashboard</a:t>
            </a:r>
            <a:endParaRPr/>
          </a:p>
        </p:txBody>
      </p:sp>
      <p:sp>
        <p:nvSpPr>
          <p:cNvPr id="654" name="Google Shape;654;p6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655" name="Google Shape;655;p6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656" name="Google Shape;656;p65"/>
          <p:cNvPicPr preferRelativeResize="0"/>
          <p:nvPr/>
        </p:nvPicPr>
        <p:blipFill rotWithShape="1">
          <a:blip r:embed="rId3">
            <a:alphaModFix/>
          </a:blip>
          <a:srcRect b="0" l="0" r="4305" t="0"/>
          <a:stretch/>
        </p:blipFill>
        <p:spPr>
          <a:xfrm>
            <a:off x="361950" y="1763625"/>
            <a:ext cx="11277600" cy="2733850"/>
          </a:xfrm>
          <a:prstGeom prst="rect">
            <a:avLst/>
          </a:prstGeom>
          <a:noFill/>
          <a:ln cap="flat" cmpd="sng" w="9525">
            <a:solidFill>
              <a:srgbClr val="1B314F"/>
            </a:solidFill>
            <a:prstDash val="solid"/>
            <a:round/>
            <a:headEnd len="sm" w="sm" type="none"/>
            <a:tailEnd len="sm" w="sm" type="none"/>
          </a:ln>
        </p:spPr>
      </p:pic>
      <p:sp>
        <p:nvSpPr>
          <p:cNvPr id="657" name="Google Shape;657;p65"/>
          <p:cNvSpPr txBox="1"/>
          <p:nvPr/>
        </p:nvSpPr>
        <p:spPr>
          <a:xfrm>
            <a:off x="381000" y="4883996"/>
            <a:ext cx="10871200" cy="7164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View deduction status on Invoices panel and Activities panel</a:t>
            </a:r>
            <a:endParaRPr b="0" i="0" sz="2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6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Standard deductions</a:t>
            </a:r>
            <a:endParaRPr/>
          </a:p>
          <a:p>
            <a:pPr indent="-285750" lvl="1" marL="742950" rtl="0" algn="l">
              <a:lnSpc>
                <a:spcPct val="100000"/>
              </a:lnSpc>
              <a:spcBef>
                <a:spcPts val="1200"/>
              </a:spcBef>
              <a:spcAft>
                <a:spcPts val="0"/>
              </a:spcAft>
              <a:buSzPts val="2400"/>
              <a:buChar char="-"/>
            </a:pPr>
            <a:r>
              <a:rPr lang="en-US"/>
              <a:t>Processed entirely in the Financials module</a:t>
            </a:r>
            <a:endParaRPr/>
          </a:p>
          <a:p>
            <a:pPr indent="-342900" lvl="0" marL="342900" rtl="0" algn="l">
              <a:lnSpc>
                <a:spcPct val="100000"/>
              </a:lnSpc>
              <a:spcBef>
                <a:spcPts val="2400"/>
              </a:spcBef>
              <a:spcAft>
                <a:spcPts val="0"/>
              </a:spcAft>
              <a:buSzPts val="2800"/>
              <a:buChar char="•"/>
            </a:pPr>
            <a:r>
              <a:rPr lang="en-US"/>
              <a:t>Promotional deductions. Agreements with customers to:</a:t>
            </a:r>
            <a:endParaRPr/>
          </a:p>
          <a:p>
            <a:pPr indent="-285750" lvl="1" marL="742950" rtl="0" algn="l">
              <a:lnSpc>
                <a:spcPct val="100000"/>
              </a:lnSpc>
              <a:spcBef>
                <a:spcPts val="1200"/>
              </a:spcBef>
              <a:spcAft>
                <a:spcPts val="0"/>
              </a:spcAft>
              <a:buSzPts val="2400"/>
              <a:buChar char="-"/>
            </a:pPr>
            <a:r>
              <a:rPr lang="en-US"/>
              <a:t>Provide discounts for a specified period</a:t>
            </a:r>
            <a:endParaRPr/>
          </a:p>
          <a:p>
            <a:pPr indent="-285750" lvl="1" marL="742950" rtl="0" algn="l">
              <a:lnSpc>
                <a:spcPct val="100000"/>
              </a:lnSpc>
              <a:spcBef>
                <a:spcPts val="1200"/>
              </a:spcBef>
              <a:spcAft>
                <a:spcPts val="0"/>
              </a:spcAft>
              <a:buSzPts val="2400"/>
              <a:buChar char="-"/>
            </a:pPr>
            <a:r>
              <a:rPr lang="en-US"/>
              <a:t>Allocate funds for promotional activities</a:t>
            </a:r>
            <a:endParaRPr/>
          </a:p>
          <a:p>
            <a:pPr indent="-285750" lvl="1" marL="742950" rtl="0" algn="l">
              <a:lnSpc>
                <a:spcPct val="100000"/>
              </a:lnSpc>
              <a:spcBef>
                <a:spcPts val="1200"/>
              </a:spcBef>
              <a:spcAft>
                <a:spcPts val="0"/>
              </a:spcAft>
              <a:buSzPts val="2400"/>
              <a:buChar char="-"/>
            </a:pPr>
            <a:r>
              <a:rPr lang="en-US"/>
              <a:t>Offer free goods and services</a:t>
            </a:r>
            <a:endParaRPr/>
          </a:p>
          <a:p>
            <a:pPr indent="-342900" lvl="0" marL="342900" rtl="0" algn="l">
              <a:lnSpc>
                <a:spcPct val="100000"/>
              </a:lnSpc>
              <a:spcBef>
                <a:spcPts val="2400"/>
              </a:spcBef>
              <a:spcAft>
                <a:spcPts val="0"/>
              </a:spcAft>
              <a:buSzPts val="2800"/>
              <a:buChar char="•"/>
            </a:pPr>
            <a:r>
              <a:rPr lang="en-US"/>
              <a:t>Process promotional deductions in a dedicated trade promotions module</a:t>
            </a:r>
            <a:endParaRPr/>
          </a:p>
          <a:p>
            <a:pPr indent="-109538" lvl="0" marL="287338" rtl="0" algn="l">
              <a:lnSpc>
                <a:spcPct val="100000"/>
              </a:lnSpc>
              <a:spcBef>
                <a:spcPts val="0"/>
              </a:spcBef>
              <a:spcAft>
                <a:spcPts val="0"/>
              </a:spcAft>
              <a:buSzPts val="2800"/>
              <a:buNone/>
            </a:pPr>
            <a:r>
              <a:t/>
            </a:r>
            <a:endParaRPr/>
          </a:p>
        </p:txBody>
      </p:sp>
      <p:sp>
        <p:nvSpPr>
          <p:cNvPr id="282" name="Google Shape;282;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283" name="Google Shape;283;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Deduction Types</a:t>
            </a:r>
            <a:endParaRPr/>
          </a:p>
        </p:txBody>
      </p:sp>
      <p:sp>
        <p:nvSpPr>
          <p:cNvPr id="284" name="Google Shape;284;p36"/>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Business Process</a:t>
            </a:r>
            <a:endParaRPr/>
          </a:p>
        </p:txBody>
      </p:sp>
      <p:sp>
        <p:nvSpPr>
          <p:cNvPr id="291" name="Google Shape;291;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292" name="Google Shape;292;p37"/>
          <p:cNvSpPr/>
          <p:nvPr/>
        </p:nvSpPr>
        <p:spPr>
          <a:xfrm>
            <a:off x="2771495" y="1473460"/>
            <a:ext cx="1828800" cy="537882"/>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at Payment</a:t>
            </a:r>
            <a:endParaRPr b="0" i="0" sz="1800" u="none" cap="none" strike="noStrike">
              <a:solidFill>
                <a:schemeClr val="dk1"/>
              </a:solidFill>
              <a:latin typeface="Century Gothic"/>
              <a:ea typeface="Century Gothic"/>
              <a:cs typeface="Century Gothic"/>
              <a:sym typeface="Century Gothic"/>
            </a:endParaRPr>
          </a:p>
        </p:txBody>
      </p:sp>
      <p:cxnSp>
        <p:nvCxnSpPr>
          <p:cNvPr id="293" name="Google Shape;293;p37"/>
          <p:cNvCxnSpPr>
            <a:stCxn id="292" idx="2"/>
            <a:endCxn id="294" idx="1"/>
          </p:cNvCxnSpPr>
          <p:nvPr/>
        </p:nvCxnSpPr>
        <p:spPr>
          <a:xfrm>
            <a:off x="3685895" y="2011342"/>
            <a:ext cx="900" cy="417000"/>
          </a:xfrm>
          <a:prstGeom prst="straightConnector1">
            <a:avLst/>
          </a:prstGeom>
          <a:noFill/>
          <a:ln cap="flat" cmpd="sng" w="28575">
            <a:solidFill>
              <a:srgbClr val="4E4E4E"/>
            </a:solidFill>
            <a:prstDash val="solid"/>
            <a:round/>
            <a:headEnd len="sm" w="sm" type="none"/>
            <a:tailEnd len="med" w="med" type="triangle"/>
          </a:ln>
        </p:spPr>
      </p:cxnSp>
      <p:sp>
        <p:nvSpPr>
          <p:cNvPr id="295" name="Google Shape;295;p37"/>
          <p:cNvSpPr txBox="1"/>
          <p:nvPr/>
        </p:nvSpPr>
        <p:spPr>
          <a:xfrm>
            <a:off x="4374420" y="2440060"/>
            <a:ext cx="18288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Promotion = yes</a:t>
            </a:r>
            <a:endParaRPr b="0" i="0" sz="1100" u="none" cap="none" strike="noStrike">
              <a:solidFill>
                <a:schemeClr val="dk1"/>
              </a:solidFill>
              <a:latin typeface="Tahoma"/>
              <a:ea typeface="Tahoma"/>
              <a:cs typeface="Tahoma"/>
              <a:sym typeface="Tahoma"/>
            </a:endParaRPr>
          </a:p>
        </p:txBody>
      </p:sp>
      <p:sp>
        <p:nvSpPr>
          <p:cNvPr id="296" name="Google Shape;296;p37"/>
          <p:cNvSpPr/>
          <p:nvPr/>
        </p:nvSpPr>
        <p:spPr>
          <a:xfrm>
            <a:off x="6990060" y="2463741"/>
            <a:ext cx="1761565" cy="537882"/>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cxnSp>
        <p:nvCxnSpPr>
          <p:cNvPr id="297" name="Google Shape;297;p37"/>
          <p:cNvCxnSpPr>
            <a:stCxn id="296" idx="2"/>
            <a:endCxn id="298" idx="1"/>
          </p:cNvCxnSpPr>
          <p:nvPr/>
        </p:nvCxnSpPr>
        <p:spPr>
          <a:xfrm flipH="1" rot="-5400000">
            <a:off x="8085493" y="2786973"/>
            <a:ext cx="1390500" cy="1819800"/>
          </a:xfrm>
          <a:prstGeom prst="bentConnector3">
            <a:avLst>
              <a:gd fmla="val 50004" name="adj1"/>
            </a:avLst>
          </a:prstGeom>
          <a:noFill/>
          <a:ln cap="flat" cmpd="sng" w="28575">
            <a:solidFill>
              <a:srgbClr val="4E4E4E"/>
            </a:solidFill>
            <a:prstDash val="dash"/>
            <a:round/>
            <a:headEnd len="sm" w="sm" type="none"/>
            <a:tailEnd len="med" w="med" type="triangle"/>
          </a:ln>
        </p:spPr>
      </p:cxnSp>
      <p:sp>
        <p:nvSpPr>
          <p:cNvPr id="298" name="Google Shape;298;p37"/>
          <p:cNvSpPr/>
          <p:nvPr/>
        </p:nvSpPr>
        <p:spPr>
          <a:xfrm>
            <a:off x="8965164" y="4392225"/>
            <a:ext cx="1450848"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000"/>
              <a:buFont typeface="Century Gothic"/>
              <a:buNone/>
            </a:pPr>
            <a:r>
              <a:t/>
            </a:r>
            <a:endParaRPr b="0" i="0" sz="1000" u="none" cap="none" strike="noStrike">
              <a:solidFill>
                <a:schemeClr val="lt1"/>
              </a:solidFill>
              <a:latin typeface="Arial"/>
              <a:ea typeface="Arial"/>
              <a:cs typeface="Arial"/>
              <a:sym typeface="Arial"/>
            </a:endParaRPr>
          </a:p>
        </p:txBody>
      </p:sp>
      <p:sp>
        <p:nvSpPr>
          <p:cNvPr id="299" name="Google Shape;299;p37"/>
          <p:cNvSpPr txBox="1"/>
          <p:nvPr/>
        </p:nvSpPr>
        <p:spPr>
          <a:xfrm>
            <a:off x="7928708" y="3055937"/>
            <a:ext cx="19304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yes</a:t>
            </a:r>
            <a:endParaRPr b="0" i="0" sz="1100" u="none" cap="none" strike="noStrike">
              <a:solidFill>
                <a:schemeClr val="dk1"/>
              </a:solidFill>
              <a:latin typeface="Tahoma"/>
              <a:ea typeface="Tahoma"/>
              <a:cs typeface="Tahoma"/>
              <a:sym typeface="Tahoma"/>
            </a:endParaRPr>
          </a:p>
        </p:txBody>
      </p:sp>
      <p:sp>
        <p:nvSpPr>
          <p:cNvPr id="300" name="Google Shape;300;p37"/>
          <p:cNvSpPr txBox="1"/>
          <p:nvPr/>
        </p:nvSpPr>
        <p:spPr>
          <a:xfrm>
            <a:off x="8555760" y="4214767"/>
            <a:ext cx="609600" cy="24468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or</a:t>
            </a:r>
            <a:endParaRPr b="0" i="0" sz="1100" u="none" cap="none" strike="noStrike">
              <a:solidFill>
                <a:schemeClr val="dk1"/>
              </a:solidFill>
              <a:latin typeface="Tahoma"/>
              <a:ea typeface="Tahoma"/>
              <a:cs typeface="Tahoma"/>
              <a:sym typeface="Tahoma"/>
            </a:endParaRPr>
          </a:p>
        </p:txBody>
      </p:sp>
      <p:sp>
        <p:nvSpPr>
          <p:cNvPr id="301" name="Google Shape;301;p37"/>
          <p:cNvSpPr txBox="1"/>
          <p:nvPr/>
        </p:nvSpPr>
        <p:spPr>
          <a:xfrm>
            <a:off x="3666781" y="3144241"/>
            <a:ext cx="18288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Promotion = no</a:t>
            </a:r>
            <a:endParaRPr b="0" i="0" sz="1100" u="none" cap="none" strike="noStrike">
              <a:solidFill>
                <a:schemeClr val="dk1"/>
              </a:solidFill>
              <a:latin typeface="Tahoma"/>
              <a:ea typeface="Tahoma"/>
              <a:cs typeface="Tahoma"/>
              <a:sym typeface="Tahoma"/>
            </a:endParaRPr>
          </a:p>
        </p:txBody>
      </p:sp>
      <p:cxnSp>
        <p:nvCxnSpPr>
          <p:cNvPr id="302" name="Google Shape;302;p37"/>
          <p:cNvCxnSpPr>
            <a:stCxn id="303" idx="2"/>
            <a:endCxn id="304" idx="2"/>
          </p:cNvCxnSpPr>
          <p:nvPr/>
        </p:nvCxnSpPr>
        <p:spPr>
          <a:xfrm flipH="1" rot="-5400000">
            <a:off x="4271495" y="3653225"/>
            <a:ext cx="450600" cy="1621800"/>
          </a:xfrm>
          <a:prstGeom prst="bentConnector2">
            <a:avLst/>
          </a:prstGeom>
          <a:noFill/>
          <a:ln cap="flat" cmpd="sng" w="28575">
            <a:solidFill>
              <a:srgbClr val="4E4E4E"/>
            </a:solidFill>
            <a:prstDash val="solid"/>
            <a:round/>
            <a:headEnd len="sm" w="sm" type="none"/>
            <a:tailEnd len="med" w="med" type="triangle"/>
          </a:ln>
        </p:spPr>
      </p:cxnSp>
      <p:sp>
        <p:nvSpPr>
          <p:cNvPr id="305" name="Google Shape;305;p37"/>
          <p:cNvSpPr/>
          <p:nvPr/>
        </p:nvSpPr>
        <p:spPr>
          <a:xfrm>
            <a:off x="616148" y="1483321"/>
            <a:ext cx="1450848"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cxnSp>
        <p:nvCxnSpPr>
          <p:cNvPr id="306" name="Google Shape;306;p37"/>
          <p:cNvCxnSpPr>
            <a:stCxn id="305" idx="3"/>
            <a:endCxn id="307" idx="1"/>
          </p:cNvCxnSpPr>
          <p:nvPr/>
        </p:nvCxnSpPr>
        <p:spPr>
          <a:xfrm>
            <a:off x="1341572" y="2077681"/>
            <a:ext cx="0" cy="350700"/>
          </a:xfrm>
          <a:prstGeom prst="straightConnector1">
            <a:avLst/>
          </a:prstGeom>
          <a:noFill/>
          <a:ln cap="flat" cmpd="sng" w="28575">
            <a:solidFill>
              <a:srgbClr val="4E4E4E"/>
            </a:solidFill>
            <a:prstDash val="solid"/>
            <a:round/>
            <a:headEnd len="sm" w="sm" type="none"/>
            <a:tailEnd len="med" w="med" type="triangle"/>
          </a:ln>
        </p:spPr>
      </p:cxnSp>
      <p:sp>
        <p:nvSpPr>
          <p:cNvPr id="308" name="Google Shape;308;p37"/>
          <p:cNvSpPr txBox="1"/>
          <p:nvPr/>
        </p:nvSpPr>
        <p:spPr>
          <a:xfrm>
            <a:off x="3745215" y="4223732"/>
            <a:ext cx="19304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yes</a:t>
            </a:r>
            <a:endParaRPr b="0" i="0" sz="1100" u="none" cap="none" strike="noStrike">
              <a:solidFill>
                <a:schemeClr val="dk1"/>
              </a:solidFill>
              <a:latin typeface="Tahoma"/>
              <a:ea typeface="Tahoma"/>
              <a:cs typeface="Tahoma"/>
              <a:sym typeface="Tahoma"/>
            </a:endParaRPr>
          </a:p>
        </p:txBody>
      </p:sp>
      <p:sp>
        <p:nvSpPr>
          <p:cNvPr id="309" name="Google Shape;309;p37"/>
          <p:cNvSpPr/>
          <p:nvPr/>
        </p:nvSpPr>
        <p:spPr>
          <a:xfrm>
            <a:off x="5340679" y="5561145"/>
            <a:ext cx="1446784"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900"/>
              <a:buFont typeface="Century Gothic"/>
              <a:buNone/>
            </a:pPr>
            <a:r>
              <a:t/>
            </a:r>
            <a:endParaRPr b="0" i="0" sz="900" u="none" cap="none" strike="noStrike">
              <a:solidFill>
                <a:schemeClr val="lt1"/>
              </a:solidFill>
              <a:latin typeface="Arial"/>
              <a:ea typeface="Arial"/>
              <a:cs typeface="Arial"/>
              <a:sym typeface="Arial"/>
            </a:endParaRPr>
          </a:p>
          <a:p>
            <a:pPr indent="0" lvl="0" marL="0" marR="0" rtl="0" algn="ctr">
              <a:lnSpc>
                <a:spcPct val="90000"/>
              </a:lnSpc>
              <a:spcBef>
                <a:spcPts val="33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a:p>
            <a:pPr indent="0" lvl="0" marL="0" marR="0" rtl="0" algn="ctr">
              <a:lnSpc>
                <a:spcPct val="90000"/>
              </a:lnSpc>
              <a:spcBef>
                <a:spcPts val="27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	</a:t>
            </a:r>
            <a:endParaRPr b="0" i="0" sz="1800" u="none" cap="none" strike="noStrike">
              <a:solidFill>
                <a:schemeClr val="dk1"/>
              </a:solidFill>
              <a:latin typeface="Century Gothic"/>
              <a:ea typeface="Century Gothic"/>
              <a:cs typeface="Century Gothic"/>
              <a:sym typeface="Century Gothic"/>
            </a:endParaRPr>
          </a:p>
        </p:txBody>
      </p:sp>
      <p:cxnSp>
        <p:nvCxnSpPr>
          <p:cNvPr id="310" name="Google Shape;310;p37"/>
          <p:cNvCxnSpPr>
            <a:stCxn id="303" idx="2"/>
            <a:endCxn id="309" idx="2"/>
          </p:cNvCxnSpPr>
          <p:nvPr/>
        </p:nvCxnSpPr>
        <p:spPr>
          <a:xfrm flipH="1" rot="-5400000">
            <a:off x="3703595" y="4221125"/>
            <a:ext cx="1619400" cy="1654800"/>
          </a:xfrm>
          <a:prstGeom prst="bentConnector2">
            <a:avLst/>
          </a:prstGeom>
          <a:noFill/>
          <a:ln cap="flat" cmpd="sng" w="28575">
            <a:solidFill>
              <a:srgbClr val="4E4E4E"/>
            </a:solidFill>
            <a:prstDash val="solid"/>
            <a:round/>
            <a:headEnd len="sm" w="sm" type="none"/>
            <a:tailEnd len="med" w="med" type="triangle"/>
          </a:ln>
        </p:spPr>
      </p:cxnSp>
      <p:sp>
        <p:nvSpPr>
          <p:cNvPr id="311" name="Google Shape;311;p37"/>
          <p:cNvSpPr txBox="1"/>
          <p:nvPr/>
        </p:nvSpPr>
        <p:spPr>
          <a:xfrm>
            <a:off x="3739251" y="5126193"/>
            <a:ext cx="6096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OR</a:t>
            </a:r>
            <a:endParaRPr b="0" i="0" sz="1100" u="none" cap="none" strike="noStrike">
              <a:solidFill>
                <a:schemeClr val="dk1"/>
              </a:solidFill>
              <a:latin typeface="Tahoma"/>
              <a:ea typeface="Tahoma"/>
              <a:cs typeface="Tahoma"/>
              <a:sym typeface="Tahoma"/>
            </a:endParaRPr>
          </a:p>
        </p:txBody>
      </p:sp>
      <p:cxnSp>
        <p:nvCxnSpPr>
          <p:cNvPr id="312" name="Google Shape;312;p37"/>
          <p:cNvCxnSpPr>
            <a:stCxn id="294" idx="3"/>
            <a:endCxn id="303" idx="0"/>
          </p:cNvCxnSpPr>
          <p:nvPr/>
        </p:nvCxnSpPr>
        <p:spPr>
          <a:xfrm flipH="1">
            <a:off x="3685860" y="3022600"/>
            <a:ext cx="900" cy="676800"/>
          </a:xfrm>
          <a:prstGeom prst="straightConnector1">
            <a:avLst/>
          </a:prstGeom>
          <a:noFill/>
          <a:ln cap="flat" cmpd="sng" w="28575">
            <a:solidFill>
              <a:srgbClr val="4E4E4E"/>
            </a:solidFill>
            <a:prstDash val="solid"/>
            <a:round/>
            <a:headEnd len="sm" w="sm" type="none"/>
            <a:tailEnd len="med" w="med" type="triangle"/>
          </a:ln>
        </p:spPr>
      </p:cxnSp>
      <p:cxnSp>
        <p:nvCxnSpPr>
          <p:cNvPr id="313" name="Google Shape;313;p37"/>
          <p:cNvCxnSpPr>
            <a:stCxn id="303" idx="1"/>
            <a:endCxn id="314" idx="1"/>
          </p:cNvCxnSpPr>
          <p:nvPr/>
        </p:nvCxnSpPr>
        <p:spPr>
          <a:xfrm flipH="1">
            <a:off x="1431395" y="3969077"/>
            <a:ext cx="1340100" cy="404700"/>
          </a:xfrm>
          <a:prstGeom prst="bentConnector2">
            <a:avLst/>
          </a:prstGeom>
          <a:noFill/>
          <a:ln cap="flat" cmpd="sng" w="28575">
            <a:solidFill>
              <a:srgbClr val="4E4E4E"/>
            </a:solidFill>
            <a:prstDash val="solid"/>
            <a:round/>
            <a:headEnd len="sm" w="sm" type="none"/>
            <a:tailEnd len="med" w="med" type="triangle"/>
          </a:ln>
        </p:spPr>
      </p:cxnSp>
      <p:sp>
        <p:nvSpPr>
          <p:cNvPr id="315" name="Google Shape;315;p37"/>
          <p:cNvSpPr txBox="1"/>
          <p:nvPr/>
        </p:nvSpPr>
        <p:spPr>
          <a:xfrm>
            <a:off x="1224903" y="3699330"/>
            <a:ext cx="1625600"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dk1"/>
              </a:buClr>
              <a:buSzPts val="1100"/>
              <a:buFont typeface="Tahoma"/>
              <a:buNone/>
            </a:pPr>
            <a:r>
              <a:rPr b="0" i="0" lang="en-US" sz="1100" u="none" cap="none" strike="noStrike">
                <a:solidFill>
                  <a:schemeClr val="dk1"/>
                </a:solidFill>
                <a:latin typeface="Tahoma"/>
                <a:ea typeface="Tahoma"/>
                <a:cs typeface="Tahoma"/>
                <a:sym typeface="Tahoma"/>
              </a:rPr>
              <a:t>Approved = no</a:t>
            </a:r>
            <a:endParaRPr b="0" i="0" sz="1100" u="none" cap="none" strike="noStrike">
              <a:solidFill>
                <a:schemeClr val="dk1"/>
              </a:solidFill>
              <a:latin typeface="Tahoma"/>
              <a:ea typeface="Tahoma"/>
              <a:cs typeface="Tahoma"/>
              <a:sym typeface="Tahoma"/>
            </a:endParaRPr>
          </a:p>
        </p:txBody>
      </p:sp>
      <p:cxnSp>
        <p:nvCxnSpPr>
          <p:cNvPr id="316" name="Google Shape;316;p37"/>
          <p:cNvCxnSpPr>
            <a:stCxn id="307" idx="3"/>
            <a:endCxn id="292" idx="0"/>
          </p:cNvCxnSpPr>
          <p:nvPr/>
        </p:nvCxnSpPr>
        <p:spPr>
          <a:xfrm rot="-5400000">
            <a:off x="1739072" y="1075900"/>
            <a:ext cx="1549200" cy="2344200"/>
          </a:xfrm>
          <a:prstGeom prst="bentConnector5">
            <a:avLst>
              <a:gd fmla="val -14756" name="adj1"/>
              <a:gd fmla="val 45971" name="adj2"/>
              <a:gd fmla="val 114753" name="adj3"/>
            </a:avLst>
          </a:prstGeom>
          <a:noFill/>
          <a:ln cap="flat" cmpd="sng" w="28575">
            <a:solidFill>
              <a:srgbClr val="4E4E4E"/>
            </a:solidFill>
            <a:prstDash val="solid"/>
            <a:round/>
            <a:headEnd len="sm" w="sm" type="none"/>
            <a:tailEnd len="med" w="med" type="triangle"/>
          </a:ln>
        </p:spPr>
      </p:cxnSp>
      <p:cxnSp>
        <p:nvCxnSpPr>
          <p:cNvPr id="317" name="Google Shape;317;p37"/>
          <p:cNvCxnSpPr>
            <a:stCxn id="296" idx="2"/>
            <a:endCxn id="304" idx="1"/>
          </p:cNvCxnSpPr>
          <p:nvPr/>
        </p:nvCxnSpPr>
        <p:spPr>
          <a:xfrm rot="5400000">
            <a:off x="6256693" y="2777973"/>
            <a:ext cx="1390500" cy="1837800"/>
          </a:xfrm>
          <a:prstGeom prst="bentConnector3">
            <a:avLst>
              <a:gd fmla="val 50004" name="adj1"/>
            </a:avLst>
          </a:prstGeom>
          <a:noFill/>
          <a:ln cap="flat" cmpd="sng" w="28575">
            <a:solidFill>
              <a:srgbClr val="4E4E4E"/>
            </a:solidFill>
            <a:prstDash val="solid"/>
            <a:round/>
            <a:headEnd len="sm" w="sm" type="none"/>
            <a:tailEnd len="med" w="med" type="triangle"/>
          </a:ln>
        </p:spPr>
      </p:cxnSp>
      <p:cxnSp>
        <p:nvCxnSpPr>
          <p:cNvPr id="318" name="Google Shape;318;p37"/>
          <p:cNvCxnSpPr>
            <a:stCxn id="296" idx="2"/>
            <a:endCxn id="319" idx="1"/>
          </p:cNvCxnSpPr>
          <p:nvPr/>
        </p:nvCxnSpPr>
        <p:spPr>
          <a:xfrm flipH="1">
            <a:off x="7837543" y="3001623"/>
            <a:ext cx="33300" cy="1362600"/>
          </a:xfrm>
          <a:prstGeom prst="straightConnector1">
            <a:avLst/>
          </a:prstGeom>
          <a:noFill/>
          <a:ln cap="flat" cmpd="sng" w="28575">
            <a:solidFill>
              <a:srgbClr val="4E4E4E"/>
            </a:solidFill>
            <a:prstDash val="solid"/>
            <a:round/>
            <a:headEnd len="sm" w="sm" type="none"/>
            <a:tailEnd len="med" w="med" type="triangle"/>
          </a:ln>
        </p:spPr>
      </p:cxnSp>
      <p:cxnSp>
        <p:nvCxnSpPr>
          <p:cNvPr id="320" name="Google Shape;320;p37"/>
          <p:cNvCxnSpPr>
            <a:stCxn id="294" idx="4"/>
            <a:endCxn id="296" idx="1"/>
          </p:cNvCxnSpPr>
          <p:nvPr/>
        </p:nvCxnSpPr>
        <p:spPr>
          <a:xfrm>
            <a:off x="4412184" y="2725420"/>
            <a:ext cx="2577900" cy="7200"/>
          </a:xfrm>
          <a:prstGeom prst="straightConnector1">
            <a:avLst/>
          </a:prstGeom>
          <a:noFill/>
          <a:ln cap="flat" cmpd="sng" w="28575">
            <a:solidFill>
              <a:srgbClr val="4E4E4E"/>
            </a:solidFill>
            <a:prstDash val="solid"/>
            <a:round/>
            <a:headEnd len="sm" w="sm" type="none"/>
            <a:tailEnd len="med" w="med" type="triangle"/>
          </a:ln>
        </p:spPr>
      </p:cxnSp>
      <p:sp>
        <p:nvSpPr>
          <p:cNvPr id="321" name="Google Shape;321;p37"/>
          <p:cNvSpPr/>
          <p:nvPr/>
        </p:nvSpPr>
        <p:spPr>
          <a:xfrm>
            <a:off x="7237964" y="5561145"/>
            <a:ext cx="1446784"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cxnSp>
        <p:nvCxnSpPr>
          <p:cNvPr id="322" name="Google Shape;322;p37"/>
          <p:cNvCxnSpPr>
            <a:stCxn id="309" idx="4"/>
            <a:endCxn id="321" idx="2"/>
          </p:cNvCxnSpPr>
          <p:nvPr/>
        </p:nvCxnSpPr>
        <p:spPr>
          <a:xfrm>
            <a:off x="6787463" y="5858325"/>
            <a:ext cx="450600" cy="0"/>
          </a:xfrm>
          <a:prstGeom prst="straightConnector1">
            <a:avLst/>
          </a:prstGeom>
          <a:noFill/>
          <a:ln cap="flat" cmpd="sng" w="28575">
            <a:solidFill>
              <a:srgbClr val="4E4E4E"/>
            </a:solidFill>
            <a:prstDash val="solid"/>
            <a:round/>
            <a:headEnd len="sm" w="sm" type="none"/>
            <a:tailEnd len="med" w="med" type="triangle"/>
          </a:ln>
        </p:spPr>
      </p:cxnSp>
      <p:sp>
        <p:nvSpPr>
          <p:cNvPr id="323" name="Google Shape;323;p37"/>
          <p:cNvSpPr txBox="1"/>
          <p:nvPr/>
        </p:nvSpPr>
        <p:spPr>
          <a:xfrm>
            <a:off x="828880" y="1587930"/>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Create Daybooks</a:t>
            </a:r>
            <a:endParaRPr b="0" i="0" sz="1100" u="none" cap="none" strike="noStrike">
              <a:solidFill>
                <a:schemeClr val="lt1"/>
              </a:solidFill>
              <a:latin typeface="Arial"/>
              <a:ea typeface="Arial"/>
              <a:cs typeface="Arial"/>
              <a:sym typeface="Arial"/>
            </a:endParaRPr>
          </a:p>
        </p:txBody>
      </p:sp>
      <p:grpSp>
        <p:nvGrpSpPr>
          <p:cNvPr id="324" name="Google Shape;324;p37"/>
          <p:cNvGrpSpPr/>
          <p:nvPr/>
        </p:nvGrpSpPr>
        <p:grpSpPr>
          <a:xfrm>
            <a:off x="2961336" y="2428240"/>
            <a:ext cx="1450848" cy="594360"/>
            <a:chOff x="2630577" y="2301240"/>
            <a:chExt cx="1088136" cy="594360"/>
          </a:xfrm>
        </p:grpSpPr>
        <p:sp>
          <p:nvSpPr>
            <p:cNvPr id="294" name="Google Shape;294;p37"/>
            <p:cNvSpPr/>
            <p:nvPr/>
          </p:nvSpPr>
          <p:spPr>
            <a:xfrm>
              <a:off x="2630577" y="2301240"/>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325" name="Google Shape;325;p37"/>
            <p:cNvSpPr txBox="1"/>
            <p:nvPr/>
          </p:nvSpPr>
          <p:spPr>
            <a:xfrm>
              <a:off x="2809678" y="2408460"/>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Pending Deduction</a:t>
              </a:r>
              <a:endParaRPr b="0" i="0" sz="1100" u="none" cap="none" strike="noStrike">
                <a:solidFill>
                  <a:schemeClr val="lt1"/>
                </a:solidFill>
                <a:latin typeface="Arial"/>
                <a:ea typeface="Arial"/>
                <a:cs typeface="Arial"/>
                <a:sym typeface="Arial"/>
              </a:endParaRPr>
            </a:p>
          </p:txBody>
        </p:sp>
      </p:grpSp>
      <p:grpSp>
        <p:nvGrpSpPr>
          <p:cNvPr id="326" name="Google Shape;326;p37"/>
          <p:cNvGrpSpPr/>
          <p:nvPr/>
        </p:nvGrpSpPr>
        <p:grpSpPr>
          <a:xfrm>
            <a:off x="616148" y="2428240"/>
            <a:ext cx="1450848" cy="594360"/>
            <a:chOff x="871686" y="2301240"/>
            <a:chExt cx="1088136" cy="594360"/>
          </a:xfrm>
        </p:grpSpPr>
        <p:sp>
          <p:nvSpPr>
            <p:cNvPr id="307" name="Google Shape;307;p37"/>
            <p:cNvSpPr/>
            <p:nvPr/>
          </p:nvSpPr>
          <p:spPr>
            <a:xfrm>
              <a:off x="871686" y="2301240"/>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327" name="Google Shape;327;p37"/>
            <p:cNvSpPr txBox="1"/>
            <p:nvPr/>
          </p:nvSpPr>
          <p:spPr>
            <a:xfrm>
              <a:off x="1014009" y="2401834"/>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Categories</a:t>
              </a:r>
              <a:endParaRPr b="0" i="0" sz="1100" u="none" cap="none" strike="noStrike">
                <a:solidFill>
                  <a:schemeClr val="lt1"/>
                </a:solidFill>
                <a:latin typeface="Arial"/>
                <a:ea typeface="Arial"/>
                <a:cs typeface="Arial"/>
                <a:sym typeface="Arial"/>
              </a:endParaRPr>
            </a:p>
          </p:txBody>
        </p:sp>
      </p:grpSp>
      <p:grpSp>
        <p:nvGrpSpPr>
          <p:cNvPr id="328" name="Google Shape;328;p37"/>
          <p:cNvGrpSpPr/>
          <p:nvPr/>
        </p:nvGrpSpPr>
        <p:grpSpPr>
          <a:xfrm>
            <a:off x="705881" y="4373645"/>
            <a:ext cx="1450848" cy="594360"/>
            <a:chOff x="938986" y="4246645"/>
            <a:chExt cx="1088136" cy="594360"/>
          </a:xfrm>
        </p:grpSpPr>
        <p:sp>
          <p:nvSpPr>
            <p:cNvPr id="314" name="Google Shape;314;p37"/>
            <p:cNvSpPr/>
            <p:nvPr/>
          </p:nvSpPr>
          <p:spPr>
            <a:xfrm>
              <a:off x="938986" y="4246645"/>
              <a:ext cx="1088136" cy="594360"/>
            </a:xfrm>
            <a:prstGeom prst="flowChartMagneticDisk">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a:p>
              <a:pPr indent="0" lvl="0" marL="0" marR="0" rtl="0" algn="ctr">
                <a:lnSpc>
                  <a:spcPct val="90000"/>
                </a:lnSpc>
                <a:spcBef>
                  <a:spcPts val="33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329" name="Google Shape;329;p37"/>
            <p:cNvSpPr txBox="1"/>
            <p:nvPr/>
          </p:nvSpPr>
          <p:spPr>
            <a:xfrm>
              <a:off x="1080267" y="4332677"/>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Rejected Deduction</a:t>
              </a:r>
              <a:endParaRPr b="0" i="0" sz="1100" u="none" cap="none" strike="noStrike">
                <a:solidFill>
                  <a:schemeClr val="lt1"/>
                </a:solidFill>
                <a:latin typeface="Arial"/>
                <a:ea typeface="Arial"/>
                <a:cs typeface="Arial"/>
                <a:sym typeface="Arial"/>
              </a:endParaRPr>
            </a:p>
          </p:txBody>
        </p:sp>
      </p:grpSp>
      <p:grpSp>
        <p:nvGrpSpPr>
          <p:cNvPr id="330" name="Google Shape;330;p37"/>
          <p:cNvGrpSpPr/>
          <p:nvPr/>
        </p:nvGrpSpPr>
        <p:grpSpPr>
          <a:xfrm>
            <a:off x="2771495" y="3699329"/>
            <a:ext cx="1828800" cy="539496"/>
            <a:chOff x="2488196" y="3572329"/>
            <a:chExt cx="1371600" cy="539496"/>
          </a:xfrm>
        </p:grpSpPr>
        <p:sp>
          <p:nvSpPr>
            <p:cNvPr id="303" name="Google Shape;303;p37"/>
            <p:cNvSpPr/>
            <p:nvPr/>
          </p:nvSpPr>
          <p:spPr>
            <a:xfrm>
              <a:off x="2488196" y="3572329"/>
              <a:ext cx="1371600" cy="539496"/>
            </a:xfrm>
            <a:prstGeom prst="flowChartDisplay">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100"/>
                <a:buFont typeface="Century Gothic"/>
                <a:buNone/>
              </a:pPr>
              <a:r>
                <a:t/>
              </a:r>
              <a:endParaRPr b="0" i="0" sz="1100" u="none" cap="none" strike="noStrike">
                <a:solidFill>
                  <a:schemeClr val="lt1"/>
                </a:solidFill>
                <a:latin typeface="Arial"/>
                <a:ea typeface="Arial"/>
                <a:cs typeface="Arial"/>
                <a:sym typeface="Arial"/>
              </a:endParaRPr>
            </a:p>
          </p:txBody>
        </p:sp>
        <p:sp>
          <p:nvSpPr>
            <p:cNvPr id="331" name="Google Shape;331;p37"/>
            <p:cNvSpPr txBox="1"/>
            <p:nvPr/>
          </p:nvSpPr>
          <p:spPr>
            <a:xfrm>
              <a:off x="2789798" y="3648864"/>
              <a:ext cx="864096"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Deduction Review</a:t>
              </a:r>
              <a:endParaRPr b="0" i="0" sz="1100" u="none" cap="none" strike="noStrike">
                <a:solidFill>
                  <a:schemeClr val="lt1"/>
                </a:solidFill>
                <a:latin typeface="Arial"/>
                <a:ea typeface="Arial"/>
                <a:cs typeface="Arial"/>
                <a:sym typeface="Arial"/>
              </a:endParaRPr>
            </a:p>
          </p:txBody>
        </p:sp>
      </p:grpSp>
      <p:grpSp>
        <p:nvGrpSpPr>
          <p:cNvPr id="332" name="Google Shape;332;p37"/>
          <p:cNvGrpSpPr/>
          <p:nvPr/>
        </p:nvGrpSpPr>
        <p:grpSpPr>
          <a:xfrm>
            <a:off x="5307564" y="4392225"/>
            <a:ext cx="1450848" cy="594360"/>
            <a:chOff x="4390248" y="4265225"/>
            <a:chExt cx="1088136" cy="594360"/>
          </a:xfrm>
        </p:grpSpPr>
        <p:sp>
          <p:nvSpPr>
            <p:cNvPr id="304" name="Google Shape;304;p37"/>
            <p:cNvSpPr/>
            <p:nvPr/>
          </p:nvSpPr>
          <p:spPr>
            <a:xfrm>
              <a:off x="4390248" y="4265225"/>
              <a:ext cx="1088136"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900"/>
                <a:buFont typeface="Century Gothic"/>
                <a:buNone/>
              </a:pPr>
              <a:r>
                <a:t/>
              </a:r>
              <a:endParaRPr b="0" i="0" sz="900" u="none" cap="none" strike="noStrike">
                <a:solidFill>
                  <a:schemeClr val="lt1"/>
                </a:solidFill>
                <a:latin typeface="Arial"/>
                <a:ea typeface="Arial"/>
                <a:cs typeface="Arial"/>
                <a:sym typeface="Arial"/>
              </a:endParaRPr>
            </a:p>
          </p:txBody>
        </p:sp>
        <p:sp>
          <p:nvSpPr>
            <p:cNvPr id="333" name="Google Shape;333;p37"/>
            <p:cNvSpPr txBox="1"/>
            <p:nvPr/>
          </p:nvSpPr>
          <p:spPr>
            <a:xfrm>
              <a:off x="4586793" y="4356530"/>
              <a:ext cx="864096" cy="24464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GL Postings</a:t>
              </a:r>
              <a:endParaRPr b="0" i="0" sz="1100" u="none" cap="none" strike="noStrike">
                <a:solidFill>
                  <a:schemeClr val="lt1"/>
                </a:solidFill>
                <a:latin typeface="Arial"/>
                <a:ea typeface="Arial"/>
                <a:cs typeface="Arial"/>
                <a:sym typeface="Arial"/>
              </a:endParaRPr>
            </a:p>
          </p:txBody>
        </p:sp>
      </p:grpSp>
      <p:sp>
        <p:nvSpPr>
          <p:cNvPr id="319" name="Google Shape;319;p37"/>
          <p:cNvSpPr/>
          <p:nvPr/>
        </p:nvSpPr>
        <p:spPr>
          <a:xfrm>
            <a:off x="7111980" y="4364275"/>
            <a:ext cx="1450848" cy="594360"/>
          </a:xfrm>
          <a:prstGeom prst="flowChartMagneticDisk">
            <a:avLst/>
          </a:prstGeom>
          <a:solidFill>
            <a:srgbClr val="4F6128"/>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900"/>
              <a:buFont typeface="Century Gothic"/>
              <a:buNone/>
            </a:pPr>
            <a:r>
              <a:t/>
            </a:r>
            <a:endParaRPr b="0" i="0" sz="900" u="none" cap="none" strike="noStrike">
              <a:solidFill>
                <a:schemeClr val="lt1"/>
              </a:solidFill>
              <a:latin typeface="Arial"/>
              <a:ea typeface="Arial"/>
              <a:cs typeface="Arial"/>
              <a:sym typeface="Arial"/>
            </a:endParaRPr>
          </a:p>
        </p:txBody>
      </p:sp>
      <p:sp>
        <p:nvSpPr>
          <p:cNvPr id="334" name="Google Shape;334;p37"/>
          <p:cNvSpPr txBox="1"/>
          <p:nvPr/>
        </p:nvSpPr>
        <p:spPr>
          <a:xfrm>
            <a:off x="7265903" y="4475579"/>
            <a:ext cx="1273687"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Customer Credit Note</a:t>
            </a:r>
            <a:endParaRPr b="0" i="0" sz="1100" u="none" cap="none" strike="noStrike">
              <a:solidFill>
                <a:schemeClr val="lt1"/>
              </a:solidFill>
              <a:latin typeface="Arial"/>
              <a:ea typeface="Arial"/>
              <a:cs typeface="Arial"/>
              <a:sym typeface="Arial"/>
            </a:endParaRPr>
          </a:p>
        </p:txBody>
      </p:sp>
      <p:sp>
        <p:nvSpPr>
          <p:cNvPr id="335" name="Google Shape;335;p37"/>
          <p:cNvSpPr txBox="1"/>
          <p:nvPr/>
        </p:nvSpPr>
        <p:spPr>
          <a:xfrm>
            <a:off x="9248427" y="4483529"/>
            <a:ext cx="1152128" cy="3970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Supplier Invoice</a:t>
            </a:r>
            <a:endParaRPr b="0" i="0" sz="1100" u="none" cap="none" strike="noStrike">
              <a:solidFill>
                <a:schemeClr val="lt1"/>
              </a:solidFill>
              <a:latin typeface="Arial"/>
              <a:ea typeface="Arial"/>
              <a:cs typeface="Arial"/>
              <a:sym typeface="Arial"/>
            </a:endParaRPr>
          </a:p>
        </p:txBody>
      </p:sp>
      <p:sp>
        <p:nvSpPr>
          <p:cNvPr id="336" name="Google Shape;336;p37"/>
          <p:cNvSpPr txBox="1"/>
          <p:nvPr/>
        </p:nvSpPr>
        <p:spPr>
          <a:xfrm>
            <a:off x="5553885" y="5613943"/>
            <a:ext cx="1273687" cy="54938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Manual Customer Credit Note</a:t>
            </a:r>
            <a:endParaRPr b="0" i="0" sz="1100" u="none" cap="none" strike="noStrike">
              <a:solidFill>
                <a:schemeClr val="lt1"/>
              </a:solidFill>
              <a:latin typeface="Arial"/>
              <a:ea typeface="Arial"/>
              <a:cs typeface="Arial"/>
              <a:sym typeface="Arial"/>
            </a:endParaRPr>
          </a:p>
        </p:txBody>
      </p:sp>
      <p:sp>
        <p:nvSpPr>
          <p:cNvPr id="337" name="Google Shape;337;p37"/>
          <p:cNvSpPr txBox="1"/>
          <p:nvPr/>
        </p:nvSpPr>
        <p:spPr>
          <a:xfrm>
            <a:off x="7354250" y="5607317"/>
            <a:ext cx="1273687" cy="3969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Manual Open Item Adjustment</a:t>
            </a:r>
            <a:endParaRPr b="0" i="0" sz="1100" u="none" cap="none" strike="noStrike">
              <a:solidFill>
                <a:schemeClr val="lt1"/>
              </a:solidFill>
              <a:latin typeface="Arial"/>
              <a:ea typeface="Arial"/>
              <a:cs typeface="Arial"/>
              <a:sym typeface="Arial"/>
            </a:endParaRPr>
          </a:p>
        </p:txBody>
      </p:sp>
      <p:sp>
        <p:nvSpPr>
          <p:cNvPr id="338" name="Google Shape;338;p37"/>
          <p:cNvSpPr txBox="1"/>
          <p:nvPr/>
        </p:nvSpPr>
        <p:spPr>
          <a:xfrm>
            <a:off x="7154583" y="2475827"/>
            <a:ext cx="1692459" cy="3969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1"/>
              </a:buClr>
              <a:buSzPts val="1100"/>
              <a:buFont typeface="Arial"/>
              <a:buNone/>
            </a:pPr>
            <a:r>
              <a:rPr b="0" i="0" lang="en-US" sz="1100" u="none" cap="none" strike="noStrike">
                <a:solidFill>
                  <a:schemeClr val="lt1"/>
                </a:solidFill>
                <a:latin typeface="Arial"/>
                <a:ea typeface="Arial"/>
                <a:cs typeface="Arial"/>
                <a:sym typeface="Arial"/>
              </a:rPr>
              <a:t>Dedicated Trade Promotions Module</a:t>
            </a:r>
            <a:endParaRPr b="0" i="0" sz="1100" u="none" cap="none" strike="noStrike">
              <a:solidFill>
                <a:schemeClr val="lt1"/>
              </a:solidFill>
              <a:latin typeface="Arial"/>
              <a:ea typeface="Arial"/>
              <a:cs typeface="Arial"/>
              <a:sym typeface="Arial"/>
            </a:endParaRPr>
          </a:p>
        </p:txBody>
      </p:sp>
      <p:sp>
        <p:nvSpPr>
          <p:cNvPr id="339" name="Google Shape;339;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Create deduction categories</a:t>
            </a:r>
            <a:endParaRPr/>
          </a:p>
          <a:p>
            <a:pPr indent="-342900" lvl="0" marL="342900" rtl="0" algn="l">
              <a:lnSpc>
                <a:spcPct val="100000"/>
              </a:lnSpc>
              <a:spcBef>
                <a:spcPts val="2400"/>
              </a:spcBef>
              <a:spcAft>
                <a:spcPts val="0"/>
              </a:spcAft>
              <a:buSzPts val="2800"/>
              <a:buChar char="•"/>
            </a:pPr>
            <a:r>
              <a:rPr lang="en-US"/>
              <a:t>Create deduction profiles</a:t>
            </a:r>
            <a:endParaRPr/>
          </a:p>
          <a:p>
            <a:pPr indent="-285750" lvl="1" marL="742950" rtl="0" algn="l">
              <a:lnSpc>
                <a:spcPct val="100000"/>
              </a:lnSpc>
              <a:spcBef>
                <a:spcPts val="480"/>
              </a:spcBef>
              <a:spcAft>
                <a:spcPts val="0"/>
              </a:spcAft>
              <a:buSzPts val="2400"/>
              <a:buChar char="-"/>
            </a:pPr>
            <a:r>
              <a:rPr lang="en-US"/>
              <a:t>Customer account profile for deductions</a:t>
            </a:r>
            <a:endParaRPr/>
          </a:p>
          <a:p>
            <a:pPr indent="-285750" lvl="1" marL="742950" rtl="0" algn="l">
              <a:lnSpc>
                <a:spcPct val="100000"/>
              </a:lnSpc>
              <a:spcBef>
                <a:spcPts val="480"/>
              </a:spcBef>
              <a:spcAft>
                <a:spcPts val="0"/>
              </a:spcAft>
              <a:buSzPts val="2400"/>
              <a:buChar char="-"/>
            </a:pPr>
            <a:r>
              <a:rPr lang="en-US"/>
              <a:t>Daybook profile for deductions</a:t>
            </a:r>
            <a:endParaRPr/>
          </a:p>
          <a:p>
            <a:pPr indent="-342900" lvl="0" marL="342900" rtl="0" algn="l">
              <a:lnSpc>
                <a:spcPct val="100000"/>
              </a:lnSpc>
              <a:spcBef>
                <a:spcPts val="2400"/>
              </a:spcBef>
              <a:spcAft>
                <a:spcPts val="0"/>
              </a:spcAft>
              <a:buSzPts val="2800"/>
              <a:buChar char="•"/>
            </a:pPr>
            <a:r>
              <a:rPr lang="en-US"/>
              <a:t>Assign profiles</a:t>
            </a:r>
            <a:endParaRPr/>
          </a:p>
          <a:p>
            <a:pPr indent="-285750" lvl="1" marL="742950" rtl="0" algn="l">
              <a:lnSpc>
                <a:spcPct val="100000"/>
              </a:lnSpc>
              <a:spcBef>
                <a:spcPts val="480"/>
              </a:spcBef>
              <a:spcAft>
                <a:spcPts val="0"/>
              </a:spcAft>
              <a:buSzPts val="2400"/>
              <a:buChar char="-"/>
            </a:pPr>
            <a:r>
              <a:rPr lang="en-US"/>
              <a:t>Assign account profile to customers </a:t>
            </a:r>
            <a:endParaRPr/>
          </a:p>
          <a:p>
            <a:pPr indent="-285750" lvl="1" marL="742950" rtl="0" algn="l">
              <a:lnSpc>
                <a:spcPct val="100000"/>
              </a:lnSpc>
              <a:spcBef>
                <a:spcPts val="480"/>
              </a:spcBef>
              <a:spcAft>
                <a:spcPts val="0"/>
              </a:spcAft>
              <a:buSzPts val="2400"/>
              <a:buChar char="-"/>
            </a:pPr>
            <a:r>
              <a:rPr lang="en-US"/>
              <a:t>Assign daybook profile to bank accounts</a:t>
            </a:r>
            <a:endParaRPr/>
          </a:p>
          <a:p>
            <a:pPr indent="-342900" lvl="0" marL="342900" rtl="0" algn="l">
              <a:lnSpc>
                <a:spcPct val="100000"/>
              </a:lnSpc>
              <a:spcBef>
                <a:spcPts val="2400"/>
              </a:spcBef>
              <a:spcAft>
                <a:spcPts val="0"/>
              </a:spcAft>
              <a:buSzPts val="2800"/>
              <a:buChar char="•"/>
            </a:pPr>
            <a:r>
              <a:rPr lang="en-US"/>
              <a:t>Create daybook</a:t>
            </a:r>
            <a:endParaRPr/>
          </a:p>
          <a:p>
            <a:pPr indent="-285750" lvl="1" marL="742950" rtl="0" algn="l">
              <a:lnSpc>
                <a:spcPct val="100000"/>
              </a:lnSpc>
              <a:spcBef>
                <a:spcPts val="480"/>
              </a:spcBef>
              <a:spcAft>
                <a:spcPts val="0"/>
              </a:spcAft>
              <a:buSzPts val="2400"/>
              <a:buChar char="-"/>
            </a:pPr>
            <a:r>
              <a:rPr lang="en-US"/>
              <a:t>Type: Customer Deduction</a:t>
            </a:r>
            <a:endParaRPr/>
          </a:p>
          <a:p>
            <a:pPr indent="-109538" lvl="0" marL="287338" rtl="0" algn="l">
              <a:lnSpc>
                <a:spcPct val="100000"/>
              </a:lnSpc>
              <a:spcBef>
                <a:spcPts val="0"/>
              </a:spcBef>
              <a:spcAft>
                <a:spcPts val="0"/>
              </a:spcAft>
              <a:buSzPts val="2800"/>
              <a:buNone/>
            </a:pPr>
            <a:r>
              <a:t/>
            </a:r>
            <a:endParaRPr/>
          </a:p>
        </p:txBody>
      </p:sp>
      <p:sp>
        <p:nvSpPr>
          <p:cNvPr id="345" name="Google Shape;345;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46" name="Google Shape;346;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Deduction Setup</a:t>
            </a:r>
            <a:endParaRPr/>
          </a:p>
        </p:txBody>
      </p:sp>
      <p:sp>
        <p:nvSpPr>
          <p:cNvPr id="347" name="Google Shape;347;p38"/>
          <p:cNvSpPr txBox="1"/>
          <p:nvPr>
            <p:ph idx="4294967295" type="sldNum"/>
          </p:nvPr>
        </p:nvSpPr>
        <p:spPr>
          <a:xfrm>
            <a:off x="98996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53" name="Google Shape;353;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Creating Deduction Categories</a:t>
            </a:r>
            <a:endParaRPr/>
          </a:p>
        </p:txBody>
      </p:sp>
      <p:sp>
        <p:nvSpPr>
          <p:cNvPr id="354" name="Google Shape;354;p39"/>
          <p:cNvSpPr txBox="1"/>
          <p:nvPr/>
        </p:nvSpPr>
        <p:spPr>
          <a:xfrm>
            <a:off x="609601" y="4872444"/>
            <a:ext cx="11282823" cy="1338236"/>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rgbClr val="F79646"/>
              </a:buClr>
              <a:buSzPts val="2400"/>
              <a:buFont typeface="Arial"/>
              <a:buChar char="•"/>
            </a:pPr>
            <a:r>
              <a:rPr b="0" i="0" lang="en-US" sz="2400" u="none" cap="none" strike="noStrike">
                <a:solidFill>
                  <a:schemeClr val="dk1"/>
                </a:solidFill>
                <a:latin typeface="Century Gothic"/>
                <a:ea typeface="Century Gothic"/>
                <a:cs typeface="Century Gothic"/>
                <a:sym typeface="Century Gothic"/>
              </a:rPr>
              <a:t>Deduction category is stored at system level</a:t>
            </a:r>
            <a:endParaRPr b="0" i="0" sz="1800" u="none" cap="none" strike="noStrike">
              <a:solidFill>
                <a:schemeClr val="dk1"/>
              </a:solidFill>
              <a:latin typeface="Century Gothic"/>
              <a:ea typeface="Century Gothic"/>
              <a:cs typeface="Century Gothic"/>
              <a:sym typeface="Century Gothic"/>
            </a:endParaRPr>
          </a:p>
          <a:p>
            <a:pPr indent="-342900" lvl="0" marL="342900" marR="0" rtl="0" algn="l">
              <a:lnSpc>
                <a:spcPct val="90000"/>
              </a:lnSpc>
              <a:spcBef>
                <a:spcPts val="720"/>
              </a:spcBef>
              <a:spcAft>
                <a:spcPts val="0"/>
              </a:spcAft>
              <a:buClr>
                <a:srgbClr val="F79646"/>
              </a:buClr>
              <a:buSzPts val="2400"/>
              <a:buFont typeface="Arial"/>
              <a:buChar char="•"/>
            </a:pPr>
            <a:r>
              <a:rPr b="0" i="0" lang="en-US" sz="2400" u="none" cap="none" strike="noStrike">
                <a:solidFill>
                  <a:schemeClr val="dk1"/>
                </a:solidFill>
                <a:latin typeface="Century Gothic"/>
                <a:ea typeface="Century Gothic"/>
                <a:cs typeface="Century Gothic"/>
                <a:sym typeface="Century Gothic"/>
              </a:rPr>
              <a:t>Accounting information is stored at domain level</a:t>
            </a:r>
            <a:endParaRPr b="0" i="0" sz="1800" u="none" cap="none" strike="noStrike">
              <a:solidFill>
                <a:schemeClr val="dk1"/>
              </a:solidFill>
              <a:latin typeface="Century Gothic"/>
              <a:ea typeface="Century Gothic"/>
              <a:cs typeface="Century Gothic"/>
              <a:sym typeface="Century Gothic"/>
            </a:endParaRPr>
          </a:p>
          <a:p>
            <a:pPr indent="-342900" lvl="0" marL="342900" marR="0" rtl="0" algn="l">
              <a:lnSpc>
                <a:spcPct val="90000"/>
              </a:lnSpc>
              <a:spcBef>
                <a:spcPts val="720"/>
              </a:spcBef>
              <a:spcAft>
                <a:spcPts val="0"/>
              </a:spcAft>
              <a:buClr>
                <a:srgbClr val="F79646"/>
              </a:buClr>
              <a:buSzPts val="2400"/>
              <a:buFont typeface="Arial"/>
              <a:buChar char="•"/>
            </a:pPr>
            <a:r>
              <a:rPr b="0" i="0" lang="en-US" sz="2400" u="none" cap="none" strike="noStrike">
                <a:solidFill>
                  <a:schemeClr val="dk1"/>
                </a:solidFill>
                <a:latin typeface="Century Gothic"/>
                <a:ea typeface="Century Gothic"/>
                <a:cs typeface="Century Gothic"/>
                <a:sym typeface="Century Gothic"/>
              </a:rPr>
              <a:t>Export/Import by Excel file</a:t>
            </a:r>
            <a:endParaRPr b="0" i="0" sz="1800" u="none" cap="none" strike="noStrike">
              <a:solidFill>
                <a:schemeClr val="dk1"/>
              </a:solidFill>
              <a:latin typeface="Century Gothic"/>
              <a:ea typeface="Century Gothic"/>
              <a:cs typeface="Century Gothic"/>
              <a:sym typeface="Century Gothic"/>
            </a:endParaRPr>
          </a:p>
          <a:p>
            <a:pPr indent="-139700" lvl="0" marL="342900" marR="0" rtl="0" algn="l">
              <a:lnSpc>
                <a:spcPct val="90000"/>
              </a:lnSpc>
              <a:spcBef>
                <a:spcPts val="960"/>
              </a:spcBef>
              <a:spcAft>
                <a:spcPts val="0"/>
              </a:spcAft>
              <a:buClr>
                <a:srgbClr val="890C4C"/>
              </a:buClr>
              <a:buSzPts val="3200"/>
              <a:buFont typeface="Arimo"/>
              <a:buNone/>
            </a:pPr>
            <a:r>
              <a:t/>
            </a:r>
            <a:endParaRPr b="0" i="0" sz="3200" u="none" cap="none" strike="noStrike">
              <a:solidFill>
                <a:schemeClr val="dk1"/>
              </a:solidFill>
              <a:latin typeface="Century Gothic"/>
              <a:ea typeface="Century Gothic"/>
              <a:cs typeface="Century Gothic"/>
              <a:sym typeface="Century Gothic"/>
            </a:endParaRPr>
          </a:p>
        </p:txBody>
      </p:sp>
      <p:pic>
        <p:nvPicPr>
          <p:cNvPr id="355" name="Google Shape;355;p39"/>
          <p:cNvPicPr preferRelativeResize="0"/>
          <p:nvPr>
            <p:ph idx="1" type="body"/>
          </p:nvPr>
        </p:nvPicPr>
        <p:blipFill rotWithShape="1">
          <a:blip r:embed="rId3">
            <a:alphaModFix/>
          </a:blip>
          <a:srcRect b="0" l="0" r="0" t="0"/>
          <a:stretch/>
        </p:blipFill>
        <p:spPr>
          <a:xfrm>
            <a:off x="449942" y="1430223"/>
            <a:ext cx="6839858" cy="3209222"/>
          </a:xfrm>
          <a:prstGeom prst="rect">
            <a:avLst/>
          </a:prstGeom>
          <a:noFill/>
          <a:ln cap="flat" cmpd="sng" w="9525">
            <a:solidFill>
              <a:srgbClr val="1B314F"/>
            </a:solidFill>
            <a:prstDash val="solid"/>
            <a:round/>
            <a:headEnd len="sm" w="sm" type="none"/>
            <a:tailEnd len="sm" w="sm" type="none"/>
          </a:ln>
        </p:spPr>
      </p:pic>
      <p:sp>
        <p:nvSpPr>
          <p:cNvPr id="356" name="Google Shape;356;p39"/>
          <p:cNvSpPr txBox="1"/>
          <p:nvPr>
            <p:ph idx="4294967295" type="sldNum"/>
          </p:nvPr>
        </p:nvSpPr>
        <p:spPr>
          <a:xfrm>
            <a:off x="991235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Deduction Category Auto Write-Off Settings</a:t>
            </a:r>
            <a:endParaRPr/>
          </a:p>
        </p:txBody>
      </p:sp>
      <p:sp>
        <p:nvSpPr>
          <p:cNvPr id="363" name="Google Shape;363;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64" name="Google Shape;364;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65" name="Google Shape;365;p40"/>
          <p:cNvPicPr preferRelativeResize="0"/>
          <p:nvPr/>
        </p:nvPicPr>
        <p:blipFill rotWithShape="1">
          <a:blip r:embed="rId3">
            <a:alphaModFix/>
          </a:blip>
          <a:srcRect b="0" l="0" r="0" t="0"/>
          <a:stretch/>
        </p:blipFill>
        <p:spPr>
          <a:xfrm>
            <a:off x="393700" y="1572500"/>
            <a:ext cx="11282825" cy="2751350"/>
          </a:xfrm>
          <a:prstGeom prst="rect">
            <a:avLst/>
          </a:prstGeom>
          <a:noFill/>
          <a:ln cap="flat" cmpd="sng" w="9525">
            <a:solidFill>
              <a:srgbClr val="1B314F"/>
            </a:solidFill>
            <a:prstDash val="solid"/>
            <a:round/>
            <a:headEnd len="sm" w="sm" type="none"/>
            <a:tailEnd len="sm" w="sm" type="none"/>
          </a:ln>
        </p:spPr>
      </p:pic>
      <p:sp>
        <p:nvSpPr>
          <p:cNvPr id="366" name="Google Shape;366;p40"/>
          <p:cNvSpPr/>
          <p:nvPr/>
        </p:nvSpPr>
        <p:spPr>
          <a:xfrm>
            <a:off x="7754275" y="3154825"/>
            <a:ext cx="3530100" cy="5829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entury Gothic"/>
              <a:buNone/>
            </a:pPr>
            <a:r>
              <a:t/>
            </a:r>
            <a:endParaRPr b="0" i="0" sz="1800" u="none" cap="none" strike="noStrike">
              <a:solidFill>
                <a:schemeClr val="lt1"/>
              </a:solidFill>
              <a:latin typeface="Tahoma"/>
              <a:ea typeface="Tahoma"/>
              <a:cs typeface="Tahoma"/>
              <a:sym typeface="Tahoma"/>
            </a:endParaRPr>
          </a:p>
        </p:txBody>
      </p:sp>
      <p:sp>
        <p:nvSpPr>
          <p:cNvPr id="367" name="Google Shape;367;p40"/>
          <p:cNvSpPr txBox="1"/>
          <p:nvPr/>
        </p:nvSpPr>
        <p:spPr>
          <a:xfrm>
            <a:off x="400050" y="4841594"/>
            <a:ext cx="11282700" cy="13383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rgbClr val="F79646"/>
              </a:buClr>
              <a:buSzPts val="2400"/>
              <a:buFont typeface="Arial"/>
              <a:buChar char="•"/>
            </a:pPr>
            <a:r>
              <a:rPr b="0" i="0" lang="en-US" sz="2400" u="none" cap="none" strike="noStrike">
                <a:solidFill>
                  <a:schemeClr val="dk1"/>
                </a:solidFill>
                <a:latin typeface="Century Gothic"/>
                <a:ea typeface="Century Gothic"/>
                <a:cs typeface="Century Gothic"/>
                <a:sym typeface="Century Gothic"/>
              </a:rPr>
              <a:t>Auto Write-Off and Write-Off Limit fields</a:t>
            </a:r>
            <a:endParaRPr b="0" i="0" sz="1800" u="none" cap="none" strike="noStrike">
              <a:solidFill>
                <a:schemeClr val="dk1"/>
              </a:solidFill>
              <a:latin typeface="Century Gothic"/>
              <a:ea typeface="Century Gothic"/>
              <a:cs typeface="Century Gothic"/>
              <a:sym typeface="Century Gothic"/>
            </a:endParaRPr>
          </a:p>
          <a:p>
            <a:pPr indent="-342900" lvl="0" marL="342900" marR="0" rtl="0" algn="l">
              <a:lnSpc>
                <a:spcPct val="90000"/>
              </a:lnSpc>
              <a:spcBef>
                <a:spcPts val="720"/>
              </a:spcBef>
              <a:spcAft>
                <a:spcPts val="0"/>
              </a:spcAft>
              <a:buClr>
                <a:srgbClr val="F79646"/>
              </a:buClr>
              <a:buSzPts val="2400"/>
              <a:buFont typeface="Arial"/>
              <a:buChar char="•"/>
            </a:pPr>
            <a:r>
              <a:rPr b="0" i="0" lang="en-US" sz="2400" u="none" cap="none" strike="noStrike">
                <a:solidFill>
                  <a:schemeClr val="dk1"/>
                </a:solidFill>
                <a:latin typeface="Century Gothic"/>
                <a:ea typeface="Century Gothic"/>
                <a:cs typeface="Century Gothic"/>
                <a:sym typeface="Century Gothic"/>
              </a:rPr>
              <a:t>Indicate if you can write off low-value amounts without review and approval</a:t>
            </a:r>
            <a:endParaRPr b="0" i="0" sz="32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Creating Profiles</a:t>
            </a:r>
            <a:endParaRPr/>
          </a:p>
        </p:txBody>
      </p:sp>
      <p:sp>
        <p:nvSpPr>
          <p:cNvPr id="374" name="Google Shape;374;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Deductions</a:t>
            </a:r>
            <a:endParaRPr/>
          </a:p>
        </p:txBody>
      </p:sp>
      <p:sp>
        <p:nvSpPr>
          <p:cNvPr id="375" name="Google Shape;375;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76" name="Google Shape;376;p41"/>
          <p:cNvPicPr preferRelativeResize="0"/>
          <p:nvPr/>
        </p:nvPicPr>
        <p:blipFill rotWithShape="1">
          <a:blip r:embed="rId3">
            <a:alphaModFix/>
          </a:blip>
          <a:srcRect b="0" l="0" r="3372" t="0"/>
          <a:stretch/>
        </p:blipFill>
        <p:spPr>
          <a:xfrm>
            <a:off x="228600" y="1604250"/>
            <a:ext cx="11388499" cy="4653900"/>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