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8" r:id="rId4"/>
    <p:sldMasterId id="214748366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Lst>
  <p:sldSz cy="6858000" cx="12192000"/>
  <p:notesSz cx="6858000" cy="9144000"/>
  <p:embeddedFontLst>
    <p:embeddedFont>
      <p:font typeface="Tahoma"/>
      <p:regular r:id="rId52"/>
      <p:bold r:id="rId53"/>
    </p:embeddedFont>
    <p:embeddedFont>
      <p:font typeface="Century Gothic"/>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font" Target="fonts/Tahoma-bold.fntdata"/><Relationship Id="rId52" Type="http://schemas.openxmlformats.org/officeDocument/2006/relationships/font" Target="fonts/Tahoma-regular.fntdata"/><Relationship Id="rId11" Type="http://schemas.openxmlformats.org/officeDocument/2006/relationships/slide" Target="slides/slide5.xml"/><Relationship Id="rId55" Type="http://schemas.openxmlformats.org/officeDocument/2006/relationships/font" Target="fonts/CenturyGothic-bold.fntdata"/><Relationship Id="rId10" Type="http://schemas.openxmlformats.org/officeDocument/2006/relationships/slide" Target="slides/slide4.xml"/><Relationship Id="rId54" Type="http://schemas.openxmlformats.org/officeDocument/2006/relationships/font" Target="fonts/CenturyGothic-regular.fntdata"/><Relationship Id="rId13" Type="http://schemas.openxmlformats.org/officeDocument/2006/relationships/slide" Target="slides/slide7.xml"/><Relationship Id="rId57" Type="http://schemas.openxmlformats.org/officeDocument/2006/relationships/font" Target="fonts/CenturyGothic-boldItalic.fntdata"/><Relationship Id="rId12" Type="http://schemas.openxmlformats.org/officeDocument/2006/relationships/slide" Target="slides/slide6.xml"/><Relationship Id="rId56" Type="http://schemas.openxmlformats.org/officeDocument/2006/relationships/font" Target="fonts/CenturyGothic-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 name="Google Shape;142;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p1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Use the Addresses panel to specify the Ship-From address, which identifies one of your inventory sites, and the customer ship-to address.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address on the Main tab is the bill-to address for the invoice.</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All fields in this panel display read-only information for sales-related invoices, except for the </a:t>
            </a:r>
            <a:r>
              <a:rPr lang="en-US"/>
              <a:t>Contact field</a:t>
            </a:r>
            <a:r>
              <a:rPr lang="en-US">
                <a:latin typeface="Century Gothic"/>
                <a:ea typeface="Century Gothic"/>
                <a:cs typeface="Century Gothic"/>
                <a:sym typeface="Century Gothic"/>
              </a:rPr>
              <a:t>.</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system uses the Ship-From and Ship-To addresses to select the correct tax environment for tax calculation.</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22" name="Google Shape;22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1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the invoice is taxable, the system calculates tax information and displays it in the Tax grid.</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This information is read only for sales-related invoices, and reflects the tax amounts generated based on the order tax details.</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32" name="Google Shape;232;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3: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1" name="Google Shape;241;p1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1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Operational Information panel displays data for sales-related invoices only.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In this case, details about the originating sales order are displayed for reference.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For a sales-related invoice, only the Sales Amount used for calculating commission can be modified.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For a manually created invoice, you can specify a purchase order number, sales amount, and salesperson.</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51" name="Google Shape;251;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1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1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You can modify the fields listed above after the customer invoice has been posted.</a:t>
            </a:r>
            <a:endParaRPr/>
          </a:p>
          <a:p>
            <a:pPr indent="0" lvl="0" marL="0" rtl="0" algn="l">
              <a:spcBef>
                <a:spcPts val="0"/>
              </a:spcBef>
              <a:spcAft>
                <a:spcPts val="0"/>
              </a:spcAft>
              <a:buNone/>
            </a:pPr>
            <a:r>
              <a:t/>
            </a:r>
            <a:endParaRPr/>
          </a:p>
        </p:txBody>
      </p:sp>
      <p:sp>
        <p:nvSpPr>
          <p:cNvPr id="261" name="Google Shape;261;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16: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p1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1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p1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entury Gothic"/>
                <a:ea typeface="Century Gothic"/>
                <a:cs typeface="Century Gothic"/>
                <a:sym typeface="Century Gothic"/>
              </a:rPr>
              <a:t>In this section, you will learn about three main topics of AR management:</a:t>
            </a:r>
            <a:endParaRPr/>
          </a:p>
          <a:p>
            <a:pPr indent="-304800" lvl="0" marL="457200" rtl="0" algn="l">
              <a:spcBef>
                <a:spcPts val="0"/>
              </a:spcBef>
              <a:spcAft>
                <a:spcPts val="0"/>
              </a:spcAft>
              <a:buClr>
                <a:schemeClr val="dk1"/>
              </a:buClr>
              <a:buSzPts val="1200"/>
              <a:buFont typeface="Century Gothic"/>
              <a:buChar char="●"/>
            </a:pPr>
            <a:r>
              <a:rPr b="0" lang="en-US" sz="1200">
                <a:solidFill>
                  <a:schemeClr val="dk1"/>
                </a:solidFill>
                <a:latin typeface="Century Gothic"/>
                <a:ea typeface="Century Gothic"/>
                <a:cs typeface="Century Gothic"/>
                <a:sym typeface="Century Gothic"/>
              </a:rPr>
              <a:t>Credit management</a:t>
            </a:r>
            <a:endParaRPr/>
          </a:p>
          <a:p>
            <a:pPr indent="-304800" lvl="0" marL="457200" rtl="0" algn="l">
              <a:spcBef>
                <a:spcPts val="0"/>
              </a:spcBef>
              <a:spcAft>
                <a:spcPts val="0"/>
              </a:spcAft>
              <a:buClr>
                <a:schemeClr val="dk1"/>
              </a:buClr>
              <a:buSzPts val="1200"/>
              <a:buFont typeface="Century Gothic"/>
              <a:buChar char="●"/>
            </a:pPr>
            <a:r>
              <a:rPr b="0" lang="en-US" sz="1200">
                <a:solidFill>
                  <a:schemeClr val="dk1"/>
                </a:solidFill>
                <a:latin typeface="Century Gothic"/>
                <a:ea typeface="Century Gothic"/>
                <a:cs typeface="Century Gothic"/>
                <a:sym typeface="Century Gothic"/>
              </a:rPr>
              <a:t>Views and reporting</a:t>
            </a:r>
            <a:endParaRPr/>
          </a:p>
          <a:p>
            <a:pPr indent="-304800" lvl="0" marL="457200" rtl="0" algn="l">
              <a:spcBef>
                <a:spcPts val="0"/>
              </a:spcBef>
              <a:spcAft>
                <a:spcPts val="0"/>
              </a:spcAft>
              <a:buClr>
                <a:schemeClr val="dk1"/>
              </a:buClr>
              <a:buSzPts val="1200"/>
              <a:buFont typeface="Century Gothic"/>
              <a:buChar char="●"/>
            </a:pPr>
            <a:r>
              <a:rPr b="0" lang="en-US" sz="1200">
                <a:solidFill>
                  <a:schemeClr val="dk1"/>
                </a:solidFill>
                <a:latin typeface="Century Gothic"/>
                <a:ea typeface="Century Gothic"/>
                <a:cs typeface="Century Gothic"/>
                <a:sym typeface="Century Gothic"/>
              </a:rPr>
              <a:t>AR payments</a:t>
            </a:r>
            <a:endParaRPr b="0"/>
          </a:p>
        </p:txBody>
      </p:sp>
      <p:sp>
        <p:nvSpPr>
          <p:cNvPr id="276" name="Google Shape;276;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8: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4" name="Google Shape;284;p1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Credit checking lets you monitor overdue payments and customer account balances, and place</a:t>
            </a:r>
            <a:r>
              <a:rPr lang="en-US"/>
              <a:t> </a:t>
            </a:r>
            <a:r>
              <a:rPr lang="en-US">
                <a:latin typeface="Century Gothic"/>
                <a:ea typeface="Century Gothic"/>
                <a:cs typeface="Century Gothic"/>
                <a:sym typeface="Century Gothic"/>
              </a:rPr>
              <a:t>further sales orders and invoices for this customer on hold when a specified credit limit has been exceeded.</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Credit settings are maintained in Financials and are stored on the customer record (in the shared set),</a:t>
            </a:r>
            <a:r>
              <a:rPr lang="en-US"/>
              <a:t> </a:t>
            </a:r>
            <a:r>
              <a:rPr lang="en-US">
                <a:latin typeface="Century Gothic"/>
                <a:ea typeface="Century Gothic"/>
                <a:cs typeface="Century Gothic"/>
                <a:sym typeface="Century Gothic"/>
              </a:rPr>
              <a:t>which means that the settings are replicated to all domains in the operational modules.</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All sales order credit functions refer to the credit limit in the customer record, including open order</a:t>
            </a:r>
            <a:r>
              <a:rPr lang="en-US"/>
              <a:t> </a:t>
            </a:r>
            <a:r>
              <a:rPr lang="en-US">
                <a:latin typeface="Century Gothic"/>
                <a:ea typeface="Century Gothic"/>
                <a:cs typeface="Century Gothic"/>
                <a:sym typeface="Century Gothic"/>
              </a:rPr>
              <a:t>balances and combined AR balances in all domains that use the same shared set.</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85" name="Google Shape;285;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19: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p1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2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 name="Google Shape;301;p2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reports most often used in AR management are:</a:t>
            </a:r>
            <a:endParaRPr>
              <a:latin typeface="Century Gothic"/>
              <a:ea typeface="Century Gothic"/>
              <a:cs typeface="Century Gothic"/>
              <a:sym typeface="Century Gothic"/>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Customer Activity Dashboards</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Customer Aging Analysis</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Customer Statements of Account</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Reminder Letters</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02" name="Google Shape;302;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Accounts Receivable process consists of the sales flow (basic and alternative flows) and AR management.</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We have reviewed the basic sales process in QAD Adaptive UX. </a:t>
            </a:r>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We will now learn how to deal with variants of this process, and how to manage the different AR payment functions.</a:t>
            </a:r>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150" name="Google Shape;150;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2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0" name="Google Shape;310;p2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Customer Activity Dashboards offers a comprehensive overview of all activity related to a single customer, in a single entity or over multiple entities. </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Drill-Down Links feature generates read-only credit information that includes the following areas:</a:t>
            </a:r>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Sales order and open item balances</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Total current liability</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Individual drill-downs on invoices and credit notes</a:t>
            </a:r>
            <a:endParaRPr/>
          </a:p>
          <a:p>
            <a:pPr indent="45720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can display credit information for a customer with reference to one or multiple entities in the domain, and see the balance for the selected entities and all entities.</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11" name="Google Shape;311;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22: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lnSpc>
                <a:spcPct val="95000"/>
              </a:lnSpc>
              <a:spcBef>
                <a:spcPts val="1800"/>
              </a:spcBef>
              <a:spcAft>
                <a:spcPts val="0"/>
              </a:spcAft>
              <a:buNone/>
            </a:pPr>
            <a:r>
              <a:t/>
            </a:r>
            <a:endParaRPr/>
          </a:p>
        </p:txBody>
      </p:sp>
      <p:sp>
        <p:nvSpPr>
          <p:cNvPr id="319" name="Google Shape;319;p2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2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7" name="Google Shape;327;p2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Customer Aging Analysis Current report lists all current outstanding open items such as invoices, credit notes, and prepayments. The report output is divided between items that are not yet due and those that are past due (1 month, 2 months, 3 months, and more than 4 months).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This report calculates aging for all due customer open items by the number of periods overdue at the specified date. All payments up to the day the report is generated are included.</a:t>
            </a:r>
            <a:endParaRPr/>
          </a:p>
        </p:txBody>
      </p:sp>
      <p:sp>
        <p:nvSpPr>
          <p:cNvPr id="328" name="Google Shape;328;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2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7" name="Google Shape;337;p2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Customer Aging Analysis Current report lists all current outstanding open items</a:t>
            </a:r>
            <a:r>
              <a:rPr lang="en-US"/>
              <a:t> </a:t>
            </a:r>
            <a:r>
              <a:rPr lang="en-US">
                <a:latin typeface="Century Gothic"/>
                <a:ea typeface="Century Gothic"/>
                <a:cs typeface="Century Gothic"/>
                <a:sym typeface="Century Gothic"/>
              </a:rPr>
              <a:t>such as invoices, credit notes, and prepayments.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report output is divided between items that are not yet due and those that are past due</a:t>
            </a:r>
            <a:r>
              <a:rPr lang="en-US"/>
              <a:t> </a:t>
            </a:r>
            <a:r>
              <a:rPr lang="en-US">
                <a:latin typeface="Century Gothic"/>
                <a:ea typeface="Century Gothic"/>
                <a:cs typeface="Century Gothic"/>
                <a:sym typeface="Century Gothic"/>
              </a:rPr>
              <a:t>(1 month, 2 months, 3 months, and more than 4 months).</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This report calculates aging for all due customer open items by the number of periods overdue at the specified date.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All payments up to the day the report is generated are included.</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38" name="Google Shape;338;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25: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6" name="Google Shape;346;p25: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2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p2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5" name="Google Shape;355;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27: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3" name="Google Shape;363;p2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Customer Statements of Account report lists open items as of a certain date (the default is the system date) in all selected entities, grouped by currency and open item type, including subtotals.</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report lists the open item due date and indicates if the open item is overdue.</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One report is generated for each customer.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report only includes customers for which the Print Statement option is selected in Customers and who also meet the other report selection criteria.</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can specify a statement cycle in the selection criteria to include only customers with that cycle. The statement cycle is also defined in the </a:t>
            </a:r>
            <a:r>
              <a:rPr lang="en-US"/>
              <a:t>c</a:t>
            </a:r>
            <a:r>
              <a:rPr lang="en-US">
                <a:latin typeface="Century Gothic"/>
                <a:ea typeface="Century Gothic"/>
                <a:cs typeface="Century Gothic"/>
                <a:sym typeface="Century Gothic"/>
              </a:rPr>
              <a:t>ustomer record.</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64" name="Google Shape;364;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8: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2" name="Google Shape;372;p28: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2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0" name="Google Shape;380;p2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Use Reminder Letters to generate letters to send to selected customers regarding their open invoices.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address details of the head office address of the business relation associated with the specified Header Entity are printed at the top of the letter.</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Reminder Letters provide a list for the credit management department to</a:t>
            </a:r>
            <a:r>
              <a:rPr lang="en-US"/>
              <a:t> </a:t>
            </a:r>
            <a:r>
              <a:rPr lang="en-US">
                <a:latin typeface="Century Gothic"/>
                <a:ea typeface="Century Gothic"/>
                <a:cs typeface="Century Gothic"/>
                <a:sym typeface="Century Gothic"/>
              </a:rPr>
              <a:t>use for follow-up on open invoices with a reminder level greater than 0 (zero). </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Open credit notes and prepayments are always included.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report lists the reminder level, reminder date, due dates,and original and current balance for each selected customer open item.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customer contact details are derived from the primary contact defined for the Reminder address of the business relation associated with the customer.</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81" name="Google Shape;381;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30: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9" name="Google Shape;389;p3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8" name="Google Shape;158;p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Sales flow variants cover corrections to sales order</a:t>
            </a:r>
            <a:r>
              <a:rPr lang="en-US"/>
              <a:t>-</a:t>
            </a:r>
            <a:r>
              <a:rPr lang="en-US">
                <a:latin typeface="Century Gothic"/>
                <a:ea typeface="Century Gothic"/>
                <a:cs typeface="Century Gothic"/>
                <a:sym typeface="Century Gothic"/>
              </a:rPr>
              <a:t>based invoices and manual invoices (customer invoices created directly in Financials).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Manual invoices are used, for example, for financial charges or as credit notes.</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Most of these areas are covered in the exercises on the following pages.</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159" name="Google Shape;159;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3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5" name="Google Shape;395;p3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system provides three ways in which you can settle AR payments.</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You can create a banking entry and associate it with the invoice. In this case, no payment instrument is specified.</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You can use a payment instrument without a PIP account. In this case, a payment is assigned a status of Paid and is posted directly to the bank GL account.</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You can use a payment instrument with a PIP account with a payment status of For Collection.</a:t>
            </a:r>
            <a:r>
              <a:rPr lang="en-US"/>
              <a:t> </a:t>
            </a:r>
            <a:r>
              <a:rPr lang="en-US">
                <a:latin typeface="Century Gothic"/>
                <a:ea typeface="Century Gothic"/>
                <a:cs typeface="Century Gothic"/>
                <a:sym typeface="Century Gothic"/>
              </a:rPr>
              <a:t>In this case, you can either:</a:t>
            </a:r>
            <a:endParaRPr/>
          </a:p>
          <a:p>
            <a:pPr indent="-317500" lvl="1" marL="1371600" rtl="0" algn="l">
              <a:spcBef>
                <a:spcPts val="0"/>
              </a:spcBef>
              <a:spcAft>
                <a:spcPts val="0"/>
              </a:spcAft>
              <a:buSzPts val="1400"/>
              <a:buFont typeface="Century Gothic"/>
              <a:buChar char="○"/>
            </a:pPr>
            <a:r>
              <a:rPr lang="en-US">
                <a:latin typeface="Century Gothic"/>
                <a:ea typeface="Century Gothic"/>
                <a:cs typeface="Century Gothic"/>
                <a:sym typeface="Century Gothic"/>
              </a:rPr>
              <a:t>Change the payment status to Paid and post to the bank GL account.</a:t>
            </a:r>
            <a:endParaRPr/>
          </a:p>
          <a:p>
            <a:pPr indent="-317500" lvl="1" marL="1371600" rtl="0" algn="l">
              <a:spcBef>
                <a:spcPts val="0"/>
              </a:spcBef>
              <a:spcAft>
                <a:spcPts val="0"/>
              </a:spcAft>
              <a:buSzPts val="1400"/>
              <a:buFont typeface="Century Gothic"/>
              <a:buChar char="○"/>
            </a:pPr>
            <a:r>
              <a:rPr lang="en-US">
                <a:latin typeface="Century Gothic"/>
                <a:ea typeface="Century Gothic"/>
                <a:cs typeface="Century Gothic"/>
                <a:sym typeface="Century Gothic"/>
              </a:rPr>
              <a:t>Use a Banking Entry to allocate to the payment.</a:t>
            </a:r>
            <a:endParaRPr/>
          </a:p>
          <a:p>
            <a:pPr indent="0" lvl="0" marL="0" rtl="0" algn="l">
              <a:spcBef>
                <a:spcPts val="0"/>
              </a:spcBef>
              <a:spcAft>
                <a:spcPts val="0"/>
              </a:spcAft>
              <a:buNone/>
            </a:pPr>
            <a:r>
              <a:t/>
            </a:r>
            <a:endParaRPr/>
          </a:p>
        </p:txBody>
      </p:sp>
      <p:sp>
        <p:nvSpPr>
          <p:cNvPr id="396" name="Google Shape;396;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3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4" name="Google Shape;404;p3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system offers a number of predefined types of customer payment instruments, as listed above.</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will now review process flows for some of these payment instruments.</a:t>
            </a:r>
            <a:endParaRPr/>
          </a:p>
          <a:p>
            <a:pPr indent="0" lvl="0" marL="0" rtl="0" algn="l">
              <a:spcBef>
                <a:spcPts val="0"/>
              </a:spcBef>
              <a:spcAft>
                <a:spcPts val="0"/>
              </a:spcAft>
              <a:buNone/>
            </a:pPr>
            <a:r>
              <a:t/>
            </a:r>
            <a:endParaRPr/>
          </a:p>
        </p:txBody>
      </p:sp>
      <p:sp>
        <p:nvSpPr>
          <p:cNvPr id="405" name="Google Shape;405;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3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3" name="Google Shape;413;p3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Payments are associated with status codes, which are used to manage the payment process through</a:t>
            </a:r>
            <a:r>
              <a:rPr lang="en-US"/>
              <a:t> </a:t>
            </a:r>
            <a:r>
              <a:rPr lang="en-US">
                <a:latin typeface="Century Gothic"/>
                <a:ea typeface="Century Gothic"/>
                <a:cs typeface="Century Gothic"/>
                <a:sym typeface="Century Gothic"/>
              </a:rPr>
              <a:t>final collection and updating of accounts.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process a payment by changing the payment status from one status to the next</a:t>
            </a:r>
            <a:r>
              <a:rPr lang="en-US"/>
              <a:t> </a:t>
            </a:r>
            <a:r>
              <a:rPr lang="en-US">
                <a:latin typeface="Century Gothic"/>
                <a:ea typeface="Century Gothic"/>
                <a:cs typeface="Century Gothic"/>
                <a:sym typeface="Century Gothic"/>
              </a:rPr>
              <a:t>in the sequence that meets your business requirements.</a:t>
            </a:r>
            <a:endParaRPr/>
          </a:p>
          <a:p>
            <a:pPr indent="0" lvl="0" marL="0" rtl="0" algn="l">
              <a:spcBef>
                <a:spcPts val="0"/>
              </a:spcBef>
              <a:spcAft>
                <a:spcPts val="0"/>
              </a:spcAft>
              <a:buNone/>
            </a:pPr>
            <a:r>
              <a:t/>
            </a:r>
            <a:endParaRPr/>
          </a:p>
        </p:txBody>
      </p:sp>
      <p:sp>
        <p:nvSpPr>
          <p:cNvPr id="414" name="Google Shape;414;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p3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2" name="Google Shape;422;p3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It is not mandatory to process a payment through all of the states listed in the slide.</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Some European and South American companies use the interim payment statuses (such as Allocated and Accepted) and customer and supplier payment accounts to log the progress of the payment.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US organizations, however, generally do not require interim states, and often use the Initial, For Collection, and Paid statuses only.</a:t>
            </a:r>
            <a:endParaRPr>
              <a:latin typeface="Century Gothic"/>
              <a:ea typeface="Century Gothic"/>
              <a:cs typeface="Century Gothic"/>
              <a:sym typeface="Century Gothic"/>
            </a:endParaRPr>
          </a:p>
        </p:txBody>
      </p:sp>
      <p:sp>
        <p:nvSpPr>
          <p:cNvPr id="423" name="Google Shape;423;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3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9" name="Google Shape;449;p3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the Customer Payment Status activities to create, modify, view, and delete payment statuses. </a:t>
            </a:r>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The payment status is the transition state through which you process the customer payment.</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For each of the different payment statuses, you can define a specific GL account that represents the status.</a:t>
            </a:r>
            <a:endParaRPr/>
          </a:p>
          <a:p>
            <a:pPr indent="0" lvl="0" marL="0" rtl="0" algn="l">
              <a:spcBef>
                <a:spcPts val="0"/>
              </a:spcBef>
              <a:spcAft>
                <a:spcPts val="0"/>
              </a:spcAft>
              <a:buNone/>
            </a:pPr>
            <a:r>
              <a:t/>
            </a:r>
            <a:endParaRPr/>
          </a:p>
        </p:txBody>
      </p:sp>
      <p:sp>
        <p:nvSpPr>
          <p:cNvPr id="450" name="Google Shape;450;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3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0" name="Google Shape;460;p3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b="0" i="0" lang="en-US" sz="1200">
                <a:solidFill>
                  <a:schemeClr val="dk1"/>
                </a:solidFill>
                <a:latin typeface="Century Gothic"/>
                <a:ea typeface="Century Gothic"/>
                <a:cs typeface="Century Gothic"/>
                <a:sym typeface="Century Gothic"/>
              </a:rPr>
              <a:t>Use Customer Payments to create and maintain customer payments.</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US" sz="1200">
                <a:solidFill>
                  <a:schemeClr val="dk1"/>
                </a:solidFill>
                <a:latin typeface="Century Gothic"/>
                <a:ea typeface="Century Gothic"/>
                <a:cs typeface="Century Gothic"/>
                <a:sym typeface="Century Gothic"/>
              </a:rPr>
              <a:t>You can link a customer payment to an existing open item through allocation, creating a prepayment, or creating a deduction. You can allocate items to a customer payment immediately or you can modify an initial payment to enable allocation at a later stage. The following rules apply to customer payments:</a:t>
            </a:r>
            <a:endParaRPr/>
          </a:p>
          <a:p>
            <a:pPr indent="-304800" lvl="0" marL="457200" rtl="0" algn="l">
              <a:lnSpc>
                <a:spcPct val="90000"/>
              </a:lnSpc>
              <a:spcBef>
                <a:spcPts val="0"/>
              </a:spcBef>
              <a:spcAft>
                <a:spcPts val="0"/>
              </a:spcAft>
              <a:buClr>
                <a:schemeClr val="dk1"/>
              </a:buClr>
              <a:buSzPts val="1200"/>
              <a:buFont typeface="Century Gothic"/>
              <a:buChar char="●"/>
            </a:pPr>
            <a:r>
              <a:rPr b="0" i="0" lang="en-US" sz="1200">
                <a:solidFill>
                  <a:schemeClr val="dk1"/>
                </a:solidFill>
                <a:latin typeface="Century Gothic"/>
                <a:ea typeface="Century Gothic"/>
                <a:cs typeface="Century Gothic"/>
                <a:sym typeface="Century Gothic"/>
              </a:rPr>
              <a:t>When you create a payment with a status other than Initial and do not link it to an open item, the system automatically creates a prepayment open item (CR) for the customer.</a:t>
            </a:r>
            <a:endParaRPr/>
          </a:p>
          <a:p>
            <a:pPr indent="-304800" lvl="0" marL="457200" rtl="0" algn="l">
              <a:lnSpc>
                <a:spcPct val="90000"/>
              </a:lnSpc>
              <a:spcBef>
                <a:spcPts val="0"/>
              </a:spcBef>
              <a:spcAft>
                <a:spcPts val="0"/>
              </a:spcAft>
              <a:buClr>
                <a:schemeClr val="dk1"/>
              </a:buClr>
              <a:buSzPts val="1200"/>
              <a:buFont typeface="Century Gothic"/>
              <a:buChar char="●"/>
            </a:pPr>
            <a:r>
              <a:rPr b="0" i="0" lang="en-US" sz="1200">
                <a:solidFill>
                  <a:schemeClr val="dk1"/>
                </a:solidFill>
                <a:latin typeface="Century Gothic"/>
                <a:ea typeface="Century Gothic"/>
                <a:cs typeface="Century Gothic"/>
                <a:sym typeface="Century Gothic"/>
              </a:rPr>
              <a:t>You can adjust the prepayment and the invoice paid later using Open Item Adjustment.</a:t>
            </a:r>
            <a:endParaRPr/>
          </a:p>
          <a:p>
            <a:pPr indent="-304800" lvl="0" marL="457200" rtl="0" algn="l">
              <a:lnSpc>
                <a:spcPct val="90000"/>
              </a:lnSpc>
              <a:spcBef>
                <a:spcPts val="0"/>
              </a:spcBef>
              <a:spcAft>
                <a:spcPts val="0"/>
              </a:spcAft>
              <a:buClr>
                <a:schemeClr val="dk1"/>
              </a:buClr>
              <a:buSzPts val="1200"/>
              <a:buFont typeface="Century Gothic"/>
              <a:buChar char="●"/>
            </a:pPr>
            <a:r>
              <a:rPr b="0" i="0" lang="en-US" sz="1200">
                <a:solidFill>
                  <a:schemeClr val="dk1"/>
                </a:solidFill>
                <a:latin typeface="Century Gothic"/>
                <a:ea typeface="Century Gothic"/>
                <a:cs typeface="Century Gothic"/>
                <a:sym typeface="Century Gothic"/>
              </a:rPr>
              <a:t>When you change a customer payment status to Bounced or Initial, open items are unlinked and reopened.</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US" sz="1200">
                <a:solidFill>
                  <a:schemeClr val="dk1"/>
                </a:solidFill>
                <a:latin typeface="Century Gothic"/>
                <a:ea typeface="Century Gothic"/>
                <a:cs typeface="Century Gothic"/>
                <a:sym typeface="Century Gothic"/>
              </a:rPr>
              <a:t>When a customer payment is in the Initial status, you can modify all aspects of the payment, including the customer and the amount. When the payment status changes to a status other than Initial, you can only modify the status and the description. However, you can reset the payment status to Initial, provided that the payment has not been paid, bounced, or voided. When a payment is set to the Paid, Bounced, or Void status, you can no longer modify the payment. At this point, the only way to correct the payment is to manually re-open all customer invoices linked to the payment using Open Item Adjustments, and then create a new payment with the correct details. You can delete only Initial customer payments. To delete a customer payment with a status other than Initial, you must first change the status to Initial.</a:t>
            </a:r>
            <a:endParaRPr/>
          </a:p>
          <a:p>
            <a:pPr indent="0" lvl="0" marL="0" rtl="0" algn="l">
              <a:lnSpc>
                <a:spcPct val="90000"/>
              </a:lnSpc>
              <a:spcBef>
                <a:spcPts val="0"/>
              </a:spcBef>
              <a:spcAft>
                <a:spcPts val="0"/>
              </a:spcAft>
              <a:buNone/>
            </a:pPr>
            <a:r>
              <a:t/>
            </a:r>
            <a:endParaRPr/>
          </a:p>
        </p:txBody>
      </p:sp>
      <p:sp>
        <p:nvSpPr>
          <p:cNvPr id="461" name="Google Shape;461;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3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5" name="Google Shape;475;p3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dk1"/>
              </a:buClr>
              <a:buSzPts val="930"/>
              <a:buFont typeface="Century Gothic"/>
              <a:buNone/>
            </a:pPr>
            <a:r>
              <a:rPr lang="en-US">
                <a:latin typeface="Century Gothic"/>
                <a:ea typeface="Century Gothic"/>
                <a:cs typeface="Century Gothic"/>
                <a:sym typeface="Century Gothic"/>
              </a:rPr>
              <a:t>Use the Allocations panel to retrieve open items for this customer to which you can allocate the customer payment. </a:t>
            </a:r>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930"/>
              <a:buFont typeface="Century Gothic"/>
              <a:buNone/>
            </a:pPr>
            <a:r>
              <a:rPr lang="en-US">
                <a:latin typeface="Century Gothic"/>
                <a:ea typeface="Century Gothic"/>
                <a:cs typeface="Century Gothic"/>
                <a:sym typeface="Century Gothic"/>
              </a:rPr>
              <a:t>Searching for Invoices</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930"/>
              <a:buFont typeface="Century Gothic"/>
              <a:buNone/>
            </a:pPr>
            <a:r>
              <a:rPr lang="en-US">
                <a:latin typeface="Century Gothic"/>
                <a:ea typeface="Century Gothic"/>
                <a:cs typeface="Century Gothic"/>
                <a:sym typeface="Century Gothic"/>
              </a:rPr>
              <a:t>Use the search criteria fields to select open items for allocation to the customer payment. You can simply search for all open items for this customer, or specific invoices or invoice amounts. You can also allocate to open items for any customer in the system. The system retrieves the</a:t>
            </a:r>
            <a:r>
              <a:rPr lang="en-US"/>
              <a:t> </a:t>
            </a:r>
            <a:r>
              <a:rPr lang="en-US">
                <a:latin typeface="Century Gothic"/>
                <a:ea typeface="Century Gothic"/>
                <a:cs typeface="Century Gothic"/>
                <a:sym typeface="Century Gothic"/>
              </a:rPr>
              <a:t>customer name and business relation details into the Allocation grid from the payment record as</a:t>
            </a:r>
            <a:r>
              <a:rPr lang="en-US"/>
              <a:t> </a:t>
            </a:r>
            <a:r>
              <a:rPr lang="en-US">
                <a:latin typeface="Century Gothic"/>
                <a:ea typeface="Century Gothic"/>
                <a:cs typeface="Century Gothic"/>
                <a:sym typeface="Century Gothic"/>
              </a:rPr>
              <a:t>defaults. Leave the fields blank and click Search to search for all open items for all customers.</a:t>
            </a:r>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930"/>
              <a:buFont typeface="Century Gothic"/>
              <a:buNone/>
            </a:pPr>
            <a:r>
              <a:rPr lang="en-US">
                <a:latin typeface="Century Gothic"/>
                <a:ea typeface="Century Gothic"/>
                <a:cs typeface="Century Gothic"/>
                <a:sym typeface="Century Gothic"/>
              </a:rPr>
              <a:t>Creating a Deduction</a:t>
            </a:r>
            <a:endParaRPr/>
          </a:p>
          <a:p>
            <a:pPr indent="0" lvl="0" marL="0" rtl="0" algn="l">
              <a:lnSpc>
                <a:spcPct val="80000"/>
              </a:lnSpc>
              <a:spcBef>
                <a:spcPts val="360"/>
              </a:spcBef>
              <a:spcAft>
                <a:spcPts val="0"/>
              </a:spcAft>
              <a:buClr>
                <a:schemeClr val="dk1"/>
              </a:buClr>
              <a:buSzPts val="930"/>
              <a:buFont typeface="Century Gothic"/>
              <a:buNone/>
            </a:pPr>
            <a:r>
              <a:rPr lang="en-US">
                <a:latin typeface="Century Gothic"/>
                <a:ea typeface="Century Gothic"/>
                <a:cs typeface="Century Gothic"/>
                <a:sym typeface="Century Gothic"/>
              </a:rPr>
              <a:t>You can record a deduction if a customer pays less than the amount owed. </a:t>
            </a:r>
            <a:endParaRPr/>
          </a:p>
          <a:p>
            <a:pPr indent="0" lvl="0" marL="0" rtl="0" algn="l">
              <a:lnSpc>
                <a:spcPct val="80000"/>
              </a:lnSpc>
              <a:spcBef>
                <a:spcPts val="360"/>
              </a:spcBef>
              <a:spcAft>
                <a:spcPts val="0"/>
              </a:spcAft>
              <a:buClr>
                <a:schemeClr val="dk1"/>
              </a:buClr>
              <a:buSzPts val="930"/>
              <a:buFont typeface="Century Gothic"/>
              <a:buNone/>
            </a:pPr>
            <a:r>
              <a:t/>
            </a:r>
            <a:endParaRPr/>
          </a:p>
          <a:p>
            <a:pPr indent="0" lvl="0" marL="0" rtl="0" algn="l">
              <a:lnSpc>
                <a:spcPct val="80000"/>
              </a:lnSpc>
              <a:spcBef>
                <a:spcPts val="360"/>
              </a:spcBef>
              <a:spcAft>
                <a:spcPts val="0"/>
              </a:spcAft>
              <a:buClr>
                <a:schemeClr val="dk1"/>
              </a:buClr>
              <a:buSzPts val="930"/>
              <a:buFont typeface="Century Gothic"/>
              <a:buNone/>
            </a:pPr>
            <a:r>
              <a:rPr lang="en-US">
                <a:latin typeface="Century Gothic"/>
                <a:ea typeface="Century Gothic"/>
                <a:cs typeface="Century Gothic"/>
                <a:sym typeface="Century Gothic"/>
              </a:rPr>
              <a:t>Creating a Prepayment</a:t>
            </a:r>
            <a:endParaRPr/>
          </a:p>
          <a:p>
            <a:pPr indent="0" lvl="0" marL="0" rtl="0" algn="l">
              <a:lnSpc>
                <a:spcPct val="8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At this stage of the payment process, you can create a new prepayment instead of allocating the</a:t>
            </a:r>
            <a:r>
              <a:rPr lang="en-US"/>
              <a:t> </a:t>
            </a:r>
            <a:r>
              <a:rPr lang="en-US">
                <a:latin typeface="Century Gothic"/>
                <a:ea typeface="Century Gothic"/>
                <a:cs typeface="Century Gothic"/>
                <a:sym typeface="Century Gothic"/>
              </a:rPr>
              <a:t>payment amount by clicking the Prepayment button </a:t>
            </a:r>
            <a:r>
              <a:rPr lang="en-US"/>
              <a:t>above</a:t>
            </a:r>
            <a:r>
              <a:rPr lang="en-US">
                <a:latin typeface="Century Gothic"/>
                <a:ea typeface="Century Gothic"/>
                <a:cs typeface="Century Gothic"/>
                <a:sym typeface="Century Gothic"/>
              </a:rPr>
              <a:t> the Allocations grid.</a:t>
            </a:r>
            <a:endParaRPr/>
          </a:p>
          <a:p>
            <a:pPr indent="0" lvl="0" marL="0" rtl="0" algn="l">
              <a:lnSpc>
                <a:spcPct val="8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Do this when you have received a payment and do not know</a:t>
            </a:r>
            <a:r>
              <a:rPr lang="en-US"/>
              <a:t> </a:t>
            </a:r>
            <a:r>
              <a:rPr lang="en-US">
                <a:latin typeface="Century Gothic"/>
                <a:ea typeface="Century Gothic"/>
                <a:cs typeface="Century Gothic"/>
                <a:sym typeface="Century Gothic"/>
              </a:rPr>
              <a:t>which invoice it is related to or receive payments before invoices are sent.</a:t>
            </a:r>
            <a:endParaRPr/>
          </a:p>
          <a:p>
            <a:pPr indent="0" lvl="0" marL="0" rtl="0" algn="l">
              <a:lnSpc>
                <a:spcPct val="80000"/>
              </a:lnSpc>
              <a:spcBef>
                <a:spcPts val="360"/>
              </a:spcBef>
              <a:spcAft>
                <a:spcPts val="0"/>
              </a:spcAft>
              <a:buClr>
                <a:schemeClr val="dk1"/>
              </a:buClr>
              <a:buSzPts val="930"/>
              <a:buFont typeface="Century Gothic"/>
              <a:buNone/>
            </a:pPr>
            <a:r>
              <a:t/>
            </a:r>
            <a:endParaRPr>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sz="930"/>
          </a:p>
        </p:txBody>
      </p:sp>
      <p:sp>
        <p:nvSpPr>
          <p:cNvPr id="476" name="Google Shape;476;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p3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3" name="Google Shape;493;p3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a customer check for a payment is recorded in the system, the payment status is set to Paid.</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check is directly posted against the bank GL account and does not reference the PIP account.</a:t>
            </a:r>
            <a:endParaRPr/>
          </a:p>
          <a:p>
            <a:pPr indent="0" lvl="0" marL="0" rtl="0" algn="l">
              <a:spcBef>
                <a:spcPts val="0"/>
              </a:spcBef>
              <a:spcAft>
                <a:spcPts val="0"/>
              </a:spcAft>
              <a:buNone/>
            </a:pPr>
            <a:r>
              <a:t/>
            </a:r>
            <a:endParaRPr/>
          </a:p>
        </p:txBody>
      </p:sp>
      <p:sp>
        <p:nvSpPr>
          <p:cNvPr id="494" name="Google Shape;494;p3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3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5" name="Google Shape;515;p3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A PIP account is used to allow more efficient follow up and bank reconciliation.</a:t>
            </a:r>
            <a:endParaRPr/>
          </a:p>
          <a:p>
            <a:pPr indent="0" lvl="0" marL="0" rtl="0" algn="l">
              <a:spcBef>
                <a:spcPts val="0"/>
              </a:spcBef>
              <a:spcAft>
                <a:spcPts val="0"/>
              </a:spcAft>
              <a:buNone/>
            </a:pPr>
            <a:r>
              <a:t/>
            </a:r>
            <a:endParaRPr/>
          </a:p>
        </p:txBody>
      </p:sp>
      <p:sp>
        <p:nvSpPr>
          <p:cNvPr id="516" name="Google Shape;516;p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4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9" name="Google Shape;539;p4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draft or bill of exchange is a negotiable security signed and dated by its issuer (in this case, you—the supplier).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It contains an unconditional order or instruction for the customer, who draws upon it to pay a fixed amount on the agreed due date.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customer accepts the draft by signing it.</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Once signed, the draft is considered a collection instrument.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Its form, content, and legal consequences are governed by law.</a:t>
            </a:r>
            <a:endParaRPr/>
          </a:p>
          <a:p>
            <a:pPr indent="0" lvl="0" marL="0" rtl="0" algn="l">
              <a:spcBef>
                <a:spcPts val="0"/>
              </a:spcBef>
              <a:spcAft>
                <a:spcPts val="0"/>
              </a:spcAft>
              <a:buNone/>
            </a:pPr>
            <a:r>
              <a:t/>
            </a:r>
            <a:endParaRPr/>
          </a:p>
        </p:txBody>
      </p:sp>
      <p:sp>
        <p:nvSpPr>
          <p:cNvPr id="540" name="Google Shape;540;p4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p4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5" name="Google Shape;575;p4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Direct debit is an agreement between you, the customer, and the customer’s bank that regular</a:t>
            </a:r>
            <a:r>
              <a:rPr lang="en-US"/>
              <a:t> </a:t>
            </a:r>
            <a:r>
              <a:rPr lang="en-US">
                <a:latin typeface="Century Gothic"/>
                <a:ea typeface="Century Gothic"/>
                <a:cs typeface="Century Gothic"/>
                <a:sym typeface="Century Gothic"/>
              </a:rPr>
              <a:t>amounts are to be debited from the customer’s account to settle open items.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Direct debits can be in paper or electronic form.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Direct debits are automatic payments, and can use the electronic payment formats.</a:t>
            </a:r>
            <a:endParaRPr/>
          </a:p>
          <a:p>
            <a:pPr indent="0" lvl="0" marL="0" rtl="0" algn="l">
              <a:spcBef>
                <a:spcPts val="0"/>
              </a:spcBef>
              <a:spcAft>
                <a:spcPts val="0"/>
              </a:spcAft>
              <a:buNone/>
            </a:pPr>
            <a:r>
              <a:t/>
            </a:r>
            <a:endParaRPr/>
          </a:p>
        </p:txBody>
      </p:sp>
      <p:sp>
        <p:nvSpPr>
          <p:cNvPr id="576" name="Google Shape;576;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p4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9" name="Google Shape;599;p4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Other payment instruments, such as customer-initiated checks, promissory notes, and summary</a:t>
            </a:r>
            <a:r>
              <a:rPr lang="en-US"/>
              <a:t> </a:t>
            </a:r>
            <a:r>
              <a:rPr lang="en-US">
                <a:latin typeface="Century Gothic"/>
                <a:ea typeface="Century Gothic"/>
                <a:cs typeface="Century Gothic"/>
                <a:sym typeface="Century Gothic"/>
              </a:rPr>
              <a:t>statements, follow the same flow as customer checks.</a:t>
            </a:r>
            <a:endParaRPr/>
          </a:p>
          <a:p>
            <a:pPr indent="0" lvl="0" marL="0" rtl="0" algn="l">
              <a:spcBef>
                <a:spcPts val="0"/>
              </a:spcBef>
              <a:spcAft>
                <a:spcPts val="0"/>
              </a:spcAft>
              <a:buNone/>
            </a:pPr>
            <a:r>
              <a:t/>
            </a:r>
            <a:endParaRPr/>
          </a:p>
        </p:txBody>
      </p:sp>
      <p:sp>
        <p:nvSpPr>
          <p:cNvPr id="600" name="Google Shape;600;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p4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8" name="Google Shape;608;p4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Finance Charge functionality is optional. </a:t>
            </a:r>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You can enable the Finance Charge functionality during customer setup by selecting the Finance Charge </a:t>
            </a:r>
            <a:r>
              <a:rPr lang="en-US"/>
              <a:t> </a:t>
            </a:r>
            <a:r>
              <a:rPr lang="en-US">
                <a:latin typeface="Century Gothic"/>
                <a:ea typeface="Century Gothic"/>
                <a:cs typeface="Century Gothic"/>
                <a:sym typeface="Century Gothic"/>
              </a:rPr>
              <a:t>and Statement Cycle fields on the Payment panel of the customer record.</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Finance charges are applied to overdue open items (such as invoices, adjustments, or previous finance charges). </a:t>
            </a:r>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You can exclude contested invoices from finance charge selection, based on the invoice status code.</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Finance Charge invoice postings are as follows:</a:t>
            </a:r>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DR: Customer Control Account</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CR: Sales Finance Account (from the finance charge profile in the Accounting tab of the customer record)</a:t>
            </a:r>
            <a:endParaRPr>
              <a:latin typeface="Century Gothic"/>
              <a:ea typeface="Century Gothic"/>
              <a:cs typeface="Century Gothic"/>
              <a:sym typeface="Century Gothic"/>
            </a:endParaRPr>
          </a:p>
          <a:p>
            <a:pPr indent="0" lvl="0" marL="0" rtl="0" algn="l">
              <a:spcBef>
                <a:spcPts val="360"/>
              </a:spcBef>
              <a:spcAft>
                <a:spcPts val="0"/>
              </a:spcAft>
              <a:buNone/>
            </a:pPr>
            <a:r>
              <a:rPr b="1" i="1" lang="en-US"/>
              <a:t>Note </a:t>
            </a:r>
            <a:r>
              <a:rPr lang="en-US"/>
              <a:t>This functionality is not yet available in Web UI.</a:t>
            </a:r>
            <a:endParaRPr/>
          </a:p>
          <a:p>
            <a:pPr indent="0" lvl="0" marL="0" rtl="0" algn="l">
              <a:spcBef>
                <a:spcPts val="0"/>
              </a:spcBef>
              <a:spcAft>
                <a:spcPts val="0"/>
              </a:spcAft>
              <a:buNone/>
            </a:pPr>
            <a:r>
              <a:t/>
            </a:r>
            <a:endParaRPr/>
          </a:p>
        </p:txBody>
      </p:sp>
      <p:sp>
        <p:nvSpPr>
          <p:cNvPr id="609" name="Google Shape;609;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p44: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b="1" i="1" lang="en-US"/>
              <a:t>Note </a:t>
            </a:r>
            <a:r>
              <a:rPr lang="en-US"/>
              <a:t>This functionality is not yet available in Web UI.</a:t>
            </a:r>
            <a:endParaRPr/>
          </a:p>
        </p:txBody>
      </p:sp>
      <p:sp>
        <p:nvSpPr>
          <p:cNvPr id="617" name="Google Shape;617;p44: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4" name="Shape 624"/>
        <p:cNvGrpSpPr/>
        <p:nvPr/>
      </p:nvGrpSpPr>
      <p:grpSpPr>
        <a:xfrm>
          <a:off x="0" y="0"/>
          <a:ext cx="0" cy="0"/>
          <a:chOff x="0" y="0"/>
          <a:chExt cx="0" cy="0"/>
        </a:xfrm>
      </p:grpSpPr>
      <p:sp>
        <p:nvSpPr>
          <p:cNvPr id="625" name="Google Shape;625;p4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6" name="Google Shape;626;p4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rPr lang="en-US"/>
              <a:t>For this exercise, see the Financials Web UI Champions Phase 2 - Session 6 - Accounts Receivable demo. </a:t>
            </a:r>
            <a:endParaRPr/>
          </a:p>
          <a:p>
            <a:pPr indent="0" lvl="0" marL="0" rtl="0" algn="l">
              <a:spcBef>
                <a:spcPts val="360"/>
              </a:spcBef>
              <a:spcAft>
                <a:spcPts val="0"/>
              </a:spcAft>
              <a:buClr>
                <a:schemeClr val="dk1"/>
              </a:buClr>
              <a:buSzPts val="1200"/>
              <a:buFont typeface="Century Gothic"/>
              <a:buNone/>
            </a:pPr>
            <a:r>
              <a:rPr lang="en-US"/>
              <a:t>A recording of the demo is available on learning.qad.com</a:t>
            </a:r>
            <a:endParaRPr/>
          </a:p>
          <a:p>
            <a:pPr indent="0" lvl="0" marL="0" rtl="0" algn="l">
              <a:spcBef>
                <a:spcPts val="360"/>
              </a:spcBef>
              <a:spcAft>
                <a:spcPts val="0"/>
              </a:spcAft>
              <a:buClr>
                <a:schemeClr val="dk1"/>
              </a:buClr>
              <a:buSzPts val="1200"/>
              <a:buFont typeface="Century Gothic"/>
              <a:buNone/>
            </a:pPr>
            <a:r>
              <a:t/>
            </a:r>
            <a:endParaRPr/>
          </a:p>
          <a:p>
            <a:pPr indent="0" lvl="0" marL="0" rtl="0" algn="l">
              <a:spcBef>
                <a:spcPts val="360"/>
              </a:spcBef>
              <a:spcAft>
                <a:spcPts val="0"/>
              </a:spcAft>
              <a:buClr>
                <a:schemeClr val="dk1"/>
              </a:buClr>
              <a:buSzPts val="1200"/>
              <a:buFont typeface="Century Gothic"/>
              <a:buNone/>
            </a:pPr>
            <a:r>
              <a:rPr lang="en-US"/>
              <a:t>The demo script is here:</a:t>
            </a:r>
            <a:endParaRPr/>
          </a:p>
          <a:p>
            <a:pPr indent="0" lvl="0" marL="0" rtl="0" algn="l">
              <a:spcBef>
                <a:spcPts val="360"/>
              </a:spcBef>
              <a:spcAft>
                <a:spcPts val="0"/>
              </a:spcAft>
              <a:buClr>
                <a:schemeClr val="dk1"/>
              </a:buClr>
              <a:buSzPts val="1200"/>
              <a:buFont typeface="Century Gothic"/>
              <a:buNone/>
            </a:pPr>
            <a:r>
              <a:rPr i="1" lang="en-US"/>
              <a:t>https://docs.google.com/document/d/18r-VhU70VOMAOKs4ZLrQ7ZN36vLCmyaq/edit?rtpof=true</a:t>
            </a:r>
            <a:endParaRPr i="1"/>
          </a:p>
        </p:txBody>
      </p:sp>
      <p:sp>
        <p:nvSpPr>
          <p:cNvPr id="627" name="Google Shape;627;p4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d7af669371_0_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d7af669371_0_0:notes"/>
          <p:cNvSpPr txBox="1"/>
          <p:nvPr>
            <p:ph idx="1" type="body"/>
          </p:nvPr>
        </p:nvSpPr>
        <p:spPr>
          <a:xfrm>
            <a:off x="685800" y="3887785"/>
            <a:ext cx="5486400" cy="4626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6" name="Google Shape;636;gd7af669371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5: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6" name="Google Shape;176;p5: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Customer Invoices function is used for two purposes:</a:t>
            </a:r>
            <a:endParaRPr/>
          </a:p>
          <a:p>
            <a:pPr indent="-317500" lvl="0" marL="457200" rtl="0" algn="l">
              <a:spcBef>
                <a:spcPts val="0"/>
              </a:spcBef>
              <a:spcAft>
                <a:spcPts val="0"/>
              </a:spcAft>
              <a:buSzPts val="1400"/>
              <a:buAutoNum type="arabicPeriod"/>
            </a:pPr>
            <a:r>
              <a:rPr lang="en-US"/>
              <a:t>Viewing and modifying invoices and credit notes created by Invoice Post and Print. Most of the information on these sales-related invoices defaults from the associated sales order and is set during invoice post. You can modify only a small subset of fields.</a:t>
            </a:r>
            <a:endParaRPr/>
          </a:p>
          <a:p>
            <a:pPr indent="-317500" lvl="0" marL="457200" rtl="0" algn="l">
              <a:spcBef>
                <a:spcPts val="0"/>
              </a:spcBef>
              <a:spcAft>
                <a:spcPts val="0"/>
              </a:spcAft>
              <a:buSzPts val="1400"/>
              <a:buAutoNum type="arabicPeriod"/>
            </a:pPr>
            <a:r>
              <a:rPr lang="en-US"/>
              <a:t>Creating invoices for miscellaneous customer charges or credit notes. For this type of manual invoice, you must specify fields that are automatically populated during invoice post.</a:t>
            </a:r>
            <a:endParaRPr/>
          </a:p>
        </p:txBody>
      </p:sp>
      <p:sp>
        <p:nvSpPr>
          <p:cNvPr id="183" name="Google Shape;18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7: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193" name="Google Shape;193;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p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US" sz="1200">
                <a:solidFill>
                  <a:schemeClr val="dk1"/>
                </a:solidFill>
                <a:latin typeface="Century Gothic"/>
                <a:ea typeface="Century Gothic"/>
                <a:cs typeface="Century Gothic"/>
                <a:sym typeface="Century Gothic"/>
              </a:rPr>
              <a:t>Use Customer Invoices to directly create and maintain invoices for miscellaneous customer charges or credit notes.</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US" sz="1200">
                <a:solidFill>
                  <a:schemeClr val="dk1"/>
                </a:solidFill>
                <a:latin typeface="Century Gothic"/>
                <a:ea typeface="Century Gothic"/>
                <a:cs typeface="Century Gothic"/>
                <a:sym typeface="Century Gothic"/>
              </a:rPr>
              <a:t>For manual customer invoices, you must specify most of the fields that are automatically populated during invoice post.</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US" sz="1200">
                <a:solidFill>
                  <a:schemeClr val="dk1"/>
                </a:solidFill>
                <a:latin typeface="Century Gothic"/>
                <a:ea typeface="Century Gothic"/>
                <a:cs typeface="Century Gothic"/>
                <a:sym typeface="Century Gothic"/>
              </a:rPr>
              <a:t>Use the Main panel to complete the customer details, invoice or credit note amount and exchange rate, posting date, invoice details, and analytical details. Use the Addresses panel to specify the ship-from address—the address that identifies one of your inventory sites—and the customer ship-to address. The address on the </a:t>
            </a:r>
            <a:r>
              <a:rPr lang="en-US"/>
              <a:t>Main </a:t>
            </a:r>
            <a:r>
              <a:rPr b="0" i="0" lang="en-US" sz="1200">
                <a:solidFill>
                  <a:schemeClr val="dk1"/>
                </a:solidFill>
                <a:latin typeface="Century Gothic"/>
                <a:ea typeface="Century Gothic"/>
                <a:cs typeface="Century Gothic"/>
                <a:sym typeface="Century Gothic"/>
              </a:rPr>
              <a:t>panel is the bill-to address for the invoice. The fields on this panel display mostly read-only information for sales-related invoices.</a:t>
            </a:r>
            <a:endParaRPr/>
          </a:p>
        </p:txBody>
      </p:sp>
      <p:sp>
        <p:nvSpPr>
          <p:cNvPr id="202" name="Google Shape;202;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Google Shape;211;p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BC Invoice Amount</a:t>
            </a:r>
            <a:r>
              <a:rPr lang="en-US">
                <a:latin typeface="Century Gothic"/>
                <a:ea typeface="Century Gothic"/>
                <a:cs typeface="Century Gothic"/>
                <a:sym typeface="Century Gothic"/>
              </a:rPr>
              <a:t>. Automatically calculated using the correct accounting type exchange rate</a:t>
            </a:r>
            <a:r>
              <a:rPr lang="en-US"/>
              <a:t> s</a:t>
            </a:r>
            <a:r>
              <a:rPr lang="en-US">
                <a:latin typeface="Century Gothic"/>
                <a:ea typeface="Century Gothic"/>
                <a:cs typeface="Century Gothic"/>
                <a:sym typeface="Century Gothic"/>
              </a:rPr>
              <a:t>cale factor: Calculate actual exchange rate by multiplying defined exchange rate by scale factor (for use with a greatly inflated currency)</a:t>
            </a:r>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020"/>
              <a:buFont typeface="Century Gothic"/>
              <a:buNone/>
            </a:pPr>
            <a:r>
              <a:rPr b="1" i="1" lang="en-US">
                <a:latin typeface="Century Gothic"/>
                <a:ea typeface="Century Gothic"/>
                <a:cs typeface="Century Gothic"/>
                <a:sym typeface="Century Gothic"/>
              </a:rPr>
              <a:t>Link to Invoice</a:t>
            </a:r>
            <a:r>
              <a:rPr lang="en-US">
                <a:latin typeface="Century Gothic"/>
                <a:ea typeface="Century Gothic"/>
                <a:cs typeface="Century Gothic"/>
                <a:sym typeface="Century Gothic"/>
              </a:rPr>
              <a:t>. Use with credit notes to link to existing invoices. When you link to an invoice, the system creates an automatic invoice adjustment.</a:t>
            </a:r>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100"/>
              <a:buFont typeface="Arial"/>
              <a:buNone/>
            </a:pPr>
            <a:r>
              <a:rPr b="1" i="1" lang="en-US">
                <a:solidFill>
                  <a:srgbClr val="141414"/>
                </a:solidFill>
                <a:latin typeface="Century Gothic"/>
                <a:ea typeface="Century Gothic"/>
                <a:cs typeface="Century Gothic"/>
                <a:sym typeface="Century Gothic"/>
              </a:rPr>
              <a:t>Credit Terms</a:t>
            </a:r>
            <a:r>
              <a:rPr lang="en-US">
                <a:solidFill>
                  <a:srgbClr val="141414"/>
                </a:solidFill>
                <a:latin typeface="Century Gothic"/>
                <a:ea typeface="Century Gothic"/>
                <a:cs typeface="Century Gothic"/>
                <a:sym typeface="Century Gothic"/>
              </a:rPr>
              <a:t>. Specify the credit terms that apply to this invoice. Credit terms determine invoice due dates and any settlement discounts on early payments. </a:t>
            </a:r>
            <a:endParaRPr/>
          </a:p>
          <a:p>
            <a:pPr indent="0" lvl="0" marL="0" rtl="0" algn="l">
              <a:lnSpc>
                <a:spcPct val="80000"/>
              </a:lnSpc>
              <a:spcBef>
                <a:spcPts val="360"/>
              </a:spcBef>
              <a:spcAft>
                <a:spcPts val="0"/>
              </a:spcAft>
              <a:buClr>
                <a:schemeClr val="dk1"/>
              </a:buClr>
              <a:buSzPts val="1100"/>
              <a:buFont typeface="Arial"/>
              <a:buNone/>
            </a:pPr>
            <a:r>
              <a:rPr lang="en-US">
                <a:solidFill>
                  <a:srgbClr val="141414"/>
                </a:solidFill>
                <a:latin typeface="Century Gothic"/>
                <a:ea typeface="Century Gothic"/>
                <a:cs typeface="Century Gothic"/>
                <a:sym typeface="Century Gothic"/>
              </a:rPr>
              <a:t>Credit terms also determine if multiple payments are made in stages based on invoice percentages.</a:t>
            </a:r>
            <a:endParaRPr/>
          </a:p>
          <a:p>
            <a:pPr indent="0" lvl="0" marL="0" rtl="0" algn="l">
              <a:lnSpc>
                <a:spcPct val="80000"/>
              </a:lnSpc>
              <a:spcBef>
                <a:spcPts val="360"/>
              </a:spcBef>
              <a:spcAft>
                <a:spcPts val="0"/>
              </a:spcAft>
              <a:buClr>
                <a:srgbClr val="141414"/>
              </a:buClr>
              <a:buSzPts val="1100"/>
              <a:buFont typeface="Arial"/>
              <a:buNone/>
            </a:pPr>
            <a:r>
              <a:t/>
            </a:r>
            <a:endParaRPr>
              <a:solidFill>
                <a:srgbClr val="141414"/>
              </a:solidFill>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100"/>
              <a:buFont typeface="Arial"/>
              <a:buNone/>
            </a:pPr>
            <a:r>
              <a:rPr lang="en-US">
                <a:solidFill>
                  <a:srgbClr val="141414"/>
                </a:solidFill>
                <a:latin typeface="Century Gothic"/>
                <a:ea typeface="Century Gothic"/>
                <a:cs typeface="Century Gothic"/>
                <a:sym typeface="Century Gothic"/>
              </a:rPr>
              <a:t>When the credit terms code is changed, the invoice due date is recalculated.</a:t>
            </a:r>
            <a:endParaRPr/>
          </a:p>
          <a:p>
            <a:pPr indent="0" lvl="0" marL="0" rtl="0" algn="l">
              <a:lnSpc>
                <a:spcPct val="80000"/>
              </a:lnSpc>
              <a:spcBef>
                <a:spcPts val="360"/>
              </a:spcBef>
              <a:spcAft>
                <a:spcPts val="0"/>
              </a:spcAft>
              <a:buClr>
                <a:srgbClr val="141414"/>
              </a:buClr>
              <a:buSzPts val="1100"/>
              <a:buFont typeface="Arial"/>
              <a:buNone/>
            </a:pPr>
            <a:r>
              <a:t/>
            </a:r>
            <a:endParaRPr>
              <a:solidFill>
                <a:srgbClr val="141414"/>
              </a:solidFill>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100"/>
              <a:buFont typeface="Arial"/>
              <a:buNone/>
            </a:pPr>
            <a:r>
              <a:rPr lang="en-US">
                <a:solidFill>
                  <a:srgbClr val="141414"/>
                </a:solidFill>
                <a:latin typeface="Century Gothic"/>
                <a:ea typeface="Century Gothic"/>
                <a:cs typeface="Century Gothic"/>
                <a:sym typeface="Century Gothic"/>
              </a:rPr>
              <a:t>Credit terms default from the customer record. </a:t>
            </a:r>
            <a:endParaRPr/>
          </a:p>
          <a:p>
            <a:pPr indent="0" lvl="0" marL="0" rtl="0" algn="l">
              <a:lnSpc>
                <a:spcPct val="80000"/>
              </a:lnSpc>
              <a:spcBef>
                <a:spcPts val="360"/>
              </a:spcBef>
              <a:spcAft>
                <a:spcPts val="0"/>
              </a:spcAft>
              <a:buClr>
                <a:schemeClr val="dk1"/>
              </a:buClr>
              <a:buSzPts val="1100"/>
              <a:buFont typeface="Arial"/>
              <a:buNone/>
            </a:pPr>
            <a:r>
              <a:rPr lang="en-US">
                <a:solidFill>
                  <a:srgbClr val="141414"/>
                </a:solidFill>
                <a:latin typeface="Century Gothic"/>
                <a:ea typeface="Century Gothic"/>
                <a:cs typeface="Century Gothic"/>
                <a:sym typeface="Century Gothic"/>
              </a:rPr>
              <a:t>Credit terms for sales-related invoices default from the associated sales order.</a:t>
            </a:r>
            <a:endParaRPr/>
          </a:p>
          <a:p>
            <a:pPr indent="0" lvl="0" marL="0" rtl="0" algn="l">
              <a:lnSpc>
                <a:spcPct val="80000"/>
              </a:lnSpc>
              <a:spcBef>
                <a:spcPts val="360"/>
              </a:spcBef>
              <a:spcAft>
                <a:spcPts val="0"/>
              </a:spcAft>
              <a:buClr>
                <a:srgbClr val="141414"/>
              </a:buClr>
              <a:buSzPts val="1100"/>
              <a:buFont typeface="Arial"/>
              <a:buNone/>
            </a:pPr>
            <a:r>
              <a:t/>
            </a:r>
            <a:endParaRPr>
              <a:solidFill>
                <a:srgbClr val="141414"/>
              </a:solidFill>
              <a:latin typeface="Century Gothic"/>
              <a:ea typeface="Century Gothic"/>
              <a:cs typeface="Century Gothic"/>
              <a:sym typeface="Century Gothic"/>
            </a:endParaRPr>
          </a:p>
          <a:p>
            <a:pPr indent="0" lvl="0" marL="0" rtl="0" algn="l">
              <a:lnSpc>
                <a:spcPct val="80000"/>
              </a:lnSpc>
              <a:spcBef>
                <a:spcPts val="360"/>
              </a:spcBef>
              <a:spcAft>
                <a:spcPts val="0"/>
              </a:spcAft>
              <a:buClr>
                <a:srgbClr val="141414"/>
              </a:buClr>
              <a:buSzPts val="1100"/>
              <a:buFont typeface="Arial"/>
              <a:buNone/>
            </a:pPr>
            <a:r>
              <a:rPr lang="en-US">
                <a:solidFill>
                  <a:srgbClr val="141414"/>
                </a:solidFill>
                <a:latin typeface="Century Gothic"/>
                <a:ea typeface="Century Gothic"/>
                <a:cs typeface="Century Gothic"/>
                <a:sym typeface="Century Gothic"/>
              </a:rPr>
              <a:t>When you specify a credit terms code that has been defined with stages, you can view and</a:t>
            </a:r>
            <a:r>
              <a:rPr lang="en-US"/>
              <a:t> </a:t>
            </a:r>
            <a:r>
              <a:rPr lang="en-US">
                <a:solidFill>
                  <a:srgbClr val="141414"/>
                </a:solidFill>
                <a:latin typeface="Century Gothic"/>
                <a:ea typeface="Century Gothic"/>
                <a:cs typeface="Century Gothic"/>
                <a:sym typeface="Century Gothic"/>
              </a:rPr>
              <a:t>update the staged terms by clicking Staged.</a:t>
            </a:r>
            <a:endParaRPr/>
          </a:p>
          <a:p>
            <a:pPr indent="0" lvl="0" marL="0" rtl="0" algn="l">
              <a:lnSpc>
                <a:spcPct val="80000"/>
              </a:lnSpc>
              <a:spcBef>
                <a:spcPts val="360"/>
              </a:spcBef>
              <a:spcAft>
                <a:spcPts val="0"/>
              </a:spcAft>
              <a:buClr>
                <a:schemeClr val="dk1"/>
              </a:buClr>
              <a:buSzPts val="1100"/>
              <a:buFont typeface="Arial"/>
              <a:buNone/>
            </a:pPr>
            <a:r>
              <a:t/>
            </a:r>
            <a:endParaRPr>
              <a:solidFill>
                <a:srgbClr val="141414"/>
              </a:solidFill>
              <a:latin typeface="Century Gothic"/>
              <a:ea typeface="Century Gothic"/>
              <a:cs typeface="Century Gothic"/>
              <a:sym typeface="Century Gothic"/>
            </a:endParaRPr>
          </a:p>
          <a:p>
            <a:pPr indent="0" lvl="0" marL="0" rtl="0" algn="l">
              <a:lnSpc>
                <a:spcPct val="80000"/>
              </a:lnSpc>
              <a:spcBef>
                <a:spcPts val="360"/>
              </a:spcBef>
              <a:spcAft>
                <a:spcPts val="0"/>
              </a:spcAft>
              <a:buClr>
                <a:srgbClr val="141414"/>
              </a:buClr>
              <a:buSzPts val="1100"/>
              <a:buFont typeface="Arial"/>
              <a:buNone/>
            </a:pPr>
            <a:r>
              <a:rPr b="1" i="1" lang="en-US">
                <a:solidFill>
                  <a:srgbClr val="141414"/>
                </a:solidFill>
                <a:latin typeface="Century Gothic"/>
                <a:ea typeface="Century Gothic"/>
                <a:cs typeface="Century Gothic"/>
                <a:sym typeface="Century Gothic"/>
              </a:rPr>
              <a:t>Due Date and Discount Due Date</a:t>
            </a:r>
            <a:r>
              <a:rPr lang="en-US">
                <a:solidFill>
                  <a:srgbClr val="141414"/>
                </a:solidFill>
                <a:latin typeface="Century Gothic"/>
                <a:ea typeface="Century Gothic"/>
                <a:cs typeface="Century Gothic"/>
                <a:sym typeface="Century Gothic"/>
              </a:rPr>
              <a:t>. These fields display the date when payment is due and the</a:t>
            </a:r>
            <a:r>
              <a:rPr lang="en-US"/>
              <a:t> </a:t>
            </a:r>
            <a:r>
              <a:rPr lang="en-US">
                <a:solidFill>
                  <a:srgbClr val="141414"/>
                </a:solidFill>
                <a:latin typeface="Century Gothic"/>
                <a:ea typeface="Century Gothic"/>
                <a:cs typeface="Century Gothic"/>
                <a:sym typeface="Century Gothic"/>
              </a:rPr>
              <a:t>last date a discount applies, calculated by the system based on the credit terms and the invoice</a:t>
            </a:r>
            <a:r>
              <a:rPr lang="en-US"/>
              <a:t> </a:t>
            </a:r>
            <a:r>
              <a:rPr lang="en-US">
                <a:solidFill>
                  <a:srgbClr val="141414"/>
                </a:solidFill>
                <a:latin typeface="Century Gothic"/>
                <a:ea typeface="Century Gothic"/>
                <a:cs typeface="Century Gothic"/>
                <a:sym typeface="Century Gothic"/>
              </a:rPr>
              <a:t>date. You can modify the due dates without affecting the credit terms.</a:t>
            </a:r>
            <a:endParaRPr/>
          </a:p>
        </p:txBody>
      </p:sp>
      <p:sp>
        <p:nvSpPr>
          <p:cNvPr id="212" name="Google Shape;212;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spTree>
      <p:nvGrpSpPr>
        <p:cNvPr id="15"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21" name="Google Shape;21;p2"/>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
        <p:nvSpPr>
          <p:cNvPr id="22" name="Google Shape;22;p2"/>
          <p:cNvSpPr/>
          <p:nvPr/>
        </p:nvSpPr>
        <p:spPr>
          <a:xfrm>
            <a:off x="0" y="2570933"/>
            <a:ext cx="12193201" cy="10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62" name="Shape 62"/>
        <p:cNvGrpSpPr/>
        <p:nvPr/>
      </p:nvGrpSpPr>
      <p:grpSpPr>
        <a:xfrm>
          <a:off x="0" y="0"/>
          <a:ext cx="0" cy="0"/>
          <a:chOff x="0" y="0"/>
          <a:chExt cx="0" cy="0"/>
        </a:xfrm>
      </p:grpSpPr>
      <p:sp>
        <p:nvSpPr>
          <p:cNvPr id="63" name="Google Shape;63;p11"/>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sp>
        <p:nvSpPr>
          <p:cNvPr id="64" name="Google Shape;64;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65" name="Google Shape;65;p11"/>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66" name="Google Shape;66;p11"/>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67" name="Shape 67"/>
        <p:cNvGrpSpPr/>
        <p:nvPr/>
      </p:nvGrpSpPr>
      <p:grpSpPr>
        <a:xfrm>
          <a:off x="0" y="0"/>
          <a:ext cx="0" cy="0"/>
          <a:chOff x="0" y="0"/>
          <a:chExt cx="0" cy="0"/>
        </a:xfrm>
      </p:grpSpPr>
      <p:sp>
        <p:nvSpPr>
          <p:cNvPr id="68" name="Google Shape;68;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69" name="Google Shape;69;p12"/>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ADDITIONAL VERTICAL </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showMasterSp="0">
  <p:cSld name="Automotive Title Slide">
    <p:spTree>
      <p:nvGrpSpPr>
        <p:cNvPr id="70" name="Shape 70"/>
        <p:cNvGrpSpPr/>
        <p:nvPr/>
      </p:nvGrpSpPr>
      <p:grpSpPr>
        <a:xfrm>
          <a:off x="0" y="0"/>
          <a:ext cx="0" cy="0"/>
          <a:chOff x="0" y="0"/>
          <a:chExt cx="0" cy="0"/>
        </a:xfrm>
      </p:grpSpPr>
      <p:pic>
        <p:nvPicPr>
          <p:cNvPr id="71" name="Google Shape;71;p13"/>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72" name="Google Shape;72;p1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1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74" name="Google Shape;74;p1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13"/>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76" name="Google Shape;76;p13"/>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77" name="Google Shape;77;p13"/>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showMasterSp="0">
  <p:cSld name="Consumer Products Title Slide">
    <p:spTree>
      <p:nvGrpSpPr>
        <p:cNvPr id="78" name="Shape 78"/>
        <p:cNvGrpSpPr/>
        <p:nvPr/>
      </p:nvGrpSpPr>
      <p:grpSpPr>
        <a:xfrm>
          <a:off x="0" y="0"/>
          <a:ext cx="0" cy="0"/>
          <a:chOff x="0" y="0"/>
          <a:chExt cx="0" cy="0"/>
        </a:xfrm>
      </p:grpSpPr>
      <p:pic>
        <p:nvPicPr>
          <p:cNvPr id="79" name="Google Shape;79;p14"/>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80" name="Google Shape;80;p1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82" name="Google Shape;82;p14"/>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14"/>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84" name="Google Shape;84;p14"/>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85" name="Google Shape;85;p14"/>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showMasterSp="0">
  <p:cSld name="Food and Beverage Title Slide">
    <p:spTree>
      <p:nvGrpSpPr>
        <p:cNvPr id="86" name="Shape 86"/>
        <p:cNvGrpSpPr/>
        <p:nvPr/>
      </p:nvGrpSpPr>
      <p:grpSpPr>
        <a:xfrm>
          <a:off x="0" y="0"/>
          <a:ext cx="0" cy="0"/>
          <a:chOff x="0" y="0"/>
          <a:chExt cx="0" cy="0"/>
        </a:xfrm>
      </p:grpSpPr>
      <p:pic>
        <p:nvPicPr>
          <p:cNvPr id="87" name="Google Shape;87;p15"/>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88" name="Google Shape;88;p1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1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0" name="Google Shape;90;p15"/>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1" name="Google Shape;91;p15"/>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92" name="Google Shape;92;p15"/>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93" name="Google Shape;93;p15"/>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showMasterSp="0">
  <p:cSld name="High Tech Title Slide">
    <p:spTree>
      <p:nvGrpSpPr>
        <p:cNvPr id="94" name="Shape 94"/>
        <p:cNvGrpSpPr/>
        <p:nvPr/>
      </p:nvGrpSpPr>
      <p:grpSpPr>
        <a:xfrm>
          <a:off x="0" y="0"/>
          <a:ext cx="0" cy="0"/>
          <a:chOff x="0" y="0"/>
          <a:chExt cx="0" cy="0"/>
        </a:xfrm>
      </p:grpSpPr>
      <p:pic>
        <p:nvPicPr>
          <p:cNvPr id="95" name="Google Shape;95;p16"/>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96" name="Google Shape;96;p1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1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8" name="Google Shape;98;p16"/>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9" name="Google Shape;99;p16"/>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100" name="Google Shape;100;p16"/>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1" name="Google Shape;101;p16"/>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showMasterSp="0">
  <p:cSld name="Industrial Title Slide">
    <p:spTree>
      <p:nvGrpSpPr>
        <p:cNvPr id="102" name="Shape 102"/>
        <p:cNvGrpSpPr/>
        <p:nvPr/>
      </p:nvGrpSpPr>
      <p:grpSpPr>
        <a:xfrm>
          <a:off x="0" y="0"/>
          <a:ext cx="0" cy="0"/>
          <a:chOff x="0" y="0"/>
          <a:chExt cx="0" cy="0"/>
        </a:xfrm>
      </p:grpSpPr>
      <p:pic>
        <p:nvPicPr>
          <p:cNvPr id="103" name="Google Shape;103;p17"/>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04" name="Google Shape;104;p17"/>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
        <p:nvSpPr>
          <p:cNvPr id="105" name="Google Shape;105;p1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p1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07" name="Google Shape;107;p1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8" name="Google Shape;108;p1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9" name="Google Shape;109;p17"/>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showMasterSp="0">
  <p:cSld name="Life Sciences Title Slide">
    <p:spTree>
      <p:nvGrpSpPr>
        <p:cNvPr id="110" name="Shape 110"/>
        <p:cNvGrpSpPr/>
        <p:nvPr/>
      </p:nvGrpSpPr>
      <p:grpSpPr>
        <a:xfrm>
          <a:off x="0" y="0"/>
          <a:ext cx="0" cy="0"/>
          <a:chOff x="0" y="0"/>
          <a:chExt cx="0" cy="0"/>
        </a:xfrm>
      </p:grpSpPr>
      <p:pic>
        <p:nvPicPr>
          <p:cNvPr id="111" name="Google Shape;111;p18"/>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12" name="Google Shape;112;p18"/>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
        <p:nvSpPr>
          <p:cNvPr id="113" name="Google Shape;113;p1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1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15" name="Google Shape;115;p1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16" name="Google Shape;116;p1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17" name="Google Shape;117;p18"/>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showMasterSp="0">
  <p:cSld name="Generic Title Slide">
    <p:spTree>
      <p:nvGrpSpPr>
        <p:cNvPr id="118" name="Shape 118"/>
        <p:cNvGrpSpPr/>
        <p:nvPr/>
      </p:nvGrpSpPr>
      <p:grpSpPr>
        <a:xfrm>
          <a:off x="0" y="0"/>
          <a:ext cx="0" cy="0"/>
          <a:chOff x="0" y="0"/>
          <a:chExt cx="0" cy="0"/>
        </a:xfrm>
      </p:grpSpPr>
      <p:pic>
        <p:nvPicPr>
          <p:cNvPr id="119" name="Google Shape;119;p19"/>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120" name="Google Shape;120;p1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
        <p:nvSpPr>
          <p:cNvPr id="121" name="Google Shape;121;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23" name="Google Shape;123;p1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24" name="Google Shape;124;p1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25" name="Google Shape;125;p19"/>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126" name="Shape 126"/>
        <p:cNvGrpSpPr/>
        <p:nvPr/>
      </p:nvGrpSpPr>
      <p:grpSpPr>
        <a:xfrm>
          <a:off x="0" y="0"/>
          <a:ext cx="0" cy="0"/>
          <a:chOff x="0" y="0"/>
          <a:chExt cx="0" cy="0"/>
        </a:xfrm>
      </p:grpSpPr>
      <p:sp>
        <p:nvSpPr>
          <p:cNvPr id="127" name="Google Shape;127;p2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8" name="Google Shape;128;p20"/>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3" name="Shape 23"/>
        <p:cNvGrpSpPr/>
        <p:nvPr/>
      </p:nvGrpSpPr>
      <p:grpSpPr>
        <a:xfrm>
          <a:off x="0" y="0"/>
          <a:ext cx="0" cy="0"/>
          <a:chOff x="0" y="0"/>
          <a:chExt cx="0" cy="0"/>
        </a:xfrm>
      </p:grpSpPr>
      <p:sp>
        <p:nvSpPr>
          <p:cNvPr id="24" name="Google Shape;24;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 name="Google Shape;25;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dk1"/>
                </a:solidFill>
              </a:defRPr>
            </a:lvl1pPr>
            <a:lvl2pPr indent="-381000" lvl="1" marL="914400" algn="l">
              <a:lnSpc>
                <a:spcPct val="95000"/>
              </a:lnSpc>
              <a:spcBef>
                <a:spcPts val="600"/>
              </a:spcBef>
              <a:spcAft>
                <a:spcPts val="0"/>
              </a:spcAft>
              <a:buSzPts val="2400"/>
              <a:buChar char="­"/>
              <a:defRPr>
                <a:solidFill>
                  <a:schemeClr val="dk1"/>
                </a:solidFill>
              </a:defRPr>
            </a:lvl2pPr>
            <a:lvl3pPr indent="-355600" lvl="2" marL="1371600" algn="l">
              <a:lnSpc>
                <a:spcPct val="95000"/>
              </a:lnSpc>
              <a:spcBef>
                <a:spcPts val="600"/>
              </a:spcBef>
              <a:spcAft>
                <a:spcPts val="0"/>
              </a:spcAft>
              <a:buSzPts val="2000"/>
              <a:buChar char="­"/>
              <a:defRPr>
                <a:solidFill>
                  <a:schemeClr val="dk1"/>
                </a:solidFill>
              </a:defRPr>
            </a:lvl3pPr>
            <a:lvl4pPr indent="-355600" lvl="3" marL="1828800" algn="l">
              <a:lnSpc>
                <a:spcPct val="95000"/>
              </a:lnSpc>
              <a:spcBef>
                <a:spcPts val="600"/>
              </a:spcBef>
              <a:spcAft>
                <a:spcPts val="0"/>
              </a:spcAft>
              <a:buSzPts val="2000"/>
              <a:buChar char="­"/>
              <a:defRPr>
                <a:solidFill>
                  <a:schemeClr val="dk1"/>
                </a:solidFill>
              </a:defRPr>
            </a:lvl4pPr>
            <a:lvl5pPr indent="-355600" lvl="4" marL="2286000" algn="l">
              <a:lnSpc>
                <a:spcPct val="95000"/>
              </a:lnSpc>
              <a:spcBef>
                <a:spcPts val="600"/>
              </a:spcBef>
              <a:spcAft>
                <a:spcPts val="0"/>
              </a:spcAft>
              <a:buSzPts val="2000"/>
              <a:buChar char="­"/>
              <a:defRPr>
                <a:solidFill>
                  <a:schemeClr val="dk1"/>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6" name="Google Shape;26;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7" name="Google Shape;27;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135" name="Shape 135"/>
        <p:cNvGrpSpPr/>
        <p:nvPr/>
      </p:nvGrpSpPr>
      <p:grpSpPr>
        <a:xfrm>
          <a:off x="0" y="0"/>
          <a:ext cx="0" cy="0"/>
          <a:chOff x="0" y="0"/>
          <a:chExt cx="0" cy="0"/>
        </a:xfrm>
      </p:grpSpPr>
      <p:sp>
        <p:nvSpPr>
          <p:cNvPr id="136" name="Google Shape;136;p2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37" name="Google Shape;137;p22"/>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38" name="Google Shape;138;p22"/>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2"/>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8" name="Shape 28"/>
        <p:cNvGrpSpPr/>
        <p:nvPr/>
      </p:nvGrpSpPr>
      <p:grpSpPr>
        <a:xfrm>
          <a:off x="0" y="0"/>
          <a:ext cx="0" cy="0"/>
          <a:chOff x="0" y="0"/>
          <a:chExt cx="0" cy="0"/>
        </a:xfrm>
      </p:grpSpPr>
      <p:sp>
        <p:nvSpPr>
          <p:cNvPr id="29" name="Google Shape;29;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0" name="Google Shape;30;p4"/>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1" name="Google Shape;31;p4"/>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2" name="Google Shape;32;p4"/>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4"/>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4" name="Shape 34"/>
        <p:cNvGrpSpPr/>
        <p:nvPr/>
      </p:nvGrpSpPr>
      <p:grpSpPr>
        <a:xfrm>
          <a:off x="0" y="0"/>
          <a:ext cx="0" cy="0"/>
          <a:chOff x="0" y="0"/>
          <a:chExt cx="0" cy="0"/>
        </a:xfrm>
      </p:grpSpPr>
      <p:sp>
        <p:nvSpPr>
          <p:cNvPr id="35" name="Google Shape;35;p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37" name="Google Shape;37;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38" name="Shape 38"/>
        <p:cNvGrpSpPr/>
        <p:nvPr/>
      </p:nvGrpSpPr>
      <p:grpSpPr>
        <a:xfrm>
          <a:off x="0" y="0"/>
          <a:ext cx="0" cy="0"/>
          <a:chOff x="0" y="0"/>
          <a:chExt cx="0" cy="0"/>
        </a:xfrm>
      </p:grpSpPr>
      <p:sp>
        <p:nvSpPr>
          <p:cNvPr id="39" name="Google Shape;39;p6"/>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40" name="Google Shape;40;p6"/>
          <p:cNvSpPr txBox="1"/>
          <p:nvPr>
            <p:ph idx="2" type="body"/>
          </p:nvPr>
        </p:nvSpPr>
        <p:spPr>
          <a:xfrm>
            <a:off x="419100" y="1524000"/>
            <a:ext cx="11353800" cy="48176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lt1"/>
                </a:solidFill>
              </a:defRPr>
            </a:lvl1pPr>
            <a:lvl2pPr indent="-381000" lvl="1" marL="914400" algn="l">
              <a:lnSpc>
                <a:spcPct val="95000"/>
              </a:lnSpc>
              <a:spcBef>
                <a:spcPts val="600"/>
              </a:spcBef>
              <a:spcAft>
                <a:spcPts val="0"/>
              </a:spcAft>
              <a:buSzPts val="2400"/>
              <a:buChar char="­"/>
              <a:defRPr>
                <a:solidFill>
                  <a:schemeClr val="lt1"/>
                </a:solidFill>
              </a:defRPr>
            </a:lvl2pPr>
            <a:lvl3pPr indent="-355600" lvl="2" marL="1371600" algn="l">
              <a:lnSpc>
                <a:spcPct val="95000"/>
              </a:lnSpc>
              <a:spcBef>
                <a:spcPts val="600"/>
              </a:spcBef>
              <a:spcAft>
                <a:spcPts val="0"/>
              </a:spcAft>
              <a:buSzPts val="2000"/>
              <a:buChar char="­"/>
              <a:defRPr>
                <a:solidFill>
                  <a:schemeClr val="lt1"/>
                </a:solidFill>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43" name="Shape 43"/>
        <p:cNvGrpSpPr/>
        <p:nvPr/>
      </p:nvGrpSpPr>
      <p:grpSpPr>
        <a:xfrm>
          <a:off x="0" y="0"/>
          <a:ext cx="0" cy="0"/>
          <a:chOff x="0" y="0"/>
          <a:chExt cx="0" cy="0"/>
        </a:xfrm>
      </p:grpSpPr>
      <p:sp>
        <p:nvSpPr>
          <p:cNvPr id="44" name="Google Shape;44;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5" name="Google Shape;45;p7"/>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6" name="Google Shape;46;p7"/>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7"/>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48" name="Shape 48"/>
        <p:cNvGrpSpPr/>
        <p:nvPr/>
      </p:nvGrpSpPr>
      <p:grpSpPr>
        <a:xfrm>
          <a:off x="0" y="0"/>
          <a:ext cx="0" cy="0"/>
          <a:chOff x="0" y="0"/>
          <a:chExt cx="0" cy="0"/>
        </a:xfrm>
      </p:grpSpPr>
      <p:sp>
        <p:nvSpPr>
          <p:cNvPr id="49" name="Google Shape;49;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50" name="Google Shape;50;p8"/>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1" name="Google Shape;51;p8"/>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2" name="Google Shape;52;p8"/>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3" name="Google Shape;53;p8"/>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54" name="Google Shape;54;p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55" name="Shape 55"/>
        <p:cNvGrpSpPr/>
        <p:nvPr/>
      </p:nvGrpSpPr>
      <p:grpSpPr>
        <a:xfrm>
          <a:off x="0" y="0"/>
          <a:ext cx="0" cy="0"/>
          <a:chOff x="0" y="0"/>
          <a:chExt cx="0" cy="0"/>
        </a:xfrm>
      </p:grpSpPr>
      <p:sp>
        <p:nvSpPr>
          <p:cNvPr id="56" name="Google Shape;56;p9"/>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9"/>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58" name="Google Shape;58;p9"/>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95000"/>
              </a:lnSpc>
              <a:spcBef>
                <a:spcPts val="0"/>
              </a:spcBef>
              <a:spcAft>
                <a:spcPts val="0"/>
              </a:spcAft>
              <a:buSzPts val="2800"/>
              <a:buFont typeface="Arial"/>
              <a:buChar char="​"/>
              <a:defRPr sz="2800">
                <a:solidFill>
                  <a:schemeClr val="dk1"/>
                </a:solidFill>
              </a:defRPr>
            </a:lvl1pPr>
            <a:lvl2pPr indent="-381000" lvl="1" marL="914400" algn="ctr">
              <a:lnSpc>
                <a:spcPct val="95000"/>
              </a:lnSpc>
              <a:spcBef>
                <a:spcPts val="600"/>
              </a:spcBef>
              <a:spcAft>
                <a:spcPts val="0"/>
              </a:spcAft>
              <a:buSzPts val="2400"/>
              <a:buFont typeface="Arial"/>
              <a:buChar char="​"/>
              <a:defRPr sz="2400">
                <a:solidFill>
                  <a:schemeClr val="dk1"/>
                </a:solidFill>
              </a:defRPr>
            </a:lvl2pPr>
            <a:lvl3pPr indent="-355600" lvl="2" marL="1371600" algn="ctr">
              <a:lnSpc>
                <a:spcPct val="95000"/>
              </a:lnSpc>
              <a:spcBef>
                <a:spcPts val="600"/>
              </a:spcBef>
              <a:spcAft>
                <a:spcPts val="0"/>
              </a:spcAft>
              <a:buSzPts val="2000"/>
              <a:buFont typeface="Arial"/>
              <a:buChar char="​"/>
              <a:defRPr sz="2000">
                <a:solidFill>
                  <a:schemeClr val="dk1"/>
                </a:solidFill>
              </a:defRPr>
            </a:lvl3pPr>
            <a:lvl4pPr indent="-355600" lvl="3" marL="1828800" algn="ctr">
              <a:lnSpc>
                <a:spcPct val="95000"/>
              </a:lnSpc>
              <a:spcBef>
                <a:spcPts val="600"/>
              </a:spcBef>
              <a:spcAft>
                <a:spcPts val="0"/>
              </a:spcAft>
              <a:buSzPts val="2000"/>
              <a:buFont typeface="Arial"/>
              <a:buChar char="​"/>
              <a:defRPr sz="2000"/>
            </a:lvl4pPr>
            <a:lvl5pPr indent="-355600" lvl="4" marL="2286000" algn="ctr">
              <a:lnSpc>
                <a:spcPct val="95000"/>
              </a:lnSpc>
              <a:spcBef>
                <a:spcPts val="600"/>
              </a:spcBef>
              <a:spcAft>
                <a:spcPts val="0"/>
              </a:spcAft>
              <a:buSzPts val="2000"/>
              <a:buFont typeface="Arial"/>
              <a:buChar char="​"/>
              <a:defRPr sz="2000"/>
            </a:lvl5pPr>
            <a:lvl6pPr indent="-355600" lvl="5" marL="2743200" algn="ctr">
              <a:lnSpc>
                <a:spcPct val="95000"/>
              </a:lnSpc>
              <a:spcBef>
                <a:spcPts val="600"/>
              </a:spcBef>
              <a:spcAft>
                <a:spcPts val="0"/>
              </a:spcAft>
              <a:buSzPts val="2000"/>
              <a:buFont typeface="Arial"/>
              <a:buChar char="​"/>
              <a:defRPr sz="2000"/>
            </a:lvl6pPr>
            <a:lvl7pPr indent="-355600" lvl="6" marL="3200400" algn="ctr">
              <a:lnSpc>
                <a:spcPct val="95000"/>
              </a:lnSpc>
              <a:spcBef>
                <a:spcPts val="600"/>
              </a:spcBef>
              <a:spcAft>
                <a:spcPts val="0"/>
              </a:spcAft>
              <a:buSzPts val="2000"/>
              <a:buFont typeface="Arial"/>
              <a:buChar char="​"/>
              <a:defRPr sz="2000"/>
            </a:lvl7pPr>
            <a:lvl8pPr indent="-355600" lvl="7" marL="3657600" algn="ctr">
              <a:lnSpc>
                <a:spcPct val="95000"/>
              </a:lnSpc>
              <a:spcBef>
                <a:spcPts val="600"/>
              </a:spcBef>
              <a:spcAft>
                <a:spcPts val="0"/>
              </a:spcAft>
              <a:buSzPts val="2000"/>
              <a:buFont typeface="Arial"/>
              <a:buChar char="​"/>
              <a:defRPr sz="2000"/>
            </a:lvl8pPr>
            <a:lvl9pPr indent="-355600" lvl="8" marL="4114800" algn="ctr">
              <a:lnSpc>
                <a:spcPct val="95000"/>
              </a:lnSpc>
              <a:spcBef>
                <a:spcPts val="600"/>
              </a:spcBef>
              <a:spcAft>
                <a:spcPts val="600"/>
              </a:spcAft>
              <a:buSzPts val="2000"/>
              <a:buFont typeface="Arial"/>
              <a:buChar char="​"/>
              <a:defRPr sz="2000"/>
            </a:lvl9pPr>
          </a:lstStyle>
          <a:p/>
        </p:txBody>
      </p:sp>
      <p:sp>
        <p:nvSpPr>
          <p:cNvPr id="59" name="Google Shape;59;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21" Type="http://schemas.openxmlformats.org/officeDocument/2006/relationships/theme" Target="../theme/theme3.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20.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29" name="Shape 129"/>
        <p:cNvGrpSpPr/>
        <p:nvPr/>
      </p:nvGrpSpPr>
      <p:grpSpPr>
        <a:xfrm>
          <a:off x="0" y="0"/>
          <a:ext cx="0" cy="0"/>
          <a:chOff x="0" y="0"/>
          <a:chExt cx="0" cy="0"/>
        </a:xfrm>
      </p:grpSpPr>
      <p:sp>
        <p:nvSpPr>
          <p:cNvPr id="130" name="Google Shape;130;p2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31" name="Google Shape;131;p2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32" name="Google Shape;132;p2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3" name="Google Shape;133;p2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134" name="Google Shape;134;p2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7"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2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1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25.png"/><Relationship Id="rId4" Type="http://schemas.openxmlformats.org/officeDocument/2006/relationships/image" Target="../media/image2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9.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Accounts Receivable</a:t>
            </a:r>
            <a:endParaRPr/>
          </a:p>
        </p:txBody>
      </p:sp>
      <p:sp>
        <p:nvSpPr>
          <p:cNvPr id="145" name="Google Shape;145;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000"/>
              <a:buNone/>
            </a:pPr>
            <a:r>
              <a:rPr lang="en-US"/>
              <a:t>Financials Fundamentals</a:t>
            </a:r>
            <a:endParaRPr/>
          </a:p>
        </p:txBody>
      </p:sp>
      <p:sp>
        <p:nvSpPr>
          <p:cNvPr id="146" name="Google Shape;146;p2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25" name="Google Shape;225;p3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a:p>
            <a:pPr indent="-342900" lvl="0" marL="342900" rtl="0" algn="l">
              <a:lnSpc>
                <a:spcPct val="100000"/>
              </a:lnSpc>
              <a:spcBef>
                <a:spcPts val="600"/>
              </a:spcBef>
              <a:spcAft>
                <a:spcPts val="0"/>
              </a:spcAft>
              <a:buSzPts val="2400"/>
              <a:buChar char="•"/>
            </a:pPr>
            <a:r>
              <a:rPr lang="en-US" sz="2400">
                <a:solidFill>
                  <a:srgbClr val="4E4E4E"/>
                </a:solidFill>
              </a:rPr>
              <a:t>Ship-From</a:t>
            </a:r>
            <a:endParaRPr sz="2000"/>
          </a:p>
          <a:p>
            <a:pPr indent="-276225" lvl="1" marL="568325" rtl="0" algn="l">
              <a:lnSpc>
                <a:spcPct val="95000"/>
              </a:lnSpc>
              <a:spcBef>
                <a:spcPts val="400"/>
              </a:spcBef>
              <a:spcAft>
                <a:spcPts val="0"/>
              </a:spcAft>
              <a:buSzPts val="2000"/>
              <a:buFont typeface="Merriweather Sans"/>
              <a:buChar char="-"/>
            </a:pPr>
            <a:r>
              <a:rPr lang="en-US" sz="2000">
                <a:solidFill>
                  <a:srgbClr val="4E4E4E"/>
                </a:solidFill>
              </a:rPr>
              <a:t>Current entity business relation</a:t>
            </a:r>
            <a:endParaRPr sz="2000"/>
          </a:p>
          <a:p>
            <a:pPr indent="-276225" lvl="1" marL="568325" rtl="0" algn="l">
              <a:lnSpc>
                <a:spcPct val="95000"/>
              </a:lnSpc>
              <a:spcBef>
                <a:spcPts val="400"/>
              </a:spcBef>
              <a:spcAft>
                <a:spcPts val="0"/>
              </a:spcAft>
              <a:buSzPts val="2000"/>
              <a:buFont typeface="Merriweather Sans"/>
              <a:buChar char="-"/>
            </a:pPr>
            <a:r>
              <a:rPr lang="en-US" sz="2000">
                <a:solidFill>
                  <a:srgbClr val="4E4E4E"/>
                </a:solidFill>
              </a:rPr>
              <a:t>Address type: head office</a:t>
            </a:r>
            <a:endParaRPr/>
          </a:p>
          <a:p>
            <a:pPr indent="0" lvl="0" marL="0" rtl="0" algn="l">
              <a:lnSpc>
                <a:spcPct val="95000"/>
              </a:lnSpc>
              <a:spcBef>
                <a:spcPts val="400"/>
              </a:spcBef>
              <a:spcAft>
                <a:spcPts val="0"/>
              </a:spcAft>
              <a:buSzPts val="2800"/>
              <a:buNone/>
            </a:pPr>
            <a:r>
              <a:t/>
            </a:r>
            <a:endParaRPr>
              <a:solidFill>
                <a:srgbClr val="4E4E4E"/>
              </a:solidFill>
            </a:endParaRPr>
          </a:p>
          <a:p>
            <a:pPr indent="-342900" lvl="0" marL="342900" rtl="0" algn="l">
              <a:lnSpc>
                <a:spcPct val="95000"/>
              </a:lnSpc>
              <a:spcBef>
                <a:spcPts val="0"/>
              </a:spcBef>
              <a:spcAft>
                <a:spcPts val="0"/>
              </a:spcAft>
              <a:buSzPts val="2400"/>
              <a:buChar char="•"/>
            </a:pPr>
            <a:r>
              <a:rPr lang="en-US" sz="2400">
                <a:solidFill>
                  <a:srgbClr val="4E4E4E"/>
                </a:solidFill>
              </a:rPr>
              <a:t>Ship-To</a:t>
            </a:r>
            <a:endParaRPr sz="1800"/>
          </a:p>
          <a:p>
            <a:pPr indent="-285750" lvl="1" marL="568325" rtl="0" algn="l">
              <a:lnSpc>
                <a:spcPct val="95000"/>
              </a:lnSpc>
              <a:spcBef>
                <a:spcPts val="407"/>
              </a:spcBef>
              <a:spcAft>
                <a:spcPts val="0"/>
              </a:spcAft>
              <a:buClr>
                <a:schemeClr val="accent2"/>
              </a:buClr>
              <a:buSzPts val="2000"/>
              <a:buFont typeface="Merriweather Sans"/>
              <a:buChar char="-"/>
            </a:pPr>
            <a:r>
              <a:rPr lang="en-US" sz="2000">
                <a:solidFill>
                  <a:srgbClr val="4E4E4E"/>
                </a:solidFill>
              </a:rPr>
              <a:t>Customer-specific ship-to address</a:t>
            </a:r>
            <a:endParaRPr sz="2000"/>
          </a:p>
          <a:p>
            <a:pPr indent="-285750" lvl="1" marL="568325" rtl="0" algn="l">
              <a:lnSpc>
                <a:spcPct val="95000"/>
              </a:lnSpc>
              <a:spcBef>
                <a:spcPts val="370"/>
              </a:spcBef>
              <a:spcAft>
                <a:spcPts val="0"/>
              </a:spcAft>
              <a:buSzPts val="2000"/>
              <a:buNone/>
            </a:pPr>
            <a:r>
              <a:rPr b="1" lang="en-US" sz="2000" u="sng">
                <a:solidFill>
                  <a:srgbClr val="4E4E4E"/>
                </a:solidFill>
              </a:rPr>
              <a:t>Or</a:t>
            </a:r>
            <a:endParaRPr/>
          </a:p>
          <a:p>
            <a:pPr indent="-285750" lvl="1" marL="568325" rtl="0" algn="l">
              <a:lnSpc>
                <a:spcPct val="95000"/>
              </a:lnSpc>
              <a:spcBef>
                <a:spcPts val="407"/>
              </a:spcBef>
              <a:spcAft>
                <a:spcPts val="0"/>
              </a:spcAft>
              <a:buClr>
                <a:schemeClr val="accent2"/>
              </a:buClr>
              <a:buSzPts val="2000"/>
              <a:buFont typeface="Merriweather Sans"/>
              <a:buChar char="-"/>
            </a:pPr>
            <a:r>
              <a:rPr lang="en-US" sz="2000">
                <a:solidFill>
                  <a:srgbClr val="4E4E4E"/>
                </a:solidFill>
              </a:rPr>
              <a:t>Customer head office address</a:t>
            </a:r>
            <a:endParaRPr sz="2000"/>
          </a:p>
        </p:txBody>
      </p:sp>
      <p:sp>
        <p:nvSpPr>
          <p:cNvPr id="226" name="Google Shape;226;p3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227" name="Google Shape;227;p3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E4E4E"/>
              </a:buClr>
              <a:buSzPts val="3200"/>
              <a:buFont typeface="Century Gothic"/>
              <a:buNone/>
            </a:pPr>
            <a:r>
              <a:rPr lang="en-US">
                <a:solidFill>
                  <a:srgbClr val="4E4E4E"/>
                </a:solidFill>
              </a:rPr>
              <a:t>Address Panel – Key Fields</a:t>
            </a:r>
            <a:endParaRPr/>
          </a:p>
        </p:txBody>
      </p:sp>
      <p:pic>
        <p:nvPicPr>
          <p:cNvPr id="228" name="Google Shape;228;p32"/>
          <p:cNvPicPr preferRelativeResize="0"/>
          <p:nvPr/>
        </p:nvPicPr>
        <p:blipFill rotWithShape="1">
          <a:blip r:embed="rId3">
            <a:alphaModFix/>
          </a:blip>
          <a:srcRect b="0" l="0" r="0" t="0"/>
          <a:stretch/>
        </p:blipFill>
        <p:spPr>
          <a:xfrm>
            <a:off x="573768" y="1594578"/>
            <a:ext cx="8286750" cy="1695450"/>
          </a:xfrm>
          <a:prstGeom prst="rect">
            <a:avLst/>
          </a:prstGeom>
          <a:noFill/>
          <a:ln cap="flat" cmpd="sng" w="9525">
            <a:solidFill>
              <a:srgbClr val="294A77"/>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35" name="Google Shape;235;p3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1" marL="287338" rtl="0" algn="l">
              <a:lnSpc>
                <a:spcPct val="95000"/>
              </a:lnSpc>
              <a:spcBef>
                <a:spcPts val="0"/>
              </a:spcBef>
              <a:spcAft>
                <a:spcPts val="0"/>
              </a:spcAft>
              <a:buSzPts val="2800"/>
              <a:buFont typeface="Arial"/>
              <a:buChar char="•"/>
            </a:pPr>
            <a:r>
              <a:rPr lang="en-US" sz="2800"/>
              <a:t>Invoice-related tax information</a:t>
            </a:r>
            <a:endParaRPr/>
          </a:p>
          <a:p>
            <a:pPr indent="-109538" lvl="0" marL="287338" rtl="0" algn="l">
              <a:lnSpc>
                <a:spcPct val="95000"/>
              </a:lnSpc>
              <a:spcBef>
                <a:spcPts val="600"/>
              </a:spcBef>
              <a:spcAft>
                <a:spcPts val="0"/>
              </a:spcAft>
              <a:buSzPts val="2800"/>
              <a:buNone/>
            </a:pPr>
            <a:r>
              <a:t/>
            </a:r>
            <a:endParaRPr/>
          </a:p>
        </p:txBody>
      </p:sp>
      <p:sp>
        <p:nvSpPr>
          <p:cNvPr id="236" name="Google Shape;236;p3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237" name="Google Shape;237;p3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Tax Grid</a:t>
            </a:r>
            <a:endParaRPr/>
          </a:p>
        </p:txBody>
      </p:sp>
      <p:pic>
        <p:nvPicPr>
          <p:cNvPr id="238" name="Google Shape;238;p33"/>
          <p:cNvPicPr preferRelativeResize="0"/>
          <p:nvPr/>
        </p:nvPicPr>
        <p:blipFill rotWithShape="1">
          <a:blip r:embed="rId3">
            <a:alphaModFix/>
          </a:blip>
          <a:srcRect b="0" l="0" r="0" t="0"/>
          <a:stretch/>
        </p:blipFill>
        <p:spPr>
          <a:xfrm>
            <a:off x="675981" y="2570727"/>
            <a:ext cx="8314550" cy="2022475"/>
          </a:xfrm>
          <a:prstGeom prst="rect">
            <a:avLst/>
          </a:prstGeom>
          <a:noFill/>
          <a:ln cap="flat" cmpd="sng" w="9525">
            <a:solidFill>
              <a:srgbClr val="294A77"/>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44" name="Google Shape;244;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245" name="Google Shape;245;p3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Banking Information Panel – Key Fields </a:t>
            </a:r>
            <a:endParaRPr/>
          </a:p>
        </p:txBody>
      </p:sp>
      <p:sp>
        <p:nvSpPr>
          <p:cNvPr id="246" name="Google Shape;246;p3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a:p>
            <a:pPr indent="-342900" lvl="0" marL="342900" rtl="0" algn="l">
              <a:lnSpc>
                <a:spcPct val="100000"/>
              </a:lnSpc>
              <a:spcBef>
                <a:spcPts val="600"/>
              </a:spcBef>
              <a:spcAft>
                <a:spcPts val="0"/>
              </a:spcAft>
              <a:buSzPts val="2400"/>
              <a:buNone/>
            </a:pPr>
            <a:r>
              <a:rPr lang="en-US" sz="2400" u="sng">
                <a:solidFill>
                  <a:srgbClr val="4E4E4E"/>
                </a:solidFill>
              </a:rPr>
              <a:t>Banking Information</a:t>
            </a:r>
            <a:endParaRPr/>
          </a:p>
          <a:p>
            <a:pPr indent="-285750" lvl="0" marL="285750" rtl="0" algn="l">
              <a:lnSpc>
                <a:spcPct val="95000"/>
              </a:lnSpc>
              <a:spcBef>
                <a:spcPts val="400"/>
              </a:spcBef>
              <a:spcAft>
                <a:spcPts val="0"/>
              </a:spcAft>
              <a:buSzPts val="2000"/>
              <a:buFont typeface="Merriweather Sans"/>
              <a:buChar char="-"/>
            </a:pPr>
            <a:r>
              <a:rPr lang="en-US" sz="2000">
                <a:solidFill>
                  <a:srgbClr val="4E4E4E"/>
                </a:solidFill>
              </a:rPr>
              <a:t>Expected Payment Date</a:t>
            </a:r>
            <a:endParaRPr/>
          </a:p>
          <a:p>
            <a:pPr indent="-285750" lvl="1" marL="742950" rtl="0" algn="l">
              <a:lnSpc>
                <a:spcPct val="95000"/>
              </a:lnSpc>
              <a:spcBef>
                <a:spcPts val="400"/>
              </a:spcBef>
              <a:spcAft>
                <a:spcPts val="0"/>
              </a:spcAft>
              <a:buSzPts val="2000"/>
              <a:buFont typeface="Merriweather Sans"/>
              <a:buChar char="-"/>
            </a:pPr>
            <a:r>
              <a:rPr lang="en-US" sz="2000">
                <a:solidFill>
                  <a:srgbClr val="4E4E4E"/>
                </a:solidFill>
              </a:rPr>
              <a:t>Customer’s promised payment date</a:t>
            </a:r>
            <a:endParaRPr/>
          </a:p>
          <a:p>
            <a:pPr indent="-109538" lvl="0" marL="287338" rtl="0" algn="l">
              <a:lnSpc>
                <a:spcPct val="95000"/>
              </a:lnSpc>
              <a:spcBef>
                <a:spcPts val="0"/>
              </a:spcBef>
              <a:spcAft>
                <a:spcPts val="0"/>
              </a:spcAft>
              <a:buSzPts val="2800"/>
              <a:buNone/>
            </a:pPr>
            <a:r>
              <a:t/>
            </a:r>
            <a:endParaRPr/>
          </a:p>
        </p:txBody>
      </p:sp>
      <p:pic>
        <p:nvPicPr>
          <p:cNvPr id="247" name="Google Shape;247;p34"/>
          <p:cNvPicPr preferRelativeResize="0"/>
          <p:nvPr/>
        </p:nvPicPr>
        <p:blipFill rotWithShape="1">
          <a:blip r:embed="rId3">
            <a:alphaModFix/>
          </a:blip>
          <a:srcRect b="0" l="0" r="2477" t="0"/>
          <a:stretch/>
        </p:blipFill>
        <p:spPr>
          <a:xfrm>
            <a:off x="428728" y="1538030"/>
            <a:ext cx="10465002" cy="2213913"/>
          </a:xfrm>
          <a:prstGeom prst="rect">
            <a:avLst/>
          </a:prstGeom>
          <a:noFill/>
          <a:ln cap="flat" cmpd="sng" w="9525">
            <a:solidFill>
              <a:srgbClr val="294A77"/>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54" name="Google Shape;254;p35"/>
          <p:cNvSpPr txBox="1"/>
          <p:nvPr>
            <p:ph idx="2" type="body"/>
          </p:nvPr>
        </p:nvSpPr>
        <p:spPr>
          <a:xfrm>
            <a:off x="7612743" y="1482272"/>
            <a:ext cx="3717471"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Records operations-related data</a:t>
            </a:r>
            <a:endParaRPr/>
          </a:p>
          <a:p>
            <a:pPr indent="-109538" lvl="0" marL="287338" rtl="0" algn="l">
              <a:lnSpc>
                <a:spcPct val="95000"/>
              </a:lnSpc>
              <a:spcBef>
                <a:spcPts val="600"/>
              </a:spcBef>
              <a:spcAft>
                <a:spcPts val="0"/>
              </a:spcAft>
              <a:buSzPts val="2800"/>
              <a:buNone/>
            </a:pPr>
            <a:r>
              <a:t/>
            </a:r>
            <a:endParaRPr/>
          </a:p>
        </p:txBody>
      </p:sp>
      <p:sp>
        <p:nvSpPr>
          <p:cNvPr id="255" name="Google Shape;255;p3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Operational Information Panel</a:t>
            </a:r>
            <a:endParaRPr/>
          </a:p>
        </p:txBody>
      </p:sp>
      <p:sp>
        <p:nvSpPr>
          <p:cNvPr id="256" name="Google Shape;256;p3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pic>
        <p:nvPicPr>
          <p:cNvPr id="257" name="Google Shape;257;p35"/>
          <p:cNvPicPr preferRelativeResize="0"/>
          <p:nvPr/>
        </p:nvPicPr>
        <p:blipFill rotWithShape="1">
          <a:blip r:embed="rId3">
            <a:alphaModFix/>
          </a:blip>
          <a:srcRect b="0" l="0" r="0" t="0"/>
          <a:stretch/>
        </p:blipFill>
        <p:spPr>
          <a:xfrm>
            <a:off x="450650" y="1439262"/>
            <a:ext cx="6827275" cy="4757524"/>
          </a:xfrm>
          <a:prstGeom prst="rect">
            <a:avLst/>
          </a:prstGeom>
          <a:noFill/>
          <a:ln cap="flat" cmpd="sng" w="9525">
            <a:solidFill>
              <a:srgbClr val="294A77"/>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64" name="Google Shape;264;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sz="2400"/>
              <a:t>Main panel</a:t>
            </a:r>
            <a:endParaRPr/>
          </a:p>
          <a:p>
            <a:pPr indent="-285750" lvl="1" marL="742950" rtl="0" algn="l">
              <a:lnSpc>
                <a:spcPct val="95000"/>
              </a:lnSpc>
              <a:spcBef>
                <a:spcPts val="1200"/>
              </a:spcBef>
              <a:spcAft>
                <a:spcPts val="0"/>
              </a:spcAft>
              <a:buSzPts val="2400"/>
              <a:buChar char="-"/>
            </a:pPr>
            <a:r>
              <a:rPr lang="en-US" sz="2000"/>
              <a:t>Description</a:t>
            </a:r>
            <a:endParaRPr/>
          </a:p>
          <a:p>
            <a:pPr indent="-285750" lvl="1" marL="742950" rtl="0" algn="l">
              <a:lnSpc>
                <a:spcPct val="95000"/>
              </a:lnSpc>
              <a:spcBef>
                <a:spcPts val="1200"/>
              </a:spcBef>
              <a:spcAft>
                <a:spcPts val="0"/>
              </a:spcAft>
              <a:buSzPts val="2400"/>
              <a:buChar char="-"/>
            </a:pPr>
            <a:r>
              <a:rPr lang="en-US" sz="2000"/>
              <a:t>Invoice Status Code</a:t>
            </a:r>
            <a:endParaRPr/>
          </a:p>
          <a:p>
            <a:pPr indent="-285750" lvl="1" marL="742950" rtl="0" algn="l">
              <a:lnSpc>
                <a:spcPct val="95000"/>
              </a:lnSpc>
              <a:spcBef>
                <a:spcPts val="1200"/>
              </a:spcBef>
              <a:spcAft>
                <a:spcPts val="0"/>
              </a:spcAft>
              <a:buSzPts val="2400"/>
              <a:buChar char="-"/>
            </a:pPr>
            <a:r>
              <a:rPr lang="en-US" sz="2000"/>
              <a:t>Credit Terms, Due Date</a:t>
            </a:r>
            <a:endParaRPr/>
          </a:p>
          <a:p>
            <a:pPr indent="-342900" lvl="0" marL="342900" rtl="0" algn="l">
              <a:lnSpc>
                <a:spcPct val="95000"/>
              </a:lnSpc>
              <a:spcBef>
                <a:spcPts val="1800"/>
              </a:spcBef>
              <a:spcAft>
                <a:spcPts val="0"/>
              </a:spcAft>
              <a:buSzPts val="2800"/>
              <a:buChar char="•"/>
            </a:pPr>
            <a:r>
              <a:rPr lang="en-US" sz="2400"/>
              <a:t>Addresses panel</a:t>
            </a:r>
            <a:endParaRPr/>
          </a:p>
          <a:p>
            <a:pPr indent="-285750" lvl="1" marL="742950" rtl="0" algn="l">
              <a:lnSpc>
                <a:spcPct val="95000"/>
              </a:lnSpc>
              <a:spcBef>
                <a:spcPts val="1800"/>
              </a:spcBef>
              <a:spcAft>
                <a:spcPts val="0"/>
              </a:spcAft>
              <a:buSzPts val="2400"/>
              <a:buChar char="-"/>
            </a:pPr>
            <a:r>
              <a:rPr lang="en-US" sz="2000"/>
              <a:t>Contact</a:t>
            </a:r>
            <a:endParaRPr/>
          </a:p>
          <a:p>
            <a:pPr indent="-342900" lvl="0" marL="342900" rtl="0" algn="l">
              <a:lnSpc>
                <a:spcPct val="95000"/>
              </a:lnSpc>
              <a:spcBef>
                <a:spcPts val="1800"/>
              </a:spcBef>
              <a:spcAft>
                <a:spcPts val="0"/>
              </a:spcAft>
              <a:buSzPts val="2800"/>
              <a:buChar char="•"/>
            </a:pPr>
            <a:r>
              <a:rPr lang="en-US" sz="2400"/>
              <a:t>Banking Information panel</a:t>
            </a:r>
            <a:endParaRPr/>
          </a:p>
          <a:p>
            <a:pPr indent="-285750" lvl="1" marL="742950" rtl="0" algn="l">
              <a:lnSpc>
                <a:spcPct val="95000"/>
              </a:lnSpc>
              <a:spcBef>
                <a:spcPts val="1200"/>
              </a:spcBef>
              <a:spcAft>
                <a:spcPts val="0"/>
              </a:spcAft>
              <a:buSzPts val="2400"/>
              <a:buChar char="-"/>
            </a:pPr>
            <a:r>
              <a:rPr lang="en-US" sz="2000"/>
              <a:t>Expected Payment Date</a:t>
            </a:r>
            <a:endParaRPr/>
          </a:p>
          <a:p>
            <a:pPr indent="-342900" lvl="0" marL="342900" rtl="0" algn="l">
              <a:lnSpc>
                <a:spcPct val="95000"/>
              </a:lnSpc>
              <a:spcBef>
                <a:spcPts val="1800"/>
              </a:spcBef>
              <a:spcAft>
                <a:spcPts val="0"/>
              </a:spcAft>
              <a:buSzPts val="2800"/>
              <a:buChar char="•"/>
            </a:pPr>
            <a:r>
              <a:rPr lang="en-US" sz="2400"/>
              <a:t>Comments panel</a:t>
            </a:r>
            <a:endParaRPr sz="2400"/>
          </a:p>
          <a:p>
            <a:pPr indent="-109538" lvl="0" marL="287338" rtl="0" algn="l">
              <a:lnSpc>
                <a:spcPct val="95000"/>
              </a:lnSpc>
              <a:spcBef>
                <a:spcPts val="0"/>
              </a:spcBef>
              <a:spcAft>
                <a:spcPts val="0"/>
              </a:spcAft>
              <a:buSzPts val="2800"/>
              <a:buNone/>
            </a:pPr>
            <a:r>
              <a:t/>
            </a:r>
            <a:endParaRPr/>
          </a:p>
        </p:txBody>
      </p:sp>
      <p:sp>
        <p:nvSpPr>
          <p:cNvPr id="265" name="Google Shape;265;p3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266" name="Google Shape;266;p3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Modifiable Customer Invoice Data</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72" name="Google Shape;272;p37"/>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Credit Management and AR Payments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79" name="Google Shape;279;p3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Credit management			</a:t>
            </a:r>
            <a:endParaRPr/>
          </a:p>
          <a:p>
            <a:pPr indent="-342900" lvl="0" marL="342900" rtl="0" algn="l">
              <a:lnSpc>
                <a:spcPct val="95000"/>
              </a:lnSpc>
              <a:spcBef>
                <a:spcPts val="1800"/>
              </a:spcBef>
              <a:spcAft>
                <a:spcPts val="0"/>
              </a:spcAft>
              <a:buSzPts val="2800"/>
              <a:buChar char="•"/>
            </a:pPr>
            <a:r>
              <a:rPr lang="en-US">
                <a:solidFill>
                  <a:schemeClr val="dk1"/>
                </a:solidFill>
              </a:rPr>
              <a:t>Views and reports</a:t>
            </a:r>
            <a:endParaRPr/>
          </a:p>
          <a:p>
            <a:pPr indent="-342900" lvl="0" marL="342900" rtl="0" algn="l">
              <a:lnSpc>
                <a:spcPct val="95000"/>
              </a:lnSpc>
              <a:spcBef>
                <a:spcPts val="1800"/>
              </a:spcBef>
              <a:spcAft>
                <a:spcPts val="0"/>
              </a:spcAft>
              <a:buSzPts val="2800"/>
              <a:buChar char="•"/>
            </a:pPr>
            <a:r>
              <a:rPr lang="en-US">
                <a:solidFill>
                  <a:schemeClr val="dk1"/>
                </a:solidFill>
              </a:rPr>
              <a:t>AR payments</a:t>
            </a:r>
            <a:endParaRPr/>
          </a:p>
          <a:p>
            <a:pPr indent="-285750" lvl="1" marL="742950" rtl="0" algn="l">
              <a:lnSpc>
                <a:spcPct val="95000"/>
              </a:lnSpc>
              <a:spcBef>
                <a:spcPts val="1200"/>
              </a:spcBef>
              <a:spcAft>
                <a:spcPts val="0"/>
              </a:spcAft>
              <a:buSzPts val="2400"/>
              <a:buChar char="-"/>
            </a:pPr>
            <a:r>
              <a:rPr lang="en-US">
                <a:solidFill>
                  <a:schemeClr val="dk1"/>
                </a:solidFill>
              </a:rPr>
              <a:t>Using payment instruments</a:t>
            </a:r>
            <a:endParaRPr/>
          </a:p>
          <a:p>
            <a:pPr indent="-285750" lvl="1" marL="742950" rtl="0" algn="l">
              <a:lnSpc>
                <a:spcPct val="95000"/>
              </a:lnSpc>
              <a:spcBef>
                <a:spcPts val="1200"/>
              </a:spcBef>
              <a:spcAft>
                <a:spcPts val="0"/>
              </a:spcAft>
              <a:buSzPts val="2400"/>
              <a:buChar char="-"/>
            </a:pPr>
            <a:r>
              <a:rPr lang="en-US">
                <a:solidFill>
                  <a:schemeClr val="dk1"/>
                </a:solidFill>
              </a:rPr>
              <a:t>Finance charges</a:t>
            </a:r>
            <a:endParaRPr/>
          </a:p>
          <a:p>
            <a:pPr indent="-109538" lvl="0" marL="287338" rtl="0" algn="l">
              <a:lnSpc>
                <a:spcPct val="95000"/>
              </a:lnSpc>
              <a:spcBef>
                <a:spcPts val="0"/>
              </a:spcBef>
              <a:spcAft>
                <a:spcPts val="0"/>
              </a:spcAft>
              <a:buSzPts val="2800"/>
              <a:buNone/>
            </a:pPr>
            <a:r>
              <a:t/>
            </a:r>
            <a:endParaRPr/>
          </a:p>
        </p:txBody>
      </p:sp>
      <p:sp>
        <p:nvSpPr>
          <p:cNvPr id="280" name="Google Shape;280;p3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281" name="Google Shape;281;p3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AR Management Overview</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88" name="Google Shape;288;p3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Credit details are maintained in Financials</a:t>
            </a:r>
            <a:endParaRPr/>
          </a:p>
          <a:p>
            <a:pPr indent="-285750" lvl="1" marL="742950" rtl="0" algn="l">
              <a:lnSpc>
                <a:spcPct val="95000"/>
              </a:lnSpc>
              <a:spcBef>
                <a:spcPts val="1200"/>
              </a:spcBef>
              <a:spcAft>
                <a:spcPts val="0"/>
              </a:spcAft>
              <a:buSzPts val="2400"/>
              <a:buChar char="-"/>
            </a:pPr>
            <a:r>
              <a:rPr lang="en-US"/>
              <a:t>Replicated to operational modules</a:t>
            </a:r>
            <a:endParaRPr/>
          </a:p>
          <a:p>
            <a:pPr indent="-342900" lvl="0" marL="342900" rtl="0" algn="l">
              <a:lnSpc>
                <a:spcPct val="95000"/>
              </a:lnSpc>
              <a:spcBef>
                <a:spcPts val="1800"/>
              </a:spcBef>
              <a:spcAft>
                <a:spcPts val="0"/>
              </a:spcAft>
              <a:buSzPts val="2800"/>
              <a:buChar char="•"/>
            </a:pPr>
            <a:r>
              <a:rPr lang="en-US"/>
              <a:t>Referred to by sales order functionality</a:t>
            </a:r>
            <a:endParaRPr/>
          </a:p>
          <a:p>
            <a:pPr indent="-342900" lvl="0" marL="342900" rtl="0" algn="l">
              <a:lnSpc>
                <a:spcPct val="95000"/>
              </a:lnSpc>
              <a:spcBef>
                <a:spcPts val="1800"/>
              </a:spcBef>
              <a:spcAft>
                <a:spcPts val="0"/>
              </a:spcAft>
              <a:buSzPts val="2800"/>
              <a:buChar char="•"/>
            </a:pPr>
            <a:r>
              <a:rPr lang="en-US"/>
              <a:t>Available across domains</a:t>
            </a:r>
            <a:endParaRPr/>
          </a:p>
          <a:p>
            <a:pPr indent="-109538" lvl="0" marL="287338" rtl="0" algn="l">
              <a:lnSpc>
                <a:spcPct val="95000"/>
              </a:lnSpc>
              <a:spcBef>
                <a:spcPts val="0"/>
              </a:spcBef>
              <a:spcAft>
                <a:spcPts val="0"/>
              </a:spcAft>
              <a:buSzPts val="2800"/>
              <a:buNone/>
            </a:pPr>
            <a:r>
              <a:t/>
            </a:r>
            <a:endParaRPr/>
          </a:p>
        </p:txBody>
      </p:sp>
      <p:sp>
        <p:nvSpPr>
          <p:cNvPr id="289" name="Google Shape;289;p3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290" name="Google Shape;290;p3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Credit Management Key Points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96" name="Google Shape;296;p4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You will now learn more about views and reports available in Accounts Receivable</a:t>
            </a:r>
            <a:endParaRPr/>
          </a:p>
          <a:p>
            <a:pPr indent="-109538" lvl="0" marL="287338" rtl="0" algn="l">
              <a:lnSpc>
                <a:spcPct val="95000"/>
              </a:lnSpc>
              <a:spcBef>
                <a:spcPts val="600"/>
              </a:spcBef>
              <a:spcAft>
                <a:spcPts val="0"/>
              </a:spcAft>
              <a:buSzPts val="2800"/>
              <a:buNone/>
            </a:pPr>
            <a:r>
              <a:t/>
            </a:r>
            <a:endParaRPr/>
          </a:p>
        </p:txBody>
      </p:sp>
      <p:sp>
        <p:nvSpPr>
          <p:cNvPr id="297" name="Google Shape;297;p4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298" name="Google Shape;298;p4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View and Reports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05" name="Google Shape;305;p4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Customer Activity Dashboards</a:t>
            </a:r>
            <a:endParaRPr/>
          </a:p>
          <a:p>
            <a:pPr indent="-342900" lvl="0" marL="342900" rtl="0" algn="l">
              <a:lnSpc>
                <a:spcPct val="95000"/>
              </a:lnSpc>
              <a:spcBef>
                <a:spcPts val="1800"/>
              </a:spcBef>
              <a:spcAft>
                <a:spcPts val="0"/>
              </a:spcAft>
              <a:buSzPts val="2800"/>
              <a:buChar char="•"/>
            </a:pPr>
            <a:r>
              <a:rPr lang="en-US"/>
              <a:t>Customer Aging Analysis Current</a:t>
            </a:r>
            <a:endParaRPr/>
          </a:p>
          <a:p>
            <a:pPr indent="-342900" lvl="0" marL="342900" rtl="0" algn="l">
              <a:lnSpc>
                <a:spcPct val="95000"/>
              </a:lnSpc>
              <a:spcBef>
                <a:spcPts val="1800"/>
              </a:spcBef>
              <a:spcAft>
                <a:spcPts val="0"/>
              </a:spcAft>
              <a:buSzPts val="2800"/>
              <a:buChar char="•"/>
            </a:pPr>
            <a:r>
              <a:rPr lang="en-US"/>
              <a:t>Customer Statements of Account</a:t>
            </a:r>
            <a:endParaRPr/>
          </a:p>
          <a:p>
            <a:pPr indent="-342900" lvl="0" marL="342900" rtl="0" algn="l">
              <a:lnSpc>
                <a:spcPct val="95000"/>
              </a:lnSpc>
              <a:spcBef>
                <a:spcPts val="1800"/>
              </a:spcBef>
              <a:spcAft>
                <a:spcPts val="0"/>
              </a:spcAft>
              <a:buSzPts val="2800"/>
              <a:buChar char="•"/>
            </a:pPr>
            <a:r>
              <a:rPr lang="en-US"/>
              <a:t>Reminder Letters</a:t>
            </a:r>
            <a:endParaRPr/>
          </a:p>
          <a:p>
            <a:pPr indent="-109538" lvl="0" marL="287338" rtl="0" algn="l">
              <a:lnSpc>
                <a:spcPct val="95000"/>
              </a:lnSpc>
              <a:spcBef>
                <a:spcPts val="0"/>
              </a:spcBef>
              <a:spcAft>
                <a:spcPts val="0"/>
              </a:spcAft>
              <a:buSzPts val="2800"/>
              <a:buNone/>
            </a:pPr>
            <a:r>
              <a:t/>
            </a:r>
            <a:endParaRPr/>
          </a:p>
        </p:txBody>
      </p:sp>
      <p:sp>
        <p:nvSpPr>
          <p:cNvPr id="306" name="Google Shape;306;p4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307" name="Google Shape;307;p4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Reports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53" name="Google Shape;153;p2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Basic sales flow 				</a:t>
            </a:r>
            <a:endParaRPr/>
          </a:p>
          <a:p>
            <a:pPr indent="-342900" lvl="0" marL="342900" rtl="0" algn="l">
              <a:lnSpc>
                <a:spcPct val="95000"/>
              </a:lnSpc>
              <a:spcBef>
                <a:spcPts val="1800"/>
              </a:spcBef>
              <a:spcAft>
                <a:spcPts val="0"/>
              </a:spcAft>
              <a:buSzPts val="2800"/>
              <a:buChar char="•"/>
            </a:pPr>
            <a:r>
              <a:rPr lang="en-US"/>
              <a:t>Sales flow variants</a:t>
            </a:r>
            <a:endParaRPr/>
          </a:p>
          <a:p>
            <a:pPr indent="-342900" lvl="0" marL="342900" rtl="0" algn="l">
              <a:lnSpc>
                <a:spcPct val="95000"/>
              </a:lnSpc>
              <a:spcBef>
                <a:spcPts val="1800"/>
              </a:spcBef>
              <a:spcAft>
                <a:spcPts val="0"/>
              </a:spcAft>
              <a:buSzPts val="2800"/>
              <a:buChar char="•"/>
            </a:pPr>
            <a:r>
              <a:rPr lang="en-US">
                <a:solidFill>
                  <a:schemeClr val="dk1"/>
                </a:solidFill>
              </a:rPr>
              <a:t>AR management</a:t>
            </a:r>
            <a:endParaRPr>
              <a:solidFill>
                <a:schemeClr val="dk1"/>
              </a:solidFill>
            </a:endParaRPr>
          </a:p>
        </p:txBody>
      </p:sp>
      <p:sp>
        <p:nvSpPr>
          <p:cNvPr id="154" name="Google Shape;154;p2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155" name="Google Shape;155;p2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AR Process Overview</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4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 Activity Dashboards</a:t>
            </a:r>
            <a:endParaRPr/>
          </a:p>
        </p:txBody>
      </p:sp>
      <p:sp>
        <p:nvSpPr>
          <p:cNvPr id="314" name="Google Shape;314;p4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315" name="Google Shape;315;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16" name="Google Shape;316;p42"/>
          <p:cNvPicPr preferRelativeResize="0"/>
          <p:nvPr/>
        </p:nvPicPr>
        <p:blipFill rotWithShape="1">
          <a:blip r:embed="rId3">
            <a:alphaModFix/>
          </a:blip>
          <a:srcRect b="0" l="0" r="0" t="0"/>
          <a:stretch/>
        </p:blipFill>
        <p:spPr>
          <a:xfrm>
            <a:off x="493485" y="1337243"/>
            <a:ext cx="6388231" cy="4993545"/>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22" name="Google Shape;322;p4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Provides a comprehensive overview of all customer activity</a:t>
            </a:r>
            <a:endParaRPr/>
          </a:p>
          <a:p>
            <a:pPr indent="-342900" lvl="0" marL="342900" rtl="0" algn="l">
              <a:lnSpc>
                <a:spcPct val="95000"/>
              </a:lnSpc>
              <a:spcBef>
                <a:spcPts val="1800"/>
              </a:spcBef>
              <a:spcAft>
                <a:spcPts val="0"/>
              </a:spcAft>
              <a:buSzPts val="2800"/>
              <a:buChar char="•"/>
            </a:pPr>
            <a:r>
              <a:rPr lang="en-US"/>
              <a:t>View information for a single entity or for multiple entities</a:t>
            </a:r>
            <a:endParaRPr/>
          </a:p>
          <a:p>
            <a:pPr indent="-342900" lvl="0" marL="342900" rtl="0" algn="l">
              <a:lnSpc>
                <a:spcPct val="95000"/>
              </a:lnSpc>
              <a:spcBef>
                <a:spcPts val="1800"/>
              </a:spcBef>
              <a:spcAft>
                <a:spcPts val="0"/>
              </a:spcAft>
              <a:buSzPts val="2800"/>
              <a:buChar char="•"/>
            </a:pPr>
            <a:r>
              <a:rPr lang="en-US"/>
              <a:t>Displays credit information</a:t>
            </a:r>
            <a:endParaRPr/>
          </a:p>
          <a:p>
            <a:pPr indent="-342900" lvl="0" marL="342900" rtl="0" algn="l">
              <a:lnSpc>
                <a:spcPct val="95000"/>
              </a:lnSpc>
              <a:spcBef>
                <a:spcPts val="1800"/>
              </a:spcBef>
              <a:spcAft>
                <a:spcPts val="0"/>
              </a:spcAft>
              <a:buSzPts val="2800"/>
              <a:buChar char="•"/>
            </a:pPr>
            <a:r>
              <a:rPr lang="en-US"/>
              <a:t>Includes invoices and associated payments</a:t>
            </a:r>
            <a:endParaRPr/>
          </a:p>
          <a:p>
            <a:pPr indent="-342900" lvl="0" marL="342900" rtl="0" algn="l">
              <a:lnSpc>
                <a:spcPct val="95000"/>
              </a:lnSpc>
              <a:spcBef>
                <a:spcPts val="1800"/>
              </a:spcBef>
              <a:spcAft>
                <a:spcPts val="0"/>
              </a:spcAft>
              <a:buSzPts val="2800"/>
              <a:buChar char="•"/>
            </a:pPr>
            <a:r>
              <a:rPr lang="en-US"/>
              <a:t>Includes grid features to group and sort information</a:t>
            </a:r>
            <a:endParaRPr/>
          </a:p>
          <a:p>
            <a:pPr indent="-109538" lvl="0" marL="287338" rtl="0" algn="l">
              <a:lnSpc>
                <a:spcPct val="95000"/>
              </a:lnSpc>
              <a:spcBef>
                <a:spcPts val="0"/>
              </a:spcBef>
              <a:spcAft>
                <a:spcPts val="0"/>
              </a:spcAft>
              <a:buSzPts val="2800"/>
              <a:buNone/>
            </a:pPr>
            <a:r>
              <a:t/>
            </a:r>
            <a:endParaRPr/>
          </a:p>
        </p:txBody>
      </p:sp>
      <p:sp>
        <p:nvSpPr>
          <p:cNvPr id="323" name="Google Shape;323;p4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324" name="Google Shape;324;p4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Activity Dashboards – Key Features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31" name="Google Shape;331;p4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332" name="Google Shape;332;p4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333" name="Google Shape;333;p4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Aging Analysis</a:t>
            </a:r>
            <a:endParaRPr/>
          </a:p>
        </p:txBody>
      </p:sp>
      <p:pic>
        <p:nvPicPr>
          <p:cNvPr descr="C:\Users\xcm\AppData\Local\Temp\SNAGHTML66ac1a97.PNG" id="334" name="Google Shape;334;p44"/>
          <p:cNvPicPr preferRelativeResize="0"/>
          <p:nvPr/>
        </p:nvPicPr>
        <p:blipFill rotWithShape="1">
          <a:blip r:embed="rId3">
            <a:alphaModFix/>
          </a:blip>
          <a:srcRect b="0" l="0" r="0" t="0"/>
          <a:stretch/>
        </p:blipFill>
        <p:spPr>
          <a:xfrm>
            <a:off x="0" y="1568450"/>
            <a:ext cx="12199866" cy="4933442"/>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4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41" name="Google Shape;341;p4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Offset periods in days or months</a:t>
            </a:r>
            <a:endParaRPr/>
          </a:p>
          <a:p>
            <a:pPr indent="-342900" lvl="0" marL="342900" rtl="0" algn="l">
              <a:lnSpc>
                <a:spcPct val="95000"/>
              </a:lnSpc>
              <a:spcBef>
                <a:spcPts val="2400"/>
              </a:spcBef>
              <a:spcAft>
                <a:spcPts val="0"/>
              </a:spcAft>
              <a:buSzPts val="2800"/>
              <a:buChar char="•"/>
            </a:pPr>
            <a:r>
              <a:rPr lang="en-US"/>
              <a:t>Run report for a specific date or at end of a specific period</a:t>
            </a:r>
            <a:endParaRPr/>
          </a:p>
          <a:p>
            <a:pPr indent="-342900" lvl="0" marL="342900" rtl="0" algn="l">
              <a:lnSpc>
                <a:spcPct val="95000"/>
              </a:lnSpc>
              <a:spcBef>
                <a:spcPts val="2400"/>
              </a:spcBef>
              <a:spcAft>
                <a:spcPts val="0"/>
              </a:spcAft>
              <a:buSzPts val="2800"/>
              <a:buChar char="•"/>
            </a:pPr>
            <a:r>
              <a:rPr lang="en-US"/>
              <a:t>Aging analysis data grouped by</a:t>
            </a:r>
            <a:endParaRPr/>
          </a:p>
          <a:p>
            <a:pPr indent="-285750" lvl="1" marL="742950" rtl="0" algn="l">
              <a:lnSpc>
                <a:spcPct val="95000"/>
              </a:lnSpc>
              <a:spcBef>
                <a:spcPts val="1200"/>
              </a:spcBef>
              <a:spcAft>
                <a:spcPts val="0"/>
              </a:spcAft>
              <a:buSzPts val="2400"/>
              <a:buChar char="-"/>
            </a:pPr>
            <a:r>
              <a:rPr lang="en-US"/>
              <a:t>Sub-account</a:t>
            </a:r>
            <a:endParaRPr/>
          </a:p>
          <a:p>
            <a:pPr indent="-285750" lvl="1" marL="742950" rtl="0" algn="l">
              <a:lnSpc>
                <a:spcPct val="95000"/>
              </a:lnSpc>
              <a:spcBef>
                <a:spcPts val="1200"/>
              </a:spcBef>
              <a:spcAft>
                <a:spcPts val="0"/>
              </a:spcAft>
              <a:buSzPts val="2400"/>
              <a:buChar char="-"/>
            </a:pPr>
            <a:r>
              <a:rPr lang="en-US"/>
              <a:t>Sales account</a:t>
            </a:r>
            <a:endParaRPr/>
          </a:p>
          <a:p>
            <a:pPr indent="-285750" lvl="1" marL="742950" rtl="0" algn="l">
              <a:lnSpc>
                <a:spcPct val="95000"/>
              </a:lnSpc>
              <a:spcBef>
                <a:spcPts val="1200"/>
              </a:spcBef>
              <a:spcAft>
                <a:spcPts val="0"/>
              </a:spcAft>
              <a:buSzPts val="2400"/>
              <a:buChar char="-"/>
            </a:pPr>
            <a:r>
              <a:rPr lang="en-US"/>
              <a:t>GL profile</a:t>
            </a:r>
            <a:endParaRPr/>
          </a:p>
          <a:p>
            <a:pPr indent="-285750" lvl="1" marL="742950" rtl="0" algn="l">
              <a:lnSpc>
                <a:spcPct val="95000"/>
              </a:lnSpc>
              <a:spcBef>
                <a:spcPts val="1200"/>
              </a:spcBef>
              <a:spcAft>
                <a:spcPts val="0"/>
              </a:spcAft>
              <a:buSzPts val="2400"/>
              <a:buChar char="-"/>
            </a:pPr>
            <a:r>
              <a:rPr lang="en-US"/>
              <a:t>Project</a:t>
            </a:r>
            <a:endParaRPr/>
          </a:p>
          <a:p>
            <a:pPr indent="-109538" lvl="0" marL="287338" rtl="0" algn="l">
              <a:lnSpc>
                <a:spcPct val="95000"/>
              </a:lnSpc>
              <a:spcBef>
                <a:spcPts val="0"/>
              </a:spcBef>
              <a:spcAft>
                <a:spcPts val="0"/>
              </a:spcAft>
              <a:buSzPts val="2800"/>
              <a:buNone/>
            </a:pPr>
            <a:r>
              <a:t/>
            </a:r>
            <a:endParaRPr/>
          </a:p>
        </p:txBody>
      </p:sp>
      <p:sp>
        <p:nvSpPr>
          <p:cNvPr id="342" name="Google Shape;342;p4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343" name="Google Shape;343;p4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Aging Analysis – Key Features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49" name="Google Shape;349;p4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Current or historical</a:t>
            </a:r>
            <a:endParaRPr/>
          </a:p>
          <a:p>
            <a:pPr indent="-342900" lvl="0" marL="342900" rtl="0" algn="l">
              <a:lnSpc>
                <a:spcPct val="95000"/>
              </a:lnSpc>
              <a:spcBef>
                <a:spcPts val="2400"/>
              </a:spcBef>
              <a:spcAft>
                <a:spcPts val="0"/>
              </a:spcAft>
              <a:buSzPts val="2800"/>
              <a:buChar char="•"/>
            </a:pPr>
            <a:r>
              <a:rPr lang="en-US"/>
              <a:t>Detail level</a:t>
            </a:r>
            <a:endParaRPr/>
          </a:p>
          <a:p>
            <a:pPr indent="-285750" lvl="1" marL="742950" rtl="0" algn="l">
              <a:lnSpc>
                <a:spcPct val="95000"/>
              </a:lnSpc>
              <a:spcBef>
                <a:spcPts val="480"/>
              </a:spcBef>
              <a:spcAft>
                <a:spcPts val="0"/>
              </a:spcAft>
              <a:buSzPts val="2400"/>
              <a:buChar char="-"/>
            </a:pPr>
            <a:r>
              <a:rPr lang="en-US"/>
              <a:t>Customer Totals Only</a:t>
            </a:r>
            <a:endParaRPr/>
          </a:p>
          <a:p>
            <a:pPr indent="-285750" lvl="1" marL="742950" rtl="0" algn="l">
              <a:lnSpc>
                <a:spcPct val="95000"/>
              </a:lnSpc>
              <a:spcBef>
                <a:spcPts val="480"/>
              </a:spcBef>
              <a:spcAft>
                <a:spcPts val="0"/>
              </a:spcAft>
              <a:buSzPts val="2400"/>
              <a:buChar char="-"/>
            </a:pPr>
            <a:r>
              <a:rPr lang="en-US"/>
              <a:t>Full Details</a:t>
            </a:r>
            <a:endParaRPr/>
          </a:p>
          <a:p>
            <a:pPr indent="-285750" lvl="1" marL="742950" rtl="0" algn="l">
              <a:lnSpc>
                <a:spcPct val="95000"/>
              </a:lnSpc>
              <a:spcBef>
                <a:spcPts val="480"/>
              </a:spcBef>
              <a:spcAft>
                <a:spcPts val="0"/>
              </a:spcAft>
              <a:buSzPts val="2400"/>
              <a:buChar char="-"/>
            </a:pPr>
            <a:r>
              <a:rPr lang="en-US"/>
              <a:t>Transactions Summary by Customer </a:t>
            </a:r>
            <a:endParaRPr/>
          </a:p>
          <a:p>
            <a:pPr indent="-109538" lvl="0" marL="287338" rtl="0" algn="l">
              <a:lnSpc>
                <a:spcPct val="95000"/>
              </a:lnSpc>
              <a:spcBef>
                <a:spcPts val="0"/>
              </a:spcBef>
              <a:spcAft>
                <a:spcPts val="0"/>
              </a:spcAft>
              <a:buSzPts val="2800"/>
              <a:buNone/>
            </a:pPr>
            <a:r>
              <a:t/>
            </a:r>
            <a:endParaRPr/>
          </a:p>
        </p:txBody>
      </p:sp>
      <p:sp>
        <p:nvSpPr>
          <p:cNvPr id="350" name="Google Shape;350;p4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351" name="Google Shape;351;p4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Aging Analysis – Key Features (Continued)</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4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 Statements of Account Report</a:t>
            </a:r>
            <a:endParaRPr/>
          </a:p>
        </p:txBody>
      </p:sp>
      <p:sp>
        <p:nvSpPr>
          <p:cNvPr id="358" name="Google Shape;358;p4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359" name="Google Shape;359;p4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60" name="Google Shape;360;p47"/>
          <p:cNvPicPr preferRelativeResize="0"/>
          <p:nvPr/>
        </p:nvPicPr>
        <p:blipFill>
          <a:blip r:embed="rId3">
            <a:alphaModFix/>
          </a:blip>
          <a:stretch>
            <a:fillRect/>
          </a:stretch>
        </p:blipFill>
        <p:spPr>
          <a:xfrm>
            <a:off x="419099" y="1400775"/>
            <a:ext cx="6295924" cy="4902224"/>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4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67" name="Google Shape;367;p4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Enabled using the Customers Print Statement field</a:t>
            </a:r>
            <a:endParaRPr/>
          </a:p>
          <a:p>
            <a:pPr indent="-342900" lvl="0" marL="342900" rtl="0" algn="l">
              <a:lnSpc>
                <a:spcPct val="95000"/>
              </a:lnSpc>
              <a:spcBef>
                <a:spcPts val="1800"/>
              </a:spcBef>
              <a:spcAft>
                <a:spcPts val="0"/>
              </a:spcAft>
              <a:buSzPts val="2800"/>
              <a:buChar char="•"/>
            </a:pPr>
            <a:r>
              <a:rPr lang="en-US"/>
              <a:t>Use the statement cycle to print statements in batch</a:t>
            </a:r>
            <a:endParaRPr/>
          </a:p>
          <a:p>
            <a:pPr indent="-342900" lvl="0" marL="342900" rtl="0" algn="l">
              <a:lnSpc>
                <a:spcPct val="95000"/>
              </a:lnSpc>
              <a:spcBef>
                <a:spcPts val="1800"/>
              </a:spcBef>
              <a:spcAft>
                <a:spcPts val="0"/>
              </a:spcAft>
              <a:buSzPts val="2800"/>
              <a:buChar char="•"/>
            </a:pPr>
            <a:r>
              <a:rPr lang="en-US"/>
              <a:t>Print for one or more entities in a domain</a:t>
            </a:r>
            <a:endParaRPr/>
          </a:p>
          <a:p>
            <a:pPr indent="-342900" lvl="0" marL="342900" rtl="0" algn="l">
              <a:lnSpc>
                <a:spcPct val="95000"/>
              </a:lnSpc>
              <a:spcBef>
                <a:spcPts val="1800"/>
              </a:spcBef>
              <a:spcAft>
                <a:spcPts val="0"/>
              </a:spcAft>
              <a:buSzPts val="2800"/>
              <a:buChar char="•"/>
            </a:pPr>
            <a:r>
              <a:rPr lang="en-US"/>
              <a:t>As of Date criterion equals past effective date for report</a:t>
            </a:r>
            <a:endParaRPr/>
          </a:p>
          <a:p>
            <a:pPr indent="-109538" lvl="0" marL="287338" rtl="0" algn="l">
              <a:lnSpc>
                <a:spcPct val="95000"/>
              </a:lnSpc>
              <a:spcBef>
                <a:spcPts val="0"/>
              </a:spcBef>
              <a:spcAft>
                <a:spcPts val="0"/>
              </a:spcAft>
              <a:buSzPts val="2800"/>
              <a:buNone/>
            </a:pPr>
            <a:r>
              <a:t/>
            </a:r>
            <a:endParaRPr/>
          </a:p>
        </p:txBody>
      </p:sp>
      <p:sp>
        <p:nvSpPr>
          <p:cNvPr id="368" name="Google Shape;368;p4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369" name="Google Shape;369;p4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Statements of Account – Key Features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4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Reminder Letter Report</a:t>
            </a:r>
            <a:endParaRPr/>
          </a:p>
        </p:txBody>
      </p:sp>
      <p:sp>
        <p:nvSpPr>
          <p:cNvPr id="375" name="Google Shape;375;p4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376" name="Google Shape;376;p4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77" name="Google Shape;377;p49"/>
          <p:cNvPicPr preferRelativeResize="0"/>
          <p:nvPr/>
        </p:nvPicPr>
        <p:blipFill rotWithShape="1">
          <a:blip r:embed="rId3">
            <a:alphaModFix/>
          </a:blip>
          <a:srcRect b="15761" l="0" r="0" t="0"/>
          <a:stretch/>
        </p:blipFill>
        <p:spPr>
          <a:xfrm>
            <a:off x="476940" y="1349827"/>
            <a:ext cx="6346935" cy="5048779"/>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5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84" name="Google Shape;384;p5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Enabled using the Customers record Print Reminder field</a:t>
            </a:r>
            <a:endParaRPr/>
          </a:p>
          <a:p>
            <a:pPr indent="-342900" lvl="0" marL="342900" rtl="0" algn="l">
              <a:lnSpc>
                <a:spcPct val="95000"/>
              </a:lnSpc>
              <a:spcBef>
                <a:spcPts val="1800"/>
              </a:spcBef>
              <a:spcAft>
                <a:spcPts val="0"/>
              </a:spcAft>
              <a:buSzPts val="2800"/>
              <a:buChar char="•"/>
            </a:pPr>
            <a:r>
              <a:rPr lang="en-US"/>
              <a:t>Print for one or more entities</a:t>
            </a:r>
            <a:endParaRPr/>
          </a:p>
          <a:p>
            <a:pPr indent="-342900" lvl="0" marL="342900" rtl="0" algn="l">
              <a:lnSpc>
                <a:spcPct val="95000"/>
              </a:lnSpc>
              <a:spcBef>
                <a:spcPts val="1800"/>
              </a:spcBef>
              <a:spcAft>
                <a:spcPts val="0"/>
              </a:spcAft>
              <a:buSzPts val="2800"/>
              <a:buChar char="•"/>
            </a:pPr>
            <a:r>
              <a:rPr lang="en-US"/>
              <a:t>Four reminder levels (0-3)</a:t>
            </a:r>
            <a:endParaRPr/>
          </a:p>
          <a:p>
            <a:pPr indent="-285750" lvl="1" marL="742950" rtl="0" algn="l">
              <a:lnSpc>
                <a:spcPct val="95000"/>
              </a:lnSpc>
              <a:spcBef>
                <a:spcPts val="480"/>
              </a:spcBef>
              <a:spcAft>
                <a:spcPts val="0"/>
              </a:spcAft>
              <a:buSzPts val="2400"/>
              <a:buChar char="-"/>
            </a:pPr>
            <a:r>
              <a:rPr lang="en-US"/>
              <a:t>Levels 0-2 generate different letters</a:t>
            </a:r>
            <a:endParaRPr/>
          </a:p>
          <a:p>
            <a:pPr indent="-285750" lvl="1" marL="742950" rtl="0" algn="l">
              <a:lnSpc>
                <a:spcPct val="95000"/>
              </a:lnSpc>
              <a:spcBef>
                <a:spcPts val="480"/>
              </a:spcBef>
              <a:spcAft>
                <a:spcPts val="0"/>
              </a:spcAft>
              <a:buSzPts val="2400"/>
              <a:buChar char="-"/>
            </a:pPr>
            <a:r>
              <a:rPr lang="en-US"/>
              <a:t>Levels 2 and 3 generate the same letter </a:t>
            </a:r>
            <a:endParaRPr/>
          </a:p>
          <a:p>
            <a:pPr indent="-342900" lvl="0" marL="342900" rtl="0" algn="l">
              <a:lnSpc>
                <a:spcPct val="95000"/>
              </a:lnSpc>
              <a:spcBef>
                <a:spcPts val="1800"/>
              </a:spcBef>
              <a:spcAft>
                <a:spcPts val="0"/>
              </a:spcAft>
              <a:buSzPts val="2800"/>
              <a:buChar char="•"/>
            </a:pPr>
            <a:r>
              <a:rPr lang="en-US"/>
              <a:t>Report text depends on reminder level </a:t>
            </a:r>
            <a:endParaRPr/>
          </a:p>
          <a:p>
            <a:pPr indent="-342900" lvl="0" marL="342900" rtl="0" algn="l">
              <a:lnSpc>
                <a:spcPct val="95000"/>
              </a:lnSpc>
              <a:spcBef>
                <a:spcPts val="1800"/>
              </a:spcBef>
              <a:spcAft>
                <a:spcPts val="0"/>
              </a:spcAft>
              <a:buSzPts val="2800"/>
              <a:buChar char="•"/>
            </a:pPr>
            <a:r>
              <a:rPr lang="en-US"/>
              <a:t>Reminder Letters report</a:t>
            </a:r>
            <a:endParaRPr/>
          </a:p>
          <a:p>
            <a:pPr indent="-285750" lvl="1" marL="742950" rtl="0" algn="l">
              <a:lnSpc>
                <a:spcPct val="95000"/>
              </a:lnSpc>
              <a:spcBef>
                <a:spcPts val="1200"/>
              </a:spcBef>
              <a:spcAft>
                <a:spcPts val="0"/>
              </a:spcAft>
              <a:buSzPts val="2400"/>
              <a:buChar char="-"/>
            </a:pPr>
            <a:r>
              <a:rPr lang="en-US"/>
              <a:t>Print details for all customers</a:t>
            </a:r>
            <a:endParaRPr/>
          </a:p>
          <a:p>
            <a:pPr indent="-109538" lvl="0" marL="287338" rtl="0" algn="l">
              <a:lnSpc>
                <a:spcPct val="95000"/>
              </a:lnSpc>
              <a:spcBef>
                <a:spcPts val="0"/>
              </a:spcBef>
              <a:spcAft>
                <a:spcPts val="0"/>
              </a:spcAft>
              <a:buSzPts val="2800"/>
              <a:buNone/>
            </a:pPr>
            <a:r>
              <a:t/>
            </a:r>
            <a:endParaRPr/>
          </a:p>
        </p:txBody>
      </p:sp>
      <p:sp>
        <p:nvSpPr>
          <p:cNvPr id="385" name="Google Shape;385;p5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386" name="Google Shape;386;p5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Reminder Letter – Key Features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5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92" name="Google Shape;392;p51"/>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Customer Payments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62" name="Google Shape;162;p2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Additional invoice for price increase</a:t>
            </a:r>
            <a:endParaRPr/>
          </a:p>
          <a:p>
            <a:pPr indent="-285750" lvl="1" marL="742950" rtl="0" algn="l">
              <a:lnSpc>
                <a:spcPct val="95000"/>
              </a:lnSpc>
              <a:spcBef>
                <a:spcPts val="480"/>
              </a:spcBef>
              <a:spcAft>
                <a:spcPts val="0"/>
              </a:spcAft>
              <a:buSzPts val="2400"/>
              <a:buChar char="-"/>
            </a:pPr>
            <a:r>
              <a:rPr lang="en-US"/>
              <a:t>Demo and hands-on exercise</a:t>
            </a:r>
            <a:endParaRPr/>
          </a:p>
          <a:p>
            <a:pPr indent="-342900" lvl="0" marL="342900" rtl="0" algn="l">
              <a:lnSpc>
                <a:spcPct val="95000"/>
              </a:lnSpc>
              <a:spcBef>
                <a:spcPts val="1800"/>
              </a:spcBef>
              <a:spcAft>
                <a:spcPts val="0"/>
              </a:spcAft>
              <a:buSzPts val="2800"/>
              <a:buChar char="•"/>
            </a:pPr>
            <a:r>
              <a:rPr lang="en-US"/>
              <a:t>Correction for overcharged price</a:t>
            </a:r>
            <a:endParaRPr/>
          </a:p>
          <a:p>
            <a:pPr indent="-285750" lvl="1" marL="742950" rtl="0" algn="l">
              <a:lnSpc>
                <a:spcPct val="95000"/>
              </a:lnSpc>
              <a:spcBef>
                <a:spcPts val="480"/>
              </a:spcBef>
              <a:spcAft>
                <a:spcPts val="0"/>
              </a:spcAft>
              <a:buSzPts val="2400"/>
              <a:buChar char="-"/>
            </a:pPr>
            <a:r>
              <a:rPr lang="en-US"/>
              <a:t>Demo and hands-on exercise</a:t>
            </a:r>
            <a:endParaRPr/>
          </a:p>
          <a:p>
            <a:pPr indent="-342900" lvl="0" marL="342900" rtl="0" algn="l">
              <a:lnSpc>
                <a:spcPct val="95000"/>
              </a:lnSpc>
              <a:spcBef>
                <a:spcPts val="1800"/>
              </a:spcBef>
              <a:spcAft>
                <a:spcPts val="0"/>
              </a:spcAft>
              <a:buSzPts val="2800"/>
              <a:buChar char="•"/>
            </a:pPr>
            <a:r>
              <a:rPr lang="en-US"/>
              <a:t>Using pending invoices</a:t>
            </a:r>
            <a:endParaRPr/>
          </a:p>
          <a:p>
            <a:pPr indent="-285750" lvl="1" marL="742950" rtl="0" algn="l">
              <a:lnSpc>
                <a:spcPct val="95000"/>
              </a:lnSpc>
              <a:spcBef>
                <a:spcPts val="480"/>
              </a:spcBef>
              <a:spcAft>
                <a:spcPts val="0"/>
              </a:spcAft>
              <a:buSzPts val="2400"/>
              <a:buChar char="-"/>
            </a:pPr>
            <a:r>
              <a:rPr lang="en-US"/>
              <a:t>Demo and hands-on exercise</a:t>
            </a:r>
            <a:endParaRPr/>
          </a:p>
          <a:p>
            <a:pPr indent="-342900" lvl="0" marL="342900" rtl="0" algn="l">
              <a:lnSpc>
                <a:spcPct val="95000"/>
              </a:lnSpc>
              <a:spcBef>
                <a:spcPts val="1800"/>
              </a:spcBef>
              <a:spcAft>
                <a:spcPts val="0"/>
              </a:spcAft>
              <a:buSzPts val="2800"/>
              <a:buChar char="•"/>
            </a:pPr>
            <a:r>
              <a:rPr lang="en-US"/>
              <a:t>Manual customer invoices</a:t>
            </a:r>
            <a:endParaRPr/>
          </a:p>
          <a:p>
            <a:pPr indent="-285750" lvl="1" marL="742950" rtl="0" algn="l">
              <a:lnSpc>
                <a:spcPct val="95000"/>
              </a:lnSpc>
              <a:spcBef>
                <a:spcPts val="480"/>
              </a:spcBef>
              <a:spcAft>
                <a:spcPts val="0"/>
              </a:spcAft>
              <a:buSzPts val="2400"/>
              <a:buChar char="-"/>
            </a:pPr>
            <a:r>
              <a:rPr lang="en-US"/>
              <a:t>Details</a:t>
            </a:r>
            <a:endParaRPr/>
          </a:p>
          <a:p>
            <a:pPr indent="-109538" lvl="0" marL="287338" rtl="0" algn="l">
              <a:lnSpc>
                <a:spcPct val="95000"/>
              </a:lnSpc>
              <a:spcBef>
                <a:spcPts val="0"/>
              </a:spcBef>
              <a:spcAft>
                <a:spcPts val="0"/>
              </a:spcAft>
              <a:buSzPts val="2800"/>
              <a:buNone/>
            </a:pPr>
            <a:r>
              <a:t/>
            </a:r>
            <a:endParaRPr/>
          </a:p>
        </p:txBody>
      </p:sp>
      <p:sp>
        <p:nvSpPr>
          <p:cNvPr id="163" name="Google Shape;163;p2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164" name="Google Shape;164;p2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Sales Flow Variants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5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99" name="Google Shape;399;p5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Banking entry</a:t>
            </a:r>
            <a:endParaRPr/>
          </a:p>
          <a:p>
            <a:pPr indent="-342900" lvl="0" marL="342900" rtl="0" algn="l">
              <a:lnSpc>
                <a:spcPct val="95000"/>
              </a:lnSpc>
              <a:spcBef>
                <a:spcPts val="1800"/>
              </a:spcBef>
              <a:spcAft>
                <a:spcPts val="0"/>
              </a:spcAft>
              <a:buSzPts val="2800"/>
              <a:buChar char="•"/>
            </a:pPr>
            <a:r>
              <a:rPr lang="en-US"/>
              <a:t>Payment instrument without a Payment-in-Process (PIP) account</a:t>
            </a:r>
            <a:endParaRPr/>
          </a:p>
          <a:p>
            <a:pPr indent="-285750" lvl="1" marL="742950" rtl="0" algn="l">
              <a:lnSpc>
                <a:spcPct val="95000"/>
              </a:lnSpc>
              <a:spcBef>
                <a:spcPts val="480"/>
              </a:spcBef>
              <a:spcAft>
                <a:spcPts val="0"/>
              </a:spcAft>
              <a:buSzPts val="2400"/>
              <a:buChar char="-"/>
            </a:pPr>
            <a:r>
              <a:rPr lang="en-US"/>
              <a:t>Posted directly to GL</a:t>
            </a:r>
            <a:endParaRPr/>
          </a:p>
          <a:p>
            <a:pPr indent="-342900" lvl="0" marL="342900" rtl="0" algn="l">
              <a:lnSpc>
                <a:spcPct val="95000"/>
              </a:lnSpc>
              <a:spcBef>
                <a:spcPts val="1800"/>
              </a:spcBef>
              <a:spcAft>
                <a:spcPts val="0"/>
              </a:spcAft>
              <a:buSzPts val="2800"/>
              <a:buChar char="•"/>
            </a:pPr>
            <a:r>
              <a:rPr lang="en-US"/>
              <a:t>Payment instrument with PIP account</a:t>
            </a:r>
            <a:endParaRPr/>
          </a:p>
          <a:p>
            <a:pPr indent="-285750" lvl="1" marL="742950" rtl="0" algn="l">
              <a:lnSpc>
                <a:spcPct val="95000"/>
              </a:lnSpc>
              <a:spcBef>
                <a:spcPts val="480"/>
              </a:spcBef>
              <a:spcAft>
                <a:spcPts val="0"/>
              </a:spcAft>
              <a:buSzPts val="2400"/>
              <a:buChar char="-"/>
            </a:pPr>
            <a:r>
              <a:rPr lang="en-US"/>
              <a:t>Use payment status to control GL posting</a:t>
            </a:r>
            <a:endParaRPr/>
          </a:p>
          <a:p>
            <a:pPr indent="-109538" lvl="0" marL="287338" rtl="0" algn="l">
              <a:lnSpc>
                <a:spcPct val="95000"/>
              </a:lnSpc>
              <a:spcBef>
                <a:spcPts val="0"/>
              </a:spcBef>
              <a:spcAft>
                <a:spcPts val="0"/>
              </a:spcAft>
              <a:buSzPts val="2800"/>
              <a:buNone/>
            </a:pPr>
            <a:r>
              <a:t/>
            </a:r>
            <a:endParaRPr/>
          </a:p>
        </p:txBody>
      </p:sp>
      <p:sp>
        <p:nvSpPr>
          <p:cNvPr id="400" name="Google Shape;400;p5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401" name="Google Shape;401;p5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AR Payments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5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08" name="Google Shape;408;p5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Checks</a:t>
            </a:r>
            <a:endParaRPr/>
          </a:p>
          <a:p>
            <a:pPr indent="-342900" lvl="0" marL="342900" rtl="0" algn="l">
              <a:lnSpc>
                <a:spcPct val="95000"/>
              </a:lnSpc>
              <a:spcBef>
                <a:spcPts val="1200"/>
              </a:spcBef>
              <a:spcAft>
                <a:spcPts val="0"/>
              </a:spcAft>
              <a:buSzPts val="2800"/>
              <a:buChar char="•"/>
            </a:pPr>
            <a:r>
              <a:rPr lang="en-US"/>
              <a:t>Drafts </a:t>
            </a:r>
            <a:endParaRPr/>
          </a:p>
          <a:p>
            <a:pPr indent="-285750" lvl="1" marL="742950" rtl="0" algn="l">
              <a:lnSpc>
                <a:spcPct val="95000"/>
              </a:lnSpc>
              <a:spcBef>
                <a:spcPts val="480"/>
              </a:spcBef>
              <a:spcAft>
                <a:spcPts val="0"/>
              </a:spcAft>
              <a:buSzPts val="2400"/>
              <a:buChar char="-"/>
            </a:pPr>
            <a:r>
              <a:rPr lang="en-US"/>
              <a:t>Initiated by customer or supplier</a:t>
            </a:r>
            <a:endParaRPr/>
          </a:p>
          <a:p>
            <a:pPr indent="-342900" lvl="0" marL="342900" rtl="0" algn="l">
              <a:lnSpc>
                <a:spcPct val="95000"/>
              </a:lnSpc>
              <a:spcBef>
                <a:spcPts val="1800"/>
              </a:spcBef>
              <a:spcAft>
                <a:spcPts val="0"/>
              </a:spcAft>
              <a:buSzPts val="2800"/>
              <a:buChar char="•"/>
            </a:pPr>
            <a:r>
              <a:rPr lang="en-US"/>
              <a:t>Direct debit</a:t>
            </a:r>
            <a:endParaRPr/>
          </a:p>
          <a:p>
            <a:pPr indent="-342900" lvl="0" marL="342900" rtl="0" algn="l">
              <a:lnSpc>
                <a:spcPct val="95000"/>
              </a:lnSpc>
              <a:spcBef>
                <a:spcPts val="1800"/>
              </a:spcBef>
              <a:spcAft>
                <a:spcPts val="0"/>
              </a:spcAft>
              <a:buSzPts val="2800"/>
              <a:buChar char="•"/>
            </a:pPr>
            <a:r>
              <a:rPr lang="en-US"/>
              <a:t>Promissory notes</a:t>
            </a:r>
            <a:endParaRPr/>
          </a:p>
          <a:p>
            <a:pPr indent="-342900" lvl="0" marL="342900" rtl="0" algn="l">
              <a:lnSpc>
                <a:spcPct val="95000"/>
              </a:lnSpc>
              <a:spcBef>
                <a:spcPts val="1800"/>
              </a:spcBef>
              <a:spcAft>
                <a:spcPts val="0"/>
              </a:spcAft>
              <a:buSzPts val="2800"/>
              <a:buChar char="•"/>
            </a:pPr>
            <a:r>
              <a:rPr lang="en-US"/>
              <a:t>Summary statements</a:t>
            </a:r>
            <a:endParaRPr/>
          </a:p>
          <a:p>
            <a:pPr indent="-342900" lvl="0" marL="342900" rtl="0" algn="l">
              <a:lnSpc>
                <a:spcPct val="95000"/>
              </a:lnSpc>
              <a:spcBef>
                <a:spcPts val="1800"/>
              </a:spcBef>
              <a:spcAft>
                <a:spcPts val="0"/>
              </a:spcAft>
              <a:buSzPts val="2800"/>
              <a:buChar char="•"/>
            </a:pPr>
            <a:r>
              <a:rPr lang="en-US"/>
              <a:t>Transfer</a:t>
            </a:r>
            <a:endParaRPr/>
          </a:p>
          <a:p>
            <a:pPr indent="-342900" lvl="0" marL="342900" rtl="0" algn="l">
              <a:lnSpc>
                <a:spcPct val="95000"/>
              </a:lnSpc>
              <a:spcBef>
                <a:spcPts val="1800"/>
              </a:spcBef>
              <a:spcAft>
                <a:spcPts val="0"/>
              </a:spcAft>
              <a:buSzPts val="2800"/>
              <a:buChar char="•"/>
            </a:pPr>
            <a:r>
              <a:rPr lang="en-US"/>
              <a:t>Cash</a:t>
            </a:r>
            <a:endParaRPr/>
          </a:p>
        </p:txBody>
      </p:sp>
      <p:sp>
        <p:nvSpPr>
          <p:cNvPr id="409" name="Google Shape;409;p5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410" name="Google Shape;410;p5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Payment Instruments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5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17" name="Google Shape;417;p5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For each payment instrument and bank account</a:t>
            </a:r>
            <a:endParaRPr/>
          </a:p>
          <a:p>
            <a:pPr indent="-342900" lvl="0" marL="342900" rtl="0" algn="l">
              <a:lnSpc>
                <a:spcPct val="95000"/>
              </a:lnSpc>
              <a:spcBef>
                <a:spcPts val="1800"/>
              </a:spcBef>
              <a:spcAft>
                <a:spcPts val="0"/>
              </a:spcAft>
              <a:buSzPts val="2800"/>
              <a:buChar char="•"/>
            </a:pPr>
            <a:r>
              <a:rPr lang="en-US"/>
              <a:t>PIP account associated with each status except Initial</a:t>
            </a:r>
            <a:endParaRPr/>
          </a:p>
          <a:p>
            <a:pPr indent="-342900" lvl="0" marL="342900" rtl="0" algn="l">
              <a:lnSpc>
                <a:spcPct val="95000"/>
              </a:lnSpc>
              <a:spcBef>
                <a:spcPts val="1800"/>
              </a:spcBef>
              <a:spcAft>
                <a:spcPts val="0"/>
              </a:spcAft>
              <a:buSzPts val="2800"/>
              <a:buChar char="•"/>
            </a:pPr>
            <a:r>
              <a:rPr lang="en-US"/>
              <a:t>Associated with a payment daybook</a:t>
            </a:r>
            <a:endParaRPr/>
          </a:p>
          <a:p>
            <a:pPr indent="-342900" lvl="0" marL="342900" rtl="0" algn="l">
              <a:lnSpc>
                <a:spcPct val="95000"/>
              </a:lnSpc>
              <a:spcBef>
                <a:spcPts val="1800"/>
              </a:spcBef>
              <a:spcAft>
                <a:spcPts val="0"/>
              </a:spcAft>
              <a:buSzPts val="2800"/>
              <a:buChar char="•"/>
            </a:pPr>
            <a:r>
              <a:rPr lang="en-US"/>
              <a:t>Change payment statuses in batch</a:t>
            </a:r>
            <a:endParaRPr/>
          </a:p>
          <a:p>
            <a:pPr indent="-342900" lvl="0" marL="342900" rtl="0" algn="l">
              <a:lnSpc>
                <a:spcPct val="95000"/>
              </a:lnSpc>
              <a:spcBef>
                <a:spcPts val="1800"/>
              </a:spcBef>
              <a:spcAft>
                <a:spcPts val="0"/>
              </a:spcAft>
              <a:buSzPts val="2800"/>
              <a:buChar char="•"/>
            </a:pPr>
            <a:r>
              <a:rPr lang="en-US"/>
              <a:t>Recommended statuses to create</a:t>
            </a:r>
            <a:endParaRPr/>
          </a:p>
          <a:p>
            <a:pPr indent="-285750" lvl="1" marL="742950" rtl="0" algn="l">
              <a:lnSpc>
                <a:spcPct val="95000"/>
              </a:lnSpc>
              <a:spcBef>
                <a:spcPts val="480"/>
              </a:spcBef>
              <a:spcAft>
                <a:spcPts val="0"/>
              </a:spcAft>
              <a:buSzPts val="2400"/>
              <a:buChar char="-"/>
            </a:pPr>
            <a:r>
              <a:rPr lang="en-US"/>
              <a:t>Initial</a:t>
            </a:r>
            <a:endParaRPr/>
          </a:p>
          <a:p>
            <a:pPr indent="-285750" lvl="1" marL="742950" rtl="0" algn="l">
              <a:lnSpc>
                <a:spcPct val="95000"/>
              </a:lnSpc>
              <a:spcBef>
                <a:spcPts val="480"/>
              </a:spcBef>
              <a:spcAft>
                <a:spcPts val="0"/>
              </a:spcAft>
              <a:buSzPts val="2400"/>
              <a:buChar char="-"/>
            </a:pPr>
            <a:r>
              <a:rPr lang="en-US"/>
              <a:t>For Collection</a:t>
            </a:r>
            <a:endParaRPr/>
          </a:p>
          <a:p>
            <a:pPr indent="-285750" lvl="1" marL="742950" rtl="0" algn="l">
              <a:lnSpc>
                <a:spcPct val="95000"/>
              </a:lnSpc>
              <a:spcBef>
                <a:spcPts val="480"/>
              </a:spcBef>
              <a:spcAft>
                <a:spcPts val="0"/>
              </a:spcAft>
              <a:buSzPts val="2400"/>
              <a:buChar char="-"/>
            </a:pPr>
            <a:r>
              <a:rPr lang="en-US"/>
              <a:t>Paid</a:t>
            </a:r>
            <a:endParaRPr/>
          </a:p>
        </p:txBody>
      </p:sp>
      <p:sp>
        <p:nvSpPr>
          <p:cNvPr id="418" name="Google Shape;418;p5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419" name="Google Shape;419;p5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Payment Status Codes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 Payment Status Flow</a:t>
            </a:r>
            <a:endParaRPr/>
          </a:p>
        </p:txBody>
      </p:sp>
      <p:sp>
        <p:nvSpPr>
          <p:cNvPr id="426" name="Google Shape;426;p5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427" name="Google Shape;427;p5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28" name="Google Shape;428;p55"/>
          <p:cNvSpPr txBox="1"/>
          <p:nvPr/>
        </p:nvSpPr>
        <p:spPr>
          <a:xfrm>
            <a:off x="1216932" y="1350282"/>
            <a:ext cx="1981200" cy="400110"/>
          </a:xfrm>
          <a:prstGeom prst="rect">
            <a:avLst/>
          </a:prstGeom>
          <a:solidFill>
            <a:srgbClr val="C2DBF6"/>
          </a:solidFill>
          <a:ln cap="flat" cmpd="sng" w="22225">
            <a:solidFill>
              <a:schemeClr val="dk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Initial</a:t>
            </a:r>
            <a:endParaRPr b="0" i="0" sz="1800" u="none" cap="none" strike="noStrike">
              <a:solidFill>
                <a:schemeClr val="dk1"/>
              </a:solidFill>
              <a:latin typeface="Century Gothic"/>
              <a:ea typeface="Century Gothic"/>
              <a:cs typeface="Century Gothic"/>
              <a:sym typeface="Century Gothic"/>
            </a:endParaRPr>
          </a:p>
        </p:txBody>
      </p:sp>
      <p:sp>
        <p:nvSpPr>
          <p:cNvPr id="429" name="Google Shape;429;p55"/>
          <p:cNvSpPr txBox="1"/>
          <p:nvPr/>
        </p:nvSpPr>
        <p:spPr>
          <a:xfrm>
            <a:off x="1216932" y="2086882"/>
            <a:ext cx="1981200" cy="400110"/>
          </a:xfrm>
          <a:prstGeom prst="rect">
            <a:avLst/>
          </a:prstGeom>
          <a:solidFill>
            <a:srgbClr val="C2DBF6"/>
          </a:solidFill>
          <a:ln cap="flat" cmpd="sng" w="22225">
            <a:solidFill>
              <a:schemeClr val="dk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Allocated</a:t>
            </a:r>
            <a:endParaRPr b="0" i="0" sz="1800" u="none" cap="none" strike="noStrike">
              <a:solidFill>
                <a:schemeClr val="dk1"/>
              </a:solidFill>
              <a:latin typeface="Century Gothic"/>
              <a:ea typeface="Century Gothic"/>
              <a:cs typeface="Century Gothic"/>
              <a:sym typeface="Century Gothic"/>
            </a:endParaRPr>
          </a:p>
        </p:txBody>
      </p:sp>
      <p:sp>
        <p:nvSpPr>
          <p:cNvPr id="430" name="Google Shape;430;p55"/>
          <p:cNvSpPr txBox="1"/>
          <p:nvPr/>
        </p:nvSpPr>
        <p:spPr>
          <a:xfrm>
            <a:off x="1216932" y="2848882"/>
            <a:ext cx="1981200" cy="400110"/>
          </a:xfrm>
          <a:prstGeom prst="rect">
            <a:avLst/>
          </a:prstGeom>
          <a:solidFill>
            <a:srgbClr val="C2DBF6"/>
          </a:solidFill>
          <a:ln cap="flat" cmpd="sng" w="22225">
            <a:solidFill>
              <a:schemeClr val="dk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Accepted</a:t>
            </a:r>
            <a:endParaRPr b="0" i="0" sz="1800" u="none" cap="none" strike="noStrike">
              <a:solidFill>
                <a:schemeClr val="dk1"/>
              </a:solidFill>
              <a:latin typeface="Century Gothic"/>
              <a:ea typeface="Century Gothic"/>
              <a:cs typeface="Century Gothic"/>
              <a:sym typeface="Century Gothic"/>
            </a:endParaRPr>
          </a:p>
        </p:txBody>
      </p:sp>
      <p:sp>
        <p:nvSpPr>
          <p:cNvPr id="431" name="Google Shape;431;p55"/>
          <p:cNvSpPr txBox="1"/>
          <p:nvPr/>
        </p:nvSpPr>
        <p:spPr>
          <a:xfrm>
            <a:off x="1216932" y="3610882"/>
            <a:ext cx="1981200" cy="400110"/>
          </a:xfrm>
          <a:prstGeom prst="rect">
            <a:avLst/>
          </a:prstGeom>
          <a:solidFill>
            <a:srgbClr val="C2DBF6"/>
          </a:solidFill>
          <a:ln cap="flat" cmpd="sng" w="22225">
            <a:solidFill>
              <a:schemeClr val="dk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For Collection</a:t>
            </a:r>
            <a:endParaRPr b="0" i="0" sz="1800" u="none" cap="none" strike="noStrike">
              <a:solidFill>
                <a:schemeClr val="dk1"/>
              </a:solidFill>
              <a:latin typeface="Century Gothic"/>
              <a:ea typeface="Century Gothic"/>
              <a:cs typeface="Century Gothic"/>
              <a:sym typeface="Century Gothic"/>
            </a:endParaRPr>
          </a:p>
        </p:txBody>
      </p:sp>
      <p:sp>
        <p:nvSpPr>
          <p:cNvPr id="432" name="Google Shape;432;p55"/>
          <p:cNvSpPr txBox="1"/>
          <p:nvPr/>
        </p:nvSpPr>
        <p:spPr>
          <a:xfrm>
            <a:off x="4055381" y="3615645"/>
            <a:ext cx="2409825" cy="400110"/>
          </a:xfrm>
          <a:prstGeom prst="rect">
            <a:avLst/>
          </a:prstGeom>
          <a:solidFill>
            <a:srgbClr val="C2DBF6"/>
          </a:solidFill>
          <a:ln cap="flat" cmpd="sng" w="22225">
            <a:solidFill>
              <a:schemeClr val="dk1"/>
            </a:solidFill>
            <a:prstDash val="solid"/>
            <a:miter lim="800000"/>
            <a:headEnd len="sm" w="sm" type="none"/>
            <a:tailEnd len="sm" w="sm" type="none"/>
          </a:ln>
          <a:effectLst>
            <a:outerShdw rotWithShape="0" algn="ctr" dir="2700000" dist="53882">
              <a:srgbClr val="808080"/>
            </a:outerShdw>
          </a:effectLst>
        </p:spPr>
        <p:txBody>
          <a:bodyPr anchorCtr="0" anchor="t" bIns="91425" lIns="0" spcFirstLastPara="1" rIns="0" wrap="square" tIns="91425">
            <a:sp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Conditional Collection</a:t>
            </a:r>
            <a:endParaRPr b="0" i="0" sz="1800" u="none" cap="none" strike="noStrike">
              <a:solidFill>
                <a:schemeClr val="dk1"/>
              </a:solidFill>
              <a:latin typeface="Century Gothic"/>
              <a:ea typeface="Century Gothic"/>
              <a:cs typeface="Century Gothic"/>
              <a:sym typeface="Century Gothic"/>
            </a:endParaRPr>
          </a:p>
        </p:txBody>
      </p:sp>
      <p:sp>
        <p:nvSpPr>
          <p:cNvPr id="433" name="Google Shape;433;p55"/>
          <p:cNvSpPr txBox="1"/>
          <p:nvPr/>
        </p:nvSpPr>
        <p:spPr>
          <a:xfrm>
            <a:off x="4188732" y="4352245"/>
            <a:ext cx="1981200" cy="400110"/>
          </a:xfrm>
          <a:prstGeom prst="rect">
            <a:avLst/>
          </a:prstGeom>
          <a:solidFill>
            <a:srgbClr val="C2DBF6"/>
          </a:solidFill>
          <a:ln cap="flat" cmpd="sng" w="22225">
            <a:solidFill>
              <a:schemeClr val="dk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Paid Conditionally</a:t>
            </a:r>
            <a:endParaRPr b="0" i="0" sz="1800" u="none" cap="none" strike="noStrike">
              <a:solidFill>
                <a:schemeClr val="dk1"/>
              </a:solidFill>
              <a:latin typeface="Century Gothic"/>
              <a:ea typeface="Century Gothic"/>
              <a:cs typeface="Century Gothic"/>
              <a:sym typeface="Century Gothic"/>
            </a:endParaRPr>
          </a:p>
        </p:txBody>
      </p:sp>
      <p:sp>
        <p:nvSpPr>
          <p:cNvPr id="434" name="Google Shape;434;p55"/>
          <p:cNvSpPr txBox="1"/>
          <p:nvPr/>
        </p:nvSpPr>
        <p:spPr>
          <a:xfrm>
            <a:off x="2436132" y="5134882"/>
            <a:ext cx="1981200" cy="400110"/>
          </a:xfrm>
          <a:prstGeom prst="rect">
            <a:avLst/>
          </a:prstGeom>
          <a:solidFill>
            <a:srgbClr val="C2DBF6"/>
          </a:solidFill>
          <a:ln cap="flat" cmpd="sng" w="22225">
            <a:solidFill>
              <a:schemeClr val="dk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Paid</a:t>
            </a:r>
            <a:endParaRPr b="0" i="0" sz="1800" u="none" cap="none" strike="noStrike">
              <a:solidFill>
                <a:schemeClr val="dk1"/>
              </a:solidFill>
              <a:latin typeface="Century Gothic"/>
              <a:ea typeface="Century Gothic"/>
              <a:cs typeface="Century Gothic"/>
              <a:sym typeface="Century Gothic"/>
            </a:endParaRPr>
          </a:p>
        </p:txBody>
      </p:sp>
      <p:sp>
        <p:nvSpPr>
          <p:cNvPr id="435" name="Google Shape;435;p55"/>
          <p:cNvSpPr txBox="1"/>
          <p:nvPr/>
        </p:nvSpPr>
        <p:spPr>
          <a:xfrm>
            <a:off x="5941332" y="5136470"/>
            <a:ext cx="1981200" cy="400110"/>
          </a:xfrm>
          <a:prstGeom prst="rect">
            <a:avLst/>
          </a:prstGeom>
          <a:solidFill>
            <a:srgbClr val="C2DBF6"/>
          </a:solidFill>
          <a:ln cap="flat" cmpd="sng" w="22225">
            <a:solidFill>
              <a:schemeClr val="dk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Bounced</a:t>
            </a:r>
            <a:endParaRPr b="0" i="0" sz="1800" u="none" cap="none" strike="noStrike">
              <a:solidFill>
                <a:schemeClr val="dk1"/>
              </a:solidFill>
              <a:latin typeface="Century Gothic"/>
              <a:ea typeface="Century Gothic"/>
              <a:cs typeface="Century Gothic"/>
              <a:sym typeface="Century Gothic"/>
            </a:endParaRPr>
          </a:p>
        </p:txBody>
      </p:sp>
      <p:sp>
        <p:nvSpPr>
          <p:cNvPr id="436" name="Google Shape;436;p55"/>
          <p:cNvSpPr txBox="1"/>
          <p:nvPr/>
        </p:nvSpPr>
        <p:spPr>
          <a:xfrm>
            <a:off x="4188732" y="5896882"/>
            <a:ext cx="1981200" cy="400110"/>
          </a:xfrm>
          <a:prstGeom prst="rect">
            <a:avLst/>
          </a:prstGeom>
          <a:solidFill>
            <a:srgbClr val="C2DBF6"/>
          </a:solidFill>
          <a:ln cap="flat" cmpd="sng" w="22225">
            <a:solidFill>
              <a:schemeClr val="dk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Banking Entry</a:t>
            </a:r>
            <a:endParaRPr b="0" i="0" sz="1800" u="none" cap="none" strike="noStrike">
              <a:solidFill>
                <a:schemeClr val="dk1"/>
              </a:solidFill>
              <a:latin typeface="Century Gothic"/>
              <a:ea typeface="Century Gothic"/>
              <a:cs typeface="Century Gothic"/>
              <a:sym typeface="Century Gothic"/>
            </a:endParaRPr>
          </a:p>
        </p:txBody>
      </p:sp>
      <p:cxnSp>
        <p:nvCxnSpPr>
          <p:cNvPr id="437" name="Google Shape;437;p55"/>
          <p:cNvCxnSpPr>
            <a:stCxn id="429" idx="2"/>
            <a:endCxn id="430" idx="0"/>
          </p:cNvCxnSpPr>
          <p:nvPr/>
        </p:nvCxnSpPr>
        <p:spPr>
          <a:xfrm>
            <a:off x="2207532" y="2486992"/>
            <a:ext cx="0" cy="361800"/>
          </a:xfrm>
          <a:prstGeom prst="straightConnector1">
            <a:avLst/>
          </a:prstGeom>
          <a:solidFill>
            <a:srgbClr val="DAE5F1"/>
          </a:solidFill>
          <a:ln cap="flat" cmpd="sng" w="28575">
            <a:solidFill>
              <a:srgbClr val="4F4F4F"/>
            </a:solidFill>
            <a:prstDash val="solid"/>
            <a:round/>
            <a:headEnd len="sm" w="sm" type="none"/>
            <a:tailEnd len="med" w="med" type="stealth"/>
          </a:ln>
        </p:spPr>
      </p:cxnSp>
      <p:cxnSp>
        <p:nvCxnSpPr>
          <p:cNvPr id="438" name="Google Shape;438;p55"/>
          <p:cNvCxnSpPr>
            <a:stCxn id="430" idx="2"/>
            <a:endCxn id="431" idx="0"/>
          </p:cNvCxnSpPr>
          <p:nvPr/>
        </p:nvCxnSpPr>
        <p:spPr>
          <a:xfrm>
            <a:off x="2207532" y="3248992"/>
            <a:ext cx="0" cy="361800"/>
          </a:xfrm>
          <a:prstGeom prst="straightConnector1">
            <a:avLst/>
          </a:prstGeom>
          <a:solidFill>
            <a:srgbClr val="DAE5F1"/>
          </a:solidFill>
          <a:ln cap="flat" cmpd="sng" w="28575">
            <a:solidFill>
              <a:srgbClr val="4F4F4F"/>
            </a:solidFill>
            <a:prstDash val="solid"/>
            <a:round/>
            <a:headEnd len="sm" w="sm" type="none"/>
            <a:tailEnd len="med" w="med" type="stealth"/>
          </a:ln>
        </p:spPr>
      </p:cxnSp>
      <p:cxnSp>
        <p:nvCxnSpPr>
          <p:cNvPr id="439" name="Google Shape;439;p55"/>
          <p:cNvCxnSpPr>
            <a:stCxn id="430" idx="3"/>
            <a:endCxn id="432" idx="0"/>
          </p:cNvCxnSpPr>
          <p:nvPr/>
        </p:nvCxnSpPr>
        <p:spPr>
          <a:xfrm>
            <a:off x="3198132" y="3048937"/>
            <a:ext cx="2062200" cy="566700"/>
          </a:xfrm>
          <a:prstGeom prst="bentConnector2">
            <a:avLst/>
          </a:prstGeom>
          <a:solidFill>
            <a:srgbClr val="DAE5F1"/>
          </a:solidFill>
          <a:ln cap="flat" cmpd="sng" w="28575">
            <a:solidFill>
              <a:srgbClr val="4F4F4F"/>
            </a:solidFill>
            <a:prstDash val="solid"/>
            <a:miter lim="800000"/>
            <a:headEnd len="sm" w="sm" type="none"/>
            <a:tailEnd len="med" w="med" type="stealth"/>
          </a:ln>
        </p:spPr>
      </p:cxnSp>
      <p:cxnSp>
        <p:nvCxnSpPr>
          <p:cNvPr id="440" name="Google Shape;440;p55"/>
          <p:cNvCxnSpPr>
            <a:stCxn id="431" idx="2"/>
            <a:endCxn id="434" idx="0"/>
          </p:cNvCxnSpPr>
          <p:nvPr/>
        </p:nvCxnSpPr>
        <p:spPr>
          <a:xfrm flipH="1" rot="-5400000">
            <a:off x="2255232" y="3963292"/>
            <a:ext cx="1123800" cy="1219200"/>
          </a:xfrm>
          <a:prstGeom prst="bentConnector3">
            <a:avLst>
              <a:gd fmla="val 50004" name="adj1"/>
            </a:avLst>
          </a:prstGeom>
          <a:solidFill>
            <a:srgbClr val="DAE5F1"/>
          </a:solidFill>
          <a:ln cap="flat" cmpd="sng" w="28575">
            <a:solidFill>
              <a:srgbClr val="4F4F4F"/>
            </a:solidFill>
            <a:prstDash val="solid"/>
            <a:miter lim="800000"/>
            <a:headEnd len="sm" w="sm" type="none"/>
            <a:tailEnd len="med" w="med" type="stealth"/>
          </a:ln>
        </p:spPr>
      </p:cxnSp>
      <p:cxnSp>
        <p:nvCxnSpPr>
          <p:cNvPr id="441" name="Google Shape;441;p55"/>
          <p:cNvCxnSpPr>
            <a:stCxn id="433" idx="2"/>
            <a:endCxn id="434" idx="0"/>
          </p:cNvCxnSpPr>
          <p:nvPr/>
        </p:nvCxnSpPr>
        <p:spPr>
          <a:xfrm rot="5400000">
            <a:off x="4111782" y="4067305"/>
            <a:ext cx="382500" cy="1752600"/>
          </a:xfrm>
          <a:prstGeom prst="bentConnector3">
            <a:avLst>
              <a:gd fmla="val 50003" name="adj1"/>
            </a:avLst>
          </a:prstGeom>
          <a:solidFill>
            <a:srgbClr val="DAE5F1"/>
          </a:solidFill>
          <a:ln cap="flat" cmpd="sng" w="28575">
            <a:solidFill>
              <a:srgbClr val="4F4F4F"/>
            </a:solidFill>
            <a:prstDash val="solid"/>
            <a:miter lim="800000"/>
            <a:headEnd len="sm" w="sm" type="none"/>
            <a:tailEnd len="med" w="med" type="triangle"/>
          </a:ln>
        </p:spPr>
      </p:cxnSp>
      <p:cxnSp>
        <p:nvCxnSpPr>
          <p:cNvPr id="442" name="Google Shape;442;p55"/>
          <p:cNvCxnSpPr>
            <a:stCxn id="433" idx="3"/>
            <a:endCxn id="435" idx="0"/>
          </p:cNvCxnSpPr>
          <p:nvPr/>
        </p:nvCxnSpPr>
        <p:spPr>
          <a:xfrm>
            <a:off x="6169932" y="4552300"/>
            <a:ext cx="762000" cy="584100"/>
          </a:xfrm>
          <a:prstGeom prst="bentConnector2">
            <a:avLst/>
          </a:prstGeom>
          <a:solidFill>
            <a:srgbClr val="DAE5F1"/>
          </a:solidFill>
          <a:ln cap="flat" cmpd="sng" w="28575">
            <a:solidFill>
              <a:srgbClr val="4F4F4F"/>
            </a:solidFill>
            <a:prstDash val="solid"/>
            <a:miter lim="800000"/>
            <a:headEnd len="sm" w="sm" type="none"/>
            <a:tailEnd len="med" w="med" type="stealth"/>
          </a:ln>
        </p:spPr>
      </p:cxnSp>
      <p:cxnSp>
        <p:nvCxnSpPr>
          <p:cNvPr id="443" name="Google Shape;443;p55"/>
          <p:cNvCxnSpPr>
            <a:stCxn id="434" idx="2"/>
            <a:endCxn id="436" idx="0"/>
          </p:cNvCxnSpPr>
          <p:nvPr/>
        </p:nvCxnSpPr>
        <p:spPr>
          <a:xfrm flipH="1" rot="-5400000">
            <a:off x="4122132" y="4839592"/>
            <a:ext cx="361800" cy="1752600"/>
          </a:xfrm>
          <a:prstGeom prst="bentConnector3">
            <a:avLst>
              <a:gd fmla="val 50012" name="adj1"/>
            </a:avLst>
          </a:prstGeom>
          <a:solidFill>
            <a:srgbClr val="DAE5F1"/>
          </a:solidFill>
          <a:ln cap="flat" cmpd="sng" w="28575">
            <a:solidFill>
              <a:srgbClr val="4F4F4F"/>
            </a:solidFill>
            <a:prstDash val="solid"/>
            <a:miter lim="800000"/>
            <a:headEnd len="sm" w="sm" type="none"/>
            <a:tailEnd len="med" w="med" type="triangle"/>
          </a:ln>
        </p:spPr>
      </p:cxnSp>
      <p:cxnSp>
        <p:nvCxnSpPr>
          <p:cNvPr id="444" name="Google Shape;444;p55"/>
          <p:cNvCxnSpPr>
            <a:stCxn id="435" idx="2"/>
            <a:endCxn id="436" idx="0"/>
          </p:cNvCxnSpPr>
          <p:nvPr/>
        </p:nvCxnSpPr>
        <p:spPr>
          <a:xfrm rot="5400000">
            <a:off x="5875482" y="4840430"/>
            <a:ext cx="360300" cy="1752600"/>
          </a:xfrm>
          <a:prstGeom prst="bentConnector3">
            <a:avLst>
              <a:gd fmla="val 50000" name="adj1"/>
            </a:avLst>
          </a:prstGeom>
          <a:solidFill>
            <a:srgbClr val="DAE5F1"/>
          </a:solidFill>
          <a:ln cap="flat" cmpd="sng" w="28575">
            <a:solidFill>
              <a:srgbClr val="4F4F4F"/>
            </a:solidFill>
            <a:prstDash val="solid"/>
            <a:miter lim="800000"/>
            <a:headEnd len="sm" w="sm" type="none"/>
            <a:tailEnd len="med" w="med" type="stealth"/>
          </a:ln>
        </p:spPr>
      </p:cxnSp>
      <p:cxnSp>
        <p:nvCxnSpPr>
          <p:cNvPr id="445" name="Google Shape;445;p55"/>
          <p:cNvCxnSpPr/>
          <p:nvPr/>
        </p:nvCxnSpPr>
        <p:spPr>
          <a:xfrm rot="5400000">
            <a:off x="5077732" y="4182382"/>
            <a:ext cx="330200" cy="0"/>
          </a:xfrm>
          <a:prstGeom prst="straightConnector1">
            <a:avLst/>
          </a:prstGeom>
          <a:solidFill>
            <a:srgbClr val="DAE5F1"/>
          </a:solidFill>
          <a:ln cap="flat" cmpd="sng" w="28575">
            <a:solidFill>
              <a:srgbClr val="4F4F4F"/>
            </a:solidFill>
            <a:prstDash val="solid"/>
            <a:round/>
            <a:headEnd len="sm" w="sm" type="none"/>
            <a:tailEnd len="med" w="med" type="stealth"/>
          </a:ln>
        </p:spPr>
      </p:cxnSp>
      <p:cxnSp>
        <p:nvCxnSpPr>
          <p:cNvPr id="446" name="Google Shape;446;p55"/>
          <p:cNvCxnSpPr>
            <a:stCxn id="428" idx="2"/>
            <a:endCxn id="429" idx="0"/>
          </p:cNvCxnSpPr>
          <p:nvPr/>
        </p:nvCxnSpPr>
        <p:spPr>
          <a:xfrm>
            <a:off x="2207532" y="1750392"/>
            <a:ext cx="0" cy="336600"/>
          </a:xfrm>
          <a:prstGeom prst="straightConnector1">
            <a:avLst/>
          </a:prstGeom>
          <a:solidFill>
            <a:srgbClr val="DAE5F1"/>
          </a:solidFill>
          <a:ln cap="flat" cmpd="sng" w="28575">
            <a:solidFill>
              <a:srgbClr val="4F4F4F"/>
            </a:solidFill>
            <a:prstDash val="solid"/>
            <a:round/>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5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53" name="Google Shape;453;p5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Link to GL bank account</a:t>
            </a:r>
            <a:endParaRPr/>
          </a:p>
          <a:p>
            <a:pPr indent="-109538" lvl="0" marL="287338" rtl="0" algn="l">
              <a:lnSpc>
                <a:spcPct val="95000"/>
              </a:lnSpc>
              <a:spcBef>
                <a:spcPts val="600"/>
              </a:spcBef>
              <a:spcAft>
                <a:spcPts val="0"/>
              </a:spcAft>
              <a:buSzPts val="2800"/>
              <a:buNone/>
            </a:pPr>
            <a:r>
              <a:t/>
            </a:r>
            <a:endParaRPr/>
          </a:p>
        </p:txBody>
      </p:sp>
      <p:sp>
        <p:nvSpPr>
          <p:cNvPr id="454" name="Google Shape;454;p5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455" name="Google Shape;455;p5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Payment Status</a:t>
            </a:r>
            <a:endParaRPr/>
          </a:p>
        </p:txBody>
      </p:sp>
      <p:pic>
        <p:nvPicPr>
          <p:cNvPr id="456" name="Google Shape;456;p56"/>
          <p:cNvPicPr preferRelativeResize="0"/>
          <p:nvPr/>
        </p:nvPicPr>
        <p:blipFill rotWithShape="1">
          <a:blip r:embed="rId3">
            <a:alphaModFix/>
          </a:blip>
          <a:srcRect b="0" l="0" r="0" t="0"/>
          <a:stretch/>
        </p:blipFill>
        <p:spPr>
          <a:xfrm>
            <a:off x="573314" y="2283832"/>
            <a:ext cx="8389459" cy="3324125"/>
          </a:xfrm>
          <a:prstGeom prst="rect">
            <a:avLst/>
          </a:prstGeom>
          <a:noFill/>
          <a:ln cap="flat" cmpd="sng" w="9525">
            <a:solidFill>
              <a:srgbClr val="1B314F"/>
            </a:solidFill>
            <a:prstDash val="solid"/>
            <a:round/>
            <a:headEnd len="sm" w="sm" type="none"/>
            <a:tailEnd len="sm" w="sm" type="none"/>
          </a:ln>
        </p:spPr>
      </p:pic>
      <p:sp>
        <p:nvSpPr>
          <p:cNvPr id="457" name="Google Shape;457;p56"/>
          <p:cNvSpPr/>
          <p:nvPr/>
        </p:nvSpPr>
        <p:spPr>
          <a:xfrm>
            <a:off x="2746907" y="4319861"/>
            <a:ext cx="2592300" cy="2571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Tree>
  </p:cSld>
  <p:clrMapOvr>
    <a:masterClrMapping/>
  </p:clrMapOvr>
  <mc:AlternateContent>
    <mc:Choice Requires="p14">
      <p:transition p14:dur="250">
        <p:fade/>
      </p:transition>
    </mc:Choice>
    <mc:Fallback>
      <p:transition>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pic>
        <p:nvPicPr>
          <p:cNvPr id="463" name="Google Shape;463;p57"/>
          <p:cNvPicPr preferRelativeResize="0"/>
          <p:nvPr/>
        </p:nvPicPr>
        <p:blipFill rotWithShape="1">
          <a:blip r:embed="rId3">
            <a:alphaModFix/>
          </a:blip>
          <a:srcRect b="16282" l="0" r="0" t="0"/>
          <a:stretch/>
        </p:blipFill>
        <p:spPr>
          <a:xfrm>
            <a:off x="429985" y="1278201"/>
            <a:ext cx="6534621" cy="4902369"/>
          </a:xfrm>
          <a:prstGeom prst="rect">
            <a:avLst/>
          </a:prstGeom>
          <a:noFill/>
          <a:ln>
            <a:noFill/>
          </a:ln>
        </p:spPr>
      </p:pic>
      <p:sp>
        <p:nvSpPr>
          <p:cNvPr id="464" name="Google Shape;464;p57"/>
          <p:cNvSpPr txBox="1"/>
          <p:nvPr/>
        </p:nvSpPr>
        <p:spPr>
          <a:xfrm>
            <a:off x="875123" y="4624721"/>
            <a:ext cx="983851" cy="830977"/>
          </a:xfrm>
          <a:prstGeom prst="rect">
            <a:avLst/>
          </a:prstGeom>
          <a:solidFill>
            <a:srgbClr val="E6EDF2"/>
          </a:solidFill>
          <a:ln cap="flat" cmpd="sng" w="19050">
            <a:solidFill>
              <a:srgbClr val="4F4F4F"/>
            </a:solidFill>
            <a:prstDash val="solid"/>
            <a:round/>
            <a:headEnd len="sm" w="sm" type="none"/>
            <a:tailEnd len="sm" w="sm" type="none"/>
          </a:ln>
        </p:spPr>
        <p:txBody>
          <a:bodyPr anchorCtr="0" anchor="t" bIns="137150" lIns="91425" spcFirstLastPara="1" rIns="91425" wrap="square" tIns="137150">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Select item to allocate </a:t>
            </a:r>
            <a:endParaRPr b="0" i="0" sz="1200" u="none" cap="none" strike="noStrike">
              <a:solidFill>
                <a:schemeClr val="dk1"/>
              </a:solidFill>
              <a:latin typeface="Century Gothic"/>
              <a:ea typeface="Century Gothic"/>
              <a:cs typeface="Century Gothic"/>
              <a:sym typeface="Century Gothic"/>
            </a:endParaRPr>
          </a:p>
        </p:txBody>
      </p:sp>
      <p:cxnSp>
        <p:nvCxnSpPr>
          <p:cNvPr id="465" name="Google Shape;465;p57"/>
          <p:cNvCxnSpPr>
            <a:stCxn id="464" idx="2"/>
          </p:cNvCxnSpPr>
          <p:nvPr/>
        </p:nvCxnSpPr>
        <p:spPr>
          <a:xfrm>
            <a:off x="1367049" y="5455698"/>
            <a:ext cx="437100" cy="343800"/>
          </a:xfrm>
          <a:prstGeom prst="straightConnector1">
            <a:avLst/>
          </a:prstGeom>
          <a:noFill/>
          <a:ln cap="flat" cmpd="sng" w="25400">
            <a:solidFill>
              <a:schemeClr val="dk1"/>
            </a:solidFill>
            <a:prstDash val="solid"/>
            <a:round/>
            <a:headEnd len="sm" w="sm" type="none"/>
            <a:tailEnd len="med" w="med" type="triangle"/>
          </a:ln>
        </p:spPr>
      </p:cxnSp>
      <p:sp>
        <p:nvSpPr>
          <p:cNvPr id="466" name="Google Shape;466;p57"/>
          <p:cNvSpPr/>
          <p:nvPr/>
        </p:nvSpPr>
        <p:spPr>
          <a:xfrm>
            <a:off x="4577195" y="2725526"/>
            <a:ext cx="1061729" cy="18096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467" name="Google Shape;467;p57"/>
          <p:cNvSpPr txBox="1"/>
          <p:nvPr/>
        </p:nvSpPr>
        <p:spPr>
          <a:xfrm>
            <a:off x="6469830" y="2054657"/>
            <a:ext cx="983851" cy="1015642"/>
          </a:xfrm>
          <a:prstGeom prst="rect">
            <a:avLst/>
          </a:prstGeom>
          <a:solidFill>
            <a:srgbClr val="E6EDF2"/>
          </a:solidFill>
          <a:ln cap="flat" cmpd="sng" w="19050">
            <a:solidFill>
              <a:srgbClr val="4F4F4F"/>
            </a:solidFill>
            <a:prstDash val="solid"/>
            <a:round/>
            <a:headEnd len="sm" w="sm" type="none"/>
            <a:tailEnd len="sm" w="sm" type="none"/>
          </a:ln>
        </p:spPr>
        <p:txBody>
          <a:bodyPr anchorCtr="0" anchor="t" bIns="137150" lIns="91425" spcFirstLastPara="1" rIns="91425" wrap="square" tIns="137150">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Select customer payment status</a:t>
            </a:r>
            <a:endParaRPr b="0" i="0" sz="1200" u="none" cap="none" strike="noStrike">
              <a:solidFill>
                <a:schemeClr val="dk1"/>
              </a:solidFill>
              <a:latin typeface="Century Gothic"/>
              <a:ea typeface="Century Gothic"/>
              <a:cs typeface="Century Gothic"/>
              <a:sym typeface="Century Gothic"/>
            </a:endParaRPr>
          </a:p>
        </p:txBody>
      </p:sp>
      <p:cxnSp>
        <p:nvCxnSpPr>
          <p:cNvPr id="468" name="Google Shape;468;p57"/>
          <p:cNvCxnSpPr/>
          <p:nvPr/>
        </p:nvCxnSpPr>
        <p:spPr>
          <a:xfrm flipH="1">
            <a:off x="5713982" y="2464081"/>
            <a:ext cx="65569" cy="43116"/>
          </a:xfrm>
          <a:prstGeom prst="straightConnector1">
            <a:avLst/>
          </a:prstGeom>
          <a:noFill/>
          <a:ln cap="flat" cmpd="sng" w="19050">
            <a:solidFill>
              <a:srgbClr val="4E4E4E"/>
            </a:solidFill>
            <a:prstDash val="solid"/>
            <a:round/>
            <a:headEnd len="sm" w="sm" type="none"/>
            <a:tailEnd len="med" w="med" type="stealth"/>
          </a:ln>
        </p:spPr>
      </p:cxnSp>
      <p:sp>
        <p:nvSpPr>
          <p:cNvPr id="469" name="Google Shape;469;p5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 Payments</a:t>
            </a:r>
            <a:endParaRPr/>
          </a:p>
        </p:txBody>
      </p:sp>
      <p:sp>
        <p:nvSpPr>
          <p:cNvPr id="470" name="Google Shape;470;p5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471" name="Google Shape;471;p5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cxnSp>
        <p:nvCxnSpPr>
          <p:cNvPr id="472" name="Google Shape;472;p57"/>
          <p:cNvCxnSpPr>
            <a:stCxn id="467" idx="1"/>
          </p:cNvCxnSpPr>
          <p:nvPr/>
        </p:nvCxnSpPr>
        <p:spPr>
          <a:xfrm flipH="1">
            <a:off x="5731230" y="2562478"/>
            <a:ext cx="738600" cy="284100"/>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5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Allocating Customer Payments</a:t>
            </a:r>
            <a:endParaRPr/>
          </a:p>
        </p:txBody>
      </p:sp>
      <p:sp>
        <p:nvSpPr>
          <p:cNvPr id="479" name="Google Shape;479;p5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480" name="Google Shape;480;p5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81" name="Google Shape;481;p58"/>
          <p:cNvPicPr preferRelativeResize="0"/>
          <p:nvPr/>
        </p:nvPicPr>
        <p:blipFill rotWithShape="1">
          <a:blip r:embed="rId3">
            <a:alphaModFix/>
          </a:blip>
          <a:srcRect b="0" l="0" r="0" t="0"/>
          <a:stretch/>
        </p:blipFill>
        <p:spPr>
          <a:xfrm>
            <a:off x="723900" y="1260247"/>
            <a:ext cx="7542439" cy="4955036"/>
          </a:xfrm>
          <a:prstGeom prst="rect">
            <a:avLst/>
          </a:prstGeom>
          <a:noFill/>
          <a:ln cap="flat" cmpd="sng" w="9525">
            <a:solidFill>
              <a:srgbClr val="1B314F"/>
            </a:solidFill>
            <a:prstDash val="solid"/>
            <a:round/>
            <a:headEnd len="sm" w="sm" type="none"/>
            <a:tailEnd len="sm" w="sm" type="none"/>
          </a:ln>
        </p:spPr>
      </p:pic>
      <p:cxnSp>
        <p:nvCxnSpPr>
          <p:cNvPr id="482" name="Google Shape;482;p58"/>
          <p:cNvCxnSpPr>
            <a:stCxn id="483" idx="1"/>
          </p:cNvCxnSpPr>
          <p:nvPr/>
        </p:nvCxnSpPr>
        <p:spPr>
          <a:xfrm rot="10800000">
            <a:off x="2463383" y="1735675"/>
            <a:ext cx="1364700" cy="98400"/>
          </a:xfrm>
          <a:prstGeom prst="straightConnector1">
            <a:avLst/>
          </a:prstGeom>
          <a:noFill/>
          <a:ln cap="flat" cmpd="sng" w="19050">
            <a:solidFill>
              <a:srgbClr val="4F4F4F"/>
            </a:solidFill>
            <a:prstDash val="solid"/>
            <a:round/>
            <a:headEnd len="sm" w="sm" type="none"/>
            <a:tailEnd len="med" w="med" type="stealth"/>
          </a:ln>
        </p:spPr>
      </p:cxnSp>
      <p:cxnSp>
        <p:nvCxnSpPr>
          <p:cNvPr id="484" name="Google Shape;484;p58"/>
          <p:cNvCxnSpPr/>
          <p:nvPr/>
        </p:nvCxnSpPr>
        <p:spPr>
          <a:xfrm rot="10800000">
            <a:off x="6028924" y="3472757"/>
            <a:ext cx="465444" cy="259846"/>
          </a:xfrm>
          <a:prstGeom prst="straightConnector1">
            <a:avLst/>
          </a:prstGeom>
          <a:noFill/>
          <a:ln cap="flat" cmpd="sng" w="19050">
            <a:solidFill>
              <a:srgbClr val="4E4E4E"/>
            </a:solidFill>
            <a:prstDash val="solid"/>
            <a:round/>
            <a:headEnd len="sm" w="sm" type="none"/>
            <a:tailEnd len="med" w="med" type="stealth"/>
          </a:ln>
        </p:spPr>
      </p:cxnSp>
      <p:cxnSp>
        <p:nvCxnSpPr>
          <p:cNvPr id="485" name="Google Shape;485;p58"/>
          <p:cNvCxnSpPr/>
          <p:nvPr/>
        </p:nvCxnSpPr>
        <p:spPr>
          <a:xfrm>
            <a:off x="709201" y="3734843"/>
            <a:ext cx="499113" cy="690200"/>
          </a:xfrm>
          <a:prstGeom prst="straightConnector1">
            <a:avLst/>
          </a:prstGeom>
          <a:noFill/>
          <a:ln cap="flat" cmpd="sng" w="19050">
            <a:solidFill>
              <a:srgbClr val="4E4E4E"/>
            </a:solidFill>
            <a:prstDash val="solid"/>
            <a:round/>
            <a:headEnd len="sm" w="sm" type="none"/>
            <a:tailEnd len="med" w="med" type="stealth"/>
          </a:ln>
        </p:spPr>
      </p:cxnSp>
      <p:sp>
        <p:nvSpPr>
          <p:cNvPr id="486" name="Google Shape;486;p58"/>
          <p:cNvSpPr/>
          <p:nvPr/>
        </p:nvSpPr>
        <p:spPr>
          <a:xfrm>
            <a:off x="2384838" y="3496997"/>
            <a:ext cx="1184444" cy="25371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cxnSp>
        <p:nvCxnSpPr>
          <p:cNvPr id="487" name="Google Shape;487;p58"/>
          <p:cNvCxnSpPr/>
          <p:nvPr/>
        </p:nvCxnSpPr>
        <p:spPr>
          <a:xfrm flipH="1">
            <a:off x="3287486" y="3316850"/>
            <a:ext cx="573305" cy="150250"/>
          </a:xfrm>
          <a:prstGeom prst="straightConnector1">
            <a:avLst/>
          </a:prstGeom>
          <a:noFill/>
          <a:ln cap="flat" cmpd="sng" w="28575">
            <a:solidFill>
              <a:srgbClr val="4E4E4E"/>
            </a:solidFill>
            <a:prstDash val="solid"/>
            <a:round/>
            <a:headEnd len="sm" w="sm" type="none"/>
            <a:tailEnd len="med" w="med" type="stealth"/>
          </a:ln>
        </p:spPr>
      </p:cxnSp>
      <p:sp>
        <p:nvSpPr>
          <p:cNvPr id="488" name="Google Shape;488;p58"/>
          <p:cNvSpPr txBox="1"/>
          <p:nvPr/>
        </p:nvSpPr>
        <p:spPr>
          <a:xfrm>
            <a:off x="3860738" y="3004120"/>
            <a:ext cx="1582119" cy="773223"/>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chemeClr val="dk1"/>
                </a:solidFill>
                <a:latin typeface="Century Gothic"/>
                <a:ea typeface="Century Gothic"/>
                <a:cs typeface="Century Gothic"/>
                <a:sym typeface="Century Gothic"/>
              </a:rPr>
              <a:t>Record prepayments and deductions</a:t>
            </a:r>
            <a:endParaRPr b="1" i="0" sz="1400" u="none" cap="none" strike="noStrike">
              <a:solidFill>
                <a:srgbClr val="141414"/>
              </a:solidFill>
              <a:latin typeface="Century Gothic"/>
              <a:ea typeface="Century Gothic"/>
              <a:cs typeface="Century Gothic"/>
              <a:sym typeface="Century Gothic"/>
            </a:endParaRPr>
          </a:p>
        </p:txBody>
      </p:sp>
      <p:sp>
        <p:nvSpPr>
          <p:cNvPr id="489" name="Google Shape;489;p58"/>
          <p:cNvSpPr txBox="1"/>
          <p:nvPr/>
        </p:nvSpPr>
        <p:spPr>
          <a:xfrm>
            <a:off x="6520543" y="3485856"/>
            <a:ext cx="979713" cy="563629"/>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chemeClr val="dk1"/>
                </a:solidFill>
                <a:latin typeface="Century Gothic"/>
                <a:ea typeface="Century Gothic"/>
                <a:cs typeface="Century Gothic"/>
                <a:sym typeface="Century Gothic"/>
              </a:rPr>
              <a:t>Retrieve invoices</a:t>
            </a:r>
            <a:endParaRPr b="1" i="0" sz="1400" u="none" cap="none" strike="noStrike">
              <a:solidFill>
                <a:srgbClr val="141414"/>
              </a:solidFill>
              <a:latin typeface="Century Gothic"/>
              <a:ea typeface="Century Gothic"/>
              <a:cs typeface="Century Gothic"/>
              <a:sym typeface="Century Gothic"/>
            </a:endParaRPr>
          </a:p>
        </p:txBody>
      </p:sp>
      <p:sp>
        <p:nvSpPr>
          <p:cNvPr id="490" name="Google Shape;490;p58"/>
          <p:cNvSpPr txBox="1"/>
          <p:nvPr/>
        </p:nvSpPr>
        <p:spPr>
          <a:xfrm>
            <a:off x="206830" y="2489812"/>
            <a:ext cx="1197428" cy="1238545"/>
          </a:xfrm>
          <a:prstGeom prst="rect">
            <a:avLst/>
          </a:prstGeom>
          <a:solidFill>
            <a:srgbClr val="E4F0DB"/>
          </a:solidFill>
          <a:ln cap="flat" cmpd="sng" w="254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chemeClr val="dk1"/>
                </a:solidFill>
                <a:latin typeface="Century Gothic"/>
                <a:ea typeface="Century Gothic"/>
                <a:cs typeface="Century Gothic"/>
                <a:sym typeface="Century Gothic"/>
              </a:rPr>
              <a:t>Click  to allocate payment to selected invoice</a:t>
            </a:r>
            <a:endParaRPr b="0" i="0" sz="1400" u="none" cap="none" strike="noStrike">
              <a:solidFill>
                <a:schemeClr val="dk1"/>
              </a:solidFill>
              <a:latin typeface="Century Gothic"/>
              <a:ea typeface="Century Gothic"/>
              <a:cs typeface="Century Gothic"/>
              <a:sym typeface="Century Gothic"/>
            </a:endParaRPr>
          </a:p>
        </p:txBody>
      </p:sp>
      <p:sp>
        <p:nvSpPr>
          <p:cNvPr id="483" name="Google Shape;483;p58"/>
          <p:cNvSpPr txBox="1"/>
          <p:nvPr/>
        </p:nvSpPr>
        <p:spPr>
          <a:xfrm>
            <a:off x="3828083" y="1447464"/>
            <a:ext cx="869104" cy="773223"/>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chemeClr val="dk1"/>
                </a:solidFill>
                <a:latin typeface="Century Gothic"/>
                <a:ea typeface="Century Gothic"/>
                <a:cs typeface="Century Gothic"/>
                <a:sym typeface="Century Gothic"/>
              </a:rPr>
              <a:t>Enter search criteria</a:t>
            </a:r>
            <a:endParaRPr b="0" i="0" sz="14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5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Check Payment (Short Flow)</a:t>
            </a:r>
            <a:endParaRPr/>
          </a:p>
        </p:txBody>
      </p:sp>
      <p:sp>
        <p:nvSpPr>
          <p:cNvPr id="497" name="Google Shape;497;p5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498" name="Google Shape;498;p5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99" name="Google Shape;499;p59"/>
          <p:cNvSpPr/>
          <p:nvPr/>
        </p:nvSpPr>
        <p:spPr>
          <a:xfrm>
            <a:off x="6788069" y="4281715"/>
            <a:ext cx="1797131" cy="792163"/>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0" i="0" lang="en-US" sz="1400" u="none" cap="none" strike="noStrike">
                <a:solidFill>
                  <a:srgbClr val="0033CC"/>
                </a:solidFill>
                <a:latin typeface="Century Gothic"/>
                <a:ea typeface="Century Gothic"/>
                <a:cs typeface="Century Gothic"/>
                <a:sym typeface="Century Gothic"/>
              </a:rPr>
              <a:t>Bank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0" i="0" lang="en-US" sz="1400" u="none" cap="none" strike="noStrike">
                <a:solidFill>
                  <a:srgbClr val="0033CC"/>
                </a:solidFill>
                <a:latin typeface="Century Gothic"/>
                <a:ea typeface="Century Gothic"/>
                <a:cs typeface="Century Gothic"/>
                <a:sym typeface="Century Gothic"/>
              </a:rPr>
              <a:t>PIP account </a:t>
            </a:r>
            <a:endParaRPr b="0" i="0" sz="1800" u="none" cap="none" strike="noStrike">
              <a:solidFill>
                <a:schemeClr val="dk1"/>
              </a:solidFill>
              <a:latin typeface="Century Gothic"/>
              <a:ea typeface="Century Gothic"/>
              <a:cs typeface="Century Gothic"/>
              <a:sym typeface="Century Gothic"/>
            </a:endParaRPr>
          </a:p>
        </p:txBody>
      </p:sp>
      <p:sp>
        <p:nvSpPr>
          <p:cNvPr id="500" name="Google Shape;500;p59"/>
          <p:cNvSpPr/>
          <p:nvPr/>
        </p:nvSpPr>
        <p:spPr>
          <a:xfrm>
            <a:off x="838223" y="1557565"/>
            <a:ext cx="2774927" cy="1085850"/>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Create Customer </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Payment with</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Status </a:t>
            </a:r>
            <a:r>
              <a:rPr b="1" i="1" lang="en-US" sz="1800" u="sng" cap="none" strike="noStrike">
                <a:solidFill>
                  <a:schemeClr val="dk1"/>
                </a:solidFill>
                <a:latin typeface="Century Gothic"/>
                <a:ea typeface="Century Gothic"/>
                <a:cs typeface="Century Gothic"/>
                <a:sym typeface="Century Gothic"/>
              </a:rPr>
              <a:t>For Collection</a:t>
            </a:r>
            <a:endParaRPr b="0" i="0" sz="1800" u="none" cap="none" strike="noStrike">
              <a:solidFill>
                <a:schemeClr val="dk1"/>
              </a:solidFill>
              <a:latin typeface="Century Gothic"/>
              <a:ea typeface="Century Gothic"/>
              <a:cs typeface="Century Gothic"/>
              <a:sym typeface="Century Gothic"/>
            </a:endParaRPr>
          </a:p>
        </p:txBody>
      </p:sp>
      <p:sp>
        <p:nvSpPr>
          <p:cNvPr id="501" name="Google Shape;501;p59"/>
          <p:cNvSpPr/>
          <p:nvPr/>
        </p:nvSpPr>
        <p:spPr>
          <a:xfrm>
            <a:off x="3927308" y="1706790"/>
            <a:ext cx="2968703" cy="792163"/>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0" i="0" lang="en-US" sz="1400" u="none" cap="none" strike="noStrike">
                <a:solidFill>
                  <a:srgbClr val="0033CC"/>
                </a:solidFill>
                <a:latin typeface="Century Gothic"/>
                <a:ea typeface="Century Gothic"/>
                <a:cs typeface="Century Gothic"/>
                <a:sym typeface="Century Gothic"/>
              </a:rPr>
              <a:t>PIP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0" i="0" lang="en-US" sz="1400" u="none" cap="none" strike="noStrike">
                <a:solidFill>
                  <a:srgbClr val="0033CC"/>
                </a:solidFill>
                <a:latin typeface="Century Gothic"/>
                <a:ea typeface="Century Gothic"/>
                <a:cs typeface="Century Gothic"/>
                <a:sym typeface="Century Gothic"/>
              </a:rPr>
              <a:t>Sub-ledger and AR account   </a:t>
            </a:r>
            <a:endParaRPr b="0" i="0" sz="1800" u="none" cap="none" strike="noStrike">
              <a:solidFill>
                <a:schemeClr val="dk1"/>
              </a:solidFill>
              <a:latin typeface="Century Gothic"/>
              <a:ea typeface="Century Gothic"/>
              <a:cs typeface="Century Gothic"/>
              <a:sym typeface="Century Gothic"/>
            </a:endParaRPr>
          </a:p>
        </p:txBody>
      </p:sp>
      <p:sp>
        <p:nvSpPr>
          <p:cNvPr id="502" name="Google Shape;502;p59"/>
          <p:cNvSpPr/>
          <p:nvPr/>
        </p:nvSpPr>
        <p:spPr>
          <a:xfrm>
            <a:off x="3778241" y="4319815"/>
            <a:ext cx="2901953" cy="631825"/>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Change status to </a:t>
            </a:r>
            <a:r>
              <a:rPr b="1" i="1" lang="en-US" sz="1800" u="sng" cap="none" strike="noStrike">
                <a:solidFill>
                  <a:schemeClr val="dk1"/>
                </a:solidFill>
                <a:latin typeface="Century Gothic"/>
                <a:ea typeface="Century Gothic"/>
                <a:cs typeface="Century Gothic"/>
                <a:sym typeface="Century Gothic"/>
              </a:rPr>
              <a:t>Paid</a:t>
            </a:r>
            <a:endParaRPr b="0" i="0" sz="1800" u="none" cap="none" strike="noStrike">
              <a:solidFill>
                <a:schemeClr val="dk1"/>
              </a:solidFill>
              <a:latin typeface="Century Gothic"/>
              <a:ea typeface="Century Gothic"/>
              <a:cs typeface="Century Gothic"/>
              <a:sym typeface="Century Gothic"/>
            </a:endParaRPr>
          </a:p>
        </p:txBody>
      </p:sp>
      <p:sp>
        <p:nvSpPr>
          <p:cNvPr id="503" name="Google Shape;503;p59"/>
          <p:cNvSpPr/>
          <p:nvPr/>
        </p:nvSpPr>
        <p:spPr>
          <a:xfrm>
            <a:off x="996971" y="2989490"/>
            <a:ext cx="2460421" cy="649288"/>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Send checks</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to bank</a:t>
            </a:r>
            <a:endParaRPr b="0" i="0" sz="1800" u="none" cap="none" strike="noStrike">
              <a:solidFill>
                <a:schemeClr val="dk1"/>
              </a:solidFill>
              <a:latin typeface="Century Gothic"/>
              <a:ea typeface="Century Gothic"/>
              <a:cs typeface="Century Gothic"/>
              <a:sym typeface="Century Gothic"/>
            </a:endParaRPr>
          </a:p>
        </p:txBody>
      </p:sp>
      <p:cxnSp>
        <p:nvCxnSpPr>
          <p:cNvPr id="504" name="Google Shape;504;p59"/>
          <p:cNvCxnSpPr>
            <a:stCxn id="500" idx="2"/>
            <a:endCxn id="503" idx="0"/>
          </p:cNvCxnSpPr>
          <p:nvPr/>
        </p:nvCxnSpPr>
        <p:spPr>
          <a:xfrm>
            <a:off x="2225687" y="2643415"/>
            <a:ext cx="1500" cy="346200"/>
          </a:xfrm>
          <a:prstGeom prst="straightConnector1">
            <a:avLst/>
          </a:prstGeom>
          <a:noFill/>
          <a:ln cap="flat" cmpd="sng" w="28575">
            <a:solidFill>
              <a:srgbClr val="4F4F4F"/>
            </a:solidFill>
            <a:prstDash val="solid"/>
            <a:round/>
            <a:headEnd len="sm" w="sm" type="none"/>
            <a:tailEnd len="med" w="med" type="stealth"/>
          </a:ln>
        </p:spPr>
      </p:cxnSp>
      <p:sp>
        <p:nvSpPr>
          <p:cNvPr id="505" name="Google Shape;505;p59"/>
          <p:cNvSpPr txBox="1"/>
          <p:nvPr/>
        </p:nvSpPr>
        <p:spPr>
          <a:xfrm>
            <a:off x="3057113" y="4189640"/>
            <a:ext cx="721129" cy="33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600"/>
              <a:buFont typeface="Century Gothic"/>
              <a:buNone/>
            </a:pPr>
            <a:r>
              <a:rPr b="1" i="0" lang="en-US" sz="1600" u="none" cap="none" strike="noStrike">
                <a:solidFill>
                  <a:srgbClr val="0033CC"/>
                </a:solidFill>
                <a:latin typeface="Century Gothic"/>
                <a:ea typeface="Century Gothic"/>
                <a:cs typeface="Century Gothic"/>
                <a:sym typeface="Century Gothic"/>
              </a:rPr>
              <a:t>Yes</a:t>
            </a:r>
            <a:endParaRPr b="0" i="0" sz="1800" u="none" cap="none" strike="noStrike">
              <a:solidFill>
                <a:schemeClr val="dk1"/>
              </a:solidFill>
              <a:latin typeface="Century Gothic"/>
              <a:ea typeface="Century Gothic"/>
              <a:cs typeface="Century Gothic"/>
              <a:sym typeface="Century Gothic"/>
            </a:endParaRPr>
          </a:p>
        </p:txBody>
      </p:sp>
      <p:sp>
        <p:nvSpPr>
          <p:cNvPr id="506" name="Google Shape;506;p59"/>
          <p:cNvSpPr txBox="1"/>
          <p:nvPr/>
        </p:nvSpPr>
        <p:spPr>
          <a:xfrm>
            <a:off x="1400422" y="5053240"/>
            <a:ext cx="721129" cy="33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600"/>
              <a:buFont typeface="Century Gothic"/>
              <a:buNone/>
            </a:pPr>
            <a:r>
              <a:rPr b="1" i="0" lang="en-US" sz="1600" u="none" cap="none" strike="noStrike">
                <a:solidFill>
                  <a:srgbClr val="0033CC"/>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sp>
        <p:nvSpPr>
          <p:cNvPr id="507" name="Google Shape;507;p59"/>
          <p:cNvSpPr/>
          <p:nvPr/>
        </p:nvSpPr>
        <p:spPr>
          <a:xfrm>
            <a:off x="989029" y="5561240"/>
            <a:ext cx="2460415" cy="631825"/>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Change status to</a:t>
            </a:r>
            <a:br>
              <a:rPr b="1" i="0" lang="en-US" sz="1800" u="none" cap="none" strike="noStrike">
                <a:solidFill>
                  <a:schemeClr val="dk1"/>
                </a:solidFill>
                <a:latin typeface="Century Gothic"/>
                <a:ea typeface="Century Gothic"/>
                <a:cs typeface="Century Gothic"/>
                <a:sym typeface="Century Gothic"/>
              </a:rPr>
            </a:br>
            <a:r>
              <a:rPr b="1" i="1" lang="en-US" sz="1800" u="sng" cap="none" strike="noStrike">
                <a:solidFill>
                  <a:schemeClr val="dk1"/>
                </a:solidFill>
                <a:latin typeface="Century Gothic"/>
                <a:ea typeface="Century Gothic"/>
                <a:cs typeface="Century Gothic"/>
                <a:sym typeface="Century Gothic"/>
              </a:rPr>
              <a:t>Bounced</a:t>
            </a:r>
            <a:endParaRPr b="0" i="0" sz="1800" u="none" cap="none" strike="noStrike">
              <a:solidFill>
                <a:schemeClr val="dk1"/>
              </a:solidFill>
              <a:latin typeface="Century Gothic"/>
              <a:ea typeface="Century Gothic"/>
              <a:cs typeface="Century Gothic"/>
              <a:sym typeface="Century Gothic"/>
            </a:endParaRPr>
          </a:p>
        </p:txBody>
      </p:sp>
      <p:cxnSp>
        <p:nvCxnSpPr>
          <p:cNvPr id="508" name="Google Shape;508;p59"/>
          <p:cNvCxnSpPr>
            <a:stCxn id="509" idx="2"/>
            <a:endCxn id="507" idx="0"/>
          </p:cNvCxnSpPr>
          <p:nvPr/>
        </p:nvCxnSpPr>
        <p:spPr>
          <a:xfrm flipH="1">
            <a:off x="2219362" y="5248503"/>
            <a:ext cx="10200" cy="312600"/>
          </a:xfrm>
          <a:prstGeom prst="straightConnector1">
            <a:avLst/>
          </a:prstGeom>
          <a:noFill/>
          <a:ln cap="flat" cmpd="sng" w="28575">
            <a:solidFill>
              <a:srgbClr val="4F4F4F"/>
            </a:solidFill>
            <a:prstDash val="solid"/>
            <a:round/>
            <a:headEnd len="sm" w="sm" type="none"/>
            <a:tailEnd len="med" w="med" type="stealth"/>
          </a:ln>
        </p:spPr>
      </p:cxnSp>
      <p:cxnSp>
        <p:nvCxnSpPr>
          <p:cNvPr id="510" name="Google Shape;510;p59"/>
          <p:cNvCxnSpPr>
            <a:stCxn id="503" idx="2"/>
            <a:endCxn id="509" idx="0"/>
          </p:cNvCxnSpPr>
          <p:nvPr/>
        </p:nvCxnSpPr>
        <p:spPr>
          <a:xfrm>
            <a:off x="2227182" y="3638778"/>
            <a:ext cx="2400" cy="385800"/>
          </a:xfrm>
          <a:prstGeom prst="straightConnector1">
            <a:avLst/>
          </a:prstGeom>
          <a:noFill/>
          <a:ln cap="flat" cmpd="sng" w="28575">
            <a:solidFill>
              <a:srgbClr val="4F4F4F"/>
            </a:solidFill>
            <a:prstDash val="solid"/>
            <a:round/>
            <a:headEnd len="sm" w="sm" type="none"/>
            <a:tailEnd len="med" w="med" type="stealth"/>
          </a:ln>
        </p:spPr>
      </p:cxnSp>
      <p:cxnSp>
        <p:nvCxnSpPr>
          <p:cNvPr id="511" name="Google Shape;511;p59"/>
          <p:cNvCxnSpPr>
            <a:stCxn id="509" idx="3"/>
            <a:endCxn id="502" idx="1"/>
          </p:cNvCxnSpPr>
          <p:nvPr/>
        </p:nvCxnSpPr>
        <p:spPr>
          <a:xfrm flipH="1" rot="10800000">
            <a:off x="3490743" y="4635621"/>
            <a:ext cx="287400" cy="900"/>
          </a:xfrm>
          <a:prstGeom prst="straightConnector1">
            <a:avLst/>
          </a:prstGeom>
          <a:noFill/>
          <a:ln cap="flat" cmpd="sng" w="28575">
            <a:solidFill>
              <a:srgbClr val="4F4F4F"/>
            </a:solidFill>
            <a:prstDash val="solid"/>
            <a:round/>
            <a:headEnd len="sm" w="sm" type="none"/>
            <a:tailEnd len="med" w="med" type="stealth"/>
          </a:ln>
        </p:spPr>
      </p:cxnSp>
      <p:sp>
        <p:nvSpPr>
          <p:cNvPr id="512" name="Google Shape;512;p59"/>
          <p:cNvSpPr/>
          <p:nvPr/>
        </p:nvSpPr>
        <p:spPr>
          <a:xfrm>
            <a:off x="3489155" y="5485040"/>
            <a:ext cx="2968700" cy="792163"/>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0" i="0" lang="en-US" sz="1400" u="none" cap="none" strike="noStrike">
                <a:solidFill>
                  <a:srgbClr val="0033CC"/>
                </a:solidFill>
                <a:latin typeface="Century Gothic"/>
                <a:ea typeface="Century Gothic"/>
                <a:cs typeface="Century Gothic"/>
                <a:sym typeface="Century Gothic"/>
              </a:rPr>
              <a:t>Sub-ledger and AR account</a:t>
            </a:r>
            <a:br>
              <a:rPr b="1" i="0" lang="en-US" sz="1400" u="none" cap="none" strike="noStrike">
                <a:solidFill>
                  <a:schemeClr val="dk1"/>
                </a:solidFill>
                <a:latin typeface="Century Gothic"/>
                <a:ea typeface="Century Gothic"/>
                <a:cs typeface="Century Gothic"/>
                <a:sym typeface="Century Gothic"/>
              </a:rPr>
            </a:br>
            <a:r>
              <a:rPr b="1" i="0" lang="en-US" sz="1400" u="none" cap="none" strike="noStrike">
                <a:solidFill>
                  <a:schemeClr val="dk1"/>
                </a:solidFill>
                <a:latin typeface="Century Gothic"/>
                <a:ea typeface="Century Gothic"/>
                <a:cs typeface="Century Gothic"/>
                <a:sym typeface="Century Gothic"/>
              </a:rPr>
              <a:t>CR  </a:t>
            </a:r>
            <a:r>
              <a:rPr b="0" i="0" lang="en-US" sz="1400" u="none" cap="none" strike="noStrike">
                <a:solidFill>
                  <a:srgbClr val="0033CC"/>
                </a:solidFill>
                <a:latin typeface="Century Gothic"/>
                <a:ea typeface="Century Gothic"/>
                <a:cs typeface="Century Gothic"/>
                <a:sym typeface="Century Gothic"/>
              </a:rPr>
              <a:t>PIP account</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Invoices reopened   </a:t>
            </a:r>
            <a:endParaRPr b="0" i="0" sz="1800" u="none" cap="none" strike="noStrike">
              <a:solidFill>
                <a:schemeClr val="dk1"/>
              </a:solidFill>
              <a:latin typeface="Century Gothic"/>
              <a:ea typeface="Century Gothic"/>
              <a:cs typeface="Century Gothic"/>
              <a:sym typeface="Century Gothic"/>
            </a:endParaRPr>
          </a:p>
        </p:txBody>
      </p:sp>
      <p:sp>
        <p:nvSpPr>
          <p:cNvPr id="509" name="Google Shape;509;p59"/>
          <p:cNvSpPr/>
          <p:nvPr/>
        </p:nvSpPr>
        <p:spPr>
          <a:xfrm>
            <a:off x="968380" y="4024540"/>
            <a:ext cx="2522363" cy="1223963"/>
          </a:xfrm>
          <a:prstGeom prst="flowChartDecision">
            <a:avLst/>
          </a:prstGeom>
          <a:solidFill>
            <a:srgbClr val="C2DBF6"/>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4E4E4E"/>
              </a:buClr>
              <a:buSzPts val="1800"/>
              <a:buFont typeface="Century Gothic"/>
              <a:buNone/>
            </a:pPr>
            <a:r>
              <a:rPr b="1" i="0" lang="en-US" sz="1800" u="none" cap="none" strike="noStrike">
                <a:solidFill>
                  <a:srgbClr val="4E4E4E"/>
                </a:solidFill>
                <a:latin typeface="Century Gothic"/>
                <a:ea typeface="Century Gothic"/>
                <a:cs typeface="Century Gothic"/>
                <a:sym typeface="Century Gothic"/>
              </a:rPr>
              <a:t>Bank clears check</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6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Check Payment (Multiple PIP)</a:t>
            </a:r>
            <a:endParaRPr/>
          </a:p>
        </p:txBody>
      </p:sp>
      <p:sp>
        <p:nvSpPr>
          <p:cNvPr id="519" name="Google Shape;519;p6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520" name="Google Shape;520;p6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21" name="Google Shape;521;p60"/>
          <p:cNvSpPr/>
          <p:nvPr/>
        </p:nvSpPr>
        <p:spPr>
          <a:xfrm>
            <a:off x="3196999" y="5548540"/>
            <a:ext cx="2967037" cy="792163"/>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0" i="0" lang="en-US" sz="1400" u="none" cap="none" strike="noStrike">
                <a:solidFill>
                  <a:srgbClr val="0033CC"/>
                </a:solidFill>
                <a:latin typeface="Century Gothic"/>
                <a:ea typeface="Century Gothic"/>
                <a:cs typeface="Century Gothic"/>
                <a:sym typeface="Century Gothic"/>
              </a:rPr>
              <a:t>Sub-ledger and AR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0" i="0" lang="en-US" sz="1400" u="none" cap="none" strike="noStrike">
                <a:solidFill>
                  <a:srgbClr val="0033CC"/>
                </a:solidFill>
                <a:latin typeface="Century Gothic"/>
                <a:ea typeface="Century Gothic"/>
                <a:cs typeface="Century Gothic"/>
                <a:sym typeface="Century Gothic"/>
              </a:rPr>
              <a:t>PIP2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Invoices Reopened</a:t>
            </a:r>
            <a:endParaRPr b="0" i="0" sz="1800" u="none" cap="none" strike="noStrike">
              <a:solidFill>
                <a:schemeClr val="dk1"/>
              </a:solidFill>
              <a:latin typeface="Century Gothic"/>
              <a:ea typeface="Century Gothic"/>
              <a:cs typeface="Century Gothic"/>
              <a:sym typeface="Century Gothic"/>
            </a:endParaRPr>
          </a:p>
        </p:txBody>
      </p:sp>
      <p:sp>
        <p:nvSpPr>
          <p:cNvPr id="522" name="Google Shape;522;p60"/>
          <p:cNvSpPr/>
          <p:nvPr/>
        </p:nvSpPr>
        <p:spPr>
          <a:xfrm>
            <a:off x="680811" y="1363890"/>
            <a:ext cx="2459038" cy="1085850"/>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Create Customer </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Payment</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Status </a:t>
            </a:r>
            <a:r>
              <a:rPr b="1" i="1" lang="en-US" sz="1800" u="sng" cap="none" strike="noStrike">
                <a:solidFill>
                  <a:schemeClr val="dk1"/>
                </a:solidFill>
                <a:latin typeface="Century Gothic"/>
                <a:ea typeface="Century Gothic"/>
                <a:cs typeface="Century Gothic"/>
                <a:sym typeface="Century Gothic"/>
              </a:rPr>
              <a:t>Allocated</a:t>
            </a:r>
            <a:endParaRPr b="0" i="0" sz="1800" u="none" cap="none" strike="noStrike">
              <a:solidFill>
                <a:schemeClr val="dk1"/>
              </a:solidFill>
              <a:latin typeface="Century Gothic"/>
              <a:ea typeface="Century Gothic"/>
              <a:cs typeface="Century Gothic"/>
              <a:sym typeface="Century Gothic"/>
            </a:endParaRPr>
          </a:p>
        </p:txBody>
      </p:sp>
      <p:sp>
        <p:nvSpPr>
          <p:cNvPr id="523" name="Google Shape;523;p60"/>
          <p:cNvSpPr/>
          <p:nvPr/>
        </p:nvSpPr>
        <p:spPr>
          <a:xfrm>
            <a:off x="3158899" y="1482953"/>
            <a:ext cx="2967037" cy="792162"/>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0" i="0" lang="en-US" sz="1400" u="none" cap="none" strike="noStrike">
                <a:solidFill>
                  <a:srgbClr val="0033CC"/>
                </a:solidFill>
                <a:latin typeface="Century Gothic"/>
                <a:ea typeface="Century Gothic"/>
                <a:cs typeface="Century Gothic"/>
                <a:sym typeface="Century Gothic"/>
              </a:rPr>
              <a:t>PIP1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0" i="0" lang="en-US" sz="1400" u="none" cap="none" strike="noStrike">
                <a:solidFill>
                  <a:srgbClr val="0033CC"/>
                </a:solidFill>
                <a:latin typeface="Century Gothic"/>
                <a:ea typeface="Century Gothic"/>
                <a:cs typeface="Century Gothic"/>
                <a:sym typeface="Century Gothic"/>
              </a:rPr>
              <a:t>Sub-ledger and AR account    </a:t>
            </a:r>
            <a:endParaRPr b="0" i="0" sz="1800" u="none" cap="none" strike="noStrike">
              <a:solidFill>
                <a:schemeClr val="dk1"/>
              </a:solidFill>
              <a:latin typeface="Century Gothic"/>
              <a:ea typeface="Century Gothic"/>
              <a:cs typeface="Century Gothic"/>
              <a:sym typeface="Century Gothic"/>
            </a:endParaRPr>
          </a:p>
        </p:txBody>
      </p:sp>
      <p:sp>
        <p:nvSpPr>
          <p:cNvPr id="524" name="Google Shape;524;p60"/>
          <p:cNvSpPr/>
          <p:nvPr/>
        </p:nvSpPr>
        <p:spPr>
          <a:xfrm>
            <a:off x="3447824" y="4392840"/>
            <a:ext cx="2459037" cy="631825"/>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Banking Entry set</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 status to </a:t>
            </a:r>
            <a:r>
              <a:rPr b="1" i="1" lang="en-US" sz="1800" u="sng" cap="none" strike="noStrike">
                <a:solidFill>
                  <a:schemeClr val="dk1"/>
                </a:solidFill>
                <a:latin typeface="Century Gothic"/>
                <a:ea typeface="Century Gothic"/>
                <a:cs typeface="Century Gothic"/>
                <a:sym typeface="Century Gothic"/>
              </a:rPr>
              <a:t>Paid</a:t>
            </a:r>
            <a:endParaRPr b="0" i="0" sz="1800" u="none" cap="none" strike="noStrike">
              <a:solidFill>
                <a:schemeClr val="dk1"/>
              </a:solidFill>
              <a:latin typeface="Century Gothic"/>
              <a:ea typeface="Century Gothic"/>
              <a:cs typeface="Century Gothic"/>
              <a:sym typeface="Century Gothic"/>
            </a:endParaRPr>
          </a:p>
        </p:txBody>
      </p:sp>
      <p:sp>
        <p:nvSpPr>
          <p:cNvPr id="525" name="Google Shape;525;p60"/>
          <p:cNvSpPr/>
          <p:nvPr/>
        </p:nvSpPr>
        <p:spPr>
          <a:xfrm>
            <a:off x="5921149" y="4321403"/>
            <a:ext cx="1725612" cy="792162"/>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0" i="0" lang="en-US" sz="1400" u="none" cap="none" strike="noStrike">
                <a:solidFill>
                  <a:srgbClr val="0033CC"/>
                </a:solidFill>
                <a:latin typeface="Century Gothic"/>
                <a:ea typeface="Century Gothic"/>
                <a:cs typeface="Century Gothic"/>
                <a:sym typeface="Century Gothic"/>
              </a:rPr>
              <a:t>Bank account</a:t>
            </a:r>
            <a:br>
              <a:rPr b="1" i="0" lang="en-US" sz="1400" u="none" cap="none" strike="noStrike">
                <a:solidFill>
                  <a:schemeClr val="dk1"/>
                </a:solidFill>
                <a:latin typeface="Century Gothic"/>
                <a:ea typeface="Century Gothic"/>
                <a:cs typeface="Century Gothic"/>
                <a:sym typeface="Century Gothic"/>
              </a:rPr>
            </a:br>
            <a:r>
              <a:rPr b="1" i="0" lang="en-US" sz="1400" u="none" cap="none" strike="noStrike">
                <a:solidFill>
                  <a:schemeClr val="dk1"/>
                </a:solidFill>
                <a:latin typeface="Century Gothic"/>
                <a:ea typeface="Century Gothic"/>
                <a:cs typeface="Century Gothic"/>
                <a:sym typeface="Century Gothic"/>
              </a:rPr>
              <a:t>CR   </a:t>
            </a:r>
            <a:r>
              <a:rPr b="0" i="0" lang="en-US" sz="1400" u="none" cap="none" strike="noStrike">
                <a:solidFill>
                  <a:srgbClr val="0033CC"/>
                </a:solidFill>
                <a:latin typeface="Century Gothic"/>
                <a:ea typeface="Century Gothic"/>
                <a:cs typeface="Century Gothic"/>
                <a:sym typeface="Century Gothic"/>
              </a:rPr>
              <a:t>PIP2 account</a:t>
            </a:r>
            <a:endParaRPr b="0" i="0" sz="1800" u="none" cap="none" strike="noStrike">
              <a:solidFill>
                <a:schemeClr val="dk1"/>
              </a:solidFill>
              <a:latin typeface="Century Gothic"/>
              <a:ea typeface="Century Gothic"/>
              <a:cs typeface="Century Gothic"/>
              <a:sym typeface="Century Gothic"/>
            </a:endParaRPr>
          </a:p>
        </p:txBody>
      </p:sp>
      <p:sp>
        <p:nvSpPr>
          <p:cNvPr id="526" name="Google Shape;526;p60"/>
          <p:cNvSpPr/>
          <p:nvPr/>
        </p:nvSpPr>
        <p:spPr>
          <a:xfrm>
            <a:off x="639536" y="4097565"/>
            <a:ext cx="2520950" cy="1223963"/>
          </a:xfrm>
          <a:prstGeom prst="flowChartDecision">
            <a:avLst/>
          </a:prstGeom>
          <a:solidFill>
            <a:srgbClr val="C2DBF6"/>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4E4E4E"/>
              </a:buClr>
              <a:buSzPts val="1800"/>
              <a:buFont typeface="Century Gothic"/>
              <a:buNone/>
            </a:pPr>
            <a:r>
              <a:rPr b="1" i="0" lang="en-US" sz="1800" u="none" cap="none" strike="noStrike">
                <a:solidFill>
                  <a:srgbClr val="4E4E4E"/>
                </a:solidFill>
                <a:latin typeface="Century Gothic"/>
                <a:ea typeface="Century Gothic"/>
                <a:cs typeface="Century Gothic"/>
                <a:sym typeface="Century Gothic"/>
              </a:rPr>
              <a:t>Bank clears check</a:t>
            </a:r>
            <a:endParaRPr b="0" i="0" sz="1800" u="none" cap="none" strike="noStrike">
              <a:solidFill>
                <a:schemeClr val="dk1"/>
              </a:solidFill>
              <a:latin typeface="Century Gothic"/>
              <a:ea typeface="Century Gothic"/>
              <a:cs typeface="Century Gothic"/>
              <a:sym typeface="Century Gothic"/>
            </a:endParaRPr>
          </a:p>
        </p:txBody>
      </p:sp>
      <p:sp>
        <p:nvSpPr>
          <p:cNvPr id="527" name="Google Shape;527;p60"/>
          <p:cNvSpPr txBox="1"/>
          <p:nvPr/>
        </p:nvSpPr>
        <p:spPr>
          <a:xfrm>
            <a:off x="2727099" y="4262665"/>
            <a:ext cx="720725" cy="33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600"/>
              <a:buFont typeface="Century Gothic"/>
              <a:buNone/>
            </a:pPr>
            <a:r>
              <a:rPr b="1" i="0" lang="en-US" sz="1600" u="none" cap="none" strike="noStrike">
                <a:solidFill>
                  <a:srgbClr val="0033CC"/>
                </a:solidFill>
                <a:latin typeface="Century Gothic"/>
                <a:ea typeface="Century Gothic"/>
                <a:cs typeface="Century Gothic"/>
                <a:sym typeface="Century Gothic"/>
              </a:rPr>
              <a:t>Yes</a:t>
            </a:r>
            <a:endParaRPr b="0" i="0" sz="1800" u="none" cap="none" strike="noStrike">
              <a:solidFill>
                <a:schemeClr val="dk1"/>
              </a:solidFill>
              <a:latin typeface="Century Gothic"/>
              <a:ea typeface="Century Gothic"/>
              <a:cs typeface="Century Gothic"/>
              <a:sym typeface="Century Gothic"/>
            </a:endParaRPr>
          </a:p>
        </p:txBody>
      </p:sp>
      <p:sp>
        <p:nvSpPr>
          <p:cNvPr id="528" name="Google Shape;528;p60"/>
          <p:cNvSpPr txBox="1"/>
          <p:nvPr/>
        </p:nvSpPr>
        <p:spPr>
          <a:xfrm>
            <a:off x="1071336" y="5126265"/>
            <a:ext cx="720725" cy="33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600"/>
              <a:buFont typeface="Century Gothic"/>
              <a:buNone/>
            </a:pPr>
            <a:r>
              <a:rPr b="1" i="0" lang="en-US" sz="1600" u="none" cap="none" strike="noStrike">
                <a:solidFill>
                  <a:srgbClr val="0033CC"/>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sp>
        <p:nvSpPr>
          <p:cNvPr id="529" name="Google Shape;529;p60"/>
          <p:cNvSpPr/>
          <p:nvPr/>
        </p:nvSpPr>
        <p:spPr>
          <a:xfrm>
            <a:off x="660174" y="5634265"/>
            <a:ext cx="2459037" cy="631825"/>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Banking Entry </a:t>
            </a:r>
            <a:br>
              <a:rPr b="1" i="0" lang="en-US" sz="1800" u="none" cap="none" strike="noStrike">
                <a:solidFill>
                  <a:schemeClr val="dk1"/>
                </a:solidFill>
                <a:latin typeface="Century Gothic"/>
                <a:ea typeface="Century Gothic"/>
                <a:cs typeface="Century Gothic"/>
                <a:sym typeface="Century Gothic"/>
              </a:rPr>
            </a:br>
            <a:r>
              <a:rPr b="1" i="1" lang="en-US" sz="1800" u="sng" cap="none" strike="noStrike">
                <a:solidFill>
                  <a:schemeClr val="dk1"/>
                </a:solidFill>
                <a:latin typeface="Century Gothic"/>
                <a:ea typeface="Century Gothic"/>
                <a:cs typeface="Century Gothic"/>
                <a:sym typeface="Century Gothic"/>
              </a:rPr>
              <a:t>Bounced</a:t>
            </a:r>
            <a:endParaRPr b="0" i="0" sz="1800" u="none" cap="none" strike="noStrike">
              <a:solidFill>
                <a:schemeClr val="dk1"/>
              </a:solidFill>
              <a:latin typeface="Century Gothic"/>
              <a:ea typeface="Century Gothic"/>
              <a:cs typeface="Century Gothic"/>
              <a:sym typeface="Century Gothic"/>
            </a:endParaRPr>
          </a:p>
        </p:txBody>
      </p:sp>
      <p:cxnSp>
        <p:nvCxnSpPr>
          <p:cNvPr id="530" name="Google Shape;530;p60"/>
          <p:cNvCxnSpPr>
            <a:stCxn id="526" idx="2"/>
            <a:endCxn id="529" idx="0"/>
          </p:cNvCxnSpPr>
          <p:nvPr/>
        </p:nvCxnSpPr>
        <p:spPr>
          <a:xfrm flipH="1">
            <a:off x="1889811" y="5321528"/>
            <a:ext cx="10200" cy="312600"/>
          </a:xfrm>
          <a:prstGeom prst="straightConnector1">
            <a:avLst/>
          </a:prstGeom>
          <a:noFill/>
          <a:ln cap="flat" cmpd="sng" w="28575">
            <a:solidFill>
              <a:srgbClr val="4F4F4F"/>
            </a:solidFill>
            <a:prstDash val="solid"/>
            <a:round/>
            <a:headEnd len="sm" w="sm" type="none"/>
            <a:tailEnd len="med" w="med" type="stealth"/>
          </a:ln>
        </p:spPr>
      </p:cxnSp>
      <p:cxnSp>
        <p:nvCxnSpPr>
          <p:cNvPr id="531" name="Google Shape;531;p60"/>
          <p:cNvCxnSpPr>
            <a:stCxn id="526" idx="3"/>
            <a:endCxn id="524" idx="1"/>
          </p:cNvCxnSpPr>
          <p:nvPr/>
        </p:nvCxnSpPr>
        <p:spPr>
          <a:xfrm flipH="1" rot="10800000">
            <a:off x="3160486" y="4708646"/>
            <a:ext cx="287400" cy="900"/>
          </a:xfrm>
          <a:prstGeom prst="straightConnector1">
            <a:avLst/>
          </a:prstGeom>
          <a:noFill/>
          <a:ln cap="flat" cmpd="sng" w="28575">
            <a:solidFill>
              <a:srgbClr val="4F4F4F"/>
            </a:solidFill>
            <a:prstDash val="solid"/>
            <a:round/>
            <a:headEnd len="sm" w="sm" type="none"/>
            <a:tailEnd len="med" w="med" type="stealth"/>
          </a:ln>
        </p:spPr>
      </p:cxnSp>
      <p:sp>
        <p:nvSpPr>
          <p:cNvPr id="532" name="Google Shape;532;p60"/>
          <p:cNvSpPr/>
          <p:nvPr/>
        </p:nvSpPr>
        <p:spPr>
          <a:xfrm>
            <a:off x="672874" y="2648178"/>
            <a:ext cx="2459037" cy="631825"/>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Change status to </a:t>
            </a:r>
            <a:br>
              <a:rPr b="1" i="0" lang="en-US" sz="1800" u="none" cap="none" strike="noStrike">
                <a:solidFill>
                  <a:schemeClr val="dk1"/>
                </a:solidFill>
                <a:latin typeface="Century Gothic"/>
                <a:ea typeface="Century Gothic"/>
                <a:cs typeface="Century Gothic"/>
                <a:sym typeface="Century Gothic"/>
              </a:rPr>
            </a:br>
            <a:r>
              <a:rPr b="1" i="1" lang="en-US" sz="1800" u="sng" cap="none" strike="noStrike">
                <a:solidFill>
                  <a:schemeClr val="dk1"/>
                </a:solidFill>
                <a:latin typeface="Century Gothic"/>
                <a:ea typeface="Century Gothic"/>
                <a:cs typeface="Century Gothic"/>
                <a:sym typeface="Century Gothic"/>
              </a:rPr>
              <a:t>For Collection</a:t>
            </a:r>
            <a:endParaRPr b="0" i="0" sz="1800" u="none" cap="none" strike="noStrike">
              <a:solidFill>
                <a:schemeClr val="dk1"/>
              </a:solidFill>
              <a:latin typeface="Century Gothic"/>
              <a:ea typeface="Century Gothic"/>
              <a:cs typeface="Century Gothic"/>
              <a:sym typeface="Century Gothic"/>
            </a:endParaRPr>
          </a:p>
        </p:txBody>
      </p:sp>
      <p:cxnSp>
        <p:nvCxnSpPr>
          <p:cNvPr id="533" name="Google Shape;533;p60"/>
          <p:cNvCxnSpPr>
            <a:stCxn id="522" idx="2"/>
            <a:endCxn id="532" idx="0"/>
          </p:cNvCxnSpPr>
          <p:nvPr/>
        </p:nvCxnSpPr>
        <p:spPr>
          <a:xfrm flipH="1">
            <a:off x="1902530" y="2449740"/>
            <a:ext cx="7800" cy="198300"/>
          </a:xfrm>
          <a:prstGeom prst="straightConnector1">
            <a:avLst/>
          </a:prstGeom>
          <a:noFill/>
          <a:ln cap="flat" cmpd="sng" w="28575">
            <a:solidFill>
              <a:srgbClr val="4F4F4F"/>
            </a:solidFill>
            <a:prstDash val="solid"/>
            <a:round/>
            <a:headEnd len="sm" w="sm" type="none"/>
            <a:tailEnd len="med" w="med" type="stealth"/>
          </a:ln>
        </p:spPr>
      </p:cxnSp>
      <p:sp>
        <p:nvSpPr>
          <p:cNvPr id="534" name="Google Shape;534;p60"/>
          <p:cNvSpPr/>
          <p:nvPr/>
        </p:nvSpPr>
        <p:spPr>
          <a:xfrm>
            <a:off x="672874" y="3280003"/>
            <a:ext cx="2459037" cy="649287"/>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Send checks</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to bank</a:t>
            </a:r>
            <a:endParaRPr b="0" i="0" sz="1800" u="none" cap="none" strike="noStrike">
              <a:solidFill>
                <a:schemeClr val="dk1"/>
              </a:solidFill>
              <a:latin typeface="Century Gothic"/>
              <a:ea typeface="Century Gothic"/>
              <a:cs typeface="Century Gothic"/>
              <a:sym typeface="Century Gothic"/>
            </a:endParaRPr>
          </a:p>
        </p:txBody>
      </p:sp>
      <p:sp>
        <p:nvSpPr>
          <p:cNvPr id="535" name="Google Shape;535;p60"/>
          <p:cNvSpPr/>
          <p:nvPr/>
        </p:nvSpPr>
        <p:spPr>
          <a:xfrm>
            <a:off x="3158899" y="2935515"/>
            <a:ext cx="2967037" cy="792163"/>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0" i="0" lang="en-US" sz="1400" u="none" cap="none" strike="noStrike">
                <a:solidFill>
                  <a:srgbClr val="0033CC"/>
                </a:solidFill>
                <a:latin typeface="Century Gothic"/>
                <a:ea typeface="Century Gothic"/>
                <a:cs typeface="Century Gothic"/>
                <a:sym typeface="Century Gothic"/>
              </a:rPr>
              <a:t>PIP2 account </a:t>
            </a:r>
            <a:br>
              <a:rPr b="1" i="0" lang="en-US" sz="1400" u="none" cap="none" strike="noStrike">
                <a:solidFill>
                  <a:schemeClr val="dk1"/>
                </a:solidFill>
                <a:latin typeface="Century Gothic"/>
                <a:ea typeface="Century Gothic"/>
                <a:cs typeface="Century Gothic"/>
                <a:sym typeface="Century Gothic"/>
              </a:rPr>
            </a:br>
            <a:r>
              <a:rPr b="1" i="0" lang="en-US" sz="1400" u="none" cap="none" strike="noStrike">
                <a:solidFill>
                  <a:schemeClr val="dk1"/>
                </a:solidFill>
                <a:latin typeface="Century Gothic"/>
                <a:ea typeface="Century Gothic"/>
                <a:cs typeface="Century Gothic"/>
                <a:sym typeface="Century Gothic"/>
              </a:rPr>
              <a:t>CR   </a:t>
            </a:r>
            <a:r>
              <a:rPr b="0" i="0" lang="en-US" sz="1400" u="none" cap="none" strike="noStrike">
                <a:solidFill>
                  <a:srgbClr val="0033CC"/>
                </a:solidFill>
                <a:latin typeface="Century Gothic"/>
                <a:ea typeface="Century Gothic"/>
                <a:cs typeface="Century Gothic"/>
                <a:sym typeface="Century Gothic"/>
              </a:rPr>
              <a:t>PIP1 account    </a:t>
            </a:r>
            <a:endParaRPr b="0" i="0" sz="1800" u="none" cap="none" strike="noStrike">
              <a:solidFill>
                <a:schemeClr val="dk1"/>
              </a:solidFill>
              <a:latin typeface="Century Gothic"/>
              <a:ea typeface="Century Gothic"/>
              <a:cs typeface="Century Gothic"/>
              <a:sym typeface="Century Gothic"/>
            </a:endParaRPr>
          </a:p>
        </p:txBody>
      </p:sp>
      <p:cxnSp>
        <p:nvCxnSpPr>
          <p:cNvPr id="536" name="Google Shape;536;p60"/>
          <p:cNvCxnSpPr>
            <a:stCxn id="534" idx="2"/>
            <a:endCxn id="526" idx="0"/>
          </p:cNvCxnSpPr>
          <p:nvPr/>
        </p:nvCxnSpPr>
        <p:spPr>
          <a:xfrm flipH="1">
            <a:off x="1899992" y="3929290"/>
            <a:ext cx="2400" cy="168300"/>
          </a:xfrm>
          <a:prstGeom prst="straightConnector1">
            <a:avLst/>
          </a:prstGeom>
          <a:noFill/>
          <a:ln cap="flat" cmpd="sng" w="28575">
            <a:solidFill>
              <a:srgbClr val="4F4F4F"/>
            </a:solidFill>
            <a:prstDash val="solid"/>
            <a:round/>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6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r">
              <a:lnSpc>
                <a:spcPct val="90000"/>
              </a:lnSpc>
              <a:spcBef>
                <a:spcPts val="0"/>
              </a:spcBef>
              <a:spcAft>
                <a:spcPts val="0"/>
              </a:spcAft>
              <a:buClr>
                <a:schemeClr val="dk1"/>
              </a:buClr>
              <a:buSzPts val="3200"/>
              <a:buFont typeface="Century Gothic"/>
              <a:buNone/>
            </a:pPr>
            <a:r>
              <a:rPr lang="en-US"/>
              <a:t>Supplier-Initiated Drafts</a:t>
            </a:r>
            <a:endParaRPr/>
          </a:p>
        </p:txBody>
      </p:sp>
      <p:sp>
        <p:nvSpPr>
          <p:cNvPr id="543" name="Google Shape;543;p6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544" name="Google Shape;544;p6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45" name="Google Shape;545;p61"/>
          <p:cNvSpPr/>
          <p:nvPr/>
        </p:nvSpPr>
        <p:spPr>
          <a:xfrm>
            <a:off x="122238" y="841375"/>
            <a:ext cx="2697162" cy="821052"/>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Create </a:t>
            </a:r>
            <a:br>
              <a:rPr b="1" i="0" lang="en-US" sz="1400" u="none" cap="none" strike="noStrike">
                <a:solidFill>
                  <a:schemeClr val="dk1"/>
                </a:solidFill>
                <a:latin typeface="Century Gothic"/>
                <a:ea typeface="Century Gothic"/>
                <a:cs typeface="Century Gothic"/>
                <a:sym typeface="Century Gothic"/>
              </a:rPr>
            </a:br>
            <a:r>
              <a:rPr b="1" i="0" lang="en-US" sz="1400" u="none" cap="none" strike="noStrike">
                <a:solidFill>
                  <a:schemeClr val="dk1"/>
                </a:solidFill>
                <a:latin typeface="Century Gothic"/>
                <a:ea typeface="Century Gothic"/>
                <a:cs typeface="Century Gothic"/>
                <a:sym typeface="Century Gothic"/>
              </a:rPr>
              <a:t>Customer Payment </a:t>
            </a:r>
            <a:br>
              <a:rPr b="1" i="0" lang="en-US" sz="1400" u="none" cap="none" strike="noStrike">
                <a:solidFill>
                  <a:schemeClr val="dk1"/>
                </a:solidFill>
                <a:latin typeface="Century Gothic"/>
                <a:ea typeface="Century Gothic"/>
                <a:cs typeface="Century Gothic"/>
                <a:sym typeface="Century Gothic"/>
              </a:rPr>
            </a:br>
            <a:r>
              <a:rPr b="1" i="0" lang="en-US" sz="1400" u="none" cap="none" strike="noStrike">
                <a:solidFill>
                  <a:schemeClr val="dk1"/>
                </a:solidFill>
                <a:latin typeface="Century Gothic"/>
                <a:ea typeface="Century Gothic"/>
                <a:cs typeface="Century Gothic"/>
                <a:sym typeface="Century Gothic"/>
              </a:rPr>
              <a:t>Selection</a:t>
            </a:r>
            <a:endParaRPr b="0" i="0" sz="1400" u="none" cap="none" strike="noStrike">
              <a:solidFill>
                <a:schemeClr val="dk1"/>
              </a:solidFill>
              <a:latin typeface="Century Gothic"/>
              <a:ea typeface="Century Gothic"/>
              <a:cs typeface="Century Gothic"/>
              <a:sym typeface="Century Gothic"/>
            </a:endParaRPr>
          </a:p>
        </p:txBody>
      </p:sp>
      <p:sp>
        <p:nvSpPr>
          <p:cNvPr id="546" name="Google Shape;546;p61"/>
          <p:cNvSpPr/>
          <p:nvPr/>
        </p:nvSpPr>
        <p:spPr>
          <a:xfrm>
            <a:off x="2872036" y="847191"/>
            <a:ext cx="3940052" cy="762951"/>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Create drafts with status </a:t>
            </a:r>
            <a:r>
              <a:rPr b="1" i="1" lang="en-US" sz="1200" u="none" cap="none" strike="noStrike">
                <a:solidFill>
                  <a:schemeClr val="dk1"/>
                </a:solidFill>
                <a:latin typeface="Century Gothic"/>
                <a:ea typeface="Century Gothic"/>
                <a:cs typeface="Century Gothic"/>
                <a:sym typeface="Century Gothic"/>
              </a:rPr>
              <a:t>Allocated</a:t>
            </a:r>
            <a:r>
              <a:rPr b="1" i="0" lang="en-US" sz="1200" u="none" cap="none" strike="noStrike">
                <a:solidFill>
                  <a:schemeClr val="dk1"/>
                </a:solidFill>
                <a:latin typeface="Century Gothic"/>
                <a:ea typeface="Century Gothic"/>
                <a:cs typeface="Century Gothic"/>
                <a:sym typeface="Century Gothic"/>
              </a:rPr>
              <a:t> based on due invoices</a:t>
            </a:r>
            <a:endParaRPr b="0" i="0" sz="12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DR   </a:t>
            </a:r>
            <a:r>
              <a:rPr b="0" i="0" lang="en-US" sz="1200" u="none" cap="none" strike="noStrike">
                <a:solidFill>
                  <a:srgbClr val="0033CC"/>
                </a:solidFill>
                <a:latin typeface="Century Gothic"/>
                <a:ea typeface="Century Gothic"/>
                <a:cs typeface="Century Gothic"/>
                <a:sym typeface="Century Gothic"/>
              </a:rPr>
              <a:t>PIP1 account </a:t>
            </a:r>
            <a:br>
              <a:rPr b="1" i="0" lang="en-US" sz="1200" u="none" cap="none" strike="noStrike">
                <a:solidFill>
                  <a:schemeClr val="dk1"/>
                </a:solidFill>
                <a:latin typeface="Century Gothic"/>
                <a:ea typeface="Century Gothic"/>
                <a:cs typeface="Century Gothic"/>
                <a:sym typeface="Century Gothic"/>
              </a:rPr>
            </a:br>
            <a:r>
              <a:rPr b="1" i="0" lang="en-US" sz="1200" u="none" cap="none" strike="noStrike">
                <a:solidFill>
                  <a:schemeClr val="dk1"/>
                </a:solidFill>
                <a:latin typeface="Century Gothic"/>
                <a:ea typeface="Century Gothic"/>
                <a:cs typeface="Century Gothic"/>
                <a:sym typeface="Century Gothic"/>
              </a:rPr>
              <a:t>CR   </a:t>
            </a:r>
            <a:r>
              <a:rPr b="0" i="0" lang="en-US" sz="1200" u="none" cap="none" strike="noStrike">
                <a:solidFill>
                  <a:srgbClr val="0033CC"/>
                </a:solidFill>
                <a:latin typeface="Century Gothic"/>
                <a:ea typeface="Century Gothic"/>
                <a:cs typeface="Century Gothic"/>
                <a:sym typeface="Century Gothic"/>
              </a:rPr>
              <a:t>Sub-ledger and AR account </a:t>
            </a:r>
            <a:endParaRPr b="0" i="0" sz="1200" u="none" cap="none" strike="noStrike">
              <a:solidFill>
                <a:schemeClr val="dk1"/>
              </a:solidFill>
              <a:latin typeface="Century Gothic"/>
              <a:ea typeface="Century Gothic"/>
              <a:cs typeface="Century Gothic"/>
              <a:sym typeface="Century Gothic"/>
            </a:endParaRPr>
          </a:p>
        </p:txBody>
      </p:sp>
      <p:sp>
        <p:nvSpPr>
          <p:cNvPr id="547" name="Google Shape;547;p61"/>
          <p:cNvSpPr txBox="1"/>
          <p:nvPr/>
        </p:nvSpPr>
        <p:spPr>
          <a:xfrm>
            <a:off x="5653646" y="1882598"/>
            <a:ext cx="697654" cy="30773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No</a:t>
            </a:r>
            <a:endParaRPr b="0" i="0" sz="1400" u="none" cap="none" strike="noStrike">
              <a:solidFill>
                <a:schemeClr val="dk1"/>
              </a:solidFill>
              <a:latin typeface="Century Gothic"/>
              <a:ea typeface="Century Gothic"/>
              <a:cs typeface="Century Gothic"/>
              <a:sym typeface="Century Gothic"/>
            </a:endParaRPr>
          </a:p>
        </p:txBody>
      </p:sp>
      <p:sp>
        <p:nvSpPr>
          <p:cNvPr id="548" name="Google Shape;548;p61"/>
          <p:cNvSpPr/>
          <p:nvPr/>
        </p:nvSpPr>
        <p:spPr>
          <a:xfrm>
            <a:off x="3563759" y="3036962"/>
            <a:ext cx="2380321" cy="694148"/>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Change status to</a:t>
            </a:r>
            <a:br>
              <a:rPr b="1" i="0" lang="en-US" sz="1600" u="none" cap="none" strike="noStrike">
                <a:solidFill>
                  <a:schemeClr val="dk1"/>
                </a:solidFill>
                <a:latin typeface="Century Gothic"/>
                <a:ea typeface="Century Gothic"/>
                <a:cs typeface="Century Gothic"/>
                <a:sym typeface="Century Gothic"/>
              </a:rPr>
            </a:br>
            <a:r>
              <a:rPr b="1" i="0" lang="en-US" sz="1600" u="none" cap="none" strike="noStrike">
                <a:solidFill>
                  <a:schemeClr val="dk1"/>
                </a:solidFill>
                <a:latin typeface="Century Gothic"/>
                <a:ea typeface="Century Gothic"/>
                <a:cs typeface="Century Gothic"/>
                <a:sym typeface="Century Gothic"/>
              </a:rPr>
              <a:t> </a:t>
            </a:r>
            <a:r>
              <a:rPr b="1" i="1" lang="en-US" sz="1600" u="sng" cap="none" strike="noStrike">
                <a:solidFill>
                  <a:schemeClr val="dk1"/>
                </a:solidFill>
                <a:latin typeface="Century Gothic"/>
                <a:ea typeface="Century Gothic"/>
                <a:cs typeface="Century Gothic"/>
                <a:sym typeface="Century Gothic"/>
              </a:rPr>
              <a:t>Accepted</a:t>
            </a:r>
            <a:endParaRPr b="0" i="0" sz="1600" u="none" cap="none" strike="noStrike">
              <a:solidFill>
                <a:schemeClr val="dk1"/>
              </a:solidFill>
              <a:latin typeface="Century Gothic"/>
              <a:ea typeface="Century Gothic"/>
              <a:cs typeface="Century Gothic"/>
              <a:sym typeface="Century Gothic"/>
            </a:endParaRPr>
          </a:p>
        </p:txBody>
      </p:sp>
      <p:sp>
        <p:nvSpPr>
          <p:cNvPr id="549" name="Google Shape;549;p61"/>
          <p:cNvSpPr/>
          <p:nvPr/>
        </p:nvSpPr>
        <p:spPr>
          <a:xfrm>
            <a:off x="246063" y="1951400"/>
            <a:ext cx="2440251" cy="623816"/>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Print drafts and</a:t>
            </a:r>
            <a:br>
              <a:rPr b="1" i="0" lang="en-US" sz="1400" u="none" cap="none" strike="noStrike">
                <a:solidFill>
                  <a:schemeClr val="dk1"/>
                </a:solidFill>
                <a:latin typeface="Century Gothic"/>
                <a:ea typeface="Century Gothic"/>
                <a:cs typeface="Century Gothic"/>
                <a:sym typeface="Century Gothic"/>
              </a:rPr>
            </a:br>
            <a:r>
              <a:rPr b="1" i="0" lang="en-US" sz="1400" u="none" cap="none" strike="noStrike">
                <a:solidFill>
                  <a:schemeClr val="dk1"/>
                </a:solidFill>
                <a:latin typeface="Century Gothic"/>
                <a:ea typeface="Century Gothic"/>
                <a:cs typeface="Century Gothic"/>
                <a:sym typeface="Century Gothic"/>
              </a:rPr>
              <a:t>mail to customer</a:t>
            </a:r>
            <a:endParaRPr b="0" i="0" sz="1400" u="none" cap="none" strike="noStrike">
              <a:solidFill>
                <a:schemeClr val="dk1"/>
              </a:solidFill>
              <a:latin typeface="Century Gothic"/>
              <a:ea typeface="Century Gothic"/>
              <a:cs typeface="Century Gothic"/>
              <a:sym typeface="Century Gothic"/>
            </a:endParaRPr>
          </a:p>
        </p:txBody>
      </p:sp>
      <p:sp>
        <p:nvSpPr>
          <p:cNvPr id="550" name="Google Shape;550;p61"/>
          <p:cNvSpPr/>
          <p:nvPr/>
        </p:nvSpPr>
        <p:spPr>
          <a:xfrm>
            <a:off x="3526878" y="1674659"/>
            <a:ext cx="2440251" cy="1178828"/>
          </a:xfrm>
          <a:prstGeom prst="flowChartDecision">
            <a:avLst/>
          </a:prstGeom>
          <a:solidFill>
            <a:srgbClr val="C2DBF6"/>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4E4E4E"/>
              </a:buClr>
              <a:buSzPts val="1200"/>
              <a:buFont typeface="Century Gothic"/>
              <a:buNone/>
            </a:pPr>
            <a:r>
              <a:rPr b="1" i="0" lang="en-US" sz="1200" u="none" cap="none" strike="noStrike">
                <a:solidFill>
                  <a:srgbClr val="4E4E4E"/>
                </a:solidFill>
                <a:latin typeface="Century Gothic"/>
                <a:ea typeface="Century Gothic"/>
                <a:cs typeface="Century Gothic"/>
                <a:sym typeface="Century Gothic"/>
              </a:rPr>
              <a:t>Customer signs</a:t>
            </a:r>
            <a:br>
              <a:rPr b="1" i="0" lang="en-US" sz="1200" u="none" cap="none" strike="noStrike">
                <a:solidFill>
                  <a:srgbClr val="4E4E4E"/>
                </a:solidFill>
                <a:latin typeface="Century Gothic"/>
                <a:ea typeface="Century Gothic"/>
                <a:cs typeface="Century Gothic"/>
                <a:sym typeface="Century Gothic"/>
              </a:rPr>
            </a:br>
            <a:r>
              <a:rPr b="1" i="0" lang="en-US" sz="1200" u="none" cap="none" strike="noStrike">
                <a:solidFill>
                  <a:srgbClr val="4E4E4E"/>
                </a:solidFill>
                <a:latin typeface="Century Gothic"/>
                <a:ea typeface="Century Gothic"/>
                <a:cs typeface="Century Gothic"/>
                <a:sym typeface="Century Gothic"/>
              </a:rPr>
              <a:t>for acceptance</a:t>
            </a:r>
            <a:endParaRPr b="0" i="0" sz="1200" u="none" cap="none" strike="noStrike">
              <a:solidFill>
                <a:schemeClr val="dk1"/>
              </a:solidFill>
              <a:latin typeface="Century Gothic"/>
              <a:ea typeface="Century Gothic"/>
              <a:cs typeface="Century Gothic"/>
              <a:sym typeface="Century Gothic"/>
            </a:endParaRPr>
          </a:p>
        </p:txBody>
      </p:sp>
      <p:sp>
        <p:nvSpPr>
          <p:cNvPr id="551" name="Google Shape;551;p61"/>
          <p:cNvSpPr txBox="1"/>
          <p:nvPr/>
        </p:nvSpPr>
        <p:spPr>
          <a:xfrm>
            <a:off x="4866865" y="2670012"/>
            <a:ext cx="697654" cy="30773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Yes</a:t>
            </a:r>
            <a:endParaRPr b="0" i="0" sz="1400" u="none" cap="none" strike="noStrike">
              <a:solidFill>
                <a:schemeClr val="dk1"/>
              </a:solidFill>
              <a:latin typeface="Century Gothic"/>
              <a:ea typeface="Century Gothic"/>
              <a:cs typeface="Century Gothic"/>
              <a:sym typeface="Century Gothic"/>
            </a:endParaRPr>
          </a:p>
        </p:txBody>
      </p:sp>
      <p:cxnSp>
        <p:nvCxnSpPr>
          <p:cNvPr id="552" name="Google Shape;552;p61"/>
          <p:cNvCxnSpPr>
            <a:stCxn id="549" idx="3"/>
            <a:endCxn id="550" idx="1"/>
          </p:cNvCxnSpPr>
          <p:nvPr/>
        </p:nvCxnSpPr>
        <p:spPr>
          <a:xfrm>
            <a:off x="2686314" y="2263308"/>
            <a:ext cx="840600" cy="900"/>
          </a:xfrm>
          <a:prstGeom prst="straightConnector1">
            <a:avLst/>
          </a:prstGeom>
          <a:noFill/>
          <a:ln cap="flat" cmpd="sng" w="28575">
            <a:solidFill>
              <a:srgbClr val="4F4F4F"/>
            </a:solidFill>
            <a:prstDash val="solid"/>
            <a:round/>
            <a:headEnd len="sm" w="sm" type="none"/>
            <a:tailEnd len="med" w="med" type="stealth"/>
          </a:ln>
        </p:spPr>
      </p:cxnSp>
      <p:sp>
        <p:nvSpPr>
          <p:cNvPr id="553" name="Google Shape;553;p61"/>
          <p:cNvSpPr/>
          <p:nvPr/>
        </p:nvSpPr>
        <p:spPr>
          <a:xfrm>
            <a:off x="3150392" y="4871715"/>
            <a:ext cx="2380320" cy="608526"/>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Banking Entry</a:t>
            </a:r>
            <a:br>
              <a:rPr b="1" i="0" lang="en-US" sz="1600" u="none" cap="none" strike="noStrike">
                <a:solidFill>
                  <a:schemeClr val="dk1"/>
                </a:solidFill>
                <a:latin typeface="Century Gothic"/>
                <a:ea typeface="Century Gothic"/>
                <a:cs typeface="Century Gothic"/>
                <a:sym typeface="Century Gothic"/>
              </a:rPr>
            </a:br>
            <a:r>
              <a:rPr b="1" i="0" lang="en-US" sz="1600" u="none" cap="none" strike="noStrike">
                <a:solidFill>
                  <a:schemeClr val="dk1"/>
                </a:solidFill>
                <a:latin typeface="Century Gothic"/>
                <a:ea typeface="Century Gothic"/>
                <a:cs typeface="Century Gothic"/>
                <a:sym typeface="Century Gothic"/>
              </a:rPr>
              <a:t> status </a:t>
            </a:r>
            <a:r>
              <a:rPr b="1" i="1" lang="en-US" sz="1600" u="sng" cap="none" strike="noStrike">
                <a:solidFill>
                  <a:schemeClr val="dk1"/>
                </a:solidFill>
                <a:latin typeface="Century Gothic"/>
                <a:ea typeface="Century Gothic"/>
                <a:cs typeface="Century Gothic"/>
                <a:sym typeface="Century Gothic"/>
              </a:rPr>
              <a:t>Paid</a:t>
            </a:r>
            <a:endParaRPr b="0" i="0" sz="1600" u="none" cap="none" strike="noStrike">
              <a:solidFill>
                <a:schemeClr val="dk1"/>
              </a:solidFill>
              <a:latin typeface="Century Gothic"/>
              <a:ea typeface="Century Gothic"/>
              <a:cs typeface="Century Gothic"/>
              <a:sym typeface="Century Gothic"/>
            </a:endParaRPr>
          </a:p>
        </p:txBody>
      </p:sp>
      <p:sp>
        <p:nvSpPr>
          <p:cNvPr id="554" name="Google Shape;554;p61"/>
          <p:cNvSpPr/>
          <p:nvPr/>
        </p:nvSpPr>
        <p:spPr>
          <a:xfrm>
            <a:off x="5544542" y="4802912"/>
            <a:ext cx="2872058" cy="762951"/>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DR   </a:t>
            </a:r>
            <a:r>
              <a:rPr b="0" i="0" lang="en-US" sz="1200" u="none" cap="none" strike="noStrike">
                <a:solidFill>
                  <a:srgbClr val="0033CC"/>
                </a:solidFill>
                <a:latin typeface="Century Gothic"/>
                <a:ea typeface="Century Gothic"/>
                <a:cs typeface="Century Gothic"/>
                <a:sym typeface="Century Gothic"/>
              </a:rPr>
              <a:t>Bank account</a:t>
            </a:r>
            <a:endParaRPr b="0" i="0" sz="12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CR   </a:t>
            </a:r>
            <a:r>
              <a:rPr b="0" i="0" lang="en-US" sz="1200" u="none" cap="none" strike="noStrike">
                <a:solidFill>
                  <a:srgbClr val="0033CC"/>
                </a:solidFill>
                <a:latin typeface="Century Gothic"/>
                <a:ea typeface="Century Gothic"/>
                <a:cs typeface="Century Gothic"/>
                <a:sym typeface="Century Gothic"/>
              </a:rPr>
              <a:t>PIP3 account</a:t>
            </a:r>
            <a:endParaRPr b="0" i="0" sz="1200" u="none" cap="none" strike="noStrike">
              <a:solidFill>
                <a:schemeClr val="dk1"/>
              </a:solidFill>
              <a:latin typeface="Century Gothic"/>
              <a:ea typeface="Century Gothic"/>
              <a:cs typeface="Century Gothic"/>
              <a:sym typeface="Century Gothic"/>
            </a:endParaRPr>
          </a:p>
        </p:txBody>
      </p:sp>
      <p:sp>
        <p:nvSpPr>
          <p:cNvPr id="555" name="Google Shape;555;p61"/>
          <p:cNvSpPr/>
          <p:nvPr/>
        </p:nvSpPr>
        <p:spPr>
          <a:xfrm>
            <a:off x="259893" y="4587328"/>
            <a:ext cx="2440251" cy="1178829"/>
          </a:xfrm>
          <a:prstGeom prst="flowChartDecision">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rgbClr val="4E4E4E"/>
              </a:buClr>
              <a:buSzPts val="1600"/>
              <a:buFont typeface="Century Gothic"/>
              <a:buNone/>
            </a:pPr>
            <a:r>
              <a:rPr b="1" i="0" lang="en-US" sz="1600" u="none" cap="none" strike="noStrike">
                <a:solidFill>
                  <a:srgbClr val="4E4E4E"/>
                </a:solidFill>
                <a:latin typeface="Century Gothic"/>
                <a:ea typeface="Century Gothic"/>
                <a:cs typeface="Century Gothic"/>
                <a:sym typeface="Century Gothic"/>
              </a:rPr>
              <a:t>Bank clears draft</a:t>
            </a:r>
            <a:endParaRPr b="0" i="0" sz="1600" u="none" cap="none" strike="noStrike">
              <a:solidFill>
                <a:schemeClr val="dk1"/>
              </a:solidFill>
              <a:latin typeface="Century Gothic"/>
              <a:ea typeface="Century Gothic"/>
              <a:cs typeface="Century Gothic"/>
              <a:sym typeface="Century Gothic"/>
            </a:endParaRPr>
          </a:p>
        </p:txBody>
      </p:sp>
      <p:sp>
        <p:nvSpPr>
          <p:cNvPr id="556" name="Google Shape;556;p61"/>
          <p:cNvSpPr txBox="1"/>
          <p:nvPr/>
        </p:nvSpPr>
        <p:spPr>
          <a:xfrm>
            <a:off x="757847" y="5661068"/>
            <a:ext cx="697654" cy="30773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No</a:t>
            </a:r>
            <a:endParaRPr b="0" i="0" sz="1400" u="none" cap="none" strike="noStrike">
              <a:solidFill>
                <a:schemeClr val="dk1"/>
              </a:solidFill>
              <a:latin typeface="Century Gothic"/>
              <a:ea typeface="Century Gothic"/>
              <a:cs typeface="Century Gothic"/>
              <a:sym typeface="Century Gothic"/>
            </a:endParaRPr>
          </a:p>
        </p:txBody>
      </p:sp>
      <p:sp>
        <p:nvSpPr>
          <p:cNvPr id="557" name="Google Shape;557;p61"/>
          <p:cNvSpPr/>
          <p:nvPr/>
        </p:nvSpPr>
        <p:spPr>
          <a:xfrm>
            <a:off x="3164221" y="5749338"/>
            <a:ext cx="2380321" cy="608526"/>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Banking Entry</a:t>
            </a:r>
            <a:br>
              <a:rPr b="1" i="0" lang="en-US" sz="1600" u="none" cap="none" strike="noStrike">
                <a:solidFill>
                  <a:schemeClr val="dk1"/>
                </a:solidFill>
                <a:latin typeface="Century Gothic"/>
                <a:ea typeface="Century Gothic"/>
                <a:cs typeface="Century Gothic"/>
                <a:sym typeface="Century Gothic"/>
              </a:rPr>
            </a:br>
            <a:r>
              <a:rPr b="1" i="0" lang="en-US" sz="1600" u="none" cap="none" strike="noStrike">
                <a:solidFill>
                  <a:schemeClr val="dk1"/>
                </a:solidFill>
                <a:latin typeface="Century Gothic"/>
                <a:ea typeface="Century Gothic"/>
                <a:cs typeface="Century Gothic"/>
                <a:sym typeface="Century Gothic"/>
              </a:rPr>
              <a:t>status </a:t>
            </a:r>
            <a:r>
              <a:rPr b="1" i="1" lang="en-US" sz="1600" u="sng" cap="none" strike="noStrike">
                <a:solidFill>
                  <a:schemeClr val="dk1"/>
                </a:solidFill>
                <a:latin typeface="Century Gothic"/>
                <a:ea typeface="Century Gothic"/>
                <a:cs typeface="Century Gothic"/>
                <a:sym typeface="Century Gothic"/>
              </a:rPr>
              <a:t>Bounced</a:t>
            </a:r>
            <a:endParaRPr b="0" i="0" sz="1600" u="none" cap="none" strike="noStrike">
              <a:solidFill>
                <a:schemeClr val="dk1"/>
              </a:solidFill>
              <a:latin typeface="Century Gothic"/>
              <a:ea typeface="Century Gothic"/>
              <a:cs typeface="Century Gothic"/>
              <a:sym typeface="Century Gothic"/>
            </a:endParaRPr>
          </a:p>
        </p:txBody>
      </p:sp>
      <p:cxnSp>
        <p:nvCxnSpPr>
          <p:cNvPr id="558" name="Google Shape;558;p61"/>
          <p:cNvCxnSpPr>
            <a:stCxn id="555" idx="3"/>
            <a:endCxn id="553" idx="1"/>
          </p:cNvCxnSpPr>
          <p:nvPr/>
        </p:nvCxnSpPr>
        <p:spPr>
          <a:xfrm flipH="1" rot="10800000">
            <a:off x="2700144" y="5175843"/>
            <a:ext cx="450300" cy="900"/>
          </a:xfrm>
          <a:prstGeom prst="straightConnector1">
            <a:avLst/>
          </a:prstGeom>
          <a:noFill/>
          <a:ln cap="flat" cmpd="sng" w="28575">
            <a:solidFill>
              <a:srgbClr val="4F4F4F"/>
            </a:solidFill>
            <a:prstDash val="solid"/>
            <a:round/>
            <a:headEnd len="sm" w="sm" type="none"/>
            <a:tailEnd len="med" w="med" type="stealth"/>
          </a:ln>
        </p:spPr>
      </p:cxnSp>
      <p:sp>
        <p:nvSpPr>
          <p:cNvPr id="559" name="Google Shape;559;p61"/>
          <p:cNvSpPr/>
          <p:nvPr/>
        </p:nvSpPr>
        <p:spPr>
          <a:xfrm>
            <a:off x="5582959" y="5675948"/>
            <a:ext cx="2872059" cy="762952"/>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DR   </a:t>
            </a:r>
            <a:r>
              <a:rPr b="0" i="0" lang="en-US" sz="1200" u="none" cap="none" strike="noStrike">
                <a:solidFill>
                  <a:srgbClr val="0033CC"/>
                </a:solidFill>
                <a:latin typeface="Century Gothic"/>
                <a:ea typeface="Century Gothic"/>
                <a:cs typeface="Century Gothic"/>
                <a:sym typeface="Century Gothic"/>
              </a:rPr>
              <a:t>Sub-ledger and AR account </a:t>
            </a:r>
            <a:br>
              <a:rPr b="1" i="0" lang="en-US" sz="1200" u="none" cap="none" strike="noStrike">
                <a:solidFill>
                  <a:schemeClr val="dk1"/>
                </a:solidFill>
                <a:latin typeface="Century Gothic"/>
                <a:ea typeface="Century Gothic"/>
                <a:cs typeface="Century Gothic"/>
                <a:sym typeface="Century Gothic"/>
              </a:rPr>
            </a:br>
            <a:r>
              <a:rPr b="1" i="0" lang="en-US" sz="1200" u="none" cap="none" strike="noStrike">
                <a:solidFill>
                  <a:schemeClr val="dk1"/>
                </a:solidFill>
                <a:latin typeface="Century Gothic"/>
                <a:ea typeface="Century Gothic"/>
                <a:cs typeface="Century Gothic"/>
                <a:sym typeface="Century Gothic"/>
              </a:rPr>
              <a:t>CR   </a:t>
            </a:r>
            <a:r>
              <a:rPr b="0" i="0" lang="en-US" sz="1200" u="none" cap="none" strike="noStrike">
                <a:solidFill>
                  <a:srgbClr val="0033CC"/>
                </a:solidFill>
                <a:latin typeface="Century Gothic"/>
                <a:ea typeface="Century Gothic"/>
                <a:cs typeface="Century Gothic"/>
                <a:sym typeface="Century Gothic"/>
              </a:rPr>
              <a:t>PIP3 account CR</a:t>
            </a:r>
            <a:endParaRPr b="0" i="0" sz="12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Invoices reopened   </a:t>
            </a:r>
            <a:endParaRPr b="0" i="0" sz="1200" u="none" cap="none" strike="noStrike">
              <a:solidFill>
                <a:schemeClr val="dk1"/>
              </a:solidFill>
              <a:latin typeface="Century Gothic"/>
              <a:ea typeface="Century Gothic"/>
              <a:cs typeface="Century Gothic"/>
              <a:sym typeface="Century Gothic"/>
            </a:endParaRPr>
          </a:p>
        </p:txBody>
      </p:sp>
      <p:sp>
        <p:nvSpPr>
          <p:cNvPr id="560" name="Google Shape;560;p61"/>
          <p:cNvSpPr/>
          <p:nvPr/>
        </p:nvSpPr>
        <p:spPr>
          <a:xfrm>
            <a:off x="295237" y="3069071"/>
            <a:ext cx="2380320" cy="625344"/>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Change status</a:t>
            </a:r>
            <a:br>
              <a:rPr b="1" i="0" lang="en-US" sz="1400" u="none" cap="none" strike="noStrike">
                <a:solidFill>
                  <a:schemeClr val="dk1"/>
                </a:solidFill>
                <a:latin typeface="Century Gothic"/>
                <a:ea typeface="Century Gothic"/>
                <a:cs typeface="Century Gothic"/>
                <a:sym typeface="Century Gothic"/>
              </a:rPr>
            </a:br>
            <a:r>
              <a:rPr b="1" i="0" lang="en-US" sz="1400" u="none" cap="none" strike="noStrike">
                <a:solidFill>
                  <a:schemeClr val="dk1"/>
                </a:solidFill>
                <a:latin typeface="Century Gothic"/>
                <a:ea typeface="Century Gothic"/>
                <a:cs typeface="Century Gothic"/>
                <a:sym typeface="Century Gothic"/>
              </a:rPr>
              <a:t> to </a:t>
            </a:r>
            <a:r>
              <a:rPr b="1" i="1" lang="en-US" sz="1400" u="sng" cap="none" strike="noStrike">
                <a:solidFill>
                  <a:schemeClr val="dk1"/>
                </a:solidFill>
                <a:latin typeface="Century Gothic"/>
                <a:ea typeface="Century Gothic"/>
                <a:cs typeface="Century Gothic"/>
                <a:sym typeface="Century Gothic"/>
              </a:rPr>
              <a:t>For Collection</a:t>
            </a:r>
            <a:endParaRPr b="0" i="0" sz="1400" u="none" cap="none" strike="noStrike">
              <a:solidFill>
                <a:schemeClr val="dk1"/>
              </a:solidFill>
              <a:latin typeface="Century Gothic"/>
              <a:ea typeface="Century Gothic"/>
              <a:cs typeface="Century Gothic"/>
              <a:sym typeface="Century Gothic"/>
            </a:endParaRPr>
          </a:p>
        </p:txBody>
      </p:sp>
      <p:cxnSp>
        <p:nvCxnSpPr>
          <p:cNvPr id="561" name="Google Shape;561;p61"/>
          <p:cNvCxnSpPr>
            <a:stCxn id="555" idx="2"/>
            <a:endCxn id="557" idx="1"/>
          </p:cNvCxnSpPr>
          <p:nvPr/>
        </p:nvCxnSpPr>
        <p:spPr>
          <a:xfrm flipH="1" rot="-5400000">
            <a:off x="2178418" y="5067757"/>
            <a:ext cx="287400" cy="1684200"/>
          </a:xfrm>
          <a:prstGeom prst="bentConnector2">
            <a:avLst/>
          </a:prstGeom>
          <a:noFill/>
          <a:ln cap="flat" cmpd="sng" w="28575">
            <a:solidFill>
              <a:srgbClr val="4F4F4F"/>
            </a:solidFill>
            <a:prstDash val="solid"/>
            <a:miter lim="800000"/>
            <a:headEnd len="sm" w="sm" type="none"/>
            <a:tailEnd len="med" w="med" type="stealth"/>
          </a:ln>
        </p:spPr>
      </p:cxnSp>
      <p:sp>
        <p:nvSpPr>
          <p:cNvPr id="562" name="Google Shape;562;p61"/>
          <p:cNvSpPr txBox="1"/>
          <p:nvPr/>
        </p:nvSpPr>
        <p:spPr>
          <a:xfrm>
            <a:off x="2386660" y="4795267"/>
            <a:ext cx="697654" cy="30773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400"/>
              <a:buFont typeface="Century Gothic"/>
              <a:buNone/>
            </a:pPr>
            <a:r>
              <a:rPr b="1" i="0" lang="en-US" sz="1400" u="none" cap="none" strike="noStrike">
                <a:solidFill>
                  <a:srgbClr val="0033CC"/>
                </a:solidFill>
                <a:latin typeface="Century Gothic"/>
                <a:ea typeface="Century Gothic"/>
                <a:cs typeface="Century Gothic"/>
                <a:sym typeface="Century Gothic"/>
              </a:rPr>
              <a:t>Yes</a:t>
            </a:r>
            <a:endParaRPr b="0" i="0" sz="1400" u="none" cap="none" strike="noStrike">
              <a:solidFill>
                <a:schemeClr val="dk1"/>
              </a:solidFill>
              <a:latin typeface="Century Gothic"/>
              <a:ea typeface="Century Gothic"/>
              <a:cs typeface="Century Gothic"/>
              <a:sym typeface="Century Gothic"/>
            </a:endParaRPr>
          </a:p>
        </p:txBody>
      </p:sp>
      <p:sp>
        <p:nvSpPr>
          <p:cNvPr id="563" name="Google Shape;563;p61"/>
          <p:cNvSpPr/>
          <p:nvPr/>
        </p:nvSpPr>
        <p:spPr>
          <a:xfrm>
            <a:off x="6257563" y="1951400"/>
            <a:ext cx="2380320" cy="608526"/>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Change status to </a:t>
            </a:r>
            <a:br>
              <a:rPr b="1" i="0" lang="en-US" sz="1600" u="none" cap="none" strike="noStrike">
                <a:solidFill>
                  <a:schemeClr val="dk1"/>
                </a:solidFill>
                <a:latin typeface="Century Gothic"/>
                <a:ea typeface="Century Gothic"/>
                <a:cs typeface="Century Gothic"/>
                <a:sym typeface="Century Gothic"/>
              </a:rPr>
            </a:br>
            <a:r>
              <a:rPr b="1" i="1" lang="en-US" sz="1600" u="sng" cap="none" strike="noStrike">
                <a:solidFill>
                  <a:schemeClr val="dk1"/>
                </a:solidFill>
                <a:latin typeface="Century Gothic"/>
                <a:ea typeface="Century Gothic"/>
                <a:cs typeface="Century Gothic"/>
                <a:sym typeface="Century Gothic"/>
              </a:rPr>
              <a:t>Bounced</a:t>
            </a:r>
            <a:endParaRPr b="0" i="0" sz="1600" u="none" cap="none" strike="noStrike">
              <a:solidFill>
                <a:schemeClr val="dk1"/>
              </a:solidFill>
              <a:latin typeface="Century Gothic"/>
              <a:ea typeface="Century Gothic"/>
              <a:cs typeface="Century Gothic"/>
              <a:sym typeface="Century Gothic"/>
            </a:endParaRPr>
          </a:p>
        </p:txBody>
      </p:sp>
      <p:sp>
        <p:nvSpPr>
          <p:cNvPr id="564" name="Google Shape;564;p61"/>
          <p:cNvSpPr/>
          <p:nvPr/>
        </p:nvSpPr>
        <p:spPr>
          <a:xfrm>
            <a:off x="5956360" y="3347072"/>
            <a:ext cx="2872059" cy="762952"/>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DR   </a:t>
            </a:r>
            <a:r>
              <a:rPr b="0" i="0" lang="en-US" sz="1200" u="none" cap="none" strike="noStrike">
                <a:solidFill>
                  <a:srgbClr val="0033CC"/>
                </a:solidFill>
                <a:latin typeface="Century Gothic"/>
                <a:ea typeface="Century Gothic"/>
                <a:cs typeface="Century Gothic"/>
                <a:sym typeface="Century Gothic"/>
              </a:rPr>
              <a:t>PIP2 account </a:t>
            </a:r>
            <a:endParaRPr b="0" i="0" sz="12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CR   </a:t>
            </a:r>
            <a:r>
              <a:rPr b="0" i="0" lang="en-US" sz="1200" u="none" cap="none" strike="noStrike">
                <a:solidFill>
                  <a:srgbClr val="0033CC"/>
                </a:solidFill>
                <a:latin typeface="Century Gothic"/>
                <a:ea typeface="Century Gothic"/>
                <a:cs typeface="Century Gothic"/>
                <a:sym typeface="Century Gothic"/>
              </a:rPr>
              <a:t>PIP1 account</a:t>
            </a:r>
            <a:endParaRPr b="0" i="0" sz="1200" u="none" cap="none" strike="noStrike">
              <a:solidFill>
                <a:schemeClr val="dk1"/>
              </a:solidFill>
              <a:latin typeface="Century Gothic"/>
              <a:ea typeface="Century Gothic"/>
              <a:cs typeface="Century Gothic"/>
              <a:sym typeface="Century Gothic"/>
            </a:endParaRPr>
          </a:p>
        </p:txBody>
      </p:sp>
      <p:sp>
        <p:nvSpPr>
          <p:cNvPr id="565" name="Google Shape;565;p61"/>
          <p:cNvSpPr/>
          <p:nvPr/>
        </p:nvSpPr>
        <p:spPr>
          <a:xfrm>
            <a:off x="6170923" y="2561807"/>
            <a:ext cx="2601602" cy="762951"/>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DR   </a:t>
            </a:r>
            <a:r>
              <a:rPr b="0" i="0" lang="en-US" sz="1200" u="none" cap="none" strike="noStrike">
                <a:solidFill>
                  <a:srgbClr val="0033CC"/>
                </a:solidFill>
                <a:latin typeface="Century Gothic"/>
                <a:ea typeface="Century Gothic"/>
                <a:cs typeface="Century Gothic"/>
                <a:sym typeface="Century Gothic"/>
              </a:rPr>
              <a:t>Sub-ledger and AR account </a:t>
            </a:r>
            <a:br>
              <a:rPr b="1" i="0" lang="en-US" sz="1200" u="none" cap="none" strike="noStrike">
                <a:solidFill>
                  <a:schemeClr val="dk1"/>
                </a:solidFill>
                <a:latin typeface="Century Gothic"/>
                <a:ea typeface="Century Gothic"/>
                <a:cs typeface="Century Gothic"/>
                <a:sym typeface="Century Gothic"/>
              </a:rPr>
            </a:br>
            <a:r>
              <a:rPr b="1" i="0" lang="en-US" sz="1200" u="none" cap="none" strike="noStrike">
                <a:solidFill>
                  <a:schemeClr val="dk1"/>
                </a:solidFill>
                <a:latin typeface="Century Gothic"/>
                <a:ea typeface="Century Gothic"/>
                <a:cs typeface="Century Gothic"/>
                <a:sym typeface="Century Gothic"/>
              </a:rPr>
              <a:t>CR   </a:t>
            </a:r>
            <a:r>
              <a:rPr b="0" i="0" lang="en-US" sz="1200" u="none" cap="none" strike="noStrike">
                <a:solidFill>
                  <a:srgbClr val="0033CC"/>
                </a:solidFill>
                <a:latin typeface="Century Gothic"/>
                <a:ea typeface="Century Gothic"/>
                <a:cs typeface="Century Gothic"/>
                <a:sym typeface="Century Gothic"/>
              </a:rPr>
              <a:t>PIP1 account </a:t>
            </a:r>
            <a:endParaRPr b="0" i="0" sz="12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Invoices reopened</a:t>
            </a:r>
            <a:r>
              <a:rPr b="0" i="0" lang="en-US" sz="1400" u="none" cap="none" strike="noStrike">
                <a:solidFill>
                  <a:schemeClr val="dk1"/>
                </a:solidFill>
                <a:latin typeface="Century Gothic"/>
                <a:ea typeface="Century Gothic"/>
                <a:cs typeface="Century Gothic"/>
                <a:sym typeface="Century Gothic"/>
              </a:rPr>
              <a:t>   </a:t>
            </a:r>
            <a:endParaRPr b="0" i="0" sz="1800" u="none" cap="none" strike="noStrike">
              <a:solidFill>
                <a:schemeClr val="dk1"/>
              </a:solidFill>
              <a:latin typeface="Century Gothic"/>
              <a:ea typeface="Century Gothic"/>
              <a:cs typeface="Century Gothic"/>
              <a:sym typeface="Century Gothic"/>
            </a:endParaRPr>
          </a:p>
        </p:txBody>
      </p:sp>
      <p:cxnSp>
        <p:nvCxnSpPr>
          <p:cNvPr id="566" name="Google Shape;566;p61"/>
          <p:cNvCxnSpPr/>
          <p:nvPr/>
        </p:nvCxnSpPr>
        <p:spPr>
          <a:xfrm flipH="1" rot="10800000">
            <a:off x="5980960" y="2264838"/>
            <a:ext cx="262772" cy="9174"/>
          </a:xfrm>
          <a:prstGeom prst="straightConnector1">
            <a:avLst/>
          </a:prstGeom>
          <a:noFill/>
          <a:ln cap="flat" cmpd="sng" w="28575">
            <a:solidFill>
              <a:srgbClr val="4F4F4F"/>
            </a:solidFill>
            <a:prstDash val="solid"/>
            <a:round/>
            <a:headEnd len="sm" w="sm" type="none"/>
            <a:tailEnd len="med" w="med" type="stealth"/>
          </a:ln>
        </p:spPr>
      </p:cxnSp>
      <p:cxnSp>
        <p:nvCxnSpPr>
          <p:cNvPr id="567" name="Google Shape;567;p61"/>
          <p:cNvCxnSpPr>
            <a:stCxn id="550" idx="2"/>
            <a:endCxn id="548" idx="0"/>
          </p:cNvCxnSpPr>
          <p:nvPr/>
        </p:nvCxnSpPr>
        <p:spPr>
          <a:xfrm>
            <a:off x="4747004" y="2853487"/>
            <a:ext cx="6900" cy="183600"/>
          </a:xfrm>
          <a:prstGeom prst="straightConnector1">
            <a:avLst/>
          </a:prstGeom>
          <a:noFill/>
          <a:ln cap="flat" cmpd="sng" w="28575">
            <a:solidFill>
              <a:srgbClr val="4F4F4F"/>
            </a:solidFill>
            <a:prstDash val="solid"/>
            <a:round/>
            <a:headEnd len="sm" w="sm" type="none"/>
            <a:tailEnd len="med" w="med" type="stealth"/>
          </a:ln>
        </p:spPr>
      </p:cxnSp>
      <p:sp>
        <p:nvSpPr>
          <p:cNvPr id="568" name="Google Shape;568;p61"/>
          <p:cNvSpPr/>
          <p:nvPr/>
        </p:nvSpPr>
        <p:spPr>
          <a:xfrm>
            <a:off x="295237" y="3692887"/>
            <a:ext cx="2380320" cy="694148"/>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Send drafts</a:t>
            </a:r>
            <a:br>
              <a:rPr b="1" i="0" lang="en-US" sz="1600" u="none" cap="none" strike="noStrike">
                <a:solidFill>
                  <a:schemeClr val="dk1"/>
                </a:solidFill>
                <a:latin typeface="Century Gothic"/>
                <a:ea typeface="Century Gothic"/>
                <a:cs typeface="Century Gothic"/>
                <a:sym typeface="Century Gothic"/>
              </a:rPr>
            </a:br>
            <a:r>
              <a:rPr b="1" i="0" lang="en-US" sz="1600" u="none" cap="none" strike="noStrike">
                <a:solidFill>
                  <a:schemeClr val="dk1"/>
                </a:solidFill>
                <a:latin typeface="Century Gothic"/>
                <a:ea typeface="Century Gothic"/>
                <a:cs typeface="Century Gothic"/>
                <a:sym typeface="Century Gothic"/>
              </a:rPr>
              <a:t>to bank</a:t>
            </a:r>
            <a:endParaRPr b="0" i="0" sz="1600" u="none" cap="none" strike="noStrike">
              <a:solidFill>
                <a:schemeClr val="dk1"/>
              </a:solidFill>
              <a:latin typeface="Century Gothic"/>
              <a:ea typeface="Century Gothic"/>
              <a:cs typeface="Century Gothic"/>
              <a:sym typeface="Century Gothic"/>
            </a:endParaRPr>
          </a:p>
        </p:txBody>
      </p:sp>
      <p:cxnSp>
        <p:nvCxnSpPr>
          <p:cNvPr id="569" name="Google Shape;569;p61"/>
          <p:cNvCxnSpPr>
            <a:stCxn id="548" idx="1"/>
            <a:endCxn id="560" idx="3"/>
          </p:cNvCxnSpPr>
          <p:nvPr/>
        </p:nvCxnSpPr>
        <p:spPr>
          <a:xfrm rot="10800000">
            <a:off x="2675459" y="3381636"/>
            <a:ext cx="888300" cy="2400"/>
          </a:xfrm>
          <a:prstGeom prst="straightConnector1">
            <a:avLst/>
          </a:prstGeom>
          <a:noFill/>
          <a:ln cap="flat" cmpd="sng" w="28575">
            <a:solidFill>
              <a:srgbClr val="4F4F4F"/>
            </a:solidFill>
            <a:prstDash val="solid"/>
            <a:round/>
            <a:headEnd len="sm" w="sm" type="none"/>
            <a:tailEnd len="med" w="med" type="stealth"/>
          </a:ln>
        </p:spPr>
      </p:cxnSp>
      <p:sp>
        <p:nvSpPr>
          <p:cNvPr id="570" name="Google Shape;570;p61"/>
          <p:cNvSpPr/>
          <p:nvPr/>
        </p:nvSpPr>
        <p:spPr>
          <a:xfrm>
            <a:off x="2663263" y="3729582"/>
            <a:ext cx="2872059" cy="762951"/>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DR   </a:t>
            </a:r>
            <a:r>
              <a:rPr b="0" i="0" lang="en-US" sz="1200" u="none" cap="none" strike="noStrike">
                <a:solidFill>
                  <a:srgbClr val="0033CC"/>
                </a:solidFill>
                <a:latin typeface="Century Gothic"/>
                <a:ea typeface="Century Gothic"/>
                <a:cs typeface="Century Gothic"/>
                <a:sym typeface="Century Gothic"/>
              </a:rPr>
              <a:t>PIP3 account</a:t>
            </a:r>
            <a:endParaRPr b="0" i="0" sz="12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CR   </a:t>
            </a:r>
            <a:r>
              <a:rPr b="0" i="0" lang="en-US" sz="1200" u="none" cap="none" strike="noStrike">
                <a:solidFill>
                  <a:srgbClr val="0033CC"/>
                </a:solidFill>
                <a:latin typeface="Century Gothic"/>
                <a:ea typeface="Century Gothic"/>
                <a:cs typeface="Century Gothic"/>
                <a:sym typeface="Century Gothic"/>
              </a:rPr>
              <a:t>PIP2 account </a:t>
            </a:r>
            <a:endParaRPr b="0" i="0" sz="1200" u="none" cap="none" strike="noStrike">
              <a:solidFill>
                <a:schemeClr val="dk1"/>
              </a:solidFill>
              <a:latin typeface="Century Gothic"/>
              <a:ea typeface="Century Gothic"/>
              <a:cs typeface="Century Gothic"/>
              <a:sym typeface="Century Gothic"/>
            </a:endParaRPr>
          </a:p>
        </p:txBody>
      </p:sp>
      <p:cxnSp>
        <p:nvCxnSpPr>
          <p:cNvPr id="571" name="Google Shape;571;p61"/>
          <p:cNvCxnSpPr>
            <a:stCxn id="568" idx="2"/>
            <a:endCxn id="555" idx="0"/>
          </p:cNvCxnSpPr>
          <p:nvPr/>
        </p:nvCxnSpPr>
        <p:spPr>
          <a:xfrm flipH="1">
            <a:off x="1479997" y="4387035"/>
            <a:ext cx="5400" cy="200400"/>
          </a:xfrm>
          <a:prstGeom prst="straightConnector1">
            <a:avLst/>
          </a:prstGeom>
          <a:noFill/>
          <a:ln cap="flat" cmpd="sng" w="28575">
            <a:solidFill>
              <a:srgbClr val="4F4F4F"/>
            </a:solidFill>
            <a:prstDash val="solid"/>
            <a:round/>
            <a:headEnd len="sm" w="sm" type="none"/>
            <a:tailEnd len="med" w="med" type="stealth"/>
          </a:ln>
        </p:spPr>
      </p:cxnSp>
      <p:cxnSp>
        <p:nvCxnSpPr>
          <p:cNvPr id="572" name="Google Shape;572;p61"/>
          <p:cNvCxnSpPr>
            <a:stCxn id="545" idx="2"/>
            <a:endCxn id="549" idx="0"/>
          </p:cNvCxnSpPr>
          <p:nvPr/>
        </p:nvCxnSpPr>
        <p:spPr>
          <a:xfrm flipH="1">
            <a:off x="1466319" y="1662427"/>
            <a:ext cx="4500" cy="288900"/>
          </a:xfrm>
          <a:prstGeom prst="straightConnector1">
            <a:avLst/>
          </a:prstGeom>
          <a:noFill/>
          <a:ln cap="flat" cmpd="sng" w="28575">
            <a:solidFill>
              <a:srgbClr val="4F4F4F"/>
            </a:solidFill>
            <a:prstDash val="solid"/>
            <a:round/>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71" name="Google Shape;171;p26"/>
          <p:cNvSpPr txBox="1"/>
          <p:nvPr>
            <p:ph type="title"/>
          </p:nvPr>
        </p:nvSpPr>
        <p:spPr>
          <a:xfrm>
            <a:off x="419100" y="680944"/>
            <a:ext cx="11353800" cy="457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Clr>
                <a:srgbClr val="000000"/>
              </a:buClr>
              <a:buSzPts val="3200"/>
              <a:buFont typeface="Century Gothic"/>
              <a:buNone/>
            </a:pPr>
            <a:r>
              <a:rPr lang="en-US"/>
              <a:t>Exercise: Accounts Receivable</a:t>
            </a:r>
            <a:endParaRPr/>
          </a:p>
        </p:txBody>
      </p:sp>
      <p:sp>
        <p:nvSpPr>
          <p:cNvPr id="172" name="Google Shape;172;p2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pic>
        <p:nvPicPr>
          <p:cNvPr descr="hand" id="173" name="Google Shape;173;p26"/>
          <p:cNvPicPr preferRelativeResize="0"/>
          <p:nvPr>
            <p:ph idx="1" type="body"/>
          </p:nvPr>
        </p:nvPicPr>
        <p:blipFill rotWithShape="1">
          <a:blip r:embed="rId3">
            <a:alphaModFix/>
          </a:blip>
          <a:srcRect b="0" l="0" r="0" t="0"/>
          <a:stretch/>
        </p:blipFill>
        <p:spPr>
          <a:xfrm>
            <a:off x="491686" y="1853141"/>
            <a:ext cx="9606000" cy="3624600"/>
          </a:xfrm>
          <a:prstGeom prst="rect">
            <a:avLst/>
          </a:prstGeom>
          <a:noFill/>
          <a:ln>
            <a:noFill/>
          </a:ln>
        </p:spPr>
      </p:pic>
    </p:spTree>
  </p:cSld>
  <p:clrMapOvr>
    <a:masterClrMapping/>
  </p:clrMapOvr>
  <p:transition>
    <p:fade/>
  </p:transition>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sp>
        <p:nvSpPr>
          <p:cNvPr id="578" name="Google Shape;578;p6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Direct Debit</a:t>
            </a:r>
            <a:endParaRPr/>
          </a:p>
        </p:txBody>
      </p:sp>
      <p:sp>
        <p:nvSpPr>
          <p:cNvPr id="579" name="Google Shape;579;p6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580" name="Google Shape;580;p6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81" name="Google Shape;581;p62"/>
          <p:cNvSpPr/>
          <p:nvPr/>
        </p:nvSpPr>
        <p:spPr>
          <a:xfrm>
            <a:off x="414338" y="1145722"/>
            <a:ext cx="2516187" cy="852488"/>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Create </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Customer Payment </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Selection</a:t>
            </a:r>
            <a:endParaRPr b="0" i="0" sz="1800" u="none" cap="none" strike="noStrike">
              <a:solidFill>
                <a:schemeClr val="dk1"/>
              </a:solidFill>
              <a:latin typeface="Century Gothic"/>
              <a:ea typeface="Century Gothic"/>
              <a:cs typeface="Century Gothic"/>
              <a:sym typeface="Century Gothic"/>
            </a:endParaRPr>
          </a:p>
        </p:txBody>
      </p:sp>
      <p:sp>
        <p:nvSpPr>
          <p:cNvPr id="582" name="Google Shape;582;p62"/>
          <p:cNvSpPr/>
          <p:nvPr/>
        </p:nvSpPr>
        <p:spPr>
          <a:xfrm>
            <a:off x="3268663" y="4911272"/>
            <a:ext cx="2459037" cy="631825"/>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Banking Entry</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 status </a:t>
            </a:r>
            <a:r>
              <a:rPr b="1" i="1" lang="en-US" sz="1800" u="sng" cap="none" strike="noStrike">
                <a:solidFill>
                  <a:schemeClr val="dk1"/>
                </a:solidFill>
                <a:latin typeface="Century Gothic"/>
                <a:ea typeface="Century Gothic"/>
                <a:cs typeface="Century Gothic"/>
                <a:sym typeface="Century Gothic"/>
              </a:rPr>
              <a:t>Paid</a:t>
            </a:r>
            <a:endParaRPr b="0" i="0" sz="1800" u="none" cap="none" strike="noStrike">
              <a:solidFill>
                <a:schemeClr val="dk1"/>
              </a:solidFill>
              <a:latin typeface="Century Gothic"/>
              <a:ea typeface="Century Gothic"/>
              <a:cs typeface="Century Gothic"/>
              <a:sym typeface="Century Gothic"/>
            </a:endParaRPr>
          </a:p>
        </p:txBody>
      </p:sp>
      <p:sp>
        <p:nvSpPr>
          <p:cNvPr id="583" name="Google Shape;583;p62"/>
          <p:cNvSpPr/>
          <p:nvPr/>
        </p:nvSpPr>
        <p:spPr>
          <a:xfrm>
            <a:off x="5741989" y="4839835"/>
            <a:ext cx="1916112" cy="792162"/>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0" i="0" lang="en-US" sz="1400" u="none" cap="none" strike="noStrike">
                <a:solidFill>
                  <a:srgbClr val="0033CC"/>
                </a:solidFill>
                <a:latin typeface="Century Gothic"/>
                <a:ea typeface="Century Gothic"/>
                <a:cs typeface="Century Gothic"/>
                <a:sym typeface="Century Gothic"/>
              </a:rPr>
              <a:t>Bank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0" i="0" lang="en-US" sz="1400" u="none" cap="none" strike="noStrike">
                <a:solidFill>
                  <a:srgbClr val="0033CC"/>
                </a:solidFill>
                <a:latin typeface="Century Gothic"/>
                <a:ea typeface="Century Gothic"/>
                <a:cs typeface="Century Gothic"/>
                <a:sym typeface="Century Gothic"/>
              </a:rPr>
              <a:t>PIP account </a:t>
            </a:r>
            <a:endParaRPr b="0" i="0" sz="1800" u="none" cap="none" strike="noStrike">
              <a:solidFill>
                <a:schemeClr val="dk1"/>
              </a:solidFill>
              <a:latin typeface="Century Gothic"/>
              <a:ea typeface="Century Gothic"/>
              <a:cs typeface="Century Gothic"/>
              <a:sym typeface="Century Gothic"/>
            </a:endParaRPr>
          </a:p>
        </p:txBody>
      </p:sp>
      <p:sp>
        <p:nvSpPr>
          <p:cNvPr id="584" name="Google Shape;584;p62"/>
          <p:cNvSpPr/>
          <p:nvPr/>
        </p:nvSpPr>
        <p:spPr>
          <a:xfrm>
            <a:off x="409575" y="4615997"/>
            <a:ext cx="2520950" cy="1223963"/>
          </a:xfrm>
          <a:prstGeom prst="flowChartDecision">
            <a:avLst/>
          </a:prstGeom>
          <a:solidFill>
            <a:srgbClr val="C2DBF6"/>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Bank confirms </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payment</a:t>
            </a:r>
            <a:endParaRPr b="0" i="0" sz="1800" u="none" cap="none" strike="noStrike">
              <a:solidFill>
                <a:schemeClr val="dk1"/>
              </a:solidFill>
              <a:latin typeface="Century Gothic"/>
              <a:ea typeface="Century Gothic"/>
              <a:cs typeface="Century Gothic"/>
              <a:sym typeface="Century Gothic"/>
            </a:endParaRPr>
          </a:p>
        </p:txBody>
      </p:sp>
      <p:sp>
        <p:nvSpPr>
          <p:cNvPr id="585" name="Google Shape;585;p62"/>
          <p:cNvSpPr txBox="1"/>
          <p:nvPr/>
        </p:nvSpPr>
        <p:spPr>
          <a:xfrm>
            <a:off x="1055688" y="5768522"/>
            <a:ext cx="720725" cy="33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600"/>
              <a:buFont typeface="Century Gothic"/>
              <a:buNone/>
            </a:pPr>
            <a:r>
              <a:rPr b="1" i="0" lang="en-US" sz="1600" u="none" cap="none" strike="noStrike">
                <a:solidFill>
                  <a:srgbClr val="0033CC"/>
                </a:solidFill>
                <a:latin typeface="Century Gothic"/>
                <a:ea typeface="Century Gothic"/>
                <a:cs typeface="Century Gothic"/>
                <a:sym typeface="Century Gothic"/>
              </a:rPr>
              <a:t>No</a:t>
            </a:r>
            <a:endParaRPr b="0" i="0" sz="1800" u="none" cap="none" strike="noStrike">
              <a:solidFill>
                <a:schemeClr val="dk1"/>
              </a:solidFill>
              <a:latin typeface="Century Gothic"/>
              <a:ea typeface="Century Gothic"/>
              <a:cs typeface="Century Gothic"/>
              <a:sym typeface="Century Gothic"/>
            </a:endParaRPr>
          </a:p>
        </p:txBody>
      </p:sp>
      <p:sp>
        <p:nvSpPr>
          <p:cNvPr id="586" name="Google Shape;586;p62"/>
          <p:cNvSpPr/>
          <p:nvPr/>
        </p:nvSpPr>
        <p:spPr>
          <a:xfrm>
            <a:off x="3282950" y="5822497"/>
            <a:ext cx="2459038" cy="631825"/>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Banking Entry</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status </a:t>
            </a:r>
            <a:r>
              <a:rPr b="1" i="1" lang="en-US" sz="1800" u="sng" cap="none" strike="noStrike">
                <a:solidFill>
                  <a:schemeClr val="dk1"/>
                </a:solidFill>
                <a:latin typeface="Century Gothic"/>
                <a:ea typeface="Century Gothic"/>
                <a:cs typeface="Century Gothic"/>
                <a:sym typeface="Century Gothic"/>
              </a:rPr>
              <a:t>Bounced</a:t>
            </a:r>
            <a:endParaRPr b="0" i="0" sz="1800" u="none" cap="none" strike="noStrike">
              <a:solidFill>
                <a:schemeClr val="dk1"/>
              </a:solidFill>
              <a:latin typeface="Century Gothic"/>
              <a:ea typeface="Century Gothic"/>
              <a:cs typeface="Century Gothic"/>
              <a:sym typeface="Century Gothic"/>
            </a:endParaRPr>
          </a:p>
        </p:txBody>
      </p:sp>
      <p:cxnSp>
        <p:nvCxnSpPr>
          <p:cNvPr id="587" name="Google Shape;587;p62"/>
          <p:cNvCxnSpPr>
            <a:stCxn id="584" idx="3"/>
            <a:endCxn id="582" idx="1"/>
          </p:cNvCxnSpPr>
          <p:nvPr/>
        </p:nvCxnSpPr>
        <p:spPr>
          <a:xfrm flipH="1" rot="10800000">
            <a:off x="2930525" y="5227078"/>
            <a:ext cx="338100" cy="900"/>
          </a:xfrm>
          <a:prstGeom prst="straightConnector1">
            <a:avLst/>
          </a:prstGeom>
          <a:noFill/>
          <a:ln cap="flat" cmpd="sng" w="28575">
            <a:solidFill>
              <a:srgbClr val="4F4F4F"/>
            </a:solidFill>
            <a:prstDash val="solid"/>
            <a:round/>
            <a:headEnd len="sm" w="sm" type="none"/>
            <a:tailEnd len="med" w="med" type="stealth"/>
          </a:ln>
        </p:spPr>
      </p:cxnSp>
      <p:sp>
        <p:nvSpPr>
          <p:cNvPr id="588" name="Google Shape;588;p62"/>
          <p:cNvSpPr/>
          <p:nvPr/>
        </p:nvSpPr>
        <p:spPr>
          <a:xfrm>
            <a:off x="5781675" y="5746297"/>
            <a:ext cx="2967038" cy="792163"/>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DR   </a:t>
            </a:r>
            <a:r>
              <a:rPr b="0" i="0" lang="en-US" sz="1400" u="none" cap="none" strike="noStrike">
                <a:solidFill>
                  <a:srgbClr val="0033CC"/>
                </a:solidFill>
                <a:latin typeface="Century Gothic"/>
                <a:ea typeface="Century Gothic"/>
                <a:cs typeface="Century Gothic"/>
                <a:sym typeface="Century Gothic"/>
              </a:rPr>
              <a:t>Sub-ledger and AR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CR   </a:t>
            </a:r>
            <a:r>
              <a:rPr b="0" i="0" lang="en-US" sz="1400" u="none" cap="none" strike="noStrike">
                <a:solidFill>
                  <a:srgbClr val="0033CC"/>
                </a:solidFill>
                <a:latin typeface="Century Gothic"/>
                <a:ea typeface="Century Gothic"/>
                <a:cs typeface="Century Gothic"/>
                <a:sym typeface="Century Gothic"/>
              </a:rPr>
              <a:t>PIP account </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Invoices reopened   </a:t>
            </a:r>
            <a:endParaRPr b="0" i="0" sz="1800" u="none" cap="none" strike="noStrike">
              <a:solidFill>
                <a:schemeClr val="dk1"/>
              </a:solidFill>
              <a:latin typeface="Century Gothic"/>
              <a:ea typeface="Century Gothic"/>
              <a:cs typeface="Century Gothic"/>
              <a:sym typeface="Century Gothic"/>
            </a:endParaRPr>
          </a:p>
        </p:txBody>
      </p:sp>
      <p:sp>
        <p:nvSpPr>
          <p:cNvPr id="589" name="Google Shape;589;p62"/>
          <p:cNvSpPr/>
          <p:nvPr/>
        </p:nvSpPr>
        <p:spPr>
          <a:xfrm>
            <a:off x="263524" y="2504307"/>
            <a:ext cx="2803525" cy="646428"/>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Customer Selection </a:t>
            </a:r>
            <a:br>
              <a:rPr b="1" i="0" lang="en-US" sz="1800" u="none" cap="none" strike="noStrike">
                <a:solidFill>
                  <a:schemeClr val="dk1"/>
                </a:solidFill>
                <a:latin typeface="Century Gothic"/>
                <a:ea typeface="Century Gothic"/>
                <a:cs typeface="Century Gothic"/>
                <a:sym typeface="Century Gothic"/>
              </a:rPr>
            </a:br>
            <a:r>
              <a:rPr b="1" i="0" lang="en-US" sz="1800" u="none" cap="none" strike="noStrike">
                <a:solidFill>
                  <a:schemeClr val="dk1"/>
                </a:solidFill>
                <a:latin typeface="Century Gothic"/>
                <a:ea typeface="Century Gothic"/>
                <a:cs typeface="Century Gothic"/>
                <a:sym typeface="Century Gothic"/>
              </a:rPr>
              <a:t>Execute (creates file)</a:t>
            </a:r>
            <a:endParaRPr b="0" i="0" sz="1800" u="none" cap="none" strike="noStrike">
              <a:solidFill>
                <a:schemeClr val="dk1"/>
              </a:solidFill>
              <a:latin typeface="Century Gothic"/>
              <a:ea typeface="Century Gothic"/>
              <a:cs typeface="Century Gothic"/>
              <a:sym typeface="Century Gothic"/>
            </a:endParaRPr>
          </a:p>
        </p:txBody>
      </p:sp>
      <p:cxnSp>
        <p:nvCxnSpPr>
          <p:cNvPr id="590" name="Google Shape;590;p62"/>
          <p:cNvCxnSpPr>
            <a:stCxn id="584" idx="2"/>
            <a:endCxn id="586" idx="1"/>
          </p:cNvCxnSpPr>
          <p:nvPr/>
        </p:nvCxnSpPr>
        <p:spPr>
          <a:xfrm flipH="1" rot="-5400000">
            <a:off x="2327200" y="5182810"/>
            <a:ext cx="298500" cy="1612800"/>
          </a:xfrm>
          <a:prstGeom prst="bentConnector2">
            <a:avLst/>
          </a:prstGeom>
          <a:noFill/>
          <a:ln cap="flat" cmpd="sng" w="28575">
            <a:solidFill>
              <a:srgbClr val="4F4F4F"/>
            </a:solidFill>
            <a:prstDash val="solid"/>
            <a:miter lim="800000"/>
            <a:headEnd len="sm" w="sm" type="none"/>
            <a:tailEnd len="med" w="med" type="stealth"/>
          </a:ln>
        </p:spPr>
      </p:cxnSp>
      <p:sp>
        <p:nvSpPr>
          <p:cNvPr id="591" name="Google Shape;591;p62"/>
          <p:cNvSpPr txBox="1"/>
          <p:nvPr/>
        </p:nvSpPr>
        <p:spPr>
          <a:xfrm>
            <a:off x="2606675" y="4831897"/>
            <a:ext cx="720725" cy="33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33CC"/>
              </a:buClr>
              <a:buSzPts val="1600"/>
              <a:buFont typeface="Century Gothic"/>
              <a:buNone/>
            </a:pPr>
            <a:r>
              <a:rPr b="1" i="0" lang="en-US" sz="1600" u="none" cap="none" strike="noStrike">
                <a:solidFill>
                  <a:srgbClr val="0033CC"/>
                </a:solidFill>
                <a:latin typeface="Century Gothic"/>
                <a:ea typeface="Century Gothic"/>
                <a:cs typeface="Century Gothic"/>
                <a:sym typeface="Century Gothic"/>
              </a:rPr>
              <a:t>Yes</a:t>
            </a:r>
            <a:endParaRPr b="0" i="0" sz="1800" u="none" cap="none" strike="noStrike">
              <a:solidFill>
                <a:schemeClr val="dk1"/>
              </a:solidFill>
              <a:latin typeface="Century Gothic"/>
              <a:ea typeface="Century Gothic"/>
              <a:cs typeface="Century Gothic"/>
              <a:sym typeface="Century Gothic"/>
            </a:endParaRPr>
          </a:p>
        </p:txBody>
      </p:sp>
      <p:sp>
        <p:nvSpPr>
          <p:cNvPr id="592" name="Google Shape;592;p62"/>
          <p:cNvSpPr/>
          <p:nvPr/>
        </p:nvSpPr>
        <p:spPr>
          <a:xfrm>
            <a:off x="263524" y="3152322"/>
            <a:ext cx="2803525" cy="717550"/>
          </a:xfrm>
          <a:prstGeom prst="flowChartProcess">
            <a:avLst/>
          </a:prstGeom>
          <a:solidFill>
            <a:srgbClr val="C2DBF6"/>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Send file to bank</a:t>
            </a:r>
            <a:endParaRPr b="0" i="0" sz="1800" u="none" cap="none" strike="noStrike">
              <a:solidFill>
                <a:schemeClr val="dk1"/>
              </a:solidFill>
              <a:latin typeface="Century Gothic"/>
              <a:ea typeface="Century Gothic"/>
              <a:cs typeface="Century Gothic"/>
              <a:sym typeface="Century Gothic"/>
            </a:endParaRPr>
          </a:p>
        </p:txBody>
      </p:sp>
      <p:sp>
        <p:nvSpPr>
          <p:cNvPr id="593" name="Google Shape;593;p62"/>
          <p:cNvSpPr/>
          <p:nvPr/>
        </p:nvSpPr>
        <p:spPr>
          <a:xfrm>
            <a:off x="3416300" y="2430010"/>
            <a:ext cx="2967038" cy="792162"/>
          </a:xfrm>
          <a:prstGeom prst="flowChartProcess">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400"/>
              <a:buFont typeface="Century Gothic"/>
              <a:buNone/>
            </a:pPr>
            <a:r>
              <a:rPr b="1" i="0" lang="en-US" sz="1400" u="none" cap="none" strike="noStrike">
                <a:solidFill>
                  <a:schemeClr val="dk1"/>
                </a:solidFill>
                <a:latin typeface="Century Gothic"/>
                <a:ea typeface="Century Gothic"/>
                <a:cs typeface="Century Gothic"/>
                <a:sym typeface="Century Gothic"/>
              </a:rPr>
              <a:t>No GL effect</a:t>
            </a:r>
            <a:endParaRPr b="0" i="0" sz="1800" u="none" cap="none" strike="noStrike">
              <a:solidFill>
                <a:schemeClr val="dk1"/>
              </a:solidFill>
              <a:latin typeface="Century Gothic"/>
              <a:ea typeface="Century Gothic"/>
              <a:cs typeface="Century Gothic"/>
              <a:sym typeface="Century Gothic"/>
            </a:endParaRPr>
          </a:p>
        </p:txBody>
      </p:sp>
      <p:cxnSp>
        <p:nvCxnSpPr>
          <p:cNvPr id="594" name="Google Shape;594;p62"/>
          <p:cNvCxnSpPr>
            <a:stCxn id="592" idx="2"/>
            <a:endCxn id="584" idx="0"/>
          </p:cNvCxnSpPr>
          <p:nvPr/>
        </p:nvCxnSpPr>
        <p:spPr>
          <a:xfrm>
            <a:off x="1665287" y="3869872"/>
            <a:ext cx="4800" cy="746100"/>
          </a:xfrm>
          <a:prstGeom prst="straightConnector1">
            <a:avLst/>
          </a:prstGeom>
          <a:noFill/>
          <a:ln cap="flat" cmpd="sng" w="28575">
            <a:solidFill>
              <a:srgbClr val="4F4F4F"/>
            </a:solidFill>
            <a:prstDash val="solid"/>
            <a:round/>
            <a:headEnd len="sm" w="sm" type="none"/>
            <a:tailEnd len="med" w="med" type="stealth"/>
          </a:ln>
        </p:spPr>
      </p:cxnSp>
      <p:cxnSp>
        <p:nvCxnSpPr>
          <p:cNvPr id="595" name="Google Shape;595;p62"/>
          <p:cNvCxnSpPr>
            <a:stCxn id="581" idx="2"/>
            <a:endCxn id="589" idx="0"/>
          </p:cNvCxnSpPr>
          <p:nvPr/>
        </p:nvCxnSpPr>
        <p:spPr>
          <a:xfrm flipH="1">
            <a:off x="1665231" y="1998210"/>
            <a:ext cx="7200" cy="506100"/>
          </a:xfrm>
          <a:prstGeom prst="straightConnector1">
            <a:avLst/>
          </a:prstGeom>
          <a:noFill/>
          <a:ln cap="flat" cmpd="sng" w="28575">
            <a:solidFill>
              <a:srgbClr val="4F4F4F"/>
            </a:solidFill>
            <a:prstDash val="solid"/>
            <a:round/>
            <a:headEnd len="sm" w="sm" type="none"/>
            <a:tailEnd len="med" w="med" type="stealth"/>
          </a:ln>
        </p:spPr>
      </p:cxnSp>
      <p:sp>
        <p:nvSpPr>
          <p:cNvPr id="596" name="Google Shape;596;p62"/>
          <p:cNvSpPr txBox="1"/>
          <p:nvPr/>
        </p:nvSpPr>
        <p:spPr>
          <a:xfrm>
            <a:off x="3289300" y="1147310"/>
            <a:ext cx="3984625"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200"/>
              <a:buFont typeface="Century Gothic"/>
              <a:buNone/>
            </a:pPr>
            <a:r>
              <a:rPr b="1" i="0" lang="en-US" sz="1200" u="none" cap="none" strike="noStrike">
                <a:solidFill>
                  <a:schemeClr val="dk1"/>
                </a:solidFill>
                <a:latin typeface="Century Gothic"/>
                <a:ea typeface="Century Gothic"/>
                <a:cs typeface="Century Gothic"/>
                <a:sym typeface="Century Gothic"/>
              </a:rPr>
              <a:t>Create direct debit payments based on due invoices</a:t>
            </a:r>
            <a:br>
              <a:rPr b="1" i="0" lang="en-US" sz="1200" u="none" cap="none" strike="noStrike">
                <a:solidFill>
                  <a:schemeClr val="dk1"/>
                </a:solidFill>
                <a:latin typeface="Century Gothic"/>
                <a:ea typeface="Century Gothic"/>
                <a:cs typeface="Century Gothic"/>
                <a:sym typeface="Century Gothic"/>
              </a:rPr>
            </a:br>
            <a:br>
              <a:rPr b="1" i="0" lang="en-US" sz="1200" u="none" cap="none" strike="noStrike">
                <a:solidFill>
                  <a:schemeClr val="dk1"/>
                </a:solidFill>
                <a:latin typeface="Century Gothic"/>
                <a:ea typeface="Century Gothic"/>
                <a:cs typeface="Century Gothic"/>
                <a:sym typeface="Century Gothic"/>
              </a:rPr>
            </a:br>
            <a:r>
              <a:rPr b="1" i="0" lang="en-US" sz="1200" u="none" cap="none" strike="noStrike">
                <a:solidFill>
                  <a:schemeClr val="dk1"/>
                </a:solidFill>
                <a:latin typeface="Century Gothic"/>
                <a:ea typeface="Century Gothic"/>
                <a:cs typeface="Century Gothic"/>
                <a:sym typeface="Century Gothic"/>
              </a:rPr>
              <a:t>DR   </a:t>
            </a:r>
            <a:r>
              <a:rPr b="0" i="0" lang="en-US" sz="1200" u="none" cap="none" strike="noStrike">
                <a:solidFill>
                  <a:srgbClr val="0033CC"/>
                </a:solidFill>
                <a:latin typeface="Century Gothic"/>
                <a:ea typeface="Century Gothic"/>
                <a:cs typeface="Century Gothic"/>
                <a:sym typeface="Century Gothic"/>
              </a:rPr>
              <a:t>PIP account</a:t>
            </a:r>
            <a:br>
              <a:rPr b="1" i="0" lang="en-US" sz="1200" u="none" cap="none" strike="noStrike">
                <a:solidFill>
                  <a:schemeClr val="dk1"/>
                </a:solidFill>
                <a:latin typeface="Century Gothic"/>
                <a:ea typeface="Century Gothic"/>
                <a:cs typeface="Century Gothic"/>
                <a:sym typeface="Century Gothic"/>
              </a:rPr>
            </a:br>
            <a:r>
              <a:rPr b="1" i="0" lang="en-US" sz="1200" u="none" cap="none" strike="noStrike">
                <a:solidFill>
                  <a:schemeClr val="dk1"/>
                </a:solidFill>
                <a:latin typeface="Century Gothic"/>
                <a:ea typeface="Century Gothic"/>
                <a:cs typeface="Century Gothic"/>
                <a:sym typeface="Century Gothic"/>
              </a:rPr>
              <a:t>CR   </a:t>
            </a:r>
            <a:r>
              <a:rPr b="0" i="0" lang="en-US" sz="1200" u="none" cap="none" strike="noStrike">
                <a:solidFill>
                  <a:srgbClr val="0033CC"/>
                </a:solidFill>
                <a:latin typeface="Century Gothic"/>
                <a:ea typeface="Century Gothic"/>
                <a:cs typeface="Century Gothic"/>
                <a:sym typeface="Century Gothic"/>
              </a:rPr>
              <a:t>Sub-ledger and AR account </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6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03" name="Google Shape;603;p6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Drafts initiated by customers</a:t>
            </a:r>
            <a:endParaRPr/>
          </a:p>
          <a:p>
            <a:pPr indent="-285750" lvl="1" marL="742950" rtl="0" algn="l">
              <a:lnSpc>
                <a:spcPct val="95000"/>
              </a:lnSpc>
              <a:spcBef>
                <a:spcPts val="480"/>
              </a:spcBef>
              <a:spcAft>
                <a:spcPts val="0"/>
              </a:spcAft>
              <a:buSzPts val="2400"/>
              <a:buChar char="-"/>
            </a:pPr>
            <a:r>
              <a:rPr lang="en-US"/>
              <a:t>Similar to checks</a:t>
            </a:r>
            <a:endParaRPr/>
          </a:p>
          <a:p>
            <a:pPr indent="-342900" lvl="0" marL="342900" rtl="0" algn="l">
              <a:lnSpc>
                <a:spcPct val="95000"/>
              </a:lnSpc>
              <a:spcBef>
                <a:spcPts val="1800"/>
              </a:spcBef>
              <a:spcAft>
                <a:spcPts val="0"/>
              </a:spcAft>
              <a:buSzPts val="2800"/>
              <a:buChar char="•"/>
            </a:pPr>
            <a:r>
              <a:rPr lang="en-US"/>
              <a:t>Promissory notes, summary statements</a:t>
            </a:r>
            <a:endParaRPr/>
          </a:p>
          <a:p>
            <a:pPr indent="-285750" lvl="1" marL="742950" rtl="0" algn="l">
              <a:lnSpc>
                <a:spcPct val="95000"/>
              </a:lnSpc>
              <a:spcBef>
                <a:spcPts val="480"/>
              </a:spcBef>
              <a:spcAft>
                <a:spcPts val="0"/>
              </a:spcAft>
              <a:buSzPts val="2400"/>
              <a:buChar char="-"/>
            </a:pPr>
            <a:r>
              <a:rPr lang="en-US"/>
              <a:t>Similar to checks</a:t>
            </a:r>
            <a:endParaRPr/>
          </a:p>
          <a:p>
            <a:pPr indent="-342900" lvl="0" marL="342900" rtl="0" algn="l">
              <a:lnSpc>
                <a:spcPct val="95000"/>
              </a:lnSpc>
              <a:spcBef>
                <a:spcPts val="1800"/>
              </a:spcBef>
              <a:spcAft>
                <a:spcPts val="0"/>
              </a:spcAft>
              <a:buSzPts val="2800"/>
              <a:buChar char="•"/>
            </a:pPr>
            <a:r>
              <a:rPr lang="en-US"/>
              <a:t>Cash and transfer</a:t>
            </a:r>
            <a:endParaRPr/>
          </a:p>
          <a:p>
            <a:pPr indent="-285750" lvl="1" marL="742950" rtl="0" algn="l">
              <a:lnSpc>
                <a:spcPct val="95000"/>
              </a:lnSpc>
              <a:spcBef>
                <a:spcPts val="480"/>
              </a:spcBef>
              <a:spcAft>
                <a:spcPts val="0"/>
              </a:spcAft>
              <a:buSzPts val="2400"/>
              <a:buChar char="-"/>
            </a:pPr>
            <a:r>
              <a:rPr lang="en-US"/>
              <a:t>Processed directly in Banking Entry, Petty Cash</a:t>
            </a:r>
            <a:endParaRPr/>
          </a:p>
          <a:p>
            <a:pPr indent="-109538" lvl="0" marL="287338" rtl="0" algn="l">
              <a:lnSpc>
                <a:spcPct val="95000"/>
              </a:lnSpc>
              <a:spcBef>
                <a:spcPts val="0"/>
              </a:spcBef>
              <a:spcAft>
                <a:spcPts val="0"/>
              </a:spcAft>
              <a:buSzPts val="2800"/>
              <a:buNone/>
            </a:pPr>
            <a:r>
              <a:t/>
            </a:r>
            <a:endParaRPr/>
          </a:p>
        </p:txBody>
      </p:sp>
      <p:sp>
        <p:nvSpPr>
          <p:cNvPr id="604" name="Google Shape;604;p6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605" name="Google Shape;605;p6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Other Payment Instruments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p6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12" name="Google Shape;612;p6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Enabled during customer setup</a:t>
            </a:r>
            <a:endParaRPr/>
          </a:p>
          <a:p>
            <a:pPr indent="-342900" lvl="0" marL="342900" rtl="0" algn="l">
              <a:lnSpc>
                <a:spcPct val="95000"/>
              </a:lnSpc>
              <a:spcBef>
                <a:spcPts val="1800"/>
              </a:spcBef>
              <a:spcAft>
                <a:spcPts val="0"/>
              </a:spcAft>
              <a:buSzPts val="2800"/>
              <a:buChar char="•"/>
            </a:pPr>
            <a:r>
              <a:rPr lang="en-US"/>
              <a:t>Applied to overdue open items</a:t>
            </a:r>
            <a:endParaRPr/>
          </a:p>
          <a:p>
            <a:pPr indent="-342900" lvl="0" marL="342900" rtl="0" algn="l">
              <a:lnSpc>
                <a:spcPct val="95000"/>
              </a:lnSpc>
              <a:spcBef>
                <a:spcPts val="1800"/>
              </a:spcBef>
              <a:spcAft>
                <a:spcPts val="0"/>
              </a:spcAft>
              <a:buSzPts val="2800"/>
              <a:buChar char="•"/>
            </a:pPr>
            <a:r>
              <a:rPr lang="en-US"/>
              <a:t>Contested invoices (optional) </a:t>
            </a:r>
            <a:endParaRPr/>
          </a:p>
          <a:p>
            <a:pPr indent="-342900" lvl="0" marL="342900" rtl="0" algn="l">
              <a:lnSpc>
                <a:spcPct val="95000"/>
              </a:lnSpc>
              <a:spcBef>
                <a:spcPts val="1800"/>
              </a:spcBef>
              <a:spcAft>
                <a:spcPts val="0"/>
              </a:spcAft>
              <a:buSzPts val="2800"/>
              <a:buChar char="•"/>
            </a:pPr>
            <a:r>
              <a:rPr lang="en-US"/>
              <a:t>Run by currency</a:t>
            </a:r>
            <a:endParaRPr/>
          </a:p>
          <a:p>
            <a:pPr indent="-342900" lvl="0" marL="342900" rtl="0" algn="l">
              <a:lnSpc>
                <a:spcPct val="95000"/>
              </a:lnSpc>
              <a:spcBef>
                <a:spcPts val="1800"/>
              </a:spcBef>
              <a:spcAft>
                <a:spcPts val="0"/>
              </a:spcAft>
              <a:buSzPts val="2800"/>
              <a:buChar char="•"/>
            </a:pPr>
            <a:r>
              <a:rPr lang="en-US"/>
              <a:t>GL transactions effect</a:t>
            </a:r>
            <a:endParaRPr/>
          </a:p>
          <a:p>
            <a:pPr indent="-285750" lvl="1" marL="742950" rtl="0" algn="l">
              <a:lnSpc>
                <a:spcPct val="95000"/>
              </a:lnSpc>
              <a:spcBef>
                <a:spcPts val="1200"/>
              </a:spcBef>
              <a:spcAft>
                <a:spcPts val="0"/>
              </a:spcAft>
              <a:buSzPts val="2400"/>
              <a:buChar char="-"/>
            </a:pPr>
            <a:r>
              <a:rPr b="1" lang="en-US"/>
              <a:t>DR</a:t>
            </a:r>
            <a:r>
              <a:rPr lang="en-US"/>
              <a:t>: </a:t>
            </a:r>
            <a:r>
              <a:rPr lang="en-US" sz="2000">
                <a:solidFill>
                  <a:srgbClr val="0033CC"/>
                </a:solidFill>
              </a:rPr>
              <a:t>Customer Control Account</a:t>
            </a:r>
            <a:endParaRPr/>
          </a:p>
          <a:p>
            <a:pPr indent="-285750" lvl="1" marL="742950" rtl="0" algn="l">
              <a:lnSpc>
                <a:spcPct val="95000"/>
              </a:lnSpc>
              <a:spcBef>
                <a:spcPts val="1200"/>
              </a:spcBef>
              <a:spcAft>
                <a:spcPts val="0"/>
              </a:spcAft>
              <a:buSzPts val="2400"/>
              <a:buChar char="-"/>
            </a:pPr>
            <a:r>
              <a:rPr b="1" lang="en-US"/>
              <a:t>CR</a:t>
            </a:r>
            <a:r>
              <a:rPr lang="en-US"/>
              <a:t>: </a:t>
            </a:r>
            <a:r>
              <a:rPr lang="en-US" sz="2000">
                <a:solidFill>
                  <a:srgbClr val="0033CC"/>
                </a:solidFill>
              </a:rPr>
              <a:t>Sales Finance Account</a:t>
            </a:r>
            <a:endParaRPr/>
          </a:p>
          <a:p>
            <a:pPr indent="-109538" lvl="0" marL="287338" rtl="0" algn="l">
              <a:lnSpc>
                <a:spcPct val="95000"/>
              </a:lnSpc>
              <a:spcBef>
                <a:spcPts val="0"/>
              </a:spcBef>
              <a:spcAft>
                <a:spcPts val="0"/>
              </a:spcAft>
              <a:buSzPts val="2800"/>
              <a:buNone/>
            </a:pPr>
            <a:r>
              <a:t/>
            </a:r>
            <a:endParaRPr/>
          </a:p>
        </p:txBody>
      </p:sp>
      <p:sp>
        <p:nvSpPr>
          <p:cNvPr id="613" name="Google Shape;613;p6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614" name="Google Shape;614;p6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Finance Charges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6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Finance Charge Setup</a:t>
            </a:r>
            <a:endParaRPr/>
          </a:p>
        </p:txBody>
      </p:sp>
      <p:sp>
        <p:nvSpPr>
          <p:cNvPr id="620" name="Google Shape;620;p6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621" name="Google Shape;621;p6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622" name="Google Shape;622;p65"/>
          <p:cNvPicPr preferRelativeResize="0"/>
          <p:nvPr/>
        </p:nvPicPr>
        <p:blipFill rotWithShape="1">
          <a:blip r:embed="rId3">
            <a:alphaModFix/>
          </a:blip>
          <a:srcRect b="0" l="0" r="0" t="0"/>
          <a:stretch/>
        </p:blipFill>
        <p:spPr>
          <a:xfrm>
            <a:off x="374878" y="1264330"/>
            <a:ext cx="7208837" cy="4202112"/>
          </a:xfrm>
          <a:prstGeom prst="rect">
            <a:avLst/>
          </a:prstGeom>
          <a:noFill/>
          <a:ln>
            <a:noFill/>
          </a:ln>
        </p:spPr>
      </p:pic>
      <p:pic>
        <p:nvPicPr>
          <p:cNvPr id="623" name="Google Shape;623;p65"/>
          <p:cNvPicPr preferRelativeResize="0"/>
          <p:nvPr/>
        </p:nvPicPr>
        <p:blipFill rotWithShape="1">
          <a:blip r:embed="rId4">
            <a:alphaModFix/>
          </a:blip>
          <a:srcRect b="0" l="0" r="10800" t="0"/>
          <a:stretch/>
        </p:blipFill>
        <p:spPr>
          <a:xfrm>
            <a:off x="3780639" y="3375893"/>
            <a:ext cx="7833476" cy="2828925"/>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6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30" name="Google Shape;630;p66"/>
          <p:cNvSpPr txBox="1"/>
          <p:nvPr>
            <p:ph type="title"/>
          </p:nvPr>
        </p:nvSpPr>
        <p:spPr>
          <a:xfrm>
            <a:off x="419100" y="680944"/>
            <a:ext cx="11353800" cy="457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Clr>
                <a:srgbClr val="000000"/>
              </a:buClr>
              <a:buSzPts val="3200"/>
              <a:buFont typeface="Century Gothic"/>
              <a:buNone/>
            </a:pPr>
            <a:r>
              <a:rPr lang="en-US"/>
              <a:t>Exercise: Accounts Receivable</a:t>
            </a:r>
            <a:endParaRPr/>
          </a:p>
        </p:txBody>
      </p:sp>
      <p:sp>
        <p:nvSpPr>
          <p:cNvPr id="631" name="Google Shape;631;p6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pic>
        <p:nvPicPr>
          <p:cNvPr descr="hand" id="632" name="Google Shape;632;p66"/>
          <p:cNvPicPr preferRelativeResize="0"/>
          <p:nvPr>
            <p:ph idx="1" type="body"/>
          </p:nvPr>
        </p:nvPicPr>
        <p:blipFill rotWithShape="1">
          <a:blip r:embed="rId3">
            <a:alphaModFix/>
          </a:blip>
          <a:srcRect b="0" l="0" r="0" t="0"/>
          <a:stretch/>
        </p:blipFill>
        <p:spPr>
          <a:xfrm>
            <a:off x="1289786" y="1994391"/>
            <a:ext cx="9606012" cy="3624668"/>
          </a:xfrm>
          <a:prstGeom prst="rect">
            <a:avLst/>
          </a:prstGeom>
          <a:noFill/>
          <a:ln>
            <a:noFill/>
          </a:ln>
        </p:spPr>
      </p:pic>
    </p:spTree>
  </p:cSld>
  <p:clrMapOvr>
    <a:masterClrMapping/>
  </p:clrMapOvr>
  <p:transition>
    <p:fade/>
  </p:transition>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sp>
        <p:nvSpPr>
          <p:cNvPr id="638" name="Google Shape;638;p67"/>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79" name="Google Shape;179;p27"/>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Customer Invoices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86" name="Google Shape;186;p2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187" name="Google Shape;187;p2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188" name="Google Shape;188;p2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Invoices</a:t>
            </a:r>
            <a:endParaRPr/>
          </a:p>
        </p:txBody>
      </p:sp>
      <p:pic>
        <p:nvPicPr>
          <p:cNvPr descr="C:\Users\xcm\AppData\Local\Temp\SNAGHTML66411928.PNG" id="189" name="Google Shape;189;p28"/>
          <p:cNvPicPr preferRelativeResize="0"/>
          <p:nvPr/>
        </p:nvPicPr>
        <p:blipFill rotWithShape="1">
          <a:blip r:embed="rId3">
            <a:alphaModFix/>
          </a:blip>
          <a:srcRect b="0" l="0" r="0" t="0"/>
          <a:stretch/>
        </p:blipFill>
        <p:spPr>
          <a:xfrm>
            <a:off x="0" y="1558925"/>
            <a:ext cx="12199866" cy="4933442"/>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96" name="Google Shape;196;p2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SzPts val="2800"/>
              <a:buChar char="•"/>
            </a:pPr>
            <a:r>
              <a:rPr lang="en-US"/>
              <a:t>Header</a:t>
            </a:r>
            <a:endParaRPr/>
          </a:p>
          <a:p>
            <a:pPr indent="-342900" lvl="0" marL="342900" rtl="0" algn="l">
              <a:lnSpc>
                <a:spcPct val="95000"/>
              </a:lnSpc>
              <a:spcBef>
                <a:spcPts val="1800"/>
              </a:spcBef>
              <a:spcAft>
                <a:spcPts val="0"/>
              </a:spcAft>
              <a:buSzPts val="2800"/>
              <a:buChar char="•"/>
            </a:pPr>
            <a:r>
              <a:rPr lang="en-US"/>
              <a:t>Six panels</a:t>
            </a:r>
            <a:endParaRPr/>
          </a:p>
          <a:p>
            <a:pPr indent="-285750" lvl="1" marL="742950" rtl="0" algn="l">
              <a:lnSpc>
                <a:spcPct val="95000"/>
              </a:lnSpc>
              <a:spcBef>
                <a:spcPts val="480"/>
              </a:spcBef>
              <a:spcAft>
                <a:spcPts val="0"/>
              </a:spcAft>
              <a:buSzPts val="2400"/>
              <a:buChar char="-"/>
            </a:pPr>
            <a:r>
              <a:rPr lang="en-US"/>
              <a:t>Main</a:t>
            </a:r>
            <a:endParaRPr/>
          </a:p>
          <a:p>
            <a:pPr indent="-285750" lvl="1" marL="742950" rtl="0" algn="l">
              <a:lnSpc>
                <a:spcPct val="95000"/>
              </a:lnSpc>
              <a:spcBef>
                <a:spcPts val="480"/>
              </a:spcBef>
              <a:spcAft>
                <a:spcPts val="0"/>
              </a:spcAft>
              <a:buSzPts val="2400"/>
              <a:buChar char="-"/>
            </a:pPr>
            <a:r>
              <a:rPr lang="en-US"/>
              <a:t>Addresses</a:t>
            </a:r>
            <a:endParaRPr/>
          </a:p>
          <a:p>
            <a:pPr indent="-285750" lvl="1" marL="742950" rtl="0" algn="l">
              <a:lnSpc>
                <a:spcPct val="95000"/>
              </a:lnSpc>
              <a:spcBef>
                <a:spcPts val="480"/>
              </a:spcBef>
              <a:spcAft>
                <a:spcPts val="0"/>
              </a:spcAft>
              <a:buSzPts val="2400"/>
              <a:buChar char="-"/>
            </a:pPr>
            <a:r>
              <a:rPr lang="en-US"/>
              <a:t>Tax</a:t>
            </a:r>
            <a:endParaRPr/>
          </a:p>
          <a:p>
            <a:pPr indent="-285750" lvl="1" marL="742950" rtl="0" algn="l">
              <a:lnSpc>
                <a:spcPct val="95000"/>
              </a:lnSpc>
              <a:spcBef>
                <a:spcPts val="480"/>
              </a:spcBef>
              <a:spcAft>
                <a:spcPts val="0"/>
              </a:spcAft>
              <a:buSzPts val="2400"/>
              <a:buChar char="-"/>
            </a:pPr>
            <a:r>
              <a:rPr lang="en-US"/>
              <a:t>Banking Information</a:t>
            </a:r>
            <a:endParaRPr/>
          </a:p>
          <a:p>
            <a:pPr indent="-285750" lvl="1" marL="742950" rtl="0" algn="l">
              <a:lnSpc>
                <a:spcPct val="95000"/>
              </a:lnSpc>
              <a:spcBef>
                <a:spcPts val="480"/>
              </a:spcBef>
              <a:spcAft>
                <a:spcPts val="0"/>
              </a:spcAft>
              <a:buSzPts val="2400"/>
              <a:buChar char="-"/>
            </a:pPr>
            <a:r>
              <a:rPr lang="en-US"/>
              <a:t>Operational Information</a:t>
            </a:r>
            <a:endParaRPr/>
          </a:p>
          <a:p>
            <a:pPr indent="-285750" lvl="1" marL="742950" rtl="0" algn="l">
              <a:lnSpc>
                <a:spcPct val="95000"/>
              </a:lnSpc>
              <a:spcBef>
                <a:spcPts val="480"/>
              </a:spcBef>
              <a:spcAft>
                <a:spcPts val="0"/>
              </a:spcAft>
              <a:buSzPts val="2400"/>
              <a:buChar char="-"/>
            </a:pPr>
            <a:r>
              <a:rPr lang="en-US"/>
              <a:t>Comments</a:t>
            </a:r>
            <a:endParaRPr/>
          </a:p>
          <a:p>
            <a:pPr indent="-109538" lvl="0" marL="287338" rtl="0" algn="l">
              <a:lnSpc>
                <a:spcPct val="95000"/>
              </a:lnSpc>
              <a:spcBef>
                <a:spcPts val="0"/>
              </a:spcBef>
              <a:spcAft>
                <a:spcPts val="0"/>
              </a:spcAft>
              <a:buSzPts val="2800"/>
              <a:buNone/>
            </a:pPr>
            <a:r>
              <a:t/>
            </a:r>
            <a:endParaRPr/>
          </a:p>
        </p:txBody>
      </p:sp>
      <p:sp>
        <p:nvSpPr>
          <p:cNvPr id="197" name="Google Shape;197;p2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198" name="Google Shape;198;p2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Invoices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05" name="Google Shape;205;p3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06" name="Google Shape;206;p3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
        <p:nvSpPr>
          <p:cNvPr id="207" name="Google Shape;207;p3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Customer Invoices, Main Panel</a:t>
            </a:r>
            <a:endParaRPr/>
          </a:p>
        </p:txBody>
      </p:sp>
      <p:pic>
        <p:nvPicPr>
          <p:cNvPr descr="C:\Users\xcm\AppData\Local\Temp\SNAGHTML664366a2.PNG" id="208" name="Google Shape;208;p30"/>
          <p:cNvPicPr preferRelativeResize="0"/>
          <p:nvPr/>
        </p:nvPicPr>
        <p:blipFill rotWithShape="1">
          <a:blip r:embed="rId3">
            <a:alphaModFix/>
          </a:blip>
          <a:srcRect b="0" l="0" r="0" t="0"/>
          <a:stretch/>
        </p:blipFill>
        <p:spPr>
          <a:xfrm>
            <a:off x="0" y="1568450"/>
            <a:ext cx="12199866" cy="4933442"/>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15" name="Google Shape;215;p31"/>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336550" lvl="0" marL="342900" rtl="0" algn="l">
              <a:lnSpc>
                <a:spcPct val="90000"/>
              </a:lnSpc>
              <a:spcBef>
                <a:spcPts val="0"/>
              </a:spcBef>
              <a:spcAft>
                <a:spcPts val="0"/>
              </a:spcAft>
              <a:buSzPts val="1900"/>
              <a:buFont typeface="Arial"/>
              <a:buChar char="•"/>
            </a:pPr>
            <a:r>
              <a:rPr lang="en-US" sz="2400">
                <a:solidFill>
                  <a:srgbClr val="4E4E4E"/>
                </a:solidFill>
              </a:rPr>
              <a:t>Invoice Type</a:t>
            </a:r>
            <a:endParaRPr sz="1600"/>
          </a:p>
          <a:p>
            <a:pPr indent="-285750" lvl="1" marL="742950" rtl="0" algn="l">
              <a:lnSpc>
                <a:spcPct val="90000"/>
              </a:lnSpc>
              <a:spcBef>
                <a:spcPts val="280"/>
              </a:spcBef>
              <a:spcAft>
                <a:spcPts val="0"/>
              </a:spcAft>
              <a:buSzPts val="1400"/>
              <a:buFont typeface="Merriweather Sans"/>
              <a:buChar char="-"/>
            </a:pPr>
            <a:r>
              <a:rPr lang="en-US" sz="1600">
                <a:solidFill>
                  <a:srgbClr val="4E4E4E"/>
                </a:solidFill>
              </a:rPr>
              <a:t>Invoice</a:t>
            </a:r>
            <a:r>
              <a:rPr lang="en-US" sz="2800"/>
              <a:t>, </a:t>
            </a:r>
            <a:r>
              <a:rPr lang="en-US" sz="1600">
                <a:solidFill>
                  <a:srgbClr val="4E4E4E"/>
                </a:solidFill>
              </a:rPr>
              <a:t>Invoice Correction</a:t>
            </a:r>
            <a:r>
              <a:rPr lang="en-US" sz="2800"/>
              <a:t>, </a:t>
            </a:r>
            <a:r>
              <a:rPr lang="en-US" sz="1600">
                <a:solidFill>
                  <a:srgbClr val="4E4E4E"/>
                </a:solidFill>
              </a:rPr>
              <a:t>Credit Note</a:t>
            </a:r>
            <a:r>
              <a:rPr lang="en-US" sz="2800"/>
              <a:t>, </a:t>
            </a:r>
            <a:r>
              <a:rPr lang="en-US" sz="1600">
                <a:solidFill>
                  <a:srgbClr val="4E4E4E"/>
                </a:solidFill>
              </a:rPr>
              <a:t>Credit Note Correction</a:t>
            </a:r>
            <a:r>
              <a:rPr lang="en-US" sz="2800"/>
              <a:t>, </a:t>
            </a:r>
            <a:r>
              <a:rPr lang="en-US" sz="1600">
                <a:solidFill>
                  <a:srgbClr val="4E4E4E"/>
                </a:solidFill>
              </a:rPr>
              <a:t>Finance Charge</a:t>
            </a:r>
            <a:endParaRPr sz="2800"/>
          </a:p>
          <a:p>
            <a:pPr indent="-336550" lvl="0" marL="342900" rtl="0" algn="l">
              <a:lnSpc>
                <a:spcPct val="90000"/>
              </a:lnSpc>
              <a:spcBef>
                <a:spcPts val="1200"/>
              </a:spcBef>
              <a:spcAft>
                <a:spcPts val="0"/>
              </a:spcAft>
              <a:buSzPts val="1900"/>
              <a:buFont typeface="Arial"/>
              <a:buChar char="•"/>
            </a:pPr>
            <a:r>
              <a:rPr lang="en-US" sz="2400">
                <a:solidFill>
                  <a:srgbClr val="4E4E4E"/>
                </a:solidFill>
              </a:rPr>
              <a:t>TC Invoice Amount</a:t>
            </a:r>
            <a:endParaRPr sz="2400"/>
          </a:p>
          <a:p>
            <a:pPr indent="-336550" lvl="0" marL="342900" rtl="0" algn="l">
              <a:lnSpc>
                <a:spcPct val="90000"/>
              </a:lnSpc>
              <a:spcBef>
                <a:spcPts val="1200"/>
              </a:spcBef>
              <a:spcAft>
                <a:spcPts val="0"/>
              </a:spcAft>
              <a:buSzPts val="1900"/>
              <a:buFont typeface="Arial"/>
              <a:buChar char="•"/>
            </a:pPr>
            <a:r>
              <a:rPr lang="en-US" sz="2400">
                <a:solidFill>
                  <a:srgbClr val="4E4E4E"/>
                </a:solidFill>
              </a:rPr>
              <a:t>BC Invoice Amount</a:t>
            </a:r>
            <a:endParaRPr sz="2400"/>
          </a:p>
          <a:p>
            <a:pPr indent="-285750" lvl="1" marL="742950" rtl="0" algn="l">
              <a:lnSpc>
                <a:spcPct val="90000"/>
              </a:lnSpc>
              <a:spcBef>
                <a:spcPts val="280"/>
              </a:spcBef>
              <a:spcAft>
                <a:spcPts val="0"/>
              </a:spcAft>
              <a:buSzPts val="1400"/>
              <a:buFont typeface="Merriweather Sans"/>
              <a:buChar char="-"/>
            </a:pPr>
            <a:r>
              <a:rPr lang="en-US" sz="1800">
                <a:solidFill>
                  <a:srgbClr val="4E4E4E"/>
                </a:solidFill>
              </a:rPr>
              <a:t>Automatically calculated</a:t>
            </a:r>
            <a:endParaRPr sz="3200"/>
          </a:p>
          <a:p>
            <a:pPr indent="-285750" lvl="1" marL="742950" rtl="0" algn="l">
              <a:lnSpc>
                <a:spcPct val="90000"/>
              </a:lnSpc>
              <a:spcBef>
                <a:spcPts val="280"/>
              </a:spcBef>
              <a:spcAft>
                <a:spcPts val="0"/>
              </a:spcAft>
              <a:buSzPts val="1400"/>
              <a:buFont typeface="Merriweather Sans"/>
              <a:buChar char="-"/>
            </a:pPr>
            <a:r>
              <a:rPr lang="en-US" sz="1800">
                <a:solidFill>
                  <a:srgbClr val="4E4E4E"/>
                </a:solidFill>
              </a:rPr>
              <a:t>Scale factor</a:t>
            </a:r>
            <a:endParaRPr sz="3200"/>
          </a:p>
          <a:p>
            <a:pPr indent="-336550" lvl="0" marL="342900" rtl="0" algn="l">
              <a:lnSpc>
                <a:spcPct val="90000"/>
              </a:lnSpc>
              <a:spcBef>
                <a:spcPts val="1200"/>
              </a:spcBef>
              <a:spcAft>
                <a:spcPts val="0"/>
              </a:spcAft>
              <a:buSzPts val="1900"/>
              <a:buFont typeface="Arial"/>
              <a:buChar char="•"/>
            </a:pPr>
            <a:r>
              <a:rPr lang="en-US" sz="2400">
                <a:solidFill>
                  <a:srgbClr val="4E4E4E"/>
                </a:solidFill>
              </a:rPr>
              <a:t>Daybook</a:t>
            </a:r>
            <a:endParaRPr sz="2400"/>
          </a:p>
          <a:p>
            <a:pPr indent="-285750" lvl="1" marL="742950" rtl="0" algn="l">
              <a:lnSpc>
                <a:spcPct val="90000"/>
              </a:lnSpc>
              <a:spcBef>
                <a:spcPts val="280"/>
              </a:spcBef>
              <a:spcAft>
                <a:spcPts val="0"/>
              </a:spcAft>
              <a:buSzPts val="1400"/>
              <a:buFont typeface="Merriweather Sans"/>
              <a:buChar char="-"/>
            </a:pPr>
            <a:r>
              <a:rPr lang="en-US" sz="1800">
                <a:solidFill>
                  <a:srgbClr val="4E4E4E"/>
                </a:solidFill>
              </a:rPr>
              <a:t>Specific types</a:t>
            </a:r>
            <a:endParaRPr sz="3200"/>
          </a:p>
          <a:p>
            <a:pPr indent="-285750" lvl="1" marL="742950" rtl="0" algn="l">
              <a:lnSpc>
                <a:spcPct val="90000"/>
              </a:lnSpc>
              <a:spcBef>
                <a:spcPts val="280"/>
              </a:spcBef>
              <a:spcAft>
                <a:spcPts val="0"/>
              </a:spcAft>
              <a:buSzPts val="1400"/>
              <a:buFont typeface="Merriweather Sans"/>
              <a:buChar char="-"/>
            </a:pPr>
            <a:r>
              <a:rPr lang="en-US" sz="1800">
                <a:solidFill>
                  <a:srgbClr val="4E4E4E"/>
                </a:solidFill>
              </a:rPr>
              <a:t>Primary layer posting</a:t>
            </a:r>
            <a:endParaRPr sz="3200"/>
          </a:p>
          <a:p>
            <a:pPr indent="-109538" lvl="0" marL="287338" rtl="0" algn="l">
              <a:lnSpc>
                <a:spcPct val="95000"/>
              </a:lnSpc>
              <a:spcBef>
                <a:spcPts val="0"/>
              </a:spcBef>
              <a:spcAft>
                <a:spcPts val="0"/>
              </a:spcAft>
              <a:buSzPts val="2800"/>
              <a:buNone/>
            </a:pPr>
            <a:r>
              <a:t/>
            </a:r>
            <a:endParaRPr/>
          </a:p>
        </p:txBody>
      </p:sp>
      <p:sp>
        <p:nvSpPr>
          <p:cNvPr id="216" name="Google Shape;216;p31"/>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336550" lvl="0" marL="342900" rtl="0" algn="l">
              <a:lnSpc>
                <a:spcPct val="90000"/>
              </a:lnSpc>
              <a:spcBef>
                <a:spcPts val="0"/>
              </a:spcBef>
              <a:spcAft>
                <a:spcPts val="0"/>
              </a:spcAft>
              <a:buSzPts val="1900"/>
              <a:buFont typeface="Arial"/>
              <a:buChar char="•"/>
            </a:pPr>
            <a:r>
              <a:rPr lang="en-US" sz="2400">
                <a:solidFill>
                  <a:srgbClr val="4E4E4E"/>
                </a:solidFill>
              </a:rPr>
              <a:t>Link to Invoice</a:t>
            </a:r>
            <a:endParaRPr sz="2400"/>
          </a:p>
          <a:p>
            <a:pPr indent="-285750" lvl="1" marL="742950" rtl="0" algn="l">
              <a:lnSpc>
                <a:spcPct val="90000"/>
              </a:lnSpc>
              <a:spcBef>
                <a:spcPts val="280"/>
              </a:spcBef>
              <a:spcAft>
                <a:spcPts val="0"/>
              </a:spcAft>
              <a:buSzPts val="1400"/>
              <a:buFont typeface="Merriweather Sans"/>
              <a:buChar char="-"/>
            </a:pPr>
            <a:r>
              <a:rPr lang="en-US" sz="1800">
                <a:solidFill>
                  <a:srgbClr val="4E4E4E"/>
                </a:solidFill>
              </a:rPr>
              <a:t>Use with credit notes </a:t>
            </a:r>
            <a:endParaRPr sz="3200"/>
          </a:p>
          <a:p>
            <a:pPr indent="-336550" lvl="0" marL="342900" rtl="0" algn="l">
              <a:lnSpc>
                <a:spcPct val="90000"/>
              </a:lnSpc>
              <a:spcBef>
                <a:spcPts val="1200"/>
              </a:spcBef>
              <a:spcAft>
                <a:spcPts val="0"/>
              </a:spcAft>
              <a:buSzPts val="1900"/>
              <a:buFont typeface="Arial"/>
              <a:buChar char="•"/>
            </a:pPr>
            <a:r>
              <a:rPr lang="en-US" sz="2400">
                <a:solidFill>
                  <a:srgbClr val="4E4E4E"/>
                </a:solidFill>
              </a:rPr>
              <a:t>Adjustments</a:t>
            </a:r>
            <a:endParaRPr sz="1600"/>
          </a:p>
          <a:p>
            <a:pPr indent="-285750" lvl="1" marL="742950" rtl="0" algn="l">
              <a:lnSpc>
                <a:spcPct val="90000"/>
              </a:lnSpc>
              <a:spcBef>
                <a:spcPts val="280"/>
              </a:spcBef>
              <a:spcAft>
                <a:spcPts val="0"/>
              </a:spcAft>
              <a:buSzPts val="1400"/>
              <a:buFont typeface="Merriweather Sans"/>
              <a:buChar char="-"/>
            </a:pPr>
            <a:r>
              <a:rPr lang="en-US" sz="1800">
                <a:solidFill>
                  <a:srgbClr val="4E4E4E"/>
                </a:solidFill>
              </a:rPr>
              <a:t>Invoice adjustment daybook</a:t>
            </a:r>
            <a:endParaRPr/>
          </a:p>
          <a:p>
            <a:pPr indent="-336550" lvl="0" marL="342900" rtl="0" algn="l">
              <a:lnSpc>
                <a:spcPct val="90000"/>
              </a:lnSpc>
              <a:spcBef>
                <a:spcPts val="1200"/>
              </a:spcBef>
              <a:spcAft>
                <a:spcPts val="0"/>
              </a:spcAft>
              <a:buClr>
                <a:schemeClr val="accent2"/>
              </a:buClr>
              <a:buSzPts val="1900"/>
              <a:buChar char="•"/>
            </a:pPr>
            <a:r>
              <a:rPr lang="en-US" sz="2400">
                <a:solidFill>
                  <a:srgbClr val="4E4E4E"/>
                </a:solidFill>
              </a:rPr>
              <a:t>Credit Information</a:t>
            </a:r>
            <a:endParaRPr sz="2400" u="sng">
              <a:solidFill>
                <a:srgbClr val="4E4E4E"/>
              </a:solidFill>
            </a:endParaRPr>
          </a:p>
          <a:p>
            <a:pPr indent="-247650" lvl="0" marL="742950" rtl="0" algn="l">
              <a:lnSpc>
                <a:spcPct val="95000"/>
              </a:lnSpc>
              <a:spcBef>
                <a:spcPts val="400"/>
              </a:spcBef>
              <a:spcAft>
                <a:spcPts val="0"/>
              </a:spcAft>
              <a:buClr>
                <a:schemeClr val="accent2"/>
              </a:buClr>
              <a:buSzPts val="1400"/>
              <a:buFont typeface="Merriweather Sans"/>
              <a:buChar char="-"/>
            </a:pPr>
            <a:r>
              <a:rPr lang="en-US" sz="1800">
                <a:solidFill>
                  <a:srgbClr val="4E4E4E"/>
                </a:solidFill>
              </a:rPr>
              <a:t>Terms</a:t>
            </a:r>
            <a:endParaRPr/>
          </a:p>
          <a:p>
            <a:pPr indent="-247650" lvl="0" marL="742950" rtl="0" algn="l">
              <a:lnSpc>
                <a:spcPct val="95000"/>
              </a:lnSpc>
              <a:spcBef>
                <a:spcPts val="400"/>
              </a:spcBef>
              <a:spcAft>
                <a:spcPts val="0"/>
              </a:spcAft>
              <a:buClr>
                <a:schemeClr val="accent2"/>
              </a:buClr>
              <a:buSzPts val="1400"/>
              <a:buFont typeface="Merriweather Sans"/>
              <a:buChar char="-"/>
            </a:pPr>
            <a:r>
              <a:rPr lang="en-US" sz="1800">
                <a:solidFill>
                  <a:srgbClr val="4E4E4E"/>
                </a:solidFill>
              </a:rPr>
              <a:t>Due Date</a:t>
            </a:r>
            <a:endParaRPr/>
          </a:p>
          <a:p>
            <a:pPr indent="-158750" lvl="0" marL="742950" rtl="0" algn="l">
              <a:lnSpc>
                <a:spcPct val="95000"/>
              </a:lnSpc>
              <a:spcBef>
                <a:spcPts val="400"/>
              </a:spcBef>
              <a:spcAft>
                <a:spcPts val="0"/>
              </a:spcAft>
              <a:buClr>
                <a:schemeClr val="accent2"/>
              </a:buClr>
              <a:buSzPts val="1400"/>
              <a:buFont typeface="Merriweather Sans"/>
              <a:buNone/>
            </a:pPr>
            <a:r>
              <a:t/>
            </a:r>
            <a:endParaRPr/>
          </a:p>
          <a:p>
            <a:pPr indent="-109538" lvl="0" marL="287338" rtl="0" algn="l">
              <a:lnSpc>
                <a:spcPct val="95000"/>
              </a:lnSpc>
              <a:spcBef>
                <a:spcPts val="0"/>
              </a:spcBef>
              <a:spcAft>
                <a:spcPts val="0"/>
              </a:spcAft>
              <a:buSzPts val="2800"/>
              <a:buNone/>
            </a:pPr>
            <a:r>
              <a:t/>
            </a:r>
            <a:endParaRPr/>
          </a:p>
        </p:txBody>
      </p:sp>
      <p:sp>
        <p:nvSpPr>
          <p:cNvPr id="217" name="Google Shape;217;p3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4E4E4E"/>
              </a:buClr>
              <a:buSzPts val="3200"/>
              <a:buFont typeface="Century Gothic"/>
              <a:buNone/>
            </a:pPr>
            <a:r>
              <a:rPr lang="en-US">
                <a:solidFill>
                  <a:srgbClr val="4E4E4E"/>
                </a:solidFill>
              </a:rPr>
              <a:t>Main Panel – Key Fields</a:t>
            </a:r>
            <a:br>
              <a:rPr lang="en-US">
                <a:solidFill>
                  <a:srgbClr val="4E4E4E"/>
                </a:solidFill>
              </a:rPr>
            </a:br>
            <a:endParaRPr/>
          </a:p>
        </p:txBody>
      </p:sp>
      <p:sp>
        <p:nvSpPr>
          <p:cNvPr id="218" name="Google Shape;218;p31"/>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Accounts Receivable</a:t>
            </a:r>
            <a:endParaRPr/>
          </a:p>
        </p:txBody>
      </p:sp>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