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6858000" cx="12192000"/>
  <p:notesSz cx="6858000" cy="9144000"/>
  <p:embeddedFontLst>
    <p:embeddedFont>
      <p:font typeface="Century Gothic"/>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Gothic-italic.fntdata"/><Relationship Id="rId21" Type="http://schemas.openxmlformats.org/officeDocument/2006/relationships/font" Target="fonts/CenturyGothic-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CenturyGothic-bold.fntdata"/><Relationship Id="rId18" Type="http://schemas.openxmlformats.org/officeDocument/2006/relationships/font" Target="fonts/CenturyGothic-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The process flow for posting transactions from other modules is as follows:</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Review unposted transactions in Unposted Transactions.</a:t>
            </a:r>
            <a:endParaRPr>
              <a:latin typeface="Century Gothic"/>
              <a:ea typeface="Century Gothic"/>
              <a:cs typeface="Century Gothic"/>
              <a:sym typeface="Century Gothic"/>
            </a:endParaRPr>
          </a:p>
          <a:p>
            <a:pPr indent="0" lvl="0" marL="0" rtl="0" algn="l">
              <a:spcBef>
                <a:spcPts val="361"/>
              </a:spcBef>
              <a:spcAft>
                <a:spcPts val="0"/>
              </a:spcAft>
              <a:buNone/>
            </a:pPr>
            <a:r>
              <a:rPr b="1" i="1" lang="en-US"/>
              <a:t>Note </a:t>
            </a:r>
            <a:r>
              <a:rPr lang="en-US"/>
              <a:t>Unposted Transaction Inquiry and Unposted Transaction Register are not available in Web UI.</a:t>
            </a:r>
            <a:endParaRPr/>
          </a:p>
          <a:p>
            <a:pPr indent="0" lvl="0" marL="0" rtl="0" algn="l">
              <a:spcBef>
                <a:spcPts val="361"/>
              </a:spcBef>
              <a:spcAft>
                <a:spcPts val="0"/>
              </a:spcAft>
              <a:buNone/>
            </a:pPr>
            <a:r>
              <a:rPr lang="en-US">
                <a:latin typeface="Century Gothic"/>
                <a:ea typeface="Century Gothic"/>
                <a:cs typeface="Century Gothic"/>
                <a:sym typeface="Century Gothic"/>
              </a:rPr>
              <a:t>Post operational transactions to the GL using Operational Transaction Post.</a:t>
            </a:r>
            <a:endParaRPr/>
          </a:p>
          <a:p>
            <a:pPr indent="0" lvl="0" marL="0" rtl="0" algn="l">
              <a:spcBef>
                <a:spcPts val="361"/>
              </a:spcBef>
              <a:spcAft>
                <a:spcPts val="0"/>
              </a:spcAft>
              <a:buNone/>
            </a:pPr>
            <a:r>
              <a:rPr lang="en-US">
                <a:latin typeface="Century Gothic"/>
                <a:ea typeface="Century Gothic"/>
                <a:cs typeface="Century Gothic"/>
                <a:sym typeface="Century Gothic"/>
              </a:rPr>
              <a:t>Correct invalid data using Unposted GL Transaction Correction (25.13.16).</a:t>
            </a:r>
            <a:endParaRPr>
              <a:latin typeface="Century Gothic"/>
              <a:ea typeface="Century Gothic"/>
              <a:cs typeface="Century Gothic"/>
              <a:sym typeface="Century Gothic"/>
            </a:endParaRPr>
          </a:p>
          <a:p>
            <a:pPr indent="0" lvl="0" marL="0" rtl="0" algn="l">
              <a:spcBef>
                <a:spcPts val="361"/>
              </a:spcBef>
              <a:spcAft>
                <a:spcPts val="0"/>
              </a:spcAft>
              <a:buNone/>
            </a:pPr>
            <a:r>
              <a:rPr b="1" i="1" lang="en-US"/>
              <a:t>Note </a:t>
            </a:r>
            <a:r>
              <a:rPr lang="en-US"/>
              <a:t>This program is not yet available in Web UI</a:t>
            </a:r>
            <a:endParaRPr/>
          </a:p>
          <a:p>
            <a:pPr indent="458937" lvl="0" marL="458937" rtl="0" algn="l">
              <a:spcBef>
                <a:spcPts val="361"/>
              </a:spcBef>
              <a:spcAft>
                <a:spcPts val="0"/>
              </a:spcAft>
              <a:buNone/>
            </a:pPr>
            <a:r>
              <a:rPr lang="en-US">
                <a:latin typeface="Century Gothic"/>
                <a:ea typeface="Century Gothic"/>
                <a:cs typeface="Century Gothic"/>
                <a:sym typeface="Century Gothic"/>
              </a:rPr>
              <a:t>• Update the account, sub-account, cost center, or project.</a:t>
            </a:r>
            <a:endParaRPr/>
          </a:p>
          <a:p>
            <a:pPr indent="0" lvl="0" marL="916137" rtl="0" algn="l">
              <a:spcBef>
                <a:spcPts val="361"/>
              </a:spcBef>
              <a:spcAft>
                <a:spcPts val="0"/>
              </a:spcAft>
              <a:buNone/>
            </a:pPr>
            <a:r>
              <a:rPr lang="en-US">
                <a:latin typeface="Century Gothic"/>
                <a:ea typeface="Century Gothic"/>
                <a:cs typeface="Century Gothic"/>
                <a:sym typeface="Century Gothic"/>
              </a:rPr>
              <a:t>• Generate an audit trail for the changes (optional) by selecting the GL Transaction Audit</a:t>
            </a:r>
            <a:r>
              <a:rPr lang="en-US"/>
              <a:t> </a:t>
            </a:r>
            <a:r>
              <a:rPr lang="en-US">
                <a:latin typeface="Century Gothic"/>
                <a:ea typeface="Century Gothic"/>
                <a:cs typeface="Century Gothic"/>
                <a:sym typeface="Century Gothic"/>
              </a:rPr>
              <a:t>Trail field in GL Op Transaction Control.</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76" name="Google Shape;37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1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5" name="Google Shape;395;p1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notes"/>
          <p:cNvSpPr txBox="1"/>
          <p:nvPr>
            <p:ph idx="11" type="ftr"/>
          </p:nvPr>
        </p:nvSpPr>
        <p:spPr>
          <a:xfrm>
            <a:off x="0" y="8685363"/>
            <a:ext cx="2972488" cy="457040"/>
          </a:xfrm>
          <a:prstGeom prst="rect">
            <a:avLst/>
          </a:prstGeom>
          <a:noFill/>
          <a:ln>
            <a:noFill/>
          </a:ln>
        </p:spPr>
        <p:txBody>
          <a:bodyPr anchorCtr="0" anchor="b" bIns="45675" lIns="91400" spcFirstLastPara="1" rIns="91400" wrap="square" tIns="45675">
            <a:noAutofit/>
          </a:bodyPr>
          <a:lstStyle/>
          <a:p>
            <a:pPr indent="0" lvl="0" marL="0" rtl="0" algn="l">
              <a:spcBef>
                <a:spcPts val="0"/>
              </a:spcBef>
              <a:spcAft>
                <a:spcPts val="0"/>
              </a:spcAft>
              <a:buNone/>
            </a:pPr>
            <a:r>
              <a:rPr lang="en-US"/>
              <a:t>2.1.1_posting je</a:t>
            </a:r>
            <a:endParaRPr/>
          </a:p>
        </p:txBody>
      </p:sp>
      <p:sp>
        <p:nvSpPr>
          <p:cNvPr id="266" name="Google Shape;266;p2:notes"/>
          <p:cNvSpPr txBox="1"/>
          <p:nvPr>
            <p:ph idx="12" type="sldNum"/>
          </p:nvPr>
        </p:nvSpPr>
        <p:spPr>
          <a:xfrm>
            <a:off x="3883924" y="8685363"/>
            <a:ext cx="2972488" cy="457040"/>
          </a:xfrm>
          <a:prstGeom prst="rect">
            <a:avLst/>
          </a:prstGeom>
          <a:noFill/>
          <a:ln>
            <a:noFill/>
          </a:ln>
        </p:spPr>
        <p:txBody>
          <a:bodyPr anchorCtr="0" anchor="b" bIns="45675" lIns="91400" spcFirstLastPara="1" rIns="91400" wrap="square" tIns="45675">
            <a:noAutofit/>
          </a:bodyPr>
          <a:lstStyle/>
          <a:p>
            <a:pPr indent="0" lvl="0" marL="0" rtl="0" algn="r">
              <a:spcBef>
                <a:spcPts val="0"/>
              </a:spcBef>
              <a:spcAft>
                <a:spcPts val="0"/>
              </a:spcAft>
              <a:buNone/>
            </a:pPr>
            <a:fld id="{00000000-1234-1234-1234-123412341234}" type="slidenum">
              <a:rPr lang="en-US"/>
              <a:t>‹#›</a:t>
            </a:fld>
            <a:endParaRPr/>
          </a:p>
        </p:txBody>
      </p:sp>
      <p:sp>
        <p:nvSpPr>
          <p:cNvPr id="267" name="Google Shape;26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8" name="Google Shape;268;p2: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This section provides a high-level overview of the transaction posting process. It describes how</a:t>
            </a:r>
            <a:r>
              <a:rPr lang="en-US"/>
              <a:t> </a:t>
            </a:r>
            <a:r>
              <a:rPr lang="en-US">
                <a:latin typeface="Century Gothic"/>
                <a:ea typeface="Century Gothic"/>
                <a:cs typeface="Century Gothic"/>
                <a:sym typeface="Century Gothic"/>
              </a:rPr>
              <a:t>financial transactions are created, and which transactions originate from operational activities.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Other financial transactions topics include posting templates, reversing transactions, recurring</a:t>
            </a:r>
            <a:r>
              <a:rPr lang="en-US"/>
              <a:t> </a:t>
            </a:r>
            <a:r>
              <a:rPr lang="en-US">
                <a:latin typeface="Century Gothic"/>
                <a:ea typeface="Century Gothic"/>
                <a:cs typeface="Century Gothic"/>
                <a:sym typeface="Century Gothic"/>
              </a:rPr>
              <a:t>entries, transaction mass layer transfer, open item adjustments, revaluation, and cross-company</a:t>
            </a:r>
            <a:r>
              <a:rPr lang="en-US"/>
              <a:t> </a:t>
            </a:r>
            <a:r>
              <a:rPr lang="en-US">
                <a:latin typeface="Century Gothic"/>
                <a:ea typeface="Century Gothic"/>
                <a:cs typeface="Century Gothic"/>
                <a:sym typeface="Century Gothic"/>
              </a:rPr>
              <a:t>transactions. These topics are described in the presentation “GL Transactions.”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This section concentrates on basic journal entries and posting transactions from other modules.</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Financial transactions are recorded in the Financials module. These transactions can be posted in</a:t>
            </a:r>
            <a:r>
              <a:rPr lang="en-US"/>
              <a:t> </a:t>
            </a:r>
            <a:r>
              <a:rPr lang="en-US">
                <a:latin typeface="Century Gothic"/>
                <a:ea typeface="Century Gothic"/>
                <a:cs typeface="Century Gothic"/>
                <a:sym typeface="Century Gothic"/>
              </a:rPr>
              <a:t>one of the three system-defined accounting layer types. </a:t>
            </a:r>
            <a:endParaRPr/>
          </a:p>
          <a:p>
            <a:pPr indent="0" lvl="0" marL="0" rtl="0" algn="l">
              <a:spcBef>
                <a:spcPts val="361"/>
              </a:spcBef>
              <a:spcAft>
                <a:spcPts val="0"/>
              </a:spcAft>
              <a:buNone/>
            </a:pPr>
            <a:r>
              <a:rPr lang="en-US">
                <a:latin typeface="Century Gothic"/>
                <a:ea typeface="Century Gothic"/>
                <a:cs typeface="Century Gothic"/>
                <a:sym typeface="Century Gothic"/>
              </a:rPr>
              <a:t>This depends on the daybook in which the transaction is posted.</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Most operational GL transactions originate from manufacturing, purchasing, and inventory</a:t>
            </a:r>
            <a:r>
              <a:rPr lang="en-US"/>
              <a:t> </a:t>
            </a:r>
            <a:r>
              <a:rPr lang="en-US">
                <a:latin typeface="Century Gothic"/>
                <a:ea typeface="Century Gothic"/>
                <a:cs typeface="Century Gothic"/>
                <a:sym typeface="Century Gothic"/>
              </a:rPr>
              <a:t>movements, and are created as unposted transactions. These transactions must be posted to the</a:t>
            </a:r>
            <a:r>
              <a:rPr lang="en-US"/>
              <a:t> </a:t>
            </a:r>
            <a:r>
              <a:rPr lang="en-US">
                <a:latin typeface="Century Gothic"/>
                <a:ea typeface="Century Gothic"/>
                <a:cs typeface="Century Gothic"/>
                <a:sym typeface="Century Gothic"/>
              </a:rPr>
              <a:t>primary layer (labelled “official” in the system) to update GL account balances.</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Customer invoices based on sales orders are posted directly to the primary layer of the general ledger.</a:t>
            </a:r>
            <a:endParaRPr/>
          </a:p>
        </p:txBody>
      </p:sp>
      <p:sp>
        <p:nvSpPr>
          <p:cNvPr id="277" name="Google Shape;27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dc7aa2f8b0_0_0:notes"/>
          <p:cNvSpPr txBox="1"/>
          <p:nvPr>
            <p:ph idx="1" type="body"/>
          </p:nvPr>
        </p:nvSpPr>
        <p:spPr>
          <a:xfrm>
            <a:off x="685959" y="4343481"/>
            <a:ext cx="5486100" cy="4115100"/>
          </a:xfrm>
          <a:prstGeom prst="rect">
            <a:avLst/>
          </a:prstGeom>
          <a:noFill/>
          <a:ln>
            <a:noFill/>
          </a:ln>
        </p:spPr>
        <p:txBody>
          <a:bodyPr anchorCtr="0" anchor="t" bIns="45675" lIns="91400" spcFirstLastPara="1" rIns="91400" wrap="square" tIns="45675">
            <a:noAutofit/>
          </a:bodyPr>
          <a:lstStyle/>
          <a:p>
            <a:pPr indent="0" lvl="0" marL="0" rtl="0" algn="l">
              <a:spcBef>
                <a:spcPts val="0"/>
              </a:spcBef>
              <a:spcAft>
                <a:spcPts val="0"/>
              </a:spcAft>
              <a:buClr>
                <a:schemeClr val="dk1"/>
              </a:buClr>
              <a:buFont typeface="Arial"/>
              <a:buNone/>
            </a:pPr>
            <a:r>
              <a:rPr lang="en-US"/>
              <a:t>U</a:t>
            </a:r>
            <a:r>
              <a:rPr lang="en-US"/>
              <a:t>se Journal Entries to make manual postings directly in Financials. The daybook you specify determines the layer in which the transaction is posted.</a:t>
            </a:r>
            <a:endParaRPr/>
          </a:p>
          <a:p>
            <a:pPr indent="0" lvl="0" marL="0" rtl="0" algn="l">
              <a:spcBef>
                <a:spcPts val="361"/>
              </a:spcBef>
              <a:spcAft>
                <a:spcPts val="0"/>
              </a:spcAft>
              <a:buClr>
                <a:schemeClr val="dk1"/>
              </a:buClr>
              <a:buFont typeface="Arial"/>
              <a:buNone/>
            </a:pPr>
            <a:r>
              <a:rPr lang="en-US"/>
              <a:t>When journal entries are posted to the primary or secondary layer, you cannot modify or delete them—you can only reverse the entries. You can modify or delete journal entries in the transient layer, but you cannot reverse them.</a:t>
            </a:r>
            <a:endParaRPr/>
          </a:p>
          <a:p>
            <a:pPr indent="0" lvl="0" marL="0" rtl="0" algn="l">
              <a:spcBef>
                <a:spcPts val="361"/>
              </a:spcBef>
              <a:spcAft>
                <a:spcPts val="0"/>
              </a:spcAft>
              <a:buNone/>
            </a:pPr>
            <a:r>
              <a:rPr lang="en-US"/>
              <a:t>You can use Journal Entries to review any posted transaction. You can apply filters (such as daybook, layer, or posting date) </a:t>
            </a:r>
            <a:r>
              <a:rPr lang="en-US">
                <a:solidFill>
                  <a:srgbClr val="141414"/>
                </a:solidFill>
              </a:rPr>
              <a:t>using the Search box to </a:t>
            </a:r>
            <a:r>
              <a:rPr lang="en-US"/>
              <a:t>help you find what you are looking for. Journal entries that match your search criteria are displayed in the Journal Entries grid.</a:t>
            </a:r>
            <a:endParaRPr/>
          </a:p>
          <a:p>
            <a:pPr indent="0" lvl="0" marL="0" rtl="0" algn="l">
              <a:spcBef>
                <a:spcPts val="361"/>
              </a:spcBef>
              <a:spcAft>
                <a:spcPts val="0"/>
              </a:spcAft>
              <a:buClr>
                <a:schemeClr val="dk1"/>
              </a:buClr>
              <a:buFont typeface="Arial"/>
              <a:buNone/>
            </a:pPr>
            <a:r>
              <a:rPr lang="en-US"/>
              <a:t>If you plan to record the same journal entry on a regular basis, posting templates let you save the posting details for reuse. Templates are usually used with recurring entries, in which the template is posted at recurring intervals according to a predefined schedule. However, you can use templates for any type of repetitive posting.</a:t>
            </a:r>
            <a:endParaRPr/>
          </a:p>
          <a:p>
            <a:pPr indent="0" lvl="0" marL="0" rtl="0" algn="l">
              <a:spcBef>
                <a:spcPts val="361"/>
              </a:spcBef>
              <a:spcAft>
                <a:spcPts val="0"/>
              </a:spcAft>
              <a:buNone/>
            </a:pPr>
            <a:r>
              <a:t/>
            </a:r>
            <a:endParaRPr/>
          </a:p>
          <a:p>
            <a:pPr indent="0" lvl="0" marL="0" rtl="0" algn="l">
              <a:spcBef>
                <a:spcPts val="361"/>
              </a:spcBef>
              <a:spcAft>
                <a:spcPts val="0"/>
              </a:spcAft>
              <a:buNone/>
            </a:pPr>
            <a:r>
              <a:rPr lang="en-US"/>
              <a:t>The Reverse action and Mass Layer Transfer Action are available on the Actions menu.</a:t>
            </a:r>
            <a:endParaRPr/>
          </a:p>
          <a:p>
            <a:pPr indent="0" lvl="0" marL="0" rtl="0" algn="l">
              <a:spcBef>
                <a:spcPts val="361"/>
              </a:spcBef>
              <a:spcAft>
                <a:spcPts val="0"/>
              </a:spcAft>
              <a:buNone/>
            </a:pPr>
            <a:r>
              <a:rPr b="1" i="1" lang="en-US"/>
              <a:t>Note </a:t>
            </a:r>
            <a:r>
              <a:rPr lang="en-US"/>
              <a:t>These actions are covered in “GL Transactions.”</a:t>
            </a:r>
            <a:endParaRPr/>
          </a:p>
          <a:p>
            <a:pPr indent="0" lvl="0" marL="0" rtl="0" algn="l">
              <a:spcBef>
                <a:spcPts val="361"/>
              </a:spcBef>
              <a:spcAft>
                <a:spcPts val="0"/>
              </a:spcAft>
              <a:buNone/>
            </a:pPr>
            <a:r>
              <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16" name="Google Shape;316;gdc7aa2f8b0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5: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Using Journal Entry Excel Integration, you can export data into Excel spreadsheets for analysis or</a:t>
            </a:r>
            <a:r>
              <a:rPr lang="en-US"/>
              <a:t> </a:t>
            </a:r>
            <a:r>
              <a:rPr lang="en-US">
                <a:latin typeface="Century Gothic"/>
                <a:ea typeface="Century Gothic"/>
                <a:cs typeface="Century Gothic"/>
                <a:sym typeface="Century Gothic"/>
              </a:rPr>
              <a:t>reporting. You can also create new data within Excel and import it </a:t>
            </a:r>
            <a:r>
              <a:rPr lang="en-US"/>
              <a:t>to the system</a:t>
            </a:r>
            <a:r>
              <a:rPr lang="en-US">
                <a:latin typeface="Century Gothic"/>
                <a:ea typeface="Century Gothic"/>
                <a:cs typeface="Century Gothic"/>
                <a:sym typeface="Century Gothic"/>
              </a:rPr>
              <a:t>, where it</a:t>
            </a:r>
            <a:r>
              <a:rPr lang="en-US"/>
              <a:t> </a:t>
            </a:r>
            <a:r>
              <a:rPr lang="en-US">
                <a:latin typeface="Century Gothic"/>
                <a:ea typeface="Century Gothic"/>
                <a:cs typeface="Century Gothic"/>
                <a:sym typeface="Century Gothic"/>
              </a:rPr>
              <a:t>is validated before being saved.</a:t>
            </a:r>
            <a:endParaRPr>
              <a:latin typeface="Century Gothic"/>
              <a:ea typeface="Century Gothic"/>
              <a:cs typeface="Century Gothic"/>
              <a:sym typeface="Century Gothic"/>
            </a:endParaRPr>
          </a:p>
        </p:txBody>
      </p:sp>
      <p:sp>
        <p:nvSpPr>
          <p:cNvPr id="324" name="Google Shape;324;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f1eb14b33d_0_0:notes"/>
          <p:cNvSpPr txBox="1"/>
          <p:nvPr>
            <p:ph idx="1" type="body"/>
          </p:nvPr>
        </p:nvSpPr>
        <p:spPr>
          <a:xfrm>
            <a:off x="685959" y="4343481"/>
            <a:ext cx="5486100" cy="411510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t>When you create a journal entry, the posting lines are displayed on the Posting Lines panel.</a:t>
            </a:r>
            <a:endParaRPr>
              <a:latin typeface="Century Gothic"/>
              <a:ea typeface="Century Gothic"/>
              <a:cs typeface="Century Gothic"/>
              <a:sym typeface="Century Gothic"/>
            </a:endParaRPr>
          </a:p>
        </p:txBody>
      </p:sp>
      <p:sp>
        <p:nvSpPr>
          <p:cNvPr id="332" name="Google Shape;332;gf1eb14b33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361"/>
              </a:spcBef>
              <a:spcAft>
                <a:spcPts val="0"/>
              </a:spcAft>
              <a:buNone/>
            </a:pPr>
            <a:r>
              <a:rPr lang="en-US">
                <a:latin typeface="Century Gothic"/>
                <a:ea typeface="Century Gothic"/>
                <a:cs typeface="Century Gothic"/>
                <a:sym typeface="Century Gothic"/>
              </a:rPr>
              <a:t>When you select the Replacement field in Journal Entries, the journal entry is a replacement posting for correction</a:t>
            </a:r>
            <a:r>
              <a:rPr lang="en-US"/>
              <a:t> </a:t>
            </a:r>
            <a:r>
              <a:rPr lang="en-US">
                <a:latin typeface="Century Gothic"/>
                <a:ea typeface="Century Gothic"/>
                <a:cs typeface="Century Gothic"/>
                <a:sym typeface="Century Gothic"/>
              </a:rPr>
              <a:t>and triggers a reversal posting and a new, correct posting. </a:t>
            </a:r>
            <a:endParaRPr/>
          </a:p>
          <a:p>
            <a:pPr indent="0" lvl="0" marL="0" rtl="0" algn="l">
              <a:spcBef>
                <a:spcPts val="361"/>
              </a:spcBef>
              <a:spcAft>
                <a:spcPts val="0"/>
              </a:spcAft>
              <a:buNone/>
            </a:pPr>
            <a:r>
              <a:rPr lang="en-US">
                <a:latin typeface="Century Gothic"/>
                <a:ea typeface="Century Gothic"/>
                <a:cs typeface="Century Gothic"/>
                <a:sym typeface="Century Gothic"/>
              </a:rPr>
              <a:t>In this case, the original posting reference is displayed in the appropriate field.</a:t>
            </a:r>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To create a journal entry template, select the Save as Template field and enter a template name. </a:t>
            </a:r>
            <a:endParaRPr/>
          </a:p>
          <a:p>
            <a:pPr indent="0" lvl="0" marL="0" rtl="0" algn="l">
              <a:spcBef>
                <a:spcPts val="361"/>
              </a:spcBef>
              <a:spcAft>
                <a:spcPts val="0"/>
              </a:spcAft>
              <a:buNone/>
            </a:pPr>
            <a:r>
              <a:rPr lang="en-US">
                <a:latin typeface="Century Gothic"/>
                <a:ea typeface="Century Gothic"/>
                <a:cs typeface="Century Gothic"/>
                <a:sym typeface="Century Gothic"/>
              </a:rPr>
              <a:t>To use an existing template, enter the appropriate template code in the Use Template field.</a:t>
            </a:r>
            <a:endParaRPr/>
          </a:p>
          <a:p>
            <a:pPr indent="0" lvl="0" marL="0" rtl="0" algn="l">
              <a:spcBef>
                <a:spcPts val="0"/>
              </a:spcBef>
              <a:spcAft>
                <a:spcPts val="0"/>
              </a:spcAft>
              <a:buNone/>
            </a:pPr>
            <a:r>
              <a:t/>
            </a:r>
            <a:endParaRPr/>
          </a:p>
        </p:txBody>
      </p:sp>
      <p:sp>
        <p:nvSpPr>
          <p:cNvPr id="341" name="Google Shape;34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 name="Google Shape;351;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entury Gothic"/>
                <a:ea typeface="Century Gothic"/>
                <a:cs typeface="Century Gothic"/>
                <a:sym typeface="Century Gothic"/>
              </a:rPr>
              <a:t>In a production system, most GL transactions originate from operational transactions, such as</a:t>
            </a:r>
            <a:r>
              <a:rPr lang="en-US"/>
              <a:t> </a:t>
            </a:r>
            <a:r>
              <a:rPr lang="en-US">
                <a:latin typeface="Century Gothic"/>
                <a:ea typeface="Century Gothic"/>
                <a:cs typeface="Century Gothic"/>
                <a:sym typeface="Century Gothic"/>
              </a:rPr>
              <a:t>manufacturing, purchasing, and inventory movements. </a:t>
            </a:r>
            <a:endParaRPr/>
          </a:p>
          <a:p>
            <a:pPr indent="0" lvl="0" marL="0" rtl="0" algn="l">
              <a:spcBef>
                <a:spcPts val="361"/>
              </a:spcBef>
              <a:spcAft>
                <a:spcPts val="0"/>
              </a:spcAft>
              <a:buNone/>
            </a:pPr>
            <a:r>
              <a:rPr lang="en-US">
                <a:latin typeface="Century Gothic"/>
                <a:ea typeface="Century Gothic"/>
                <a:cs typeface="Century Gothic"/>
                <a:sym typeface="Century Gothic"/>
              </a:rPr>
              <a:t>These operational transactions fall into four areas:</a:t>
            </a:r>
            <a:endParaRPr/>
          </a:p>
          <a:p>
            <a:pPr indent="458937" lvl="0" marL="0" rtl="0" algn="l">
              <a:spcBef>
                <a:spcPts val="361"/>
              </a:spcBef>
              <a:spcAft>
                <a:spcPts val="0"/>
              </a:spcAft>
              <a:buNone/>
            </a:pPr>
            <a:r>
              <a:rPr lang="en-US">
                <a:latin typeface="Century Gothic"/>
                <a:ea typeface="Century Gothic"/>
                <a:cs typeface="Century Gothic"/>
                <a:sym typeface="Century Gothic"/>
              </a:rPr>
              <a:t>• Inventory Control (IC)</a:t>
            </a:r>
            <a:endParaRPr/>
          </a:p>
          <a:p>
            <a:pPr indent="458937" lvl="0" marL="0" rtl="0" algn="l">
              <a:spcBef>
                <a:spcPts val="361"/>
              </a:spcBef>
              <a:spcAft>
                <a:spcPts val="0"/>
              </a:spcAft>
              <a:buNone/>
            </a:pPr>
            <a:r>
              <a:rPr lang="en-US">
                <a:latin typeface="Century Gothic"/>
                <a:ea typeface="Century Gothic"/>
                <a:cs typeface="Century Gothic"/>
                <a:sym typeface="Century Gothic"/>
              </a:rPr>
              <a:t>• Work Order (WO)</a:t>
            </a:r>
            <a:endParaRPr/>
          </a:p>
          <a:p>
            <a:pPr indent="458937" lvl="0" marL="0" rtl="0" algn="l">
              <a:spcBef>
                <a:spcPts val="361"/>
              </a:spcBef>
              <a:spcAft>
                <a:spcPts val="0"/>
              </a:spcAft>
              <a:buNone/>
            </a:pPr>
            <a:r>
              <a:rPr lang="en-US">
                <a:latin typeface="Century Gothic"/>
                <a:ea typeface="Century Gothic"/>
                <a:cs typeface="Century Gothic"/>
                <a:sym typeface="Century Gothic"/>
              </a:rPr>
              <a:t>• Fixed Assets (FA)</a:t>
            </a:r>
            <a:endParaRPr/>
          </a:p>
          <a:p>
            <a:pPr indent="458937" lvl="0" marL="0" rtl="0" algn="l">
              <a:spcBef>
                <a:spcPts val="361"/>
              </a:spcBef>
              <a:spcAft>
                <a:spcPts val="0"/>
              </a:spcAft>
              <a:buNone/>
            </a:pPr>
            <a:r>
              <a:rPr lang="en-US">
                <a:latin typeface="Century Gothic"/>
                <a:ea typeface="Century Gothic"/>
                <a:cs typeface="Century Gothic"/>
                <a:sym typeface="Century Gothic"/>
              </a:rPr>
              <a:t>• A limited number of sales order (SO) transactions</a:t>
            </a:r>
            <a:endParaRPr>
              <a:latin typeface="Century Gothic"/>
              <a:ea typeface="Century Gothic"/>
              <a:cs typeface="Century Gothic"/>
              <a:sym typeface="Century Gothic"/>
            </a:endParaRPr>
          </a:p>
          <a:p>
            <a:pPr indent="0" lvl="0" marL="0" rtl="0" algn="l">
              <a:spcBef>
                <a:spcPts val="361"/>
              </a:spcBef>
              <a:spcAft>
                <a:spcPts val="0"/>
              </a:spcAft>
              <a:buNone/>
            </a:pPr>
            <a:r>
              <a:rPr b="1" i="1" lang="en-US"/>
              <a:t>Important </a:t>
            </a:r>
            <a:r>
              <a:rPr lang="en-US"/>
              <a:t>At this time, invoice posting and printing is available in Web UI</a:t>
            </a:r>
            <a:r>
              <a:rPr lang="en-US"/>
              <a:t> from the Pending Invoices browse and from the Pre-Shippers browse.</a:t>
            </a:r>
            <a:endParaRPr/>
          </a:p>
        </p:txBody>
      </p:sp>
      <p:sp>
        <p:nvSpPr>
          <p:cNvPr id="352" name="Google Shape;35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8:notes"/>
          <p:cNvSpPr txBox="1"/>
          <p:nvPr>
            <p:ph idx="1" type="body"/>
          </p:nvPr>
        </p:nvSpPr>
        <p:spPr>
          <a:xfrm>
            <a:off x="685959" y="4343481"/>
            <a:ext cx="5486083" cy="4114960"/>
          </a:xfrm>
          <a:prstGeom prst="rect">
            <a:avLst/>
          </a:prstGeom>
          <a:noFill/>
          <a:ln>
            <a:noFill/>
          </a:ln>
        </p:spPr>
        <p:txBody>
          <a:bodyPr anchorCtr="0" anchor="t" bIns="45675" lIns="91400" spcFirstLastPara="1" rIns="91400" wrap="square" tIns="45675">
            <a:noAutofit/>
          </a:bodyPr>
          <a:lstStyle/>
          <a:p>
            <a:pPr indent="0" lvl="0" marL="0" rtl="0" algn="l">
              <a:spcBef>
                <a:spcPts val="361"/>
              </a:spcBef>
              <a:spcAft>
                <a:spcPts val="0"/>
              </a:spcAft>
              <a:buNone/>
            </a:pPr>
            <a:r>
              <a:rPr lang="en-US">
                <a:latin typeface="Century Gothic"/>
                <a:ea typeface="Century Gothic"/>
                <a:cs typeface="Century Gothic"/>
                <a:sym typeface="Century Gothic"/>
              </a:rPr>
              <a:t>Before you can post operational transactions, select the Verify GL Accounts field in</a:t>
            </a:r>
            <a:r>
              <a:rPr lang="en-US"/>
              <a:t> </a:t>
            </a:r>
            <a:r>
              <a:rPr lang="en-US">
                <a:latin typeface="Century Gothic"/>
                <a:ea typeface="Century Gothic"/>
                <a:cs typeface="Century Gothic"/>
                <a:sym typeface="Century Gothic"/>
              </a:rPr>
              <a:t>Base Control, </a:t>
            </a:r>
            <a:r>
              <a:rPr lang="en-US"/>
              <a:t>on</a:t>
            </a:r>
            <a:r>
              <a:rPr lang="en-US">
                <a:latin typeface="Century Gothic"/>
                <a:ea typeface="Century Gothic"/>
                <a:cs typeface="Century Gothic"/>
                <a:sym typeface="Century Gothic"/>
              </a:rPr>
              <a:t> the Domain Accounts </a:t>
            </a:r>
            <a:r>
              <a:rPr lang="en-US"/>
              <a:t>panel</a:t>
            </a:r>
            <a:r>
              <a:rPr lang="en-US">
                <a:latin typeface="Century Gothic"/>
                <a:ea typeface="Century Gothic"/>
                <a:cs typeface="Century Gothic"/>
                <a:sym typeface="Century Gothic"/>
              </a:rPr>
              <a:t>. This setting indicates that valid default GL accounts, sub-accounts, and cost centers, if applicable, have been identified at domain level.</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a:p>
            <a:pPr indent="0" lvl="0" marL="0" rtl="0" algn="l">
              <a:spcBef>
                <a:spcPts val="361"/>
              </a:spcBef>
              <a:spcAft>
                <a:spcPts val="0"/>
              </a:spcAft>
              <a:buNone/>
            </a:pPr>
            <a:r>
              <a:rPr lang="en-US">
                <a:latin typeface="Century Gothic"/>
                <a:ea typeface="Century Gothic"/>
                <a:cs typeface="Century Gothic"/>
                <a:sym typeface="Century Gothic"/>
              </a:rPr>
              <a:t>At a minimum, you must specify the system daybook in Default Daybooks.</a:t>
            </a:r>
            <a:r>
              <a:rPr lang="en-US"/>
              <a:t> </a:t>
            </a:r>
            <a:r>
              <a:rPr lang="en-US">
                <a:latin typeface="Century Gothic"/>
                <a:ea typeface="Century Gothic"/>
                <a:cs typeface="Century Gothic"/>
                <a:sym typeface="Century Gothic"/>
              </a:rPr>
              <a:t>You must create the system daybook in Financials with a type of Journal Entries, link it to the</a:t>
            </a:r>
            <a:r>
              <a:rPr lang="en-US"/>
              <a:t> </a:t>
            </a:r>
            <a:r>
              <a:rPr lang="en-US">
                <a:latin typeface="Century Gothic"/>
                <a:ea typeface="Century Gothic"/>
                <a:cs typeface="Century Gothic"/>
                <a:sym typeface="Century Gothic"/>
              </a:rPr>
              <a:t>primary layer, and assign a daybook control type of Operational. A specific system exchange rate type is available for IC and WO transactions. If no exchange rate</a:t>
            </a:r>
            <a:r>
              <a:rPr lang="en-US"/>
              <a:t> </a:t>
            </a:r>
            <a:r>
              <a:rPr lang="en-US">
                <a:latin typeface="Century Gothic"/>
                <a:ea typeface="Century Gothic"/>
                <a:cs typeface="Century Gothic"/>
                <a:sym typeface="Century Gothic"/>
              </a:rPr>
              <a:t>is defined for these, the system defaults to using the accounting exchange rate.</a:t>
            </a:r>
            <a:endParaRPr>
              <a:latin typeface="Century Gothic"/>
              <a:ea typeface="Century Gothic"/>
              <a:cs typeface="Century Gothic"/>
              <a:sym typeface="Century Gothic"/>
            </a:endParaRPr>
          </a:p>
          <a:p>
            <a:pPr indent="0" lvl="0" marL="0" rtl="0" algn="l">
              <a:spcBef>
                <a:spcPts val="361"/>
              </a:spcBef>
              <a:spcAft>
                <a:spcPts val="0"/>
              </a:spcAft>
              <a:buNone/>
            </a:pPr>
            <a:r>
              <a:t/>
            </a:r>
            <a:endParaRPr>
              <a:latin typeface="Century Gothic"/>
              <a:ea typeface="Century Gothic"/>
              <a:cs typeface="Century Gothic"/>
              <a:sym typeface="Century Gothic"/>
            </a:endParaRPr>
          </a:p>
        </p:txBody>
      </p:sp>
      <p:sp>
        <p:nvSpPr>
          <p:cNvPr id="367" name="Google Shape;36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spTree>
      <p:nvGrpSpPr>
        <p:cNvPr id="241" name="Shape 241"/>
        <p:cNvGrpSpPr/>
        <p:nvPr/>
      </p:nvGrpSpPr>
      <p:grpSpPr>
        <a:xfrm>
          <a:off x="0" y="0"/>
          <a:ext cx="0" cy="0"/>
          <a:chOff x="0" y="0"/>
          <a:chExt cx="0" cy="0"/>
        </a:xfrm>
      </p:grpSpPr>
      <p:sp>
        <p:nvSpPr>
          <p:cNvPr id="242" name="Google Shape;242;p31"/>
          <p:cNvSpPr txBox="1"/>
          <p:nvPr>
            <p:ph idx="1" type="body"/>
          </p:nvPr>
        </p:nvSpPr>
        <p:spPr>
          <a:xfrm>
            <a:off x="609600" y="891611"/>
            <a:ext cx="10972800" cy="542452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SzPts val="2800"/>
              <a:buChar char="•"/>
              <a:defRPr sz="2800">
                <a:solidFill>
                  <a:srgbClr val="4E4E4E"/>
                </a:solidFill>
              </a:defRPr>
            </a:lvl1pPr>
            <a:lvl2pPr indent="-381000" lvl="1" marL="914400" algn="l">
              <a:lnSpc>
                <a:spcPct val="100000"/>
              </a:lnSpc>
              <a:spcBef>
                <a:spcPts val="480"/>
              </a:spcBef>
              <a:spcAft>
                <a:spcPts val="0"/>
              </a:spcAft>
              <a:buSzPts val="2400"/>
              <a:buChar char="-"/>
              <a:defRPr sz="2400">
                <a:solidFill>
                  <a:srgbClr val="4E4E4E"/>
                </a:solidFill>
              </a:defRPr>
            </a:lvl2pPr>
            <a:lvl3pPr indent="-355600" lvl="2" marL="1371600" algn="l">
              <a:lnSpc>
                <a:spcPct val="100000"/>
              </a:lnSpc>
              <a:spcBef>
                <a:spcPts val="400"/>
              </a:spcBef>
              <a:spcAft>
                <a:spcPts val="0"/>
              </a:spcAft>
              <a:buSzPts val="2000"/>
              <a:buChar char="•"/>
              <a:defRPr sz="2000">
                <a:solidFill>
                  <a:srgbClr val="4E4E4E"/>
                </a:solidFill>
              </a:defRPr>
            </a:lvl3pPr>
            <a:lvl4pPr indent="-342900" lvl="3" marL="1828800" algn="l">
              <a:lnSpc>
                <a:spcPct val="100000"/>
              </a:lnSpc>
              <a:spcBef>
                <a:spcPts val="360"/>
              </a:spcBef>
              <a:spcAft>
                <a:spcPts val="0"/>
              </a:spcAft>
              <a:buSzPts val="1800"/>
              <a:buChar char="-"/>
              <a:defRPr sz="1800">
                <a:solidFill>
                  <a:srgbClr val="4E4E4E"/>
                </a:solidFill>
              </a:defRPr>
            </a:lvl4pPr>
            <a:lvl5pPr indent="-342900" lvl="4" marL="2286000" algn="l">
              <a:lnSpc>
                <a:spcPct val="100000"/>
              </a:lnSpc>
              <a:spcBef>
                <a:spcPts val="360"/>
              </a:spcBef>
              <a:spcAft>
                <a:spcPts val="0"/>
              </a:spcAft>
              <a:buSzPts val="1800"/>
              <a:buChar char="•"/>
              <a:defRPr sz="1800">
                <a:solidFill>
                  <a:srgbClr val="4E4E4E"/>
                </a:solidFill>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3" name="Google Shape;243;p31"/>
          <p:cNvSpPr txBox="1"/>
          <p:nvPr>
            <p:ph type="title"/>
          </p:nvPr>
        </p:nvSpPr>
        <p:spPr>
          <a:xfrm>
            <a:off x="609600" y="182880"/>
            <a:ext cx="10972800" cy="7087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E4E4E"/>
              </a:buClr>
              <a:buSzPts val="3200"/>
              <a:buFont typeface="Century Gothic"/>
              <a:buNone/>
              <a:defRPr>
                <a:solidFill>
                  <a:srgbClr val="4E4E4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 name="Google Shape;244;p31"/>
          <p:cNvSpPr txBox="1"/>
          <p:nvPr>
            <p:ph idx="11" type="ftr"/>
          </p:nvPr>
        </p:nvSpPr>
        <p:spPr>
          <a:xfrm>
            <a:off x="10972800" y="6638544"/>
            <a:ext cx="1219200" cy="219456"/>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Clr>
                <a:schemeClr val="dk1"/>
              </a:buClr>
              <a:buSzPts val="1400"/>
              <a:buFont typeface="Century Gothic"/>
              <a:buNone/>
              <a:defRPr sz="1800">
                <a:solidFill>
                  <a:schemeClr val="dk1"/>
                </a:solidFill>
                <a:latin typeface="Century Gothic"/>
                <a:ea typeface="Century Gothic"/>
                <a:cs typeface="Century Gothic"/>
                <a:sym typeface="Century Gothic"/>
              </a:defRPr>
            </a:lvl1pPr>
            <a:lvl2pPr lvl="1"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2pPr>
            <a:lvl3pPr lvl="2"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3pPr>
            <a:lvl4pPr lvl="3"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4pPr>
            <a:lvl5pPr lvl="4" marR="0" rtl="0" algn="ctr">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Clr>
                <a:schemeClr val="dk1"/>
              </a:buClr>
              <a:buSzPts val="1400"/>
              <a:buFont typeface="Century Gothic"/>
              <a:buNone/>
              <a:defRPr b="0" i="0" sz="18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51" name="Shape 251"/>
        <p:cNvGrpSpPr/>
        <p:nvPr/>
      </p:nvGrpSpPr>
      <p:grpSpPr>
        <a:xfrm>
          <a:off x="0" y="0"/>
          <a:ext cx="0" cy="0"/>
          <a:chOff x="0" y="0"/>
          <a:chExt cx="0" cy="0"/>
        </a:xfrm>
      </p:grpSpPr>
      <p:sp>
        <p:nvSpPr>
          <p:cNvPr id="252" name="Google Shape;252;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3" name="Google Shape;253;p33"/>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4" name="Google Shape;254;p33"/>
          <p:cNvGrpSpPr/>
          <p:nvPr/>
        </p:nvGrpSpPr>
        <p:grpSpPr>
          <a:xfrm>
            <a:off x="0" y="0"/>
            <a:ext cx="12192000" cy="4125113"/>
            <a:chOff x="0" y="0"/>
            <a:chExt cx="12192000" cy="4125113"/>
          </a:xfrm>
        </p:grpSpPr>
        <p:sp>
          <p:nvSpPr>
            <p:cNvPr id="255" name="Google Shape;255;p33"/>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6" name="Google Shape;256;p33"/>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32"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1.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5" name="Shape 245"/>
        <p:cNvGrpSpPr/>
        <p:nvPr/>
      </p:nvGrpSpPr>
      <p:grpSpPr>
        <a:xfrm>
          <a:off x="0" y="0"/>
          <a:ext cx="0" cy="0"/>
          <a:chOff x="0" y="0"/>
          <a:chExt cx="0" cy="0"/>
        </a:xfrm>
      </p:grpSpPr>
      <p:sp>
        <p:nvSpPr>
          <p:cNvPr id="246" name="Google Shape;246;p32"/>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7" name="Google Shape;247;p32"/>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8" name="Google Shape;248;p3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9" name="Google Shape;249;p32"/>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50" name="Google Shape;250;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8"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solidFill>
                  <a:schemeClr val="dk1"/>
                </a:solidFill>
              </a:rPr>
              <a:t>Transactions Posting Basics</a:t>
            </a:r>
            <a:endParaRPr/>
          </a:p>
        </p:txBody>
      </p:sp>
      <p:sp>
        <p:nvSpPr>
          <p:cNvPr id="262" name="Google Shape;262;p3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63" name="Google Shape;263;p3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Posting Transactions from Other Modules: Process Flow</a:t>
            </a:r>
            <a:endParaRPr/>
          </a:p>
        </p:txBody>
      </p:sp>
      <p:sp>
        <p:nvSpPr>
          <p:cNvPr id="379" name="Google Shape;379;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80" name="Google Shape;380;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381" name="Google Shape;381;p43"/>
          <p:cNvGrpSpPr/>
          <p:nvPr/>
        </p:nvGrpSpPr>
        <p:grpSpPr>
          <a:xfrm>
            <a:off x="1884993" y="1834447"/>
            <a:ext cx="8420100" cy="3365500"/>
            <a:chOff x="1335088" y="2365375"/>
            <a:chExt cx="6315075" cy="3365500"/>
          </a:xfrm>
        </p:grpSpPr>
        <p:sp>
          <p:nvSpPr>
            <p:cNvPr id="382" name="Google Shape;382;p43"/>
            <p:cNvSpPr/>
            <p:nvPr/>
          </p:nvSpPr>
          <p:spPr>
            <a:xfrm>
              <a:off x="4110038" y="3297238"/>
              <a:ext cx="2265362" cy="1947862"/>
            </a:xfrm>
            <a:custGeom>
              <a:rect b="b" l="l" r="r" t="t"/>
              <a:pathLst>
                <a:path extrusionOk="0" h="1227" w="1427">
                  <a:moveTo>
                    <a:pt x="0" y="1227"/>
                  </a:moveTo>
                  <a:lnTo>
                    <a:pt x="291" y="1227"/>
                  </a:lnTo>
                  <a:lnTo>
                    <a:pt x="291" y="0"/>
                  </a:lnTo>
                  <a:lnTo>
                    <a:pt x="1427" y="0"/>
                  </a:lnTo>
                  <a:lnTo>
                    <a:pt x="1427" y="218"/>
                  </a:lnTo>
                </a:path>
              </a:pathLst>
            </a:custGeom>
            <a:noFill/>
            <a:ln cap="flat" cmpd="sng" w="28575">
              <a:solidFill>
                <a:srgbClr val="4F4F4F"/>
              </a:solidFill>
              <a:prstDash val="solid"/>
              <a:round/>
              <a:headEnd len="sm" w="sm" type="none"/>
              <a:tailEnd len="med" w="med" type="stealth"/>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grpSp>
          <p:nvGrpSpPr>
            <p:cNvPr id="383" name="Google Shape;383;p43"/>
            <p:cNvGrpSpPr/>
            <p:nvPr/>
          </p:nvGrpSpPr>
          <p:grpSpPr>
            <a:xfrm>
              <a:off x="1335088" y="3605213"/>
              <a:ext cx="2797175" cy="1243012"/>
              <a:chOff x="647" y="2011"/>
              <a:chExt cx="1762" cy="783"/>
            </a:xfrm>
          </p:grpSpPr>
          <p:sp>
            <p:nvSpPr>
              <p:cNvPr id="384" name="Google Shape;384;p43"/>
              <p:cNvSpPr/>
              <p:nvPr/>
            </p:nvSpPr>
            <p:spPr>
              <a:xfrm>
                <a:off x="647" y="2011"/>
                <a:ext cx="1762" cy="508"/>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Review unposted operational transactions.</a:t>
                </a:r>
                <a:endParaRPr b="0" i="0" sz="1800" u="none" cap="none" strike="noStrike">
                  <a:solidFill>
                    <a:schemeClr val="dk1"/>
                  </a:solidFill>
                  <a:latin typeface="Century Gothic"/>
                  <a:ea typeface="Century Gothic"/>
                  <a:cs typeface="Century Gothic"/>
                  <a:sym typeface="Century Gothic"/>
                </a:endParaRPr>
              </a:p>
            </p:txBody>
          </p:sp>
          <p:cxnSp>
            <p:nvCxnSpPr>
              <p:cNvPr id="385" name="Google Shape;385;p43"/>
              <p:cNvCxnSpPr/>
              <p:nvPr/>
            </p:nvCxnSpPr>
            <p:spPr>
              <a:xfrm>
                <a:off x="1511" y="2540"/>
                <a:ext cx="0" cy="254"/>
              </a:xfrm>
              <a:prstGeom prst="straightConnector1">
                <a:avLst/>
              </a:prstGeom>
              <a:noFill/>
              <a:ln cap="flat" cmpd="sng" w="28575">
                <a:solidFill>
                  <a:srgbClr val="4F4F4F"/>
                </a:solidFill>
                <a:prstDash val="solid"/>
                <a:round/>
                <a:headEnd len="sm" w="sm" type="none"/>
                <a:tailEnd len="med" w="med" type="stealth"/>
              </a:ln>
            </p:spPr>
          </p:cxnSp>
        </p:grpSp>
        <p:sp>
          <p:nvSpPr>
            <p:cNvPr id="386" name="Google Shape;386;p43"/>
            <p:cNvSpPr/>
            <p:nvPr/>
          </p:nvSpPr>
          <p:spPr>
            <a:xfrm>
              <a:off x="1347788" y="4849813"/>
              <a:ext cx="2797175" cy="806450"/>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Post operational transactions.</a:t>
              </a:r>
              <a:endParaRPr b="0" i="0" sz="1800" u="none" cap="none" strike="noStrike">
                <a:solidFill>
                  <a:schemeClr val="dk1"/>
                </a:solidFill>
                <a:latin typeface="Century Gothic"/>
                <a:ea typeface="Century Gothic"/>
                <a:cs typeface="Century Gothic"/>
                <a:sym typeface="Century Gothic"/>
              </a:endParaRPr>
            </a:p>
          </p:txBody>
        </p:sp>
        <p:sp>
          <p:nvSpPr>
            <p:cNvPr id="387" name="Google Shape;387;p43"/>
            <p:cNvSpPr/>
            <p:nvPr/>
          </p:nvSpPr>
          <p:spPr>
            <a:xfrm>
              <a:off x="4789488" y="3667125"/>
              <a:ext cx="2797175" cy="857250"/>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Review and correct invalid account data that caused posting to fail. (opt.)</a:t>
              </a:r>
              <a:endParaRPr b="0" i="0" sz="1800" u="none" cap="none" strike="noStrike">
                <a:solidFill>
                  <a:schemeClr val="dk1"/>
                </a:solidFill>
                <a:latin typeface="Century Gothic"/>
                <a:ea typeface="Century Gothic"/>
                <a:cs typeface="Century Gothic"/>
                <a:sym typeface="Century Gothic"/>
              </a:endParaRPr>
            </a:p>
          </p:txBody>
        </p:sp>
        <p:cxnSp>
          <p:nvCxnSpPr>
            <p:cNvPr id="388" name="Google Shape;388;p43"/>
            <p:cNvCxnSpPr/>
            <p:nvPr/>
          </p:nvCxnSpPr>
          <p:spPr>
            <a:xfrm>
              <a:off x="6361113" y="4521200"/>
              <a:ext cx="0" cy="403225"/>
            </a:xfrm>
            <a:prstGeom prst="straightConnector1">
              <a:avLst/>
            </a:prstGeom>
            <a:noFill/>
            <a:ln cap="flat" cmpd="sng" w="28575">
              <a:solidFill>
                <a:srgbClr val="4F4F4F"/>
              </a:solidFill>
              <a:prstDash val="solid"/>
              <a:round/>
              <a:headEnd len="sm" w="sm" type="none"/>
              <a:tailEnd len="med" w="med" type="stealth"/>
            </a:ln>
          </p:spPr>
        </p:cxnSp>
        <p:sp>
          <p:nvSpPr>
            <p:cNvPr id="389" name="Google Shape;389;p43"/>
            <p:cNvSpPr/>
            <p:nvPr/>
          </p:nvSpPr>
          <p:spPr>
            <a:xfrm>
              <a:off x="4852988" y="4924425"/>
              <a:ext cx="2797175" cy="806450"/>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Repost corrected transactions.</a:t>
              </a:r>
              <a:endParaRPr b="0" i="0" sz="1800" u="none" cap="none" strike="noStrike">
                <a:solidFill>
                  <a:schemeClr val="dk1"/>
                </a:solidFill>
                <a:latin typeface="Century Gothic"/>
                <a:ea typeface="Century Gothic"/>
                <a:cs typeface="Century Gothic"/>
                <a:sym typeface="Century Gothic"/>
              </a:endParaRPr>
            </a:p>
          </p:txBody>
        </p:sp>
        <p:grpSp>
          <p:nvGrpSpPr>
            <p:cNvPr id="390" name="Google Shape;390;p43"/>
            <p:cNvGrpSpPr/>
            <p:nvPr/>
          </p:nvGrpSpPr>
          <p:grpSpPr>
            <a:xfrm>
              <a:off x="1344613" y="2365375"/>
              <a:ext cx="2797175" cy="1243013"/>
              <a:chOff x="647" y="2011"/>
              <a:chExt cx="1762" cy="783"/>
            </a:xfrm>
          </p:grpSpPr>
          <p:sp>
            <p:nvSpPr>
              <p:cNvPr id="391" name="Google Shape;391;p43"/>
              <p:cNvSpPr/>
              <p:nvPr/>
            </p:nvSpPr>
            <p:spPr>
              <a:xfrm>
                <a:off x="647" y="2011"/>
                <a:ext cx="1762" cy="508"/>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107763">
                  <a:srgbClr val="BFBFBF"/>
                </a:outerShdw>
              </a:effectLst>
            </p:spPr>
            <p:txBody>
              <a:bodyPr anchorCtr="0" anchor="ctr" bIns="320025" lIns="182875" spcFirstLastPara="1" rIns="182875" wrap="square" tIns="320025">
                <a:noAutofit/>
              </a:bodyPr>
              <a:lstStyle/>
              <a:p>
                <a:pPr indent="0" lvl="0" marL="0" marR="0" rtl="0" algn="l">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Unposted transactions created during  operations.</a:t>
                </a:r>
                <a:endParaRPr b="0" i="0" sz="1800" u="none" cap="none" strike="noStrike">
                  <a:solidFill>
                    <a:schemeClr val="dk1"/>
                  </a:solidFill>
                  <a:latin typeface="Century Gothic"/>
                  <a:ea typeface="Century Gothic"/>
                  <a:cs typeface="Century Gothic"/>
                  <a:sym typeface="Century Gothic"/>
                </a:endParaRPr>
              </a:p>
            </p:txBody>
          </p:sp>
          <p:cxnSp>
            <p:nvCxnSpPr>
              <p:cNvPr id="392" name="Google Shape;392;p43"/>
              <p:cNvCxnSpPr/>
              <p:nvPr/>
            </p:nvCxnSpPr>
            <p:spPr>
              <a:xfrm>
                <a:off x="1511" y="2540"/>
                <a:ext cx="0" cy="254"/>
              </a:xfrm>
              <a:prstGeom prst="straightConnector1">
                <a:avLst/>
              </a:prstGeom>
              <a:noFill/>
              <a:ln cap="flat" cmpd="sng" w="28575">
                <a:solidFill>
                  <a:srgbClr val="4F4F4F"/>
                </a:solidFill>
                <a:prstDash val="solid"/>
                <a:round/>
                <a:headEnd len="sm" w="sm" type="none"/>
                <a:tailEnd len="med" w="med" type="stealth"/>
              </a:ln>
            </p:spPr>
          </p:cxnSp>
        </p:grpSp>
      </p:grpSp>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Transactions posting flow</a:t>
            </a:r>
            <a:endParaRPr/>
          </a:p>
          <a:p>
            <a:pPr indent="-342900" lvl="0" marL="342900" rtl="0" algn="l">
              <a:lnSpc>
                <a:spcPct val="100000"/>
              </a:lnSpc>
              <a:spcBef>
                <a:spcPts val="1800"/>
              </a:spcBef>
              <a:spcAft>
                <a:spcPts val="0"/>
              </a:spcAft>
              <a:buSzPts val="2800"/>
              <a:buChar char="•"/>
            </a:pPr>
            <a:r>
              <a:rPr lang="en-US"/>
              <a:t>Journal entries</a:t>
            </a:r>
            <a:endParaRPr/>
          </a:p>
          <a:p>
            <a:pPr indent="-285750" lvl="1" marL="742950" rtl="0" algn="l">
              <a:lnSpc>
                <a:spcPct val="100000"/>
              </a:lnSpc>
              <a:spcBef>
                <a:spcPts val="480"/>
              </a:spcBef>
              <a:spcAft>
                <a:spcPts val="0"/>
              </a:spcAft>
              <a:buSzPts val="2400"/>
              <a:buChar char="-"/>
            </a:pPr>
            <a:r>
              <a:rPr lang="en-US"/>
              <a:t>Process flow</a:t>
            </a:r>
            <a:endParaRPr/>
          </a:p>
          <a:p>
            <a:pPr indent="-285750" lvl="1" marL="742950" rtl="0" algn="l">
              <a:lnSpc>
                <a:spcPct val="100000"/>
              </a:lnSpc>
              <a:spcBef>
                <a:spcPts val="480"/>
              </a:spcBef>
              <a:spcAft>
                <a:spcPts val="0"/>
              </a:spcAft>
              <a:buSzPts val="2400"/>
              <a:buChar char="-"/>
            </a:pPr>
            <a:r>
              <a:rPr lang="en-US"/>
              <a:t>Highlights</a:t>
            </a:r>
            <a:endParaRPr/>
          </a:p>
          <a:p>
            <a:pPr indent="-342900" lvl="0" marL="342900" rtl="0" algn="l">
              <a:lnSpc>
                <a:spcPct val="100000"/>
              </a:lnSpc>
              <a:spcBef>
                <a:spcPts val="1800"/>
              </a:spcBef>
              <a:spcAft>
                <a:spcPts val="0"/>
              </a:spcAft>
              <a:buSzPts val="2800"/>
              <a:buChar char="•"/>
            </a:pPr>
            <a:r>
              <a:rPr lang="en-US"/>
              <a:t>Posting transactions from other modules</a:t>
            </a:r>
            <a:endParaRPr/>
          </a:p>
          <a:p>
            <a:pPr indent="-285750" lvl="1" marL="742950" rtl="0" algn="l">
              <a:lnSpc>
                <a:spcPct val="100000"/>
              </a:lnSpc>
              <a:spcBef>
                <a:spcPts val="480"/>
              </a:spcBef>
              <a:spcAft>
                <a:spcPts val="0"/>
              </a:spcAft>
              <a:buSzPts val="2400"/>
              <a:buChar char="-"/>
            </a:pPr>
            <a:r>
              <a:rPr lang="en-US"/>
              <a:t>Setup prerequisites</a:t>
            </a:r>
            <a:endParaRPr/>
          </a:p>
          <a:p>
            <a:pPr indent="-285750" lvl="1" marL="742950" rtl="0" algn="l">
              <a:lnSpc>
                <a:spcPct val="100000"/>
              </a:lnSpc>
              <a:spcBef>
                <a:spcPts val="480"/>
              </a:spcBef>
              <a:spcAft>
                <a:spcPts val="0"/>
              </a:spcAft>
              <a:buSzPts val="2400"/>
              <a:buChar char="-"/>
            </a:pPr>
            <a:r>
              <a:rPr lang="en-US"/>
              <a:t>Process flow</a:t>
            </a:r>
            <a:endParaRPr/>
          </a:p>
          <a:p>
            <a:pPr indent="-109538" lvl="0" marL="287338" rtl="0" algn="l">
              <a:lnSpc>
                <a:spcPct val="100000"/>
              </a:lnSpc>
              <a:spcBef>
                <a:spcPts val="0"/>
              </a:spcBef>
              <a:spcAft>
                <a:spcPts val="0"/>
              </a:spcAft>
              <a:buSzPts val="2800"/>
              <a:buNone/>
            </a:pPr>
            <a:r>
              <a:t/>
            </a:r>
            <a:endParaRPr/>
          </a:p>
        </p:txBody>
      </p:sp>
      <p:sp>
        <p:nvSpPr>
          <p:cNvPr id="271" name="Google Shape;271;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272" name="Google Shape;272;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73" name="Google Shape;273;p35"/>
          <p:cNvSpPr txBox="1"/>
          <p:nvPr>
            <p:ph idx="4294967295" type="sldNum"/>
          </p:nvPr>
        </p:nvSpPr>
        <p:spPr>
          <a:xfrm>
            <a:off x="992505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Transactions Posting Flow</a:t>
            </a:r>
            <a:endParaRPr/>
          </a:p>
        </p:txBody>
      </p:sp>
      <p:sp>
        <p:nvSpPr>
          <p:cNvPr id="280" name="Google Shape;280;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281" name="Google Shape;281;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cxnSp>
        <p:nvCxnSpPr>
          <p:cNvPr id="282" name="Google Shape;282;p36"/>
          <p:cNvCxnSpPr/>
          <p:nvPr/>
        </p:nvCxnSpPr>
        <p:spPr>
          <a:xfrm>
            <a:off x="6772855" y="3534704"/>
            <a:ext cx="457200" cy="0"/>
          </a:xfrm>
          <a:prstGeom prst="straightConnector1">
            <a:avLst/>
          </a:prstGeom>
          <a:noFill/>
          <a:ln cap="flat" cmpd="sng" w="28575">
            <a:solidFill>
              <a:srgbClr val="4F4F4F"/>
            </a:solidFill>
            <a:prstDash val="solid"/>
            <a:round/>
            <a:headEnd len="sm" w="sm" type="none"/>
            <a:tailEnd len="med" w="med" type="stealth"/>
          </a:ln>
        </p:spPr>
      </p:cxnSp>
      <p:cxnSp>
        <p:nvCxnSpPr>
          <p:cNvPr id="283" name="Google Shape;283;p36"/>
          <p:cNvCxnSpPr/>
          <p:nvPr/>
        </p:nvCxnSpPr>
        <p:spPr>
          <a:xfrm>
            <a:off x="7748637" y="2637768"/>
            <a:ext cx="0" cy="619125"/>
          </a:xfrm>
          <a:prstGeom prst="straightConnector1">
            <a:avLst/>
          </a:prstGeom>
          <a:noFill/>
          <a:ln cap="flat" cmpd="sng" w="28575">
            <a:solidFill>
              <a:srgbClr val="4F4F4F"/>
            </a:solidFill>
            <a:prstDash val="solid"/>
            <a:round/>
            <a:headEnd len="sm" w="sm" type="none"/>
            <a:tailEnd len="sm" w="sm" type="none"/>
          </a:ln>
        </p:spPr>
      </p:cxnSp>
      <p:sp>
        <p:nvSpPr>
          <p:cNvPr id="284" name="Google Shape;284;p36"/>
          <p:cNvSpPr/>
          <p:nvPr/>
        </p:nvSpPr>
        <p:spPr>
          <a:xfrm>
            <a:off x="2116188" y="4003018"/>
            <a:ext cx="1316567" cy="701675"/>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Invoice Post</a:t>
            </a:r>
            <a:endParaRPr b="0" i="0" sz="1800" u="none" cap="none" strike="noStrike">
              <a:solidFill>
                <a:schemeClr val="dk1"/>
              </a:solidFill>
              <a:latin typeface="Century Gothic"/>
              <a:ea typeface="Century Gothic"/>
              <a:cs typeface="Century Gothic"/>
              <a:sym typeface="Century Gothic"/>
            </a:endParaRPr>
          </a:p>
        </p:txBody>
      </p:sp>
      <p:sp>
        <p:nvSpPr>
          <p:cNvPr id="285" name="Google Shape;285;p36"/>
          <p:cNvSpPr/>
          <p:nvPr/>
        </p:nvSpPr>
        <p:spPr>
          <a:xfrm>
            <a:off x="2086555" y="2933043"/>
            <a:ext cx="1354667" cy="744537"/>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Financial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Transactions</a:t>
            </a:r>
            <a:endParaRPr b="0" i="0" sz="1800" u="none" cap="none" strike="noStrike">
              <a:solidFill>
                <a:schemeClr val="dk1"/>
              </a:solidFill>
              <a:latin typeface="Century Gothic"/>
              <a:ea typeface="Century Gothic"/>
              <a:cs typeface="Century Gothic"/>
              <a:sym typeface="Century Gothic"/>
            </a:endParaRPr>
          </a:p>
        </p:txBody>
      </p:sp>
      <p:sp>
        <p:nvSpPr>
          <p:cNvPr id="286" name="Google Shape;286;p36"/>
          <p:cNvSpPr/>
          <p:nvPr/>
        </p:nvSpPr>
        <p:spPr>
          <a:xfrm>
            <a:off x="5454172" y="4225267"/>
            <a:ext cx="1386417" cy="742950"/>
          </a:xfrm>
          <a:prstGeom prst="rect">
            <a:avLst/>
          </a:prstGeom>
          <a:solidFill>
            <a:srgbClr val="C0D3CE"/>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Primary Layer</a:t>
            </a:r>
            <a:endParaRPr b="0" i="0" sz="1800" u="none" cap="none" strike="noStrike">
              <a:solidFill>
                <a:schemeClr val="dk1"/>
              </a:solidFill>
              <a:latin typeface="Century Gothic"/>
              <a:ea typeface="Century Gothic"/>
              <a:cs typeface="Century Gothic"/>
              <a:sym typeface="Century Gothic"/>
            </a:endParaRPr>
          </a:p>
        </p:txBody>
      </p:sp>
      <p:sp>
        <p:nvSpPr>
          <p:cNvPr id="287" name="Google Shape;287;p36"/>
          <p:cNvSpPr/>
          <p:nvPr/>
        </p:nvSpPr>
        <p:spPr>
          <a:xfrm>
            <a:off x="5454171" y="3145768"/>
            <a:ext cx="1388533" cy="744537"/>
          </a:xfrm>
          <a:prstGeom prst="rect">
            <a:avLst/>
          </a:prstGeom>
          <a:solidFill>
            <a:srgbClr val="EDD1C5"/>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Transient</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Layer</a:t>
            </a:r>
            <a:endParaRPr b="0" i="0" sz="1800" u="none" cap="none" strike="noStrike">
              <a:solidFill>
                <a:schemeClr val="dk1"/>
              </a:solidFill>
              <a:latin typeface="Century Gothic"/>
              <a:ea typeface="Century Gothic"/>
              <a:cs typeface="Century Gothic"/>
              <a:sym typeface="Century Gothic"/>
            </a:endParaRPr>
          </a:p>
        </p:txBody>
      </p:sp>
      <p:sp>
        <p:nvSpPr>
          <p:cNvPr id="288" name="Google Shape;288;p36"/>
          <p:cNvSpPr/>
          <p:nvPr/>
        </p:nvSpPr>
        <p:spPr>
          <a:xfrm>
            <a:off x="5437238" y="2202793"/>
            <a:ext cx="1386417" cy="744537"/>
          </a:xfrm>
          <a:prstGeom prst="rect">
            <a:avLst/>
          </a:prstGeom>
          <a:solidFill>
            <a:srgbClr val="C0C0C0"/>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Secondary</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Layer</a:t>
            </a:r>
            <a:endParaRPr b="0" i="0" sz="1800" u="none" cap="none" strike="noStrike">
              <a:solidFill>
                <a:schemeClr val="dk1"/>
              </a:solidFill>
              <a:latin typeface="Century Gothic"/>
              <a:ea typeface="Century Gothic"/>
              <a:cs typeface="Century Gothic"/>
              <a:sym typeface="Century Gothic"/>
            </a:endParaRPr>
          </a:p>
        </p:txBody>
      </p:sp>
      <p:sp>
        <p:nvSpPr>
          <p:cNvPr descr="Wide upward diagonal" id="289" name="Google Shape;289;p36"/>
          <p:cNvSpPr/>
          <p:nvPr/>
        </p:nvSpPr>
        <p:spPr>
          <a:xfrm>
            <a:off x="3940755" y="4945992"/>
            <a:ext cx="1278467" cy="685800"/>
          </a:xfrm>
          <a:prstGeom prst="rect">
            <a:avLst/>
          </a:prstGeom>
          <a:solidFill>
            <a:srgbClr val="FFFFFF"/>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Posting</a:t>
            </a:r>
            <a:endParaRPr b="0" i="0" sz="1800" u="none" cap="none" strike="noStrike">
              <a:solidFill>
                <a:schemeClr val="dk1"/>
              </a:solidFill>
              <a:latin typeface="Century Gothic"/>
              <a:ea typeface="Century Gothic"/>
              <a:cs typeface="Century Gothic"/>
              <a:sym typeface="Century Gothic"/>
            </a:endParaRPr>
          </a:p>
        </p:txBody>
      </p:sp>
      <p:sp>
        <p:nvSpPr>
          <p:cNvPr id="290" name="Google Shape;290;p36"/>
          <p:cNvSpPr/>
          <p:nvPr/>
        </p:nvSpPr>
        <p:spPr>
          <a:xfrm>
            <a:off x="2116188" y="4945992"/>
            <a:ext cx="1278467" cy="685800"/>
          </a:xfrm>
          <a:prstGeom prst="rect">
            <a:avLst/>
          </a:prstGeom>
          <a:solidFill>
            <a:srgbClr val="B5C5CF"/>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Unposted </a:t>
            </a:r>
            <a:br>
              <a:rPr b="1" i="0" lang="en-US" sz="1000" u="none" cap="none" strike="noStrike">
                <a:solidFill>
                  <a:schemeClr val="dk1"/>
                </a:solidFill>
                <a:latin typeface="Century Gothic"/>
                <a:ea typeface="Century Gothic"/>
                <a:cs typeface="Century Gothic"/>
                <a:sym typeface="Century Gothic"/>
              </a:rPr>
            </a:br>
            <a:r>
              <a:rPr b="1" i="0" lang="en-US" sz="1000" u="none" cap="none" strike="noStrike">
                <a:solidFill>
                  <a:schemeClr val="dk1"/>
                </a:solidFill>
                <a:latin typeface="Century Gothic"/>
                <a:ea typeface="Century Gothic"/>
                <a:cs typeface="Century Gothic"/>
                <a:sym typeface="Century Gothic"/>
              </a:rPr>
              <a:t>Transactions</a:t>
            </a:r>
            <a:br>
              <a:rPr b="1" i="0" lang="en-US" sz="1000" u="none" cap="none" strike="noStrike">
                <a:solidFill>
                  <a:schemeClr val="dk1"/>
                </a:solidFill>
                <a:latin typeface="Century Gothic"/>
                <a:ea typeface="Century Gothic"/>
                <a:cs typeface="Century Gothic"/>
                <a:sym typeface="Century Gothic"/>
              </a:rPr>
            </a:br>
            <a:r>
              <a:rPr b="1" i="0" lang="en-US" sz="1000" u="none" cap="none" strike="noStrike">
                <a:solidFill>
                  <a:schemeClr val="dk1"/>
                </a:solidFill>
                <a:latin typeface="Century Gothic"/>
                <a:ea typeface="Century Gothic"/>
                <a:cs typeface="Century Gothic"/>
                <a:sym typeface="Century Gothic"/>
              </a:rPr>
              <a:t>Table</a:t>
            </a:r>
            <a:endParaRPr b="0" i="0" sz="1800" u="none" cap="none" strike="noStrike">
              <a:solidFill>
                <a:schemeClr val="dk1"/>
              </a:solidFill>
              <a:latin typeface="Century Gothic"/>
              <a:ea typeface="Century Gothic"/>
              <a:cs typeface="Century Gothic"/>
              <a:sym typeface="Century Gothic"/>
            </a:endParaRPr>
          </a:p>
        </p:txBody>
      </p:sp>
      <p:sp>
        <p:nvSpPr>
          <p:cNvPr id="291" name="Google Shape;291;p36"/>
          <p:cNvSpPr/>
          <p:nvPr/>
        </p:nvSpPr>
        <p:spPr>
          <a:xfrm>
            <a:off x="494821" y="4945992"/>
            <a:ext cx="1278467" cy="685800"/>
          </a:xfrm>
          <a:prstGeom prst="rect">
            <a:avLst/>
          </a:prstGeom>
          <a:solidFill>
            <a:srgbClr val="CFD9DF"/>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br>
              <a:rPr b="1" i="0" lang="en-US" sz="1000" u="none" cap="none" strike="noStrike">
                <a:solidFill>
                  <a:schemeClr val="dk1"/>
                </a:solidFill>
                <a:latin typeface="Century Gothic"/>
                <a:ea typeface="Century Gothic"/>
                <a:cs typeface="Century Gothic"/>
                <a:sym typeface="Century Gothic"/>
              </a:rPr>
            </a:br>
            <a:r>
              <a:rPr b="1" i="0" lang="en-US" sz="1000" u="none" cap="none" strike="noStrike">
                <a:solidFill>
                  <a:schemeClr val="dk1"/>
                </a:solidFill>
                <a:latin typeface="Century Gothic"/>
                <a:ea typeface="Century Gothic"/>
                <a:cs typeface="Century Gothic"/>
                <a:sym typeface="Century Gothic"/>
              </a:rPr>
              <a:t>Unposted </a:t>
            </a:r>
            <a:br>
              <a:rPr b="1" i="0" lang="en-US" sz="1000" u="none" cap="none" strike="noStrike">
                <a:solidFill>
                  <a:schemeClr val="dk1"/>
                </a:solidFill>
                <a:latin typeface="Century Gothic"/>
                <a:ea typeface="Century Gothic"/>
                <a:cs typeface="Century Gothic"/>
                <a:sym typeface="Century Gothic"/>
              </a:rPr>
            </a:br>
            <a:r>
              <a:rPr b="1" i="0" lang="en-US" sz="1000" u="none" cap="none" strike="noStrike">
                <a:solidFill>
                  <a:schemeClr val="dk1"/>
                </a:solidFill>
                <a:latin typeface="Century Gothic"/>
                <a:ea typeface="Century Gothic"/>
                <a:cs typeface="Century Gothic"/>
                <a:sym typeface="Century Gothic"/>
              </a:rPr>
              <a:t>Operational</a:t>
            </a:r>
            <a:br>
              <a:rPr b="1" i="0" lang="en-US" sz="1000" u="none" cap="none" strike="noStrike">
                <a:solidFill>
                  <a:schemeClr val="dk1"/>
                </a:solidFill>
                <a:latin typeface="Century Gothic"/>
                <a:ea typeface="Century Gothic"/>
                <a:cs typeface="Century Gothic"/>
                <a:sym typeface="Century Gothic"/>
              </a:rPr>
            </a:br>
            <a:r>
              <a:rPr b="1" i="0" lang="en-US" sz="1000" u="none" cap="none" strike="noStrike">
                <a:solidFill>
                  <a:schemeClr val="dk1"/>
                </a:solidFill>
                <a:latin typeface="Century Gothic"/>
                <a:ea typeface="Century Gothic"/>
                <a:cs typeface="Century Gothic"/>
                <a:sym typeface="Century Gothic"/>
              </a:rPr>
              <a:t>Transactions</a:t>
            </a:r>
            <a:br>
              <a:rPr b="1" i="0" lang="en-US" sz="1000" u="none" cap="none" strike="noStrike">
                <a:solidFill>
                  <a:schemeClr val="dk1"/>
                </a:solidFill>
                <a:latin typeface="Century Gothic"/>
                <a:ea typeface="Century Gothic"/>
                <a:cs typeface="Century Gothic"/>
                <a:sym typeface="Century Gothic"/>
              </a:rPr>
            </a:br>
            <a:endParaRPr b="1" i="0" sz="1000" u="none" cap="none" strike="noStrike">
              <a:solidFill>
                <a:schemeClr val="dk1"/>
              </a:solidFill>
              <a:latin typeface="Century Gothic"/>
              <a:ea typeface="Century Gothic"/>
              <a:cs typeface="Century Gothic"/>
              <a:sym typeface="Century Gothic"/>
            </a:endParaRPr>
          </a:p>
        </p:txBody>
      </p:sp>
      <p:sp>
        <p:nvSpPr>
          <p:cNvPr id="292" name="Google Shape;292;p36"/>
          <p:cNvSpPr/>
          <p:nvPr/>
        </p:nvSpPr>
        <p:spPr>
          <a:xfrm>
            <a:off x="9399637" y="5031717"/>
            <a:ext cx="1644651" cy="914400"/>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Cum. Account</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Balance Detail</a:t>
            </a:r>
            <a:endParaRPr b="0" i="0" sz="1800" u="none" cap="none" strike="noStrike">
              <a:solidFill>
                <a:schemeClr val="dk1"/>
              </a:solidFill>
              <a:latin typeface="Century Gothic"/>
              <a:ea typeface="Century Gothic"/>
              <a:cs typeface="Century Gothic"/>
              <a:sym typeface="Century Gothic"/>
            </a:endParaRPr>
          </a:p>
        </p:txBody>
      </p:sp>
      <p:sp>
        <p:nvSpPr>
          <p:cNvPr id="293" name="Google Shape;293;p36"/>
          <p:cNvSpPr/>
          <p:nvPr/>
        </p:nvSpPr>
        <p:spPr>
          <a:xfrm>
            <a:off x="9374238" y="3845854"/>
            <a:ext cx="1706033" cy="915988"/>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Financial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Statements and</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 Summary</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Reports</a:t>
            </a:r>
            <a:endParaRPr b="0" i="0" sz="1800" u="none" cap="none" strike="noStrike">
              <a:solidFill>
                <a:schemeClr val="dk1"/>
              </a:solidFill>
              <a:latin typeface="Century Gothic"/>
              <a:ea typeface="Century Gothic"/>
              <a:cs typeface="Century Gothic"/>
              <a:sym typeface="Century Gothic"/>
            </a:endParaRPr>
          </a:p>
        </p:txBody>
      </p:sp>
      <p:sp>
        <p:nvSpPr>
          <p:cNvPr id="294" name="Google Shape;294;p36"/>
          <p:cNvSpPr/>
          <p:nvPr/>
        </p:nvSpPr>
        <p:spPr>
          <a:xfrm>
            <a:off x="9374238" y="1493179"/>
            <a:ext cx="1706033" cy="914400"/>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Posted</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Transactions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Detail</a:t>
            </a:r>
            <a:endParaRPr b="0" i="0" sz="1800" u="none" cap="none" strike="noStrike">
              <a:solidFill>
                <a:schemeClr val="dk1"/>
              </a:solidFill>
              <a:latin typeface="Century Gothic"/>
              <a:ea typeface="Century Gothic"/>
              <a:cs typeface="Century Gothic"/>
              <a:sym typeface="Century Gothic"/>
            </a:endParaRPr>
          </a:p>
        </p:txBody>
      </p:sp>
      <p:sp>
        <p:nvSpPr>
          <p:cNvPr id="295" name="Google Shape;295;p36"/>
          <p:cNvSpPr/>
          <p:nvPr/>
        </p:nvSpPr>
        <p:spPr>
          <a:xfrm>
            <a:off x="9374238" y="2682217"/>
            <a:ext cx="1706033" cy="914400"/>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Detail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0" lang="en-US" sz="1000" u="none" cap="none" strike="noStrike">
                <a:solidFill>
                  <a:schemeClr val="dk1"/>
                </a:solidFill>
                <a:latin typeface="Century Gothic"/>
                <a:ea typeface="Century Gothic"/>
                <a:cs typeface="Century Gothic"/>
                <a:sym typeface="Century Gothic"/>
              </a:rPr>
              <a:t>Reports</a:t>
            </a:r>
            <a:endParaRPr b="0" i="0" sz="1800" u="none" cap="none" strike="noStrike">
              <a:solidFill>
                <a:schemeClr val="dk1"/>
              </a:solidFill>
              <a:latin typeface="Century Gothic"/>
              <a:ea typeface="Century Gothic"/>
              <a:cs typeface="Century Gothic"/>
              <a:sym typeface="Century Gothic"/>
            </a:endParaRPr>
          </a:p>
        </p:txBody>
      </p:sp>
      <p:sp>
        <p:nvSpPr>
          <p:cNvPr id="296" name="Google Shape;296;p36"/>
          <p:cNvSpPr/>
          <p:nvPr/>
        </p:nvSpPr>
        <p:spPr>
          <a:xfrm>
            <a:off x="7194072" y="3155293"/>
            <a:ext cx="1386417" cy="744537"/>
          </a:xfrm>
          <a:prstGeom prst="rect">
            <a:avLst/>
          </a:prstGeom>
          <a:solidFill>
            <a:srgbClr val="FAF6EB"/>
          </a:solidFill>
          <a:ln cap="flat" cmpd="sng" w="28575">
            <a:solidFill>
              <a:srgbClr val="5A87C6"/>
            </a:solidFill>
            <a:prstDash val="solid"/>
            <a:miter lim="800000"/>
            <a:headEnd len="sm" w="sm" type="none"/>
            <a:tailEnd len="sm" w="sm" type="none"/>
          </a:ln>
          <a:effectLst>
            <a:outerShdw rotWithShape="0" algn="ctr" dir="2700000" dist="63500">
              <a:srgbClr val="BFBFBF"/>
            </a:outerShdw>
          </a:effectLst>
        </p:spPr>
        <p:txBody>
          <a:bodyPr anchorCtr="0" anchor="ctr" bIns="41275" lIns="82550" spcFirstLastPara="1" rIns="82550" wrap="square" tIns="41275">
            <a:noAutofit/>
          </a:bodyPr>
          <a:lstStyle/>
          <a:p>
            <a:pPr indent="0" lvl="0" marL="0" marR="0" rtl="0" algn="ctr">
              <a:spcBef>
                <a:spcPts val="0"/>
              </a:spcBef>
              <a:spcAft>
                <a:spcPts val="0"/>
              </a:spcAft>
              <a:buClr>
                <a:schemeClr val="dk1"/>
              </a:buClr>
              <a:buSzPts val="1000"/>
              <a:buFont typeface="Century Gothic"/>
              <a:buNone/>
            </a:pPr>
            <a:r>
              <a:rPr b="1" i="1" lang="en-US" sz="1000" u="none" cap="none" strike="noStrike">
                <a:solidFill>
                  <a:schemeClr val="dk1"/>
                </a:solidFill>
                <a:latin typeface="Century Gothic"/>
                <a:ea typeface="Century Gothic"/>
                <a:cs typeface="Century Gothic"/>
                <a:sym typeface="Century Gothic"/>
              </a:rPr>
              <a:t>Review or </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1" lang="en-US" sz="1000" u="none" cap="none" strike="noStrike">
                <a:solidFill>
                  <a:schemeClr val="dk1"/>
                </a:solidFill>
                <a:latin typeface="Century Gothic"/>
                <a:ea typeface="Century Gothic"/>
                <a:cs typeface="Century Gothic"/>
                <a:sym typeface="Century Gothic"/>
              </a:rPr>
              <a:t>Analyze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1" lang="en-US" sz="1000" u="none" cap="none" strike="noStrike">
                <a:solidFill>
                  <a:schemeClr val="dk1"/>
                </a:solidFill>
                <a:latin typeface="Century Gothic"/>
                <a:ea typeface="Century Gothic"/>
                <a:cs typeface="Century Gothic"/>
                <a:sym typeface="Century Gothic"/>
              </a:rPr>
              <a:t>Transactions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000"/>
              <a:buFont typeface="Century Gothic"/>
              <a:buNone/>
            </a:pPr>
            <a:r>
              <a:rPr b="1" i="1" lang="en-US" sz="1000" u="none" cap="none" strike="noStrike">
                <a:solidFill>
                  <a:schemeClr val="dk1"/>
                </a:solidFill>
                <a:latin typeface="Century Gothic"/>
                <a:ea typeface="Century Gothic"/>
                <a:cs typeface="Century Gothic"/>
                <a:sym typeface="Century Gothic"/>
              </a:rPr>
              <a:t>Detail</a:t>
            </a:r>
            <a:endParaRPr b="0" i="0" sz="1800" u="none" cap="none" strike="noStrike">
              <a:solidFill>
                <a:schemeClr val="dk1"/>
              </a:solidFill>
              <a:latin typeface="Century Gothic"/>
              <a:ea typeface="Century Gothic"/>
              <a:cs typeface="Century Gothic"/>
              <a:sym typeface="Century Gothic"/>
            </a:endParaRPr>
          </a:p>
        </p:txBody>
      </p:sp>
      <p:cxnSp>
        <p:nvCxnSpPr>
          <p:cNvPr id="297" name="Google Shape;297;p36"/>
          <p:cNvCxnSpPr/>
          <p:nvPr/>
        </p:nvCxnSpPr>
        <p:spPr>
          <a:xfrm>
            <a:off x="1781756" y="5328579"/>
            <a:ext cx="334433" cy="0"/>
          </a:xfrm>
          <a:prstGeom prst="straightConnector1">
            <a:avLst/>
          </a:prstGeom>
          <a:noFill/>
          <a:ln cap="flat" cmpd="sng" w="28575">
            <a:solidFill>
              <a:srgbClr val="4F4F4F"/>
            </a:solidFill>
            <a:prstDash val="solid"/>
            <a:round/>
            <a:headEnd len="sm" w="sm" type="none"/>
            <a:tailEnd len="med" w="med" type="stealth"/>
          </a:ln>
        </p:spPr>
      </p:cxnSp>
      <p:cxnSp>
        <p:nvCxnSpPr>
          <p:cNvPr id="298" name="Google Shape;298;p36"/>
          <p:cNvCxnSpPr/>
          <p:nvPr/>
        </p:nvCxnSpPr>
        <p:spPr>
          <a:xfrm>
            <a:off x="3388304" y="5328579"/>
            <a:ext cx="552451" cy="0"/>
          </a:xfrm>
          <a:prstGeom prst="straightConnector1">
            <a:avLst/>
          </a:prstGeom>
          <a:noFill/>
          <a:ln cap="flat" cmpd="sng" w="28575">
            <a:solidFill>
              <a:srgbClr val="4F4F4F"/>
            </a:solidFill>
            <a:prstDash val="solid"/>
            <a:round/>
            <a:headEnd len="sm" w="sm" type="none"/>
            <a:tailEnd len="med" w="med" type="stealth"/>
          </a:ln>
        </p:spPr>
      </p:cxnSp>
      <p:cxnSp>
        <p:nvCxnSpPr>
          <p:cNvPr id="299" name="Google Shape;299;p36"/>
          <p:cNvCxnSpPr/>
          <p:nvPr/>
        </p:nvCxnSpPr>
        <p:spPr>
          <a:xfrm>
            <a:off x="3436988" y="4525304"/>
            <a:ext cx="2032000" cy="0"/>
          </a:xfrm>
          <a:prstGeom prst="straightConnector1">
            <a:avLst/>
          </a:prstGeom>
          <a:noFill/>
          <a:ln cap="flat" cmpd="sng" w="28575">
            <a:solidFill>
              <a:srgbClr val="4F4F4F"/>
            </a:solidFill>
            <a:prstDash val="solid"/>
            <a:round/>
            <a:headEnd len="sm" w="sm" type="none"/>
            <a:tailEnd len="med" w="med" type="stealth"/>
          </a:ln>
        </p:spPr>
      </p:cxnSp>
      <p:cxnSp>
        <p:nvCxnSpPr>
          <p:cNvPr id="300" name="Google Shape;300;p36"/>
          <p:cNvCxnSpPr/>
          <p:nvPr/>
        </p:nvCxnSpPr>
        <p:spPr>
          <a:xfrm>
            <a:off x="5210755" y="5296829"/>
            <a:ext cx="914400" cy="0"/>
          </a:xfrm>
          <a:prstGeom prst="straightConnector1">
            <a:avLst/>
          </a:prstGeom>
          <a:noFill/>
          <a:ln cap="flat" cmpd="sng" w="28575">
            <a:solidFill>
              <a:srgbClr val="4F4F4F"/>
            </a:solidFill>
            <a:prstDash val="solid"/>
            <a:round/>
            <a:headEnd len="sm" w="sm" type="none"/>
            <a:tailEnd len="sm" w="sm" type="none"/>
          </a:ln>
        </p:spPr>
      </p:cxnSp>
      <p:cxnSp>
        <p:nvCxnSpPr>
          <p:cNvPr id="301" name="Google Shape;301;p36"/>
          <p:cNvCxnSpPr/>
          <p:nvPr/>
        </p:nvCxnSpPr>
        <p:spPr>
          <a:xfrm rot="10800000">
            <a:off x="6125155" y="4969805"/>
            <a:ext cx="0" cy="333375"/>
          </a:xfrm>
          <a:prstGeom prst="straightConnector1">
            <a:avLst/>
          </a:prstGeom>
          <a:noFill/>
          <a:ln cap="flat" cmpd="sng" w="28575">
            <a:solidFill>
              <a:srgbClr val="4F4F4F"/>
            </a:solidFill>
            <a:prstDash val="solid"/>
            <a:round/>
            <a:headEnd len="sm" w="sm" type="none"/>
            <a:tailEnd len="med" w="med" type="stealth"/>
          </a:ln>
        </p:spPr>
      </p:cxnSp>
      <p:cxnSp>
        <p:nvCxnSpPr>
          <p:cNvPr id="302" name="Google Shape;302;p36"/>
          <p:cNvCxnSpPr/>
          <p:nvPr/>
        </p:nvCxnSpPr>
        <p:spPr>
          <a:xfrm>
            <a:off x="3432755" y="3401354"/>
            <a:ext cx="2006600" cy="0"/>
          </a:xfrm>
          <a:prstGeom prst="straightConnector1">
            <a:avLst/>
          </a:prstGeom>
          <a:noFill/>
          <a:ln cap="flat" cmpd="sng" w="28575">
            <a:solidFill>
              <a:srgbClr val="4F4F4F"/>
            </a:solidFill>
            <a:prstDash val="solid"/>
            <a:round/>
            <a:headEnd len="sm" w="sm" type="none"/>
            <a:tailEnd len="med" w="med" type="stealth"/>
          </a:ln>
        </p:spPr>
      </p:cxnSp>
      <p:cxnSp>
        <p:nvCxnSpPr>
          <p:cNvPr id="303" name="Google Shape;303;p36"/>
          <p:cNvCxnSpPr/>
          <p:nvPr/>
        </p:nvCxnSpPr>
        <p:spPr>
          <a:xfrm rot="10800000">
            <a:off x="4893255" y="2620304"/>
            <a:ext cx="0" cy="1722438"/>
          </a:xfrm>
          <a:prstGeom prst="straightConnector1">
            <a:avLst/>
          </a:prstGeom>
          <a:noFill/>
          <a:ln cap="flat" cmpd="sng" w="28575">
            <a:solidFill>
              <a:srgbClr val="4F4F4F"/>
            </a:solidFill>
            <a:prstDash val="solid"/>
            <a:round/>
            <a:headEnd len="sm" w="sm" type="none"/>
            <a:tailEnd len="sm" w="sm" type="none"/>
          </a:ln>
        </p:spPr>
      </p:cxnSp>
      <p:cxnSp>
        <p:nvCxnSpPr>
          <p:cNvPr id="304" name="Google Shape;304;p36"/>
          <p:cNvCxnSpPr/>
          <p:nvPr/>
        </p:nvCxnSpPr>
        <p:spPr>
          <a:xfrm>
            <a:off x="4893255" y="4337979"/>
            <a:ext cx="558800" cy="0"/>
          </a:xfrm>
          <a:prstGeom prst="straightConnector1">
            <a:avLst/>
          </a:prstGeom>
          <a:noFill/>
          <a:ln cap="flat" cmpd="sng" w="28575">
            <a:solidFill>
              <a:srgbClr val="4F4F4F"/>
            </a:solidFill>
            <a:prstDash val="solid"/>
            <a:round/>
            <a:headEnd len="sm" w="sm" type="none"/>
            <a:tailEnd len="med" w="med" type="stealth"/>
          </a:ln>
        </p:spPr>
      </p:cxnSp>
      <p:cxnSp>
        <p:nvCxnSpPr>
          <p:cNvPr id="305" name="Google Shape;305;p36"/>
          <p:cNvCxnSpPr/>
          <p:nvPr/>
        </p:nvCxnSpPr>
        <p:spPr>
          <a:xfrm>
            <a:off x="4893255" y="2620304"/>
            <a:ext cx="546100" cy="0"/>
          </a:xfrm>
          <a:prstGeom prst="straightConnector1">
            <a:avLst/>
          </a:prstGeom>
          <a:noFill/>
          <a:ln cap="flat" cmpd="sng" w="28575">
            <a:solidFill>
              <a:srgbClr val="4F4F4F"/>
            </a:solidFill>
            <a:prstDash val="solid"/>
            <a:round/>
            <a:headEnd len="sm" w="sm" type="none"/>
            <a:tailEnd len="med" w="med" type="stealth"/>
          </a:ln>
        </p:spPr>
      </p:cxnSp>
      <p:cxnSp>
        <p:nvCxnSpPr>
          <p:cNvPr id="306" name="Google Shape;306;p36"/>
          <p:cNvCxnSpPr/>
          <p:nvPr/>
        </p:nvCxnSpPr>
        <p:spPr>
          <a:xfrm>
            <a:off x="7757104" y="3901418"/>
            <a:ext cx="0" cy="619125"/>
          </a:xfrm>
          <a:prstGeom prst="straightConnector1">
            <a:avLst/>
          </a:prstGeom>
          <a:noFill/>
          <a:ln cap="flat" cmpd="sng" w="28575">
            <a:solidFill>
              <a:srgbClr val="4F4F4F"/>
            </a:solidFill>
            <a:prstDash val="solid"/>
            <a:round/>
            <a:headEnd len="sm" w="sm" type="none"/>
            <a:tailEnd len="sm" w="sm" type="none"/>
          </a:ln>
        </p:spPr>
      </p:cxnSp>
      <p:cxnSp>
        <p:nvCxnSpPr>
          <p:cNvPr id="307" name="Google Shape;307;p36"/>
          <p:cNvCxnSpPr/>
          <p:nvPr/>
        </p:nvCxnSpPr>
        <p:spPr>
          <a:xfrm rot="10800000">
            <a:off x="7045905" y="4517367"/>
            <a:ext cx="717551" cy="0"/>
          </a:xfrm>
          <a:prstGeom prst="straightConnector1">
            <a:avLst/>
          </a:prstGeom>
          <a:noFill/>
          <a:ln cap="flat" cmpd="sng" w="28575">
            <a:solidFill>
              <a:srgbClr val="4F4F4F"/>
            </a:solidFill>
            <a:prstDash val="solid"/>
            <a:round/>
            <a:headEnd len="sm" w="sm" type="none"/>
            <a:tailEnd len="med" w="med" type="stealth"/>
          </a:ln>
        </p:spPr>
      </p:cxnSp>
      <p:cxnSp>
        <p:nvCxnSpPr>
          <p:cNvPr id="308" name="Google Shape;308;p36"/>
          <p:cNvCxnSpPr/>
          <p:nvPr/>
        </p:nvCxnSpPr>
        <p:spPr>
          <a:xfrm>
            <a:off x="9130821" y="1934504"/>
            <a:ext cx="254000" cy="0"/>
          </a:xfrm>
          <a:prstGeom prst="straightConnector1">
            <a:avLst/>
          </a:prstGeom>
          <a:noFill/>
          <a:ln cap="flat" cmpd="sng" w="28575">
            <a:solidFill>
              <a:srgbClr val="4F4F4F"/>
            </a:solidFill>
            <a:prstDash val="solid"/>
            <a:round/>
            <a:headEnd len="sm" w="sm" type="none"/>
            <a:tailEnd len="med" w="med" type="stealth"/>
          </a:ln>
        </p:spPr>
      </p:cxnSp>
      <p:cxnSp>
        <p:nvCxnSpPr>
          <p:cNvPr id="309" name="Google Shape;309;p36"/>
          <p:cNvCxnSpPr/>
          <p:nvPr/>
        </p:nvCxnSpPr>
        <p:spPr>
          <a:xfrm>
            <a:off x="9141404" y="5509554"/>
            <a:ext cx="273051" cy="0"/>
          </a:xfrm>
          <a:prstGeom prst="straightConnector1">
            <a:avLst/>
          </a:prstGeom>
          <a:noFill/>
          <a:ln cap="flat" cmpd="sng" w="28575">
            <a:solidFill>
              <a:srgbClr val="4F4F4F"/>
            </a:solidFill>
            <a:prstDash val="solid"/>
            <a:round/>
            <a:headEnd len="sm" w="sm" type="none"/>
            <a:tailEnd len="med" w="med" type="stealth"/>
          </a:ln>
        </p:spPr>
      </p:cxnSp>
      <p:cxnSp>
        <p:nvCxnSpPr>
          <p:cNvPr id="310" name="Google Shape;310;p36"/>
          <p:cNvCxnSpPr/>
          <p:nvPr/>
        </p:nvCxnSpPr>
        <p:spPr>
          <a:xfrm rot="10800000">
            <a:off x="7035322" y="2642529"/>
            <a:ext cx="717549" cy="0"/>
          </a:xfrm>
          <a:prstGeom prst="straightConnector1">
            <a:avLst/>
          </a:prstGeom>
          <a:noFill/>
          <a:ln cap="flat" cmpd="sng" w="28575">
            <a:solidFill>
              <a:srgbClr val="4F4F4F"/>
            </a:solidFill>
            <a:prstDash val="solid"/>
            <a:round/>
            <a:headEnd len="sm" w="sm" type="none"/>
            <a:tailEnd len="med" w="med" type="stealth"/>
          </a:ln>
        </p:spPr>
      </p:cxnSp>
      <p:sp>
        <p:nvSpPr>
          <p:cNvPr id="311" name="Google Shape;311;p36"/>
          <p:cNvSpPr/>
          <p:nvPr/>
        </p:nvSpPr>
        <p:spPr>
          <a:xfrm>
            <a:off x="7661855" y="2679042"/>
            <a:ext cx="1140883" cy="2603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100"/>
              <a:buFont typeface="Century Gothic"/>
              <a:buNone/>
            </a:pPr>
            <a:r>
              <a:rPr b="1" i="1" lang="en-US" sz="1100" u="none" cap="none" strike="noStrike">
                <a:solidFill>
                  <a:schemeClr val="dk1"/>
                </a:solidFill>
                <a:latin typeface="Century Gothic"/>
                <a:ea typeface="Century Gothic"/>
                <a:cs typeface="Century Gothic"/>
                <a:sym typeface="Century Gothic"/>
              </a:rPr>
              <a:t>Transfer </a:t>
            </a:r>
            <a:endParaRPr b="0" i="0" sz="1800" u="none" cap="none" strike="noStrike">
              <a:solidFill>
                <a:schemeClr val="dk1"/>
              </a:solidFill>
              <a:latin typeface="Century Gothic"/>
              <a:ea typeface="Century Gothic"/>
              <a:cs typeface="Century Gothic"/>
              <a:sym typeface="Century Gothic"/>
            </a:endParaRPr>
          </a:p>
        </p:txBody>
      </p:sp>
      <p:sp>
        <p:nvSpPr>
          <p:cNvPr id="312" name="Google Shape;312;p36"/>
          <p:cNvSpPr/>
          <p:nvPr/>
        </p:nvSpPr>
        <p:spPr>
          <a:xfrm>
            <a:off x="7687255" y="4058579"/>
            <a:ext cx="1140883" cy="2603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100"/>
              <a:buFont typeface="Century Gothic"/>
              <a:buNone/>
            </a:pPr>
            <a:r>
              <a:rPr b="1" i="1" lang="en-US" sz="1100" u="none" cap="none" strike="noStrike">
                <a:solidFill>
                  <a:schemeClr val="dk1"/>
                </a:solidFill>
                <a:latin typeface="Century Gothic"/>
                <a:ea typeface="Century Gothic"/>
                <a:cs typeface="Century Gothic"/>
                <a:sym typeface="Century Gothic"/>
              </a:rPr>
              <a:t>Transfer </a:t>
            </a:r>
            <a:endParaRPr b="0" i="0" sz="1800" u="none" cap="none" strike="noStrike">
              <a:solidFill>
                <a:schemeClr val="dk1"/>
              </a:solidFill>
              <a:latin typeface="Century Gothic"/>
              <a:ea typeface="Century Gothic"/>
              <a:cs typeface="Century Gothic"/>
              <a:sym typeface="Century Gothic"/>
            </a:endParaRPr>
          </a:p>
        </p:txBody>
      </p:sp>
      <p:cxnSp>
        <p:nvCxnSpPr>
          <p:cNvPr id="313" name="Google Shape;313;p36"/>
          <p:cNvCxnSpPr/>
          <p:nvPr/>
        </p:nvCxnSpPr>
        <p:spPr>
          <a:xfrm flipH="1">
            <a:off x="9137171" y="1929743"/>
            <a:ext cx="2117" cy="3582987"/>
          </a:xfrm>
          <a:prstGeom prst="straightConnector1">
            <a:avLst/>
          </a:prstGeom>
          <a:noFill/>
          <a:ln cap="flat" cmpd="sng" w="28575">
            <a:solidFill>
              <a:srgbClr val="4F4F4F"/>
            </a:solidFill>
            <a:prstDash val="solid"/>
            <a:round/>
            <a:headEnd len="sm" w="sm" type="none"/>
            <a:tailEnd len="sm" w="sm" type="none"/>
          </a:ln>
        </p:spPr>
      </p:cxn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7"/>
          <p:cNvSpPr txBox="1"/>
          <p:nvPr>
            <p:ph idx="1" type="body"/>
          </p:nvPr>
        </p:nvSpPr>
        <p:spPr>
          <a:xfrm>
            <a:off x="419100" y="1562100"/>
            <a:ext cx="11353800" cy="4779600"/>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1800"/>
              </a:spcBef>
              <a:spcAft>
                <a:spcPts val="0"/>
              </a:spcAft>
              <a:buSzPts val="2800"/>
              <a:buChar char="•"/>
            </a:pPr>
            <a:r>
              <a:rPr lang="en-US"/>
              <a:t>Create journal entries in any layer</a:t>
            </a:r>
            <a:endParaRPr/>
          </a:p>
          <a:p>
            <a:pPr indent="-342900" lvl="0" marL="342900" rtl="0" algn="l">
              <a:lnSpc>
                <a:spcPct val="100000"/>
              </a:lnSpc>
              <a:spcBef>
                <a:spcPts val="1800"/>
              </a:spcBef>
              <a:spcAft>
                <a:spcPts val="0"/>
              </a:spcAft>
              <a:buSzPts val="2800"/>
              <a:buChar char="•"/>
            </a:pPr>
            <a:r>
              <a:rPr lang="en-US"/>
              <a:t>Modify or delete entries in transient layer</a:t>
            </a:r>
            <a:endParaRPr/>
          </a:p>
          <a:p>
            <a:pPr indent="-342900" lvl="0" marL="342900" rtl="0" algn="l">
              <a:lnSpc>
                <a:spcPct val="100000"/>
              </a:lnSpc>
              <a:spcBef>
                <a:spcPts val="1800"/>
              </a:spcBef>
              <a:spcAft>
                <a:spcPts val="0"/>
              </a:spcAft>
              <a:buSzPts val="2800"/>
              <a:buChar char="•"/>
            </a:pPr>
            <a:r>
              <a:rPr lang="en-US"/>
              <a:t>Reverse entries in official and management layers</a:t>
            </a:r>
            <a:endParaRPr/>
          </a:p>
          <a:p>
            <a:pPr indent="-342900" lvl="0" marL="342900" rtl="0" algn="l">
              <a:lnSpc>
                <a:spcPct val="100000"/>
              </a:lnSpc>
              <a:spcBef>
                <a:spcPts val="1800"/>
              </a:spcBef>
              <a:spcAft>
                <a:spcPts val="0"/>
              </a:spcAft>
              <a:buSzPts val="2800"/>
              <a:buChar char="•"/>
            </a:pPr>
            <a:r>
              <a:rPr lang="en-US"/>
              <a:t>Create r</a:t>
            </a:r>
            <a:r>
              <a:rPr lang="en-US"/>
              <a:t>eversing journal entries</a:t>
            </a:r>
            <a:endParaRPr/>
          </a:p>
          <a:p>
            <a:pPr indent="-342900" lvl="0" marL="342900" rtl="0" algn="l">
              <a:lnSpc>
                <a:spcPct val="100000"/>
              </a:lnSpc>
              <a:spcBef>
                <a:spcPts val="1800"/>
              </a:spcBef>
              <a:spcAft>
                <a:spcPts val="0"/>
              </a:spcAft>
              <a:buSzPts val="2800"/>
              <a:buChar char="•"/>
            </a:pPr>
            <a:r>
              <a:rPr lang="en-US"/>
              <a:t>Create a journal entry template</a:t>
            </a:r>
            <a:endParaRPr/>
          </a:p>
          <a:p>
            <a:pPr indent="-342900" lvl="0" marL="342900" rtl="0" algn="l">
              <a:lnSpc>
                <a:spcPct val="100000"/>
              </a:lnSpc>
              <a:spcBef>
                <a:spcPts val="1800"/>
              </a:spcBef>
              <a:spcAft>
                <a:spcPts val="0"/>
              </a:spcAft>
              <a:buSzPts val="2800"/>
              <a:buChar char="•"/>
            </a:pPr>
            <a:r>
              <a:rPr lang="en-US"/>
              <a:t>View transactions posted to financial, operations, and external daybooks</a:t>
            </a:r>
            <a:endParaRPr/>
          </a:p>
          <a:p>
            <a:pPr indent="-342900" lvl="0" marL="342900" rtl="0" algn="l">
              <a:lnSpc>
                <a:spcPct val="100000"/>
              </a:lnSpc>
              <a:spcBef>
                <a:spcPts val="1800"/>
              </a:spcBef>
              <a:spcAft>
                <a:spcPts val="0"/>
              </a:spcAft>
              <a:buSzPts val="2800"/>
              <a:buChar char="•"/>
            </a:pPr>
            <a:r>
              <a:rPr lang="en-US"/>
              <a:t>Perform mass layer transfer</a:t>
            </a:r>
            <a:endParaRPr/>
          </a:p>
          <a:p>
            <a:pPr indent="-109537" lvl="0" marL="287337" rtl="0" algn="l">
              <a:lnSpc>
                <a:spcPct val="100000"/>
              </a:lnSpc>
              <a:spcBef>
                <a:spcPts val="0"/>
              </a:spcBef>
              <a:spcAft>
                <a:spcPts val="0"/>
              </a:spcAft>
              <a:buSzPts val="2800"/>
              <a:buNone/>
            </a:pPr>
            <a:r>
              <a:t/>
            </a:r>
            <a:endParaRPr/>
          </a:p>
        </p:txBody>
      </p:sp>
      <p:sp>
        <p:nvSpPr>
          <p:cNvPr id="319" name="Google Shape;319;p37"/>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20" name="Google Shape;320;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Journal Entries Capabilities</a:t>
            </a:r>
            <a:endParaRPr/>
          </a:p>
        </p:txBody>
      </p:sp>
      <p:sp>
        <p:nvSpPr>
          <p:cNvPr id="321" name="Google Shape;321;p37"/>
          <p:cNvSpPr txBox="1"/>
          <p:nvPr>
            <p:ph idx="4294967295" type="sldNum"/>
          </p:nvPr>
        </p:nvSpPr>
        <p:spPr>
          <a:xfrm>
            <a:off x="9906000" y="64998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27" name="Google Shape;327;p38"/>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Journal Entry Excel Integration</a:t>
            </a:r>
            <a:endParaRPr/>
          </a:p>
        </p:txBody>
      </p:sp>
      <p:sp>
        <p:nvSpPr>
          <p:cNvPr id="328" name="Google Shape;328;p38"/>
          <p:cNvSpPr txBox="1"/>
          <p:nvPr>
            <p:ph idx="4294967295" type="sldNum"/>
          </p:nvPr>
        </p:nvSpPr>
        <p:spPr>
          <a:xfrm>
            <a:off x="990600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29" name="Google Shape;329;p38"/>
          <p:cNvPicPr preferRelativeResize="0"/>
          <p:nvPr/>
        </p:nvPicPr>
        <p:blipFill>
          <a:blip r:embed="rId3">
            <a:alphaModFix/>
          </a:blip>
          <a:stretch>
            <a:fillRect/>
          </a:stretch>
        </p:blipFill>
        <p:spPr>
          <a:xfrm>
            <a:off x="321265" y="1226325"/>
            <a:ext cx="10974369" cy="5185350"/>
          </a:xfrm>
          <a:prstGeom prst="rect">
            <a:avLst/>
          </a:prstGeom>
          <a:noFill/>
          <a:ln>
            <a:noFill/>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9"/>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35" name="Google Shape;335;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Journal Entry Posting Lines</a:t>
            </a:r>
            <a:endParaRPr/>
          </a:p>
        </p:txBody>
      </p:sp>
      <p:sp>
        <p:nvSpPr>
          <p:cNvPr id="336" name="Google Shape;336;p39"/>
          <p:cNvSpPr txBox="1"/>
          <p:nvPr>
            <p:ph idx="4294967295" type="sldNum"/>
          </p:nvPr>
        </p:nvSpPr>
        <p:spPr>
          <a:xfrm>
            <a:off x="9906000" y="64998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37" name="Google Shape;337;p39"/>
          <p:cNvPicPr preferRelativeResize="0"/>
          <p:nvPr/>
        </p:nvPicPr>
        <p:blipFill>
          <a:blip r:embed="rId3">
            <a:alphaModFix/>
          </a:blip>
          <a:stretch>
            <a:fillRect/>
          </a:stretch>
        </p:blipFill>
        <p:spPr>
          <a:xfrm>
            <a:off x="152400" y="1290544"/>
            <a:ext cx="11198314" cy="5056917"/>
          </a:xfrm>
          <a:prstGeom prst="rect">
            <a:avLst/>
          </a:prstGeom>
          <a:noFill/>
          <a:ln>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Journal Entries</a:t>
            </a:r>
            <a:endParaRPr/>
          </a:p>
        </p:txBody>
      </p:sp>
      <p:sp>
        <p:nvSpPr>
          <p:cNvPr id="344" name="Google Shape;344;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45" name="Google Shape;345;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46" name="Google Shape;346;p40"/>
          <p:cNvPicPr preferRelativeResize="0"/>
          <p:nvPr/>
        </p:nvPicPr>
        <p:blipFill rotWithShape="1">
          <a:blip r:embed="rId3">
            <a:alphaModFix/>
          </a:blip>
          <a:srcRect b="0" l="0" r="0" t="0"/>
          <a:stretch/>
        </p:blipFill>
        <p:spPr>
          <a:xfrm>
            <a:off x="278884" y="1527439"/>
            <a:ext cx="11634232" cy="3803125"/>
          </a:xfrm>
          <a:prstGeom prst="rect">
            <a:avLst/>
          </a:prstGeom>
          <a:noFill/>
          <a:ln cap="flat" cmpd="sng" w="9525">
            <a:solidFill>
              <a:srgbClr val="1B314F"/>
            </a:solidFill>
            <a:prstDash val="solid"/>
            <a:round/>
            <a:headEnd len="sm" w="sm" type="none"/>
            <a:tailEnd len="sm" w="sm" type="none"/>
          </a:ln>
        </p:spPr>
      </p:pic>
      <p:sp>
        <p:nvSpPr>
          <p:cNvPr id="347" name="Google Shape;347;p40"/>
          <p:cNvSpPr/>
          <p:nvPr/>
        </p:nvSpPr>
        <p:spPr>
          <a:xfrm>
            <a:off x="8355300" y="4676750"/>
            <a:ext cx="936400" cy="219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48" name="Google Shape;348;p40"/>
          <p:cNvSpPr/>
          <p:nvPr/>
        </p:nvSpPr>
        <p:spPr>
          <a:xfrm>
            <a:off x="9071767" y="2678425"/>
            <a:ext cx="936400" cy="2193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Posting Transactions from Operational Modules</a:t>
            </a:r>
            <a:endParaRPr/>
          </a:p>
        </p:txBody>
      </p:sp>
      <p:sp>
        <p:nvSpPr>
          <p:cNvPr id="355" name="Google Shape;355;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56" name="Google Shape;356;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7" name="Google Shape;357;p41"/>
          <p:cNvSpPr/>
          <p:nvPr/>
        </p:nvSpPr>
        <p:spPr>
          <a:xfrm>
            <a:off x="101871" y="1394350"/>
            <a:ext cx="2806800" cy="1263600"/>
          </a:xfrm>
          <a:prstGeom prst="ellipse">
            <a:avLst/>
          </a:prstGeom>
          <a:solidFill>
            <a:srgbClr val="B7CCE4"/>
          </a:solidFill>
          <a:ln cap="flat" cmpd="sng" w="158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Inventory Control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(IC)</a:t>
            </a:r>
            <a:endParaRPr b="0" i="0" sz="1800" u="none" cap="none" strike="noStrike">
              <a:solidFill>
                <a:schemeClr val="dk1"/>
              </a:solidFill>
              <a:latin typeface="Century Gothic"/>
              <a:ea typeface="Century Gothic"/>
              <a:cs typeface="Century Gothic"/>
              <a:sym typeface="Century Gothic"/>
            </a:endParaRPr>
          </a:p>
        </p:txBody>
      </p:sp>
      <p:sp>
        <p:nvSpPr>
          <p:cNvPr id="358" name="Google Shape;358;p41"/>
          <p:cNvSpPr/>
          <p:nvPr/>
        </p:nvSpPr>
        <p:spPr>
          <a:xfrm>
            <a:off x="4636654" y="5218891"/>
            <a:ext cx="2806800" cy="1263600"/>
          </a:xfrm>
          <a:prstGeom prst="ellipse">
            <a:avLst/>
          </a:prstGeom>
          <a:solidFill>
            <a:srgbClr val="B7CCE4"/>
          </a:solidFill>
          <a:ln cap="flat" cmpd="sng" w="158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Sales Orders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(SO - limited)</a:t>
            </a:r>
            <a:endParaRPr b="0" i="0" sz="1800" u="none" cap="none" strike="noStrike">
              <a:solidFill>
                <a:schemeClr val="dk1"/>
              </a:solidFill>
              <a:latin typeface="Century Gothic"/>
              <a:ea typeface="Century Gothic"/>
              <a:cs typeface="Century Gothic"/>
              <a:sym typeface="Century Gothic"/>
            </a:endParaRPr>
          </a:p>
        </p:txBody>
      </p:sp>
      <p:sp>
        <p:nvSpPr>
          <p:cNvPr id="359" name="Google Shape;359;p41"/>
          <p:cNvSpPr/>
          <p:nvPr/>
        </p:nvSpPr>
        <p:spPr>
          <a:xfrm>
            <a:off x="9213745" y="1318141"/>
            <a:ext cx="2806800" cy="1263600"/>
          </a:xfrm>
          <a:prstGeom prst="ellipse">
            <a:avLst/>
          </a:prstGeom>
          <a:solidFill>
            <a:srgbClr val="B7CCE4"/>
          </a:solidFill>
          <a:ln cap="flat" cmpd="sng" w="158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Work Orders</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800"/>
              <a:buFont typeface="Century Gothic"/>
              <a:buNone/>
            </a:pPr>
            <a:r>
              <a:rPr b="0" i="0" lang="en-US" sz="1800" u="none" cap="none" strike="noStrike">
                <a:solidFill>
                  <a:schemeClr val="dk1"/>
                </a:solidFill>
                <a:latin typeface="Century Gothic"/>
                <a:ea typeface="Century Gothic"/>
                <a:cs typeface="Century Gothic"/>
                <a:sym typeface="Century Gothic"/>
              </a:rPr>
              <a:t>(WO)</a:t>
            </a:r>
            <a:endParaRPr b="0" i="0" sz="1800" u="none" cap="none" strike="noStrike">
              <a:solidFill>
                <a:schemeClr val="dk1"/>
              </a:solidFill>
              <a:latin typeface="Century Gothic"/>
              <a:ea typeface="Century Gothic"/>
              <a:cs typeface="Century Gothic"/>
              <a:sym typeface="Century Gothic"/>
            </a:endParaRPr>
          </a:p>
        </p:txBody>
      </p:sp>
      <p:sp>
        <p:nvSpPr>
          <p:cNvPr id="360" name="Google Shape;360;p41"/>
          <p:cNvSpPr/>
          <p:nvPr/>
        </p:nvSpPr>
        <p:spPr>
          <a:xfrm>
            <a:off x="4667920" y="2027529"/>
            <a:ext cx="2806800" cy="1263600"/>
          </a:xfrm>
          <a:prstGeom prst="ellipse">
            <a:avLst/>
          </a:prstGeom>
          <a:solidFill>
            <a:srgbClr val="B7CCE4"/>
          </a:solidFill>
          <a:ln cap="flat" cmpd="sng" w="158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200"/>
              <a:buFont typeface="Century Gothic"/>
              <a:buNone/>
            </a:pPr>
            <a:r>
              <a:rPr b="1" i="0" lang="en-US" sz="2200" u="none" cap="none" strike="noStrike">
                <a:solidFill>
                  <a:schemeClr val="dk1"/>
                </a:solidFill>
                <a:latin typeface="Century Gothic"/>
                <a:ea typeface="Century Gothic"/>
                <a:cs typeface="Century Gothic"/>
                <a:sym typeface="Century Gothic"/>
              </a:rPr>
              <a:t>General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2200"/>
              <a:buFont typeface="Century Gothic"/>
              <a:buNone/>
            </a:pPr>
            <a:r>
              <a:rPr b="1" i="0" lang="en-US" sz="2200" u="none" cap="none" strike="noStrike">
                <a:solidFill>
                  <a:schemeClr val="dk1"/>
                </a:solidFill>
                <a:latin typeface="Century Gothic"/>
                <a:ea typeface="Century Gothic"/>
                <a:cs typeface="Century Gothic"/>
                <a:sym typeface="Century Gothic"/>
              </a:rPr>
              <a:t>Ledger</a:t>
            </a:r>
            <a:endParaRPr b="0" i="0" sz="1800" u="none" cap="none" strike="noStrike">
              <a:solidFill>
                <a:schemeClr val="dk1"/>
              </a:solidFill>
              <a:latin typeface="Century Gothic"/>
              <a:ea typeface="Century Gothic"/>
              <a:cs typeface="Century Gothic"/>
              <a:sym typeface="Century Gothic"/>
            </a:endParaRPr>
          </a:p>
        </p:txBody>
      </p:sp>
      <p:sp>
        <p:nvSpPr>
          <p:cNvPr id="361" name="Google Shape;361;p41"/>
          <p:cNvSpPr/>
          <p:nvPr/>
        </p:nvSpPr>
        <p:spPr>
          <a:xfrm rot="971706">
            <a:off x="3032619" y="2037254"/>
            <a:ext cx="1511331" cy="396883"/>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chemeClr val="hlink"/>
          </a:solidFill>
          <a:ln cap="flat" cmpd="sng" w="9525">
            <a:solidFill>
              <a:srgbClr val="2461AA"/>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62" name="Google Shape;362;p41"/>
          <p:cNvSpPr/>
          <p:nvPr/>
        </p:nvSpPr>
        <p:spPr>
          <a:xfrm rot="-5399631">
            <a:off x="5409038" y="4050766"/>
            <a:ext cx="1511298" cy="396846"/>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chemeClr val="hlink"/>
          </a:solidFill>
          <a:ln cap="flat" cmpd="sng" w="9525">
            <a:solidFill>
              <a:srgbClr val="2461AA"/>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63" name="Google Shape;363;p41"/>
          <p:cNvSpPr/>
          <p:nvPr/>
        </p:nvSpPr>
        <p:spPr>
          <a:xfrm rot="9457586">
            <a:off x="7550500" y="2106298"/>
            <a:ext cx="1511287" cy="396850"/>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chemeClr val="hlink"/>
          </a:solidFill>
          <a:ln cap="flat" cmpd="sng" w="9525">
            <a:solidFill>
              <a:srgbClr val="2461AA"/>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64" name="Google Shape;364;p41"/>
          <p:cNvSpPr/>
          <p:nvPr/>
        </p:nvSpPr>
        <p:spPr>
          <a:xfrm>
            <a:off x="812703" y="5283116"/>
            <a:ext cx="3835500" cy="830400"/>
          </a:xfrm>
          <a:prstGeom prst="rect">
            <a:avLst/>
          </a:prstGeom>
          <a:noFill/>
          <a:ln>
            <a:noFill/>
          </a:ln>
        </p:spPr>
        <p:txBody>
          <a:bodyPr anchorCtr="0" anchor="ctr" bIns="91425" lIns="91425" spcFirstLastPara="1" rIns="91425" wrap="square" tIns="91425">
            <a:noAutofit/>
          </a:bodyPr>
          <a:lstStyle/>
          <a:p>
            <a:pPr indent="0" lvl="1" marL="457200" marR="0" rtl="0" algn="ctr">
              <a:spcBef>
                <a:spcPts val="0"/>
              </a:spcBef>
              <a:spcAft>
                <a:spcPts val="0"/>
              </a:spcAft>
              <a:buClr>
                <a:schemeClr val="dk2"/>
              </a:buClr>
              <a:buSzPts val="1400"/>
              <a:buFont typeface="Century Gothic"/>
              <a:buNone/>
            </a:pPr>
            <a:r>
              <a:rPr b="0" i="0" lang="en-US" sz="1400" u="none" cap="none" strike="noStrike">
                <a:solidFill>
                  <a:schemeClr val="dk2"/>
                </a:solidFill>
                <a:latin typeface="Century Gothic"/>
                <a:ea typeface="Century Gothic"/>
                <a:cs typeface="Century Gothic"/>
                <a:sym typeface="Century Gothic"/>
              </a:rPr>
              <a:t>Invoicing sales order using</a:t>
            </a:r>
            <a:endParaRPr b="0" i="0" sz="1800" u="none" cap="none" strike="noStrike">
              <a:solidFill>
                <a:schemeClr val="dk1"/>
              </a:solidFill>
              <a:latin typeface="Century Gothic"/>
              <a:ea typeface="Century Gothic"/>
              <a:cs typeface="Century Gothic"/>
              <a:sym typeface="Century Gothic"/>
            </a:endParaRPr>
          </a:p>
          <a:p>
            <a:pPr indent="0" lvl="1" marL="457200" marR="0" rtl="0" algn="ctr">
              <a:spcBef>
                <a:spcPts val="280"/>
              </a:spcBef>
              <a:spcAft>
                <a:spcPts val="0"/>
              </a:spcAft>
              <a:buClr>
                <a:srgbClr val="FF0000"/>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Invoice Post and Print </a:t>
            </a:r>
            <a:endParaRPr b="0" i="0" sz="1800" u="none" cap="none" strike="noStrike">
              <a:solidFill>
                <a:schemeClr val="dk1"/>
              </a:solidFill>
              <a:latin typeface="Century Gothic"/>
              <a:ea typeface="Century Gothic"/>
              <a:cs typeface="Century Gothic"/>
              <a:sym typeface="Century Gothic"/>
            </a:endParaRPr>
          </a:p>
          <a:p>
            <a:pPr indent="0" lvl="1" marL="457200" marR="0" rtl="0" algn="ctr">
              <a:spcBef>
                <a:spcPts val="280"/>
              </a:spcBef>
              <a:spcAft>
                <a:spcPts val="0"/>
              </a:spcAft>
              <a:buClr>
                <a:schemeClr val="dk2"/>
              </a:buClr>
              <a:buSzPts val="1400"/>
              <a:buFont typeface="Century Gothic"/>
              <a:buNone/>
            </a:pPr>
            <a:r>
              <a:rPr b="0" i="0" lang="en-US" sz="1400" u="none" cap="none" strike="noStrike">
                <a:solidFill>
                  <a:schemeClr val="dk2"/>
                </a:solidFill>
                <a:latin typeface="Century Gothic"/>
                <a:ea typeface="Century Gothic"/>
                <a:cs typeface="Century Gothic"/>
                <a:sym typeface="Century Gothic"/>
              </a:rPr>
              <a:t>directly updates the GL</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400"/>
              <a:buFont typeface="Century Gothic"/>
              <a:buNone/>
            </a:pPr>
            <a:r>
              <a:t/>
            </a:r>
            <a:endParaRPr b="0" i="0" sz="1400" u="none" cap="none" strike="noStrike">
              <a:solidFill>
                <a:schemeClr val="dk2"/>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Validated GL accounts</a:t>
            </a:r>
            <a:endParaRPr/>
          </a:p>
          <a:p>
            <a:pPr indent="-285750" lvl="1" marL="742950" rtl="0" algn="l">
              <a:lnSpc>
                <a:spcPct val="100000"/>
              </a:lnSpc>
              <a:spcBef>
                <a:spcPts val="480"/>
              </a:spcBef>
              <a:spcAft>
                <a:spcPts val="0"/>
              </a:spcAft>
              <a:buSzPts val="2400"/>
              <a:buChar char="-"/>
            </a:pPr>
            <a:r>
              <a:rPr lang="en-US"/>
              <a:t>Base Control: Verify GL Accounts is selected</a:t>
            </a:r>
            <a:endParaRPr/>
          </a:p>
          <a:p>
            <a:pPr indent="-342900" lvl="0" marL="342900" rtl="0" algn="l">
              <a:lnSpc>
                <a:spcPct val="100000"/>
              </a:lnSpc>
              <a:spcBef>
                <a:spcPts val="1800"/>
              </a:spcBef>
              <a:spcAft>
                <a:spcPts val="0"/>
              </a:spcAft>
              <a:buSzPts val="2800"/>
              <a:buChar char="•"/>
            </a:pPr>
            <a:r>
              <a:rPr lang="en-US"/>
              <a:t>Daybooks</a:t>
            </a:r>
            <a:endParaRPr/>
          </a:p>
          <a:p>
            <a:pPr indent="-285750" lvl="1" marL="742950" rtl="0" algn="l">
              <a:lnSpc>
                <a:spcPct val="100000"/>
              </a:lnSpc>
              <a:spcBef>
                <a:spcPts val="480"/>
              </a:spcBef>
              <a:spcAft>
                <a:spcPts val="0"/>
              </a:spcAft>
              <a:buSzPts val="2400"/>
              <a:buChar char="-"/>
            </a:pPr>
            <a:r>
              <a:rPr lang="en-US"/>
              <a:t>Default Daybooks</a:t>
            </a:r>
            <a:endParaRPr/>
          </a:p>
          <a:p>
            <a:pPr indent="-342900" lvl="0" marL="342900" rtl="0" algn="l">
              <a:lnSpc>
                <a:spcPct val="100000"/>
              </a:lnSpc>
              <a:spcBef>
                <a:spcPts val="1800"/>
              </a:spcBef>
              <a:spcAft>
                <a:spcPts val="0"/>
              </a:spcAft>
              <a:buSzPts val="2800"/>
              <a:buChar char="•"/>
            </a:pPr>
            <a:r>
              <a:rPr lang="en-US"/>
              <a:t>Currency and exchange rate</a:t>
            </a:r>
            <a:endParaRPr/>
          </a:p>
          <a:p>
            <a:pPr indent="-285750" lvl="1" marL="742950" rtl="0" algn="l">
              <a:lnSpc>
                <a:spcPct val="100000"/>
              </a:lnSpc>
              <a:spcBef>
                <a:spcPts val="480"/>
              </a:spcBef>
              <a:spcAft>
                <a:spcPts val="0"/>
              </a:spcAft>
              <a:buSzPts val="2400"/>
              <a:buChar char="-"/>
            </a:pPr>
            <a:r>
              <a:rPr lang="en-US"/>
              <a:t>IC and WO transactions: Inventory Exchange Rate Type</a:t>
            </a:r>
            <a:endParaRPr/>
          </a:p>
          <a:p>
            <a:pPr indent="-109538" lvl="0" marL="287338" rtl="0" algn="l">
              <a:lnSpc>
                <a:spcPct val="100000"/>
              </a:lnSpc>
              <a:spcBef>
                <a:spcPts val="0"/>
              </a:spcBef>
              <a:spcAft>
                <a:spcPts val="0"/>
              </a:spcAft>
              <a:buSzPts val="2800"/>
              <a:buNone/>
            </a:pPr>
            <a:r>
              <a:t/>
            </a:r>
            <a:endParaRPr/>
          </a:p>
        </p:txBody>
      </p:sp>
      <p:sp>
        <p:nvSpPr>
          <p:cNvPr id="370" name="Google Shape;370;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Transactions Posting Basics</a:t>
            </a:r>
            <a:endParaRPr/>
          </a:p>
        </p:txBody>
      </p:sp>
      <p:sp>
        <p:nvSpPr>
          <p:cNvPr id="371" name="Google Shape;371;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4E4E4E"/>
              </a:buClr>
              <a:buSzPts val="2800"/>
              <a:buFont typeface="Century Gothic"/>
              <a:buNone/>
            </a:pPr>
            <a:r>
              <a:rPr lang="en-US" sz="2800"/>
              <a:t>Posting Transactions from Other Modules: Setup Prerequisites</a:t>
            </a:r>
            <a:endParaRPr sz="2800"/>
          </a:p>
        </p:txBody>
      </p:sp>
      <p:sp>
        <p:nvSpPr>
          <p:cNvPr id="372" name="Google Shape;372;p42"/>
          <p:cNvSpPr txBox="1"/>
          <p:nvPr>
            <p:ph idx="4294967295" type="sldNum"/>
          </p:nvPr>
        </p:nvSpPr>
        <p:spPr>
          <a:xfrm>
            <a:off x="993775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