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6858000" cx="12192000"/>
  <p:notesSz cx="6858000" cy="9144000"/>
  <p:embeddedFontLst>
    <p:embeddedFont>
      <p:font typeface="Tahoma"/>
      <p:regular r:id="rId28"/>
      <p:bold r:id="rId29"/>
    </p:embeddedFont>
    <p:embeddedFont>
      <p:font typeface="Century Gothic"/>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Tahoma-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Tahoma-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CenturyGothic-bold.fntdata"/><Relationship Id="rId30" Type="http://schemas.openxmlformats.org/officeDocument/2006/relationships/font" Target="fonts/CenturyGothic-regular.fntdata"/><Relationship Id="rId11" Type="http://schemas.openxmlformats.org/officeDocument/2006/relationships/slide" Target="slides/slide5.xml"/><Relationship Id="rId33" Type="http://schemas.openxmlformats.org/officeDocument/2006/relationships/font" Target="fonts/CenturyGothic-boldItalic.fntdata"/><Relationship Id="rId10" Type="http://schemas.openxmlformats.org/officeDocument/2006/relationships/slide" Target="slides/slide4.xml"/><Relationship Id="rId32" Type="http://schemas.openxmlformats.org/officeDocument/2006/relationships/font" Target="fonts/CenturyGothic-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select one or more lines from the grid and allocate them to a new open item, or you can</a:t>
            </a:r>
            <a:r>
              <a:rPr lang="en-US"/>
              <a:t> </a:t>
            </a:r>
            <a:r>
              <a:rPr lang="en-US">
                <a:latin typeface="Century Gothic"/>
                <a:ea typeface="Century Gothic"/>
                <a:cs typeface="Century Gothic"/>
                <a:sym typeface="Century Gothic"/>
              </a:rPr>
              <a:t>match items by linking them to an existing allocation key. In addition, you can deallocate allocated</a:t>
            </a:r>
            <a:r>
              <a:rPr lang="en-US"/>
              <a:t> </a:t>
            </a:r>
            <a:r>
              <a:rPr lang="en-US">
                <a:latin typeface="Century Gothic"/>
                <a:ea typeface="Century Gothic"/>
                <a:cs typeface="Century Gothic"/>
                <a:sym typeface="Century Gothic"/>
              </a:rPr>
              <a:t>transactions by resetting their statuses to Allocate Later.</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view the outstanding balance of open items by selecting the items in the grid. The BC</a:t>
            </a:r>
            <a:r>
              <a:rPr lang="en-US"/>
              <a:t> </a:t>
            </a:r>
            <a:r>
              <a:rPr lang="en-US">
                <a:latin typeface="Century Gothic"/>
                <a:ea typeface="Century Gothic"/>
                <a:cs typeface="Century Gothic"/>
                <a:sym typeface="Century Gothic"/>
              </a:rPr>
              <a:t>Balance of Selection field</a:t>
            </a:r>
            <a:r>
              <a:rPr lang="en-US"/>
              <a:t> </a:t>
            </a:r>
            <a:r>
              <a:rPr lang="en-US"/>
              <a:t>in the Summary panel</a:t>
            </a:r>
            <a:r>
              <a:rPr b="1" lang="en-US">
                <a:solidFill>
                  <a:srgbClr val="FF0000"/>
                </a:solidFill>
              </a:rPr>
              <a:t> </a:t>
            </a:r>
            <a:r>
              <a:rPr lang="en-US">
                <a:latin typeface="Century Gothic"/>
                <a:ea typeface="Century Gothic"/>
                <a:cs typeface="Century Gothic"/>
                <a:sym typeface="Century Gothic"/>
              </a:rPr>
              <a:t>then displays the balance of the selected</a:t>
            </a:r>
            <a:r>
              <a:rPr lang="en-US"/>
              <a:t> </a:t>
            </a:r>
            <a:r>
              <a:rPr lang="en-US">
                <a:latin typeface="Century Gothic"/>
                <a:ea typeface="Century Gothic"/>
                <a:cs typeface="Century Gothic"/>
                <a:sym typeface="Century Gothic"/>
              </a:rPr>
              <a:t>items, while the New BC Balance of Applied Open Items shows the projected balance of the open</a:t>
            </a:r>
            <a:r>
              <a:rPr lang="en-US"/>
              <a:t> </a:t>
            </a:r>
            <a:r>
              <a:rPr lang="en-US">
                <a:latin typeface="Century Gothic"/>
                <a:ea typeface="Century Gothic"/>
                <a:cs typeface="Century Gothic"/>
                <a:sym typeface="Century Gothic"/>
              </a:rPr>
              <a:t>item key applied to the selected lines. This balance can be different from that shown in the BC</a:t>
            </a:r>
            <a:r>
              <a:rPr lang="en-US"/>
              <a:t> </a:t>
            </a:r>
            <a:r>
              <a:rPr lang="en-US">
                <a:latin typeface="Century Gothic"/>
                <a:ea typeface="Century Gothic"/>
                <a:cs typeface="Century Gothic"/>
                <a:sym typeface="Century Gothic"/>
              </a:rPr>
              <a:t>Balance of Selection field because the open item key can already have a balance from movements</a:t>
            </a:r>
            <a:r>
              <a:rPr lang="en-US"/>
              <a:t> th</a:t>
            </a:r>
            <a:r>
              <a:rPr lang="en-US">
                <a:latin typeface="Century Gothic"/>
                <a:ea typeface="Century Gothic"/>
                <a:cs typeface="Century Gothic"/>
                <a:sym typeface="Century Gothic"/>
              </a:rPr>
              <a:t>at are not in the current selection.</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t>From the </a:t>
            </a:r>
            <a:r>
              <a:rPr lang="en-US"/>
              <a:t>GL Open Item Accounts (browse)</a:t>
            </a:r>
            <a:r>
              <a:rPr b="1" lang="en-US">
                <a:solidFill>
                  <a:srgbClr val="FF0000"/>
                </a:solidFill>
              </a:rPr>
              <a:t> </a:t>
            </a:r>
            <a:r>
              <a:rPr lang="en-US">
                <a:latin typeface="Century Gothic"/>
                <a:ea typeface="Century Gothic"/>
                <a:cs typeface="Century Gothic"/>
                <a:sym typeface="Century Gothic"/>
              </a:rPr>
              <a:t>you can drill-down and view the source transactions. You</a:t>
            </a:r>
            <a:r>
              <a:rPr lang="en-US"/>
              <a:t> </a:t>
            </a:r>
            <a:r>
              <a:rPr lang="en-US">
                <a:latin typeface="Century Gothic"/>
                <a:ea typeface="Century Gothic"/>
                <a:cs typeface="Century Gothic"/>
                <a:sym typeface="Century Gothic"/>
              </a:rPr>
              <a:t>can also view GL open items and their allocation statuses using a report and a number of views.</a:t>
            </a:r>
            <a:endParaRPr>
              <a:latin typeface="Century Gothic"/>
              <a:ea typeface="Century Gothic"/>
              <a:cs typeface="Century Gothic"/>
              <a:sym typeface="Century Gothic"/>
            </a:endParaRPr>
          </a:p>
        </p:txBody>
      </p:sp>
      <p:sp>
        <p:nvSpPr>
          <p:cNvPr id="430" name="Google Shape;43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1" name="Google Shape;441;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US"/>
              <a:t>To reconcile a GL Open Item account, select the account in the GL Open Item Accounts browse, and from the Actions menu, select Reconcile. </a:t>
            </a:r>
            <a:r>
              <a:rPr lang="en-US">
                <a:latin typeface="Century Gothic"/>
                <a:ea typeface="Century Gothic"/>
                <a:cs typeface="Century Gothic"/>
                <a:sym typeface="Century Gothic"/>
              </a:rPr>
              <a:t>In th</a:t>
            </a:r>
            <a:r>
              <a:rPr lang="en-US"/>
              <a:t>e Reconcile window, you can search for the open items, narrowing the results by using the search criteria. In this example, you have searched for open items for GL account 2480. The grid displays the results. The screen shot shows the top of the results grid. The next page displays the rest of the grid.</a:t>
            </a:r>
            <a:endParaRPr/>
          </a:p>
          <a:p>
            <a:pPr indent="0" lvl="0" marL="0" rtl="0" algn="l">
              <a:lnSpc>
                <a:spcPct val="90000"/>
              </a:lnSpc>
              <a:spcBef>
                <a:spcPts val="0"/>
              </a:spcBef>
              <a:spcAft>
                <a:spcPts val="0"/>
              </a:spcAft>
              <a:buClr>
                <a:schemeClr val="dk1"/>
              </a:buClr>
              <a:buSzPts val="1020"/>
              <a:buFont typeface="Century Gothic"/>
              <a:buNone/>
            </a:pPr>
            <a:r>
              <a:rPr lang="en-US">
                <a:latin typeface="Century Gothic"/>
                <a:ea typeface="Century Gothic"/>
                <a:cs typeface="Century Gothic"/>
                <a:sym typeface="Century Gothic"/>
              </a:rPr>
              <a:t>GL open item account </a:t>
            </a:r>
            <a:r>
              <a:rPr lang="en-US"/>
              <a:t>2480</a:t>
            </a:r>
            <a:r>
              <a:rPr lang="en-US">
                <a:latin typeface="Century Gothic"/>
                <a:ea typeface="Century Gothic"/>
                <a:cs typeface="Century Gothic"/>
                <a:sym typeface="Century Gothic"/>
              </a:rPr>
              <a:t> has the following transactions:</a:t>
            </a:r>
            <a:endParaRPr/>
          </a:p>
          <a:p>
            <a:pPr indent="0" lvl="0" marL="0" rtl="0" algn="l">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Arial"/>
              <a:buNone/>
            </a:pPr>
            <a:r>
              <a:rPr b="1" lang="en-US">
                <a:latin typeface="Century Gothic"/>
                <a:ea typeface="Century Gothic"/>
                <a:cs typeface="Century Gothic"/>
                <a:sym typeface="Century Gothic"/>
              </a:rPr>
              <a:t>Line 		Allocation 			Allocation Key 		BC Debit 	BC Credit</a:t>
            </a:r>
            <a:endParaRPr/>
          </a:p>
          <a:p>
            <a:pPr indent="0" lvl="0" marL="0" rtl="0" algn="l">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1 		New Open Item 		K2 				500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2 		Link to Open Item 		K2 						100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3 		</a:t>
            </a:r>
            <a:r>
              <a:rPr lang="en-US"/>
              <a:t>New Open Item 		K3 						800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4		</a:t>
            </a:r>
            <a:r>
              <a:rPr lang="en-US"/>
              <a:t>Link to Open Item 		K3 				50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5		Link to Open Item 		K3 				100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6 		New Open Item 		K1 				1100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7 		Link to Open Item 		K1 						300</a:t>
            </a:r>
            <a:endParaRPr/>
          </a:p>
          <a:p>
            <a:pPr indent="0" lvl="0" marL="0" rtl="0" algn="l">
              <a:lnSpc>
                <a:spcPct val="90000"/>
              </a:lnSpc>
              <a:spcBef>
                <a:spcPts val="0"/>
              </a:spcBef>
              <a:spcAft>
                <a:spcPts val="0"/>
              </a:spcAft>
              <a:buClr>
                <a:schemeClr val="dk1"/>
              </a:buClr>
              <a:buSzPts val="1020"/>
              <a:buFont typeface="Century Gothic"/>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None/>
            </a:pPr>
            <a:r>
              <a:t/>
            </a:r>
            <a:endParaRPr/>
          </a:p>
        </p:txBody>
      </p:sp>
      <p:sp>
        <p:nvSpPr>
          <p:cNvPr id="442" name="Google Shape;44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d9772bd8ce_0_1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1" name="Google Shape;451;gd9772bd8ce_0_13: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020"/>
              <a:buFont typeface="Century Gothic"/>
              <a:buNone/>
            </a:pPr>
            <a:r>
              <a:rPr lang="en-US"/>
              <a:t>Note the four unallocated open items.</a:t>
            </a:r>
            <a:endParaRPr/>
          </a:p>
          <a:p>
            <a:pPr indent="0" lvl="0" marL="0" rtl="0" algn="l">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Arial"/>
              <a:buNone/>
            </a:pPr>
            <a:r>
              <a:rPr b="1" lang="en-US">
                <a:latin typeface="Century Gothic"/>
                <a:ea typeface="Century Gothic"/>
                <a:cs typeface="Century Gothic"/>
                <a:sym typeface="Century Gothic"/>
              </a:rPr>
              <a:t>Line 		Allocation 			Allocation Key 		BC Debit 	BC Credit</a:t>
            </a:r>
            <a:endParaRPr/>
          </a:p>
          <a:p>
            <a:pPr indent="0" lvl="0" marL="0" rtl="0" algn="l">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8 		Allocate Later 		Blank 				300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9 		Allocate Later 		Blank 						200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10 		Allocate Later 		Blank 						100</a:t>
            </a:r>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11 		Allocate Later 		Blank 						400</a:t>
            </a:r>
            <a:endParaRPr/>
          </a:p>
          <a:p>
            <a:pPr indent="0" lvl="0" marL="0" rtl="0" algn="l">
              <a:lnSpc>
                <a:spcPct val="90000"/>
              </a:lnSpc>
              <a:spcBef>
                <a:spcPts val="0"/>
              </a:spcBef>
              <a:spcAft>
                <a:spcPts val="0"/>
              </a:spcAft>
              <a:buClr>
                <a:schemeClr val="dk1"/>
              </a:buClr>
              <a:buSzPts val="1020"/>
              <a:buFont typeface="Century Gothic"/>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None/>
            </a:pPr>
            <a:r>
              <a:t/>
            </a:r>
            <a:endParaRPr/>
          </a:p>
        </p:txBody>
      </p:sp>
      <p:sp>
        <p:nvSpPr>
          <p:cNvPr id="452" name="Google Shape;452;gd9772bd8ce_0_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1" name="Google Shape;461;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The BC Balance field displays the </a:t>
            </a:r>
            <a:r>
              <a:rPr lang="en-US">
                <a:latin typeface="Century Gothic"/>
                <a:ea typeface="Century Gothic"/>
                <a:cs typeface="Century Gothic"/>
                <a:sym typeface="Century Gothic"/>
              </a:rPr>
              <a:t>base currency</a:t>
            </a:r>
            <a:r>
              <a:rPr lang="en-US"/>
              <a:t> </a:t>
            </a:r>
            <a:r>
              <a:rPr lang="en-US">
                <a:latin typeface="Century Gothic"/>
                <a:ea typeface="Century Gothic"/>
                <a:cs typeface="Century Gothic"/>
                <a:sym typeface="Century Gothic"/>
              </a:rPr>
              <a:t>balance for each key. The following table displays the balance of the allocation keys: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b="1" lang="en-US">
                <a:latin typeface="Century Gothic"/>
                <a:ea typeface="Century Gothic"/>
                <a:cs typeface="Century Gothic"/>
                <a:sym typeface="Century Gothic"/>
              </a:rPr>
              <a:t>Allocation Key	 BC Debit 	BC Credit 	BC Balance</a:t>
            </a:r>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K1 		 	 1100 		300	 	800</a:t>
            </a:r>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K2 		 	 500 		100 		400</a:t>
            </a:r>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K3 		 	 150 		800 		-650</a:t>
            </a:r>
            <a:endParaRPr/>
          </a:p>
          <a:p>
            <a:pPr indent="0" lvl="0" marL="0" rtl="0" algn="l">
              <a:spcBef>
                <a:spcPts val="0"/>
              </a:spcBef>
              <a:spcAft>
                <a:spcPts val="0"/>
              </a:spcAft>
              <a:buNone/>
            </a:pPr>
            <a:r>
              <a:t/>
            </a:r>
            <a:endParaRPr/>
          </a:p>
        </p:txBody>
      </p:sp>
      <p:sp>
        <p:nvSpPr>
          <p:cNvPr id="462" name="Google Shape;462;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d9772bd8ce_0_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1" name="Google Shape;471;gd9772bd8ce_0_4: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US"/>
              <a:t>Next, select the four unallocated items and allocate them to K2. When you click Reconcile, the window closes and a Processed OK message appears when the reconciliation is successful.</a:t>
            </a:r>
            <a:endParaRPr/>
          </a:p>
        </p:txBody>
      </p:sp>
      <p:sp>
        <p:nvSpPr>
          <p:cNvPr id="472" name="Google Shape;472;gd9772bd8ce_0_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d9772bd8ce_0_5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2" name="Google Shape;482;gd9772bd8ce_0_50:notes"/>
          <p:cNvSpPr txBox="1"/>
          <p:nvPr>
            <p:ph idx="1" type="body"/>
          </p:nvPr>
        </p:nvSpPr>
        <p:spPr>
          <a:xfrm>
            <a:off x="685800" y="3887785"/>
            <a:ext cx="5486400" cy="4626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US"/>
              <a:t>When you open the Reconcile action again and click Search, the items belonging to K2 have been reconciled. </a:t>
            </a:r>
            <a:r>
              <a:rPr lang="en-US"/>
              <a:t>As a result, allocation key K2 is closed, and only K1 and K3 are still open. </a:t>
            </a:r>
            <a:endParaRPr/>
          </a:p>
        </p:txBody>
      </p:sp>
      <p:sp>
        <p:nvSpPr>
          <p:cNvPr id="483" name="Google Shape;483;gd9772bd8ce_0_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you change a standard GL account to an </a:t>
            </a:r>
            <a:r>
              <a:rPr lang="en-US"/>
              <a:t>o</a:t>
            </a:r>
            <a:r>
              <a:rPr lang="en-US">
                <a:latin typeface="Century Gothic"/>
                <a:ea typeface="Century Gothic"/>
                <a:cs typeface="Century Gothic"/>
                <a:sym typeface="Century Gothic"/>
              </a:rPr>
              <a:t>pen </a:t>
            </a:r>
            <a:r>
              <a:rPr lang="en-US"/>
              <a:t>i</a:t>
            </a:r>
            <a:r>
              <a:rPr lang="en-US">
                <a:latin typeface="Century Gothic"/>
                <a:ea typeface="Century Gothic"/>
                <a:cs typeface="Century Gothic"/>
                <a:sym typeface="Century Gothic"/>
              </a:rPr>
              <a:t>tem GL account and the account already has</a:t>
            </a:r>
            <a:r>
              <a:rPr lang="en-US"/>
              <a:t> </a:t>
            </a:r>
            <a:r>
              <a:rPr lang="en-US">
                <a:latin typeface="Century Gothic"/>
                <a:ea typeface="Century Gothic"/>
                <a:cs typeface="Century Gothic"/>
                <a:sym typeface="Century Gothic"/>
              </a:rPr>
              <a:t>transactions posted to it, you can use the GL Open Item Accounts Initialize action to reconcile the</a:t>
            </a:r>
            <a:r>
              <a:rPr lang="en-US"/>
              <a:t> </a:t>
            </a:r>
            <a:r>
              <a:rPr lang="en-US">
                <a:latin typeface="Century Gothic"/>
                <a:ea typeface="Century Gothic"/>
                <a:cs typeface="Century Gothic"/>
                <a:sym typeface="Century Gothic"/>
              </a:rPr>
              <a:t>transactions automatically. This function accommodates situations where there was prior</a:t>
            </a:r>
            <a:r>
              <a:rPr lang="en-US"/>
              <a:t> </a:t>
            </a:r>
            <a:r>
              <a:rPr lang="en-US">
                <a:latin typeface="Century Gothic"/>
                <a:ea typeface="Century Gothic"/>
                <a:cs typeface="Century Gothic"/>
                <a:sym typeface="Century Gothic"/>
              </a:rPr>
              <a:t>uncertainty over which accounts required the use of GL open items.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convert a standard account to a GL open item account, all existing transactions on the</a:t>
            </a:r>
            <a:r>
              <a:rPr lang="en-US"/>
              <a:t> </a:t>
            </a:r>
            <a:r>
              <a:rPr lang="en-US">
                <a:latin typeface="Century Gothic"/>
                <a:ea typeface="Century Gothic"/>
                <a:cs typeface="Century Gothic"/>
                <a:sym typeface="Century Gothic"/>
              </a:rPr>
              <a:t>account are assigned the default allocation value of Allocate Later. You can assign another value.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b="1" i="1" lang="en-US"/>
              <a:t>Note </a:t>
            </a:r>
            <a:r>
              <a:rPr lang="en-US">
                <a:latin typeface="Century Gothic"/>
                <a:ea typeface="Century Gothic"/>
                <a:cs typeface="Century Gothic"/>
                <a:sym typeface="Century Gothic"/>
              </a:rPr>
              <a:t>If a standard account was created for use in the operational modules and specified in, for example,</a:t>
            </a:r>
            <a:r>
              <a:rPr lang="en-US"/>
              <a:t> </a:t>
            </a:r>
            <a:r>
              <a:rPr lang="en-US">
                <a:latin typeface="Century Gothic"/>
                <a:ea typeface="Century Gothic"/>
                <a:cs typeface="Century Gothic"/>
                <a:sym typeface="Century Gothic"/>
              </a:rPr>
              <a:t>Inventory Account Control, Product Lines, Purchasing Accounts, or Inventory Accounts, the system prevents you from</a:t>
            </a:r>
            <a:r>
              <a:rPr lang="en-US"/>
              <a:t> </a:t>
            </a:r>
            <a:r>
              <a:rPr lang="en-US">
                <a:latin typeface="Century Gothic"/>
                <a:ea typeface="Century Gothic"/>
                <a:cs typeface="Century Gothic"/>
                <a:sym typeface="Century Gothic"/>
              </a:rPr>
              <a:t>changing the standard account to a GL open item account.</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run the Initialize action in GL Open Item Accounts, the system gathers all transactions for the</a:t>
            </a:r>
            <a:r>
              <a:rPr lang="en-US"/>
              <a:t> </a:t>
            </a:r>
            <a:r>
              <a:rPr lang="en-US">
                <a:latin typeface="Century Gothic"/>
                <a:ea typeface="Century Gothic"/>
                <a:cs typeface="Century Gothic"/>
                <a:sym typeface="Century Gothic"/>
              </a:rPr>
              <a:t>specified converted open items account, reconciles any transactions that can be reconciled, and</a:t>
            </a:r>
            <a:r>
              <a:rPr lang="en-US"/>
              <a:t> </a:t>
            </a:r>
            <a:r>
              <a:rPr lang="en-US">
                <a:latin typeface="Century Gothic"/>
                <a:ea typeface="Century Gothic"/>
                <a:cs typeface="Century Gothic"/>
                <a:sym typeface="Century Gothic"/>
              </a:rPr>
              <a:t>creates a closing and an opening transaction for the account. The closing transaction is automatically assigned the allocation key you specify in the Initialize modal dialog.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same key is also assigned to all unallocated transactions on the</a:t>
            </a:r>
            <a:r>
              <a:rPr lang="en-US"/>
              <a:t> </a:t>
            </a:r>
            <a:r>
              <a:rPr lang="en-US">
                <a:latin typeface="Century Gothic"/>
                <a:ea typeface="Century Gothic"/>
                <a:cs typeface="Century Gothic"/>
                <a:sym typeface="Century Gothic"/>
              </a:rPr>
              <a:t>account, linking the historical transactions in one step. This prevents the older unmatched</a:t>
            </a:r>
            <a:r>
              <a:rPr lang="en-US"/>
              <a:t> </a:t>
            </a:r>
            <a:r>
              <a:rPr lang="en-US">
                <a:latin typeface="Century Gothic"/>
                <a:ea typeface="Century Gothic"/>
                <a:cs typeface="Century Gothic"/>
                <a:sym typeface="Century Gothic"/>
              </a:rPr>
              <a:t>transactions on the account from being continuously listed as unallocated using the Reconcile action in GL Open Item</a:t>
            </a:r>
            <a:r>
              <a:rPr lang="en-US"/>
              <a:t> </a:t>
            </a:r>
            <a:r>
              <a:rPr lang="en-US">
                <a:latin typeface="Century Gothic"/>
                <a:ea typeface="Century Gothic"/>
                <a:cs typeface="Century Gothic"/>
                <a:sym typeface="Century Gothic"/>
              </a:rPr>
              <a:t>Accounts or in the GL Open Item report.</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91" name="Google Shape;49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p15: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0" name="Google Shape;500;p1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t/>
            </a:r>
            <a:endParaRPr/>
          </a:p>
        </p:txBody>
      </p:sp>
      <p:sp>
        <p:nvSpPr>
          <p:cNvPr id="510" name="Google Shape;51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GL Open Item </a:t>
            </a:r>
            <a:r>
              <a:rPr lang="en-US"/>
              <a:t>R</a:t>
            </a:r>
            <a:r>
              <a:rPr lang="en-US">
                <a:latin typeface="Century Gothic"/>
                <a:ea typeface="Century Gothic"/>
                <a:cs typeface="Century Gothic"/>
                <a:sym typeface="Century Gothic"/>
              </a:rPr>
              <a:t>eport lists and totals GL open items within the open items sub-ledger. The output is grouped by allocation key.</a:t>
            </a:r>
            <a:endParaRPr/>
          </a:p>
          <a:p>
            <a:pPr indent="0" lvl="0" marL="0" rtl="0" algn="l">
              <a:spcBef>
                <a:spcPts val="0"/>
              </a:spcBef>
              <a:spcAft>
                <a:spcPts val="0"/>
              </a:spcAft>
              <a:buNone/>
            </a:pPr>
            <a:r>
              <a:t/>
            </a:r>
            <a:endParaRPr/>
          </a:p>
        </p:txBody>
      </p:sp>
      <p:sp>
        <p:nvSpPr>
          <p:cNvPr id="519" name="Google Shape;519;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t/>
            </a:r>
            <a:endParaRPr/>
          </a:p>
        </p:txBody>
      </p:sp>
      <p:sp>
        <p:nvSpPr>
          <p:cNvPr id="266" name="Google Shape;2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p1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7" name="Google Shape;527;p1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2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5" name="Google Shape;535;p2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the Reconcile action in GL Open Item Accounts to reconcile the outstanding balance of a GL open item account with the underlying transaction details. The outstanding balance is the sum of the unmatched transactions on the account. After matching debit transactions with credit transactions, the remaining unmatched transactions reflect the true account balance.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GL open items are typically used for posting accruals; for example, insurance costs for an entire year, broken down into monthly values.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74" name="Google Shape;27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For GL open item accounts, the system tracks matched and unmatched items in a GL open item sub-ledger. The identifier used to mark and link related transactions is called an allocation key. Through the use of allocation keys, debit and credit transactions can be matched and reconciled.</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82" name="Google Shape;28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specify allocation keys when creating the postings on GL open item accounts using Journal Entries, and in other system functions where you can enter transactions on GL open item accounts. When creating open item postings, the transactions can be created with one of three statuses: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Link to Open Item, where the movement is linked to an existing allocation key.</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New Open Item, where a new allocation key is assigned to the movement.</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Allocate Later, where the user chooses not to allocate the open item and a normal GL movement is created, without an allocation key.</a:t>
            </a:r>
            <a:endParaRPr>
              <a:latin typeface="Century Gothic"/>
              <a:ea typeface="Century Gothic"/>
              <a:cs typeface="Century Gothic"/>
              <a:sym typeface="Century Gothic"/>
            </a:endParaRPr>
          </a:p>
          <a:p>
            <a:pPr indent="45720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90" name="Google Shape;29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41414"/>
              </a:buClr>
              <a:buSzPts val="1200"/>
              <a:buFont typeface="Century Gothic"/>
              <a:buNone/>
            </a:pPr>
            <a:r>
              <a:rPr lang="en-US">
                <a:solidFill>
                  <a:srgbClr val="141414"/>
                </a:solidFill>
                <a:latin typeface="Century Gothic"/>
                <a:ea typeface="Century Gothic"/>
                <a:cs typeface="Century Gothic"/>
                <a:sym typeface="Century Gothic"/>
              </a:rPr>
              <a:t>Any posting on a GL open item account triggers the system to display the Allocation Key field. The example on the slide is from Journal Entries.</a:t>
            </a:r>
            <a:endParaRPr/>
          </a:p>
          <a:p>
            <a:pPr indent="0" lvl="0" marL="0" rtl="0" algn="l">
              <a:spcBef>
                <a:spcPts val="0"/>
              </a:spcBef>
              <a:spcAft>
                <a:spcPts val="0"/>
              </a:spcAft>
              <a:buNone/>
            </a:pPr>
            <a:r>
              <a:t/>
            </a:r>
            <a:endParaRPr/>
          </a:p>
        </p:txBody>
      </p:sp>
      <p:sp>
        <p:nvSpPr>
          <p:cNvPr id="299" name="Google Shape;29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slide shows the GL Open Item Reconciliation </a:t>
            </a:r>
            <a:r>
              <a:rPr lang="en-US"/>
              <a:t>p</a:t>
            </a:r>
            <a:r>
              <a:rPr lang="en-US">
                <a:latin typeface="Century Gothic"/>
                <a:ea typeface="Century Gothic"/>
                <a:cs typeface="Century Gothic"/>
                <a:sym typeface="Century Gothic"/>
              </a:rPr>
              <a:t>rocess </a:t>
            </a:r>
            <a:r>
              <a:rPr lang="en-US"/>
              <a:t>m</a:t>
            </a:r>
            <a:r>
              <a:rPr lang="en-US">
                <a:latin typeface="Century Gothic"/>
                <a:ea typeface="Century Gothic"/>
                <a:cs typeface="Century Gothic"/>
                <a:sym typeface="Century Gothic"/>
              </a:rPr>
              <a:t>ap.</a:t>
            </a:r>
            <a:endParaRPr>
              <a:latin typeface="Century Gothic"/>
              <a:ea typeface="Century Gothic"/>
              <a:cs typeface="Century Gothic"/>
              <a:sym typeface="Century Gothic"/>
            </a:endParaRPr>
          </a:p>
        </p:txBody>
      </p:sp>
      <p:sp>
        <p:nvSpPr>
          <p:cNvPr id="307" name="Google Shape;3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graphic shows transactions for GL open item account 10000. Using allocation keys, the outstanding debit and credit movements on account 10000 are matched, leaving an outstanding credit balance of 15 USD.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16" name="Google Shape;316;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600"/>
              </a:spcBef>
              <a:spcAft>
                <a:spcPts val="0"/>
              </a:spcAft>
              <a:buClr>
                <a:schemeClr val="dk1"/>
              </a:buClr>
              <a:buSzPts val="1100"/>
              <a:buFont typeface="Arial"/>
              <a:buNone/>
            </a:pPr>
            <a:r>
              <a:rPr lang="en-US">
                <a:latin typeface="Century Gothic"/>
                <a:ea typeface="Century Gothic"/>
                <a:cs typeface="Century Gothic"/>
                <a:sym typeface="Century Gothic"/>
              </a:rPr>
              <a:t>Use the Reconcile action to reconcile the outstanding balance of a GL open item account with the underlying transaction details.</a:t>
            </a:r>
            <a:endParaRPr>
              <a:latin typeface="Century Gothic"/>
              <a:ea typeface="Century Gothic"/>
              <a:cs typeface="Century Gothic"/>
              <a:sym typeface="Century Gothic"/>
            </a:endParaRPr>
          </a:p>
          <a:p>
            <a:pPr indent="0" lvl="0" marL="0" rtl="0" algn="l">
              <a:lnSpc>
                <a:spcPct val="115000"/>
              </a:lnSpc>
              <a:spcBef>
                <a:spcPts val="600"/>
              </a:spcBef>
              <a:spcAft>
                <a:spcPts val="0"/>
              </a:spcAft>
              <a:buClr>
                <a:schemeClr val="dk1"/>
              </a:buClr>
              <a:buSzPts val="1100"/>
              <a:buFont typeface="Arial"/>
              <a:buNone/>
            </a:pPr>
            <a:r>
              <a:rPr lang="en-US">
                <a:latin typeface="Century Gothic"/>
                <a:ea typeface="Century Gothic"/>
                <a:cs typeface="Century Gothic"/>
                <a:sym typeface="Century Gothic"/>
              </a:rPr>
              <a:t>The outstanding balance is the sum of the unmatched transactions on the account. After matching debit transactions with credit transactions, the remaining unmatched transactions reflect the true account balance.</a:t>
            </a:r>
            <a:endParaRPr>
              <a:latin typeface="Century Gothic"/>
              <a:ea typeface="Century Gothic"/>
              <a:cs typeface="Century Gothic"/>
              <a:sym typeface="Century Gothic"/>
            </a:endParaRPr>
          </a:p>
          <a:p>
            <a:pPr indent="0" lvl="0" marL="0" rtl="0" algn="l">
              <a:spcBef>
                <a:spcPts val="600"/>
              </a:spcBef>
              <a:spcAft>
                <a:spcPts val="0"/>
              </a:spcAft>
              <a:buClr>
                <a:schemeClr val="dk1"/>
              </a:buClr>
              <a:buSzPts val="1100"/>
              <a:buFont typeface="Arial"/>
              <a:buNone/>
            </a:pPr>
            <a:r>
              <a:rPr lang="en-US">
                <a:latin typeface="Century Gothic"/>
                <a:ea typeface="Century Gothic"/>
                <a:cs typeface="Century Gothic"/>
                <a:sym typeface="Century Gothic"/>
              </a:rPr>
              <a:t>Use the search criteria to locate open items for a single GL open items account. Open items movements created for that account in Journal Entries and other functions and that match the selection criteria are displayed. You also have the option to include closed GL open item movements in the search criteria. Open item movements are closed when the balance of their associated allocation key becomes zero.</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22" name="Google Shape;422;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2" name="Shape 62"/>
        <p:cNvGrpSpPr/>
        <p:nvPr/>
      </p:nvGrpSpPr>
      <p:grpSpPr>
        <a:xfrm>
          <a:off x="0" y="0"/>
          <a:ext cx="0" cy="0"/>
          <a:chOff x="0" y="0"/>
          <a:chExt cx="0" cy="0"/>
        </a:xfrm>
      </p:grpSpPr>
      <p:sp>
        <p:nvSpPr>
          <p:cNvPr id="63" name="Google Shape;63;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4" name="Google Shape;64;p11"/>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1"/>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6" name="Google Shape;66;p11"/>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7" name="Google Shape;67;p11"/>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8" name="Google Shape;68;p1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9" name="Shape 69"/>
        <p:cNvGrpSpPr/>
        <p:nvPr/>
      </p:nvGrpSpPr>
      <p:grpSpPr>
        <a:xfrm>
          <a:off x="0" y="0"/>
          <a:ext cx="0" cy="0"/>
          <a:chOff x="0" y="0"/>
          <a:chExt cx="0" cy="0"/>
        </a:xfrm>
      </p:grpSpPr>
      <p:sp>
        <p:nvSpPr>
          <p:cNvPr id="70" name="Google Shape;70;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2" name="Google Shape;72;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3" name="Google Shape;73;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4" name="Shape 74"/>
        <p:cNvGrpSpPr/>
        <p:nvPr/>
      </p:nvGrpSpPr>
      <p:grpSpPr>
        <a:xfrm>
          <a:off x="0" y="0"/>
          <a:ext cx="0" cy="0"/>
          <a:chOff x="0" y="0"/>
          <a:chExt cx="0" cy="0"/>
        </a:xfrm>
      </p:grpSpPr>
      <p:sp>
        <p:nvSpPr>
          <p:cNvPr id="75" name="Google Shape;75;p13"/>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7" name="Google Shape;77;p13"/>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1_Title and Content">
    <p:spTree>
      <p:nvGrpSpPr>
        <p:cNvPr id="241" name="Shape 241"/>
        <p:cNvGrpSpPr/>
        <p:nvPr/>
      </p:nvGrpSpPr>
      <p:grpSpPr>
        <a:xfrm>
          <a:off x="0" y="0"/>
          <a:ext cx="0" cy="0"/>
          <a:chOff x="0" y="0"/>
          <a:chExt cx="0" cy="0"/>
        </a:xfrm>
      </p:grpSpPr>
      <p:sp>
        <p:nvSpPr>
          <p:cNvPr id="242" name="Google Shape;242;p31"/>
          <p:cNvSpPr txBox="1"/>
          <p:nvPr>
            <p:ph idx="1" type="body"/>
          </p:nvPr>
        </p:nvSpPr>
        <p:spPr>
          <a:xfrm>
            <a:off x="609600" y="891611"/>
            <a:ext cx="10972800" cy="542452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SzPts val="2800"/>
              <a:buChar char="•"/>
              <a:defRPr sz="2800">
                <a:solidFill>
                  <a:srgbClr val="4E4E4E"/>
                </a:solidFill>
              </a:defRPr>
            </a:lvl1pPr>
            <a:lvl2pPr indent="-381000" lvl="1" marL="914400" algn="l">
              <a:lnSpc>
                <a:spcPct val="100000"/>
              </a:lnSpc>
              <a:spcBef>
                <a:spcPts val="480"/>
              </a:spcBef>
              <a:spcAft>
                <a:spcPts val="0"/>
              </a:spcAft>
              <a:buSzPts val="2400"/>
              <a:buChar char="-"/>
              <a:defRPr sz="2400">
                <a:solidFill>
                  <a:srgbClr val="4E4E4E"/>
                </a:solidFill>
              </a:defRPr>
            </a:lvl2pPr>
            <a:lvl3pPr indent="-355600" lvl="2" marL="1371600" algn="l">
              <a:lnSpc>
                <a:spcPct val="100000"/>
              </a:lnSpc>
              <a:spcBef>
                <a:spcPts val="400"/>
              </a:spcBef>
              <a:spcAft>
                <a:spcPts val="0"/>
              </a:spcAft>
              <a:buSzPts val="2000"/>
              <a:buChar char="•"/>
              <a:defRPr sz="2000">
                <a:solidFill>
                  <a:srgbClr val="4E4E4E"/>
                </a:solidFill>
              </a:defRPr>
            </a:lvl3pPr>
            <a:lvl4pPr indent="-342900" lvl="3" marL="1828800" algn="l">
              <a:lnSpc>
                <a:spcPct val="100000"/>
              </a:lnSpc>
              <a:spcBef>
                <a:spcPts val="360"/>
              </a:spcBef>
              <a:spcAft>
                <a:spcPts val="0"/>
              </a:spcAft>
              <a:buSzPts val="1800"/>
              <a:buChar char="-"/>
              <a:defRPr sz="1800">
                <a:solidFill>
                  <a:srgbClr val="4E4E4E"/>
                </a:solidFill>
              </a:defRPr>
            </a:lvl4pPr>
            <a:lvl5pPr indent="-342900" lvl="4" marL="2286000" algn="l">
              <a:lnSpc>
                <a:spcPct val="100000"/>
              </a:lnSpc>
              <a:spcBef>
                <a:spcPts val="360"/>
              </a:spcBef>
              <a:spcAft>
                <a:spcPts val="0"/>
              </a:spcAft>
              <a:buSzPts val="1800"/>
              <a:buChar char="•"/>
              <a:defRPr sz="1800">
                <a:solidFill>
                  <a:srgbClr val="4E4E4E"/>
                </a:solidFill>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3" name="Google Shape;243;p31"/>
          <p:cNvSpPr txBox="1"/>
          <p:nvPr>
            <p:ph type="title"/>
          </p:nvPr>
        </p:nvSpPr>
        <p:spPr>
          <a:xfrm>
            <a:off x="609600" y="182880"/>
            <a:ext cx="10972800" cy="7087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E4E4E"/>
              </a:buClr>
              <a:buSzPts val="3200"/>
              <a:buFont typeface="Century Gothic"/>
              <a:buNone/>
              <a:defRPr>
                <a:solidFill>
                  <a:srgbClr val="4E4E4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4" name="Google Shape;244;p31"/>
          <p:cNvSpPr txBox="1"/>
          <p:nvPr>
            <p:ph idx="11" type="ftr"/>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Clr>
                <a:schemeClr val="dk1"/>
              </a:buClr>
              <a:buSzPts val="1400"/>
              <a:buFont typeface="Century Gothic"/>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51" name="Shape 251"/>
        <p:cNvGrpSpPr/>
        <p:nvPr/>
      </p:nvGrpSpPr>
      <p:grpSpPr>
        <a:xfrm>
          <a:off x="0" y="0"/>
          <a:ext cx="0" cy="0"/>
          <a:chOff x="0" y="0"/>
          <a:chExt cx="0" cy="0"/>
        </a:xfrm>
      </p:grpSpPr>
      <p:sp>
        <p:nvSpPr>
          <p:cNvPr id="252" name="Google Shape;252;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3" name="Google Shape;253;p33"/>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4" name="Google Shape;254;p33"/>
          <p:cNvGrpSpPr/>
          <p:nvPr/>
        </p:nvGrpSpPr>
        <p:grpSpPr>
          <a:xfrm>
            <a:off x="0" y="0"/>
            <a:ext cx="12192000" cy="4125113"/>
            <a:chOff x="0" y="0"/>
            <a:chExt cx="12192000" cy="4125113"/>
          </a:xfrm>
        </p:grpSpPr>
        <p:sp>
          <p:nvSpPr>
            <p:cNvPr id="255" name="Google Shape;255;p33"/>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6" name="Google Shape;256;p33"/>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6" name="Shape 36"/>
        <p:cNvGrpSpPr/>
        <p:nvPr/>
      </p:nvGrpSpPr>
      <p:grpSpPr>
        <a:xfrm>
          <a:off x="0" y="0"/>
          <a:ext cx="0" cy="0"/>
          <a:chOff x="0" y="0"/>
          <a:chExt cx="0" cy="0"/>
        </a:xfrm>
      </p:grpSpPr>
      <p:sp>
        <p:nvSpPr>
          <p:cNvPr id="37" name="Google Shape;37;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9" name="Google Shape;39;p6"/>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0" name="Google Shape;40;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2" name="Shape 42"/>
        <p:cNvGrpSpPr/>
        <p:nvPr/>
      </p:nvGrpSpPr>
      <p:grpSpPr>
        <a:xfrm>
          <a:off x="0" y="0"/>
          <a:ext cx="0" cy="0"/>
          <a:chOff x="0" y="0"/>
          <a:chExt cx="0" cy="0"/>
        </a:xfrm>
      </p:grpSpPr>
      <p:sp>
        <p:nvSpPr>
          <p:cNvPr id="43" name="Google Shape;43;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4" name="Google Shape;44;p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5" name="Google Shape;45;p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6" name="Google Shape;46;p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7" name="Shape 47"/>
        <p:cNvGrpSpPr/>
        <p:nvPr/>
      </p:nvGrpSpPr>
      <p:grpSpPr>
        <a:xfrm>
          <a:off x="0" y="0"/>
          <a:ext cx="0" cy="0"/>
          <a:chOff x="0" y="0"/>
          <a:chExt cx="0" cy="0"/>
        </a:xfrm>
      </p:grpSpPr>
      <p:sp>
        <p:nvSpPr>
          <p:cNvPr id="48" name="Google Shape;48;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9" name="Google Shape;49;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50" name="Google Shape;50;p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51" name="Google Shape;51;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 name="Google Shape;52;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3" name="Shape 53"/>
        <p:cNvGrpSpPr/>
        <p:nvPr/>
      </p:nvGrpSpPr>
      <p:grpSpPr>
        <a:xfrm>
          <a:off x="0" y="0"/>
          <a:ext cx="0" cy="0"/>
          <a:chOff x="0" y="0"/>
          <a:chExt cx="0" cy="0"/>
        </a:xfrm>
      </p:grpSpPr>
      <p:sp>
        <p:nvSpPr>
          <p:cNvPr id="54" name="Google Shape;54;p9"/>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5" name="Google Shape;55;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6" name="Google Shape;56;p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7" name="Shape 57"/>
        <p:cNvGrpSpPr/>
        <p:nvPr/>
      </p:nvGrpSpPr>
      <p:grpSpPr>
        <a:xfrm>
          <a:off x="0" y="0"/>
          <a:ext cx="0" cy="0"/>
          <a:chOff x="0" y="0"/>
          <a:chExt cx="0" cy="0"/>
        </a:xfrm>
      </p:grpSpPr>
      <p:sp>
        <p:nvSpPr>
          <p:cNvPr id="58" name="Google Shape;58;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9" name="Google Shape;59;p10"/>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0" name="Google Shape;60;p1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10"/>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32"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1.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5" name="Shape 245"/>
        <p:cNvGrpSpPr/>
        <p:nvPr/>
      </p:nvGrpSpPr>
      <p:grpSpPr>
        <a:xfrm>
          <a:off x="0" y="0"/>
          <a:ext cx="0" cy="0"/>
          <a:chOff x="0" y="0"/>
          <a:chExt cx="0" cy="0"/>
        </a:xfrm>
      </p:grpSpPr>
      <p:sp>
        <p:nvSpPr>
          <p:cNvPr id="246" name="Google Shape;246;p32"/>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7" name="Google Shape;247;p32"/>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8" name="Google Shape;248;p3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9" name="Google Shape;249;p32"/>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50" name="Google Shape;250;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8"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GL Open Item Reconciliation</a:t>
            </a:r>
            <a:endParaRPr/>
          </a:p>
        </p:txBody>
      </p:sp>
      <p:sp>
        <p:nvSpPr>
          <p:cNvPr id="262" name="Google Shape;262;p3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63" name="Google Shape;263;p3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43"/>
          <p:cNvPicPr preferRelativeResize="0"/>
          <p:nvPr/>
        </p:nvPicPr>
        <p:blipFill rotWithShape="1">
          <a:blip r:embed="rId3">
            <a:alphaModFix/>
          </a:blip>
          <a:srcRect b="0" l="0" r="0" t="0"/>
          <a:stretch/>
        </p:blipFill>
        <p:spPr>
          <a:xfrm>
            <a:off x="243425" y="1568975"/>
            <a:ext cx="9940474" cy="4603225"/>
          </a:xfrm>
          <a:prstGeom prst="rect">
            <a:avLst/>
          </a:prstGeom>
          <a:noFill/>
          <a:ln>
            <a:noFill/>
          </a:ln>
        </p:spPr>
      </p:pic>
      <p:sp>
        <p:nvSpPr>
          <p:cNvPr id="433" name="Google Shape;433;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Reconcile Action</a:t>
            </a:r>
            <a:endParaRPr/>
          </a:p>
        </p:txBody>
      </p:sp>
      <p:sp>
        <p:nvSpPr>
          <p:cNvPr id="434" name="Google Shape;434;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35" name="Google Shape;435;p43"/>
          <p:cNvSpPr txBox="1"/>
          <p:nvPr/>
        </p:nvSpPr>
        <p:spPr>
          <a:xfrm>
            <a:off x="8247681" y="1881077"/>
            <a:ext cx="2185369" cy="1109773"/>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rgbClr val="4F4F4F"/>
                </a:solidFill>
                <a:latin typeface="Century Gothic"/>
                <a:ea typeface="Century Gothic"/>
                <a:cs typeface="Century Gothic"/>
                <a:sym typeface="Century Gothic"/>
              </a:rPr>
              <a:t>Use the filter criteria to locate open items for a GL open item account</a:t>
            </a:r>
            <a:endParaRPr b="0" i="0" sz="1600" u="none" cap="none" strike="noStrike">
              <a:solidFill>
                <a:srgbClr val="4F4F4F"/>
              </a:solidFill>
              <a:latin typeface="Century Gothic"/>
              <a:ea typeface="Century Gothic"/>
              <a:cs typeface="Century Gothic"/>
              <a:sym typeface="Century Gothic"/>
            </a:endParaRPr>
          </a:p>
        </p:txBody>
      </p:sp>
      <p:cxnSp>
        <p:nvCxnSpPr>
          <p:cNvPr id="436" name="Google Shape;436;p43"/>
          <p:cNvCxnSpPr>
            <a:stCxn id="435" idx="1"/>
          </p:cNvCxnSpPr>
          <p:nvPr/>
        </p:nvCxnSpPr>
        <p:spPr>
          <a:xfrm flipH="1">
            <a:off x="6984981" y="2435963"/>
            <a:ext cx="1262700" cy="567600"/>
          </a:xfrm>
          <a:prstGeom prst="straightConnector1">
            <a:avLst/>
          </a:prstGeom>
          <a:noFill/>
          <a:ln cap="rnd" cmpd="sng" w="25400">
            <a:solidFill>
              <a:schemeClr val="dk1"/>
            </a:solidFill>
            <a:prstDash val="solid"/>
            <a:round/>
            <a:headEnd len="sm" w="sm" type="none"/>
            <a:tailEnd len="med" w="med" type="triangle"/>
          </a:ln>
        </p:spPr>
      </p:cxnSp>
      <p:cxnSp>
        <p:nvCxnSpPr>
          <p:cNvPr id="437" name="Google Shape;437;p43"/>
          <p:cNvCxnSpPr>
            <a:stCxn id="435" idx="1"/>
          </p:cNvCxnSpPr>
          <p:nvPr/>
        </p:nvCxnSpPr>
        <p:spPr>
          <a:xfrm flipH="1">
            <a:off x="3070881" y="2435963"/>
            <a:ext cx="5176800" cy="474900"/>
          </a:xfrm>
          <a:prstGeom prst="straightConnector1">
            <a:avLst/>
          </a:prstGeom>
          <a:noFill/>
          <a:ln cap="rnd" cmpd="sng" w="25400">
            <a:solidFill>
              <a:schemeClr val="dk1"/>
            </a:solidFill>
            <a:prstDash val="solid"/>
            <a:round/>
            <a:headEnd len="sm" w="sm" type="none"/>
            <a:tailEnd len="med" w="med" type="triangle"/>
          </a:ln>
        </p:spPr>
      </p:cxnSp>
      <p:sp>
        <p:nvSpPr>
          <p:cNvPr id="438" name="Google Shape;438;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Reconciliation Example</a:t>
            </a:r>
            <a:endParaRPr/>
          </a:p>
        </p:txBody>
      </p:sp>
      <p:sp>
        <p:nvSpPr>
          <p:cNvPr id="445" name="Google Shape;445;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46" name="Google Shape;446;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47" name="Google Shape;447;p44"/>
          <p:cNvSpPr txBox="1"/>
          <p:nvPr/>
        </p:nvSpPr>
        <p:spPr>
          <a:xfrm>
            <a:off x="515458" y="6078294"/>
            <a:ext cx="10086000" cy="4926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rgbClr val="4F4F4F"/>
              </a:buClr>
              <a:buSzPts val="2000"/>
              <a:buFont typeface="Century Gothic"/>
              <a:buNone/>
            </a:pPr>
            <a:r>
              <a:rPr b="0" i="0" lang="en-US" sz="2000" u="none" cap="none" strike="noStrike">
                <a:solidFill>
                  <a:srgbClr val="4F4F4F"/>
                </a:solidFill>
                <a:latin typeface="Century Gothic"/>
                <a:ea typeface="Century Gothic"/>
                <a:cs typeface="Century Gothic"/>
                <a:sym typeface="Century Gothic"/>
              </a:rPr>
              <a:t>GL open item account </a:t>
            </a:r>
            <a:r>
              <a:rPr lang="en-US" sz="2000">
                <a:solidFill>
                  <a:srgbClr val="4F4F4F"/>
                </a:solidFill>
                <a:latin typeface="Century Gothic"/>
                <a:ea typeface="Century Gothic"/>
                <a:cs typeface="Century Gothic"/>
                <a:sym typeface="Century Gothic"/>
              </a:rPr>
              <a:t>2480</a:t>
            </a:r>
            <a:r>
              <a:rPr b="0" i="0" lang="en-US" sz="2000" u="none" cap="none" strike="noStrike">
                <a:solidFill>
                  <a:srgbClr val="4F4F4F"/>
                </a:solidFill>
                <a:latin typeface="Century Gothic"/>
                <a:ea typeface="Century Gothic"/>
                <a:cs typeface="Century Gothic"/>
                <a:sym typeface="Century Gothic"/>
              </a:rPr>
              <a:t> has </a:t>
            </a:r>
            <a:r>
              <a:rPr b="0" i="0" lang="en-US" sz="2000" u="none" cap="none" strike="noStrike">
                <a:solidFill>
                  <a:srgbClr val="4F4F4F"/>
                </a:solidFill>
                <a:latin typeface="Century Gothic"/>
                <a:ea typeface="Century Gothic"/>
                <a:cs typeface="Century Gothic"/>
                <a:sym typeface="Century Gothic"/>
              </a:rPr>
              <a:t>movements with allocation keys as shown</a:t>
            </a:r>
            <a:endParaRPr b="0" i="0" sz="1800" u="none" cap="none" strike="noStrike">
              <a:solidFill>
                <a:schemeClr val="dk1"/>
              </a:solidFill>
              <a:latin typeface="Century Gothic"/>
              <a:ea typeface="Century Gothic"/>
              <a:cs typeface="Century Gothic"/>
              <a:sym typeface="Century Gothic"/>
            </a:endParaRPr>
          </a:p>
        </p:txBody>
      </p:sp>
      <p:pic>
        <p:nvPicPr>
          <p:cNvPr id="448" name="Google Shape;448;p44"/>
          <p:cNvPicPr preferRelativeResize="0"/>
          <p:nvPr/>
        </p:nvPicPr>
        <p:blipFill>
          <a:blip r:embed="rId3">
            <a:alphaModFix/>
          </a:blip>
          <a:stretch>
            <a:fillRect/>
          </a:stretch>
        </p:blipFill>
        <p:spPr>
          <a:xfrm>
            <a:off x="208126" y="1214352"/>
            <a:ext cx="10243598" cy="49129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pic>
        <p:nvPicPr>
          <p:cNvPr id="454" name="Google Shape;454;p45"/>
          <p:cNvPicPr preferRelativeResize="0"/>
          <p:nvPr/>
        </p:nvPicPr>
        <p:blipFill>
          <a:blip r:embed="rId3">
            <a:alphaModFix/>
          </a:blip>
          <a:stretch>
            <a:fillRect/>
          </a:stretch>
        </p:blipFill>
        <p:spPr>
          <a:xfrm>
            <a:off x="181213" y="1234737"/>
            <a:ext cx="10243601" cy="4899350"/>
          </a:xfrm>
          <a:prstGeom prst="rect">
            <a:avLst/>
          </a:prstGeom>
          <a:noFill/>
          <a:ln>
            <a:noFill/>
          </a:ln>
        </p:spPr>
      </p:pic>
      <p:sp>
        <p:nvSpPr>
          <p:cNvPr id="455" name="Google Shape;455;p4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Reconciliation Example</a:t>
            </a:r>
            <a:endParaRPr/>
          </a:p>
        </p:txBody>
      </p:sp>
      <p:sp>
        <p:nvSpPr>
          <p:cNvPr id="456" name="Google Shape;456;p45"/>
          <p:cNvSpPr txBox="1"/>
          <p:nvPr>
            <p:ph idx="1"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57" name="Google Shape;457;p45"/>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58" name="Google Shape;458;p45"/>
          <p:cNvSpPr txBox="1"/>
          <p:nvPr/>
        </p:nvSpPr>
        <p:spPr>
          <a:xfrm>
            <a:off x="515458" y="6078294"/>
            <a:ext cx="10086000" cy="4926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rgbClr val="4F4F4F"/>
              </a:buClr>
              <a:buSzPts val="2000"/>
              <a:buFont typeface="Century Gothic"/>
              <a:buNone/>
            </a:pPr>
            <a:r>
              <a:rPr lang="en-US" sz="2000">
                <a:solidFill>
                  <a:srgbClr val="4F4F4F"/>
                </a:solidFill>
                <a:latin typeface="Century Gothic"/>
                <a:ea typeface="Century Gothic"/>
                <a:cs typeface="Century Gothic"/>
                <a:sym typeface="Century Gothic"/>
              </a:rPr>
              <a:t>Note the four unallocated open items</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Balances</a:t>
            </a:r>
            <a:endParaRPr/>
          </a:p>
        </p:txBody>
      </p:sp>
      <p:sp>
        <p:nvSpPr>
          <p:cNvPr id="465" name="Google Shape;465;p4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66" name="Google Shape;466;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67" name="Google Shape;467;p46"/>
          <p:cNvPicPr preferRelativeResize="0"/>
          <p:nvPr/>
        </p:nvPicPr>
        <p:blipFill>
          <a:blip r:embed="rId3">
            <a:alphaModFix/>
          </a:blip>
          <a:stretch>
            <a:fillRect/>
          </a:stretch>
        </p:blipFill>
        <p:spPr>
          <a:xfrm>
            <a:off x="208126" y="1214352"/>
            <a:ext cx="10243598" cy="4912975"/>
          </a:xfrm>
          <a:prstGeom prst="rect">
            <a:avLst/>
          </a:prstGeom>
          <a:noFill/>
          <a:ln>
            <a:noFill/>
          </a:ln>
        </p:spPr>
      </p:pic>
      <p:sp>
        <p:nvSpPr>
          <p:cNvPr id="468" name="Google Shape;468;p46"/>
          <p:cNvSpPr/>
          <p:nvPr/>
        </p:nvSpPr>
        <p:spPr>
          <a:xfrm>
            <a:off x="8524425" y="2897525"/>
            <a:ext cx="1187400" cy="22431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2800"/>
              <a:buFont typeface="Century Gothic"/>
              <a:buNone/>
            </a:pPr>
            <a:r>
              <a:t/>
            </a:r>
            <a:endParaRPr b="0" i="0" sz="2800" u="none" cap="none" strike="noStrike">
              <a:solidFill>
                <a:srgbClr val="000000"/>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pic>
        <p:nvPicPr>
          <p:cNvPr id="474" name="Google Shape;474;p47"/>
          <p:cNvPicPr preferRelativeResize="0"/>
          <p:nvPr/>
        </p:nvPicPr>
        <p:blipFill>
          <a:blip r:embed="rId3">
            <a:alphaModFix/>
          </a:blip>
          <a:stretch>
            <a:fillRect/>
          </a:stretch>
        </p:blipFill>
        <p:spPr>
          <a:xfrm>
            <a:off x="152400" y="1290544"/>
            <a:ext cx="10277028" cy="4890676"/>
          </a:xfrm>
          <a:prstGeom prst="rect">
            <a:avLst/>
          </a:prstGeom>
          <a:noFill/>
          <a:ln>
            <a:noFill/>
          </a:ln>
        </p:spPr>
      </p:pic>
      <p:sp>
        <p:nvSpPr>
          <p:cNvPr id="475" name="Google Shape;475;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Allocate and Reconcile</a:t>
            </a:r>
            <a:endParaRPr/>
          </a:p>
        </p:txBody>
      </p:sp>
      <p:sp>
        <p:nvSpPr>
          <p:cNvPr id="476" name="Google Shape;476;p47"/>
          <p:cNvSpPr txBox="1"/>
          <p:nvPr>
            <p:ph idx="1"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77" name="Google Shape;477;p47"/>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78" name="Google Shape;478;p47"/>
          <p:cNvSpPr/>
          <p:nvPr/>
        </p:nvSpPr>
        <p:spPr>
          <a:xfrm>
            <a:off x="310075" y="3565450"/>
            <a:ext cx="413400" cy="11883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2800"/>
              <a:buFont typeface="Century Gothic"/>
              <a:buNone/>
            </a:pPr>
            <a:r>
              <a:t/>
            </a:r>
            <a:endParaRPr b="0" i="0" sz="2800" u="none" cap="none" strike="noStrike">
              <a:solidFill>
                <a:srgbClr val="000000"/>
              </a:solidFill>
              <a:latin typeface="Tahoma"/>
              <a:ea typeface="Tahoma"/>
              <a:cs typeface="Tahoma"/>
              <a:sym typeface="Tahoma"/>
            </a:endParaRPr>
          </a:p>
        </p:txBody>
      </p:sp>
      <p:sp>
        <p:nvSpPr>
          <p:cNvPr id="479" name="Google Shape;479;p47"/>
          <p:cNvSpPr/>
          <p:nvPr/>
        </p:nvSpPr>
        <p:spPr>
          <a:xfrm>
            <a:off x="152400" y="5063625"/>
            <a:ext cx="3464100" cy="9297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2800"/>
              <a:buFont typeface="Century Gothic"/>
              <a:buNone/>
            </a:pPr>
            <a:r>
              <a:t/>
            </a:r>
            <a:endParaRPr b="0" i="0" sz="2800" u="none" cap="none" strike="noStrike">
              <a:solidFill>
                <a:srgbClr val="000000"/>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Allocate and Reconcile</a:t>
            </a:r>
            <a:endParaRPr/>
          </a:p>
        </p:txBody>
      </p:sp>
      <p:sp>
        <p:nvSpPr>
          <p:cNvPr id="486" name="Google Shape;486;p48"/>
          <p:cNvSpPr txBox="1"/>
          <p:nvPr>
            <p:ph idx="1"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87" name="Google Shape;487;p48"/>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88" name="Google Shape;488;p48"/>
          <p:cNvPicPr preferRelativeResize="0"/>
          <p:nvPr/>
        </p:nvPicPr>
        <p:blipFill>
          <a:blip r:embed="rId3">
            <a:alphaModFix/>
          </a:blip>
          <a:stretch>
            <a:fillRect/>
          </a:stretch>
        </p:blipFill>
        <p:spPr>
          <a:xfrm>
            <a:off x="152400" y="1290544"/>
            <a:ext cx="10682360" cy="5095016"/>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4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Change a standard GL account to an OI GL account </a:t>
            </a:r>
            <a:br>
              <a:rPr lang="en-US"/>
            </a:br>
            <a:br>
              <a:rPr lang="en-US"/>
            </a:br>
            <a:br>
              <a:rPr lang="en-US"/>
            </a:br>
            <a:br>
              <a:rPr lang="en-US"/>
            </a:br>
            <a:r>
              <a:rPr lang="en-US"/>
              <a:t>If the account has transactions posted to it…</a:t>
            </a:r>
            <a:endParaRPr/>
          </a:p>
          <a:p>
            <a:pPr indent="-342900" lvl="0" marL="342900" rtl="0" algn="l">
              <a:lnSpc>
                <a:spcPct val="100000"/>
              </a:lnSpc>
              <a:spcBef>
                <a:spcPts val="560"/>
              </a:spcBef>
              <a:spcAft>
                <a:spcPts val="0"/>
              </a:spcAft>
              <a:buSzPts val="2800"/>
              <a:buChar char="•"/>
            </a:pPr>
            <a:r>
              <a:rPr lang="en-US"/>
              <a:t>Use GL Open Item Accounts Initialize action to reconcile the transactions</a:t>
            </a:r>
            <a:endParaRPr/>
          </a:p>
          <a:p>
            <a:pPr indent="-109538" lvl="0" marL="287338" rtl="0" algn="l">
              <a:lnSpc>
                <a:spcPct val="100000"/>
              </a:lnSpc>
              <a:spcBef>
                <a:spcPts val="0"/>
              </a:spcBef>
              <a:spcAft>
                <a:spcPts val="0"/>
              </a:spcAft>
              <a:buSzPts val="2800"/>
              <a:buNone/>
            </a:pPr>
            <a:r>
              <a:t/>
            </a:r>
            <a:endParaRPr/>
          </a:p>
        </p:txBody>
      </p:sp>
      <p:sp>
        <p:nvSpPr>
          <p:cNvPr id="494" name="Google Shape;494;p4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95" name="Google Shape;495;p4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GL Open Item Accounts – Initialize </a:t>
            </a:r>
            <a:endParaRPr/>
          </a:p>
        </p:txBody>
      </p:sp>
      <p:pic>
        <p:nvPicPr>
          <p:cNvPr id="496" name="Google Shape;496;p49"/>
          <p:cNvPicPr preferRelativeResize="0"/>
          <p:nvPr/>
        </p:nvPicPr>
        <p:blipFill rotWithShape="1">
          <a:blip r:embed="rId3">
            <a:alphaModFix/>
          </a:blip>
          <a:srcRect b="0" l="0" r="0" t="0"/>
          <a:stretch/>
        </p:blipFill>
        <p:spPr>
          <a:xfrm>
            <a:off x="934975" y="2105475"/>
            <a:ext cx="5270500" cy="1124175"/>
          </a:xfrm>
          <a:prstGeom prst="rect">
            <a:avLst/>
          </a:prstGeom>
          <a:noFill/>
          <a:ln>
            <a:noFill/>
          </a:ln>
        </p:spPr>
      </p:pic>
      <p:sp>
        <p:nvSpPr>
          <p:cNvPr id="497" name="Google Shape;497;p49"/>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5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Open Item Accounts – Initialize </a:t>
            </a:r>
            <a:endParaRPr/>
          </a:p>
        </p:txBody>
      </p:sp>
      <p:sp>
        <p:nvSpPr>
          <p:cNvPr id="503" name="Google Shape;503;p5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504" name="Google Shape;504;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05" name="Google Shape;505;p50"/>
          <p:cNvPicPr preferRelativeResize="0"/>
          <p:nvPr/>
        </p:nvPicPr>
        <p:blipFill rotWithShape="1">
          <a:blip r:embed="rId3">
            <a:alphaModFix/>
          </a:blip>
          <a:srcRect b="0" l="0" r="0" t="0"/>
          <a:stretch/>
        </p:blipFill>
        <p:spPr>
          <a:xfrm>
            <a:off x="238601" y="1541476"/>
            <a:ext cx="8395865" cy="3177949"/>
          </a:xfrm>
          <a:prstGeom prst="rect">
            <a:avLst/>
          </a:prstGeom>
          <a:noFill/>
          <a:ln>
            <a:noFill/>
          </a:ln>
        </p:spPr>
      </p:pic>
      <p:sp>
        <p:nvSpPr>
          <p:cNvPr id="506" name="Google Shape;506;p50"/>
          <p:cNvSpPr txBox="1"/>
          <p:nvPr/>
        </p:nvSpPr>
        <p:spPr>
          <a:xfrm>
            <a:off x="8785711" y="1453961"/>
            <a:ext cx="2764800" cy="1600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rgbClr val="366092"/>
              </a:solidFill>
              <a:latin typeface="Century Gothic"/>
              <a:ea typeface="Century Gothic"/>
              <a:cs typeface="Century Gothic"/>
              <a:sym typeface="Century Gothic"/>
            </a:endParaRPr>
          </a:p>
          <a:p>
            <a:pPr indent="0" lvl="0" marL="0" marR="0" rtl="0" algn="l">
              <a:spcBef>
                <a:spcPts val="0"/>
              </a:spcBef>
              <a:spcAft>
                <a:spcPts val="0"/>
              </a:spcAft>
              <a:buClr>
                <a:srgbClr val="4F4F4F"/>
              </a:buClr>
              <a:buSzPts val="2000"/>
              <a:buFont typeface="Century Gothic"/>
              <a:buNone/>
            </a:pPr>
            <a:r>
              <a:rPr b="0" i="0" lang="en-US" sz="2000" u="none" cap="none" strike="noStrike">
                <a:solidFill>
                  <a:srgbClr val="4F4F4F"/>
                </a:solidFill>
                <a:latin typeface="Century Gothic"/>
                <a:ea typeface="Century Gothic"/>
                <a:cs typeface="Century Gothic"/>
                <a:sym typeface="Century Gothic"/>
              </a:rPr>
              <a:t>Transactions are assigned the default allocation key, Allocate Later</a:t>
            </a:r>
            <a:endParaRPr b="0" i="0" sz="2000" u="none" cap="none" strike="noStrike">
              <a:solidFill>
                <a:srgbClr val="4F4F4F"/>
              </a:solidFill>
              <a:latin typeface="Century Gothic"/>
              <a:ea typeface="Century Gothic"/>
              <a:cs typeface="Century Gothic"/>
              <a:sym typeface="Century Gothic"/>
            </a:endParaRPr>
          </a:p>
        </p:txBody>
      </p:sp>
      <p:sp>
        <p:nvSpPr>
          <p:cNvPr id="507" name="Google Shape;507;p50"/>
          <p:cNvSpPr txBox="1"/>
          <p:nvPr/>
        </p:nvSpPr>
        <p:spPr>
          <a:xfrm>
            <a:off x="206860" y="4897249"/>
            <a:ext cx="11068050" cy="98488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F4F4F"/>
              </a:buClr>
              <a:buSzPts val="2000"/>
              <a:buFont typeface="Century Gothic"/>
              <a:buNone/>
            </a:pPr>
            <a:r>
              <a:rPr b="0" i="0" lang="en-US" sz="2000" u="none" cap="none" strike="noStrike">
                <a:solidFill>
                  <a:srgbClr val="4F4F4F"/>
                </a:solidFill>
                <a:latin typeface="Century Gothic"/>
                <a:ea typeface="Century Gothic"/>
                <a:cs typeface="Century Gothic"/>
                <a:sym typeface="Century Gothic"/>
              </a:rPr>
              <a:t>Reconciles transactions, and creates a closing and an opening transaction for the account</a:t>
            </a:r>
            <a:endParaRPr b="0" i="0" sz="2000" u="none" cap="none" strike="noStrike">
              <a:solidFill>
                <a:srgbClr val="4F4F4F"/>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800"/>
              <a:buFont typeface="Century Gothic"/>
              <a:buNone/>
            </a:pPr>
            <a:r>
              <a:t/>
            </a:r>
            <a:endParaRPr b="0" i="0" sz="1800" u="none" cap="none" strike="noStrike">
              <a:solidFill>
                <a:srgbClr val="366092"/>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You can use GL OI accounts in transient layer postings</a:t>
            </a:r>
            <a:endParaRPr/>
          </a:p>
          <a:p>
            <a:pPr indent="-342900" lvl="0" marL="342900" rtl="0" algn="l">
              <a:lnSpc>
                <a:spcPct val="100000"/>
              </a:lnSpc>
              <a:spcBef>
                <a:spcPts val="3000"/>
              </a:spcBef>
              <a:spcAft>
                <a:spcPts val="0"/>
              </a:spcAft>
              <a:buSzPts val="2800"/>
              <a:buChar char="•"/>
            </a:pPr>
            <a:r>
              <a:rPr lang="en-US"/>
              <a:t>Open item key applies to a unique GL account within a single entity</a:t>
            </a:r>
            <a:endParaRPr/>
          </a:p>
          <a:p>
            <a:pPr indent="-342900" lvl="0" marL="342900" rtl="0" algn="l">
              <a:lnSpc>
                <a:spcPct val="100000"/>
              </a:lnSpc>
              <a:spcBef>
                <a:spcPts val="3000"/>
              </a:spcBef>
              <a:spcAft>
                <a:spcPts val="0"/>
              </a:spcAft>
              <a:buSzPts val="2800"/>
              <a:buChar char="•"/>
            </a:pPr>
            <a:r>
              <a:rPr lang="en-US"/>
              <a:t>Open/closed logic is based on BC balances</a:t>
            </a:r>
            <a:endParaRPr/>
          </a:p>
          <a:p>
            <a:pPr indent="-342900" lvl="0" marL="342900" rtl="0" algn="l">
              <a:lnSpc>
                <a:spcPct val="100000"/>
              </a:lnSpc>
              <a:spcBef>
                <a:spcPts val="3000"/>
              </a:spcBef>
              <a:spcAft>
                <a:spcPts val="0"/>
              </a:spcAft>
              <a:buSzPts val="2800"/>
              <a:buChar char="•"/>
            </a:pPr>
            <a:r>
              <a:rPr lang="en-US"/>
              <a:t>Reconciliation is manual</a:t>
            </a:r>
            <a:endParaRPr/>
          </a:p>
          <a:p>
            <a:pPr indent="-109538" lvl="0" marL="287338" rtl="0" algn="l">
              <a:lnSpc>
                <a:spcPct val="100000"/>
              </a:lnSpc>
              <a:spcBef>
                <a:spcPts val="0"/>
              </a:spcBef>
              <a:spcAft>
                <a:spcPts val="0"/>
              </a:spcAft>
              <a:buSzPts val="2800"/>
              <a:buNone/>
            </a:pPr>
            <a:r>
              <a:t/>
            </a:r>
            <a:endParaRPr/>
          </a:p>
        </p:txBody>
      </p:sp>
      <p:sp>
        <p:nvSpPr>
          <p:cNvPr id="513" name="Google Shape;513;p5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Other Functional Highlights</a:t>
            </a:r>
            <a:endParaRPr/>
          </a:p>
        </p:txBody>
      </p:sp>
      <p:sp>
        <p:nvSpPr>
          <p:cNvPr id="514" name="Google Shape;514;p51"/>
          <p:cNvSpPr txBox="1"/>
          <p:nvPr>
            <p:ph idx="4294967295" type="sldNum"/>
          </p:nvPr>
        </p:nvSpPr>
        <p:spPr>
          <a:xfrm>
            <a:off x="991235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
        <p:nvSpPr>
          <p:cNvPr id="515" name="Google Shape;515;p5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5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Open Item Report</a:t>
            </a:r>
            <a:endParaRPr/>
          </a:p>
        </p:txBody>
      </p:sp>
      <p:sp>
        <p:nvSpPr>
          <p:cNvPr id="522" name="Google Shape;522;p5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523" name="Google Shape;523;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24" name="Google Shape;524;p52"/>
          <p:cNvPicPr preferRelativeResize="0"/>
          <p:nvPr/>
        </p:nvPicPr>
        <p:blipFill rotWithShape="1">
          <a:blip r:embed="rId3">
            <a:alphaModFix/>
          </a:blip>
          <a:srcRect b="0" l="0" r="0" t="0"/>
          <a:stretch/>
        </p:blipFill>
        <p:spPr>
          <a:xfrm>
            <a:off x="387349" y="1341085"/>
            <a:ext cx="9872293" cy="4891057"/>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Learn about GL Open Item Reconciliation and how it can benefit you</a:t>
            </a:r>
            <a:endParaRPr/>
          </a:p>
          <a:p>
            <a:pPr indent="-342900" lvl="0" marL="342900" rtl="0" algn="l">
              <a:lnSpc>
                <a:spcPct val="100000"/>
              </a:lnSpc>
              <a:spcBef>
                <a:spcPts val="1800"/>
              </a:spcBef>
              <a:spcAft>
                <a:spcPts val="0"/>
              </a:spcAft>
              <a:buSzPts val="2800"/>
              <a:buChar char="•"/>
            </a:pPr>
            <a:r>
              <a:rPr lang="en-US"/>
              <a:t>Learn and practice how to set up and use GL Open Item Reconciliation </a:t>
            </a:r>
            <a:endParaRPr/>
          </a:p>
          <a:p>
            <a:pPr indent="-109538" lvl="0" marL="287338" rtl="0" algn="l">
              <a:lnSpc>
                <a:spcPct val="100000"/>
              </a:lnSpc>
              <a:spcBef>
                <a:spcPts val="0"/>
              </a:spcBef>
              <a:spcAft>
                <a:spcPts val="0"/>
              </a:spcAft>
              <a:buSzPts val="2800"/>
              <a:buNone/>
            </a:pPr>
            <a:r>
              <a:t/>
            </a:r>
            <a:endParaRPr/>
          </a:p>
        </p:txBody>
      </p:sp>
      <p:sp>
        <p:nvSpPr>
          <p:cNvPr id="269" name="Google Shape;269;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270" name="Google Shape;270;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Objectives</a:t>
            </a:r>
            <a:endParaRPr/>
          </a:p>
        </p:txBody>
      </p:sp>
      <p:sp>
        <p:nvSpPr>
          <p:cNvPr id="271" name="Google Shape;271;p35"/>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5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530" name="Google Shape;530;p5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531" name="Google Shape;531;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532" name="Google Shape;532;p53"/>
          <p:cNvPicPr preferRelativeResize="0"/>
          <p:nvPr/>
        </p:nvPicPr>
        <p:blipFill rotWithShape="1">
          <a:blip r:embed="rId3">
            <a:alphaModFix/>
          </a:blip>
          <a:srcRect b="0" l="0" r="0" t="0"/>
          <a:stretch/>
        </p:blipFill>
        <p:spPr>
          <a:xfrm>
            <a:off x="470486" y="1662416"/>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Reconcile the open</a:t>
            </a:r>
            <a:r>
              <a:rPr lang="en-US" sz="2400"/>
              <a:t> </a:t>
            </a:r>
            <a:r>
              <a:rPr lang="en-US"/>
              <a:t>balance of a GL Open Item account with the underlying transactions</a:t>
            </a:r>
            <a:endParaRPr/>
          </a:p>
          <a:p>
            <a:pPr indent="-342900" lvl="0" marL="342900" rtl="0" algn="l">
              <a:lnSpc>
                <a:spcPct val="100000"/>
              </a:lnSpc>
              <a:spcBef>
                <a:spcPts val="3000"/>
              </a:spcBef>
              <a:spcAft>
                <a:spcPts val="0"/>
              </a:spcAft>
              <a:buSzPts val="2800"/>
              <a:buChar char="•"/>
            </a:pPr>
            <a:r>
              <a:rPr lang="en-US"/>
              <a:t>The remaining unmatched transactions reflect the account balance</a:t>
            </a:r>
            <a:endParaRPr/>
          </a:p>
          <a:p>
            <a:pPr indent="-342900" lvl="0" marL="342900" rtl="0" algn="l">
              <a:lnSpc>
                <a:spcPct val="100000"/>
              </a:lnSpc>
              <a:spcBef>
                <a:spcPts val="3000"/>
              </a:spcBef>
              <a:spcAft>
                <a:spcPts val="0"/>
              </a:spcAft>
              <a:buSzPts val="2800"/>
              <a:buChar char="•"/>
            </a:pPr>
            <a:r>
              <a:rPr lang="en-US"/>
              <a:t>GL open items are typically used for posting accruals</a:t>
            </a:r>
            <a:endParaRPr/>
          </a:p>
          <a:p>
            <a:pPr indent="-3429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277" name="Google Shape;277;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278" name="Google Shape;278;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79" name="Google Shape;279;p36"/>
          <p:cNvSpPr txBox="1"/>
          <p:nvPr>
            <p:ph idx="4294967295" type="sldNum"/>
          </p:nvPr>
        </p:nvSpPr>
        <p:spPr>
          <a:xfrm>
            <a:off x="9918700" y="64935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The system tracks matched and unmatched items in a GL open item sub-ledger</a:t>
            </a:r>
            <a:endParaRPr/>
          </a:p>
          <a:p>
            <a:pPr indent="-165100" lvl="0" marL="342900" rtl="0" algn="l">
              <a:lnSpc>
                <a:spcPct val="100000"/>
              </a:lnSpc>
              <a:spcBef>
                <a:spcPts val="560"/>
              </a:spcBef>
              <a:spcAft>
                <a:spcPts val="0"/>
              </a:spcAft>
              <a:buSzPts val="2800"/>
              <a:buNone/>
            </a:pPr>
            <a:r>
              <a:t/>
            </a:r>
            <a:endParaRPr/>
          </a:p>
          <a:p>
            <a:pPr indent="-342900" lvl="0" marL="342900" rtl="0" algn="l">
              <a:lnSpc>
                <a:spcPct val="100000"/>
              </a:lnSpc>
              <a:spcBef>
                <a:spcPts val="560"/>
              </a:spcBef>
              <a:spcAft>
                <a:spcPts val="0"/>
              </a:spcAft>
              <a:buSzPts val="2800"/>
              <a:buChar char="•"/>
            </a:pPr>
            <a:r>
              <a:rPr lang="en-US"/>
              <a:t>Allocation keys: used to mark and link related transactions</a:t>
            </a:r>
            <a:endParaRPr/>
          </a:p>
          <a:p>
            <a:pPr indent="-1651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285" name="Google Shape;285;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286" name="Google Shape;286;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 – Continued </a:t>
            </a:r>
            <a:endParaRPr/>
          </a:p>
        </p:txBody>
      </p:sp>
      <p:sp>
        <p:nvSpPr>
          <p:cNvPr id="287" name="Google Shape;287;p37"/>
          <p:cNvSpPr txBox="1"/>
          <p:nvPr>
            <p:ph idx="4294967295" type="sldNum"/>
          </p:nvPr>
        </p:nvSpPr>
        <p:spPr>
          <a:xfrm>
            <a:off x="993775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Specified when creating the postings on GL open item accounts</a:t>
            </a:r>
            <a:endParaRPr/>
          </a:p>
          <a:p>
            <a:pPr indent="-342900" lvl="0" marL="342900" rtl="0" algn="l">
              <a:lnSpc>
                <a:spcPct val="100000"/>
              </a:lnSpc>
              <a:spcBef>
                <a:spcPts val="2400"/>
              </a:spcBef>
              <a:spcAft>
                <a:spcPts val="0"/>
              </a:spcAft>
              <a:buSzPts val="2800"/>
              <a:buChar char="•"/>
            </a:pPr>
            <a:r>
              <a:rPr lang="en-US"/>
              <a:t>Transactions can have three statuses</a:t>
            </a:r>
            <a:endParaRPr/>
          </a:p>
          <a:p>
            <a:pPr indent="-285750" lvl="1" marL="742950" rtl="0" algn="l">
              <a:lnSpc>
                <a:spcPct val="100000"/>
              </a:lnSpc>
              <a:spcBef>
                <a:spcPts val="480"/>
              </a:spcBef>
              <a:spcAft>
                <a:spcPts val="0"/>
              </a:spcAft>
              <a:buSzPts val="2400"/>
              <a:buChar char="-"/>
            </a:pPr>
            <a:r>
              <a:rPr lang="en-US"/>
              <a:t>Link to Open Item</a:t>
            </a:r>
            <a:endParaRPr/>
          </a:p>
          <a:p>
            <a:pPr indent="-285750" lvl="1" marL="742950" rtl="0" algn="l">
              <a:lnSpc>
                <a:spcPct val="100000"/>
              </a:lnSpc>
              <a:spcBef>
                <a:spcPts val="480"/>
              </a:spcBef>
              <a:spcAft>
                <a:spcPts val="0"/>
              </a:spcAft>
              <a:buSzPts val="2400"/>
              <a:buChar char="-"/>
            </a:pPr>
            <a:r>
              <a:rPr lang="en-US"/>
              <a:t>New Open Item</a:t>
            </a:r>
            <a:endParaRPr/>
          </a:p>
          <a:p>
            <a:pPr indent="-285750" lvl="1" marL="742950" rtl="0" algn="l">
              <a:lnSpc>
                <a:spcPct val="100000"/>
              </a:lnSpc>
              <a:spcBef>
                <a:spcPts val="480"/>
              </a:spcBef>
              <a:spcAft>
                <a:spcPts val="0"/>
              </a:spcAft>
              <a:buSzPts val="2400"/>
              <a:buChar char="-"/>
            </a:pPr>
            <a:r>
              <a:rPr lang="en-US"/>
              <a:t>Allocate Later</a:t>
            </a:r>
            <a:endParaRPr/>
          </a:p>
          <a:p>
            <a:pPr indent="-109538" lvl="0" marL="287338" rtl="0" algn="l">
              <a:lnSpc>
                <a:spcPct val="100000"/>
              </a:lnSpc>
              <a:spcBef>
                <a:spcPts val="0"/>
              </a:spcBef>
              <a:spcAft>
                <a:spcPts val="0"/>
              </a:spcAft>
              <a:buSzPts val="2800"/>
              <a:buNone/>
            </a:pPr>
            <a:r>
              <a:t/>
            </a:r>
            <a:endParaRPr/>
          </a:p>
        </p:txBody>
      </p:sp>
      <p:sp>
        <p:nvSpPr>
          <p:cNvPr id="293" name="Google Shape;293;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294" name="Google Shape;294;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Allocation Key</a:t>
            </a:r>
            <a:endParaRPr/>
          </a:p>
        </p:txBody>
      </p:sp>
      <p:sp>
        <p:nvSpPr>
          <p:cNvPr id="295" name="Google Shape;295;p38"/>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Allocation Key – Continued </a:t>
            </a:r>
            <a:endParaRPr/>
          </a:p>
        </p:txBody>
      </p:sp>
      <p:sp>
        <p:nvSpPr>
          <p:cNvPr id="302" name="Google Shape;302;p3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303" name="Google Shape;303;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04" name="Google Shape;304;p39"/>
          <p:cNvPicPr preferRelativeResize="0"/>
          <p:nvPr/>
        </p:nvPicPr>
        <p:blipFill rotWithShape="1">
          <a:blip r:embed="rId3">
            <a:alphaModFix/>
          </a:blip>
          <a:srcRect b="0" l="0" r="20985" t="0"/>
          <a:stretch/>
        </p:blipFill>
        <p:spPr>
          <a:xfrm>
            <a:off x="431800" y="1845550"/>
            <a:ext cx="10001477" cy="3438800"/>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Flow</a:t>
            </a:r>
            <a:endParaRPr/>
          </a:p>
        </p:txBody>
      </p:sp>
      <p:sp>
        <p:nvSpPr>
          <p:cNvPr id="310" name="Google Shape;310;p4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pic>
        <p:nvPicPr>
          <p:cNvPr id="311" name="Google Shape;311;p40"/>
          <p:cNvPicPr preferRelativeResize="0"/>
          <p:nvPr/>
        </p:nvPicPr>
        <p:blipFill rotWithShape="1">
          <a:blip r:embed="rId3">
            <a:alphaModFix/>
          </a:blip>
          <a:srcRect b="0" l="0" r="0" t="0"/>
          <a:stretch/>
        </p:blipFill>
        <p:spPr>
          <a:xfrm>
            <a:off x="484718" y="1466850"/>
            <a:ext cx="11087100" cy="4648200"/>
          </a:xfrm>
          <a:prstGeom prst="rect">
            <a:avLst/>
          </a:prstGeom>
          <a:noFill/>
          <a:ln>
            <a:noFill/>
          </a:ln>
        </p:spPr>
      </p:pic>
      <p:sp>
        <p:nvSpPr>
          <p:cNvPr id="312" name="Google Shape;312;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Transactions for a GL Open Item Account</a:t>
            </a:r>
            <a:endParaRPr/>
          </a:p>
        </p:txBody>
      </p:sp>
      <p:sp>
        <p:nvSpPr>
          <p:cNvPr id="319" name="Google Shape;319;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320" name="Google Shape;320;p41"/>
          <p:cNvSpPr/>
          <p:nvPr/>
        </p:nvSpPr>
        <p:spPr>
          <a:xfrm>
            <a:off x="571679" y="1292823"/>
            <a:ext cx="3759200" cy="5038725"/>
          </a:xfrm>
          <a:prstGeom prst="rect">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21" name="Google Shape;321;p41"/>
          <p:cNvSpPr/>
          <p:nvPr/>
        </p:nvSpPr>
        <p:spPr>
          <a:xfrm>
            <a:off x="774879" y="1902422"/>
            <a:ext cx="1524000" cy="3486150"/>
          </a:xfrm>
          <a:prstGeom prst="rect">
            <a:avLst/>
          </a:prstGeom>
          <a:solidFill>
            <a:schemeClr val="lt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22" name="Google Shape;322;p41"/>
          <p:cNvSpPr/>
          <p:nvPr/>
        </p:nvSpPr>
        <p:spPr>
          <a:xfrm>
            <a:off x="2502079" y="1902422"/>
            <a:ext cx="1524000" cy="3486150"/>
          </a:xfrm>
          <a:prstGeom prst="rect">
            <a:avLst/>
          </a:prstGeom>
          <a:solidFill>
            <a:schemeClr val="lt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grpSp>
        <p:nvGrpSpPr>
          <p:cNvPr id="323" name="Google Shape;323;p41"/>
          <p:cNvGrpSpPr/>
          <p:nvPr/>
        </p:nvGrpSpPr>
        <p:grpSpPr>
          <a:xfrm>
            <a:off x="2667179" y="5007572"/>
            <a:ext cx="711200" cy="304800"/>
            <a:chOff x="2592" y="2112"/>
            <a:chExt cx="336" cy="192"/>
          </a:xfrm>
        </p:grpSpPr>
        <p:sp>
          <p:nvSpPr>
            <p:cNvPr id="324" name="Google Shape;324;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25" name="Google Shape;325;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10</a:t>
              </a:r>
              <a:endParaRPr b="0" i="0" sz="1800" u="none" cap="none" strike="noStrike">
                <a:solidFill>
                  <a:schemeClr val="dk1"/>
                </a:solidFill>
                <a:latin typeface="Century Gothic"/>
                <a:ea typeface="Century Gothic"/>
                <a:cs typeface="Century Gothic"/>
                <a:sym typeface="Century Gothic"/>
              </a:endParaRPr>
            </a:p>
          </p:txBody>
        </p:sp>
      </p:grpSp>
      <p:grpSp>
        <p:nvGrpSpPr>
          <p:cNvPr id="326" name="Google Shape;326;p41"/>
          <p:cNvGrpSpPr/>
          <p:nvPr/>
        </p:nvGrpSpPr>
        <p:grpSpPr>
          <a:xfrm>
            <a:off x="2667179" y="3693122"/>
            <a:ext cx="711200" cy="304800"/>
            <a:chOff x="2592" y="2112"/>
            <a:chExt cx="336" cy="192"/>
          </a:xfrm>
        </p:grpSpPr>
        <p:sp>
          <p:nvSpPr>
            <p:cNvPr id="327" name="Google Shape;327;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28" name="Google Shape;328;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35</a:t>
              </a:r>
              <a:endParaRPr b="0" i="0" sz="1800" u="none" cap="none" strike="noStrike">
                <a:solidFill>
                  <a:schemeClr val="dk1"/>
                </a:solidFill>
                <a:latin typeface="Century Gothic"/>
                <a:ea typeface="Century Gothic"/>
                <a:cs typeface="Century Gothic"/>
                <a:sym typeface="Century Gothic"/>
              </a:endParaRPr>
            </a:p>
          </p:txBody>
        </p:sp>
      </p:grpSp>
      <p:grpSp>
        <p:nvGrpSpPr>
          <p:cNvPr id="329" name="Google Shape;329;p41"/>
          <p:cNvGrpSpPr/>
          <p:nvPr/>
        </p:nvGrpSpPr>
        <p:grpSpPr>
          <a:xfrm>
            <a:off x="2667179" y="2673947"/>
            <a:ext cx="711200" cy="304800"/>
            <a:chOff x="2592" y="2112"/>
            <a:chExt cx="336" cy="192"/>
          </a:xfrm>
        </p:grpSpPr>
        <p:sp>
          <p:nvSpPr>
            <p:cNvPr id="330" name="Google Shape;330;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31" name="Google Shape;331;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25</a:t>
              </a:r>
              <a:endParaRPr b="0" i="0" sz="1800" u="none" cap="none" strike="noStrike">
                <a:solidFill>
                  <a:schemeClr val="dk1"/>
                </a:solidFill>
                <a:latin typeface="Century Gothic"/>
                <a:ea typeface="Century Gothic"/>
                <a:cs typeface="Century Gothic"/>
                <a:sym typeface="Century Gothic"/>
              </a:endParaRPr>
            </a:p>
          </p:txBody>
        </p:sp>
      </p:grpSp>
      <p:grpSp>
        <p:nvGrpSpPr>
          <p:cNvPr id="332" name="Google Shape;332;p41"/>
          <p:cNvGrpSpPr/>
          <p:nvPr/>
        </p:nvGrpSpPr>
        <p:grpSpPr>
          <a:xfrm>
            <a:off x="952679" y="4016972"/>
            <a:ext cx="711200" cy="304800"/>
            <a:chOff x="2592" y="2112"/>
            <a:chExt cx="336" cy="192"/>
          </a:xfrm>
        </p:grpSpPr>
        <p:sp>
          <p:nvSpPr>
            <p:cNvPr id="333" name="Google Shape;333;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34" name="Google Shape;334;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20</a:t>
              </a:r>
              <a:endParaRPr b="0" i="0" sz="1800" u="none" cap="none" strike="noStrike">
                <a:solidFill>
                  <a:schemeClr val="dk1"/>
                </a:solidFill>
                <a:latin typeface="Century Gothic"/>
                <a:ea typeface="Century Gothic"/>
                <a:cs typeface="Century Gothic"/>
                <a:sym typeface="Century Gothic"/>
              </a:endParaRPr>
            </a:p>
          </p:txBody>
        </p:sp>
      </p:grpSp>
      <p:grpSp>
        <p:nvGrpSpPr>
          <p:cNvPr id="335" name="Google Shape;335;p41"/>
          <p:cNvGrpSpPr/>
          <p:nvPr/>
        </p:nvGrpSpPr>
        <p:grpSpPr>
          <a:xfrm>
            <a:off x="965379" y="3359747"/>
            <a:ext cx="711200" cy="304800"/>
            <a:chOff x="2592" y="2112"/>
            <a:chExt cx="336" cy="192"/>
          </a:xfrm>
        </p:grpSpPr>
        <p:sp>
          <p:nvSpPr>
            <p:cNvPr id="336" name="Google Shape;336;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37" name="Google Shape;337;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15</a:t>
              </a:r>
              <a:endParaRPr b="0" i="0" sz="1800" u="none" cap="none" strike="noStrike">
                <a:solidFill>
                  <a:schemeClr val="dk1"/>
                </a:solidFill>
                <a:latin typeface="Century Gothic"/>
                <a:ea typeface="Century Gothic"/>
                <a:cs typeface="Century Gothic"/>
                <a:sym typeface="Century Gothic"/>
              </a:endParaRPr>
            </a:p>
          </p:txBody>
        </p:sp>
      </p:grpSp>
      <p:grpSp>
        <p:nvGrpSpPr>
          <p:cNvPr id="338" name="Google Shape;338;p41"/>
          <p:cNvGrpSpPr/>
          <p:nvPr/>
        </p:nvGrpSpPr>
        <p:grpSpPr>
          <a:xfrm>
            <a:off x="965379" y="2997797"/>
            <a:ext cx="711200" cy="304800"/>
            <a:chOff x="2592" y="2112"/>
            <a:chExt cx="336" cy="192"/>
          </a:xfrm>
        </p:grpSpPr>
        <p:sp>
          <p:nvSpPr>
            <p:cNvPr id="339" name="Google Shape;339;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40" name="Google Shape;340;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30</a:t>
              </a:r>
              <a:endParaRPr b="0" i="0" sz="1800" u="none" cap="none" strike="noStrike">
                <a:solidFill>
                  <a:schemeClr val="dk1"/>
                </a:solidFill>
                <a:latin typeface="Century Gothic"/>
                <a:ea typeface="Century Gothic"/>
                <a:cs typeface="Century Gothic"/>
                <a:sym typeface="Century Gothic"/>
              </a:endParaRPr>
            </a:p>
          </p:txBody>
        </p:sp>
      </p:grpSp>
      <p:grpSp>
        <p:nvGrpSpPr>
          <p:cNvPr id="341" name="Google Shape;341;p41"/>
          <p:cNvGrpSpPr/>
          <p:nvPr/>
        </p:nvGrpSpPr>
        <p:grpSpPr>
          <a:xfrm>
            <a:off x="965379" y="2369147"/>
            <a:ext cx="711200" cy="304800"/>
            <a:chOff x="2592" y="2112"/>
            <a:chExt cx="336" cy="192"/>
          </a:xfrm>
        </p:grpSpPr>
        <p:sp>
          <p:nvSpPr>
            <p:cNvPr id="342" name="Google Shape;342;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43" name="Google Shape;343;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40</a:t>
              </a:r>
              <a:endParaRPr b="0" i="0" sz="1800" u="none" cap="none" strike="noStrike">
                <a:solidFill>
                  <a:schemeClr val="dk1"/>
                </a:solidFill>
                <a:latin typeface="Century Gothic"/>
                <a:ea typeface="Century Gothic"/>
                <a:cs typeface="Century Gothic"/>
                <a:sym typeface="Century Gothic"/>
              </a:endParaRPr>
            </a:p>
          </p:txBody>
        </p:sp>
      </p:grpSp>
      <p:grpSp>
        <p:nvGrpSpPr>
          <p:cNvPr id="344" name="Google Shape;344;p41"/>
          <p:cNvGrpSpPr/>
          <p:nvPr/>
        </p:nvGrpSpPr>
        <p:grpSpPr>
          <a:xfrm>
            <a:off x="2667179" y="4655147"/>
            <a:ext cx="711200" cy="304800"/>
            <a:chOff x="2592" y="2112"/>
            <a:chExt cx="336" cy="192"/>
          </a:xfrm>
        </p:grpSpPr>
        <p:sp>
          <p:nvSpPr>
            <p:cNvPr id="345" name="Google Shape;345;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46" name="Google Shape;346;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35</a:t>
              </a:r>
              <a:endParaRPr b="0" i="0" sz="1800" u="none" cap="none" strike="noStrike">
                <a:solidFill>
                  <a:schemeClr val="dk1"/>
                </a:solidFill>
                <a:latin typeface="Century Gothic"/>
                <a:ea typeface="Century Gothic"/>
                <a:cs typeface="Century Gothic"/>
                <a:sym typeface="Century Gothic"/>
              </a:endParaRPr>
            </a:p>
          </p:txBody>
        </p:sp>
      </p:grpSp>
      <p:grpSp>
        <p:nvGrpSpPr>
          <p:cNvPr id="347" name="Google Shape;347;p41"/>
          <p:cNvGrpSpPr/>
          <p:nvPr/>
        </p:nvGrpSpPr>
        <p:grpSpPr>
          <a:xfrm>
            <a:off x="2667179" y="4302722"/>
            <a:ext cx="711200" cy="304800"/>
            <a:chOff x="2592" y="2112"/>
            <a:chExt cx="336" cy="192"/>
          </a:xfrm>
        </p:grpSpPr>
        <p:sp>
          <p:nvSpPr>
            <p:cNvPr id="348" name="Google Shape;348;p41"/>
            <p:cNvSpPr/>
            <p:nvPr/>
          </p:nvSpPr>
          <p:spPr>
            <a:xfrm>
              <a:off x="2592" y="2112"/>
              <a:ext cx="336"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49" name="Google Shape;349;p41"/>
            <p:cNvSpPr txBox="1"/>
            <p:nvPr/>
          </p:nvSpPr>
          <p:spPr>
            <a:xfrm>
              <a:off x="2676" y="2130"/>
              <a:ext cx="192" cy="15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15</a:t>
              </a:r>
              <a:endParaRPr b="0" i="0" sz="1800" u="none" cap="none" strike="noStrike">
                <a:solidFill>
                  <a:schemeClr val="dk1"/>
                </a:solidFill>
                <a:latin typeface="Century Gothic"/>
                <a:ea typeface="Century Gothic"/>
                <a:cs typeface="Century Gothic"/>
                <a:sym typeface="Century Gothic"/>
              </a:endParaRPr>
            </a:p>
          </p:txBody>
        </p:sp>
      </p:grpSp>
      <p:sp>
        <p:nvSpPr>
          <p:cNvPr id="350" name="Google Shape;350;p41"/>
          <p:cNvSpPr/>
          <p:nvPr/>
        </p:nvSpPr>
        <p:spPr>
          <a:xfrm>
            <a:off x="952679" y="5455247"/>
            <a:ext cx="711200" cy="304800"/>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51" name="Google Shape;351;p41"/>
          <p:cNvSpPr txBox="1"/>
          <p:nvPr/>
        </p:nvSpPr>
        <p:spPr>
          <a:xfrm>
            <a:off x="793930" y="5485410"/>
            <a:ext cx="1047749" cy="246062"/>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105</a:t>
            </a:r>
            <a:endParaRPr b="0" i="0" sz="1800" u="none" cap="none" strike="noStrike">
              <a:solidFill>
                <a:schemeClr val="dk1"/>
              </a:solidFill>
              <a:latin typeface="Century Gothic"/>
              <a:ea typeface="Century Gothic"/>
              <a:cs typeface="Century Gothic"/>
              <a:sym typeface="Century Gothic"/>
            </a:endParaRPr>
          </a:p>
        </p:txBody>
      </p:sp>
      <p:sp>
        <p:nvSpPr>
          <p:cNvPr id="352" name="Google Shape;352;p41"/>
          <p:cNvSpPr/>
          <p:nvPr/>
        </p:nvSpPr>
        <p:spPr>
          <a:xfrm>
            <a:off x="2667179" y="5455247"/>
            <a:ext cx="711200" cy="304800"/>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53" name="Google Shape;353;p41"/>
          <p:cNvSpPr txBox="1"/>
          <p:nvPr/>
        </p:nvSpPr>
        <p:spPr>
          <a:xfrm>
            <a:off x="2652364" y="5496522"/>
            <a:ext cx="789516" cy="255588"/>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120</a:t>
            </a:r>
            <a:endParaRPr b="0" i="0" sz="1800" u="none" cap="none" strike="noStrike">
              <a:solidFill>
                <a:schemeClr val="dk1"/>
              </a:solidFill>
              <a:latin typeface="Century Gothic"/>
              <a:ea typeface="Century Gothic"/>
              <a:cs typeface="Century Gothic"/>
              <a:sym typeface="Century Gothic"/>
            </a:endParaRPr>
          </a:p>
        </p:txBody>
      </p:sp>
      <p:sp>
        <p:nvSpPr>
          <p:cNvPr id="354" name="Google Shape;354;p41"/>
          <p:cNvSpPr txBox="1"/>
          <p:nvPr/>
        </p:nvSpPr>
        <p:spPr>
          <a:xfrm>
            <a:off x="1066979" y="1311872"/>
            <a:ext cx="32892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Transactions for open item account 10000</a:t>
            </a:r>
            <a:endParaRPr b="0" i="0" sz="1800" u="none" cap="none" strike="noStrike">
              <a:solidFill>
                <a:schemeClr val="dk1"/>
              </a:solidFill>
              <a:latin typeface="Century Gothic"/>
              <a:ea typeface="Century Gothic"/>
              <a:cs typeface="Century Gothic"/>
              <a:sym typeface="Century Gothic"/>
            </a:endParaRPr>
          </a:p>
        </p:txBody>
      </p:sp>
      <p:sp>
        <p:nvSpPr>
          <p:cNvPr id="355" name="Google Shape;355;p41"/>
          <p:cNvSpPr txBox="1"/>
          <p:nvPr/>
        </p:nvSpPr>
        <p:spPr>
          <a:xfrm>
            <a:off x="1092379" y="1969098"/>
            <a:ext cx="5080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DR</a:t>
            </a:r>
            <a:endParaRPr b="0" i="0" sz="1800" u="none" cap="none" strike="noStrike">
              <a:solidFill>
                <a:schemeClr val="dk1"/>
              </a:solidFill>
              <a:latin typeface="Century Gothic"/>
              <a:ea typeface="Century Gothic"/>
              <a:cs typeface="Century Gothic"/>
              <a:sym typeface="Century Gothic"/>
            </a:endParaRPr>
          </a:p>
        </p:txBody>
      </p:sp>
      <p:sp>
        <p:nvSpPr>
          <p:cNvPr id="356" name="Google Shape;356;p41"/>
          <p:cNvSpPr txBox="1"/>
          <p:nvPr/>
        </p:nvSpPr>
        <p:spPr>
          <a:xfrm>
            <a:off x="2781479" y="1978623"/>
            <a:ext cx="5080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CR</a:t>
            </a:r>
            <a:endParaRPr b="0" i="0" sz="1800" u="none" cap="none" strike="noStrike">
              <a:solidFill>
                <a:schemeClr val="dk1"/>
              </a:solidFill>
              <a:latin typeface="Century Gothic"/>
              <a:ea typeface="Century Gothic"/>
              <a:cs typeface="Century Gothic"/>
              <a:sym typeface="Century Gothic"/>
            </a:endParaRPr>
          </a:p>
        </p:txBody>
      </p:sp>
      <p:sp>
        <p:nvSpPr>
          <p:cNvPr id="357" name="Google Shape;357;p41"/>
          <p:cNvSpPr txBox="1"/>
          <p:nvPr/>
        </p:nvSpPr>
        <p:spPr>
          <a:xfrm>
            <a:off x="1790879" y="2407248"/>
            <a:ext cx="3302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600"/>
              <a:buFont typeface="Century Gothic"/>
              <a:buNone/>
            </a:pPr>
            <a:r>
              <a:rPr b="0" i="0" lang="en-US" sz="1600" u="none" cap="none" strike="noStrike">
                <a:solidFill>
                  <a:srgbClr val="008000"/>
                </a:solidFill>
                <a:latin typeface="Century Gothic"/>
                <a:ea typeface="Century Gothic"/>
                <a:cs typeface="Century Gothic"/>
                <a:sym typeface="Century Gothic"/>
              </a:rPr>
              <a:t>A</a:t>
            </a:r>
            <a:endParaRPr b="0" i="0" sz="1800" u="none" cap="none" strike="noStrike">
              <a:solidFill>
                <a:schemeClr val="dk1"/>
              </a:solidFill>
              <a:latin typeface="Century Gothic"/>
              <a:ea typeface="Century Gothic"/>
              <a:cs typeface="Century Gothic"/>
              <a:sym typeface="Century Gothic"/>
            </a:endParaRPr>
          </a:p>
        </p:txBody>
      </p:sp>
      <p:sp>
        <p:nvSpPr>
          <p:cNvPr id="358" name="Google Shape;358;p41"/>
          <p:cNvSpPr txBox="1"/>
          <p:nvPr/>
        </p:nvSpPr>
        <p:spPr>
          <a:xfrm>
            <a:off x="3543479" y="4683723"/>
            <a:ext cx="5080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600"/>
              <a:buFont typeface="Century Gothic"/>
              <a:buNone/>
            </a:pPr>
            <a:r>
              <a:rPr b="0" i="0" lang="en-US" sz="1600" u="none" cap="none" strike="noStrike">
                <a:solidFill>
                  <a:srgbClr val="008000"/>
                </a:solidFill>
                <a:latin typeface="Century Gothic"/>
                <a:ea typeface="Century Gothic"/>
                <a:cs typeface="Century Gothic"/>
                <a:sym typeface="Century Gothic"/>
              </a:rPr>
              <a:t>A</a:t>
            </a:r>
            <a:endParaRPr b="0" i="0" sz="1800" u="none" cap="none" strike="noStrike">
              <a:solidFill>
                <a:schemeClr val="dk1"/>
              </a:solidFill>
              <a:latin typeface="Century Gothic"/>
              <a:ea typeface="Century Gothic"/>
              <a:cs typeface="Century Gothic"/>
              <a:sym typeface="Century Gothic"/>
            </a:endParaRPr>
          </a:p>
        </p:txBody>
      </p:sp>
      <p:sp>
        <p:nvSpPr>
          <p:cNvPr id="359" name="Google Shape;359;p41"/>
          <p:cNvSpPr txBox="1"/>
          <p:nvPr/>
        </p:nvSpPr>
        <p:spPr>
          <a:xfrm>
            <a:off x="1803579" y="3016848"/>
            <a:ext cx="5080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600"/>
              <a:buFont typeface="Century Gothic"/>
              <a:buNone/>
            </a:pPr>
            <a:r>
              <a:rPr b="0" i="0" lang="en-US" sz="1600" u="none" cap="none" strike="noStrike">
                <a:solidFill>
                  <a:srgbClr val="008000"/>
                </a:solidFill>
                <a:latin typeface="Century Gothic"/>
                <a:ea typeface="Century Gothic"/>
                <a:cs typeface="Century Gothic"/>
                <a:sym typeface="Century Gothic"/>
              </a:rPr>
              <a:t>A</a:t>
            </a:r>
            <a:endParaRPr b="0" i="0" sz="1800" u="none" cap="none" strike="noStrike">
              <a:solidFill>
                <a:schemeClr val="dk1"/>
              </a:solidFill>
              <a:latin typeface="Century Gothic"/>
              <a:ea typeface="Century Gothic"/>
              <a:cs typeface="Century Gothic"/>
              <a:sym typeface="Century Gothic"/>
            </a:endParaRPr>
          </a:p>
        </p:txBody>
      </p:sp>
      <p:sp>
        <p:nvSpPr>
          <p:cNvPr id="360" name="Google Shape;360;p41"/>
          <p:cNvSpPr txBox="1"/>
          <p:nvPr/>
        </p:nvSpPr>
        <p:spPr>
          <a:xfrm>
            <a:off x="3530779" y="3712173"/>
            <a:ext cx="5080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600"/>
              <a:buFont typeface="Century Gothic"/>
              <a:buNone/>
            </a:pPr>
            <a:r>
              <a:rPr b="0" i="0" lang="en-US" sz="1600" u="none" cap="none" strike="noStrike">
                <a:solidFill>
                  <a:srgbClr val="008000"/>
                </a:solidFill>
                <a:latin typeface="Century Gothic"/>
                <a:ea typeface="Century Gothic"/>
                <a:cs typeface="Century Gothic"/>
                <a:sym typeface="Century Gothic"/>
              </a:rPr>
              <a:t>A</a:t>
            </a:r>
            <a:endParaRPr b="0" i="0" sz="1800" u="none" cap="none" strike="noStrike">
              <a:solidFill>
                <a:schemeClr val="dk1"/>
              </a:solidFill>
              <a:latin typeface="Century Gothic"/>
              <a:ea typeface="Century Gothic"/>
              <a:cs typeface="Century Gothic"/>
              <a:sym typeface="Century Gothic"/>
            </a:endParaRPr>
          </a:p>
        </p:txBody>
      </p:sp>
      <p:sp>
        <p:nvSpPr>
          <p:cNvPr id="361" name="Google Shape;361;p41"/>
          <p:cNvSpPr txBox="1"/>
          <p:nvPr/>
        </p:nvSpPr>
        <p:spPr>
          <a:xfrm>
            <a:off x="1790880" y="4036023"/>
            <a:ext cx="2159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600"/>
              <a:buFont typeface="Century Gothic"/>
              <a:buNone/>
            </a:pPr>
            <a:r>
              <a:rPr b="0" i="0" lang="en-US" sz="1600" u="none" cap="none" strike="noStrike">
                <a:solidFill>
                  <a:srgbClr val="000099"/>
                </a:solidFill>
                <a:latin typeface="Century Gothic"/>
                <a:ea typeface="Century Gothic"/>
                <a:cs typeface="Century Gothic"/>
                <a:sym typeface="Century Gothic"/>
              </a:rPr>
              <a:t>C</a:t>
            </a:r>
            <a:endParaRPr b="0" i="0" sz="1800" u="none" cap="none" strike="noStrike">
              <a:solidFill>
                <a:schemeClr val="dk1"/>
              </a:solidFill>
              <a:latin typeface="Century Gothic"/>
              <a:ea typeface="Century Gothic"/>
              <a:cs typeface="Century Gothic"/>
              <a:sym typeface="Century Gothic"/>
            </a:endParaRPr>
          </a:p>
        </p:txBody>
      </p:sp>
      <p:sp>
        <p:nvSpPr>
          <p:cNvPr id="362" name="Google Shape;362;p41"/>
          <p:cNvSpPr txBox="1"/>
          <p:nvPr/>
        </p:nvSpPr>
        <p:spPr>
          <a:xfrm>
            <a:off x="1778179" y="3397848"/>
            <a:ext cx="2032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600"/>
              <a:buFont typeface="Century Gothic"/>
              <a:buNone/>
            </a:pPr>
            <a:r>
              <a:rPr b="0" i="0" lang="en-US" sz="1600" u="none" cap="none" strike="noStrike">
                <a:solidFill>
                  <a:srgbClr val="6600CC"/>
                </a:solidFill>
                <a:latin typeface="Century Gothic"/>
                <a:ea typeface="Century Gothic"/>
                <a:cs typeface="Century Gothic"/>
                <a:sym typeface="Century Gothic"/>
              </a:rPr>
              <a:t>B</a:t>
            </a:r>
            <a:endParaRPr b="0" i="0" sz="1800" u="none" cap="none" strike="noStrike">
              <a:solidFill>
                <a:schemeClr val="dk1"/>
              </a:solidFill>
              <a:latin typeface="Century Gothic"/>
              <a:ea typeface="Century Gothic"/>
              <a:cs typeface="Century Gothic"/>
              <a:sym typeface="Century Gothic"/>
            </a:endParaRPr>
          </a:p>
        </p:txBody>
      </p:sp>
      <p:sp>
        <p:nvSpPr>
          <p:cNvPr id="363" name="Google Shape;363;p41"/>
          <p:cNvSpPr txBox="1"/>
          <p:nvPr/>
        </p:nvSpPr>
        <p:spPr>
          <a:xfrm>
            <a:off x="3530779" y="4312247"/>
            <a:ext cx="2032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600"/>
              <a:buFont typeface="Century Gothic"/>
              <a:buNone/>
            </a:pPr>
            <a:r>
              <a:rPr b="0" i="0" lang="en-US" sz="1600" u="none" cap="none" strike="noStrike">
                <a:solidFill>
                  <a:srgbClr val="6600CC"/>
                </a:solidFill>
                <a:latin typeface="Century Gothic"/>
                <a:ea typeface="Century Gothic"/>
                <a:cs typeface="Century Gothic"/>
                <a:sym typeface="Century Gothic"/>
              </a:rPr>
              <a:t>B</a:t>
            </a:r>
            <a:endParaRPr b="0" i="0" sz="1800" u="none" cap="none" strike="noStrike">
              <a:solidFill>
                <a:schemeClr val="dk1"/>
              </a:solidFill>
              <a:latin typeface="Century Gothic"/>
              <a:ea typeface="Century Gothic"/>
              <a:cs typeface="Century Gothic"/>
              <a:sym typeface="Century Gothic"/>
            </a:endParaRPr>
          </a:p>
        </p:txBody>
      </p:sp>
      <p:sp>
        <p:nvSpPr>
          <p:cNvPr id="364" name="Google Shape;364;p41"/>
          <p:cNvSpPr txBox="1"/>
          <p:nvPr/>
        </p:nvSpPr>
        <p:spPr>
          <a:xfrm>
            <a:off x="3492680" y="2702523"/>
            <a:ext cx="2159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33"/>
              </a:buClr>
              <a:buSzPts val="1600"/>
              <a:buFont typeface="Century Gothic"/>
              <a:buNone/>
            </a:pPr>
            <a:r>
              <a:rPr b="0" i="0" lang="en-US" sz="1600" u="none" cap="none" strike="noStrike">
                <a:solidFill>
                  <a:srgbClr val="660033"/>
                </a:solidFill>
                <a:latin typeface="Century Gothic"/>
                <a:ea typeface="Century Gothic"/>
                <a:cs typeface="Century Gothic"/>
                <a:sym typeface="Century Gothic"/>
              </a:rPr>
              <a:t>C</a:t>
            </a:r>
            <a:endParaRPr b="0" i="0" sz="1800" u="none" cap="none" strike="noStrike">
              <a:solidFill>
                <a:schemeClr val="dk1"/>
              </a:solidFill>
              <a:latin typeface="Century Gothic"/>
              <a:ea typeface="Century Gothic"/>
              <a:cs typeface="Century Gothic"/>
              <a:sym typeface="Century Gothic"/>
            </a:endParaRPr>
          </a:p>
        </p:txBody>
      </p:sp>
      <p:sp>
        <p:nvSpPr>
          <p:cNvPr id="365" name="Google Shape;365;p41"/>
          <p:cNvSpPr txBox="1"/>
          <p:nvPr/>
        </p:nvSpPr>
        <p:spPr>
          <a:xfrm>
            <a:off x="3530780" y="5036148"/>
            <a:ext cx="215900" cy="2444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600"/>
              <a:buFont typeface="Century Gothic"/>
              <a:buNone/>
            </a:pPr>
            <a:r>
              <a:rPr b="0" i="0" lang="en-US" sz="1600" u="none" cap="none" strike="noStrike">
                <a:solidFill>
                  <a:srgbClr val="000099"/>
                </a:solidFill>
                <a:latin typeface="Century Gothic"/>
                <a:ea typeface="Century Gothic"/>
                <a:cs typeface="Century Gothic"/>
                <a:sym typeface="Century Gothic"/>
              </a:rPr>
              <a:t>C</a:t>
            </a:r>
            <a:endParaRPr b="0" i="0" sz="1800" u="none" cap="none" strike="noStrike">
              <a:solidFill>
                <a:schemeClr val="dk1"/>
              </a:solidFill>
              <a:latin typeface="Century Gothic"/>
              <a:ea typeface="Century Gothic"/>
              <a:cs typeface="Century Gothic"/>
              <a:sym typeface="Century Gothic"/>
            </a:endParaRPr>
          </a:p>
        </p:txBody>
      </p:sp>
      <p:grpSp>
        <p:nvGrpSpPr>
          <p:cNvPr id="366" name="Google Shape;366;p41"/>
          <p:cNvGrpSpPr/>
          <p:nvPr/>
        </p:nvGrpSpPr>
        <p:grpSpPr>
          <a:xfrm>
            <a:off x="914579" y="5893397"/>
            <a:ext cx="2641600" cy="304800"/>
            <a:chOff x="3144" y="3324"/>
            <a:chExt cx="1248" cy="192"/>
          </a:xfrm>
        </p:grpSpPr>
        <p:sp>
          <p:nvSpPr>
            <p:cNvPr id="367" name="Google Shape;367;p41"/>
            <p:cNvSpPr/>
            <p:nvPr/>
          </p:nvSpPr>
          <p:spPr>
            <a:xfrm>
              <a:off x="3144" y="3324"/>
              <a:ext cx="1242"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68" name="Google Shape;368;p41"/>
            <p:cNvSpPr txBox="1"/>
            <p:nvPr/>
          </p:nvSpPr>
          <p:spPr>
            <a:xfrm>
              <a:off x="3204" y="3360"/>
              <a:ext cx="1188" cy="11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Account Balance 15 CR</a:t>
              </a:r>
              <a:endParaRPr b="0" i="0" sz="1800" u="none" cap="none" strike="noStrike">
                <a:solidFill>
                  <a:schemeClr val="dk1"/>
                </a:solidFill>
                <a:latin typeface="Century Gothic"/>
                <a:ea typeface="Century Gothic"/>
                <a:cs typeface="Century Gothic"/>
                <a:sym typeface="Century Gothic"/>
              </a:endParaRPr>
            </a:p>
          </p:txBody>
        </p:sp>
      </p:grpSp>
      <p:sp>
        <p:nvSpPr>
          <p:cNvPr id="369" name="Google Shape;369;p41"/>
          <p:cNvSpPr/>
          <p:nvPr/>
        </p:nvSpPr>
        <p:spPr>
          <a:xfrm>
            <a:off x="5461179" y="1292823"/>
            <a:ext cx="3759200" cy="5038725"/>
          </a:xfrm>
          <a:prstGeom prst="rect">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70" name="Google Shape;370;p41"/>
          <p:cNvSpPr/>
          <p:nvPr/>
        </p:nvSpPr>
        <p:spPr>
          <a:xfrm>
            <a:off x="5842180" y="1930997"/>
            <a:ext cx="3086100" cy="3486150"/>
          </a:xfrm>
          <a:prstGeom prst="rect">
            <a:avLst/>
          </a:prstGeom>
          <a:solidFill>
            <a:schemeClr val="lt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71" name="Google Shape;371;p41"/>
          <p:cNvSpPr txBox="1"/>
          <p:nvPr/>
        </p:nvSpPr>
        <p:spPr>
          <a:xfrm>
            <a:off x="5524683" y="1349975"/>
            <a:ext cx="39668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Transactions for sub-ledger of account 10000</a:t>
            </a:r>
            <a:endParaRPr b="0" i="0" sz="1800" u="none" cap="none" strike="noStrike">
              <a:solidFill>
                <a:schemeClr val="dk1"/>
              </a:solidFill>
              <a:latin typeface="Century Gothic"/>
              <a:ea typeface="Century Gothic"/>
              <a:cs typeface="Century Gothic"/>
              <a:sym typeface="Century Gothic"/>
            </a:endParaRPr>
          </a:p>
        </p:txBody>
      </p:sp>
      <p:grpSp>
        <p:nvGrpSpPr>
          <p:cNvPr id="372" name="Google Shape;372;p41"/>
          <p:cNvGrpSpPr/>
          <p:nvPr/>
        </p:nvGrpSpPr>
        <p:grpSpPr>
          <a:xfrm>
            <a:off x="5804079" y="5893397"/>
            <a:ext cx="2641600" cy="304800"/>
            <a:chOff x="3144" y="3324"/>
            <a:chExt cx="1248" cy="192"/>
          </a:xfrm>
        </p:grpSpPr>
        <p:sp>
          <p:nvSpPr>
            <p:cNvPr id="373" name="Google Shape;373;p41"/>
            <p:cNvSpPr/>
            <p:nvPr/>
          </p:nvSpPr>
          <p:spPr>
            <a:xfrm>
              <a:off x="3144" y="3324"/>
              <a:ext cx="1242" cy="192"/>
            </a:xfrm>
            <a:prstGeom prst="rect">
              <a:avLst/>
            </a:prstGeom>
            <a:solidFill>
              <a:srgbClr val="C5D3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74" name="Google Shape;374;p41"/>
            <p:cNvSpPr txBox="1"/>
            <p:nvPr/>
          </p:nvSpPr>
          <p:spPr>
            <a:xfrm>
              <a:off x="3204" y="3360"/>
              <a:ext cx="1188" cy="11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Account Balance 15 CR</a:t>
              </a:r>
              <a:endParaRPr b="0" i="0" sz="1800" u="none" cap="none" strike="noStrike">
                <a:solidFill>
                  <a:schemeClr val="dk1"/>
                </a:solidFill>
                <a:latin typeface="Century Gothic"/>
                <a:ea typeface="Century Gothic"/>
                <a:cs typeface="Century Gothic"/>
                <a:sym typeface="Century Gothic"/>
              </a:endParaRPr>
            </a:p>
          </p:txBody>
        </p:sp>
      </p:grpSp>
      <p:sp>
        <p:nvSpPr>
          <p:cNvPr id="375" name="Google Shape;375;p41"/>
          <p:cNvSpPr/>
          <p:nvPr/>
        </p:nvSpPr>
        <p:spPr>
          <a:xfrm>
            <a:off x="6210480" y="2054823"/>
            <a:ext cx="2349500" cy="1082675"/>
          </a:xfrm>
          <a:prstGeom prst="rect">
            <a:avLst/>
          </a:prstGeom>
          <a:solidFill>
            <a:schemeClr val="lt1"/>
          </a:solidFill>
          <a:ln cap="flat" cmpd="sng" w="15875">
            <a:solidFill>
              <a:srgbClr val="008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76" name="Google Shape;376;p41"/>
          <p:cNvSpPr txBox="1"/>
          <p:nvPr/>
        </p:nvSpPr>
        <p:spPr>
          <a:xfrm>
            <a:off x="6235880" y="2048472"/>
            <a:ext cx="2273300" cy="2746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8000"/>
              </a:buClr>
              <a:buSzPts val="1200"/>
              <a:buFont typeface="Century Gothic"/>
              <a:buNone/>
            </a:pPr>
            <a:r>
              <a:rPr b="1" i="0" lang="en-US" sz="1200" u="none" cap="none" strike="noStrike">
                <a:solidFill>
                  <a:srgbClr val="008000"/>
                </a:solidFill>
                <a:latin typeface="Century Gothic"/>
                <a:ea typeface="Century Gothic"/>
                <a:cs typeface="Century Gothic"/>
                <a:sym typeface="Century Gothic"/>
              </a:rPr>
              <a:t>Closed Item Key A</a:t>
            </a:r>
            <a:endParaRPr b="0" i="0" sz="1800" u="none" cap="none" strike="noStrike">
              <a:solidFill>
                <a:schemeClr val="dk1"/>
              </a:solidFill>
              <a:latin typeface="Century Gothic"/>
              <a:ea typeface="Century Gothic"/>
              <a:cs typeface="Century Gothic"/>
              <a:sym typeface="Century Gothic"/>
            </a:endParaRPr>
          </a:p>
        </p:txBody>
      </p:sp>
      <p:sp>
        <p:nvSpPr>
          <p:cNvPr id="377" name="Google Shape;377;p41"/>
          <p:cNvSpPr/>
          <p:nvPr/>
        </p:nvSpPr>
        <p:spPr>
          <a:xfrm>
            <a:off x="6362879" y="2292947"/>
            <a:ext cx="965200" cy="793750"/>
          </a:xfrm>
          <a:prstGeom prst="rect">
            <a:avLst/>
          </a:prstGeom>
          <a:solidFill>
            <a:srgbClr val="E2F5CF"/>
          </a:solidFill>
          <a:ln cap="flat" cmpd="sng" w="9525">
            <a:solidFill>
              <a:srgbClr val="E2F5C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78" name="Google Shape;378;p41"/>
          <p:cNvSpPr/>
          <p:nvPr/>
        </p:nvSpPr>
        <p:spPr>
          <a:xfrm>
            <a:off x="7455079" y="2292948"/>
            <a:ext cx="965200" cy="796925"/>
          </a:xfrm>
          <a:prstGeom prst="rect">
            <a:avLst/>
          </a:prstGeom>
          <a:solidFill>
            <a:srgbClr val="E2F5CF"/>
          </a:solidFill>
          <a:ln cap="flat" cmpd="sng" w="9525">
            <a:solidFill>
              <a:srgbClr val="E2F5C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79" name="Google Shape;379;p41"/>
          <p:cNvSpPr txBox="1"/>
          <p:nvPr/>
        </p:nvSpPr>
        <p:spPr>
          <a:xfrm>
            <a:off x="6388279" y="232152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Movements</a:t>
            </a:r>
            <a:endParaRPr b="0" i="0" sz="1800" u="none" cap="none" strike="noStrike">
              <a:solidFill>
                <a:schemeClr val="dk1"/>
              </a:solidFill>
              <a:latin typeface="Century Gothic"/>
              <a:ea typeface="Century Gothic"/>
              <a:cs typeface="Century Gothic"/>
              <a:sym typeface="Century Gothic"/>
            </a:endParaRPr>
          </a:p>
        </p:txBody>
      </p:sp>
      <p:sp>
        <p:nvSpPr>
          <p:cNvPr id="380" name="Google Shape;380;p41"/>
          <p:cNvSpPr txBox="1"/>
          <p:nvPr/>
        </p:nvSpPr>
        <p:spPr>
          <a:xfrm>
            <a:off x="7493179" y="232152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Balance</a:t>
            </a:r>
            <a:endParaRPr b="0" i="0" sz="1800" u="none" cap="none" strike="noStrike">
              <a:solidFill>
                <a:schemeClr val="dk1"/>
              </a:solidFill>
              <a:latin typeface="Century Gothic"/>
              <a:ea typeface="Century Gothic"/>
              <a:cs typeface="Century Gothic"/>
              <a:sym typeface="Century Gothic"/>
            </a:endParaRPr>
          </a:p>
        </p:txBody>
      </p:sp>
      <p:sp>
        <p:nvSpPr>
          <p:cNvPr id="381" name="Google Shape;381;p41"/>
          <p:cNvSpPr txBox="1"/>
          <p:nvPr/>
        </p:nvSpPr>
        <p:spPr>
          <a:xfrm>
            <a:off x="6405213" y="248662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40 DR</a:t>
            </a:r>
            <a:endParaRPr b="0" i="0" sz="1800" u="none" cap="none" strike="noStrike">
              <a:solidFill>
                <a:schemeClr val="dk1"/>
              </a:solidFill>
              <a:latin typeface="Century Gothic"/>
              <a:ea typeface="Century Gothic"/>
              <a:cs typeface="Century Gothic"/>
              <a:sym typeface="Century Gothic"/>
            </a:endParaRPr>
          </a:p>
        </p:txBody>
      </p:sp>
      <p:sp>
        <p:nvSpPr>
          <p:cNvPr id="382" name="Google Shape;382;p41"/>
          <p:cNvSpPr txBox="1"/>
          <p:nvPr/>
        </p:nvSpPr>
        <p:spPr>
          <a:xfrm>
            <a:off x="6417913" y="261997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30 DR</a:t>
            </a:r>
            <a:endParaRPr b="0" i="0" sz="1800" u="none" cap="none" strike="noStrike">
              <a:solidFill>
                <a:schemeClr val="dk1"/>
              </a:solidFill>
              <a:latin typeface="Century Gothic"/>
              <a:ea typeface="Century Gothic"/>
              <a:cs typeface="Century Gothic"/>
              <a:sym typeface="Century Gothic"/>
            </a:endParaRPr>
          </a:p>
        </p:txBody>
      </p:sp>
      <p:sp>
        <p:nvSpPr>
          <p:cNvPr id="383" name="Google Shape;383;p41"/>
          <p:cNvSpPr txBox="1"/>
          <p:nvPr/>
        </p:nvSpPr>
        <p:spPr>
          <a:xfrm>
            <a:off x="6417913" y="275967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35 CR</a:t>
            </a:r>
            <a:endParaRPr b="0" i="0" sz="1800" u="none" cap="none" strike="noStrike">
              <a:solidFill>
                <a:schemeClr val="dk1"/>
              </a:solidFill>
              <a:latin typeface="Century Gothic"/>
              <a:ea typeface="Century Gothic"/>
              <a:cs typeface="Century Gothic"/>
              <a:sym typeface="Century Gothic"/>
            </a:endParaRPr>
          </a:p>
        </p:txBody>
      </p:sp>
      <p:sp>
        <p:nvSpPr>
          <p:cNvPr id="384" name="Google Shape;384;p41"/>
          <p:cNvSpPr txBox="1"/>
          <p:nvPr/>
        </p:nvSpPr>
        <p:spPr>
          <a:xfrm>
            <a:off x="6426379" y="29215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35 CR</a:t>
            </a:r>
            <a:endParaRPr b="0" i="0" sz="1800" u="none" cap="none" strike="noStrike">
              <a:solidFill>
                <a:schemeClr val="dk1"/>
              </a:solidFill>
              <a:latin typeface="Century Gothic"/>
              <a:ea typeface="Century Gothic"/>
              <a:cs typeface="Century Gothic"/>
              <a:sym typeface="Century Gothic"/>
            </a:endParaRPr>
          </a:p>
        </p:txBody>
      </p:sp>
      <p:sp>
        <p:nvSpPr>
          <p:cNvPr id="385" name="Google Shape;385;p41"/>
          <p:cNvSpPr txBox="1"/>
          <p:nvPr/>
        </p:nvSpPr>
        <p:spPr>
          <a:xfrm>
            <a:off x="7505879" y="248662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40 DR</a:t>
            </a:r>
            <a:endParaRPr b="0" i="0" sz="1800" u="none" cap="none" strike="noStrike">
              <a:solidFill>
                <a:schemeClr val="dk1"/>
              </a:solidFill>
              <a:latin typeface="Century Gothic"/>
              <a:ea typeface="Century Gothic"/>
              <a:cs typeface="Century Gothic"/>
              <a:sym typeface="Century Gothic"/>
            </a:endParaRPr>
          </a:p>
        </p:txBody>
      </p:sp>
      <p:sp>
        <p:nvSpPr>
          <p:cNvPr id="386" name="Google Shape;386;p41"/>
          <p:cNvSpPr txBox="1"/>
          <p:nvPr/>
        </p:nvSpPr>
        <p:spPr>
          <a:xfrm>
            <a:off x="7501646" y="261997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70 CR</a:t>
            </a:r>
            <a:endParaRPr b="0" i="0" sz="1800" u="none" cap="none" strike="noStrike">
              <a:solidFill>
                <a:schemeClr val="dk1"/>
              </a:solidFill>
              <a:latin typeface="Century Gothic"/>
              <a:ea typeface="Century Gothic"/>
              <a:cs typeface="Century Gothic"/>
              <a:sym typeface="Century Gothic"/>
            </a:endParaRPr>
          </a:p>
        </p:txBody>
      </p:sp>
      <p:sp>
        <p:nvSpPr>
          <p:cNvPr id="387" name="Google Shape;387;p41"/>
          <p:cNvSpPr txBox="1"/>
          <p:nvPr/>
        </p:nvSpPr>
        <p:spPr>
          <a:xfrm>
            <a:off x="7497413" y="275967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35 DR</a:t>
            </a:r>
            <a:endParaRPr b="0" i="0" sz="1800" u="none" cap="none" strike="noStrike">
              <a:solidFill>
                <a:schemeClr val="dk1"/>
              </a:solidFill>
              <a:latin typeface="Century Gothic"/>
              <a:ea typeface="Century Gothic"/>
              <a:cs typeface="Century Gothic"/>
              <a:sym typeface="Century Gothic"/>
            </a:endParaRPr>
          </a:p>
        </p:txBody>
      </p:sp>
      <p:sp>
        <p:nvSpPr>
          <p:cNvPr id="388" name="Google Shape;388;p41"/>
          <p:cNvSpPr txBox="1"/>
          <p:nvPr/>
        </p:nvSpPr>
        <p:spPr>
          <a:xfrm>
            <a:off x="7603246" y="29215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8000"/>
              </a:buClr>
              <a:buSzPts val="1000"/>
              <a:buFont typeface="Century Gothic"/>
              <a:buNone/>
            </a:pPr>
            <a:r>
              <a:rPr b="0" i="0" lang="en-US" sz="1000" u="none" cap="none" strike="noStrike">
                <a:solidFill>
                  <a:srgbClr val="008000"/>
                </a:solidFill>
                <a:latin typeface="Century Gothic"/>
                <a:ea typeface="Century Gothic"/>
                <a:cs typeface="Century Gothic"/>
                <a:sym typeface="Century Gothic"/>
              </a:rPr>
              <a:t>0--</a:t>
            </a:r>
            <a:endParaRPr b="0" i="0" sz="1800" u="none" cap="none" strike="noStrike">
              <a:solidFill>
                <a:schemeClr val="dk1"/>
              </a:solidFill>
              <a:latin typeface="Century Gothic"/>
              <a:ea typeface="Century Gothic"/>
              <a:cs typeface="Century Gothic"/>
              <a:sym typeface="Century Gothic"/>
            </a:endParaRPr>
          </a:p>
        </p:txBody>
      </p:sp>
      <p:sp>
        <p:nvSpPr>
          <p:cNvPr id="389" name="Google Shape;389;p41"/>
          <p:cNvSpPr/>
          <p:nvPr/>
        </p:nvSpPr>
        <p:spPr>
          <a:xfrm>
            <a:off x="6210480" y="3245448"/>
            <a:ext cx="2349500" cy="828675"/>
          </a:xfrm>
          <a:prstGeom prst="rect">
            <a:avLst/>
          </a:prstGeom>
          <a:solidFill>
            <a:schemeClr val="lt1"/>
          </a:solidFill>
          <a:ln cap="flat" cmpd="sng" w="15875">
            <a:solidFill>
              <a:srgbClr val="6600C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90" name="Google Shape;390;p41"/>
          <p:cNvSpPr txBox="1"/>
          <p:nvPr/>
        </p:nvSpPr>
        <p:spPr>
          <a:xfrm>
            <a:off x="6235880" y="3239097"/>
            <a:ext cx="2273300" cy="2746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6600CC"/>
              </a:buClr>
              <a:buSzPts val="1200"/>
              <a:buFont typeface="Century Gothic"/>
              <a:buNone/>
            </a:pPr>
            <a:r>
              <a:rPr b="1" i="0" lang="en-US" sz="1200" u="none" cap="none" strike="noStrike">
                <a:solidFill>
                  <a:srgbClr val="6600CC"/>
                </a:solidFill>
                <a:latin typeface="Century Gothic"/>
                <a:ea typeface="Century Gothic"/>
                <a:cs typeface="Century Gothic"/>
                <a:sym typeface="Century Gothic"/>
              </a:rPr>
              <a:t>Closed Item Key B</a:t>
            </a:r>
            <a:endParaRPr b="0" i="0" sz="1800" u="none" cap="none" strike="noStrike">
              <a:solidFill>
                <a:schemeClr val="dk1"/>
              </a:solidFill>
              <a:latin typeface="Century Gothic"/>
              <a:ea typeface="Century Gothic"/>
              <a:cs typeface="Century Gothic"/>
              <a:sym typeface="Century Gothic"/>
            </a:endParaRPr>
          </a:p>
        </p:txBody>
      </p:sp>
      <p:sp>
        <p:nvSpPr>
          <p:cNvPr id="391" name="Google Shape;391;p41"/>
          <p:cNvSpPr/>
          <p:nvPr/>
        </p:nvSpPr>
        <p:spPr>
          <a:xfrm>
            <a:off x="6362879" y="3483573"/>
            <a:ext cx="965200" cy="536575"/>
          </a:xfrm>
          <a:prstGeom prst="rect">
            <a:avLst/>
          </a:prstGeom>
          <a:solidFill>
            <a:srgbClr val="F2E5FF"/>
          </a:solidFill>
          <a:ln cap="flat" cmpd="sng" w="9525">
            <a:solidFill>
              <a:srgbClr val="F2E5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92" name="Google Shape;392;p41"/>
          <p:cNvSpPr/>
          <p:nvPr/>
        </p:nvSpPr>
        <p:spPr>
          <a:xfrm>
            <a:off x="7455079" y="3483572"/>
            <a:ext cx="965200" cy="533400"/>
          </a:xfrm>
          <a:prstGeom prst="rect">
            <a:avLst/>
          </a:prstGeom>
          <a:solidFill>
            <a:srgbClr val="F2E5FF"/>
          </a:solidFill>
          <a:ln cap="flat" cmpd="sng" w="9525">
            <a:solidFill>
              <a:srgbClr val="F2E5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93" name="Google Shape;393;p41"/>
          <p:cNvSpPr txBox="1"/>
          <p:nvPr/>
        </p:nvSpPr>
        <p:spPr>
          <a:xfrm>
            <a:off x="6388279" y="35121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000"/>
              <a:buFont typeface="Century Gothic"/>
              <a:buNone/>
            </a:pPr>
            <a:r>
              <a:rPr b="0" i="0" lang="en-US" sz="1000" u="none" cap="none" strike="noStrike">
                <a:solidFill>
                  <a:srgbClr val="6600CC"/>
                </a:solidFill>
                <a:latin typeface="Century Gothic"/>
                <a:ea typeface="Century Gothic"/>
                <a:cs typeface="Century Gothic"/>
                <a:sym typeface="Century Gothic"/>
              </a:rPr>
              <a:t>Movements</a:t>
            </a:r>
            <a:endParaRPr b="0" i="0" sz="1800" u="none" cap="none" strike="noStrike">
              <a:solidFill>
                <a:schemeClr val="dk1"/>
              </a:solidFill>
              <a:latin typeface="Century Gothic"/>
              <a:ea typeface="Century Gothic"/>
              <a:cs typeface="Century Gothic"/>
              <a:sym typeface="Century Gothic"/>
            </a:endParaRPr>
          </a:p>
        </p:txBody>
      </p:sp>
      <p:sp>
        <p:nvSpPr>
          <p:cNvPr id="394" name="Google Shape;394;p41"/>
          <p:cNvSpPr txBox="1"/>
          <p:nvPr/>
        </p:nvSpPr>
        <p:spPr>
          <a:xfrm>
            <a:off x="7493179" y="350262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000"/>
              <a:buFont typeface="Century Gothic"/>
              <a:buNone/>
            </a:pPr>
            <a:r>
              <a:rPr b="0" i="0" lang="en-US" sz="1000" u="none" cap="none" strike="noStrike">
                <a:solidFill>
                  <a:srgbClr val="6600CC"/>
                </a:solidFill>
                <a:latin typeface="Century Gothic"/>
                <a:ea typeface="Century Gothic"/>
                <a:cs typeface="Century Gothic"/>
                <a:sym typeface="Century Gothic"/>
              </a:rPr>
              <a:t>Balance</a:t>
            </a:r>
            <a:endParaRPr b="0" i="0" sz="1800" u="none" cap="none" strike="noStrike">
              <a:solidFill>
                <a:schemeClr val="dk1"/>
              </a:solidFill>
              <a:latin typeface="Century Gothic"/>
              <a:ea typeface="Century Gothic"/>
              <a:cs typeface="Century Gothic"/>
              <a:sym typeface="Century Gothic"/>
            </a:endParaRPr>
          </a:p>
        </p:txBody>
      </p:sp>
      <p:sp>
        <p:nvSpPr>
          <p:cNvPr id="395" name="Google Shape;395;p41"/>
          <p:cNvSpPr txBox="1"/>
          <p:nvPr/>
        </p:nvSpPr>
        <p:spPr>
          <a:xfrm>
            <a:off x="6405213" y="36772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000"/>
              <a:buFont typeface="Century Gothic"/>
              <a:buNone/>
            </a:pPr>
            <a:r>
              <a:rPr b="0" i="0" lang="en-US" sz="1000" u="none" cap="none" strike="noStrike">
                <a:solidFill>
                  <a:srgbClr val="6600CC"/>
                </a:solidFill>
                <a:latin typeface="Century Gothic"/>
                <a:ea typeface="Century Gothic"/>
                <a:cs typeface="Century Gothic"/>
                <a:sym typeface="Century Gothic"/>
              </a:rPr>
              <a:t>15 DR</a:t>
            </a:r>
            <a:endParaRPr b="0" i="0" sz="1800" u="none" cap="none" strike="noStrike">
              <a:solidFill>
                <a:schemeClr val="dk1"/>
              </a:solidFill>
              <a:latin typeface="Century Gothic"/>
              <a:ea typeface="Century Gothic"/>
              <a:cs typeface="Century Gothic"/>
              <a:sym typeface="Century Gothic"/>
            </a:endParaRPr>
          </a:p>
        </p:txBody>
      </p:sp>
      <p:sp>
        <p:nvSpPr>
          <p:cNvPr id="396" name="Google Shape;396;p41"/>
          <p:cNvSpPr txBox="1"/>
          <p:nvPr/>
        </p:nvSpPr>
        <p:spPr>
          <a:xfrm>
            <a:off x="6409446" y="38105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000"/>
              <a:buFont typeface="Century Gothic"/>
              <a:buNone/>
            </a:pPr>
            <a:r>
              <a:rPr b="0" i="0" lang="en-US" sz="1000" u="none" cap="none" strike="noStrike">
                <a:solidFill>
                  <a:srgbClr val="6600CC"/>
                </a:solidFill>
                <a:latin typeface="Century Gothic"/>
                <a:ea typeface="Century Gothic"/>
                <a:cs typeface="Century Gothic"/>
                <a:sym typeface="Century Gothic"/>
              </a:rPr>
              <a:t>15 CR</a:t>
            </a:r>
            <a:endParaRPr b="0" i="0" sz="1800" u="none" cap="none" strike="noStrike">
              <a:solidFill>
                <a:schemeClr val="dk1"/>
              </a:solidFill>
              <a:latin typeface="Century Gothic"/>
              <a:ea typeface="Century Gothic"/>
              <a:cs typeface="Century Gothic"/>
              <a:sym typeface="Century Gothic"/>
            </a:endParaRPr>
          </a:p>
        </p:txBody>
      </p:sp>
      <p:sp>
        <p:nvSpPr>
          <p:cNvPr id="397" name="Google Shape;397;p41"/>
          <p:cNvSpPr txBox="1"/>
          <p:nvPr/>
        </p:nvSpPr>
        <p:spPr>
          <a:xfrm>
            <a:off x="7505879" y="36772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000"/>
              <a:buFont typeface="Century Gothic"/>
              <a:buNone/>
            </a:pPr>
            <a:r>
              <a:rPr b="0" i="0" lang="en-US" sz="1000" u="none" cap="none" strike="noStrike">
                <a:solidFill>
                  <a:srgbClr val="6600CC"/>
                </a:solidFill>
                <a:latin typeface="Century Gothic"/>
                <a:ea typeface="Century Gothic"/>
                <a:cs typeface="Century Gothic"/>
                <a:sym typeface="Century Gothic"/>
              </a:rPr>
              <a:t>15 DR</a:t>
            </a:r>
            <a:endParaRPr b="0" i="0" sz="1800" u="none" cap="none" strike="noStrike">
              <a:solidFill>
                <a:schemeClr val="dk1"/>
              </a:solidFill>
              <a:latin typeface="Century Gothic"/>
              <a:ea typeface="Century Gothic"/>
              <a:cs typeface="Century Gothic"/>
              <a:sym typeface="Century Gothic"/>
            </a:endParaRPr>
          </a:p>
        </p:txBody>
      </p:sp>
      <p:sp>
        <p:nvSpPr>
          <p:cNvPr id="398" name="Google Shape;398;p41"/>
          <p:cNvSpPr txBox="1"/>
          <p:nvPr/>
        </p:nvSpPr>
        <p:spPr>
          <a:xfrm>
            <a:off x="7590546" y="38232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6600CC"/>
              </a:buClr>
              <a:buSzPts val="1000"/>
              <a:buFont typeface="Century Gothic"/>
              <a:buNone/>
            </a:pPr>
            <a:r>
              <a:rPr b="0" i="0" lang="en-US" sz="1000" u="none" cap="none" strike="noStrike">
                <a:solidFill>
                  <a:srgbClr val="6600CC"/>
                </a:solidFill>
                <a:latin typeface="Century Gothic"/>
                <a:ea typeface="Century Gothic"/>
                <a:cs typeface="Century Gothic"/>
                <a:sym typeface="Century Gothic"/>
              </a:rPr>
              <a:t>0--</a:t>
            </a:r>
            <a:endParaRPr b="0" i="0" sz="1800" u="none" cap="none" strike="noStrike">
              <a:solidFill>
                <a:schemeClr val="dk1"/>
              </a:solidFill>
              <a:latin typeface="Century Gothic"/>
              <a:ea typeface="Century Gothic"/>
              <a:cs typeface="Century Gothic"/>
              <a:sym typeface="Century Gothic"/>
            </a:endParaRPr>
          </a:p>
        </p:txBody>
      </p:sp>
      <p:sp>
        <p:nvSpPr>
          <p:cNvPr id="399" name="Google Shape;399;p41"/>
          <p:cNvSpPr/>
          <p:nvPr/>
        </p:nvSpPr>
        <p:spPr>
          <a:xfrm>
            <a:off x="6197780" y="4178898"/>
            <a:ext cx="2349500" cy="1082675"/>
          </a:xfrm>
          <a:prstGeom prst="rect">
            <a:avLst/>
          </a:prstGeom>
          <a:solidFill>
            <a:schemeClr val="lt1"/>
          </a:solidFill>
          <a:ln cap="flat" cmpd="sng" w="15875">
            <a:solidFill>
              <a:srgbClr val="0000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00" name="Google Shape;400;p41"/>
          <p:cNvSpPr txBox="1"/>
          <p:nvPr/>
        </p:nvSpPr>
        <p:spPr>
          <a:xfrm>
            <a:off x="6223180" y="4172547"/>
            <a:ext cx="2273300" cy="2746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99"/>
              </a:buClr>
              <a:buSzPts val="1200"/>
              <a:buFont typeface="Century Gothic"/>
              <a:buNone/>
            </a:pPr>
            <a:r>
              <a:rPr b="1" i="0" lang="en-US" sz="1200" u="none" cap="none" strike="noStrike">
                <a:solidFill>
                  <a:srgbClr val="000099"/>
                </a:solidFill>
                <a:latin typeface="Century Gothic"/>
                <a:ea typeface="Century Gothic"/>
                <a:cs typeface="Century Gothic"/>
                <a:sym typeface="Century Gothic"/>
              </a:rPr>
              <a:t>Open Item Key C</a:t>
            </a:r>
            <a:endParaRPr b="0" i="0" sz="1800" u="none" cap="none" strike="noStrike">
              <a:solidFill>
                <a:schemeClr val="dk1"/>
              </a:solidFill>
              <a:latin typeface="Century Gothic"/>
              <a:ea typeface="Century Gothic"/>
              <a:cs typeface="Century Gothic"/>
              <a:sym typeface="Century Gothic"/>
            </a:endParaRPr>
          </a:p>
        </p:txBody>
      </p:sp>
      <p:sp>
        <p:nvSpPr>
          <p:cNvPr id="401" name="Google Shape;401;p41"/>
          <p:cNvSpPr/>
          <p:nvPr/>
        </p:nvSpPr>
        <p:spPr>
          <a:xfrm>
            <a:off x="6350179" y="4417022"/>
            <a:ext cx="965200" cy="793750"/>
          </a:xfrm>
          <a:prstGeom prst="rect">
            <a:avLst/>
          </a:prstGeom>
          <a:solidFill>
            <a:srgbClr val="C9DBFF"/>
          </a:solidFill>
          <a:ln cap="flat" cmpd="sng" w="9525">
            <a:solidFill>
              <a:srgbClr val="C9DB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02" name="Google Shape;402;p41"/>
          <p:cNvSpPr/>
          <p:nvPr/>
        </p:nvSpPr>
        <p:spPr>
          <a:xfrm>
            <a:off x="7442379" y="4417023"/>
            <a:ext cx="965200" cy="796925"/>
          </a:xfrm>
          <a:prstGeom prst="rect">
            <a:avLst/>
          </a:prstGeom>
          <a:solidFill>
            <a:srgbClr val="C9DBFF"/>
          </a:solidFill>
          <a:ln cap="flat" cmpd="sng" w="9525">
            <a:solidFill>
              <a:srgbClr val="C9DB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03" name="Google Shape;403;p41"/>
          <p:cNvSpPr txBox="1"/>
          <p:nvPr/>
        </p:nvSpPr>
        <p:spPr>
          <a:xfrm>
            <a:off x="6375579" y="44455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Movements</a:t>
            </a:r>
            <a:endParaRPr b="0" i="0" sz="1800" u="none" cap="none" strike="noStrike">
              <a:solidFill>
                <a:schemeClr val="dk1"/>
              </a:solidFill>
              <a:latin typeface="Century Gothic"/>
              <a:ea typeface="Century Gothic"/>
              <a:cs typeface="Century Gothic"/>
              <a:sym typeface="Century Gothic"/>
            </a:endParaRPr>
          </a:p>
        </p:txBody>
      </p:sp>
      <p:sp>
        <p:nvSpPr>
          <p:cNvPr id="404" name="Google Shape;404;p41"/>
          <p:cNvSpPr txBox="1"/>
          <p:nvPr/>
        </p:nvSpPr>
        <p:spPr>
          <a:xfrm>
            <a:off x="7480479" y="4436072"/>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Balance</a:t>
            </a:r>
            <a:endParaRPr b="0" i="0" sz="1800" u="none" cap="none" strike="noStrike">
              <a:solidFill>
                <a:schemeClr val="dk1"/>
              </a:solidFill>
              <a:latin typeface="Century Gothic"/>
              <a:ea typeface="Century Gothic"/>
              <a:cs typeface="Century Gothic"/>
              <a:sym typeface="Century Gothic"/>
            </a:endParaRPr>
          </a:p>
        </p:txBody>
      </p:sp>
      <p:sp>
        <p:nvSpPr>
          <p:cNvPr id="405" name="Google Shape;405;p41"/>
          <p:cNvSpPr txBox="1"/>
          <p:nvPr/>
        </p:nvSpPr>
        <p:spPr>
          <a:xfrm>
            <a:off x="6392513" y="46106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25 CR</a:t>
            </a:r>
            <a:endParaRPr b="0" i="0" sz="1800" u="none" cap="none" strike="noStrike">
              <a:solidFill>
                <a:schemeClr val="dk1"/>
              </a:solidFill>
              <a:latin typeface="Century Gothic"/>
              <a:ea typeface="Century Gothic"/>
              <a:cs typeface="Century Gothic"/>
              <a:sym typeface="Century Gothic"/>
            </a:endParaRPr>
          </a:p>
        </p:txBody>
      </p:sp>
      <p:sp>
        <p:nvSpPr>
          <p:cNvPr id="406" name="Google Shape;406;p41"/>
          <p:cNvSpPr txBox="1"/>
          <p:nvPr/>
        </p:nvSpPr>
        <p:spPr>
          <a:xfrm>
            <a:off x="6405213" y="47440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20 DR</a:t>
            </a:r>
            <a:endParaRPr b="0" i="0" sz="1800" u="none" cap="none" strike="noStrike">
              <a:solidFill>
                <a:schemeClr val="dk1"/>
              </a:solidFill>
              <a:latin typeface="Century Gothic"/>
              <a:ea typeface="Century Gothic"/>
              <a:cs typeface="Century Gothic"/>
              <a:sym typeface="Century Gothic"/>
            </a:endParaRPr>
          </a:p>
        </p:txBody>
      </p:sp>
      <p:sp>
        <p:nvSpPr>
          <p:cNvPr id="407" name="Google Shape;407;p41"/>
          <p:cNvSpPr txBox="1"/>
          <p:nvPr/>
        </p:nvSpPr>
        <p:spPr>
          <a:xfrm>
            <a:off x="6405213" y="48837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10 CR</a:t>
            </a:r>
            <a:endParaRPr b="0" i="0" sz="1800" u="none" cap="none" strike="noStrike">
              <a:solidFill>
                <a:schemeClr val="dk1"/>
              </a:solidFill>
              <a:latin typeface="Century Gothic"/>
              <a:ea typeface="Century Gothic"/>
              <a:cs typeface="Century Gothic"/>
              <a:sym typeface="Century Gothic"/>
            </a:endParaRPr>
          </a:p>
        </p:txBody>
      </p:sp>
      <p:sp>
        <p:nvSpPr>
          <p:cNvPr id="408" name="Google Shape;408;p41"/>
          <p:cNvSpPr txBox="1"/>
          <p:nvPr/>
        </p:nvSpPr>
        <p:spPr>
          <a:xfrm>
            <a:off x="7493179" y="461069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25 CR</a:t>
            </a:r>
            <a:endParaRPr b="0" i="0" sz="1800" u="none" cap="none" strike="noStrike">
              <a:solidFill>
                <a:schemeClr val="dk1"/>
              </a:solidFill>
              <a:latin typeface="Century Gothic"/>
              <a:ea typeface="Century Gothic"/>
              <a:cs typeface="Century Gothic"/>
              <a:sym typeface="Century Gothic"/>
            </a:endParaRPr>
          </a:p>
        </p:txBody>
      </p:sp>
      <p:sp>
        <p:nvSpPr>
          <p:cNvPr id="409" name="Google Shape;409;p41"/>
          <p:cNvSpPr txBox="1"/>
          <p:nvPr/>
        </p:nvSpPr>
        <p:spPr>
          <a:xfrm>
            <a:off x="7577846" y="47440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0" i="0" lang="en-US" sz="1000" u="none" cap="none" strike="noStrike">
                <a:solidFill>
                  <a:srgbClr val="000099"/>
                </a:solidFill>
                <a:latin typeface="Century Gothic"/>
                <a:ea typeface="Century Gothic"/>
                <a:cs typeface="Century Gothic"/>
                <a:sym typeface="Century Gothic"/>
              </a:rPr>
              <a:t>5 CR</a:t>
            </a:r>
            <a:endParaRPr b="0" i="0" sz="1800" u="none" cap="none" strike="noStrike">
              <a:solidFill>
                <a:schemeClr val="dk1"/>
              </a:solidFill>
              <a:latin typeface="Century Gothic"/>
              <a:ea typeface="Century Gothic"/>
              <a:cs typeface="Century Gothic"/>
              <a:sym typeface="Century Gothic"/>
            </a:endParaRPr>
          </a:p>
        </p:txBody>
      </p:sp>
      <p:sp>
        <p:nvSpPr>
          <p:cNvPr id="410" name="Google Shape;410;p41"/>
          <p:cNvSpPr txBox="1"/>
          <p:nvPr/>
        </p:nvSpPr>
        <p:spPr>
          <a:xfrm>
            <a:off x="7484713" y="4883747"/>
            <a:ext cx="914400" cy="152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rgbClr val="000099"/>
              </a:buClr>
              <a:buSzPts val="1000"/>
              <a:buFont typeface="Century Gothic"/>
              <a:buNone/>
            </a:pPr>
            <a:r>
              <a:rPr b="1" i="0" lang="en-US" sz="1000" u="none" cap="none" strike="noStrike">
                <a:solidFill>
                  <a:srgbClr val="000099"/>
                </a:solidFill>
                <a:latin typeface="Century Gothic"/>
                <a:ea typeface="Century Gothic"/>
                <a:cs typeface="Century Gothic"/>
                <a:sym typeface="Century Gothic"/>
              </a:rPr>
              <a:t>15 CR</a:t>
            </a:r>
            <a:endParaRPr b="0" i="0" sz="1800" u="none" cap="none" strike="noStrike">
              <a:solidFill>
                <a:schemeClr val="dk1"/>
              </a:solidFill>
              <a:latin typeface="Century Gothic"/>
              <a:ea typeface="Century Gothic"/>
              <a:cs typeface="Century Gothic"/>
              <a:sym typeface="Century Gothic"/>
            </a:endParaRPr>
          </a:p>
        </p:txBody>
      </p:sp>
      <p:sp>
        <p:nvSpPr>
          <p:cNvPr id="411" name="Google Shape;411;p41"/>
          <p:cNvSpPr/>
          <p:nvPr/>
        </p:nvSpPr>
        <p:spPr>
          <a:xfrm>
            <a:off x="4534079" y="2378673"/>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2" name="Google Shape;412;p41"/>
          <p:cNvSpPr/>
          <p:nvPr/>
        </p:nvSpPr>
        <p:spPr>
          <a:xfrm>
            <a:off x="4534079" y="2854923"/>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3" name="Google Shape;413;p41"/>
          <p:cNvSpPr/>
          <p:nvPr/>
        </p:nvSpPr>
        <p:spPr>
          <a:xfrm>
            <a:off x="4534079" y="3331173"/>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4" name="Google Shape;414;p41"/>
          <p:cNvSpPr/>
          <p:nvPr/>
        </p:nvSpPr>
        <p:spPr>
          <a:xfrm>
            <a:off x="4534079" y="3788373"/>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5" name="Google Shape;415;p41"/>
          <p:cNvSpPr/>
          <p:nvPr/>
        </p:nvSpPr>
        <p:spPr>
          <a:xfrm>
            <a:off x="4534079" y="4264623"/>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6" name="Google Shape;416;p41"/>
          <p:cNvSpPr/>
          <p:nvPr/>
        </p:nvSpPr>
        <p:spPr>
          <a:xfrm>
            <a:off x="4534079" y="4674198"/>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7" name="Google Shape;417;p41"/>
          <p:cNvSpPr/>
          <p:nvPr/>
        </p:nvSpPr>
        <p:spPr>
          <a:xfrm>
            <a:off x="4534079" y="5045673"/>
            <a:ext cx="736600" cy="314325"/>
          </a:xfrm>
          <a:prstGeom prst="rightArrow">
            <a:avLst>
              <a:gd fmla="val 50000" name="adj1"/>
              <a:gd fmla="val 43939" name="adj2"/>
            </a:avLst>
          </a:prstGeom>
          <a:solidFill>
            <a:srgbClr val="93B3D7"/>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418" name="Google Shape;418;p41"/>
          <p:cNvSpPr txBox="1"/>
          <p:nvPr/>
        </p:nvSpPr>
        <p:spPr>
          <a:xfrm>
            <a:off x="4457879" y="1750023"/>
            <a:ext cx="1066800" cy="4000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366092"/>
              </a:buClr>
              <a:buSzPts val="1000"/>
              <a:buFont typeface="Century Gothic"/>
              <a:buNone/>
            </a:pPr>
            <a:r>
              <a:rPr b="1" i="0" lang="en-US" sz="1000" u="none" cap="none" strike="noStrike">
                <a:solidFill>
                  <a:srgbClr val="366092"/>
                </a:solidFill>
                <a:latin typeface="Century Gothic"/>
                <a:ea typeface="Century Gothic"/>
                <a:cs typeface="Century Gothic"/>
                <a:sym typeface="Century Gothic"/>
              </a:rPr>
              <a:t>Updated in Real Time</a:t>
            </a:r>
            <a:endParaRPr b="0" i="0" sz="1800" u="none" cap="none" strike="noStrike">
              <a:solidFill>
                <a:schemeClr val="dk1"/>
              </a:solidFill>
              <a:latin typeface="Century Gothic"/>
              <a:ea typeface="Century Gothic"/>
              <a:cs typeface="Century Gothic"/>
              <a:sym typeface="Century Gothic"/>
            </a:endParaRPr>
          </a:p>
        </p:txBody>
      </p:sp>
      <p:sp>
        <p:nvSpPr>
          <p:cNvPr id="419" name="Google Shape;419;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4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Select one or more lines from the grid and</a:t>
            </a:r>
            <a:endParaRPr/>
          </a:p>
          <a:p>
            <a:pPr indent="-285750" lvl="1" marL="742950" rtl="0" algn="l">
              <a:lnSpc>
                <a:spcPct val="100000"/>
              </a:lnSpc>
              <a:spcBef>
                <a:spcPts val="480"/>
              </a:spcBef>
              <a:spcAft>
                <a:spcPts val="0"/>
              </a:spcAft>
              <a:buSzPts val="2400"/>
              <a:buChar char="-"/>
            </a:pPr>
            <a:r>
              <a:rPr lang="en-US"/>
              <a:t>Allocate them to a new open item</a:t>
            </a:r>
            <a:endParaRPr/>
          </a:p>
          <a:p>
            <a:pPr indent="-285750" lvl="1" marL="742950" rtl="0" algn="l">
              <a:lnSpc>
                <a:spcPct val="100000"/>
              </a:lnSpc>
              <a:spcBef>
                <a:spcPts val="480"/>
              </a:spcBef>
              <a:spcAft>
                <a:spcPts val="0"/>
              </a:spcAft>
              <a:buSzPts val="2400"/>
              <a:buChar char="-"/>
            </a:pPr>
            <a:r>
              <a:rPr lang="en-US"/>
              <a:t>Match items by linking to an existing allocation key</a:t>
            </a:r>
            <a:endParaRPr/>
          </a:p>
          <a:p>
            <a:pPr indent="-342900" lvl="0" marL="342900" rtl="0" algn="l">
              <a:lnSpc>
                <a:spcPct val="100000"/>
              </a:lnSpc>
              <a:spcBef>
                <a:spcPts val="3000"/>
              </a:spcBef>
              <a:spcAft>
                <a:spcPts val="0"/>
              </a:spcAft>
              <a:buSzPts val="2800"/>
              <a:buChar char="•"/>
            </a:pPr>
            <a:r>
              <a:rPr lang="en-US"/>
              <a:t>Movements are closed when the balance of the associated allocation key is zero</a:t>
            </a:r>
            <a:endParaRPr/>
          </a:p>
          <a:p>
            <a:pPr indent="-109538" lvl="0" marL="287338" rtl="0" algn="l">
              <a:lnSpc>
                <a:spcPct val="100000"/>
              </a:lnSpc>
              <a:spcBef>
                <a:spcPts val="0"/>
              </a:spcBef>
              <a:spcAft>
                <a:spcPts val="0"/>
              </a:spcAft>
              <a:buSzPts val="2800"/>
              <a:buNone/>
            </a:pPr>
            <a:r>
              <a:t/>
            </a:r>
            <a:endParaRPr/>
          </a:p>
        </p:txBody>
      </p:sp>
      <p:sp>
        <p:nvSpPr>
          <p:cNvPr id="425" name="Google Shape;425;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t/>
            </a:r>
            <a:endParaRPr/>
          </a:p>
          <a:p>
            <a:pPr indent="0" lvl="0" marL="0" rtl="0" algn="l">
              <a:lnSpc>
                <a:spcPct val="100000"/>
              </a:lnSpc>
              <a:spcBef>
                <a:spcPts val="0"/>
              </a:spcBef>
              <a:spcAft>
                <a:spcPts val="0"/>
              </a:spcAft>
              <a:buSzPts val="1800"/>
              <a:buFont typeface="Century Gothic"/>
              <a:buNone/>
            </a:pPr>
            <a:r>
              <a:rPr lang="en-US"/>
              <a:t>GL Open Item Reconciliation</a:t>
            </a:r>
            <a:endParaRPr/>
          </a:p>
        </p:txBody>
      </p:sp>
      <p:sp>
        <p:nvSpPr>
          <p:cNvPr id="426" name="Google Shape;426;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00000"/>
              <a:buFont typeface="Century Gothic"/>
              <a:buNone/>
            </a:pPr>
            <a:r>
              <a:rPr lang="en-US"/>
              <a:t>GL Open Item Accounts – Reconcile Action </a:t>
            </a:r>
            <a:endParaRPr/>
          </a:p>
        </p:txBody>
      </p:sp>
      <p:sp>
        <p:nvSpPr>
          <p:cNvPr id="427" name="Google Shape;427;p42"/>
          <p:cNvSpPr txBox="1"/>
          <p:nvPr>
            <p:ph idx="4294967295" type="sldNum"/>
          </p:nvPr>
        </p:nvSpPr>
        <p:spPr>
          <a:xfrm>
            <a:off x="9931400" y="650113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rgbClr val="FFFFFF"/>
                </a:solidFill>
              </a:rPr>
              <a:t>‹#›</a:t>
            </a:fld>
            <a:endParaRPr>
              <a:solidFill>
                <a:srgbClr val="FFFFFF"/>
              </a:solidFill>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