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4"/>
    <p:sldMasterId id="214748367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6858000" cx="12192000"/>
  <p:notesSz cx="6858000" cy="9144000"/>
  <p:embeddedFontLst>
    <p:embeddedFont>
      <p:font typeface="Tahoma"/>
      <p:regular r:id="rId29"/>
      <p:bold r:id="rId30"/>
    </p:embeddedFont>
    <p:embeddedFont>
      <p:font typeface="Century Gothic"/>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840"/>
        <p:guide pos="2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Tahoma-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CenturyGothic-regular.fntdata"/><Relationship Id="rId30" Type="http://schemas.openxmlformats.org/officeDocument/2006/relationships/font" Target="fonts/Tahoma-bold.fntdata"/><Relationship Id="rId11" Type="http://schemas.openxmlformats.org/officeDocument/2006/relationships/slide" Target="slides/slide5.xml"/><Relationship Id="rId33" Type="http://schemas.openxmlformats.org/officeDocument/2006/relationships/font" Target="fonts/CenturyGothic-italic.fntdata"/><Relationship Id="rId10" Type="http://schemas.openxmlformats.org/officeDocument/2006/relationships/slide" Target="slides/slide4.xml"/><Relationship Id="rId32" Type="http://schemas.openxmlformats.org/officeDocument/2006/relationships/font" Target="fonts/CenturyGothic-bold.fntdata"/><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CenturyGothic-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Sub-Account Masks to define the ranges of GL accounts with which a sub-account can be combined in postings. The sub-account mask is then assigned to the sub-account</a:t>
            </a:r>
            <a:r>
              <a:rPr lang="en-US"/>
              <a:t> </a:t>
            </a:r>
            <a:r>
              <a:rPr lang="en-US">
                <a:latin typeface="Century Gothic"/>
                <a:ea typeface="Century Gothic"/>
                <a:cs typeface="Century Gothic"/>
                <a:sym typeface="Century Gothic"/>
              </a:rPr>
              <a:t>using Sub-Accounts. If you assign a COA mask to a sub-account, the system will prevent it from being used with any GL account not</a:t>
            </a:r>
            <a:r>
              <a:rPr lang="en-US"/>
              <a:t> </a:t>
            </a:r>
            <a:r>
              <a:rPr lang="en-US">
                <a:latin typeface="Century Gothic"/>
                <a:ea typeface="Century Gothic"/>
                <a:cs typeface="Century Gothic"/>
                <a:sym typeface="Century Gothic"/>
              </a:rPr>
              <a:t>specified within the ranges defined in Sub-Account Masks.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COA masks are described in detail </a:t>
            </a:r>
            <a:r>
              <a:rPr lang="en-US"/>
              <a:t>in the online help at </a:t>
            </a:r>
            <a:r>
              <a:rPr i="1" lang="en-US"/>
              <a:t>https://documentlibrary.qad.com/help/webui/2021_0/en-US/index.html#page/QAD%2520Online%2520Help%2FCOAMaskBrowses.html%23</a:t>
            </a:r>
            <a:endParaRPr i="1">
              <a:solidFill>
                <a:srgbClr val="A4C2F4"/>
              </a:solidFill>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61" name="Google Shape;36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Cost Center Masks to specify the ranges of GL accounts and sub-accounts</a:t>
            </a:r>
            <a:r>
              <a:rPr lang="en-US"/>
              <a:t> </a:t>
            </a:r>
            <a:r>
              <a:rPr lang="en-US">
                <a:latin typeface="Century Gothic"/>
                <a:ea typeface="Century Gothic"/>
                <a:cs typeface="Century Gothic"/>
                <a:sym typeface="Century Gothic"/>
              </a:rPr>
              <a:t>that you can use in combination with a particular cost center.</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then associate the COA mask with a cost center by specifying the cost center COA mask code</a:t>
            </a:r>
            <a:r>
              <a:rPr lang="en-US"/>
              <a:t> </a:t>
            </a:r>
            <a:r>
              <a:rPr lang="en-US">
                <a:latin typeface="Century Gothic"/>
                <a:ea typeface="Century Gothic"/>
                <a:cs typeface="Century Gothic"/>
                <a:sym typeface="Century Gothic"/>
              </a:rPr>
              <a:t>in the COA Mask field in the cost center record in Cost Centers.</a:t>
            </a:r>
            <a:endParaRPr i="1">
              <a:solidFill>
                <a:srgbClr val="A4C2F4"/>
              </a:solidFill>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80" name="Google Shape;38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8" name="Google Shape;408;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Project Masks to specify the ranges of GL accounts, sub-accounts, and cost</a:t>
            </a:r>
            <a:r>
              <a:rPr lang="en-US"/>
              <a:t> </a:t>
            </a:r>
            <a:r>
              <a:rPr lang="en-US">
                <a:latin typeface="Century Gothic"/>
                <a:ea typeface="Century Gothic"/>
                <a:cs typeface="Century Gothic"/>
                <a:sym typeface="Century Gothic"/>
              </a:rPr>
              <a:t>centers that you can use in combination with a particular project when posting.</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then associate the COA mask with a project by specifying the project COA mask code in the</a:t>
            </a:r>
            <a:r>
              <a:rPr lang="en-US"/>
              <a:t> </a:t>
            </a:r>
            <a:r>
              <a:rPr lang="en-US">
                <a:latin typeface="Century Gothic"/>
                <a:ea typeface="Century Gothic"/>
                <a:cs typeface="Century Gothic"/>
                <a:sym typeface="Century Gothic"/>
              </a:rPr>
              <a:t>COA Mask field in Project</a:t>
            </a:r>
            <a:r>
              <a:rPr lang="en-US"/>
              <a:t>s</a:t>
            </a:r>
            <a:r>
              <a:rPr lang="en-US">
                <a:latin typeface="Century Gothic"/>
                <a:ea typeface="Century Gothic"/>
                <a:cs typeface="Century Gothic"/>
                <a:sym typeface="Century Gothic"/>
              </a:rPr>
              <a:t>.</a:t>
            </a:r>
            <a:endParaRPr/>
          </a:p>
          <a:p>
            <a:pPr indent="0" lvl="0" marL="0" rtl="0" algn="l">
              <a:spcBef>
                <a:spcPts val="0"/>
              </a:spcBef>
              <a:spcAft>
                <a:spcPts val="0"/>
              </a:spcAft>
              <a:buNone/>
            </a:pPr>
            <a:r>
              <a:t/>
            </a:r>
            <a:endParaRPr/>
          </a:p>
        </p:txBody>
      </p:sp>
      <p:sp>
        <p:nvSpPr>
          <p:cNvPr id="409" name="Google Shape;40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the Sub-Accounts to create sub-accounts that let you analyze activity on an</a:t>
            </a:r>
            <a:r>
              <a:rPr lang="en-US"/>
              <a:t> </a:t>
            </a:r>
            <a:r>
              <a:rPr lang="en-US">
                <a:latin typeface="Century Gothic"/>
                <a:ea typeface="Century Gothic"/>
                <a:cs typeface="Century Gothic"/>
                <a:sym typeface="Century Gothic"/>
              </a:rPr>
              <a:t>account code, and to provide further detail in financial reporting.</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Sub-accounts are typically used to report on the financial activity of business units or divisions</a:t>
            </a:r>
            <a:r>
              <a:rPr lang="en-US"/>
              <a:t> </a:t>
            </a:r>
            <a:r>
              <a:rPr lang="en-US">
                <a:latin typeface="Century Gothic"/>
                <a:ea typeface="Century Gothic"/>
                <a:cs typeface="Century Gothic"/>
                <a:sym typeface="Century Gothic"/>
              </a:rPr>
              <a:t>within an entity. You can create sub-accounts to correspond to those parts of the entity for which</a:t>
            </a:r>
            <a:r>
              <a:rPr lang="en-US"/>
              <a:t> </a:t>
            </a:r>
            <a:r>
              <a:rPr lang="en-US">
                <a:latin typeface="Century Gothic"/>
                <a:ea typeface="Century Gothic"/>
                <a:cs typeface="Century Gothic"/>
                <a:sym typeface="Century Gothic"/>
              </a:rPr>
              <a:t>you would like to generate separate balance sheets, profit and loss statements, or open customer</a:t>
            </a:r>
            <a:r>
              <a:rPr lang="en-US"/>
              <a:t> </a:t>
            </a:r>
            <a:r>
              <a:rPr lang="en-US">
                <a:latin typeface="Century Gothic"/>
                <a:ea typeface="Century Gothic"/>
                <a:cs typeface="Century Gothic"/>
                <a:sym typeface="Century Gothic"/>
              </a:rPr>
              <a:t>and supplier items.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 single GL account can be associated with multiple sub-accounts.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also use Sub-Accounts to assign a COA mask to the sub-account. A sub-account COA mask defines the list of GL accounts that the sub-account can be combined with</a:t>
            </a:r>
            <a:r>
              <a:rPr lang="en-US"/>
              <a:t> </a:t>
            </a:r>
            <a:r>
              <a:rPr lang="en-US">
                <a:latin typeface="Century Gothic"/>
                <a:ea typeface="Century Gothic"/>
                <a:cs typeface="Century Gothic"/>
                <a:sym typeface="Century Gothic"/>
              </a:rPr>
              <a:t>during posting. If sub-account COA masks are not enabled for the current domain, the Sub-Account Mask field will be read only.</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44" name="Google Shape;444;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Cost Centers to create cost centers that provide an additional reporting</a:t>
            </a:r>
            <a:r>
              <a:rPr lang="en-US"/>
              <a:t> </a:t>
            </a:r>
            <a:r>
              <a:rPr lang="en-US">
                <a:latin typeface="Century Gothic"/>
                <a:ea typeface="Century Gothic"/>
                <a:cs typeface="Century Gothic"/>
                <a:sym typeface="Century Gothic"/>
              </a:rPr>
              <a:t>level for the GL accounts and sub-accounts.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Typically, a cost center can be a department or profit center within the entity for which you want to</a:t>
            </a:r>
            <a:r>
              <a:rPr lang="en-US"/>
              <a:t> </a:t>
            </a:r>
            <a:r>
              <a:rPr lang="en-US">
                <a:latin typeface="Century Gothic"/>
                <a:ea typeface="Century Gothic"/>
                <a:cs typeface="Century Gothic"/>
                <a:sym typeface="Century Gothic"/>
              </a:rPr>
              <a:t>generate separate reports. You can associate a range of different accounts and sub-accounts with a</a:t>
            </a:r>
            <a:r>
              <a:rPr lang="en-US"/>
              <a:t> </a:t>
            </a:r>
            <a:r>
              <a:rPr lang="en-US">
                <a:latin typeface="Century Gothic"/>
                <a:ea typeface="Century Gothic"/>
                <a:cs typeface="Century Gothic"/>
                <a:sym typeface="Century Gothic"/>
              </a:rPr>
              <a:t>cost center, and associate a number of cost centers with a single account.</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use Cost Centers to assign a COA mask to the cost center. A cost center</a:t>
            </a:r>
            <a:r>
              <a:rPr lang="en-US"/>
              <a:t> </a:t>
            </a:r>
            <a:r>
              <a:rPr lang="en-US">
                <a:latin typeface="Century Gothic"/>
                <a:ea typeface="Century Gothic"/>
                <a:cs typeface="Century Gothic"/>
                <a:sym typeface="Century Gothic"/>
              </a:rPr>
              <a:t>COA mask defines the list of GL accounts and sub-accounts that the cost center can be combined</a:t>
            </a:r>
            <a:r>
              <a:rPr lang="en-US"/>
              <a:t> </a:t>
            </a:r>
            <a:r>
              <a:rPr lang="en-US">
                <a:latin typeface="Century Gothic"/>
                <a:ea typeface="Century Gothic"/>
                <a:cs typeface="Century Gothic"/>
                <a:sym typeface="Century Gothic"/>
              </a:rPr>
              <a:t>with during posting. If cost center COA masks are not enabled for the current domain, the Cost</a:t>
            </a:r>
            <a:r>
              <a:rPr lang="en-US"/>
              <a:t> </a:t>
            </a:r>
            <a:r>
              <a:rPr lang="en-US">
                <a:latin typeface="Century Gothic"/>
                <a:ea typeface="Century Gothic"/>
                <a:cs typeface="Century Gothic"/>
                <a:sym typeface="Century Gothic"/>
              </a:rPr>
              <a:t>Center Mask field will be read only.</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53" name="Google Shape;453;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t>GL </a:t>
            </a:r>
            <a:r>
              <a:rPr lang="en-US">
                <a:latin typeface="Century Gothic"/>
                <a:ea typeface="Century Gothic"/>
                <a:cs typeface="Century Gothic"/>
                <a:sym typeface="Century Gothic"/>
              </a:rPr>
              <a:t>Projects are chart of accounts (COA) elements that provide analytical reporting on activities such as</a:t>
            </a:r>
            <a:r>
              <a:rPr lang="en-US"/>
              <a:t> </a:t>
            </a:r>
            <a:r>
              <a:rPr lang="en-US">
                <a:latin typeface="Century Gothic"/>
                <a:ea typeface="Century Gothic"/>
                <a:cs typeface="Century Gothic"/>
                <a:sym typeface="Century Gothic"/>
              </a:rPr>
              <a:t>engineering design work or production rework.</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You can associate a range of account codes, sub-account codes, and cost centers with a specific</a:t>
            </a:r>
            <a:r>
              <a:rPr lang="en-US"/>
              <a:t> </a:t>
            </a:r>
            <a:r>
              <a:rPr lang="en-US">
                <a:latin typeface="Century Gothic"/>
                <a:ea typeface="Century Gothic"/>
                <a:cs typeface="Century Gothic"/>
                <a:sym typeface="Century Gothic"/>
              </a:rPr>
              <a:t>project or multiple projects. The COA mask determines the valid COA combinations (account,</a:t>
            </a:r>
            <a:r>
              <a:rPr lang="en-US"/>
              <a:t> </a:t>
            </a:r>
            <a:r>
              <a:rPr lang="en-US">
                <a:latin typeface="Century Gothic"/>
                <a:ea typeface="Century Gothic"/>
                <a:cs typeface="Century Gothic"/>
                <a:sym typeface="Century Gothic"/>
              </a:rPr>
              <a:t>sub-account, cost center, and project) for posting.</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Before creating projects, you must define two required codes: project groups and project status</a:t>
            </a:r>
            <a:r>
              <a:rPr lang="en-US"/>
              <a:t> </a:t>
            </a:r>
            <a:r>
              <a:rPr lang="en-US">
                <a:latin typeface="Century Gothic"/>
                <a:ea typeface="Century Gothic"/>
                <a:cs typeface="Century Gothic"/>
                <a:sym typeface="Century Gothic"/>
              </a:rPr>
              <a:t>codes. You can post transactions to a project only if its system status is active.</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Use GL Projects to create project codes.</a:t>
            </a:r>
            <a:r>
              <a:rPr lang="en-US"/>
              <a:t> </a:t>
            </a:r>
            <a:r>
              <a:rPr lang="en-US">
                <a:latin typeface="Century Gothic"/>
                <a:ea typeface="Century Gothic"/>
                <a:cs typeface="Century Gothic"/>
                <a:sym typeface="Century Gothic"/>
              </a:rPr>
              <a:t>You also use GL Projects to assign a COA mask to the project. A project COA mask</a:t>
            </a:r>
            <a:r>
              <a:rPr lang="en-US"/>
              <a:t> </a:t>
            </a:r>
            <a:r>
              <a:rPr lang="en-US">
                <a:latin typeface="Century Gothic"/>
                <a:ea typeface="Century Gothic"/>
                <a:cs typeface="Century Gothic"/>
                <a:sym typeface="Century Gothic"/>
              </a:rPr>
              <a:t>defines the list of GL accounts, sub-accounts, and cost centers that the project can be combined</a:t>
            </a:r>
            <a:r>
              <a:rPr lang="en-US"/>
              <a:t> </a:t>
            </a:r>
            <a:r>
              <a:rPr lang="en-US">
                <a:latin typeface="Century Gothic"/>
                <a:ea typeface="Century Gothic"/>
                <a:cs typeface="Century Gothic"/>
                <a:sym typeface="Century Gothic"/>
              </a:rPr>
              <a:t>with during posting. If project COA masks are not enabled for the current domain, the Project</a:t>
            </a:r>
            <a:r>
              <a:rPr lang="en-US"/>
              <a:t> </a:t>
            </a:r>
            <a:r>
              <a:rPr lang="en-US">
                <a:latin typeface="Century Gothic"/>
                <a:ea typeface="Century Gothic"/>
                <a:cs typeface="Century Gothic"/>
                <a:sym typeface="Century Gothic"/>
              </a:rPr>
              <a:t>Mask field will be read only.</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62" name="Google Shape;462;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16: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470" name="Google Shape;470;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471" name="Google Shape;471;p16:notes"/>
          <p:cNvSpPr txBox="1"/>
          <p:nvPr/>
        </p:nvSpPr>
        <p:spPr>
          <a:xfrm>
            <a:off x="1143000" y="685800"/>
            <a:ext cx="4572000" cy="3429000"/>
          </a:xfrm>
          <a:prstGeom prst="rect">
            <a:avLst/>
          </a:prstGeom>
          <a:solidFill>
            <a:srgbClr val="FFFFFF"/>
          </a:solidFill>
          <a:ln cap="flat" cmpd="sng" w="9525">
            <a:solidFill>
              <a:srgbClr val="0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472" name="Google Shape;472;p16:notes"/>
          <p:cNvSpPr txBox="1"/>
          <p:nvPr>
            <p:ph idx="1" type="body"/>
          </p:nvPr>
        </p:nvSpPr>
        <p:spPr>
          <a:xfrm>
            <a:off x="685800" y="4343400"/>
            <a:ext cx="5483225" cy="4114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provides sub-account, cost center, project, and SAF analysis to be used for additional</a:t>
            </a:r>
            <a:r>
              <a:rPr lang="en-US"/>
              <a:t> </a:t>
            </a:r>
            <a:r>
              <a:rPr lang="en-US">
                <a:latin typeface="Century Gothic"/>
                <a:ea typeface="Century Gothic"/>
                <a:cs typeface="Century Gothic"/>
                <a:sym typeface="Century Gothic"/>
              </a:rPr>
              <a:t>analytical reporting on transactions. SAF analysis is optional, but lets you create detailed views of</a:t>
            </a:r>
            <a:r>
              <a:rPr lang="en-US"/>
              <a:t> </a:t>
            </a:r>
            <a:r>
              <a:rPr lang="en-US">
                <a:latin typeface="Century Gothic"/>
                <a:ea typeface="Century Gothic"/>
                <a:cs typeface="Century Gothic"/>
                <a:sym typeface="Century Gothic"/>
              </a:rPr>
              <a:t>data.</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Using SAFs, you can analyze a single account in many different ways by filtering based on the</a:t>
            </a:r>
            <a:r>
              <a:rPr lang="en-US"/>
              <a:t> </a:t>
            </a:r>
            <a:r>
              <a:rPr lang="en-US">
                <a:latin typeface="Century Gothic"/>
                <a:ea typeface="Century Gothic"/>
                <a:cs typeface="Century Gothic"/>
                <a:sym typeface="Century Gothic"/>
              </a:rPr>
              <a:t>SAF codes included in the postings to the account. A carefully planned set of SAF structures</a:t>
            </a:r>
            <a:r>
              <a:rPr lang="en-US"/>
              <a:t> </a:t>
            </a:r>
            <a:r>
              <a:rPr lang="en-US">
                <a:latin typeface="Century Gothic"/>
                <a:ea typeface="Century Gothic"/>
                <a:cs typeface="Century Gothic"/>
                <a:sym typeface="Century Gothic"/>
              </a:rPr>
              <a:t>avoids the need to set up separate COA elements for individual reporting.</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SAF analysis can be applied to all standard GL accounts, except for bank, closing, and tax</a:t>
            </a:r>
            <a:r>
              <a:rPr lang="en-US"/>
              <a:t> </a:t>
            </a:r>
            <a:r>
              <a:rPr lang="en-US">
                <a:latin typeface="Century Gothic"/>
                <a:ea typeface="Century Gothic"/>
                <a:cs typeface="Century Gothic"/>
                <a:sym typeface="Century Gothic"/>
              </a:rPr>
              <a:t>accounts. SAF analysis is not supported for system accounts, except for </a:t>
            </a:r>
            <a:r>
              <a:rPr lang="en-US"/>
              <a:t>purchase order receipts</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apply SAF analysis to both revenue and expenses, and you would normally create a</a:t>
            </a:r>
            <a:r>
              <a:rPr lang="en-US"/>
              <a:t> </a:t>
            </a:r>
            <a:r>
              <a:rPr lang="en-US">
                <a:latin typeface="Century Gothic"/>
                <a:ea typeface="Century Gothic"/>
                <a:cs typeface="Century Gothic"/>
                <a:sym typeface="Century Gothic"/>
              </a:rPr>
              <a:t>separate SAF structure for each of these types of transactions.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73" name="Google Shape;473;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SAF analysis is managed through a combination of three elements:</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SAF concepts identify the type of analysis required.</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SAFs define the analysis details. Associate the codes with an existing concept.</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SAF structures contain a selection of concepts in a logical sequence.</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You associate the structure with a GL account, cost center, or project.</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Seven SAF concepts are predefined and provided with the system. The predefined SAF concepts</a:t>
            </a:r>
            <a:r>
              <a:rPr lang="en-US"/>
              <a:t> </a:t>
            </a:r>
            <a:r>
              <a:rPr lang="en-US">
                <a:latin typeface="Century Gothic"/>
                <a:ea typeface="Century Gothic"/>
                <a:cs typeface="Century Gothic"/>
                <a:sym typeface="Century Gothic"/>
              </a:rPr>
              <a:t>are designed to interact with operational transactions, and capture key analysis details used to</a:t>
            </a:r>
            <a:r>
              <a:rPr lang="en-US"/>
              <a:t> </a:t>
            </a:r>
            <a:r>
              <a:rPr lang="en-US">
                <a:latin typeface="Century Gothic"/>
                <a:ea typeface="Century Gothic"/>
                <a:cs typeface="Century Gothic"/>
                <a:sym typeface="Century Gothic"/>
              </a:rPr>
              <a:t>report the GL effects of operations such as sales by region, sales to OEM customers, or work</a:t>
            </a:r>
            <a:r>
              <a:rPr lang="en-US"/>
              <a:t> </a:t>
            </a:r>
            <a:r>
              <a:rPr lang="en-US">
                <a:latin typeface="Century Gothic"/>
                <a:ea typeface="Century Gothic"/>
                <a:cs typeface="Century Gothic"/>
                <a:sym typeface="Century Gothic"/>
              </a:rPr>
              <a:t>orders by item type.</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following system concepts are provided:</a:t>
            </a:r>
            <a:endParaRPr>
              <a:latin typeface="Century Gothic"/>
              <a:ea typeface="Century Gothic"/>
              <a:cs typeface="Century Gothic"/>
              <a:sym typeface="Century Gothic"/>
            </a:endParaRPr>
          </a:p>
          <a:p>
            <a:pPr indent="-317500" lvl="0" marL="457200" rtl="0" algn="l">
              <a:spcBef>
                <a:spcPts val="360"/>
              </a:spcBef>
              <a:spcAft>
                <a:spcPts val="0"/>
              </a:spcAft>
              <a:buSzPts val="1400"/>
              <a:buChar char="●"/>
            </a:pPr>
            <a:r>
              <a:rPr lang="en-US">
                <a:latin typeface="Century Gothic"/>
                <a:ea typeface="Century Gothic"/>
                <a:cs typeface="Century Gothic"/>
                <a:sym typeface="Century Gothic"/>
              </a:rPr>
              <a:t>Product Line</a:t>
            </a:r>
            <a:r>
              <a:rPr lang="en-US"/>
              <a:t>. </a:t>
            </a:r>
            <a:r>
              <a:rPr lang="en-US">
                <a:latin typeface="Century Gothic"/>
                <a:ea typeface="Century Gothic"/>
                <a:cs typeface="Century Gothic"/>
                <a:sym typeface="Century Gothic"/>
              </a:rPr>
              <a:t>This concept captures values created in Product Lines and associated with</a:t>
            </a:r>
            <a:r>
              <a:rPr lang="en-US"/>
              <a:t> </a:t>
            </a:r>
            <a:r>
              <a:rPr lang="en-US">
                <a:latin typeface="Century Gothic"/>
                <a:ea typeface="Century Gothic"/>
                <a:cs typeface="Century Gothic"/>
                <a:sym typeface="Century Gothic"/>
              </a:rPr>
              <a:t>items used in operational transactions.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Site.</a:t>
            </a:r>
            <a:r>
              <a:rPr lang="en-US"/>
              <a:t> </a:t>
            </a:r>
            <a:r>
              <a:rPr lang="en-US">
                <a:latin typeface="Century Gothic"/>
                <a:ea typeface="Century Gothic"/>
                <a:cs typeface="Century Gothic"/>
                <a:sym typeface="Century Gothic"/>
              </a:rPr>
              <a:t>This concept captures values created in Sites and associated with items</a:t>
            </a:r>
            <a:r>
              <a:rPr lang="en-US"/>
              <a:t> </a:t>
            </a:r>
            <a:r>
              <a:rPr lang="en-US">
                <a:latin typeface="Century Gothic"/>
                <a:ea typeface="Century Gothic"/>
                <a:cs typeface="Century Gothic"/>
                <a:sym typeface="Century Gothic"/>
              </a:rPr>
              <a:t>involved in operational transactions.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Item Type</a:t>
            </a:r>
            <a:r>
              <a:rPr lang="en-US"/>
              <a:t>. </a:t>
            </a:r>
            <a:r>
              <a:rPr lang="en-US">
                <a:latin typeface="Century Gothic"/>
                <a:ea typeface="Century Gothic"/>
                <a:cs typeface="Century Gothic"/>
                <a:sym typeface="Century Gothic"/>
              </a:rPr>
              <a:t>This concept captures generalized code values created in Generalized Codes</a:t>
            </a:r>
            <a:r>
              <a:rPr lang="en-US"/>
              <a:t> </a:t>
            </a:r>
            <a:r>
              <a:rPr lang="en-US">
                <a:latin typeface="Century Gothic"/>
                <a:ea typeface="Century Gothic"/>
                <a:cs typeface="Century Gothic"/>
                <a:sym typeface="Century Gothic"/>
              </a:rPr>
              <a:t>and associated with items in Items when those items are</a:t>
            </a:r>
            <a:r>
              <a:rPr lang="en-US"/>
              <a:t> </a:t>
            </a:r>
            <a:r>
              <a:rPr lang="en-US">
                <a:latin typeface="Century Gothic"/>
                <a:ea typeface="Century Gothic"/>
                <a:cs typeface="Century Gothic"/>
                <a:sym typeface="Century Gothic"/>
              </a:rPr>
              <a:t>used in operational transactions.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Item Group</a:t>
            </a:r>
            <a:r>
              <a:rPr lang="en-US"/>
              <a:t>. </a:t>
            </a:r>
            <a:r>
              <a:rPr lang="en-US">
                <a:latin typeface="Century Gothic"/>
                <a:ea typeface="Century Gothic"/>
                <a:cs typeface="Century Gothic"/>
                <a:sym typeface="Century Gothic"/>
              </a:rPr>
              <a:t>This concept captures generalized code values created in Generalized Codes and associated with items in Items when those items are used in operational transactions.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Region</a:t>
            </a:r>
            <a:r>
              <a:rPr lang="en-US"/>
              <a:t>. </a:t>
            </a:r>
            <a:r>
              <a:rPr lang="en-US">
                <a:latin typeface="Century Gothic"/>
                <a:ea typeface="Century Gothic"/>
                <a:cs typeface="Century Gothic"/>
                <a:sym typeface="Century Gothic"/>
              </a:rPr>
              <a:t>This concept captures generalized code values created in Generalized Codes</a:t>
            </a:r>
            <a:r>
              <a:rPr lang="en-US"/>
              <a:t> </a:t>
            </a:r>
            <a:r>
              <a:rPr lang="en-US">
                <a:latin typeface="Century Gothic"/>
                <a:ea typeface="Century Gothic"/>
                <a:cs typeface="Century Gothic"/>
                <a:sym typeface="Century Gothic"/>
              </a:rPr>
              <a:t>and associated with customers in Customers when those customers are referenced</a:t>
            </a:r>
            <a:r>
              <a:rPr lang="en-US"/>
              <a:t> </a:t>
            </a:r>
            <a:r>
              <a:rPr lang="en-US">
                <a:latin typeface="Century Gothic"/>
                <a:ea typeface="Century Gothic"/>
                <a:cs typeface="Century Gothic"/>
                <a:sym typeface="Century Gothic"/>
              </a:rPr>
              <a:t>on operational transactions.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Customer Type</a:t>
            </a:r>
            <a:r>
              <a:rPr lang="en-US"/>
              <a:t>. </a:t>
            </a:r>
            <a:r>
              <a:rPr lang="en-US">
                <a:latin typeface="Century Gothic"/>
                <a:ea typeface="Century Gothic"/>
                <a:cs typeface="Century Gothic"/>
                <a:sym typeface="Century Gothic"/>
              </a:rPr>
              <a:t>This concept captures codes created in Customer Types and associated with customers in Customers when those customers are referenced on operational transactions.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Supplier Type</a:t>
            </a:r>
            <a:r>
              <a:rPr lang="en-US"/>
              <a:t>. </a:t>
            </a:r>
            <a:r>
              <a:rPr lang="en-US">
                <a:latin typeface="Century Gothic"/>
                <a:ea typeface="Century Gothic"/>
                <a:cs typeface="Century Gothic"/>
                <a:sym typeface="Century Gothic"/>
              </a:rPr>
              <a:t>This concept captures codes created in Supplier Types and associated with suppliers in Suppliers when those suppliers are referenced on operational transactions.</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While the system concepts are specifically designed to capture the details of operational</a:t>
            </a:r>
            <a:r>
              <a:rPr lang="en-US"/>
              <a:t> </a:t>
            </a:r>
            <a:r>
              <a:rPr lang="en-US">
                <a:latin typeface="Century Gothic"/>
                <a:ea typeface="Century Gothic"/>
                <a:cs typeface="Century Gothic"/>
                <a:sym typeface="Century Gothic"/>
              </a:rPr>
              <a:t>transactions, you can use a combination of system- and user-defined concepts in the same</a:t>
            </a:r>
            <a:r>
              <a:rPr lang="en-US"/>
              <a:t> </a:t>
            </a:r>
            <a:r>
              <a:rPr lang="en-US">
                <a:latin typeface="Century Gothic"/>
                <a:ea typeface="Century Gothic"/>
                <a:cs typeface="Century Gothic"/>
                <a:sym typeface="Century Gothic"/>
              </a:rPr>
              <a:t>structure, if required.</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System concepts cannot be deleted, but can be disabled by clearing the Active field. Data is</a:t>
            </a:r>
            <a:r>
              <a:rPr lang="en-US"/>
              <a:t> </a:t>
            </a:r>
            <a:r>
              <a:rPr lang="en-US">
                <a:latin typeface="Century Gothic"/>
                <a:ea typeface="Century Gothic"/>
                <a:cs typeface="Century Gothic"/>
                <a:sym typeface="Century Gothic"/>
              </a:rPr>
              <a:t>captured for a concept only when it is active. Since system concepts have a predefined meaning,</a:t>
            </a:r>
            <a:r>
              <a:rPr lang="en-US"/>
              <a:t> </a:t>
            </a:r>
            <a:r>
              <a:rPr lang="en-US">
                <a:latin typeface="Century Gothic"/>
                <a:ea typeface="Century Gothic"/>
                <a:cs typeface="Century Gothic"/>
                <a:sym typeface="Century Gothic"/>
              </a:rPr>
              <a:t>you cannot modify other fields in the concept or create new system concepts.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rgbClr val="6D9EEB"/>
              </a:buClr>
              <a:buSzPts val="1200"/>
              <a:buFont typeface="Century Gothic"/>
              <a:buNone/>
            </a:pPr>
            <a:r>
              <a:rPr b="1" lang="en-US">
                <a:solidFill>
                  <a:srgbClr val="6D9EEB"/>
                </a:solidFill>
                <a:latin typeface="Century Gothic"/>
                <a:ea typeface="Century Gothic"/>
                <a:cs typeface="Century Gothic"/>
                <a:sym typeface="Century Gothic"/>
              </a:rPr>
              <a:t>Creating SAF Concepts</a:t>
            </a:r>
            <a:endParaRPr sz="1100">
              <a:latin typeface="Arial"/>
              <a:ea typeface="Arial"/>
              <a:cs typeface="Arial"/>
              <a:sym typeface="Arial"/>
            </a:endParaRPr>
          </a:p>
          <a:p>
            <a:pPr indent="0" lvl="0" marL="0" rtl="0" algn="l">
              <a:spcBef>
                <a:spcPts val="360"/>
              </a:spcBef>
              <a:spcAft>
                <a:spcPts val="0"/>
              </a:spcAft>
              <a:buClr>
                <a:schemeClr val="dk1"/>
              </a:buClr>
              <a:buSzPts val="1100"/>
              <a:buFont typeface="Arial"/>
              <a:buNone/>
            </a:pPr>
            <a:r>
              <a:rPr lang="en-US"/>
              <a:t>Use SAF Concepts to create and maintain SAF concepts. When creating and modifying SAF concepts, these restrictions apply:</a:t>
            </a:r>
            <a:endParaRPr/>
          </a:p>
          <a:p>
            <a:pPr indent="-317500" lvl="0" marL="457200" rtl="0" algn="l">
              <a:spcBef>
                <a:spcPts val="360"/>
              </a:spcBef>
              <a:spcAft>
                <a:spcPts val="0"/>
              </a:spcAft>
              <a:buSzPts val="1400"/>
              <a:buChar char="●"/>
            </a:pPr>
            <a:r>
              <a:rPr lang="en-US"/>
              <a:t>You cannot delete a system SAF concept.</a:t>
            </a:r>
            <a:endParaRPr/>
          </a:p>
          <a:p>
            <a:pPr indent="-317500" lvl="0" marL="457200" rtl="0" algn="l">
              <a:spcBef>
                <a:spcPts val="0"/>
              </a:spcBef>
              <a:spcAft>
                <a:spcPts val="0"/>
              </a:spcAft>
              <a:buSzPts val="1400"/>
              <a:buChar char="●"/>
            </a:pPr>
            <a:r>
              <a:rPr lang="en-US"/>
              <a:t>You cannot delete a user-defined SAF concept if it has already been used in a transaction.</a:t>
            </a:r>
            <a:endParaRPr/>
          </a:p>
          <a:p>
            <a:pPr indent="-317500" lvl="0" marL="457200" rtl="0" algn="l">
              <a:spcBef>
                <a:spcPts val="0"/>
              </a:spcBef>
              <a:spcAft>
                <a:spcPts val="0"/>
              </a:spcAft>
              <a:buSzPts val="1400"/>
              <a:buChar char="●"/>
            </a:pPr>
            <a:r>
              <a:rPr lang="en-US"/>
              <a:t>You cannot create system concepts.</a:t>
            </a:r>
            <a:endParaRPr/>
          </a:p>
          <a:p>
            <a:pPr indent="-317500" lvl="0" marL="457200" rtl="0" algn="l">
              <a:spcBef>
                <a:spcPts val="0"/>
              </a:spcBef>
              <a:spcAft>
                <a:spcPts val="0"/>
              </a:spcAft>
              <a:buSzPts val="1400"/>
              <a:buChar char="●"/>
            </a:pPr>
            <a:r>
              <a:rPr lang="en-US"/>
              <a:t>The only value you can modify for a system concept is the Active setting.</a:t>
            </a:r>
            <a:endParaRPr/>
          </a:p>
          <a:p>
            <a:pPr indent="-317500" lvl="0" marL="457200" rtl="0" algn="l">
              <a:spcBef>
                <a:spcPts val="0"/>
              </a:spcBef>
              <a:spcAft>
                <a:spcPts val="0"/>
              </a:spcAft>
              <a:buSzPts val="1400"/>
              <a:buChar char="●"/>
            </a:pPr>
            <a:r>
              <a:rPr lang="en-US"/>
              <a:t>You cannot deactivate a concept if it is linked to an active SAF structure.</a:t>
            </a:r>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You cannot deactivate a concept if it is linked to an active SAF structure.</a:t>
            </a:r>
            <a:endParaRPr>
              <a:latin typeface="Century Gothic"/>
              <a:ea typeface="Century Gothic"/>
              <a:cs typeface="Century Gothic"/>
              <a:sym typeface="Century Gothic"/>
            </a:endParaRPr>
          </a:p>
          <a:p>
            <a:pPr indent="45720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rgbClr val="6D9EEB"/>
              </a:buClr>
              <a:buSzPts val="1200"/>
              <a:buFont typeface="Century Gothic"/>
              <a:buNone/>
            </a:pPr>
            <a:r>
              <a:rPr b="1" lang="en-US">
                <a:solidFill>
                  <a:srgbClr val="6D9EEB"/>
                </a:solidFill>
                <a:latin typeface="Century Gothic"/>
                <a:ea typeface="Century Gothic"/>
                <a:cs typeface="Century Gothic"/>
                <a:sym typeface="Century Gothic"/>
              </a:rPr>
              <a:t>Creating SAF Codes</a:t>
            </a:r>
            <a:endParaRPr b="1">
              <a:solidFill>
                <a:srgbClr val="6D9EEB"/>
              </a:solidFill>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t>Use SAFs to create and maintain the values that you assign to a SAF concept.</a:t>
            </a:r>
            <a:endParaRPr/>
          </a:p>
          <a:p>
            <a:pPr indent="0" lvl="0" marL="0" rtl="0" algn="l">
              <a:spcBef>
                <a:spcPts val="360"/>
              </a:spcBef>
              <a:spcAft>
                <a:spcPts val="0"/>
              </a:spcAft>
              <a:buClr>
                <a:schemeClr val="dk1"/>
              </a:buClr>
              <a:buSzPts val="1100"/>
              <a:buFont typeface="Arial"/>
              <a:buNone/>
            </a:pPr>
            <a:r>
              <a:rPr lang="en-US"/>
              <a:t>SAFs generally correspond to the individual item for which you require analysis. For example, you can track transactions relating to a particular vehicle belonging to the organization by creating a SAF of the vehicle registration number. Every SAF concept must have at least one default SAF—defined in the SAF structure where it is used—and you can link any number of SAFs to the same concept. You build SAF analysis for an account by creating a SAF for each type of transaction that updates the account. You build the list of SAFs for both system-defined and user-defined SAF concepts manually.</a:t>
            </a:r>
            <a:endParaRPr/>
          </a:p>
          <a:p>
            <a:pPr indent="0" lvl="0" marL="0" rtl="0" algn="l">
              <a:spcBef>
                <a:spcPts val="360"/>
              </a:spcBef>
              <a:spcAft>
                <a:spcPts val="0"/>
              </a:spcAft>
              <a:buClr>
                <a:schemeClr val="dk1"/>
              </a:buClr>
              <a:buSzPts val="1100"/>
              <a:buFont typeface="Arial"/>
              <a:buNone/>
            </a:pPr>
            <a:r>
              <a:t/>
            </a:r>
            <a:endParaRPr/>
          </a:p>
          <a:p>
            <a:pPr indent="0" lvl="0" marL="0" rtl="0" algn="l">
              <a:spcBef>
                <a:spcPts val="360"/>
              </a:spcBef>
              <a:spcAft>
                <a:spcPts val="0"/>
              </a:spcAft>
              <a:buClr>
                <a:srgbClr val="6D9EEB"/>
              </a:buClr>
              <a:buSzPts val="1200"/>
              <a:buFont typeface="Century Gothic"/>
              <a:buNone/>
            </a:pPr>
            <a:r>
              <a:rPr b="1" lang="en-US">
                <a:solidFill>
                  <a:srgbClr val="6D9EEB"/>
                </a:solidFill>
                <a:latin typeface="Century Gothic"/>
                <a:ea typeface="Century Gothic"/>
                <a:cs typeface="Century Gothic"/>
                <a:sym typeface="Century Gothic"/>
              </a:rPr>
              <a:t>Creating SAF Structures</a:t>
            </a:r>
            <a:endParaRPr b="1">
              <a:solidFill>
                <a:srgbClr val="6D9EEB"/>
              </a:solidFill>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a:t>
            </a:r>
            <a:r>
              <a:rPr lang="en-US"/>
              <a:t>SAF Structures to create and maintain SAF structures. With SAF structures, you can combine up to five SAF concepts in a sequence. You then link the structure to general ledger accounts, cost centers, or projects. You can associate only one SAF structure with a GL account, cost center, or project. When a SAF structure is associated with a project, cost center, or GL account and a transaction updates that element, the SAF concepts and default codes are displayed in the transaction posting lines.</a:t>
            </a:r>
            <a:endParaRPr/>
          </a:p>
          <a:p>
            <a:pPr indent="-317500" lvl="0" marL="457200" rtl="0" algn="l">
              <a:spcBef>
                <a:spcPts val="360"/>
              </a:spcBef>
              <a:spcAft>
                <a:spcPts val="0"/>
              </a:spcAft>
              <a:buSzPts val="1400"/>
              <a:buChar char="●"/>
            </a:pPr>
            <a:r>
              <a:rPr lang="en-US"/>
              <a:t>For system concepts based on operational transactions, the SAF concepts are predefined in the system, but you must create the corresponding SAFs.</a:t>
            </a:r>
            <a:endParaRPr/>
          </a:p>
          <a:p>
            <a:pPr indent="-317500" lvl="0" marL="457200" rtl="0" algn="l">
              <a:spcBef>
                <a:spcPts val="0"/>
              </a:spcBef>
              <a:spcAft>
                <a:spcPts val="0"/>
              </a:spcAft>
              <a:buSzPts val="1400"/>
              <a:buChar char="●"/>
            </a:pPr>
            <a:r>
              <a:rPr lang="en-US"/>
              <a:t>When user-defined concepts have more than one value, you must select the value to use when you create the transaction.</a:t>
            </a:r>
            <a:endParaRPr/>
          </a:p>
          <a:p>
            <a:pPr indent="0" lvl="0" marL="0" rtl="0" algn="l">
              <a:spcBef>
                <a:spcPts val="360"/>
              </a:spcBef>
              <a:spcAft>
                <a:spcPts val="0"/>
              </a:spcAft>
              <a:buClr>
                <a:schemeClr val="dk1"/>
              </a:buClr>
              <a:buSzPts val="1100"/>
              <a:buFont typeface="Arial"/>
              <a:buNone/>
            </a:pPr>
            <a:r>
              <a:rPr lang="en-US"/>
              <a:t>SAF structures are independent of the entity and domain, and can contain both system and user-defined concepts. Each structure must contain a minimum of one concept and up to a maximum of five concepts. Each concept must have one and only one default value, which is used to supply a value based on the defaulting logic. Other defaults are optional, but the one associated with the structure is required and used when more specific defaults have not been defined. After a SAF structure has been used in a transaction, you cannot delete any of the associated SAF concepts.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rgbClr val="6D9EEB"/>
              </a:buClr>
              <a:buSzPts val="1200"/>
              <a:buFont typeface="Century Gothic"/>
              <a:buNone/>
            </a:pPr>
            <a:r>
              <a:rPr b="1" lang="en-US">
                <a:solidFill>
                  <a:srgbClr val="6D9EEB"/>
                </a:solidFill>
                <a:latin typeface="Century Gothic"/>
                <a:ea typeface="Century Gothic"/>
                <a:cs typeface="Century Gothic"/>
                <a:sym typeface="Century Gothic"/>
              </a:rPr>
              <a:t>SAF Reporting</a:t>
            </a:r>
            <a:endParaRPr b="1">
              <a:solidFill>
                <a:srgbClr val="6D9EEB"/>
              </a:solidFill>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a:t>
            </a:r>
            <a:r>
              <a:rPr lang="en-US"/>
              <a:t>SAF Transactions Detail and SAF Transactions Summary </a:t>
            </a:r>
            <a:r>
              <a:rPr lang="en-US">
                <a:latin typeface="Century Gothic"/>
                <a:ea typeface="Century Gothic"/>
                <a:cs typeface="Century Gothic"/>
                <a:sym typeface="Century Gothic"/>
              </a:rPr>
              <a:t>reports provide detailed and summarized information on transactions, filtered by</a:t>
            </a:r>
            <a:r>
              <a:rPr lang="en-US"/>
              <a:t> </a:t>
            </a:r>
            <a:r>
              <a:rPr lang="en-US">
                <a:latin typeface="Century Gothic"/>
                <a:ea typeface="Century Gothic"/>
                <a:cs typeface="Century Gothic"/>
                <a:sym typeface="Century Gothic"/>
              </a:rPr>
              <a:t>specific SAF codes or concepts.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481" name="Google Shape;481;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1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1" name="Google Shape;491;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example shows a work order material variance posting and the SAF information carried for</a:t>
            </a:r>
            <a:r>
              <a:rPr lang="en-US"/>
              <a:t> </a:t>
            </a:r>
            <a:r>
              <a:rPr lang="en-US">
                <a:latin typeface="Century Gothic"/>
                <a:ea typeface="Century Gothic"/>
                <a:cs typeface="Century Gothic"/>
                <a:sym typeface="Century Gothic"/>
              </a:rPr>
              <a:t>the item, product line, and site.</a:t>
            </a:r>
            <a:endParaRPr/>
          </a:p>
          <a:p>
            <a:pPr indent="0" lvl="0" marL="0" rtl="0" algn="l">
              <a:spcBef>
                <a:spcPts val="0"/>
              </a:spcBef>
              <a:spcAft>
                <a:spcPts val="0"/>
              </a:spcAft>
              <a:buNone/>
            </a:pPr>
            <a:r>
              <a:t/>
            </a:r>
            <a:endParaRPr/>
          </a:p>
        </p:txBody>
      </p:sp>
      <p:sp>
        <p:nvSpPr>
          <p:cNvPr id="492" name="Google Shape;492;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1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2" name="Google Shape;502;p1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930"/>
              <a:buFont typeface="Century Gothic"/>
              <a:buNone/>
            </a:pPr>
            <a:r>
              <a:rPr lang="en-US">
                <a:latin typeface="Century Gothic"/>
                <a:ea typeface="Century Gothic"/>
                <a:cs typeface="Century Gothic"/>
                <a:sym typeface="Century Gothic"/>
              </a:rPr>
              <a:t>The financial calendar consists of user-defined GL calendar years and GL periods.</a:t>
            </a:r>
            <a:endParaRPr/>
          </a:p>
          <a:p>
            <a:pPr indent="0" lvl="0" marL="0" rtl="0" algn="l">
              <a:lnSpc>
                <a:spcPct val="80000"/>
              </a:lnSpc>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80000"/>
              </a:lnSpc>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By default, the GL calendar year consists of twelve monthly GL periods. Each GL period does not</a:t>
            </a:r>
            <a:r>
              <a:rPr lang="en-US"/>
              <a:t> </a:t>
            </a:r>
            <a:r>
              <a:rPr lang="en-US">
                <a:latin typeface="Century Gothic"/>
                <a:ea typeface="Century Gothic"/>
                <a:cs typeface="Century Gothic"/>
                <a:sym typeface="Century Gothic"/>
              </a:rPr>
              <a:t>have to correspond to a calendar month. You can define custom start and end dates for each GL</a:t>
            </a:r>
            <a:r>
              <a:rPr lang="en-US"/>
              <a:t> </a:t>
            </a:r>
            <a:r>
              <a:rPr lang="en-US">
                <a:latin typeface="Century Gothic"/>
                <a:ea typeface="Century Gothic"/>
                <a:cs typeface="Century Gothic"/>
                <a:sym typeface="Century Gothic"/>
              </a:rPr>
              <a:t>period to correspond with your accounting cycles, and the GL calendar year can exceed twelve</a:t>
            </a:r>
            <a:r>
              <a:rPr lang="en-US"/>
              <a:t> </a:t>
            </a:r>
            <a:r>
              <a:rPr lang="en-US">
                <a:latin typeface="Century Gothic"/>
                <a:ea typeface="Century Gothic"/>
                <a:cs typeface="Century Gothic"/>
                <a:sym typeface="Century Gothic"/>
              </a:rPr>
              <a:t>calendar months in length. The GL calendar year is defined at the domain level; all entities within</a:t>
            </a:r>
            <a:r>
              <a:rPr lang="en-US"/>
              <a:t> </a:t>
            </a:r>
            <a:r>
              <a:rPr lang="en-US">
                <a:latin typeface="Century Gothic"/>
                <a:ea typeface="Century Gothic"/>
                <a:cs typeface="Century Gothic"/>
                <a:sym typeface="Century Gothic"/>
              </a:rPr>
              <a:t>a domain use the same GL calendar year definition.The system contains two functions related to</a:t>
            </a:r>
            <a:r>
              <a:rPr lang="en-US"/>
              <a:t> </a:t>
            </a:r>
            <a:r>
              <a:rPr lang="en-US">
                <a:latin typeface="Century Gothic"/>
                <a:ea typeface="Century Gothic"/>
                <a:cs typeface="Century Gothic"/>
                <a:sym typeface="Century Gothic"/>
              </a:rPr>
              <a:t>GL calendars and periods:</a:t>
            </a:r>
            <a:endParaRPr/>
          </a:p>
          <a:p>
            <a:pPr indent="-317500" lvl="0" marL="457200" rtl="0" algn="l">
              <a:lnSpc>
                <a:spcPct val="80000"/>
              </a:lnSpc>
              <a:spcBef>
                <a:spcPts val="360"/>
              </a:spcBef>
              <a:spcAft>
                <a:spcPts val="0"/>
              </a:spcAft>
              <a:buSzPts val="1400"/>
              <a:buChar char="●"/>
            </a:pPr>
            <a:r>
              <a:rPr lang="en-US">
                <a:latin typeface="Century Gothic"/>
                <a:ea typeface="Century Gothic"/>
                <a:cs typeface="Century Gothic"/>
                <a:sym typeface="Century Gothic"/>
              </a:rPr>
              <a:t>Use Domain GL Periods to create, modify, and view the GL calendar year</a:t>
            </a:r>
            <a:r>
              <a:rPr lang="en-US"/>
              <a:t> </a:t>
            </a:r>
            <a:r>
              <a:rPr lang="en-US">
                <a:latin typeface="Century Gothic"/>
                <a:ea typeface="Century Gothic"/>
                <a:cs typeface="Century Gothic"/>
                <a:sym typeface="Century Gothic"/>
              </a:rPr>
              <a:t>and its related GL periods for a specific domain. The GL periods defined at the domain level</a:t>
            </a:r>
            <a:r>
              <a:rPr lang="en-US"/>
              <a:t> </a:t>
            </a:r>
            <a:r>
              <a:rPr lang="en-US">
                <a:latin typeface="Century Gothic"/>
                <a:ea typeface="Century Gothic"/>
                <a:cs typeface="Century Gothic"/>
                <a:sym typeface="Century Gothic"/>
              </a:rPr>
              <a:t>are copied to all entities linked to the current domain.</a:t>
            </a:r>
            <a:endParaRPr/>
          </a:p>
          <a:p>
            <a:pPr indent="-317500" lvl="0" marL="457200" rtl="0" algn="l">
              <a:lnSpc>
                <a:spcPct val="80000"/>
              </a:lnSpc>
              <a:spcBef>
                <a:spcPts val="0"/>
              </a:spcBef>
              <a:spcAft>
                <a:spcPts val="0"/>
              </a:spcAft>
              <a:buSzPts val="1400"/>
              <a:buChar char="●"/>
            </a:pPr>
            <a:r>
              <a:rPr lang="en-US">
                <a:latin typeface="Century Gothic"/>
                <a:ea typeface="Century Gothic"/>
                <a:cs typeface="Century Gothic"/>
                <a:sym typeface="Century Gothic"/>
              </a:rPr>
              <a:t>Entity GL Periods let you apply GL period settings to individual entities and</a:t>
            </a:r>
            <a:r>
              <a:rPr lang="en-US"/>
              <a:t> </a:t>
            </a:r>
            <a:r>
              <a:rPr lang="en-US">
                <a:latin typeface="Century Gothic"/>
                <a:ea typeface="Century Gothic"/>
                <a:cs typeface="Century Gothic"/>
                <a:sym typeface="Century Gothic"/>
              </a:rPr>
              <a:t>lets you lock, unlock, report, and undo reporting for GL periods per entity. We will learn about</a:t>
            </a:r>
            <a:r>
              <a:rPr lang="en-US"/>
              <a:t> </a:t>
            </a:r>
            <a:r>
              <a:rPr lang="en-US">
                <a:latin typeface="Century Gothic"/>
                <a:ea typeface="Century Gothic"/>
                <a:cs typeface="Century Gothic"/>
                <a:sym typeface="Century Gothic"/>
              </a:rPr>
              <a:t>this function in more detail in a separate section of this training class.</a:t>
            </a:r>
            <a:endParaRPr/>
          </a:p>
          <a:p>
            <a:pPr indent="0" lvl="0" marL="0" rtl="0" algn="l">
              <a:lnSpc>
                <a:spcPct val="80000"/>
              </a:lnSpc>
              <a:spcBef>
                <a:spcPts val="360"/>
              </a:spcBef>
              <a:spcAft>
                <a:spcPts val="0"/>
              </a:spcAft>
              <a:buClr>
                <a:schemeClr val="dk1"/>
              </a:buClr>
              <a:buSzPts val="1100"/>
              <a:buFont typeface="Arial"/>
              <a:buNone/>
            </a:pPr>
            <a:r>
              <a:t/>
            </a:r>
            <a:endParaRPr/>
          </a:p>
          <a:p>
            <a:pPr indent="0" lvl="0" marL="0" rtl="0" algn="l">
              <a:lnSpc>
                <a:spcPct val="80000"/>
              </a:lnSpc>
              <a:spcBef>
                <a:spcPts val="360"/>
              </a:spcBef>
              <a:spcAft>
                <a:spcPts val="0"/>
              </a:spcAft>
              <a:buClr>
                <a:schemeClr val="dk1"/>
              </a:buClr>
              <a:buSzPts val="1100"/>
              <a:buFont typeface="Arial"/>
              <a:buNone/>
            </a:pPr>
            <a:r>
              <a:rPr b="1" i="1" lang="en-US"/>
              <a:t>Note </a:t>
            </a:r>
            <a:r>
              <a:rPr lang="en-US"/>
              <a:t>You can u</a:t>
            </a:r>
            <a:r>
              <a:rPr lang="en-US">
                <a:latin typeface="Century Gothic"/>
                <a:ea typeface="Century Gothic"/>
                <a:cs typeface="Century Gothic"/>
                <a:sym typeface="Century Gothic"/>
              </a:rPr>
              <a:t>se Tax Periods to define specialized entity-based calendars for tax reporting periods.</a:t>
            </a:r>
            <a:r>
              <a:rPr lang="en-US"/>
              <a:t> </a:t>
            </a:r>
            <a:r>
              <a:rPr lang="en-US">
                <a:latin typeface="Century Gothic"/>
                <a:ea typeface="Century Gothic"/>
                <a:cs typeface="Century Gothic"/>
                <a:sym typeface="Century Gothic"/>
              </a:rPr>
              <a:t>When defined, closing a tax period prevents additional tax transactions from being posted.</a:t>
            </a:r>
            <a:endParaRPr/>
          </a:p>
          <a:p>
            <a:pPr indent="0" lvl="0" marL="0" rtl="0" algn="l">
              <a:lnSpc>
                <a:spcPct val="80000"/>
              </a:lnSpc>
              <a:spcBef>
                <a:spcPts val="360"/>
              </a:spcBef>
              <a:spcAft>
                <a:spcPts val="0"/>
              </a:spcAft>
              <a:buClr>
                <a:schemeClr val="dk1"/>
              </a:buClr>
              <a:buSzPts val="930"/>
              <a:buFont typeface="Century Gothic"/>
              <a:buNone/>
            </a:pPr>
            <a:r>
              <a:t/>
            </a:r>
            <a:endParaRPr i="1">
              <a:solidFill>
                <a:srgbClr val="6D9EEB"/>
              </a:solidFill>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p:txBody>
      </p:sp>
      <p:sp>
        <p:nvSpPr>
          <p:cNvPr id="503" name="Google Shape;503;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In this chapter, you will learn how to set up the general ledger and its components.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GL account is the base unit in the general ledger. Transactions are posted during predefined</a:t>
            </a:r>
            <a:r>
              <a:rPr lang="en-US"/>
              <a:t> </a:t>
            </a:r>
            <a:r>
              <a:rPr lang="en-US">
                <a:latin typeface="Century Gothic"/>
                <a:ea typeface="Century Gothic"/>
                <a:cs typeface="Century Gothic"/>
                <a:sym typeface="Century Gothic"/>
              </a:rPr>
              <a:t>GL periods within the GL</a:t>
            </a:r>
            <a:r>
              <a:rPr lang="en-US"/>
              <a:t> </a:t>
            </a:r>
            <a:r>
              <a:rPr lang="en-US">
                <a:latin typeface="Century Gothic"/>
                <a:ea typeface="Century Gothic"/>
                <a:cs typeface="Century Gothic"/>
                <a:sym typeface="Century Gothic"/>
              </a:rPr>
              <a:t>calendar year. You can further analyze transactions using sub-accounts,</a:t>
            </a:r>
            <a:r>
              <a:rPr lang="en-US"/>
              <a:t> </a:t>
            </a:r>
            <a:r>
              <a:rPr lang="en-US">
                <a:latin typeface="Century Gothic"/>
                <a:ea typeface="Century Gothic"/>
                <a:cs typeface="Century Gothic"/>
                <a:sym typeface="Century Gothic"/>
              </a:rPr>
              <a:t>cost centers, projects, and supplementary analysis fields (SAFs).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Transactions are recorded in daybooks, which are system- or user-defined views of the general</a:t>
            </a:r>
            <a:r>
              <a:rPr lang="en-US"/>
              <a:t> </a:t>
            </a:r>
            <a:r>
              <a:rPr lang="en-US">
                <a:latin typeface="Century Gothic"/>
                <a:ea typeface="Century Gothic"/>
                <a:cs typeface="Century Gothic"/>
                <a:sym typeface="Century Gothic"/>
              </a:rPr>
              <a:t>ledger, and contain all transactions. Daybooks control the posting of transactions because each</a:t>
            </a:r>
            <a:r>
              <a:rPr lang="en-US"/>
              <a:t> </a:t>
            </a:r>
            <a:r>
              <a:rPr lang="en-US">
                <a:latin typeface="Century Gothic"/>
                <a:ea typeface="Century Gothic"/>
                <a:cs typeface="Century Gothic"/>
                <a:sym typeface="Century Gothic"/>
              </a:rPr>
              <a:t>daybook must be linked to an accounting layer.</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COA mask lets you combine accounts, sub-accounts, cost centers, and projects in a</a:t>
            </a:r>
            <a:r>
              <a:rPr lang="en-US"/>
              <a:t> </a:t>
            </a:r>
            <a:r>
              <a:rPr lang="en-US">
                <a:latin typeface="Century Gothic"/>
                <a:ea typeface="Century Gothic"/>
                <a:cs typeface="Century Gothic"/>
                <a:sym typeface="Century Gothic"/>
              </a:rPr>
              <a:t>predefined posting framework.</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262" name="Google Shape;26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2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2" name="Google Shape;512;p2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As part of the initial system implementation, set up values </a:t>
            </a:r>
            <a:r>
              <a:rPr lang="en-US"/>
              <a:t>o</a:t>
            </a:r>
            <a:r>
              <a:rPr lang="en-US">
                <a:latin typeface="Century Gothic"/>
                <a:ea typeface="Century Gothic"/>
                <a:cs typeface="Century Gothic"/>
                <a:sym typeface="Century Gothic"/>
              </a:rPr>
              <a:t>n the relevant panels of the various control </a:t>
            </a:r>
            <a:r>
              <a:rPr lang="en-US"/>
              <a:t>screens. </a:t>
            </a:r>
            <a:r>
              <a:rPr lang="en-US">
                <a:latin typeface="Century Gothic"/>
                <a:ea typeface="Century Gothic"/>
                <a:cs typeface="Century Gothic"/>
                <a:sym typeface="Century Gothic"/>
              </a:rPr>
              <a:t>The settings </a:t>
            </a:r>
            <a:r>
              <a:rPr lang="en-US"/>
              <a:t>on each screen</a:t>
            </a:r>
            <a:r>
              <a:rPr lang="en-US">
                <a:latin typeface="Century Gothic"/>
                <a:ea typeface="Century Gothic"/>
                <a:cs typeface="Century Gothic"/>
                <a:sym typeface="Century Gothic"/>
              </a:rPr>
              <a:t> affect operations</a:t>
            </a:r>
            <a:r>
              <a:rPr lang="en-US"/>
              <a:t> </a:t>
            </a:r>
            <a:r>
              <a:rPr lang="en-US">
                <a:latin typeface="Century Gothic"/>
                <a:ea typeface="Century Gothic"/>
                <a:cs typeface="Century Gothic"/>
                <a:sym typeface="Century Gothic"/>
              </a:rPr>
              <a:t>within a specific business area. Typically, these settings represent a subset of all the settings that</a:t>
            </a:r>
            <a:r>
              <a:rPr lang="en-US"/>
              <a:t> </a:t>
            </a:r>
            <a:r>
              <a:rPr lang="en-US">
                <a:latin typeface="Century Gothic"/>
                <a:ea typeface="Century Gothic"/>
                <a:cs typeface="Century Gothic"/>
                <a:sym typeface="Century Gothic"/>
              </a:rPr>
              <a:t>affect the related business area. These control settings ha</a:t>
            </a:r>
            <a:r>
              <a:rPr lang="en-US"/>
              <a:t>ve a </a:t>
            </a:r>
            <a:r>
              <a:rPr lang="en-US">
                <a:latin typeface="Century Gothic"/>
                <a:ea typeface="Century Gothic"/>
                <a:cs typeface="Century Gothic"/>
                <a:sym typeface="Century Gothic"/>
              </a:rPr>
              <a:t>financial effect on all modules, and should be defined only by a financial analyst with security</a:t>
            </a:r>
            <a:r>
              <a:rPr lang="en-US"/>
              <a:t> </a:t>
            </a:r>
            <a:r>
              <a:rPr lang="en-US">
                <a:latin typeface="Century Gothic"/>
                <a:ea typeface="Century Gothic"/>
                <a:cs typeface="Century Gothic"/>
                <a:sym typeface="Century Gothic"/>
              </a:rPr>
              <a:t>access to this function.</a:t>
            </a:r>
            <a:endParaRPr/>
          </a:p>
        </p:txBody>
      </p:sp>
      <p:sp>
        <p:nvSpPr>
          <p:cNvPr id="513" name="Google Shape;513;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2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1" name="Google Shape;521;p2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22: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9" name="Google Shape;529;p2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process map in the slide displays the steps required to set up the general ledger.</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must set up the following GL components before you can define the chart of accounts: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Accounting layers</a:t>
            </a:r>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Daybooks</a:t>
            </a:r>
            <a:endParaRPr/>
          </a:p>
          <a:p>
            <a:pPr indent="0" lvl="0" marL="0" rtl="0" algn="l">
              <a:spcBef>
                <a:spcPts val="0"/>
              </a:spcBef>
              <a:spcAft>
                <a:spcPts val="0"/>
              </a:spcAft>
              <a:buNone/>
            </a:pPr>
            <a:r>
              <a:t/>
            </a:r>
            <a:endParaRPr/>
          </a:p>
        </p:txBody>
      </p:sp>
      <p:sp>
        <p:nvSpPr>
          <p:cNvPr id="272" name="Google Shape;272;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To support different types of reporting and analysis, some GL accounts can be used in combination</a:t>
            </a:r>
            <a:r>
              <a:rPr lang="en-US"/>
              <a:t> </a:t>
            </a:r>
            <a:r>
              <a:rPr lang="en-US">
                <a:latin typeface="Century Gothic"/>
                <a:ea typeface="Century Gothic"/>
                <a:cs typeface="Century Gothic"/>
                <a:sym typeface="Century Gothic"/>
              </a:rPr>
              <a:t>with sub-accounts, cost centers, projects, and SAFs. For more information, </a:t>
            </a:r>
            <a:r>
              <a:rPr lang="en-US"/>
              <a:t>see </a:t>
            </a:r>
            <a:r>
              <a:rPr i="1" lang="en-US"/>
              <a:t>https://documentlibrary.qad.com/help/webui/2021_0/en-US/index.html#page/QAD%2520Online%2520Help%2FSAFDefaulting.html</a:t>
            </a: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These elements provide greater granularity in financial reporting.</a:t>
            </a:r>
            <a:r>
              <a:rPr lang="en-US"/>
              <a:t> </a:t>
            </a:r>
            <a:r>
              <a:rPr lang="en-US">
                <a:latin typeface="Century Gothic"/>
                <a:ea typeface="Century Gothic"/>
                <a:cs typeface="Century Gothic"/>
                <a:sym typeface="Century Gothic"/>
              </a:rPr>
              <a:t>Balances in sub-accounts and cost centers can be listed separately or summarized under account</a:t>
            </a:r>
            <a:r>
              <a:rPr lang="en-US"/>
              <a:t> </a:t>
            </a:r>
            <a:r>
              <a:rPr lang="en-US">
                <a:latin typeface="Century Gothic"/>
                <a:ea typeface="Century Gothic"/>
                <a:cs typeface="Century Gothic"/>
                <a:sym typeface="Century Gothic"/>
              </a:rPr>
              <a:t>codes.</a:t>
            </a:r>
            <a:endParaRPr/>
          </a:p>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SAFs provide additional analytical reporting on transactions. SAFs can be used to provide costing</a:t>
            </a:r>
            <a:r>
              <a:rPr lang="en-US"/>
              <a:t> </a:t>
            </a:r>
            <a:r>
              <a:rPr lang="en-US">
                <a:latin typeface="Century Gothic"/>
                <a:ea typeface="Century Gothic"/>
                <a:cs typeface="Century Gothic"/>
                <a:sym typeface="Century Gothic"/>
              </a:rPr>
              <a:t>on a particular service before you create a purchase order for the service.</a:t>
            </a:r>
            <a:endParaRPr/>
          </a:p>
          <a:p>
            <a:pPr indent="0" lvl="0" marL="0" rtl="0" algn="l">
              <a:lnSpc>
                <a:spcPct val="100000"/>
              </a:lnSpc>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will now learn about the GL components in more detail.</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81" name="Google Shape;281;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5: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307" name="Google Shape;307;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08" name="Google Shape;30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9" name="Google Shape;309;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GL accounts are identified by the GL account type, which indicates the kind of transactions that</a:t>
            </a:r>
            <a:r>
              <a:rPr lang="en-US"/>
              <a:t> </a:t>
            </a:r>
            <a:r>
              <a:rPr lang="en-US">
                <a:latin typeface="Century Gothic"/>
                <a:ea typeface="Century Gothic"/>
                <a:cs typeface="Century Gothic"/>
                <a:sym typeface="Century Gothic"/>
              </a:rPr>
              <a:t>post to the account. Additional functionality is available by GL account type, providing better</a:t>
            </a:r>
            <a:r>
              <a:rPr lang="en-US"/>
              <a:t> </a:t>
            </a:r>
            <a:r>
              <a:rPr lang="en-US">
                <a:latin typeface="Century Gothic"/>
                <a:ea typeface="Century Gothic"/>
                <a:cs typeface="Century Gothic"/>
                <a:sym typeface="Century Gothic"/>
              </a:rPr>
              <a:t>control of account setup and transaction postings.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Specific accounts, called system accounts, are used for system-wide functions. System accounts</a:t>
            </a:r>
            <a:r>
              <a:rPr lang="en-US"/>
              <a:t> </a:t>
            </a:r>
            <a:r>
              <a:rPr lang="en-US">
                <a:latin typeface="Century Gothic"/>
                <a:ea typeface="Century Gothic"/>
                <a:cs typeface="Century Gothic"/>
                <a:sym typeface="Century Gothic"/>
              </a:rPr>
              <a:t>are mandatory for certain functions such as purchase order receipts and rounding differences.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deactivate manual posting for specific GL accounts</a:t>
            </a:r>
            <a:r>
              <a:rPr lang="en-US"/>
              <a:t>—</a:t>
            </a:r>
            <a:r>
              <a:rPr lang="en-US">
                <a:latin typeface="Century Gothic"/>
                <a:ea typeface="Century Gothic"/>
                <a:cs typeface="Century Gothic"/>
                <a:sym typeface="Century Gothic"/>
              </a:rPr>
              <a:t>for example, sub-ledger accounts</a:t>
            </a:r>
            <a:r>
              <a:rPr lang="en-US"/>
              <a:t>—</a:t>
            </a:r>
            <a:r>
              <a:rPr lang="en-US">
                <a:latin typeface="Century Gothic"/>
                <a:ea typeface="Century Gothic"/>
                <a:cs typeface="Century Gothic"/>
                <a:sym typeface="Century Gothic"/>
              </a:rPr>
              <a:t>to</a:t>
            </a:r>
            <a:r>
              <a:rPr lang="en-US"/>
              <a:t> </a:t>
            </a:r>
            <a:r>
              <a:rPr lang="en-US">
                <a:latin typeface="Century Gothic"/>
                <a:ea typeface="Century Gothic"/>
                <a:cs typeface="Century Gothic"/>
                <a:sym typeface="Century Gothic"/>
              </a:rPr>
              <a:t>prevent error and mismatch.</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use advanced Excel integration features to load chart of accounts data during</a:t>
            </a:r>
            <a:r>
              <a:rPr lang="en-US"/>
              <a:t> </a:t>
            </a:r>
            <a:r>
              <a:rPr lang="en-US">
                <a:latin typeface="Century Gothic"/>
                <a:ea typeface="Century Gothic"/>
                <a:cs typeface="Century Gothic"/>
                <a:sym typeface="Century Gothic"/>
              </a:rPr>
              <a:t>implementation or for mass data updates.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GL account types provide added control over transaction postings, where only certain account</a:t>
            </a:r>
            <a:r>
              <a:rPr lang="en-US"/>
              <a:t> </a:t>
            </a:r>
            <a:r>
              <a:rPr lang="en-US">
                <a:latin typeface="Century Gothic"/>
                <a:ea typeface="Century Gothic"/>
                <a:cs typeface="Century Gothic"/>
                <a:sym typeface="Century Gothic"/>
              </a:rPr>
              <a:t>types can be used in combination with sub-accounts, cost centers, and projects. For example, bank</a:t>
            </a:r>
            <a:r>
              <a:rPr lang="en-US"/>
              <a:t> </a:t>
            </a:r>
            <a:r>
              <a:rPr lang="en-US">
                <a:latin typeface="Century Gothic"/>
                <a:ea typeface="Century Gothic"/>
                <a:cs typeface="Century Gothic"/>
                <a:sym typeface="Century Gothic"/>
              </a:rPr>
              <a:t>accounts cannot be used in combination with cost centers, projects, and SAFs.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a:t>
            </a:r>
            <a:r>
              <a:rPr lang="en-US"/>
              <a:t>is</a:t>
            </a:r>
            <a:r>
              <a:rPr lang="en-US">
                <a:latin typeface="Century Gothic"/>
                <a:ea typeface="Century Gothic"/>
                <a:cs typeface="Century Gothic"/>
                <a:sym typeface="Century Gothic"/>
              </a:rPr>
              <a:t> slide lists the available GL account types. To learn more about each of these types, refer</a:t>
            </a:r>
            <a:r>
              <a:rPr lang="en-US"/>
              <a:t> </a:t>
            </a:r>
            <a:r>
              <a:rPr lang="en-US">
                <a:latin typeface="Century Gothic"/>
                <a:ea typeface="Century Gothic"/>
                <a:cs typeface="Century Gothic"/>
                <a:sym typeface="Century Gothic"/>
              </a:rPr>
              <a:t>to</a:t>
            </a:r>
            <a:r>
              <a:rPr lang="en-US"/>
              <a:t> </a:t>
            </a:r>
            <a:r>
              <a:rPr i="1" lang="en-US"/>
              <a:t>https://documentlibrary.qad.com/help/webui/2021_0/en-US/index.html#page/QAD%2520Online%2520Help%2FAccount_Analysis.html%23wwID0EL11GB</a:t>
            </a:r>
            <a:endParaRPr i="1">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17" name="Google Shape;31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System accounts are used for system-wide functions, such as rounding differences or exchange</a:t>
            </a:r>
            <a:r>
              <a:rPr lang="en-US"/>
              <a:t> </a:t>
            </a:r>
            <a:r>
              <a:rPr lang="en-US">
                <a:latin typeface="Century Gothic"/>
                <a:ea typeface="Century Gothic"/>
                <a:cs typeface="Century Gothic"/>
                <a:sym typeface="Century Gothic"/>
              </a:rPr>
              <a:t>rate gains and losses. The System Type drop-down list in the GL Accounts screen is enabled when</a:t>
            </a:r>
            <a:r>
              <a:rPr lang="en-US"/>
              <a:t> </a:t>
            </a:r>
            <a:r>
              <a:rPr lang="en-US">
                <a:latin typeface="Century Gothic"/>
                <a:ea typeface="Century Gothic"/>
                <a:cs typeface="Century Gothic"/>
                <a:sym typeface="Century Gothic"/>
              </a:rPr>
              <a:t>you specify a system account. Examples of system accounts include Purchase Order Receipts,</a:t>
            </a:r>
            <a:r>
              <a:rPr lang="en-US"/>
              <a:t> </a:t>
            </a:r>
            <a:r>
              <a:rPr lang="en-US">
                <a:latin typeface="Century Gothic"/>
                <a:ea typeface="Century Gothic"/>
                <a:cs typeface="Century Gothic"/>
                <a:sym typeface="Century Gothic"/>
              </a:rPr>
              <a:t>Realized Exchange Loss/Gain, Unrealized Exchange Gain/Loss, and Result of Current Year.</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26" name="Google Shape;32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GL Accounts to create, view, modify, and delete GL accounts. You can also</a:t>
            </a:r>
            <a:r>
              <a:rPr lang="en-US"/>
              <a:t> </a:t>
            </a:r>
            <a:r>
              <a:rPr lang="en-US">
                <a:latin typeface="Century Gothic"/>
                <a:ea typeface="Century Gothic"/>
                <a:cs typeface="Century Gothic"/>
                <a:sym typeface="Century Gothic"/>
              </a:rPr>
              <a:t>use the Import function in the More tab to import account information from an Excel spreadsheet.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Use GL Accounts to define how posting should occur (limited based on the account type),</a:t>
            </a:r>
            <a:r>
              <a:rPr lang="en-US"/>
              <a:t> </a:t>
            </a:r>
            <a:r>
              <a:rPr lang="en-US">
                <a:latin typeface="Century Gothic"/>
                <a:ea typeface="Century Gothic"/>
                <a:cs typeface="Century Gothic"/>
                <a:sym typeface="Century Gothic"/>
              </a:rPr>
              <a:t>whether foreign currency postings are accepted on the account, and the analysis type to use </a:t>
            </a:r>
            <a:r>
              <a:rPr lang="en-US"/>
              <a:t> </a:t>
            </a:r>
            <a:r>
              <a:rPr lang="en-US">
                <a:latin typeface="Century Gothic"/>
                <a:ea typeface="Century Gothic"/>
                <a:cs typeface="Century Gothic"/>
                <a:sym typeface="Century Gothic"/>
              </a:rPr>
              <a:t>(sub-account, cost center, project, or SAF, or a combination of these).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rPr lang="en-US">
                <a:latin typeface="Century Gothic"/>
                <a:ea typeface="Century Gothic"/>
                <a:cs typeface="Century Gothic"/>
                <a:sym typeface="Century Gothic"/>
              </a:rPr>
              <a:t>The analysis types you can use with each account </a:t>
            </a:r>
            <a:r>
              <a:rPr lang="en-US"/>
              <a:t>are </a:t>
            </a:r>
            <a:r>
              <a:rPr lang="en-US">
                <a:latin typeface="Century Gothic"/>
                <a:ea typeface="Century Gothic"/>
                <a:cs typeface="Century Gothic"/>
                <a:sym typeface="Century Gothic"/>
              </a:rPr>
              <a:t>limited, based on the account type.</a:t>
            </a:r>
            <a:endParaRPr>
              <a:latin typeface="Century Gothic"/>
              <a:ea typeface="Century Gothic"/>
              <a:cs typeface="Century Gothic"/>
              <a:sym typeface="Century Gothic"/>
            </a:endParaRPr>
          </a:p>
          <a:p>
            <a:pPr indent="-317500" lvl="0" marL="457200" rtl="0" algn="l">
              <a:spcBef>
                <a:spcPts val="360"/>
              </a:spcBef>
              <a:spcAft>
                <a:spcPts val="0"/>
              </a:spcAft>
              <a:buSzPts val="1400"/>
              <a:buFont typeface="Century Gothic"/>
              <a:buChar char="●"/>
            </a:pPr>
            <a:r>
              <a:rPr lang="en-US">
                <a:latin typeface="Century Gothic"/>
                <a:ea typeface="Century Gothic"/>
                <a:cs typeface="Century Gothic"/>
                <a:sym typeface="Century Gothic"/>
              </a:rPr>
              <a:t>Many attributes of a GL account can be modified if it has not been used in posting.</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Char char="●"/>
            </a:pPr>
            <a:r>
              <a:rPr lang="en-US">
                <a:latin typeface="Century Gothic"/>
                <a:ea typeface="Century Gothic"/>
                <a:cs typeface="Century Gothic"/>
                <a:sym typeface="Century Gothic"/>
              </a:rPr>
              <a:t>The Balance/PL field cannot be modified in nonstandard accounts.</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
        <p:nvSpPr>
          <p:cNvPr id="335" name="Google Shape;335;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9: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200"/>
              <a:buFont typeface="Century Gothic"/>
              <a:buNone/>
            </a:pPr>
            <a:r>
              <a:rPr lang="en-US"/>
              <a:t>1.1_1_5D intro</a:t>
            </a:r>
            <a:endParaRPr/>
          </a:p>
        </p:txBody>
      </p:sp>
      <p:sp>
        <p:nvSpPr>
          <p:cNvPr id="349" name="Google Shape;349;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entury Gothic"/>
              <a:buNone/>
            </a:pPr>
            <a:fld id="{00000000-1234-1234-1234-123412341234}" type="slidenum">
              <a:rPr lang="en-US"/>
              <a:t>‹#›</a:t>
            </a:fld>
            <a:endParaRPr/>
          </a:p>
        </p:txBody>
      </p:sp>
      <p:sp>
        <p:nvSpPr>
          <p:cNvPr id="350" name="Google Shape;35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1" name="Google Shape;351;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COA mask</a:t>
            </a:r>
            <a:r>
              <a:rPr lang="en-US"/>
              <a:t> </a:t>
            </a:r>
            <a:r>
              <a:rPr lang="en-US">
                <a:latin typeface="Century Gothic"/>
                <a:ea typeface="Century Gothic"/>
                <a:cs typeface="Century Gothic"/>
                <a:sym typeface="Century Gothic"/>
              </a:rPr>
              <a:t>functions provide greater flexibility in creating matrices to validate postings.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Three COA element types now have a separate COA mask maintenance function.</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Sub-Account Masks:</a:t>
            </a:r>
            <a:r>
              <a:rPr lang="en-US"/>
              <a:t> </a:t>
            </a:r>
            <a:r>
              <a:rPr lang="en-US">
                <a:latin typeface="Century Gothic"/>
                <a:ea typeface="Century Gothic"/>
                <a:cs typeface="Century Gothic"/>
                <a:sym typeface="Century Gothic"/>
              </a:rPr>
              <a:t>Specify a sub-account COA mask code and list the ranges of GL accounts with which sub-accounts assigned that COA mask can be combined.</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Cost Center Masks</a:t>
            </a:r>
            <a:r>
              <a:rPr lang="en-US"/>
              <a:t>: </a:t>
            </a:r>
            <a:r>
              <a:rPr lang="en-US">
                <a:latin typeface="Century Gothic"/>
                <a:ea typeface="Century Gothic"/>
                <a:cs typeface="Century Gothic"/>
                <a:sym typeface="Century Gothic"/>
              </a:rPr>
              <a:t>Specify a cost center COA mask code and list the ranges of GL accounts and sub-accounts</a:t>
            </a:r>
            <a:r>
              <a:rPr lang="en-US"/>
              <a:t> </a:t>
            </a:r>
            <a:r>
              <a:rPr lang="en-US">
                <a:latin typeface="Century Gothic"/>
                <a:ea typeface="Century Gothic"/>
                <a:cs typeface="Century Gothic"/>
                <a:sym typeface="Century Gothic"/>
              </a:rPr>
              <a:t>with which cost centers assigned that COA mask can be combined.</a:t>
            </a:r>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Project Masks</a:t>
            </a:r>
            <a:r>
              <a:rPr lang="en-US"/>
              <a:t>: </a:t>
            </a:r>
            <a:r>
              <a:rPr lang="en-US">
                <a:latin typeface="Century Gothic"/>
                <a:ea typeface="Century Gothic"/>
                <a:cs typeface="Century Gothic"/>
                <a:sym typeface="Century Gothic"/>
              </a:rPr>
              <a:t>Specify a project COA mask code and list the ranges of GL accounts, sub-accounts, and cost</a:t>
            </a:r>
            <a:r>
              <a:rPr lang="en-US"/>
              <a:t> </a:t>
            </a:r>
            <a:r>
              <a:rPr lang="en-US">
                <a:latin typeface="Century Gothic"/>
                <a:ea typeface="Century Gothic"/>
                <a:cs typeface="Century Gothic"/>
                <a:sym typeface="Century Gothic"/>
              </a:rPr>
              <a:t>centers with which projects assigned that COA mask can be combined.</a:t>
            </a:r>
            <a:endParaRPr>
              <a:latin typeface="Century Gothic"/>
              <a:ea typeface="Century Gothic"/>
              <a:cs typeface="Century Gothic"/>
              <a:sym typeface="Century Gothic"/>
            </a:endParaRPr>
          </a:p>
          <a:p>
            <a:pPr indent="45720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COA masks are implemented at domain level and as part of a shared set, and are activated using</a:t>
            </a:r>
            <a:r>
              <a:rPr lang="en-US"/>
              <a:t> </a:t>
            </a:r>
            <a:r>
              <a:rPr lang="en-US">
                <a:latin typeface="Century Gothic"/>
                <a:ea typeface="Century Gothic"/>
                <a:cs typeface="Century Gothic"/>
                <a:sym typeface="Century Gothic"/>
              </a:rPr>
              <a:t>three control fields in Domains: Sub-Account Mask, Cost Center Mask, and</a:t>
            </a:r>
            <a:r>
              <a:rPr lang="en-US"/>
              <a:t> </a:t>
            </a:r>
            <a:r>
              <a:rPr lang="en-US">
                <a:latin typeface="Century Gothic"/>
                <a:ea typeface="Century Gothic"/>
                <a:cs typeface="Century Gothic"/>
                <a:sym typeface="Century Gothic"/>
              </a:rPr>
              <a:t>Project Mask. You can only define a COA mask if it has been activated in the Domains screen.</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validates postings for each of the COA masks marked as active.</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An additional setting in Domains controls how the system treats COA elements that are not</a:t>
            </a:r>
            <a:r>
              <a:rPr lang="en-US"/>
              <a:t> </a:t>
            </a:r>
            <a:r>
              <a:rPr lang="en-US">
                <a:latin typeface="Century Gothic"/>
                <a:ea typeface="Century Gothic"/>
                <a:cs typeface="Century Gothic"/>
                <a:sym typeface="Century Gothic"/>
              </a:rPr>
              <a:t>assigned a COA mask.</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COA Element without Mask field contains two options:</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No Posting Restrictions. If, for example, you activate cost center masks and select No Posting Restrictions in the COA</a:t>
            </a:r>
            <a:r>
              <a:rPr lang="en-US"/>
              <a:t> </a:t>
            </a:r>
            <a:r>
              <a:rPr lang="en-US">
                <a:latin typeface="Century Gothic"/>
                <a:ea typeface="Century Gothic"/>
                <a:cs typeface="Century Gothic"/>
                <a:sym typeface="Century Gothic"/>
              </a:rPr>
              <a:t>Element without Mask field, cost centers that are not assigned a COA mask can be used in any posting.</a:t>
            </a:r>
            <a:endParaRPr>
              <a:latin typeface="Century Gothic"/>
              <a:ea typeface="Century Gothic"/>
              <a:cs typeface="Century Gothic"/>
              <a:sym typeface="Century Gothic"/>
            </a:endParaRPr>
          </a:p>
          <a:p>
            <a:pPr indent="-317500" lvl="0" marL="457200" rtl="0" algn="l">
              <a:spcBef>
                <a:spcPts val="0"/>
              </a:spcBef>
              <a:spcAft>
                <a:spcPts val="0"/>
              </a:spcAft>
              <a:buSzPts val="1400"/>
              <a:buChar char="●"/>
            </a:pPr>
            <a:r>
              <a:rPr lang="en-US">
                <a:latin typeface="Century Gothic"/>
                <a:ea typeface="Century Gothic"/>
                <a:cs typeface="Century Gothic"/>
                <a:sym typeface="Century Gothic"/>
              </a:rPr>
              <a:t>Exclude from Posting.</a:t>
            </a:r>
            <a:r>
              <a:rPr lang="en-US"/>
              <a:t> </a:t>
            </a:r>
            <a:r>
              <a:rPr lang="en-US">
                <a:latin typeface="Century Gothic"/>
                <a:ea typeface="Century Gothic"/>
                <a:cs typeface="Century Gothic"/>
                <a:sym typeface="Century Gothic"/>
              </a:rPr>
              <a:t>In the COA Element without Mask field, cost centers that are not assigned a COA mask cannot</a:t>
            </a:r>
            <a:r>
              <a:rPr lang="en-US"/>
              <a:t> </a:t>
            </a:r>
            <a:r>
              <a:rPr lang="en-US">
                <a:latin typeface="Century Gothic"/>
                <a:ea typeface="Century Gothic"/>
                <a:cs typeface="Century Gothic"/>
                <a:sym typeface="Century Gothic"/>
              </a:rPr>
              <a:t>be used in postings.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200"/>
              <a:buFont typeface="Century Gothic"/>
              <a:buNone/>
            </a:pPr>
            <a:r>
              <a:t/>
            </a:r>
            <a:endParaRPr>
              <a:latin typeface="Century Gothic"/>
              <a:ea typeface="Century Gothic"/>
              <a:cs typeface="Century Gothic"/>
              <a:sym typeface="Century Gothic"/>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 Id="rId3"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 name="Google Shape;21;p2"/>
          <p:cNvGrpSpPr/>
          <p:nvPr/>
        </p:nvGrpSpPr>
        <p:grpSpPr>
          <a:xfrm>
            <a:off x="0" y="0"/>
            <a:ext cx="12193201" cy="2678933"/>
            <a:chOff x="0" y="0"/>
            <a:chExt cx="12193201" cy="2678933"/>
          </a:xfrm>
        </p:grpSpPr>
        <p:pic>
          <p:nvPicPr>
            <p:cNvPr id="22" name="Google Shape;22;p2"/>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23" name="Google Shape;23;p2"/>
            <p:cNvSpPr/>
            <p:nvPr/>
          </p:nvSpPr>
          <p:spPr>
            <a:xfrm>
              <a:off x="0" y="2570933"/>
              <a:ext cx="12193201"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 name="Google Shape;24;p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62" name="Shape 62"/>
        <p:cNvGrpSpPr/>
        <p:nvPr/>
      </p:nvGrpSpPr>
      <p:grpSpPr>
        <a:xfrm>
          <a:off x="0" y="0"/>
          <a:ext cx="0" cy="0"/>
          <a:chOff x="0" y="0"/>
          <a:chExt cx="0" cy="0"/>
        </a:xfrm>
      </p:grpSpPr>
      <p:sp>
        <p:nvSpPr>
          <p:cNvPr id="63" name="Google Shape;63;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4" name="Google Shape;64;p11"/>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5" name="Google Shape;65;p11"/>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6" name="Google Shape;66;p11"/>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100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100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100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67" name="Google Shape;67;p11"/>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8" name="Google Shape;68;p1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69" name="Shape 69"/>
        <p:cNvGrpSpPr/>
        <p:nvPr/>
      </p:nvGrpSpPr>
      <p:grpSpPr>
        <a:xfrm>
          <a:off x="0" y="0"/>
          <a:ext cx="0" cy="0"/>
          <a:chOff x="0" y="0"/>
          <a:chExt cx="0" cy="0"/>
        </a:xfrm>
      </p:grpSpPr>
      <p:sp>
        <p:nvSpPr>
          <p:cNvPr id="70" name="Google Shape;70;p12"/>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2"/>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2" name="Google Shape;72;p12"/>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chemeClr val="dk1"/>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3" name="Google Shape;73;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Dark BG" showMasterSp="0">
  <p:cSld name="Left Side Header Dark BG">
    <p:bg>
      <p:bgPr>
        <a:solidFill>
          <a:srgbClr val="38639F"/>
        </a:solidFill>
      </p:bgPr>
    </p:bg>
    <p:spTree>
      <p:nvGrpSpPr>
        <p:cNvPr id="74" name="Shape 74"/>
        <p:cNvGrpSpPr/>
        <p:nvPr/>
      </p:nvGrpSpPr>
      <p:grpSpPr>
        <a:xfrm>
          <a:off x="0" y="0"/>
          <a:ext cx="0" cy="0"/>
          <a:chOff x="0" y="0"/>
          <a:chExt cx="0" cy="0"/>
        </a:xfrm>
      </p:grpSpPr>
      <p:sp>
        <p:nvSpPr>
          <p:cNvPr id="75" name="Google Shape;75;p13"/>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None/>
              <a:defRPr b="0" sz="1800" cap="none">
                <a:solidFill>
                  <a:srgbClr val="FFFFFF"/>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77" name="Google Shape;77;p13"/>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100000"/>
              </a:lnSpc>
              <a:spcBef>
                <a:spcPts val="0"/>
              </a:spcBef>
              <a:spcAft>
                <a:spcPts val="0"/>
              </a:spcAft>
              <a:buSzPts val="2800"/>
              <a:buFont typeface="Arial"/>
              <a:buChar char="​"/>
              <a:defRPr sz="2800">
                <a:solidFill>
                  <a:srgbClr val="FFFFFF"/>
                </a:solidFill>
              </a:defRPr>
            </a:lvl1pPr>
            <a:lvl2pPr indent="-381000" lvl="1" marL="914400" algn="ctr">
              <a:lnSpc>
                <a:spcPct val="100000"/>
              </a:lnSpc>
              <a:spcBef>
                <a:spcPts val="600"/>
              </a:spcBef>
              <a:spcAft>
                <a:spcPts val="0"/>
              </a:spcAft>
              <a:buSzPts val="2400"/>
              <a:buFont typeface="Arial"/>
              <a:buChar char="​"/>
              <a:defRPr sz="2400">
                <a:solidFill>
                  <a:schemeClr val="dk1"/>
                </a:solidFill>
              </a:defRPr>
            </a:lvl2pPr>
            <a:lvl3pPr indent="-355600" lvl="2" marL="1371600" algn="ctr">
              <a:lnSpc>
                <a:spcPct val="100000"/>
              </a:lnSpc>
              <a:spcBef>
                <a:spcPts val="600"/>
              </a:spcBef>
              <a:spcAft>
                <a:spcPts val="0"/>
              </a:spcAft>
              <a:buSzPts val="2000"/>
              <a:buFont typeface="Arial"/>
              <a:buChar char="​"/>
              <a:defRPr sz="2000">
                <a:solidFill>
                  <a:schemeClr val="dk1"/>
                </a:solidFill>
              </a:defRPr>
            </a:lvl3pPr>
            <a:lvl4pPr indent="-355600" lvl="3" marL="1828800" algn="ctr">
              <a:lnSpc>
                <a:spcPct val="100000"/>
              </a:lnSpc>
              <a:spcBef>
                <a:spcPts val="600"/>
              </a:spcBef>
              <a:spcAft>
                <a:spcPts val="0"/>
              </a:spcAft>
              <a:buSzPts val="2000"/>
              <a:buFont typeface="Arial"/>
              <a:buChar char="​"/>
              <a:defRPr sz="2000"/>
            </a:lvl4pPr>
            <a:lvl5pPr indent="-355600" lvl="4" marL="2286000" algn="ctr">
              <a:lnSpc>
                <a:spcPct val="100000"/>
              </a:lnSpc>
              <a:spcBef>
                <a:spcPts val="600"/>
              </a:spcBef>
              <a:spcAft>
                <a:spcPts val="0"/>
              </a:spcAft>
              <a:buSzPts val="2000"/>
              <a:buFont typeface="Arial"/>
              <a:buChar char="​"/>
              <a:defRPr sz="2000"/>
            </a:lvl5pPr>
            <a:lvl6pPr indent="-355600" lvl="5" marL="2743200" algn="ctr">
              <a:lnSpc>
                <a:spcPct val="100000"/>
              </a:lnSpc>
              <a:spcBef>
                <a:spcPts val="600"/>
              </a:spcBef>
              <a:spcAft>
                <a:spcPts val="0"/>
              </a:spcAft>
              <a:buSzPts val="2000"/>
              <a:buFont typeface="Arial"/>
              <a:buChar char="​"/>
              <a:defRPr sz="2000"/>
            </a:lvl6pPr>
            <a:lvl7pPr indent="-355600" lvl="6" marL="3200400" algn="ctr">
              <a:lnSpc>
                <a:spcPct val="100000"/>
              </a:lnSpc>
              <a:spcBef>
                <a:spcPts val="600"/>
              </a:spcBef>
              <a:spcAft>
                <a:spcPts val="0"/>
              </a:spcAft>
              <a:buSzPts val="2000"/>
              <a:buFont typeface="Arial"/>
              <a:buChar char="​"/>
              <a:defRPr sz="2000"/>
            </a:lvl7pPr>
            <a:lvl8pPr indent="-355600" lvl="7" marL="3657600" algn="ctr">
              <a:lnSpc>
                <a:spcPct val="100000"/>
              </a:lnSpc>
              <a:spcBef>
                <a:spcPts val="600"/>
              </a:spcBef>
              <a:spcAft>
                <a:spcPts val="0"/>
              </a:spcAft>
              <a:buSzPts val="2000"/>
              <a:buFont typeface="Arial"/>
              <a:buChar char="​"/>
              <a:defRPr sz="2000"/>
            </a:lvl8pPr>
            <a:lvl9pPr indent="-355600" lvl="8" marL="4114800" algn="ctr">
              <a:lnSpc>
                <a:spcPct val="100000"/>
              </a:lnSpc>
              <a:spcBef>
                <a:spcPts val="600"/>
              </a:spcBef>
              <a:spcAft>
                <a:spcPts val="600"/>
              </a:spcAft>
              <a:buSzPts val="2000"/>
              <a:buFont typeface="Arial"/>
              <a:buChar char="​"/>
              <a:defRPr sz="2000"/>
            </a:lvl9pPr>
          </a:lstStyle>
          <a:p/>
        </p:txBody>
      </p:sp>
      <p:sp>
        <p:nvSpPr>
          <p:cNvPr id="78" name="Google Shape;78;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1" name="Google Shape;81;p14"/>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82" name="Google Shape;82;p14"/>
          <p:cNvGrpSpPr/>
          <p:nvPr/>
        </p:nvGrpSpPr>
        <p:grpSpPr>
          <a:xfrm>
            <a:off x="0" y="0"/>
            <a:ext cx="12192000" cy="4125113"/>
            <a:chOff x="0" y="0"/>
            <a:chExt cx="12192000" cy="4125113"/>
          </a:xfrm>
        </p:grpSpPr>
        <p:sp>
          <p:nvSpPr>
            <p:cNvPr id="83" name="Google Shape;83;p14"/>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84" name="Google Shape;84;p14"/>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85" name="Shape 85"/>
        <p:cNvGrpSpPr/>
        <p:nvPr/>
      </p:nvGrpSpPr>
      <p:grpSpPr>
        <a:xfrm>
          <a:off x="0" y="0"/>
          <a:ext cx="0" cy="0"/>
          <a:chOff x="0" y="0"/>
          <a:chExt cx="0" cy="0"/>
        </a:xfrm>
      </p:grpSpPr>
      <p:sp>
        <p:nvSpPr>
          <p:cNvPr id="86" name="Google Shape;86;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15"/>
          <p:cNvSpPr txBox="1"/>
          <p:nvPr/>
        </p:nvSpPr>
        <p:spPr>
          <a:xfrm>
            <a:off x="419100" y="1139378"/>
            <a:ext cx="11353800" cy="4579244"/>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SUCCESS STORY</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SLIDES</a:t>
            </a:r>
            <a:endParaRPr b="1" i="0" sz="11500" u="none" cap="none" strike="noStrike">
              <a:solidFill>
                <a:srgbClr val="3F3F3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ver Slide">
  <p:cSld name="Success Story Cover Slide">
    <p:spTree>
      <p:nvGrpSpPr>
        <p:cNvPr id="88" name="Shape 88"/>
        <p:cNvGrpSpPr/>
        <p:nvPr/>
      </p:nvGrpSpPr>
      <p:grpSpPr>
        <a:xfrm>
          <a:off x="0" y="0"/>
          <a:ext cx="0" cy="0"/>
          <a:chOff x="0" y="0"/>
          <a:chExt cx="0" cy="0"/>
        </a:xfrm>
      </p:grpSpPr>
      <p:grpSp>
        <p:nvGrpSpPr>
          <p:cNvPr id="89" name="Google Shape;89;p16"/>
          <p:cNvGrpSpPr/>
          <p:nvPr/>
        </p:nvGrpSpPr>
        <p:grpSpPr>
          <a:xfrm>
            <a:off x="0" y="6172200"/>
            <a:ext cx="12192000" cy="685800"/>
            <a:chOff x="0" y="6172200"/>
            <a:chExt cx="12192000" cy="685800"/>
          </a:xfrm>
        </p:grpSpPr>
        <p:sp>
          <p:nvSpPr>
            <p:cNvPr id="90" name="Google Shape;90;p16"/>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grpSp>
          <p:nvGrpSpPr>
            <p:cNvPr id="91" name="Google Shape;91;p16"/>
            <p:cNvGrpSpPr/>
            <p:nvPr/>
          </p:nvGrpSpPr>
          <p:grpSpPr>
            <a:xfrm>
              <a:off x="0" y="6739128"/>
              <a:ext cx="12192000" cy="118872"/>
              <a:chOff x="0" y="6739128"/>
              <a:chExt cx="12192000" cy="91440"/>
            </a:xfrm>
          </p:grpSpPr>
          <p:sp>
            <p:nvSpPr>
              <p:cNvPr id="92" name="Google Shape;92;p16"/>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3" name="Google Shape;93;p16"/>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4" name="Google Shape;94;p16"/>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5" name="Google Shape;95;p16"/>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6" name="Google Shape;96;p16"/>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sp>
            <p:nvSpPr>
              <p:cNvPr id="97" name="Google Shape;97;p16"/>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cap="none" strike="noStrike">
                  <a:solidFill>
                    <a:srgbClr val="FFFFFF"/>
                  </a:solidFill>
                  <a:latin typeface="Century Gothic"/>
                  <a:ea typeface="Century Gothic"/>
                  <a:cs typeface="Century Gothic"/>
                  <a:sym typeface="Century Gothic"/>
                </a:endParaRPr>
              </a:p>
            </p:txBody>
          </p:sp>
        </p:grpSp>
      </p:grpSp>
      <p:sp>
        <p:nvSpPr>
          <p:cNvPr id="98" name="Google Shape;98;p16"/>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99" name="Google Shape;99;p16"/>
          <p:cNvSpPr txBox="1"/>
          <p:nvPr>
            <p:ph idx="1" type="body"/>
          </p:nvPr>
        </p:nvSpPr>
        <p:spPr>
          <a:xfrm>
            <a:off x="4114800" y="2623822"/>
            <a:ext cx="7721600" cy="173736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0" name="Google Shape;100;p16"/>
          <p:cNvSpPr txBox="1"/>
          <p:nvPr>
            <p:ph idx="2" type="body"/>
          </p:nvPr>
        </p:nvSpPr>
        <p:spPr>
          <a:xfrm>
            <a:off x="4117974" y="4809820"/>
            <a:ext cx="7718425" cy="1680212"/>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01" name="Google Shape;101;p16"/>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6"/>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03" name="Google Shape;103;p16"/>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04" name="Google Shape;104;p16"/>
          <p:cNvSpPr txBox="1"/>
          <p:nvPr>
            <p:ph idx="4" type="body"/>
          </p:nvPr>
        </p:nvSpPr>
        <p:spPr>
          <a:xfrm>
            <a:off x="4114800" y="2298702"/>
            <a:ext cx="77216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5" name="Google Shape;105;p16"/>
          <p:cNvSpPr txBox="1"/>
          <p:nvPr>
            <p:ph idx="5" type="body"/>
          </p:nvPr>
        </p:nvSpPr>
        <p:spPr>
          <a:xfrm>
            <a:off x="4114800" y="4490097"/>
            <a:ext cx="7722892"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06" name="Google Shape;106;p16"/>
          <p:cNvSpPr/>
          <p:nvPr>
            <p:ph idx="6" type="pic"/>
          </p:nvPr>
        </p:nvSpPr>
        <p:spPr>
          <a:xfrm>
            <a:off x="4114800" y="1562100"/>
            <a:ext cx="1214438" cy="6477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accent6"/>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ccess Story Content Slide">
  <p:cSld name="Success Story Content Slide">
    <p:spTree>
      <p:nvGrpSpPr>
        <p:cNvPr id="107" name="Shape 107"/>
        <p:cNvGrpSpPr/>
        <p:nvPr/>
      </p:nvGrpSpPr>
      <p:grpSpPr>
        <a:xfrm>
          <a:off x="0" y="0"/>
          <a:ext cx="0" cy="0"/>
          <a:chOff x="0" y="0"/>
          <a:chExt cx="0" cy="0"/>
        </a:xfrm>
      </p:grpSpPr>
      <p:grpSp>
        <p:nvGrpSpPr>
          <p:cNvPr id="108" name="Google Shape;108;p17"/>
          <p:cNvGrpSpPr/>
          <p:nvPr/>
        </p:nvGrpSpPr>
        <p:grpSpPr>
          <a:xfrm>
            <a:off x="0" y="6172200"/>
            <a:ext cx="12192000" cy="685800"/>
            <a:chOff x="0" y="6172200"/>
            <a:chExt cx="12192000" cy="685800"/>
          </a:xfrm>
        </p:grpSpPr>
        <p:sp>
          <p:nvSpPr>
            <p:cNvPr id="109" name="Google Shape;109;p17"/>
            <p:cNvSpPr/>
            <p:nvPr/>
          </p:nvSpPr>
          <p:spPr>
            <a:xfrm>
              <a:off x="0" y="6172200"/>
              <a:ext cx="12192000" cy="68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grpSp>
          <p:nvGrpSpPr>
            <p:cNvPr id="110" name="Google Shape;110;p17"/>
            <p:cNvGrpSpPr/>
            <p:nvPr/>
          </p:nvGrpSpPr>
          <p:grpSpPr>
            <a:xfrm>
              <a:off x="0" y="6739128"/>
              <a:ext cx="12192000" cy="118872"/>
              <a:chOff x="0" y="6739128"/>
              <a:chExt cx="12192000" cy="91440"/>
            </a:xfrm>
          </p:grpSpPr>
          <p:sp>
            <p:nvSpPr>
              <p:cNvPr id="111" name="Google Shape;111;p17"/>
              <p:cNvSpPr/>
              <p:nvPr/>
            </p:nvSpPr>
            <p:spPr>
              <a:xfrm>
                <a:off x="10160000" y="6739128"/>
                <a:ext cx="2032000" cy="91440"/>
              </a:xfrm>
              <a:prstGeom prst="rect">
                <a:avLst/>
              </a:prstGeom>
              <a:solidFill>
                <a:srgbClr val="38639F"/>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2" name="Google Shape;112;p17"/>
              <p:cNvSpPr/>
              <p:nvPr/>
            </p:nvSpPr>
            <p:spPr>
              <a:xfrm>
                <a:off x="8128000" y="6739128"/>
                <a:ext cx="2032000" cy="91440"/>
              </a:xfrm>
              <a:prstGeom prst="rect">
                <a:avLst/>
              </a:prstGeom>
              <a:solidFill>
                <a:srgbClr val="7CB854"/>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3" name="Google Shape;113;p17"/>
              <p:cNvSpPr/>
              <p:nvPr/>
            </p:nvSpPr>
            <p:spPr>
              <a:xfrm>
                <a:off x="6096000" y="6739128"/>
                <a:ext cx="2032000" cy="91440"/>
              </a:xfrm>
              <a:prstGeom prst="rect">
                <a:avLst/>
              </a:prstGeom>
              <a:solidFill>
                <a:srgbClr val="9959B3"/>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4" name="Google Shape;114;p17"/>
              <p:cNvSpPr/>
              <p:nvPr/>
            </p:nvSpPr>
            <p:spPr>
              <a:xfrm>
                <a:off x="4064000" y="6739128"/>
                <a:ext cx="2032000" cy="91440"/>
              </a:xfrm>
              <a:prstGeom prst="rect">
                <a:avLst/>
              </a:prstGeom>
              <a:solidFill>
                <a:srgbClr val="F1C410"/>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5" name="Google Shape;115;p17"/>
              <p:cNvSpPr/>
              <p:nvPr/>
            </p:nvSpPr>
            <p:spPr>
              <a:xfrm>
                <a:off x="2032000" y="6739128"/>
                <a:ext cx="2032000" cy="91440"/>
              </a:xfrm>
              <a:prstGeom prst="rect">
                <a:avLst/>
              </a:prstGeom>
              <a:solidFill>
                <a:schemeClr val="accent2"/>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sp>
            <p:nvSpPr>
              <p:cNvPr id="116" name="Google Shape;116;p17"/>
              <p:cNvSpPr/>
              <p:nvPr/>
            </p:nvSpPr>
            <p:spPr>
              <a:xfrm>
                <a:off x="0" y="6739128"/>
                <a:ext cx="2032000" cy="91440"/>
              </a:xfrm>
              <a:prstGeom prst="rect">
                <a:avLst/>
              </a:prstGeom>
              <a:solidFill>
                <a:srgbClr val="C13A2B"/>
              </a:solidFill>
              <a:ln>
                <a:noFill/>
              </a:ln>
            </p:spPr>
            <p:txBody>
              <a:bodyPr anchorCtr="0" anchor="t" bIns="91425" lIns="91425" spcFirstLastPara="1" rIns="91425" wrap="square" tIns="0">
                <a:noAutofit/>
              </a:bodyPr>
              <a:lstStyle/>
              <a:p>
                <a:pPr indent="0" lvl="0" marL="0" marR="0" rtl="0" algn="ctr">
                  <a:spcBef>
                    <a:spcPts val="0"/>
                  </a:spcBef>
                  <a:spcAft>
                    <a:spcPts val="0"/>
                  </a:spcAft>
                  <a:buNone/>
                </a:pPr>
                <a:r>
                  <a:t/>
                </a:r>
                <a:endParaRPr b="0" i="0" sz="1400" u="none" strike="noStrike">
                  <a:solidFill>
                    <a:srgbClr val="FFFFFF"/>
                  </a:solidFill>
                  <a:latin typeface="Century Gothic"/>
                  <a:ea typeface="Century Gothic"/>
                  <a:cs typeface="Century Gothic"/>
                  <a:sym typeface="Century Gothic"/>
                </a:endParaRPr>
              </a:p>
            </p:txBody>
          </p:sp>
        </p:grpSp>
      </p:grpSp>
      <p:sp>
        <p:nvSpPr>
          <p:cNvPr id="117" name="Google Shape;117;p17"/>
          <p:cNvSpPr/>
          <p:nvPr/>
        </p:nvSpPr>
        <p:spPr>
          <a:xfrm>
            <a:off x="0" y="0"/>
            <a:ext cx="12192000" cy="1188720"/>
          </a:xfrm>
          <a:prstGeom prst="rect">
            <a:avLst/>
          </a:prstGeom>
          <a:solidFill>
            <a:srgbClr val="E8E8E8"/>
          </a:solidFill>
          <a:ln>
            <a:noFill/>
          </a:ln>
        </p:spPr>
        <p:txBody>
          <a:bodyPr anchorCtr="0" anchor="ctr" bIns="91425" lIns="411475" spcFirstLastPara="1" rIns="457200" wrap="square" tIns="182875">
            <a:noAutofit/>
          </a:bodyPr>
          <a:lstStyle/>
          <a:p>
            <a:pPr indent="0" lvl="0" marL="0" marR="0" rtl="0" algn="l">
              <a:spcBef>
                <a:spcPts val="0"/>
              </a:spcBef>
              <a:spcAft>
                <a:spcPts val="0"/>
              </a:spcAft>
              <a:buNone/>
            </a:pPr>
            <a:r>
              <a:t/>
            </a:r>
            <a:endParaRPr b="0" i="0" sz="2600" u="none" cap="none" strike="noStrike">
              <a:solidFill>
                <a:srgbClr val="404040"/>
              </a:solidFill>
              <a:latin typeface="Century Gothic"/>
              <a:ea typeface="Century Gothic"/>
              <a:cs typeface="Century Gothic"/>
              <a:sym typeface="Century Gothic"/>
            </a:endParaRPr>
          </a:p>
        </p:txBody>
      </p:sp>
      <p:sp>
        <p:nvSpPr>
          <p:cNvPr id="118" name="Google Shape;118;p17"/>
          <p:cNvSpPr txBox="1"/>
          <p:nvPr>
            <p:ph idx="1" type="body"/>
          </p:nvPr>
        </p:nvSpPr>
        <p:spPr>
          <a:xfrm>
            <a:off x="41910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19" name="Google Shape;119;p17"/>
          <p:cNvSpPr txBox="1"/>
          <p:nvPr>
            <p:ph idx="2" type="body"/>
          </p:nvPr>
        </p:nvSpPr>
        <p:spPr>
          <a:xfrm>
            <a:off x="6283110" y="1889760"/>
            <a:ext cx="5486400" cy="46101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solidFill>
                  <a:schemeClr val="dk1"/>
                </a:solidFill>
              </a:defRPr>
            </a:lvl1pPr>
            <a:lvl2pPr indent="-317500" lvl="1" marL="914400" algn="l">
              <a:lnSpc>
                <a:spcPct val="100000"/>
              </a:lnSpc>
              <a:spcBef>
                <a:spcPts val="400"/>
              </a:spcBef>
              <a:spcAft>
                <a:spcPts val="0"/>
              </a:spcAft>
              <a:buSzPts val="1400"/>
              <a:buChar char="­"/>
              <a:defRPr sz="1400">
                <a:solidFill>
                  <a:schemeClr val="dk1"/>
                </a:solidFill>
              </a:defRPr>
            </a:lvl2pPr>
            <a:lvl3pPr indent="-342900" lvl="2" marL="1371600" algn="l">
              <a:lnSpc>
                <a:spcPct val="100000"/>
              </a:lnSpc>
              <a:spcBef>
                <a:spcPts val="400"/>
              </a:spcBef>
              <a:spcAft>
                <a:spcPts val="0"/>
              </a:spcAft>
              <a:buSzPts val="1800"/>
              <a:buChar char="­"/>
              <a:defRPr sz="18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120" name="Google Shape;120;p17"/>
          <p:cNvSpPr txBox="1"/>
          <p:nvPr>
            <p:ph type="title"/>
          </p:nvPr>
        </p:nvSpPr>
        <p:spPr>
          <a:xfrm>
            <a:off x="419100" y="605169"/>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404040"/>
              </a:buClr>
              <a:buSzPts val="2400"/>
              <a:buFont typeface="Century Gothic"/>
              <a:buNone/>
              <a:defRPr b="0" sz="2400" cap="none">
                <a:solidFill>
                  <a:srgbClr val="4040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7"/>
          <p:cNvSpPr txBox="1"/>
          <p:nvPr>
            <p:ph idx="3" type="body"/>
          </p:nvPr>
        </p:nvSpPr>
        <p:spPr>
          <a:xfrm>
            <a:off x="419100" y="262888"/>
            <a:ext cx="11330940" cy="27432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400"/>
              <a:buFont typeface="Century Gothic"/>
              <a:buNone/>
              <a:defRPr b="0" sz="14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pic>
        <p:nvPicPr>
          <p:cNvPr id="122" name="Google Shape;122;p17"/>
          <p:cNvPicPr preferRelativeResize="0"/>
          <p:nvPr/>
        </p:nvPicPr>
        <p:blipFill rotWithShape="1">
          <a:blip r:embed="rId2">
            <a:alphaModFix/>
          </a:blip>
          <a:srcRect b="0" l="0" r="0" t="0"/>
          <a:stretch/>
        </p:blipFill>
        <p:spPr>
          <a:xfrm>
            <a:off x="11087100" y="248923"/>
            <a:ext cx="685800" cy="690874"/>
          </a:xfrm>
          <a:prstGeom prst="rect">
            <a:avLst/>
          </a:prstGeom>
          <a:noFill/>
          <a:ln>
            <a:noFill/>
          </a:ln>
        </p:spPr>
      </p:pic>
      <p:sp>
        <p:nvSpPr>
          <p:cNvPr id="123" name="Google Shape;123;p17"/>
          <p:cNvSpPr txBox="1"/>
          <p:nvPr>
            <p:ph idx="4" type="body"/>
          </p:nvPr>
        </p:nvSpPr>
        <p:spPr>
          <a:xfrm>
            <a:off x="419100" y="1515425"/>
            <a:ext cx="5486400"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124" name="Google Shape;124;p17"/>
          <p:cNvSpPr txBox="1"/>
          <p:nvPr>
            <p:ph idx="5" type="body"/>
          </p:nvPr>
        </p:nvSpPr>
        <p:spPr>
          <a:xfrm>
            <a:off x="6283325" y="1515425"/>
            <a:ext cx="5489575" cy="27432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1600"/>
              <a:buNone/>
              <a:defRPr b="1" sz="1600" cap="none">
                <a:solidFill>
                  <a:srgbClr val="5A87C5"/>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rganizing Slate (Do Not Use)" showMasterSp="0">
  <p:cSld name="1_Organizing Slate (Do Not Use)">
    <p:bg>
      <p:bgPr>
        <a:solidFill>
          <a:srgbClr val="7F7F7F"/>
        </a:solidFill>
      </p:bgPr>
    </p:bg>
    <p:spTree>
      <p:nvGrpSpPr>
        <p:cNvPr id="125" name="Shape 125"/>
        <p:cNvGrpSpPr/>
        <p:nvPr/>
      </p:nvGrpSpPr>
      <p:grpSpPr>
        <a:xfrm>
          <a:off x="0" y="0"/>
          <a:ext cx="0" cy="0"/>
          <a:chOff x="0" y="0"/>
          <a:chExt cx="0" cy="0"/>
        </a:xfrm>
      </p:grpSpPr>
      <p:sp>
        <p:nvSpPr>
          <p:cNvPr id="126" name="Google Shape;12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18"/>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p:cSld name="Automotive Title Slide">
    <p:spTree>
      <p:nvGrpSpPr>
        <p:cNvPr id="128" name="Shape 128"/>
        <p:cNvGrpSpPr/>
        <p:nvPr/>
      </p:nvGrpSpPr>
      <p:grpSpPr>
        <a:xfrm>
          <a:off x="0" y="0"/>
          <a:ext cx="0" cy="0"/>
          <a:chOff x="0" y="0"/>
          <a:chExt cx="0" cy="0"/>
        </a:xfrm>
      </p:grpSpPr>
      <p:sp>
        <p:nvSpPr>
          <p:cNvPr id="129" name="Google Shape;129;p1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30" name="Google Shape;130;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32" name="Google Shape;132;p1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3" name="Google Shape;133;p19"/>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34" name="Google Shape;134;p19"/>
          <p:cNvGrpSpPr/>
          <p:nvPr/>
        </p:nvGrpSpPr>
        <p:grpSpPr>
          <a:xfrm>
            <a:off x="4" y="0"/>
            <a:ext cx="12191995" cy="2678933"/>
            <a:chOff x="4" y="0"/>
            <a:chExt cx="12191995" cy="2678933"/>
          </a:xfrm>
        </p:grpSpPr>
        <p:pic>
          <p:nvPicPr>
            <p:cNvPr id="135" name="Google Shape;135;p19"/>
            <p:cNvPicPr preferRelativeResize="0"/>
            <p:nvPr/>
          </p:nvPicPr>
          <p:blipFill rotWithShape="1">
            <a:blip r:embed="rId2">
              <a:alphaModFix/>
            </a:blip>
            <a:srcRect b="0" l="0" r="0" t="0"/>
            <a:stretch/>
          </p:blipFill>
          <p:spPr>
            <a:xfrm>
              <a:off x="4" y="0"/>
              <a:ext cx="12191990" cy="2629645"/>
            </a:xfrm>
            <a:prstGeom prst="rect">
              <a:avLst/>
            </a:prstGeom>
            <a:noFill/>
            <a:ln>
              <a:noFill/>
            </a:ln>
          </p:spPr>
        </p:pic>
        <p:sp>
          <p:nvSpPr>
            <p:cNvPr id="136" name="Google Shape;136;p1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p:cSld name="Consumer Products Title Slide">
    <p:spTree>
      <p:nvGrpSpPr>
        <p:cNvPr id="138" name="Shape 138"/>
        <p:cNvGrpSpPr/>
        <p:nvPr/>
      </p:nvGrpSpPr>
      <p:grpSpPr>
        <a:xfrm>
          <a:off x="0" y="0"/>
          <a:ext cx="0" cy="0"/>
          <a:chOff x="0" y="0"/>
          <a:chExt cx="0" cy="0"/>
        </a:xfrm>
      </p:grpSpPr>
      <p:sp>
        <p:nvSpPr>
          <p:cNvPr id="139" name="Google Shape;139;p20"/>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40" name="Google Shape;140;p2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42" name="Google Shape;142;p2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0"/>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44" name="Google Shape;144;p20"/>
          <p:cNvGrpSpPr/>
          <p:nvPr/>
        </p:nvGrpSpPr>
        <p:grpSpPr>
          <a:xfrm>
            <a:off x="2" y="0"/>
            <a:ext cx="12191997" cy="2678933"/>
            <a:chOff x="2" y="0"/>
            <a:chExt cx="12191997" cy="2678933"/>
          </a:xfrm>
        </p:grpSpPr>
        <p:pic>
          <p:nvPicPr>
            <p:cNvPr id="145" name="Google Shape;145;p20"/>
            <p:cNvPicPr preferRelativeResize="0"/>
            <p:nvPr/>
          </p:nvPicPr>
          <p:blipFill rotWithShape="1">
            <a:blip r:embed="rId2">
              <a:alphaModFix/>
            </a:blip>
            <a:srcRect b="0" l="0" r="0" t="0"/>
            <a:stretch/>
          </p:blipFill>
          <p:spPr>
            <a:xfrm>
              <a:off x="2" y="0"/>
              <a:ext cx="12191994" cy="2629646"/>
            </a:xfrm>
            <a:prstGeom prst="rect">
              <a:avLst/>
            </a:prstGeom>
            <a:noFill/>
            <a:ln>
              <a:noFill/>
            </a:ln>
          </p:spPr>
        </p:pic>
        <p:sp>
          <p:nvSpPr>
            <p:cNvPr id="146" name="Google Shape;146;p2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47" name="Google Shape;147;p20"/>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7" name="Google Shape;27;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a:solidFill>
                  <a:schemeClr val="dk1"/>
                </a:solidFill>
              </a:defRPr>
            </a:lvl1pPr>
            <a:lvl2pPr indent="-381000" lvl="1" marL="914400" algn="l">
              <a:lnSpc>
                <a:spcPct val="100000"/>
              </a:lnSpc>
              <a:spcBef>
                <a:spcPts val="600"/>
              </a:spcBef>
              <a:spcAft>
                <a:spcPts val="0"/>
              </a:spcAft>
              <a:buSzPts val="2400"/>
              <a:buChar char="­"/>
              <a:defRPr>
                <a:solidFill>
                  <a:schemeClr val="dk1"/>
                </a:solidFill>
              </a:defRPr>
            </a:lvl2pPr>
            <a:lvl3pPr indent="-355600" lvl="2" marL="1371600" algn="l">
              <a:lnSpc>
                <a:spcPct val="100000"/>
              </a:lnSpc>
              <a:spcBef>
                <a:spcPts val="600"/>
              </a:spcBef>
              <a:spcAft>
                <a:spcPts val="0"/>
              </a:spcAft>
              <a:buSzPts val="2000"/>
              <a:buChar char="­"/>
              <a:defRPr>
                <a:solidFill>
                  <a:schemeClr val="dk1"/>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8" name="Google Shape;28;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29" name="Google Shape;29;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p:cSld name="Food and Beverage Title Slide">
    <p:spTree>
      <p:nvGrpSpPr>
        <p:cNvPr id="148" name="Shape 148"/>
        <p:cNvGrpSpPr/>
        <p:nvPr/>
      </p:nvGrpSpPr>
      <p:grpSpPr>
        <a:xfrm>
          <a:off x="0" y="0"/>
          <a:ext cx="0" cy="0"/>
          <a:chOff x="0" y="0"/>
          <a:chExt cx="0" cy="0"/>
        </a:xfrm>
      </p:grpSpPr>
      <p:sp>
        <p:nvSpPr>
          <p:cNvPr id="149" name="Google Shape;149;p21"/>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50" name="Google Shape;150;p2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52" name="Google Shape;152;p2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2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54" name="Google Shape;154;p21"/>
          <p:cNvGrpSpPr/>
          <p:nvPr/>
        </p:nvGrpSpPr>
        <p:grpSpPr>
          <a:xfrm>
            <a:off x="1524" y="-1"/>
            <a:ext cx="12190476" cy="2678934"/>
            <a:chOff x="1524" y="-1"/>
            <a:chExt cx="12190476" cy="2678934"/>
          </a:xfrm>
        </p:grpSpPr>
        <p:pic>
          <p:nvPicPr>
            <p:cNvPr id="155" name="Google Shape;155;p2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56" name="Google Shape;156;p2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57" name="Google Shape;157;p21"/>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p:cSld name="High Tech Title Slide">
    <p:spTree>
      <p:nvGrpSpPr>
        <p:cNvPr id="158" name="Shape 158"/>
        <p:cNvGrpSpPr/>
        <p:nvPr/>
      </p:nvGrpSpPr>
      <p:grpSpPr>
        <a:xfrm>
          <a:off x="0" y="0"/>
          <a:ext cx="0" cy="0"/>
          <a:chOff x="0" y="0"/>
          <a:chExt cx="0" cy="0"/>
        </a:xfrm>
      </p:grpSpPr>
      <p:sp>
        <p:nvSpPr>
          <p:cNvPr id="159" name="Google Shape;159;p22"/>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60" name="Google Shape;160;p2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62" name="Google Shape;162;p2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3" name="Google Shape;163;p2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64" name="Google Shape;164;p22"/>
          <p:cNvGrpSpPr/>
          <p:nvPr/>
        </p:nvGrpSpPr>
        <p:grpSpPr>
          <a:xfrm>
            <a:off x="1524" y="-1"/>
            <a:ext cx="12190475" cy="2678934"/>
            <a:chOff x="1524" y="-1"/>
            <a:chExt cx="12190475" cy="2678934"/>
          </a:xfrm>
        </p:grpSpPr>
        <p:pic>
          <p:nvPicPr>
            <p:cNvPr id="165" name="Google Shape;165;p22"/>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66" name="Google Shape;166;p2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167" name="Google Shape;167;p22"/>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p:cSld name="Industrial Title Slide">
    <p:spTree>
      <p:nvGrpSpPr>
        <p:cNvPr id="168" name="Shape 168"/>
        <p:cNvGrpSpPr/>
        <p:nvPr/>
      </p:nvGrpSpPr>
      <p:grpSpPr>
        <a:xfrm>
          <a:off x="0" y="0"/>
          <a:ext cx="0" cy="0"/>
          <a:chOff x="0" y="0"/>
          <a:chExt cx="0" cy="0"/>
        </a:xfrm>
      </p:grpSpPr>
      <p:sp>
        <p:nvSpPr>
          <p:cNvPr id="169" name="Google Shape;169;p23"/>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70" name="Google Shape;170;p2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72" name="Google Shape;172;p2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73" name="Google Shape;173;p23"/>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74" name="Google Shape;174;p23"/>
          <p:cNvGrpSpPr/>
          <p:nvPr/>
        </p:nvGrpSpPr>
        <p:grpSpPr>
          <a:xfrm>
            <a:off x="1524" y="-1"/>
            <a:ext cx="12191676" cy="2678934"/>
            <a:chOff x="1524" y="-1"/>
            <a:chExt cx="12191676" cy="2678934"/>
          </a:xfrm>
        </p:grpSpPr>
        <p:pic>
          <p:nvPicPr>
            <p:cNvPr id="175" name="Google Shape;175;p2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76" name="Google Shape;176;p2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77" name="Google Shape;177;p23"/>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Packaging Title Slide">
  <p:cSld name="Industrial Packaging Title Slide">
    <p:spTree>
      <p:nvGrpSpPr>
        <p:cNvPr id="178" name="Shape 178"/>
        <p:cNvGrpSpPr/>
        <p:nvPr/>
      </p:nvGrpSpPr>
      <p:grpSpPr>
        <a:xfrm>
          <a:off x="0" y="0"/>
          <a:ext cx="0" cy="0"/>
          <a:chOff x="0" y="0"/>
          <a:chExt cx="0" cy="0"/>
        </a:xfrm>
      </p:grpSpPr>
      <p:sp>
        <p:nvSpPr>
          <p:cNvPr id="179" name="Google Shape;179;p24"/>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80" name="Google Shape;180;p2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2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82" name="Google Shape;182;p2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83" name="Google Shape;183;p24"/>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84" name="Google Shape;184;p24"/>
          <p:cNvGrpSpPr/>
          <p:nvPr/>
        </p:nvGrpSpPr>
        <p:grpSpPr>
          <a:xfrm>
            <a:off x="1524" y="-1"/>
            <a:ext cx="12191676" cy="2678934"/>
            <a:chOff x="1524" y="-1"/>
            <a:chExt cx="12191676" cy="2678934"/>
          </a:xfrm>
        </p:grpSpPr>
        <p:pic>
          <p:nvPicPr>
            <p:cNvPr id="185" name="Google Shape;185;p24"/>
            <p:cNvPicPr preferRelativeResize="0"/>
            <p:nvPr/>
          </p:nvPicPr>
          <p:blipFill rotWithShape="1">
            <a:blip r:embed="rId2">
              <a:alphaModFix/>
            </a:blip>
            <a:srcRect b="0" l="0" r="0" t="0"/>
            <a:stretch/>
          </p:blipFill>
          <p:spPr>
            <a:xfrm>
              <a:off x="1527" y="-1"/>
              <a:ext cx="12190469" cy="2629317"/>
            </a:xfrm>
            <a:prstGeom prst="rect">
              <a:avLst/>
            </a:prstGeom>
            <a:noFill/>
            <a:ln>
              <a:noFill/>
            </a:ln>
          </p:spPr>
        </p:pic>
        <p:sp>
          <p:nvSpPr>
            <p:cNvPr id="186" name="Google Shape;186;p2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87" name="Google Shape;187;p24"/>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p:cSld name="Life Sciences Title Slide">
    <p:spTree>
      <p:nvGrpSpPr>
        <p:cNvPr id="188" name="Shape 188"/>
        <p:cNvGrpSpPr/>
        <p:nvPr/>
      </p:nvGrpSpPr>
      <p:grpSpPr>
        <a:xfrm>
          <a:off x="0" y="0"/>
          <a:ext cx="0" cy="0"/>
          <a:chOff x="0" y="0"/>
          <a:chExt cx="0" cy="0"/>
        </a:xfrm>
      </p:grpSpPr>
      <p:sp>
        <p:nvSpPr>
          <p:cNvPr id="189" name="Google Shape;189;p25"/>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190" name="Google Shape;190;p2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2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192" name="Google Shape;192;p2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93" name="Google Shape;193;p25"/>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194" name="Google Shape;194;p25"/>
          <p:cNvGrpSpPr/>
          <p:nvPr/>
        </p:nvGrpSpPr>
        <p:grpSpPr>
          <a:xfrm>
            <a:off x="1524" y="0"/>
            <a:ext cx="12191676" cy="2678933"/>
            <a:chOff x="1524" y="0"/>
            <a:chExt cx="12191676" cy="2678933"/>
          </a:xfrm>
        </p:grpSpPr>
        <p:pic>
          <p:nvPicPr>
            <p:cNvPr id="195" name="Google Shape;195;p2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96" name="Google Shape;196;p2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197" name="Google Shape;197;p25"/>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dical Title Slide">
  <p:cSld name="Medical Title Slide">
    <p:spTree>
      <p:nvGrpSpPr>
        <p:cNvPr id="198" name="Shape 198"/>
        <p:cNvGrpSpPr/>
        <p:nvPr/>
      </p:nvGrpSpPr>
      <p:grpSpPr>
        <a:xfrm>
          <a:off x="0" y="0"/>
          <a:ext cx="0" cy="0"/>
          <a:chOff x="0" y="0"/>
          <a:chExt cx="0" cy="0"/>
        </a:xfrm>
      </p:grpSpPr>
      <p:sp>
        <p:nvSpPr>
          <p:cNvPr id="199" name="Google Shape;199;p26"/>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00" name="Google Shape;200;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02" name="Google Shape;202;p2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3" name="Google Shape;203;p26"/>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04" name="Google Shape;204;p26"/>
          <p:cNvGrpSpPr/>
          <p:nvPr/>
        </p:nvGrpSpPr>
        <p:grpSpPr>
          <a:xfrm>
            <a:off x="1524" y="0"/>
            <a:ext cx="12191676" cy="2678933"/>
            <a:chOff x="1524" y="0"/>
            <a:chExt cx="12191676" cy="2678933"/>
          </a:xfrm>
        </p:grpSpPr>
        <p:pic>
          <p:nvPicPr>
            <p:cNvPr id="205" name="Google Shape;205;p26"/>
            <p:cNvPicPr preferRelativeResize="0"/>
            <p:nvPr/>
          </p:nvPicPr>
          <p:blipFill rotWithShape="1">
            <a:blip r:embed="rId2">
              <a:alphaModFix/>
            </a:blip>
            <a:srcRect b="0" l="0" r="0" t="0"/>
            <a:stretch/>
          </p:blipFill>
          <p:spPr>
            <a:xfrm>
              <a:off x="1527" y="0"/>
              <a:ext cx="12191670" cy="2629576"/>
            </a:xfrm>
            <a:prstGeom prst="rect">
              <a:avLst/>
            </a:prstGeom>
            <a:noFill/>
            <a:ln>
              <a:noFill/>
            </a:ln>
          </p:spPr>
        </p:pic>
        <p:sp>
          <p:nvSpPr>
            <p:cNvPr id="206" name="Google Shape;206;p26"/>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07" name="Google Shape;207;p26"/>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arehouse and Distribution Title Slide">
  <p:cSld name="Warehouse and Distribution Title Slide">
    <p:spTree>
      <p:nvGrpSpPr>
        <p:cNvPr id="208" name="Shape 208"/>
        <p:cNvGrpSpPr/>
        <p:nvPr/>
      </p:nvGrpSpPr>
      <p:grpSpPr>
        <a:xfrm>
          <a:off x="0" y="0"/>
          <a:ext cx="0" cy="0"/>
          <a:chOff x="0" y="0"/>
          <a:chExt cx="0" cy="0"/>
        </a:xfrm>
      </p:grpSpPr>
      <p:sp>
        <p:nvSpPr>
          <p:cNvPr id="209" name="Google Shape;209;p27"/>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10" name="Google Shape;210;p2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12" name="Google Shape;212;p2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3" name="Google Shape;213;p2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14" name="Google Shape;214;p27"/>
          <p:cNvGrpSpPr/>
          <p:nvPr/>
        </p:nvGrpSpPr>
        <p:grpSpPr>
          <a:xfrm>
            <a:off x="1524" y="-1"/>
            <a:ext cx="12191676" cy="2678934"/>
            <a:chOff x="1524" y="-1"/>
            <a:chExt cx="12191676" cy="2678934"/>
          </a:xfrm>
        </p:grpSpPr>
        <p:pic>
          <p:nvPicPr>
            <p:cNvPr id="215" name="Google Shape;215;p27"/>
            <p:cNvPicPr preferRelativeResize="0"/>
            <p:nvPr/>
          </p:nvPicPr>
          <p:blipFill rotWithShape="1">
            <a:blip r:embed="rId2">
              <a:alphaModFix/>
            </a:blip>
            <a:srcRect b="0" l="0" r="0" t="0"/>
            <a:stretch/>
          </p:blipFill>
          <p:spPr>
            <a:xfrm>
              <a:off x="1527" y="-1"/>
              <a:ext cx="12190469" cy="2629316"/>
            </a:xfrm>
            <a:prstGeom prst="rect">
              <a:avLst/>
            </a:prstGeom>
            <a:noFill/>
            <a:ln>
              <a:noFill/>
            </a:ln>
          </p:spPr>
        </p:pic>
        <p:sp>
          <p:nvSpPr>
            <p:cNvPr id="216" name="Google Shape;216;p27"/>
            <p:cNvSpPr/>
            <p:nvPr/>
          </p:nvSpPr>
          <p:spPr>
            <a:xfrm>
              <a:off x="1524" y="2570933"/>
              <a:ext cx="12191676" cy="108000"/>
            </a:xfrm>
            <a:prstGeom prst="rect">
              <a:avLst/>
            </a:prstGeom>
            <a:solidFill>
              <a:srgbClr val="377A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17" name="Google Shape;217;p27"/>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p:cSld name="Generic Title Slide">
    <p:spTree>
      <p:nvGrpSpPr>
        <p:cNvPr id="218" name="Shape 218"/>
        <p:cNvGrpSpPr/>
        <p:nvPr/>
      </p:nvGrpSpPr>
      <p:grpSpPr>
        <a:xfrm>
          <a:off x="0" y="0"/>
          <a:ext cx="0" cy="0"/>
          <a:chOff x="0" y="0"/>
          <a:chExt cx="0" cy="0"/>
        </a:xfrm>
      </p:grpSpPr>
      <p:sp>
        <p:nvSpPr>
          <p:cNvPr id="219" name="Google Shape;219;p28"/>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20" name="Google Shape;220;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22" name="Google Shape;222;p2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23" name="Google Shape;223;p2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24" name="Google Shape;224;p28"/>
          <p:cNvGrpSpPr/>
          <p:nvPr/>
        </p:nvGrpSpPr>
        <p:grpSpPr>
          <a:xfrm>
            <a:off x="1524" y="-1"/>
            <a:ext cx="12191676" cy="2678934"/>
            <a:chOff x="1524" y="-1"/>
            <a:chExt cx="12191676" cy="2678934"/>
          </a:xfrm>
        </p:grpSpPr>
        <p:pic>
          <p:nvPicPr>
            <p:cNvPr id="225" name="Google Shape;225;p28"/>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226" name="Google Shape;226;p28"/>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27" name="Google Shape;227;p28"/>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R Title Slide">
  <p:cSld name="HR Title Slide">
    <p:spTree>
      <p:nvGrpSpPr>
        <p:cNvPr id="228" name="Shape 228"/>
        <p:cNvGrpSpPr/>
        <p:nvPr/>
      </p:nvGrpSpPr>
      <p:grpSpPr>
        <a:xfrm>
          <a:off x="0" y="0"/>
          <a:ext cx="0" cy="0"/>
          <a:chOff x="0" y="0"/>
          <a:chExt cx="0" cy="0"/>
        </a:xfrm>
      </p:grpSpPr>
      <p:sp>
        <p:nvSpPr>
          <p:cNvPr id="229" name="Google Shape;229;p29"/>
          <p:cNvSpPr/>
          <p:nvPr/>
        </p:nvSpPr>
        <p:spPr>
          <a:xfrm>
            <a:off x="0" y="6488853"/>
            <a:ext cx="12192000" cy="369147"/>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230" name="Google Shape;23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000"/>
              <a:buNone/>
              <a:defRPr sz="2000">
                <a:solidFill>
                  <a:schemeClr val="dk1"/>
                </a:solidFill>
              </a:defRPr>
            </a:lvl1pPr>
            <a:lvl2pPr lvl="1" algn="ctr">
              <a:lnSpc>
                <a:spcPct val="100000"/>
              </a:lnSpc>
              <a:spcBef>
                <a:spcPts val="600"/>
              </a:spcBef>
              <a:spcAft>
                <a:spcPts val="0"/>
              </a:spcAft>
              <a:buSzPts val="2000"/>
              <a:buNone/>
              <a:defRPr sz="2000"/>
            </a:lvl2pPr>
            <a:lvl3pPr lvl="2" algn="ctr">
              <a:lnSpc>
                <a:spcPct val="100000"/>
              </a:lnSpc>
              <a:spcBef>
                <a:spcPts val="600"/>
              </a:spcBef>
              <a:spcAft>
                <a:spcPts val="0"/>
              </a:spcAft>
              <a:buSzPts val="1800"/>
              <a:buNone/>
              <a:defRPr sz="1800"/>
            </a:lvl3pPr>
            <a:lvl4pPr lvl="3" algn="ctr">
              <a:lnSpc>
                <a:spcPct val="100000"/>
              </a:lnSpc>
              <a:spcBef>
                <a:spcPts val="600"/>
              </a:spcBef>
              <a:spcAft>
                <a:spcPts val="0"/>
              </a:spcAft>
              <a:buSzPts val="1600"/>
              <a:buNone/>
              <a:defRPr sz="1600"/>
            </a:lvl4pPr>
            <a:lvl5pPr lvl="4" algn="ctr">
              <a:lnSpc>
                <a:spcPct val="100000"/>
              </a:lnSpc>
              <a:spcBef>
                <a:spcPts val="600"/>
              </a:spcBef>
              <a:spcAft>
                <a:spcPts val="0"/>
              </a:spcAft>
              <a:buSzPts val="1600"/>
              <a:buNone/>
              <a:defRPr sz="1600"/>
            </a:lvl5pPr>
            <a:lvl6pPr lvl="5" algn="ctr">
              <a:lnSpc>
                <a:spcPct val="100000"/>
              </a:lnSpc>
              <a:spcBef>
                <a:spcPts val="600"/>
              </a:spcBef>
              <a:spcAft>
                <a:spcPts val="0"/>
              </a:spcAft>
              <a:buSzPts val="1600"/>
              <a:buNone/>
              <a:defRPr sz="1600"/>
            </a:lvl6pPr>
            <a:lvl7pPr lvl="6" algn="ctr">
              <a:lnSpc>
                <a:spcPct val="100000"/>
              </a:lnSpc>
              <a:spcBef>
                <a:spcPts val="600"/>
              </a:spcBef>
              <a:spcAft>
                <a:spcPts val="0"/>
              </a:spcAft>
              <a:buSzPts val="1600"/>
              <a:buNone/>
              <a:defRPr sz="1600"/>
            </a:lvl7pPr>
            <a:lvl8pPr lvl="7" algn="ctr">
              <a:lnSpc>
                <a:spcPct val="100000"/>
              </a:lnSpc>
              <a:spcBef>
                <a:spcPts val="600"/>
              </a:spcBef>
              <a:spcAft>
                <a:spcPts val="0"/>
              </a:spcAft>
              <a:buSzPts val="1600"/>
              <a:buNone/>
              <a:defRPr sz="1600"/>
            </a:lvl8pPr>
            <a:lvl9pPr lvl="8" algn="ctr">
              <a:lnSpc>
                <a:spcPct val="100000"/>
              </a:lnSpc>
              <a:spcBef>
                <a:spcPts val="600"/>
              </a:spcBef>
              <a:spcAft>
                <a:spcPts val="600"/>
              </a:spcAft>
              <a:buSzPts val="1600"/>
              <a:buNone/>
              <a:defRPr sz="1600"/>
            </a:lvl9pPr>
          </a:lstStyle>
          <a:p/>
        </p:txBody>
      </p:sp>
      <p:sp>
        <p:nvSpPr>
          <p:cNvPr id="232" name="Google Shape;232;p2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33" name="Google Shape;233;p2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grpSp>
        <p:nvGrpSpPr>
          <p:cNvPr id="234" name="Google Shape;234;p29"/>
          <p:cNvGrpSpPr/>
          <p:nvPr/>
        </p:nvGrpSpPr>
        <p:grpSpPr>
          <a:xfrm>
            <a:off x="1524" y="-1"/>
            <a:ext cx="12191676" cy="2678934"/>
            <a:chOff x="1524" y="-1"/>
            <a:chExt cx="12191676" cy="2678934"/>
          </a:xfrm>
        </p:grpSpPr>
        <p:pic>
          <p:nvPicPr>
            <p:cNvPr id="235" name="Google Shape;235;p29"/>
            <p:cNvPicPr preferRelativeResize="0"/>
            <p:nvPr/>
          </p:nvPicPr>
          <p:blipFill rotWithShape="1">
            <a:blip r:embed="rId2">
              <a:alphaModFix/>
            </a:blip>
            <a:srcRect b="0" l="0" r="0" t="0"/>
            <a:stretch/>
          </p:blipFill>
          <p:spPr>
            <a:xfrm>
              <a:off x="1527" y="-1"/>
              <a:ext cx="12191670" cy="2629576"/>
            </a:xfrm>
            <a:prstGeom prst="rect">
              <a:avLst/>
            </a:prstGeom>
            <a:noFill/>
            <a:ln>
              <a:noFill/>
            </a:ln>
          </p:spPr>
        </p:pic>
        <p:sp>
          <p:nvSpPr>
            <p:cNvPr id="236" name="Google Shape;236;p2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37" name="Google Shape;237;p29"/>
            <p:cNvPicPr preferRelativeResize="0"/>
            <p:nvPr/>
          </p:nvPicPr>
          <p:blipFill rotWithShape="1">
            <a:blip r:embed="rId3">
              <a:alphaModFix/>
            </a:blip>
            <a:srcRect b="0" l="0" r="0" t="0"/>
            <a:stretch/>
          </p:blipFill>
          <p:spPr>
            <a:xfrm>
              <a:off x="419100" y="381000"/>
              <a:ext cx="1136650" cy="1136650"/>
            </a:xfrm>
            <a:prstGeom prst="rect">
              <a:avLst/>
            </a:prstGeom>
            <a:noFill/>
            <a:ln>
              <a:noFill/>
            </a:ln>
            <a:effectLst>
              <a:outerShdw blurRad="50800" rotWithShape="0" algn="tl" dir="2700000" dist="38100">
                <a:srgbClr val="000000">
                  <a:alpha val="20000"/>
                </a:srgbClr>
              </a:outerShdw>
            </a:effectLst>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238" name="Shape 238"/>
        <p:cNvGrpSpPr/>
        <p:nvPr/>
      </p:nvGrpSpPr>
      <p:grpSpPr>
        <a:xfrm>
          <a:off x="0" y="0"/>
          <a:ext cx="0" cy="0"/>
          <a:chOff x="0" y="0"/>
          <a:chExt cx="0" cy="0"/>
        </a:xfrm>
      </p:grpSpPr>
      <p:sp>
        <p:nvSpPr>
          <p:cNvPr id="239" name="Google Shape;239;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0" name="Google Shape;240;p30"/>
          <p:cNvSpPr txBox="1"/>
          <p:nvPr/>
        </p:nvSpPr>
        <p:spPr>
          <a:xfrm>
            <a:off x="419100" y="907156"/>
            <a:ext cx="11353800" cy="5043688"/>
          </a:xfrm>
          <a:prstGeom prst="rect">
            <a:avLst/>
          </a:prstGeom>
          <a:noFill/>
          <a:ln>
            <a:noFill/>
          </a:ln>
        </p:spPr>
        <p:txBody>
          <a:bodyPr anchorCtr="0" anchor="ctr" bIns="0" lIns="0" spcFirstLastPara="1" rIns="0" wrap="square" tIns="0">
            <a:no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0" name="Shape 30"/>
        <p:cNvGrpSpPr/>
        <p:nvPr/>
      </p:nvGrpSpPr>
      <p:grpSpPr>
        <a:xfrm>
          <a:off x="0" y="0"/>
          <a:ext cx="0" cy="0"/>
          <a:chOff x="0" y="0"/>
          <a:chExt cx="0" cy="0"/>
        </a:xfrm>
      </p:grpSpPr>
      <p:sp>
        <p:nvSpPr>
          <p:cNvPr id="31" name="Google Shape;3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33" name="Google Shape;33;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247" name="Shape 247"/>
        <p:cNvGrpSpPr/>
        <p:nvPr/>
      </p:nvGrpSpPr>
      <p:grpSpPr>
        <a:xfrm>
          <a:off x="0" y="0"/>
          <a:ext cx="0" cy="0"/>
          <a:chOff x="0" y="0"/>
          <a:chExt cx="0" cy="0"/>
        </a:xfrm>
      </p:grpSpPr>
      <p:sp>
        <p:nvSpPr>
          <p:cNvPr id="248" name="Google Shape;248;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49" name="Google Shape;249;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grpSp>
        <p:nvGrpSpPr>
          <p:cNvPr id="250" name="Google Shape;250;p32"/>
          <p:cNvGrpSpPr/>
          <p:nvPr/>
        </p:nvGrpSpPr>
        <p:grpSpPr>
          <a:xfrm>
            <a:off x="0" y="0"/>
            <a:ext cx="12192000" cy="4125113"/>
            <a:chOff x="0" y="0"/>
            <a:chExt cx="12192000" cy="4125113"/>
          </a:xfrm>
        </p:grpSpPr>
        <p:sp>
          <p:nvSpPr>
            <p:cNvPr id="251" name="Google Shape;251;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pic>
          <p:nvPicPr>
            <p:cNvPr id="252" name="Google Shape;252;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gr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6" name="Shape 36"/>
        <p:cNvGrpSpPr/>
        <p:nvPr/>
      </p:nvGrpSpPr>
      <p:grpSpPr>
        <a:xfrm>
          <a:off x="0" y="0"/>
          <a:ext cx="0" cy="0"/>
          <a:chOff x="0" y="0"/>
          <a:chExt cx="0" cy="0"/>
        </a:xfrm>
      </p:grpSpPr>
      <p:sp>
        <p:nvSpPr>
          <p:cNvPr id="37" name="Google Shape;37;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39" name="Google Shape;39;p6"/>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SzPts val="2800"/>
              <a:buChar char="•"/>
              <a:defRPr sz="2800">
                <a:solidFill>
                  <a:schemeClr val="dk1"/>
                </a:solidFill>
              </a:defRPr>
            </a:lvl1pPr>
            <a:lvl2pPr indent="-381000" lvl="1" marL="914400" algn="l">
              <a:lnSpc>
                <a:spcPct val="100000"/>
              </a:lnSpc>
              <a:spcBef>
                <a:spcPts val="600"/>
              </a:spcBef>
              <a:spcAft>
                <a:spcPts val="0"/>
              </a:spcAft>
              <a:buSzPts val="2400"/>
              <a:buChar char="­"/>
              <a:defRPr sz="2400">
                <a:solidFill>
                  <a:schemeClr val="dk1"/>
                </a:solidFill>
              </a:defRPr>
            </a:lvl2pPr>
            <a:lvl3pPr indent="-355600" lvl="2" marL="1371600" algn="l">
              <a:lnSpc>
                <a:spcPct val="100000"/>
              </a:lnSpc>
              <a:spcBef>
                <a:spcPts val="600"/>
              </a:spcBef>
              <a:spcAft>
                <a:spcPts val="0"/>
              </a:spcAft>
              <a:buSzPts val="2000"/>
              <a:buChar char="­"/>
              <a:defRPr sz="2000">
                <a:solidFill>
                  <a:schemeClr val="dk1"/>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40" name="Google Shape;40;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chemeClr val="dk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42" name="Shape 42"/>
        <p:cNvGrpSpPr/>
        <p:nvPr/>
      </p:nvGrpSpPr>
      <p:grpSpPr>
        <a:xfrm>
          <a:off x="0" y="0"/>
          <a:ext cx="0" cy="0"/>
          <a:chOff x="0" y="0"/>
          <a:chExt cx="0" cy="0"/>
        </a:xfrm>
      </p:grpSpPr>
      <p:sp>
        <p:nvSpPr>
          <p:cNvPr id="43" name="Google Shape;43;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4" name="Google Shape;44;p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a:solidFill>
                  <a:srgbClr val="FFFFFF"/>
                </a:solidFill>
              </a:defRPr>
            </a:lvl1pPr>
            <a:lvl2pPr indent="-381000" lvl="1" marL="914400" algn="l">
              <a:lnSpc>
                <a:spcPct val="100000"/>
              </a:lnSpc>
              <a:spcBef>
                <a:spcPts val="600"/>
              </a:spcBef>
              <a:spcAft>
                <a:spcPts val="0"/>
              </a:spcAft>
              <a:buClr>
                <a:srgbClr val="FFFFFF"/>
              </a:buClr>
              <a:buSzPts val="2400"/>
              <a:buChar char="­"/>
              <a:defRPr>
                <a:solidFill>
                  <a:srgbClr val="FFFFFF"/>
                </a:solidFill>
              </a:defRPr>
            </a:lvl2pPr>
            <a:lvl3pPr indent="-355600" lvl="2" marL="1371600" algn="l">
              <a:lnSpc>
                <a:spcPct val="100000"/>
              </a:lnSpc>
              <a:spcBef>
                <a:spcPts val="600"/>
              </a:spcBef>
              <a:spcAft>
                <a:spcPts val="0"/>
              </a:spcAft>
              <a:buClr>
                <a:srgbClr val="FFFFFF"/>
              </a:buClr>
              <a:buSzPts val="2000"/>
              <a:buChar char="­"/>
              <a:defRPr>
                <a:solidFill>
                  <a:srgbClr val="FFFFFF"/>
                </a:solidFill>
              </a:defRPr>
            </a:lvl3pPr>
            <a:lvl4pPr indent="-355600" lvl="3" marL="1828800" algn="l">
              <a:lnSpc>
                <a:spcPct val="100000"/>
              </a:lnSpc>
              <a:spcBef>
                <a:spcPts val="600"/>
              </a:spcBef>
              <a:spcAft>
                <a:spcPts val="0"/>
              </a:spcAft>
              <a:buSzPts val="2000"/>
              <a:buChar char="­"/>
              <a:defRPr>
                <a:solidFill>
                  <a:schemeClr val="dk1"/>
                </a:solidFill>
              </a:defRPr>
            </a:lvl4pPr>
            <a:lvl5pPr indent="-355600" lvl="4" marL="2286000" algn="l">
              <a:lnSpc>
                <a:spcPct val="100000"/>
              </a:lnSpc>
              <a:spcBef>
                <a:spcPts val="600"/>
              </a:spcBef>
              <a:spcAft>
                <a:spcPts val="0"/>
              </a:spcAft>
              <a:buSzPts val="2000"/>
              <a:buChar char="­"/>
              <a:defRPr>
                <a:solidFill>
                  <a:schemeClr val="dk1"/>
                </a:solidFill>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5" name="Google Shape;45;p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46" name="Google Shape;46;p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Dark BG" showMasterSp="0">
  <p:cSld name="Two Content Dark BG">
    <p:bg>
      <p:bgPr>
        <a:solidFill>
          <a:srgbClr val="38639F"/>
        </a:solidFill>
      </p:bgPr>
    </p:bg>
    <p:spTree>
      <p:nvGrpSpPr>
        <p:cNvPr id="47" name="Shape 47"/>
        <p:cNvGrpSpPr/>
        <p:nvPr/>
      </p:nvGrpSpPr>
      <p:grpSpPr>
        <a:xfrm>
          <a:off x="0" y="0"/>
          <a:ext cx="0" cy="0"/>
          <a:chOff x="0" y="0"/>
          <a:chExt cx="0" cy="0"/>
        </a:xfrm>
      </p:grpSpPr>
      <p:sp>
        <p:nvSpPr>
          <p:cNvPr id="48" name="Google Shape;48;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9" name="Google Shape;49;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50" name="Google Shape;50;p8"/>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rgbClr val="FFFFFF"/>
              </a:buClr>
              <a:buSzPts val="2800"/>
              <a:buChar char="•"/>
              <a:defRPr sz="2800">
                <a:solidFill>
                  <a:srgbClr val="FFFFFF"/>
                </a:solidFill>
              </a:defRPr>
            </a:lvl1pPr>
            <a:lvl2pPr indent="-381000" lvl="1" marL="914400" algn="l">
              <a:lnSpc>
                <a:spcPct val="100000"/>
              </a:lnSpc>
              <a:spcBef>
                <a:spcPts val="600"/>
              </a:spcBef>
              <a:spcAft>
                <a:spcPts val="0"/>
              </a:spcAft>
              <a:buClr>
                <a:srgbClr val="FFFFFF"/>
              </a:buClr>
              <a:buSzPts val="2400"/>
              <a:buChar char="­"/>
              <a:defRPr sz="2400">
                <a:solidFill>
                  <a:srgbClr val="FFFFFF"/>
                </a:solidFill>
              </a:defRPr>
            </a:lvl2pPr>
            <a:lvl3pPr indent="-355600" lvl="2" marL="1371600" algn="l">
              <a:lnSpc>
                <a:spcPct val="100000"/>
              </a:lnSpc>
              <a:spcBef>
                <a:spcPts val="600"/>
              </a:spcBef>
              <a:spcAft>
                <a:spcPts val="0"/>
              </a:spcAft>
              <a:buClr>
                <a:srgbClr val="FFFFFF"/>
              </a:buClr>
              <a:buSzPts val="2000"/>
              <a:buChar char="­"/>
              <a:defRPr sz="2000">
                <a:solidFill>
                  <a:srgbClr val="FFFFFF"/>
                </a:solidFill>
              </a:defRPr>
            </a:lvl3pPr>
            <a:lvl4pPr indent="-342900" lvl="3" marL="1828800" algn="l">
              <a:lnSpc>
                <a:spcPct val="100000"/>
              </a:lnSpc>
              <a:spcBef>
                <a:spcPts val="600"/>
              </a:spcBef>
              <a:spcAft>
                <a:spcPts val="0"/>
              </a:spcAft>
              <a:buSzPts val="1800"/>
              <a:buChar char="­"/>
              <a:defRPr sz="1800"/>
            </a:lvl4pPr>
            <a:lvl5pPr indent="-342900" lvl="4" marL="2286000" algn="l">
              <a:lnSpc>
                <a:spcPct val="100000"/>
              </a:lnSpc>
              <a:spcBef>
                <a:spcPts val="600"/>
              </a:spcBef>
              <a:spcAft>
                <a:spcPts val="0"/>
              </a:spcAft>
              <a:buSzPts val="1800"/>
              <a:buChar char="­"/>
              <a:defRPr sz="1800"/>
            </a:lvl5pPr>
            <a:lvl6pPr indent="-342900" lvl="5" marL="2743200" algn="l">
              <a:lnSpc>
                <a:spcPct val="100000"/>
              </a:lnSpc>
              <a:spcBef>
                <a:spcPts val="600"/>
              </a:spcBef>
              <a:spcAft>
                <a:spcPts val="0"/>
              </a:spcAft>
              <a:buSzPts val="1800"/>
              <a:buChar char="­"/>
              <a:defRPr sz="1800"/>
            </a:lvl6pPr>
            <a:lvl7pPr indent="-342900" lvl="6" marL="3200400" algn="l">
              <a:lnSpc>
                <a:spcPct val="100000"/>
              </a:lnSpc>
              <a:spcBef>
                <a:spcPts val="600"/>
              </a:spcBef>
              <a:spcAft>
                <a:spcPts val="0"/>
              </a:spcAft>
              <a:buSzPts val="1800"/>
              <a:buChar char="­"/>
              <a:defRPr sz="1800"/>
            </a:lvl7pPr>
            <a:lvl8pPr indent="-342900" lvl="7" marL="3657600" algn="l">
              <a:lnSpc>
                <a:spcPct val="100000"/>
              </a:lnSpc>
              <a:spcBef>
                <a:spcPts val="600"/>
              </a:spcBef>
              <a:spcAft>
                <a:spcPts val="0"/>
              </a:spcAft>
              <a:buSzPts val="1800"/>
              <a:buChar char="­"/>
              <a:defRPr sz="1800"/>
            </a:lvl8pPr>
            <a:lvl9pPr indent="-342900" lvl="8" marL="4114800" algn="l">
              <a:lnSpc>
                <a:spcPct val="100000"/>
              </a:lnSpc>
              <a:spcBef>
                <a:spcPts val="600"/>
              </a:spcBef>
              <a:spcAft>
                <a:spcPts val="600"/>
              </a:spcAft>
              <a:buSzPts val="1800"/>
              <a:buChar char="­"/>
              <a:defRPr sz="1800"/>
            </a:lvl9pPr>
          </a:lstStyle>
          <a:p/>
        </p:txBody>
      </p:sp>
      <p:sp>
        <p:nvSpPr>
          <p:cNvPr id="51" name="Google Shape;51;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FFFFFF"/>
              </a:buClr>
              <a:buSzPts val="3200"/>
              <a:buFont typeface="Century Gothic"/>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 name="Google Shape;52;p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Font typeface="Century Gothic"/>
              <a:buNone/>
              <a:defRPr b="0" sz="1800">
                <a:solidFill>
                  <a:srgbClr val="FFFFF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G" showMasterSp="0">
  <p:cSld name="Title Only Dark BG">
    <p:bg>
      <p:bgPr>
        <a:solidFill>
          <a:srgbClr val="38639F"/>
        </a:solidFill>
      </p:bgPr>
    </p:bg>
    <p:spTree>
      <p:nvGrpSpPr>
        <p:cNvPr id="53" name="Shape 53"/>
        <p:cNvGrpSpPr/>
        <p:nvPr/>
      </p:nvGrpSpPr>
      <p:grpSpPr>
        <a:xfrm>
          <a:off x="0" y="0"/>
          <a:ext cx="0" cy="0"/>
          <a:chOff x="0" y="0"/>
          <a:chExt cx="0" cy="0"/>
        </a:xfrm>
      </p:grpSpPr>
      <p:sp>
        <p:nvSpPr>
          <p:cNvPr id="54" name="Google Shape;54;p9"/>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100000"/>
              </a:lnSpc>
              <a:spcBef>
                <a:spcPts val="600"/>
              </a:spcBef>
              <a:spcAft>
                <a:spcPts val="0"/>
              </a:spcAft>
              <a:buSzPts val="2000"/>
              <a:buNone/>
              <a:defRPr b="1" sz="2000"/>
            </a:lvl2pPr>
            <a:lvl3pPr indent="-228600" lvl="2" marL="1371600" algn="l">
              <a:lnSpc>
                <a:spcPct val="100000"/>
              </a:lnSpc>
              <a:spcBef>
                <a:spcPts val="600"/>
              </a:spcBef>
              <a:spcAft>
                <a:spcPts val="0"/>
              </a:spcAft>
              <a:buSzPts val="1800"/>
              <a:buNone/>
              <a:defRPr b="1" sz="1800"/>
            </a:lvl3pPr>
            <a:lvl4pPr indent="-228600" lvl="3" marL="1828800" algn="l">
              <a:lnSpc>
                <a:spcPct val="100000"/>
              </a:lnSpc>
              <a:spcBef>
                <a:spcPts val="600"/>
              </a:spcBef>
              <a:spcAft>
                <a:spcPts val="0"/>
              </a:spcAft>
              <a:buSzPts val="1600"/>
              <a:buNone/>
              <a:defRPr b="1" sz="1600"/>
            </a:lvl4pPr>
            <a:lvl5pPr indent="-228600" lvl="4" marL="2286000" algn="l">
              <a:lnSpc>
                <a:spcPct val="100000"/>
              </a:lnSpc>
              <a:spcBef>
                <a:spcPts val="600"/>
              </a:spcBef>
              <a:spcAft>
                <a:spcPts val="0"/>
              </a:spcAft>
              <a:buSzPts val="1600"/>
              <a:buNone/>
              <a:defRPr b="1" sz="1600"/>
            </a:lvl5pPr>
            <a:lvl6pPr indent="-228600" lvl="5" marL="2743200" algn="l">
              <a:lnSpc>
                <a:spcPct val="100000"/>
              </a:lnSpc>
              <a:spcBef>
                <a:spcPts val="600"/>
              </a:spcBef>
              <a:spcAft>
                <a:spcPts val="0"/>
              </a:spcAft>
              <a:buSzPts val="1600"/>
              <a:buNone/>
              <a:defRPr b="1" sz="1600"/>
            </a:lvl6pPr>
            <a:lvl7pPr indent="-228600" lvl="6" marL="3200400" algn="l">
              <a:lnSpc>
                <a:spcPct val="100000"/>
              </a:lnSpc>
              <a:spcBef>
                <a:spcPts val="600"/>
              </a:spcBef>
              <a:spcAft>
                <a:spcPts val="0"/>
              </a:spcAft>
              <a:buSzPts val="1600"/>
              <a:buNone/>
              <a:defRPr b="1" sz="1600"/>
            </a:lvl7pPr>
            <a:lvl8pPr indent="-228600" lvl="7" marL="3657600" algn="l">
              <a:lnSpc>
                <a:spcPct val="100000"/>
              </a:lnSpc>
              <a:spcBef>
                <a:spcPts val="600"/>
              </a:spcBef>
              <a:spcAft>
                <a:spcPts val="0"/>
              </a:spcAft>
              <a:buSzPts val="1600"/>
              <a:buNone/>
              <a:defRPr b="1" sz="1600"/>
            </a:lvl8pPr>
            <a:lvl9pPr indent="-228600" lvl="8" marL="4114800" algn="l">
              <a:lnSpc>
                <a:spcPct val="100000"/>
              </a:lnSpc>
              <a:spcBef>
                <a:spcPts val="600"/>
              </a:spcBef>
              <a:spcAft>
                <a:spcPts val="600"/>
              </a:spcAft>
              <a:buSzPts val="1600"/>
              <a:buNone/>
              <a:defRPr b="1" sz="1600"/>
            </a:lvl9pPr>
          </a:lstStyle>
          <a:p/>
        </p:txBody>
      </p:sp>
      <p:sp>
        <p:nvSpPr>
          <p:cNvPr id="55" name="Google Shape;55;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6" name="Google Shape;56;p9"/>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57" name="Shape 57"/>
        <p:cNvGrpSpPr/>
        <p:nvPr/>
      </p:nvGrpSpPr>
      <p:grpSpPr>
        <a:xfrm>
          <a:off x="0" y="0"/>
          <a:ext cx="0" cy="0"/>
          <a:chOff x="0" y="0"/>
          <a:chExt cx="0" cy="0"/>
        </a:xfrm>
      </p:grpSpPr>
      <p:sp>
        <p:nvSpPr>
          <p:cNvPr id="58" name="Google Shape;58;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59" name="Google Shape;59;p10"/>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SzPts val="2000"/>
              <a:buFont typeface="Century Gothic"/>
              <a:buNone/>
              <a:defRPr b="0" sz="2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
        <p:nvSpPr>
          <p:cNvPr id="60" name="Google Shape;60;p10"/>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10"/>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0"/>
              </a:spcBef>
              <a:spcAft>
                <a:spcPts val="0"/>
              </a:spcAft>
              <a:buSzPts val="1800"/>
              <a:buFont typeface="Century Gothic"/>
              <a:buNone/>
              <a:defRPr b="0" sz="18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SzPts val="1800"/>
              <a:buChar char="­"/>
              <a:defRPr/>
            </a:lvl3pPr>
            <a:lvl4pPr indent="-342900" lvl="3" marL="1828800" algn="l">
              <a:lnSpc>
                <a:spcPct val="100000"/>
              </a:lnSpc>
              <a:spcBef>
                <a:spcPts val="600"/>
              </a:spcBef>
              <a:spcAft>
                <a:spcPts val="0"/>
              </a:spcAft>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100000"/>
              </a:lnSpc>
              <a:spcBef>
                <a:spcPts val="600"/>
              </a:spcBef>
              <a:spcAft>
                <a:spcPts val="0"/>
              </a:spcAft>
              <a:buSzPts val="1800"/>
              <a:buChar char="­"/>
              <a:defRPr/>
            </a:lvl6pPr>
            <a:lvl7pPr indent="-342900" lvl="6" marL="3200400" algn="l">
              <a:lnSpc>
                <a:spcPct val="100000"/>
              </a:lnSpc>
              <a:spcBef>
                <a:spcPts val="600"/>
              </a:spcBef>
              <a:spcAft>
                <a:spcPts val="0"/>
              </a:spcAft>
              <a:buSzPts val="1800"/>
              <a:buChar char="­"/>
              <a:defRPr/>
            </a:lvl7pPr>
            <a:lvl8pPr indent="-342900" lvl="7" marL="3657600" algn="l">
              <a:lnSpc>
                <a:spcPct val="100000"/>
              </a:lnSpc>
              <a:spcBef>
                <a:spcPts val="600"/>
              </a:spcBef>
              <a:spcAft>
                <a:spcPts val="0"/>
              </a:spcAft>
              <a:buSzPts val="1800"/>
              <a:buChar char="­"/>
              <a:defRPr/>
            </a:lvl8pPr>
            <a:lvl9pPr indent="-342900" lvl="8" marL="4114800" algn="l">
              <a:lnSpc>
                <a:spcPct val="100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theme" Target="../theme/theme3.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30.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3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243" name="Google Shape;243;p3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44" name="Google Shape;244;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5" name="Google Shape;245;p3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100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100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100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46" name="Google Shape;24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7"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solidFill>
                  <a:schemeClr val="dk1"/>
                </a:solidFill>
              </a:rPr>
              <a:t>General Ledger Setup</a:t>
            </a:r>
            <a:endParaRPr/>
          </a:p>
        </p:txBody>
      </p:sp>
      <p:sp>
        <p:nvSpPr>
          <p:cNvPr id="258" name="Google Shape;258;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000"/>
              <a:buNone/>
            </a:pPr>
            <a:r>
              <a:rPr lang="en-US"/>
              <a:t>Financials Fundamentals</a:t>
            </a:r>
            <a:endParaRPr/>
          </a:p>
        </p:txBody>
      </p:sp>
      <p:sp>
        <p:nvSpPr>
          <p:cNvPr id="259" name="Google Shape;259;p3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pic>
        <p:nvPicPr>
          <p:cNvPr id="363" name="Google Shape;363;p42"/>
          <p:cNvPicPr preferRelativeResize="0"/>
          <p:nvPr/>
        </p:nvPicPr>
        <p:blipFill rotWithShape="1">
          <a:blip r:embed="rId3">
            <a:alphaModFix/>
          </a:blip>
          <a:srcRect b="0" l="0" r="38751" t="0"/>
          <a:stretch/>
        </p:blipFill>
        <p:spPr>
          <a:xfrm>
            <a:off x="169333" y="1221801"/>
            <a:ext cx="5333968" cy="2935303"/>
          </a:xfrm>
          <a:prstGeom prst="rect">
            <a:avLst/>
          </a:prstGeom>
          <a:noFill/>
          <a:ln cap="flat" cmpd="sng" w="9525">
            <a:solidFill>
              <a:srgbClr val="1B314F"/>
            </a:solidFill>
            <a:prstDash val="solid"/>
            <a:round/>
            <a:headEnd len="sm" w="sm" type="none"/>
            <a:tailEnd len="sm" w="sm" type="none"/>
          </a:ln>
        </p:spPr>
      </p:pic>
      <p:sp>
        <p:nvSpPr>
          <p:cNvPr id="364" name="Google Shape;364;p42"/>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Sub-Account COA Mask</a:t>
            </a:r>
            <a:endParaRPr/>
          </a:p>
        </p:txBody>
      </p:sp>
      <p:sp>
        <p:nvSpPr>
          <p:cNvPr id="365" name="Google Shape;365;p4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366" name="Google Shape;366;p42"/>
          <p:cNvSpPr/>
          <p:nvPr/>
        </p:nvSpPr>
        <p:spPr>
          <a:xfrm>
            <a:off x="558801" y="4919664"/>
            <a:ext cx="3714751" cy="1000125"/>
          </a:xfrm>
          <a:prstGeom prst="rect">
            <a:avLst/>
          </a:prstGeom>
          <a:solidFill>
            <a:srgbClr val="99CCFF"/>
          </a:solidFill>
          <a:ln cap="flat" cmpd="sng" w="28575">
            <a:solidFill>
              <a:srgbClr val="4F4F4F"/>
            </a:solidFill>
            <a:prstDash val="solid"/>
            <a:miter lim="800000"/>
            <a:headEnd len="sm" w="sm" type="none"/>
            <a:tailEnd len="sm" w="sm" type="none"/>
          </a:ln>
          <a:effectLst>
            <a:outerShdw rotWithShape="0" algn="ctr" dir="2700000" dist="5388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entury Gothic"/>
              <a:buNone/>
            </a:pPr>
            <a:r>
              <a:rPr b="1" i="0" lang="en-US" sz="1600" u="none" cap="none" strike="noStrike">
                <a:solidFill>
                  <a:schemeClr val="dk1"/>
                </a:solidFill>
                <a:latin typeface="Century Gothic"/>
                <a:ea typeface="Century Gothic"/>
                <a:cs typeface="Century Gothic"/>
                <a:sym typeface="Century Gothic"/>
              </a:rPr>
              <a:t>Sub-Account </a:t>
            </a:r>
            <a:r>
              <a:rPr b="0" i="0" lang="en-US" sz="1600" u="none" cap="none" strike="noStrike">
                <a:solidFill>
                  <a:schemeClr val="dk1"/>
                </a:solidFill>
                <a:latin typeface="Century Gothic"/>
                <a:ea typeface="Century Gothic"/>
                <a:cs typeface="Century Gothic"/>
                <a:sym typeface="Century Gothic"/>
              </a:rPr>
              <a:t>Type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chemeClr val="dk1"/>
              </a:buClr>
              <a:buSzPts val="1600"/>
              <a:buFont typeface="Century Gothic"/>
              <a:buNone/>
            </a:pPr>
            <a:r>
              <a:rPr b="0" i="0" lang="en-US" sz="1600" u="none" cap="none" strike="noStrike">
                <a:solidFill>
                  <a:schemeClr val="dk1"/>
                </a:solidFill>
                <a:latin typeface="Century Gothic"/>
                <a:ea typeface="Century Gothic"/>
                <a:cs typeface="Century Gothic"/>
                <a:sym typeface="Century Gothic"/>
              </a:rPr>
              <a:t>COA Mask “SubMask1”</a:t>
            </a:r>
            <a:endParaRPr b="0" i="0" sz="1800" u="none" cap="none" strike="noStrike">
              <a:solidFill>
                <a:schemeClr val="dk1"/>
              </a:solidFill>
              <a:latin typeface="Century Gothic"/>
              <a:ea typeface="Century Gothic"/>
              <a:cs typeface="Century Gothic"/>
              <a:sym typeface="Century Gothic"/>
            </a:endParaRPr>
          </a:p>
        </p:txBody>
      </p:sp>
      <p:cxnSp>
        <p:nvCxnSpPr>
          <p:cNvPr id="367" name="Google Shape;367;p42"/>
          <p:cNvCxnSpPr>
            <a:stCxn id="366" idx="3"/>
          </p:cNvCxnSpPr>
          <p:nvPr/>
        </p:nvCxnSpPr>
        <p:spPr>
          <a:xfrm flipH="1" rot="10800000">
            <a:off x="4273552" y="5333927"/>
            <a:ext cx="1585200" cy="85800"/>
          </a:xfrm>
          <a:prstGeom prst="straightConnector1">
            <a:avLst/>
          </a:prstGeom>
          <a:noFill/>
          <a:ln cap="flat" cmpd="sng" w="28575">
            <a:solidFill>
              <a:srgbClr val="4F4F4F"/>
            </a:solidFill>
            <a:prstDash val="solid"/>
            <a:round/>
            <a:headEnd len="sm" w="sm" type="none"/>
            <a:tailEnd len="med" w="med" type="stealth"/>
          </a:ln>
        </p:spPr>
      </p:cxnSp>
      <p:sp>
        <p:nvSpPr>
          <p:cNvPr id="368" name="Google Shape;368;p42"/>
          <p:cNvSpPr/>
          <p:nvPr/>
        </p:nvSpPr>
        <p:spPr>
          <a:xfrm>
            <a:off x="7857065" y="5065663"/>
            <a:ext cx="2226800" cy="290400"/>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To GL Account</a:t>
            </a:r>
            <a:endParaRPr b="0" i="0" sz="1800" u="none" cap="none" strike="noStrike">
              <a:solidFill>
                <a:schemeClr val="dk1"/>
              </a:solidFill>
              <a:latin typeface="Century Gothic"/>
              <a:ea typeface="Century Gothic"/>
              <a:cs typeface="Century Gothic"/>
              <a:sym typeface="Century Gothic"/>
            </a:endParaRPr>
          </a:p>
        </p:txBody>
      </p:sp>
      <p:sp>
        <p:nvSpPr>
          <p:cNvPr id="369" name="Google Shape;369;p42"/>
          <p:cNvSpPr/>
          <p:nvPr/>
        </p:nvSpPr>
        <p:spPr>
          <a:xfrm>
            <a:off x="6096000" y="5356175"/>
            <a:ext cx="3987600" cy="331800"/>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1000   -     1415</a:t>
            </a:r>
            <a:endParaRPr b="1" i="0" sz="1100" u="none" cap="none" strike="noStrike">
              <a:solidFill>
                <a:srgbClr val="1E3355"/>
              </a:solidFill>
              <a:latin typeface="Century Gothic"/>
              <a:ea typeface="Century Gothic"/>
              <a:cs typeface="Century Gothic"/>
              <a:sym typeface="Century Gothic"/>
            </a:endParaRPr>
          </a:p>
        </p:txBody>
      </p:sp>
      <p:sp>
        <p:nvSpPr>
          <p:cNvPr id="370" name="Google Shape;370;p42"/>
          <p:cNvSpPr/>
          <p:nvPr/>
        </p:nvSpPr>
        <p:spPr>
          <a:xfrm>
            <a:off x="6095999" y="5065663"/>
            <a:ext cx="1995200" cy="290400"/>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From GL Account</a:t>
            </a:r>
            <a:endParaRPr b="0" i="0" sz="1800" u="none" cap="none" strike="noStrike">
              <a:solidFill>
                <a:schemeClr val="dk1"/>
              </a:solidFill>
              <a:latin typeface="Century Gothic"/>
              <a:ea typeface="Century Gothic"/>
              <a:cs typeface="Century Gothic"/>
              <a:sym typeface="Century Gothic"/>
            </a:endParaRPr>
          </a:p>
        </p:txBody>
      </p:sp>
      <p:sp>
        <p:nvSpPr>
          <p:cNvPr id="371" name="Google Shape;371;p42"/>
          <p:cNvSpPr/>
          <p:nvPr/>
        </p:nvSpPr>
        <p:spPr>
          <a:xfrm>
            <a:off x="3862917" y="5768975"/>
            <a:ext cx="3524400" cy="331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800"/>
              <a:buFont typeface="Century Gothic"/>
              <a:buNone/>
            </a:pPr>
            <a:r>
              <a:rPr b="1" i="0" lang="en-US" sz="1800" u="none" cap="none" strike="noStrike">
                <a:solidFill>
                  <a:srgbClr val="1E3355"/>
                </a:solidFill>
                <a:latin typeface="Century Gothic"/>
                <a:ea typeface="Century Gothic"/>
                <a:cs typeface="Century Gothic"/>
                <a:sym typeface="Century Gothic"/>
              </a:rPr>
              <a:t>….</a:t>
            </a:r>
            <a:r>
              <a:rPr b="0" i="0" lang="en-US" sz="1100" u="none" cap="none" strike="noStrike">
                <a:solidFill>
                  <a:srgbClr val="1E3355"/>
                </a:solidFill>
                <a:latin typeface="Century Gothic"/>
                <a:ea typeface="Century Gothic"/>
                <a:cs typeface="Century Gothic"/>
                <a:sym typeface="Century Gothic"/>
              </a:rPr>
              <a:t> </a:t>
            </a:r>
            <a:endParaRPr b="0" i="0" sz="1800" u="none" cap="none" strike="noStrike">
              <a:solidFill>
                <a:schemeClr val="dk1"/>
              </a:solidFill>
              <a:latin typeface="Century Gothic"/>
              <a:ea typeface="Century Gothic"/>
              <a:cs typeface="Century Gothic"/>
              <a:sym typeface="Century Gothic"/>
            </a:endParaRPr>
          </a:p>
        </p:txBody>
      </p:sp>
      <p:cxnSp>
        <p:nvCxnSpPr>
          <p:cNvPr id="372" name="Google Shape;372;p42"/>
          <p:cNvCxnSpPr>
            <a:stCxn id="366" idx="3"/>
          </p:cNvCxnSpPr>
          <p:nvPr/>
        </p:nvCxnSpPr>
        <p:spPr>
          <a:xfrm>
            <a:off x="4273552" y="5419727"/>
            <a:ext cx="1060500" cy="584100"/>
          </a:xfrm>
          <a:prstGeom prst="straightConnector1">
            <a:avLst/>
          </a:prstGeom>
          <a:noFill/>
          <a:ln cap="flat" cmpd="sng" w="28575">
            <a:solidFill>
              <a:srgbClr val="4F4F4F"/>
            </a:solidFill>
            <a:prstDash val="dash"/>
            <a:round/>
            <a:headEnd len="sm" w="sm" type="none"/>
            <a:tailEnd len="med" w="med" type="stealth"/>
          </a:ln>
        </p:spPr>
      </p:cxnSp>
      <p:sp>
        <p:nvSpPr>
          <p:cNvPr id="373" name="Google Shape;373;p42"/>
          <p:cNvSpPr/>
          <p:nvPr/>
        </p:nvSpPr>
        <p:spPr>
          <a:xfrm>
            <a:off x="558800" y="2370174"/>
            <a:ext cx="2639600" cy="284100"/>
          </a:xfrm>
          <a:prstGeom prst="ellipse">
            <a:avLst/>
          </a:prstGeom>
          <a:noFill/>
          <a:ln cap="flat" cmpd="sng" w="25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pic>
        <p:nvPicPr>
          <p:cNvPr id="374" name="Google Shape;374;p42"/>
          <p:cNvPicPr preferRelativeResize="0"/>
          <p:nvPr/>
        </p:nvPicPr>
        <p:blipFill rotWithShape="1">
          <a:blip r:embed="rId4">
            <a:alphaModFix/>
          </a:blip>
          <a:srcRect b="0" l="0" r="0" t="0"/>
          <a:stretch/>
        </p:blipFill>
        <p:spPr>
          <a:xfrm>
            <a:off x="4206785" y="2168771"/>
            <a:ext cx="7715236" cy="2653240"/>
          </a:xfrm>
          <a:prstGeom prst="rect">
            <a:avLst/>
          </a:prstGeom>
          <a:noFill/>
          <a:ln cap="flat" cmpd="sng" w="9525">
            <a:solidFill>
              <a:srgbClr val="1B314F"/>
            </a:solidFill>
            <a:prstDash val="solid"/>
            <a:round/>
            <a:headEnd len="sm" w="sm" type="none"/>
            <a:tailEnd len="sm" w="sm" type="none"/>
          </a:ln>
        </p:spPr>
      </p:pic>
      <p:sp>
        <p:nvSpPr>
          <p:cNvPr id="375" name="Google Shape;375;p42"/>
          <p:cNvSpPr/>
          <p:nvPr/>
        </p:nvSpPr>
        <p:spPr>
          <a:xfrm>
            <a:off x="9345900" y="3142150"/>
            <a:ext cx="2733200" cy="331800"/>
          </a:xfrm>
          <a:prstGeom prst="ellipse">
            <a:avLst/>
          </a:prstGeom>
          <a:noFill/>
          <a:ln cap="flat" cmpd="sng" w="25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cxnSp>
        <p:nvCxnSpPr>
          <p:cNvPr id="376" name="Google Shape;376;p42"/>
          <p:cNvCxnSpPr>
            <a:stCxn id="373" idx="4"/>
            <a:endCxn id="374" idx="1"/>
          </p:cNvCxnSpPr>
          <p:nvPr/>
        </p:nvCxnSpPr>
        <p:spPr>
          <a:xfrm flipH="1" rot="-5400000">
            <a:off x="2622150" y="1910724"/>
            <a:ext cx="841200" cy="2328300"/>
          </a:xfrm>
          <a:prstGeom prst="bentConnector2">
            <a:avLst/>
          </a:prstGeom>
          <a:noFill/>
          <a:ln cap="flat" cmpd="sng" w="25400">
            <a:solidFill>
              <a:schemeClr val="dk1"/>
            </a:solidFill>
            <a:prstDash val="solid"/>
            <a:miter lim="800000"/>
            <a:headEnd len="sm" w="sm" type="none"/>
            <a:tailEnd len="med" w="med" type="triangle"/>
          </a:ln>
        </p:spPr>
      </p:cxnSp>
      <p:sp>
        <p:nvSpPr>
          <p:cNvPr id="377" name="Google Shape;377;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id="382" name="Google Shape;382;p43"/>
          <p:cNvPicPr preferRelativeResize="0"/>
          <p:nvPr/>
        </p:nvPicPr>
        <p:blipFill rotWithShape="1">
          <a:blip r:embed="rId3">
            <a:alphaModFix/>
          </a:blip>
          <a:srcRect b="12032" l="0" r="0" t="0"/>
          <a:stretch/>
        </p:blipFill>
        <p:spPr>
          <a:xfrm>
            <a:off x="609600" y="1206152"/>
            <a:ext cx="6776131" cy="2841825"/>
          </a:xfrm>
          <a:prstGeom prst="rect">
            <a:avLst/>
          </a:prstGeom>
          <a:noFill/>
          <a:ln cap="flat" cmpd="sng" w="9525">
            <a:solidFill>
              <a:srgbClr val="4F4F4F"/>
            </a:solidFill>
            <a:prstDash val="solid"/>
            <a:round/>
            <a:headEnd len="sm" w="sm" type="none"/>
            <a:tailEnd len="sm" w="sm" type="none"/>
          </a:ln>
        </p:spPr>
      </p:pic>
      <p:sp>
        <p:nvSpPr>
          <p:cNvPr id="383" name="Google Shape;383;p43"/>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Cost Center COA Mask</a:t>
            </a:r>
            <a:endParaRPr/>
          </a:p>
        </p:txBody>
      </p:sp>
      <p:sp>
        <p:nvSpPr>
          <p:cNvPr id="384" name="Google Shape;384;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385" name="Google Shape;385;p43"/>
          <p:cNvSpPr/>
          <p:nvPr/>
        </p:nvSpPr>
        <p:spPr>
          <a:xfrm>
            <a:off x="2085496" y="2026425"/>
            <a:ext cx="1778400" cy="277800"/>
          </a:xfrm>
          <a:prstGeom prst="ellipse">
            <a:avLst/>
          </a:prstGeom>
          <a:noFill/>
          <a:ln cap="flat" cmpd="sng" w="25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86" name="Google Shape;386;p43"/>
          <p:cNvSpPr/>
          <p:nvPr/>
        </p:nvSpPr>
        <p:spPr>
          <a:xfrm>
            <a:off x="711200" y="5289551"/>
            <a:ext cx="3966635" cy="1000125"/>
          </a:xfrm>
          <a:prstGeom prst="rect">
            <a:avLst/>
          </a:prstGeom>
          <a:solidFill>
            <a:srgbClr val="CCFFCC"/>
          </a:solidFill>
          <a:ln cap="flat" cmpd="sng" w="28575">
            <a:solidFill>
              <a:srgbClr val="4F4F4F"/>
            </a:solidFill>
            <a:prstDash val="solid"/>
            <a:miter lim="800000"/>
            <a:headEnd len="sm" w="sm" type="none"/>
            <a:tailEnd len="sm" w="sm" type="none"/>
          </a:ln>
          <a:effectLst>
            <a:outerShdw rotWithShape="0" algn="ctr" dir="3187806" dist="63500">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rgbClr val="4F4F4F"/>
              </a:buClr>
              <a:buSzPts val="1600"/>
              <a:buFont typeface="Century Gothic"/>
              <a:buNone/>
            </a:pPr>
            <a:r>
              <a:rPr b="1" i="0" lang="en-US" sz="1600" u="none" cap="none" strike="noStrike">
                <a:solidFill>
                  <a:srgbClr val="4F4F4F"/>
                </a:solidFill>
                <a:latin typeface="Century Gothic"/>
                <a:ea typeface="Century Gothic"/>
                <a:cs typeface="Century Gothic"/>
                <a:sym typeface="Century Gothic"/>
              </a:rPr>
              <a:t>Cost Center </a:t>
            </a:r>
            <a:r>
              <a:rPr b="0" i="0" lang="en-US" sz="1600" u="none" cap="none" strike="noStrike">
                <a:solidFill>
                  <a:srgbClr val="4F4F4F"/>
                </a:solidFill>
                <a:latin typeface="Century Gothic"/>
                <a:ea typeface="Century Gothic"/>
                <a:cs typeface="Century Gothic"/>
                <a:sym typeface="Century Gothic"/>
              </a:rPr>
              <a:t>Type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4F4F4F"/>
              </a:buClr>
              <a:buSzPts val="1600"/>
              <a:buFont typeface="Century Gothic"/>
              <a:buNone/>
            </a:pPr>
            <a:r>
              <a:rPr b="0" i="0" lang="en-US" sz="1600" u="none" cap="none" strike="noStrike">
                <a:solidFill>
                  <a:srgbClr val="4F4F4F"/>
                </a:solidFill>
                <a:latin typeface="Century Gothic"/>
                <a:ea typeface="Century Gothic"/>
                <a:cs typeface="Century Gothic"/>
                <a:sym typeface="Century Gothic"/>
              </a:rPr>
              <a:t>COA Mask “CostMask1”</a:t>
            </a:r>
            <a:endParaRPr b="0" i="0" sz="1800" u="none" cap="none" strike="noStrike">
              <a:solidFill>
                <a:schemeClr val="dk1"/>
              </a:solidFill>
              <a:latin typeface="Century Gothic"/>
              <a:ea typeface="Century Gothic"/>
              <a:cs typeface="Century Gothic"/>
              <a:sym typeface="Century Gothic"/>
            </a:endParaRPr>
          </a:p>
        </p:txBody>
      </p:sp>
      <p:sp>
        <p:nvSpPr>
          <p:cNvPr id="387" name="Google Shape;387;p43"/>
          <p:cNvSpPr/>
          <p:nvPr/>
        </p:nvSpPr>
        <p:spPr>
          <a:xfrm>
            <a:off x="7315100" y="4424325"/>
            <a:ext cx="2406800" cy="241200"/>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To GL Account</a:t>
            </a:r>
            <a:endParaRPr b="0" i="0" sz="1800" u="none" cap="none" strike="noStrike">
              <a:solidFill>
                <a:schemeClr val="dk1"/>
              </a:solidFill>
              <a:latin typeface="Century Gothic"/>
              <a:ea typeface="Century Gothic"/>
              <a:cs typeface="Century Gothic"/>
              <a:sym typeface="Century Gothic"/>
            </a:endParaRPr>
          </a:p>
        </p:txBody>
      </p:sp>
      <p:sp>
        <p:nvSpPr>
          <p:cNvPr id="388" name="Google Shape;388;p43"/>
          <p:cNvSpPr/>
          <p:nvPr/>
        </p:nvSpPr>
        <p:spPr>
          <a:xfrm>
            <a:off x="5554033" y="4665625"/>
            <a:ext cx="4167600" cy="277800"/>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1050   -     1415</a:t>
            </a:r>
            <a:endParaRPr b="1" i="0" sz="1100" u="none" cap="none" strike="noStrike">
              <a:solidFill>
                <a:srgbClr val="1E3355"/>
              </a:solidFill>
              <a:latin typeface="Century Gothic"/>
              <a:ea typeface="Century Gothic"/>
              <a:cs typeface="Century Gothic"/>
              <a:sym typeface="Century Gothic"/>
            </a:endParaRPr>
          </a:p>
        </p:txBody>
      </p:sp>
      <p:sp>
        <p:nvSpPr>
          <p:cNvPr id="389" name="Google Shape;389;p43"/>
          <p:cNvSpPr/>
          <p:nvPr/>
        </p:nvSpPr>
        <p:spPr>
          <a:xfrm>
            <a:off x="5554033" y="4424325"/>
            <a:ext cx="2085200" cy="241200"/>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From GL Account</a:t>
            </a:r>
            <a:endParaRPr b="0" i="0" sz="1800" u="none" cap="none" strike="noStrike">
              <a:solidFill>
                <a:schemeClr val="dk1"/>
              </a:solidFill>
              <a:latin typeface="Century Gothic"/>
              <a:ea typeface="Century Gothic"/>
              <a:cs typeface="Century Gothic"/>
              <a:sym typeface="Century Gothic"/>
            </a:endParaRPr>
          </a:p>
        </p:txBody>
      </p:sp>
      <p:sp>
        <p:nvSpPr>
          <p:cNvPr id="390" name="Google Shape;390;p43"/>
          <p:cNvSpPr/>
          <p:nvPr/>
        </p:nvSpPr>
        <p:spPr>
          <a:xfrm>
            <a:off x="5556151" y="4729125"/>
            <a:ext cx="240400" cy="152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91" name="Google Shape;391;p43"/>
          <p:cNvSpPr/>
          <p:nvPr/>
        </p:nvSpPr>
        <p:spPr>
          <a:xfrm>
            <a:off x="5556151" y="5005350"/>
            <a:ext cx="240400" cy="152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92" name="Google Shape;392;p43"/>
          <p:cNvSpPr/>
          <p:nvPr/>
        </p:nvSpPr>
        <p:spPr>
          <a:xfrm>
            <a:off x="8202383" y="5134575"/>
            <a:ext cx="2406800" cy="254100"/>
          </a:xfrm>
          <a:prstGeom prst="rect">
            <a:avLst/>
          </a:prstGeom>
          <a:solidFill>
            <a:srgbClr val="CEDCE8"/>
          </a:solidFill>
          <a:ln cap="flat" cmpd="sng" w="28575">
            <a:solidFill>
              <a:srgbClr val="4F4F4F"/>
            </a:solidFill>
            <a:prstDash val="solid"/>
            <a:miter lim="800000"/>
            <a:headEnd len="sm" w="sm" type="none"/>
            <a:tailEnd len="sm" w="sm" type="none"/>
          </a:ln>
          <a:effectLst>
            <a:outerShdw rotWithShape="0" algn="ctr" dir="3806097" dist="85194">
              <a:schemeClr val="lt2"/>
            </a:outerShdw>
          </a:effectLst>
        </p:spPr>
        <p:txBody>
          <a:bodyPr anchorCtr="0" anchor="ctr" bIns="45700" lIns="91425" spcFirstLastPara="1" rIns="91425" wrap="square" tIns="45700">
            <a:noAutofit/>
          </a:bodyPr>
          <a:lstStyle/>
          <a:p>
            <a:pPr indent="0" lvl="0" marL="0" marR="0" rtl="0" algn="ctr">
              <a:spcBef>
                <a:spcPts val="0"/>
              </a:spcBef>
              <a:spcAft>
                <a:spcPts val="0"/>
              </a:spcAft>
              <a:buClr>
                <a:srgbClr val="0A0A0A"/>
              </a:buClr>
              <a:buSzPts val="1100"/>
              <a:buFont typeface="Century Gothic"/>
              <a:buNone/>
            </a:pPr>
            <a:r>
              <a:rPr b="1" i="0" lang="en-US" sz="1100" u="none" cap="none" strike="noStrike">
                <a:solidFill>
                  <a:srgbClr val="0A0A0A"/>
                </a:solidFill>
                <a:latin typeface="Century Gothic"/>
                <a:ea typeface="Century Gothic"/>
                <a:cs typeface="Century Gothic"/>
                <a:sym typeface="Century Gothic"/>
              </a:rPr>
              <a:t>To Sub-Acct</a:t>
            </a:r>
            <a:endParaRPr b="0" i="0" sz="1800" u="none" cap="none" strike="noStrike">
              <a:solidFill>
                <a:schemeClr val="dk1"/>
              </a:solidFill>
              <a:latin typeface="Century Gothic"/>
              <a:ea typeface="Century Gothic"/>
              <a:cs typeface="Century Gothic"/>
              <a:sym typeface="Century Gothic"/>
            </a:endParaRPr>
          </a:p>
        </p:txBody>
      </p:sp>
      <p:sp>
        <p:nvSpPr>
          <p:cNvPr id="393" name="Google Shape;393;p43"/>
          <p:cNvSpPr/>
          <p:nvPr/>
        </p:nvSpPr>
        <p:spPr>
          <a:xfrm>
            <a:off x="6441317" y="5388575"/>
            <a:ext cx="4167600" cy="290400"/>
          </a:xfrm>
          <a:prstGeom prst="rect">
            <a:avLst/>
          </a:prstGeom>
          <a:solidFill>
            <a:srgbClr val="CEDCE8"/>
          </a:solidFill>
          <a:ln cap="flat" cmpd="sng" w="28575">
            <a:solidFill>
              <a:srgbClr val="4F4F4F"/>
            </a:solidFill>
            <a:prstDash val="solid"/>
            <a:miter lim="800000"/>
            <a:headEnd len="sm" w="sm" type="none"/>
            <a:tailEnd len="sm" w="sm" type="none"/>
          </a:ln>
          <a:effectLst>
            <a:outerShdw rotWithShape="0" algn="ctr" dir="3806097" dist="85194">
              <a:schemeClr val="lt2"/>
            </a:outerShdw>
          </a:effectLst>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001  -     99</a:t>
            </a:r>
            <a:endParaRPr b="1" i="0" sz="1100" u="none" cap="none" strike="noStrike">
              <a:solidFill>
                <a:srgbClr val="1E3355"/>
              </a:solidFill>
              <a:latin typeface="Century Gothic"/>
              <a:ea typeface="Century Gothic"/>
              <a:cs typeface="Century Gothic"/>
              <a:sym typeface="Century Gothic"/>
            </a:endParaRPr>
          </a:p>
        </p:txBody>
      </p:sp>
      <p:sp>
        <p:nvSpPr>
          <p:cNvPr id="394" name="Google Shape;394;p43"/>
          <p:cNvSpPr/>
          <p:nvPr/>
        </p:nvSpPr>
        <p:spPr>
          <a:xfrm>
            <a:off x="6441317" y="5134575"/>
            <a:ext cx="2085200" cy="254100"/>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A0A0A"/>
              </a:buClr>
              <a:buSzPts val="1100"/>
              <a:buFont typeface="Century Gothic"/>
              <a:buNone/>
            </a:pPr>
            <a:r>
              <a:rPr b="1" i="0" lang="en-US" sz="1100" u="none" cap="none" strike="noStrike">
                <a:solidFill>
                  <a:srgbClr val="0A0A0A"/>
                </a:solidFill>
                <a:latin typeface="Century Gothic"/>
                <a:ea typeface="Century Gothic"/>
                <a:cs typeface="Century Gothic"/>
                <a:sym typeface="Century Gothic"/>
              </a:rPr>
              <a:t>From Sub-Acct</a:t>
            </a:r>
            <a:endParaRPr b="0" i="0" sz="1800" u="none" cap="none" strike="noStrike">
              <a:solidFill>
                <a:schemeClr val="dk1"/>
              </a:solidFill>
              <a:latin typeface="Century Gothic"/>
              <a:ea typeface="Century Gothic"/>
              <a:cs typeface="Century Gothic"/>
              <a:sym typeface="Century Gothic"/>
            </a:endParaRPr>
          </a:p>
        </p:txBody>
      </p:sp>
      <p:sp>
        <p:nvSpPr>
          <p:cNvPr id="395" name="Google Shape;395;p43"/>
          <p:cNvSpPr/>
          <p:nvPr/>
        </p:nvSpPr>
        <p:spPr>
          <a:xfrm>
            <a:off x="6443433" y="5458425"/>
            <a:ext cx="240400" cy="152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396" name="Google Shape;396;p43"/>
          <p:cNvSpPr/>
          <p:nvPr/>
        </p:nvSpPr>
        <p:spPr>
          <a:xfrm>
            <a:off x="6108700" y="5861050"/>
            <a:ext cx="240301" cy="152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cxnSp>
        <p:nvCxnSpPr>
          <p:cNvPr id="397" name="Google Shape;397;p43"/>
          <p:cNvCxnSpPr>
            <a:stCxn id="386" idx="3"/>
            <a:endCxn id="390" idx="1"/>
          </p:cNvCxnSpPr>
          <p:nvPr/>
        </p:nvCxnSpPr>
        <p:spPr>
          <a:xfrm flipH="1" rot="10800000">
            <a:off x="4677835" y="4805314"/>
            <a:ext cx="878400" cy="984300"/>
          </a:xfrm>
          <a:prstGeom prst="bentConnector3">
            <a:avLst>
              <a:gd fmla="val 50010" name="adj1"/>
            </a:avLst>
          </a:prstGeom>
          <a:noFill/>
          <a:ln cap="flat" cmpd="sng" w="28575">
            <a:solidFill>
              <a:srgbClr val="4F4F4F"/>
            </a:solidFill>
            <a:prstDash val="solid"/>
            <a:miter lim="800000"/>
            <a:headEnd len="sm" w="sm" type="none"/>
            <a:tailEnd len="med" w="med" type="stealth"/>
          </a:ln>
        </p:spPr>
      </p:cxnSp>
      <p:pic>
        <p:nvPicPr>
          <p:cNvPr id="398" name="Google Shape;398;p43"/>
          <p:cNvPicPr preferRelativeResize="0"/>
          <p:nvPr/>
        </p:nvPicPr>
        <p:blipFill rotWithShape="1">
          <a:blip r:embed="rId4">
            <a:alphaModFix/>
          </a:blip>
          <a:srcRect b="0" l="0" r="0" t="0"/>
          <a:stretch/>
        </p:blipFill>
        <p:spPr>
          <a:xfrm>
            <a:off x="5871333" y="2106250"/>
            <a:ext cx="6047000" cy="2194675"/>
          </a:xfrm>
          <a:prstGeom prst="rect">
            <a:avLst/>
          </a:prstGeom>
          <a:noFill/>
          <a:ln cap="flat" cmpd="sng" w="9525">
            <a:solidFill>
              <a:srgbClr val="4F4F4F"/>
            </a:solidFill>
            <a:prstDash val="solid"/>
            <a:round/>
            <a:headEnd len="sm" w="sm" type="none"/>
            <a:tailEnd len="sm" w="sm" type="none"/>
          </a:ln>
        </p:spPr>
      </p:pic>
      <p:cxnSp>
        <p:nvCxnSpPr>
          <p:cNvPr id="399" name="Google Shape;399;p43"/>
          <p:cNvCxnSpPr>
            <a:stCxn id="386" idx="3"/>
            <a:endCxn id="395" idx="1"/>
          </p:cNvCxnSpPr>
          <p:nvPr/>
        </p:nvCxnSpPr>
        <p:spPr>
          <a:xfrm flipH="1" rot="10800000">
            <a:off x="4677835" y="5534614"/>
            <a:ext cx="1765500" cy="255000"/>
          </a:xfrm>
          <a:prstGeom prst="bentConnector3">
            <a:avLst>
              <a:gd fmla="val 50005" name="adj1"/>
            </a:avLst>
          </a:prstGeom>
          <a:noFill/>
          <a:ln cap="flat" cmpd="sng" w="28575">
            <a:solidFill>
              <a:srgbClr val="4F4F4F"/>
            </a:solidFill>
            <a:prstDash val="solid"/>
            <a:miter lim="800000"/>
            <a:headEnd len="sm" w="sm" type="none"/>
            <a:tailEnd len="med" w="med" type="stealth"/>
          </a:ln>
        </p:spPr>
      </p:cxnSp>
      <p:cxnSp>
        <p:nvCxnSpPr>
          <p:cNvPr id="400" name="Google Shape;400;p43"/>
          <p:cNvCxnSpPr>
            <a:stCxn id="386" idx="3"/>
            <a:endCxn id="396" idx="1"/>
          </p:cNvCxnSpPr>
          <p:nvPr/>
        </p:nvCxnSpPr>
        <p:spPr>
          <a:xfrm>
            <a:off x="4677835" y="5789614"/>
            <a:ext cx="1431000" cy="147600"/>
          </a:xfrm>
          <a:prstGeom prst="bentConnector3">
            <a:avLst>
              <a:gd fmla="val 49995" name="adj1"/>
            </a:avLst>
          </a:prstGeom>
          <a:noFill/>
          <a:ln cap="flat" cmpd="sng" w="28575">
            <a:solidFill>
              <a:srgbClr val="4F4F4F"/>
            </a:solidFill>
            <a:prstDash val="solid"/>
            <a:miter lim="800000"/>
            <a:headEnd len="sm" w="sm" type="none"/>
            <a:tailEnd len="med" w="med" type="stealth"/>
          </a:ln>
        </p:spPr>
      </p:cxnSp>
      <p:sp>
        <p:nvSpPr>
          <p:cNvPr id="401" name="Google Shape;401;p43"/>
          <p:cNvSpPr txBox="1"/>
          <p:nvPr/>
        </p:nvSpPr>
        <p:spPr>
          <a:xfrm>
            <a:off x="7322900" y="5715613"/>
            <a:ext cx="975600" cy="6399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cxnSp>
        <p:nvCxnSpPr>
          <p:cNvPr id="402" name="Google Shape;402;p43"/>
          <p:cNvCxnSpPr>
            <a:stCxn id="386" idx="3"/>
            <a:endCxn id="401" idx="1"/>
          </p:cNvCxnSpPr>
          <p:nvPr/>
        </p:nvCxnSpPr>
        <p:spPr>
          <a:xfrm>
            <a:off x="4677835" y="5789614"/>
            <a:ext cx="2645100" cy="246000"/>
          </a:xfrm>
          <a:prstGeom prst="bentConnector3">
            <a:avLst>
              <a:gd fmla="val 50002" name="adj1"/>
            </a:avLst>
          </a:prstGeom>
          <a:noFill/>
          <a:ln cap="flat" cmpd="sng" w="28575">
            <a:solidFill>
              <a:srgbClr val="4F4F4F"/>
            </a:solidFill>
            <a:prstDash val="dot"/>
            <a:miter lim="800000"/>
            <a:headEnd len="sm" w="sm" type="none"/>
            <a:tailEnd len="med" w="med" type="stealth"/>
          </a:ln>
        </p:spPr>
      </p:cxnSp>
      <p:sp>
        <p:nvSpPr>
          <p:cNvPr id="403" name="Google Shape;403;p43"/>
          <p:cNvSpPr/>
          <p:nvPr/>
        </p:nvSpPr>
        <p:spPr>
          <a:xfrm>
            <a:off x="8488433" y="4047975"/>
            <a:ext cx="2823600" cy="230100"/>
          </a:xfrm>
          <a:prstGeom prst="ellipse">
            <a:avLst/>
          </a:prstGeom>
          <a:noFill/>
          <a:ln cap="flat" cmpd="sng" w="25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cxnSp>
        <p:nvCxnSpPr>
          <p:cNvPr id="404" name="Google Shape;404;p43"/>
          <p:cNvCxnSpPr>
            <a:stCxn id="385" idx="4"/>
            <a:endCxn id="403" idx="2"/>
          </p:cNvCxnSpPr>
          <p:nvPr/>
        </p:nvCxnSpPr>
        <p:spPr>
          <a:xfrm flipH="1" rot="-5400000">
            <a:off x="4802146" y="476775"/>
            <a:ext cx="1858800" cy="5513700"/>
          </a:xfrm>
          <a:prstGeom prst="bentConnector2">
            <a:avLst/>
          </a:prstGeom>
          <a:noFill/>
          <a:ln cap="flat" cmpd="sng" w="25400">
            <a:solidFill>
              <a:srgbClr val="4F4F4F"/>
            </a:solidFill>
            <a:prstDash val="solid"/>
            <a:miter lim="800000"/>
            <a:headEnd len="sm" w="sm" type="none"/>
            <a:tailEnd len="med" w="med" type="stealth"/>
          </a:ln>
        </p:spPr>
      </p:cxnSp>
      <p:sp>
        <p:nvSpPr>
          <p:cNvPr id="405" name="Google Shape;405;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Project COA Mask</a:t>
            </a:r>
            <a:endParaRPr/>
          </a:p>
        </p:txBody>
      </p:sp>
      <p:sp>
        <p:nvSpPr>
          <p:cNvPr id="412" name="Google Shape;412;p4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413" name="Google Shape;413;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14" name="Google Shape;414;p44"/>
          <p:cNvPicPr preferRelativeResize="0"/>
          <p:nvPr/>
        </p:nvPicPr>
        <p:blipFill rotWithShape="1">
          <a:blip r:embed="rId3">
            <a:alphaModFix/>
          </a:blip>
          <a:srcRect b="0" l="0" r="0" t="0"/>
          <a:stretch/>
        </p:blipFill>
        <p:spPr>
          <a:xfrm>
            <a:off x="400051" y="1361751"/>
            <a:ext cx="8705447" cy="2922275"/>
          </a:xfrm>
          <a:prstGeom prst="rect">
            <a:avLst/>
          </a:prstGeom>
          <a:noFill/>
          <a:ln cap="flat" cmpd="sng" w="9525">
            <a:solidFill>
              <a:srgbClr val="4F4F4F"/>
            </a:solidFill>
            <a:prstDash val="solid"/>
            <a:round/>
            <a:headEnd len="sm" w="sm" type="none"/>
            <a:tailEnd len="sm" w="sm" type="none"/>
          </a:ln>
        </p:spPr>
      </p:pic>
      <p:sp>
        <p:nvSpPr>
          <p:cNvPr id="415" name="Google Shape;415;p44"/>
          <p:cNvSpPr/>
          <p:nvPr/>
        </p:nvSpPr>
        <p:spPr>
          <a:xfrm>
            <a:off x="3259650" y="2694025"/>
            <a:ext cx="2302000" cy="2079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416" name="Google Shape;416;p44"/>
          <p:cNvSpPr/>
          <p:nvPr/>
        </p:nvSpPr>
        <p:spPr>
          <a:xfrm>
            <a:off x="7520516" y="3176589"/>
            <a:ext cx="2033953" cy="225425"/>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To GL Account</a:t>
            </a:r>
            <a:endParaRPr b="0" i="0" sz="1800" u="none" cap="none" strike="noStrike">
              <a:solidFill>
                <a:schemeClr val="dk1"/>
              </a:solidFill>
              <a:latin typeface="Century Gothic"/>
              <a:ea typeface="Century Gothic"/>
              <a:cs typeface="Century Gothic"/>
              <a:sym typeface="Century Gothic"/>
            </a:endParaRPr>
          </a:p>
        </p:txBody>
      </p:sp>
      <p:sp>
        <p:nvSpPr>
          <p:cNvPr id="417" name="Google Shape;417;p44"/>
          <p:cNvSpPr/>
          <p:nvPr/>
        </p:nvSpPr>
        <p:spPr>
          <a:xfrm>
            <a:off x="5492750" y="3402013"/>
            <a:ext cx="4070349" cy="258762"/>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1050  -     1415</a:t>
            </a:r>
            <a:endParaRPr b="0" i="0" sz="1800" u="none" cap="none" strike="noStrike">
              <a:solidFill>
                <a:schemeClr val="dk1"/>
              </a:solidFill>
              <a:latin typeface="Century Gothic"/>
              <a:ea typeface="Century Gothic"/>
              <a:cs typeface="Century Gothic"/>
              <a:sym typeface="Century Gothic"/>
            </a:endParaRPr>
          </a:p>
        </p:txBody>
      </p:sp>
      <p:sp>
        <p:nvSpPr>
          <p:cNvPr id="418" name="Google Shape;418;p44"/>
          <p:cNvSpPr/>
          <p:nvPr/>
        </p:nvSpPr>
        <p:spPr>
          <a:xfrm>
            <a:off x="5492751" y="3176589"/>
            <a:ext cx="2036396" cy="225425"/>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From GL Account</a:t>
            </a:r>
            <a:endParaRPr b="0" i="0" sz="1800" u="none" cap="none" strike="noStrike">
              <a:solidFill>
                <a:schemeClr val="dk1"/>
              </a:solidFill>
              <a:latin typeface="Century Gothic"/>
              <a:ea typeface="Century Gothic"/>
              <a:cs typeface="Century Gothic"/>
              <a:sym typeface="Century Gothic"/>
            </a:endParaRPr>
          </a:p>
        </p:txBody>
      </p:sp>
      <p:sp>
        <p:nvSpPr>
          <p:cNvPr id="419" name="Google Shape;419;p44"/>
          <p:cNvSpPr/>
          <p:nvPr/>
        </p:nvSpPr>
        <p:spPr>
          <a:xfrm>
            <a:off x="8009467" y="4252914"/>
            <a:ext cx="2033953" cy="225425"/>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To Sub-Acct</a:t>
            </a:r>
            <a:endParaRPr b="0" i="0" sz="1800" u="none" cap="none" strike="noStrike">
              <a:solidFill>
                <a:schemeClr val="dk1"/>
              </a:solidFill>
              <a:latin typeface="Century Gothic"/>
              <a:ea typeface="Century Gothic"/>
              <a:cs typeface="Century Gothic"/>
              <a:sym typeface="Century Gothic"/>
            </a:endParaRPr>
          </a:p>
        </p:txBody>
      </p:sp>
      <p:sp>
        <p:nvSpPr>
          <p:cNvPr id="420" name="Google Shape;420;p44"/>
          <p:cNvSpPr/>
          <p:nvPr/>
        </p:nvSpPr>
        <p:spPr>
          <a:xfrm>
            <a:off x="5969001" y="4478338"/>
            <a:ext cx="4070349" cy="258762"/>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001   -     99</a:t>
            </a:r>
            <a:endParaRPr b="0" i="0" sz="1800" u="none" cap="none" strike="noStrike">
              <a:solidFill>
                <a:schemeClr val="dk1"/>
              </a:solidFill>
              <a:latin typeface="Century Gothic"/>
              <a:ea typeface="Century Gothic"/>
              <a:cs typeface="Century Gothic"/>
              <a:sym typeface="Century Gothic"/>
            </a:endParaRPr>
          </a:p>
        </p:txBody>
      </p:sp>
      <p:sp>
        <p:nvSpPr>
          <p:cNvPr id="421" name="Google Shape;421;p44"/>
          <p:cNvSpPr/>
          <p:nvPr/>
        </p:nvSpPr>
        <p:spPr>
          <a:xfrm>
            <a:off x="5969001" y="4252914"/>
            <a:ext cx="2036396" cy="225425"/>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From Sub-Acct</a:t>
            </a:r>
            <a:endParaRPr b="0" i="0" sz="1800" u="none" cap="none" strike="noStrike">
              <a:solidFill>
                <a:schemeClr val="dk1"/>
              </a:solidFill>
              <a:latin typeface="Century Gothic"/>
              <a:ea typeface="Century Gothic"/>
              <a:cs typeface="Century Gothic"/>
              <a:sym typeface="Century Gothic"/>
            </a:endParaRPr>
          </a:p>
        </p:txBody>
      </p:sp>
      <p:sp>
        <p:nvSpPr>
          <p:cNvPr id="422" name="Google Shape;422;p44"/>
          <p:cNvSpPr/>
          <p:nvPr/>
        </p:nvSpPr>
        <p:spPr>
          <a:xfrm>
            <a:off x="8961967" y="5286376"/>
            <a:ext cx="2033953" cy="225425"/>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To Cost Center</a:t>
            </a:r>
            <a:endParaRPr b="0" i="0" sz="1800" u="none" cap="none" strike="noStrike">
              <a:solidFill>
                <a:schemeClr val="dk1"/>
              </a:solidFill>
              <a:latin typeface="Century Gothic"/>
              <a:ea typeface="Century Gothic"/>
              <a:cs typeface="Century Gothic"/>
              <a:sym typeface="Century Gothic"/>
            </a:endParaRPr>
          </a:p>
        </p:txBody>
      </p:sp>
      <p:sp>
        <p:nvSpPr>
          <p:cNvPr id="423" name="Google Shape;423;p44"/>
          <p:cNvSpPr/>
          <p:nvPr/>
        </p:nvSpPr>
        <p:spPr>
          <a:xfrm>
            <a:off x="6921501" y="5521325"/>
            <a:ext cx="4070349" cy="258762"/>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“WC01”   -     “WC03”</a:t>
            </a:r>
            <a:endParaRPr b="0" i="0" sz="1800" u="none" cap="none" strike="noStrike">
              <a:solidFill>
                <a:schemeClr val="dk1"/>
              </a:solidFill>
              <a:latin typeface="Century Gothic"/>
              <a:ea typeface="Century Gothic"/>
              <a:cs typeface="Century Gothic"/>
              <a:sym typeface="Century Gothic"/>
            </a:endParaRPr>
          </a:p>
        </p:txBody>
      </p:sp>
      <p:sp>
        <p:nvSpPr>
          <p:cNvPr id="424" name="Google Shape;424;p44"/>
          <p:cNvSpPr/>
          <p:nvPr/>
        </p:nvSpPr>
        <p:spPr>
          <a:xfrm>
            <a:off x="6921501" y="5295901"/>
            <a:ext cx="2036396" cy="225425"/>
          </a:xfrm>
          <a:prstGeom prst="rect">
            <a:avLst/>
          </a:prstGeom>
          <a:solidFill>
            <a:srgbClr val="CEDCE8"/>
          </a:solidFill>
          <a:ln cap="flat" cmpd="sng" w="28575">
            <a:solidFill>
              <a:srgbClr val="4F4F4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100"/>
              <a:buFont typeface="Century Gothic"/>
              <a:buNone/>
            </a:pPr>
            <a:r>
              <a:rPr b="1" i="0" lang="en-US" sz="1100" u="none" cap="none" strike="noStrike">
                <a:solidFill>
                  <a:srgbClr val="1E3355"/>
                </a:solidFill>
                <a:latin typeface="Century Gothic"/>
                <a:ea typeface="Century Gothic"/>
                <a:cs typeface="Century Gothic"/>
                <a:sym typeface="Century Gothic"/>
              </a:rPr>
              <a:t>From Cost Center</a:t>
            </a:r>
            <a:endParaRPr b="0" i="0" sz="1800" u="none" cap="none" strike="noStrike">
              <a:solidFill>
                <a:schemeClr val="dk1"/>
              </a:solidFill>
              <a:latin typeface="Century Gothic"/>
              <a:ea typeface="Century Gothic"/>
              <a:cs typeface="Century Gothic"/>
              <a:sym typeface="Century Gothic"/>
            </a:endParaRPr>
          </a:p>
        </p:txBody>
      </p:sp>
      <p:sp>
        <p:nvSpPr>
          <p:cNvPr id="425" name="Google Shape;425;p44"/>
          <p:cNvSpPr/>
          <p:nvPr/>
        </p:nvSpPr>
        <p:spPr>
          <a:xfrm>
            <a:off x="5492749" y="3454401"/>
            <a:ext cx="322695" cy="142875"/>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426" name="Google Shape;426;p44"/>
          <p:cNvSpPr/>
          <p:nvPr/>
        </p:nvSpPr>
        <p:spPr>
          <a:xfrm>
            <a:off x="5492749" y="3721101"/>
            <a:ext cx="322695" cy="142875"/>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427" name="Google Shape;427;p44"/>
          <p:cNvSpPr/>
          <p:nvPr/>
        </p:nvSpPr>
        <p:spPr>
          <a:xfrm>
            <a:off x="5962649" y="4540251"/>
            <a:ext cx="322695" cy="142875"/>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428" name="Google Shape;428;p44"/>
          <p:cNvSpPr/>
          <p:nvPr/>
        </p:nvSpPr>
        <p:spPr>
          <a:xfrm>
            <a:off x="5962649" y="4797426"/>
            <a:ext cx="322695" cy="142875"/>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429" name="Google Shape;429;p44"/>
          <p:cNvSpPr/>
          <p:nvPr/>
        </p:nvSpPr>
        <p:spPr>
          <a:xfrm>
            <a:off x="6902449" y="5578476"/>
            <a:ext cx="322695" cy="142875"/>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430" name="Google Shape;430;p44"/>
          <p:cNvSpPr/>
          <p:nvPr/>
        </p:nvSpPr>
        <p:spPr>
          <a:xfrm>
            <a:off x="6902449" y="5835651"/>
            <a:ext cx="322695" cy="142875"/>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Century Gothic"/>
              <a:ea typeface="Century Gothic"/>
              <a:cs typeface="Century Gothic"/>
              <a:sym typeface="Century Gothic"/>
            </a:endParaRPr>
          </a:p>
        </p:txBody>
      </p:sp>
      <p:sp>
        <p:nvSpPr>
          <p:cNvPr id="431" name="Google Shape;431;p44"/>
          <p:cNvSpPr txBox="1"/>
          <p:nvPr/>
        </p:nvSpPr>
        <p:spPr>
          <a:xfrm>
            <a:off x="6746646" y="3751264"/>
            <a:ext cx="1015059" cy="615553"/>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432" name="Google Shape;432;p44"/>
          <p:cNvSpPr txBox="1"/>
          <p:nvPr/>
        </p:nvSpPr>
        <p:spPr>
          <a:xfrm>
            <a:off x="7229246" y="4837114"/>
            <a:ext cx="1015059" cy="615553"/>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sp>
        <p:nvSpPr>
          <p:cNvPr id="433" name="Google Shape;433;p44"/>
          <p:cNvSpPr txBox="1"/>
          <p:nvPr/>
        </p:nvSpPr>
        <p:spPr>
          <a:xfrm>
            <a:off x="8105547" y="5824539"/>
            <a:ext cx="878873" cy="615553"/>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a:t>
            </a:r>
            <a:endParaRPr b="0" i="0" sz="1800" u="none" cap="none" strike="noStrike">
              <a:solidFill>
                <a:schemeClr val="dk1"/>
              </a:solidFill>
              <a:latin typeface="Century Gothic"/>
              <a:ea typeface="Century Gothic"/>
              <a:cs typeface="Century Gothic"/>
              <a:sym typeface="Century Gothic"/>
            </a:endParaRPr>
          </a:p>
        </p:txBody>
      </p:sp>
      <p:cxnSp>
        <p:nvCxnSpPr>
          <p:cNvPr id="434" name="Google Shape;434;p44"/>
          <p:cNvCxnSpPr>
            <a:stCxn id="435" idx="3"/>
            <a:endCxn id="425" idx="1"/>
          </p:cNvCxnSpPr>
          <p:nvPr/>
        </p:nvCxnSpPr>
        <p:spPr>
          <a:xfrm flipH="1" rot="10800000">
            <a:off x="4210050" y="3525788"/>
            <a:ext cx="1282800" cy="2124900"/>
          </a:xfrm>
          <a:prstGeom prst="bentConnector3">
            <a:avLst>
              <a:gd fmla="val 49996" name="adj1"/>
            </a:avLst>
          </a:prstGeom>
          <a:noFill/>
          <a:ln cap="flat" cmpd="sng" w="28575">
            <a:solidFill>
              <a:srgbClr val="4F4F4F"/>
            </a:solidFill>
            <a:prstDash val="solid"/>
            <a:miter lim="800000"/>
            <a:headEnd len="sm" w="sm" type="none"/>
            <a:tailEnd len="med" w="med" type="stealth"/>
          </a:ln>
        </p:spPr>
      </p:cxnSp>
      <p:cxnSp>
        <p:nvCxnSpPr>
          <p:cNvPr id="436" name="Google Shape;436;p44"/>
          <p:cNvCxnSpPr>
            <a:stCxn id="435" idx="3"/>
            <a:endCxn id="431" idx="1"/>
          </p:cNvCxnSpPr>
          <p:nvPr/>
        </p:nvCxnSpPr>
        <p:spPr>
          <a:xfrm flipH="1" rot="10800000">
            <a:off x="4210050" y="4059188"/>
            <a:ext cx="2536500" cy="1591500"/>
          </a:xfrm>
          <a:prstGeom prst="bentConnector3">
            <a:avLst>
              <a:gd fmla="val 50002" name="adj1"/>
            </a:avLst>
          </a:prstGeom>
          <a:noFill/>
          <a:ln cap="flat" cmpd="sng" w="28575">
            <a:solidFill>
              <a:srgbClr val="4F4F4F"/>
            </a:solidFill>
            <a:prstDash val="dot"/>
            <a:miter lim="800000"/>
            <a:headEnd len="sm" w="sm" type="none"/>
            <a:tailEnd len="med" w="med" type="stealth"/>
          </a:ln>
        </p:spPr>
      </p:cxnSp>
      <p:cxnSp>
        <p:nvCxnSpPr>
          <p:cNvPr id="437" name="Google Shape;437;p44"/>
          <p:cNvCxnSpPr>
            <a:stCxn id="435" idx="3"/>
            <a:endCxn id="427" idx="1"/>
          </p:cNvCxnSpPr>
          <p:nvPr/>
        </p:nvCxnSpPr>
        <p:spPr>
          <a:xfrm flipH="1" rot="10800000">
            <a:off x="4210050" y="4611788"/>
            <a:ext cx="1752600" cy="1038900"/>
          </a:xfrm>
          <a:prstGeom prst="bentConnector3">
            <a:avLst>
              <a:gd fmla="val 50000" name="adj1"/>
            </a:avLst>
          </a:prstGeom>
          <a:noFill/>
          <a:ln cap="flat" cmpd="sng" w="28575">
            <a:solidFill>
              <a:srgbClr val="4F4F4F"/>
            </a:solidFill>
            <a:prstDash val="solid"/>
            <a:miter lim="800000"/>
            <a:headEnd len="sm" w="sm" type="none"/>
            <a:tailEnd len="med" w="med" type="stealth"/>
          </a:ln>
        </p:spPr>
      </p:cxnSp>
      <p:cxnSp>
        <p:nvCxnSpPr>
          <p:cNvPr id="438" name="Google Shape;438;p44"/>
          <p:cNvCxnSpPr>
            <a:stCxn id="435" idx="3"/>
            <a:endCxn id="432" idx="1"/>
          </p:cNvCxnSpPr>
          <p:nvPr/>
        </p:nvCxnSpPr>
        <p:spPr>
          <a:xfrm flipH="1" rot="10800000">
            <a:off x="4210050" y="5144888"/>
            <a:ext cx="3019200" cy="505800"/>
          </a:xfrm>
          <a:prstGeom prst="bentConnector3">
            <a:avLst>
              <a:gd fmla="val 50000" name="adj1"/>
            </a:avLst>
          </a:prstGeom>
          <a:noFill/>
          <a:ln cap="flat" cmpd="sng" w="28575">
            <a:solidFill>
              <a:srgbClr val="4F4F4F"/>
            </a:solidFill>
            <a:prstDash val="dot"/>
            <a:miter lim="800000"/>
            <a:headEnd len="sm" w="sm" type="none"/>
            <a:tailEnd len="med" w="med" type="stealth"/>
          </a:ln>
        </p:spPr>
      </p:cxnSp>
      <p:cxnSp>
        <p:nvCxnSpPr>
          <p:cNvPr id="439" name="Google Shape;439;p44"/>
          <p:cNvCxnSpPr>
            <a:stCxn id="435" idx="3"/>
            <a:endCxn id="429" idx="1"/>
          </p:cNvCxnSpPr>
          <p:nvPr/>
        </p:nvCxnSpPr>
        <p:spPr>
          <a:xfrm flipH="1" rot="10800000">
            <a:off x="4210050" y="5649788"/>
            <a:ext cx="2692500" cy="900"/>
          </a:xfrm>
          <a:prstGeom prst="bentConnector3">
            <a:avLst>
              <a:gd fmla="val 49998" name="adj1"/>
            </a:avLst>
          </a:prstGeom>
          <a:noFill/>
          <a:ln cap="flat" cmpd="sng" w="28575">
            <a:solidFill>
              <a:srgbClr val="4F4F4F"/>
            </a:solidFill>
            <a:prstDash val="solid"/>
            <a:miter lim="800000"/>
            <a:headEnd len="sm" w="sm" type="none"/>
            <a:tailEnd len="med" w="med" type="stealth"/>
          </a:ln>
        </p:spPr>
      </p:cxnSp>
      <p:cxnSp>
        <p:nvCxnSpPr>
          <p:cNvPr id="440" name="Google Shape;440;p44"/>
          <p:cNvCxnSpPr>
            <a:stCxn id="435" idx="3"/>
          </p:cNvCxnSpPr>
          <p:nvPr/>
        </p:nvCxnSpPr>
        <p:spPr>
          <a:xfrm>
            <a:off x="4210050" y="5650688"/>
            <a:ext cx="3632100" cy="506700"/>
          </a:xfrm>
          <a:prstGeom prst="bentConnector3">
            <a:avLst>
              <a:gd fmla="val 49999" name="adj1"/>
            </a:avLst>
          </a:prstGeom>
          <a:noFill/>
          <a:ln cap="flat" cmpd="sng" w="28575">
            <a:solidFill>
              <a:srgbClr val="4F4F4F"/>
            </a:solidFill>
            <a:prstDash val="dot"/>
            <a:miter lim="800000"/>
            <a:headEnd len="sm" w="sm" type="none"/>
            <a:tailEnd len="med" w="med" type="stealth"/>
          </a:ln>
        </p:spPr>
      </p:cxnSp>
      <p:sp>
        <p:nvSpPr>
          <p:cNvPr id="435" name="Google Shape;435;p44"/>
          <p:cNvSpPr/>
          <p:nvPr/>
        </p:nvSpPr>
        <p:spPr>
          <a:xfrm>
            <a:off x="654050" y="5150588"/>
            <a:ext cx="3556000" cy="1000200"/>
          </a:xfrm>
          <a:prstGeom prst="rect">
            <a:avLst/>
          </a:prstGeom>
          <a:solidFill>
            <a:srgbClr val="FFFFD1"/>
          </a:solidFill>
          <a:ln cap="flat" cmpd="sng" w="28575">
            <a:solidFill>
              <a:srgbClr val="4F4F4F"/>
            </a:solidFill>
            <a:prstDash val="solid"/>
            <a:miter lim="800000"/>
            <a:headEnd len="sm" w="sm" type="none"/>
            <a:tailEnd len="sm" w="sm" type="none"/>
          </a:ln>
          <a:effectLst>
            <a:outerShdw rotWithShape="0" algn="ctr" dir="2700000" dist="5388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Clr>
                <a:srgbClr val="1E3355"/>
              </a:buClr>
              <a:buSzPts val="1600"/>
              <a:buFont typeface="Century Gothic"/>
              <a:buNone/>
            </a:pPr>
            <a:r>
              <a:rPr b="1" i="0" lang="en-US" sz="1600" u="none" cap="none" strike="noStrike">
                <a:solidFill>
                  <a:srgbClr val="1E3355"/>
                </a:solidFill>
                <a:latin typeface="Century Gothic"/>
                <a:ea typeface="Century Gothic"/>
                <a:cs typeface="Century Gothic"/>
                <a:sym typeface="Century Gothic"/>
              </a:rPr>
              <a:t>Project </a:t>
            </a:r>
            <a:r>
              <a:rPr b="0" i="0" lang="en-US" sz="1600" u="none" cap="none" strike="noStrike">
                <a:solidFill>
                  <a:srgbClr val="1E3355"/>
                </a:solidFill>
                <a:latin typeface="Century Gothic"/>
                <a:ea typeface="Century Gothic"/>
                <a:cs typeface="Century Gothic"/>
                <a:sym typeface="Century Gothic"/>
              </a:rPr>
              <a:t>Type</a:t>
            </a:r>
            <a:endParaRPr b="0" i="0" sz="1800" u="none" cap="none" strike="noStrike">
              <a:solidFill>
                <a:schemeClr val="dk1"/>
              </a:solidFill>
              <a:latin typeface="Century Gothic"/>
              <a:ea typeface="Century Gothic"/>
              <a:cs typeface="Century Gothic"/>
              <a:sym typeface="Century Gothic"/>
            </a:endParaRPr>
          </a:p>
          <a:p>
            <a:pPr indent="0" lvl="0" marL="0" marR="0" rtl="0" algn="ctr">
              <a:spcBef>
                <a:spcPts val="0"/>
              </a:spcBef>
              <a:spcAft>
                <a:spcPts val="0"/>
              </a:spcAft>
              <a:buClr>
                <a:srgbClr val="1E3355"/>
              </a:buClr>
              <a:buSzPts val="1600"/>
              <a:buFont typeface="Century Gothic"/>
              <a:buNone/>
            </a:pPr>
            <a:r>
              <a:rPr b="0" i="0" lang="en-US" sz="1600" u="none" cap="none" strike="noStrike">
                <a:solidFill>
                  <a:srgbClr val="1E3355"/>
                </a:solidFill>
                <a:latin typeface="Century Gothic"/>
                <a:ea typeface="Century Gothic"/>
                <a:cs typeface="Century Gothic"/>
                <a:sym typeface="Century Gothic"/>
              </a:rPr>
              <a:t>COA Mask “ProjectMask1”</a:t>
            </a:r>
            <a:endParaRPr b="0" i="0" sz="1800" u="none" cap="none" strike="noStrike">
              <a:solidFill>
                <a:schemeClr val="dk1"/>
              </a:solidFill>
              <a:latin typeface="Century Gothic"/>
              <a:ea typeface="Century Gothic"/>
              <a:cs typeface="Century Gothic"/>
              <a:sym typeface="Century Gothic"/>
            </a:endParaRPr>
          </a:p>
        </p:txBody>
      </p:sp>
      <p:cxnSp>
        <p:nvCxnSpPr>
          <p:cNvPr id="441" name="Google Shape;441;p44"/>
          <p:cNvCxnSpPr/>
          <p:nvPr/>
        </p:nvCxnSpPr>
        <p:spPr>
          <a:xfrm>
            <a:off x="4505900" y="2908275"/>
            <a:ext cx="828300" cy="254700"/>
          </a:xfrm>
          <a:prstGeom prst="bentConnector2">
            <a:avLst/>
          </a:prstGeom>
          <a:noFill/>
          <a:ln cap="flat" cmpd="sng" w="28575">
            <a:solidFill>
              <a:srgbClr val="4F4F4F"/>
            </a:solidFill>
            <a:prstDash val="solid"/>
            <a:miter lim="800000"/>
            <a:headEnd len="sm" w="sm" type="none"/>
            <a:tailEnd len="med" w="med" type="stealth"/>
          </a:ln>
        </p:spPr>
      </p:cxnSp>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4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Analyze the activity on a GL account</a:t>
            </a:r>
            <a:endParaRPr/>
          </a:p>
          <a:p>
            <a:pPr indent="-342900" lvl="0" marL="342900" rtl="0" algn="l">
              <a:lnSpc>
                <a:spcPct val="100000"/>
              </a:lnSpc>
              <a:spcBef>
                <a:spcPts val="1200"/>
              </a:spcBef>
              <a:spcAft>
                <a:spcPts val="0"/>
              </a:spcAft>
              <a:buSzPts val="2800"/>
              <a:buChar char="•"/>
            </a:pPr>
            <a:r>
              <a:rPr lang="en-US"/>
              <a:t>Report activity of business units within entity</a:t>
            </a:r>
            <a:endParaRPr/>
          </a:p>
          <a:p>
            <a:pPr indent="-342900" lvl="0" marL="342900" rtl="0" algn="l">
              <a:lnSpc>
                <a:spcPct val="100000"/>
              </a:lnSpc>
              <a:spcBef>
                <a:spcPts val="1200"/>
              </a:spcBef>
              <a:spcAft>
                <a:spcPts val="0"/>
              </a:spcAft>
              <a:buSzPts val="2800"/>
              <a:buChar char="•"/>
            </a:pPr>
            <a:r>
              <a:rPr lang="en-US"/>
              <a:t>Assign sub-account mask</a:t>
            </a:r>
            <a:endParaRPr/>
          </a:p>
          <a:p>
            <a:pPr indent="-342900" lvl="0" marL="342900" rtl="0" algn="l">
              <a:lnSpc>
                <a:spcPct val="100000"/>
              </a:lnSpc>
              <a:spcBef>
                <a:spcPts val="1200"/>
              </a:spcBef>
              <a:spcAft>
                <a:spcPts val="0"/>
              </a:spcAft>
              <a:buSzPts val="2800"/>
              <a:buChar char="•"/>
            </a:pPr>
            <a:r>
              <a:rPr lang="en-US"/>
              <a:t>Generate separate reports</a:t>
            </a:r>
            <a:endParaRPr/>
          </a:p>
          <a:p>
            <a:pPr indent="-285750" lvl="1" marL="742950" rtl="0" algn="l">
              <a:lnSpc>
                <a:spcPct val="100000"/>
              </a:lnSpc>
              <a:spcBef>
                <a:spcPts val="480"/>
              </a:spcBef>
              <a:spcAft>
                <a:spcPts val="0"/>
              </a:spcAft>
              <a:buSzPts val="2400"/>
              <a:buChar char="-"/>
            </a:pPr>
            <a:r>
              <a:rPr lang="en-US"/>
              <a:t>Balance Sheet</a:t>
            </a:r>
            <a:endParaRPr/>
          </a:p>
          <a:p>
            <a:pPr indent="-285750" lvl="1" marL="742950" rtl="0" algn="l">
              <a:lnSpc>
                <a:spcPct val="100000"/>
              </a:lnSpc>
              <a:spcBef>
                <a:spcPts val="480"/>
              </a:spcBef>
              <a:spcAft>
                <a:spcPts val="0"/>
              </a:spcAft>
              <a:buSzPts val="2400"/>
              <a:buChar char="-"/>
            </a:pPr>
            <a:r>
              <a:rPr lang="en-US"/>
              <a:t>Profit and Loss</a:t>
            </a:r>
            <a:endParaRPr/>
          </a:p>
          <a:p>
            <a:pPr indent="-285750" lvl="1" marL="742950" rtl="0" algn="l">
              <a:lnSpc>
                <a:spcPct val="100000"/>
              </a:lnSpc>
              <a:spcBef>
                <a:spcPts val="480"/>
              </a:spcBef>
              <a:spcAft>
                <a:spcPts val="0"/>
              </a:spcAft>
              <a:buSzPts val="2400"/>
              <a:buChar char="-"/>
            </a:pPr>
            <a:r>
              <a:rPr lang="en-US"/>
              <a:t>Open items report for</a:t>
            </a:r>
            <a:endParaRPr/>
          </a:p>
          <a:p>
            <a:pPr indent="-285750" lvl="1" marL="742950" rtl="0" algn="l">
              <a:lnSpc>
                <a:spcPct val="100000"/>
              </a:lnSpc>
              <a:spcBef>
                <a:spcPts val="480"/>
              </a:spcBef>
              <a:spcAft>
                <a:spcPts val="0"/>
              </a:spcAft>
              <a:buSzPts val="2400"/>
              <a:buNone/>
            </a:pPr>
            <a:r>
              <a:rPr lang="en-US"/>
              <a:t> 	customers or suppliers </a:t>
            </a:r>
            <a:endParaRPr/>
          </a:p>
          <a:p>
            <a:pPr indent="-109538" lvl="0" marL="287338" rtl="0" algn="l">
              <a:lnSpc>
                <a:spcPct val="100000"/>
              </a:lnSpc>
              <a:spcBef>
                <a:spcPts val="0"/>
              </a:spcBef>
              <a:spcAft>
                <a:spcPts val="0"/>
              </a:spcAft>
              <a:buSzPts val="2800"/>
              <a:buNone/>
            </a:pPr>
            <a:r>
              <a:t/>
            </a:r>
            <a:endParaRPr/>
          </a:p>
        </p:txBody>
      </p:sp>
      <p:sp>
        <p:nvSpPr>
          <p:cNvPr id="447" name="Google Shape;447;p4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448" name="Google Shape;448;p45"/>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Sub-Account Features</a:t>
            </a:r>
            <a:endParaRPr/>
          </a:p>
        </p:txBody>
      </p:sp>
      <p:pic>
        <p:nvPicPr>
          <p:cNvPr id="449" name="Google Shape;449;p45"/>
          <p:cNvPicPr preferRelativeResize="0"/>
          <p:nvPr/>
        </p:nvPicPr>
        <p:blipFill rotWithShape="1">
          <a:blip r:embed="rId3">
            <a:alphaModFix/>
          </a:blip>
          <a:srcRect b="0" l="0" r="0" t="0"/>
          <a:stretch/>
        </p:blipFill>
        <p:spPr>
          <a:xfrm>
            <a:off x="6212275" y="2697101"/>
            <a:ext cx="5370125" cy="3070775"/>
          </a:xfrm>
          <a:prstGeom prst="rect">
            <a:avLst/>
          </a:prstGeom>
          <a:noFill/>
          <a:ln cap="flat" cmpd="sng" w="9525">
            <a:solidFill>
              <a:srgbClr val="1B314F"/>
            </a:solidFill>
            <a:prstDash val="solid"/>
            <a:round/>
            <a:headEnd len="sm" w="sm" type="none"/>
            <a:tailEnd len="sm" w="sm" type="none"/>
          </a:ln>
        </p:spPr>
      </p:pic>
      <p:sp>
        <p:nvSpPr>
          <p:cNvPr id="450" name="Google Shape;450;p45"/>
          <p:cNvSpPr txBox="1"/>
          <p:nvPr>
            <p:ph idx="4294967295" type="sldNum"/>
          </p:nvPr>
        </p:nvSpPr>
        <p:spPr>
          <a:xfrm>
            <a:off x="9918700" y="64871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Typically a department or profit center</a:t>
            </a:r>
            <a:endParaRPr/>
          </a:p>
          <a:p>
            <a:pPr indent="-342900" lvl="0" marL="342900" rtl="0" algn="l">
              <a:lnSpc>
                <a:spcPct val="100000"/>
              </a:lnSpc>
              <a:spcBef>
                <a:spcPts val="1200"/>
              </a:spcBef>
              <a:spcAft>
                <a:spcPts val="0"/>
              </a:spcAft>
              <a:buSzPts val="2800"/>
              <a:buChar char="•"/>
            </a:pPr>
            <a:r>
              <a:rPr lang="en-US"/>
              <a:t>Assign cost center mask</a:t>
            </a:r>
            <a:endParaRPr/>
          </a:p>
          <a:p>
            <a:pPr indent="-342900" lvl="0" marL="342900" rtl="0" algn="l">
              <a:lnSpc>
                <a:spcPct val="100000"/>
              </a:lnSpc>
              <a:spcBef>
                <a:spcPts val="1200"/>
              </a:spcBef>
              <a:spcAft>
                <a:spcPts val="0"/>
              </a:spcAft>
              <a:buSzPts val="2800"/>
              <a:buChar char="•"/>
            </a:pPr>
            <a:r>
              <a:rPr lang="en-US"/>
              <a:t>Retrieve SAF structure from GL account </a:t>
            </a:r>
            <a:r>
              <a:rPr lang="en-US" sz="1800"/>
              <a:t>(optional)</a:t>
            </a:r>
            <a:endParaRPr/>
          </a:p>
          <a:p>
            <a:pPr indent="-342900" lvl="0" marL="342900" rtl="0" algn="l">
              <a:lnSpc>
                <a:spcPct val="100000"/>
              </a:lnSpc>
              <a:spcBef>
                <a:spcPts val="1200"/>
              </a:spcBef>
              <a:spcAft>
                <a:spcPts val="0"/>
              </a:spcAft>
              <a:buSzPts val="2800"/>
              <a:buChar char="•"/>
            </a:pPr>
            <a:r>
              <a:rPr lang="en-US"/>
              <a:t>SAF set on date, </a:t>
            </a:r>
            <a:br>
              <a:rPr lang="en-US"/>
            </a:br>
            <a:r>
              <a:rPr lang="en-US"/>
              <a:t>SAF set on by</a:t>
            </a:r>
            <a:endParaRPr/>
          </a:p>
          <a:p>
            <a:pPr indent="-109538" lvl="0" marL="287338" rtl="0" algn="l">
              <a:lnSpc>
                <a:spcPct val="100000"/>
              </a:lnSpc>
              <a:spcBef>
                <a:spcPts val="0"/>
              </a:spcBef>
              <a:spcAft>
                <a:spcPts val="0"/>
              </a:spcAft>
              <a:buSzPts val="2800"/>
              <a:buNone/>
            </a:pPr>
            <a:r>
              <a:t/>
            </a:r>
            <a:endParaRPr/>
          </a:p>
        </p:txBody>
      </p:sp>
      <p:sp>
        <p:nvSpPr>
          <p:cNvPr id="456" name="Google Shape;456;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457" name="Google Shape;457;p46"/>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Cost Center Features</a:t>
            </a:r>
            <a:endParaRPr/>
          </a:p>
        </p:txBody>
      </p:sp>
      <p:pic>
        <p:nvPicPr>
          <p:cNvPr id="458" name="Google Shape;458;p46"/>
          <p:cNvPicPr preferRelativeResize="0"/>
          <p:nvPr/>
        </p:nvPicPr>
        <p:blipFill rotWithShape="1">
          <a:blip r:embed="rId3">
            <a:alphaModFix/>
          </a:blip>
          <a:srcRect b="0" l="0" r="0" t="0"/>
          <a:stretch/>
        </p:blipFill>
        <p:spPr>
          <a:xfrm>
            <a:off x="3961025" y="3167200"/>
            <a:ext cx="6809952" cy="3104199"/>
          </a:xfrm>
          <a:prstGeom prst="rect">
            <a:avLst/>
          </a:prstGeom>
          <a:noFill/>
          <a:ln cap="flat" cmpd="sng" w="9525">
            <a:solidFill>
              <a:srgbClr val="1B314F"/>
            </a:solidFill>
            <a:prstDash val="solid"/>
            <a:round/>
            <a:headEnd len="sm" w="sm" type="none"/>
            <a:tailEnd len="sm" w="sm" type="none"/>
          </a:ln>
        </p:spPr>
      </p:pic>
      <p:sp>
        <p:nvSpPr>
          <p:cNvPr id="459" name="Google Shape;459;p46"/>
          <p:cNvSpPr txBox="1"/>
          <p:nvPr>
            <p:ph idx="4294967295" type="sldNum"/>
          </p:nvPr>
        </p:nvSpPr>
        <p:spPr>
          <a:xfrm>
            <a:off x="991870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4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Provide analytical reporting on activities</a:t>
            </a:r>
            <a:endParaRPr/>
          </a:p>
          <a:p>
            <a:pPr indent="-342900" lvl="0" marL="342900" rtl="0" algn="l">
              <a:lnSpc>
                <a:spcPct val="100000"/>
              </a:lnSpc>
              <a:spcBef>
                <a:spcPts val="1200"/>
              </a:spcBef>
              <a:spcAft>
                <a:spcPts val="0"/>
              </a:spcAft>
              <a:buSzPts val="2800"/>
              <a:buChar char="•"/>
            </a:pPr>
            <a:r>
              <a:rPr lang="en-US"/>
              <a:t>Assign project mask</a:t>
            </a:r>
            <a:endParaRPr/>
          </a:p>
          <a:p>
            <a:pPr indent="-342900" lvl="0" marL="342900" rtl="0" algn="l">
              <a:lnSpc>
                <a:spcPct val="100000"/>
              </a:lnSpc>
              <a:spcBef>
                <a:spcPts val="1200"/>
              </a:spcBef>
              <a:spcAft>
                <a:spcPts val="0"/>
              </a:spcAft>
              <a:buSzPts val="2800"/>
              <a:buChar char="•"/>
            </a:pPr>
            <a:r>
              <a:rPr lang="en-US"/>
              <a:t>Mandatory status and group</a:t>
            </a:r>
            <a:endParaRPr/>
          </a:p>
          <a:p>
            <a:pPr indent="-342900" lvl="0" marL="342900" rtl="0" algn="l">
              <a:lnSpc>
                <a:spcPct val="100000"/>
              </a:lnSpc>
              <a:spcBef>
                <a:spcPts val="1200"/>
              </a:spcBef>
              <a:spcAft>
                <a:spcPts val="0"/>
              </a:spcAft>
              <a:buSzPts val="2800"/>
              <a:buChar char="•"/>
            </a:pPr>
            <a:r>
              <a:rPr lang="en-US"/>
              <a:t>Retrieve SAF structure from GL account </a:t>
            </a:r>
            <a:r>
              <a:rPr lang="en-US" sz="1800"/>
              <a:t>(optional)</a:t>
            </a:r>
            <a:endParaRPr/>
          </a:p>
          <a:p>
            <a:pPr indent="-109538" lvl="0" marL="287338" rtl="0" algn="l">
              <a:lnSpc>
                <a:spcPct val="100000"/>
              </a:lnSpc>
              <a:spcBef>
                <a:spcPts val="0"/>
              </a:spcBef>
              <a:spcAft>
                <a:spcPts val="0"/>
              </a:spcAft>
              <a:buSzPts val="2800"/>
              <a:buNone/>
            </a:pPr>
            <a:r>
              <a:t/>
            </a:r>
            <a:endParaRPr/>
          </a:p>
        </p:txBody>
      </p:sp>
      <p:sp>
        <p:nvSpPr>
          <p:cNvPr id="465" name="Google Shape;465;p4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466" name="Google Shape;466;p4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Project Features</a:t>
            </a:r>
            <a:endParaRPr/>
          </a:p>
        </p:txBody>
      </p:sp>
      <p:sp>
        <p:nvSpPr>
          <p:cNvPr id="467" name="Google Shape;467;p47"/>
          <p:cNvSpPr txBox="1"/>
          <p:nvPr>
            <p:ph idx="4294967295" type="sldNum"/>
          </p:nvPr>
        </p:nvSpPr>
        <p:spPr>
          <a:xfrm>
            <a:off x="991870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4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38138" lvl="0" marL="338138" rtl="0" algn="l">
              <a:lnSpc>
                <a:spcPct val="100000"/>
              </a:lnSpc>
              <a:spcBef>
                <a:spcPts val="0"/>
              </a:spcBef>
              <a:spcAft>
                <a:spcPts val="0"/>
              </a:spcAft>
              <a:buSzPts val="2800"/>
              <a:buChar char="•"/>
            </a:pPr>
            <a:r>
              <a:rPr lang="en-US"/>
              <a:t>Additional information linked to GL transactions</a:t>
            </a:r>
            <a:endParaRPr/>
          </a:p>
          <a:p>
            <a:pPr indent="-338138" lvl="0" marL="338138" rtl="0" algn="l">
              <a:lnSpc>
                <a:spcPct val="100000"/>
              </a:lnSpc>
              <a:spcBef>
                <a:spcPts val="1800"/>
              </a:spcBef>
              <a:spcAft>
                <a:spcPts val="0"/>
              </a:spcAft>
              <a:buSzPts val="2800"/>
              <a:buChar char="•"/>
            </a:pPr>
            <a:r>
              <a:rPr lang="en-US"/>
              <a:t>System SAF concepts</a:t>
            </a:r>
            <a:endParaRPr/>
          </a:p>
          <a:p>
            <a:pPr indent="-280988" lvl="1" marL="738188" rtl="0" algn="l">
              <a:lnSpc>
                <a:spcPct val="100000"/>
              </a:lnSpc>
              <a:spcBef>
                <a:spcPts val="480"/>
              </a:spcBef>
              <a:spcAft>
                <a:spcPts val="0"/>
              </a:spcAft>
              <a:buSzPts val="2400"/>
              <a:buChar char="-"/>
            </a:pPr>
            <a:r>
              <a:rPr lang="en-US"/>
              <a:t>Product line, site, item type</a:t>
            </a:r>
            <a:endParaRPr/>
          </a:p>
          <a:p>
            <a:pPr indent="-338138" lvl="0" marL="338138" rtl="0" algn="l">
              <a:lnSpc>
                <a:spcPct val="100000"/>
              </a:lnSpc>
              <a:spcBef>
                <a:spcPts val="1800"/>
              </a:spcBef>
              <a:spcAft>
                <a:spcPts val="0"/>
              </a:spcAft>
              <a:buSzPts val="2800"/>
              <a:buChar char="•"/>
            </a:pPr>
            <a:r>
              <a:rPr lang="en-US"/>
              <a:t>User-defined SAF analysis</a:t>
            </a:r>
            <a:endParaRPr/>
          </a:p>
          <a:p>
            <a:pPr indent="-280988" lvl="1" marL="738188" rtl="0" algn="l">
              <a:lnSpc>
                <a:spcPct val="100000"/>
              </a:lnSpc>
              <a:spcBef>
                <a:spcPts val="480"/>
              </a:spcBef>
              <a:spcAft>
                <a:spcPts val="0"/>
              </a:spcAft>
              <a:buSzPts val="2400"/>
              <a:buChar char="-"/>
            </a:pPr>
            <a:r>
              <a:rPr lang="en-US"/>
              <a:t>Simplified COA</a:t>
            </a:r>
            <a:endParaRPr/>
          </a:p>
          <a:p>
            <a:pPr indent="-109538" lvl="0" marL="287338" rtl="0" algn="l">
              <a:lnSpc>
                <a:spcPct val="100000"/>
              </a:lnSpc>
              <a:spcBef>
                <a:spcPts val="0"/>
              </a:spcBef>
              <a:spcAft>
                <a:spcPts val="0"/>
              </a:spcAft>
              <a:buSzPts val="2800"/>
              <a:buNone/>
            </a:pPr>
            <a:r>
              <a:t/>
            </a:r>
            <a:endParaRPr/>
          </a:p>
        </p:txBody>
      </p:sp>
      <p:sp>
        <p:nvSpPr>
          <p:cNvPr id="476" name="Google Shape;476;p4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477" name="Google Shape;477;p48"/>
          <p:cNvSpPr txBox="1"/>
          <p:nvPr>
            <p:ph type="title"/>
          </p:nvPr>
        </p:nvSpPr>
        <p:spPr>
          <a:xfrm>
            <a:off x="419100" y="680944"/>
            <a:ext cx="11353800" cy="457200"/>
          </a:xfrm>
          <a:prstGeom prst="rect">
            <a:avLst/>
          </a:prstGeom>
          <a:noFill/>
          <a:ln>
            <a:noFill/>
          </a:ln>
        </p:spPr>
        <p:txBody>
          <a:bodyPr anchorCtr="0" anchor="ctr" bIns="46800" lIns="90000" spcFirstLastPara="1" rIns="90000" wrap="square" tIns="46800">
            <a:spAutoFit/>
          </a:bodyPr>
          <a:lstStyle/>
          <a:p>
            <a:pPr indent="0" lvl="0" marL="0" rtl="0" algn="l">
              <a:lnSpc>
                <a:spcPct val="90000"/>
              </a:lnSpc>
              <a:spcBef>
                <a:spcPts val="0"/>
              </a:spcBef>
              <a:spcAft>
                <a:spcPts val="0"/>
              </a:spcAft>
              <a:buClr>
                <a:srgbClr val="4E4E4E"/>
              </a:buClr>
              <a:buSzPts val="3200"/>
              <a:buFont typeface="Century Gothic"/>
              <a:buNone/>
            </a:pPr>
            <a:r>
              <a:rPr lang="en-US"/>
              <a:t>Supplementary Analysis Fields (SAF)</a:t>
            </a:r>
            <a:endParaRPr/>
          </a:p>
        </p:txBody>
      </p:sp>
      <p:sp>
        <p:nvSpPr>
          <p:cNvPr id="478" name="Google Shape;478;p48"/>
          <p:cNvSpPr txBox="1"/>
          <p:nvPr>
            <p:ph idx="4294967295" type="sldNum"/>
          </p:nvPr>
        </p:nvSpPr>
        <p:spPr>
          <a:xfrm>
            <a:off x="9906000" y="65062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4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200"/>
              <a:buChar char="•"/>
            </a:pPr>
            <a:r>
              <a:rPr lang="en-US" sz="2400">
                <a:solidFill>
                  <a:schemeClr val="dk2"/>
                </a:solidFill>
              </a:rPr>
              <a:t>Step 1</a:t>
            </a:r>
            <a:r>
              <a:rPr lang="en-US" sz="2400"/>
              <a:t>: Create SAF concept and codes</a:t>
            </a:r>
            <a:endParaRPr/>
          </a:p>
          <a:p>
            <a:pPr indent="-342900" lvl="0" marL="342900" rtl="0" algn="l">
              <a:lnSpc>
                <a:spcPct val="100000"/>
              </a:lnSpc>
              <a:spcBef>
                <a:spcPts val="900"/>
              </a:spcBef>
              <a:spcAft>
                <a:spcPts val="0"/>
              </a:spcAft>
              <a:buSzPts val="2200"/>
              <a:buChar char="•"/>
            </a:pPr>
            <a:r>
              <a:rPr lang="en-US" sz="2400">
                <a:solidFill>
                  <a:schemeClr val="dk2"/>
                </a:solidFill>
              </a:rPr>
              <a:t>Step 2</a:t>
            </a:r>
            <a:r>
              <a:rPr lang="en-US" sz="2400"/>
              <a:t>: Create SAF structure and add concepts and codes to it</a:t>
            </a:r>
            <a:endParaRPr/>
          </a:p>
          <a:p>
            <a:pPr indent="-342900" lvl="0" marL="342900" rtl="0" algn="l">
              <a:lnSpc>
                <a:spcPct val="100000"/>
              </a:lnSpc>
              <a:spcBef>
                <a:spcPts val="900"/>
              </a:spcBef>
              <a:spcAft>
                <a:spcPts val="0"/>
              </a:spcAft>
              <a:buSzPts val="2200"/>
              <a:buChar char="•"/>
            </a:pPr>
            <a:r>
              <a:rPr lang="en-US" sz="2400">
                <a:solidFill>
                  <a:schemeClr val="dk2"/>
                </a:solidFill>
              </a:rPr>
              <a:t>Step 3</a:t>
            </a:r>
            <a:r>
              <a:rPr lang="en-US" sz="2400"/>
              <a:t>: Link structure to GL account, cost center, or project</a:t>
            </a:r>
            <a:endParaRPr/>
          </a:p>
          <a:p>
            <a:pPr indent="-109538" lvl="0" marL="287338" rtl="0" algn="l">
              <a:lnSpc>
                <a:spcPct val="100000"/>
              </a:lnSpc>
              <a:spcBef>
                <a:spcPts val="0"/>
              </a:spcBef>
              <a:spcAft>
                <a:spcPts val="0"/>
              </a:spcAft>
              <a:buSzPts val="2800"/>
              <a:buNone/>
            </a:pPr>
            <a:r>
              <a:t/>
            </a:r>
            <a:endParaRPr/>
          </a:p>
        </p:txBody>
      </p:sp>
      <p:sp>
        <p:nvSpPr>
          <p:cNvPr id="484" name="Google Shape;484;p4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485" name="Google Shape;485;p49"/>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SAF Setup</a:t>
            </a:r>
            <a:endParaRPr/>
          </a:p>
        </p:txBody>
      </p:sp>
      <p:pic>
        <p:nvPicPr>
          <p:cNvPr id="486" name="Google Shape;486;p49"/>
          <p:cNvPicPr preferRelativeResize="0"/>
          <p:nvPr/>
        </p:nvPicPr>
        <p:blipFill rotWithShape="1">
          <a:blip r:embed="rId3">
            <a:alphaModFix/>
          </a:blip>
          <a:srcRect b="0" l="0" r="0" t="0"/>
          <a:stretch/>
        </p:blipFill>
        <p:spPr>
          <a:xfrm>
            <a:off x="609591" y="3043528"/>
            <a:ext cx="6504508" cy="2426600"/>
          </a:xfrm>
          <a:prstGeom prst="rect">
            <a:avLst/>
          </a:prstGeom>
          <a:noFill/>
          <a:ln cap="flat" cmpd="sng" w="9525">
            <a:solidFill>
              <a:srgbClr val="1B314F"/>
            </a:solidFill>
            <a:prstDash val="solid"/>
            <a:round/>
            <a:headEnd len="sm" w="sm" type="none"/>
            <a:tailEnd len="sm" w="sm" type="none"/>
          </a:ln>
        </p:spPr>
      </p:pic>
      <p:pic>
        <p:nvPicPr>
          <p:cNvPr id="487" name="Google Shape;487;p49"/>
          <p:cNvPicPr preferRelativeResize="0"/>
          <p:nvPr/>
        </p:nvPicPr>
        <p:blipFill rotWithShape="1">
          <a:blip r:embed="rId4">
            <a:alphaModFix/>
          </a:blip>
          <a:srcRect b="0" l="0" r="0" t="0"/>
          <a:stretch/>
        </p:blipFill>
        <p:spPr>
          <a:xfrm>
            <a:off x="4395800" y="3747706"/>
            <a:ext cx="7186597" cy="2568419"/>
          </a:xfrm>
          <a:prstGeom prst="rect">
            <a:avLst/>
          </a:prstGeom>
          <a:noFill/>
          <a:ln cap="flat" cmpd="sng" w="9525">
            <a:solidFill>
              <a:srgbClr val="1B314F"/>
            </a:solidFill>
            <a:prstDash val="solid"/>
            <a:round/>
            <a:headEnd len="sm" w="sm" type="none"/>
            <a:tailEnd len="sm" w="sm" type="none"/>
          </a:ln>
        </p:spPr>
      </p:pic>
      <p:sp>
        <p:nvSpPr>
          <p:cNvPr id="488" name="Google Shape;488;p49"/>
          <p:cNvSpPr txBox="1"/>
          <p:nvPr>
            <p:ph idx="4294967295" type="sldNum"/>
          </p:nvPr>
        </p:nvSpPr>
        <p:spPr>
          <a:xfrm>
            <a:off x="9912350" y="64998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95" name="Google Shape;495;p5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496" name="Google Shape;496;p5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SAF Example</a:t>
            </a:r>
            <a:endParaRPr/>
          </a:p>
        </p:txBody>
      </p:sp>
      <p:pic>
        <p:nvPicPr>
          <p:cNvPr id="497" name="Google Shape;497;p50"/>
          <p:cNvPicPr preferRelativeResize="0"/>
          <p:nvPr/>
        </p:nvPicPr>
        <p:blipFill rotWithShape="1">
          <a:blip r:embed="rId3">
            <a:alphaModFix/>
          </a:blip>
          <a:srcRect b="0" l="0" r="0" t="0"/>
          <a:stretch/>
        </p:blipFill>
        <p:spPr>
          <a:xfrm>
            <a:off x="311150" y="1470899"/>
            <a:ext cx="10972800" cy="3789047"/>
          </a:xfrm>
          <a:prstGeom prst="rect">
            <a:avLst/>
          </a:prstGeom>
          <a:noFill/>
          <a:ln cap="flat" cmpd="sng" w="9525">
            <a:solidFill>
              <a:srgbClr val="1B314F"/>
            </a:solidFill>
            <a:prstDash val="solid"/>
            <a:round/>
            <a:headEnd len="sm" w="sm" type="none"/>
            <a:tailEnd len="sm" w="sm" type="none"/>
          </a:ln>
        </p:spPr>
      </p:pic>
      <p:sp>
        <p:nvSpPr>
          <p:cNvPr id="498" name="Google Shape;498;p50"/>
          <p:cNvSpPr txBox="1"/>
          <p:nvPr/>
        </p:nvSpPr>
        <p:spPr>
          <a:xfrm>
            <a:off x="481631" y="4941777"/>
            <a:ext cx="3118819" cy="1217723"/>
          </a:xfrm>
          <a:prstGeom prst="rect">
            <a:avLst/>
          </a:prstGeom>
          <a:solidFill>
            <a:srgbClr val="FFFFE5"/>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600" u="none" cap="none" strike="noStrike">
                <a:solidFill>
                  <a:srgbClr val="4F4F4F"/>
                </a:solidFill>
                <a:latin typeface="Century Gothic"/>
                <a:ea typeface="Century Gothic"/>
                <a:cs typeface="Century Gothic"/>
                <a:sym typeface="Century Gothic"/>
              </a:rPr>
              <a:t>The site, product line, item type, and work order number that are the origin of the variance</a:t>
            </a:r>
            <a:endParaRPr b="0" i="0" sz="1600" u="none" cap="none" strike="noStrike">
              <a:solidFill>
                <a:schemeClr val="dk1"/>
              </a:solidFill>
              <a:latin typeface="Century Gothic"/>
              <a:ea typeface="Century Gothic"/>
              <a:cs typeface="Century Gothic"/>
              <a:sym typeface="Century Gothic"/>
            </a:endParaRPr>
          </a:p>
        </p:txBody>
      </p:sp>
      <p:cxnSp>
        <p:nvCxnSpPr>
          <p:cNvPr id="499" name="Google Shape;499;p50"/>
          <p:cNvCxnSpPr>
            <a:stCxn id="498" idx="0"/>
          </p:cNvCxnSpPr>
          <p:nvPr/>
        </p:nvCxnSpPr>
        <p:spPr>
          <a:xfrm flipH="1" rot="10800000">
            <a:off x="2041041" y="4248177"/>
            <a:ext cx="727500" cy="693600"/>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5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06" name="Google Shape;506;p5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GL calendar</a:t>
            </a:r>
            <a:endParaRPr/>
          </a:p>
          <a:p>
            <a:pPr indent="-285750" lvl="1" marL="742950" rtl="0" algn="l">
              <a:lnSpc>
                <a:spcPct val="100000"/>
              </a:lnSpc>
              <a:spcBef>
                <a:spcPts val="480"/>
              </a:spcBef>
              <a:spcAft>
                <a:spcPts val="0"/>
              </a:spcAft>
              <a:buSzPts val="2400"/>
              <a:buChar char="-"/>
            </a:pPr>
            <a:r>
              <a:rPr lang="en-US"/>
              <a:t>Domain level, copied to entities</a:t>
            </a:r>
            <a:endParaRPr/>
          </a:p>
          <a:p>
            <a:pPr indent="-285750" lvl="1" marL="742950" rtl="0" algn="l">
              <a:lnSpc>
                <a:spcPct val="100000"/>
              </a:lnSpc>
              <a:spcBef>
                <a:spcPts val="480"/>
              </a:spcBef>
              <a:spcAft>
                <a:spcPts val="0"/>
              </a:spcAft>
              <a:buSzPts val="2400"/>
              <a:buChar char="-"/>
            </a:pPr>
            <a:r>
              <a:rPr lang="en-US"/>
              <a:t>Copy from previous year</a:t>
            </a:r>
            <a:endParaRPr/>
          </a:p>
          <a:p>
            <a:pPr indent="-342900" lvl="0" marL="342900" rtl="0" algn="l">
              <a:lnSpc>
                <a:spcPct val="100000"/>
              </a:lnSpc>
              <a:spcBef>
                <a:spcPts val="1200"/>
              </a:spcBef>
              <a:spcAft>
                <a:spcPts val="0"/>
              </a:spcAft>
              <a:buSzPts val="2800"/>
              <a:buChar char="•"/>
            </a:pPr>
            <a:r>
              <a:rPr lang="en-US"/>
              <a:t>Tax calendar</a:t>
            </a:r>
            <a:endParaRPr/>
          </a:p>
          <a:p>
            <a:pPr indent="-285750" lvl="1" marL="742950" rtl="0" algn="l">
              <a:lnSpc>
                <a:spcPct val="100000"/>
              </a:lnSpc>
              <a:spcBef>
                <a:spcPts val="480"/>
              </a:spcBef>
              <a:spcAft>
                <a:spcPts val="0"/>
              </a:spcAft>
              <a:buSzPts val="2400"/>
              <a:buChar char="-"/>
            </a:pPr>
            <a:r>
              <a:rPr lang="en-US"/>
              <a:t>Entity based</a:t>
            </a:r>
            <a:endParaRPr/>
          </a:p>
          <a:p>
            <a:pPr indent="-342900" lvl="0" marL="342900" rtl="0" algn="l">
              <a:lnSpc>
                <a:spcPct val="100000"/>
              </a:lnSpc>
              <a:spcBef>
                <a:spcPts val="1200"/>
              </a:spcBef>
              <a:spcAft>
                <a:spcPts val="0"/>
              </a:spcAft>
              <a:buSzPts val="2800"/>
              <a:buChar char="•"/>
            </a:pPr>
            <a:r>
              <a:rPr lang="en-US"/>
              <a:t>Separate reporting </a:t>
            </a:r>
            <a:br>
              <a:rPr lang="en-US"/>
            </a:br>
            <a:r>
              <a:rPr lang="en-US"/>
              <a:t>and budget periods</a:t>
            </a:r>
            <a:endParaRPr/>
          </a:p>
          <a:p>
            <a:pPr indent="-109538" lvl="0" marL="287338" rtl="0" algn="l">
              <a:lnSpc>
                <a:spcPct val="100000"/>
              </a:lnSpc>
              <a:spcBef>
                <a:spcPts val="0"/>
              </a:spcBef>
              <a:spcAft>
                <a:spcPts val="0"/>
              </a:spcAft>
              <a:buSzPts val="2800"/>
              <a:buNone/>
            </a:pPr>
            <a:r>
              <a:t/>
            </a:r>
            <a:endParaRPr/>
          </a:p>
        </p:txBody>
      </p:sp>
      <p:sp>
        <p:nvSpPr>
          <p:cNvPr id="507" name="Google Shape;507;p5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508" name="Google Shape;508;p5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GL Calendar and GL Periods Setup</a:t>
            </a:r>
            <a:endParaRPr/>
          </a:p>
        </p:txBody>
      </p:sp>
      <p:pic>
        <p:nvPicPr>
          <p:cNvPr id="509" name="Google Shape;509;p51"/>
          <p:cNvPicPr preferRelativeResize="0"/>
          <p:nvPr/>
        </p:nvPicPr>
        <p:blipFill rotWithShape="1">
          <a:blip r:embed="rId3">
            <a:alphaModFix/>
          </a:blip>
          <a:srcRect b="5104" l="0" r="20936" t="0"/>
          <a:stretch/>
        </p:blipFill>
        <p:spPr>
          <a:xfrm>
            <a:off x="4356100" y="3160047"/>
            <a:ext cx="7413715" cy="3069303"/>
          </a:xfrm>
          <a:prstGeom prst="rect">
            <a:avLst/>
          </a:prstGeom>
          <a:noFill/>
          <a:ln cap="flat" cmpd="sng" w="9525">
            <a:solidFill>
              <a:srgbClr val="1B314F"/>
            </a:solidFill>
            <a:prstDash val="solid"/>
            <a:round/>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txBox="1"/>
          <p:nvPr>
            <p:ph idx="1" type="body"/>
          </p:nvPr>
        </p:nvSpPr>
        <p:spPr>
          <a:xfrm>
            <a:off x="419100" y="1562100"/>
            <a:ext cx="5577900" cy="4806300"/>
          </a:xfrm>
          <a:prstGeom prst="rect">
            <a:avLst/>
          </a:prstGeom>
          <a:noFill/>
          <a:ln>
            <a:noFill/>
          </a:ln>
        </p:spPr>
        <p:txBody>
          <a:bodyPr anchorCtr="0" anchor="t" bIns="0" lIns="0" spcFirstLastPara="1" rIns="0" wrap="square" tIns="0">
            <a:noAutofit/>
          </a:bodyPr>
          <a:lstStyle/>
          <a:p>
            <a:pPr indent="-342900" lvl="0" marL="342900" rtl="0" algn="l">
              <a:lnSpc>
                <a:spcPct val="90000"/>
              </a:lnSpc>
              <a:spcBef>
                <a:spcPts val="0"/>
              </a:spcBef>
              <a:spcAft>
                <a:spcPts val="0"/>
              </a:spcAft>
              <a:buSzPts val="2400"/>
              <a:buChar char="•"/>
            </a:pPr>
            <a:r>
              <a:rPr lang="en-US" sz="2000"/>
              <a:t>GL setup flow</a:t>
            </a:r>
            <a:endParaRPr sz="2400"/>
          </a:p>
          <a:p>
            <a:pPr indent="-342900" lvl="0" marL="342900" rtl="0" algn="l">
              <a:lnSpc>
                <a:spcPct val="90000"/>
              </a:lnSpc>
              <a:spcBef>
                <a:spcPts val="1200"/>
              </a:spcBef>
              <a:spcAft>
                <a:spcPts val="0"/>
              </a:spcAft>
              <a:buSzPts val="2400"/>
              <a:buChar char="•"/>
            </a:pPr>
            <a:r>
              <a:rPr lang="en-US" sz="2000"/>
              <a:t>Prerequisites</a:t>
            </a:r>
            <a:endParaRPr sz="2400"/>
          </a:p>
          <a:p>
            <a:pPr indent="-285750" lvl="1" marL="742950" rtl="0" algn="l">
              <a:lnSpc>
                <a:spcPct val="90000"/>
              </a:lnSpc>
              <a:spcBef>
                <a:spcPts val="400"/>
              </a:spcBef>
              <a:spcAft>
                <a:spcPts val="0"/>
              </a:spcAft>
              <a:buSzPts val="2000"/>
              <a:buChar char="-"/>
            </a:pPr>
            <a:r>
              <a:rPr lang="en-US" sz="1800"/>
              <a:t>Accounting Layers</a:t>
            </a:r>
            <a:endParaRPr sz="2000"/>
          </a:p>
          <a:p>
            <a:pPr indent="-285750" lvl="1" marL="742950" rtl="0" algn="l">
              <a:lnSpc>
                <a:spcPct val="90000"/>
              </a:lnSpc>
              <a:spcBef>
                <a:spcPts val="400"/>
              </a:spcBef>
              <a:spcAft>
                <a:spcPts val="0"/>
              </a:spcAft>
              <a:buSzPts val="2000"/>
              <a:buChar char="-"/>
            </a:pPr>
            <a:r>
              <a:rPr lang="en-US" sz="1800"/>
              <a:t>Daybooks</a:t>
            </a:r>
            <a:endParaRPr sz="2000"/>
          </a:p>
          <a:p>
            <a:pPr indent="-342900" lvl="0" marL="342900" rtl="0" algn="l">
              <a:lnSpc>
                <a:spcPct val="90000"/>
              </a:lnSpc>
              <a:spcBef>
                <a:spcPts val="1200"/>
              </a:spcBef>
              <a:spcAft>
                <a:spcPts val="0"/>
              </a:spcAft>
              <a:buSzPts val="2400"/>
              <a:buChar char="•"/>
            </a:pPr>
            <a:r>
              <a:rPr lang="en-US" sz="2000"/>
              <a:t>GL accounts</a:t>
            </a:r>
            <a:endParaRPr sz="2400"/>
          </a:p>
          <a:p>
            <a:pPr indent="-342900" lvl="0" marL="342900" rtl="0" algn="l">
              <a:lnSpc>
                <a:spcPct val="90000"/>
              </a:lnSpc>
              <a:spcBef>
                <a:spcPts val="1200"/>
              </a:spcBef>
              <a:spcAft>
                <a:spcPts val="0"/>
              </a:spcAft>
              <a:buSzPts val="2400"/>
              <a:buChar char="•"/>
            </a:pPr>
            <a:r>
              <a:rPr lang="en-US" sz="2000"/>
              <a:t>COA mask</a:t>
            </a:r>
            <a:endParaRPr sz="2400"/>
          </a:p>
          <a:p>
            <a:pPr indent="-342900" lvl="0" marL="342900" rtl="0" algn="l">
              <a:lnSpc>
                <a:spcPct val="90000"/>
              </a:lnSpc>
              <a:spcBef>
                <a:spcPts val="1200"/>
              </a:spcBef>
              <a:spcAft>
                <a:spcPts val="0"/>
              </a:spcAft>
              <a:buSzPts val="2400"/>
              <a:buChar char="•"/>
            </a:pPr>
            <a:r>
              <a:rPr lang="en-US" sz="2000"/>
              <a:t>Sub-accounts</a:t>
            </a:r>
            <a:endParaRPr sz="2400"/>
          </a:p>
          <a:p>
            <a:pPr indent="-342900" lvl="0" marL="342900" rtl="0" algn="l">
              <a:lnSpc>
                <a:spcPct val="90000"/>
              </a:lnSpc>
              <a:spcBef>
                <a:spcPts val="1200"/>
              </a:spcBef>
              <a:spcAft>
                <a:spcPts val="0"/>
              </a:spcAft>
              <a:buSzPts val="2400"/>
              <a:buChar char="•"/>
            </a:pPr>
            <a:r>
              <a:rPr lang="en-US" sz="2000"/>
              <a:t>Cost centers</a:t>
            </a:r>
            <a:endParaRPr sz="2400"/>
          </a:p>
          <a:p>
            <a:pPr indent="-342900" lvl="0" marL="342900" rtl="0" algn="l">
              <a:lnSpc>
                <a:spcPct val="90000"/>
              </a:lnSpc>
              <a:spcBef>
                <a:spcPts val="1200"/>
              </a:spcBef>
              <a:spcAft>
                <a:spcPts val="0"/>
              </a:spcAft>
              <a:buSzPts val="2400"/>
              <a:buChar char="•"/>
            </a:pPr>
            <a:r>
              <a:rPr lang="en-US" sz="2000"/>
              <a:t>Projects</a:t>
            </a:r>
            <a:endParaRPr sz="2400"/>
          </a:p>
        </p:txBody>
      </p:sp>
      <p:sp>
        <p:nvSpPr>
          <p:cNvPr id="265" name="Google Shape;265;p34"/>
          <p:cNvSpPr txBox="1"/>
          <p:nvPr>
            <p:ph type="title"/>
          </p:nvPr>
        </p:nvSpPr>
        <p:spPr>
          <a:xfrm>
            <a:off x="419100" y="680944"/>
            <a:ext cx="113310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Overview</a:t>
            </a:r>
            <a:endParaRPr/>
          </a:p>
        </p:txBody>
      </p:sp>
      <p:sp>
        <p:nvSpPr>
          <p:cNvPr id="266" name="Google Shape;266;p34"/>
          <p:cNvSpPr txBox="1"/>
          <p:nvPr>
            <p:ph idx="2" type="body"/>
          </p:nvPr>
        </p:nvSpPr>
        <p:spPr>
          <a:xfrm>
            <a:off x="5022625" y="1336075"/>
            <a:ext cx="5577900" cy="1951800"/>
          </a:xfrm>
          <a:prstGeom prst="rect">
            <a:avLst/>
          </a:prstGeom>
          <a:noFill/>
          <a:ln>
            <a:noFill/>
          </a:ln>
        </p:spPr>
        <p:txBody>
          <a:bodyPr anchorCtr="0" anchor="b" bIns="0" lIns="0" spcFirstLastPara="1" rIns="0" wrap="square" tIns="0">
            <a:noAutofit/>
          </a:bodyPr>
          <a:lstStyle/>
          <a:p>
            <a:pPr indent="-342900" lvl="0" marL="342900" rtl="0" algn="l">
              <a:lnSpc>
                <a:spcPct val="90000"/>
              </a:lnSpc>
              <a:spcBef>
                <a:spcPts val="1200"/>
              </a:spcBef>
              <a:spcAft>
                <a:spcPts val="0"/>
              </a:spcAft>
              <a:buSzPts val="2400"/>
              <a:buChar char="•"/>
            </a:pPr>
            <a:r>
              <a:rPr lang="en-US" sz="2000"/>
              <a:t>Supplementary Analysis Fields (SAFs)</a:t>
            </a:r>
            <a:endParaRPr sz="2400"/>
          </a:p>
          <a:p>
            <a:pPr indent="-342900" lvl="0" marL="342900" rtl="0" algn="l">
              <a:lnSpc>
                <a:spcPct val="90000"/>
              </a:lnSpc>
              <a:spcBef>
                <a:spcPts val="1200"/>
              </a:spcBef>
              <a:spcAft>
                <a:spcPts val="0"/>
              </a:spcAft>
              <a:buSzPts val="2400"/>
              <a:buChar char="•"/>
            </a:pPr>
            <a:r>
              <a:rPr lang="en-US" sz="2000"/>
              <a:t>GL periods</a:t>
            </a:r>
            <a:endParaRPr sz="2400"/>
          </a:p>
          <a:p>
            <a:pPr indent="-342900" lvl="0" marL="342900" rtl="0" algn="l">
              <a:lnSpc>
                <a:spcPct val="90000"/>
              </a:lnSpc>
              <a:spcBef>
                <a:spcPts val="1200"/>
              </a:spcBef>
              <a:spcAft>
                <a:spcPts val="0"/>
              </a:spcAft>
              <a:buSzPts val="2400"/>
              <a:buChar char="•"/>
            </a:pPr>
            <a:r>
              <a:rPr lang="en-US" sz="2000"/>
              <a:t>Operational accounting defaults</a:t>
            </a:r>
            <a:endParaRPr sz="2400"/>
          </a:p>
          <a:p>
            <a:pPr indent="0" lvl="0" marL="0" rtl="0" algn="l">
              <a:lnSpc>
                <a:spcPct val="100000"/>
              </a:lnSpc>
              <a:spcBef>
                <a:spcPts val="0"/>
              </a:spcBef>
              <a:spcAft>
                <a:spcPts val="0"/>
              </a:spcAft>
              <a:buSzPts val="1800"/>
              <a:buFont typeface="Century Gothic"/>
              <a:buNone/>
            </a:pPr>
            <a:r>
              <a:t/>
            </a:r>
            <a:endParaRPr/>
          </a:p>
        </p:txBody>
      </p:sp>
      <p:sp>
        <p:nvSpPr>
          <p:cNvPr id="267" name="Google Shape;267;p34"/>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268" name="Google Shape;268;p34"/>
          <p:cNvSpPr txBox="1"/>
          <p:nvPr>
            <p:ph idx="3" type="body"/>
          </p:nvPr>
        </p:nvSpPr>
        <p:spPr>
          <a:xfrm>
            <a:off x="419100" y="203200"/>
            <a:ext cx="11331000" cy="3657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US"/>
              <a:t>General Ledger Setup</a:t>
            </a:r>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516" name="Google Shape;516;p52"/>
          <p:cNvSpPr txBox="1"/>
          <p:nvPr>
            <p:ph idx="1" type="body"/>
          </p:nvPr>
        </p:nvSpPr>
        <p:spPr>
          <a:xfrm>
            <a:off x="419100" y="1562100"/>
            <a:ext cx="5577900" cy="4806300"/>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400"/>
              <a:buChar char="•"/>
            </a:pPr>
            <a:r>
              <a:rPr lang="en-US" sz="1800"/>
              <a:t>Screens</a:t>
            </a:r>
            <a:r>
              <a:rPr lang="en-US" sz="1800"/>
              <a:t> that affect GL transactions:</a:t>
            </a:r>
            <a:endParaRPr sz="2000"/>
          </a:p>
          <a:p>
            <a:pPr indent="-285750" lvl="1" marL="742950" rtl="0" algn="l">
              <a:lnSpc>
                <a:spcPct val="100000"/>
              </a:lnSpc>
              <a:spcBef>
                <a:spcPts val="900"/>
              </a:spcBef>
              <a:spcAft>
                <a:spcPts val="0"/>
              </a:spcAft>
              <a:buSzPts val="2000"/>
              <a:buChar char="-"/>
            </a:pPr>
            <a:r>
              <a:rPr lang="en-US" sz="1600"/>
              <a:t>Logistics Control</a:t>
            </a:r>
            <a:endParaRPr sz="1800"/>
          </a:p>
          <a:p>
            <a:pPr indent="-285750" lvl="1" marL="742950" rtl="0" algn="l">
              <a:lnSpc>
                <a:spcPct val="100000"/>
              </a:lnSpc>
              <a:spcBef>
                <a:spcPts val="900"/>
              </a:spcBef>
              <a:spcAft>
                <a:spcPts val="0"/>
              </a:spcAft>
              <a:buSzPts val="2000"/>
              <a:buChar char="-"/>
            </a:pPr>
            <a:r>
              <a:rPr lang="en-US" sz="1600"/>
              <a:t>Inventory Control</a:t>
            </a:r>
            <a:endParaRPr sz="1800"/>
          </a:p>
          <a:p>
            <a:pPr indent="-285750" lvl="1" marL="742950" rtl="0" algn="l">
              <a:lnSpc>
                <a:spcPct val="100000"/>
              </a:lnSpc>
              <a:spcBef>
                <a:spcPts val="900"/>
              </a:spcBef>
              <a:spcAft>
                <a:spcPts val="0"/>
              </a:spcAft>
              <a:buSzPts val="2000"/>
              <a:buChar char="-"/>
            </a:pPr>
            <a:r>
              <a:rPr lang="en-US" sz="1600"/>
              <a:t>Purchase Requisition Control</a:t>
            </a:r>
            <a:endParaRPr sz="1800"/>
          </a:p>
          <a:p>
            <a:pPr indent="-285750" lvl="1" marL="742950" rtl="0" algn="l">
              <a:lnSpc>
                <a:spcPct val="100000"/>
              </a:lnSpc>
              <a:spcBef>
                <a:spcPts val="900"/>
              </a:spcBef>
              <a:spcAft>
                <a:spcPts val="0"/>
              </a:spcAft>
              <a:buSzPts val="2000"/>
              <a:buChar char="-"/>
            </a:pPr>
            <a:r>
              <a:rPr lang="en-US" sz="1600"/>
              <a:t>Purchasing Control </a:t>
            </a:r>
            <a:endParaRPr sz="1800"/>
          </a:p>
          <a:p>
            <a:pPr indent="-285750" lvl="1" marL="742950" rtl="0" algn="l">
              <a:lnSpc>
                <a:spcPct val="100000"/>
              </a:lnSpc>
              <a:spcBef>
                <a:spcPts val="900"/>
              </a:spcBef>
              <a:spcAft>
                <a:spcPts val="0"/>
              </a:spcAft>
              <a:buSzPts val="2000"/>
              <a:buChar char="-"/>
            </a:pPr>
            <a:r>
              <a:rPr lang="en-US" sz="1600"/>
              <a:t>Sales Control</a:t>
            </a:r>
            <a:endParaRPr sz="1800"/>
          </a:p>
          <a:p>
            <a:pPr indent="-285750" lvl="1" marL="742950" rtl="0" algn="l">
              <a:lnSpc>
                <a:spcPct val="100000"/>
              </a:lnSpc>
              <a:spcBef>
                <a:spcPts val="900"/>
              </a:spcBef>
              <a:spcAft>
                <a:spcPts val="0"/>
              </a:spcAft>
              <a:buSzPts val="2000"/>
              <a:buChar char="-"/>
            </a:pPr>
            <a:r>
              <a:rPr lang="en-US" sz="1600"/>
              <a:t>Service Control</a:t>
            </a:r>
            <a:endParaRPr sz="1600"/>
          </a:p>
          <a:p>
            <a:pPr indent="-260350" lvl="1" marL="742950" rtl="0" algn="l">
              <a:lnSpc>
                <a:spcPct val="100000"/>
              </a:lnSpc>
              <a:spcBef>
                <a:spcPts val="900"/>
              </a:spcBef>
              <a:spcAft>
                <a:spcPts val="0"/>
              </a:spcAft>
              <a:buSzPts val="1600"/>
              <a:buChar char="-"/>
            </a:pPr>
            <a:r>
              <a:rPr lang="en-US" sz="1600"/>
              <a:t>Base Control</a:t>
            </a:r>
            <a:endParaRPr sz="1600"/>
          </a:p>
          <a:p>
            <a:pPr indent="-109538" lvl="0" marL="287338" rtl="0" algn="l">
              <a:lnSpc>
                <a:spcPct val="100000"/>
              </a:lnSpc>
              <a:spcBef>
                <a:spcPts val="0"/>
              </a:spcBef>
              <a:spcAft>
                <a:spcPts val="0"/>
              </a:spcAft>
              <a:buSzPts val="2800"/>
              <a:buNone/>
            </a:pPr>
            <a:r>
              <a:t/>
            </a:r>
            <a:endParaRPr/>
          </a:p>
        </p:txBody>
      </p:sp>
      <p:sp>
        <p:nvSpPr>
          <p:cNvPr id="517" name="Google Shape;517;p52"/>
          <p:cNvSpPr txBox="1"/>
          <p:nvPr>
            <p:ph type="title"/>
          </p:nvPr>
        </p:nvSpPr>
        <p:spPr>
          <a:xfrm>
            <a:off x="419100" y="680944"/>
            <a:ext cx="113310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Operational Accounting Defaults</a:t>
            </a:r>
            <a:endParaRPr/>
          </a:p>
        </p:txBody>
      </p:sp>
      <p:sp>
        <p:nvSpPr>
          <p:cNvPr id="518" name="Google Shape;518;p52"/>
          <p:cNvSpPr txBox="1"/>
          <p:nvPr>
            <p:ph idx="3" type="body"/>
          </p:nvPr>
        </p:nvSpPr>
        <p:spPr>
          <a:xfrm>
            <a:off x="419100" y="203200"/>
            <a:ext cx="11331000" cy="3657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US"/>
              <a:t>General Ledger Setup</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5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524" name="Google Shape;524;p5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525" name="Google Shape;525;p5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and" id="526" name="Google Shape;526;p53"/>
          <p:cNvPicPr preferRelativeResize="0"/>
          <p:nvPr/>
        </p:nvPicPr>
        <p:blipFill rotWithShape="1">
          <a:blip r:embed="rId3">
            <a:alphaModFix/>
          </a:blip>
          <a:srcRect b="0" l="0" r="0" t="0"/>
          <a:stretch/>
        </p:blipFill>
        <p:spPr>
          <a:xfrm>
            <a:off x="609611" y="1562091"/>
            <a:ext cx="9606000" cy="3624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5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General Ledger Setup Flow</a:t>
            </a:r>
            <a:endParaRPr/>
          </a:p>
        </p:txBody>
      </p:sp>
      <p:sp>
        <p:nvSpPr>
          <p:cNvPr id="275" name="Google Shape;275;p3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276" name="Google Shape;276;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SystemDataSetup.jpg" id="277" name="Google Shape;277;p35"/>
          <p:cNvPicPr preferRelativeResize="0"/>
          <p:nvPr/>
        </p:nvPicPr>
        <p:blipFill rotWithShape="1">
          <a:blip r:embed="rId3">
            <a:alphaModFix/>
          </a:blip>
          <a:srcRect b="0" l="0" r="0" t="0"/>
          <a:stretch/>
        </p:blipFill>
        <p:spPr>
          <a:xfrm>
            <a:off x="275329" y="1181099"/>
            <a:ext cx="5963545" cy="5019675"/>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GL Account Structure</a:t>
            </a:r>
            <a:endParaRPr/>
          </a:p>
        </p:txBody>
      </p:sp>
      <p:sp>
        <p:nvSpPr>
          <p:cNvPr id="284" name="Google Shape;284;p3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285" name="Google Shape;285;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286" name="Google Shape;286;p36"/>
          <p:cNvGrpSpPr/>
          <p:nvPr/>
        </p:nvGrpSpPr>
        <p:grpSpPr>
          <a:xfrm>
            <a:off x="210898" y="1757363"/>
            <a:ext cx="11732719" cy="3772932"/>
            <a:chOff x="177223" y="2176463"/>
            <a:chExt cx="8799539" cy="3772932"/>
          </a:xfrm>
        </p:grpSpPr>
        <p:sp>
          <p:nvSpPr>
            <p:cNvPr id="287" name="Google Shape;287;p36"/>
            <p:cNvSpPr txBox="1"/>
            <p:nvPr/>
          </p:nvSpPr>
          <p:spPr>
            <a:xfrm>
              <a:off x="581025" y="3000375"/>
              <a:ext cx="1522413" cy="369332"/>
            </a:xfrm>
            <a:prstGeom prst="rect">
              <a:avLst/>
            </a:prstGeom>
            <a:solidFill>
              <a:schemeClr val="dk2"/>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Account</a:t>
              </a:r>
              <a:endParaRPr b="0" i="0" sz="1800" u="none" cap="none" strike="noStrike">
                <a:solidFill>
                  <a:schemeClr val="dk1"/>
                </a:solidFill>
                <a:latin typeface="Century Gothic"/>
                <a:ea typeface="Century Gothic"/>
                <a:cs typeface="Century Gothic"/>
                <a:sym typeface="Century Gothic"/>
              </a:endParaRPr>
            </a:p>
          </p:txBody>
        </p:sp>
        <p:sp>
          <p:nvSpPr>
            <p:cNvPr id="288" name="Google Shape;288;p36"/>
            <p:cNvSpPr txBox="1"/>
            <p:nvPr/>
          </p:nvSpPr>
          <p:spPr>
            <a:xfrm>
              <a:off x="2173056" y="3000375"/>
              <a:ext cx="1164101" cy="369332"/>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Sub-Account</a:t>
              </a:r>
              <a:endParaRPr b="0" i="0" sz="1800" u="none" cap="none" strike="noStrike">
                <a:solidFill>
                  <a:schemeClr val="dk1"/>
                </a:solidFill>
                <a:latin typeface="Century Gothic"/>
                <a:ea typeface="Century Gothic"/>
                <a:cs typeface="Century Gothic"/>
                <a:sym typeface="Century Gothic"/>
              </a:endParaRPr>
            </a:p>
          </p:txBody>
        </p:sp>
        <p:sp>
          <p:nvSpPr>
            <p:cNvPr id="289" name="Google Shape;289;p36"/>
            <p:cNvSpPr txBox="1"/>
            <p:nvPr/>
          </p:nvSpPr>
          <p:spPr>
            <a:xfrm>
              <a:off x="3379150" y="3000375"/>
              <a:ext cx="1083951" cy="369332"/>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Cost Center</a:t>
              </a:r>
              <a:endParaRPr b="0" i="0" sz="1800" u="none" cap="none" strike="noStrike">
                <a:solidFill>
                  <a:schemeClr val="dk1"/>
                </a:solidFill>
                <a:latin typeface="Century Gothic"/>
                <a:ea typeface="Century Gothic"/>
                <a:cs typeface="Century Gothic"/>
                <a:sym typeface="Century Gothic"/>
              </a:endParaRPr>
            </a:p>
          </p:txBody>
        </p:sp>
        <p:sp>
          <p:nvSpPr>
            <p:cNvPr id="290" name="Google Shape;290;p36"/>
            <p:cNvSpPr txBox="1"/>
            <p:nvPr/>
          </p:nvSpPr>
          <p:spPr>
            <a:xfrm>
              <a:off x="4554091" y="3000375"/>
              <a:ext cx="880369" cy="369332"/>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  Project  </a:t>
              </a:r>
              <a:endParaRPr b="0" i="0" sz="1800" u="none" cap="none" strike="noStrike">
                <a:solidFill>
                  <a:schemeClr val="dk1"/>
                </a:solidFill>
                <a:latin typeface="Century Gothic"/>
                <a:ea typeface="Century Gothic"/>
                <a:cs typeface="Century Gothic"/>
                <a:sym typeface="Century Gothic"/>
              </a:endParaRPr>
            </a:p>
          </p:txBody>
        </p:sp>
        <p:sp>
          <p:nvSpPr>
            <p:cNvPr id="291" name="Google Shape;291;p36"/>
            <p:cNvSpPr txBox="1"/>
            <p:nvPr/>
          </p:nvSpPr>
          <p:spPr>
            <a:xfrm>
              <a:off x="177223" y="2176463"/>
              <a:ext cx="579005"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Entity</a:t>
              </a:r>
              <a:endParaRPr b="0" i="0" sz="1800" u="none" cap="none" strike="noStrike">
                <a:solidFill>
                  <a:schemeClr val="dk1"/>
                </a:solidFill>
                <a:latin typeface="Century Gothic"/>
                <a:ea typeface="Century Gothic"/>
                <a:cs typeface="Century Gothic"/>
                <a:sym typeface="Century Gothic"/>
              </a:endParaRPr>
            </a:p>
          </p:txBody>
        </p:sp>
        <p:sp>
          <p:nvSpPr>
            <p:cNvPr id="292" name="Google Shape;292;p36"/>
            <p:cNvSpPr txBox="1"/>
            <p:nvPr/>
          </p:nvSpPr>
          <p:spPr>
            <a:xfrm>
              <a:off x="901084" y="2176463"/>
              <a:ext cx="587019"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Yr/Pd</a:t>
              </a:r>
              <a:endParaRPr b="0" i="0" sz="1800" u="none" cap="none" strike="noStrike">
                <a:solidFill>
                  <a:schemeClr val="dk1"/>
                </a:solidFill>
                <a:latin typeface="Century Gothic"/>
                <a:ea typeface="Century Gothic"/>
                <a:cs typeface="Century Gothic"/>
                <a:sym typeface="Century Gothic"/>
              </a:endParaRPr>
            </a:p>
          </p:txBody>
        </p:sp>
        <p:sp>
          <p:nvSpPr>
            <p:cNvPr id="293" name="Google Shape;293;p36"/>
            <p:cNvSpPr txBox="1"/>
            <p:nvPr/>
          </p:nvSpPr>
          <p:spPr>
            <a:xfrm>
              <a:off x="2305451" y="2178050"/>
              <a:ext cx="869149"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Daybook</a:t>
              </a:r>
              <a:endParaRPr b="0" i="0" sz="1800" u="none" cap="none" strike="noStrike">
                <a:solidFill>
                  <a:schemeClr val="dk1"/>
                </a:solidFill>
                <a:latin typeface="Century Gothic"/>
                <a:ea typeface="Century Gothic"/>
                <a:cs typeface="Century Gothic"/>
                <a:sym typeface="Century Gothic"/>
              </a:endParaRPr>
            </a:p>
          </p:txBody>
        </p:sp>
        <p:sp>
          <p:nvSpPr>
            <p:cNvPr id="294" name="Google Shape;294;p36"/>
            <p:cNvSpPr txBox="1"/>
            <p:nvPr/>
          </p:nvSpPr>
          <p:spPr>
            <a:xfrm>
              <a:off x="5596486" y="3000375"/>
              <a:ext cx="510076" cy="369332"/>
            </a:xfrm>
            <a:prstGeom prst="rect">
              <a:avLst/>
            </a:prstGeom>
            <a:solidFill>
              <a:srgbClr val="DAE5F1"/>
            </a:solidFill>
            <a:ln cap="flat" cmpd="sng" w="57150">
              <a:solidFill>
                <a:schemeClr val="dk2"/>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SAFs</a:t>
              </a:r>
              <a:endParaRPr b="0" i="0" sz="1200" u="none" cap="none" strike="noStrike">
                <a:solidFill>
                  <a:schemeClr val="dk1"/>
                </a:solidFill>
                <a:latin typeface="Century Gothic"/>
                <a:ea typeface="Century Gothic"/>
                <a:cs typeface="Century Gothic"/>
                <a:sym typeface="Century Gothic"/>
              </a:endParaRPr>
            </a:p>
          </p:txBody>
        </p:sp>
        <p:sp>
          <p:nvSpPr>
            <p:cNvPr id="295" name="Google Shape;295;p36"/>
            <p:cNvSpPr txBox="1"/>
            <p:nvPr/>
          </p:nvSpPr>
          <p:spPr>
            <a:xfrm>
              <a:off x="6314831" y="3000375"/>
              <a:ext cx="510076" cy="369332"/>
            </a:xfrm>
            <a:prstGeom prst="rect">
              <a:avLst/>
            </a:prstGeom>
            <a:solidFill>
              <a:srgbClr val="DAE5F1"/>
            </a:solidFill>
            <a:ln cap="flat" cmpd="sng" w="57150">
              <a:solidFill>
                <a:schemeClr val="dk2"/>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SAFs</a:t>
              </a:r>
              <a:endParaRPr b="0" i="0" sz="1200" u="none" cap="none" strike="noStrike">
                <a:solidFill>
                  <a:schemeClr val="dk1"/>
                </a:solidFill>
                <a:latin typeface="Century Gothic"/>
                <a:ea typeface="Century Gothic"/>
                <a:cs typeface="Century Gothic"/>
                <a:sym typeface="Century Gothic"/>
              </a:endParaRPr>
            </a:p>
          </p:txBody>
        </p:sp>
        <p:sp>
          <p:nvSpPr>
            <p:cNvPr id="296" name="Google Shape;296;p36"/>
            <p:cNvSpPr txBox="1"/>
            <p:nvPr/>
          </p:nvSpPr>
          <p:spPr>
            <a:xfrm>
              <a:off x="7032380" y="3000375"/>
              <a:ext cx="510076" cy="369332"/>
            </a:xfrm>
            <a:prstGeom prst="rect">
              <a:avLst/>
            </a:prstGeom>
            <a:solidFill>
              <a:srgbClr val="DAE5F1"/>
            </a:solidFill>
            <a:ln cap="flat" cmpd="sng" w="57150">
              <a:solidFill>
                <a:schemeClr val="dk2"/>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SAFs</a:t>
              </a:r>
              <a:endParaRPr b="0" i="0" sz="1200" u="none" cap="none" strike="noStrike">
                <a:solidFill>
                  <a:schemeClr val="dk1"/>
                </a:solidFill>
                <a:latin typeface="Century Gothic"/>
                <a:ea typeface="Century Gothic"/>
                <a:cs typeface="Century Gothic"/>
                <a:sym typeface="Century Gothic"/>
              </a:endParaRPr>
            </a:p>
          </p:txBody>
        </p:sp>
        <p:sp>
          <p:nvSpPr>
            <p:cNvPr id="297" name="Google Shape;297;p36"/>
            <p:cNvSpPr txBox="1"/>
            <p:nvPr/>
          </p:nvSpPr>
          <p:spPr>
            <a:xfrm>
              <a:off x="7753105" y="3000375"/>
              <a:ext cx="510076" cy="369332"/>
            </a:xfrm>
            <a:prstGeom prst="rect">
              <a:avLst/>
            </a:prstGeom>
            <a:solidFill>
              <a:srgbClr val="DAE5F1"/>
            </a:solidFill>
            <a:ln cap="flat" cmpd="sng" w="57150">
              <a:solidFill>
                <a:schemeClr val="dk2"/>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SAFs</a:t>
              </a:r>
              <a:endParaRPr b="0" i="0" sz="1200" u="none" cap="none" strike="noStrike">
                <a:solidFill>
                  <a:schemeClr val="dk1"/>
                </a:solidFill>
                <a:latin typeface="Century Gothic"/>
                <a:ea typeface="Century Gothic"/>
                <a:cs typeface="Century Gothic"/>
                <a:sym typeface="Century Gothic"/>
              </a:endParaRPr>
            </a:p>
          </p:txBody>
        </p:sp>
        <p:sp>
          <p:nvSpPr>
            <p:cNvPr id="298" name="Google Shape;298;p36"/>
            <p:cNvSpPr txBox="1"/>
            <p:nvPr/>
          </p:nvSpPr>
          <p:spPr>
            <a:xfrm>
              <a:off x="8466686" y="3000375"/>
              <a:ext cx="510076" cy="369332"/>
            </a:xfrm>
            <a:prstGeom prst="rect">
              <a:avLst/>
            </a:prstGeom>
            <a:solidFill>
              <a:srgbClr val="DAE5F1"/>
            </a:solidFill>
            <a:ln cap="flat" cmpd="sng" w="57150">
              <a:solidFill>
                <a:schemeClr val="dk2"/>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SAFs</a:t>
              </a:r>
              <a:endParaRPr b="0" i="0" sz="1200" u="none" cap="none" strike="noStrike">
                <a:solidFill>
                  <a:schemeClr val="dk1"/>
                </a:solidFill>
                <a:latin typeface="Century Gothic"/>
                <a:ea typeface="Century Gothic"/>
                <a:cs typeface="Century Gothic"/>
                <a:sym typeface="Century Gothic"/>
              </a:endParaRPr>
            </a:p>
          </p:txBody>
        </p:sp>
        <p:sp>
          <p:nvSpPr>
            <p:cNvPr id="299" name="Google Shape;299;p36"/>
            <p:cNvSpPr txBox="1"/>
            <p:nvPr/>
          </p:nvSpPr>
          <p:spPr>
            <a:xfrm>
              <a:off x="1233331" y="5580063"/>
              <a:ext cx="1805302"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Other GAAP Account</a:t>
              </a:r>
              <a:endParaRPr b="0" i="0" sz="1800" u="none" cap="none" strike="noStrike">
                <a:solidFill>
                  <a:schemeClr val="dk1"/>
                </a:solidFill>
                <a:latin typeface="Century Gothic"/>
                <a:ea typeface="Century Gothic"/>
                <a:cs typeface="Century Gothic"/>
                <a:sym typeface="Century Gothic"/>
              </a:endParaRPr>
            </a:p>
          </p:txBody>
        </p:sp>
        <p:sp>
          <p:nvSpPr>
            <p:cNvPr id="300" name="Google Shape;300;p36"/>
            <p:cNvSpPr txBox="1"/>
            <p:nvPr/>
          </p:nvSpPr>
          <p:spPr>
            <a:xfrm>
              <a:off x="1222218" y="4997450"/>
              <a:ext cx="1805302"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Other GAAP Account</a:t>
              </a:r>
              <a:endParaRPr b="0" i="0" sz="1800" u="none" cap="none" strike="noStrike">
                <a:solidFill>
                  <a:schemeClr val="dk1"/>
                </a:solidFill>
                <a:latin typeface="Century Gothic"/>
                <a:ea typeface="Century Gothic"/>
                <a:cs typeface="Century Gothic"/>
                <a:sym typeface="Century Gothic"/>
              </a:endParaRPr>
            </a:p>
          </p:txBody>
        </p:sp>
        <p:sp>
          <p:nvSpPr>
            <p:cNvPr id="301" name="Google Shape;301;p36"/>
            <p:cNvSpPr txBox="1"/>
            <p:nvPr/>
          </p:nvSpPr>
          <p:spPr>
            <a:xfrm>
              <a:off x="1272686" y="3790950"/>
              <a:ext cx="1545616"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Intercompany key</a:t>
              </a:r>
              <a:endParaRPr b="0" i="0" sz="1800" u="none" cap="none" strike="noStrike">
                <a:solidFill>
                  <a:schemeClr val="dk1"/>
                </a:solidFill>
                <a:latin typeface="Century Gothic"/>
                <a:ea typeface="Century Gothic"/>
                <a:cs typeface="Century Gothic"/>
                <a:sym typeface="Century Gothic"/>
              </a:endParaRPr>
            </a:p>
          </p:txBody>
        </p:sp>
        <p:sp>
          <p:nvSpPr>
            <p:cNvPr id="302" name="Google Shape;302;p36"/>
            <p:cNvSpPr txBox="1"/>
            <p:nvPr/>
          </p:nvSpPr>
          <p:spPr>
            <a:xfrm>
              <a:off x="1303050" y="4394200"/>
              <a:ext cx="1503938"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   Open item key  </a:t>
              </a:r>
              <a:endParaRPr b="0" i="0" sz="1800" u="none" cap="none" strike="noStrike">
                <a:solidFill>
                  <a:schemeClr val="dk1"/>
                </a:solidFill>
                <a:latin typeface="Century Gothic"/>
                <a:ea typeface="Century Gothic"/>
                <a:cs typeface="Century Gothic"/>
                <a:sym typeface="Century Gothic"/>
              </a:endParaRPr>
            </a:p>
          </p:txBody>
        </p:sp>
        <p:sp>
          <p:nvSpPr>
            <p:cNvPr id="303" name="Google Shape;303;p36"/>
            <p:cNvSpPr txBox="1"/>
            <p:nvPr/>
          </p:nvSpPr>
          <p:spPr>
            <a:xfrm>
              <a:off x="1617038" y="2178050"/>
              <a:ext cx="588623" cy="369332"/>
            </a:xfrm>
            <a:prstGeom prst="rect">
              <a:avLst/>
            </a:prstGeom>
            <a:solidFill>
              <a:srgbClr val="8DABD7"/>
            </a:solidFill>
            <a:ln cap="flat" cmpd="sng" w="57150">
              <a:solidFill>
                <a:srgbClr val="DFDFF1"/>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lt1"/>
                </a:buClr>
                <a:buSzPts val="1200"/>
                <a:buFont typeface="Century Gothic"/>
                <a:buNone/>
              </a:pPr>
              <a:r>
                <a:rPr b="0" i="0" lang="en-US" sz="1200" u="none" cap="none" strike="noStrike">
                  <a:solidFill>
                    <a:schemeClr val="lt1"/>
                  </a:solidFill>
                  <a:latin typeface="Century Gothic"/>
                  <a:ea typeface="Century Gothic"/>
                  <a:cs typeface="Century Gothic"/>
                  <a:sym typeface="Century Gothic"/>
                </a:rPr>
                <a:t>Layer</a:t>
              </a:r>
              <a:endParaRPr b="0" i="0" sz="1800" u="none" cap="none" strike="noStrike">
                <a:solidFill>
                  <a:schemeClr val="dk1"/>
                </a:solidFill>
                <a:latin typeface="Century Gothic"/>
                <a:ea typeface="Century Gothic"/>
                <a:cs typeface="Century Gothic"/>
                <a:sym typeface="Century Gothic"/>
              </a:endParaRPr>
            </a:p>
          </p:txBody>
        </p:sp>
        <p:sp>
          <p:nvSpPr>
            <p:cNvPr id="304" name="Google Shape;304;p36"/>
            <p:cNvSpPr txBox="1"/>
            <p:nvPr/>
          </p:nvSpPr>
          <p:spPr>
            <a:xfrm>
              <a:off x="438150" y="2990850"/>
              <a:ext cx="1655763" cy="369332"/>
            </a:xfrm>
            <a:prstGeom prst="rect">
              <a:avLst/>
            </a:prstGeom>
            <a:solidFill>
              <a:srgbClr val="DAE5F1"/>
            </a:solidFill>
            <a:ln cap="flat" cmpd="sng" w="57150">
              <a:solidFill>
                <a:schemeClr val="folHlink"/>
              </a:solidFill>
              <a:prstDash val="solid"/>
              <a:miter lim="800000"/>
              <a:headEnd len="sm" w="sm" type="none"/>
              <a:tailEnd len="sm" w="sm" type="none"/>
            </a:ln>
            <a:effectLst>
              <a:outerShdw rotWithShape="0" algn="ctr" dir="2700000" dist="53882">
                <a:srgbClr val="808080"/>
              </a:outerShdw>
            </a:effectLst>
          </p:spPr>
          <p:txBody>
            <a:bodyPr anchorCtr="0" anchor="t" bIns="91425" lIns="91425" spcFirstLastPara="1" rIns="91425" wrap="square" tIns="91425">
              <a:spAutoFit/>
            </a:bodyPr>
            <a:lstStyle/>
            <a:p>
              <a:pPr indent="0" lvl="0" marL="0" marR="0" rtl="0" algn="ctr">
                <a:spcBef>
                  <a:spcPts val="0"/>
                </a:spcBef>
                <a:spcAft>
                  <a:spcPts val="0"/>
                </a:spcAft>
                <a:buClr>
                  <a:schemeClr val="dk1"/>
                </a:buClr>
                <a:buSzPts val="1200"/>
                <a:buFont typeface="Century Gothic"/>
                <a:buNone/>
              </a:pPr>
              <a:r>
                <a:rPr b="0" i="0" lang="en-US" sz="1200" u="none" cap="none" strike="noStrike">
                  <a:solidFill>
                    <a:schemeClr val="dk1"/>
                  </a:solidFill>
                  <a:latin typeface="Century Gothic"/>
                  <a:ea typeface="Century Gothic"/>
                  <a:cs typeface="Century Gothic"/>
                  <a:sym typeface="Century Gothic"/>
                </a:rPr>
                <a:t>Primary GAAP Acct</a:t>
              </a:r>
              <a:endParaRPr b="0" i="0" sz="1800" u="none" cap="none" strike="noStrike">
                <a:solidFill>
                  <a:schemeClr val="dk1"/>
                </a:solidFill>
                <a:latin typeface="Century Gothic"/>
                <a:ea typeface="Century Gothic"/>
                <a:cs typeface="Century Gothic"/>
                <a:sym typeface="Century Gothic"/>
              </a:endParaRPr>
            </a:p>
          </p:txBody>
        </p:sp>
      </p:grpSp>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sz="2400"/>
              <a:t>GL account types for analysis</a:t>
            </a:r>
            <a:endParaRPr/>
          </a:p>
          <a:p>
            <a:pPr indent="-285750" lvl="1" marL="742950" rtl="0" algn="l">
              <a:lnSpc>
                <a:spcPct val="100000"/>
              </a:lnSpc>
              <a:spcBef>
                <a:spcPts val="480"/>
              </a:spcBef>
              <a:spcAft>
                <a:spcPts val="0"/>
              </a:spcAft>
              <a:buSzPts val="2400"/>
              <a:buChar char="-"/>
            </a:pPr>
            <a:r>
              <a:rPr lang="en-US" sz="2000"/>
              <a:t>Bank, cash, closing, cross company</a:t>
            </a:r>
            <a:endParaRPr/>
          </a:p>
          <a:p>
            <a:pPr indent="-342900" lvl="0" marL="342900" rtl="0" algn="l">
              <a:lnSpc>
                <a:spcPct val="100000"/>
              </a:lnSpc>
              <a:spcBef>
                <a:spcPts val="1800"/>
              </a:spcBef>
              <a:spcAft>
                <a:spcPts val="0"/>
              </a:spcAft>
              <a:buSzPts val="2800"/>
              <a:buChar char="•"/>
            </a:pPr>
            <a:r>
              <a:rPr lang="en-US" sz="2400"/>
              <a:t>Additional functionality by account type</a:t>
            </a:r>
            <a:endParaRPr/>
          </a:p>
          <a:p>
            <a:pPr indent="-342900" lvl="0" marL="342900" rtl="0" algn="l">
              <a:lnSpc>
                <a:spcPct val="100000"/>
              </a:lnSpc>
              <a:spcBef>
                <a:spcPts val="1800"/>
              </a:spcBef>
              <a:spcAft>
                <a:spcPts val="0"/>
              </a:spcAft>
              <a:buSzPts val="2800"/>
              <a:buChar char="•"/>
            </a:pPr>
            <a:r>
              <a:rPr lang="en-US" sz="2400"/>
              <a:t>System accounts</a:t>
            </a:r>
            <a:endParaRPr/>
          </a:p>
          <a:p>
            <a:pPr indent="-285750" lvl="1" marL="742950" rtl="0" algn="l">
              <a:lnSpc>
                <a:spcPct val="100000"/>
              </a:lnSpc>
              <a:spcBef>
                <a:spcPts val="480"/>
              </a:spcBef>
              <a:spcAft>
                <a:spcPts val="0"/>
              </a:spcAft>
              <a:buSzPts val="2400"/>
              <a:buChar char="-"/>
            </a:pPr>
            <a:r>
              <a:rPr lang="en-US" sz="2000"/>
              <a:t>Mandatory for certain functions</a:t>
            </a:r>
            <a:endParaRPr/>
          </a:p>
          <a:p>
            <a:pPr indent="-228600" lvl="2" marL="1143000" rtl="0" algn="l">
              <a:lnSpc>
                <a:spcPct val="100000"/>
              </a:lnSpc>
              <a:spcBef>
                <a:spcPts val="400"/>
              </a:spcBef>
              <a:spcAft>
                <a:spcPts val="0"/>
              </a:spcAft>
              <a:buSzPts val="2000"/>
              <a:buChar char="•"/>
            </a:pPr>
            <a:r>
              <a:rPr lang="en-US" sz="1800"/>
              <a:t>Purchase order receipts, rounding differences, exchange gain or loss</a:t>
            </a:r>
            <a:endParaRPr/>
          </a:p>
          <a:p>
            <a:pPr indent="-342900" lvl="0" marL="342900" rtl="0" algn="l">
              <a:lnSpc>
                <a:spcPct val="100000"/>
              </a:lnSpc>
              <a:spcBef>
                <a:spcPts val="1800"/>
              </a:spcBef>
              <a:spcAft>
                <a:spcPts val="0"/>
              </a:spcAft>
              <a:buSzPts val="2800"/>
              <a:buChar char="•"/>
            </a:pPr>
            <a:r>
              <a:rPr lang="en-US" sz="2400"/>
              <a:t>Disable manual posting option</a:t>
            </a:r>
            <a:endParaRPr/>
          </a:p>
          <a:p>
            <a:pPr indent="-342900" lvl="0" marL="342900" rtl="0" algn="l">
              <a:lnSpc>
                <a:spcPct val="100000"/>
              </a:lnSpc>
              <a:spcBef>
                <a:spcPts val="1800"/>
              </a:spcBef>
              <a:spcAft>
                <a:spcPts val="0"/>
              </a:spcAft>
              <a:buSzPts val="2800"/>
              <a:buChar char="•"/>
            </a:pPr>
            <a:r>
              <a:rPr lang="en-US" sz="2400"/>
              <a:t>Import or export using Excel integration</a:t>
            </a:r>
            <a:endParaRPr/>
          </a:p>
          <a:p>
            <a:pPr indent="-342900" lvl="0" marL="342900" rtl="0" algn="l">
              <a:lnSpc>
                <a:spcPct val="100000"/>
              </a:lnSpc>
              <a:spcBef>
                <a:spcPts val="1800"/>
              </a:spcBef>
              <a:spcAft>
                <a:spcPts val="0"/>
              </a:spcAft>
              <a:buSzPts val="2800"/>
              <a:buChar char="•"/>
            </a:pPr>
            <a:r>
              <a:rPr lang="en-US" sz="2400"/>
              <a:t>SAF option</a:t>
            </a:r>
            <a:endParaRPr/>
          </a:p>
          <a:p>
            <a:pPr indent="-109538" lvl="0" marL="287338" rtl="0" algn="l">
              <a:lnSpc>
                <a:spcPct val="100000"/>
              </a:lnSpc>
              <a:spcBef>
                <a:spcPts val="0"/>
              </a:spcBef>
              <a:spcAft>
                <a:spcPts val="0"/>
              </a:spcAft>
              <a:buSzPts val="2800"/>
              <a:buNone/>
            </a:pPr>
            <a:r>
              <a:t/>
            </a:r>
            <a:endParaRPr/>
          </a:p>
        </p:txBody>
      </p:sp>
      <p:sp>
        <p:nvSpPr>
          <p:cNvPr id="312" name="Google Shape;312;p3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313" name="Google Shape;313;p37"/>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GL Account Features</a:t>
            </a:r>
            <a:endParaRPr/>
          </a:p>
        </p:txBody>
      </p:sp>
      <p:sp>
        <p:nvSpPr>
          <p:cNvPr id="314" name="Google Shape;314;p37"/>
          <p:cNvSpPr txBox="1"/>
          <p:nvPr>
            <p:ph idx="4294967295" type="sldNum"/>
          </p:nvPr>
        </p:nvSpPr>
        <p:spPr>
          <a:xfrm>
            <a:off x="9925050" y="64935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8"/>
          <p:cNvSpPr txBox="1"/>
          <p:nvPr>
            <p:ph idx="1" type="body"/>
          </p:nvPr>
        </p:nvSpPr>
        <p:spPr>
          <a:xfrm>
            <a:off x="419100" y="1562100"/>
            <a:ext cx="5577900" cy="4806300"/>
          </a:xfrm>
          <a:prstGeom prst="rect">
            <a:avLst/>
          </a:prstGeom>
          <a:noFill/>
          <a:ln>
            <a:noFill/>
          </a:ln>
        </p:spPr>
        <p:txBody>
          <a:bodyPr anchorCtr="0" anchor="t" bIns="0" lIns="0" spcFirstLastPara="1" rIns="0" wrap="square" tIns="0">
            <a:noAutofit/>
          </a:bodyPr>
          <a:lstStyle/>
          <a:p>
            <a:pPr indent="-342900" lvl="0" marL="342900" rtl="0" algn="l">
              <a:lnSpc>
                <a:spcPct val="70000"/>
              </a:lnSpc>
              <a:spcBef>
                <a:spcPts val="0"/>
              </a:spcBef>
              <a:spcAft>
                <a:spcPts val="0"/>
              </a:spcAft>
              <a:buSzPts val="2400"/>
              <a:buChar char="•"/>
            </a:pPr>
            <a:r>
              <a:rPr lang="en-US" sz="2000"/>
              <a:t>Standard</a:t>
            </a:r>
            <a:endParaRPr sz="2400"/>
          </a:p>
          <a:p>
            <a:pPr indent="-342900" lvl="0" marL="342900" rtl="0" algn="l">
              <a:lnSpc>
                <a:spcPct val="70000"/>
              </a:lnSpc>
              <a:spcBef>
                <a:spcPts val="1200"/>
              </a:spcBef>
              <a:spcAft>
                <a:spcPts val="0"/>
              </a:spcAft>
              <a:buSzPts val="2400"/>
              <a:buChar char="•"/>
            </a:pPr>
            <a:r>
              <a:rPr lang="en-US" sz="2000"/>
              <a:t>Open item</a:t>
            </a:r>
            <a:endParaRPr sz="2400"/>
          </a:p>
          <a:p>
            <a:pPr indent="-342900" lvl="0" marL="342900" rtl="0" algn="l">
              <a:lnSpc>
                <a:spcPct val="70000"/>
              </a:lnSpc>
              <a:spcBef>
                <a:spcPts val="1200"/>
              </a:spcBef>
              <a:spcAft>
                <a:spcPts val="0"/>
              </a:spcAft>
              <a:buSzPts val="2400"/>
              <a:buChar char="•"/>
            </a:pPr>
            <a:r>
              <a:rPr lang="en-US" sz="2000"/>
              <a:t>Bank</a:t>
            </a:r>
            <a:endParaRPr sz="2400"/>
          </a:p>
          <a:p>
            <a:pPr indent="-342900" lvl="0" marL="342900" rtl="0" algn="l">
              <a:lnSpc>
                <a:spcPct val="70000"/>
              </a:lnSpc>
              <a:spcBef>
                <a:spcPts val="1200"/>
              </a:spcBef>
              <a:spcAft>
                <a:spcPts val="0"/>
              </a:spcAft>
              <a:buSzPts val="2400"/>
              <a:buChar char="•"/>
            </a:pPr>
            <a:r>
              <a:rPr lang="en-US" sz="2000"/>
              <a:t>Cash</a:t>
            </a:r>
            <a:endParaRPr sz="2400"/>
          </a:p>
          <a:p>
            <a:pPr indent="-342900" lvl="0" marL="342900" rtl="0" algn="l">
              <a:lnSpc>
                <a:spcPct val="70000"/>
              </a:lnSpc>
              <a:spcBef>
                <a:spcPts val="1200"/>
              </a:spcBef>
              <a:spcAft>
                <a:spcPts val="0"/>
              </a:spcAft>
              <a:buSzPts val="2400"/>
              <a:buChar char="•"/>
            </a:pPr>
            <a:r>
              <a:rPr lang="en-US" sz="2000"/>
              <a:t>Control</a:t>
            </a:r>
            <a:endParaRPr/>
          </a:p>
          <a:p>
            <a:pPr indent="-285750" lvl="1" marL="742950" rtl="0" algn="l">
              <a:lnSpc>
                <a:spcPct val="70000"/>
              </a:lnSpc>
              <a:spcBef>
                <a:spcPts val="400"/>
              </a:spcBef>
              <a:spcAft>
                <a:spcPts val="0"/>
              </a:spcAft>
              <a:buSzPts val="2000"/>
              <a:buChar char="-"/>
            </a:pPr>
            <a:r>
              <a:rPr lang="en-US" sz="1800"/>
              <a:t>Customer, Supplier</a:t>
            </a:r>
            <a:endParaRPr sz="2000"/>
          </a:p>
          <a:p>
            <a:pPr indent="-285750" lvl="1" marL="742950" rtl="0" algn="l">
              <a:lnSpc>
                <a:spcPct val="70000"/>
              </a:lnSpc>
              <a:spcBef>
                <a:spcPts val="400"/>
              </a:spcBef>
              <a:spcAft>
                <a:spcPts val="0"/>
              </a:spcAft>
              <a:buSzPts val="2000"/>
              <a:buChar char="-"/>
            </a:pPr>
            <a:r>
              <a:rPr lang="en-US" sz="1800"/>
              <a:t>Inventory, WIP</a:t>
            </a:r>
            <a:endParaRPr sz="2000"/>
          </a:p>
          <a:p>
            <a:pPr indent="-342900" lvl="0" marL="342900" rtl="0" algn="l">
              <a:lnSpc>
                <a:spcPct val="70000"/>
              </a:lnSpc>
              <a:spcBef>
                <a:spcPts val="1200"/>
              </a:spcBef>
              <a:spcAft>
                <a:spcPts val="0"/>
              </a:spcAft>
              <a:buSzPts val="2400"/>
              <a:buChar char="•"/>
            </a:pPr>
            <a:r>
              <a:rPr lang="en-US" sz="2000"/>
              <a:t>Payment:</a:t>
            </a:r>
            <a:endParaRPr sz="2400"/>
          </a:p>
          <a:p>
            <a:pPr indent="-285750" lvl="1" marL="742950" rtl="0" algn="l">
              <a:lnSpc>
                <a:spcPct val="70000"/>
              </a:lnSpc>
              <a:spcBef>
                <a:spcPts val="400"/>
              </a:spcBef>
              <a:spcAft>
                <a:spcPts val="0"/>
              </a:spcAft>
              <a:buSzPts val="2000"/>
              <a:buChar char="-"/>
            </a:pPr>
            <a:r>
              <a:rPr lang="en-US" sz="1800"/>
              <a:t>Customer, Supplier</a:t>
            </a:r>
            <a:endParaRPr sz="2000"/>
          </a:p>
          <a:p>
            <a:pPr indent="-342900" lvl="0" marL="342900" rtl="0" algn="l">
              <a:lnSpc>
                <a:spcPct val="70000"/>
              </a:lnSpc>
              <a:spcBef>
                <a:spcPts val="1200"/>
              </a:spcBef>
              <a:spcAft>
                <a:spcPts val="0"/>
              </a:spcAft>
              <a:buSzPts val="2400"/>
              <a:buChar char="•"/>
            </a:pPr>
            <a:r>
              <a:rPr lang="en-US" sz="2000"/>
              <a:t>Fixed Asset</a:t>
            </a:r>
            <a:endParaRPr sz="2400"/>
          </a:p>
          <a:p>
            <a:pPr indent="-342900" lvl="0" marL="342900" rtl="0" algn="l">
              <a:lnSpc>
                <a:spcPct val="70000"/>
              </a:lnSpc>
              <a:spcBef>
                <a:spcPts val="1200"/>
              </a:spcBef>
              <a:spcAft>
                <a:spcPts val="0"/>
              </a:spcAft>
              <a:buSzPts val="2400"/>
              <a:buChar char="•"/>
            </a:pPr>
            <a:r>
              <a:rPr lang="en-US" sz="2000"/>
              <a:t>Tax</a:t>
            </a:r>
            <a:endParaRPr sz="2400"/>
          </a:p>
          <a:p>
            <a:pPr indent="-190500" lvl="0" marL="342900" rtl="0" algn="l">
              <a:lnSpc>
                <a:spcPct val="70000"/>
              </a:lnSpc>
              <a:spcBef>
                <a:spcPts val="480"/>
              </a:spcBef>
              <a:spcAft>
                <a:spcPts val="0"/>
              </a:spcAft>
              <a:buSzPts val="2400"/>
              <a:buNone/>
            </a:pPr>
            <a:r>
              <a:t/>
            </a:r>
            <a:endParaRPr sz="2400"/>
          </a:p>
          <a:p>
            <a:pPr indent="-109538" lvl="0" marL="287338" rtl="0" algn="l">
              <a:lnSpc>
                <a:spcPct val="100000"/>
              </a:lnSpc>
              <a:spcBef>
                <a:spcPts val="0"/>
              </a:spcBef>
              <a:spcAft>
                <a:spcPts val="0"/>
              </a:spcAft>
              <a:buSzPts val="2800"/>
              <a:buNone/>
            </a:pPr>
            <a:r>
              <a:t/>
            </a:r>
            <a:endParaRPr/>
          </a:p>
        </p:txBody>
      </p:sp>
      <p:sp>
        <p:nvSpPr>
          <p:cNvPr id="320" name="Google Shape;320;p38"/>
          <p:cNvSpPr txBox="1"/>
          <p:nvPr>
            <p:ph idx="2" type="body"/>
          </p:nvPr>
        </p:nvSpPr>
        <p:spPr>
          <a:xfrm>
            <a:off x="3913750" y="1490325"/>
            <a:ext cx="5577900" cy="1619700"/>
          </a:xfrm>
          <a:prstGeom prst="rect">
            <a:avLst/>
          </a:prstGeom>
          <a:noFill/>
          <a:ln>
            <a:noFill/>
          </a:ln>
        </p:spPr>
        <p:txBody>
          <a:bodyPr anchorCtr="0" anchor="b" bIns="0" lIns="0" spcFirstLastPara="1" rIns="0" wrap="square" tIns="0">
            <a:noAutofit/>
          </a:bodyPr>
          <a:lstStyle/>
          <a:p>
            <a:pPr indent="-342900" lvl="0" marL="342900" rtl="0" algn="l">
              <a:lnSpc>
                <a:spcPct val="70000"/>
              </a:lnSpc>
              <a:spcBef>
                <a:spcPts val="1200"/>
              </a:spcBef>
              <a:spcAft>
                <a:spcPts val="0"/>
              </a:spcAft>
              <a:buSzPts val="2400"/>
              <a:buChar char="•"/>
            </a:pPr>
            <a:r>
              <a:rPr lang="en-US" sz="2000"/>
              <a:t>Cross company</a:t>
            </a:r>
            <a:endParaRPr sz="2400"/>
          </a:p>
          <a:p>
            <a:pPr indent="-342900" lvl="0" marL="342900" rtl="0" algn="l">
              <a:lnSpc>
                <a:spcPct val="70000"/>
              </a:lnSpc>
              <a:spcBef>
                <a:spcPts val="1200"/>
              </a:spcBef>
              <a:spcAft>
                <a:spcPts val="0"/>
              </a:spcAft>
              <a:buSzPts val="2400"/>
              <a:buChar char="•"/>
            </a:pPr>
            <a:r>
              <a:rPr lang="en-US" sz="2000"/>
              <a:t>Closing</a:t>
            </a:r>
            <a:endParaRPr sz="2400"/>
          </a:p>
          <a:p>
            <a:pPr indent="-342900" lvl="0" marL="342900" rtl="0" algn="l">
              <a:lnSpc>
                <a:spcPct val="70000"/>
              </a:lnSpc>
              <a:spcBef>
                <a:spcPts val="1200"/>
              </a:spcBef>
              <a:spcAft>
                <a:spcPts val="0"/>
              </a:spcAft>
              <a:buSzPts val="2400"/>
              <a:buChar char="•"/>
            </a:pPr>
            <a:r>
              <a:rPr lang="en-US" sz="2000"/>
              <a:t>System accounts</a:t>
            </a:r>
            <a:endParaRPr/>
          </a:p>
          <a:p>
            <a:pPr indent="0" lvl="0" marL="0" rtl="0" algn="l">
              <a:lnSpc>
                <a:spcPct val="100000"/>
              </a:lnSpc>
              <a:spcBef>
                <a:spcPts val="0"/>
              </a:spcBef>
              <a:spcAft>
                <a:spcPts val="0"/>
              </a:spcAft>
              <a:buSzPts val="1800"/>
              <a:buFont typeface="Century Gothic"/>
              <a:buNone/>
            </a:pPr>
            <a:r>
              <a:t/>
            </a:r>
            <a:endParaRPr/>
          </a:p>
        </p:txBody>
      </p:sp>
      <p:sp>
        <p:nvSpPr>
          <p:cNvPr id="321" name="Google Shape;321;p38"/>
          <p:cNvSpPr txBox="1"/>
          <p:nvPr>
            <p:ph type="title"/>
          </p:nvPr>
        </p:nvSpPr>
        <p:spPr>
          <a:xfrm>
            <a:off x="419100" y="680944"/>
            <a:ext cx="113310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Types of GL Accounts</a:t>
            </a:r>
            <a:endParaRPr/>
          </a:p>
        </p:txBody>
      </p:sp>
      <p:sp>
        <p:nvSpPr>
          <p:cNvPr id="322" name="Google Shape;322;p38"/>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323" name="Google Shape;323;p38"/>
          <p:cNvSpPr txBox="1"/>
          <p:nvPr>
            <p:ph idx="3" type="body"/>
          </p:nvPr>
        </p:nvSpPr>
        <p:spPr>
          <a:xfrm>
            <a:off x="419100" y="203200"/>
            <a:ext cx="11331000" cy="3657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US"/>
              <a:t>General Ledger Setup</a:t>
            </a:r>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39"/>
          <p:cNvSpPr txBox="1"/>
          <p:nvPr>
            <p:ph idx="1" type="body"/>
          </p:nvPr>
        </p:nvSpPr>
        <p:spPr>
          <a:xfrm>
            <a:off x="419100" y="1562100"/>
            <a:ext cx="5577900" cy="4806300"/>
          </a:xfrm>
          <a:prstGeom prst="rect">
            <a:avLst/>
          </a:prstGeom>
          <a:noFill/>
          <a:ln>
            <a:noFill/>
          </a:ln>
        </p:spPr>
        <p:txBody>
          <a:bodyPr anchorCtr="0" anchor="t" bIns="0" lIns="0" spcFirstLastPara="1" rIns="0" wrap="square" tIns="0">
            <a:noAutofit/>
          </a:bodyPr>
          <a:lstStyle/>
          <a:p>
            <a:pPr indent="-342900" lvl="0" marL="342900" rtl="0" algn="l">
              <a:lnSpc>
                <a:spcPct val="80000"/>
              </a:lnSpc>
              <a:spcBef>
                <a:spcPts val="0"/>
              </a:spcBef>
              <a:spcAft>
                <a:spcPts val="0"/>
              </a:spcAft>
              <a:buSzPts val="2800"/>
              <a:buChar char="•"/>
            </a:pPr>
            <a:r>
              <a:rPr lang="en-US" sz="2400"/>
              <a:t>Purchase and Supplier invoice</a:t>
            </a:r>
            <a:endParaRPr/>
          </a:p>
          <a:p>
            <a:pPr indent="-285750" lvl="1" marL="742950" rtl="0" algn="l">
              <a:lnSpc>
                <a:spcPct val="80000"/>
              </a:lnSpc>
              <a:spcBef>
                <a:spcPts val="480"/>
              </a:spcBef>
              <a:spcAft>
                <a:spcPts val="0"/>
              </a:spcAft>
              <a:buSzPts val="2400"/>
              <a:buChar char="-"/>
            </a:pPr>
            <a:r>
              <a:rPr lang="en-US" sz="2000"/>
              <a:t>Purchase order receipts</a:t>
            </a:r>
            <a:endParaRPr/>
          </a:p>
          <a:p>
            <a:pPr indent="-285750" lvl="1" marL="742950" rtl="0" algn="l">
              <a:lnSpc>
                <a:spcPct val="80000"/>
              </a:lnSpc>
              <a:spcBef>
                <a:spcPts val="480"/>
              </a:spcBef>
              <a:spcAft>
                <a:spcPts val="0"/>
              </a:spcAft>
              <a:buSzPts val="2400"/>
              <a:buChar char="-"/>
            </a:pPr>
            <a:r>
              <a:rPr lang="en-US" sz="2000"/>
              <a:t>Unmatched invoices</a:t>
            </a:r>
            <a:endParaRPr/>
          </a:p>
          <a:p>
            <a:pPr indent="-342900" lvl="0" marL="342900" rtl="0" algn="l">
              <a:lnSpc>
                <a:spcPct val="80000"/>
              </a:lnSpc>
              <a:spcBef>
                <a:spcPts val="1800"/>
              </a:spcBef>
              <a:spcAft>
                <a:spcPts val="0"/>
              </a:spcAft>
              <a:buSzPts val="2800"/>
              <a:buChar char="•"/>
            </a:pPr>
            <a:r>
              <a:rPr lang="en-US" sz="2400"/>
              <a:t>Currency</a:t>
            </a:r>
            <a:endParaRPr/>
          </a:p>
          <a:p>
            <a:pPr indent="-285750" lvl="1" marL="742950" rtl="0" algn="l">
              <a:lnSpc>
                <a:spcPct val="80000"/>
              </a:lnSpc>
              <a:spcBef>
                <a:spcPts val="600"/>
              </a:spcBef>
              <a:spcAft>
                <a:spcPts val="0"/>
              </a:spcAft>
              <a:buSzPts val="2400"/>
              <a:buChar char="-"/>
            </a:pPr>
            <a:r>
              <a:rPr lang="en-US" sz="2000"/>
              <a:t>Auto balancing</a:t>
            </a:r>
            <a:endParaRPr/>
          </a:p>
          <a:p>
            <a:pPr indent="-285750" lvl="1" marL="742950" rtl="0" algn="l">
              <a:lnSpc>
                <a:spcPct val="80000"/>
              </a:lnSpc>
              <a:spcBef>
                <a:spcPts val="480"/>
              </a:spcBef>
              <a:spcAft>
                <a:spcPts val="0"/>
              </a:spcAft>
              <a:buSzPts val="2400"/>
              <a:buChar char="-"/>
            </a:pPr>
            <a:r>
              <a:rPr lang="en-US" sz="2000"/>
              <a:t>Rounding differences</a:t>
            </a:r>
            <a:endParaRPr/>
          </a:p>
          <a:p>
            <a:pPr indent="-285750" lvl="1" marL="742950" rtl="0" algn="l">
              <a:lnSpc>
                <a:spcPct val="80000"/>
              </a:lnSpc>
              <a:spcBef>
                <a:spcPts val="480"/>
              </a:spcBef>
              <a:spcAft>
                <a:spcPts val="0"/>
              </a:spcAft>
              <a:buSzPts val="2400"/>
              <a:buChar char="-"/>
            </a:pPr>
            <a:r>
              <a:rPr lang="en-US" sz="2000"/>
              <a:t>Realized exchange gain</a:t>
            </a:r>
            <a:endParaRPr/>
          </a:p>
          <a:p>
            <a:pPr indent="-285750" lvl="1" marL="742950" rtl="0" algn="l">
              <a:lnSpc>
                <a:spcPct val="80000"/>
              </a:lnSpc>
              <a:spcBef>
                <a:spcPts val="480"/>
              </a:spcBef>
              <a:spcAft>
                <a:spcPts val="0"/>
              </a:spcAft>
              <a:buSzPts val="2400"/>
              <a:buChar char="-"/>
            </a:pPr>
            <a:r>
              <a:rPr lang="en-US" sz="2000"/>
              <a:t>Realized exchange loss</a:t>
            </a:r>
            <a:endParaRPr/>
          </a:p>
          <a:p>
            <a:pPr indent="-285750" lvl="1" marL="742950" rtl="0" algn="l">
              <a:lnSpc>
                <a:spcPct val="80000"/>
              </a:lnSpc>
              <a:spcBef>
                <a:spcPts val="480"/>
              </a:spcBef>
              <a:spcAft>
                <a:spcPts val="0"/>
              </a:spcAft>
              <a:buSzPts val="2400"/>
              <a:buChar char="-"/>
            </a:pPr>
            <a:r>
              <a:rPr lang="en-US" sz="2000"/>
              <a:t>Unrealized exchange gain</a:t>
            </a:r>
            <a:endParaRPr/>
          </a:p>
          <a:p>
            <a:pPr indent="-285750" lvl="1" marL="742950" rtl="0" algn="l">
              <a:lnSpc>
                <a:spcPct val="80000"/>
              </a:lnSpc>
              <a:spcBef>
                <a:spcPts val="480"/>
              </a:spcBef>
              <a:spcAft>
                <a:spcPts val="0"/>
              </a:spcAft>
              <a:buSzPts val="2400"/>
              <a:buChar char="-"/>
            </a:pPr>
            <a:r>
              <a:rPr lang="en-US" sz="2000"/>
              <a:t>Unrealized exchange loss</a:t>
            </a:r>
            <a:endParaRPr/>
          </a:p>
          <a:p>
            <a:pPr indent="-109538" lvl="0" marL="287338" rtl="0" algn="l">
              <a:lnSpc>
                <a:spcPct val="100000"/>
              </a:lnSpc>
              <a:spcBef>
                <a:spcPts val="0"/>
              </a:spcBef>
              <a:spcAft>
                <a:spcPts val="0"/>
              </a:spcAft>
              <a:buSzPts val="2800"/>
              <a:buNone/>
            </a:pPr>
            <a:r>
              <a:t/>
            </a:r>
            <a:endParaRPr/>
          </a:p>
        </p:txBody>
      </p:sp>
      <p:sp>
        <p:nvSpPr>
          <p:cNvPr id="329" name="Google Shape;329;p39"/>
          <p:cNvSpPr txBox="1"/>
          <p:nvPr>
            <p:ph idx="2" type="body"/>
          </p:nvPr>
        </p:nvSpPr>
        <p:spPr>
          <a:xfrm>
            <a:off x="6195050" y="1562100"/>
            <a:ext cx="5577900" cy="1527900"/>
          </a:xfrm>
          <a:prstGeom prst="rect">
            <a:avLst/>
          </a:prstGeom>
          <a:noFill/>
          <a:ln>
            <a:noFill/>
          </a:ln>
        </p:spPr>
        <p:txBody>
          <a:bodyPr anchorCtr="0" anchor="b" bIns="0" lIns="0" spcFirstLastPara="1" rIns="0" wrap="square" tIns="0">
            <a:noAutofit/>
          </a:bodyPr>
          <a:lstStyle/>
          <a:p>
            <a:pPr indent="-342900" lvl="0" marL="342900" rtl="0" algn="l">
              <a:lnSpc>
                <a:spcPct val="80000"/>
              </a:lnSpc>
              <a:spcBef>
                <a:spcPts val="1800"/>
              </a:spcBef>
              <a:spcAft>
                <a:spcPts val="0"/>
              </a:spcAft>
              <a:buSzPts val="2800"/>
              <a:buChar char="•"/>
            </a:pPr>
            <a:r>
              <a:rPr lang="en-US" sz="2400"/>
              <a:t>Result (reporting) </a:t>
            </a:r>
            <a:endParaRPr/>
          </a:p>
          <a:p>
            <a:pPr indent="-285750" lvl="1" marL="742950" rtl="0" algn="l">
              <a:lnSpc>
                <a:spcPct val="80000"/>
              </a:lnSpc>
              <a:spcBef>
                <a:spcPts val="480"/>
              </a:spcBef>
              <a:spcAft>
                <a:spcPts val="0"/>
              </a:spcAft>
              <a:buSzPts val="2400"/>
              <a:buChar char="-"/>
            </a:pPr>
            <a:r>
              <a:rPr lang="en-US" sz="2000"/>
              <a:t>Result of the current year</a:t>
            </a:r>
            <a:endParaRPr/>
          </a:p>
          <a:p>
            <a:pPr indent="-285750" lvl="1" marL="742950" rtl="0" algn="l">
              <a:lnSpc>
                <a:spcPct val="80000"/>
              </a:lnSpc>
              <a:spcBef>
                <a:spcPts val="480"/>
              </a:spcBef>
              <a:spcAft>
                <a:spcPts val="0"/>
              </a:spcAft>
              <a:buSzPts val="2400"/>
              <a:buChar char="-"/>
            </a:pPr>
            <a:r>
              <a:rPr lang="en-US" sz="2000"/>
              <a:t>Result of the previous years</a:t>
            </a:r>
            <a:endParaRPr/>
          </a:p>
          <a:p>
            <a:pPr indent="0" lvl="0" marL="0" rtl="0" algn="l">
              <a:lnSpc>
                <a:spcPct val="100000"/>
              </a:lnSpc>
              <a:spcBef>
                <a:spcPts val="0"/>
              </a:spcBef>
              <a:spcAft>
                <a:spcPts val="0"/>
              </a:spcAft>
              <a:buSzPts val="1800"/>
              <a:buFont typeface="Century Gothic"/>
              <a:buNone/>
            </a:pPr>
            <a:r>
              <a:t/>
            </a:r>
            <a:endParaRPr/>
          </a:p>
        </p:txBody>
      </p:sp>
      <p:sp>
        <p:nvSpPr>
          <p:cNvPr id="330" name="Google Shape;330;p39"/>
          <p:cNvSpPr txBox="1"/>
          <p:nvPr>
            <p:ph type="title"/>
          </p:nvPr>
        </p:nvSpPr>
        <p:spPr>
          <a:xfrm>
            <a:off x="419100" y="680944"/>
            <a:ext cx="113310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System Accounts</a:t>
            </a:r>
            <a:endParaRPr/>
          </a:p>
        </p:txBody>
      </p:sp>
      <p:sp>
        <p:nvSpPr>
          <p:cNvPr id="331" name="Google Shape;331;p39"/>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332" name="Google Shape;332;p39"/>
          <p:cNvSpPr txBox="1"/>
          <p:nvPr>
            <p:ph idx="3" type="body"/>
          </p:nvPr>
        </p:nvSpPr>
        <p:spPr>
          <a:xfrm>
            <a:off x="419100" y="203200"/>
            <a:ext cx="11331000" cy="3657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US"/>
              <a:t>General Ledger Setup</a:t>
            </a:r>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40"/>
          <p:cNvPicPr preferRelativeResize="0"/>
          <p:nvPr/>
        </p:nvPicPr>
        <p:blipFill rotWithShape="1">
          <a:blip r:embed="rId3">
            <a:alphaModFix/>
          </a:blip>
          <a:srcRect b="0" l="0" r="0" t="0"/>
          <a:stretch/>
        </p:blipFill>
        <p:spPr>
          <a:xfrm>
            <a:off x="364081" y="1181101"/>
            <a:ext cx="9715253" cy="4324349"/>
          </a:xfrm>
          <a:prstGeom prst="rect">
            <a:avLst/>
          </a:prstGeom>
          <a:noFill/>
          <a:ln cap="flat" cmpd="sng" w="9525">
            <a:solidFill>
              <a:srgbClr val="1B314F"/>
            </a:solidFill>
            <a:prstDash val="solid"/>
            <a:round/>
            <a:headEnd len="sm" w="sm" type="none"/>
            <a:tailEnd len="sm" w="sm" type="none"/>
          </a:ln>
        </p:spPr>
      </p:pic>
      <p:sp>
        <p:nvSpPr>
          <p:cNvPr id="338" name="Google Shape;338;p40"/>
          <p:cNvSpPr/>
          <p:nvPr/>
        </p:nvSpPr>
        <p:spPr>
          <a:xfrm>
            <a:off x="2239417" y="2395538"/>
            <a:ext cx="670800" cy="243000"/>
          </a:xfrm>
          <a:prstGeom prst="rect">
            <a:avLst/>
          </a:prstGeom>
          <a:noFill/>
          <a:ln cap="flat" cmpd="sng" w="19050">
            <a:solidFill>
              <a:srgbClr val="FF0000"/>
            </a:solidFill>
            <a:prstDash val="solid"/>
            <a:miter lim="800000"/>
            <a:headEnd len="sm" w="sm" type="none"/>
            <a:tailEnd len="sm" w="sm" type="none"/>
          </a:ln>
        </p:spPr>
        <p:txBody>
          <a:bodyPr anchorCtr="0" anchor="ctr" bIns="320025" lIns="182875" spcFirstLastPara="1" rIns="182875" wrap="square" tIns="3200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39" name="Google Shape;339;p40"/>
          <p:cNvSpPr/>
          <p:nvPr/>
        </p:nvSpPr>
        <p:spPr>
          <a:xfrm>
            <a:off x="2798233" y="1319200"/>
            <a:ext cx="1219200" cy="261900"/>
          </a:xfrm>
          <a:prstGeom prst="rect">
            <a:avLst/>
          </a:prstGeom>
          <a:noFill/>
          <a:ln cap="flat" cmpd="sng" w="19050">
            <a:solidFill>
              <a:srgbClr val="FF0000"/>
            </a:solidFill>
            <a:prstDash val="solid"/>
            <a:miter lim="800000"/>
            <a:headEnd len="sm" w="sm" type="none"/>
            <a:tailEnd len="sm" w="sm" type="none"/>
          </a:ln>
        </p:spPr>
        <p:txBody>
          <a:bodyPr anchorCtr="0" anchor="ctr" bIns="320025" lIns="182875" spcFirstLastPara="1" rIns="182875" wrap="square" tIns="3200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40" name="Google Shape;340;p40"/>
          <p:cNvSpPr/>
          <p:nvPr/>
        </p:nvSpPr>
        <p:spPr>
          <a:xfrm>
            <a:off x="2798233" y="1681175"/>
            <a:ext cx="1706000" cy="241200"/>
          </a:xfrm>
          <a:prstGeom prst="rect">
            <a:avLst/>
          </a:prstGeom>
          <a:noFill/>
          <a:ln cap="flat" cmpd="sng" w="19050">
            <a:solidFill>
              <a:srgbClr val="FF0000"/>
            </a:solidFill>
            <a:prstDash val="solid"/>
            <a:miter lim="800000"/>
            <a:headEnd len="sm" w="sm" type="none"/>
            <a:tailEnd len="sm" w="sm" type="none"/>
          </a:ln>
        </p:spPr>
        <p:txBody>
          <a:bodyPr anchorCtr="0" anchor="ctr" bIns="320025" lIns="182875" spcFirstLastPara="1" rIns="182875" wrap="square" tIns="3200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41" name="Google Shape;341;p40"/>
          <p:cNvSpPr/>
          <p:nvPr/>
        </p:nvSpPr>
        <p:spPr>
          <a:xfrm>
            <a:off x="2239433" y="3244850"/>
            <a:ext cx="757600" cy="241200"/>
          </a:xfrm>
          <a:prstGeom prst="rect">
            <a:avLst/>
          </a:prstGeom>
          <a:noFill/>
          <a:ln cap="flat" cmpd="sng" w="19050">
            <a:solidFill>
              <a:srgbClr val="FF0000"/>
            </a:solidFill>
            <a:prstDash val="solid"/>
            <a:miter lim="800000"/>
            <a:headEnd len="sm" w="sm" type="none"/>
            <a:tailEnd len="sm" w="sm" type="none"/>
          </a:ln>
        </p:spPr>
        <p:txBody>
          <a:bodyPr anchorCtr="0" anchor="ctr" bIns="320025" lIns="182875" spcFirstLastPara="1" rIns="182875" wrap="square" tIns="3200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pic>
        <p:nvPicPr>
          <p:cNvPr id="342" name="Google Shape;342;p40"/>
          <p:cNvPicPr preferRelativeResize="0"/>
          <p:nvPr/>
        </p:nvPicPr>
        <p:blipFill rotWithShape="1">
          <a:blip r:embed="rId4">
            <a:alphaModFix/>
          </a:blip>
          <a:srcRect b="0" l="0" r="0" t="0"/>
          <a:stretch/>
        </p:blipFill>
        <p:spPr>
          <a:xfrm>
            <a:off x="3712633" y="3806652"/>
            <a:ext cx="8317700" cy="2530649"/>
          </a:xfrm>
          <a:prstGeom prst="rect">
            <a:avLst/>
          </a:prstGeom>
          <a:noFill/>
          <a:ln cap="flat" cmpd="sng" w="9525">
            <a:solidFill>
              <a:srgbClr val="1B314F"/>
            </a:solidFill>
            <a:prstDash val="solid"/>
            <a:round/>
            <a:headEnd len="sm" w="sm" type="none"/>
            <a:tailEnd len="sm" w="sm" type="none"/>
          </a:ln>
        </p:spPr>
      </p:pic>
      <p:sp>
        <p:nvSpPr>
          <p:cNvPr id="343" name="Google Shape;343;p40"/>
          <p:cNvSpPr/>
          <p:nvPr/>
        </p:nvSpPr>
        <p:spPr>
          <a:xfrm>
            <a:off x="5355333" y="4225925"/>
            <a:ext cx="656000" cy="209400"/>
          </a:xfrm>
          <a:prstGeom prst="rect">
            <a:avLst/>
          </a:prstGeom>
          <a:noFill/>
          <a:ln cap="flat" cmpd="sng" w="19050">
            <a:solidFill>
              <a:srgbClr val="FF0000"/>
            </a:solidFill>
            <a:prstDash val="solid"/>
            <a:miter lim="800000"/>
            <a:headEnd len="sm" w="sm" type="none"/>
            <a:tailEnd len="sm" w="sm" type="none"/>
          </a:ln>
        </p:spPr>
        <p:txBody>
          <a:bodyPr anchorCtr="0" anchor="ctr" bIns="320025" lIns="182875" spcFirstLastPara="1" rIns="182875" wrap="square" tIns="3200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44" name="Google Shape;344;p40"/>
          <p:cNvSpPr txBox="1"/>
          <p:nvPr>
            <p:ph type="title"/>
          </p:nvPr>
        </p:nvSpPr>
        <p:spPr>
          <a:xfrm>
            <a:off x="419100" y="680944"/>
            <a:ext cx="11353800" cy="457200"/>
          </a:xfrm>
          <a:prstGeom prst="rect">
            <a:avLst/>
          </a:prstGeom>
        </p:spPr>
        <p:txBody>
          <a:bodyPr anchorCtr="0" anchor="t" bIns="0" lIns="0" spcFirstLastPara="1" rIns="0" wrap="square" tIns="0">
            <a:noAutofit/>
          </a:bodyPr>
          <a:lstStyle/>
          <a:p>
            <a:pPr indent="0" lvl="0" marL="0" marR="0" rtl="0" algn="l">
              <a:lnSpc>
                <a:spcPct val="90000"/>
              </a:lnSpc>
              <a:spcBef>
                <a:spcPts val="0"/>
              </a:spcBef>
              <a:spcAft>
                <a:spcPts val="0"/>
              </a:spcAft>
              <a:buClr>
                <a:srgbClr val="4E4E4E"/>
              </a:buClr>
              <a:buSzPts val="3556"/>
              <a:buFont typeface="Century Gothic"/>
              <a:buNone/>
            </a:pPr>
            <a:r>
              <a:rPr lang="en-US" sz="2850"/>
              <a:t>GL </a:t>
            </a:r>
            <a:r>
              <a:rPr lang="en-US" sz="2850"/>
              <a:t>Accounts</a:t>
            </a:r>
            <a:endParaRPr sz="2850"/>
          </a:p>
        </p:txBody>
      </p:sp>
      <p:sp>
        <p:nvSpPr>
          <p:cNvPr id="345" name="Google Shape;345;p40"/>
          <p:cNvSpPr txBox="1"/>
          <p:nvPr>
            <p:ph idx="1" type="body"/>
          </p:nvPr>
        </p:nvSpPr>
        <p:spPr>
          <a:xfrm>
            <a:off x="419100" y="203200"/>
            <a:ext cx="11353800" cy="3657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US"/>
              <a:t>General Ledger Setup</a:t>
            </a:r>
            <a:endParaRPr/>
          </a:p>
        </p:txBody>
      </p:sp>
      <p:sp>
        <p:nvSpPr>
          <p:cNvPr id="346" name="Google Shape;346;p40"/>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id="353" name="Google Shape;353;p41"/>
          <p:cNvPicPr preferRelativeResize="0"/>
          <p:nvPr/>
        </p:nvPicPr>
        <p:blipFill rotWithShape="1">
          <a:blip r:embed="rId3">
            <a:alphaModFix/>
          </a:blip>
          <a:srcRect b="0" l="0" r="0" t="0"/>
          <a:stretch/>
        </p:blipFill>
        <p:spPr>
          <a:xfrm>
            <a:off x="5734050" y="2277212"/>
            <a:ext cx="5831884" cy="3909738"/>
          </a:xfrm>
          <a:prstGeom prst="rect">
            <a:avLst/>
          </a:prstGeom>
          <a:noFill/>
          <a:ln cap="flat" cmpd="sng" w="9525">
            <a:solidFill>
              <a:srgbClr val="1B314F"/>
            </a:solidFill>
            <a:prstDash val="solid"/>
            <a:round/>
            <a:headEnd len="sm" w="sm" type="none"/>
            <a:tailEnd len="sm" w="sm" type="none"/>
          </a:ln>
        </p:spPr>
      </p:pic>
      <p:sp>
        <p:nvSpPr>
          <p:cNvPr id="354" name="Google Shape;354;p4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342900" lvl="0" marL="342900" rtl="0" algn="l">
              <a:lnSpc>
                <a:spcPct val="100000"/>
              </a:lnSpc>
              <a:spcBef>
                <a:spcPts val="0"/>
              </a:spcBef>
              <a:spcAft>
                <a:spcPts val="0"/>
              </a:spcAft>
              <a:buSzPts val="2800"/>
              <a:buChar char="•"/>
            </a:pPr>
            <a:r>
              <a:rPr lang="en-US"/>
              <a:t>Defined for specific domain</a:t>
            </a:r>
            <a:endParaRPr/>
          </a:p>
          <a:p>
            <a:pPr indent="-342900" lvl="0" marL="342900" rtl="0" algn="l">
              <a:lnSpc>
                <a:spcPct val="120000"/>
              </a:lnSpc>
              <a:spcBef>
                <a:spcPts val="1800"/>
              </a:spcBef>
              <a:spcAft>
                <a:spcPts val="0"/>
              </a:spcAft>
              <a:buSzPts val="2800"/>
              <a:buChar char="•"/>
            </a:pPr>
            <a:r>
              <a:rPr lang="en-US"/>
              <a:t>Enabled during domain </a:t>
            </a:r>
            <a:br>
              <a:rPr lang="en-US"/>
            </a:br>
            <a:r>
              <a:rPr lang="en-US"/>
              <a:t>creation</a:t>
            </a:r>
            <a:endParaRPr/>
          </a:p>
          <a:p>
            <a:pPr indent="-342900" lvl="0" marL="342900" rtl="0" algn="l">
              <a:lnSpc>
                <a:spcPct val="120000"/>
              </a:lnSpc>
              <a:spcBef>
                <a:spcPts val="1800"/>
              </a:spcBef>
              <a:spcAft>
                <a:spcPts val="0"/>
              </a:spcAft>
              <a:buSzPts val="2800"/>
              <a:buChar char="•"/>
            </a:pPr>
            <a:r>
              <a:rPr lang="en-US"/>
              <a:t>Three mask types: </a:t>
            </a:r>
            <a:endParaRPr/>
          </a:p>
          <a:p>
            <a:pPr indent="-285750" lvl="1" marL="742950" rtl="0" algn="l">
              <a:lnSpc>
                <a:spcPct val="100000"/>
              </a:lnSpc>
              <a:spcBef>
                <a:spcPts val="480"/>
              </a:spcBef>
              <a:spcAft>
                <a:spcPts val="0"/>
              </a:spcAft>
              <a:buSzPts val="2400"/>
              <a:buChar char="-"/>
            </a:pPr>
            <a:r>
              <a:rPr lang="en-US"/>
              <a:t>Sub-account</a:t>
            </a:r>
            <a:endParaRPr/>
          </a:p>
          <a:p>
            <a:pPr indent="-285750" lvl="1" marL="742950" rtl="0" algn="l">
              <a:lnSpc>
                <a:spcPct val="100000"/>
              </a:lnSpc>
              <a:spcBef>
                <a:spcPts val="480"/>
              </a:spcBef>
              <a:spcAft>
                <a:spcPts val="0"/>
              </a:spcAft>
              <a:buSzPts val="2400"/>
              <a:buChar char="-"/>
            </a:pPr>
            <a:r>
              <a:rPr lang="en-US"/>
              <a:t>Cost center</a:t>
            </a:r>
            <a:endParaRPr/>
          </a:p>
          <a:p>
            <a:pPr indent="-285750" lvl="1" marL="742950" rtl="0" algn="l">
              <a:lnSpc>
                <a:spcPct val="100000"/>
              </a:lnSpc>
              <a:spcBef>
                <a:spcPts val="480"/>
              </a:spcBef>
              <a:spcAft>
                <a:spcPts val="0"/>
              </a:spcAft>
              <a:buSzPts val="2400"/>
              <a:buChar char="-"/>
            </a:pPr>
            <a:r>
              <a:rPr lang="en-US"/>
              <a:t>Project</a:t>
            </a:r>
            <a:endParaRPr/>
          </a:p>
          <a:p>
            <a:pPr indent="-109538" lvl="0" marL="287338" rtl="0" algn="l">
              <a:lnSpc>
                <a:spcPct val="100000"/>
              </a:lnSpc>
              <a:spcBef>
                <a:spcPts val="0"/>
              </a:spcBef>
              <a:spcAft>
                <a:spcPts val="0"/>
              </a:spcAft>
              <a:buSzPts val="2800"/>
              <a:buNone/>
            </a:pPr>
            <a:r>
              <a:t/>
            </a:r>
            <a:endParaRPr/>
          </a:p>
        </p:txBody>
      </p:sp>
      <p:sp>
        <p:nvSpPr>
          <p:cNvPr id="355" name="Google Shape;355;p4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Font typeface="Century Gothic"/>
              <a:buNone/>
            </a:pPr>
            <a:r>
              <a:rPr lang="en-US"/>
              <a:t>General Ledger Setup</a:t>
            </a:r>
            <a:endParaRPr/>
          </a:p>
        </p:txBody>
      </p:sp>
      <p:sp>
        <p:nvSpPr>
          <p:cNvPr id="356" name="Google Shape;356;p41"/>
          <p:cNvSpPr txBox="1"/>
          <p:nvPr>
            <p:ph type="title"/>
          </p:nvPr>
        </p:nvSpPr>
        <p:spPr>
          <a:xfrm>
            <a:off x="419100" y="680944"/>
            <a:ext cx="11353800" cy="457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4E4E4E"/>
              </a:buClr>
              <a:buSzPct val="111111"/>
              <a:buFont typeface="Century Gothic"/>
              <a:buNone/>
            </a:pPr>
            <a:r>
              <a:rPr lang="en-US"/>
              <a:t>Validating Transactions COA Mask</a:t>
            </a:r>
            <a:endParaRPr/>
          </a:p>
        </p:txBody>
      </p:sp>
      <p:sp>
        <p:nvSpPr>
          <p:cNvPr id="357" name="Google Shape;357;p41"/>
          <p:cNvSpPr/>
          <p:nvPr/>
        </p:nvSpPr>
        <p:spPr>
          <a:xfrm>
            <a:off x="7063333" y="5160975"/>
            <a:ext cx="3808000" cy="1026000"/>
          </a:xfrm>
          <a:prstGeom prst="ellipse">
            <a:avLst/>
          </a:prstGeom>
          <a:noFill/>
          <a:ln cap="flat" cmpd="sng" w="25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2800"/>
              <a:buFont typeface="Century Gothic"/>
              <a:buNone/>
            </a:pPr>
            <a:r>
              <a:t/>
            </a:r>
            <a:endParaRPr b="0" i="0" sz="2800" u="none" cap="none" strike="noStrike">
              <a:solidFill>
                <a:schemeClr val="dk1"/>
              </a:solidFill>
              <a:latin typeface="Tahoma"/>
              <a:ea typeface="Tahoma"/>
              <a:cs typeface="Tahoma"/>
              <a:sym typeface="Tahoma"/>
            </a:endParaRPr>
          </a:p>
        </p:txBody>
      </p:sp>
      <p:sp>
        <p:nvSpPr>
          <p:cNvPr id="358" name="Google Shape;358;p41"/>
          <p:cNvSpPr txBox="1"/>
          <p:nvPr>
            <p:ph idx="4294967295" type="sldNum"/>
          </p:nvPr>
        </p:nvSpPr>
        <p:spPr>
          <a:xfrm>
            <a:off x="9931400" y="649351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