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8" r:id="rId4"/>
    <p:sldMasterId id="214748366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Lst>
  <p:sldSz cy="6858000" cx="12192000"/>
  <p:notesSz cx="7102475" cy="9388475"/>
  <p:embeddedFontLst>
    <p:embeddedFont>
      <p:font typeface="Tahoma"/>
      <p:regular r:id="rId60"/>
      <p:bold r:id="rId61"/>
    </p:embeddedFont>
    <p:embeddedFont>
      <p:font typeface="Century Gothic"/>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2D200454-40CA-4A62-9FC3-DE9A4176ACB9}">
      <p15:notesGuideLst>
        <p15:guide id="1" orient="horz" pos="2957">
          <p15:clr>
            <a:srgbClr val="000000"/>
          </p15:clr>
        </p15:guide>
        <p15:guide id="2" pos="2237">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notesViewPr>
    <p:cSldViewPr snapToGrid="0">
      <p:cViewPr varScale="1">
        <p:scale>
          <a:sx n="100" d="100"/>
          <a:sy n="100" d="100"/>
        </p:scale>
        <p:origin x="0" y="0"/>
      </p:cViewPr>
      <p:guideLst>
        <p:guide pos="2957" orient="horz"/>
        <p:guide pos="2237"/>
      </p:guideLst>
    </p:cSldViewPr>
  </p:notes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CenturyGothic-regular.fntdata"/><Relationship Id="rId61" Type="http://schemas.openxmlformats.org/officeDocument/2006/relationships/font" Target="fonts/Tahoma-bold.fntdata"/><Relationship Id="rId20" Type="http://schemas.openxmlformats.org/officeDocument/2006/relationships/slide" Target="slides/slide14.xml"/><Relationship Id="rId64" Type="http://schemas.openxmlformats.org/officeDocument/2006/relationships/font" Target="fonts/CenturyGothic-italic.fntdata"/><Relationship Id="rId63" Type="http://schemas.openxmlformats.org/officeDocument/2006/relationships/font" Target="fonts/CenturyGothic-bold.fntdata"/><Relationship Id="rId22" Type="http://schemas.openxmlformats.org/officeDocument/2006/relationships/slide" Target="slides/slide16.xml"/><Relationship Id="rId21" Type="http://schemas.openxmlformats.org/officeDocument/2006/relationships/slide" Target="slides/slide15.xml"/><Relationship Id="rId65" Type="http://schemas.openxmlformats.org/officeDocument/2006/relationships/font" Target="fonts/CenturyGothic-bold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Tahoma-regular.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77739" cy="471054"/>
          </a:xfrm>
          <a:prstGeom prst="rect">
            <a:avLst/>
          </a:prstGeom>
          <a:noFill/>
          <a:ln>
            <a:noFill/>
          </a:ln>
        </p:spPr>
        <p:txBody>
          <a:bodyPr anchorCtr="0" anchor="t" bIns="47100" lIns="94225" spcFirstLastPara="1" rIns="94225" wrap="square" tIns="471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4023092" y="0"/>
            <a:ext cx="3077739" cy="471054"/>
          </a:xfrm>
          <a:prstGeom prst="rect">
            <a:avLst/>
          </a:prstGeom>
          <a:noFill/>
          <a:ln>
            <a:noFill/>
          </a:ln>
        </p:spPr>
        <p:txBody>
          <a:bodyPr anchorCtr="0" anchor="t" bIns="47100" lIns="94225" spcFirstLastPara="1" rIns="94225" wrap="square" tIns="471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143" name="Google Shape;143;p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Use the Banking Information panel to view and define the banking and payment details for this supplier. The grid displays the default banking and payment details configured for this supplier. The default supplier bank account details are displayed in the first line of the grid. If you have configured multiple accounts for this supplier, you can add these account details by inserting a new row for each account. You can use a maximum of three bank accounts to make the invoice payment, specifying the bank reference and amounts to be paid per account in each case. The total of the separate amounts must equal the total invoice amount.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TC Hold Amount field displays the amount of the invoice total that is not to be paid. Once specified, the hold amount is taken into account during payment processing. Hold amounts are typically an amount under dispute, such as an incorrect billing amount, and can be set to an amount less than or equal to the invoice total. When you match invoices to receiver amounts, and the matching process produces an adverse variance, the Hold Variance Amount field in Supplier Invoice Control determines whether the variance amount or the total invoice amount is put on hold. When set, the system displays a warning once the variance is calculated. Once the hold amount is set, you can only select the rest of the amount for either automatic or manual payment.</a:t>
            </a:r>
            <a:endParaRPr/>
          </a:p>
        </p:txBody>
      </p:sp>
      <p:sp>
        <p:nvSpPr>
          <p:cNvPr id="235" name="Google Shape;235;p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1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record supplier invoices with a status of Initial.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Initial invoices are locked for payment, and are unapproved and unallocated.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In addition, initial invoices are not included in balances or aging reports, and cannot be paid.</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You can use initial </a:t>
            </a:r>
            <a:r>
              <a:rPr lang="en-US">
                <a:latin typeface="Century Gothic"/>
                <a:ea typeface="Century Gothic"/>
                <a:cs typeface="Century Gothic"/>
                <a:sym typeface="Century Gothic"/>
              </a:rPr>
              <a:t>supplier</a:t>
            </a:r>
            <a:r>
              <a:rPr lang="en-US">
                <a:latin typeface="Century Gothic"/>
                <a:ea typeface="Century Gothic"/>
                <a:cs typeface="Century Gothic"/>
                <a:sym typeface="Century Gothic"/>
              </a:rPr>
              <a:t> invoices</a:t>
            </a:r>
            <a:r>
              <a:rPr lang="en-US"/>
              <a:t> where</a:t>
            </a:r>
            <a:r>
              <a:rPr lang="en-US">
                <a:latin typeface="Century Gothic"/>
                <a:ea typeface="Century Gothic"/>
                <a:cs typeface="Century Gothic"/>
                <a:sym typeface="Century Gothic"/>
              </a:rPr>
              <a:t> certain roles (for example, junior clerks) are granted access to initial invoice registration only.</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t> </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47" name="Google Shape;247;p1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1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modify initial invoices, including the amounts and postings, before posting the invoice to</a:t>
            </a:r>
            <a:r>
              <a:rPr lang="en-US"/>
              <a:t> </a:t>
            </a:r>
            <a:r>
              <a:rPr lang="en-US">
                <a:latin typeface="Century Gothic"/>
                <a:ea typeface="Century Gothic"/>
                <a:cs typeface="Century Gothic"/>
                <a:sym typeface="Century Gothic"/>
              </a:rPr>
              <a:t>the primary accounting layer.</a:t>
            </a:r>
            <a:endParaRPr/>
          </a:p>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match receivers (for example, PO receipts) against initial invoices, but you cannot match payments.</a:t>
            </a:r>
            <a:endParaRPr/>
          </a:p>
          <a:p>
            <a:pPr indent="0" lvl="0" marL="0" rtl="0" algn="l">
              <a:lnSpc>
                <a:spcPct val="100000"/>
              </a:lnSpc>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57" name="Google Shape;257;p1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Century Gothic"/>
              <a:buNone/>
            </a:pPr>
            <a:r>
              <a:rPr b="1" i="1" lang="en-US">
                <a:latin typeface="Century Gothic"/>
                <a:ea typeface="Century Gothic"/>
                <a:cs typeface="Century Gothic"/>
                <a:sym typeface="Century Gothic"/>
              </a:rPr>
              <a:t>Link to Invoice</a:t>
            </a:r>
            <a:r>
              <a:rPr lang="en-US">
                <a:latin typeface="Century Gothic"/>
                <a:ea typeface="Century Gothic"/>
                <a:cs typeface="Century Gothic"/>
                <a:sym typeface="Century Gothic"/>
              </a:rPr>
              <a:t>. Only for credit notes. A credit note can have a one-to-one link to a supplier invoice.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only select supplier invoices for the same supplier that have an open balance</a:t>
            </a:r>
            <a:r>
              <a:rPr lang="en-US"/>
              <a:t> </a:t>
            </a:r>
            <a:r>
              <a:rPr lang="en-US">
                <a:latin typeface="Century Gothic"/>
                <a:ea typeface="Century Gothic"/>
                <a:cs typeface="Century Gothic"/>
                <a:sym typeface="Century Gothic"/>
              </a:rPr>
              <a:t>that is equal to or higher than the credit note amount.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Linking applies an automatic adjustment (posting) to the supplier invoice and credit note </a:t>
            </a:r>
            <a:r>
              <a:rPr lang="en-US"/>
              <a:t> </a:t>
            </a:r>
            <a:r>
              <a:rPr lang="en-US">
                <a:latin typeface="Century Gothic"/>
                <a:ea typeface="Century Gothic"/>
                <a:cs typeface="Century Gothic"/>
                <a:sym typeface="Century Gothic"/>
              </a:rPr>
              <a:t>with a posting date equal to the posting date of the credit note.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b="1" i="1" lang="en-US">
                <a:latin typeface="Century Gothic"/>
                <a:ea typeface="Century Gothic"/>
                <a:cs typeface="Century Gothic"/>
                <a:sym typeface="Century Gothic"/>
              </a:rPr>
              <a:t>Adjustment</a:t>
            </a:r>
            <a:r>
              <a:rPr lang="en-US">
                <a:latin typeface="Century Gothic"/>
                <a:ea typeface="Century Gothic"/>
                <a:cs typeface="Century Gothic"/>
                <a:sym typeface="Century Gothic"/>
              </a:rPr>
              <a:t>. The daybook to use for a credit note/supplier invoice adjustment (see Link to Invoice field). The daybook must be of type Supplier Adjustment. The sequential number is system generated.</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67" name="Google Shape;267;p1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1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the Supplier Invoice Reverse and Replace </a:t>
            </a:r>
            <a:r>
              <a:rPr lang="en-US"/>
              <a:t>actions </a:t>
            </a:r>
            <a:r>
              <a:rPr lang="en-US">
                <a:latin typeface="Century Gothic"/>
                <a:ea typeface="Century Gothic"/>
                <a:cs typeface="Century Gothic"/>
                <a:sym typeface="Century Gothic"/>
              </a:rPr>
              <a:t>to create a correction invoice that reverses</a:t>
            </a:r>
            <a:r>
              <a:rPr lang="en-US"/>
              <a:t> </a:t>
            </a:r>
            <a:r>
              <a:rPr lang="en-US">
                <a:latin typeface="Century Gothic"/>
                <a:ea typeface="Century Gothic"/>
                <a:cs typeface="Century Gothic"/>
                <a:sym typeface="Century Gothic"/>
              </a:rPr>
              <a:t>the postings of an incorrect standard invoice, and, optionally, to create a replacement.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You can use these functions to correct standard supplier invoices, invoice corrections, credit notes, or credit note corrections. You also use these functions to reopen a saved receiver matching process by re-creating the original invoice and reopening the receiver lines.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When the invoice you are reversing was used in financial or receiver matching, the Reverse function</a:t>
            </a:r>
            <a:r>
              <a:rPr lang="en-US"/>
              <a:t> </a:t>
            </a:r>
            <a:r>
              <a:rPr lang="en-US">
                <a:latin typeface="Century Gothic"/>
                <a:ea typeface="Century Gothic"/>
                <a:cs typeface="Century Gothic"/>
                <a:sym typeface="Century Gothic"/>
              </a:rPr>
              <a:t>reverses the matching postings, and in the case of receiver matching, reopens the receiver lines.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then start the matching process again with the new invoice amounts.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76" name="Google Shape;276;p1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dcdd6d529a_0_0: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dcdd6d529a_0_0:notes"/>
          <p:cNvSpPr txBox="1"/>
          <p:nvPr>
            <p:ph idx="1" type="body"/>
          </p:nvPr>
        </p:nvSpPr>
        <p:spPr>
          <a:xfrm>
            <a:off x="710248" y="3991730"/>
            <a:ext cx="5682000" cy="4749600"/>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rPr lang="en-US"/>
              <a:t>Select the Create Replacement field to create a replacement invoice when reversing the original invoice. </a:t>
            </a:r>
            <a:endParaRPr/>
          </a:p>
        </p:txBody>
      </p:sp>
      <p:sp>
        <p:nvSpPr>
          <p:cNvPr id="287" name="Google Shape;287;gdcdd6d529a_0_0:notes"/>
          <p:cNvSpPr txBox="1"/>
          <p:nvPr>
            <p:ph idx="12" type="sldNum"/>
          </p:nvPr>
        </p:nvSpPr>
        <p:spPr>
          <a:xfrm>
            <a:off x="4023092" y="8917422"/>
            <a:ext cx="3077700" cy="471000"/>
          </a:xfrm>
          <a:prstGeom prst="rect">
            <a:avLst/>
          </a:prstGeom>
        </p:spPr>
        <p:txBody>
          <a:bodyPr anchorCtr="0" anchor="b" bIns="47100" lIns="94225" spcFirstLastPara="1" rIns="94225" wrap="square" tIns="471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1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To perform receiver matching, click the Matching button. The Receiver Matchings and Supplier Invoices screens are interactive. You can automatically update the invoice amounts with the totals you produce on the matching grid, or adjust either amount before saving the matching and generating the final invoice postings.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Invoice Status field displays the invoice status code after receiver matching.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Matching Status has two possible values:</a:t>
            </a:r>
            <a:endParaRPr/>
          </a:p>
          <a:p>
            <a:pPr indent="-317500" lvl="0" marL="457200" rtl="0" algn="l">
              <a:spcBef>
                <a:spcPts val="0"/>
              </a:spcBef>
              <a:spcAft>
                <a:spcPts val="0"/>
              </a:spcAft>
              <a:buSzPts val="1400"/>
              <a:buChar char="●"/>
            </a:pPr>
            <a:r>
              <a:rPr lang="en-US"/>
              <a:t>Initial. When you save the matching with an initial status, no postings are created, and updates to current and average costs from variance adjustments are not completed.</a:t>
            </a:r>
            <a:endParaRPr/>
          </a:p>
          <a:p>
            <a:pPr indent="-317500" lvl="0" marL="457200" rtl="0" algn="l">
              <a:spcBef>
                <a:spcPts val="0"/>
              </a:spcBef>
              <a:spcAft>
                <a:spcPts val="0"/>
              </a:spcAft>
              <a:buSzPts val="1400"/>
              <a:buChar char="●"/>
            </a:pPr>
            <a:r>
              <a:rPr lang="en-US"/>
              <a:t>Finished. The Finished status updates costs and posts the matching to the official layer.</a:t>
            </a:r>
            <a:endParaRPr/>
          </a:p>
        </p:txBody>
      </p:sp>
      <p:sp>
        <p:nvSpPr>
          <p:cNvPr id="296" name="Google Shape;296;p1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p1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Enter the search criteria to search for pending invoices.</a:t>
            </a:r>
            <a:endParaRPr/>
          </a:p>
        </p:txBody>
      </p:sp>
      <p:sp>
        <p:nvSpPr>
          <p:cNvPr id="308" name="Google Shape;308;p1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 name="Google Shape;320;p1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Enter the actual matched quantity and price.</a:t>
            </a:r>
            <a:endParaRPr/>
          </a:p>
          <a:p>
            <a:pPr indent="0" lvl="0" marL="0" rtl="0" algn="l">
              <a:spcBef>
                <a:spcPts val="0"/>
              </a:spcBef>
              <a:spcAft>
                <a:spcPts val="0"/>
              </a:spcAft>
              <a:buNone/>
            </a:pPr>
            <a:r>
              <a:rPr lang="en-US"/>
              <a:t>The Manual Posting button lets you balance the total amount on an invoice when the matching process results in an outstanding amount. Use Manual Posting to account for freight or other charges that arise from the purchase of the goods, but are not detailed on the purchase order. The Manual Posting button is enabled when there is a difference between the To Match and Matching amounts on the matching grid. Click Manual Posting to display Journal Entries, where you can add a posting line and specify an account, sub-account, and cost center to which to post the </a:t>
            </a:r>
            <a:r>
              <a:rPr lang="en-US"/>
              <a:t>difference</a:t>
            </a:r>
            <a:r>
              <a:rPr lang="en-US"/>
              <a:t>.</a:t>
            </a:r>
            <a:endParaRPr/>
          </a:p>
        </p:txBody>
      </p:sp>
      <p:sp>
        <p:nvSpPr>
          <p:cNvPr id="321" name="Google Shape;321;p1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p1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Tax details are stored in Receiver Matching.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edit tax amounts in Receiver Matching if Recalculate Tax Rates is enabled in </a:t>
            </a:r>
            <a:r>
              <a:rPr lang="en-US"/>
              <a:t>Financials Control.</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also use the Recalculate Tax Details option in Receiver Matching to update tax amounts</a:t>
            </a:r>
            <a:r>
              <a:rPr lang="en-US"/>
              <a:t> </a:t>
            </a:r>
            <a:r>
              <a:rPr lang="en-US">
                <a:latin typeface="Century Gothic"/>
                <a:ea typeface="Century Gothic"/>
                <a:cs typeface="Century Gothic"/>
                <a:sym typeface="Century Gothic"/>
              </a:rPr>
              <a:t>automatically without the need for manual posting.</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33" name="Google Shape;333;p1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this section, you will learn how supplier invoices and AP payments are processed in QAD</a:t>
            </a:r>
            <a:r>
              <a:rPr lang="en-US"/>
              <a:t> </a:t>
            </a:r>
            <a:r>
              <a:rPr lang="en-US"/>
              <a:t>Adaptive</a:t>
            </a:r>
            <a:r>
              <a:rPr lang="en-US"/>
              <a:t> UX.</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This includes several variants to the basic AP flow, and also the allocation and approval processes.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51" name="Google Shape;151;p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2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p2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Corrections to taxes are automatically made in the matching postings.</a:t>
            </a:r>
            <a:endParaRPr/>
          </a:p>
          <a:p>
            <a:pPr indent="0" lvl="0" marL="0" rtl="0" algn="l">
              <a:spcBef>
                <a:spcPts val="0"/>
              </a:spcBef>
              <a:spcAft>
                <a:spcPts val="0"/>
              </a:spcAft>
              <a:buNone/>
            </a:pPr>
            <a:r>
              <a:t/>
            </a:r>
            <a:endParaRPr/>
          </a:p>
        </p:txBody>
      </p:sp>
      <p:sp>
        <p:nvSpPr>
          <p:cNvPr id="342" name="Google Shape;342;p2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2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2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Supplier Invoice activities let you select invoices to update based on their status code</a:t>
            </a:r>
            <a:r>
              <a:rPr lang="en-US"/>
              <a:t> </a:t>
            </a:r>
            <a:r>
              <a:rPr lang="en-US">
                <a:latin typeface="Century Gothic"/>
                <a:ea typeface="Century Gothic"/>
                <a:cs typeface="Century Gothic"/>
                <a:sym typeface="Century Gothic"/>
              </a:rPr>
              <a:t>and move the invoices through a workflow cycle.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change the status of the invoices by selecting a different invoice status code.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control two aspects of supplier invoicing using invoice status codes:</a:t>
            </a:r>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Allocation of the invoice amount to accounts. This determines the postings generated and which layer is updated.</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Approval of the invoice and release for payment. This process can be completed in one or two</a:t>
            </a:r>
            <a:r>
              <a:rPr lang="en-US"/>
              <a:t> </a:t>
            </a:r>
            <a:r>
              <a:rPr lang="en-US">
                <a:latin typeface="Century Gothic"/>
                <a:ea typeface="Century Gothic"/>
                <a:cs typeface="Century Gothic"/>
                <a:sym typeface="Century Gothic"/>
              </a:rPr>
              <a:t>stages. The approval process places contested invoices on hold and then releases them.</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53" name="Google Shape;353;p2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2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5" name="Google Shape;395;p2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80000"/>
              </a:lnSpc>
              <a:spcBef>
                <a:spcPts val="0"/>
              </a:spcBef>
              <a:spcAft>
                <a:spcPts val="0"/>
              </a:spcAft>
              <a:buClr>
                <a:schemeClr val="dk1"/>
              </a:buClr>
              <a:buSzPts val="1100"/>
              <a:buFont typeface="Arial"/>
              <a:buNone/>
            </a:pPr>
            <a:r>
              <a:rPr b="1" lang="en-US">
                <a:solidFill>
                  <a:srgbClr val="3C78D8"/>
                </a:solidFill>
                <a:latin typeface="Century Gothic"/>
                <a:ea typeface="Century Gothic"/>
                <a:cs typeface="Century Gothic"/>
                <a:sym typeface="Century Gothic"/>
              </a:rPr>
              <a:t>Flow 1: Allocated – Approved – Released for Payment</a:t>
            </a:r>
            <a:endParaRPr/>
          </a:p>
          <a:p>
            <a:pPr indent="0" lvl="0" marL="0" rtl="0" algn="l">
              <a:lnSpc>
                <a:spcPct val="80000"/>
              </a:lnSpc>
              <a:spcBef>
                <a:spcPts val="240"/>
              </a:spcBef>
              <a:spcAft>
                <a:spcPts val="0"/>
              </a:spcAft>
              <a:buClr>
                <a:schemeClr val="dk1"/>
              </a:buClr>
              <a:buSzPts val="1100"/>
              <a:buFont typeface="Arial"/>
              <a:buNone/>
            </a:pPr>
            <a:r>
              <a:rPr lang="en-US">
                <a:latin typeface="Century Gothic"/>
                <a:ea typeface="Century Gothic"/>
                <a:cs typeface="Century Gothic"/>
                <a:sym typeface="Century Gothic"/>
              </a:rPr>
              <a:t>In the </a:t>
            </a:r>
            <a:r>
              <a:rPr lang="en-US"/>
              <a:t>Main panel </a:t>
            </a:r>
            <a:r>
              <a:rPr lang="en-US">
                <a:latin typeface="Century Gothic"/>
                <a:ea typeface="Century Gothic"/>
                <a:cs typeface="Century Gothic"/>
                <a:sym typeface="Century Gothic"/>
              </a:rPr>
              <a:t>of Supplier Invoice</a:t>
            </a:r>
            <a:r>
              <a:rPr lang="en-US"/>
              <a:t>s</a:t>
            </a:r>
            <a:r>
              <a:rPr lang="en-US">
                <a:latin typeface="Century Gothic"/>
                <a:ea typeface="Century Gothic"/>
                <a:cs typeface="Century Gothic"/>
                <a:sym typeface="Century Gothic"/>
              </a:rPr>
              <a:t>, the status code must be:</a:t>
            </a:r>
            <a:endParaRPr/>
          </a:p>
          <a:p>
            <a:pPr indent="-317500" lvl="0" marL="457200" rtl="0" algn="l">
              <a:lnSpc>
                <a:spcPct val="80000"/>
              </a:lnSpc>
              <a:spcBef>
                <a:spcPts val="240"/>
              </a:spcBef>
              <a:spcAft>
                <a:spcPts val="0"/>
              </a:spcAft>
              <a:buSzPts val="1400"/>
              <a:buFont typeface="Century Gothic"/>
              <a:buChar char="●"/>
            </a:pPr>
            <a:r>
              <a:rPr lang="en-US">
                <a:latin typeface="Century Gothic"/>
                <a:ea typeface="Century Gothic"/>
                <a:cs typeface="Century Gothic"/>
                <a:sym typeface="Century Gothic"/>
              </a:rPr>
              <a:t>Allocated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Approved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Released for payment</a:t>
            </a:r>
            <a:endParaRPr/>
          </a:p>
          <a:p>
            <a:pPr indent="0" lvl="0" marL="0" rtl="0" algn="l">
              <a:lnSpc>
                <a:spcPct val="80000"/>
              </a:lnSpc>
              <a:spcBef>
                <a:spcPts val="240"/>
              </a:spcBef>
              <a:spcAft>
                <a:spcPts val="0"/>
              </a:spcAft>
              <a:buClr>
                <a:schemeClr val="dk1"/>
              </a:buClr>
              <a:buSzPts val="1100"/>
              <a:buFont typeface="Arial"/>
              <a:buNone/>
            </a:pPr>
            <a:r>
              <a:rPr lang="en-US"/>
              <a:t>The</a:t>
            </a:r>
            <a:r>
              <a:rPr lang="en-US">
                <a:latin typeface="Century Gothic"/>
                <a:ea typeface="Century Gothic"/>
                <a:cs typeface="Century Gothic"/>
                <a:sym typeface="Century Gothic"/>
              </a:rPr>
              <a:t> Matching Daybook is linked</a:t>
            </a:r>
            <a:r>
              <a:rPr lang="en-US"/>
              <a:t> </a:t>
            </a:r>
            <a:r>
              <a:rPr lang="en-US">
                <a:latin typeface="Century Gothic"/>
                <a:ea typeface="Century Gothic"/>
                <a:cs typeface="Century Gothic"/>
                <a:sym typeface="Century Gothic"/>
              </a:rPr>
              <a:t>to the primary layer.</a:t>
            </a:r>
            <a:endParaRPr/>
          </a:p>
          <a:p>
            <a:pPr indent="0" lvl="0" marL="0" rtl="0" algn="l">
              <a:lnSpc>
                <a:spcPct val="80000"/>
              </a:lnSpc>
              <a:spcBef>
                <a:spcPts val="24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240"/>
              </a:spcBef>
              <a:spcAft>
                <a:spcPts val="0"/>
              </a:spcAft>
              <a:buClr>
                <a:schemeClr val="dk1"/>
              </a:buClr>
              <a:buSzPts val="1100"/>
              <a:buFont typeface="Arial"/>
              <a:buNone/>
            </a:pPr>
            <a:r>
              <a:rPr b="1" lang="en-US">
                <a:solidFill>
                  <a:srgbClr val="3C78D8"/>
                </a:solidFill>
                <a:latin typeface="Century Gothic"/>
                <a:ea typeface="Century Gothic"/>
                <a:cs typeface="Century Gothic"/>
                <a:sym typeface="Century Gothic"/>
              </a:rPr>
              <a:t>Flow 2: Not Allocated – Not Approved – Locked for Payment – Allocated – Approved –</a:t>
            </a:r>
            <a:r>
              <a:rPr lang="en-US"/>
              <a:t> </a:t>
            </a:r>
            <a:r>
              <a:rPr b="1" lang="en-US">
                <a:solidFill>
                  <a:srgbClr val="3C78D8"/>
                </a:solidFill>
                <a:latin typeface="Century Gothic"/>
                <a:ea typeface="Century Gothic"/>
                <a:cs typeface="Century Gothic"/>
                <a:sym typeface="Century Gothic"/>
              </a:rPr>
              <a:t>Release for Payment</a:t>
            </a:r>
            <a:endParaRPr/>
          </a:p>
          <a:p>
            <a:pPr indent="0" lvl="0" marL="0" rtl="0" algn="l">
              <a:lnSpc>
                <a:spcPct val="80000"/>
              </a:lnSpc>
              <a:spcBef>
                <a:spcPts val="240"/>
              </a:spcBef>
              <a:spcAft>
                <a:spcPts val="0"/>
              </a:spcAft>
              <a:buClr>
                <a:schemeClr val="dk1"/>
              </a:buClr>
              <a:buSzPts val="1100"/>
              <a:buFont typeface="Arial"/>
              <a:buNone/>
            </a:pPr>
            <a:r>
              <a:rPr lang="en-US">
                <a:latin typeface="Century Gothic"/>
                <a:ea typeface="Century Gothic"/>
                <a:cs typeface="Century Gothic"/>
                <a:sym typeface="Century Gothic"/>
              </a:rPr>
              <a:t>In the Main panel of Supplier Invoices, the status code must be:</a:t>
            </a:r>
            <a:endParaRPr/>
          </a:p>
          <a:p>
            <a:pPr indent="-317500" lvl="0" marL="457200" rtl="0" algn="l">
              <a:lnSpc>
                <a:spcPct val="80000"/>
              </a:lnSpc>
              <a:spcBef>
                <a:spcPts val="240"/>
              </a:spcBef>
              <a:spcAft>
                <a:spcPts val="0"/>
              </a:spcAft>
              <a:buSzPts val="1400"/>
              <a:buFont typeface="Century Gothic"/>
              <a:buChar char="●"/>
            </a:pPr>
            <a:r>
              <a:rPr lang="en-US">
                <a:latin typeface="Century Gothic"/>
                <a:ea typeface="Century Gothic"/>
                <a:cs typeface="Century Gothic"/>
                <a:sym typeface="Century Gothic"/>
              </a:rPr>
              <a:t>Not allocated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Not approved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Locked for payment</a:t>
            </a:r>
            <a:endParaRPr/>
          </a:p>
          <a:p>
            <a:pPr indent="0" lvl="0" marL="0" rtl="0" algn="l">
              <a:lnSpc>
                <a:spcPct val="80000"/>
              </a:lnSpc>
              <a:spcBef>
                <a:spcPts val="240"/>
              </a:spcBef>
              <a:spcAft>
                <a:spcPts val="0"/>
              </a:spcAft>
              <a:buClr>
                <a:schemeClr val="dk1"/>
              </a:buClr>
              <a:buSzPts val="1100"/>
              <a:buFont typeface="Century Gothic"/>
              <a:buNone/>
            </a:pPr>
            <a:r>
              <a:rPr lang="en-US">
                <a:latin typeface="Century Gothic"/>
                <a:ea typeface="Century Gothic"/>
                <a:cs typeface="Century Gothic"/>
                <a:sym typeface="Century Gothic"/>
              </a:rPr>
              <a:t>A second transaction is needed to approve, transfer, and release the invoice for payment.</a:t>
            </a:r>
            <a:endParaRPr/>
          </a:p>
          <a:p>
            <a:pPr indent="0" lvl="0" marL="0" rtl="0" algn="l">
              <a:lnSpc>
                <a:spcPct val="80000"/>
              </a:lnSpc>
              <a:spcBef>
                <a:spcPts val="24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240"/>
              </a:spcBef>
              <a:spcAft>
                <a:spcPts val="0"/>
              </a:spcAft>
              <a:buClr>
                <a:schemeClr val="dk1"/>
              </a:buClr>
              <a:buSzPts val="1100"/>
              <a:buFont typeface="Arial"/>
              <a:buNone/>
            </a:pPr>
            <a:r>
              <a:rPr lang="en-US">
                <a:latin typeface="Century Gothic"/>
                <a:ea typeface="Century Gothic"/>
                <a:cs typeface="Century Gothic"/>
                <a:sym typeface="Century Gothic"/>
              </a:rPr>
              <a:t>You allocate the invoice using Supplier Invoices.</a:t>
            </a:r>
            <a:endParaRPr/>
          </a:p>
          <a:p>
            <a:pPr indent="0" lvl="0" marL="0" rtl="0" algn="l">
              <a:lnSpc>
                <a:spcPct val="80000"/>
              </a:lnSpc>
              <a:spcBef>
                <a:spcPts val="240"/>
              </a:spcBef>
              <a:spcAft>
                <a:spcPts val="0"/>
              </a:spcAft>
              <a:buClr>
                <a:schemeClr val="dk1"/>
              </a:buClr>
              <a:buSzPts val="1100"/>
              <a:buFont typeface="Arial"/>
              <a:buNone/>
            </a:pPr>
            <a:r>
              <a:rPr lang="en-US">
                <a:latin typeface="Century Gothic"/>
                <a:ea typeface="Century Gothic"/>
                <a:cs typeface="Century Gothic"/>
                <a:sym typeface="Century Gothic"/>
              </a:rPr>
              <a:t>In the Main panel, change the invoice status code:</a:t>
            </a:r>
            <a:endParaRPr/>
          </a:p>
          <a:p>
            <a:pPr indent="-317500" lvl="0" marL="457200" rtl="0" algn="l">
              <a:lnSpc>
                <a:spcPct val="80000"/>
              </a:lnSpc>
              <a:spcBef>
                <a:spcPts val="240"/>
              </a:spcBef>
              <a:spcAft>
                <a:spcPts val="0"/>
              </a:spcAft>
              <a:buSzPts val="1400"/>
              <a:buFont typeface="Century Gothic"/>
              <a:buChar char="●"/>
            </a:pPr>
            <a:r>
              <a:rPr lang="en-US">
                <a:latin typeface="Century Gothic"/>
                <a:ea typeface="Century Gothic"/>
                <a:cs typeface="Century Gothic"/>
                <a:sym typeface="Century Gothic"/>
              </a:rPr>
              <a:t>Allocated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Approved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Released for </a:t>
            </a:r>
            <a:r>
              <a:rPr lang="en-US"/>
              <a:t>p</a:t>
            </a:r>
            <a:r>
              <a:rPr lang="en-US">
                <a:latin typeface="Century Gothic"/>
                <a:ea typeface="Century Gothic"/>
                <a:cs typeface="Century Gothic"/>
                <a:sym typeface="Century Gothic"/>
              </a:rPr>
              <a:t>ayment</a:t>
            </a:r>
            <a:endParaRPr/>
          </a:p>
          <a:p>
            <a:pPr indent="0" lvl="0" marL="0" rtl="0" algn="l">
              <a:lnSpc>
                <a:spcPct val="80000"/>
              </a:lnSpc>
              <a:spcBef>
                <a:spcPts val="240"/>
              </a:spcBef>
              <a:spcAft>
                <a:spcPts val="0"/>
              </a:spcAft>
              <a:buClr>
                <a:schemeClr val="dk1"/>
              </a:buClr>
              <a:buSzPts val="1100"/>
              <a:buFont typeface="Century Gothic"/>
              <a:buNone/>
            </a:pPr>
            <a:r>
              <a:rPr lang="en-US"/>
              <a:t>The</a:t>
            </a:r>
            <a:r>
              <a:rPr lang="en-US">
                <a:latin typeface="Century Gothic"/>
                <a:ea typeface="Century Gothic"/>
                <a:cs typeface="Century Gothic"/>
                <a:sym typeface="Century Gothic"/>
              </a:rPr>
              <a:t> Matching daybook is linked to the primary layer (Allocation).</a:t>
            </a:r>
            <a:endParaRPr/>
          </a:p>
          <a:p>
            <a:pPr indent="0" lvl="0" marL="0" rtl="0" algn="l">
              <a:lnSpc>
                <a:spcPct val="80000"/>
              </a:lnSpc>
              <a:spcBef>
                <a:spcPts val="24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240"/>
              </a:spcBef>
              <a:spcAft>
                <a:spcPts val="0"/>
              </a:spcAft>
              <a:buClr>
                <a:schemeClr val="dk1"/>
              </a:buClr>
              <a:buSzPts val="1100"/>
              <a:buFont typeface="Arial"/>
              <a:buNone/>
            </a:pPr>
            <a:r>
              <a:rPr b="1" lang="en-US">
                <a:solidFill>
                  <a:srgbClr val="3C78D8"/>
                </a:solidFill>
                <a:latin typeface="Century Gothic"/>
                <a:ea typeface="Century Gothic"/>
                <a:cs typeface="Century Gothic"/>
                <a:sym typeface="Century Gothic"/>
              </a:rPr>
              <a:t>Flow 3: Allocation to Transient Layer – Transfer to Primary Layer</a:t>
            </a:r>
            <a:endParaRPr/>
          </a:p>
          <a:p>
            <a:pPr indent="0" lvl="0" marL="0" rtl="0" algn="l">
              <a:lnSpc>
                <a:spcPct val="80000"/>
              </a:lnSpc>
              <a:spcBef>
                <a:spcPts val="240"/>
              </a:spcBef>
              <a:spcAft>
                <a:spcPts val="0"/>
              </a:spcAft>
              <a:buClr>
                <a:schemeClr val="dk1"/>
              </a:buClr>
              <a:buSzPts val="1100"/>
              <a:buFont typeface="Arial"/>
              <a:buNone/>
            </a:pPr>
            <a:r>
              <a:rPr lang="en-US">
                <a:latin typeface="Century Gothic"/>
                <a:ea typeface="Century Gothic"/>
                <a:cs typeface="Century Gothic"/>
                <a:sym typeface="Century Gothic"/>
              </a:rPr>
              <a:t>In the Main panel of Supplier Invoices, the invoice status code must be:</a:t>
            </a:r>
            <a:endParaRPr/>
          </a:p>
          <a:p>
            <a:pPr indent="-317500" lvl="0" marL="457200" rtl="0" algn="l">
              <a:lnSpc>
                <a:spcPct val="80000"/>
              </a:lnSpc>
              <a:spcBef>
                <a:spcPts val="240"/>
              </a:spcBef>
              <a:spcAft>
                <a:spcPts val="0"/>
              </a:spcAft>
              <a:buSzPts val="1400"/>
              <a:buFont typeface="Century Gothic"/>
              <a:buChar char="●"/>
            </a:pPr>
            <a:r>
              <a:rPr lang="en-US">
                <a:latin typeface="Century Gothic"/>
                <a:ea typeface="Century Gothic"/>
                <a:cs typeface="Century Gothic"/>
                <a:sym typeface="Century Gothic"/>
              </a:rPr>
              <a:t>Transient allocation</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Approved</a:t>
            </a:r>
            <a:endParaRPr/>
          </a:p>
          <a:p>
            <a:pPr indent="-317500" lvl="0" marL="457200" rtl="0" algn="l">
              <a:lnSpc>
                <a:spcPct val="80000"/>
              </a:lnSpc>
              <a:spcBef>
                <a:spcPts val="0"/>
              </a:spcBef>
              <a:spcAft>
                <a:spcPts val="0"/>
              </a:spcAft>
              <a:buSzPts val="1400"/>
              <a:buFont typeface="Century Gothic"/>
              <a:buChar char="●"/>
            </a:pPr>
            <a:r>
              <a:rPr lang="en-US">
                <a:latin typeface="Century Gothic"/>
                <a:ea typeface="Century Gothic"/>
                <a:cs typeface="Century Gothic"/>
                <a:sym typeface="Century Gothic"/>
              </a:rPr>
              <a:t>Released for payment</a:t>
            </a:r>
            <a:endParaRPr/>
          </a:p>
          <a:p>
            <a:pPr indent="0" lvl="0" marL="0" rtl="0" algn="l">
              <a:lnSpc>
                <a:spcPct val="80000"/>
              </a:lnSpc>
              <a:spcBef>
                <a:spcPts val="240"/>
              </a:spcBef>
              <a:spcAft>
                <a:spcPts val="0"/>
              </a:spcAft>
              <a:buClr>
                <a:schemeClr val="dk1"/>
              </a:buClr>
              <a:buSzPts val="1100"/>
              <a:buFont typeface="Arial"/>
              <a:buNone/>
            </a:pPr>
            <a:r>
              <a:rPr lang="en-US"/>
              <a:t>The</a:t>
            </a:r>
            <a:r>
              <a:rPr lang="en-US">
                <a:latin typeface="Century Gothic"/>
                <a:ea typeface="Century Gothic"/>
                <a:cs typeface="Century Gothic"/>
                <a:sym typeface="Century Gothic"/>
              </a:rPr>
              <a:t> Matching daybook is linked to the transient layer.</a:t>
            </a:r>
            <a:endParaRPr/>
          </a:p>
          <a:p>
            <a:pPr indent="0" lvl="0" marL="0" rtl="0" algn="l">
              <a:lnSpc>
                <a:spcPct val="80000"/>
              </a:lnSpc>
              <a:spcBef>
                <a:spcPts val="240"/>
              </a:spcBef>
              <a:spcAft>
                <a:spcPts val="0"/>
              </a:spcAft>
              <a:buClr>
                <a:schemeClr val="dk1"/>
              </a:buClr>
              <a:buSzPts val="1100"/>
              <a:buFont typeface="Arial"/>
              <a:buNone/>
            </a:pPr>
            <a:r>
              <a:rPr lang="en-US">
                <a:latin typeface="Century Gothic"/>
                <a:ea typeface="Century Gothic"/>
                <a:cs typeface="Century Gothic"/>
                <a:sym typeface="Century Gothic"/>
              </a:rPr>
              <a:t>A second transaction run is needed to transfer the allocation from transient to primary layer</a:t>
            </a:r>
            <a:r>
              <a:rPr lang="en-US"/>
              <a:t> </a:t>
            </a:r>
            <a:r>
              <a:rPr lang="en-US">
                <a:latin typeface="Century Gothic"/>
                <a:ea typeface="Century Gothic"/>
                <a:cs typeface="Century Gothic"/>
                <a:sym typeface="Century Gothic"/>
              </a:rPr>
              <a:t>In the Main panel of Supplier Invoices</a:t>
            </a:r>
            <a:r>
              <a:rPr lang="en-US"/>
              <a:t>;</a:t>
            </a:r>
            <a:r>
              <a:rPr lang="en-US">
                <a:latin typeface="Century Gothic"/>
                <a:ea typeface="Century Gothic"/>
                <a:cs typeface="Century Gothic"/>
                <a:sym typeface="Century Gothic"/>
              </a:rPr>
              <a:t> change the status to Allocated.</a:t>
            </a:r>
            <a:endParaRPr/>
          </a:p>
          <a:p>
            <a:pPr indent="0" lvl="0" marL="0" rtl="0" algn="l">
              <a:lnSpc>
                <a:spcPct val="80000"/>
              </a:lnSpc>
              <a:spcBef>
                <a:spcPts val="240"/>
              </a:spcBef>
              <a:spcAft>
                <a:spcPts val="0"/>
              </a:spcAft>
              <a:buClr>
                <a:schemeClr val="dk1"/>
              </a:buClr>
              <a:buSzPts val="1100"/>
              <a:buFont typeface="Arial"/>
              <a:buNone/>
            </a:pPr>
            <a:r>
              <a:rPr lang="en-US"/>
              <a:t>C</a:t>
            </a:r>
            <a:r>
              <a:rPr lang="en-US">
                <a:latin typeface="Century Gothic"/>
                <a:ea typeface="Century Gothic"/>
                <a:cs typeface="Century Gothic"/>
                <a:sym typeface="Century Gothic"/>
              </a:rPr>
              <a:t>hange the Matching daybook to one linked to the primary layer.</a:t>
            </a:r>
            <a:endParaRPr sz="930"/>
          </a:p>
        </p:txBody>
      </p:sp>
      <p:sp>
        <p:nvSpPr>
          <p:cNvPr id="396" name="Google Shape;396;p2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23: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11" name="Google Shape;411;p2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24: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17" name="Google Shape;417;p2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2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p2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AP payment functions automate the payment process.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supplier payment functionality in QAD </a:t>
            </a:r>
            <a:r>
              <a:rPr lang="en-US"/>
              <a:t>Adaptive UX</a:t>
            </a:r>
            <a:r>
              <a:rPr lang="en-US">
                <a:latin typeface="Century Gothic"/>
                <a:ea typeface="Century Gothic"/>
                <a:cs typeface="Century Gothic"/>
                <a:sym typeface="Century Gothic"/>
              </a:rPr>
              <a:t> processes paper and electronic payments through an approval cycle, with each stage generating its own posting.</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create and transfer payments in electronic format to your bank, with each payment file</a:t>
            </a:r>
            <a:r>
              <a:rPr lang="en-US"/>
              <a:t> </a:t>
            </a:r>
            <a:r>
              <a:rPr lang="en-US">
                <a:latin typeface="Century Gothic"/>
                <a:ea typeface="Century Gothic"/>
                <a:cs typeface="Century Gothic"/>
                <a:sym typeface="Century Gothic"/>
              </a:rPr>
              <a:t>formatted according to their requirements.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When you configure bank account information and payment format defaults for a supplier, these defaults are automatically used in every payment to that supplier.</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26" name="Google Shape;426;p2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4" name="Google Shape;434;p2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In QAD </a:t>
            </a:r>
            <a:r>
              <a:rPr lang="en-US"/>
              <a:t>Adaptive UX</a:t>
            </a:r>
            <a:r>
              <a:rPr lang="en-US">
                <a:latin typeface="Century Gothic"/>
                <a:ea typeface="Century Gothic"/>
                <a:cs typeface="Century Gothic"/>
                <a:sym typeface="Century Gothic"/>
              </a:rPr>
              <a:t>, you process supplier payments in the same way as customer payments.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You can use Supplier Payments to create manual AP payments for paper-based documents.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use Supplier Payment Selections to create electronic AP payments</a:t>
            </a:r>
            <a:r>
              <a:rPr lang="en-US"/>
              <a:t> </a:t>
            </a:r>
            <a:r>
              <a:rPr lang="en-US">
                <a:latin typeface="Century Gothic"/>
                <a:ea typeface="Century Gothic"/>
                <a:cs typeface="Century Gothic"/>
                <a:sym typeface="Century Gothic"/>
              </a:rPr>
              <a:t>containing electronic files for transfer to your bank.</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35" name="Google Shape;435;p2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2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3" name="Google Shape;443;p2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Supplier payments are associated with status codes that are used to manage the payment process</a:t>
            </a:r>
            <a:r>
              <a:rPr lang="en-US"/>
              <a:t> </a:t>
            </a:r>
            <a:r>
              <a:rPr lang="en-US">
                <a:latin typeface="Century Gothic"/>
                <a:ea typeface="Century Gothic"/>
                <a:cs typeface="Century Gothic"/>
                <a:sym typeface="Century Gothic"/>
              </a:rPr>
              <a:t>through final collection and updating of accounts. Process the payment by changing the payment</a:t>
            </a:r>
            <a:r>
              <a:rPr lang="en-US"/>
              <a:t> </a:t>
            </a:r>
            <a:r>
              <a:rPr lang="en-US">
                <a:latin typeface="Century Gothic"/>
                <a:ea typeface="Century Gothic"/>
                <a:cs typeface="Century Gothic"/>
                <a:sym typeface="Century Gothic"/>
              </a:rPr>
              <a:t>status from one status to the next in the sequence that meets your business requirements. </a:t>
            </a:r>
            <a:endParaRPr/>
          </a:p>
          <a:p>
            <a:pPr indent="0" lvl="0" marL="0" rtl="0" algn="l">
              <a:lnSpc>
                <a:spcPct val="80000"/>
              </a:lnSpc>
              <a:spcBef>
                <a:spcPts val="360"/>
              </a:spcBef>
              <a:spcAft>
                <a:spcPts val="0"/>
              </a:spcAft>
              <a:buClr>
                <a:schemeClr val="dk1"/>
              </a:buClr>
              <a:buSzPts val="839"/>
              <a:buFont typeface="Century Gothic"/>
              <a:buNone/>
            </a:pPr>
            <a:r>
              <a:rPr lang="en-US">
                <a:latin typeface="Century Gothic"/>
                <a:ea typeface="Century Gothic"/>
                <a:cs typeface="Century Gothic"/>
                <a:sym typeface="Century Gothic"/>
              </a:rPr>
              <a:t>Different payment instruments follow different status sequences. </a:t>
            </a:r>
            <a:r>
              <a:rPr lang="en-US"/>
              <a:t> </a:t>
            </a:r>
            <a:r>
              <a:rPr lang="en-US">
                <a:latin typeface="Century Gothic"/>
                <a:ea typeface="Century Gothic"/>
                <a:cs typeface="Century Gothic"/>
                <a:sym typeface="Century Gothic"/>
              </a:rPr>
              <a:t>The number of statuses needed depends on your particular implementation. </a:t>
            </a:r>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At a minimum, there must be two statuses: Paid and Void.</a:t>
            </a:r>
            <a:endParaRPr/>
          </a:p>
          <a:p>
            <a:pPr indent="0" lvl="0" marL="0" rtl="0" algn="l">
              <a:lnSpc>
                <a:spcPct val="80000"/>
              </a:lnSpc>
              <a:spcBef>
                <a:spcPts val="360"/>
              </a:spcBef>
              <a:spcAft>
                <a:spcPts val="0"/>
              </a:spcAft>
              <a:buClr>
                <a:schemeClr val="dk1"/>
              </a:buClr>
              <a:buSzPts val="839"/>
              <a:buFont typeface="Century Gothic"/>
              <a:buNone/>
            </a:pPr>
            <a:r>
              <a:rPr lang="en-US">
                <a:latin typeface="Century Gothic"/>
                <a:ea typeface="Century Gothic"/>
                <a:cs typeface="Century Gothic"/>
                <a:sym typeface="Century Gothic"/>
              </a:rPr>
              <a:t>Typically, a For Collection status is required for payments sent to the bank. </a:t>
            </a:r>
            <a:endParaRPr/>
          </a:p>
          <a:p>
            <a:pPr indent="0" lvl="0" marL="0" rtl="0" algn="l">
              <a:lnSpc>
                <a:spcPct val="80000"/>
              </a:lnSpc>
              <a:spcBef>
                <a:spcPts val="360"/>
              </a:spcBef>
              <a:spcAft>
                <a:spcPts val="0"/>
              </a:spcAft>
              <a:buClr>
                <a:schemeClr val="dk1"/>
              </a:buClr>
              <a:buSzPts val="839"/>
              <a:buFont typeface="Century Gothic"/>
              <a:buNone/>
            </a:pPr>
            <a:r>
              <a:rPr lang="en-US">
                <a:latin typeface="Century Gothic"/>
                <a:ea typeface="Century Gothic"/>
                <a:cs typeface="Century Gothic"/>
                <a:sym typeface="Century Gothic"/>
              </a:rPr>
              <a:t>You can use the Initial status to register initial payments.</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Supplier Payment Status</a:t>
            </a:r>
            <a:r>
              <a:rPr lang="en-US"/>
              <a:t>es</a:t>
            </a:r>
            <a:r>
              <a:rPr lang="en-US">
                <a:latin typeface="Century Gothic"/>
                <a:ea typeface="Century Gothic"/>
                <a:cs typeface="Century Gothic"/>
                <a:sym typeface="Century Gothic"/>
              </a:rPr>
              <a:t> to set up payment statuses for each stage in the</a:t>
            </a:r>
            <a:r>
              <a:rPr lang="en-US"/>
              <a:t> </a:t>
            </a:r>
            <a:r>
              <a:rPr lang="en-US">
                <a:latin typeface="Century Gothic"/>
                <a:ea typeface="Century Gothic"/>
                <a:cs typeface="Century Gothic"/>
                <a:sym typeface="Century Gothic"/>
              </a:rPr>
              <a:t>payment sequence, and you move the payment from one status to the next by changing its status.</a:t>
            </a:r>
            <a:endParaRPr/>
          </a:p>
          <a:p>
            <a:pPr indent="0" lvl="0" marL="0" rtl="0" algn="l">
              <a:lnSpc>
                <a:spcPct val="80000"/>
              </a:lnSpc>
              <a:spcBef>
                <a:spcPts val="360"/>
              </a:spcBef>
              <a:spcAft>
                <a:spcPts val="0"/>
              </a:spcAft>
              <a:buClr>
                <a:schemeClr val="dk1"/>
              </a:buClr>
              <a:buSzPts val="839"/>
              <a:buFont typeface="Century Gothic"/>
              <a:buNone/>
            </a:pPr>
            <a:r>
              <a:rPr lang="en-US">
                <a:latin typeface="Century Gothic"/>
                <a:ea typeface="Century Gothic"/>
                <a:cs typeface="Century Gothic"/>
                <a:sym typeface="Century Gothic"/>
              </a:rPr>
              <a:t>Each status change generates a posting that updates supplier accounts. The default accounts used in supplier payments are the supplier payment and supplier control accounts.</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839"/>
              <a:buFont typeface="Century Gothic"/>
              <a:buNone/>
            </a:pPr>
            <a:r>
              <a:rPr lang="en-US">
                <a:latin typeface="Century Gothic"/>
                <a:ea typeface="Century Gothic"/>
                <a:cs typeface="Century Gothic"/>
                <a:sym typeface="Century Gothic"/>
              </a:rPr>
              <a:t>The setup procedure for supplier payments includes:</a:t>
            </a:r>
            <a:endParaRPr>
              <a:latin typeface="Century Gothic"/>
              <a:ea typeface="Century Gothic"/>
              <a:cs typeface="Century Gothic"/>
              <a:sym typeface="Century Gothic"/>
            </a:endParaRPr>
          </a:p>
          <a:p>
            <a:pPr indent="-304800" lvl="0" marL="457200" rtl="0" algn="l">
              <a:lnSpc>
                <a:spcPct val="80000"/>
              </a:lnSpc>
              <a:spcBef>
                <a:spcPts val="360"/>
              </a:spcBef>
              <a:spcAft>
                <a:spcPts val="0"/>
              </a:spcAft>
              <a:buSzPts val="1200"/>
              <a:buFont typeface="Century Gothic"/>
              <a:buChar char="●"/>
            </a:pPr>
            <a:r>
              <a:rPr lang="en-US">
                <a:latin typeface="Century Gothic"/>
                <a:ea typeface="Century Gothic"/>
                <a:cs typeface="Century Gothic"/>
                <a:sym typeface="Century Gothic"/>
              </a:rPr>
              <a:t>Defining bank accounts and payment formats. Define as many payment formats as you have</a:t>
            </a:r>
            <a:r>
              <a:rPr lang="en-US"/>
              <a:t> </a:t>
            </a:r>
            <a:r>
              <a:rPr lang="en-US">
                <a:latin typeface="Century Gothic"/>
                <a:ea typeface="Century Gothic"/>
                <a:cs typeface="Century Gothic"/>
                <a:sym typeface="Century Gothic"/>
              </a:rPr>
              <a:t>different types of supplier payments. The system retrieves your bank account details and the</a:t>
            </a:r>
            <a:r>
              <a:rPr lang="en-US"/>
              <a:t> </a:t>
            </a:r>
            <a:r>
              <a:rPr lang="en-US">
                <a:latin typeface="Century Gothic"/>
                <a:ea typeface="Century Gothic"/>
                <a:cs typeface="Century Gothic"/>
                <a:sym typeface="Century Gothic"/>
              </a:rPr>
              <a:t>formats required for payments from the account information you define on the Banking </a:t>
            </a:r>
            <a:r>
              <a:rPr lang="en-US"/>
              <a:t>panel </a:t>
            </a:r>
            <a:r>
              <a:rPr lang="en-US">
                <a:latin typeface="Century Gothic"/>
                <a:ea typeface="Century Gothic"/>
                <a:cs typeface="Century Gothic"/>
                <a:sym typeface="Century Gothic"/>
              </a:rPr>
              <a:t>of</a:t>
            </a:r>
            <a:r>
              <a:rPr lang="en-US"/>
              <a:t> </a:t>
            </a:r>
            <a:r>
              <a:rPr lang="en-US">
                <a:latin typeface="Century Gothic"/>
                <a:ea typeface="Century Gothic"/>
                <a:cs typeface="Century Gothic"/>
                <a:sym typeface="Century Gothic"/>
              </a:rPr>
              <a:t>the supplier record.</a:t>
            </a:r>
            <a:endParaRPr/>
          </a:p>
          <a:p>
            <a:pPr indent="-304800" lvl="0" marL="457200" rtl="0" algn="l">
              <a:lnSpc>
                <a:spcPct val="80000"/>
              </a:lnSpc>
              <a:spcBef>
                <a:spcPts val="0"/>
              </a:spcBef>
              <a:spcAft>
                <a:spcPts val="0"/>
              </a:spcAft>
              <a:buSzPts val="1200"/>
              <a:buFont typeface="Century Gothic"/>
              <a:buChar char="●"/>
            </a:pPr>
            <a:r>
              <a:rPr lang="en-US">
                <a:latin typeface="Century Gothic"/>
                <a:ea typeface="Century Gothic"/>
                <a:cs typeface="Century Gothic"/>
                <a:sym typeface="Century Gothic"/>
              </a:rPr>
              <a:t>Defining Supplier Payment accounts to associate with payment statuses.</a:t>
            </a:r>
            <a:endParaRPr/>
          </a:p>
          <a:p>
            <a:pPr indent="-304800" lvl="0" marL="457200" rtl="0" algn="l">
              <a:lnSpc>
                <a:spcPct val="80000"/>
              </a:lnSpc>
              <a:spcBef>
                <a:spcPts val="0"/>
              </a:spcBef>
              <a:spcAft>
                <a:spcPts val="0"/>
              </a:spcAft>
              <a:buSzPts val="1200"/>
              <a:buFont typeface="Century Gothic"/>
              <a:buChar char="●"/>
            </a:pPr>
            <a:r>
              <a:rPr lang="en-US">
                <a:latin typeface="Century Gothic"/>
                <a:ea typeface="Century Gothic"/>
                <a:cs typeface="Century Gothic"/>
                <a:sym typeface="Century Gothic"/>
              </a:rPr>
              <a:t>Defining a Supplier Payments daybook to contain the postings generated by the status</a:t>
            </a:r>
            <a:r>
              <a:rPr lang="en-US"/>
              <a:t> </a:t>
            </a:r>
            <a:r>
              <a:rPr lang="en-US">
                <a:latin typeface="Century Gothic"/>
                <a:ea typeface="Century Gothic"/>
                <a:cs typeface="Century Gothic"/>
                <a:sym typeface="Century Gothic"/>
              </a:rPr>
              <a:t>transitions.</a:t>
            </a:r>
            <a:endParaRPr/>
          </a:p>
          <a:p>
            <a:pPr indent="-304800" lvl="0" marL="457200" rtl="0" algn="l">
              <a:lnSpc>
                <a:spcPct val="80000"/>
              </a:lnSpc>
              <a:spcBef>
                <a:spcPts val="0"/>
              </a:spcBef>
              <a:spcAft>
                <a:spcPts val="0"/>
              </a:spcAft>
              <a:buSzPts val="1200"/>
              <a:buFont typeface="Century Gothic"/>
              <a:buChar char="●"/>
            </a:pPr>
            <a:r>
              <a:rPr lang="en-US">
                <a:latin typeface="Century Gothic"/>
                <a:ea typeface="Century Gothic"/>
                <a:cs typeface="Century Gothic"/>
                <a:sym typeface="Century Gothic"/>
              </a:rPr>
              <a:t>Creating a set of payment statuses to match the stages through which you want to process the</a:t>
            </a:r>
            <a:r>
              <a:rPr lang="en-US"/>
              <a:t> </a:t>
            </a:r>
            <a:r>
              <a:rPr lang="en-US">
                <a:latin typeface="Century Gothic"/>
                <a:ea typeface="Century Gothic"/>
                <a:cs typeface="Century Gothic"/>
                <a:sym typeface="Century Gothic"/>
              </a:rPr>
              <a:t>payment.</a:t>
            </a:r>
            <a:endParaRPr/>
          </a:p>
          <a:p>
            <a:pPr indent="-304800" lvl="0" marL="457200" rtl="0" algn="l">
              <a:lnSpc>
                <a:spcPct val="80000"/>
              </a:lnSpc>
              <a:spcBef>
                <a:spcPts val="0"/>
              </a:spcBef>
              <a:spcAft>
                <a:spcPts val="0"/>
              </a:spcAft>
              <a:buSzPts val="1200"/>
              <a:buFont typeface="Century Gothic"/>
              <a:buChar char="●"/>
            </a:pPr>
            <a:r>
              <a:rPr lang="en-US">
                <a:latin typeface="Century Gothic"/>
                <a:ea typeface="Century Gothic"/>
                <a:cs typeface="Century Gothic"/>
                <a:sym typeface="Century Gothic"/>
              </a:rPr>
              <a:t>Defining payment groups for managing the selection process.</a:t>
            </a:r>
            <a:endParaRPr/>
          </a:p>
          <a:p>
            <a:pPr indent="-304800" lvl="0" marL="457200" rtl="0" algn="l">
              <a:lnSpc>
                <a:spcPct val="80000"/>
              </a:lnSpc>
              <a:spcBef>
                <a:spcPts val="0"/>
              </a:spcBef>
              <a:spcAft>
                <a:spcPts val="0"/>
              </a:spcAft>
              <a:buSzPts val="1200"/>
              <a:buFont typeface="Century Gothic"/>
              <a:buChar char="●"/>
            </a:pPr>
            <a:r>
              <a:rPr lang="en-US">
                <a:latin typeface="Century Gothic"/>
                <a:ea typeface="Century Gothic"/>
                <a:cs typeface="Century Gothic"/>
                <a:sym typeface="Century Gothic"/>
              </a:rPr>
              <a:t>Creating a supplier payment.</a:t>
            </a:r>
            <a:endParaRPr/>
          </a:p>
          <a:p>
            <a:pPr indent="0" lvl="0" marL="0" rtl="0" algn="l">
              <a:lnSpc>
                <a:spcPct val="80000"/>
              </a:lnSpc>
              <a:spcBef>
                <a:spcPts val="360"/>
              </a:spcBef>
              <a:spcAft>
                <a:spcPts val="0"/>
              </a:spcAft>
              <a:buClr>
                <a:schemeClr val="dk1"/>
              </a:buClr>
              <a:buSzPts val="1100"/>
              <a:buFont typeface="Arial"/>
              <a:buNone/>
            </a:pPr>
            <a:r>
              <a:t/>
            </a:r>
            <a:endParaRPr sz="1040">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840"/>
              <a:buFont typeface="Century Gothic"/>
              <a:buNone/>
            </a:pPr>
            <a:r>
              <a:t/>
            </a:r>
            <a:endParaRPr sz="839">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sz="839"/>
          </a:p>
        </p:txBody>
      </p:sp>
      <p:sp>
        <p:nvSpPr>
          <p:cNvPr id="444" name="Google Shape;444;p2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2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p2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Payment Groups to create, modify, view, and delete codes for</a:t>
            </a:r>
            <a:r>
              <a:rPr lang="en-US"/>
              <a:t> </a:t>
            </a:r>
            <a:r>
              <a:rPr lang="en-US">
                <a:latin typeface="Century Gothic"/>
                <a:ea typeface="Century Gothic"/>
                <a:cs typeface="Century Gothic"/>
                <a:sym typeface="Century Gothic"/>
              </a:rPr>
              <a:t>grouping payments.  You can select payments for</a:t>
            </a:r>
            <a:r>
              <a:rPr lang="en-US"/>
              <a:t> p</a:t>
            </a:r>
            <a:r>
              <a:rPr lang="en-US">
                <a:latin typeface="Century Gothic"/>
                <a:ea typeface="Century Gothic"/>
                <a:cs typeface="Century Gothic"/>
                <a:sym typeface="Century Gothic"/>
              </a:rPr>
              <a:t>rocessing by payment group code in Supplier Payment Selections.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64" name="Google Shape;464;p2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2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3" name="Google Shape;473;p2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Supplier check payments can be handled in different ways:</a:t>
            </a:r>
            <a:endParaRPr/>
          </a:p>
          <a:p>
            <a:pPr indent="-317500" lvl="0" marL="457200" rtl="0" algn="l">
              <a:spcBef>
                <a:spcPts val="360"/>
              </a:spcBef>
              <a:spcAft>
                <a:spcPts val="0"/>
              </a:spcAft>
              <a:buSzPts val="1400"/>
              <a:buChar char="●"/>
            </a:pPr>
            <a:r>
              <a:rPr lang="en-US">
                <a:latin typeface="Century Gothic"/>
                <a:ea typeface="Century Gothic"/>
                <a:cs typeface="Century Gothic"/>
                <a:sym typeface="Century Gothic"/>
              </a:rPr>
              <a:t>Allocate the check directly in Bank</a:t>
            </a:r>
            <a:r>
              <a:rPr lang="en-US"/>
              <a:t> Statements</a:t>
            </a:r>
            <a:r>
              <a:rPr lang="en-US">
                <a:latin typeface="Century Gothic"/>
                <a:ea typeface="Century Gothic"/>
                <a:cs typeface="Century Gothic"/>
                <a:sym typeface="Century Gothic"/>
              </a:rPr>
              <a:t> (without creating a supplier payment</a:t>
            </a:r>
            <a:r>
              <a:rPr lang="en-US"/>
              <a:t> </a:t>
            </a:r>
            <a:r>
              <a:rPr lang="en-US">
                <a:latin typeface="Century Gothic"/>
                <a:ea typeface="Century Gothic"/>
                <a:cs typeface="Century Gothic"/>
                <a:sym typeface="Century Gothic"/>
              </a:rPr>
              <a:t>record for the check).</a:t>
            </a:r>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Post the check to the bank GL account using a PIP (Payment in Process) account for ease of</a:t>
            </a:r>
            <a:r>
              <a:rPr lang="en-US"/>
              <a:t> </a:t>
            </a:r>
            <a:r>
              <a:rPr lang="en-US">
                <a:latin typeface="Century Gothic"/>
                <a:ea typeface="Century Gothic"/>
                <a:cs typeface="Century Gothic"/>
                <a:sym typeface="Century Gothic"/>
              </a:rPr>
              <a:t>reconciliation, and, optionally, use Bank</a:t>
            </a:r>
            <a:r>
              <a:rPr lang="en-US"/>
              <a:t> Statements</a:t>
            </a:r>
            <a:r>
              <a:rPr lang="en-US">
                <a:latin typeface="Century Gothic"/>
                <a:ea typeface="Century Gothic"/>
                <a:cs typeface="Century Gothic"/>
                <a:sym typeface="Century Gothic"/>
              </a:rPr>
              <a:t> to allocate the check.</a:t>
            </a:r>
            <a:endParaRPr>
              <a:latin typeface="Century Gothic"/>
              <a:ea typeface="Century Gothic"/>
              <a:cs typeface="Century Gothic"/>
              <a:sym typeface="Century Gothic"/>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474" name="Google Shape;474;p2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3: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In the final section, you will review the available Accounts Payable reports.</a:t>
            </a:r>
            <a:endParaRPr/>
          </a:p>
          <a:p>
            <a:pPr indent="0" lvl="0" marL="0" rtl="0" algn="l">
              <a:spcBef>
                <a:spcPts val="0"/>
              </a:spcBef>
              <a:spcAft>
                <a:spcPts val="0"/>
              </a:spcAft>
              <a:buNone/>
            </a:pPr>
            <a:r>
              <a:t/>
            </a:r>
            <a:endParaRPr/>
          </a:p>
        </p:txBody>
      </p:sp>
      <p:sp>
        <p:nvSpPr>
          <p:cNvPr id="160" name="Google Shape;160;p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30: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82" name="Google Shape;482;p3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3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0" name="Google Shape;490;p3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supplier payment functionality is also used to create prepayments.</a:t>
            </a:r>
            <a:endParaRPr/>
          </a:p>
          <a:p>
            <a:pPr indent="0" lvl="0" marL="0" rtl="0" algn="l">
              <a:spcBef>
                <a:spcPts val="0"/>
              </a:spcBef>
              <a:spcAft>
                <a:spcPts val="0"/>
              </a:spcAft>
              <a:buNone/>
            </a:pPr>
            <a:r>
              <a:t/>
            </a:r>
            <a:endParaRPr/>
          </a:p>
        </p:txBody>
      </p:sp>
      <p:sp>
        <p:nvSpPr>
          <p:cNvPr id="491" name="Google Shape;491;p3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3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2" name="Google Shape;522;p3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Create, approve, and confirm the supplier payment selection.</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Print the supplier checks and send them to your suppliers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523" name="Google Shape;523;p3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3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p33: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Supplier Payment Selections action Confirm posts directly to the bank GL account.</a:t>
            </a:r>
            <a:endParaRPr/>
          </a:p>
          <a:p>
            <a:pPr indent="0" lvl="0" marL="0" rtl="0" algn="l">
              <a:spcBef>
                <a:spcPts val="0"/>
              </a:spcBef>
              <a:spcAft>
                <a:spcPts val="0"/>
              </a:spcAft>
              <a:buNone/>
            </a:pPr>
            <a:r>
              <a:t/>
            </a:r>
            <a:endParaRPr/>
          </a:p>
        </p:txBody>
      </p:sp>
      <p:sp>
        <p:nvSpPr>
          <p:cNvPr id="559" name="Google Shape;559;p3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3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3" name="Google Shape;593;p3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Create, confirm, and execute the electronic payment selection.</a:t>
            </a:r>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Use Supplier Payment Selections action Execute to create the electronic payment file.</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Use Supplier Payment Selections action ReExecute to re-create this file, if needed.</a:t>
            </a:r>
            <a:endParaRPr>
              <a:solidFill>
                <a:srgbClr val="FF0000"/>
              </a:solidFill>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594" name="Google Shape;594;p3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p3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2" name="Google Shape;602;p3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use of a PIP account is mandatory in this process.</a:t>
            </a:r>
            <a:endParaRPr>
              <a:solidFill>
                <a:srgbClr val="FF0000"/>
              </a:solidFill>
            </a:endParaRPr>
          </a:p>
          <a:p>
            <a:pPr indent="0" lvl="0" marL="0" rtl="0" algn="l">
              <a:spcBef>
                <a:spcPts val="0"/>
              </a:spcBef>
              <a:spcAft>
                <a:spcPts val="0"/>
              </a:spcAft>
              <a:buNone/>
            </a:pPr>
            <a:r>
              <a:t/>
            </a:r>
            <a:endParaRPr/>
          </a:p>
        </p:txBody>
      </p:sp>
      <p:sp>
        <p:nvSpPr>
          <p:cNvPr id="603" name="Google Shape;603;p3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3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5" name="Google Shape;635;p3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Use Supplier Payments to create supplier payments. You specify the supplier to pay, the amount to pay, the payment status, and reference details. When you specify the supplier code, the system loads the supplier’s default bank information defined on the supplier record. Most bank details default from the bank and cannot be modified. If you specify a supplier first, the banking details default from the supplier. If you leave the supplier blank, the lookup retrieves all the bank account numbers and formats defined for all suppliers.</a:t>
            </a:r>
            <a:endParaRPr/>
          </a:p>
        </p:txBody>
      </p:sp>
      <p:sp>
        <p:nvSpPr>
          <p:cNvPr id="636" name="Google Shape;636;p3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p3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 name="Google Shape;647;p3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The Allocations panel enables you to search for supplier invoices so that you can allocate a supplier payment. Complete the relevant fields and click Search. Any linked invoices are displayed in the grid. To allocate the payment to any line, select the line and click Clear. Only the selected line is then displayed. The Reset button removes any entries that you have made to the search filter fields.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you choose to save a payment without linking it to an invoice, a prepayment is automatically created. However, you can also manually create a prepayment by clicking the Prepayment button above the grid. The Details button displays the details of a selected invoice or prepayment. If you click the Prepayment button to add a prepayment invoice and click the Details button, you can update the fields in the pop-up.</a:t>
            </a:r>
            <a:endParaRPr/>
          </a:p>
        </p:txBody>
      </p:sp>
      <p:sp>
        <p:nvSpPr>
          <p:cNvPr id="648" name="Google Shape;648;p3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p3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8" name="Google Shape;658;p3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Supplier Payment Selections enables you to create or modify a supplier payment selection and submit it for approval.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Supplier Payment Selections to select multiple invoices by due date and create payments for groups of invoices.</a:t>
            </a:r>
            <a:endParaRPr/>
          </a:p>
          <a:p>
            <a:pPr indent="0" lvl="0" marL="0" rtl="0" algn="l">
              <a:spcBef>
                <a:spcPts val="0"/>
              </a:spcBef>
              <a:spcAft>
                <a:spcPts val="0"/>
              </a:spcAft>
              <a:buNone/>
            </a:pPr>
            <a:r>
              <a:t/>
            </a:r>
            <a:endParaRPr b="1"/>
          </a:p>
          <a:p>
            <a:pPr indent="0" lvl="0" marL="0" rtl="0" algn="l">
              <a:spcBef>
                <a:spcPts val="0"/>
              </a:spcBef>
              <a:spcAft>
                <a:spcPts val="0"/>
              </a:spcAft>
              <a:buNone/>
            </a:pPr>
            <a:r>
              <a:rPr b="1" i="1" lang="en-US"/>
              <a:t>Note</a:t>
            </a:r>
            <a:r>
              <a:rPr b="1" lang="en-US"/>
              <a:t> </a:t>
            </a:r>
            <a:r>
              <a:rPr lang="en-US"/>
              <a:t>You can create supplier payment selections including invoices, credit notes, invoice and credit note corrections, prepayments, and adjustments.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create a supplier payment selection:</a:t>
            </a:r>
            <a:endParaRPr/>
          </a:p>
          <a:p>
            <a:pPr indent="-317500" lvl="0" marL="457200" rtl="0" algn="l">
              <a:spcBef>
                <a:spcPts val="0"/>
              </a:spcBef>
              <a:spcAft>
                <a:spcPts val="0"/>
              </a:spcAft>
              <a:buSzPts val="1400"/>
              <a:buAutoNum type="arabicPeriod"/>
            </a:pPr>
            <a:r>
              <a:rPr lang="en-US"/>
              <a:t>Specify the details of the payment.</a:t>
            </a:r>
            <a:endParaRPr/>
          </a:p>
          <a:p>
            <a:pPr indent="-317500" lvl="0" marL="457200" rtl="0" algn="l">
              <a:spcBef>
                <a:spcPts val="0"/>
              </a:spcBef>
              <a:spcAft>
                <a:spcPts val="0"/>
              </a:spcAft>
              <a:buSzPts val="1400"/>
              <a:buAutoNum type="arabicPeriod"/>
            </a:pPr>
            <a:r>
              <a:rPr lang="en-US"/>
              <a:t>Specify account and file format details for the bank account to which the payment file is to be exported.</a:t>
            </a:r>
            <a:endParaRPr/>
          </a:p>
          <a:p>
            <a:pPr indent="-317500" lvl="0" marL="457200" rtl="0" algn="l">
              <a:spcBef>
                <a:spcPts val="0"/>
              </a:spcBef>
              <a:spcAft>
                <a:spcPts val="0"/>
              </a:spcAft>
              <a:buSzPts val="1400"/>
              <a:buAutoNum type="arabicPeriod"/>
            </a:pPr>
            <a:r>
              <a:rPr lang="en-US"/>
              <a:t>Use a combination of criteria to retrieve invoices and add them to the selection. You can also create a prepayment in the grid.</a:t>
            </a:r>
            <a:endParaRPr/>
          </a:p>
          <a:p>
            <a:pPr indent="-317500" lvl="0" marL="457200" rtl="0" algn="l">
              <a:spcBef>
                <a:spcPts val="0"/>
              </a:spcBef>
              <a:spcAft>
                <a:spcPts val="0"/>
              </a:spcAft>
              <a:buSzPts val="1400"/>
              <a:buAutoNum type="arabicPeriod"/>
            </a:pPr>
            <a:r>
              <a:rPr lang="en-US"/>
              <a:t>Save the payment selection and, optionally, submit it for approval when approval workflow is enabled in the entity.</a:t>
            </a:r>
            <a:endParaRPr/>
          </a:p>
        </p:txBody>
      </p:sp>
      <p:sp>
        <p:nvSpPr>
          <p:cNvPr id="659" name="Google Shape;659;p3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3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 name="Google Shape;669;p3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The Allocations panel enables you to set search criteria for the invoices you want to include in the payment selection. Click Search to retrieve invoices that match the search criteria. The results of the selection are displayed in the grid. You can modify the criteria and append subsequent results to the grid. For invoices, you can only modify the TC Payment, TC Discount Amount, TC WHT, TC Interest Amount, and Supplier Bank Number fields.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Click Clear to clear unselected invoices from the results grid. Click Reset to clear filter criteria fields. In the grid, select each line that you want included in this supplier payment selection.</a:t>
            </a:r>
            <a:endParaRPr/>
          </a:p>
        </p:txBody>
      </p:sp>
      <p:sp>
        <p:nvSpPr>
          <p:cNvPr id="670" name="Google Shape;670;p3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Use the Supplier Invoices view to create, view, modify, and delete supplier invoices and credit notes.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also use Supplier Invoices to:</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Create initial invoices to enter supplier documents immediately into the system.</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Match current invoices against original purchase order receipts.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Prepare invoices for allocation and allocate the invoice.</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Approve invoices.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Place invoices on payment hold or release invoices for payment that are currently on hold.</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Reverse incorrect invoices and their postings, and, optionally, replace these with new invoices.</a:t>
            </a:r>
            <a:endParaRPr/>
          </a:p>
          <a:p>
            <a:pPr indent="0" lvl="0" marL="0" rtl="0" algn="l">
              <a:spcBef>
                <a:spcPts val="360"/>
              </a:spcBef>
              <a:spcAft>
                <a:spcPts val="0"/>
              </a:spcAft>
              <a:buClr>
                <a:schemeClr val="dk1"/>
              </a:buClr>
              <a:buSzPts val="1200"/>
              <a:buFont typeface="Century Gothic"/>
              <a:buNone/>
            </a:pPr>
            <a:r>
              <a:t/>
            </a:r>
            <a:endParaRPr/>
          </a:p>
          <a:p>
            <a:pPr indent="0" lvl="0" marL="0" rtl="0" algn="l">
              <a:spcBef>
                <a:spcPts val="0"/>
              </a:spcBef>
              <a:spcAft>
                <a:spcPts val="0"/>
              </a:spcAft>
              <a:buNone/>
            </a:pPr>
            <a:r>
              <a:t/>
            </a:r>
            <a:endParaRPr/>
          </a:p>
        </p:txBody>
      </p:sp>
      <p:sp>
        <p:nvSpPr>
          <p:cNvPr id="169" name="Google Shape;169;p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40: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680" name="Google Shape;680;p4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4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9" name="Google Shape;689;p4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Use the Confirm action to confirm supplier payment selections. When you confirm a selection, the system changes the selection status from Initial to Confirmed, and creates all of the sub-ledger and GL postings for the payments.</a:t>
            </a:r>
            <a:endParaRPr/>
          </a:p>
          <a:p>
            <a:pPr indent="0" lvl="0" marL="0" rtl="0" algn="l">
              <a:spcBef>
                <a:spcPts val="0"/>
              </a:spcBef>
              <a:spcAft>
                <a:spcPts val="0"/>
              </a:spcAft>
              <a:buNone/>
            </a:pPr>
            <a:r>
              <a:t/>
            </a:r>
            <a:endParaRPr b="1"/>
          </a:p>
          <a:p>
            <a:pPr indent="0" lvl="0" marL="0" rtl="0" algn="l">
              <a:spcBef>
                <a:spcPts val="0"/>
              </a:spcBef>
              <a:spcAft>
                <a:spcPts val="0"/>
              </a:spcAft>
              <a:buNone/>
            </a:pPr>
            <a:r>
              <a:rPr b="1" i="1" lang="en-US"/>
              <a:t>Note</a:t>
            </a:r>
            <a:r>
              <a:rPr b="1" lang="en-US"/>
              <a:t> </a:t>
            </a:r>
            <a:r>
              <a:rPr lang="en-US"/>
              <a:t>The system displays an error if you have not defined For Collection and Paid statuses for the bank account.</a:t>
            </a:r>
            <a:endParaRPr/>
          </a:p>
        </p:txBody>
      </p:sp>
      <p:sp>
        <p:nvSpPr>
          <p:cNvPr id="690" name="Google Shape;690;p4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p4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0" name="Google Shape;700;p4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You can generate multiple postings for several suppliers in the same payment selection.  Confirming the payment selection generates a posting that debits the Supplier Control account and credits the Supplier Payment account defined for the payment status and bank account used. The system creates supplier payments by supplier, currency, due date (if Create Payment Per Due Date is selected), and payment attribute, if applicable, for the batches successfully confirmed.</a:t>
            </a:r>
            <a:endParaRPr/>
          </a:p>
        </p:txBody>
      </p:sp>
      <p:sp>
        <p:nvSpPr>
          <p:cNvPr id="701" name="Google Shape;701;p4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p4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1" name="Google Shape;711;p43: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also create prepayments directly in Bank</a:t>
            </a:r>
            <a:r>
              <a:rPr lang="en-US"/>
              <a:t> </a:t>
            </a:r>
            <a:r>
              <a:rPr lang="en-US"/>
              <a:t>Statements</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200"/>
              <a:buFont typeface="Century Gothic"/>
              <a:buNone/>
            </a:pPr>
            <a:r>
              <a:t/>
            </a:r>
            <a:endParaRPr/>
          </a:p>
          <a:p>
            <a:pPr indent="0" lvl="0" marL="0" rtl="0" algn="l">
              <a:spcBef>
                <a:spcPts val="0"/>
              </a:spcBef>
              <a:spcAft>
                <a:spcPts val="0"/>
              </a:spcAft>
              <a:buClr>
                <a:schemeClr val="dk1"/>
              </a:buClr>
              <a:buSzPts val="1200"/>
              <a:buFont typeface="Century Gothic"/>
              <a:buNone/>
            </a:pPr>
            <a:r>
              <a:t/>
            </a:r>
            <a:endParaRPr>
              <a:solidFill>
                <a:srgbClr val="FF0000"/>
              </a:solidFill>
            </a:endParaRPr>
          </a:p>
          <a:p>
            <a:pPr indent="0" lvl="0" marL="0" rtl="0" algn="l">
              <a:spcBef>
                <a:spcPts val="0"/>
              </a:spcBef>
              <a:spcAft>
                <a:spcPts val="0"/>
              </a:spcAft>
              <a:buNone/>
            </a:pPr>
            <a:r>
              <a:t/>
            </a:r>
            <a:endParaRPr/>
          </a:p>
        </p:txBody>
      </p:sp>
      <p:sp>
        <p:nvSpPr>
          <p:cNvPr id="712" name="Google Shape;712;p4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p44: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20" name="Google Shape;720;p4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4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8" name="Google Shape;728;p4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has a number of predefined payment instruments other than check or electronic</a:t>
            </a:r>
            <a:r>
              <a:rPr lang="en-US"/>
              <a:t> </a:t>
            </a:r>
            <a:r>
              <a:rPr lang="en-US">
                <a:latin typeface="Century Gothic"/>
                <a:ea typeface="Century Gothic"/>
                <a:cs typeface="Century Gothic"/>
                <a:sym typeface="Century Gothic"/>
              </a:rPr>
              <a:t>payment:</a:t>
            </a:r>
            <a:endParaRPr/>
          </a:p>
          <a:p>
            <a:pPr indent="-304800" lvl="0" marL="457200" rtl="0" algn="l">
              <a:lnSpc>
                <a:spcPct val="80000"/>
              </a:lnSpc>
              <a:spcBef>
                <a:spcPts val="360"/>
              </a:spcBef>
              <a:spcAft>
                <a:spcPts val="0"/>
              </a:spcAft>
              <a:buSzPts val="1200"/>
              <a:buChar char="●"/>
            </a:pPr>
            <a:r>
              <a:rPr lang="en-US">
                <a:latin typeface="Century Gothic"/>
                <a:ea typeface="Century Gothic"/>
                <a:cs typeface="Century Gothic"/>
                <a:sym typeface="Century Gothic"/>
              </a:rPr>
              <a:t>Draft</a:t>
            </a:r>
            <a:r>
              <a:rPr lang="en-US"/>
              <a:t>: </a:t>
            </a:r>
            <a:r>
              <a:rPr lang="en-US">
                <a:latin typeface="Century Gothic"/>
                <a:ea typeface="Century Gothic"/>
                <a:cs typeface="Century Gothic"/>
                <a:sym typeface="Century Gothic"/>
              </a:rPr>
              <a:t>The draft or bill of exchange is a negotiable security signed and dated by its issuer (the bank). It contains an unconditional order or instruction to pay a fixed amount to the supplier on the</a:t>
            </a:r>
            <a:r>
              <a:rPr lang="en-US"/>
              <a:t> </a:t>
            </a:r>
            <a:r>
              <a:rPr lang="en-US">
                <a:latin typeface="Century Gothic"/>
                <a:ea typeface="Century Gothic"/>
                <a:cs typeface="Century Gothic"/>
                <a:sym typeface="Century Gothic"/>
              </a:rPr>
              <a:t>agreed due date. Once signed, the draft is considered a collection instrument. Its form, content, and legal consequences are governed by law.</a:t>
            </a:r>
            <a:endParaRPr/>
          </a:p>
          <a:p>
            <a:pPr indent="-304800" lvl="0" marL="457200" rtl="0" algn="l">
              <a:lnSpc>
                <a:spcPct val="80000"/>
              </a:lnSpc>
              <a:spcBef>
                <a:spcPts val="0"/>
              </a:spcBef>
              <a:spcAft>
                <a:spcPts val="0"/>
              </a:spcAft>
              <a:buSzPts val="1200"/>
              <a:buChar char="●"/>
            </a:pPr>
            <a:r>
              <a:rPr lang="en-US">
                <a:latin typeface="Century Gothic"/>
                <a:ea typeface="Century Gothic"/>
                <a:cs typeface="Century Gothic"/>
                <a:sym typeface="Century Gothic"/>
              </a:rPr>
              <a:t>Paper transfer</a:t>
            </a:r>
            <a:r>
              <a:rPr lang="en-US"/>
              <a:t>: </a:t>
            </a:r>
            <a:r>
              <a:rPr lang="en-US">
                <a:latin typeface="Century Gothic"/>
                <a:ea typeface="Century Gothic"/>
                <a:cs typeface="Century Gothic"/>
                <a:sym typeface="Century Gothic"/>
              </a:rPr>
              <a:t>The transfer payment instrument is an order for payment that you submit to your bank. The bank ensures that the amount is transferred to the supplier’s bank account. Transfers are in paper format.</a:t>
            </a:r>
            <a:endParaRPr/>
          </a:p>
          <a:p>
            <a:pPr indent="-304800" lvl="0" marL="457200" rtl="0" algn="l">
              <a:lnSpc>
                <a:spcPct val="80000"/>
              </a:lnSpc>
              <a:spcBef>
                <a:spcPts val="0"/>
              </a:spcBef>
              <a:spcAft>
                <a:spcPts val="0"/>
              </a:spcAft>
              <a:buSzPts val="1200"/>
              <a:buChar char="●"/>
            </a:pPr>
            <a:r>
              <a:rPr lang="en-US">
                <a:latin typeface="Century Gothic"/>
                <a:ea typeface="Century Gothic"/>
                <a:cs typeface="Century Gothic"/>
                <a:sym typeface="Century Gothic"/>
              </a:rPr>
              <a:t>Promissory note</a:t>
            </a:r>
            <a:r>
              <a:rPr lang="en-US"/>
              <a:t>: </a:t>
            </a:r>
            <a:r>
              <a:rPr lang="en-US">
                <a:latin typeface="Century Gothic"/>
                <a:ea typeface="Century Gothic"/>
                <a:cs typeface="Century Gothic"/>
                <a:sym typeface="Century Gothic"/>
              </a:rPr>
              <a:t>The promissory note is a promise to pay the supplier, instead of an unconditional payment</a:t>
            </a:r>
            <a:r>
              <a:rPr lang="en-US"/>
              <a:t> </a:t>
            </a:r>
            <a:r>
              <a:rPr lang="en-US">
                <a:latin typeface="Century Gothic"/>
                <a:ea typeface="Century Gothic"/>
                <a:cs typeface="Century Gothic"/>
                <a:sym typeface="Century Gothic"/>
              </a:rPr>
              <a:t>order. The promissory note carries more risk for the beneficiary and has fewer legal</a:t>
            </a:r>
            <a:r>
              <a:rPr lang="en-US"/>
              <a:t> </a:t>
            </a:r>
            <a:r>
              <a:rPr lang="en-US">
                <a:latin typeface="Century Gothic"/>
                <a:ea typeface="Century Gothic"/>
                <a:cs typeface="Century Gothic"/>
                <a:sym typeface="Century Gothic"/>
              </a:rPr>
              <a:t>consequences for the issuer if payment is defaulted </a:t>
            </a:r>
            <a:endParaRPr>
              <a:latin typeface="Century Gothic"/>
              <a:ea typeface="Century Gothic"/>
              <a:cs typeface="Century Gothic"/>
              <a:sym typeface="Century Gothic"/>
            </a:endParaRPr>
          </a:p>
          <a:p>
            <a:pPr indent="-304800" lvl="0" marL="457200" rtl="0" algn="l">
              <a:lnSpc>
                <a:spcPct val="80000"/>
              </a:lnSpc>
              <a:spcBef>
                <a:spcPts val="0"/>
              </a:spcBef>
              <a:spcAft>
                <a:spcPts val="0"/>
              </a:spcAft>
              <a:buSzPts val="1200"/>
              <a:buChar char="●"/>
            </a:pPr>
            <a:r>
              <a:rPr lang="en-US"/>
              <a:t>S</a:t>
            </a:r>
            <a:r>
              <a:rPr lang="en-US">
                <a:latin typeface="Century Gothic"/>
                <a:ea typeface="Century Gothic"/>
                <a:cs typeface="Century Gothic"/>
                <a:sym typeface="Century Gothic"/>
              </a:rPr>
              <a:t>ummary statements: You send summary</a:t>
            </a:r>
            <a:r>
              <a:rPr lang="en-US"/>
              <a:t> </a:t>
            </a:r>
            <a:r>
              <a:rPr lang="en-US">
                <a:latin typeface="Century Gothic"/>
                <a:ea typeface="Century Gothic"/>
                <a:cs typeface="Century Gothic"/>
                <a:sym typeface="Century Gothic"/>
              </a:rPr>
              <a:t>statements to the supplier. Factoring companies and  banks that provide credit card services use</a:t>
            </a:r>
            <a:r>
              <a:rPr lang="en-US"/>
              <a:t> </a:t>
            </a:r>
            <a:r>
              <a:rPr lang="en-US">
                <a:latin typeface="Century Gothic"/>
                <a:ea typeface="Century Gothic"/>
                <a:cs typeface="Century Gothic"/>
                <a:sym typeface="Century Gothic"/>
              </a:rPr>
              <a:t>summary </a:t>
            </a:r>
            <a:r>
              <a:rPr lang="en-US">
                <a:latin typeface="Century Gothic"/>
                <a:ea typeface="Century Gothic"/>
                <a:cs typeface="Century Gothic"/>
                <a:sym typeface="Century Gothic"/>
              </a:rPr>
              <a:t>statements</a:t>
            </a:r>
            <a:r>
              <a:rPr lang="en-US">
                <a:latin typeface="Century Gothic"/>
                <a:ea typeface="Century Gothic"/>
                <a:cs typeface="Century Gothic"/>
                <a:sym typeface="Century Gothic"/>
              </a:rPr>
              <a:t>.</a:t>
            </a:r>
            <a:endParaRPr>
              <a:solidFill>
                <a:srgbClr val="FF0000"/>
              </a:solidFill>
            </a:endParaRPr>
          </a:p>
          <a:p>
            <a:pPr indent="-304800" lvl="0" marL="457200" rtl="0" algn="l">
              <a:lnSpc>
                <a:spcPct val="80000"/>
              </a:lnSpc>
              <a:spcBef>
                <a:spcPts val="0"/>
              </a:spcBef>
              <a:spcAft>
                <a:spcPts val="0"/>
              </a:spcAft>
              <a:buClr>
                <a:schemeClr val="dk1"/>
              </a:buClr>
              <a:buSzPts val="1200"/>
              <a:buChar char="●"/>
            </a:pPr>
            <a:r>
              <a:rPr lang="en-US"/>
              <a:t>Cash: Processed directly in Bank Statements and Petty Cash.</a:t>
            </a:r>
            <a:endParaRPr/>
          </a:p>
          <a:p>
            <a:pPr indent="0" lvl="0" marL="0" rtl="0" algn="l">
              <a:lnSpc>
                <a:spcPct val="80000"/>
              </a:lnSpc>
              <a:spcBef>
                <a:spcPts val="360"/>
              </a:spcBef>
              <a:spcAft>
                <a:spcPts val="0"/>
              </a:spcAft>
              <a:buClr>
                <a:schemeClr val="dk1"/>
              </a:buClr>
              <a:buSzPts val="1020"/>
              <a:buFont typeface="Century Gothic"/>
              <a:buNone/>
            </a:pPr>
            <a:r>
              <a:t/>
            </a:r>
            <a:endParaRPr sz="1020">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sz="1020"/>
          </a:p>
        </p:txBody>
      </p:sp>
      <p:sp>
        <p:nvSpPr>
          <p:cNvPr id="729" name="Google Shape;729;p4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p46: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37" name="Google Shape;737;p4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p4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3" name="Google Shape;743;p4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most commonly used reports in Accounts Payable are:</a:t>
            </a:r>
            <a:endParaRPr>
              <a:latin typeface="Century Gothic"/>
              <a:ea typeface="Century Gothic"/>
              <a:cs typeface="Century Gothic"/>
              <a:sym typeface="Century Gothic"/>
            </a:endParaRPr>
          </a:p>
          <a:p>
            <a:pPr indent="-317500" lvl="0" marL="457200" rtl="0" algn="l">
              <a:spcBef>
                <a:spcPts val="360"/>
              </a:spcBef>
              <a:spcAft>
                <a:spcPts val="0"/>
              </a:spcAft>
              <a:buSzPts val="1400"/>
              <a:buChar char="●"/>
            </a:pPr>
            <a:r>
              <a:rPr lang="en-US">
                <a:latin typeface="Century Gothic"/>
                <a:ea typeface="Century Gothic"/>
                <a:cs typeface="Century Gothic"/>
                <a:sym typeface="Century Gothic"/>
              </a:rPr>
              <a:t>Supplier Activity Dashboard</a:t>
            </a:r>
            <a:r>
              <a:rPr lang="en-US"/>
              <a:t>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Supplier Open Item Extended Report or Basic Report </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Supplier Aging Analysis Current </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There </a:t>
            </a:r>
            <a:r>
              <a:rPr lang="en-US"/>
              <a:t>is</a:t>
            </a:r>
            <a:r>
              <a:rPr lang="en-US">
                <a:latin typeface="Century Gothic"/>
                <a:ea typeface="Century Gothic"/>
                <a:cs typeface="Century Gothic"/>
                <a:sym typeface="Century Gothic"/>
              </a:rPr>
              <a:t> a wide range of AP reports, which are customizable to suit your reporting needs.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744" name="Google Shape;744;p4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4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2" name="Google Shape;752;p4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Supplier Activity Dashboards offers a comprehensive overview of all activity related to a</a:t>
            </a:r>
            <a:r>
              <a:rPr lang="en-US"/>
              <a:t> </a:t>
            </a:r>
            <a:r>
              <a:rPr lang="en-US">
                <a:latin typeface="Century Gothic"/>
                <a:ea typeface="Century Gothic"/>
                <a:cs typeface="Century Gothic"/>
                <a:sym typeface="Century Gothic"/>
              </a:rPr>
              <a:t>single supplier, in a single entity or over multiple entities.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drill-down generates read-only information that includes invoices, credit notes, and payments.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753" name="Google Shape;753;p4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4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4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Supplier Invoice Activity enables you to view supplier activity.</a:t>
            </a:r>
            <a:endParaRPr/>
          </a:p>
        </p:txBody>
      </p:sp>
      <p:sp>
        <p:nvSpPr>
          <p:cNvPr id="763" name="Google Shape;763;p4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There are a number of alternative flows to </a:t>
            </a:r>
            <a:r>
              <a:rPr lang="en-US"/>
              <a:t>a basic </a:t>
            </a:r>
            <a:r>
              <a:rPr lang="en-US">
                <a:latin typeface="Century Gothic"/>
                <a:ea typeface="Century Gothic"/>
                <a:cs typeface="Century Gothic"/>
                <a:sym typeface="Century Gothic"/>
              </a:rPr>
              <a:t>Supplier Invoice flow:</a:t>
            </a:r>
            <a:endParaRPr>
              <a:latin typeface="Century Gothic"/>
              <a:ea typeface="Century Gothic"/>
              <a:cs typeface="Century Gothic"/>
              <a:sym typeface="Century Gothic"/>
            </a:endParaRPr>
          </a:p>
          <a:p>
            <a:pPr indent="-317500" lvl="0" marL="457200" rtl="0" algn="l">
              <a:spcBef>
                <a:spcPts val="360"/>
              </a:spcBef>
              <a:spcAft>
                <a:spcPts val="0"/>
              </a:spcAft>
              <a:buSzPts val="1400"/>
              <a:buChar char="●"/>
            </a:pPr>
            <a:r>
              <a:rPr lang="en-US">
                <a:latin typeface="Century Gothic"/>
                <a:ea typeface="Century Gothic"/>
                <a:cs typeface="Century Gothic"/>
                <a:sym typeface="Century Gothic"/>
              </a:rPr>
              <a:t>Initial Invoices</a:t>
            </a:r>
            <a:r>
              <a:rPr lang="en-US"/>
              <a:t>: </a:t>
            </a:r>
            <a:r>
              <a:rPr lang="en-US">
                <a:latin typeface="Century Gothic"/>
                <a:ea typeface="Century Gothic"/>
                <a:cs typeface="Century Gothic"/>
                <a:sym typeface="Century Gothic"/>
              </a:rPr>
              <a:t>You can enter a supplier invoice in the initial status and update or validate it at a later stage.</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Templates: Templates let you reuse postings for recurring supplier invoices.</a:t>
            </a:r>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Corrections</a:t>
            </a:r>
            <a:r>
              <a:rPr lang="en-US"/>
              <a:t>: </a:t>
            </a:r>
            <a:r>
              <a:rPr lang="en-US">
                <a:latin typeface="Century Gothic"/>
                <a:ea typeface="Century Gothic"/>
                <a:cs typeface="Century Gothic"/>
                <a:sym typeface="Century Gothic"/>
              </a:rPr>
              <a:t>Use the correction functionality to reverse the posting sign instead of reversing the posting.</a:t>
            </a:r>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Reverse/Replace</a:t>
            </a:r>
            <a:r>
              <a:rPr lang="en-US"/>
              <a:t>: </a:t>
            </a:r>
            <a:r>
              <a:rPr lang="en-US">
                <a:latin typeface="Century Gothic"/>
                <a:ea typeface="Century Gothic"/>
                <a:cs typeface="Century Gothic"/>
                <a:sym typeface="Century Gothic"/>
              </a:rPr>
              <a:t>Use the Reverse and Replace actions in Supplier Invoices to correct existing supplier</a:t>
            </a:r>
            <a:r>
              <a:rPr lang="en-US"/>
              <a:t> </a:t>
            </a:r>
            <a:r>
              <a:rPr lang="en-US">
                <a:latin typeface="Century Gothic"/>
                <a:ea typeface="Century Gothic"/>
                <a:cs typeface="Century Gothic"/>
                <a:sym typeface="Century Gothic"/>
              </a:rPr>
              <a:t>invoices and matching postings.</a:t>
            </a:r>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Tax Update in Receiver Matchings</a:t>
            </a:r>
            <a:r>
              <a:rPr lang="en-US"/>
              <a:t>: </a:t>
            </a:r>
            <a:r>
              <a:rPr lang="en-US">
                <a:latin typeface="Century Gothic"/>
                <a:ea typeface="Century Gothic"/>
                <a:cs typeface="Century Gothic"/>
                <a:sym typeface="Century Gothic"/>
              </a:rPr>
              <a:t>Update accrued tax postings in Receiver Matchings through Supplier Invoices</a:t>
            </a:r>
            <a:r>
              <a:rPr lang="en-US"/>
              <a:t>.</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78" name="Google Shape;178;p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5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3" name="Google Shape;773;p5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The Supplier Aging Analysis Current report displays all open items created in the specified time frame. It also lists the due supplier open items by number of periods overdue at the entered date for aging calculation.</a:t>
            </a:r>
            <a:endParaRPr/>
          </a:p>
        </p:txBody>
      </p:sp>
      <p:sp>
        <p:nvSpPr>
          <p:cNvPr id="774" name="Google Shape;774;p5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p5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4" name="Google Shape;784;p5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Select open or closed payments and display individual payment details, as well as total amounts</a:t>
            </a:r>
            <a:r>
              <a:rPr lang="en-US"/>
              <a:t> </a:t>
            </a:r>
            <a:r>
              <a:rPr lang="en-US">
                <a:latin typeface="Century Gothic"/>
                <a:ea typeface="Century Gothic"/>
                <a:cs typeface="Century Gothic"/>
                <a:sym typeface="Century Gothic"/>
              </a:rPr>
              <a:t>for each selection you make. Optionally, you can filter by currency.</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Activity tab displays all invoices and associated payments for the supplier. Payments display as child rows beneath their associated invoices. </a:t>
            </a:r>
            <a:r>
              <a:rPr lang="en-US"/>
              <a:t> </a:t>
            </a:r>
            <a:r>
              <a:rPr lang="en-US">
                <a:latin typeface="Century Gothic"/>
                <a:ea typeface="Century Gothic"/>
                <a:cs typeface="Century Gothic"/>
                <a:sym typeface="Century Gothic"/>
              </a:rPr>
              <a:t>View the invoice and payment information separately using the Supplier Invoices and Payments tabs.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grid features to group and sort information by key credit</a:t>
            </a:r>
            <a:r>
              <a:rPr lang="en-US"/>
              <a:t>-</a:t>
            </a:r>
            <a:r>
              <a:rPr lang="en-US">
                <a:latin typeface="Century Gothic"/>
                <a:ea typeface="Century Gothic"/>
                <a:cs typeface="Century Gothic"/>
                <a:sym typeface="Century Gothic"/>
              </a:rPr>
              <a:t>related details such as the number of</a:t>
            </a:r>
            <a:r>
              <a:rPr lang="en-US"/>
              <a:t> </a:t>
            </a:r>
            <a:r>
              <a:rPr lang="en-US">
                <a:latin typeface="Century Gothic"/>
                <a:ea typeface="Century Gothic"/>
                <a:cs typeface="Century Gothic"/>
                <a:sym typeface="Century Gothic"/>
              </a:rPr>
              <a:t>weeks overdue, or see all invoices due in a certain week.</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785" name="Google Shape;785;p5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5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3" name="Google Shape;793;p5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360"/>
              </a:spcBef>
              <a:spcAft>
                <a:spcPts val="0"/>
              </a:spcAft>
              <a:buClr>
                <a:schemeClr val="dk1"/>
              </a:buClr>
              <a:buSzPts val="1200"/>
              <a:buFont typeface="Century Gothic"/>
              <a:buNone/>
            </a:pPr>
            <a:r>
              <a:rPr lang="en-US"/>
              <a:t>For this exercise, see the Financials Web UI Champions Phase 2 - Session 4 - Accounts Payable demo. </a:t>
            </a:r>
            <a:endParaRPr/>
          </a:p>
          <a:p>
            <a:pPr indent="0" lvl="0" marL="0" rtl="0" algn="l">
              <a:spcBef>
                <a:spcPts val="360"/>
              </a:spcBef>
              <a:spcAft>
                <a:spcPts val="0"/>
              </a:spcAft>
              <a:buClr>
                <a:schemeClr val="dk1"/>
              </a:buClr>
              <a:buSzPts val="1200"/>
              <a:buFont typeface="Century Gothic"/>
              <a:buNone/>
            </a:pPr>
            <a:r>
              <a:rPr lang="en-US"/>
              <a:t>A recording of the demo is available on learning.qad.com</a:t>
            </a:r>
            <a:endParaRPr/>
          </a:p>
          <a:p>
            <a:pPr indent="0" lvl="0" marL="0" rtl="0" algn="l">
              <a:spcBef>
                <a:spcPts val="360"/>
              </a:spcBef>
              <a:spcAft>
                <a:spcPts val="0"/>
              </a:spcAft>
              <a:buClr>
                <a:schemeClr val="dk1"/>
              </a:buClr>
              <a:buSzPts val="1200"/>
              <a:buFont typeface="Century Gothic"/>
              <a:buNone/>
            </a:pPr>
            <a:r>
              <a:t/>
            </a:r>
            <a:endParaRPr/>
          </a:p>
          <a:p>
            <a:pPr indent="0" lvl="0" marL="0" rtl="0" algn="l">
              <a:spcBef>
                <a:spcPts val="360"/>
              </a:spcBef>
              <a:spcAft>
                <a:spcPts val="0"/>
              </a:spcAft>
              <a:buClr>
                <a:schemeClr val="dk1"/>
              </a:buClr>
              <a:buSzPts val="1200"/>
              <a:buFont typeface="Century Gothic"/>
              <a:buNone/>
            </a:pPr>
            <a:r>
              <a:rPr lang="en-US"/>
              <a:t>The demo script is here:</a:t>
            </a:r>
            <a:endParaRPr/>
          </a:p>
          <a:p>
            <a:pPr indent="0" lvl="0" marL="0" rtl="0" algn="l">
              <a:spcBef>
                <a:spcPts val="360"/>
              </a:spcBef>
              <a:spcAft>
                <a:spcPts val="0"/>
              </a:spcAft>
              <a:buClr>
                <a:schemeClr val="dk1"/>
              </a:buClr>
              <a:buSzPts val="1200"/>
              <a:buFont typeface="Century Gothic"/>
              <a:buNone/>
            </a:pPr>
            <a:r>
              <a:rPr i="1" lang="en-US"/>
              <a:t>https://docs.google.com/document/d/1sWK5yIel3vl6iNKsgM2oqBaqWGwYReQZ/edit?usp=drive_web&amp;ouid=106770900774788500325&amp;rtpof=true</a:t>
            </a:r>
            <a:endParaRPr i="1"/>
          </a:p>
          <a:p>
            <a:pPr indent="0" lvl="0" marL="0" rtl="0" algn="l">
              <a:spcBef>
                <a:spcPts val="0"/>
              </a:spcBef>
              <a:spcAft>
                <a:spcPts val="0"/>
              </a:spcAft>
              <a:buNone/>
            </a:pPr>
            <a:r>
              <a:t/>
            </a:r>
            <a:endParaRPr/>
          </a:p>
        </p:txBody>
      </p:sp>
      <p:sp>
        <p:nvSpPr>
          <p:cNvPr id="794" name="Google Shape;794;p5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d9c940de96_0_0: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p:spPr>
      </p:sp>
      <p:sp>
        <p:nvSpPr>
          <p:cNvPr id="802" name="Google Shape;802;gd9c940de96_0_0:notes"/>
          <p:cNvSpPr txBox="1"/>
          <p:nvPr>
            <p:ph idx="1" type="body"/>
          </p:nvPr>
        </p:nvSpPr>
        <p:spPr>
          <a:xfrm>
            <a:off x="710248" y="3991730"/>
            <a:ext cx="5682000" cy="4749600"/>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803" name="Google Shape;803;gd9c940de96_0_0:notes"/>
          <p:cNvSpPr txBox="1"/>
          <p:nvPr>
            <p:ph idx="12" type="sldNum"/>
          </p:nvPr>
        </p:nvSpPr>
        <p:spPr>
          <a:xfrm>
            <a:off x="4023092" y="8917422"/>
            <a:ext cx="3077700" cy="471000"/>
          </a:xfrm>
          <a:prstGeom prst="rect">
            <a:avLst/>
          </a:prstGeom>
        </p:spPr>
        <p:txBody>
          <a:bodyPr anchorCtr="0" anchor="b" bIns="47100" lIns="94225" spcFirstLastPara="1" rIns="94225" wrap="square" tIns="471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Use Supplier Invoices to create and maintain supplier documents.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You can create two types of supplier invoices:</a:t>
            </a:r>
            <a:endParaRPr/>
          </a:p>
          <a:p>
            <a:pPr indent="-317500" lvl="0" marL="457200" rtl="0" algn="l">
              <a:spcBef>
                <a:spcPts val="0"/>
              </a:spcBef>
              <a:spcAft>
                <a:spcPts val="0"/>
              </a:spcAft>
              <a:buSzPts val="1400"/>
              <a:buChar char="●"/>
            </a:pPr>
            <a:r>
              <a:rPr lang="en-US"/>
              <a:t>A standard invoice, which when saved generates postings to the sub-ledger.</a:t>
            </a:r>
            <a:endParaRPr/>
          </a:p>
          <a:p>
            <a:pPr indent="-317500" lvl="0" marL="457200" rtl="0" algn="l">
              <a:spcBef>
                <a:spcPts val="0"/>
              </a:spcBef>
              <a:spcAft>
                <a:spcPts val="0"/>
              </a:spcAft>
              <a:buSzPts val="1400"/>
              <a:buChar char="●"/>
            </a:pPr>
            <a:r>
              <a:rPr lang="en-US"/>
              <a:t>An initial invoice, which when saved records the supplier, tax, and financial details required for the invoice, but does not generate postings.</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US"/>
              <a:t>Note</a:t>
            </a:r>
            <a:r>
              <a:rPr b="1" lang="en-US"/>
              <a:t> </a:t>
            </a:r>
            <a:r>
              <a:rPr lang="en-US"/>
              <a:t>The types of invoices you can create depend on your permissions. Some users may only have permissions to create initial invoices, for example.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Initial invoices are not considered open invoices, and you cannot include them in supplier payments. You can delete an invoice that has an initial invoice status code. You cannot delete an invoice that has a non-initial invoice status code.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You can also create invoice corrections, credit notes, and credit note corrections. When modifying existing saved documents, the system restricts the fields that you can modify.</a:t>
            </a:r>
            <a:endParaRPr/>
          </a:p>
        </p:txBody>
      </p:sp>
      <p:sp>
        <p:nvSpPr>
          <p:cNvPr id="187" name="Google Shape;187;p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Specify an invoice status code to determine the approval, payment, and allocation status. The default code is taken from the supplier record. The Allocation Status field displays the allocation status defined for this code.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Approved field indicates whether the invoice is approved. Whether the field is selected or not depends on the current invoice status.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Lock Payment field displays the value for this attribute of the invoice status code.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Initial Status field indicates whether the invoice status code is of type Initial.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the Receiver Matching field is selected, this field makes the Matching button available, which you click to start Receiver Matchings.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When Open is selected, this read-only field indicates that the invoice has not been completely paid. It is updated automatically when complete payment is confirmed.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Selected read-only field indicates whether the invoice is included in a payment selection.</a:t>
            </a:r>
            <a:endParaRPr/>
          </a:p>
        </p:txBody>
      </p:sp>
      <p:sp>
        <p:nvSpPr>
          <p:cNvPr id="198" name="Google Shape;198;p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The Invoice Lines panel displays the invoice lines on this invoice.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Click the GL Postings button to check the invoice posting.</a:t>
            </a:r>
            <a:endParaRPr/>
          </a:p>
        </p:txBody>
      </p:sp>
      <p:sp>
        <p:nvSpPr>
          <p:cNvPr id="210" name="Google Shape;210;p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1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224" name="Google Shape;224;p1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2"/>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11"/>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64" name="Google Shape;64;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11"/>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11"/>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12"/>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13"/>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1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1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13"/>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76" name="Google Shape;76;p13"/>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1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14"/>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1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1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14"/>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84" name="Google Shape;84;p14"/>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1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15"/>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1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1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1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15"/>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92" name="Google Shape;92;p15"/>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1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16"/>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1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16"/>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16"/>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00" name="Google Shape;100;p16"/>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16"/>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17"/>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17"/>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05" name="Google Shape;105;p1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1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1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1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17"/>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18"/>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18"/>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13" name="Google Shape;113;p1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1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1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1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18"/>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19"/>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1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21" name="Google Shape;121;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1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1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1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20"/>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 name="Shape 23"/>
        <p:cNvGrpSpPr/>
        <p:nvPr/>
      </p:nvGrpSpPr>
      <p:grpSpPr>
        <a:xfrm>
          <a:off x="0" y="0"/>
          <a:ext cx="0" cy="0"/>
          <a:chOff x="0" y="0"/>
          <a:chExt cx="0" cy="0"/>
        </a:xfrm>
      </p:grpSpPr>
      <p:sp>
        <p:nvSpPr>
          <p:cNvPr id="24" name="Google Shape;24;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135" name="Shape 135"/>
        <p:cNvGrpSpPr/>
        <p:nvPr/>
      </p:nvGrpSpPr>
      <p:grpSpPr>
        <a:xfrm>
          <a:off x="0" y="0"/>
          <a:ext cx="0" cy="0"/>
          <a:chOff x="0" y="0"/>
          <a:chExt cx="0" cy="0"/>
        </a:xfrm>
      </p:grpSpPr>
      <p:sp>
        <p:nvSpPr>
          <p:cNvPr id="136" name="Google Shape;136;p2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7" name="Google Shape;137;p22"/>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8" name="Google Shape;138;p22"/>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2"/>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8" name="Shape 28"/>
        <p:cNvGrpSpPr/>
        <p:nvPr/>
      </p:nvGrpSpPr>
      <p:grpSpPr>
        <a:xfrm>
          <a:off x="0" y="0"/>
          <a:ext cx="0" cy="0"/>
          <a:chOff x="0" y="0"/>
          <a:chExt cx="0" cy="0"/>
        </a:xfrm>
      </p:grpSpPr>
      <p:sp>
        <p:nvSpPr>
          <p:cNvPr id="29" name="Google Shape;29;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1" name="Google Shape;31;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32" name="Shape 32"/>
        <p:cNvGrpSpPr/>
        <p:nvPr/>
      </p:nvGrpSpPr>
      <p:grpSpPr>
        <a:xfrm>
          <a:off x="0" y="0"/>
          <a:ext cx="0" cy="0"/>
          <a:chOff x="0" y="0"/>
          <a:chExt cx="0" cy="0"/>
        </a:xfrm>
      </p:grpSpPr>
      <p:sp>
        <p:nvSpPr>
          <p:cNvPr id="33" name="Google Shape;33;p5"/>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34" name="Google Shape;34;p5"/>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accent1"/>
                </a:solidFill>
                <a:latin typeface="Century Gothic"/>
                <a:ea typeface="Century Gothic"/>
                <a:cs typeface="Century Gothic"/>
                <a:sym typeface="Century Gothic"/>
              </a:defRPr>
            </a:lvl1pPr>
            <a:lvl2pPr indent="0" lvl="1" marL="0" algn="r">
              <a:spcBef>
                <a:spcPts val="0"/>
              </a:spcBef>
              <a:buNone/>
              <a:defRPr sz="1800">
                <a:solidFill>
                  <a:schemeClr val="accent1"/>
                </a:solidFill>
                <a:latin typeface="Century Gothic"/>
                <a:ea typeface="Century Gothic"/>
                <a:cs typeface="Century Gothic"/>
                <a:sym typeface="Century Gothic"/>
              </a:defRPr>
            </a:lvl2pPr>
            <a:lvl3pPr indent="0" lvl="2" marL="0" algn="r">
              <a:spcBef>
                <a:spcPts val="0"/>
              </a:spcBef>
              <a:buNone/>
              <a:defRPr sz="1800">
                <a:solidFill>
                  <a:schemeClr val="accent1"/>
                </a:solidFill>
                <a:latin typeface="Century Gothic"/>
                <a:ea typeface="Century Gothic"/>
                <a:cs typeface="Century Gothic"/>
                <a:sym typeface="Century Gothic"/>
              </a:defRPr>
            </a:lvl3pPr>
            <a:lvl4pPr indent="0" lvl="3" marL="0" algn="r">
              <a:spcBef>
                <a:spcPts val="0"/>
              </a:spcBef>
              <a:buNone/>
              <a:defRPr sz="1800">
                <a:solidFill>
                  <a:schemeClr val="accent1"/>
                </a:solidFill>
                <a:latin typeface="Century Gothic"/>
                <a:ea typeface="Century Gothic"/>
                <a:cs typeface="Century Gothic"/>
                <a:sym typeface="Century Gothic"/>
              </a:defRPr>
            </a:lvl4pPr>
            <a:lvl5pPr indent="0" lvl="4" marL="0" algn="r">
              <a:spcBef>
                <a:spcPts val="0"/>
              </a:spcBef>
              <a:buNone/>
              <a:defRPr sz="1800">
                <a:solidFill>
                  <a:schemeClr val="accent1"/>
                </a:solidFill>
                <a:latin typeface="Century Gothic"/>
                <a:ea typeface="Century Gothic"/>
                <a:cs typeface="Century Gothic"/>
                <a:sym typeface="Century Gothic"/>
              </a:defRPr>
            </a:lvl5pPr>
            <a:lvl6pPr indent="0" lvl="5" marL="0" algn="r">
              <a:spcBef>
                <a:spcPts val="0"/>
              </a:spcBef>
              <a:buNone/>
              <a:defRPr sz="1800">
                <a:solidFill>
                  <a:schemeClr val="accent1"/>
                </a:solidFill>
                <a:latin typeface="Century Gothic"/>
                <a:ea typeface="Century Gothic"/>
                <a:cs typeface="Century Gothic"/>
                <a:sym typeface="Century Gothic"/>
              </a:defRPr>
            </a:lvl6pPr>
            <a:lvl7pPr indent="0" lvl="6" marL="0" algn="r">
              <a:spcBef>
                <a:spcPts val="0"/>
              </a:spcBef>
              <a:buNone/>
              <a:defRPr sz="1800">
                <a:solidFill>
                  <a:schemeClr val="accent1"/>
                </a:solidFill>
                <a:latin typeface="Century Gothic"/>
                <a:ea typeface="Century Gothic"/>
                <a:cs typeface="Century Gothic"/>
                <a:sym typeface="Century Gothic"/>
              </a:defRPr>
            </a:lvl7pPr>
            <a:lvl8pPr indent="0" lvl="7" marL="0" algn="r">
              <a:spcBef>
                <a:spcPts val="0"/>
              </a:spcBef>
              <a:buNone/>
              <a:defRPr sz="1800">
                <a:solidFill>
                  <a:schemeClr val="accent1"/>
                </a:solidFill>
                <a:latin typeface="Century Gothic"/>
                <a:ea typeface="Century Gothic"/>
                <a:cs typeface="Century Gothic"/>
                <a:sym typeface="Century Gothic"/>
              </a:defRPr>
            </a:lvl8pPr>
            <a:lvl9pPr indent="0" lvl="8" marL="0" algn="r">
              <a:spcBef>
                <a:spcPts val="0"/>
              </a:spcBef>
              <a:buNone/>
              <a:defRPr sz="1800">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7" name="Shape 37"/>
        <p:cNvGrpSpPr/>
        <p:nvPr/>
      </p:nvGrpSpPr>
      <p:grpSpPr>
        <a:xfrm>
          <a:off x="0" y="0"/>
          <a:ext cx="0" cy="0"/>
          <a:chOff x="0" y="0"/>
          <a:chExt cx="0" cy="0"/>
        </a:xfrm>
      </p:grpSpPr>
      <p:sp>
        <p:nvSpPr>
          <p:cNvPr id="38" name="Google Shape;38;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9" name="Google Shape;39;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40" name="Google Shape;40;p6"/>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41" name="Google Shape;41;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7"/>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7"/>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48" name="Shape 48"/>
        <p:cNvGrpSpPr/>
        <p:nvPr/>
      </p:nvGrpSpPr>
      <p:grpSpPr>
        <a:xfrm>
          <a:off x="0" y="0"/>
          <a:ext cx="0" cy="0"/>
          <a:chOff x="0" y="0"/>
          <a:chExt cx="0" cy="0"/>
        </a:xfrm>
      </p:grpSpPr>
      <p:sp>
        <p:nvSpPr>
          <p:cNvPr id="49" name="Google Shape;49;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8"/>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8"/>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8"/>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8"/>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55" name="Shape 55"/>
        <p:cNvGrpSpPr/>
        <p:nvPr/>
      </p:nvGrpSpPr>
      <p:grpSpPr>
        <a:xfrm>
          <a:off x="0" y="0"/>
          <a:ext cx="0" cy="0"/>
          <a:chOff x="0" y="0"/>
          <a:chExt cx="0" cy="0"/>
        </a:xfrm>
      </p:grpSpPr>
      <p:sp>
        <p:nvSpPr>
          <p:cNvPr id="56" name="Google Shape;56;p9"/>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9"/>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20.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29" name="Shape 129"/>
        <p:cNvGrpSpPr/>
        <p:nvPr/>
      </p:nvGrpSpPr>
      <p:grpSpPr>
        <a:xfrm>
          <a:off x="0" y="0"/>
          <a:ext cx="0" cy="0"/>
          <a:chOff x="0" y="0"/>
          <a:chExt cx="0" cy="0"/>
        </a:xfrm>
      </p:grpSpPr>
      <p:sp>
        <p:nvSpPr>
          <p:cNvPr id="130" name="Google Shape;130;p2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31" name="Google Shape;131;p2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32" name="Google Shape;132;p2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3" name="Google Shape;133;p2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134" name="Google Shape;134;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33.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3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2.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Accounts Payable</a:t>
            </a:r>
            <a:endParaRPr/>
          </a:p>
        </p:txBody>
      </p:sp>
      <p:sp>
        <p:nvSpPr>
          <p:cNvPr id="146" name="Google Shape;146;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t>Financials Fundamentals</a:t>
            </a:r>
            <a:endParaRPr/>
          </a:p>
        </p:txBody>
      </p:sp>
      <p:sp>
        <p:nvSpPr>
          <p:cNvPr id="147" name="Google Shape;147;p2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8" name="Google Shape;238;p3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39" name="Google Shape;239;p3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40" name="Google Shape;240;p3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Invoices Banking Information</a:t>
            </a:r>
            <a:endParaRPr/>
          </a:p>
        </p:txBody>
      </p:sp>
      <p:pic>
        <p:nvPicPr>
          <p:cNvPr descr="C:\Users\xcm\AppData\Local\Temp\SNAGHTML564af2d6.PNG" id="241" name="Google Shape;241;p32"/>
          <p:cNvPicPr preferRelativeResize="0"/>
          <p:nvPr/>
        </p:nvPicPr>
        <p:blipFill rotWithShape="1">
          <a:blip r:embed="rId3">
            <a:alphaModFix/>
          </a:blip>
          <a:srcRect b="0" l="0" r="0" t="0"/>
          <a:stretch/>
        </p:blipFill>
        <p:spPr>
          <a:xfrm>
            <a:off x="0" y="1577975"/>
            <a:ext cx="12199866" cy="4933442"/>
          </a:xfrm>
          <a:prstGeom prst="rect">
            <a:avLst/>
          </a:prstGeom>
          <a:noFill/>
          <a:ln>
            <a:noFill/>
          </a:ln>
        </p:spPr>
      </p:pic>
      <p:sp>
        <p:nvSpPr>
          <p:cNvPr id="242" name="Google Shape;242;p32"/>
          <p:cNvSpPr txBox="1"/>
          <p:nvPr/>
        </p:nvSpPr>
        <p:spPr>
          <a:xfrm>
            <a:off x="3642103" y="5398331"/>
            <a:ext cx="2603714" cy="909479"/>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Displays default banking and payment details for this supplier</a:t>
            </a:r>
            <a:endParaRPr b="1" i="0" sz="1600" u="none" cap="none" strike="noStrike">
              <a:solidFill>
                <a:srgbClr val="141414"/>
              </a:solidFill>
              <a:latin typeface="Century Gothic"/>
              <a:ea typeface="Century Gothic"/>
              <a:cs typeface="Century Gothic"/>
              <a:sym typeface="Century Gothic"/>
            </a:endParaRPr>
          </a:p>
        </p:txBody>
      </p:sp>
      <p:cxnSp>
        <p:nvCxnSpPr>
          <p:cNvPr id="243" name="Google Shape;243;p32"/>
          <p:cNvCxnSpPr>
            <a:stCxn id="242" idx="0"/>
          </p:cNvCxnSpPr>
          <p:nvPr/>
        </p:nvCxnSpPr>
        <p:spPr>
          <a:xfrm flipH="1" rot="10800000">
            <a:off x="4943960" y="4711631"/>
            <a:ext cx="255600" cy="6867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0" name="Google Shape;250;p3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400"/>
              <a:buChar char="•"/>
            </a:pPr>
            <a:r>
              <a:rPr lang="en-US" sz="2400"/>
              <a:t>Simple invoice registration using Initial invoice status</a:t>
            </a:r>
            <a:endParaRPr/>
          </a:p>
          <a:p>
            <a:pPr indent="-342900" lvl="0" marL="342900" rtl="0" algn="l">
              <a:lnSpc>
                <a:spcPct val="80000"/>
              </a:lnSpc>
              <a:spcBef>
                <a:spcPts val="1800"/>
              </a:spcBef>
              <a:spcAft>
                <a:spcPts val="0"/>
              </a:spcAft>
              <a:buSzPts val="2400"/>
              <a:buChar char="•"/>
            </a:pPr>
            <a:r>
              <a:rPr lang="en-US" sz="2400"/>
              <a:t>Not included in balances or aging reports, and cannot be paid</a:t>
            </a:r>
            <a:endParaRPr/>
          </a:p>
          <a:p>
            <a:pPr indent="-342900" lvl="0" marL="342900" rtl="0" algn="l">
              <a:lnSpc>
                <a:spcPct val="80000"/>
              </a:lnSpc>
              <a:spcBef>
                <a:spcPts val="1800"/>
              </a:spcBef>
              <a:spcAft>
                <a:spcPts val="0"/>
              </a:spcAft>
              <a:buSzPts val="2400"/>
              <a:buChar char="•"/>
            </a:pPr>
            <a:r>
              <a:rPr lang="en-US" sz="2400"/>
              <a:t>Limit clerk access to initial invoice registration</a:t>
            </a:r>
            <a:endParaRPr/>
          </a:p>
          <a:p>
            <a:pPr indent="-109538" lvl="0" marL="287338" rtl="0" algn="l">
              <a:lnSpc>
                <a:spcPct val="95000"/>
              </a:lnSpc>
              <a:spcBef>
                <a:spcPts val="0"/>
              </a:spcBef>
              <a:spcAft>
                <a:spcPts val="0"/>
              </a:spcAft>
              <a:buSzPts val="2800"/>
              <a:buNone/>
            </a:pPr>
            <a:r>
              <a:t/>
            </a:r>
            <a:endParaRPr/>
          </a:p>
        </p:txBody>
      </p:sp>
      <p:sp>
        <p:nvSpPr>
          <p:cNvPr id="251" name="Google Shape;251;p3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52" name="Google Shape;252;p3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Initial Supplier Invoices</a:t>
            </a:r>
            <a:endParaRPr/>
          </a:p>
        </p:txBody>
      </p:sp>
      <p:pic>
        <p:nvPicPr>
          <p:cNvPr id="253" name="Google Shape;253;p33"/>
          <p:cNvPicPr preferRelativeResize="0"/>
          <p:nvPr/>
        </p:nvPicPr>
        <p:blipFill rotWithShape="1">
          <a:blip r:embed="rId3">
            <a:alphaModFix/>
          </a:blip>
          <a:srcRect b="0" l="0" r="0" t="59284"/>
          <a:stretch/>
        </p:blipFill>
        <p:spPr>
          <a:xfrm>
            <a:off x="683118" y="3800959"/>
            <a:ext cx="5604400" cy="2174376"/>
          </a:xfrm>
          <a:prstGeom prst="rect">
            <a:avLst/>
          </a:prstGeom>
          <a:noFill/>
          <a:ln cap="flat" cmpd="sng" w="9525">
            <a:solidFill>
              <a:srgbClr val="073763"/>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60" name="Google Shape;260;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Clr>
                <a:schemeClr val="accent2"/>
              </a:buClr>
              <a:buSzPts val="2400"/>
              <a:buChar char="•"/>
            </a:pPr>
            <a:r>
              <a:rPr lang="en-US" sz="2400">
                <a:solidFill>
                  <a:srgbClr val="4E4E4E"/>
                </a:solidFill>
              </a:rPr>
              <a:t>Match receivers against initial supplier invoices</a:t>
            </a:r>
            <a:endParaRPr>
              <a:solidFill>
                <a:srgbClr val="4E4E4E"/>
              </a:solidFill>
            </a:endParaRPr>
          </a:p>
          <a:p>
            <a:pPr indent="-342900" lvl="0" marL="342900" rtl="0" algn="l">
              <a:lnSpc>
                <a:spcPct val="90000"/>
              </a:lnSpc>
              <a:spcBef>
                <a:spcPts val="1800"/>
              </a:spcBef>
              <a:spcAft>
                <a:spcPts val="0"/>
              </a:spcAft>
              <a:buClr>
                <a:schemeClr val="accent2"/>
              </a:buClr>
              <a:buSzPts val="2400"/>
              <a:buChar char="•"/>
            </a:pPr>
            <a:r>
              <a:rPr lang="en-US" sz="2400">
                <a:solidFill>
                  <a:srgbClr val="4E4E4E"/>
                </a:solidFill>
              </a:rPr>
              <a:t>Modify initial invoices before posting them</a:t>
            </a:r>
            <a:endParaRPr sz="2400"/>
          </a:p>
          <a:p>
            <a:pPr indent="-173038" lvl="0" marL="287338" rtl="0" algn="l">
              <a:lnSpc>
                <a:spcPct val="95000"/>
              </a:lnSpc>
              <a:spcBef>
                <a:spcPts val="0"/>
              </a:spcBef>
              <a:spcAft>
                <a:spcPts val="0"/>
              </a:spcAft>
              <a:buSzPts val="1800"/>
              <a:buNone/>
            </a:pPr>
            <a:r>
              <a:t/>
            </a:r>
            <a:endParaRPr sz="1800"/>
          </a:p>
        </p:txBody>
      </p:sp>
      <p:sp>
        <p:nvSpPr>
          <p:cNvPr id="261" name="Google Shape;261;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62" name="Google Shape;262;p3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Initial Supplier Invoices – Continued </a:t>
            </a:r>
            <a:endParaRPr/>
          </a:p>
        </p:txBody>
      </p:sp>
      <p:pic>
        <p:nvPicPr>
          <p:cNvPr id="263" name="Google Shape;263;p34"/>
          <p:cNvPicPr preferRelativeResize="0"/>
          <p:nvPr/>
        </p:nvPicPr>
        <p:blipFill rotWithShape="1">
          <a:blip r:embed="rId3">
            <a:alphaModFix/>
          </a:blip>
          <a:srcRect b="0" l="0" r="0" t="0"/>
          <a:stretch/>
        </p:blipFill>
        <p:spPr>
          <a:xfrm>
            <a:off x="184244" y="1472396"/>
            <a:ext cx="7983859" cy="4177776"/>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0" name="Google Shape;270;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Use same functionality as supplier invoice</a:t>
            </a:r>
            <a:endParaRPr/>
          </a:p>
          <a:p>
            <a:pPr indent="-342900" lvl="0" marL="342900" rtl="0" algn="l">
              <a:lnSpc>
                <a:spcPct val="95000"/>
              </a:lnSpc>
              <a:spcBef>
                <a:spcPts val="1800"/>
              </a:spcBef>
              <a:spcAft>
                <a:spcPts val="0"/>
              </a:spcAft>
              <a:buSzPts val="2800"/>
              <a:buChar char="•"/>
            </a:pPr>
            <a:r>
              <a:rPr lang="en-US"/>
              <a:t>You can link a credit note directly to an invoice</a:t>
            </a:r>
            <a:endParaRPr/>
          </a:p>
          <a:p>
            <a:pPr indent="-285750" lvl="1" marL="742950" rtl="0" algn="l">
              <a:lnSpc>
                <a:spcPct val="95000"/>
              </a:lnSpc>
              <a:spcBef>
                <a:spcPts val="1800"/>
              </a:spcBef>
              <a:spcAft>
                <a:spcPts val="0"/>
              </a:spcAft>
              <a:buSzPts val="2400"/>
              <a:buChar char="-"/>
            </a:pPr>
            <a:r>
              <a:rPr lang="en-US"/>
              <a:t>Uses Link to Invoice field</a:t>
            </a:r>
            <a:endParaRPr/>
          </a:p>
          <a:p>
            <a:pPr indent="-285750" lvl="1" marL="742950" rtl="0" algn="l">
              <a:lnSpc>
                <a:spcPct val="95000"/>
              </a:lnSpc>
              <a:spcBef>
                <a:spcPts val="1800"/>
              </a:spcBef>
              <a:spcAft>
                <a:spcPts val="0"/>
              </a:spcAft>
              <a:buSzPts val="2400"/>
              <a:buChar char="-"/>
            </a:pPr>
            <a:r>
              <a:rPr lang="en-US"/>
              <a:t>Posting is reversed: CR becomes DR and vice versa</a:t>
            </a:r>
            <a:endParaRPr/>
          </a:p>
          <a:p>
            <a:pPr indent="-285750" lvl="1" marL="742950" rtl="0" algn="l">
              <a:lnSpc>
                <a:spcPct val="95000"/>
              </a:lnSpc>
              <a:spcBef>
                <a:spcPts val="1800"/>
              </a:spcBef>
              <a:spcAft>
                <a:spcPts val="0"/>
              </a:spcAft>
              <a:buSzPts val="2400"/>
              <a:buChar char="-"/>
            </a:pPr>
            <a:r>
              <a:rPr lang="en-US"/>
              <a:t>For credit notes only</a:t>
            </a:r>
            <a:endParaRPr/>
          </a:p>
          <a:p>
            <a:pPr indent="-285750" lvl="1" marL="742950" rtl="0" algn="l">
              <a:lnSpc>
                <a:spcPct val="95000"/>
              </a:lnSpc>
              <a:spcBef>
                <a:spcPts val="1800"/>
              </a:spcBef>
              <a:spcAft>
                <a:spcPts val="0"/>
              </a:spcAft>
              <a:buSzPts val="2400"/>
              <a:buChar char="-"/>
            </a:pPr>
            <a:r>
              <a:rPr lang="en-US"/>
              <a:t>Uses an adjustment daybook</a:t>
            </a:r>
            <a:endParaRPr/>
          </a:p>
          <a:p>
            <a:pPr indent="-109538" lvl="0" marL="287338" rtl="0" algn="l">
              <a:lnSpc>
                <a:spcPct val="95000"/>
              </a:lnSpc>
              <a:spcBef>
                <a:spcPts val="0"/>
              </a:spcBef>
              <a:spcAft>
                <a:spcPts val="0"/>
              </a:spcAft>
              <a:buSzPts val="2800"/>
              <a:buNone/>
            </a:pPr>
            <a:r>
              <a:t/>
            </a:r>
            <a:endParaRPr/>
          </a:p>
        </p:txBody>
      </p:sp>
      <p:sp>
        <p:nvSpPr>
          <p:cNvPr id="271" name="Google Shape;271;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72" name="Google Shape;272;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Corrections and Credit Notes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9" name="Google Shape;279;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400"/>
              <a:buChar char="•"/>
            </a:pPr>
            <a:r>
              <a:rPr lang="en-US"/>
              <a:t>Reversal automatically matched to original invoice</a:t>
            </a:r>
            <a:endParaRPr/>
          </a:p>
          <a:p>
            <a:pPr indent="-342900" lvl="0" marL="342900" rtl="0" algn="l">
              <a:lnSpc>
                <a:spcPct val="90000"/>
              </a:lnSpc>
              <a:spcBef>
                <a:spcPts val="1800"/>
              </a:spcBef>
              <a:spcAft>
                <a:spcPts val="0"/>
              </a:spcAft>
              <a:buSzPts val="2400"/>
              <a:buChar char="•"/>
            </a:pPr>
            <a:r>
              <a:rPr lang="en-US"/>
              <a:t>Correction of accounting functionality (optional)</a:t>
            </a:r>
            <a:endParaRPr/>
          </a:p>
          <a:p>
            <a:pPr indent="-342900" lvl="0" marL="342900" rtl="0" algn="l">
              <a:lnSpc>
                <a:spcPct val="90000"/>
              </a:lnSpc>
              <a:spcBef>
                <a:spcPts val="1800"/>
              </a:spcBef>
              <a:spcAft>
                <a:spcPts val="0"/>
              </a:spcAft>
              <a:buSzPts val="2400"/>
              <a:buChar char="•"/>
            </a:pPr>
            <a:r>
              <a:rPr lang="en-US"/>
              <a:t>Operational update</a:t>
            </a:r>
            <a:endParaRPr/>
          </a:p>
          <a:p>
            <a:pPr indent="-109538" lvl="0" marL="287338" rtl="0" algn="l">
              <a:lnSpc>
                <a:spcPct val="95000"/>
              </a:lnSpc>
              <a:spcBef>
                <a:spcPts val="0"/>
              </a:spcBef>
              <a:spcAft>
                <a:spcPts val="0"/>
              </a:spcAft>
              <a:buSzPts val="2800"/>
              <a:buNone/>
            </a:pPr>
            <a:r>
              <a:t/>
            </a:r>
            <a:endParaRPr/>
          </a:p>
        </p:txBody>
      </p:sp>
      <p:sp>
        <p:nvSpPr>
          <p:cNvPr id="280" name="Google Shape;280;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81" name="Google Shape;281;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 Reverse, Replace</a:t>
            </a:r>
            <a:endParaRPr/>
          </a:p>
        </p:txBody>
      </p:sp>
      <p:pic>
        <p:nvPicPr>
          <p:cNvPr id="282" name="Google Shape;282;p36"/>
          <p:cNvPicPr preferRelativeResize="0"/>
          <p:nvPr/>
        </p:nvPicPr>
        <p:blipFill>
          <a:blip r:embed="rId3">
            <a:alphaModFix/>
          </a:blip>
          <a:stretch>
            <a:fillRect/>
          </a:stretch>
        </p:blipFill>
        <p:spPr>
          <a:xfrm>
            <a:off x="951098" y="3494573"/>
            <a:ext cx="6614926" cy="2710025"/>
          </a:xfrm>
          <a:prstGeom prst="rect">
            <a:avLst/>
          </a:prstGeom>
          <a:noFill/>
          <a:ln>
            <a:noFill/>
          </a:ln>
        </p:spPr>
      </p:pic>
      <p:sp>
        <p:nvSpPr>
          <p:cNvPr id="283" name="Google Shape;283;p36"/>
          <p:cNvSpPr/>
          <p:nvPr/>
        </p:nvSpPr>
        <p:spPr>
          <a:xfrm>
            <a:off x="5005175" y="3583200"/>
            <a:ext cx="1341900" cy="2330700"/>
          </a:xfrm>
          <a:prstGeom prst="rect">
            <a:avLst/>
          </a:prstGeom>
          <a:noFill/>
          <a:ln cap="flat" cmpd="sng" w="19050">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37"/>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290" name="Google Shape;290;p37"/>
          <p:cNvSpPr txBox="1"/>
          <p:nvPr>
            <p:ph idx="2" type="body"/>
          </p:nvPr>
        </p:nvSpPr>
        <p:spPr>
          <a:xfrm>
            <a:off x="419100" y="203200"/>
            <a:ext cx="11353800" cy="365700"/>
          </a:xfrm>
          <a:prstGeom prst="rect">
            <a:avLst/>
          </a:prstGeom>
        </p:spPr>
        <p:txBody>
          <a:bodyPr anchorCtr="0" anchor="b" bIns="0" lIns="0" spcFirstLastPara="1" rIns="0" wrap="square" tIns="0">
            <a:noAutofit/>
          </a:bodyPr>
          <a:lstStyle/>
          <a:p>
            <a:pPr indent="0" lvl="0" marL="0" rtl="0" algn="l">
              <a:spcBef>
                <a:spcPts val="0"/>
              </a:spcBef>
              <a:spcAft>
                <a:spcPts val="0"/>
              </a:spcAft>
              <a:buClr>
                <a:schemeClr val="dk1"/>
              </a:buClr>
              <a:buSzPts val="1800"/>
              <a:buFont typeface="Century Gothic"/>
              <a:buNone/>
            </a:pPr>
            <a:r>
              <a:rPr lang="en-US"/>
              <a:t>Accounts Payable</a:t>
            </a:r>
            <a:endParaRPr/>
          </a:p>
        </p:txBody>
      </p:sp>
      <p:sp>
        <p:nvSpPr>
          <p:cNvPr id="291" name="Google Shape;291;p37"/>
          <p:cNvSpPr txBox="1"/>
          <p:nvPr>
            <p:ph type="title"/>
          </p:nvPr>
        </p:nvSpPr>
        <p:spPr>
          <a:xfrm>
            <a:off x="419100" y="680944"/>
            <a:ext cx="11353800" cy="45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Supplier Invoice, Reverse Screen</a:t>
            </a:r>
            <a:endParaRPr/>
          </a:p>
        </p:txBody>
      </p:sp>
      <p:pic>
        <p:nvPicPr>
          <p:cNvPr id="292" name="Google Shape;292;p37"/>
          <p:cNvPicPr preferRelativeResize="0"/>
          <p:nvPr/>
        </p:nvPicPr>
        <p:blipFill>
          <a:blip r:embed="rId3">
            <a:alphaModFix/>
          </a:blip>
          <a:stretch>
            <a:fillRect/>
          </a:stretch>
        </p:blipFill>
        <p:spPr>
          <a:xfrm>
            <a:off x="152400" y="1290544"/>
            <a:ext cx="11132025" cy="509501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9" name="Google Shape;299;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00" name="Google Shape;300;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301" name="Google Shape;301;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Receiver Matching</a:t>
            </a:r>
            <a:endParaRPr/>
          </a:p>
        </p:txBody>
      </p:sp>
      <p:pic>
        <p:nvPicPr>
          <p:cNvPr descr="C:\Users\xcm\AppData\Local\Temp\SNAGHTML5633ad70.PNG" id="302" name="Google Shape;302;p38"/>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
        <p:nvSpPr>
          <p:cNvPr id="303" name="Google Shape;303;p38"/>
          <p:cNvSpPr txBox="1"/>
          <p:nvPr/>
        </p:nvSpPr>
        <p:spPr>
          <a:xfrm>
            <a:off x="9508211" y="4158467"/>
            <a:ext cx="2286000" cy="909479"/>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Invoice status codes in use in Receiver Matching</a:t>
            </a:r>
            <a:endParaRPr b="1" i="0" sz="1600" u="none" cap="none" strike="noStrike">
              <a:solidFill>
                <a:srgbClr val="141414"/>
              </a:solidFill>
              <a:latin typeface="Century Gothic"/>
              <a:ea typeface="Century Gothic"/>
              <a:cs typeface="Century Gothic"/>
              <a:sym typeface="Century Gothic"/>
            </a:endParaRPr>
          </a:p>
        </p:txBody>
      </p:sp>
      <p:cxnSp>
        <p:nvCxnSpPr>
          <p:cNvPr id="304" name="Google Shape;304;p38"/>
          <p:cNvCxnSpPr>
            <a:stCxn id="303" idx="1"/>
          </p:cNvCxnSpPr>
          <p:nvPr/>
        </p:nvCxnSpPr>
        <p:spPr>
          <a:xfrm rot="10800000">
            <a:off x="8756411" y="3835907"/>
            <a:ext cx="751800" cy="7773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1" name="Google Shape;311;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12" name="Google Shape;312;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313" name="Google Shape;313;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Receiver Matching</a:t>
            </a:r>
            <a:endParaRPr/>
          </a:p>
        </p:txBody>
      </p:sp>
      <p:pic>
        <p:nvPicPr>
          <p:cNvPr descr="C:\Users\xcm\AppData\Local\Temp\SNAGHTML563d1d07.PNG" id="314" name="Google Shape;314;p39"/>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
        <p:nvSpPr>
          <p:cNvPr id="315" name="Google Shape;315;p39"/>
          <p:cNvSpPr txBox="1"/>
          <p:nvPr/>
        </p:nvSpPr>
        <p:spPr>
          <a:xfrm>
            <a:off x="4804474" y="5995014"/>
            <a:ext cx="2286000" cy="421284"/>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Search for invoices</a:t>
            </a:r>
            <a:endParaRPr b="1" i="0" sz="1600" u="none" cap="none" strike="noStrike">
              <a:solidFill>
                <a:srgbClr val="141414"/>
              </a:solidFill>
              <a:latin typeface="Century Gothic"/>
              <a:ea typeface="Century Gothic"/>
              <a:cs typeface="Century Gothic"/>
              <a:sym typeface="Century Gothic"/>
            </a:endParaRPr>
          </a:p>
        </p:txBody>
      </p:sp>
      <p:cxnSp>
        <p:nvCxnSpPr>
          <p:cNvPr id="316" name="Google Shape;316;p39"/>
          <p:cNvCxnSpPr/>
          <p:nvPr/>
        </p:nvCxnSpPr>
        <p:spPr>
          <a:xfrm rot="10800000">
            <a:off x="5269424" y="5416658"/>
            <a:ext cx="650929" cy="557939"/>
          </a:xfrm>
          <a:prstGeom prst="straightConnector1">
            <a:avLst/>
          </a:prstGeom>
          <a:noFill/>
          <a:ln cap="rnd" cmpd="sng" w="25400">
            <a:solidFill>
              <a:schemeClr val="dk1"/>
            </a:solidFill>
            <a:prstDash val="solid"/>
            <a:round/>
            <a:headEnd len="sm" w="sm" type="none"/>
            <a:tailEnd len="med" w="med" type="triangle"/>
          </a:ln>
        </p:spPr>
      </p:cxnSp>
      <p:cxnSp>
        <p:nvCxnSpPr>
          <p:cNvPr id="317" name="Google Shape;317;p39"/>
          <p:cNvCxnSpPr/>
          <p:nvPr/>
        </p:nvCxnSpPr>
        <p:spPr>
          <a:xfrm flipH="1" rot="10800000">
            <a:off x="5943600" y="5594888"/>
            <a:ext cx="1022888" cy="379709"/>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4" name="Google Shape;324;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25" name="Google Shape;325;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326" name="Google Shape;326;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Receiver Matching</a:t>
            </a:r>
            <a:endParaRPr/>
          </a:p>
        </p:txBody>
      </p:sp>
      <p:pic>
        <p:nvPicPr>
          <p:cNvPr descr="C:\Users\xcm\AppData\Local\Temp\SNAGHTML564419f7.PNG" id="327" name="Google Shape;327;p40"/>
          <p:cNvPicPr preferRelativeResize="0"/>
          <p:nvPr/>
        </p:nvPicPr>
        <p:blipFill rotWithShape="1">
          <a:blip r:embed="rId3">
            <a:alphaModFix/>
          </a:blip>
          <a:srcRect b="0" l="0" r="0" t="0"/>
          <a:stretch/>
        </p:blipFill>
        <p:spPr>
          <a:xfrm>
            <a:off x="0" y="1571625"/>
            <a:ext cx="12199866" cy="4933442"/>
          </a:xfrm>
          <a:prstGeom prst="rect">
            <a:avLst/>
          </a:prstGeom>
          <a:noFill/>
          <a:ln>
            <a:noFill/>
          </a:ln>
        </p:spPr>
      </p:pic>
      <p:sp>
        <p:nvSpPr>
          <p:cNvPr id="328" name="Google Shape;328;p40"/>
          <p:cNvSpPr txBox="1"/>
          <p:nvPr/>
        </p:nvSpPr>
        <p:spPr>
          <a:xfrm>
            <a:off x="9252489" y="4522677"/>
            <a:ext cx="2014779" cy="909479"/>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Enter the actual matched quantity and price</a:t>
            </a:r>
            <a:endParaRPr b="1" i="0" sz="1600" u="none" cap="none" strike="noStrike">
              <a:solidFill>
                <a:srgbClr val="141414"/>
              </a:solidFill>
              <a:latin typeface="Century Gothic"/>
              <a:ea typeface="Century Gothic"/>
              <a:cs typeface="Century Gothic"/>
              <a:sym typeface="Century Gothic"/>
            </a:endParaRPr>
          </a:p>
        </p:txBody>
      </p:sp>
      <p:cxnSp>
        <p:nvCxnSpPr>
          <p:cNvPr id="329" name="Google Shape;329;p40"/>
          <p:cNvCxnSpPr>
            <a:stCxn id="328" idx="0"/>
          </p:cNvCxnSpPr>
          <p:nvPr/>
        </p:nvCxnSpPr>
        <p:spPr>
          <a:xfrm rot="10800000">
            <a:off x="7989479" y="4161177"/>
            <a:ext cx="2270400" cy="3615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6" name="Google Shape;336;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Use Supplier Invoice Control to enable tax updates in Receiver Matching</a:t>
            </a:r>
            <a:endParaRPr/>
          </a:p>
          <a:p>
            <a:pPr indent="-342900" lvl="0" marL="342900" rtl="0" algn="l">
              <a:lnSpc>
                <a:spcPct val="95000"/>
              </a:lnSpc>
              <a:spcBef>
                <a:spcPts val="1200"/>
              </a:spcBef>
              <a:spcAft>
                <a:spcPts val="0"/>
              </a:spcAft>
              <a:buSzPts val="2800"/>
              <a:buChar char="•"/>
            </a:pPr>
            <a:r>
              <a:rPr lang="en-US"/>
              <a:t>Recalculate the tax automatically or as needed</a:t>
            </a:r>
            <a:endParaRPr/>
          </a:p>
          <a:p>
            <a:pPr indent="-342900" lvl="0" marL="342900" rtl="0" algn="l">
              <a:lnSpc>
                <a:spcPct val="95000"/>
              </a:lnSpc>
              <a:spcBef>
                <a:spcPts val="1200"/>
              </a:spcBef>
              <a:spcAft>
                <a:spcPts val="0"/>
              </a:spcAft>
              <a:buSzPts val="2800"/>
              <a:buChar char="•"/>
            </a:pPr>
            <a:r>
              <a:rPr lang="en-US"/>
              <a:t>Update individual tax amounts</a:t>
            </a:r>
            <a:endParaRPr/>
          </a:p>
          <a:p>
            <a:pPr indent="-109538" lvl="0" marL="287338" rtl="0" algn="l">
              <a:lnSpc>
                <a:spcPct val="95000"/>
              </a:lnSpc>
              <a:spcBef>
                <a:spcPts val="0"/>
              </a:spcBef>
              <a:spcAft>
                <a:spcPts val="0"/>
              </a:spcAft>
              <a:buSzPts val="2800"/>
              <a:buNone/>
            </a:pPr>
            <a:r>
              <a:t/>
            </a:r>
            <a:endParaRPr/>
          </a:p>
        </p:txBody>
      </p:sp>
      <p:sp>
        <p:nvSpPr>
          <p:cNvPr id="337" name="Google Shape;337;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338" name="Google Shape;338;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Update Taxes in Receiver Matching</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4" name="Google Shape;154;p2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400"/>
              <a:buChar char="•"/>
            </a:pPr>
            <a:r>
              <a:rPr lang="en-US" sz="2400"/>
              <a:t>Supplier invoice basic processing flow</a:t>
            </a:r>
            <a:endParaRPr/>
          </a:p>
          <a:p>
            <a:pPr indent="-342900" lvl="0" marL="342900" rtl="0" algn="l">
              <a:lnSpc>
                <a:spcPct val="95000"/>
              </a:lnSpc>
              <a:spcBef>
                <a:spcPts val="1800"/>
              </a:spcBef>
              <a:spcAft>
                <a:spcPts val="0"/>
              </a:spcAft>
              <a:buSzPts val="2400"/>
              <a:buChar char="•"/>
            </a:pPr>
            <a:r>
              <a:rPr lang="en-US" sz="2400"/>
              <a:t>Alternative scenarios</a:t>
            </a:r>
            <a:endParaRPr/>
          </a:p>
          <a:p>
            <a:pPr indent="-285750" lvl="1" marL="742950" rtl="0" algn="l">
              <a:lnSpc>
                <a:spcPct val="95000"/>
              </a:lnSpc>
              <a:spcBef>
                <a:spcPts val="1200"/>
              </a:spcBef>
              <a:spcAft>
                <a:spcPts val="0"/>
              </a:spcAft>
              <a:buSzPts val="2000"/>
              <a:buChar char="-"/>
            </a:pPr>
            <a:r>
              <a:rPr lang="en-US" sz="2000"/>
              <a:t>Initial supplier invoices</a:t>
            </a:r>
            <a:endParaRPr/>
          </a:p>
          <a:p>
            <a:pPr indent="-285750" lvl="1" marL="742950" rtl="0" algn="l">
              <a:lnSpc>
                <a:spcPct val="95000"/>
              </a:lnSpc>
              <a:spcBef>
                <a:spcPts val="1200"/>
              </a:spcBef>
              <a:spcAft>
                <a:spcPts val="0"/>
              </a:spcAft>
              <a:buSzPts val="2000"/>
              <a:buChar char="-"/>
            </a:pPr>
            <a:r>
              <a:rPr lang="en-US" sz="2000"/>
              <a:t>Supplier invoice template</a:t>
            </a:r>
            <a:endParaRPr/>
          </a:p>
          <a:p>
            <a:pPr indent="-285750" lvl="1" marL="742950" rtl="0" algn="l">
              <a:lnSpc>
                <a:spcPct val="95000"/>
              </a:lnSpc>
              <a:spcBef>
                <a:spcPts val="1200"/>
              </a:spcBef>
              <a:spcAft>
                <a:spcPts val="0"/>
              </a:spcAft>
              <a:buSzPts val="2000"/>
              <a:buChar char="-"/>
            </a:pPr>
            <a:r>
              <a:rPr lang="en-US" sz="2000"/>
              <a:t>Credit note, invoice correction</a:t>
            </a:r>
            <a:endParaRPr/>
          </a:p>
          <a:p>
            <a:pPr indent="-285750" lvl="1" marL="742950" rtl="0" algn="l">
              <a:lnSpc>
                <a:spcPct val="95000"/>
              </a:lnSpc>
              <a:spcBef>
                <a:spcPts val="1200"/>
              </a:spcBef>
              <a:spcAft>
                <a:spcPts val="0"/>
              </a:spcAft>
              <a:buSzPts val="2000"/>
              <a:buChar char="-"/>
            </a:pPr>
            <a:r>
              <a:rPr lang="en-US" sz="2000"/>
              <a:t>Supplier invoice reversal, replacement</a:t>
            </a:r>
            <a:endParaRPr/>
          </a:p>
          <a:p>
            <a:pPr indent="-285750" lvl="1" marL="742950" rtl="0" algn="l">
              <a:lnSpc>
                <a:spcPct val="95000"/>
              </a:lnSpc>
              <a:spcBef>
                <a:spcPts val="1200"/>
              </a:spcBef>
              <a:spcAft>
                <a:spcPts val="0"/>
              </a:spcAft>
              <a:buSzPts val="2000"/>
              <a:buChar char="-"/>
            </a:pPr>
            <a:r>
              <a:rPr lang="en-US" sz="2000"/>
              <a:t>Tax updates</a:t>
            </a:r>
            <a:endParaRPr/>
          </a:p>
          <a:p>
            <a:pPr indent="-342900" lvl="0" marL="342900" rtl="0" algn="l">
              <a:lnSpc>
                <a:spcPct val="95000"/>
              </a:lnSpc>
              <a:spcBef>
                <a:spcPts val="1800"/>
              </a:spcBef>
              <a:spcAft>
                <a:spcPts val="0"/>
              </a:spcAft>
              <a:buSzPts val="2400"/>
              <a:buChar char="•"/>
            </a:pPr>
            <a:r>
              <a:rPr lang="en-US" sz="2400"/>
              <a:t>Allocation and approval flows</a:t>
            </a:r>
            <a:endParaRPr/>
          </a:p>
          <a:p>
            <a:pPr indent="-109538" lvl="0" marL="287338" rtl="0" algn="l">
              <a:lnSpc>
                <a:spcPct val="95000"/>
              </a:lnSpc>
              <a:spcBef>
                <a:spcPts val="0"/>
              </a:spcBef>
              <a:spcAft>
                <a:spcPts val="0"/>
              </a:spcAft>
              <a:buSzPts val="2800"/>
              <a:buNone/>
            </a:pPr>
            <a:r>
              <a:t/>
            </a:r>
            <a:endParaRPr/>
          </a:p>
        </p:txBody>
      </p:sp>
      <p:sp>
        <p:nvSpPr>
          <p:cNvPr id="155" name="Google Shape;155;p2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156" name="Google Shape;156;p2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Overview</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5" name="Google Shape;345;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346" name="Google Shape;346;p4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Update Taxes in Receiver Matching – Continued </a:t>
            </a:r>
            <a:endParaRPr/>
          </a:p>
        </p:txBody>
      </p:sp>
      <p:pic>
        <p:nvPicPr>
          <p:cNvPr id="347" name="Google Shape;347;p42"/>
          <p:cNvPicPr preferRelativeResize="0"/>
          <p:nvPr/>
        </p:nvPicPr>
        <p:blipFill>
          <a:blip r:embed="rId3">
            <a:alphaModFix/>
          </a:blip>
          <a:stretch>
            <a:fillRect/>
          </a:stretch>
        </p:blipFill>
        <p:spPr>
          <a:xfrm>
            <a:off x="294275" y="1384151"/>
            <a:ext cx="10852425" cy="4601124"/>
          </a:xfrm>
          <a:prstGeom prst="rect">
            <a:avLst/>
          </a:prstGeom>
          <a:noFill/>
          <a:ln>
            <a:noFill/>
          </a:ln>
        </p:spPr>
      </p:pic>
      <p:sp>
        <p:nvSpPr>
          <p:cNvPr id="348" name="Google Shape;348;p42"/>
          <p:cNvSpPr/>
          <p:nvPr/>
        </p:nvSpPr>
        <p:spPr>
          <a:xfrm>
            <a:off x="3267725" y="5179400"/>
            <a:ext cx="1101600" cy="522600"/>
          </a:xfrm>
          <a:prstGeom prst="rect">
            <a:avLst/>
          </a:prstGeom>
          <a:noFill/>
          <a:ln cap="flat" cmpd="sng" w="19050">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42"/>
          <p:cNvSpPr/>
          <p:nvPr/>
        </p:nvSpPr>
        <p:spPr>
          <a:xfrm>
            <a:off x="9918700" y="5179400"/>
            <a:ext cx="1130100" cy="522600"/>
          </a:xfrm>
          <a:prstGeom prst="rect">
            <a:avLst/>
          </a:prstGeom>
          <a:noFill/>
          <a:ln cap="flat" cmpd="sng" w="19050">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3200"/>
              <a:buFont typeface="Century Gothic"/>
              <a:buNone/>
            </a:pPr>
            <a:r>
              <a:rPr lang="en-US"/>
              <a:t>                                    Allocation Flow</a:t>
            </a:r>
            <a:br>
              <a:rPr lang="en-US"/>
            </a:br>
            <a:endParaRPr/>
          </a:p>
        </p:txBody>
      </p:sp>
      <p:sp>
        <p:nvSpPr>
          <p:cNvPr id="356" name="Google Shape;356;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357" name="Google Shape;357;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58" name="Google Shape;358;p43"/>
          <p:cNvSpPr/>
          <p:nvPr/>
        </p:nvSpPr>
        <p:spPr>
          <a:xfrm>
            <a:off x="5882329" y="1331698"/>
            <a:ext cx="2300140" cy="3871898"/>
          </a:xfrm>
          <a:prstGeom prst="rect">
            <a:avLst/>
          </a:prstGeom>
          <a:solidFill>
            <a:srgbClr val="D8D8D8"/>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200"/>
              <a:buFont typeface="Century Gothic"/>
              <a:buNone/>
            </a:pPr>
            <a:r>
              <a:t/>
            </a:r>
            <a:endParaRPr b="1" i="0" sz="1200" u="none" cap="none" strike="noStrike">
              <a:solidFill>
                <a:schemeClr val="dk1"/>
              </a:solidFill>
              <a:latin typeface="Century Gothic"/>
              <a:ea typeface="Century Gothic"/>
              <a:cs typeface="Century Gothic"/>
              <a:sym typeface="Century Gothic"/>
            </a:endParaRPr>
          </a:p>
        </p:txBody>
      </p:sp>
      <p:sp>
        <p:nvSpPr>
          <p:cNvPr id="359" name="Google Shape;359;p43"/>
          <p:cNvSpPr/>
          <p:nvPr/>
        </p:nvSpPr>
        <p:spPr>
          <a:xfrm>
            <a:off x="3320409" y="1331698"/>
            <a:ext cx="2300140" cy="5087956"/>
          </a:xfrm>
          <a:prstGeom prst="rect">
            <a:avLst/>
          </a:prstGeom>
          <a:solidFill>
            <a:srgbClr val="D8D8D8"/>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200"/>
              <a:buFont typeface="Century Gothic"/>
              <a:buNone/>
            </a:pPr>
            <a:r>
              <a:t/>
            </a:r>
            <a:endParaRPr b="1" i="0" sz="1200" u="none" cap="none" strike="noStrike">
              <a:solidFill>
                <a:schemeClr val="dk1"/>
              </a:solidFill>
              <a:latin typeface="Century Gothic"/>
              <a:ea typeface="Century Gothic"/>
              <a:cs typeface="Century Gothic"/>
              <a:sym typeface="Century Gothic"/>
            </a:endParaRPr>
          </a:p>
        </p:txBody>
      </p:sp>
      <p:sp>
        <p:nvSpPr>
          <p:cNvPr id="360" name="Google Shape;360;p43"/>
          <p:cNvSpPr/>
          <p:nvPr/>
        </p:nvSpPr>
        <p:spPr>
          <a:xfrm>
            <a:off x="622169" y="634620"/>
            <a:ext cx="2573518" cy="40241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300"/>
              <a:buFont typeface="Century Gothic"/>
              <a:buNone/>
            </a:pPr>
            <a:r>
              <a:rPr b="0" i="0" lang="en-US" sz="1300" u="none" cap="none" strike="noStrike">
                <a:solidFill>
                  <a:schemeClr val="dk1"/>
                </a:solidFill>
                <a:latin typeface="Century Gothic"/>
                <a:ea typeface="Century Gothic"/>
                <a:cs typeface="Century Gothic"/>
                <a:sym typeface="Century Gothic"/>
              </a:rPr>
              <a:t>Create supplier invoice</a:t>
            </a:r>
            <a:endParaRPr b="0" i="0" sz="1300" u="none" cap="none" strike="noStrike">
              <a:solidFill>
                <a:schemeClr val="dk1"/>
              </a:solidFill>
              <a:latin typeface="Century Gothic"/>
              <a:ea typeface="Century Gothic"/>
              <a:cs typeface="Century Gothic"/>
              <a:sym typeface="Century Gothic"/>
            </a:endParaRPr>
          </a:p>
        </p:txBody>
      </p:sp>
      <p:sp>
        <p:nvSpPr>
          <p:cNvPr id="361" name="Google Shape;361;p43"/>
          <p:cNvSpPr/>
          <p:nvPr/>
        </p:nvSpPr>
        <p:spPr>
          <a:xfrm>
            <a:off x="3482183" y="1475469"/>
            <a:ext cx="1897174" cy="72312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Save as initial </a:t>
            </a:r>
            <a:br>
              <a:rPr b="0" i="0" lang="en-US" sz="1400" u="none" cap="none" strike="noStrike">
                <a:solidFill>
                  <a:schemeClr val="dk1"/>
                </a:solidFill>
                <a:latin typeface="Century Gothic"/>
                <a:ea typeface="Century Gothic"/>
                <a:cs typeface="Century Gothic"/>
                <a:sym typeface="Century Gothic"/>
              </a:rPr>
            </a:br>
            <a:r>
              <a:rPr b="0" i="0" lang="en-US" sz="1200" u="none" cap="none" strike="noStrike">
                <a:solidFill>
                  <a:schemeClr val="dk1"/>
                </a:solidFill>
                <a:latin typeface="Century Gothic"/>
                <a:ea typeface="Century Gothic"/>
                <a:cs typeface="Century Gothic"/>
                <a:sym typeface="Century Gothic"/>
              </a:rPr>
              <a:t>No GL posting</a:t>
            </a:r>
            <a:endParaRPr b="0" i="0" sz="1800" u="none" cap="none" strike="noStrike">
              <a:solidFill>
                <a:schemeClr val="dk1"/>
              </a:solidFill>
              <a:latin typeface="Century Gothic"/>
              <a:ea typeface="Century Gothic"/>
              <a:cs typeface="Century Gothic"/>
              <a:sym typeface="Century Gothic"/>
            </a:endParaRPr>
          </a:p>
        </p:txBody>
      </p:sp>
      <p:sp>
        <p:nvSpPr>
          <p:cNvPr id="362" name="Google Shape;362;p43"/>
          <p:cNvSpPr/>
          <p:nvPr/>
        </p:nvSpPr>
        <p:spPr>
          <a:xfrm>
            <a:off x="6023514" y="1475469"/>
            <a:ext cx="1897174" cy="72312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Modify SI and update all fields</a:t>
            </a:r>
            <a:endParaRPr b="0" i="0" sz="1400" u="none" cap="none" strike="noStrike">
              <a:solidFill>
                <a:schemeClr val="dk1"/>
              </a:solidFill>
              <a:latin typeface="Century Gothic"/>
              <a:ea typeface="Century Gothic"/>
              <a:cs typeface="Century Gothic"/>
              <a:sym typeface="Century Gothic"/>
            </a:endParaRPr>
          </a:p>
        </p:txBody>
      </p:sp>
      <p:sp>
        <p:nvSpPr>
          <p:cNvPr id="363" name="Google Shape;363;p43"/>
          <p:cNvSpPr/>
          <p:nvPr/>
        </p:nvSpPr>
        <p:spPr>
          <a:xfrm>
            <a:off x="958501" y="1298958"/>
            <a:ext cx="1897174" cy="1070455"/>
          </a:xfrm>
          <a:prstGeom prst="flowChartDecision">
            <a:avLst/>
          </a:prstGeom>
          <a:solidFill>
            <a:srgbClr val="EAF1DD"/>
          </a:solidFill>
          <a:ln cap="flat" cmpd="sng" w="19050">
            <a:solidFill>
              <a:schemeClr val="dk1"/>
            </a:solidFill>
            <a:prstDash val="solid"/>
            <a:miter lim="800000"/>
            <a:headEnd len="sm" w="sm" type="none"/>
            <a:tailEnd len="sm" w="sm" type="none"/>
          </a:ln>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Need to review all fields</a:t>
            </a:r>
            <a:endParaRPr b="0" i="0" sz="1800" u="none" cap="none" strike="noStrike">
              <a:solidFill>
                <a:schemeClr val="dk1"/>
              </a:solidFill>
              <a:latin typeface="Century Gothic"/>
              <a:ea typeface="Century Gothic"/>
              <a:cs typeface="Century Gothic"/>
              <a:sym typeface="Century Gothic"/>
            </a:endParaRPr>
          </a:p>
        </p:txBody>
      </p:sp>
      <p:sp>
        <p:nvSpPr>
          <p:cNvPr id="364" name="Google Shape;364;p43"/>
          <p:cNvSpPr/>
          <p:nvPr/>
        </p:nvSpPr>
        <p:spPr>
          <a:xfrm>
            <a:off x="942680" y="2642721"/>
            <a:ext cx="1912995" cy="1070455"/>
          </a:xfrm>
          <a:prstGeom prst="flowChartDecision">
            <a:avLst/>
          </a:prstGeom>
          <a:solidFill>
            <a:srgbClr val="EAF1DD"/>
          </a:solidFill>
          <a:ln cap="flat" cmpd="sng" w="19050">
            <a:solidFill>
              <a:schemeClr val="dk1"/>
            </a:solidFill>
            <a:prstDash val="solid"/>
            <a:miter lim="800000"/>
            <a:headEnd len="sm" w="sm" type="none"/>
            <a:tailEnd len="sm" w="sm" type="none"/>
          </a:ln>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Postpone allocation</a:t>
            </a:r>
            <a:endParaRPr b="0" i="0" sz="1200" u="none" cap="none" strike="noStrike">
              <a:solidFill>
                <a:schemeClr val="dk1"/>
              </a:solidFill>
              <a:latin typeface="Century Gothic"/>
              <a:ea typeface="Century Gothic"/>
              <a:cs typeface="Century Gothic"/>
              <a:sym typeface="Century Gothic"/>
            </a:endParaRPr>
          </a:p>
        </p:txBody>
      </p:sp>
      <p:sp>
        <p:nvSpPr>
          <p:cNvPr id="365" name="Google Shape;365;p43"/>
          <p:cNvSpPr/>
          <p:nvPr/>
        </p:nvSpPr>
        <p:spPr>
          <a:xfrm>
            <a:off x="958501" y="3986484"/>
            <a:ext cx="1897174" cy="1070455"/>
          </a:xfrm>
          <a:prstGeom prst="flowChartDecision">
            <a:avLst/>
          </a:prstGeom>
          <a:solidFill>
            <a:srgbClr val="EAF1DD"/>
          </a:solidFill>
          <a:ln cap="flat" cmpd="sng" w="19050">
            <a:solidFill>
              <a:schemeClr val="dk1"/>
            </a:solidFill>
            <a:prstDash val="solid"/>
            <a:miter lim="800000"/>
            <a:headEnd len="sm" w="sm" type="none"/>
            <a:tailEnd len="sm" w="sm" type="none"/>
          </a:ln>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Need to update allocation</a:t>
            </a:r>
            <a:endParaRPr b="0" i="0" sz="1800" u="none" cap="none" strike="noStrike">
              <a:solidFill>
                <a:schemeClr val="dk1"/>
              </a:solidFill>
              <a:latin typeface="Century Gothic"/>
              <a:ea typeface="Century Gothic"/>
              <a:cs typeface="Century Gothic"/>
              <a:sym typeface="Century Gothic"/>
            </a:endParaRPr>
          </a:p>
        </p:txBody>
      </p:sp>
      <p:cxnSp>
        <p:nvCxnSpPr>
          <p:cNvPr id="366" name="Google Shape;366;p43"/>
          <p:cNvCxnSpPr>
            <a:stCxn id="363" idx="2"/>
            <a:endCxn id="364" idx="0"/>
          </p:cNvCxnSpPr>
          <p:nvPr/>
        </p:nvCxnSpPr>
        <p:spPr>
          <a:xfrm flipH="1">
            <a:off x="1899288" y="2369413"/>
            <a:ext cx="7800" cy="273300"/>
          </a:xfrm>
          <a:prstGeom prst="straightConnector1">
            <a:avLst/>
          </a:prstGeom>
          <a:noFill/>
          <a:ln cap="flat" cmpd="sng" w="28575">
            <a:solidFill>
              <a:srgbClr val="4F4F4F"/>
            </a:solidFill>
            <a:prstDash val="solid"/>
            <a:round/>
            <a:headEnd len="sm" w="sm" type="none"/>
            <a:tailEnd len="med" w="med" type="stealth"/>
          </a:ln>
        </p:spPr>
      </p:cxnSp>
      <p:cxnSp>
        <p:nvCxnSpPr>
          <p:cNvPr id="367" name="Google Shape;367;p43"/>
          <p:cNvCxnSpPr>
            <a:stCxn id="364" idx="2"/>
            <a:endCxn id="365" idx="0"/>
          </p:cNvCxnSpPr>
          <p:nvPr/>
        </p:nvCxnSpPr>
        <p:spPr>
          <a:xfrm>
            <a:off x="1899177" y="3713176"/>
            <a:ext cx="7800" cy="273300"/>
          </a:xfrm>
          <a:prstGeom prst="straightConnector1">
            <a:avLst/>
          </a:prstGeom>
          <a:noFill/>
          <a:ln cap="flat" cmpd="sng" w="28575">
            <a:solidFill>
              <a:srgbClr val="4F4F4F"/>
            </a:solidFill>
            <a:prstDash val="solid"/>
            <a:round/>
            <a:headEnd len="sm" w="sm" type="none"/>
            <a:tailEnd len="med" w="med" type="stealth"/>
          </a:ln>
        </p:spPr>
      </p:cxnSp>
      <p:cxnSp>
        <p:nvCxnSpPr>
          <p:cNvPr id="368" name="Google Shape;368;p43"/>
          <p:cNvCxnSpPr>
            <a:stCxn id="360" idx="2"/>
            <a:endCxn id="363" idx="0"/>
          </p:cNvCxnSpPr>
          <p:nvPr/>
        </p:nvCxnSpPr>
        <p:spPr>
          <a:xfrm flipH="1">
            <a:off x="1907128" y="1037037"/>
            <a:ext cx="1800" cy="261900"/>
          </a:xfrm>
          <a:prstGeom prst="straightConnector1">
            <a:avLst/>
          </a:prstGeom>
          <a:noFill/>
          <a:ln cap="flat" cmpd="sng" w="28575">
            <a:solidFill>
              <a:srgbClr val="4F4F4F"/>
            </a:solidFill>
            <a:prstDash val="solid"/>
            <a:round/>
            <a:headEnd len="sm" w="sm" type="none"/>
            <a:tailEnd len="med" w="med" type="stealth"/>
          </a:ln>
        </p:spPr>
      </p:cxnSp>
      <p:cxnSp>
        <p:nvCxnSpPr>
          <p:cNvPr id="369" name="Google Shape;369;p43"/>
          <p:cNvCxnSpPr>
            <a:stCxn id="363" idx="3"/>
            <a:endCxn id="361" idx="1"/>
          </p:cNvCxnSpPr>
          <p:nvPr/>
        </p:nvCxnSpPr>
        <p:spPr>
          <a:xfrm>
            <a:off x="2855675" y="1834185"/>
            <a:ext cx="626400" cy="2700"/>
          </a:xfrm>
          <a:prstGeom prst="straightConnector1">
            <a:avLst/>
          </a:prstGeom>
          <a:noFill/>
          <a:ln cap="flat" cmpd="sng" w="28575">
            <a:solidFill>
              <a:srgbClr val="4F4F4F"/>
            </a:solidFill>
            <a:prstDash val="solid"/>
            <a:round/>
            <a:headEnd len="sm" w="sm" type="none"/>
            <a:tailEnd len="med" w="med" type="stealth"/>
          </a:ln>
        </p:spPr>
      </p:cxnSp>
      <p:cxnSp>
        <p:nvCxnSpPr>
          <p:cNvPr id="370" name="Google Shape;370;p43"/>
          <p:cNvCxnSpPr>
            <a:stCxn id="361" idx="3"/>
            <a:endCxn id="362" idx="1"/>
          </p:cNvCxnSpPr>
          <p:nvPr/>
        </p:nvCxnSpPr>
        <p:spPr>
          <a:xfrm>
            <a:off x="5379357" y="1837033"/>
            <a:ext cx="644100" cy="0"/>
          </a:xfrm>
          <a:prstGeom prst="straightConnector1">
            <a:avLst/>
          </a:prstGeom>
          <a:noFill/>
          <a:ln cap="flat" cmpd="sng" w="28575">
            <a:solidFill>
              <a:srgbClr val="4F4F4F"/>
            </a:solidFill>
            <a:prstDash val="solid"/>
            <a:round/>
            <a:headEnd len="sm" w="sm" type="none"/>
            <a:tailEnd len="med" w="med" type="stealth"/>
          </a:ln>
        </p:spPr>
      </p:cxnSp>
      <p:sp>
        <p:nvSpPr>
          <p:cNvPr id="371" name="Google Shape;371;p43"/>
          <p:cNvSpPr/>
          <p:nvPr/>
        </p:nvSpPr>
        <p:spPr>
          <a:xfrm>
            <a:off x="3482183" y="2819232"/>
            <a:ext cx="1897174" cy="72312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No allocation</a:t>
            </a:r>
            <a:endParaRPr b="0" i="0" sz="14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Sub-ledger and SI posting</a:t>
            </a:r>
            <a:endParaRPr b="0" i="0" sz="1800" u="none" cap="none" strike="noStrike">
              <a:solidFill>
                <a:schemeClr val="dk1"/>
              </a:solidFill>
              <a:latin typeface="Century Gothic"/>
              <a:ea typeface="Century Gothic"/>
              <a:cs typeface="Century Gothic"/>
              <a:sym typeface="Century Gothic"/>
            </a:endParaRPr>
          </a:p>
        </p:txBody>
      </p:sp>
      <p:sp>
        <p:nvSpPr>
          <p:cNvPr id="372" name="Google Shape;372;p43"/>
          <p:cNvSpPr/>
          <p:nvPr/>
        </p:nvSpPr>
        <p:spPr>
          <a:xfrm>
            <a:off x="6023514" y="2819232"/>
            <a:ext cx="1897174" cy="72312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Create allocation</a:t>
            </a:r>
            <a:endParaRPr b="0" i="0" sz="1400" u="none" cap="none" strike="noStrike">
              <a:solidFill>
                <a:schemeClr val="dk1"/>
              </a:solidFill>
              <a:latin typeface="Century Gothic"/>
              <a:ea typeface="Century Gothic"/>
              <a:cs typeface="Century Gothic"/>
              <a:sym typeface="Century Gothic"/>
            </a:endParaRPr>
          </a:p>
        </p:txBody>
      </p:sp>
      <p:cxnSp>
        <p:nvCxnSpPr>
          <p:cNvPr id="373" name="Google Shape;373;p43"/>
          <p:cNvCxnSpPr>
            <a:stCxn id="364" idx="3"/>
            <a:endCxn id="371" idx="1"/>
          </p:cNvCxnSpPr>
          <p:nvPr/>
        </p:nvCxnSpPr>
        <p:spPr>
          <a:xfrm>
            <a:off x="2855675" y="3177949"/>
            <a:ext cx="626400" cy="2700"/>
          </a:xfrm>
          <a:prstGeom prst="straightConnector1">
            <a:avLst/>
          </a:prstGeom>
          <a:noFill/>
          <a:ln cap="flat" cmpd="sng" w="28575">
            <a:solidFill>
              <a:srgbClr val="4F4F4F"/>
            </a:solidFill>
            <a:prstDash val="solid"/>
            <a:round/>
            <a:headEnd len="sm" w="sm" type="none"/>
            <a:tailEnd len="med" w="med" type="stealth"/>
          </a:ln>
        </p:spPr>
      </p:cxnSp>
      <p:cxnSp>
        <p:nvCxnSpPr>
          <p:cNvPr id="374" name="Google Shape;374;p43"/>
          <p:cNvCxnSpPr>
            <a:stCxn id="371" idx="3"/>
            <a:endCxn id="372" idx="1"/>
          </p:cNvCxnSpPr>
          <p:nvPr/>
        </p:nvCxnSpPr>
        <p:spPr>
          <a:xfrm>
            <a:off x="5379357" y="3180796"/>
            <a:ext cx="644100" cy="0"/>
          </a:xfrm>
          <a:prstGeom prst="straightConnector1">
            <a:avLst/>
          </a:prstGeom>
          <a:noFill/>
          <a:ln cap="flat" cmpd="sng" w="28575">
            <a:solidFill>
              <a:srgbClr val="4F4F4F"/>
            </a:solidFill>
            <a:prstDash val="solid"/>
            <a:round/>
            <a:headEnd len="sm" w="sm" type="none"/>
            <a:tailEnd len="med" w="med" type="stealth"/>
          </a:ln>
        </p:spPr>
      </p:cxnSp>
      <p:sp>
        <p:nvSpPr>
          <p:cNvPr id="375" name="Google Shape;375;p43"/>
          <p:cNvSpPr/>
          <p:nvPr/>
        </p:nvSpPr>
        <p:spPr>
          <a:xfrm>
            <a:off x="3482183" y="4110089"/>
            <a:ext cx="1897174" cy="832596"/>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Transient allocation</a:t>
            </a:r>
            <a:endParaRPr b="0" i="0" sz="12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Sub-ledger and SI posting</a:t>
            </a:r>
            <a:endParaRPr b="0" i="0" sz="1800" u="none" cap="none" strike="noStrike">
              <a:solidFill>
                <a:schemeClr val="dk1"/>
              </a:solidFill>
              <a:latin typeface="Century Gothic"/>
              <a:ea typeface="Century Gothic"/>
              <a:cs typeface="Century Gothic"/>
              <a:sym typeface="Century Gothic"/>
            </a:endParaRPr>
          </a:p>
        </p:txBody>
      </p:sp>
      <p:sp>
        <p:nvSpPr>
          <p:cNvPr id="376" name="Google Shape;376;p43"/>
          <p:cNvSpPr/>
          <p:nvPr/>
        </p:nvSpPr>
        <p:spPr>
          <a:xfrm>
            <a:off x="6023514" y="4162995"/>
            <a:ext cx="1897174" cy="72312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Modify allocation</a:t>
            </a:r>
            <a:endParaRPr b="0" i="0" sz="1400" u="none" cap="none" strike="noStrike">
              <a:solidFill>
                <a:schemeClr val="dk1"/>
              </a:solidFill>
              <a:latin typeface="Century Gothic"/>
              <a:ea typeface="Century Gothic"/>
              <a:cs typeface="Century Gothic"/>
              <a:sym typeface="Century Gothic"/>
            </a:endParaRPr>
          </a:p>
        </p:txBody>
      </p:sp>
      <p:cxnSp>
        <p:nvCxnSpPr>
          <p:cNvPr id="377" name="Google Shape;377;p43"/>
          <p:cNvCxnSpPr>
            <a:stCxn id="365" idx="3"/>
            <a:endCxn id="375" idx="1"/>
          </p:cNvCxnSpPr>
          <p:nvPr/>
        </p:nvCxnSpPr>
        <p:spPr>
          <a:xfrm>
            <a:off x="2855675" y="4521711"/>
            <a:ext cx="626400" cy="4800"/>
          </a:xfrm>
          <a:prstGeom prst="straightConnector1">
            <a:avLst/>
          </a:prstGeom>
          <a:noFill/>
          <a:ln cap="flat" cmpd="sng" w="28575">
            <a:solidFill>
              <a:srgbClr val="4F4F4F"/>
            </a:solidFill>
            <a:prstDash val="solid"/>
            <a:round/>
            <a:headEnd len="sm" w="sm" type="none"/>
            <a:tailEnd len="med" w="med" type="stealth"/>
          </a:ln>
        </p:spPr>
      </p:cxnSp>
      <p:cxnSp>
        <p:nvCxnSpPr>
          <p:cNvPr id="378" name="Google Shape;378;p43"/>
          <p:cNvCxnSpPr>
            <a:stCxn id="375" idx="3"/>
            <a:endCxn id="376" idx="1"/>
          </p:cNvCxnSpPr>
          <p:nvPr/>
        </p:nvCxnSpPr>
        <p:spPr>
          <a:xfrm flipH="1" rot="10800000">
            <a:off x="5379357" y="4524587"/>
            <a:ext cx="644100" cy="1800"/>
          </a:xfrm>
          <a:prstGeom prst="straightConnector1">
            <a:avLst/>
          </a:prstGeom>
          <a:noFill/>
          <a:ln cap="flat" cmpd="sng" w="28575">
            <a:solidFill>
              <a:srgbClr val="4F4F4F"/>
            </a:solidFill>
            <a:prstDash val="solid"/>
            <a:round/>
            <a:headEnd len="sm" w="sm" type="none"/>
            <a:tailEnd len="med" w="med" type="stealth"/>
          </a:ln>
        </p:spPr>
      </p:cxnSp>
      <p:sp>
        <p:nvSpPr>
          <p:cNvPr id="379" name="Google Shape;379;p43"/>
          <p:cNvSpPr/>
          <p:nvPr/>
        </p:nvSpPr>
        <p:spPr>
          <a:xfrm>
            <a:off x="3482183" y="5335941"/>
            <a:ext cx="1897174" cy="848043"/>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107763">
              <a:schemeClr val="lt2"/>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Official allocation</a:t>
            </a:r>
            <a:endParaRPr b="0" i="0" sz="12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Sub-ledger and final GL postings</a:t>
            </a:r>
            <a:endParaRPr b="0" i="0" sz="1800" u="none" cap="none" strike="noStrike">
              <a:solidFill>
                <a:schemeClr val="dk1"/>
              </a:solidFill>
              <a:latin typeface="Century Gothic"/>
              <a:ea typeface="Century Gothic"/>
              <a:cs typeface="Century Gothic"/>
              <a:sym typeface="Century Gothic"/>
            </a:endParaRPr>
          </a:p>
        </p:txBody>
      </p:sp>
      <p:sp>
        <p:nvSpPr>
          <p:cNvPr id="380" name="Google Shape;380;p43"/>
          <p:cNvSpPr/>
          <p:nvPr/>
        </p:nvSpPr>
        <p:spPr>
          <a:xfrm>
            <a:off x="6023514" y="5401930"/>
            <a:ext cx="1897174" cy="723127"/>
          </a:xfrm>
          <a:prstGeom prst="rect">
            <a:avLst/>
          </a:prstGeom>
          <a:solidFill>
            <a:srgbClr val="EAF1DD"/>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Create payment</a:t>
            </a:r>
            <a:endParaRPr b="0" i="0" sz="1400" u="none" cap="none" strike="noStrike">
              <a:solidFill>
                <a:schemeClr val="dk1"/>
              </a:solidFill>
              <a:latin typeface="Century Gothic"/>
              <a:ea typeface="Century Gothic"/>
              <a:cs typeface="Century Gothic"/>
              <a:sym typeface="Century Gothic"/>
            </a:endParaRPr>
          </a:p>
        </p:txBody>
      </p:sp>
      <p:cxnSp>
        <p:nvCxnSpPr>
          <p:cNvPr id="381" name="Google Shape;381;p43"/>
          <p:cNvCxnSpPr>
            <a:stCxn id="379" idx="3"/>
            <a:endCxn id="380" idx="1"/>
          </p:cNvCxnSpPr>
          <p:nvPr/>
        </p:nvCxnSpPr>
        <p:spPr>
          <a:xfrm>
            <a:off x="5379357" y="5759962"/>
            <a:ext cx="644100" cy="3600"/>
          </a:xfrm>
          <a:prstGeom prst="straightConnector1">
            <a:avLst/>
          </a:prstGeom>
          <a:noFill/>
          <a:ln cap="flat" cmpd="sng" w="28575">
            <a:solidFill>
              <a:srgbClr val="4F4F4F"/>
            </a:solidFill>
            <a:prstDash val="solid"/>
            <a:round/>
            <a:headEnd len="sm" w="sm" type="none"/>
            <a:tailEnd len="med" w="med" type="stealth"/>
          </a:ln>
        </p:spPr>
      </p:cxnSp>
      <p:sp>
        <p:nvSpPr>
          <p:cNvPr id="382" name="Google Shape;382;p43"/>
          <p:cNvSpPr txBox="1"/>
          <p:nvPr/>
        </p:nvSpPr>
        <p:spPr>
          <a:xfrm>
            <a:off x="1442302" y="2369413"/>
            <a:ext cx="498612"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383" name="Google Shape;383;p43"/>
          <p:cNvSpPr txBox="1"/>
          <p:nvPr/>
        </p:nvSpPr>
        <p:spPr>
          <a:xfrm>
            <a:off x="1451728" y="3701788"/>
            <a:ext cx="489185"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384" name="Google Shape;384;p43"/>
          <p:cNvSpPr txBox="1"/>
          <p:nvPr/>
        </p:nvSpPr>
        <p:spPr>
          <a:xfrm>
            <a:off x="1432874" y="5182205"/>
            <a:ext cx="478625"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cxnSp>
        <p:nvCxnSpPr>
          <p:cNvPr id="385" name="Google Shape;385;p43"/>
          <p:cNvCxnSpPr>
            <a:stCxn id="365" idx="2"/>
            <a:endCxn id="379" idx="1"/>
          </p:cNvCxnSpPr>
          <p:nvPr/>
        </p:nvCxnSpPr>
        <p:spPr>
          <a:xfrm flipH="1" rot="-5400000">
            <a:off x="2343138" y="4620889"/>
            <a:ext cx="702900" cy="1575000"/>
          </a:xfrm>
          <a:prstGeom prst="bentConnector2">
            <a:avLst/>
          </a:prstGeom>
          <a:noFill/>
          <a:ln cap="flat" cmpd="sng" w="28575">
            <a:solidFill>
              <a:srgbClr val="4F4F4F"/>
            </a:solidFill>
            <a:prstDash val="solid"/>
            <a:miter lim="800000"/>
            <a:headEnd len="sm" w="sm" type="none"/>
            <a:tailEnd len="med" w="med" type="stealth"/>
          </a:ln>
        </p:spPr>
      </p:cxnSp>
      <p:cxnSp>
        <p:nvCxnSpPr>
          <p:cNvPr id="386" name="Google Shape;386;p43"/>
          <p:cNvCxnSpPr>
            <a:stCxn id="372" idx="2"/>
            <a:endCxn id="383" idx="3"/>
          </p:cNvCxnSpPr>
          <p:nvPr/>
        </p:nvCxnSpPr>
        <p:spPr>
          <a:xfrm rot="5400000">
            <a:off x="4307501" y="1175659"/>
            <a:ext cx="297900" cy="5031300"/>
          </a:xfrm>
          <a:prstGeom prst="bentConnector2">
            <a:avLst/>
          </a:prstGeom>
          <a:noFill/>
          <a:ln cap="flat" cmpd="sng" w="28575">
            <a:solidFill>
              <a:srgbClr val="4F4F4F"/>
            </a:solidFill>
            <a:prstDash val="solid"/>
            <a:miter lim="800000"/>
            <a:headEnd len="sm" w="sm" type="none"/>
            <a:tailEnd len="med" w="med" type="stealth"/>
          </a:ln>
        </p:spPr>
      </p:cxnSp>
      <p:sp>
        <p:nvSpPr>
          <p:cNvPr id="387" name="Google Shape;387;p43"/>
          <p:cNvSpPr txBox="1"/>
          <p:nvPr/>
        </p:nvSpPr>
        <p:spPr>
          <a:xfrm>
            <a:off x="2864499" y="1620664"/>
            <a:ext cx="600036"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388" name="Google Shape;388;p43"/>
          <p:cNvSpPr txBox="1"/>
          <p:nvPr/>
        </p:nvSpPr>
        <p:spPr>
          <a:xfrm>
            <a:off x="2864499" y="2953039"/>
            <a:ext cx="600036"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389" name="Google Shape;389;p43"/>
          <p:cNvSpPr txBox="1"/>
          <p:nvPr/>
        </p:nvSpPr>
        <p:spPr>
          <a:xfrm>
            <a:off x="2864499" y="4303919"/>
            <a:ext cx="600036"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cxnSp>
        <p:nvCxnSpPr>
          <p:cNvPr id="390" name="Google Shape;390;p43"/>
          <p:cNvCxnSpPr>
            <a:stCxn id="376" idx="2"/>
            <a:endCxn id="379" idx="0"/>
          </p:cNvCxnSpPr>
          <p:nvPr/>
        </p:nvCxnSpPr>
        <p:spPr>
          <a:xfrm rot="5400000">
            <a:off x="5476601" y="3840322"/>
            <a:ext cx="449700" cy="2541300"/>
          </a:xfrm>
          <a:prstGeom prst="bentConnector3">
            <a:avLst>
              <a:gd fmla="val 50013" name="adj1"/>
            </a:avLst>
          </a:prstGeom>
          <a:noFill/>
          <a:ln cap="flat" cmpd="sng" w="28575">
            <a:solidFill>
              <a:srgbClr val="4F4F4F"/>
            </a:solidFill>
            <a:prstDash val="solid"/>
            <a:miter lim="800000"/>
            <a:headEnd len="sm" w="sm" type="none"/>
            <a:tailEnd len="med" w="med" type="stealth"/>
          </a:ln>
        </p:spPr>
      </p:cxnSp>
      <p:cxnSp>
        <p:nvCxnSpPr>
          <p:cNvPr id="391" name="Google Shape;391;p43"/>
          <p:cNvCxnSpPr/>
          <p:nvPr/>
        </p:nvCxnSpPr>
        <p:spPr>
          <a:xfrm flipH="1">
            <a:off x="6136756" y="1143799"/>
            <a:ext cx="5883" cy="330247"/>
          </a:xfrm>
          <a:prstGeom prst="straightConnector1">
            <a:avLst/>
          </a:prstGeom>
          <a:noFill/>
          <a:ln cap="flat" cmpd="sng" w="28575">
            <a:solidFill>
              <a:srgbClr val="4F4F4F"/>
            </a:solidFill>
            <a:prstDash val="solid"/>
            <a:round/>
            <a:headEnd len="sm" w="sm" type="none"/>
            <a:tailEnd len="sm" w="sm" type="none"/>
          </a:ln>
        </p:spPr>
      </p:cxnSp>
      <p:cxnSp>
        <p:nvCxnSpPr>
          <p:cNvPr id="392" name="Google Shape;392;p43"/>
          <p:cNvCxnSpPr/>
          <p:nvPr/>
        </p:nvCxnSpPr>
        <p:spPr>
          <a:xfrm rot="10800000">
            <a:off x="1886498" y="1149493"/>
            <a:ext cx="4253200" cy="0"/>
          </a:xfrm>
          <a:prstGeom prst="straightConnector1">
            <a:avLst/>
          </a:prstGeom>
          <a:noFill/>
          <a:ln cap="flat" cmpd="sng" w="28575">
            <a:solidFill>
              <a:srgbClr val="4F4F4F"/>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9" name="Google Shape;399;p4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400"/>
              <a:buNone/>
            </a:pPr>
            <a:r>
              <a:rPr b="1" lang="en-US" u="sng">
                <a:solidFill>
                  <a:srgbClr val="0066CC"/>
                </a:solidFill>
              </a:rPr>
              <a:t>Alternate Flow 1</a:t>
            </a:r>
            <a:endParaRPr/>
          </a:p>
          <a:p>
            <a:pPr indent="-342900" lvl="0" marL="342900" rtl="0" algn="l">
              <a:lnSpc>
                <a:spcPct val="95000"/>
              </a:lnSpc>
              <a:spcBef>
                <a:spcPts val="480"/>
              </a:spcBef>
              <a:spcAft>
                <a:spcPts val="0"/>
              </a:spcAft>
              <a:buSzPts val="2400"/>
              <a:buChar char="•"/>
            </a:pPr>
            <a:r>
              <a:rPr lang="en-US"/>
              <a:t>Allocated             Approved            Released for Payment</a:t>
            </a:r>
            <a:endParaRPr/>
          </a:p>
          <a:p>
            <a:pPr indent="-190500" lvl="0" marL="342900" rtl="0" algn="l">
              <a:lnSpc>
                <a:spcPct val="95000"/>
              </a:lnSpc>
              <a:spcBef>
                <a:spcPts val="480"/>
              </a:spcBef>
              <a:spcAft>
                <a:spcPts val="0"/>
              </a:spcAft>
              <a:buSzPts val="2400"/>
              <a:buNone/>
            </a:pPr>
            <a:r>
              <a:t/>
            </a:r>
            <a:endParaRPr/>
          </a:p>
          <a:p>
            <a:pPr indent="-342900" lvl="0" marL="342900" rtl="0" algn="l">
              <a:lnSpc>
                <a:spcPct val="95000"/>
              </a:lnSpc>
              <a:spcBef>
                <a:spcPts val="480"/>
              </a:spcBef>
              <a:spcAft>
                <a:spcPts val="0"/>
              </a:spcAft>
              <a:buSzPts val="2400"/>
              <a:buNone/>
            </a:pPr>
            <a:r>
              <a:rPr b="1" lang="en-US" u="sng">
                <a:solidFill>
                  <a:srgbClr val="0066CC"/>
                </a:solidFill>
              </a:rPr>
              <a:t>Alternate Flow 2</a:t>
            </a:r>
            <a:endParaRPr/>
          </a:p>
          <a:p>
            <a:pPr indent="-342900" lvl="0" marL="342900" rtl="0" algn="l">
              <a:lnSpc>
                <a:spcPct val="95000"/>
              </a:lnSpc>
              <a:spcBef>
                <a:spcPts val="480"/>
              </a:spcBef>
              <a:spcAft>
                <a:spcPts val="0"/>
              </a:spcAft>
              <a:buSzPts val="2400"/>
              <a:buChar char="•"/>
            </a:pPr>
            <a:r>
              <a:rPr lang="en-US"/>
              <a:t>Not Allocated             Not Approved            Locked for Payment            Allocated             Approved            Released for Payment</a:t>
            </a:r>
            <a:endParaRPr/>
          </a:p>
          <a:p>
            <a:pPr indent="-190500" lvl="0" marL="342900" rtl="0" algn="l">
              <a:lnSpc>
                <a:spcPct val="95000"/>
              </a:lnSpc>
              <a:spcBef>
                <a:spcPts val="480"/>
              </a:spcBef>
              <a:spcAft>
                <a:spcPts val="0"/>
              </a:spcAft>
              <a:buSzPts val="2400"/>
              <a:buNone/>
            </a:pPr>
            <a:r>
              <a:t/>
            </a:r>
            <a:endParaRPr/>
          </a:p>
          <a:p>
            <a:pPr indent="-457200" lvl="0" marL="457200" rtl="0" algn="l">
              <a:lnSpc>
                <a:spcPct val="95000"/>
              </a:lnSpc>
              <a:spcBef>
                <a:spcPts val="480"/>
              </a:spcBef>
              <a:spcAft>
                <a:spcPts val="0"/>
              </a:spcAft>
              <a:buSzPts val="2400"/>
              <a:buNone/>
            </a:pPr>
            <a:r>
              <a:rPr b="1" lang="en-US" u="sng">
                <a:solidFill>
                  <a:srgbClr val="0066CC"/>
                </a:solidFill>
              </a:rPr>
              <a:t>Alternate Flow 3</a:t>
            </a:r>
            <a:endParaRPr/>
          </a:p>
          <a:p>
            <a:pPr indent="-342900" lvl="0" marL="342900" rtl="0" algn="l">
              <a:lnSpc>
                <a:spcPct val="95000"/>
              </a:lnSpc>
              <a:spcBef>
                <a:spcPts val="480"/>
              </a:spcBef>
              <a:spcAft>
                <a:spcPts val="0"/>
              </a:spcAft>
              <a:buSzPts val="2400"/>
              <a:buChar char="•"/>
            </a:pPr>
            <a:r>
              <a:rPr lang="en-US"/>
              <a:t>Allocation to transient layer             Transfer to primary layer</a:t>
            </a:r>
            <a:endParaRPr/>
          </a:p>
          <a:p>
            <a:pPr indent="-109538" lvl="0" marL="287338" rtl="0" algn="l">
              <a:lnSpc>
                <a:spcPct val="95000"/>
              </a:lnSpc>
              <a:spcBef>
                <a:spcPts val="0"/>
              </a:spcBef>
              <a:spcAft>
                <a:spcPts val="0"/>
              </a:spcAft>
              <a:buSzPts val="2800"/>
              <a:buNone/>
            </a:pPr>
            <a:r>
              <a:t/>
            </a:r>
            <a:endParaRPr/>
          </a:p>
        </p:txBody>
      </p:sp>
      <p:sp>
        <p:nvSpPr>
          <p:cNvPr id="400" name="Google Shape;400;p4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401" name="Google Shape;401;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Allocation and Approval: Alternative Flows</a:t>
            </a:r>
            <a:endParaRPr/>
          </a:p>
        </p:txBody>
      </p:sp>
      <p:cxnSp>
        <p:nvCxnSpPr>
          <p:cNvPr id="402" name="Google Shape;402;p44"/>
          <p:cNvCxnSpPr/>
          <p:nvPr/>
        </p:nvCxnSpPr>
        <p:spPr>
          <a:xfrm>
            <a:off x="2807150" y="2231343"/>
            <a:ext cx="766354" cy="8709"/>
          </a:xfrm>
          <a:prstGeom prst="straightConnector1">
            <a:avLst/>
          </a:prstGeom>
          <a:noFill/>
          <a:ln cap="flat" cmpd="sng" w="28575">
            <a:solidFill>
              <a:srgbClr val="212BEB"/>
            </a:solidFill>
            <a:prstDash val="solid"/>
            <a:round/>
            <a:headEnd len="sm" w="sm" type="none"/>
            <a:tailEnd len="med" w="med" type="stealth"/>
          </a:ln>
        </p:spPr>
      </p:cxnSp>
      <p:cxnSp>
        <p:nvCxnSpPr>
          <p:cNvPr id="403" name="Google Shape;403;p44"/>
          <p:cNvCxnSpPr/>
          <p:nvPr/>
        </p:nvCxnSpPr>
        <p:spPr>
          <a:xfrm>
            <a:off x="5760656" y="2231343"/>
            <a:ext cx="766354" cy="8709"/>
          </a:xfrm>
          <a:prstGeom prst="straightConnector1">
            <a:avLst/>
          </a:prstGeom>
          <a:noFill/>
          <a:ln cap="flat" cmpd="sng" w="28575">
            <a:solidFill>
              <a:srgbClr val="212BEB"/>
            </a:solidFill>
            <a:prstDash val="solid"/>
            <a:round/>
            <a:headEnd len="sm" w="sm" type="none"/>
            <a:tailEnd len="med" w="med" type="stealth"/>
          </a:ln>
        </p:spPr>
      </p:cxnSp>
      <p:cxnSp>
        <p:nvCxnSpPr>
          <p:cNvPr id="404" name="Google Shape;404;p44"/>
          <p:cNvCxnSpPr/>
          <p:nvPr/>
        </p:nvCxnSpPr>
        <p:spPr>
          <a:xfrm>
            <a:off x="3484989" y="3639337"/>
            <a:ext cx="766354" cy="8709"/>
          </a:xfrm>
          <a:prstGeom prst="straightConnector1">
            <a:avLst/>
          </a:prstGeom>
          <a:noFill/>
          <a:ln cap="flat" cmpd="sng" w="28575">
            <a:solidFill>
              <a:srgbClr val="212BEB"/>
            </a:solidFill>
            <a:prstDash val="solid"/>
            <a:round/>
            <a:headEnd len="sm" w="sm" type="none"/>
            <a:tailEnd len="med" w="med" type="stealth"/>
          </a:ln>
        </p:spPr>
      </p:cxnSp>
      <p:cxnSp>
        <p:nvCxnSpPr>
          <p:cNvPr id="405" name="Google Shape;405;p44"/>
          <p:cNvCxnSpPr/>
          <p:nvPr/>
        </p:nvCxnSpPr>
        <p:spPr>
          <a:xfrm>
            <a:off x="7183532" y="3639337"/>
            <a:ext cx="766354" cy="8709"/>
          </a:xfrm>
          <a:prstGeom prst="straightConnector1">
            <a:avLst/>
          </a:prstGeom>
          <a:noFill/>
          <a:ln cap="flat" cmpd="sng" w="28575">
            <a:solidFill>
              <a:srgbClr val="212BEB"/>
            </a:solidFill>
            <a:prstDash val="solid"/>
            <a:round/>
            <a:headEnd len="sm" w="sm" type="none"/>
            <a:tailEnd len="med" w="med" type="stealth"/>
          </a:ln>
        </p:spPr>
      </p:cxnSp>
      <p:cxnSp>
        <p:nvCxnSpPr>
          <p:cNvPr id="406" name="Google Shape;406;p44"/>
          <p:cNvCxnSpPr/>
          <p:nvPr/>
        </p:nvCxnSpPr>
        <p:spPr>
          <a:xfrm>
            <a:off x="2843544" y="4021475"/>
            <a:ext cx="766354" cy="8709"/>
          </a:xfrm>
          <a:prstGeom prst="straightConnector1">
            <a:avLst/>
          </a:prstGeom>
          <a:noFill/>
          <a:ln cap="flat" cmpd="sng" w="28575">
            <a:solidFill>
              <a:srgbClr val="212BEB"/>
            </a:solidFill>
            <a:prstDash val="solid"/>
            <a:round/>
            <a:headEnd len="sm" w="sm" type="none"/>
            <a:tailEnd len="med" w="med" type="stealth"/>
          </a:ln>
        </p:spPr>
      </p:cxnSp>
      <p:cxnSp>
        <p:nvCxnSpPr>
          <p:cNvPr id="407" name="Google Shape;407;p44"/>
          <p:cNvCxnSpPr/>
          <p:nvPr/>
        </p:nvCxnSpPr>
        <p:spPr>
          <a:xfrm>
            <a:off x="5723221" y="4021475"/>
            <a:ext cx="766354" cy="8709"/>
          </a:xfrm>
          <a:prstGeom prst="straightConnector1">
            <a:avLst/>
          </a:prstGeom>
          <a:noFill/>
          <a:ln cap="flat" cmpd="sng" w="28575">
            <a:solidFill>
              <a:srgbClr val="212BEB"/>
            </a:solidFill>
            <a:prstDash val="solid"/>
            <a:round/>
            <a:headEnd len="sm" w="sm" type="none"/>
            <a:tailEnd len="med" w="med" type="stealth"/>
          </a:ln>
        </p:spPr>
      </p:cxnSp>
      <p:cxnSp>
        <p:nvCxnSpPr>
          <p:cNvPr id="408" name="Google Shape;408;p44"/>
          <p:cNvCxnSpPr/>
          <p:nvPr/>
        </p:nvCxnSpPr>
        <p:spPr>
          <a:xfrm>
            <a:off x="5832403" y="5447666"/>
            <a:ext cx="766354" cy="8709"/>
          </a:xfrm>
          <a:prstGeom prst="straightConnector1">
            <a:avLst/>
          </a:prstGeom>
          <a:noFill/>
          <a:ln cap="flat" cmpd="sng" w="28575">
            <a:solidFill>
              <a:srgbClr val="212BEB"/>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14" name="Google Shape;414;p45"/>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AP Payments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20" name="Google Shape;420;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400"/>
              <a:buChar char="•"/>
            </a:pPr>
            <a:r>
              <a:rPr lang="en-US" sz="2400"/>
              <a:t>AP payments</a:t>
            </a:r>
            <a:endParaRPr/>
          </a:p>
          <a:p>
            <a:pPr indent="-285750" lvl="1" marL="742950" rtl="0" algn="l">
              <a:lnSpc>
                <a:spcPct val="95000"/>
              </a:lnSpc>
              <a:spcBef>
                <a:spcPts val="1200"/>
              </a:spcBef>
              <a:spcAft>
                <a:spcPts val="0"/>
              </a:spcAft>
              <a:buSzPts val="2000"/>
              <a:buChar char="-"/>
            </a:pPr>
            <a:r>
              <a:rPr lang="en-US" sz="2000"/>
              <a:t>Alternative flows</a:t>
            </a:r>
            <a:endParaRPr/>
          </a:p>
          <a:p>
            <a:pPr indent="-285750" lvl="1" marL="742950" rtl="0" algn="l">
              <a:lnSpc>
                <a:spcPct val="95000"/>
              </a:lnSpc>
              <a:spcBef>
                <a:spcPts val="1200"/>
              </a:spcBef>
              <a:spcAft>
                <a:spcPts val="0"/>
              </a:spcAft>
              <a:buSzPts val="2000"/>
              <a:buChar char="-"/>
            </a:pPr>
            <a:r>
              <a:rPr lang="en-US" sz="2000"/>
              <a:t>Prepayment processing</a:t>
            </a:r>
            <a:endParaRPr/>
          </a:p>
          <a:p>
            <a:pPr indent="-109538" lvl="0" marL="287338" rtl="0" algn="l">
              <a:lnSpc>
                <a:spcPct val="95000"/>
              </a:lnSpc>
              <a:spcBef>
                <a:spcPts val="0"/>
              </a:spcBef>
              <a:spcAft>
                <a:spcPts val="0"/>
              </a:spcAft>
              <a:buSzPts val="2800"/>
              <a:buNone/>
            </a:pPr>
            <a:r>
              <a:t/>
            </a:r>
            <a:endParaRPr/>
          </a:p>
        </p:txBody>
      </p:sp>
      <p:sp>
        <p:nvSpPr>
          <p:cNvPr id="421" name="Google Shape;421;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22" name="Google Shape;422;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Overview</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AP Payment Process</a:t>
            </a:r>
            <a:endParaRPr/>
          </a:p>
        </p:txBody>
      </p:sp>
      <p:sp>
        <p:nvSpPr>
          <p:cNvPr id="429" name="Google Shape;429;p4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30" name="Google Shape;430;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31" name="Google Shape;431;p47"/>
          <p:cNvPicPr preferRelativeResize="0"/>
          <p:nvPr/>
        </p:nvPicPr>
        <p:blipFill>
          <a:blip r:embed="rId3">
            <a:alphaModFix/>
          </a:blip>
          <a:stretch>
            <a:fillRect/>
          </a:stretch>
        </p:blipFill>
        <p:spPr>
          <a:xfrm>
            <a:off x="419100" y="1349525"/>
            <a:ext cx="6371249" cy="50201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38" name="Google Shape;438;p4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800"/>
              <a:buChar char="•"/>
            </a:pPr>
            <a:r>
              <a:rPr lang="en-US"/>
              <a:t>Electronic transfer</a:t>
            </a:r>
            <a:endParaRPr/>
          </a:p>
          <a:p>
            <a:pPr indent="-285750" lvl="1" marL="742950" rtl="0" algn="l">
              <a:lnSpc>
                <a:spcPct val="90000"/>
              </a:lnSpc>
              <a:spcBef>
                <a:spcPts val="1200"/>
              </a:spcBef>
              <a:spcAft>
                <a:spcPts val="0"/>
              </a:spcAft>
              <a:buSzPts val="2400"/>
              <a:buChar char="-"/>
            </a:pPr>
            <a:r>
              <a:rPr lang="en-US"/>
              <a:t>Execute payment selection</a:t>
            </a:r>
            <a:endParaRPr/>
          </a:p>
          <a:p>
            <a:pPr indent="-285750" lvl="1" marL="742950" rtl="0" algn="l">
              <a:lnSpc>
                <a:spcPct val="90000"/>
              </a:lnSpc>
              <a:spcBef>
                <a:spcPts val="1200"/>
              </a:spcBef>
              <a:spcAft>
                <a:spcPts val="0"/>
              </a:spcAft>
              <a:buSzPts val="2400"/>
              <a:buChar char="-"/>
            </a:pPr>
            <a:r>
              <a:rPr lang="en-US"/>
              <a:t>Uses EDI tools</a:t>
            </a:r>
            <a:endParaRPr/>
          </a:p>
          <a:p>
            <a:pPr indent="-285750" lvl="1" marL="742950" rtl="0" algn="l">
              <a:lnSpc>
                <a:spcPct val="90000"/>
              </a:lnSpc>
              <a:spcBef>
                <a:spcPts val="480"/>
              </a:spcBef>
              <a:spcAft>
                <a:spcPts val="0"/>
              </a:spcAft>
              <a:buSzPts val="2400"/>
              <a:buNone/>
            </a:pPr>
            <a:r>
              <a:t/>
            </a:r>
            <a:endParaRPr/>
          </a:p>
          <a:p>
            <a:pPr indent="-342900" lvl="0" marL="342900" rtl="0" algn="l">
              <a:lnSpc>
                <a:spcPct val="90000"/>
              </a:lnSpc>
              <a:spcBef>
                <a:spcPts val="560"/>
              </a:spcBef>
              <a:spcAft>
                <a:spcPts val="0"/>
              </a:spcAft>
              <a:buSzPts val="2800"/>
              <a:buChar char="•"/>
            </a:pPr>
            <a:r>
              <a:rPr lang="en-US"/>
              <a:t>Check payment</a:t>
            </a:r>
            <a:endParaRPr/>
          </a:p>
          <a:p>
            <a:pPr indent="-285750" lvl="1" marL="742950" rtl="0" algn="l">
              <a:lnSpc>
                <a:spcPct val="90000"/>
              </a:lnSpc>
              <a:spcBef>
                <a:spcPts val="1200"/>
              </a:spcBef>
              <a:spcAft>
                <a:spcPts val="0"/>
              </a:spcAft>
              <a:buSzPts val="2400"/>
              <a:buChar char="-"/>
            </a:pPr>
            <a:r>
              <a:rPr lang="en-US"/>
              <a:t>Use Supplier Check Print</a:t>
            </a:r>
            <a:endParaRPr/>
          </a:p>
          <a:p>
            <a:pPr indent="-285750" lvl="1" marL="742950" rtl="0" algn="l">
              <a:lnSpc>
                <a:spcPct val="90000"/>
              </a:lnSpc>
              <a:spcBef>
                <a:spcPts val="1200"/>
              </a:spcBef>
              <a:spcAft>
                <a:spcPts val="0"/>
              </a:spcAft>
              <a:buSzPts val="2400"/>
              <a:buChar char="-"/>
            </a:pPr>
            <a:r>
              <a:rPr lang="en-US"/>
              <a:t>With PIP account (more control)</a:t>
            </a:r>
            <a:endParaRPr/>
          </a:p>
          <a:p>
            <a:pPr indent="-285750" lvl="1" marL="742950" rtl="0" algn="l">
              <a:lnSpc>
                <a:spcPct val="90000"/>
              </a:lnSpc>
              <a:spcBef>
                <a:spcPts val="1200"/>
              </a:spcBef>
              <a:spcAft>
                <a:spcPts val="0"/>
              </a:spcAft>
              <a:buSzPts val="2400"/>
              <a:buChar char="-"/>
            </a:pPr>
            <a:r>
              <a:rPr lang="en-US"/>
              <a:t>Without PIP account</a:t>
            </a:r>
            <a:endParaRPr/>
          </a:p>
          <a:p>
            <a:pPr indent="-165100" lvl="0" marL="342900" rtl="0" algn="l">
              <a:lnSpc>
                <a:spcPct val="90000"/>
              </a:lnSpc>
              <a:spcBef>
                <a:spcPts val="560"/>
              </a:spcBef>
              <a:spcAft>
                <a:spcPts val="0"/>
              </a:spcAft>
              <a:buSzPts val="2800"/>
              <a:buNone/>
            </a:pPr>
            <a:r>
              <a:t/>
            </a:r>
            <a:endParaRPr/>
          </a:p>
          <a:p>
            <a:pPr indent="-342900" lvl="0" marL="342900" rtl="0" algn="l">
              <a:lnSpc>
                <a:spcPct val="90000"/>
              </a:lnSpc>
              <a:spcBef>
                <a:spcPts val="560"/>
              </a:spcBef>
              <a:spcAft>
                <a:spcPts val="0"/>
              </a:spcAft>
              <a:buSzPts val="2800"/>
              <a:buChar char="•"/>
            </a:pPr>
            <a:r>
              <a:rPr lang="en-US"/>
              <a:t>Other payment instruments</a:t>
            </a:r>
            <a:endParaRPr/>
          </a:p>
          <a:p>
            <a:pPr indent="-109538" lvl="0" marL="287338" rtl="0" algn="l">
              <a:lnSpc>
                <a:spcPct val="95000"/>
              </a:lnSpc>
              <a:spcBef>
                <a:spcPts val="0"/>
              </a:spcBef>
              <a:spcAft>
                <a:spcPts val="0"/>
              </a:spcAft>
              <a:buSzPts val="2800"/>
              <a:buNone/>
            </a:pPr>
            <a:r>
              <a:t/>
            </a:r>
            <a:endParaRPr/>
          </a:p>
        </p:txBody>
      </p:sp>
      <p:sp>
        <p:nvSpPr>
          <p:cNvPr id="439" name="Google Shape;439;p4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40" name="Google Shape;440;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AP Payments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4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AP Payments Flow</a:t>
            </a:r>
            <a:endParaRPr/>
          </a:p>
        </p:txBody>
      </p:sp>
      <p:sp>
        <p:nvSpPr>
          <p:cNvPr id="447" name="Google Shape;447;p4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48" name="Google Shape;448;p4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49" name="Google Shape;449;p49"/>
          <p:cNvSpPr/>
          <p:nvPr/>
        </p:nvSpPr>
        <p:spPr>
          <a:xfrm>
            <a:off x="3380297" y="1787173"/>
            <a:ext cx="2205038" cy="71913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Payment </a:t>
            </a:r>
            <a:endParaRPr b="1"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Selection</a:t>
            </a:r>
            <a:endParaRPr b="1" i="0" sz="1600" u="none" cap="none" strike="noStrike">
              <a:solidFill>
                <a:schemeClr val="dk1"/>
              </a:solidFill>
              <a:latin typeface="Century Gothic"/>
              <a:ea typeface="Century Gothic"/>
              <a:cs typeface="Century Gothic"/>
              <a:sym typeface="Century Gothic"/>
            </a:endParaRPr>
          </a:p>
        </p:txBody>
      </p:sp>
      <p:sp>
        <p:nvSpPr>
          <p:cNvPr id="450" name="Google Shape;450;p49"/>
          <p:cNvSpPr/>
          <p:nvPr/>
        </p:nvSpPr>
        <p:spPr>
          <a:xfrm>
            <a:off x="572010" y="1787173"/>
            <a:ext cx="2205037" cy="719137"/>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Invoice</a:t>
            </a:r>
            <a:endParaRPr b="1" i="0" sz="1600" u="none" cap="none" strike="noStrike">
              <a:solidFill>
                <a:schemeClr val="dk1"/>
              </a:solidFill>
              <a:latin typeface="Century Gothic"/>
              <a:ea typeface="Century Gothic"/>
              <a:cs typeface="Century Gothic"/>
              <a:sym typeface="Century Gothic"/>
            </a:endParaRPr>
          </a:p>
        </p:txBody>
      </p:sp>
      <p:cxnSp>
        <p:nvCxnSpPr>
          <p:cNvPr id="451" name="Google Shape;451;p49"/>
          <p:cNvCxnSpPr>
            <a:stCxn id="450" idx="3"/>
            <a:endCxn id="449" idx="1"/>
          </p:cNvCxnSpPr>
          <p:nvPr/>
        </p:nvCxnSpPr>
        <p:spPr>
          <a:xfrm>
            <a:off x="2777047" y="2146742"/>
            <a:ext cx="603300" cy="0"/>
          </a:xfrm>
          <a:prstGeom prst="straightConnector1">
            <a:avLst/>
          </a:prstGeom>
          <a:noFill/>
          <a:ln cap="flat" cmpd="sng" w="28575">
            <a:solidFill>
              <a:srgbClr val="4F4F4F"/>
            </a:solidFill>
            <a:prstDash val="solid"/>
            <a:round/>
            <a:headEnd len="sm" w="sm" type="none"/>
            <a:tailEnd len="med" w="med" type="stealth"/>
          </a:ln>
        </p:spPr>
      </p:cxnSp>
      <p:sp>
        <p:nvSpPr>
          <p:cNvPr id="452" name="Google Shape;452;p49"/>
          <p:cNvSpPr/>
          <p:nvPr/>
        </p:nvSpPr>
        <p:spPr>
          <a:xfrm>
            <a:off x="6331460" y="1787173"/>
            <a:ext cx="2205037" cy="720725"/>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Checks</a:t>
            </a:r>
            <a:endParaRPr b="1" i="0" sz="1600" u="none" cap="none" strike="noStrike">
              <a:solidFill>
                <a:schemeClr val="dk1"/>
              </a:solidFill>
              <a:latin typeface="Century Gothic"/>
              <a:ea typeface="Century Gothic"/>
              <a:cs typeface="Century Gothic"/>
              <a:sym typeface="Century Gothic"/>
            </a:endParaRPr>
          </a:p>
        </p:txBody>
      </p:sp>
      <p:cxnSp>
        <p:nvCxnSpPr>
          <p:cNvPr id="453" name="Google Shape;453;p49"/>
          <p:cNvCxnSpPr>
            <a:stCxn id="449" idx="3"/>
            <a:endCxn id="452" idx="1"/>
          </p:cNvCxnSpPr>
          <p:nvPr/>
        </p:nvCxnSpPr>
        <p:spPr>
          <a:xfrm>
            <a:off x="5585335" y="2146742"/>
            <a:ext cx="746100" cy="900"/>
          </a:xfrm>
          <a:prstGeom prst="straightConnector1">
            <a:avLst/>
          </a:prstGeom>
          <a:noFill/>
          <a:ln cap="flat" cmpd="sng" w="28575">
            <a:solidFill>
              <a:srgbClr val="4F4F4F"/>
            </a:solidFill>
            <a:prstDash val="solid"/>
            <a:round/>
            <a:headEnd len="sm" w="sm" type="none"/>
            <a:tailEnd len="med" w="med" type="stealth"/>
          </a:ln>
        </p:spPr>
      </p:cxnSp>
      <p:sp>
        <p:nvSpPr>
          <p:cNvPr id="454" name="Google Shape;454;p49"/>
          <p:cNvSpPr/>
          <p:nvPr/>
        </p:nvSpPr>
        <p:spPr>
          <a:xfrm>
            <a:off x="6331460" y="3012723"/>
            <a:ext cx="2205037" cy="720725"/>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 File</a:t>
            </a:r>
            <a:endParaRPr b="1" i="0" sz="1600" u="none" cap="none" strike="noStrike">
              <a:solidFill>
                <a:schemeClr val="dk1"/>
              </a:solidFill>
              <a:latin typeface="Century Gothic"/>
              <a:ea typeface="Century Gothic"/>
              <a:cs typeface="Century Gothic"/>
              <a:sym typeface="Century Gothic"/>
            </a:endParaRPr>
          </a:p>
        </p:txBody>
      </p:sp>
      <p:cxnSp>
        <p:nvCxnSpPr>
          <p:cNvPr id="455" name="Google Shape;455;p49"/>
          <p:cNvCxnSpPr>
            <a:stCxn id="449" idx="2"/>
            <a:endCxn id="456" idx="0"/>
          </p:cNvCxnSpPr>
          <p:nvPr/>
        </p:nvCxnSpPr>
        <p:spPr>
          <a:xfrm flipH="1">
            <a:off x="4478016" y="2506310"/>
            <a:ext cx="4800" cy="506400"/>
          </a:xfrm>
          <a:prstGeom prst="straightConnector1">
            <a:avLst/>
          </a:prstGeom>
          <a:noFill/>
          <a:ln cap="flat" cmpd="sng" w="28575">
            <a:solidFill>
              <a:srgbClr val="4F4F4F"/>
            </a:solidFill>
            <a:prstDash val="solid"/>
            <a:round/>
            <a:headEnd len="sm" w="sm" type="none"/>
            <a:tailEnd len="med" w="med" type="stealth"/>
          </a:ln>
        </p:spPr>
      </p:cxnSp>
      <p:cxnSp>
        <p:nvCxnSpPr>
          <p:cNvPr id="457" name="Google Shape;457;p49"/>
          <p:cNvCxnSpPr>
            <a:stCxn id="456" idx="3"/>
            <a:endCxn id="454" idx="1"/>
          </p:cNvCxnSpPr>
          <p:nvPr/>
        </p:nvCxnSpPr>
        <p:spPr>
          <a:xfrm>
            <a:off x="5575810" y="3372292"/>
            <a:ext cx="755700" cy="900"/>
          </a:xfrm>
          <a:prstGeom prst="straightConnector1">
            <a:avLst/>
          </a:prstGeom>
          <a:noFill/>
          <a:ln cap="flat" cmpd="sng" w="28575">
            <a:solidFill>
              <a:srgbClr val="4F4F4F"/>
            </a:solidFill>
            <a:prstDash val="solid"/>
            <a:round/>
            <a:headEnd len="sm" w="sm" type="none"/>
            <a:tailEnd len="med" w="med" type="stealth"/>
          </a:ln>
        </p:spPr>
      </p:cxnSp>
      <p:sp>
        <p:nvSpPr>
          <p:cNvPr id="458" name="Google Shape;458;p49"/>
          <p:cNvSpPr/>
          <p:nvPr/>
        </p:nvSpPr>
        <p:spPr>
          <a:xfrm>
            <a:off x="6331460" y="4379560"/>
            <a:ext cx="2205037" cy="719138"/>
          </a:xfrm>
          <a:prstGeom prst="rect">
            <a:avLst/>
          </a:prstGeom>
          <a:solidFill>
            <a:srgbClr val="B9DCFF"/>
          </a:solidFill>
          <a:ln cap="flat" cmpd="sng" w="19050">
            <a:solidFill>
              <a:schemeClr val="dk1"/>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 Confirms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a:t>
            </a:r>
            <a:endParaRPr b="1" i="0" sz="1600" u="none" cap="none" strike="noStrike">
              <a:solidFill>
                <a:schemeClr val="dk1"/>
              </a:solidFill>
              <a:latin typeface="Century Gothic"/>
              <a:ea typeface="Century Gothic"/>
              <a:cs typeface="Century Gothic"/>
              <a:sym typeface="Century Gothic"/>
            </a:endParaRPr>
          </a:p>
        </p:txBody>
      </p:sp>
      <p:cxnSp>
        <p:nvCxnSpPr>
          <p:cNvPr id="459" name="Google Shape;459;p49"/>
          <p:cNvCxnSpPr>
            <a:stCxn id="454" idx="2"/>
            <a:endCxn id="458" idx="0"/>
          </p:cNvCxnSpPr>
          <p:nvPr/>
        </p:nvCxnSpPr>
        <p:spPr>
          <a:xfrm>
            <a:off x="7433979" y="3733448"/>
            <a:ext cx="0" cy="646200"/>
          </a:xfrm>
          <a:prstGeom prst="straightConnector1">
            <a:avLst/>
          </a:prstGeom>
          <a:noFill/>
          <a:ln cap="flat" cmpd="sng" w="28575">
            <a:solidFill>
              <a:srgbClr val="4F4F4F"/>
            </a:solidFill>
            <a:prstDash val="solid"/>
            <a:round/>
            <a:headEnd len="sm" w="sm" type="none"/>
            <a:tailEnd len="med" w="med" type="stealth"/>
          </a:ln>
        </p:spPr>
      </p:cxnSp>
      <p:cxnSp>
        <p:nvCxnSpPr>
          <p:cNvPr id="460" name="Google Shape;460;p49"/>
          <p:cNvCxnSpPr>
            <a:stCxn id="452" idx="3"/>
            <a:endCxn id="458" idx="3"/>
          </p:cNvCxnSpPr>
          <p:nvPr/>
        </p:nvCxnSpPr>
        <p:spPr>
          <a:xfrm>
            <a:off x="8536497" y="2147536"/>
            <a:ext cx="600" cy="2591700"/>
          </a:xfrm>
          <a:prstGeom prst="bentConnector3">
            <a:avLst>
              <a:gd fmla="val 37824333" name="adj1"/>
            </a:avLst>
          </a:prstGeom>
          <a:noFill/>
          <a:ln cap="flat" cmpd="sng" w="28575">
            <a:solidFill>
              <a:srgbClr val="4F4F4F"/>
            </a:solidFill>
            <a:prstDash val="solid"/>
            <a:miter lim="800000"/>
            <a:headEnd len="sm" w="sm" type="none"/>
            <a:tailEnd len="med" w="med" type="stealth"/>
          </a:ln>
        </p:spPr>
      </p:cxnSp>
      <p:sp>
        <p:nvSpPr>
          <p:cNvPr descr="Newsprint" id="456" name="Google Shape;456;p49"/>
          <p:cNvSpPr/>
          <p:nvPr/>
        </p:nvSpPr>
        <p:spPr>
          <a:xfrm>
            <a:off x="3380297" y="3012723"/>
            <a:ext cx="2195513" cy="719137"/>
          </a:xfrm>
          <a:prstGeom prst="rect">
            <a:avLst/>
          </a:prstGeom>
          <a:solidFill>
            <a:srgbClr val="D8D8D8"/>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EDI tool</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transformation</a:t>
            </a:r>
            <a:endParaRPr b="1" i="0" sz="16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67" name="Google Shape;467;p5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Use in Supplier Payment Selections</a:t>
            </a:r>
            <a:endParaRPr/>
          </a:p>
          <a:p>
            <a:pPr indent="-109538" lvl="0" marL="287338" rtl="0" algn="l">
              <a:lnSpc>
                <a:spcPct val="95000"/>
              </a:lnSpc>
              <a:spcBef>
                <a:spcPts val="600"/>
              </a:spcBef>
              <a:spcAft>
                <a:spcPts val="0"/>
              </a:spcAft>
              <a:buSzPts val="2800"/>
              <a:buNone/>
            </a:pPr>
            <a:r>
              <a:t/>
            </a:r>
            <a:endParaRPr/>
          </a:p>
        </p:txBody>
      </p:sp>
      <p:sp>
        <p:nvSpPr>
          <p:cNvPr id="468" name="Google Shape;468;p5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69" name="Google Shape;469;p5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Payment Groups</a:t>
            </a:r>
            <a:endParaRPr/>
          </a:p>
        </p:txBody>
      </p:sp>
      <p:pic>
        <p:nvPicPr>
          <p:cNvPr id="470" name="Google Shape;470;p50"/>
          <p:cNvPicPr preferRelativeResize="0"/>
          <p:nvPr/>
        </p:nvPicPr>
        <p:blipFill>
          <a:blip r:embed="rId3">
            <a:alphaModFix/>
          </a:blip>
          <a:stretch>
            <a:fillRect/>
          </a:stretch>
        </p:blipFill>
        <p:spPr>
          <a:xfrm>
            <a:off x="842188" y="2432613"/>
            <a:ext cx="6257925" cy="30384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5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77" name="Google Shape;477;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000"/>
              <a:buNone/>
            </a:pPr>
            <a:r>
              <a:rPr b="1" lang="en-US" sz="2000" u="sng">
                <a:solidFill>
                  <a:schemeClr val="accent1"/>
                </a:solidFill>
              </a:rPr>
              <a:t>Scenario 1</a:t>
            </a:r>
            <a:endParaRPr sz="2000">
              <a:solidFill>
                <a:schemeClr val="accent1"/>
              </a:solidFill>
            </a:endParaRPr>
          </a:p>
          <a:p>
            <a:pPr indent="-342900" lvl="0" marL="342900" rtl="0" algn="l">
              <a:lnSpc>
                <a:spcPct val="95000"/>
              </a:lnSpc>
              <a:spcBef>
                <a:spcPts val="560"/>
              </a:spcBef>
              <a:spcAft>
                <a:spcPts val="0"/>
              </a:spcAft>
              <a:buSzPts val="2800"/>
              <a:buChar char="•"/>
            </a:pPr>
            <a:r>
              <a:rPr lang="en-US"/>
              <a:t>Use Bank Statements to allocate the </a:t>
            </a:r>
            <a:r>
              <a:rPr lang="en-US"/>
              <a:t>payment</a:t>
            </a:r>
            <a:endParaRPr/>
          </a:p>
          <a:p>
            <a:pPr indent="-342900" lvl="0" marL="342900" rtl="0" algn="l">
              <a:lnSpc>
                <a:spcPct val="95000"/>
              </a:lnSpc>
              <a:spcBef>
                <a:spcPts val="3600"/>
              </a:spcBef>
              <a:spcAft>
                <a:spcPts val="0"/>
              </a:spcAft>
              <a:buSzPts val="2000"/>
              <a:buNone/>
            </a:pPr>
            <a:r>
              <a:rPr b="1" lang="en-US" sz="2000" u="sng">
                <a:solidFill>
                  <a:schemeClr val="accent1"/>
                </a:solidFill>
              </a:rPr>
              <a:t>Scenario 2</a:t>
            </a:r>
            <a:endParaRPr sz="2000">
              <a:solidFill>
                <a:schemeClr val="accent1"/>
              </a:solidFill>
            </a:endParaRPr>
          </a:p>
          <a:p>
            <a:pPr indent="-342900" lvl="0" marL="342900" rtl="0" algn="l">
              <a:lnSpc>
                <a:spcPct val="95000"/>
              </a:lnSpc>
              <a:spcBef>
                <a:spcPts val="560"/>
              </a:spcBef>
              <a:spcAft>
                <a:spcPts val="0"/>
              </a:spcAft>
              <a:buSzPts val="2800"/>
              <a:buChar char="•"/>
            </a:pPr>
            <a:r>
              <a:rPr lang="en-US"/>
              <a:t>Create a check </a:t>
            </a:r>
            <a:endParaRPr/>
          </a:p>
          <a:p>
            <a:pPr indent="-342900" lvl="0" marL="342900" rtl="0" algn="l">
              <a:lnSpc>
                <a:spcPct val="95000"/>
              </a:lnSpc>
              <a:spcBef>
                <a:spcPts val="560"/>
              </a:spcBef>
              <a:spcAft>
                <a:spcPts val="0"/>
              </a:spcAft>
              <a:buSzPts val="2800"/>
              <a:buChar char="•"/>
            </a:pPr>
            <a:r>
              <a:rPr lang="en-US"/>
              <a:t>Post the check directly to the bank GL account</a:t>
            </a:r>
            <a:endParaRPr/>
          </a:p>
          <a:p>
            <a:pPr indent="-109538" lvl="0" marL="287338" rtl="0" algn="l">
              <a:lnSpc>
                <a:spcPct val="95000"/>
              </a:lnSpc>
              <a:spcBef>
                <a:spcPts val="0"/>
              </a:spcBef>
              <a:spcAft>
                <a:spcPts val="0"/>
              </a:spcAft>
              <a:buSzPts val="2800"/>
              <a:buNone/>
            </a:pPr>
            <a:r>
              <a:t/>
            </a:r>
            <a:endParaRPr/>
          </a:p>
        </p:txBody>
      </p:sp>
      <p:sp>
        <p:nvSpPr>
          <p:cNvPr id="478" name="Google Shape;478;p5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79" name="Google Shape;479;p5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Payment Scenarios: Checks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3" name="Google Shape;163;p2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400"/>
              <a:buChar char="•"/>
            </a:pPr>
            <a:r>
              <a:rPr lang="en-US" sz="2400"/>
              <a:t>AP payments</a:t>
            </a:r>
            <a:endParaRPr/>
          </a:p>
          <a:p>
            <a:pPr indent="-285750" lvl="1" marL="742950" rtl="0" algn="l">
              <a:lnSpc>
                <a:spcPct val="95000"/>
              </a:lnSpc>
              <a:spcBef>
                <a:spcPts val="1200"/>
              </a:spcBef>
              <a:spcAft>
                <a:spcPts val="0"/>
              </a:spcAft>
              <a:buSzPts val="2000"/>
              <a:buChar char="-"/>
            </a:pPr>
            <a:r>
              <a:rPr lang="en-US" sz="2000"/>
              <a:t>Alternative flows</a:t>
            </a:r>
            <a:endParaRPr/>
          </a:p>
          <a:p>
            <a:pPr indent="-285750" lvl="1" marL="742950" rtl="0" algn="l">
              <a:lnSpc>
                <a:spcPct val="95000"/>
              </a:lnSpc>
              <a:spcBef>
                <a:spcPts val="1200"/>
              </a:spcBef>
              <a:spcAft>
                <a:spcPts val="0"/>
              </a:spcAft>
              <a:buSzPts val="2000"/>
              <a:buChar char="-"/>
            </a:pPr>
            <a:r>
              <a:rPr lang="en-US" sz="2000"/>
              <a:t>Prepayment processing</a:t>
            </a:r>
            <a:endParaRPr/>
          </a:p>
          <a:p>
            <a:pPr indent="-342900" lvl="0" marL="342900" rtl="0" algn="l">
              <a:lnSpc>
                <a:spcPct val="95000"/>
              </a:lnSpc>
              <a:spcBef>
                <a:spcPts val="1800"/>
              </a:spcBef>
              <a:spcAft>
                <a:spcPts val="0"/>
              </a:spcAft>
              <a:buSzPts val="2400"/>
              <a:buChar char="•"/>
            </a:pPr>
            <a:r>
              <a:rPr lang="en-US" sz="2400"/>
              <a:t>AP reporting</a:t>
            </a:r>
            <a:endParaRPr/>
          </a:p>
          <a:p>
            <a:pPr indent="-285750" lvl="1" marL="742950" rtl="0" algn="l">
              <a:lnSpc>
                <a:spcPct val="95000"/>
              </a:lnSpc>
              <a:spcBef>
                <a:spcPts val="400"/>
              </a:spcBef>
              <a:spcAft>
                <a:spcPts val="0"/>
              </a:spcAft>
              <a:buSzPts val="2000"/>
              <a:buChar char="-"/>
            </a:pPr>
            <a:r>
              <a:rPr lang="en-US" sz="2000"/>
              <a:t>Demo</a:t>
            </a:r>
            <a:endParaRPr/>
          </a:p>
          <a:p>
            <a:pPr indent="-109538" lvl="0" marL="287338" rtl="0" algn="l">
              <a:lnSpc>
                <a:spcPct val="95000"/>
              </a:lnSpc>
              <a:spcBef>
                <a:spcPts val="0"/>
              </a:spcBef>
              <a:spcAft>
                <a:spcPts val="0"/>
              </a:spcAft>
              <a:buSzPts val="2800"/>
              <a:buNone/>
            </a:pPr>
            <a:r>
              <a:t/>
            </a:r>
            <a:endParaRPr/>
          </a:p>
        </p:txBody>
      </p:sp>
      <p:sp>
        <p:nvSpPr>
          <p:cNvPr id="164" name="Google Shape;164;p2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165" name="Google Shape;165;p2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Overview – Continued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85" name="Google Shape;485;p5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000"/>
              <a:buNone/>
            </a:pPr>
            <a:r>
              <a:rPr b="1" lang="en-US" sz="2000" u="sng">
                <a:solidFill>
                  <a:schemeClr val="accent1"/>
                </a:solidFill>
              </a:rPr>
              <a:t>Scenario 3</a:t>
            </a:r>
            <a:endParaRPr sz="2000">
              <a:solidFill>
                <a:schemeClr val="accent1"/>
              </a:solidFill>
            </a:endParaRPr>
          </a:p>
          <a:p>
            <a:pPr indent="-342900" lvl="0" marL="342900" rtl="0" algn="l">
              <a:lnSpc>
                <a:spcPct val="95000"/>
              </a:lnSpc>
              <a:spcBef>
                <a:spcPts val="560"/>
              </a:spcBef>
              <a:spcAft>
                <a:spcPts val="0"/>
              </a:spcAft>
              <a:buSzPts val="2800"/>
              <a:buChar char="•"/>
            </a:pPr>
            <a:r>
              <a:rPr lang="en-US"/>
              <a:t>Create a check</a:t>
            </a:r>
            <a:endParaRPr/>
          </a:p>
          <a:p>
            <a:pPr indent="-342900" lvl="0" marL="342900" rtl="0" algn="l">
              <a:lnSpc>
                <a:spcPct val="95000"/>
              </a:lnSpc>
              <a:spcBef>
                <a:spcPts val="560"/>
              </a:spcBef>
              <a:spcAft>
                <a:spcPts val="0"/>
              </a:spcAft>
              <a:buSzPts val="2800"/>
              <a:buChar char="•"/>
            </a:pPr>
            <a:r>
              <a:rPr lang="en-US"/>
              <a:t>Post the check to the PIP account</a:t>
            </a:r>
            <a:endParaRPr/>
          </a:p>
          <a:p>
            <a:pPr indent="-342900" lvl="0" marL="342900" rtl="0" algn="l">
              <a:lnSpc>
                <a:spcPct val="95000"/>
              </a:lnSpc>
              <a:spcBef>
                <a:spcPts val="560"/>
              </a:spcBef>
              <a:spcAft>
                <a:spcPts val="0"/>
              </a:spcAft>
              <a:buSzPts val="2800"/>
              <a:buChar char="•"/>
            </a:pPr>
            <a:r>
              <a:rPr lang="en-US"/>
              <a:t>Change the payment status </a:t>
            </a:r>
            <a:endParaRPr/>
          </a:p>
          <a:p>
            <a:pPr indent="-285750" lvl="1" marL="742950" rtl="0" algn="l">
              <a:lnSpc>
                <a:spcPct val="95000"/>
              </a:lnSpc>
              <a:spcBef>
                <a:spcPts val="480"/>
              </a:spcBef>
              <a:spcAft>
                <a:spcPts val="0"/>
              </a:spcAft>
              <a:buSzPts val="2400"/>
              <a:buChar char="-"/>
            </a:pPr>
            <a:r>
              <a:rPr lang="en-US"/>
              <a:t>Posts the payment to the bank GL account</a:t>
            </a:r>
            <a:endParaRPr/>
          </a:p>
          <a:p>
            <a:pPr indent="-342900" lvl="0" marL="342900" rtl="0" algn="l">
              <a:lnSpc>
                <a:spcPct val="95000"/>
              </a:lnSpc>
              <a:spcBef>
                <a:spcPts val="2400"/>
              </a:spcBef>
              <a:spcAft>
                <a:spcPts val="0"/>
              </a:spcAft>
              <a:buSzPts val="2000"/>
              <a:buNone/>
            </a:pPr>
            <a:r>
              <a:rPr b="1" lang="en-US" sz="2000" u="sng">
                <a:solidFill>
                  <a:schemeClr val="accent1"/>
                </a:solidFill>
              </a:rPr>
              <a:t>Scenario 4</a:t>
            </a:r>
            <a:endParaRPr sz="2000">
              <a:solidFill>
                <a:schemeClr val="accent1"/>
              </a:solidFill>
            </a:endParaRPr>
          </a:p>
          <a:p>
            <a:pPr indent="-342900" lvl="0" marL="342900" rtl="0" algn="l">
              <a:lnSpc>
                <a:spcPct val="95000"/>
              </a:lnSpc>
              <a:spcBef>
                <a:spcPts val="560"/>
              </a:spcBef>
              <a:spcAft>
                <a:spcPts val="0"/>
              </a:spcAft>
              <a:buSzPts val="2800"/>
              <a:buChar char="•"/>
            </a:pPr>
            <a:r>
              <a:rPr lang="en-US"/>
              <a:t>Create a check </a:t>
            </a:r>
            <a:endParaRPr/>
          </a:p>
          <a:p>
            <a:pPr indent="-342900" lvl="0" marL="342900" rtl="0" algn="l">
              <a:lnSpc>
                <a:spcPct val="95000"/>
              </a:lnSpc>
              <a:spcBef>
                <a:spcPts val="560"/>
              </a:spcBef>
              <a:spcAft>
                <a:spcPts val="0"/>
              </a:spcAft>
              <a:buSzPts val="2800"/>
              <a:buChar char="•"/>
            </a:pPr>
            <a:r>
              <a:rPr lang="en-US"/>
              <a:t>Post the check to the PIP account</a:t>
            </a:r>
            <a:endParaRPr/>
          </a:p>
          <a:p>
            <a:pPr indent="-342900" lvl="0" marL="342900" rtl="0" algn="l">
              <a:lnSpc>
                <a:spcPct val="95000"/>
              </a:lnSpc>
              <a:spcBef>
                <a:spcPts val="560"/>
              </a:spcBef>
              <a:spcAft>
                <a:spcPts val="0"/>
              </a:spcAft>
              <a:buSzPts val="2800"/>
              <a:buChar char="•"/>
            </a:pPr>
            <a:r>
              <a:rPr lang="en-US"/>
              <a:t>Use Bank Statements to allocate the payment</a:t>
            </a:r>
            <a:endParaRPr/>
          </a:p>
          <a:p>
            <a:pPr indent="-165100" lvl="0" marL="342900" rtl="0" algn="l">
              <a:lnSpc>
                <a:spcPct val="95000"/>
              </a:lnSpc>
              <a:spcBef>
                <a:spcPts val="560"/>
              </a:spcBef>
              <a:spcAft>
                <a:spcPts val="0"/>
              </a:spcAft>
              <a:buSzPts val="2800"/>
              <a:buNone/>
            </a:pPr>
            <a:r>
              <a:t/>
            </a:r>
            <a:endParaRPr/>
          </a:p>
          <a:p>
            <a:pPr indent="-109538" lvl="0" marL="287338" rtl="0" algn="l">
              <a:lnSpc>
                <a:spcPct val="95000"/>
              </a:lnSpc>
              <a:spcBef>
                <a:spcPts val="0"/>
              </a:spcBef>
              <a:spcAft>
                <a:spcPts val="0"/>
              </a:spcAft>
              <a:buSzPts val="2800"/>
              <a:buNone/>
            </a:pPr>
            <a:r>
              <a:t/>
            </a:r>
            <a:endParaRPr/>
          </a:p>
        </p:txBody>
      </p:sp>
      <p:sp>
        <p:nvSpPr>
          <p:cNvPr id="486" name="Google Shape;486;p5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87" name="Google Shape;487;p5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Payment Scenarios: Checks – Continued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5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3200"/>
              <a:buFont typeface="Century Gothic"/>
              <a:buNone/>
            </a:pPr>
            <a:r>
              <a:rPr lang="en-US"/>
              <a:t>                    Supplier Payment</a:t>
            </a:r>
            <a:endParaRPr/>
          </a:p>
        </p:txBody>
      </p:sp>
      <p:sp>
        <p:nvSpPr>
          <p:cNvPr id="494" name="Google Shape;494;p5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495" name="Google Shape;495;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96" name="Google Shape;496;p53"/>
          <p:cNvSpPr txBox="1"/>
          <p:nvPr/>
        </p:nvSpPr>
        <p:spPr>
          <a:xfrm>
            <a:off x="0" y="1200100"/>
            <a:ext cx="8153400" cy="4954587"/>
          </a:xfrm>
          <a:prstGeom prst="rect">
            <a:avLst/>
          </a:prstGeom>
          <a:noFill/>
          <a:ln>
            <a:noFill/>
          </a:ln>
        </p:spPr>
        <p:txBody>
          <a:bodyPr anchorCtr="0" anchor="t" bIns="45700" lIns="91425" spcFirstLastPara="1" rIns="91425" wrap="square" tIns="45700">
            <a:normAutofit/>
          </a:bodyPr>
          <a:lstStyle/>
          <a:p>
            <a:pPr indent="-165100" lvl="0" marL="342900" marR="0" rtl="0" algn="l">
              <a:lnSpc>
                <a:spcPct val="95000"/>
              </a:lnSpc>
              <a:spcBef>
                <a:spcPts val="0"/>
              </a:spcBef>
              <a:spcAft>
                <a:spcPts val="0"/>
              </a:spcAft>
              <a:buClr>
                <a:schemeClr val="accent6"/>
              </a:buClr>
              <a:buSzPts val="2800"/>
              <a:buFont typeface="Arial"/>
              <a:buNone/>
            </a:pPr>
            <a:r>
              <a:t/>
            </a:r>
            <a:endParaRPr b="1" i="0" sz="2800" u="none" cap="none" strike="noStrike">
              <a:solidFill>
                <a:schemeClr val="dk1"/>
              </a:solidFill>
              <a:latin typeface="Century Gothic"/>
              <a:ea typeface="Century Gothic"/>
              <a:cs typeface="Century Gothic"/>
              <a:sym typeface="Century Gothic"/>
            </a:endParaRPr>
          </a:p>
          <a:p>
            <a:pPr indent="-342900" lvl="0" marL="342900" marR="0" rtl="0" algn="l">
              <a:lnSpc>
                <a:spcPct val="95000"/>
              </a:lnSpc>
              <a:spcBef>
                <a:spcPts val="560"/>
              </a:spcBef>
              <a:spcAft>
                <a:spcPts val="0"/>
              </a:spcAft>
              <a:buClr>
                <a:schemeClr val="accent6"/>
              </a:buClr>
              <a:buSzPts val="2800"/>
              <a:buFont typeface="Arimo"/>
              <a:buNone/>
            </a:pPr>
            <a:r>
              <a:t/>
            </a:r>
            <a:endParaRPr b="1" i="0" sz="2800" u="none" cap="none" strike="noStrike">
              <a:solidFill>
                <a:schemeClr val="dk1"/>
              </a:solidFill>
              <a:latin typeface="Century Gothic"/>
              <a:ea typeface="Century Gothic"/>
              <a:cs typeface="Century Gothic"/>
              <a:sym typeface="Century Gothic"/>
            </a:endParaRPr>
          </a:p>
          <a:p>
            <a:pPr indent="-342900" lvl="0" marL="342900" marR="0" rtl="0" algn="l">
              <a:lnSpc>
                <a:spcPct val="95000"/>
              </a:lnSpc>
              <a:spcBef>
                <a:spcPts val="560"/>
              </a:spcBef>
              <a:spcAft>
                <a:spcPts val="0"/>
              </a:spcAft>
              <a:buClr>
                <a:schemeClr val="accent6"/>
              </a:buClr>
              <a:buSzPts val="2800"/>
              <a:buFont typeface="Arimo"/>
              <a:buNone/>
            </a:pPr>
            <a:r>
              <a:t/>
            </a:r>
            <a:endParaRPr b="1" i="0" sz="2800" u="none" cap="none" strike="noStrike">
              <a:solidFill>
                <a:schemeClr val="dk1"/>
              </a:solidFill>
              <a:latin typeface="Century Gothic"/>
              <a:ea typeface="Century Gothic"/>
              <a:cs typeface="Century Gothic"/>
              <a:sym typeface="Century Gothic"/>
            </a:endParaRPr>
          </a:p>
          <a:p>
            <a:pPr indent="-101600" lvl="2" marL="1143000" marR="0" rtl="0" algn="l">
              <a:lnSpc>
                <a:spcPct val="95000"/>
              </a:lnSpc>
              <a:spcBef>
                <a:spcPts val="400"/>
              </a:spcBef>
              <a:spcAft>
                <a:spcPts val="0"/>
              </a:spcAft>
              <a:buClr>
                <a:schemeClr val="accent6"/>
              </a:buClr>
              <a:buSzPts val="2000"/>
              <a:buFont typeface="Century Gothic"/>
              <a:buNone/>
            </a:pPr>
            <a:r>
              <a:t/>
            </a:r>
            <a:endParaRPr b="1" i="0" sz="2000" u="none" cap="none" strike="noStrike">
              <a:solidFill>
                <a:schemeClr val="dk1"/>
              </a:solidFill>
              <a:latin typeface="Century Gothic"/>
              <a:ea typeface="Century Gothic"/>
              <a:cs typeface="Century Gothic"/>
              <a:sym typeface="Century Gothic"/>
            </a:endParaRPr>
          </a:p>
          <a:p>
            <a:pPr indent="-101600" lvl="2" marL="1143000" marR="0" rtl="0" algn="l">
              <a:lnSpc>
                <a:spcPct val="95000"/>
              </a:lnSpc>
              <a:spcBef>
                <a:spcPts val="400"/>
              </a:spcBef>
              <a:spcAft>
                <a:spcPts val="0"/>
              </a:spcAft>
              <a:buClr>
                <a:schemeClr val="accent6"/>
              </a:buClr>
              <a:buSzPts val="2000"/>
              <a:buFont typeface="Century Gothic"/>
              <a:buNone/>
            </a:pPr>
            <a:r>
              <a:t/>
            </a:r>
            <a:endParaRPr b="1" i="0" sz="2000" u="none" cap="none" strike="noStrike">
              <a:solidFill>
                <a:schemeClr val="dk1"/>
              </a:solidFill>
              <a:latin typeface="Century Gothic"/>
              <a:ea typeface="Century Gothic"/>
              <a:cs typeface="Century Gothic"/>
              <a:sym typeface="Century Gothic"/>
            </a:endParaRPr>
          </a:p>
        </p:txBody>
      </p:sp>
      <p:sp>
        <p:nvSpPr>
          <p:cNvPr id="497" name="Google Shape;497;p53"/>
          <p:cNvSpPr/>
          <p:nvPr/>
        </p:nvSpPr>
        <p:spPr>
          <a:xfrm>
            <a:off x="301660" y="1077862"/>
            <a:ext cx="3118424" cy="7207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Supplier Payment</a:t>
            </a:r>
            <a:endParaRPr b="1" i="0" sz="1400" u="none" cap="none" strike="noStrike">
              <a:solidFill>
                <a:schemeClr val="dk1"/>
              </a:solidFill>
              <a:latin typeface="Century Gothic"/>
              <a:ea typeface="Century Gothic"/>
              <a:cs typeface="Century Gothic"/>
              <a:sym typeface="Century Gothic"/>
            </a:endParaRPr>
          </a:p>
        </p:txBody>
      </p:sp>
      <p:sp>
        <p:nvSpPr>
          <p:cNvPr id="498" name="Google Shape;498;p53"/>
          <p:cNvSpPr/>
          <p:nvPr/>
        </p:nvSpPr>
        <p:spPr>
          <a:xfrm>
            <a:off x="600075" y="4170312"/>
            <a:ext cx="2520950" cy="1152525"/>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Bank performs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Payment?</a:t>
            </a:r>
            <a:endParaRPr b="1" i="0" sz="1600" u="none" cap="none" strike="noStrike">
              <a:solidFill>
                <a:schemeClr val="dk1"/>
              </a:solidFill>
              <a:latin typeface="Century Gothic"/>
              <a:ea typeface="Century Gothic"/>
              <a:cs typeface="Century Gothic"/>
              <a:sym typeface="Century Gothic"/>
            </a:endParaRPr>
          </a:p>
        </p:txBody>
      </p:sp>
      <p:sp>
        <p:nvSpPr>
          <p:cNvPr id="499" name="Google Shape;499;p53"/>
          <p:cNvSpPr txBox="1"/>
          <p:nvPr/>
        </p:nvSpPr>
        <p:spPr>
          <a:xfrm>
            <a:off x="3058614" y="4398051"/>
            <a:ext cx="72072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00" name="Google Shape;500;p53"/>
          <p:cNvSpPr/>
          <p:nvPr/>
        </p:nvSpPr>
        <p:spPr>
          <a:xfrm>
            <a:off x="6234113" y="4378275"/>
            <a:ext cx="2428875"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AP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lang="en-US" sz="1200">
                <a:solidFill>
                  <a:srgbClr val="0033CC"/>
                </a:solidFill>
                <a:latin typeface="Century Gothic"/>
                <a:ea typeface="Century Gothic"/>
                <a:cs typeface="Century Gothic"/>
                <a:sym typeface="Century Gothic"/>
              </a:rPr>
              <a:t>S</a:t>
            </a:r>
            <a:r>
              <a:rPr b="1" i="0" lang="en-US" sz="1200" u="none" cap="none" strike="noStrike">
                <a:solidFill>
                  <a:srgbClr val="0033CC"/>
                </a:solidFill>
                <a:latin typeface="Century Gothic"/>
                <a:ea typeface="Century Gothic"/>
                <a:cs typeface="Century Gothic"/>
                <a:sym typeface="Century Gothic"/>
              </a:rPr>
              <a:t>ub-ledger balance</a:t>
            </a:r>
            <a:endParaRPr b="0" i="0" sz="1800" u="none" cap="none" strike="noStrike">
              <a:solidFill>
                <a:schemeClr val="dk1"/>
              </a:solidFill>
              <a:latin typeface="Century Gothic"/>
              <a:ea typeface="Century Gothic"/>
              <a:cs typeface="Century Gothic"/>
              <a:sym typeface="Century Gothic"/>
            </a:endParaRPr>
          </a:p>
        </p:txBody>
      </p:sp>
      <p:sp>
        <p:nvSpPr>
          <p:cNvPr id="501" name="Google Shape;501;p53"/>
          <p:cNvSpPr/>
          <p:nvPr/>
        </p:nvSpPr>
        <p:spPr>
          <a:xfrm>
            <a:off x="671513" y="5649862"/>
            <a:ext cx="2376487" cy="7207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Change status to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1" lang="en-US" sz="1800" u="sng" cap="none" strike="noStrike">
                <a:solidFill>
                  <a:schemeClr val="dk1"/>
                </a:solidFill>
                <a:latin typeface="Century Gothic"/>
                <a:ea typeface="Century Gothic"/>
                <a:cs typeface="Century Gothic"/>
                <a:sym typeface="Century Gothic"/>
              </a:rPr>
              <a:t>Paid</a:t>
            </a:r>
            <a:endParaRPr b="1" i="1" sz="1400" u="sng" cap="none" strike="noStrike">
              <a:solidFill>
                <a:schemeClr val="dk1"/>
              </a:solidFill>
              <a:latin typeface="Century Gothic"/>
              <a:ea typeface="Century Gothic"/>
              <a:cs typeface="Century Gothic"/>
              <a:sym typeface="Century Gothic"/>
            </a:endParaRPr>
          </a:p>
        </p:txBody>
      </p:sp>
      <p:sp>
        <p:nvSpPr>
          <p:cNvPr id="502" name="Google Shape;502;p53"/>
          <p:cNvSpPr txBox="1"/>
          <p:nvPr/>
        </p:nvSpPr>
        <p:spPr>
          <a:xfrm>
            <a:off x="1244600" y="5251400"/>
            <a:ext cx="72072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cxnSp>
        <p:nvCxnSpPr>
          <p:cNvPr id="503" name="Google Shape;503;p53"/>
          <p:cNvCxnSpPr>
            <a:stCxn id="498" idx="3"/>
            <a:endCxn id="504" idx="1"/>
          </p:cNvCxnSpPr>
          <p:nvPr/>
        </p:nvCxnSpPr>
        <p:spPr>
          <a:xfrm flipH="1" rot="10800000">
            <a:off x="3121025" y="4741775"/>
            <a:ext cx="669900" cy="4800"/>
          </a:xfrm>
          <a:prstGeom prst="straightConnector1">
            <a:avLst/>
          </a:prstGeom>
          <a:noFill/>
          <a:ln cap="flat" cmpd="sng" w="28575">
            <a:solidFill>
              <a:srgbClr val="4F4F4F"/>
            </a:solidFill>
            <a:prstDash val="solid"/>
            <a:round/>
            <a:headEnd len="sm" w="sm" type="none"/>
            <a:tailEnd len="med" w="med" type="stealth"/>
          </a:ln>
        </p:spPr>
      </p:cxnSp>
      <p:cxnSp>
        <p:nvCxnSpPr>
          <p:cNvPr id="505" name="Google Shape;505;p53"/>
          <p:cNvCxnSpPr>
            <a:stCxn id="498" idx="2"/>
            <a:endCxn id="501" idx="0"/>
          </p:cNvCxnSpPr>
          <p:nvPr/>
        </p:nvCxnSpPr>
        <p:spPr>
          <a:xfrm flipH="1">
            <a:off x="1859650" y="5322837"/>
            <a:ext cx="900" cy="327000"/>
          </a:xfrm>
          <a:prstGeom prst="straightConnector1">
            <a:avLst/>
          </a:prstGeom>
          <a:noFill/>
          <a:ln cap="flat" cmpd="sng" w="28575">
            <a:solidFill>
              <a:srgbClr val="4F4F4F"/>
            </a:solidFill>
            <a:prstDash val="solid"/>
            <a:round/>
            <a:headEnd len="sm" w="sm" type="none"/>
            <a:tailEnd len="med" w="med" type="stealth"/>
          </a:ln>
        </p:spPr>
      </p:cxnSp>
      <p:sp>
        <p:nvSpPr>
          <p:cNvPr id="504" name="Google Shape;504;p53"/>
          <p:cNvSpPr/>
          <p:nvPr/>
        </p:nvSpPr>
        <p:spPr>
          <a:xfrm>
            <a:off x="3790950" y="4381450"/>
            <a:ext cx="2459038" cy="7207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Change status to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1" lang="en-US" sz="1800" u="sng" cap="none" strike="noStrike">
                <a:solidFill>
                  <a:schemeClr val="dk1"/>
                </a:solidFill>
                <a:latin typeface="Century Gothic"/>
                <a:ea typeface="Century Gothic"/>
                <a:cs typeface="Century Gothic"/>
                <a:sym typeface="Century Gothic"/>
              </a:rPr>
              <a:t>Void</a:t>
            </a:r>
            <a:endParaRPr b="0" i="0" sz="1800" u="none" cap="none" strike="noStrike">
              <a:solidFill>
                <a:schemeClr val="dk1"/>
              </a:solidFill>
              <a:latin typeface="Century Gothic"/>
              <a:ea typeface="Century Gothic"/>
              <a:cs typeface="Century Gothic"/>
              <a:sym typeface="Century Gothic"/>
            </a:endParaRPr>
          </a:p>
        </p:txBody>
      </p:sp>
      <p:sp>
        <p:nvSpPr>
          <p:cNvPr id="506" name="Google Shape;506;p53"/>
          <p:cNvSpPr/>
          <p:nvPr/>
        </p:nvSpPr>
        <p:spPr>
          <a:xfrm>
            <a:off x="619125" y="3367625"/>
            <a:ext cx="2474913" cy="620474"/>
          </a:xfrm>
          <a:prstGeom prst="flowChartProcess">
            <a:avLst/>
          </a:prstGeom>
          <a:solidFill>
            <a:srgbClr val="D8D8D8"/>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payment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instruction to bank</a:t>
            </a:r>
            <a:endParaRPr b="1" i="0" sz="1400" u="none" cap="none" strike="noStrike">
              <a:solidFill>
                <a:schemeClr val="dk1"/>
              </a:solidFill>
              <a:latin typeface="Century Gothic"/>
              <a:ea typeface="Century Gothic"/>
              <a:cs typeface="Century Gothic"/>
              <a:sym typeface="Century Gothic"/>
            </a:endParaRPr>
          </a:p>
        </p:txBody>
      </p:sp>
      <p:cxnSp>
        <p:nvCxnSpPr>
          <p:cNvPr id="507" name="Google Shape;507;p53"/>
          <p:cNvCxnSpPr>
            <a:stCxn id="506" idx="2"/>
            <a:endCxn id="498" idx="0"/>
          </p:cNvCxnSpPr>
          <p:nvPr/>
        </p:nvCxnSpPr>
        <p:spPr>
          <a:xfrm>
            <a:off x="1856582" y="3988099"/>
            <a:ext cx="3900" cy="182100"/>
          </a:xfrm>
          <a:prstGeom prst="straightConnector1">
            <a:avLst/>
          </a:prstGeom>
          <a:noFill/>
          <a:ln cap="flat" cmpd="sng" w="28575">
            <a:solidFill>
              <a:srgbClr val="4F4F4F"/>
            </a:solidFill>
            <a:prstDash val="solid"/>
            <a:round/>
            <a:headEnd len="sm" w="sm" type="none"/>
            <a:tailEnd len="med" w="med" type="stealth"/>
          </a:ln>
        </p:spPr>
      </p:cxnSp>
      <p:sp>
        <p:nvSpPr>
          <p:cNvPr id="508" name="Google Shape;508;p53"/>
          <p:cNvSpPr/>
          <p:nvPr/>
        </p:nvSpPr>
        <p:spPr>
          <a:xfrm>
            <a:off x="3626771" y="1035000"/>
            <a:ext cx="4014788"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Status </a:t>
            </a:r>
            <a:r>
              <a:rPr b="1" i="1" lang="en-US" sz="1200" u="none" cap="none" strike="noStrike">
                <a:solidFill>
                  <a:schemeClr val="dk1"/>
                </a:solidFill>
                <a:latin typeface="Century Gothic"/>
                <a:ea typeface="Century Gothic"/>
                <a:cs typeface="Century Gothic"/>
                <a:sym typeface="Century Gothic"/>
              </a:rPr>
              <a:t>For Collection</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AP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PIP Account from supplier payment status</a:t>
            </a:r>
            <a:endParaRPr b="0" i="0" sz="1800" u="none" cap="none" strike="noStrike">
              <a:solidFill>
                <a:schemeClr val="dk1"/>
              </a:solidFill>
              <a:latin typeface="Century Gothic"/>
              <a:ea typeface="Century Gothic"/>
              <a:cs typeface="Century Gothic"/>
              <a:sym typeface="Century Gothic"/>
            </a:endParaRPr>
          </a:p>
        </p:txBody>
      </p:sp>
      <p:sp>
        <p:nvSpPr>
          <p:cNvPr id="509" name="Google Shape;509;p53"/>
          <p:cNvSpPr/>
          <p:nvPr/>
        </p:nvSpPr>
        <p:spPr>
          <a:xfrm>
            <a:off x="3063875" y="5578425"/>
            <a:ext cx="1936750"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Bank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p:txBody>
      </p:sp>
      <p:sp>
        <p:nvSpPr>
          <p:cNvPr id="510" name="Google Shape;510;p53"/>
          <p:cNvSpPr/>
          <p:nvPr/>
        </p:nvSpPr>
        <p:spPr>
          <a:xfrm>
            <a:off x="600075" y="2016075"/>
            <a:ext cx="2520950" cy="1116012"/>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Allocation </a:t>
            </a:r>
            <a:endParaRPr b="1" i="0" sz="16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to invoices?</a:t>
            </a:r>
            <a:endParaRPr b="1" i="0" sz="1600" u="none" cap="none" strike="noStrike">
              <a:solidFill>
                <a:schemeClr val="dk1"/>
              </a:solidFill>
              <a:latin typeface="Century Gothic"/>
              <a:ea typeface="Century Gothic"/>
              <a:cs typeface="Century Gothic"/>
              <a:sym typeface="Century Gothic"/>
            </a:endParaRPr>
          </a:p>
        </p:txBody>
      </p:sp>
      <p:cxnSp>
        <p:nvCxnSpPr>
          <p:cNvPr id="511" name="Google Shape;511;p53"/>
          <p:cNvCxnSpPr>
            <a:stCxn id="497" idx="2"/>
            <a:endCxn id="510" idx="0"/>
          </p:cNvCxnSpPr>
          <p:nvPr/>
        </p:nvCxnSpPr>
        <p:spPr>
          <a:xfrm flipH="1">
            <a:off x="1860572" y="1798587"/>
            <a:ext cx="300" cy="217500"/>
          </a:xfrm>
          <a:prstGeom prst="straightConnector1">
            <a:avLst/>
          </a:prstGeom>
          <a:noFill/>
          <a:ln cap="flat" cmpd="sng" w="28575">
            <a:solidFill>
              <a:srgbClr val="4F4F4F"/>
            </a:solidFill>
            <a:prstDash val="solid"/>
            <a:round/>
            <a:headEnd len="sm" w="sm" type="none"/>
            <a:tailEnd len="med" w="med" type="stealth"/>
          </a:ln>
        </p:spPr>
      </p:cxnSp>
      <p:sp>
        <p:nvSpPr>
          <p:cNvPr id="512" name="Google Shape;512;p53"/>
          <p:cNvSpPr/>
          <p:nvPr/>
        </p:nvSpPr>
        <p:spPr>
          <a:xfrm>
            <a:off x="1981200" y="3095771"/>
            <a:ext cx="2847975" cy="263525"/>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lang="en-US" sz="1200">
                <a:solidFill>
                  <a:srgbClr val="0033CC"/>
                </a:solidFill>
                <a:latin typeface="Century Gothic"/>
                <a:ea typeface="Century Gothic"/>
                <a:cs typeface="Century Gothic"/>
                <a:sym typeface="Century Gothic"/>
              </a:rPr>
              <a:t>S</a:t>
            </a:r>
            <a:r>
              <a:rPr b="1" i="0" lang="en-US" sz="1200" u="none" cap="none" strike="noStrike">
                <a:solidFill>
                  <a:srgbClr val="0033CC"/>
                </a:solidFill>
                <a:latin typeface="Century Gothic"/>
                <a:ea typeface="Century Gothic"/>
                <a:cs typeface="Century Gothic"/>
                <a:sym typeface="Century Gothic"/>
              </a:rPr>
              <a:t>ub-ledger balance</a:t>
            </a:r>
            <a:endParaRPr b="0" i="0" sz="1800" u="none" cap="none" strike="noStrike">
              <a:solidFill>
                <a:schemeClr val="dk1"/>
              </a:solidFill>
              <a:latin typeface="Century Gothic"/>
              <a:ea typeface="Century Gothic"/>
              <a:cs typeface="Century Gothic"/>
              <a:sym typeface="Century Gothic"/>
            </a:endParaRPr>
          </a:p>
        </p:txBody>
      </p:sp>
      <p:cxnSp>
        <p:nvCxnSpPr>
          <p:cNvPr id="513" name="Google Shape;513;p53"/>
          <p:cNvCxnSpPr>
            <a:stCxn id="510" idx="2"/>
            <a:endCxn id="506" idx="0"/>
          </p:cNvCxnSpPr>
          <p:nvPr/>
        </p:nvCxnSpPr>
        <p:spPr>
          <a:xfrm flipH="1">
            <a:off x="1856650" y="3132087"/>
            <a:ext cx="3900" cy="235500"/>
          </a:xfrm>
          <a:prstGeom prst="straightConnector1">
            <a:avLst/>
          </a:prstGeom>
          <a:noFill/>
          <a:ln cap="flat" cmpd="sng" w="28575">
            <a:solidFill>
              <a:srgbClr val="4F4F4F"/>
            </a:solidFill>
            <a:prstDash val="solid"/>
            <a:round/>
            <a:headEnd len="sm" w="sm" type="none"/>
            <a:tailEnd len="med" w="med" type="stealth"/>
          </a:ln>
        </p:spPr>
      </p:cxnSp>
      <p:cxnSp>
        <p:nvCxnSpPr>
          <p:cNvPr id="514" name="Google Shape;514;p53"/>
          <p:cNvCxnSpPr>
            <a:stCxn id="510" idx="3"/>
            <a:endCxn id="515" idx="1"/>
          </p:cNvCxnSpPr>
          <p:nvPr/>
        </p:nvCxnSpPr>
        <p:spPr>
          <a:xfrm flipH="1" rot="10800000">
            <a:off x="3121025" y="2568381"/>
            <a:ext cx="663600" cy="5700"/>
          </a:xfrm>
          <a:prstGeom prst="straightConnector1">
            <a:avLst/>
          </a:prstGeom>
          <a:noFill/>
          <a:ln cap="flat" cmpd="sng" w="28575">
            <a:solidFill>
              <a:srgbClr val="4F4F4F"/>
            </a:solidFill>
            <a:prstDash val="solid"/>
            <a:round/>
            <a:headEnd len="sm" w="sm" type="none"/>
            <a:tailEnd len="med" w="med" type="stealth"/>
          </a:ln>
        </p:spPr>
      </p:cxnSp>
      <p:sp>
        <p:nvSpPr>
          <p:cNvPr id="515" name="Google Shape;515;p53"/>
          <p:cNvSpPr/>
          <p:nvPr/>
        </p:nvSpPr>
        <p:spPr>
          <a:xfrm>
            <a:off x="3784600" y="2208162"/>
            <a:ext cx="3125246" cy="7207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Prepayment Open Item</a:t>
            </a:r>
            <a:endParaRPr b="1" i="0" sz="1400" u="none" cap="none" strike="noStrike">
              <a:solidFill>
                <a:schemeClr val="dk1"/>
              </a:solidFill>
              <a:latin typeface="Century Gothic"/>
              <a:ea typeface="Century Gothic"/>
              <a:cs typeface="Century Gothic"/>
              <a:sym typeface="Century Gothic"/>
            </a:endParaRPr>
          </a:p>
        </p:txBody>
      </p:sp>
      <p:sp>
        <p:nvSpPr>
          <p:cNvPr id="516" name="Google Shape;516;p53"/>
          <p:cNvSpPr/>
          <p:nvPr/>
        </p:nvSpPr>
        <p:spPr>
          <a:xfrm>
            <a:off x="6663950" y="2396675"/>
            <a:ext cx="2474925" cy="431925"/>
          </a:xfrm>
          <a:prstGeom prst="flowChartProcess">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lang="en-US" sz="1200">
                <a:solidFill>
                  <a:srgbClr val="0033CC"/>
                </a:solidFill>
                <a:latin typeface="Century Gothic"/>
                <a:ea typeface="Century Gothic"/>
                <a:cs typeface="Century Gothic"/>
                <a:sym typeface="Century Gothic"/>
              </a:rPr>
              <a:t>S</a:t>
            </a:r>
            <a:r>
              <a:rPr b="1" i="0" lang="en-US" sz="1200" u="none" cap="none" strike="noStrike">
                <a:solidFill>
                  <a:srgbClr val="0033CC"/>
                </a:solidFill>
                <a:latin typeface="Century Gothic"/>
                <a:ea typeface="Century Gothic"/>
                <a:cs typeface="Century Gothic"/>
                <a:sym typeface="Century Gothic"/>
              </a:rPr>
              <a:t>ub-ledger balance</a:t>
            </a:r>
            <a:endParaRPr b="1" i="0" sz="1200" u="none" cap="none" strike="noStrike">
              <a:solidFill>
                <a:srgbClr val="0033CC"/>
              </a:solidFill>
              <a:latin typeface="Century Gothic"/>
              <a:ea typeface="Century Gothic"/>
              <a:cs typeface="Century Gothic"/>
              <a:sym typeface="Century Gothic"/>
            </a:endParaRPr>
          </a:p>
        </p:txBody>
      </p:sp>
      <p:cxnSp>
        <p:nvCxnSpPr>
          <p:cNvPr id="517" name="Google Shape;517;p53"/>
          <p:cNvCxnSpPr>
            <a:stCxn id="515" idx="2"/>
            <a:endCxn id="506" idx="3"/>
          </p:cNvCxnSpPr>
          <p:nvPr/>
        </p:nvCxnSpPr>
        <p:spPr>
          <a:xfrm rot="5400000">
            <a:off x="3846023" y="2176787"/>
            <a:ext cx="749100" cy="2253300"/>
          </a:xfrm>
          <a:prstGeom prst="bentConnector2">
            <a:avLst/>
          </a:prstGeom>
          <a:noFill/>
          <a:ln cap="flat" cmpd="sng" w="28575">
            <a:solidFill>
              <a:srgbClr val="4F4F4F"/>
            </a:solidFill>
            <a:prstDash val="solid"/>
            <a:miter lim="800000"/>
            <a:headEnd len="sm" w="sm" type="none"/>
            <a:tailEnd len="med" w="med" type="stealth"/>
          </a:ln>
        </p:spPr>
      </p:cxnSp>
      <p:sp>
        <p:nvSpPr>
          <p:cNvPr id="518" name="Google Shape;518;p53"/>
          <p:cNvSpPr txBox="1"/>
          <p:nvPr/>
        </p:nvSpPr>
        <p:spPr>
          <a:xfrm>
            <a:off x="3062968" y="2286222"/>
            <a:ext cx="72072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19" name="Google Shape;519;p53"/>
          <p:cNvSpPr txBox="1"/>
          <p:nvPr/>
        </p:nvSpPr>
        <p:spPr>
          <a:xfrm>
            <a:off x="1266371" y="3043777"/>
            <a:ext cx="72072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5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3200"/>
              <a:buFont typeface="Century Gothic"/>
              <a:buNone/>
            </a:pPr>
            <a:r>
              <a:rPr lang="en-US"/>
              <a:t>     AP Check Payment (with PIP)</a:t>
            </a:r>
            <a:endParaRPr/>
          </a:p>
        </p:txBody>
      </p:sp>
      <p:sp>
        <p:nvSpPr>
          <p:cNvPr id="526" name="Google Shape;526;p5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527" name="Google Shape;527;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28" name="Google Shape;528;p54"/>
          <p:cNvSpPr/>
          <p:nvPr/>
        </p:nvSpPr>
        <p:spPr>
          <a:xfrm>
            <a:off x="602404" y="1138064"/>
            <a:ext cx="2301674" cy="65950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Payment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Selection</a:t>
            </a:r>
            <a:endParaRPr b="0" i="0" sz="1800" u="none" cap="none" strike="noStrike">
              <a:solidFill>
                <a:schemeClr val="dk1"/>
              </a:solidFill>
              <a:latin typeface="Century Gothic"/>
              <a:ea typeface="Century Gothic"/>
              <a:cs typeface="Century Gothic"/>
              <a:sym typeface="Century Gothic"/>
            </a:endParaRPr>
          </a:p>
        </p:txBody>
      </p:sp>
      <p:sp>
        <p:nvSpPr>
          <p:cNvPr id="529" name="Google Shape;529;p54"/>
          <p:cNvSpPr/>
          <p:nvPr/>
        </p:nvSpPr>
        <p:spPr>
          <a:xfrm>
            <a:off x="461075" y="1961725"/>
            <a:ext cx="2465300" cy="1119975"/>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Need approval?</a:t>
            </a:r>
            <a:endParaRPr b="1" i="0" sz="1800" u="none" cap="none" strike="noStrike">
              <a:solidFill>
                <a:schemeClr val="dk1"/>
              </a:solidFill>
              <a:latin typeface="Century Gothic"/>
              <a:ea typeface="Century Gothic"/>
              <a:cs typeface="Century Gothic"/>
              <a:sym typeface="Century Gothic"/>
            </a:endParaRPr>
          </a:p>
        </p:txBody>
      </p:sp>
      <p:cxnSp>
        <p:nvCxnSpPr>
          <p:cNvPr id="530" name="Google Shape;530;p54"/>
          <p:cNvCxnSpPr>
            <a:stCxn id="528" idx="2"/>
            <a:endCxn id="529" idx="0"/>
          </p:cNvCxnSpPr>
          <p:nvPr/>
        </p:nvCxnSpPr>
        <p:spPr>
          <a:xfrm flipH="1">
            <a:off x="1693841" y="1797565"/>
            <a:ext cx="59400" cy="164100"/>
          </a:xfrm>
          <a:prstGeom prst="straightConnector1">
            <a:avLst/>
          </a:prstGeom>
          <a:noFill/>
          <a:ln cap="flat" cmpd="sng" w="28575">
            <a:solidFill>
              <a:srgbClr val="4F4F4F"/>
            </a:solidFill>
            <a:prstDash val="solid"/>
            <a:round/>
            <a:headEnd len="sm" w="sm" type="none"/>
            <a:tailEnd len="med" w="med" type="stealth"/>
          </a:ln>
        </p:spPr>
      </p:cxnSp>
      <p:sp>
        <p:nvSpPr>
          <p:cNvPr id="531" name="Google Shape;531;p54"/>
          <p:cNvSpPr txBox="1"/>
          <p:nvPr/>
        </p:nvSpPr>
        <p:spPr>
          <a:xfrm>
            <a:off x="2862793" y="2237697"/>
            <a:ext cx="674603"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532" name="Google Shape;532;p54"/>
          <p:cNvSpPr/>
          <p:nvPr/>
        </p:nvSpPr>
        <p:spPr>
          <a:xfrm>
            <a:off x="2884761" y="3341728"/>
            <a:ext cx="3319522" cy="724870"/>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Checks created with status </a:t>
            </a:r>
            <a:r>
              <a:rPr b="1" i="1" lang="en-US" sz="1400" u="none" cap="none" strike="noStrike">
                <a:solidFill>
                  <a:schemeClr val="dk1"/>
                </a:solidFill>
                <a:latin typeface="Century Gothic"/>
                <a:ea typeface="Century Gothic"/>
                <a:cs typeface="Century Gothic"/>
                <a:sym typeface="Century Gothic"/>
              </a:rPr>
              <a:t>For Collection</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Sub-ledger and AP account </a:t>
            </a:r>
            <a:endParaRPr b="0" i="0" sz="1800" u="none" cap="none" strike="noStrike">
              <a:solidFill>
                <a:schemeClr val="dk1"/>
              </a:solidFill>
              <a:latin typeface="Century Gothic"/>
              <a:ea typeface="Century Gothic"/>
              <a:cs typeface="Century Gothic"/>
              <a:sym typeface="Century Gothic"/>
            </a:endParaRPr>
          </a:p>
        </p:txBody>
      </p:sp>
      <p:sp>
        <p:nvSpPr>
          <p:cNvPr id="533" name="Google Shape;533;p54"/>
          <p:cNvSpPr/>
          <p:nvPr/>
        </p:nvSpPr>
        <p:spPr>
          <a:xfrm>
            <a:off x="3599484" y="2198495"/>
            <a:ext cx="2224406" cy="65950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in workflow</a:t>
            </a:r>
            <a:endParaRPr b="1" i="0" sz="1400" u="none" cap="none" strike="noStrike">
              <a:solidFill>
                <a:schemeClr val="dk1"/>
              </a:solidFill>
              <a:latin typeface="Century Gothic"/>
              <a:ea typeface="Century Gothic"/>
              <a:cs typeface="Century Gothic"/>
              <a:sym typeface="Century Gothic"/>
            </a:endParaRPr>
          </a:p>
        </p:txBody>
      </p:sp>
      <p:sp>
        <p:nvSpPr>
          <p:cNvPr id="534" name="Google Shape;534;p54"/>
          <p:cNvSpPr/>
          <p:nvPr/>
        </p:nvSpPr>
        <p:spPr>
          <a:xfrm>
            <a:off x="6223599" y="2198495"/>
            <a:ext cx="2465311" cy="65950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Modify</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sp>
        <p:nvSpPr>
          <p:cNvPr id="535" name="Google Shape;535;p54"/>
          <p:cNvSpPr txBox="1"/>
          <p:nvPr/>
        </p:nvSpPr>
        <p:spPr>
          <a:xfrm>
            <a:off x="1204855" y="2990144"/>
            <a:ext cx="674603"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1" i="0" sz="1400" u="none" cap="none" strike="noStrike">
              <a:solidFill>
                <a:schemeClr val="dk1"/>
              </a:solidFill>
              <a:latin typeface="Century Gothic"/>
              <a:ea typeface="Century Gothic"/>
              <a:cs typeface="Century Gothic"/>
              <a:sym typeface="Century Gothic"/>
            </a:endParaRPr>
          </a:p>
        </p:txBody>
      </p:sp>
      <p:cxnSp>
        <p:nvCxnSpPr>
          <p:cNvPr id="536" name="Google Shape;536;p54"/>
          <p:cNvCxnSpPr>
            <a:stCxn id="529" idx="2"/>
            <a:endCxn id="537" idx="0"/>
          </p:cNvCxnSpPr>
          <p:nvPr/>
        </p:nvCxnSpPr>
        <p:spPr>
          <a:xfrm>
            <a:off x="1693725" y="3081700"/>
            <a:ext cx="55200" cy="262800"/>
          </a:xfrm>
          <a:prstGeom prst="straightConnector1">
            <a:avLst/>
          </a:prstGeom>
          <a:noFill/>
          <a:ln cap="flat" cmpd="sng" w="9525">
            <a:solidFill>
              <a:schemeClr val="dk1"/>
            </a:solidFill>
            <a:prstDash val="solid"/>
            <a:round/>
            <a:headEnd len="sm" w="sm" type="none"/>
            <a:tailEnd len="med" w="med" type="triangle"/>
          </a:ln>
        </p:spPr>
      </p:cxnSp>
      <p:cxnSp>
        <p:nvCxnSpPr>
          <p:cNvPr id="538" name="Google Shape;538;p54"/>
          <p:cNvCxnSpPr>
            <a:stCxn id="529" idx="3"/>
            <a:endCxn id="533" idx="1"/>
          </p:cNvCxnSpPr>
          <p:nvPr/>
        </p:nvCxnSpPr>
        <p:spPr>
          <a:xfrm>
            <a:off x="2926375" y="2521713"/>
            <a:ext cx="673200" cy="6600"/>
          </a:xfrm>
          <a:prstGeom prst="straightConnector1">
            <a:avLst/>
          </a:prstGeom>
          <a:noFill/>
          <a:ln cap="flat" cmpd="sng" w="28575">
            <a:solidFill>
              <a:srgbClr val="4F4F4F"/>
            </a:solidFill>
            <a:prstDash val="solid"/>
            <a:round/>
            <a:headEnd len="sm" w="sm" type="none"/>
            <a:tailEnd len="med" w="med" type="stealth"/>
          </a:ln>
        </p:spPr>
      </p:cxnSp>
      <p:cxnSp>
        <p:nvCxnSpPr>
          <p:cNvPr id="539" name="Google Shape;539;p54"/>
          <p:cNvCxnSpPr/>
          <p:nvPr/>
        </p:nvCxnSpPr>
        <p:spPr>
          <a:xfrm>
            <a:off x="5837263" y="2536962"/>
            <a:ext cx="372963" cy="0"/>
          </a:xfrm>
          <a:prstGeom prst="straightConnector1">
            <a:avLst/>
          </a:prstGeom>
          <a:noFill/>
          <a:ln cap="flat" cmpd="sng" w="28575">
            <a:solidFill>
              <a:srgbClr val="4F4F4F"/>
            </a:solidFill>
            <a:prstDash val="solid"/>
            <a:round/>
            <a:headEnd len="sm" w="sm" type="none"/>
            <a:tailEnd len="med" w="med" type="stealth"/>
          </a:ln>
        </p:spPr>
      </p:cxnSp>
      <p:sp>
        <p:nvSpPr>
          <p:cNvPr id="537" name="Google Shape;537;p54"/>
          <p:cNvSpPr/>
          <p:nvPr/>
        </p:nvSpPr>
        <p:spPr>
          <a:xfrm>
            <a:off x="597947" y="3344634"/>
            <a:ext cx="2301673" cy="65950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Confirm</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cxnSp>
        <p:nvCxnSpPr>
          <p:cNvPr id="540" name="Google Shape;540;p54"/>
          <p:cNvCxnSpPr>
            <a:stCxn id="534" idx="2"/>
            <a:endCxn id="537" idx="0"/>
          </p:cNvCxnSpPr>
          <p:nvPr/>
        </p:nvCxnSpPr>
        <p:spPr>
          <a:xfrm rot="5400000">
            <a:off x="4359204" y="247546"/>
            <a:ext cx="486600" cy="5707500"/>
          </a:xfrm>
          <a:prstGeom prst="bentConnector3">
            <a:avLst>
              <a:gd fmla="val 50004" name="adj1"/>
            </a:avLst>
          </a:prstGeom>
          <a:noFill/>
          <a:ln cap="flat" cmpd="sng" w="28575">
            <a:solidFill>
              <a:srgbClr val="4F4F4F"/>
            </a:solidFill>
            <a:prstDash val="solid"/>
            <a:miter lim="800000"/>
            <a:headEnd len="sm" w="sm" type="none"/>
            <a:tailEnd len="med" w="med" type="stealth"/>
          </a:ln>
        </p:spPr>
      </p:cxnSp>
      <p:sp>
        <p:nvSpPr>
          <p:cNvPr id="541" name="Google Shape;541;p54"/>
          <p:cNvSpPr/>
          <p:nvPr/>
        </p:nvSpPr>
        <p:spPr>
          <a:xfrm>
            <a:off x="597947" y="4123252"/>
            <a:ext cx="2301673" cy="65950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Print checks</a:t>
            </a:r>
            <a:endParaRPr b="0" i="0" sz="1800" u="none" cap="none" strike="noStrike">
              <a:solidFill>
                <a:schemeClr val="dk1"/>
              </a:solidFill>
              <a:latin typeface="Century Gothic"/>
              <a:ea typeface="Century Gothic"/>
              <a:cs typeface="Century Gothic"/>
              <a:sym typeface="Century Gothic"/>
            </a:endParaRPr>
          </a:p>
        </p:txBody>
      </p:sp>
      <p:cxnSp>
        <p:nvCxnSpPr>
          <p:cNvPr id="542" name="Google Shape;542;p54"/>
          <p:cNvCxnSpPr>
            <a:stCxn id="537" idx="2"/>
            <a:endCxn id="541" idx="0"/>
          </p:cNvCxnSpPr>
          <p:nvPr/>
        </p:nvCxnSpPr>
        <p:spPr>
          <a:xfrm>
            <a:off x="1748784" y="4004135"/>
            <a:ext cx="0" cy="119100"/>
          </a:xfrm>
          <a:prstGeom prst="straightConnector1">
            <a:avLst/>
          </a:prstGeom>
          <a:noFill/>
          <a:ln cap="flat" cmpd="sng" w="28575">
            <a:solidFill>
              <a:srgbClr val="4F4F4F"/>
            </a:solidFill>
            <a:prstDash val="solid"/>
            <a:round/>
            <a:headEnd len="sm" w="sm" type="none"/>
            <a:tailEnd len="med" w="med" type="stealth"/>
          </a:ln>
        </p:spPr>
      </p:cxnSp>
      <p:sp>
        <p:nvSpPr>
          <p:cNvPr id="543" name="Google Shape;543;p54"/>
          <p:cNvSpPr/>
          <p:nvPr/>
        </p:nvSpPr>
        <p:spPr>
          <a:xfrm>
            <a:off x="3615828" y="5898385"/>
            <a:ext cx="2301674" cy="567984"/>
          </a:xfrm>
          <a:prstGeom prst="flowChartProcess">
            <a:avLst/>
          </a:prstGeom>
          <a:solidFill>
            <a:srgbClr val="D8D8D8"/>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800"/>
              <a:buFont typeface="Century Gothic"/>
              <a:buNone/>
            </a:pPr>
            <a:r>
              <a:rPr b="1" i="0" lang="en-US" sz="1800" u="none" cap="none" strike="noStrike">
                <a:solidFill>
                  <a:srgbClr val="4E4E4E"/>
                </a:solidFill>
                <a:latin typeface="Century Gothic"/>
                <a:ea typeface="Century Gothic"/>
                <a:cs typeface="Century Gothic"/>
                <a:sym typeface="Century Gothic"/>
              </a:rPr>
              <a:t>Void check flow</a:t>
            </a:r>
            <a:endParaRPr b="0" i="0" sz="1800" u="none" cap="none" strike="noStrike">
              <a:solidFill>
                <a:schemeClr val="dk1"/>
              </a:solidFill>
              <a:latin typeface="Century Gothic"/>
              <a:ea typeface="Century Gothic"/>
              <a:cs typeface="Century Gothic"/>
              <a:sym typeface="Century Gothic"/>
            </a:endParaRPr>
          </a:p>
        </p:txBody>
      </p:sp>
      <p:sp>
        <p:nvSpPr>
          <p:cNvPr id="544" name="Google Shape;544;p54"/>
          <p:cNvSpPr/>
          <p:nvPr/>
        </p:nvSpPr>
        <p:spPr>
          <a:xfrm>
            <a:off x="566742" y="4922207"/>
            <a:ext cx="2359624" cy="1119989"/>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Print OK?</a:t>
            </a:r>
            <a:endParaRPr b="1" i="0" sz="1800" u="none" cap="none" strike="noStrike">
              <a:solidFill>
                <a:schemeClr val="dk1"/>
              </a:solidFill>
              <a:latin typeface="Century Gothic"/>
              <a:ea typeface="Century Gothic"/>
              <a:cs typeface="Century Gothic"/>
              <a:sym typeface="Century Gothic"/>
            </a:endParaRPr>
          </a:p>
        </p:txBody>
      </p:sp>
      <p:sp>
        <p:nvSpPr>
          <p:cNvPr id="545" name="Google Shape;545;p54"/>
          <p:cNvSpPr txBox="1"/>
          <p:nvPr/>
        </p:nvSpPr>
        <p:spPr>
          <a:xfrm>
            <a:off x="2835180" y="5215561"/>
            <a:ext cx="674603"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Tahoma"/>
              <a:buNone/>
            </a:pPr>
            <a:r>
              <a:rPr b="1" i="0" lang="en-US" sz="1400" u="none" cap="none" strike="noStrike">
                <a:solidFill>
                  <a:srgbClr val="0033CC"/>
                </a:solidFill>
                <a:latin typeface="Tahoma"/>
                <a:ea typeface="Tahoma"/>
                <a:cs typeface="Tahoma"/>
                <a:sym typeface="Tahoma"/>
              </a:rPr>
              <a:t>Yes</a:t>
            </a:r>
            <a:endParaRPr b="1" i="0" sz="1400" u="none" cap="none" strike="noStrike">
              <a:solidFill>
                <a:schemeClr val="dk1"/>
              </a:solidFill>
              <a:latin typeface="Century Gothic"/>
              <a:ea typeface="Century Gothic"/>
              <a:cs typeface="Century Gothic"/>
              <a:sym typeface="Century Gothic"/>
            </a:endParaRPr>
          </a:p>
        </p:txBody>
      </p:sp>
      <p:sp>
        <p:nvSpPr>
          <p:cNvPr id="546" name="Google Shape;546;p54"/>
          <p:cNvSpPr txBox="1"/>
          <p:nvPr/>
        </p:nvSpPr>
        <p:spPr>
          <a:xfrm>
            <a:off x="1137331" y="5975375"/>
            <a:ext cx="674603"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47" name="Google Shape;547;p54"/>
          <p:cNvSpPr/>
          <p:nvPr/>
        </p:nvSpPr>
        <p:spPr>
          <a:xfrm>
            <a:off x="3615828" y="5180778"/>
            <a:ext cx="2301674" cy="594132"/>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Mail checks</a:t>
            </a:r>
            <a:endParaRPr b="0" i="0" sz="1800" u="none" cap="none" strike="noStrike">
              <a:solidFill>
                <a:schemeClr val="dk1"/>
              </a:solidFill>
              <a:latin typeface="Century Gothic"/>
              <a:ea typeface="Century Gothic"/>
              <a:cs typeface="Century Gothic"/>
              <a:sym typeface="Century Gothic"/>
            </a:endParaRPr>
          </a:p>
        </p:txBody>
      </p:sp>
      <p:cxnSp>
        <p:nvCxnSpPr>
          <p:cNvPr id="548" name="Google Shape;548;p54"/>
          <p:cNvCxnSpPr>
            <a:stCxn id="541" idx="2"/>
            <a:endCxn id="544" idx="0"/>
          </p:cNvCxnSpPr>
          <p:nvPr/>
        </p:nvCxnSpPr>
        <p:spPr>
          <a:xfrm flipH="1">
            <a:off x="1746684" y="4782753"/>
            <a:ext cx="2100" cy="139500"/>
          </a:xfrm>
          <a:prstGeom prst="straightConnector1">
            <a:avLst/>
          </a:prstGeom>
          <a:noFill/>
          <a:ln cap="flat" cmpd="sng" w="28575">
            <a:solidFill>
              <a:srgbClr val="4F4F4F"/>
            </a:solidFill>
            <a:prstDash val="solid"/>
            <a:round/>
            <a:headEnd len="sm" w="sm" type="none"/>
            <a:tailEnd len="med" w="med" type="stealth"/>
          </a:ln>
        </p:spPr>
      </p:cxnSp>
      <p:cxnSp>
        <p:nvCxnSpPr>
          <p:cNvPr id="549" name="Google Shape;549;p54"/>
          <p:cNvCxnSpPr>
            <a:stCxn id="544" idx="2"/>
            <a:endCxn id="543" idx="1"/>
          </p:cNvCxnSpPr>
          <p:nvPr/>
        </p:nvCxnSpPr>
        <p:spPr>
          <a:xfrm flipH="1" rot="-5400000">
            <a:off x="2611154" y="5177596"/>
            <a:ext cx="140100" cy="1869300"/>
          </a:xfrm>
          <a:prstGeom prst="bentConnector2">
            <a:avLst/>
          </a:prstGeom>
          <a:noFill/>
          <a:ln cap="flat" cmpd="sng" w="28575">
            <a:solidFill>
              <a:srgbClr val="4F4F4F"/>
            </a:solidFill>
            <a:prstDash val="solid"/>
            <a:miter lim="800000"/>
            <a:headEnd len="sm" w="sm" type="none"/>
            <a:tailEnd len="med" w="med" type="stealth"/>
          </a:ln>
        </p:spPr>
      </p:cxnSp>
      <p:cxnSp>
        <p:nvCxnSpPr>
          <p:cNvPr id="550" name="Google Shape;550;p54"/>
          <p:cNvCxnSpPr>
            <a:stCxn id="544" idx="3"/>
            <a:endCxn id="547" idx="1"/>
          </p:cNvCxnSpPr>
          <p:nvPr/>
        </p:nvCxnSpPr>
        <p:spPr>
          <a:xfrm flipH="1" rot="10800000">
            <a:off x="2926366" y="5477702"/>
            <a:ext cx="689400" cy="4500"/>
          </a:xfrm>
          <a:prstGeom prst="straightConnector1">
            <a:avLst/>
          </a:prstGeom>
          <a:noFill/>
          <a:ln cap="flat" cmpd="sng" w="28575">
            <a:solidFill>
              <a:srgbClr val="4F4F4F"/>
            </a:solidFill>
            <a:prstDash val="solid"/>
            <a:round/>
            <a:headEnd len="sm" w="sm" type="none"/>
            <a:tailEnd len="med" w="med" type="stealth"/>
          </a:ln>
        </p:spPr>
      </p:cxnSp>
      <p:cxnSp>
        <p:nvCxnSpPr>
          <p:cNvPr id="551" name="Google Shape;551;p54"/>
          <p:cNvCxnSpPr/>
          <p:nvPr/>
        </p:nvCxnSpPr>
        <p:spPr>
          <a:xfrm flipH="1">
            <a:off x="7348433" y="5009366"/>
            <a:ext cx="4458" cy="175770"/>
          </a:xfrm>
          <a:prstGeom prst="straightConnector1">
            <a:avLst/>
          </a:prstGeom>
          <a:noFill/>
          <a:ln cap="flat" cmpd="sng" w="28575">
            <a:solidFill>
              <a:srgbClr val="4F4F4F"/>
            </a:solidFill>
            <a:prstDash val="solid"/>
            <a:round/>
            <a:headEnd len="sm" w="sm" type="none"/>
            <a:tailEnd len="med" w="med" type="stealth"/>
          </a:ln>
        </p:spPr>
      </p:cxnSp>
      <p:sp>
        <p:nvSpPr>
          <p:cNvPr id="552" name="Google Shape;552;p54"/>
          <p:cNvSpPr/>
          <p:nvPr/>
        </p:nvSpPr>
        <p:spPr>
          <a:xfrm>
            <a:off x="3354308" y="1380656"/>
            <a:ext cx="4380461" cy="724870"/>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Payment In Process account provides better control</a:t>
            </a:r>
            <a:endParaRPr b="0" i="0" sz="1800" u="none" cap="none" strike="noStrike">
              <a:solidFill>
                <a:schemeClr val="dk1"/>
              </a:solidFill>
              <a:latin typeface="Century Gothic"/>
              <a:ea typeface="Century Gothic"/>
              <a:cs typeface="Century Gothic"/>
              <a:sym typeface="Century Gothic"/>
            </a:endParaRPr>
          </a:p>
        </p:txBody>
      </p:sp>
      <p:sp>
        <p:nvSpPr>
          <p:cNvPr id="553" name="Google Shape;553;p54"/>
          <p:cNvSpPr/>
          <p:nvPr/>
        </p:nvSpPr>
        <p:spPr>
          <a:xfrm>
            <a:off x="6048262" y="5180778"/>
            <a:ext cx="2819758" cy="578153"/>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Change status to </a:t>
            </a:r>
            <a:r>
              <a:rPr b="1" i="1" lang="en-US" sz="1800" u="sng"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p:txBody>
      </p:sp>
      <p:sp>
        <p:nvSpPr>
          <p:cNvPr id="554" name="Google Shape;554;p54"/>
          <p:cNvSpPr/>
          <p:nvPr/>
        </p:nvSpPr>
        <p:spPr>
          <a:xfrm>
            <a:off x="6143361" y="4213360"/>
            <a:ext cx="2301673" cy="790196"/>
          </a:xfrm>
          <a:prstGeom prst="flowChartProcess">
            <a:avLst/>
          </a:prstGeom>
          <a:solidFill>
            <a:srgbClr val="D8D8D8"/>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800"/>
              <a:buFont typeface="Century Gothic"/>
              <a:buNone/>
            </a:pPr>
            <a:r>
              <a:rPr b="1" i="0" lang="en-US" sz="1800" u="none" cap="none" strike="noStrike">
                <a:solidFill>
                  <a:srgbClr val="4E4E4E"/>
                </a:solidFill>
                <a:latin typeface="Century Gothic"/>
                <a:ea typeface="Century Gothic"/>
                <a:cs typeface="Century Gothic"/>
                <a:sym typeface="Century Gothic"/>
              </a:rPr>
              <a:t>Bank statement</a:t>
            </a:r>
            <a:br>
              <a:rPr b="1" i="0" lang="en-US" sz="1800" u="none" cap="none" strike="noStrike">
                <a:solidFill>
                  <a:srgbClr val="4E4E4E"/>
                </a:solidFill>
                <a:latin typeface="Century Gothic"/>
                <a:ea typeface="Century Gothic"/>
                <a:cs typeface="Century Gothic"/>
                <a:sym typeface="Century Gothic"/>
              </a:rPr>
            </a:br>
            <a:r>
              <a:rPr b="1" i="0" lang="en-US" sz="1800" u="none" cap="none" strike="noStrike">
                <a:solidFill>
                  <a:srgbClr val="4E4E4E"/>
                </a:solidFill>
                <a:latin typeface="Century Gothic"/>
                <a:ea typeface="Century Gothic"/>
                <a:cs typeface="Century Gothic"/>
                <a:sym typeface="Century Gothic"/>
              </a:rPr>
              <a:t>confirms payment</a:t>
            </a:r>
            <a:endParaRPr b="0" i="0" sz="1800" u="none" cap="none" strike="noStrike">
              <a:solidFill>
                <a:schemeClr val="dk1"/>
              </a:solidFill>
              <a:latin typeface="Century Gothic"/>
              <a:ea typeface="Century Gothic"/>
              <a:cs typeface="Century Gothic"/>
              <a:sym typeface="Century Gothic"/>
            </a:endParaRPr>
          </a:p>
        </p:txBody>
      </p:sp>
      <p:sp>
        <p:nvSpPr>
          <p:cNvPr id="555" name="Google Shape;555;p54"/>
          <p:cNvSpPr/>
          <p:nvPr/>
        </p:nvSpPr>
        <p:spPr>
          <a:xfrm>
            <a:off x="6413590" y="5709476"/>
            <a:ext cx="2014893" cy="724870"/>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Bank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5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3200"/>
              <a:buFont typeface="Century Gothic"/>
              <a:buNone/>
            </a:pPr>
            <a:r>
              <a:rPr lang="en-US"/>
              <a:t>   AP Check Payment (no PIP)</a:t>
            </a:r>
            <a:endParaRPr/>
          </a:p>
        </p:txBody>
      </p:sp>
      <p:sp>
        <p:nvSpPr>
          <p:cNvPr id="562" name="Google Shape;562;p5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563" name="Google Shape;563;p5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64" name="Google Shape;564;p55"/>
          <p:cNvSpPr/>
          <p:nvPr/>
        </p:nvSpPr>
        <p:spPr>
          <a:xfrm>
            <a:off x="581599" y="1020088"/>
            <a:ext cx="2343784" cy="66328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Payment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Selection</a:t>
            </a:r>
            <a:endParaRPr b="0" i="0" sz="1800" u="none" cap="none" strike="noStrike">
              <a:solidFill>
                <a:schemeClr val="dk1"/>
              </a:solidFill>
              <a:latin typeface="Century Gothic"/>
              <a:ea typeface="Century Gothic"/>
              <a:cs typeface="Century Gothic"/>
              <a:sym typeface="Century Gothic"/>
            </a:endParaRPr>
          </a:p>
        </p:txBody>
      </p:sp>
      <p:sp>
        <p:nvSpPr>
          <p:cNvPr id="565" name="Google Shape;565;p55"/>
          <p:cNvSpPr/>
          <p:nvPr/>
        </p:nvSpPr>
        <p:spPr>
          <a:xfrm>
            <a:off x="545285" y="1906899"/>
            <a:ext cx="2402795" cy="1126409"/>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Need approval?</a:t>
            </a:r>
            <a:endParaRPr b="1" i="0" sz="1800" u="none" cap="none" strike="noStrike">
              <a:solidFill>
                <a:schemeClr val="dk1"/>
              </a:solidFill>
              <a:latin typeface="Century Gothic"/>
              <a:ea typeface="Century Gothic"/>
              <a:cs typeface="Century Gothic"/>
              <a:sym typeface="Century Gothic"/>
            </a:endParaRPr>
          </a:p>
        </p:txBody>
      </p:sp>
      <p:cxnSp>
        <p:nvCxnSpPr>
          <p:cNvPr id="566" name="Google Shape;566;p55"/>
          <p:cNvCxnSpPr>
            <a:stCxn id="564" idx="2"/>
            <a:endCxn id="565" idx="0"/>
          </p:cNvCxnSpPr>
          <p:nvPr/>
        </p:nvCxnSpPr>
        <p:spPr>
          <a:xfrm flipH="1">
            <a:off x="1746591" y="1683369"/>
            <a:ext cx="6900" cy="223500"/>
          </a:xfrm>
          <a:prstGeom prst="straightConnector1">
            <a:avLst/>
          </a:prstGeom>
          <a:noFill/>
          <a:ln cap="flat" cmpd="sng" w="28575">
            <a:solidFill>
              <a:srgbClr val="4F4F4F"/>
            </a:solidFill>
            <a:prstDash val="solid"/>
            <a:round/>
            <a:headEnd len="sm" w="sm" type="none"/>
            <a:tailEnd len="med" w="med" type="stealth"/>
          </a:ln>
        </p:spPr>
      </p:cxnSp>
      <p:sp>
        <p:nvSpPr>
          <p:cNvPr id="567" name="Google Shape;567;p55"/>
          <p:cNvSpPr txBox="1"/>
          <p:nvPr/>
        </p:nvSpPr>
        <p:spPr>
          <a:xfrm>
            <a:off x="2801778" y="2184312"/>
            <a:ext cx="68694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1" i="0" sz="1400" u="none" cap="none" strike="noStrike">
              <a:solidFill>
                <a:schemeClr val="dk1"/>
              </a:solidFill>
              <a:latin typeface="Century Gothic"/>
              <a:ea typeface="Century Gothic"/>
              <a:cs typeface="Century Gothic"/>
              <a:sym typeface="Century Gothic"/>
            </a:endParaRPr>
          </a:p>
        </p:txBody>
      </p:sp>
      <p:sp>
        <p:nvSpPr>
          <p:cNvPr id="568" name="Google Shape;568;p55"/>
          <p:cNvSpPr/>
          <p:nvPr/>
        </p:nvSpPr>
        <p:spPr>
          <a:xfrm>
            <a:off x="2905713" y="3236383"/>
            <a:ext cx="3667742" cy="729025"/>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Checks created with status </a:t>
            </a:r>
            <a:r>
              <a:rPr b="1" i="1" lang="en-US" sz="1400" u="none"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Bank account </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Sub-ledger and AP account</a:t>
            </a:r>
            <a:endParaRPr b="0" i="0" sz="1800" u="none" cap="none" strike="noStrike">
              <a:solidFill>
                <a:schemeClr val="dk1"/>
              </a:solidFill>
              <a:latin typeface="Century Gothic"/>
              <a:ea typeface="Century Gothic"/>
              <a:cs typeface="Century Gothic"/>
              <a:sym typeface="Century Gothic"/>
            </a:endParaRPr>
          </a:p>
        </p:txBody>
      </p:sp>
      <p:sp>
        <p:nvSpPr>
          <p:cNvPr id="569" name="Google Shape;569;p55"/>
          <p:cNvSpPr/>
          <p:nvPr/>
        </p:nvSpPr>
        <p:spPr>
          <a:xfrm>
            <a:off x="3597198" y="2145037"/>
            <a:ext cx="2265102" cy="66328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in workflow</a:t>
            </a:r>
            <a:endParaRPr b="1" i="0" sz="1400" u="none" cap="none" strike="noStrike">
              <a:solidFill>
                <a:schemeClr val="dk1"/>
              </a:solidFill>
              <a:latin typeface="Century Gothic"/>
              <a:ea typeface="Century Gothic"/>
              <a:cs typeface="Century Gothic"/>
              <a:sym typeface="Century Gothic"/>
            </a:endParaRPr>
          </a:p>
        </p:txBody>
      </p:sp>
      <p:sp>
        <p:nvSpPr>
          <p:cNvPr id="570" name="Google Shape;570;p55"/>
          <p:cNvSpPr/>
          <p:nvPr/>
        </p:nvSpPr>
        <p:spPr>
          <a:xfrm>
            <a:off x="6341951" y="2145037"/>
            <a:ext cx="2457477" cy="66328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Modify</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sp>
        <p:nvSpPr>
          <p:cNvPr id="571" name="Google Shape;571;p55"/>
          <p:cNvSpPr txBox="1"/>
          <p:nvPr/>
        </p:nvSpPr>
        <p:spPr>
          <a:xfrm>
            <a:off x="1159601" y="2932214"/>
            <a:ext cx="68694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cxnSp>
        <p:nvCxnSpPr>
          <p:cNvPr id="572" name="Google Shape;572;p55"/>
          <p:cNvCxnSpPr>
            <a:stCxn id="565" idx="2"/>
            <a:endCxn id="573" idx="0"/>
          </p:cNvCxnSpPr>
          <p:nvPr/>
        </p:nvCxnSpPr>
        <p:spPr>
          <a:xfrm>
            <a:off x="1746682" y="3033308"/>
            <a:ext cx="2400" cy="206100"/>
          </a:xfrm>
          <a:prstGeom prst="straightConnector1">
            <a:avLst/>
          </a:prstGeom>
          <a:noFill/>
          <a:ln cap="flat" cmpd="sng" w="9525">
            <a:solidFill>
              <a:schemeClr val="dk1"/>
            </a:solidFill>
            <a:prstDash val="solid"/>
            <a:round/>
            <a:headEnd len="sm" w="sm" type="none"/>
            <a:tailEnd len="med" w="med" type="triangle"/>
          </a:ln>
        </p:spPr>
      </p:cxnSp>
      <p:cxnSp>
        <p:nvCxnSpPr>
          <p:cNvPr id="574" name="Google Shape;574;p55"/>
          <p:cNvCxnSpPr>
            <a:stCxn id="565" idx="3"/>
            <a:endCxn id="569" idx="1"/>
          </p:cNvCxnSpPr>
          <p:nvPr/>
        </p:nvCxnSpPr>
        <p:spPr>
          <a:xfrm>
            <a:off x="2948080" y="2470104"/>
            <a:ext cx="649200" cy="6600"/>
          </a:xfrm>
          <a:prstGeom prst="straightConnector1">
            <a:avLst/>
          </a:prstGeom>
          <a:noFill/>
          <a:ln cap="flat" cmpd="sng" w="28575">
            <a:solidFill>
              <a:srgbClr val="4F4F4F"/>
            </a:solidFill>
            <a:prstDash val="solid"/>
            <a:round/>
            <a:headEnd len="sm" w="sm" type="none"/>
            <a:tailEnd len="med" w="med" type="stealth"/>
          </a:ln>
        </p:spPr>
      </p:cxnSp>
      <p:cxnSp>
        <p:nvCxnSpPr>
          <p:cNvPr id="575" name="Google Shape;575;p55"/>
          <p:cNvCxnSpPr>
            <a:stCxn id="569" idx="3"/>
            <a:endCxn id="570" idx="1"/>
          </p:cNvCxnSpPr>
          <p:nvPr/>
        </p:nvCxnSpPr>
        <p:spPr>
          <a:xfrm>
            <a:off x="5862300" y="2476677"/>
            <a:ext cx="479700" cy="0"/>
          </a:xfrm>
          <a:prstGeom prst="straightConnector1">
            <a:avLst/>
          </a:prstGeom>
          <a:noFill/>
          <a:ln cap="flat" cmpd="sng" w="28575">
            <a:solidFill>
              <a:srgbClr val="4F4F4F"/>
            </a:solidFill>
            <a:prstDash val="solid"/>
            <a:round/>
            <a:headEnd len="sm" w="sm" type="none"/>
            <a:tailEnd len="med" w="med" type="stealth"/>
          </a:ln>
        </p:spPr>
      </p:cxnSp>
      <p:sp>
        <p:nvSpPr>
          <p:cNvPr id="573" name="Google Shape;573;p55"/>
          <p:cNvSpPr/>
          <p:nvPr/>
        </p:nvSpPr>
        <p:spPr>
          <a:xfrm>
            <a:off x="577060" y="3239305"/>
            <a:ext cx="2343783" cy="66328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Confirm</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cxnSp>
        <p:nvCxnSpPr>
          <p:cNvPr id="576" name="Google Shape;576;p55"/>
          <p:cNvCxnSpPr>
            <a:stCxn id="570" idx="2"/>
            <a:endCxn id="573" idx="0"/>
          </p:cNvCxnSpPr>
          <p:nvPr/>
        </p:nvCxnSpPr>
        <p:spPr>
          <a:xfrm rot="5400000">
            <a:off x="4444240" y="112968"/>
            <a:ext cx="431100" cy="5821800"/>
          </a:xfrm>
          <a:prstGeom prst="bentConnector3">
            <a:avLst>
              <a:gd fmla="val 49987" name="adj1"/>
            </a:avLst>
          </a:prstGeom>
          <a:noFill/>
          <a:ln cap="flat" cmpd="sng" w="28575">
            <a:solidFill>
              <a:srgbClr val="4F4F4F"/>
            </a:solidFill>
            <a:prstDash val="solid"/>
            <a:miter lim="800000"/>
            <a:headEnd len="sm" w="sm" type="none"/>
            <a:tailEnd len="med" w="med" type="stealth"/>
          </a:ln>
        </p:spPr>
      </p:cxnSp>
      <p:sp>
        <p:nvSpPr>
          <p:cNvPr id="577" name="Google Shape;577;p55"/>
          <p:cNvSpPr/>
          <p:nvPr/>
        </p:nvSpPr>
        <p:spPr>
          <a:xfrm>
            <a:off x="577060" y="4022386"/>
            <a:ext cx="2343783" cy="66328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Print checks</a:t>
            </a:r>
            <a:endParaRPr b="0" i="0" sz="1800" u="none" cap="none" strike="noStrike">
              <a:solidFill>
                <a:schemeClr val="dk1"/>
              </a:solidFill>
              <a:latin typeface="Century Gothic"/>
              <a:ea typeface="Century Gothic"/>
              <a:cs typeface="Century Gothic"/>
              <a:sym typeface="Century Gothic"/>
            </a:endParaRPr>
          </a:p>
        </p:txBody>
      </p:sp>
      <p:cxnSp>
        <p:nvCxnSpPr>
          <p:cNvPr id="578" name="Google Shape;578;p55"/>
          <p:cNvCxnSpPr>
            <a:stCxn id="573" idx="2"/>
            <a:endCxn id="577" idx="0"/>
          </p:cNvCxnSpPr>
          <p:nvPr/>
        </p:nvCxnSpPr>
        <p:spPr>
          <a:xfrm>
            <a:off x="1748952" y="3902586"/>
            <a:ext cx="0" cy="119700"/>
          </a:xfrm>
          <a:prstGeom prst="straightConnector1">
            <a:avLst/>
          </a:prstGeom>
          <a:noFill/>
          <a:ln cap="flat" cmpd="sng" w="28575">
            <a:solidFill>
              <a:srgbClr val="4F4F4F"/>
            </a:solidFill>
            <a:prstDash val="solid"/>
            <a:round/>
            <a:headEnd len="sm" w="sm" type="none"/>
            <a:tailEnd len="med" w="med" type="stealth"/>
          </a:ln>
        </p:spPr>
      </p:cxnSp>
      <p:sp>
        <p:nvSpPr>
          <p:cNvPr id="579" name="Google Shape;579;p55"/>
          <p:cNvSpPr/>
          <p:nvPr/>
        </p:nvSpPr>
        <p:spPr>
          <a:xfrm>
            <a:off x="6281428" y="5488109"/>
            <a:ext cx="2343783" cy="870371"/>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Manual adjustment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for lost payment</a:t>
            </a:r>
            <a:endParaRPr b="1" i="1" sz="1800" u="none" cap="none" strike="noStrike">
              <a:solidFill>
                <a:schemeClr val="dk1"/>
              </a:solidFill>
              <a:latin typeface="Century Gothic"/>
              <a:ea typeface="Century Gothic"/>
              <a:cs typeface="Century Gothic"/>
              <a:sym typeface="Century Gothic"/>
            </a:endParaRPr>
          </a:p>
        </p:txBody>
      </p:sp>
      <p:sp>
        <p:nvSpPr>
          <p:cNvPr id="580" name="Google Shape;580;p55"/>
          <p:cNvSpPr/>
          <p:nvPr/>
        </p:nvSpPr>
        <p:spPr>
          <a:xfrm>
            <a:off x="3650156" y="5796006"/>
            <a:ext cx="2343784" cy="571240"/>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Void check flow</a:t>
            </a:r>
            <a:endParaRPr b="0" i="0" sz="1800" u="none" cap="none" strike="noStrike">
              <a:solidFill>
                <a:schemeClr val="dk1"/>
              </a:solidFill>
              <a:latin typeface="Century Gothic"/>
              <a:ea typeface="Century Gothic"/>
              <a:cs typeface="Century Gothic"/>
              <a:sym typeface="Century Gothic"/>
            </a:endParaRPr>
          </a:p>
        </p:txBody>
      </p:sp>
      <p:sp>
        <p:nvSpPr>
          <p:cNvPr id="581" name="Google Shape;581;p55"/>
          <p:cNvSpPr/>
          <p:nvPr/>
        </p:nvSpPr>
        <p:spPr>
          <a:xfrm>
            <a:off x="545285" y="4814233"/>
            <a:ext cx="2402795" cy="1126409"/>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Print OK?</a:t>
            </a:r>
            <a:endParaRPr b="1" i="0" sz="1800" u="none" cap="none" strike="noStrike">
              <a:solidFill>
                <a:schemeClr val="dk1"/>
              </a:solidFill>
              <a:latin typeface="Century Gothic"/>
              <a:ea typeface="Century Gothic"/>
              <a:cs typeface="Century Gothic"/>
              <a:sym typeface="Century Gothic"/>
            </a:endParaRPr>
          </a:p>
        </p:txBody>
      </p:sp>
      <p:sp>
        <p:nvSpPr>
          <p:cNvPr id="582" name="Google Shape;582;p55"/>
          <p:cNvSpPr txBox="1"/>
          <p:nvPr/>
        </p:nvSpPr>
        <p:spPr>
          <a:xfrm>
            <a:off x="1126313" y="5873437"/>
            <a:ext cx="68694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83" name="Google Shape;583;p55"/>
          <p:cNvSpPr/>
          <p:nvPr/>
        </p:nvSpPr>
        <p:spPr>
          <a:xfrm>
            <a:off x="3650156" y="5074286"/>
            <a:ext cx="2343784" cy="597537"/>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Mail checks</a:t>
            </a:r>
            <a:endParaRPr b="0" i="0" sz="1800" u="none" cap="none" strike="noStrike">
              <a:solidFill>
                <a:schemeClr val="dk1"/>
              </a:solidFill>
              <a:latin typeface="Century Gothic"/>
              <a:ea typeface="Century Gothic"/>
              <a:cs typeface="Century Gothic"/>
              <a:sym typeface="Century Gothic"/>
            </a:endParaRPr>
          </a:p>
        </p:txBody>
      </p:sp>
      <p:cxnSp>
        <p:nvCxnSpPr>
          <p:cNvPr id="584" name="Google Shape;584;p55"/>
          <p:cNvCxnSpPr>
            <a:stCxn id="577" idx="2"/>
            <a:endCxn id="581" idx="0"/>
          </p:cNvCxnSpPr>
          <p:nvPr/>
        </p:nvCxnSpPr>
        <p:spPr>
          <a:xfrm flipH="1">
            <a:off x="1746552" y="4685667"/>
            <a:ext cx="2400" cy="128700"/>
          </a:xfrm>
          <a:prstGeom prst="straightConnector1">
            <a:avLst/>
          </a:prstGeom>
          <a:noFill/>
          <a:ln cap="flat" cmpd="sng" w="28575">
            <a:solidFill>
              <a:srgbClr val="4F4F4F"/>
            </a:solidFill>
            <a:prstDash val="solid"/>
            <a:round/>
            <a:headEnd len="sm" w="sm" type="none"/>
            <a:tailEnd len="med" w="med" type="stealth"/>
          </a:ln>
        </p:spPr>
      </p:cxnSp>
      <p:cxnSp>
        <p:nvCxnSpPr>
          <p:cNvPr id="585" name="Google Shape;585;p55"/>
          <p:cNvCxnSpPr>
            <a:stCxn id="581" idx="2"/>
            <a:endCxn id="580" idx="1"/>
          </p:cNvCxnSpPr>
          <p:nvPr/>
        </p:nvCxnSpPr>
        <p:spPr>
          <a:xfrm flipH="1" rot="-5400000">
            <a:off x="2627932" y="5059392"/>
            <a:ext cx="141000" cy="1903500"/>
          </a:xfrm>
          <a:prstGeom prst="bentConnector2">
            <a:avLst/>
          </a:prstGeom>
          <a:noFill/>
          <a:ln cap="flat" cmpd="sng" w="28575">
            <a:solidFill>
              <a:srgbClr val="4F4F4F"/>
            </a:solidFill>
            <a:prstDash val="solid"/>
            <a:miter lim="800000"/>
            <a:headEnd len="sm" w="sm" type="none"/>
            <a:tailEnd len="med" w="med" type="stealth"/>
          </a:ln>
        </p:spPr>
      </p:cxnSp>
      <p:cxnSp>
        <p:nvCxnSpPr>
          <p:cNvPr id="586" name="Google Shape;586;p55"/>
          <p:cNvCxnSpPr>
            <a:stCxn id="581" idx="3"/>
            <a:endCxn id="583" idx="1"/>
          </p:cNvCxnSpPr>
          <p:nvPr/>
        </p:nvCxnSpPr>
        <p:spPr>
          <a:xfrm flipH="1" rot="10800000">
            <a:off x="2948080" y="5372937"/>
            <a:ext cx="702000" cy="4500"/>
          </a:xfrm>
          <a:prstGeom prst="straightConnector1">
            <a:avLst/>
          </a:prstGeom>
          <a:noFill/>
          <a:ln cap="flat" cmpd="sng" w="28575">
            <a:solidFill>
              <a:srgbClr val="4F4F4F"/>
            </a:solidFill>
            <a:prstDash val="solid"/>
            <a:round/>
            <a:headEnd len="sm" w="sm" type="none"/>
            <a:tailEnd len="med" w="med" type="stealth"/>
          </a:ln>
        </p:spPr>
      </p:cxnSp>
      <p:sp>
        <p:nvSpPr>
          <p:cNvPr id="587" name="Google Shape;587;p55"/>
          <p:cNvSpPr/>
          <p:nvPr/>
        </p:nvSpPr>
        <p:spPr>
          <a:xfrm>
            <a:off x="6285967" y="4349901"/>
            <a:ext cx="2343784" cy="855064"/>
          </a:xfrm>
          <a:prstGeom prst="flowChartProcess">
            <a:avLst/>
          </a:prstGeom>
          <a:solidFill>
            <a:srgbClr val="D8D8D8"/>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800"/>
              <a:buFont typeface="Century Gothic"/>
              <a:buNone/>
            </a:pPr>
            <a:r>
              <a:rPr b="1" i="0" lang="en-US" sz="1800" u="none" cap="none" strike="noStrike">
                <a:solidFill>
                  <a:srgbClr val="4E4E4E"/>
                </a:solidFill>
                <a:latin typeface="Century Gothic"/>
                <a:ea typeface="Century Gothic"/>
                <a:cs typeface="Century Gothic"/>
                <a:sym typeface="Century Gothic"/>
              </a:rPr>
              <a:t>Bank statement</a:t>
            </a:r>
            <a:br>
              <a:rPr b="1" i="0" lang="en-US" sz="1800" u="none" cap="none" strike="noStrike">
                <a:solidFill>
                  <a:srgbClr val="4E4E4E"/>
                </a:solidFill>
                <a:latin typeface="Century Gothic"/>
                <a:ea typeface="Century Gothic"/>
                <a:cs typeface="Century Gothic"/>
                <a:sym typeface="Century Gothic"/>
              </a:rPr>
            </a:br>
            <a:r>
              <a:rPr b="1" i="0" lang="en-US" sz="1800" u="none" cap="none" strike="noStrike">
                <a:solidFill>
                  <a:srgbClr val="4E4E4E"/>
                </a:solidFill>
                <a:latin typeface="Century Gothic"/>
                <a:ea typeface="Century Gothic"/>
                <a:cs typeface="Century Gothic"/>
                <a:sym typeface="Century Gothic"/>
              </a:rPr>
              <a:t>confirms payment</a:t>
            </a:r>
            <a:endParaRPr b="0" i="0" sz="1800" u="none" cap="none" strike="noStrike">
              <a:solidFill>
                <a:schemeClr val="dk1"/>
              </a:solidFill>
              <a:latin typeface="Century Gothic"/>
              <a:ea typeface="Century Gothic"/>
              <a:cs typeface="Century Gothic"/>
              <a:sym typeface="Century Gothic"/>
            </a:endParaRPr>
          </a:p>
        </p:txBody>
      </p:sp>
      <p:cxnSp>
        <p:nvCxnSpPr>
          <p:cNvPr id="588" name="Google Shape;588;p55"/>
          <p:cNvCxnSpPr>
            <a:stCxn id="587" idx="2"/>
            <a:endCxn id="579" idx="0"/>
          </p:cNvCxnSpPr>
          <p:nvPr/>
        </p:nvCxnSpPr>
        <p:spPr>
          <a:xfrm flipH="1">
            <a:off x="7453359" y="5204965"/>
            <a:ext cx="4500" cy="283200"/>
          </a:xfrm>
          <a:prstGeom prst="straightConnector1">
            <a:avLst/>
          </a:prstGeom>
          <a:noFill/>
          <a:ln cap="flat" cmpd="sng" w="28575">
            <a:solidFill>
              <a:srgbClr val="4F4F4F"/>
            </a:solidFill>
            <a:prstDash val="solid"/>
            <a:round/>
            <a:headEnd len="sm" w="sm" type="none"/>
            <a:tailEnd len="med" w="med" type="stealth"/>
          </a:ln>
        </p:spPr>
      </p:cxnSp>
      <p:sp>
        <p:nvSpPr>
          <p:cNvPr id="589" name="Google Shape;589;p55"/>
          <p:cNvSpPr/>
          <p:nvPr/>
        </p:nvSpPr>
        <p:spPr>
          <a:xfrm>
            <a:off x="3288526" y="1253844"/>
            <a:ext cx="4460603" cy="729026"/>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600"/>
              <a:buFont typeface="Century Gothic"/>
              <a:buNone/>
            </a:pPr>
            <a:r>
              <a:t/>
            </a:r>
            <a:endParaRPr b="1" i="0" sz="1600" u="none" cap="none" strike="noStrike">
              <a:solidFill>
                <a:srgbClr val="4173BD"/>
              </a:solidFill>
              <a:latin typeface="Century Gothic"/>
              <a:ea typeface="Century Gothic"/>
              <a:cs typeface="Century Gothic"/>
              <a:sym typeface="Century Gothic"/>
            </a:endParaRPr>
          </a:p>
        </p:txBody>
      </p:sp>
      <p:sp>
        <p:nvSpPr>
          <p:cNvPr id="590" name="Google Shape;590;p55"/>
          <p:cNvSpPr txBox="1"/>
          <p:nvPr/>
        </p:nvSpPr>
        <p:spPr>
          <a:xfrm>
            <a:off x="2919344" y="5088621"/>
            <a:ext cx="68694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1" i="0" sz="1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5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97" name="Google Shape;597;p5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33400" lvl="0" marL="533400" rtl="0" algn="l">
              <a:lnSpc>
                <a:spcPct val="95000"/>
              </a:lnSpc>
              <a:spcBef>
                <a:spcPts val="0"/>
              </a:spcBef>
              <a:spcAft>
                <a:spcPts val="0"/>
              </a:spcAft>
              <a:buSzPts val="2800"/>
              <a:buFont typeface="Arimo"/>
              <a:buAutoNum type="arabicPeriod"/>
            </a:pPr>
            <a:r>
              <a:rPr lang="en-US"/>
              <a:t>Create payment selection</a:t>
            </a:r>
            <a:endParaRPr/>
          </a:p>
          <a:p>
            <a:pPr indent="-533400" lvl="0" marL="533400" rtl="0" algn="l">
              <a:lnSpc>
                <a:spcPct val="95000"/>
              </a:lnSpc>
              <a:spcBef>
                <a:spcPts val="1800"/>
              </a:spcBef>
              <a:spcAft>
                <a:spcPts val="0"/>
              </a:spcAft>
              <a:buSzPts val="2800"/>
              <a:buFont typeface="Arimo"/>
              <a:buAutoNum type="arabicPeriod"/>
            </a:pPr>
            <a:r>
              <a:rPr lang="en-US"/>
              <a:t>Confirm payment selection (PIP account)</a:t>
            </a:r>
            <a:endParaRPr/>
          </a:p>
          <a:p>
            <a:pPr indent="-533400" lvl="0" marL="533400" rtl="0" algn="l">
              <a:lnSpc>
                <a:spcPct val="95000"/>
              </a:lnSpc>
              <a:spcBef>
                <a:spcPts val="1800"/>
              </a:spcBef>
              <a:spcAft>
                <a:spcPts val="0"/>
              </a:spcAft>
              <a:buSzPts val="2800"/>
              <a:buFont typeface="Arimo"/>
              <a:buAutoNum type="arabicPeriod"/>
            </a:pPr>
            <a:r>
              <a:rPr lang="en-US"/>
              <a:t>Execute payment selection (electronic file)</a:t>
            </a:r>
            <a:endParaRPr/>
          </a:p>
          <a:p>
            <a:pPr indent="-533400" lvl="0" marL="533400" rtl="0" algn="l">
              <a:lnSpc>
                <a:spcPct val="95000"/>
              </a:lnSpc>
              <a:spcBef>
                <a:spcPts val="1800"/>
              </a:spcBef>
              <a:spcAft>
                <a:spcPts val="0"/>
              </a:spcAft>
              <a:buSzPts val="2800"/>
              <a:buFont typeface="Arimo"/>
              <a:buAutoNum type="arabicPeriod"/>
            </a:pPr>
            <a:r>
              <a:rPr lang="en-US"/>
              <a:t>Create bank </a:t>
            </a:r>
            <a:r>
              <a:rPr lang="en-US"/>
              <a:t>statement</a:t>
            </a:r>
            <a:endParaRPr/>
          </a:p>
          <a:p>
            <a:pPr indent="-109538" lvl="0" marL="287338" rtl="0" algn="l">
              <a:lnSpc>
                <a:spcPct val="95000"/>
              </a:lnSpc>
              <a:spcBef>
                <a:spcPts val="0"/>
              </a:spcBef>
              <a:spcAft>
                <a:spcPts val="0"/>
              </a:spcAft>
              <a:buSzPts val="2800"/>
              <a:buNone/>
            </a:pPr>
            <a:r>
              <a:t/>
            </a:r>
            <a:endParaRPr/>
          </a:p>
        </p:txBody>
      </p:sp>
      <p:sp>
        <p:nvSpPr>
          <p:cNvPr id="598" name="Google Shape;598;p5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599" name="Google Shape;599;p5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Payment Scenario: Electronic Transfer</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5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3200"/>
              <a:buFont typeface="Century Gothic"/>
              <a:buNone/>
            </a:pPr>
            <a:r>
              <a:rPr lang="en-US"/>
              <a:t>AP Electronic Transfer</a:t>
            </a:r>
            <a:endParaRPr/>
          </a:p>
        </p:txBody>
      </p:sp>
      <p:sp>
        <p:nvSpPr>
          <p:cNvPr id="606" name="Google Shape;606;p57"/>
          <p:cNvSpPr txBox="1"/>
          <p:nvPr>
            <p:ph idx="1" type="body"/>
          </p:nvPr>
        </p:nvSpPr>
        <p:spPr>
          <a:xfrm>
            <a:off x="419100" y="394269"/>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607" name="Google Shape;607;p5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08" name="Google Shape;608;p57"/>
          <p:cNvSpPr/>
          <p:nvPr/>
        </p:nvSpPr>
        <p:spPr>
          <a:xfrm>
            <a:off x="463871" y="999616"/>
            <a:ext cx="2319140" cy="6593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Payment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Selection</a:t>
            </a:r>
            <a:endParaRPr b="0" i="0" sz="1800" u="none" cap="none" strike="noStrike">
              <a:solidFill>
                <a:schemeClr val="dk1"/>
              </a:solidFill>
              <a:latin typeface="Century Gothic"/>
              <a:ea typeface="Century Gothic"/>
              <a:cs typeface="Century Gothic"/>
              <a:sym typeface="Century Gothic"/>
            </a:endParaRPr>
          </a:p>
        </p:txBody>
      </p:sp>
      <p:sp>
        <p:nvSpPr>
          <p:cNvPr id="609" name="Google Shape;609;p57"/>
          <p:cNvSpPr/>
          <p:nvPr/>
        </p:nvSpPr>
        <p:spPr>
          <a:xfrm>
            <a:off x="427939" y="1881136"/>
            <a:ext cx="2377530" cy="1119690"/>
          </a:xfrm>
          <a:prstGeom prst="flowChartDecision">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Need approval?</a:t>
            </a:r>
            <a:endParaRPr b="1" i="0" sz="1800" u="none" cap="none" strike="noStrike">
              <a:solidFill>
                <a:schemeClr val="dk1"/>
              </a:solidFill>
              <a:latin typeface="Century Gothic"/>
              <a:ea typeface="Century Gothic"/>
              <a:cs typeface="Century Gothic"/>
              <a:sym typeface="Century Gothic"/>
            </a:endParaRPr>
          </a:p>
        </p:txBody>
      </p:sp>
      <p:cxnSp>
        <p:nvCxnSpPr>
          <p:cNvPr id="610" name="Google Shape;610;p57"/>
          <p:cNvCxnSpPr>
            <a:stCxn id="608" idx="2"/>
            <a:endCxn id="609" idx="0"/>
          </p:cNvCxnSpPr>
          <p:nvPr/>
        </p:nvCxnSpPr>
        <p:spPr>
          <a:xfrm flipH="1">
            <a:off x="1616841" y="1658941"/>
            <a:ext cx="6600" cy="222300"/>
          </a:xfrm>
          <a:prstGeom prst="straightConnector1">
            <a:avLst/>
          </a:prstGeom>
          <a:noFill/>
          <a:ln cap="flat" cmpd="sng" w="28575">
            <a:solidFill>
              <a:srgbClr val="4F4F4F"/>
            </a:solidFill>
            <a:prstDash val="solid"/>
            <a:round/>
            <a:headEnd len="sm" w="sm" type="none"/>
            <a:tailEnd len="med" w="med" type="stealth"/>
          </a:ln>
        </p:spPr>
      </p:cxnSp>
      <p:sp>
        <p:nvSpPr>
          <p:cNvPr id="611" name="Google Shape;611;p57"/>
          <p:cNvSpPr txBox="1"/>
          <p:nvPr/>
        </p:nvSpPr>
        <p:spPr>
          <a:xfrm>
            <a:off x="2610835" y="2130925"/>
            <a:ext cx="67972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612" name="Google Shape;612;p57"/>
          <p:cNvSpPr/>
          <p:nvPr/>
        </p:nvSpPr>
        <p:spPr>
          <a:xfrm>
            <a:off x="2763548" y="3260780"/>
            <a:ext cx="2798240" cy="724676"/>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PIP account </a:t>
            </a:r>
            <a:endParaRPr b="1" i="0" sz="1200" u="none" cap="none" strike="noStrike">
              <a:solidFill>
                <a:srgbClr val="0033CC"/>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Sub-ledger and AP account</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Selection Record created </a:t>
            </a:r>
            <a:endParaRPr b="0" i="0" sz="1800" u="none" cap="none" strike="noStrike">
              <a:solidFill>
                <a:schemeClr val="dk1"/>
              </a:solidFill>
              <a:latin typeface="Century Gothic"/>
              <a:ea typeface="Century Gothic"/>
              <a:cs typeface="Century Gothic"/>
              <a:sym typeface="Century Gothic"/>
            </a:endParaRPr>
          </a:p>
        </p:txBody>
      </p:sp>
      <p:sp>
        <p:nvSpPr>
          <p:cNvPr id="613" name="Google Shape;613;p57"/>
          <p:cNvSpPr/>
          <p:nvPr/>
        </p:nvSpPr>
        <p:spPr>
          <a:xfrm>
            <a:off x="3244145" y="2107688"/>
            <a:ext cx="2241286" cy="6593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in workflow</a:t>
            </a:r>
            <a:endParaRPr b="1" i="0" sz="1400" u="none" cap="none" strike="noStrike">
              <a:solidFill>
                <a:schemeClr val="dk1"/>
              </a:solidFill>
              <a:latin typeface="Century Gothic"/>
              <a:ea typeface="Century Gothic"/>
              <a:cs typeface="Century Gothic"/>
              <a:sym typeface="Century Gothic"/>
            </a:endParaRPr>
          </a:p>
        </p:txBody>
      </p:sp>
      <p:sp>
        <p:nvSpPr>
          <p:cNvPr id="614" name="Google Shape;614;p57"/>
          <p:cNvSpPr/>
          <p:nvPr/>
        </p:nvSpPr>
        <p:spPr>
          <a:xfrm>
            <a:off x="5825292" y="2107688"/>
            <a:ext cx="2573990" cy="6593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Modify</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sp>
        <p:nvSpPr>
          <p:cNvPr id="615" name="Google Shape;615;p57"/>
          <p:cNvSpPr txBox="1"/>
          <p:nvPr/>
        </p:nvSpPr>
        <p:spPr>
          <a:xfrm>
            <a:off x="1050768" y="2958711"/>
            <a:ext cx="67972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cxnSp>
        <p:nvCxnSpPr>
          <p:cNvPr id="616" name="Google Shape;616;p57"/>
          <p:cNvCxnSpPr>
            <a:stCxn id="609" idx="2"/>
            <a:endCxn id="617" idx="0"/>
          </p:cNvCxnSpPr>
          <p:nvPr/>
        </p:nvCxnSpPr>
        <p:spPr>
          <a:xfrm>
            <a:off x="1616704" y="3000826"/>
            <a:ext cx="2100" cy="262800"/>
          </a:xfrm>
          <a:prstGeom prst="straightConnector1">
            <a:avLst/>
          </a:prstGeom>
          <a:noFill/>
          <a:ln cap="flat" cmpd="sng" w="28575">
            <a:solidFill>
              <a:srgbClr val="5A87C6"/>
            </a:solidFill>
            <a:prstDash val="solid"/>
            <a:round/>
            <a:headEnd len="sm" w="sm" type="none"/>
            <a:tailEnd len="med" w="med" type="triangle"/>
          </a:ln>
        </p:spPr>
      </p:cxnSp>
      <p:cxnSp>
        <p:nvCxnSpPr>
          <p:cNvPr id="618" name="Google Shape;618;p57"/>
          <p:cNvCxnSpPr>
            <a:stCxn id="609" idx="3"/>
            <a:endCxn id="613" idx="1"/>
          </p:cNvCxnSpPr>
          <p:nvPr/>
        </p:nvCxnSpPr>
        <p:spPr>
          <a:xfrm flipH="1" rot="10800000">
            <a:off x="2805469" y="2437381"/>
            <a:ext cx="438600" cy="3600"/>
          </a:xfrm>
          <a:prstGeom prst="straightConnector1">
            <a:avLst/>
          </a:prstGeom>
          <a:noFill/>
          <a:ln cap="flat" cmpd="sng" w="28575">
            <a:solidFill>
              <a:srgbClr val="4F4F4F"/>
            </a:solidFill>
            <a:prstDash val="solid"/>
            <a:round/>
            <a:headEnd len="sm" w="sm" type="none"/>
            <a:tailEnd len="med" w="med" type="stealth"/>
          </a:ln>
        </p:spPr>
      </p:cxnSp>
      <p:cxnSp>
        <p:nvCxnSpPr>
          <p:cNvPr id="619" name="Google Shape;619;p57"/>
          <p:cNvCxnSpPr>
            <a:stCxn id="613" idx="3"/>
            <a:endCxn id="614" idx="1"/>
          </p:cNvCxnSpPr>
          <p:nvPr/>
        </p:nvCxnSpPr>
        <p:spPr>
          <a:xfrm>
            <a:off x="5485431" y="2437351"/>
            <a:ext cx="339900" cy="0"/>
          </a:xfrm>
          <a:prstGeom prst="straightConnector1">
            <a:avLst/>
          </a:prstGeom>
          <a:noFill/>
          <a:ln cap="flat" cmpd="sng" w="28575">
            <a:solidFill>
              <a:srgbClr val="4F4F4F"/>
            </a:solidFill>
            <a:prstDash val="solid"/>
            <a:round/>
            <a:headEnd len="sm" w="sm" type="none"/>
            <a:tailEnd len="med" w="med" type="stealth"/>
          </a:ln>
        </p:spPr>
      </p:cxnSp>
      <p:sp>
        <p:nvSpPr>
          <p:cNvPr id="617" name="Google Shape;617;p57"/>
          <p:cNvSpPr/>
          <p:nvPr/>
        </p:nvSpPr>
        <p:spPr>
          <a:xfrm>
            <a:off x="459380" y="3263685"/>
            <a:ext cx="2319140" cy="6593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Confirm</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cxnSp>
        <p:nvCxnSpPr>
          <p:cNvPr id="620" name="Google Shape;620;p57"/>
          <p:cNvCxnSpPr>
            <a:stCxn id="614" idx="2"/>
            <a:endCxn id="617" idx="0"/>
          </p:cNvCxnSpPr>
          <p:nvPr/>
        </p:nvCxnSpPr>
        <p:spPr>
          <a:xfrm rot="5400000">
            <a:off x="4117237" y="268763"/>
            <a:ext cx="496800" cy="5493300"/>
          </a:xfrm>
          <a:prstGeom prst="bentConnector3">
            <a:avLst>
              <a:gd fmla="val 49987" name="adj1"/>
            </a:avLst>
          </a:prstGeom>
          <a:noFill/>
          <a:ln cap="flat" cmpd="sng" w="28575">
            <a:solidFill>
              <a:srgbClr val="4F4F4F"/>
            </a:solidFill>
            <a:prstDash val="solid"/>
            <a:miter lim="800000"/>
            <a:headEnd len="sm" w="sm" type="none"/>
            <a:tailEnd len="med" w="med" type="stealth"/>
          </a:ln>
        </p:spPr>
      </p:cxnSp>
      <p:sp>
        <p:nvSpPr>
          <p:cNvPr id="621" name="Google Shape;621;p57"/>
          <p:cNvSpPr/>
          <p:nvPr/>
        </p:nvSpPr>
        <p:spPr>
          <a:xfrm>
            <a:off x="459380" y="4042095"/>
            <a:ext cx="2319140" cy="659325"/>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Execute</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 selection</a:t>
            </a:r>
            <a:endParaRPr b="0" i="0" sz="1800" u="none" cap="none" strike="noStrike">
              <a:solidFill>
                <a:schemeClr val="dk1"/>
              </a:solidFill>
              <a:latin typeface="Century Gothic"/>
              <a:ea typeface="Century Gothic"/>
              <a:cs typeface="Century Gothic"/>
              <a:sym typeface="Century Gothic"/>
            </a:endParaRPr>
          </a:p>
        </p:txBody>
      </p:sp>
      <p:cxnSp>
        <p:nvCxnSpPr>
          <p:cNvPr id="622" name="Google Shape;622;p57"/>
          <p:cNvCxnSpPr>
            <a:stCxn id="617" idx="2"/>
            <a:endCxn id="621" idx="0"/>
          </p:cNvCxnSpPr>
          <p:nvPr/>
        </p:nvCxnSpPr>
        <p:spPr>
          <a:xfrm>
            <a:off x="1618950" y="3923010"/>
            <a:ext cx="0" cy="119100"/>
          </a:xfrm>
          <a:prstGeom prst="straightConnector1">
            <a:avLst/>
          </a:prstGeom>
          <a:noFill/>
          <a:ln cap="flat" cmpd="sng" w="28575">
            <a:solidFill>
              <a:srgbClr val="4F4F4F"/>
            </a:solidFill>
            <a:prstDash val="solid"/>
            <a:round/>
            <a:headEnd len="sm" w="sm" type="none"/>
            <a:tailEnd len="med" w="med" type="stealth"/>
          </a:ln>
        </p:spPr>
      </p:cxnSp>
      <p:sp>
        <p:nvSpPr>
          <p:cNvPr id="623" name="Google Shape;623;p57"/>
          <p:cNvSpPr/>
          <p:nvPr/>
        </p:nvSpPr>
        <p:spPr>
          <a:xfrm>
            <a:off x="459380" y="5731069"/>
            <a:ext cx="2319140" cy="577998"/>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file to bank</a:t>
            </a:r>
            <a:endParaRPr b="0" i="0" sz="1800" u="none" cap="none" strike="noStrike">
              <a:solidFill>
                <a:schemeClr val="dk1"/>
              </a:solidFill>
              <a:latin typeface="Century Gothic"/>
              <a:ea typeface="Century Gothic"/>
              <a:cs typeface="Century Gothic"/>
              <a:sym typeface="Century Gothic"/>
            </a:endParaRPr>
          </a:p>
        </p:txBody>
      </p:sp>
      <p:sp>
        <p:nvSpPr>
          <p:cNvPr id="624" name="Google Shape;624;p57"/>
          <p:cNvSpPr/>
          <p:nvPr/>
        </p:nvSpPr>
        <p:spPr>
          <a:xfrm>
            <a:off x="3176771" y="5611484"/>
            <a:ext cx="2319140" cy="809969"/>
          </a:xfrm>
          <a:prstGeom prst="flowChartProcess">
            <a:avLst/>
          </a:prstGeom>
          <a:solidFill>
            <a:srgbClr val="D8D8D8"/>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800"/>
              <a:buFont typeface="Century Gothic"/>
              <a:buNone/>
            </a:pPr>
            <a:r>
              <a:rPr b="1" i="0" lang="en-US" sz="1800" u="none" cap="none" strike="noStrike">
                <a:solidFill>
                  <a:srgbClr val="4E4E4E"/>
                </a:solidFill>
                <a:latin typeface="Century Gothic"/>
                <a:ea typeface="Century Gothic"/>
                <a:cs typeface="Century Gothic"/>
                <a:sym typeface="Century Gothic"/>
              </a:rPr>
              <a:t>Bank statement</a:t>
            </a:r>
            <a:br>
              <a:rPr b="1" i="0" lang="en-US" sz="1800" u="none" cap="none" strike="noStrike">
                <a:solidFill>
                  <a:srgbClr val="4E4E4E"/>
                </a:solidFill>
                <a:latin typeface="Century Gothic"/>
                <a:ea typeface="Century Gothic"/>
                <a:cs typeface="Century Gothic"/>
                <a:sym typeface="Century Gothic"/>
              </a:rPr>
            </a:br>
            <a:r>
              <a:rPr b="1" i="0" lang="en-US" sz="1800" u="none" cap="none" strike="noStrike">
                <a:solidFill>
                  <a:srgbClr val="4E4E4E"/>
                </a:solidFill>
                <a:latin typeface="Century Gothic"/>
                <a:ea typeface="Century Gothic"/>
                <a:cs typeface="Century Gothic"/>
                <a:sym typeface="Century Gothic"/>
              </a:rPr>
              <a:t>confirms payment</a:t>
            </a:r>
            <a:endParaRPr b="0" i="0" sz="1800" u="none" cap="none" strike="noStrike">
              <a:solidFill>
                <a:schemeClr val="dk1"/>
              </a:solidFill>
              <a:latin typeface="Century Gothic"/>
              <a:ea typeface="Century Gothic"/>
              <a:cs typeface="Century Gothic"/>
              <a:sym typeface="Century Gothic"/>
            </a:endParaRPr>
          </a:p>
        </p:txBody>
      </p:sp>
      <p:cxnSp>
        <p:nvCxnSpPr>
          <p:cNvPr id="625" name="Google Shape;625;p57"/>
          <p:cNvCxnSpPr>
            <a:stCxn id="621" idx="2"/>
            <a:endCxn id="626" idx="0"/>
          </p:cNvCxnSpPr>
          <p:nvPr/>
        </p:nvCxnSpPr>
        <p:spPr>
          <a:xfrm flipH="1">
            <a:off x="1613850" y="4701420"/>
            <a:ext cx="5100" cy="174300"/>
          </a:xfrm>
          <a:prstGeom prst="straightConnector1">
            <a:avLst/>
          </a:prstGeom>
          <a:noFill/>
          <a:ln cap="flat" cmpd="sng" w="28575">
            <a:solidFill>
              <a:srgbClr val="4F4F4F"/>
            </a:solidFill>
            <a:prstDash val="solid"/>
            <a:round/>
            <a:headEnd len="sm" w="sm" type="none"/>
            <a:tailEnd len="med" w="med" type="stealth"/>
          </a:ln>
        </p:spPr>
      </p:cxnSp>
      <p:sp>
        <p:nvSpPr>
          <p:cNvPr id="627" name="Google Shape;627;p57"/>
          <p:cNvSpPr/>
          <p:nvPr/>
        </p:nvSpPr>
        <p:spPr>
          <a:xfrm>
            <a:off x="5912129" y="4969500"/>
            <a:ext cx="2798239" cy="724676"/>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1" i="0" lang="en-US" sz="1200" u="none" cap="none" strike="noStrike">
                <a:solidFill>
                  <a:srgbClr val="0033CC"/>
                </a:solidFill>
                <a:latin typeface="Century Gothic"/>
                <a:ea typeface="Century Gothic"/>
                <a:cs typeface="Century Gothic"/>
                <a:sym typeface="Century Gothic"/>
              </a:rPr>
              <a:t>Bank account</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1" i="0" lang="en-US" sz="12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p:txBody>
      </p:sp>
      <p:sp>
        <p:nvSpPr>
          <p:cNvPr id="628" name="Google Shape;628;p57"/>
          <p:cNvSpPr/>
          <p:nvPr/>
        </p:nvSpPr>
        <p:spPr>
          <a:xfrm>
            <a:off x="2768040" y="3953506"/>
            <a:ext cx="2798239" cy="724677"/>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Bank file created </a:t>
            </a:r>
            <a:endParaRPr b="0" i="0" sz="1800" u="none" cap="none" strike="noStrike">
              <a:solidFill>
                <a:schemeClr val="dk1"/>
              </a:solidFill>
              <a:latin typeface="Century Gothic"/>
              <a:ea typeface="Century Gothic"/>
              <a:cs typeface="Century Gothic"/>
              <a:sym typeface="Century Gothic"/>
            </a:endParaRPr>
          </a:p>
        </p:txBody>
      </p:sp>
      <p:sp>
        <p:nvSpPr>
          <p:cNvPr id="629" name="Google Shape;629;p57"/>
          <p:cNvSpPr/>
          <p:nvPr/>
        </p:nvSpPr>
        <p:spPr>
          <a:xfrm>
            <a:off x="5825291" y="5627371"/>
            <a:ext cx="2743673" cy="775959"/>
          </a:xfrm>
          <a:prstGeom prst="flowChartProcess">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Banking Entry</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sets payments to </a:t>
            </a:r>
            <a:r>
              <a:rPr b="1" i="1" lang="en-US" sz="1800" u="sng"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p:txBody>
      </p:sp>
      <p:cxnSp>
        <p:nvCxnSpPr>
          <p:cNvPr id="630" name="Google Shape;630;p57"/>
          <p:cNvCxnSpPr>
            <a:stCxn id="624" idx="3"/>
            <a:endCxn id="629" idx="1"/>
          </p:cNvCxnSpPr>
          <p:nvPr/>
        </p:nvCxnSpPr>
        <p:spPr>
          <a:xfrm flipH="1" rot="10800000">
            <a:off x="5495911" y="6015268"/>
            <a:ext cx="329400" cy="1200"/>
          </a:xfrm>
          <a:prstGeom prst="straightConnector1">
            <a:avLst/>
          </a:prstGeom>
          <a:noFill/>
          <a:ln cap="flat" cmpd="sng" w="28575">
            <a:solidFill>
              <a:srgbClr val="4F4F4F"/>
            </a:solidFill>
            <a:prstDash val="solid"/>
            <a:round/>
            <a:headEnd len="sm" w="sm" type="none"/>
            <a:tailEnd len="med" w="med" type="stealth"/>
          </a:ln>
        </p:spPr>
      </p:cxnSp>
      <p:cxnSp>
        <p:nvCxnSpPr>
          <p:cNvPr id="631" name="Google Shape;631;p57"/>
          <p:cNvCxnSpPr>
            <a:stCxn id="623" idx="3"/>
            <a:endCxn id="624" idx="1"/>
          </p:cNvCxnSpPr>
          <p:nvPr/>
        </p:nvCxnSpPr>
        <p:spPr>
          <a:xfrm flipH="1" rot="10800000">
            <a:off x="2778520" y="6016468"/>
            <a:ext cx="398400" cy="3600"/>
          </a:xfrm>
          <a:prstGeom prst="straightConnector1">
            <a:avLst/>
          </a:prstGeom>
          <a:noFill/>
          <a:ln cap="flat" cmpd="sng" w="28575">
            <a:solidFill>
              <a:srgbClr val="4F4F4F"/>
            </a:solidFill>
            <a:prstDash val="solid"/>
            <a:round/>
            <a:headEnd len="sm" w="sm" type="none"/>
            <a:tailEnd len="med" w="med" type="stealth"/>
          </a:ln>
        </p:spPr>
      </p:cxnSp>
      <p:sp>
        <p:nvSpPr>
          <p:cNvPr id="626" name="Google Shape;626;p57"/>
          <p:cNvSpPr/>
          <p:nvPr/>
        </p:nvSpPr>
        <p:spPr>
          <a:xfrm>
            <a:off x="459380" y="4875690"/>
            <a:ext cx="2308660" cy="657872"/>
          </a:xfrm>
          <a:prstGeom prst="rect">
            <a:avLst/>
          </a:prstGeom>
          <a:solidFill>
            <a:srgbClr val="D5EA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EDI tool</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transformation</a:t>
            </a:r>
            <a:endParaRPr b="1" i="0" sz="1600" u="none" cap="none" strike="noStrike">
              <a:solidFill>
                <a:schemeClr val="dk1"/>
              </a:solidFill>
              <a:latin typeface="Century Gothic"/>
              <a:ea typeface="Century Gothic"/>
              <a:cs typeface="Century Gothic"/>
              <a:sym typeface="Century Gothic"/>
            </a:endParaRPr>
          </a:p>
        </p:txBody>
      </p:sp>
      <p:cxnSp>
        <p:nvCxnSpPr>
          <p:cNvPr id="632" name="Google Shape;632;p57"/>
          <p:cNvCxnSpPr>
            <a:stCxn id="626" idx="2"/>
            <a:endCxn id="623" idx="0"/>
          </p:cNvCxnSpPr>
          <p:nvPr/>
        </p:nvCxnSpPr>
        <p:spPr>
          <a:xfrm>
            <a:off x="1613710" y="5533562"/>
            <a:ext cx="5100" cy="197400"/>
          </a:xfrm>
          <a:prstGeom prst="straightConnector1">
            <a:avLst/>
          </a:prstGeom>
          <a:noFill/>
          <a:ln cap="flat" cmpd="sng" w="28575">
            <a:solidFill>
              <a:srgbClr val="4F4F4F"/>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5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39" name="Google Shape;639;p5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640" name="Google Shape;640;p5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641" name="Google Shape;641;p5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Payments</a:t>
            </a:r>
            <a:endParaRPr/>
          </a:p>
        </p:txBody>
      </p:sp>
      <p:pic>
        <p:nvPicPr>
          <p:cNvPr descr="C:\Users\xcm\AppData\Local\Temp\SNAGHTML56e850d9.PNG" id="642" name="Google Shape;642;p58"/>
          <p:cNvPicPr preferRelativeResize="0"/>
          <p:nvPr/>
        </p:nvPicPr>
        <p:blipFill rotWithShape="1">
          <a:blip r:embed="rId3">
            <a:alphaModFix/>
          </a:blip>
          <a:srcRect b="0" l="0" r="0" t="0"/>
          <a:stretch/>
        </p:blipFill>
        <p:spPr>
          <a:xfrm>
            <a:off x="0" y="1558925"/>
            <a:ext cx="12199866" cy="4933442"/>
          </a:xfrm>
          <a:prstGeom prst="rect">
            <a:avLst/>
          </a:prstGeom>
          <a:noFill/>
          <a:ln>
            <a:noFill/>
          </a:ln>
        </p:spPr>
      </p:pic>
      <p:sp>
        <p:nvSpPr>
          <p:cNvPr id="643" name="Google Shape;643;p58"/>
          <p:cNvSpPr txBox="1"/>
          <p:nvPr/>
        </p:nvSpPr>
        <p:spPr>
          <a:xfrm>
            <a:off x="240224" y="3081334"/>
            <a:ext cx="2045776" cy="1599154"/>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Specify the: </a:t>
            </a:r>
            <a:endParaRPr/>
          </a:p>
          <a:p>
            <a:pPr indent="-101600" lvl="0" marL="0" marR="0" rtl="0" algn="l">
              <a:spcBef>
                <a:spcPts val="0"/>
              </a:spcBef>
              <a:spcAft>
                <a:spcPts val="0"/>
              </a:spcAft>
              <a:buClr>
                <a:schemeClr val="dk1"/>
              </a:buClr>
              <a:buSzPts val="1600"/>
              <a:buFont typeface="Arial"/>
              <a:buChar char="•"/>
            </a:pPr>
            <a:r>
              <a:rPr b="0" i="0" lang="en-US" sz="1600" u="none" cap="none" strike="noStrike">
                <a:solidFill>
                  <a:schemeClr val="dk1"/>
                </a:solidFill>
                <a:latin typeface="Century Gothic"/>
                <a:ea typeface="Century Gothic"/>
                <a:cs typeface="Century Gothic"/>
                <a:sym typeface="Century Gothic"/>
              </a:rPr>
              <a:t> Supplier </a:t>
            </a:r>
            <a:endParaRPr/>
          </a:p>
          <a:p>
            <a:pPr indent="-101600" lvl="0" marL="0" marR="0" rtl="0" algn="l">
              <a:spcBef>
                <a:spcPts val="0"/>
              </a:spcBef>
              <a:spcAft>
                <a:spcPts val="0"/>
              </a:spcAft>
              <a:buClr>
                <a:schemeClr val="dk1"/>
              </a:buClr>
              <a:buSzPts val="1600"/>
              <a:buFont typeface="Arial"/>
              <a:buChar char="•"/>
            </a:pPr>
            <a:r>
              <a:rPr b="0" i="0" lang="en-US" sz="1600" u="none" cap="none" strike="noStrike">
                <a:solidFill>
                  <a:schemeClr val="dk1"/>
                </a:solidFill>
                <a:latin typeface="Century Gothic"/>
                <a:ea typeface="Century Gothic"/>
                <a:cs typeface="Century Gothic"/>
                <a:sym typeface="Century Gothic"/>
              </a:rPr>
              <a:t> Amount</a:t>
            </a:r>
            <a:endParaRPr/>
          </a:p>
          <a:p>
            <a:pPr indent="-101600" lvl="0" marL="0" marR="0" rtl="0" algn="l">
              <a:spcBef>
                <a:spcPts val="0"/>
              </a:spcBef>
              <a:spcAft>
                <a:spcPts val="0"/>
              </a:spcAft>
              <a:buClr>
                <a:schemeClr val="dk1"/>
              </a:buClr>
              <a:buSzPts val="1600"/>
              <a:buFont typeface="Arial"/>
              <a:buChar char="•"/>
            </a:pPr>
            <a:r>
              <a:rPr b="0" i="0" lang="en-US" sz="1600" u="none" cap="none" strike="noStrike">
                <a:solidFill>
                  <a:schemeClr val="dk1"/>
                </a:solidFill>
                <a:latin typeface="Century Gothic"/>
                <a:ea typeface="Century Gothic"/>
                <a:cs typeface="Century Gothic"/>
                <a:sym typeface="Century Gothic"/>
              </a:rPr>
              <a:t> Payment status</a:t>
            </a:r>
            <a:endParaRPr/>
          </a:p>
          <a:p>
            <a:pPr indent="-101600" lvl="0" marL="0" marR="0" rtl="0" algn="l">
              <a:spcBef>
                <a:spcPts val="0"/>
              </a:spcBef>
              <a:spcAft>
                <a:spcPts val="0"/>
              </a:spcAft>
              <a:buClr>
                <a:schemeClr val="dk1"/>
              </a:buClr>
              <a:buSzPts val="1600"/>
              <a:buFont typeface="Arial"/>
              <a:buChar char="•"/>
            </a:pPr>
            <a:r>
              <a:rPr b="0" i="0" lang="en-US" sz="1600" u="none" cap="none" strike="noStrike">
                <a:solidFill>
                  <a:schemeClr val="dk1"/>
                </a:solidFill>
                <a:latin typeface="Century Gothic"/>
                <a:ea typeface="Century Gothic"/>
                <a:cs typeface="Century Gothic"/>
                <a:sym typeface="Century Gothic"/>
              </a:rPr>
              <a:t> Reference details</a:t>
            </a:r>
            <a:endParaRPr b="1" i="0" sz="1600" u="none" cap="none" strike="noStrike">
              <a:solidFill>
                <a:srgbClr val="141414"/>
              </a:solidFill>
              <a:latin typeface="Century Gothic"/>
              <a:ea typeface="Century Gothic"/>
              <a:cs typeface="Century Gothic"/>
              <a:sym typeface="Century Gothic"/>
            </a:endParaRPr>
          </a:p>
        </p:txBody>
      </p:sp>
      <p:sp>
        <p:nvSpPr>
          <p:cNvPr id="644" name="Google Shape;644;p58"/>
          <p:cNvSpPr txBox="1"/>
          <p:nvPr/>
        </p:nvSpPr>
        <p:spPr>
          <a:xfrm>
            <a:off x="255722" y="5101280"/>
            <a:ext cx="2038027" cy="1206530"/>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The system loads the supplier’s default bank information</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5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51" name="Google Shape;651;p5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652" name="Google Shape;652;p5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653" name="Google Shape;653;p5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Payments</a:t>
            </a:r>
            <a:endParaRPr/>
          </a:p>
        </p:txBody>
      </p:sp>
      <p:pic>
        <p:nvPicPr>
          <p:cNvPr descr="C:\Users\xcm\AppData\Local\Temp\SNAGHTML57054bcb.PNG" id="654" name="Google Shape;654;p59"/>
          <p:cNvPicPr preferRelativeResize="0"/>
          <p:nvPr/>
        </p:nvPicPr>
        <p:blipFill rotWithShape="1">
          <a:blip r:embed="rId3">
            <a:alphaModFix/>
          </a:blip>
          <a:srcRect b="0" l="0" r="0" t="0"/>
          <a:stretch/>
        </p:blipFill>
        <p:spPr>
          <a:xfrm>
            <a:off x="11184" y="1562100"/>
            <a:ext cx="12199866" cy="4933442"/>
          </a:xfrm>
          <a:prstGeom prst="rect">
            <a:avLst/>
          </a:prstGeom>
          <a:noFill/>
          <a:ln>
            <a:noFill/>
          </a:ln>
        </p:spPr>
      </p:pic>
      <p:sp>
        <p:nvSpPr>
          <p:cNvPr id="655" name="Google Shape;655;p59"/>
          <p:cNvSpPr txBox="1"/>
          <p:nvPr/>
        </p:nvSpPr>
        <p:spPr>
          <a:xfrm>
            <a:off x="185980" y="3280228"/>
            <a:ext cx="2038027" cy="1431258"/>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Search for supplier invoices so that you can allocate a supplier payment </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62" name="Google Shape;662;p6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663" name="Google Shape;663;p6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664" name="Google Shape;664;p6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 Selections</a:t>
            </a:r>
            <a:endParaRPr/>
          </a:p>
        </p:txBody>
      </p:sp>
      <p:pic>
        <p:nvPicPr>
          <p:cNvPr descr="C:\Users\xcm\AppData\Local\Temp\SNAGHTML571fd8ba.PNG" id="665" name="Google Shape;665;p60"/>
          <p:cNvPicPr preferRelativeResize="0"/>
          <p:nvPr/>
        </p:nvPicPr>
        <p:blipFill rotWithShape="1">
          <a:blip r:embed="rId3">
            <a:alphaModFix/>
          </a:blip>
          <a:srcRect b="0" l="0" r="0" t="0"/>
          <a:stretch/>
        </p:blipFill>
        <p:spPr>
          <a:xfrm>
            <a:off x="0" y="1558925"/>
            <a:ext cx="12199866" cy="4933442"/>
          </a:xfrm>
          <a:prstGeom prst="rect">
            <a:avLst/>
          </a:prstGeom>
          <a:noFill/>
          <a:ln>
            <a:noFill/>
          </a:ln>
        </p:spPr>
      </p:pic>
      <p:sp>
        <p:nvSpPr>
          <p:cNvPr id="666" name="Google Shape;666;p60"/>
          <p:cNvSpPr txBox="1"/>
          <p:nvPr/>
        </p:nvSpPr>
        <p:spPr>
          <a:xfrm>
            <a:off x="185980" y="3280228"/>
            <a:ext cx="2038027" cy="1392512"/>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Select multiple invoices and create payments for groups of invoices</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6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73" name="Google Shape;673;p6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674" name="Google Shape;674;p6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675" name="Google Shape;675;p6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 Selections</a:t>
            </a:r>
            <a:endParaRPr/>
          </a:p>
        </p:txBody>
      </p:sp>
      <p:pic>
        <p:nvPicPr>
          <p:cNvPr descr="C:\Users\xcm\AppData\Local\Temp\SNAGHTML571133c4.PNG" id="676" name="Google Shape;676;p61"/>
          <p:cNvPicPr preferRelativeResize="0"/>
          <p:nvPr/>
        </p:nvPicPr>
        <p:blipFill rotWithShape="1">
          <a:blip r:embed="rId3">
            <a:alphaModFix/>
          </a:blip>
          <a:srcRect b="0" l="0" r="0" t="0"/>
          <a:stretch/>
        </p:blipFill>
        <p:spPr>
          <a:xfrm>
            <a:off x="0" y="1562100"/>
            <a:ext cx="12199866" cy="4933442"/>
          </a:xfrm>
          <a:prstGeom prst="rect">
            <a:avLst/>
          </a:prstGeom>
          <a:noFill/>
          <a:ln>
            <a:noFill/>
          </a:ln>
        </p:spPr>
      </p:pic>
      <p:sp>
        <p:nvSpPr>
          <p:cNvPr id="677" name="Google Shape;677;p61"/>
          <p:cNvSpPr txBox="1"/>
          <p:nvPr/>
        </p:nvSpPr>
        <p:spPr>
          <a:xfrm>
            <a:off x="185980" y="3280228"/>
            <a:ext cx="2038027" cy="919813"/>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Search for invoices to include in the payment selection</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Supplier Invoice Processing Flow</a:t>
            </a:r>
            <a:endParaRPr/>
          </a:p>
        </p:txBody>
      </p:sp>
      <p:sp>
        <p:nvSpPr>
          <p:cNvPr id="172" name="Google Shape;172;p2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173" name="Google Shape;173;p2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74" name="Google Shape;174;p26"/>
          <p:cNvPicPr preferRelativeResize="0"/>
          <p:nvPr/>
        </p:nvPicPr>
        <p:blipFill>
          <a:blip r:embed="rId3">
            <a:alphaModFix/>
          </a:blip>
          <a:stretch>
            <a:fillRect/>
          </a:stretch>
        </p:blipFill>
        <p:spPr>
          <a:xfrm>
            <a:off x="302725" y="1250150"/>
            <a:ext cx="7679999" cy="51780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6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83" name="Google Shape;683;p6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684" name="Google Shape;684;p6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685" name="Google Shape;685;p6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 Selections</a:t>
            </a:r>
            <a:endParaRPr/>
          </a:p>
        </p:txBody>
      </p:sp>
      <p:pic>
        <p:nvPicPr>
          <p:cNvPr descr="C:\Users\xcm\AppData\Local\Temp\SNAGHTML5721eab2.PNG" id="686" name="Google Shape;686;p62"/>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6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93" name="Google Shape;693;p6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694" name="Google Shape;694;p6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695" name="Google Shape;695;p6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 Selections, Confirm Action</a:t>
            </a:r>
            <a:endParaRPr/>
          </a:p>
        </p:txBody>
      </p:sp>
      <p:pic>
        <p:nvPicPr>
          <p:cNvPr descr="C:\Users\xcm\AppData\Local\Temp\SNAGHTML5757dbf6.PNG" id="696" name="Google Shape;696;p63"/>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
        <p:nvSpPr>
          <p:cNvPr id="697" name="Google Shape;697;p63"/>
          <p:cNvSpPr txBox="1"/>
          <p:nvPr/>
        </p:nvSpPr>
        <p:spPr>
          <a:xfrm>
            <a:off x="5835112" y="1404933"/>
            <a:ext cx="2479729" cy="919813"/>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Use the </a:t>
            </a:r>
            <a:r>
              <a:rPr b="1" i="0" lang="en-US" sz="1600" u="none" cap="none" strike="noStrike">
                <a:solidFill>
                  <a:schemeClr val="dk1"/>
                </a:solidFill>
                <a:latin typeface="Century Gothic"/>
                <a:ea typeface="Century Gothic"/>
                <a:cs typeface="Century Gothic"/>
                <a:sym typeface="Century Gothic"/>
              </a:rPr>
              <a:t>Confirm</a:t>
            </a:r>
            <a:r>
              <a:rPr b="0" i="0" lang="en-US" sz="1600" u="none" cap="none" strike="noStrike">
                <a:solidFill>
                  <a:schemeClr val="dk1"/>
                </a:solidFill>
                <a:latin typeface="Century Gothic"/>
                <a:ea typeface="Century Gothic"/>
                <a:cs typeface="Century Gothic"/>
                <a:sym typeface="Century Gothic"/>
              </a:rPr>
              <a:t> action to confirm a supplier payment selection</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6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04" name="Google Shape;704;p6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705" name="Google Shape;705;p6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706" name="Google Shape;706;p6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Payment Selections, Confirm Screen</a:t>
            </a:r>
            <a:endParaRPr/>
          </a:p>
        </p:txBody>
      </p:sp>
      <p:pic>
        <p:nvPicPr>
          <p:cNvPr descr="C:\Users\xcm\AppData\Local\Temp\SNAGHTML575b3293.PNG" id="707" name="Google Shape;707;p64"/>
          <p:cNvPicPr preferRelativeResize="0"/>
          <p:nvPr/>
        </p:nvPicPr>
        <p:blipFill rotWithShape="1">
          <a:blip r:embed="rId3">
            <a:alphaModFix/>
          </a:blip>
          <a:srcRect b="0" l="0" r="0" t="0"/>
          <a:stretch/>
        </p:blipFill>
        <p:spPr>
          <a:xfrm>
            <a:off x="0" y="1571625"/>
            <a:ext cx="12199866" cy="4933442"/>
          </a:xfrm>
          <a:prstGeom prst="rect">
            <a:avLst/>
          </a:prstGeom>
          <a:solidFill>
            <a:srgbClr val="FFFFE5"/>
          </a:solidFill>
          <a:ln>
            <a:noFill/>
          </a:ln>
        </p:spPr>
      </p:pic>
      <p:sp>
        <p:nvSpPr>
          <p:cNvPr id="708" name="Google Shape;708;p64"/>
          <p:cNvSpPr txBox="1"/>
          <p:nvPr/>
        </p:nvSpPr>
        <p:spPr>
          <a:xfrm>
            <a:off x="9198244" y="4419354"/>
            <a:ext cx="2619213" cy="1129040"/>
          </a:xfrm>
          <a:prstGeom prst="rect">
            <a:avLst/>
          </a:prstGeom>
          <a:solidFill>
            <a:srgbClr val="F3F9FF"/>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You can generate multiple postings for several suppliers in the same payment selection</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6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15" name="Google Shape;715;p6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Create a prepayment open item </a:t>
            </a:r>
            <a:r>
              <a:rPr lang="en-US"/>
              <a:t>using Banking Entries</a:t>
            </a:r>
            <a:endParaRPr/>
          </a:p>
          <a:p>
            <a:pPr indent="-285750" lvl="1" marL="742950" rtl="0" algn="l">
              <a:lnSpc>
                <a:spcPct val="95000"/>
              </a:lnSpc>
              <a:spcBef>
                <a:spcPts val="1200"/>
              </a:spcBef>
              <a:spcAft>
                <a:spcPts val="0"/>
              </a:spcAft>
              <a:buSzPts val="2400"/>
              <a:buChar char="-"/>
            </a:pPr>
            <a:r>
              <a:rPr lang="en-US"/>
              <a:t>Debits sub-ledger balance</a:t>
            </a:r>
            <a:endParaRPr/>
          </a:p>
          <a:p>
            <a:pPr indent="-285750" lvl="1" marL="742950" rtl="0" algn="l">
              <a:lnSpc>
                <a:spcPct val="95000"/>
              </a:lnSpc>
              <a:spcBef>
                <a:spcPts val="1200"/>
              </a:spcBef>
              <a:spcAft>
                <a:spcPts val="0"/>
              </a:spcAft>
              <a:buSzPts val="2400"/>
              <a:buChar char="-"/>
            </a:pPr>
            <a:r>
              <a:rPr lang="en-US"/>
              <a:t>No payment record created</a:t>
            </a:r>
            <a:endParaRPr/>
          </a:p>
          <a:p>
            <a:pPr indent="-342900" lvl="0" marL="342900" rtl="0" algn="l">
              <a:lnSpc>
                <a:spcPct val="95000"/>
              </a:lnSpc>
              <a:spcBef>
                <a:spcPts val="2400"/>
              </a:spcBef>
              <a:spcAft>
                <a:spcPts val="0"/>
              </a:spcAft>
              <a:buSzPts val="2800"/>
              <a:buChar char="•"/>
            </a:pPr>
            <a:r>
              <a:rPr lang="en-US"/>
              <a:t>Posting</a:t>
            </a:r>
            <a:endParaRPr/>
          </a:p>
          <a:p>
            <a:pPr indent="-285750" lvl="1" marL="742950" rtl="0" algn="l">
              <a:lnSpc>
                <a:spcPct val="95000"/>
              </a:lnSpc>
              <a:spcBef>
                <a:spcPts val="1200"/>
              </a:spcBef>
              <a:spcAft>
                <a:spcPts val="0"/>
              </a:spcAft>
              <a:buSzPts val="2400"/>
              <a:buChar char="-"/>
            </a:pPr>
            <a:r>
              <a:rPr lang="en-US"/>
              <a:t>DR AP account</a:t>
            </a:r>
            <a:endParaRPr/>
          </a:p>
          <a:p>
            <a:pPr indent="-285750" lvl="1" marL="742950" rtl="0" algn="l">
              <a:lnSpc>
                <a:spcPct val="95000"/>
              </a:lnSpc>
              <a:spcBef>
                <a:spcPts val="1200"/>
              </a:spcBef>
              <a:spcAft>
                <a:spcPts val="0"/>
              </a:spcAft>
              <a:buSzPts val="2400"/>
              <a:buChar char="-"/>
            </a:pPr>
            <a:r>
              <a:rPr lang="en-US"/>
              <a:t>CR Bank account</a:t>
            </a:r>
            <a:endParaRPr/>
          </a:p>
          <a:p>
            <a:pPr indent="-109538" lvl="0" marL="287338" rtl="0" algn="l">
              <a:lnSpc>
                <a:spcPct val="95000"/>
              </a:lnSpc>
              <a:spcBef>
                <a:spcPts val="0"/>
              </a:spcBef>
              <a:spcAft>
                <a:spcPts val="0"/>
              </a:spcAft>
              <a:buSzPts val="2800"/>
              <a:buNone/>
            </a:pPr>
            <a:r>
              <a:t/>
            </a:r>
            <a:endParaRPr/>
          </a:p>
        </p:txBody>
      </p:sp>
      <p:sp>
        <p:nvSpPr>
          <p:cNvPr id="716" name="Google Shape;716;p6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717" name="Google Shape;717;p6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Prepayment using Banking Entries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sp>
        <p:nvSpPr>
          <p:cNvPr id="722" name="Google Shape;722;p6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23" name="Google Shape;723;p6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33400" lvl="0" marL="533400" rtl="0" algn="l">
              <a:lnSpc>
                <a:spcPct val="95000"/>
              </a:lnSpc>
              <a:spcBef>
                <a:spcPts val="0"/>
              </a:spcBef>
              <a:spcAft>
                <a:spcPts val="0"/>
              </a:spcAft>
              <a:buSzPts val="2800"/>
              <a:buChar char="•"/>
            </a:pPr>
            <a:r>
              <a:rPr lang="en-US"/>
              <a:t>Reconcile in Open Item Adjustments</a:t>
            </a:r>
            <a:endParaRPr/>
          </a:p>
          <a:p>
            <a:pPr indent="-457200" lvl="1" marL="914400" rtl="0" algn="l">
              <a:lnSpc>
                <a:spcPct val="95000"/>
              </a:lnSpc>
              <a:spcBef>
                <a:spcPts val="480"/>
              </a:spcBef>
              <a:spcAft>
                <a:spcPts val="0"/>
              </a:spcAft>
              <a:buSzPts val="2400"/>
              <a:buChar char="-"/>
            </a:pPr>
            <a:r>
              <a:rPr lang="en-US"/>
              <a:t>If the prepayment is for specific invoices </a:t>
            </a:r>
            <a:endParaRPr/>
          </a:p>
          <a:p>
            <a:pPr indent="-533400" lvl="0" marL="533400" rtl="0" algn="l">
              <a:lnSpc>
                <a:spcPct val="95000"/>
              </a:lnSpc>
              <a:spcBef>
                <a:spcPts val="2400"/>
              </a:spcBef>
              <a:spcAft>
                <a:spcPts val="0"/>
              </a:spcAft>
              <a:buSzPts val="2800"/>
              <a:buChar char="•"/>
            </a:pPr>
            <a:r>
              <a:rPr lang="en-US"/>
              <a:t>Use with a subsequent payment</a:t>
            </a:r>
            <a:endParaRPr/>
          </a:p>
          <a:p>
            <a:pPr indent="-457200" lvl="1" marL="914400" rtl="0" algn="l">
              <a:lnSpc>
                <a:spcPct val="95000"/>
              </a:lnSpc>
              <a:spcBef>
                <a:spcPts val="480"/>
              </a:spcBef>
              <a:spcAft>
                <a:spcPts val="0"/>
              </a:spcAft>
              <a:buSzPts val="2400"/>
              <a:buChar char="-"/>
            </a:pPr>
            <a:r>
              <a:rPr lang="en-US"/>
              <a:t>Deduct the prepayment open item from invoices during a subsequent payment run</a:t>
            </a:r>
            <a:endParaRPr/>
          </a:p>
          <a:p>
            <a:pPr indent="-109538" lvl="0" marL="287338" rtl="0" algn="l">
              <a:lnSpc>
                <a:spcPct val="95000"/>
              </a:lnSpc>
              <a:spcBef>
                <a:spcPts val="0"/>
              </a:spcBef>
              <a:spcAft>
                <a:spcPts val="0"/>
              </a:spcAft>
              <a:buSzPts val="2800"/>
              <a:buNone/>
            </a:pPr>
            <a:r>
              <a:t/>
            </a:r>
            <a:endParaRPr/>
          </a:p>
        </p:txBody>
      </p:sp>
      <p:sp>
        <p:nvSpPr>
          <p:cNvPr id="724" name="Google Shape;724;p6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725" name="Google Shape;725;p6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Prepayment Reconciliation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6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32" name="Google Shape;732;p6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Drafts</a:t>
            </a:r>
            <a:endParaRPr/>
          </a:p>
          <a:p>
            <a:pPr indent="-285750" lvl="1" marL="742950" rtl="0" algn="l">
              <a:lnSpc>
                <a:spcPct val="95000"/>
              </a:lnSpc>
              <a:spcBef>
                <a:spcPts val="480"/>
              </a:spcBef>
              <a:spcAft>
                <a:spcPts val="0"/>
              </a:spcAft>
              <a:buSzPts val="2400"/>
              <a:buChar char="-"/>
            </a:pPr>
            <a:r>
              <a:rPr lang="en-US"/>
              <a:t>Similar to checks</a:t>
            </a:r>
            <a:endParaRPr/>
          </a:p>
          <a:p>
            <a:pPr indent="-342900" lvl="0" marL="342900" rtl="0" algn="l">
              <a:lnSpc>
                <a:spcPct val="95000"/>
              </a:lnSpc>
              <a:spcBef>
                <a:spcPts val="1800"/>
              </a:spcBef>
              <a:spcAft>
                <a:spcPts val="0"/>
              </a:spcAft>
              <a:buSzPts val="2800"/>
              <a:buChar char="•"/>
            </a:pPr>
            <a:r>
              <a:rPr lang="en-US"/>
              <a:t>Paper transfers</a:t>
            </a:r>
            <a:endParaRPr/>
          </a:p>
          <a:p>
            <a:pPr indent="-285750" lvl="1" marL="742950" rtl="0" algn="l">
              <a:lnSpc>
                <a:spcPct val="95000"/>
              </a:lnSpc>
              <a:spcBef>
                <a:spcPts val="480"/>
              </a:spcBef>
              <a:spcAft>
                <a:spcPts val="0"/>
              </a:spcAft>
              <a:buSzPts val="2400"/>
              <a:buChar char="-"/>
            </a:pPr>
            <a:r>
              <a:rPr lang="en-US"/>
              <a:t>Similar to electronic transfers</a:t>
            </a:r>
            <a:endParaRPr/>
          </a:p>
          <a:p>
            <a:pPr indent="-342900" lvl="0" marL="342900" rtl="0" algn="l">
              <a:lnSpc>
                <a:spcPct val="95000"/>
              </a:lnSpc>
              <a:spcBef>
                <a:spcPts val="1800"/>
              </a:spcBef>
              <a:spcAft>
                <a:spcPts val="0"/>
              </a:spcAft>
              <a:buSzPts val="2800"/>
              <a:buChar char="•"/>
            </a:pPr>
            <a:r>
              <a:rPr lang="en-US"/>
              <a:t>Promissory notes and Summary statements</a:t>
            </a:r>
            <a:endParaRPr/>
          </a:p>
          <a:p>
            <a:pPr indent="-285750" lvl="1" marL="742950" rtl="0" algn="l">
              <a:lnSpc>
                <a:spcPct val="95000"/>
              </a:lnSpc>
              <a:spcBef>
                <a:spcPts val="480"/>
              </a:spcBef>
              <a:spcAft>
                <a:spcPts val="0"/>
              </a:spcAft>
              <a:buSzPts val="2400"/>
              <a:buChar char="-"/>
            </a:pPr>
            <a:r>
              <a:rPr lang="en-US"/>
              <a:t>Similar to checks and drafts</a:t>
            </a:r>
            <a:endParaRPr/>
          </a:p>
          <a:p>
            <a:pPr indent="-342900" lvl="0" marL="342900" rtl="0" algn="l">
              <a:lnSpc>
                <a:spcPct val="95000"/>
              </a:lnSpc>
              <a:spcBef>
                <a:spcPts val="1800"/>
              </a:spcBef>
              <a:spcAft>
                <a:spcPts val="0"/>
              </a:spcAft>
              <a:buSzPts val="2800"/>
              <a:buChar char="•"/>
            </a:pPr>
            <a:r>
              <a:rPr lang="en-US"/>
              <a:t>Cash</a:t>
            </a:r>
            <a:endParaRPr/>
          </a:p>
          <a:p>
            <a:pPr indent="-285750" lvl="1" marL="742950" rtl="0" algn="l">
              <a:lnSpc>
                <a:spcPct val="95000"/>
              </a:lnSpc>
              <a:spcBef>
                <a:spcPts val="480"/>
              </a:spcBef>
              <a:spcAft>
                <a:spcPts val="0"/>
              </a:spcAft>
              <a:buSzPts val="2400"/>
              <a:buChar char="-"/>
            </a:pPr>
            <a:r>
              <a:rPr lang="en-US"/>
              <a:t>Processed directly in Banking Entries and Petty Cash</a:t>
            </a:r>
            <a:endParaRPr/>
          </a:p>
          <a:p>
            <a:pPr indent="-109538" lvl="0" marL="287338" rtl="0" algn="l">
              <a:lnSpc>
                <a:spcPct val="95000"/>
              </a:lnSpc>
              <a:spcBef>
                <a:spcPts val="0"/>
              </a:spcBef>
              <a:spcAft>
                <a:spcPts val="0"/>
              </a:spcAft>
              <a:buSzPts val="2800"/>
              <a:buNone/>
            </a:pPr>
            <a:r>
              <a:t/>
            </a:r>
            <a:endParaRPr/>
          </a:p>
        </p:txBody>
      </p:sp>
      <p:sp>
        <p:nvSpPr>
          <p:cNvPr id="733" name="Google Shape;733;p6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734" name="Google Shape;734;p6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Other Payment Instruments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6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40" name="Google Shape;740;p68"/>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AP Reporting</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6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47" name="Google Shape;747;p6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Supplier Activity Dashboard</a:t>
            </a:r>
            <a:endParaRPr/>
          </a:p>
          <a:p>
            <a:pPr indent="-342900" lvl="0" marL="342900" rtl="0" algn="l">
              <a:lnSpc>
                <a:spcPct val="95000"/>
              </a:lnSpc>
              <a:spcBef>
                <a:spcPts val="1800"/>
              </a:spcBef>
              <a:spcAft>
                <a:spcPts val="0"/>
              </a:spcAft>
              <a:buSzPts val="2800"/>
              <a:buChar char="•"/>
            </a:pPr>
            <a:r>
              <a:rPr lang="en-US"/>
              <a:t>Supplier Open Item Extended Report</a:t>
            </a:r>
            <a:endParaRPr/>
          </a:p>
          <a:p>
            <a:pPr indent="-342900" lvl="0" marL="342900" rtl="0" algn="l">
              <a:lnSpc>
                <a:spcPct val="95000"/>
              </a:lnSpc>
              <a:spcBef>
                <a:spcPts val="1800"/>
              </a:spcBef>
              <a:spcAft>
                <a:spcPts val="0"/>
              </a:spcAft>
              <a:buSzPts val="2800"/>
              <a:buChar char="•"/>
            </a:pPr>
            <a:r>
              <a:rPr lang="en-US"/>
              <a:t>Supplier Aging Analysis Current</a:t>
            </a:r>
            <a:endParaRPr/>
          </a:p>
          <a:p>
            <a:pPr indent="-342900" lvl="0" marL="342900" rtl="0" algn="l">
              <a:lnSpc>
                <a:spcPct val="95000"/>
              </a:lnSpc>
              <a:spcBef>
                <a:spcPts val="1800"/>
              </a:spcBef>
              <a:spcAft>
                <a:spcPts val="0"/>
              </a:spcAft>
              <a:buSzPts val="2800"/>
              <a:buChar char="•"/>
            </a:pPr>
            <a:r>
              <a:rPr lang="en-US"/>
              <a:t>Other reports</a:t>
            </a:r>
            <a:endParaRPr/>
          </a:p>
          <a:p>
            <a:pPr indent="-109538" lvl="0" marL="287338" rtl="0" algn="l">
              <a:lnSpc>
                <a:spcPct val="95000"/>
              </a:lnSpc>
              <a:spcBef>
                <a:spcPts val="0"/>
              </a:spcBef>
              <a:spcAft>
                <a:spcPts val="0"/>
              </a:spcAft>
              <a:buSzPts val="2800"/>
              <a:buNone/>
            </a:pPr>
            <a:r>
              <a:t/>
            </a:r>
            <a:endParaRPr/>
          </a:p>
        </p:txBody>
      </p:sp>
      <p:sp>
        <p:nvSpPr>
          <p:cNvPr id="748" name="Google Shape;748;p6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749" name="Google Shape;749;p6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AP Reporting</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7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Supplier Activity Dashboards</a:t>
            </a:r>
            <a:endParaRPr/>
          </a:p>
        </p:txBody>
      </p:sp>
      <p:sp>
        <p:nvSpPr>
          <p:cNvPr id="756" name="Google Shape;756;p7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757" name="Google Shape;757;p7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SupplierACtivityDashboards.jpg" id="758" name="Google Shape;758;p70"/>
          <p:cNvPicPr preferRelativeResize="0"/>
          <p:nvPr/>
        </p:nvPicPr>
        <p:blipFill rotWithShape="1">
          <a:blip r:embed="rId3">
            <a:alphaModFix/>
          </a:blip>
          <a:srcRect b="0" l="0" r="0" t="0"/>
          <a:stretch/>
        </p:blipFill>
        <p:spPr>
          <a:xfrm>
            <a:off x="395785" y="1312308"/>
            <a:ext cx="10406417" cy="5104036"/>
          </a:xfrm>
          <a:prstGeom prst="rect">
            <a:avLst/>
          </a:prstGeom>
          <a:noFill/>
          <a:ln>
            <a:noFill/>
          </a:ln>
        </p:spPr>
      </p:pic>
      <p:sp>
        <p:nvSpPr>
          <p:cNvPr id="759" name="Google Shape;759;p70"/>
          <p:cNvSpPr txBox="1"/>
          <p:nvPr/>
        </p:nvSpPr>
        <p:spPr>
          <a:xfrm>
            <a:off x="9241200" y="4664301"/>
            <a:ext cx="2531700" cy="1572300"/>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177800" lvl="1" marL="266700" marR="0" rtl="0" algn="l">
              <a:spcBef>
                <a:spcPts val="480"/>
              </a:spcBef>
              <a:spcAft>
                <a:spcPts val="0"/>
              </a:spcAft>
              <a:buClr>
                <a:schemeClr val="dk1"/>
              </a:buClr>
              <a:buSzPts val="2400"/>
              <a:buFont typeface="Century Gothic"/>
              <a:buChar char="-"/>
            </a:pPr>
            <a:r>
              <a:rPr b="1" i="0" lang="en-US" sz="1400" u="none" cap="none" strike="noStrike">
                <a:solidFill>
                  <a:schemeClr val="dk1"/>
                </a:solidFill>
                <a:latin typeface="Century Gothic"/>
                <a:ea typeface="Century Gothic"/>
                <a:cs typeface="Century Gothic"/>
                <a:sym typeface="Century Gothic"/>
              </a:rPr>
              <a:t>Activity</a:t>
            </a:r>
            <a:r>
              <a:rPr b="0" i="0" lang="en-US" sz="1400" u="none" cap="none" strike="noStrike">
                <a:solidFill>
                  <a:schemeClr val="dk1"/>
                </a:solidFill>
                <a:latin typeface="Century Gothic"/>
                <a:ea typeface="Century Gothic"/>
                <a:cs typeface="Century Gothic"/>
                <a:sym typeface="Century Gothic"/>
              </a:rPr>
              <a:t>: Invoices and movements </a:t>
            </a:r>
            <a:endParaRPr/>
          </a:p>
          <a:p>
            <a:pPr indent="-177800" lvl="1" marL="266700" marR="0" rtl="0" algn="l">
              <a:spcBef>
                <a:spcPts val="480"/>
              </a:spcBef>
              <a:spcAft>
                <a:spcPts val="0"/>
              </a:spcAft>
              <a:buClr>
                <a:schemeClr val="dk1"/>
              </a:buClr>
              <a:buSzPts val="2400"/>
              <a:buFont typeface="Century Gothic"/>
              <a:buChar char="-"/>
            </a:pPr>
            <a:r>
              <a:rPr b="1" i="0" lang="en-US" sz="1400" u="none" cap="none" strike="noStrike">
                <a:solidFill>
                  <a:schemeClr val="dk1"/>
                </a:solidFill>
                <a:latin typeface="Century Gothic"/>
                <a:ea typeface="Century Gothic"/>
                <a:cs typeface="Century Gothic"/>
                <a:sym typeface="Century Gothic"/>
              </a:rPr>
              <a:t>Invoices</a:t>
            </a:r>
            <a:endParaRPr/>
          </a:p>
          <a:p>
            <a:pPr indent="-177800" lvl="1" marL="266700" marR="0" rtl="0" algn="l">
              <a:spcBef>
                <a:spcPts val="480"/>
              </a:spcBef>
              <a:spcAft>
                <a:spcPts val="0"/>
              </a:spcAft>
              <a:buClr>
                <a:schemeClr val="dk1"/>
              </a:buClr>
              <a:buSzPts val="2400"/>
              <a:buFont typeface="Century Gothic"/>
              <a:buChar char="-"/>
            </a:pPr>
            <a:r>
              <a:rPr b="1" i="0" lang="en-US" sz="1400" u="none" cap="none" strike="noStrike">
                <a:solidFill>
                  <a:schemeClr val="dk1"/>
                </a:solidFill>
                <a:latin typeface="Century Gothic"/>
                <a:ea typeface="Century Gothic"/>
                <a:cs typeface="Century Gothic"/>
                <a:sym typeface="Century Gothic"/>
              </a:rPr>
              <a:t>Payments</a:t>
            </a:r>
            <a:endParaRPr b="1" i="0" sz="1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7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66" name="Google Shape;766;p7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767" name="Google Shape;767;p7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768" name="Google Shape;768;p7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 Activity</a:t>
            </a:r>
            <a:endParaRPr/>
          </a:p>
        </p:txBody>
      </p:sp>
      <p:pic>
        <p:nvPicPr>
          <p:cNvPr descr="C:\Users\xcm\AppData\Local\Temp\SNAGHTML576406b5.PNG" id="769" name="Google Shape;769;p71"/>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
        <p:nvSpPr>
          <p:cNvPr id="770" name="Google Shape;770;p71"/>
          <p:cNvSpPr txBox="1"/>
          <p:nvPr/>
        </p:nvSpPr>
        <p:spPr>
          <a:xfrm>
            <a:off x="3277891" y="4698322"/>
            <a:ext cx="2549472" cy="919813"/>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600" u="none" cap="none" strike="noStrike">
                <a:solidFill>
                  <a:schemeClr val="dk1"/>
                </a:solidFill>
                <a:latin typeface="Century Gothic"/>
                <a:ea typeface="Century Gothic"/>
                <a:cs typeface="Century Gothic"/>
                <a:sym typeface="Century Gothic"/>
              </a:rPr>
              <a:t>Supplier Invoice Activity </a:t>
            </a:r>
            <a:r>
              <a:rPr b="0" i="0" lang="en-US" sz="1600" u="none" cap="none" strike="noStrike">
                <a:solidFill>
                  <a:schemeClr val="dk1"/>
                </a:solidFill>
                <a:latin typeface="Century Gothic"/>
                <a:ea typeface="Century Gothic"/>
                <a:cs typeface="Century Gothic"/>
                <a:sym typeface="Century Gothic"/>
              </a:rPr>
              <a:t>enables you to view supplier activity</a:t>
            </a:r>
            <a:endParaRPr sz="1600">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1" name="Google Shape;181;p2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Initial supplier invoices</a:t>
            </a:r>
            <a:endParaRPr/>
          </a:p>
          <a:p>
            <a:pPr indent="-342900" lvl="0" marL="342900" rtl="0" algn="l">
              <a:lnSpc>
                <a:spcPct val="95000"/>
              </a:lnSpc>
              <a:spcBef>
                <a:spcPts val="1800"/>
              </a:spcBef>
              <a:spcAft>
                <a:spcPts val="0"/>
              </a:spcAft>
              <a:buSzPts val="2800"/>
              <a:buChar char="•"/>
            </a:pPr>
            <a:r>
              <a:rPr lang="en-US"/>
              <a:t>Supplier invoice template</a:t>
            </a:r>
            <a:endParaRPr/>
          </a:p>
          <a:p>
            <a:pPr indent="-342900" lvl="0" marL="342900" rtl="0" algn="l">
              <a:lnSpc>
                <a:spcPct val="95000"/>
              </a:lnSpc>
              <a:spcBef>
                <a:spcPts val="1800"/>
              </a:spcBef>
              <a:spcAft>
                <a:spcPts val="0"/>
              </a:spcAft>
              <a:buSzPts val="2800"/>
              <a:buChar char="•"/>
            </a:pPr>
            <a:r>
              <a:rPr lang="en-US"/>
              <a:t>Supplier invoice corrections, credit notes</a:t>
            </a:r>
            <a:endParaRPr/>
          </a:p>
          <a:p>
            <a:pPr indent="-342900" lvl="0" marL="342900" rtl="0" algn="l">
              <a:lnSpc>
                <a:spcPct val="95000"/>
              </a:lnSpc>
              <a:spcBef>
                <a:spcPts val="1800"/>
              </a:spcBef>
              <a:spcAft>
                <a:spcPts val="0"/>
              </a:spcAft>
              <a:buSzPts val="2800"/>
              <a:buChar char="•"/>
            </a:pPr>
            <a:r>
              <a:rPr lang="en-US"/>
              <a:t>Supplier invoice reversal, replacement</a:t>
            </a:r>
            <a:endParaRPr/>
          </a:p>
          <a:p>
            <a:pPr indent="-342900" lvl="0" marL="342900" rtl="0" algn="l">
              <a:lnSpc>
                <a:spcPct val="95000"/>
              </a:lnSpc>
              <a:spcBef>
                <a:spcPts val="1800"/>
              </a:spcBef>
              <a:spcAft>
                <a:spcPts val="0"/>
              </a:spcAft>
              <a:buSzPts val="2800"/>
              <a:buChar char="•"/>
            </a:pPr>
            <a:r>
              <a:rPr lang="en-US"/>
              <a:t>Tax update in receiver matching</a:t>
            </a:r>
            <a:endParaRPr/>
          </a:p>
          <a:p>
            <a:pPr indent="-109538" lvl="0" marL="287338" rtl="0" algn="l">
              <a:lnSpc>
                <a:spcPct val="95000"/>
              </a:lnSpc>
              <a:spcBef>
                <a:spcPts val="0"/>
              </a:spcBef>
              <a:spcAft>
                <a:spcPts val="0"/>
              </a:spcAft>
              <a:buSzPts val="2800"/>
              <a:buNone/>
            </a:pPr>
            <a:r>
              <a:t/>
            </a:r>
            <a:endParaRPr/>
          </a:p>
        </p:txBody>
      </p:sp>
      <p:sp>
        <p:nvSpPr>
          <p:cNvPr id="182" name="Google Shape;182;p2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183" name="Google Shape;183;p2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 Scenarios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7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77" name="Google Shape;777;p7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778" name="Google Shape;778;p7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779" name="Google Shape;779;p7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Aging Analysis Current</a:t>
            </a:r>
            <a:endParaRPr/>
          </a:p>
        </p:txBody>
      </p:sp>
      <p:pic>
        <p:nvPicPr>
          <p:cNvPr descr="C:\Users\xcm\AppData\Local\Temp\SNAGHTML5771e5ac.PNG" id="780" name="Google Shape;780;p72"/>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
        <p:nvSpPr>
          <p:cNvPr id="781" name="Google Shape;781;p72"/>
          <p:cNvSpPr txBox="1"/>
          <p:nvPr/>
        </p:nvSpPr>
        <p:spPr>
          <a:xfrm>
            <a:off x="8500820" y="823746"/>
            <a:ext cx="3117743" cy="1121291"/>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The </a:t>
            </a:r>
            <a:r>
              <a:rPr b="1" lang="en-US" sz="1600">
                <a:solidFill>
                  <a:schemeClr val="dk1"/>
                </a:solidFill>
                <a:latin typeface="Century Gothic"/>
                <a:ea typeface="Century Gothic"/>
                <a:cs typeface="Century Gothic"/>
                <a:sym typeface="Century Gothic"/>
              </a:rPr>
              <a:t>Supplier Aging Analysis Current </a:t>
            </a:r>
            <a:r>
              <a:rPr lang="en-US" sz="1600">
                <a:solidFill>
                  <a:schemeClr val="dk1"/>
                </a:solidFill>
                <a:latin typeface="Century Gothic"/>
                <a:ea typeface="Century Gothic"/>
                <a:cs typeface="Century Gothic"/>
                <a:sym typeface="Century Gothic"/>
              </a:rPr>
              <a:t>report displays all open items created in the specified time frame</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sp>
        <p:nvSpPr>
          <p:cNvPr id="787" name="Google Shape;787;p7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Supplier Open Item Extended Report</a:t>
            </a:r>
            <a:br>
              <a:rPr lang="en-US"/>
            </a:br>
            <a:endParaRPr/>
          </a:p>
        </p:txBody>
      </p:sp>
      <p:sp>
        <p:nvSpPr>
          <p:cNvPr id="788" name="Google Shape;788;p7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SzPts val="1800"/>
              <a:buFont typeface="Century Gothic"/>
              <a:buNone/>
            </a:pPr>
            <a:r>
              <a:rPr lang="en-US"/>
              <a:t>Accounts Payable</a:t>
            </a:r>
            <a:endParaRPr/>
          </a:p>
        </p:txBody>
      </p:sp>
      <p:sp>
        <p:nvSpPr>
          <p:cNvPr id="789" name="Google Shape;789;p7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790" name="Google Shape;790;p73"/>
          <p:cNvPicPr preferRelativeResize="0"/>
          <p:nvPr/>
        </p:nvPicPr>
        <p:blipFill>
          <a:blip r:embed="rId3">
            <a:alphaModFix/>
          </a:blip>
          <a:stretch>
            <a:fillRect/>
          </a:stretch>
        </p:blipFill>
        <p:spPr>
          <a:xfrm>
            <a:off x="419100" y="1351350"/>
            <a:ext cx="6839124" cy="4996049"/>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7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97" name="Google Shape;797;p74"/>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3200"/>
              <a:buFont typeface="Century Gothic"/>
              <a:buNone/>
            </a:pPr>
            <a:r>
              <a:rPr lang="en-US"/>
              <a:t>Exercise: Account Payable</a:t>
            </a:r>
            <a:endParaRPr/>
          </a:p>
        </p:txBody>
      </p:sp>
      <p:sp>
        <p:nvSpPr>
          <p:cNvPr id="798" name="Google Shape;798;p7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 Payable</a:t>
            </a:r>
            <a:endParaRPr/>
          </a:p>
        </p:txBody>
      </p:sp>
      <p:pic>
        <p:nvPicPr>
          <p:cNvPr descr="hand" id="799" name="Google Shape;799;p74"/>
          <p:cNvPicPr preferRelativeResize="0"/>
          <p:nvPr>
            <p:ph idx="1" type="body"/>
          </p:nvPr>
        </p:nvPicPr>
        <p:blipFill rotWithShape="1">
          <a:blip r:embed="rId3">
            <a:alphaModFix/>
          </a:blip>
          <a:srcRect b="0" l="0" r="0" t="0"/>
          <a:stretch/>
        </p:blipFill>
        <p:spPr>
          <a:xfrm>
            <a:off x="1289786" y="1994391"/>
            <a:ext cx="9606012" cy="3624668"/>
          </a:xfrm>
          <a:prstGeom prst="rect">
            <a:avLst/>
          </a:prstGeom>
          <a:noFill/>
          <a:ln>
            <a:noFill/>
          </a:ln>
        </p:spPr>
      </p:pic>
    </p:spTree>
  </p:cSld>
  <p:clrMapOvr>
    <a:masterClrMapping/>
  </p:clrMapOvr>
  <p:transition>
    <p:fade/>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75"/>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0" name="Google Shape;190;p2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191" name="Google Shape;191;p2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192" name="Google Shape;192;p2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Invoices</a:t>
            </a:r>
            <a:endParaRPr/>
          </a:p>
        </p:txBody>
      </p:sp>
      <p:pic>
        <p:nvPicPr>
          <p:cNvPr descr="C:\Users\xcm\AppData\Local\Temp\SNAGHTML561cbbb8.PNG" id="193" name="Google Shape;193;p28"/>
          <p:cNvPicPr preferRelativeResize="0"/>
          <p:nvPr/>
        </p:nvPicPr>
        <p:blipFill rotWithShape="1">
          <a:blip r:embed="rId3">
            <a:alphaModFix/>
          </a:blip>
          <a:srcRect b="0" l="0" r="0" t="0"/>
          <a:stretch/>
        </p:blipFill>
        <p:spPr>
          <a:xfrm>
            <a:off x="0" y="1558925"/>
            <a:ext cx="12199866" cy="4933442"/>
          </a:xfrm>
          <a:prstGeom prst="rect">
            <a:avLst/>
          </a:prstGeom>
          <a:noFill/>
          <a:ln>
            <a:noFill/>
          </a:ln>
        </p:spPr>
      </p:pic>
      <p:sp>
        <p:nvSpPr>
          <p:cNvPr id="194" name="Google Shape;194;p28"/>
          <p:cNvSpPr txBox="1"/>
          <p:nvPr/>
        </p:nvSpPr>
        <p:spPr>
          <a:xfrm>
            <a:off x="7307451" y="1113050"/>
            <a:ext cx="2588216" cy="909479"/>
          </a:xfrm>
          <a:prstGeom prst="rect">
            <a:avLst/>
          </a:prstGeom>
          <a:solidFill>
            <a:srgbClr val="DDEEFF"/>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Use </a:t>
            </a:r>
            <a:r>
              <a:rPr b="1" i="0" lang="en-US" sz="1600" u="none" cap="none" strike="noStrike">
                <a:solidFill>
                  <a:schemeClr val="dk1"/>
                </a:solidFill>
                <a:latin typeface="Century Gothic"/>
                <a:ea typeface="Century Gothic"/>
                <a:cs typeface="Century Gothic"/>
                <a:sym typeface="Century Gothic"/>
              </a:rPr>
              <a:t>Supplier Invoices </a:t>
            </a:r>
            <a:r>
              <a:rPr b="0" i="0" lang="en-US" sz="1600" u="none" cap="none" strike="noStrike">
                <a:solidFill>
                  <a:schemeClr val="dk1"/>
                </a:solidFill>
                <a:latin typeface="Century Gothic"/>
                <a:ea typeface="Century Gothic"/>
                <a:cs typeface="Century Gothic"/>
                <a:sym typeface="Century Gothic"/>
              </a:rPr>
              <a:t>to create and maintain supplier documents</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01" name="Google Shape;201;p2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02" name="Google Shape;202;p2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03" name="Google Shape;203;p2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Invoices</a:t>
            </a:r>
            <a:endParaRPr/>
          </a:p>
        </p:txBody>
      </p:sp>
      <p:pic>
        <p:nvPicPr>
          <p:cNvPr descr="C:\Users\xcm\AppData\Local\Temp\SNAGHTML563038eb.PNG" id="204" name="Google Shape;204;p29"/>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
        <p:nvSpPr>
          <p:cNvPr id="205" name="Google Shape;205;p29"/>
          <p:cNvSpPr txBox="1"/>
          <p:nvPr/>
        </p:nvSpPr>
        <p:spPr>
          <a:xfrm>
            <a:off x="170481" y="4065477"/>
            <a:ext cx="2286000" cy="110321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Invoice status codes determine approval, payment, and allocation status</a:t>
            </a:r>
            <a:endParaRPr b="1" i="0" sz="1600" u="none" cap="none" strike="noStrike">
              <a:solidFill>
                <a:srgbClr val="141414"/>
              </a:solidFill>
              <a:latin typeface="Century Gothic"/>
              <a:ea typeface="Century Gothic"/>
              <a:cs typeface="Century Gothic"/>
              <a:sym typeface="Century Gothic"/>
            </a:endParaRPr>
          </a:p>
        </p:txBody>
      </p:sp>
      <p:cxnSp>
        <p:nvCxnSpPr>
          <p:cNvPr id="206" name="Google Shape;206;p29"/>
          <p:cNvCxnSpPr/>
          <p:nvPr/>
        </p:nvCxnSpPr>
        <p:spPr>
          <a:xfrm flipH="1" rot="10800000">
            <a:off x="1325105" y="3611105"/>
            <a:ext cx="1681566" cy="426203"/>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3" name="Google Shape;213;p3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14" name="Google Shape;214;p3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15" name="Google Shape;215;p3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 Lines</a:t>
            </a:r>
            <a:endParaRPr/>
          </a:p>
        </p:txBody>
      </p:sp>
      <p:pic>
        <p:nvPicPr>
          <p:cNvPr descr="C:\Users\xcm\AppData\Local\Temp\SNAGHTML5647a810.PNG" id="216" name="Google Shape;216;p30"/>
          <p:cNvPicPr preferRelativeResize="0"/>
          <p:nvPr/>
        </p:nvPicPr>
        <p:blipFill rotWithShape="1">
          <a:blip r:embed="rId3">
            <a:alphaModFix/>
          </a:blip>
          <a:srcRect b="0" l="0" r="0" t="0"/>
          <a:stretch/>
        </p:blipFill>
        <p:spPr>
          <a:xfrm>
            <a:off x="0" y="1562100"/>
            <a:ext cx="12199866" cy="4933442"/>
          </a:xfrm>
          <a:prstGeom prst="rect">
            <a:avLst/>
          </a:prstGeom>
          <a:noFill/>
          <a:ln>
            <a:noFill/>
          </a:ln>
        </p:spPr>
      </p:pic>
      <p:sp>
        <p:nvSpPr>
          <p:cNvPr id="217" name="Google Shape;217;p30"/>
          <p:cNvSpPr txBox="1"/>
          <p:nvPr/>
        </p:nvSpPr>
        <p:spPr>
          <a:xfrm>
            <a:off x="108489" y="3197572"/>
            <a:ext cx="2014779" cy="909479"/>
          </a:xfrm>
          <a:prstGeom prst="rect">
            <a:avLst/>
          </a:prstGeom>
          <a:solidFill>
            <a:srgbClr val="FFFFE5"/>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Displays the invoice lines on this invoice</a:t>
            </a:r>
            <a:endParaRPr b="1" i="0" sz="1600" u="none" cap="none" strike="noStrike">
              <a:solidFill>
                <a:srgbClr val="141414"/>
              </a:solidFill>
              <a:latin typeface="Century Gothic"/>
              <a:ea typeface="Century Gothic"/>
              <a:cs typeface="Century Gothic"/>
              <a:sym typeface="Century Gothic"/>
            </a:endParaRPr>
          </a:p>
        </p:txBody>
      </p:sp>
      <p:cxnSp>
        <p:nvCxnSpPr>
          <p:cNvPr id="218" name="Google Shape;218;p30"/>
          <p:cNvCxnSpPr>
            <a:stCxn id="217" idx="3"/>
          </p:cNvCxnSpPr>
          <p:nvPr/>
        </p:nvCxnSpPr>
        <p:spPr>
          <a:xfrm flipH="1" rot="10800000">
            <a:off x="2123268" y="3347512"/>
            <a:ext cx="271200" cy="304800"/>
          </a:xfrm>
          <a:prstGeom prst="straightConnector1">
            <a:avLst/>
          </a:prstGeom>
          <a:noFill/>
          <a:ln cap="rnd" cmpd="sng" w="25400">
            <a:solidFill>
              <a:schemeClr val="dk1"/>
            </a:solidFill>
            <a:prstDash val="solid"/>
            <a:round/>
            <a:headEnd len="sm" w="sm" type="none"/>
            <a:tailEnd len="med" w="med" type="triangle"/>
          </a:ln>
        </p:spPr>
      </p:cxnSp>
      <p:sp>
        <p:nvSpPr>
          <p:cNvPr id="219" name="Google Shape;219;p30"/>
          <p:cNvSpPr txBox="1"/>
          <p:nvPr/>
        </p:nvSpPr>
        <p:spPr>
          <a:xfrm>
            <a:off x="4548751" y="2781946"/>
            <a:ext cx="2921431" cy="945397"/>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Click to check the invoice posting. The GL Postings screen opens.</a:t>
            </a:r>
            <a:endParaRPr b="1" i="0" sz="1600" u="none" cap="none" strike="noStrike">
              <a:solidFill>
                <a:srgbClr val="141414"/>
              </a:solidFill>
              <a:latin typeface="Century Gothic"/>
              <a:ea typeface="Century Gothic"/>
              <a:cs typeface="Century Gothic"/>
              <a:sym typeface="Century Gothic"/>
            </a:endParaRPr>
          </a:p>
        </p:txBody>
      </p:sp>
      <p:cxnSp>
        <p:nvCxnSpPr>
          <p:cNvPr id="220" name="Google Shape;220;p30"/>
          <p:cNvCxnSpPr>
            <a:stCxn id="219" idx="1"/>
          </p:cNvCxnSpPr>
          <p:nvPr/>
        </p:nvCxnSpPr>
        <p:spPr>
          <a:xfrm flipH="1">
            <a:off x="4138051" y="3254645"/>
            <a:ext cx="410700" cy="3486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7" name="Google Shape;227;p3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28" name="Google Shape;228;p3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Payable</a:t>
            </a:r>
            <a:endParaRPr/>
          </a:p>
        </p:txBody>
      </p:sp>
      <p:sp>
        <p:nvSpPr>
          <p:cNvPr id="229" name="Google Shape;229;p3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Supplier Invoice GL Postings</a:t>
            </a:r>
            <a:endParaRPr/>
          </a:p>
        </p:txBody>
      </p:sp>
      <p:pic>
        <p:nvPicPr>
          <p:cNvPr descr="C:\Users\xcm\AppData\Local\Temp\SNAGHTML5648ed80.PNG" id="230" name="Google Shape;230;p31"/>
          <p:cNvPicPr preferRelativeResize="0"/>
          <p:nvPr/>
        </p:nvPicPr>
        <p:blipFill rotWithShape="1">
          <a:blip r:embed="rId3">
            <a:alphaModFix/>
          </a:blip>
          <a:srcRect b="0" l="0" r="0" t="0"/>
          <a:stretch/>
        </p:blipFill>
        <p:spPr>
          <a:xfrm>
            <a:off x="0" y="1577975"/>
            <a:ext cx="12199866" cy="4933442"/>
          </a:xfrm>
          <a:prstGeom prst="rect">
            <a:avLst/>
          </a:prstGeom>
          <a:noFill/>
          <a:ln>
            <a:noFill/>
          </a:ln>
        </p:spPr>
      </p:pic>
      <p:sp>
        <p:nvSpPr>
          <p:cNvPr id="231" name="Google Shape;231;p31"/>
          <p:cNvSpPr txBox="1"/>
          <p:nvPr/>
        </p:nvSpPr>
        <p:spPr>
          <a:xfrm>
            <a:off x="4114800" y="5672381"/>
            <a:ext cx="2518476" cy="472698"/>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View the GL postings</a:t>
            </a:r>
            <a:endParaRPr/>
          </a:p>
          <a:p>
            <a:pPr indent="0" lvl="0" marL="0" marR="0" rtl="0" algn="l">
              <a:spcBef>
                <a:spcPts val="0"/>
              </a:spcBef>
              <a:spcAft>
                <a:spcPts val="0"/>
              </a:spcAft>
              <a:buNone/>
            </a:pPr>
            <a:r>
              <a:t/>
            </a:r>
            <a:endParaRPr b="1" i="0" sz="1600" u="none" cap="none" strike="noStrike">
              <a:solidFill>
                <a:srgbClr val="141414"/>
              </a:solidFill>
              <a:latin typeface="Century Gothic"/>
              <a:ea typeface="Century Gothic"/>
              <a:cs typeface="Century Gothic"/>
              <a:sym typeface="Century Gothic"/>
            </a:endParaRPr>
          </a:p>
          <a:p>
            <a:pPr indent="0" lvl="0" marL="0" marR="0" rtl="0" algn="l">
              <a:spcBef>
                <a:spcPts val="0"/>
              </a:spcBef>
              <a:spcAft>
                <a:spcPts val="0"/>
              </a:spcAft>
              <a:buNone/>
            </a:pPr>
            <a:r>
              <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