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Lst>
  <p:sldSz cy="6858000" cx="12192000"/>
  <p:notesSz cx="6858000" cy="9144000"/>
  <p:embeddedFontLst>
    <p:embeddedFont>
      <p:font typeface="Tahoma"/>
      <p:regular r:id="rId60"/>
      <p:bold r:id="rId61"/>
    </p:embeddedFont>
    <p:embeddedFont>
      <p:font typeface="Century Gothic"/>
      <p:regular r:id="rId62"/>
      <p:bold r:id="rId63"/>
      <p:italic r:id="rId64"/>
      <p:boldItalic r:id="rId6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912427D-46C5-439C-911D-01FA990B4F88}">
  <a:tblStyle styleId="{D912427D-46C5-439C-911D-01FA990B4F88}"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CenturyGothic-regular.fntdata"/><Relationship Id="rId61" Type="http://schemas.openxmlformats.org/officeDocument/2006/relationships/font" Target="fonts/Tahoma-bold.fntdata"/><Relationship Id="rId20" Type="http://schemas.openxmlformats.org/officeDocument/2006/relationships/slide" Target="slides/slide14.xml"/><Relationship Id="rId64" Type="http://schemas.openxmlformats.org/officeDocument/2006/relationships/font" Target="fonts/CenturyGothic-italic.fntdata"/><Relationship Id="rId63" Type="http://schemas.openxmlformats.org/officeDocument/2006/relationships/font" Target="fonts/CenturyGothic-bold.fntdata"/><Relationship Id="rId22" Type="http://schemas.openxmlformats.org/officeDocument/2006/relationships/slide" Target="slides/slide16.xml"/><Relationship Id="rId21" Type="http://schemas.openxmlformats.org/officeDocument/2006/relationships/slide" Target="slides/slide15.xml"/><Relationship Id="rId65" Type="http://schemas.openxmlformats.org/officeDocument/2006/relationships/font" Target="fonts/CenturyGothic-boldItalic.fntdata"/><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Tahoma-regular.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p1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Profiles are used to link data in one shared set type to data in another shared set type in order to solve the one-to-many relationship issues that can arise.</a:t>
            </a:r>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Only specific combinations are possible, and are defined by profile types.</a:t>
            </a:r>
            <a:endParaRPr/>
          </a:p>
          <a:p>
            <a:pPr indent="0" lvl="0" marL="0" rtl="0" algn="just">
              <a:spcBef>
                <a:spcPts val="0"/>
              </a:spcBef>
              <a:spcAft>
                <a:spcPts val="0"/>
              </a:spcAft>
              <a:buClr>
                <a:schemeClr val="dk1"/>
              </a:buClr>
              <a:buSzPts val="1200"/>
              <a:buFont typeface="Century Gothic"/>
              <a:buNone/>
            </a:pPr>
            <a:r>
              <a:t/>
            </a:r>
            <a:endParaRPr/>
          </a:p>
          <a:p>
            <a:pPr indent="0" lvl="0" marL="0" rtl="0" algn="l">
              <a:spcBef>
                <a:spcPts val="0"/>
              </a:spcBef>
              <a:spcAft>
                <a:spcPts val="0"/>
              </a:spcAft>
              <a:buNone/>
            </a:pPr>
            <a:r>
              <a:t/>
            </a:r>
            <a:endParaRPr/>
          </a:p>
        </p:txBody>
      </p:sp>
      <p:sp>
        <p:nvSpPr>
          <p:cNvPr id="330" name="Google Shape;33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343" name="Google Shape;343;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4" name="Google Shape;344;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There are 19 predefined profile types (see the next page).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the Profiles screen to create, view, modify, and delete profiles.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In the Linked Objects grid, specify a record to link to this profile. For example, for a supplier account profile, select a specific account from each account shared set. Then, when you associate this profile with a supplier in the Purchase Account Profile field, a valid account is available, regardless of which company references the supplier.</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In the Shared Set column, records are populated based on the Shared Set Type field in the Main panel; it cannot be modified.</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54" name="Google Shape;354;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Different profile types exist, depending on the shared set type referenced by the profile. You can create profiles of the following types: </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Accrued COGS Account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Accrued Revenue Account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Banking Entry Daybook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COGS Offset Account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Cash Paid Daybook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Cash Received Daybook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Cost Center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Cost Center COA Mask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Customer Account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Customer Deduction Daybook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Deferred COGS Account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Deferred Revenue Account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Project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Project COA Mask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Purchase Account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Sales Account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Sub-Account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Sub-Account COA Mask Profile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Supplier Account Profile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55" name="Google Shape;355;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63" name="Google Shape;363;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Accounting layers provide different ways of segregating transactions within a single GL account.</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posting of transactions is controlled by associating daybook types with one of the three system-defined accounting layers: official, management, and transient.</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Transient accounting layers let you create temporary postings for review or analysis before posting the transactions to the primary layer.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When a daybook is associated with the transient layer, transactions are posted to this layer for temporary review.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If the daybook is associated with the primary layer, transactions are immediately posted to the general ledger.</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management layers to provide different types of GAAP reports within one organization.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For example, you can compile a set of local accounts for a French subsidiary of a US parent organization that comply with French GAAP standards. You can then compile US GAAP accounts for the parent company, and generate reports on the combination of the two sets. Then, you can review your subsidiary accounts, and create correction and adjustment transactions to make these accounts comply with the parent company GAAP standards.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Auditor adjustments are generally applied in the management layer. IFRS and US GAAP requirements are also implemented in secondary layers.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When transferring postings between layers, the daybooks must be of the same type.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transfer only from the transient layer to the other layers.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When a transaction is transferred, a new daybook and reference is created for it.</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b="1" lang="en-US">
                <a:latin typeface="Century Gothic"/>
                <a:ea typeface="Century Gothic"/>
                <a:cs typeface="Century Gothic"/>
                <a:sym typeface="Century Gothic"/>
              </a:rPr>
              <a:t>Official Layer</a:t>
            </a:r>
            <a:endParaRPr b="1">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official layer is mandatory and system defined. All official postings are posted to the official layer, and cannot be deleted or transferred to another layer. The official layer is used for statutory postings; for example, fiscal stock valuation or fiscal depreciation.</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b="1" lang="en-US">
                <a:latin typeface="Century Gothic"/>
                <a:ea typeface="Century Gothic"/>
                <a:cs typeface="Century Gothic"/>
                <a:sym typeface="Century Gothic"/>
              </a:rPr>
              <a:t>Management Layer</a:t>
            </a:r>
            <a:endParaRPr b="1">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management layer is used for management accounts. Types of postings suitable for the management layer include accruals, stock valuation, elimination postings for consolidation, auditing adjustments, and IFRS- and GAAP-specific requirements. The management layer is also optional, and you can define custom management layers, which behave in the same way as the system-defined layer. Postings to the management layer do not update account balances.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b="1" lang="en-US">
                <a:latin typeface="Century Gothic"/>
                <a:ea typeface="Century Gothic"/>
                <a:cs typeface="Century Gothic"/>
                <a:sym typeface="Century Gothic"/>
              </a:rPr>
              <a:t>Transient Layer</a:t>
            </a:r>
            <a:endParaRPr b="1">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transient layer is used for postings for internal use only, and should be separate from legal accounting. Certain transactions can, for example, require approval by management before being officially posted. Accounting transactions can be registered in transient layers and then transferred to primary or secondary layers. Reporting can be applied to combinations of layers to produce a complete record of transaction records.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post limited types of transactions to the transient layer:</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Consolidation</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Journal entries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Reversing entries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Matching postings for supplier invoices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transient layer is optional. Transactions posted to this layer have no impact on GL, and can be modified or deleted. You can also define custom transient layers that behave in the same way as the system</a:t>
            </a:r>
            <a:r>
              <a:rPr lang="en-US"/>
              <a:t>-</a:t>
            </a:r>
            <a:r>
              <a:rPr lang="en-US">
                <a:latin typeface="Century Gothic"/>
                <a:ea typeface="Century Gothic"/>
                <a:cs typeface="Century Gothic"/>
                <a:sym typeface="Century Gothic"/>
              </a:rPr>
              <a:t>defined transient layer.</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364" name="Google Shape;364;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72" name="Google Shape;372;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All transaction posting lines are recorded in daybooks that point to a specific accounting layer. You can transfer postings from one layer to another (for example, transient to official) by changing the daybook, or you can transfer postings in batch using Mass Layer Transfer Execute.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select multiple layers in reports, allowing “what</a:t>
            </a:r>
            <a:r>
              <a:rPr lang="en-US"/>
              <a:t>-</a:t>
            </a:r>
            <a:r>
              <a:rPr lang="en-US">
                <a:latin typeface="Century Gothic"/>
                <a:ea typeface="Century Gothic"/>
                <a:cs typeface="Century Gothic"/>
                <a:sym typeface="Century Gothic"/>
              </a:rPr>
              <a:t>if” simulations and management reporting.</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373" name="Google Shape;373;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381" name="Google Shape;381;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2" name="Google Shape;382;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Daybooks, also known as journals, are system- or user-defined views of the general ledger, and contain all transactions. The use of daybooks is mandatory in all modules. Daybooks provide many advantages in terms of analysis, segregation of transactions, numbering, and consequently, speed of period close.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Using different types of daybooks lets you group GL transactions to satisfy legal reporting requirements or to ensure that GL reporting is consistent with common business practices: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Financial daybooks accept postings that originate from financial functions such as the general ledger, AR, and AP.</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Operational daybooks are used for postings that originate from operational functions such as Sales, Inventory Control, Fixed Assets, and Manufacturing.</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External daybooks can be used with an interface to external systems such as payroll systems.</a:t>
            </a:r>
            <a:endParaRPr>
              <a:latin typeface="Century Gothic"/>
              <a:ea typeface="Century Gothic"/>
              <a:cs typeface="Century Gothic"/>
              <a:sym typeface="Century Gothic"/>
            </a:endParaRPr>
          </a:p>
          <a:p>
            <a:pPr indent="45720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Daybooks can be used to distinguish between different types of journal entries such as auditor adjustments, payroll entries, GAAP adjustments, and manually prepared accruals.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Once daybooks are defined in Daybooks, you can use the Daybook field as a selection criterion on many GL reports and views.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Daybooks record transactions chronologically, providing dated records of the entire financial activity of the entity. Daybooks also provide a controlled mechanism for having several different transaction numbering sequences. The numbering system prevents fraud because each daybook produces its own integral numbering sequence.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Daybook groups let you link numerous daybooks together so they can be reported on as a group; for example, you can create a group for all domestic supplier invoices. Define daybook groups using Daybook Groups. Link a daybook group to a daybook using the Daybook Group field in Daybooks.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Reporting Daybooks lets you change the reporting daybook code on financial</a:t>
            </a:r>
            <a:r>
              <a:rPr lang="en-US"/>
              <a:t> </a:t>
            </a:r>
            <a:r>
              <a:rPr lang="en-US">
                <a:latin typeface="Century Gothic"/>
                <a:ea typeface="Century Gothic"/>
                <a:cs typeface="Century Gothic"/>
                <a:sym typeface="Century Gothic"/>
              </a:rPr>
              <a:t>transactions created using customer and supplier invoice and payment functions, Banking Entry,</a:t>
            </a:r>
            <a:r>
              <a:rPr lang="en-US"/>
              <a:t> </a:t>
            </a:r>
            <a:r>
              <a:rPr lang="en-US">
                <a:latin typeface="Century Gothic"/>
                <a:ea typeface="Century Gothic"/>
                <a:cs typeface="Century Gothic"/>
                <a:sym typeface="Century Gothic"/>
              </a:rPr>
              <a:t>Open Item Adjustment, Petty Cash, and Invoice Post and Print.</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For invoice-type transactions, the reporting daybook normally matches the posting daybook.</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However, if a transaction is posted using an incorrect daybook, you can use Reporting Daybooks to modify the reporting daybook to ensure that the transaction is reported correctly. You</a:t>
            </a:r>
            <a:r>
              <a:rPr lang="en-US"/>
              <a:t> </a:t>
            </a:r>
            <a:r>
              <a:rPr lang="en-US">
                <a:latin typeface="Century Gothic"/>
                <a:ea typeface="Century Gothic"/>
                <a:cs typeface="Century Gothic"/>
                <a:sym typeface="Century Gothic"/>
              </a:rPr>
              <a:t>can also use Excel Integration to update the reporting daybook.</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1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0" name="Google Shape;390;p1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slide above displays the daybook setup process. After you create daybooks and associate them with layers, you can define daybook sets, profiles, and defaults.</a:t>
            </a:r>
            <a:endParaRPr/>
          </a:p>
          <a:p>
            <a:pPr indent="0" lvl="0" marL="0" rtl="0" algn="l">
              <a:spcBef>
                <a:spcPts val="0"/>
              </a:spcBef>
              <a:spcAft>
                <a:spcPts val="0"/>
              </a:spcAft>
              <a:buNone/>
            </a:pPr>
            <a:r>
              <a:t/>
            </a:r>
            <a:endParaRPr/>
          </a:p>
        </p:txBody>
      </p:sp>
      <p:sp>
        <p:nvSpPr>
          <p:cNvPr id="391" name="Google Shape;391;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99" name="Google Shape;399;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Daybook groups link multiple daybooks together for reporting purposes. For example, you can create a group for all domestic supplier invoices. You link a daybook group to a daybook using the Daybook Group field in Daybooks.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Once you create a single daybook group, daybook groups become mandatory. You must then specify a daybook group every time you create a daybook in Daybooks.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the Delete action in Daybook Groups, under the Actions drop-down, to delete a daybook group if no daybooks have been associated with the group.</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400" name="Google Shape;400;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408" name="Google Shape;40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09" name="Google Shape;409;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Daybooks to create, view, modify, and delete daybooks. Daybooks contain the transaction posting lines, and control the posting of transactions because each daybook must be linked to an accounting layer. In addition, each daybook is associated with a daybook control type, which separates postings based on their source.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Second Description field lets you specify an additional description of the types of transactions posted to this daybook. You can display this description on the GL Numbering report and the GL Transactions by Account report.</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Once a daybook has been used, it cannot be deleted, but it can be deactivated.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Deactivate a daybook by unselecting the Active checkbox in an open Daybooks form.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t>Before</a:t>
            </a:r>
            <a:r>
              <a:rPr lang="en-US">
                <a:latin typeface="Century Gothic"/>
                <a:ea typeface="Century Gothic"/>
                <a:cs typeface="Century Gothic"/>
                <a:sym typeface="Century Gothic"/>
              </a:rPr>
              <a:t> deactivating a daybook, ensure that there are no unposted transactions in the operational functions that reference the daybook. If unposted transactions exist, the daybook cannot be deactivated until these transactions are posted.</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Link a daybook group to a daybook using the Daybook Group field in an open Daybooks form.</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Access Role field lets you specify a role to restrict access to the daybook. Only users with that role can post transactions to the daybook. You can specify a role for the following daybook types: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Journal Entries, for Daybook Control types other than Operational</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Consolidation</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Matching</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If no role is specified for a daybook, the daybook can be used by all roles.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419" name="Google Shape;419;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20" name="Google Shape;420;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Operational daybooks control GL postings that originate from programs in the Fixed Assets and operational modules such as inventory control, sales orders/invoices, and work orders.</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Default Daybooks to group operational transactions by type, depending on your business needs.</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Depending on the operational function, you can set up daybook controls in two ways:</a:t>
            </a:r>
            <a:endParaRPr>
              <a:latin typeface="Century Gothic"/>
              <a:ea typeface="Century Gothic"/>
              <a:cs typeface="Century Gothic"/>
              <a:sym typeface="Century Gothic"/>
            </a:endParaRPr>
          </a:p>
          <a:p>
            <a:pPr indent="-317500" lvl="0" marL="457200" rtl="0" algn="just">
              <a:lnSpc>
                <a:spcPct val="100000"/>
              </a:lnSpc>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Control the granularity of daybook assignments by defining default daybooks based on transaction type, document type, or entity.</a:t>
            </a:r>
            <a:endParaRPr>
              <a:latin typeface="Century Gothic"/>
              <a:ea typeface="Century Gothic"/>
              <a:cs typeface="Century Gothic"/>
              <a:sym typeface="Century Gothic"/>
            </a:endParaRPr>
          </a:p>
          <a:p>
            <a:pPr indent="-317500" lvl="0" marL="457200" rtl="0" algn="just">
              <a:lnSpc>
                <a:spcPct val="100000"/>
              </a:lnSpc>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If the business does not require this level of control, simply assign all operational transactions to a system daybook.</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Note</a:t>
            </a:r>
            <a:r>
              <a:rPr lang="en-US">
                <a:latin typeface="Century Gothic"/>
                <a:ea typeface="Century Gothic"/>
                <a:cs typeface="Century Gothic"/>
                <a:sym typeface="Century Gothic"/>
              </a:rPr>
              <a:t> To make a daybook available for operational transactions, set the Daybook Control field to Operational in Daybooks. Otherwise, the daybook cannot be referenced in the default daybook or daybook set programs.</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50" name="Google Shape;250;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In this section, you will learn how to set up financial foundations based on specific business requirements.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will also learn how certain financial configurations impact business operations.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200"/>
              <a:buFont typeface="Century Gothic"/>
              <a:buNone/>
            </a:pPr>
            <a:r>
              <a:t/>
            </a:r>
            <a:endParaRPr/>
          </a:p>
        </p:txBody>
      </p:sp>
      <p:sp>
        <p:nvSpPr>
          <p:cNvPr id="251" name="Google Shape;251;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428" name="Google Shape;428;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29" name="Google Shape;429;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Default Daybooks to control the assignment of the following types of operational GL transactions to daybooks: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Fixed Assets (FA)</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Inventory Control (IC)</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Sales Orders (SO - non-invoice transactions only; invoice daybooks are controlled by daybook sets)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Work Orders (WO)</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Important</a:t>
            </a:r>
            <a:r>
              <a:rPr lang="en-US">
                <a:latin typeface="Century Gothic"/>
                <a:ea typeface="Century Gothic"/>
                <a:cs typeface="Century Gothic"/>
                <a:sym typeface="Century Gothic"/>
              </a:rPr>
              <a:t> At a minimum, you must create a system daybook record, which has a transaction type, a document type, and a blank entity range. This daybook is used when the system cannot find a record that matches an operational transaction.</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439" name="Google Shape;439;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40" name="Google Shape;440;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QAD Financials lets you create daybook sets for both AR and AP transactions.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Daybook Sets to control which daybooks are assigned to specific kinds of AR and AP transactions created when sales order invoices and purchase order receipts are posted.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Depending on your company’s business requirements, you can define daybook sets either for the entire domain or for individual sites. For AR daybooks, this is configured in Sales Control and, for AP daybooks, in Purchasing Control. The Use Daybook Set by Site field in both the Sales Control and Purchasing Control screens allows you to define daybook sets by site.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site-based method supports the legal requirement in some countries, where you must use a different invoice sequence for each shipping and receiving site.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Note</a:t>
            </a:r>
            <a:r>
              <a:rPr lang="en-US">
                <a:latin typeface="Century Gothic"/>
                <a:ea typeface="Century Gothic"/>
                <a:cs typeface="Century Gothic"/>
                <a:sym typeface="Century Gothic"/>
              </a:rPr>
              <a:t> Regardless of which method you use, you must define at least one daybook set each for AR and AP. These are needed as the defaults for new customer and supplier records.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448" name="Google Shape;448;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49" name="Google Shape;449;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Before you create AR daybook sets, you must define the individual daybooks in the Daybooks screen.</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Then, define AR daybook sets in Daybook Sets. All daybook sets must contain daybooks for invoices and credit notes, as well as an intercompany daybook for transactions that involve more than one entity.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the Use Correction Invoices field is selected in Sales Control for AR daybook sets, each daybook set must include daybooks for correction invoices and correction credit notes. Alternatively, when Use Daybook Set by Site is selected in Sales Control, use Daybook Sets to define site-specific AR daybook sets.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After creating daybook sets, assign a daybook set to each customer from the Customers screen. </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When you define daybook sets by site, the system will look for the first active daybook set that matches the default customer site. If one has not been defined, it uses the first active daybook set with a blank site. If no definitions have been set up by site, you must create at least one with blank site before you can complete Customer records.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Otherwise, the customer daybook set value defaults from the Default Daybook Set field in Sales Control. However, you can overwrite this value.</a:t>
            </a:r>
            <a:endParaRPr>
              <a:latin typeface="Century Gothic"/>
              <a:ea typeface="Century Gothic"/>
              <a:cs typeface="Century Gothic"/>
              <a:sym typeface="Century Gothic"/>
            </a:endParaRPr>
          </a:p>
          <a:p>
            <a:pPr indent="457200" lvl="0" marL="0" rtl="0" algn="just">
              <a:spcBef>
                <a:spcPts val="0"/>
              </a:spcBef>
              <a:spcAft>
                <a:spcPts val="0"/>
              </a:spcAft>
              <a:buClr>
                <a:schemeClr val="dk1"/>
              </a:buClr>
              <a:buSzPts val="1100"/>
              <a:buFont typeface="Century Gothic"/>
              <a:buNone/>
            </a:pPr>
            <a:r>
              <a:rPr b="1" i="1" lang="en-US">
                <a:latin typeface="Century Gothic"/>
                <a:ea typeface="Century Gothic"/>
                <a:cs typeface="Century Gothic"/>
                <a:sym typeface="Century Gothic"/>
              </a:rPr>
              <a:t>Note</a:t>
            </a:r>
            <a:r>
              <a:rPr lang="en-US">
                <a:latin typeface="Century Gothic"/>
                <a:ea typeface="Century Gothic"/>
                <a:cs typeface="Century Gothic"/>
                <a:sym typeface="Century Gothic"/>
              </a:rPr>
              <a:t> The Default Daybook Set field is not available when the Use Daybook Set by Site field is selected.</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customer record determines the default daybook set for new orders. You can update the daybook set in the following programs: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Sales Orders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Customer Scheduled Orders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Sales Quotes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60" name="Google Shape;460;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After you define the individual daybooks in Daybooks, you can create AP daybook sets in Daybook Sets.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All daybook sets must contain daybooks for invoices and credit notes, as well as an intercompany daybook for transactions that involve more than one entity.</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the Accounts Payable field is selected in the AP &amp; AR subpanel in Base Control, each AP daybook set must also include daybooks for correction invoices and correction credit notes.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Alternatively, when Daybook Sets by Site is selected in Purchasing Control, you can define site-specific daybook sets at the domain level using Daybook Sets.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After creating daybook sets, assign one to each supplier address in the Suppliers screen.</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system determines the default value for new supplier records as follows: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When daybook sets are defined by site, the system looks for the first active daybook set that matches the default supplier site. If one has not been defined, it uses the first active daybook set with a blank site. If no definitions have been set up by site, at least one with a blank site must be created before you can complete Supplier Data Maintenance records.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Otherwise, the supplier daybook set value defaults from the Default Daybook Set field in Purchasing Control. However, you can overwrite this value.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supplier record determines the default daybook set for new orders. You can update the daybook set in the following </a:t>
            </a:r>
            <a:r>
              <a:rPr lang="en-US"/>
              <a:t>screens</a:t>
            </a:r>
            <a:r>
              <a:rPr lang="en-US">
                <a:latin typeface="Century Gothic"/>
                <a:ea typeface="Century Gothic"/>
                <a:cs typeface="Century Gothic"/>
                <a:sym typeface="Century Gothic"/>
              </a:rPr>
              <a:t>:</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Purchase Orders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Supplier Scheduled Orders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Blanket Orders</a:t>
            </a:r>
            <a:endParaRPr>
              <a:latin typeface="Century Gothic"/>
              <a:ea typeface="Century Gothic"/>
              <a:cs typeface="Century Gothic"/>
              <a:sym typeface="Century Gothic"/>
            </a:endParaRPr>
          </a:p>
          <a:p>
            <a:pPr indent="457200" lvl="0" marL="0" rtl="0" algn="just">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solidFill>
                  <a:srgbClr val="141414"/>
                </a:solidFill>
                <a:latin typeface="Century Gothic"/>
                <a:ea typeface="Century Gothic"/>
                <a:cs typeface="Century Gothic"/>
                <a:sym typeface="Century Gothic"/>
              </a:rPr>
              <a:t>When a supplier scheduled order is a trade sales order, the Daybook Set field defaults from the related supplier, but will be read only.</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461" name="Google Shape;461;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71" name="Google Shape;471;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When you have defined system-wide data and shared sets, you can start to set up domains.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process maps above display the steps involved in creating domains.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472" name="Google Shape;472;p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82" name="Google Shape;482;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the Domains screen to create domains. From this screen you can define domain data</a:t>
            </a:r>
            <a:r>
              <a:rPr lang="en-US"/>
              <a:t>,</a:t>
            </a:r>
            <a:r>
              <a:rPr lang="en-US">
                <a:latin typeface="Century Gothic"/>
                <a:ea typeface="Century Gothic"/>
                <a:cs typeface="Century Gothic"/>
                <a:sym typeface="Century Gothic"/>
              </a:rPr>
              <a:t> including the base currency, statutory currency, and shared set codes. You can also specify values in fields, such as Primary Entity, after the entities have been defined.</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After all the necessary domain data has been set up, select Setup Complete. After selecting the Setup Complete field and saving, the shared set codes, linked entities, and the base currency cannot be modified.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domain is only available to operational functions after its setup is complete.</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483" name="Google Shape;483;p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91" name="Google Shape;491;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On the Shared Set panel in the Domains record, specify a code for each shared set type.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modify the domain shared set data until the domain setup is confirmed.</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Each entity in the domain will use the same shared sets.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492" name="Google Shape;492;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00" name="Google Shape;500;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Domains to define the domain base currency, and, optionally, the statutory currency. Account defaults and control, GL periods, and tax rates are set up at domain level.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After the chart of accounts is set up, navigate to Base Control to define the default GL accounts, and to enable the Verify GL accounts field to ensure that transactions are posted correctly.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Later sections in this guide describe the use of COA masks to validate GL account combinations.</a:t>
            </a:r>
            <a:endParaRPr/>
          </a:p>
        </p:txBody>
      </p:sp>
      <p:sp>
        <p:nvSpPr>
          <p:cNvPr id="501" name="Google Shape;501;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11" name="Google Shape;511;p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GL calendar and the tax calendar can differ. You define these calendars in the Domain GL Periods and Tax Periods screens respectively. You can copy the tax period from the GL period if they are the same.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Tax rates, which you define in Tax Rates, are the only tax elements that are stored at domain level.</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Most operational data is defined at domain level such as items, purchasing, sales, and manufacturing setup.</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512" name="Google Shape;512;p2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2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522" name="Google Shape;522;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23" name="Google Shape;523;p2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the Entities to create, view, and modify entities in an active domain.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Entities represent independent financial units within a business for which you assess taxes and generate separate balance sheets and income statements.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Each entity within a domain inherits the domain base currency, and uses the same shared set data.</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Note</a:t>
            </a:r>
            <a:r>
              <a:rPr lang="en-US">
                <a:latin typeface="Century Gothic"/>
                <a:ea typeface="Century Gothic"/>
                <a:cs typeface="Century Gothic"/>
                <a:sym typeface="Century Gothic"/>
              </a:rPr>
              <a:t> You cannot delete entities; instead, make an obsolete entity inactive.</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59" name="Google Shape;259;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This section describes how to set up a new entity and all of the data elements linked to an entity.</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first step is to determine the financial structure to set up, such as the number of domains and entities required, the tax setup, and how to share data.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this step is complete, you can set up domains and entities, and roll out the security model.</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We will review the financial structure setup steps in detail, and follow up with an exercise.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60" name="Google Shape;260;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531" name="Google Shape;531;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32" name="Google Shape;532;p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Entity-specific data includes employees and the company’s bank account numbers.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Entity groups enable you to carry out period end activities without the need to switch between entities.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Entity Groups to create and maintain entity groups. There is no restriction based on the domain of the entity, and an entity can feature in more than one entity group.</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Workspaces in the QAD Adaptive UX correspond to entities. You cannot log in to a domain directly.</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41" name="Google Shape;541;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Depending on your local requirements, prerequisites to setting up an entity can include:</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317500" lvl="0" marL="457200" rtl="0" algn="just">
              <a:spcBef>
                <a:spcPts val="0"/>
              </a:spcBef>
              <a:spcAft>
                <a:spcPts val="0"/>
              </a:spcAft>
              <a:buSzPts val="1400"/>
              <a:buFont typeface="Century Gothic"/>
              <a:buChar char="●"/>
            </a:pPr>
            <a:r>
              <a:rPr lang="en-US">
                <a:latin typeface="Century Gothic"/>
                <a:ea typeface="Century Gothic"/>
                <a:cs typeface="Century Gothic"/>
                <a:sym typeface="Century Gothic"/>
              </a:rPr>
              <a:t>Countries</a:t>
            </a:r>
            <a:endParaRPr>
              <a:latin typeface="Century Gothic"/>
              <a:ea typeface="Century Gothic"/>
              <a:cs typeface="Century Gothic"/>
              <a:sym typeface="Century Gothic"/>
            </a:endParaRPr>
          </a:p>
          <a:p>
            <a:pPr indent="-317500" lvl="0" marL="457200" rtl="0" algn="just">
              <a:spcBef>
                <a:spcPts val="0"/>
              </a:spcBef>
              <a:spcAft>
                <a:spcPts val="0"/>
              </a:spcAft>
              <a:buSzPts val="1400"/>
              <a:buFont typeface="Century Gothic"/>
              <a:buChar char="●"/>
            </a:pPr>
            <a:r>
              <a:rPr lang="en-US">
                <a:latin typeface="Century Gothic"/>
                <a:ea typeface="Century Gothic"/>
                <a:cs typeface="Century Gothic"/>
                <a:sym typeface="Century Gothic"/>
              </a:rPr>
              <a:t>States</a:t>
            </a:r>
            <a:endParaRPr>
              <a:latin typeface="Century Gothic"/>
              <a:ea typeface="Century Gothic"/>
              <a:cs typeface="Century Gothic"/>
              <a:sym typeface="Century Gothic"/>
            </a:endParaRPr>
          </a:p>
          <a:p>
            <a:pPr indent="-317500" lvl="0" marL="457200" rtl="0" algn="just">
              <a:spcBef>
                <a:spcPts val="0"/>
              </a:spcBef>
              <a:spcAft>
                <a:spcPts val="0"/>
              </a:spcAft>
              <a:buSzPts val="1400"/>
              <a:buFont typeface="Century Gothic"/>
              <a:buChar char="●"/>
            </a:pPr>
            <a:r>
              <a:rPr lang="en-US">
                <a:latin typeface="Century Gothic"/>
                <a:ea typeface="Century Gothic"/>
                <a:cs typeface="Century Gothic"/>
                <a:sym typeface="Century Gothic"/>
              </a:rPr>
              <a:t>Counties</a:t>
            </a:r>
            <a:endParaRPr>
              <a:latin typeface="Century Gothic"/>
              <a:ea typeface="Century Gothic"/>
              <a:cs typeface="Century Gothic"/>
              <a:sym typeface="Century Gothic"/>
            </a:endParaRPr>
          </a:p>
          <a:p>
            <a:pPr indent="-317500" lvl="0" marL="457200" rtl="0" algn="just">
              <a:spcBef>
                <a:spcPts val="0"/>
              </a:spcBef>
              <a:spcAft>
                <a:spcPts val="0"/>
              </a:spcAft>
              <a:buSzPts val="1400"/>
              <a:buFont typeface="Century Gothic"/>
              <a:buChar char="●"/>
            </a:pPr>
            <a:r>
              <a:rPr lang="en-US">
                <a:latin typeface="Century Gothic"/>
                <a:ea typeface="Century Gothic"/>
                <a:cs typeface="Century Gothic"/>
                <a:sym typeface="Century Gothic"/>
              </a:rPr>
              <a:t>Address Types</a:t>
            </a:r>
            <a:endParaRPr>
              <a:latin typeface="Century Gothic"/>
              <a:ea typeface="Century Gothic"/>
              <a:cs typeface="Century Gothic"/>
              <a:sym typeface="Century Gothic"/>
            </a:endParaRPr>
          </a:p>
          <a:p>
            <a:pPr indent="-317500" lvl="0" marL="457200" rtl="0" algn="just">
              <a:spcBef>
                <a:spcPts val="0"/>
              </a:spcBef>
              <a:spcAft>
                <a:spcPts val="0"/>
              </a:spcAft>
              <a:buSzPts val="1400"/>
              <a:buFont typeface="Century Gothic"/>
              <a:buChar char="●"/>
            </a:pPr>
            <a:r>
              <a:rPr lang="en-US">
                <a:latin typeface="Century Gothic"/>
                <a:ea typeface="Century Gothic"/>
                <a:cs typeface="Century Gothic"/>
                <a:sym typeface="Century Gothic"/>
              </a:rPr>
              <a:t>Corporate Groups</a:t>
            </a:r>
            <a:endParaRPr>
              <a:latin typeface="Century Gothic"/>
              <a:ea typeface="Century Gothic"/>
              <a:cs typeface="Century Gothic"/>
              <a:sym typeface="Century Gothic"/>
            </a:endParaRPr>
          </a:p>
          <a:p>
            <a:pPr indent="-317500" lvl="0" marL="457200" rtl="0" algn="just">
              <a:spcBef>
                <a:spcPts val="0"/>
              </a:spcBef>
              <a:spcAft>
                <a:spcPts val="0"/>
              </a:spcAft>
              <a:buSzPts val="1400"/>
              <a:buFont typeface="Century Gothic"/>
              <a:buChar char="●"/>
            </a:pPr>
            <a:r>
              <a:rPr lang="en-US">
                <a:latin typeface="Century Gothic"/>
                <a:ea typeface="Century Gothic"/>
                <a:cs typeface="Century Gothic"/>
                <a:sym typeface="Century Gothic"/>
              </a:rPr>
              <a:t>Languages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set up address data by creating new records in each of the required prerequisites respective screens.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For example, navigate to the Counties screen to create, view, edit, and delete county codes.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542" name="Google Shape;542;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550" name="Google Shape;550;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51" name="Google Shape;551;p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Business relations are defined at database or, alternatively, at domain level, and are a prerequisite to creating entity, employee, customer, end user, or supplier records.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When you use the entity, employee, customer, end user, or supplier programs to create a new record, you can also create a new business relation as required.</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Business relations can have different types of address, as shown in the slide. Other address types exist in the system and are defined elsewhere in the system:</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Bill-to Customer (Customers)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Ship-to (Customer Ship-To)</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End user (End Users)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Company (Address Types)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p3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0" name="Google Shape;560;p3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Business Relations to define a new business relation. The business relation code is then used in the customer, supplier, end user, and entity functions to link address data.</a:t>
            </a:r>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open a new form in the Customers, Suppliers, and Entity screens, the lookup icon next to the Business Relation field provides direct access to the Business Relations grid to create a new record.</a:t>
            </a:r>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Business relations can be domain restricted. A restricted business relation can only be viewed, modified, and reported on in the domain in which it was created. If, for example, the database is organized by domain per country, you can use this restriction to ensure that users cannot accidentally or deliberately use a business relation that belongs to another domain and country.</a:t>
            </a:r>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If the business relation must be linked to an internal entity, you must configure this setting when creating the business relation.</a:t>
            </a:r>
            <a:endParaRPr/>
          </a:p>
          <a:p>
            <a:pPr indent="0" lvl="0" marL="0" rtl="0" algn="l">
              <a:spcBef>
                <a:spcPts val="0"/>
              </a:spcBef>
              <a:spcAft>
                <a:spcPts val="0"/>
              </a:spcAft>
              <a:buClr>
                <a:schemeClr val="dk1"/>
              </a:buClr>
              <a:buSzPts val="1200"/>
              <a:buFont typeface="Century Gothic"/>
              <a:buNone/>
            </a:pPr>
            <a:r>
              <a:t/>
            </a:r>
            <a:endParaRPr/>
          </a:p>
          <a:p>
            <a:pPr indent="0" lvl="0" marL="0" rtl="0" algn="l">
              <a:spcBef>
                <a:spcPts val="0"/>
              </a:spcBef>
              <a:spcAft>
                <a:spcPts val="0"/>
              </a:spcAft>
              <a:buNone/>
            </a:pPr>
            <a:r>
              <a:t/>
            </a:r>
            <a:endParaRPr/>
          </a:p>
        </p:txBody>
      </p:sp>
      <p:sp>
        <p:nvSpPr>
          <p:cNvPr id="561" name="Google Shape;561;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74" name="Google Shape;574;p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If a business relation applies to both a customer and a supplier, you can allow open items for customers and suppliers that belong to that business relation to be netted against each other by selecting the Customer/Supplier Compensation Allowed checkbox.</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entity record also contains a Customer/Supplier Compensation Allowed field. When customer and supplier compensation is enabled at entity level, the Customer/Supplier Compensation Allowed field must be enabled for the business relations involved for an adjustment to be saved.</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customer and supplier compensation is disabled for the entity, this overrides the customer and supplier compensation setting for the business relation if compensation is enabled here.</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575" name="Google Shape;575;p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p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585" name="Google Shape;585;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86" name="Google Shape;586;p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Entities to create entity records in an active domain. Enter the previously created domain and business relation codes in an open record.</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following domain data is copied to the entity when you save the record: shared set codes, base currency, cross-company accounts, GL periods, and COA masks.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Shared sets are displayed on the entity record, but cannot be updated.</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On the Main panel, use the AR and AP Exchange Tolerance field to help prevent errors in exchange rates. The exchange tolerance verifies whether the realized exchange gain or loss on foreign currency payments is reasonable. The realized gain or loss amount in base currency is compared with the base currency equivalent of the amount paid and expressed as a percentage:</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457200" lvl="0" marL="0" rtl="0" algn="just">
              <a:lnSpc>
                <a:spcPct val="100000"/>
              </a:lnSpc>
              <a:spcBef>
                <a:spcPts val="0"/>
              </a:spcBef>
              <a:spcAft>
                <a:spcPts val="0"/>
              </a:spcAft>
              <a:buClr>
                <a:schemeClr val="dk1"/>
              </a:buClr>
              <a:buSzPts val="1100"/>
              <a:buFont typeface="Century Gothic"/>
              <a:buNone/>
            </a:pPr>
            <a:r>
              <a:rPr i="1" lang="en-US">
                <a:latin typeface="Century Gothic"/>
                <a:ea typeface="Century Gothic"/>
                <a:cs typeface="Century Gothic"/>
                <a:sym typeface="Century Gothic"/>
              </a:rPr>
              <a:t>gain-loss BC / payment BC * 100</a:t>
            </a:r>
            <a:endParaRPr i="1">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If that percentage is higher than the maximum allowed tolerance, an error message is displayed in the payment transaction.</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Additional GL Numbering panel is used to allow a secondary numbering sequence for GL transactions. This feature is used in some countries when transactions must be identified by numbers in a sequence without any gap.</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the Taxes panel to configure settings for suspended and delayed taxes.</a:t>
            </a:r>
            <a:endParaRPr>
              <a:latin typeface="Century Gothic"/>
              <a:ea typeface="Century Gothic"/>
              <a:cs typeface="Century Gothic"/>
              <a:sym typeface="Century Gothic"/>
            </a:endParaRPr>
          </a:p>
          <a:p>
            <a:pPr indent="0" lvl="1" marL="0" rtl="0" algn="l">
              <a:lnSpc>
                <a:spcPct val="100000"/>
              </a:lnSpc>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p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598" name="Google Shape;598;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99" name="Google Shape;599;p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dk1"/>
              </a:buClr>
              <a:buSzPts val="1200"/>
              <a:buFont typeface="Arial"/>
              <a:buNone/>
            </a:pPr>
            <a:r>
              <a:rPr lang="en-US">
                <a:solidFill>
                  <a:schemeClr val="dk1"/>
                </a:solidFill>
                <a:latin typeface="Century Gothic"/>
                <a:ea typeface="Century Gothic"/>
                <a:cs typeface="Century Gothic"/>
                <a:sym typeface="Century Gothic"/>
              </a:rPr>
              <a:t>Multi-entity processing enables you to group entities together, so that you can save time by carrying out period</a:t>
            </a:r>
            <a:r>
              <a:rPr lang="en-US"/>
              <a:t>-</a:t>
            </a:r>
            <a:r>
              <a:rPr lang="en-US">
                <a:solidFill>
                  <a:schemeClr val="dk1"/>
                </a:solidFill>
                <a:latin typeface="Century Gothic"/>
                <a:ea typeface="Century Gothic"/>
                <a:cs typeface="Century Gothic"/>
                <a:sym typeface="Century Gothic"/>
              </a:rPr>
              <a:t>end activities for multiple entities at once</a:t>
            </a:r>
            <a:r>
              <a:rPr lang="en-US">
                <a:latin typeface="Century Gothic"/>
                <a:ea typeface="Century Gothic"/>
                <a:cs typeface="Century Gothic"/>
                <a:sym typeface="Century Gothic"/>
              </a:rPr>
              <a:t> </a:t>
            </a:r>
            <a:r>
              <a:rPr lang="en-US">
                <a:solidFill>
                  <a:schemeClr val="dk1"/>
                </a:solidFill>
                <a:latin typeface="Century Gothic"/>
                <a:ea typeface="Century Gothic"/>
                <a:cs typeface="Century Gothic"/>
                <a:sym typeface="Century Gothic"/>
              </a:rPr>
              <a:t>without the need to switch between entities. </a:t>
            </a:r>
            <a:endParaRPr>
              <a:solidFill>
                <a:schemeClr val="dk1"/>
              </a:solidFill>
              <a:latin typeface="Century Gothic"/>
              <a:ea typeface="Century Gothic"/>
              <a:cs typeface="Century Gothic"/>
              <a:sym typeface="Century Gothic"/>
            </a:endParaRPr>
          </a:p>
          <a:p>
            <a:pPr indent="0" lvl="0" marL="0" marR="0" rtl="0" algn="just">
              <a:lnSpc>
                <a:spcPct val="100000"/>
              </a:lnSpc>
              <a:spcBef>
                <a:spcPts val="0"/>
              </a:spcBef>
              <a:spcAft>
                <a:spcPts val="0"/>
              </a:spcAft>
              <a:buClr>
                <a:schemeClr val="dk1"/>
              </a:buClr>
              <a:buSzPts val="1200"/>
              <a:buFont typeface="Arial"/>
              <a:buNone/>
            </a:pPr>
            <a:r>
              <a:t/>
            </a:r>
            <a:endParaRPr/>
          </a:p>
          <a:p>
            <a:pPr indent="0" lvl="0" marL="0" marR="0" rtl="0" algn="just">
              <a:lnSpc>
                <a:spcPct val="100000"/>
              </a:lnSpc>
              <a:spcBef>
                <a:spcPts val="0"/>
              </a:spcBef>
              <a:spcAft>
                <a:spcPts val="0"/>
              </a:spcAft>
              <a:buClr>
                <a:schemeClr val="dk1"/>
              </a:buClr>
              <a:buSzPts val="1200"/>
              <a:buFont typeface="Arial"/>
              <a:buNone/>
            </a:pPr>
            <a:r>
              <a:rPr lang="en-US">
                <a:solidFill>
                  <a:schemeClr val="dk1"/>
                </a:solidFill>
                <a:latin typeface="Century Gothic"/>
                <a:ea typeface="Century Gothic"/>
                <a:cs typeface="Century Gothic"/>
                <a:sym typeface="Century Gothic"/>
              </a:rPr>
              <a:t>Multi-entity</a:t>
            </a:r>
            <a:r>
              <a:rPr lang="en-US">
                <a:latin typeface="Century Gothic"/>
                <a:ea typeface="Century Gothic"/>
                <a:cs typeface="Century Gothic"/>
                <a:sym typeface="Century Gothic"/>
              </a:rPr>
              <a:t> </a:t>
            </a:r>
            <a:r>
              <a:rPr lang="en-US">
                <a:solidFill>
                  <a:schemeClr val="dk1"/>
                </a:solidFill>
                <a:latin typeface="Century Gothic"/>
                <a:ea typeface="Century Gothic"/>
                <a:cs typeface="Century Gothic"/>
                <a:sym typeface="Century Gothic"/>
              </a:rPr>
              <a:t>activities reduce data maintenance time and provide better control over routine and largely repetitive period end tasks.</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200"/>
              <a:buFont typeface="Arial"/>
              <a:buNone/>
            </a:pPr>
            <a:r>
              <a:t/>
            </a:r>
            <a:endParaRPr>
              <a:solidFill>
                <a:schemeClr val="dk1"/>
              </a:solidFill>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200"/>
              <a:buFont typeface="Arial"/>
              <a:buNone/>
            </a:pPr>
            <a:r>
              <a:rPr lang="en-US">
                <a:solidFill>
                  <a:schemeClr val="dk1"/>
                </a:solidFill>
                <a:latin typeface="Century Gothic"/>
                <a:ea typeface="Century Gothic"/>
                <a:cs typeface="Century Gothic"/>
                <a:sym typeface="Century Gothic"/>
              </a:rPr>
              <a:t>First, decide if multi-entity processing is applicable; if so, determine the entities to which multi-entity processing applies.</a:t>
            </a:r>
            <a:endParaRPr>
              <a:latin typeface="Century Gothic"/>
              <a:ea typeface="Century Gothic"/>
              <a:cs typeface="Century Gothic"/>
              <a:sym typeface="Century Gothic"/>
            </a:endParaRPr>
          </a:p>
          <a:p>
            <a:pPr indent="0" lvl="0" marL="0" marR="0" rtl="0" algn="l">
              <a:lnSpc>
                <a:spcPct val="80000"/>
              </a:lnSpc>
              <a:spcBef>
                <a:spcPts val="36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0" lvl="0" marL="0" marR="0" rtl="0" algn="l">
              <a:lnSpc>
                <a:spcPct val="80000"/>
              </a:lnSpc>
              <a:spcBef>
                <a:spcPts val="36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0" lvl="0" marL="0" marR="0" rtl="0" algn="l">
              <a:lnSpc>
                <a:spcPct val="80000"/>
              </a:lnSpc>
              <a:spcBef>
                <a:spcPts val="36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0" lvl="0" marL="0" marR="0" rtl="0" algn="l">
              <a:lnSpc>
                <a:spcPct val="80000"/>
              </a:lnSpc>
              <a:spcBef>
                <a:spcPts val="36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p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607" name="Google Shape;607;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08" name="Google Shape;608;p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616" name="Google Shape;616;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17" name="Google Shape;617;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just">
              <a:lnSpc>
                <a:spcPct val="80000"/>
              </a:lnSpc>
              <a:spcBef>
                <a:spcPts val="0"/>
              </a:spcBef>
              <a:spcAft>
                <a:spcPts val="0"/>
              </a:spcAft>
              <a:buClr>
                <a:schemeClr val="dk1"/>
              </a:buClr>
              <a:buSzPts val="1200"/>
              <a:buFont typeface="Arial"/>
              <a:buNone/>
            </a:pPr>
            <a:r>
              <a:rPr lang="en-US" sz="1200">
                <a:solidFill>
                  <a:schemeClr val="dk1"/>
                </a:solidFill>
                <a:latin typeface="Century Gothic"/>
                <a:ea typeface="Century Gothic"/>
                <a:cs typeface="Century Gothic"/>
                <a:sym typeface="Century Gothic"/>
              </a:rPr>
              <a:t>There is no restriction based on the domain of the entity, and an entity can feature in more than one entity group.</a:t>
            </a:r>
            <a:endParaRPr sz="1200">
              <a:solidFill>
                <a:schemeClr val="dk1"/>
              </a:solidFill>
              <a:latin typeface="Century Gothic"/>
              <a:ea typeface="Century Gothic"/>
              <a:cs typeface="Century Gothic"/>
              <a:sym typeface="Century Gothic"/>
            </a:endParaRPr>
          </a:p>
          <a:p>
            <a:pPr indent="0" lvl="0" marL="0" marR="0" rtl="0" algn="just">
              <a:lnSpc>
                <a:spcPct val="80000"/>
              </a:lnSpc>
              <a:spcBef>
                <a:spcPts val="0"/>
              </a:spcBef>
              <a:spcAft>
                <a:spcPts val="0"/>
              </a:spcAft>
              <a:buClr>
                <a:schemeClr val="dk1"/>
              </a:buClr>
              <a:buSzPts val="1200"/>
              <a:buFont typeface="Arial"/>
              <a:buNone/>
            </a:pPr>
            <a:r>
              <a:t/>
            </a:r>
            <a:endParaRPr>
              <a:latin typeface="Century Gothic"/>
              <a:ea typeface="Century Gothic"/>
              <a:cs typeface="Century Gothic"/>
              <a:sym typeface="Century Gothic"/>
            </a:endParaRPr>
          </a:p>
          <a:p>
            <a:pPr indent="0" lvl="0" marL="0" marR="0" rtl="0" algn="just">
              <a:lnSpc>
                <a:spcPct val="80000"/>
              </a:lnSpc>
              <a:spcBef>
                <a:spcPts val="0"/>
              </a:spcBef>
              <a:spcAft>
                <a:spcPts val="0"/>
              </a:spcAft>
              <a:buClr>
                <a:schemeClr val="dk1"/>
              </a:buClr>
              <a:buSzPts val="1200"/>
              <a:buFont typeface="Arial"/>
              <a:buNone/>
            </a:pPr>
            <a:r>
              <a:rPr lang="en-US">
                <a:latin typeface="Century Gothic"/>
                <a:ea typeface="Century Gothic"/>
                <a:cs typeface="Century Gothic"/>
                <a:sym typeface="Century Gothic"/>
              </a:rPr>
              <a:t>To add an entity to the group, click New to add a row to the grid. Then type an entity code or select from the lookup.</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4" name="Shape 624"/>
        <p:cNvGrpSpPr/>
        <p:nvPr/>
      </p:nvGrpSpPr>
      <p:grpSpPr>
        <a:xfrm>
          <a:off x="0" y="0"/>
          <a:ext cx="0" cy="0"/>
          <a:chOff x="0" y="0"/>
          <a:chExt cx="0" cy="0"/>
        </a:xfrm>
      </p:grpSpPr>
      <p:sp>
        <p:nvSpPr>
          <p:cNvPr id="625" name="Google Shape;625;p3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626" name="Google Shape;626;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27" name="Google Shape;627;p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After defining a new entity, you must define user security and access. To set up security, you must define three main elements: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Users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Roles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Permissions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configuration for the three areas must be linked in a fourth step.</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a:t>
            </a:r>
            <a:r>
              <a:rPr lang="en-US"/>
              <a:t>is</a:t>
            </a:r>
            <a:r>
              <a:rPr lang="en-US">
                <a:latin typeface="Century Gothic"/>
                <a:ea typeface="Century Gothic"/>
                <a:cs typeface="Century Gothic"/>
                <a:sym typeface="Century Gothic"/>
              </a:rPr>
              <a:t> slide shows the process map for the financial structure setup. </a:t>
            </a:r>
            <a:endParaRPr/>
          </a:p>
          <a:p>
            <a:pPr indent="0" lvl="0" marL="0" rtl="0" algn="just">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
        <p:nvSpPr>
          <p:cNvPr id="269" name="Google Shape;26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635" name="Google Shape;635;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36" name="Google Shape;636;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Roles to create a new role in the system.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After clicking New, enter a name and description of the role you are creating.</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During implementation, you can create inactive roles by clearing the Active checkbox.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An inactive role cannot be referenced in any functions other than Roles.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4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5" name="Google Shape;645;p4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Users, define a User ID.  If you enter or modify the user name, an error message appears.</a:t>
            </a:r>
            <a:endParaRPr/>
          </a:p>
          <a:p>
            <a:pPr indent="0" lvl="0" marL="0" rtl="0" algn="l">
              <a:spcBef>
                <a:spcPts val="0"/>
              </a:spcBef>
              <a:spcAft>
                <a:spcPts val="0"/>
              </a:spcAft>
              <a:buNone/>
            </a:pPr>
            <a:r>
              <a:t/>
            </a:r>
            <a:endParaRPr/>
          </a:p>
        </p:txBody>
      </p:sp>
      <p:sp>
        <p:nvSpPr>
          <p:cNvPr id="646" name="Google Shape;646;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p4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4" name="Google Shape;654;p4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228600" lvl="0" marL="22860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User Access to configure access to domains, entities, and sites, and to assign users to eligible roles.</a:t>
            </a:r>
            <a:endParaRPr/>
          </a:p>
          <a:p>
            <a:pPr indent="-228600" lvl="0" marL="22860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Select the user from the User Access grid. In the open record, specify the domains and specific roles this new user has access to.</a:t>
            </a:r>
            <a:endParaRPr/>
          </a:p>
          <a:p>
            <a:pPr indent="-228600" lvl="0" marL="228600" rtl="0" algn="l">
              <a:spcBef>
                <a:spcPts val="0"/>
              </a:spcBef>
              <a:spcAft>
                <a:spcPts val="0"/>
              </a:spcAft>
              <a:buClr>
                <a:schemeClr val="dk1"/>
              </a:buClr>
              <a:buSzPts val="1200"/>
              <a:buFont typeface="Century Gothic"/>
              <a:buNone/>
            </a:pPr>
            <a:r>
              <a:t/>
            </a:r>
            <a:endParaRPr/>
          </a:p>
          <a:p>
            <a:pPr indent="0" lvl="0" marL="0" rtl="0" algn="l">
              <a:spcBef>
                <a:spcPts val="0"/>
              </a:spcBef>
              <a:spcAft>
                <a:spcPts val="0"/>
              </a:spcAft>
              <a:buNone/>
            </a:pPr>
            <a:r>
              <a:t/>
            </a:r>
            <a:endParaRPr/>
          </a:p>
        </p:txBody>
      </p:sp>
      <p:sp>
        <p:nvSpPr>
          <p:cNvPr id="655" name="Google Shape;655;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p4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4" name="Google Shape;664;p4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Role Menus to set permissions for new roles. </a:t>
            </a:r>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From the Menus screen, create a new menu and set the Type to Role.</a:t>
            </a:r>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In the Name lookup, for role menus, select the role that you created in </a:t>
            </a:r>
            <a:r>
              <a:rPr lang="en-US"/>
              <a:t>R</a:t>
            </a:r>
            <a:r>
              <a:rPr lang="en-US">
                <a:latin typeface="Century Gothic"/>
                <a:ea typeface="Century Gothic"/>
                <a:cs typeface="Century Gothic"/>
                <a:sym typeface="Century Gothic"/>
              </a:rPr>
              <a:t>oles. </a:t>
            </a:r>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 user can have different roles in each entity.</a:t>
            </a:r>
            <a:endParaRPr/>
          </a:p>
          <a:p>
            <a:pPr indent="0" lvl="0" marL="0" rtl="0" algn="l">
              <a:spcBef>
                <a:spcPts val="0"/>
              </a:spcBef>
              <a:spcAft>
                <a:spcPts val="0"/>
              </a:spcAft>
              <a:buClr>
                <a:schemeClr val="dk1"/>
              </a:buClr>
              <a:buSzPts val="1200"/>
              <a:buFont typeface="Century Gothic"/>
              <a:buNone/>
            </a:pPr>
            <a:r>
              <a:t/>
            </a:r>
            <a:endParaRPr/>
          </a:p>
          <a:p>
            <a:pPr indent="0" lvl="0" marL="0" rtl="0" algn="l">
              <a:spcBef>
                <a:spcPts val="0"/>
              </a:spcBef>
              <a:spcAft>
                <a:spcPts val="0"/>
              </a:spcAft>
              <a:buNone/>
            </a:pPr>
            <a:r>
              <a:t/>
            </a:r>
            <a:endParaRPr/>
          </a:p>
        </p:txBody>
      </p:sp>
      <p:sp>
        <p:nvSpPr>
          <p:cNvPr id="665" name="Google Shape;665;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73" name="Google Shape;673;p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t/>
            </a:r>
            <a:endParaRPr/>
          </a:p>
        </p:txBody>
      </p:sp>
      <p:sp>
        <p:nvSpPr>
          <p:cNvPr id="674" name="Google Shape;674;p4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p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682" name="Google Shape;682;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83" name="Google Shape;683;p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Most tax data is set up at database level.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data can then be shared by multiple addresses from multiple shared sets.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enter system-wide tax data in Taxation Control. Then, the tax data is linked to a customer, supplier, or entity using a shared set. This explains the need to set up tax data system wide. Only tax rates are defined at domain level.</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p4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1" name="Google Shape;691;p4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Before defining tax rates, you must set up the data required to support tax reporting. This task has three steps:</a:t>
            </a:r>
            <a:endParaRPr/>
          </a:p>
          <a:p>
            <a:pPr indent="0" lvl="0" marL="0" rtl="0" algn="just">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317500" lvl="0" marL="457200" rtl="0" algn="just">
              <a:lnSpc>
                <a:spcPct val="9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Define tax boxes for each country using Tax Boxes. Tax boxes represent tax subtotal fields on tax declaration forms required for filing legal reports. Tax boxes are generally defined in pairs</a:t>
            </a:r>
            <a:r>
              <a:rPr lang="en-US"/>
              <a:t>:</a:t>
            </a:r>
            <a:r>
              <a:rPr lang="en-US">
                <a:latin typeface="Century Gothic"/>
                <a:ea typeface="Century Gothic"/>
                <a:cs typeface="Century Gothic"/>
                <a:sym typeface="Century Gothic"/>
              </a:rPr>
              <a:t> one identifies the transaction amount and the other, the transaction tax amount. The tax box type identifies whether the tax box displays the base transaction amount or the tax amount.</a:t>
            </a:r>
            <a:endParaRPr/>
          </a:p>
          <a:p>
            <a:pPr indent="-317500" lvl="0" marL="457200" rtl="0" algn="just">
              <a:lnSpc>
                <a:spcPct val="9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Use Tax Groups to define tax groups and group</a:t>
            </a:r>
            <a:r>
              <a:rPr lang="en-US"/>
              <a:t>-</a:t>
            </a:r>
            <a:r>
              <a:rPr lang="en-US">
                <a:latin typeface="Century Gothic"/>
                <a:ea typeface="Century Gothic"/>
                <a:cs typeface="Century Gothic"/>
                <a:sym typeface="Century Gothic"/>
              </a:rPr>
              <a:t>related tax boxes, generally one of each type.</a:t>
            </a:r>
            <a:endParaRPr/>
          </a:p>
          <a:p>
            <a:pPr indent="-317500" lvl="0" marL="457200" rtl="0" algn="just">
              <a:lnSpc>
                <a:spcPct val="9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Associate tax groups with tax rates in Tax Rates. A different group can be specified for each type of transaction: customer invoice, customer credit note, supplier invoice, supplier credit note, absorbed invoice, absorbed credit note, retained invoice, and retained credit note.</a:t>
            </a:r>
            <a:endParaRPr/>
          </a:p>
          <a:p>
            <a:pPr indent="457200" lvl="0" marL="0" rtl="0" algn="just">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then use a declaration report to display the tax detail:</a:t>
            </a:r>
            <a:endParaRPr/>
          </a:p>
          <a:p>
            <a:pPr indent="-317500" lvl="0" marL="457200" rtl="0" algn="just">
              <a:lnSpc>
                <a:spcPct val="90000"/>
              </a:lnSpc>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Tax Declaration by Box</a:t>
            </a:r>
            <a:endParaRPr/>
          </a:p>
          <a:p>
            <a:pPr indent="-317500" lvl="0" marL="457200" rtl="0" algn="just">
              <a:lnSpc>
                <a:spcPct val="90000"/>
              </a:lnSpc>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Tax Declaration by Box and Group</a:t>
            </a:r>
            <a:endParaRPr/>
          </a:p>
          <a:p>
            <a:pPr indent="457200" lvl="0" marL="0" rtl="0" algn="just">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90000"/>
              </a:lnSpc>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Note</a:t>
            </a:r>
            <a:r>
              <a:rPr lang="en-US">
                <a:latin typeface="Century Gothic"/>
                <a:ea typeface="Century Gothic"/>
                <a:cs typeface="Century Gothic"/>
                <a:sym typeface="Century Gothic"/>
              </a:rPr>
              <a:t> These reports are not formal reports that can be submitted for regulatory reporting. Rather, based on your selection criteria, they display tax box totals, which you can then use to fill out required reports.</a:t>
            </a:r>
            <a:endParaRPr/>
          </a:p>
          <a:p>
            <a:pPr indent="0" lvl="0" marL="0" rtl="0" algn="l">
              <a:lnSpc>
                <a:spcPct val="90000"/>
              </a:lnSpc>
              <a:spcBef>
                <a:spcPts val="0"/>
              </a:spcBef>
              <a:spcAft>
                <a:spcPts val="0"/>
              </a:spcAft>
              <a:buClr>
                <a:schemeClr val="dk1"/>
              </a:buClr>
              <a:buSzPts val="1000"/>
              <a:buFont typeface="Century Gothic"/>
              <a:buNone/>
            </a:pPr>
            <a:r>
              <a:t/>
            </a:r>
            <a:endParaRPr sz="1000"/>
          </a:p>
          <a:p>
            <a:pPr indent="0" lvl="0" marL="0" rtl="0" algn="l">
              <a:lnSpc>
                <a:spcPct val="90000"/>
              </a:lnSpc>
              <a:spcBef>
                <a:spcPts val="0"/>
              </a:spcBef>
              <a:spcAft>
                <a:spcPts val="0"/>
              </a:spcAft>
              <a:buNone/>
            </a:pPr>
            <a:r>
              <a:t/>
            </a:r>
            <a:endParaRPr/>
          </a:p>
        </p:txBody>
      </p:sp>
      <p:sp>
        <p:nvSpPr>
          <p:cNvPr id="692" name="Google Shape;692;p4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p4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4" name="Google Shape;714;p4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Credit Terms to calculate invoice due dates and to apply settlement discounts on early payments. You can also use credit terms to define staged payments, which allow multiple payments to be made in stages, based on invoice percentages. Credit terms are linked to customers and suppliers, and default when invoices are created.</a:t>
            </a:r>
            <a:endParaRPr/>
          </a:p>
          <a:p>
            <a:pPr indent="0" lvl="0" marL="0" rtl="0" algn="just">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also create credit terms with fixed due dates using Credit Terms. Fixed due dates are not calculated based in the invoice date. For example, if a credit term has a fixed due date of February 1, and an invoice for which that due date applies is created on February 15, the invoice due date is still fixed as February 1. You can also create staged credit terms with fixed due dates.</a:t>
            </a:r>
            <a:endParaRPr/>
          </a:p>
          <a:p>
            <a:pPr indent="0" lvl="0" marL="0" rtl="0" algn="just">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create a credit term with a fixed due date by specifying a due date in the Base Date/Fixed Due Date field and setting the No of Periods, Supplementary Days, Minimum Due Days, and Base Days fields to 0 (zero).</a:t>
            </a:r>
            <a:endParaRPr/>
          </a:p>
          <a:p>
            <a:pPr indent="0" lvl="0" marL="0" rtl="0" algn="just">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In the Payment Type field, select the type of payment, Normal, Scheduled or Staged. Depending on the payment type, different panels are available for configuring the credit term. Normal and discount payments are used with Normal payment types; staged payments are used with the Staged payment type.  When you select the Scheduled payment type, the tabs are disabled and the Billing Schedule Code field becomes active, and it is also mandatory. </a:t>
            </a:r>
            <a:endParaRPr/>
          </a:p>
          <a:p>
            <a:pPr indent="0" lvl="0" marL="0" rtl="0" algn="l">
              <a:lnSpc>
                <a:spcPct val="90000"/>
              </a:lnSpc>
              <a:spcBef>
                <a:spcPts val="0"/>
              </a:spcBef>
              <a:spcAft>
                <a:spcPts val="0"/>
              </a:spcAft>
              <a:buClr>
                <a:schemeClr val="dk1"/>
              </a:buClr>
              <a:buSzPts val="800"/>
              <a:buFont typeface="Century Gothic"/>
              <a:buNone/>
            </a:pPr>
            <a:r>
              <a:t/>
            </a:r>
            <a:endParaRPr sz="800"/>
          </a:p>
          <a:p>
            <a:pPr indent="0" lvl="0" marL="0" rtl="0" algn="l">
              <a:lnSpc>
                <a:spcPct val="90000"/>
              </a:lnSpc>
              <a:spcBef>
                <a:spcPts val="0"/>
              </a:spcBef>
              <a:spcAft>
                <a:spcPts val="0"/>
              </a:spcAft>
              <a:buNone/>
            </a:pPr>
            <a:r>
              <a:t/>
            </a:r>
            <a:endParaRPr/>
          </a:p>
        </p:txBody>
      </p:sp>
      <p:sp>
        <p:nvSpPr>
          <p:cNvPr id="715" name="Google Shape;715;p4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p4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5" name="Google Shape;725;p4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the Discount panel to define the data that determines settlement discounts on early payments for Normal credit terms.</a:t>
            </a:r>
            <a:endParaRPr/>
          </a:p>
          <a:p>
            <a:pPr indent="0" lvl="0" marL="0" rtl="0" algn="just">
              <a:lnSpc>
                <a:spcPct val="100000"/>
              </a:lnSpc>
              <a:spcBef>
                <a:spcPts val="0"/>
              </a:spcBef>
              <a:spcAft>
                <a:spcPts val="0"/>
              </a:spcAft>
              <a:buClr>
                <a:schemeClr val="dk1"/>
              </a:buClr>
              <a:buSzPts val="1100"/>
              <a:buFont typeface="Century Gothic"/>
              <a:buNone/>
            </a:pPr>
            <a:r>
              <a:t/>
            </a:r>
            <a:endParaRPr b="1" i="1">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Century Gothic"/>
              <a:buNone/>
            </a:pPr>
            <a:r>
              <a:rPr b="1" i="1" lang="en-US">
                <a:latin typeface="Century Gothic"/>
                <a:ea typeface="Century Gothic"/>
                <a:cs typeface="Century Gothic"/>
                <a:sym typeface="Century Gothic"/>
              </a:rPr>
              <a:t>Discount %</a:t>
            </a:r>
            <a:r>
              <a:rPr lang="en-US">
                <a:latin typeface="Century Gothic"/>
                <a:ea typeface="Century Gothic"/>
                <a:cs typeface="Century Gothic"/>
                <a:sym typeface="Century Gothic"/>
              </a:rPr>
              <a:t>. Specify a discount percentage that will apply for prompt payments for this credit terms code. The default percentage is zero, and you must specify the actual discount percentage in this field, and not the payment percentage.</a:t>
            </a:r>
            <a:endParaRPr/>
          </a:p>
          <a:p>
            <a:pPr indent="457200" lvl="0" marL="0" rtl="0" algn="just">
              <a:lnSpc>
                <a:spcPct val="100000"/>
              </a:lnSpc>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Century Gothic"/>
              <a:buNone/>
            </a:pPr>
            <a:r>
              <a:rPr b="1" i="1" lang="en-US">
                <a:latin typeface="Century Gothic"/>
                <a:ea typeface="Century Gothic"/>
                <a:cs typeface="Century Gothic"/>
                <a:sym typeface="Century Gothic"/>
              </a:rPr>
              <a:t>Period Type</a:t>
            </a:r>
            <a:r>
              <a:rPr lang="en-US">
                <a:latin typeface="Century Gothic"/>
                <a:ea typeface="Century Gothic"/>
                <a:cs typeface="Century Gothic"/>
                <a:sym typeface="Century Gothic"/>
              </a:rPr>
              <a:t>. Choose the period type from the drop-down list. The options are days, weeks, fortnights, and months.</a:t>
            </a:r>
            <a:endParaRPr/>
          </a:p>
          <a:p>
            <a:pPr indent="457200" lvl="0" marL="0" rtl="0" algn="just">
              <a:lnSpc>
                <a:spcPct val="100000"/>
              </a:lnSpc>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Century Gothic"/>
              <a:buNone/>
            </a:pPr>
            <a:r>
              <a:rPr b="1" i="1" lang="en-US">
                <a:latin typeface="Century Gothic"/>
                <a:ea typeface="Century Gothic"/>
                <a:cs typeface="Century Gothic"/>
                <a:sym typeface="Century Gothic"/>
              </a:rPr>
              <a:t>Number of Periods</a:t>
            </a:r>
            <a:r>
              <a:rPr lang="en-US">
                <a:latin typeface="Century Gothic"/>
                <a:ea typeface="Century Gothic"/>
                <a:cs typeface="Century Gothic"/>
                <a:sym typeface="Century Gothic"/>
              </a:rPr>
              <a:t>. Enter the number of periods to take into account when calculating the due date.</a:t>
            </a:r>
            <a:endParaRPr/>
          </a:p>
          <a:p>
            <a:pPr indent="457200" lvl="0" marL="0" rtl="0" algn="just">
              <a:lnSpc>
                <a:spcPct val="100000"/>
              </a:lnSpc>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just">
              <a:lnSpc>
                <a:spcPct val="100000"/>
              </a:lnSpc>
              <a:spcBef>
                <a:spcPts val="0"/>
              </a:spcBef>
              <a:spcAft>
                <a:spcPts val="0"/>
              </a:spcAft>
              <a:buClr>
                <a:schemeClr val="dk1"/>
              </a:buClr>
              <a:buSzPts val="1100"/>
              <a:buFont typeface="Century Gothic"/>
              <a:buNone/>
            </a:pPr>
            <a:r>
              <a:rPr b="1" i="1" lang="en-US">
                <a:latin typeface="Century Gothic"/>
                <a:ea typeface="Century Gothic"/>
                <a:cs typeface="Century Gothic"/>
                <a:sym typeface="Century Gothic"/>
              </a:rPr>
              <a:t>Supplementary Days</a:t>
            </a:r>
            <a:r>
              <a:rPr lang="en-US">
                <a:latin typeface="Century Gothic"/>
                <a:ea typeface="Century Gothic"/>
                <a:cs typeface="Century Gothic"/>
                <a:sym typeface="Century Gothic"/>
              </a:rPr>
              <a:t>. Specify the number of days to add to the normal calculation date. This value applies only when you select the period type Month.</a:t>
            </a:r>
            <a:endParaRPr/>
          </a:p>
          <a:p>
            <a:pPr indent="0" lvl="0" marL="0" rtl="0" algn="l">
              <a:lnSpc>
                <a:spcPct val="100000"/>
              </a:lnSpc>
              <a:spcBef>
                <a:spcPts val="0"/>
              </a:spcBef>
              <a:spcAft>
                <a:spcPts val="0"/>
              </a:spcAft>
              <a:buClr>
                <a:schemeClr val="dk1"/>
              </a:buClr>
              <a:buSzPts val="1200"/>
              <a:buFont typeface="Century Gothic"/>
              <a:buNone/>
            </a:pPr>
            <a:r>
              <a:t/>
            </a:r>
            <a:endParaRPr/>
          </a:p>
          <a:p>
            <a:pPr indent="0" lvl="0" marL="0" rtl="0" algn="l">
              <a:spcBef>
                <a:spcPts val="0"/>
              </a:spcBef>
              <a:spcAft>
                <a:spcPts val="0"/>
              </a:spcAft>
              <a:buNone/>
            </a:pPr>
            <a:r>
              <a:t/>
            </a:r>
            <a:endParaRPr/>
          </a:p>
        </p:txBody>
      </p:sp>
      <p:sp>
        <p:nvSpPr>
          <p:cNvPr id="726" name="Google Shape;726;p4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p4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6" name="Google Shape;736;p4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Staged payments consist of a series of normal credit terms, staggered over time periods. </a:t>
            </a:r>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select ‘Staged’ as a payment type, the Staged panel is displayed. </a:t>
            </a:r>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Enter a credit term code and percentage of payment for each stage of payment in the grid. </a:t>
            </a:r>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description of the credit terms code is displayed for reference. The payment percentages must total 100%.</a:t>
            </a:r>
            <a:endParaRPr/>
          </a:p>
          <a:p>
            <a:pPr indent="0" lvl="0" marL="0" rtl="0" algn="l">
              <a:spcBef>
                <a:spcPts val="0"/>
              </a:spcBef>
              <a:spcAft>
                <a:spcPts val="0"/>
              </a:spcAft>
              <a:buClr>
                <a:schemeClr val="dk1"/>
              </a:buClr>
              <a:buSzPts val="1200"/>
              <a:buFont typeface="Century Gothic"/>
              <a:buNone/>
            </a:pPr>
            <a:r>
              <a:t/>
            </a:r>
            <a:endParaRPr/>
          </a:p>
          <a:p>
            <a:pPr indent="0" lvl="0" marL="0" rtl="0" algn="l">
              <a:spcBef>
                <a:spcPts val="0"/>
              </a:spcBef>
              <a:spcAft>
                <a:spcPts val="0"/>
              </a:spcAft>
              <a:buNone/>
            </a:pPr>
            <a:r>
              <a:t/>
            </a:r>
            <a:endParaRPr/>
          </a:p>
        </p:txBody>
      </p:sp>
      <p:sp>
        <p:nvSpPr>
          <p:cNvPr id="737" name="Google Shape;737;p4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p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Currency-related data, such as codes, rounding methods, and rate types, are used database wide, across domains.</a:t>
            </a:r>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Therefore, you must set up this data first, using the following screens:</a:t>
            </a:r>
            <a:endParaRPr>
              <a:latin typeface="Century Gothic"/>
              <a:ea typeface="Century Gothic"/>
              <a:cs typeface="Century Gothic"/>
              <a:sym typeface="Century Gothic"/>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Currencies: Use Currencies to create, view, modify, and delete currencies.</a:t>
            </a:r>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Rounding Methods: Use Rounding Methods to define the methods the system uses to round monetary amounts.</a:t>
            </a:r>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Exchange Rate Types: Use Exchange Rate Types to create and maintain exchange rate types.</a:t>
            </a:r>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Exchange Rates: Use Exchange Rates to create and maintain exchange rates, which are applied to multiple-currency transactions.</a:t>
            </a:r>
            <a:endParaRPr/>
          </a:p>
          <a:p>
            <a:pPr indent="0" lvl="0" marL="0" rtl="0" algn="l">
              <a:spcBef>
                <a:spcPts val="0"/>
              </a:spcBef>
              <a:spcAft>
                <a:spcPts val="0"/>
              </a:spcAft>
              <a:buNone/>
            </a:pPr>
            <a:r>
              <a:t/>
            </a:r>
            <a:endParaRPr/>
          </a:p>
        </p:txBody>
      </p:sp>
      <p:sp>
        <p:nvSpPr>
          <p:cNvPr id="279" name="Google Shape;279;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p5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9" name="Google Shape;749;p5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Invoice Status to create, modify, view, and delete statuses used to:</a:t>
            </a:r>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Manage the approval, allocation status, and payment of invoices to suppliers.</a:t>
            </a:r>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Identify contested invoices for filtering reports and managing finance charge calculation for customers.</a:t>
            </a:r>
            <a:endParaRPr/>
          </a:p>
          <a:p>
            <a:pPr indent="-317500" lvl="0" marL="457200" rtl="0" algn="just">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Associate a default invoice status with each customer and supplier record.</a:t>
            </a:r>
            <a:endParaRPr/>
          </a:p>
          <a:p>
            <a:pPr indent="45720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Invoice statuses are primarily used with suppliers. You approve supplier invoices and release them for payment by modifying the invoice status applied to the invoice. You can also control how postings occur by specifying an invoice status with a different allocation status.</a:t>
            </a:r>
            <a:endParaRPr/>
          </a:p>
          <a:p>
            <a:pPr indent="0" lvl="0" marL="0" rtl="0" algn="l">
              <a:spcBef>
                <a:spcPts val="0"/>
              </a:spcBef>
              <a:spcAft>
                <a:spcPts val="0"/>
              </a:spcAft>
              <a:buNone/>
            </a:pPr>
            <a:r>
              <a:t/>
            </a:r>
            <a:endParaRPr/>
          </a:p>
        </p:txBody>
      </p:sp>
      <p:sp>
        <p:nvSpPr>
          <p:cNvPr id="750" name="Google Shape;750;p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p5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9" name="Google Shape;759;p5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sz="1110">
                <a:latin typeface="Century Gothic"/>
                <a:ea typeface="Century Gothic"/>
                <a:cs typeface="Century Gothic"/>
                <a:sym typeface="Century Gothic"/>
              </a:rPr>
              <a:t>The combination of the different values indicates to the system how to treat a document (primarily, a supplier invoice). The following fields from Invoice Status are also displayed on the </a:t>
            </a:r>
            <a:r>
              <a:rPr lang="en-US" sz="1110">
                <a:solidFill>
                  <a:srgbClr val="141414"/>
                </a:solidFill>
                <a:latin typeface="Century Gothic"/>
                <a:ea typeface="Century Gothic"/>
                <a:cs typeface="Century Gothic"/>
                <a:sym typeface="Century Gothic"/>
              </a:rPr>
              <a:t>Invoice Status panel </a:t>
            </a:r>
            <a:r>
              <a:rPr lang="en-US" sz="1110">
                <a:latin typeface="Century Gothic"/>
                <a:ea typeface="Century Gothic"/>
                <a:cs typeface="Century Gothic"/>
                <a:sym typeface="Century Gothic"/>
              </a:rPr>
              <a:t>in Supplier Invoices:</a:t>
            </a:r>
            <a:endParaRPr/>
          </a:p>
          <a:p>
            <a:pPr indent="0" lvl="0" marL="0" rtl="0" algn="just">
              <a:spcBef>
                <a:spcPts val="0"/>
              </a:spcBef>
              <a:spcAft>
                <a:spcPts val="0"/>
              </a:spcAft>
              <a:buClr>
                <a:schemeClr val="dk1"/>
              </a:buClr>
              <a:buSzPts val="1100"/>
              <a:buFont typeface="Arial"/>
              <a:buNone/>
            </a:pPr>
            <a:r>
              <a:t/>
            </a:r>
            <a:endParaRPr sz="1110">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b="1" i="1" lang="en-US" sz="1110">
                <a:latin typeface="Century Gothic"/>
                <a:ea typeface="Century Gothic"/>
                <a:cs typeface="Century Gothic"/>
                <a:sym typeface="Century Gothic"/>
              </a:rPr>
              <a:t>Lock Payment</a:t>
            </a:r>
            <a:r>
              <a:rPr lang="en-US" sz="1110">
                <a:latin typeface="Century Gothic"/>
                <a:ea typeface="Century Gothic"/>
                <a:cs typeface="Century Gothic"/>
                <a:sym typeface="Century Gothic"/>
              </a:rPr>
              <a:t>. Use this field to prevent invoices from being included in payment selections.</a:t>
            </a:r>
            <a:endParaRPr/>
          </a:p>
          <a:p>
            <a:pPr indent="457200" lvl="0" marL="0" rtl="0" algn="just">
              <a:spcBef>
                <a:spcPts val="0"/>
              </a:spcBef>
              <a:spcAft>
                <a:spcPts val="0"/>
              </a:spcAft>
              <a:buClr>
                <a:schemeClr val="dk1"/>
              </a:buClr>
              <a:buSzPts val="1100"/>
              <a:buFont typeface="Arial"/>
              <a:buNone/>
            </a:pPr>
            <a:r>
              <a:t/>
            </a:r>
            <a:endParaRPr sz="1110">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b="1" i="1" lang="en-US" sz="1110">
                <a:latin typeface="Century Gothic"/>
                <a:ea typeface="Century Gothic"/>
                <a:cs typeface="Century Gothic"/>
                <a:sym typeface="Century Gothic"/>
              </a:rPr>
              <a:t>Approved</a:t>
            </a:r>
            <a:r>
              <a:rPr lang="en-US" sz="1110">
                <a:latin typeface="Century Gothic"/>
                <a:ea typeface="Century Gothic"/>
                <a:cs typeface="Century Gothic"/>
                <a:sym typeface="Century Gothic"/>
              </a:rPr>
              <a:t>. Use this field to determine whether an invoice is approved for payment.</a:t>
            </a:r>
            <a:endParaRPr/>
          </a:p>
          <a:p>
            <a:pPr indent="457200" lvl="0" marL="0" rtl="0" algn="just">
              <a:spcBef>
                <a:spcPts val="0"/>
              </a:spcBef>
              <a:spcAft>
                <a:spcPts val="0"/>
              </a:spcAft>
              <a:buClr>
                <a:schemeClr val="dk1"/>
              </a:buClr>
              <a:buSzPts val="1100"/>
              <a:buFont typeface="Arial"/>
              <a:buNone/>
            </a:pPr>
            <a:r>
              <a:t/>
            </a:r>
            <a:endParaRPr sz="1110">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b="1" i="1" lang="en-US" sz="1110">
                <a:latin typeface="Century Gothic"/>
                <a:ea typeface="Century Gothic"/>
                <a:cs typeface="Century Gothic"/>
                <a:sym typeface="Century Gothic"/>
              </a:rPr>
              <a:t>Allocation Status</a:t>
            </a:r>
            <a:r>
              <a:rPr lang="en-US" sz="1110">
                <a:latin typeface="Century Gothic"/>
                <a:ea typeface="Century Gothic"/>
                <a:cs typeface="Century Gothic"/>
                <a:sym typeface="Century Gothic"/>
              </a:rPr>
              <a:t>. The options are Allocation, No Allocation, Transient Allocation, and Any.</a:t>
            </a:r>
            <a:endParaRPr/>
          </a:p>
          <a:p>
            <a:pPr indent="457200" lvl="0" marL="0" rtl="0" algn="just">
              <a:spcBef>
                <a:spcPts val="0"/>
              </a:spcBef>
              <a:spcAft>
                <a:spcPts val="0"/>
              </a:spcAft>
              <a:buClr>
                <a:schemeClr val="dk1"/>
              </a:buClr>
              <a:buSzPts val="1100"/>
              <a:buFont typeface="Arial"/>
              <a:buNone/>
            </a:pPr>
            <a:r>
              <a:t/>
            </a:r>
            <a:endParaRPr sz="1110">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b="1" i="1" lang="en-US" sz="1110">
                <a:latin typeface="Century Gothic"/>
                <a:ea typeface="Century Gothic"/>
                <a:cs typeface="Century Gothic"/>
                <a:sym typeface="Century Gothic"/>
              </a:rPr>
              <a:t>Initial Status.</a:t>
            </a:r>
            <a:r>
              <a:rPr lang="en-US" sz="1110">
                <a:latin typeface="Century Gothic"/>
                <a:ea typeface="Century Gothic"/>
                <a:cs typeface="Century Gothic"/>
                <a:sym typeface="Century Gothic"/>
              </a:rPr>
              <a:t> Use this field for initial invoices that are locked for payment, unapproved, or that have a status of No Allocation.</a:t>
            </a:r>
            <a:endParaRPr/>
          </a:p>
          <a:p>
            <a:pPr indent="457200" lvl="0" marL="0" rtl="0" algn="just">
              <a:spcBef>
                <a:spcPts val="0"/>
              </a:spcBef>
              <a:spcAft>
                <a:spcPts val="0"/>
              </a:spcAft>
              <a:buClr>
                <a:schemeClr val="dk1"/>
              </a:buClr>
              <a:buSzPts val="1100"/>
              <a:buFont typeface="Arial"/>
              <a:buNone/>
            </a:pPr>
            <a:r>
              <a:t/>
            </a:r>
            <a:endParaRPr sz="1110">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Century Gothic"/>
              <a:buNone/>
            </a:pPr>
            <a:r>
              <a:rPr b="1" i="1" lang="en-US" sz="1110">
                <a:latin typeface="Century Gothic"/>
                <a:ea typeface="Century Gothic"/>
                <a:cs typeface="Century Gothic"/>
                <a:sym typeface="Century Gothic"/>
              </a:rPr>
              <a:t>Receiver Matching.</a:t>
            </a:r>
            <a:r>
              <a:rPr lang="en-US" sz="1110">
                <a:latin typeface="Century Gothic"/>
                <a:ea typeface="Century Gothic"/>
                <a:cs typeface="Century Gothic"/>
                <a:sym typeface="Century Gothic"/>
              </a:rPr>
              <a:t> If the Receiver Matching field is selected, this field makes the Matching button available, which you click to start Receiver Matchings.</a:t>
            </a:r>
            <a:endParaRPr/>
          </a:p>
          <a:p>
            <a:pPr indent="0" lvl="0" marL="0" rtl="0" algn="just">
              <a:spcBef>
                <a:spcPts val="0"/>
              </a:spcBef>
              <a:spcAft>
                <a:spcPts val="0"/>
              </a:spcAft>
              <a:buClr>
                <a:schemeClr val="dk1"/>
              </a:buClr>
              <a:buSzPts val="1100"/>
              <a:buFont typeface="Century Gothic"/>
              <a:buNone/>
            </a:pPr>
            <a:r>
              <a:t/>
            </a:r>
            <a:endParaRPr sz="1110">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sz="1110">
                <a:latin typeface="Century Gothic"/>
                <a:ea typeface="Century Gothic"/>
                <a:cs typeface="Century Gothic"/>
                <a:sym typeface="Century Gothic"/>
              </a:rPr>
              <a:t>Different sets of statuses might be needed, depending on whether you are creating a financial invoice or an invoice for matching with a purchase order.</a:t>
            </a:r>
            <a:endParaRPr/>
          </a:p>
          <a:p>
            <a:pPr indent="0" lvl="0" marL="0" rtl="0" algn="just">
              <a:spcBef>
                <a:spcPts val="0"/>
              </a:spcBef>
              <a:spcAft>
                <a:spcPts val="0"/>
              </a:spcAft>
              <a:buClr>
                <a:schemeClr val="dk1"/>
              </a:buClr>
              <a:buSzPts val="1100"/>
              <a:buFont typeface="Arial"/>
              <a:buNone/>
            </a:pPr>
            <a:r>
              <a:t/>
            </a:r>
            <a:endParaRPr sz="1110">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sz="1110"/>
              <a:t>I</a:t>
            </a:r>
            <a:r>
              <a:rPr lang="en-US" sz="1110">
                <a:latin typeface="Century Gothic"/>
                <a:ea typeface="Century Gothic"/>
                <a:cs typeface="Century Gothic"/>
                <a:sym typeface="Century Gothic"/>
              </a:rPr>
              <a:t>nvoice status settings </a:t>
            </a:r>
            <a:r>
              <a:rPr lang="en-US" sz="1110"/>
              <a:t>have no</a:t>
            </a:r>
            <a:r>
              <a:rPr lang="en-US" sz="1110">
                <a:latin typeface="Century Gothic"/>
                <a:ea typeface="Century Gothic"/>
                <a:cs typeface="Century Gothic"/>
                <a:sym typeface="Century Gothic"/>
              </a:rPr>
              <a:t> effect on customer invoices. The status code is used to filter in reports and to determine how invoices are included in finance charge calculations. Invoice statuses do not have a blocking effect on customer invoices and do not form part of the credit checking process.</a:t>
            </a:r>
            <a:endParaRPr/>
          </a:p>
          <a:p>
            <a:pPr indent="0" lvl="0" marL="0" rtl="0" algn="l">
              <a:spcBef>
                <a:spcPts val="0"/>
              </a:spcBef>
              <a:spcAft>
                <a:spcPts val="0"/>
              </a:spcAft>
              <a:buClr>
                <a:schemeClr val="dk1"/>
              </a:buClr>
              <a:buSzPts val="1110"/>
              <a:buFont typeface="Century Gothic"/>
              <a:buNone/>
            </a:pPr>
            <a:r>
              <a:t/>
            </a:r>
            <a:endParaRPr sz="1110"/>
          </a:p>
          <a:p>
            <a:pPr indent="0" lvl="0" marL="0" rtl="0" algn="l">
              <a:spcBef>
                <a:spcPts val="0"/>
              </a:spcBef>
              <a:spcAft>
                <a:spcPts val="0"/>
              </a:spcAft>
              <a:buNone/>
            </a:pPr>
            <a:r>
              <a:t/>
            </a:r>
            <a:endParaRPr sz="1110"/>
          </a:p>
        </p:txBody>
      </p:sp>
      <p:sp>
        <p:nvSpPr>
          <p:cNvPr id="760" name="Google Shape;760;p5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6" name="Shape 766"/>
        <p:cNvGrpSpPr/>
        <p:nvPr/>
      </p:nvGrpSpPr>
      <p:grpSpPr>
        <a:xfrm>
          <a:off x="0" y="0"/>
          <a:ext cx="0" cy="0"/>
          <a:chOff x="0" y="0"/>
          <a:chExt cx="0" cy="0"/>
        </a:xfrm>
      </p:grpSpPr>
      <p:sp>
        <p:nvSpPr>
          <p:cNvPr id="767" name="Google Shape;767;p52: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8" name="Google Shape;768;p5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gf91ffe160d_0_0:notes"/>
          <p:cNvSpPr txBox="1"/>
          <p:nvPr>
            <p:ph idx="1" type="body"/>
          </p:nvPr>
        </p:nvSpPr>
        <p:spPr>
          <a:xfrm>
            <a:off x="685800" y="3887785"/>
            <a:ext cx="5486400" cy="4626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6" name="Google Shape;776;gf91ffe160d_0_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89" name="Google Shape;289;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Before defining domains, you must set up as many shared set codes as required for your financial structure.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Shared set codes identify financial data that can be shared across selected domains. The system is supplied with one default set of codes.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rgbClr val="141414"/>
              </a:buClr>
              <a:buSzPts val="1100"/>
              <a:buFont typeface="Arial"/>
              <a:buNone/>
            </a:pPr>
            <a:r>
              <a:rPr lang="en-US">
                <a:solidFill>
                  <a:srgbClr val="141414"/>
                </a:solidFill>
                <a:latin typeface="Century Gothic"/>
                <a:ea typeface="Century Gothic"/>
                <a:cs typeface="Century Gothic"/>
                <a:sym typeface="Century Gothic"/>
              </a:rPr>
              <a:t>Use Shared Sets to create shared set codes.</a:t>
            </a:r>
            <a:endParaRPr>
              <a:solidFill>
                <a:srgbClr val="141414"/>
              </a:solidFill>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p:txBody>
      </p:sp>
      <p:sp>
        <p:nvSpPr>
          <p:cNvPr id="290" name="Google Shape;290;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299" name="Google Shape;29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0" name="Google Shape;300;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create a domain, you must select at least one shared set code for each type of required data.</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use profiles to identify the relationships between records in shared sets of different types.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Profiles are discussed a few slides further on.</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08" name="Google Shape;308;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There are eleven shared set data types. A domain must be linked to at least one shared set code of each type.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200"/>
              <a:buFont typeface="Century Gothic"/>
              <a:buNone/>
            </a:pPr>
            <a:r>
              <a:t/>
            </a:r>
            <a:endParaRPr/>
          </a:p>
        </p:txBody>
      </p:sp>
      <p:sp>
        <p:nvSpPr>
          <p:cNvPr id="309" name="Google Shape;309;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17" name="Google Shape;317;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Consider the example shown in the slide. Suppliers are shared by all domains, but GL accounts are not shared between domains.</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Each supplier needs an associated supplier control account.  However, if you assign a control account from the US account shared set, the purchase orders created in the EMEA domain or in the Asia domain would be invalid. Therefore, you must create three supplier control accounts and assign these to a profile, which indicates which control account to use, depending on the domain.</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GL Accounts to create a supplier control account. From an open record, select select ‘Supplier Control Account’ in the GL Type field.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assign the profile to the supplier’s record. Then, regardless of which entity does business with the supplier, valid accounts are referenced when invoices are registered.</a:t>
            </a:r>
            <a:endParaRPr>
              <a:latin typeface="Century Gothic"/>
              <a:ea typeface="Century Gothic"/>
              <a:cs typeface="Century Gothic"/>
              <a:sym typeface="Century Gothic"/>
            </a:endParaRPr>
          </a:p>
          <a:p>
            <a:pPr indent="0" lvl="0" marL="457200" rtl="0" algn="just">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just">
              <a:spcBef>
                <a:spcPts val="0"/>
              </a:spcBef>
              <a:spcAft>
                <a:spcPts val="0"/>
              </a:spcAft>
              <a:buClr>
                <a:schemeClr val="dk1"/>
              </a:buClr>
              <a:buSzPts val="1200"/>
              <a:buFont typeface="Century Gothic"/>
              <a:buNone/>
            </a:pPr>
            <a:r>
              <a:t/>
            </a:r>
            <a:endParaRPr/>
          </a:p>
        </p:txBody>
      </p:sp>
      <p:sp>
        <p:nvSpPr>
          <p:cNvPr id="318" name="Google Shape;318;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0.png"/><Relationship Id="rId3"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theme" Target="../theme/theme1.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1.jpg"/><Relationship Id="rId4" Type="http://schemas.openxmlformats.org/officeDocument/2006/relationships/image" Target="../media/image17.png"/><Relationship Id="rId5" Type="http://schemas.openxmlformats.org/officeDocument/2006/relationships/image" Target="../media/image3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3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7.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33.png"/><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4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4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5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1.jpg"/><Relationship Id="rId4" Type="http://schemas.openxmlformats.org/officeDocument/2006/relationships/image" Target="../media/image1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4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4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4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4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46.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5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5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5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4.png"/><Relationship Id="rId5" Type="http://schemas.openxmlformats.org/officeDocument/2006/relationships/image" Target="../media/image2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5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46.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Setting Up Financial Foundations</a:t>
            </a:r>
            <a:endParaRPr/>
          </a:p>
        </p:txBody>
      </p:sp>
      <p:sp>
        <p:nvSpPr>
          <p:cNvPr id="246" name="Google Shape;246;p3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47" name="Google Shape;247;p3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Profiles</a:t>
            </a:r>
            <a:endParaRPr/>
          </a:p>
        </p:txBody>
      </p:sp>
      <p:sp>
        <p:nvSpPr>
          <p:cNvPr id="333" name="Google Shape;333;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34" name="Google Shape;334;p40"/>
          <p:cNvSpPr/>
          <p:nvPr/>
        </p:nvSpPr>
        <p:spPr>
          <a:xfrm>
            <a:off x="203200" y="1638300"/>
            <a:ext cx="3556000" cy="1676400"/>
          </a:xfrm>
          <a:prstGeom prst="ellipse">
            <a:avLst/>
          </a:prstGeom>
          <a:solidFill>
            <a:srgbClr val="DAE5F1"/>
          </a:solidFill>
          <a:ln cap="flat" cmpd="sng" w="28575">
            <a:solidFill>
              <a:srgbClr val="6287C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rPr b="0" i="0" lang="en-US" sz="2800" u="none" cap="none" strike="noStrike">
                <a:solidFill>
                  <a:schemeClr val="dk1"/>
                </a:solidFill>
                <a:latin typeface="Century Gothic"/>
                <a:ea typeface="Century Gothic"/>
                <a:cs typeface="Century Gothic"/>
                <a:sym typeface="Century Gothic"/>
              </a:rPr>
              <a:t>Shared set:</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2700"/>
              <a:buFont typeface="Century Gothic"/>
              <a:buNone/>
            </a:pPr>
            <a:r>
              <a:rPr b="0" i="0" lang="en-US" sz="2700" u="none" cap="none" strike="noStrike">
                <a:solidFill>
                  <a:schemeClr val="dk1"/>
                </a:solidFill>
                <a:latin typeface="Century Gothic"/>
                <a:ea typeface="Century Gothic"/>
                <a:cs typeface="Century Gothic"/>
                <a:sym typeface="Century Gothic"/>
              </a:rPr>
              <a:t>customers</a:t>
            </a:r>
            <a:endParaRPr b="0" i="0" sz="1300" u="none" cap="none" strike="noStrike">
              <a:solidFill>
                <a:schemeClr val="dk1"/>
              </a:solidFill>
              <a:latin typeface="Century Gothic"/>
              <a:ea typeface="Century Gothic"/>
              <a:cs typeface="Century Gothic"/>
              <a:sym typeface="Century Gothic"/>
            </a:endParaRPr>
          </a:p>
        </p:txBody>
      </p:sp>
      <p:sp>
        <p:nvSpPr>
          <p:cNvPr id="335" name="Google Shape;335;p40"/>
          <p:cNvSpPr/>
          <p:nvPr/>
        </p:nvSpPr>
        <p:spPr>
          <a:xfrm>
            <a:off x="8331200" y="1638300"/>
            <a:ext cx="3556000" cy="1752600"/>
          </a:xfrm>
          <a:prstGeom prst="ellipse">
            <a:avLst/>
          </a:prstGeom>
          <a:solidFill>
            <a:srgbClr val="DAE5F1"/>
          </a:solidFill>
          <a:ln cap="flat" cmpd="sng" w="28575">
            <a:solidFill>
              <a:srgbClr val="6287C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rPr b="0" i="0" lang="en-US" sz="2800" u="none" cap="none" strike="noStrike">
                <a:solidFill>
                  <a:schemeClr val="dk1"/>
                </a:solidFill>
                <a:latin typeface="Century Gothic"/>
                <a:ea typeface="Century Gothic"/>
                <a:cs typeface="Century Gothic"/>
                <a:sym typeface="Century Gothic"/>
              </a:rPr>
              <a:t>Shared set:</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GL </a:t>
            </a:r>
            <a:r>
              <a:rPr b="0" i="0" lang="en-US" sz="2000" u="none" cap="none" strike="noStrike">
                <a:solidFill>
                  <a:schemeClr val="dk1"/>
                </a:solidFill>
                <a:latin typeface="Century Gothic"/>
                <a:ea typeface="Century Gothic"/>
                <a:cs typeface="Century Gothic"/>
                <a:sym typeface="Century Gothic"/>
              </a:rPr>
              <a:t>accounts</a:t>
            </a:r>
            <a:endParaRPr b="0" i="0" sz="600" u="none" cap="none" strike="noStrike">
              <a:solidFill>
                <a:schemeClr val="dk1"/>
              </a:solidFill>
              <a:latin typeface="Century Gothic"/>
              <a:ea typeface="Century Gothic"/>
              <a:cs typeface="Century Gothic"/>
              <a:sym typeface="Century Gothic"/>
            </a:endParaRPr>
          </a:p>
        </p:txBody>
      </p:sp>
      <p:sp>
        <p:nvSpPr>
          <p:cNvPr id="336" name="Google Shape;336;p40"/>
          <p:cNvSpPr/>
          <p:nvPr/>
        </p:nvSpPr>
        <p:spPr>
          <a:xfrm>
            <a:off x="4927600" y="1638300"/>
            <a:ext cx="2235200" cy="1828800"/>
          </a:xfrm>
          <a:prstGeom prst="ellipse">
            <a:avLst/>
          </a:prstGeom>
          <a:solidFill>
            <a:srgbClr val="FBD4B4"/>
          </a:solidFill>
          <a:ln cap="flat" cmpd="sng" w="28575">
            <a:solidFill>
              <a:srgbClr val="6287C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600"/>
              <a:buFont typeface="Century Gothic"/>
              <a:buNone/>
            </a:pPr>
            <a:r>
              <a:rPr b="0" i="0" lang="en-US" sz="2600" u="none" cap="none" strike="noStrike">
                <a:solidFill>
                  <a:schemeClr val="dk1"/>
                </a:solidFill>
                <a:latin typeface="Century Gothic"/>
                <a:ea typeface="Century Gothic"/>
                <a:cs typeface="Century Gothic"/>
                <a:sym typeface="Century Gothic"/>
              </a:rPr>
              <a:t>Profile</a:t>
            </a:r>
            <a:endParaRPr b="0" i="0" sz="2600" u="none" cap="none" strike="noStrike">
              <a:solidFill>
                <a:schemeClr val="dk1"/>
              </a:solidFill>
              <a:latin typeface="Century Gothic"/>
              <a:ea typeface="Century Gothic"/>
              <a:cs typeface="Century Gothic"/>
              <a:sym typeface="Century Gothic"/>
            </a:endParaRPr>
          </a:p>
        </p:txBody>
      </p:sp>
      <p:sp>
        <p:nvSpPr>
          <p:cNvPr id="337" name="Google Shape;337;p40"/>
          <p:cNvSpPr/>
          <p:nvPr/>
        </p:nvSpPr>
        <p:spPr>
          <a:xfrm>
            <a:off x="3810000" y="2324100"/>
            <a:ext cx="1117600" cy="457200"/>
          </a:xfrm>
          <a:prstGeom prst="rightArrow">
            <a:avLst>
              <a:gd fmla="val 50000" name="adj1"/>
              <a:gd fmla="val 50000" name="adj2"/>
            </a:avLst>
          </a:prstGeom>
          <a:solidFill>
            <a:schemeClr val="accent1"/>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38" name="Google Shape;338;p40"/>
          <p:cNvSpPr/>
          <p:nvPr/>
        </p:nvSpPr>
        <p:spPr>
          <a:xfrm>
            <a:off x="7213600" y="2324100"/>
            <a:ext cx="1117600" cy="457200"/>
          </a:xfrm>
          <a:prstGeom prst="rightArrow">
            <a:avLst>
              <a:gd fmla="val 50000" name="adj1"/>
              <a:gd fmla="val 50000" name="adj2"/>
            </a:avLst>
          </a:prstGeom>
          <a:solidFill>
            <a:schemeClr val="accent1"/>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39" name="Google Shape;339;p40"/>
          <p:cNvSpPr txBox="1"/>
          <p:nvPr/>
        </p:nvSpPr>
        <p:spPr>
          <a:xfrm>
            <a:off x="609600" y="1339850"/>
            <a:ext cx="10972800" cy="4976284"/>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accent6"/>
              </a:buClr>
              <a:buSzPts val="2800"/>
              <a:buFont typeface="Arimo"/>
              <a:buNone/>
            </a:pPr>
            <a:r>
              <a:t/>
            </a:r>
            <a:endParaRPr b="0" i="0" sz="2800" u="none" cap="none" strike="noStrike">
              <a:solidFill>
                <a:schemeClr val="dk1"/>
              </a:solidFill>
              <a:latin typeface="Century Gothic"/>
              <a:ea typeface="Century Gothic"/>
              <a:cs typeface="Century Gothic"/>
              <a:sym typeface="Century Gothic"/>
            </a:endParaRPr>
          </a:p>
          <a:p>
            <a:pPr indent="-165100" lvl="0" marL="342900" marR="0" rtl="0" algn="l">
              <a:lnSpc>
                <a:spcPct val="100000"/>
              </a:lnSpc>
              <a:spcBef>
                <a:spcPts val="560"/>
              </a:spcBef>
              <a:spcAft>
                <a:spcPts val="0"/>
              </a:spcAft>
              <a:buClr>
                <a:schemeClr val="accent6"/>
              </a:buClr>
              <a:buSzPts val="2800"/>
              <a:buFont typeface="Arial"/>
              <a:buNone/>
            </a:pPr>
            <a:r>
              <a:t/>
            </a:r>
            <a:endParaRPr b="0" i="0" sz="2800" u="none" cap="none" strike="noStrike">
              <a:solidFill>
                <a:schemeClr val="dk1"/>
              </a:solidFill>
              <a:latin typeface="Century Gothic"/>
              <a:ea typeface="Century Gothic"/>
              <a:cs typeface="Century Gothic"/>
              <a:sym typeface="Century Gothic"/>
            </a:endParaRPr>
          </a:p>
          <a:p>
            <a:pPr indent="-165100" lvl="0" marL="342900" marR="0" rtl="0" algn="l">
              <a:lnSpc>
                <a:spcPct val="100000"/>
              </a:lnSpc>
              <a:spcBef>
                <a:spcPts val="560"/>
              </a:spcBef>
              <a:spcAft>
                <a:spcPts val="0"/>
              </a:spcAft>
              <a:buClr>
                <a:schemeClr val="accent6"/>
              </a:buClr>
              <a:buSzPts val="2800"/>
              <a:buFont typeface="Arial"/>
              <a:buNone/>
            </a:pPr>
            <a:r>
              <a:t/>
            </a:r>
            <a:endParaRPr b="0" i="0" sz="2800" u="none" cap="none" strike="noStrike">
              <a:solidFill>
                <a:schemeClr val="dk1"/>
              </a:solidFill>
              <a:latin typeface="Century Gothic"/>
              <a:ea typeface="Century Gothic"/>
              <a:cs typeface="Century Gothic"/>
              <a:sym typeface="Century Gothic"/>
            </a:endParaRPr>
          </a:p>
          <a:p>
            <a:pPr indent="-165100" lvl="0" marL="342900" marR="0" rtl="0" algn="l">
              <a:lnSpc>
                <a:spcPct val="100000"/>
              </a:lnSpc>
              <a:spcBef>
                <a:spcPts val="560"/>
              </a:spcBef>
              <a:spcAft>
                <a:spcPts val="0"/>
              </a:spcAft>
              <a:buClr>
                <a:schemeClr val="accent6"/>
              </a:buClr>
              <a:buSzPts val="2800"/>
              <a:buFont typeface="Arial"/>
              <a:buNone/>
            </a:pPr>
            <a:r>
              <a:t/>
            </a:r>
            <a:endParaRPr b="0" i="0" sz="2800" u="none" cap="none" strike="noStrike">
              <a:solidFill>
                <a:schemeClr val="dk1"/>
              </a:solidFill>
              <a:latin typeface="Century Gothic"/>
              <a:ea typeface="Century Gothic"/>
              <a:cs typeface="Century Gothic"/>
              <a:sym typeface="Century Gothic"/>
            </a:endParaRPr>
          </a:p>
          <a:p>
            <a:pPr indent="-165100" lvl="0" marL="342900" marR="0" rtl="0" algn="l">
              <a:lnSpc>
                <a:spcPct val="100000"/>
              </a:lnSpc>
              <a:spcBef>
                <a:spcPts val="560"/>
              </a:spcBef>
              <a:spcAft>
                <a:spcPts val="0"/>
              </a:spcAft>
              <a:buClr>
                <a:schemeClr val="accent6"/>
              </a:buClr>
              <a:buSzPts val="2800"/>
              <a:buFont typeface="Arial"/>
              <a:buNone/>
            </a:pPr>
            <a:r>
              <a:t/>
            </a:r>
            <a:endParaRPr b="0" i="0" sz="2800" u="none" cap="none" strike="noStrike">
              <a:solidFill>
                <a:schemeClr val="dk1"/>
              </a:solidFill>
              <a:latin typeface="Century Gothic"/>
              <a:ea typeface="Century Gothic"/>
              <a:cs typeface="Century Gothic"/>
              <a:sym typeface="Century Gothic"/>
            </a:endParaRPr>
          </a:p>
          <a:p>
            <a:pPr indent="-342900" lvl="0" marL="342900" marR="0" rtl="0" algn="l">
              <a:lnSpc>
                <a:spcPct val="100000"/>
              </a:lnSpc>
              <a:spcBef>
                <a:spcPts val="1800"/>
              </a:spcBef>
              <a:spcAft>
                <a:spcPts val="0"/>
              </a:spcAft>
              <a:buClr>
                <a:schemeClr val="accent6"/>
              </a:buClr>
              <a:buSzPts val="2800"/>
              <a:buFont typeface="Arial"/>
              <a:buChar char="•"/>
            </a:pPr>
            <a:r>
              <a:rPr b="0" i="0" lang="en-US" sz="2800" u="none" cap="none" strike="noStrike">
                <a:solidFill>
                  <a:schemeClr val="dk1"/>
                </a:solidFill>
                <a:latin typeface="Century Gothic"/>
                <a:ea typeface="Century Gothic"/>
                <a:cs typeface="Century Gothic"/>
                <a:sym typeface="Century Gothic"/>
              </a:rPr>
              <a:t>To connect data in different shared set types</a:t>
            </a:r>
            <a:endParaRPr/>
          </a:p>
          <a:p>
            <a:pPr indent="-342900" lvl="0" marL="342900" marR="0" rtl="0" algn="l">
              <a:lnSpc>
                <a:spcPct val="100000"/>
              </a:lnSpc>
              <a:spcBef>
                <a:spcPts val="1800"/>
              </a:spcBef>
              <a:spcAft>
                <a:spcPts val="0"/>
              </a:spcAft>
              <a:buClr>
                <a:schemeClr val="accent6"/>
              </a:buClr>
              <a:buSzPts val="2800"/>
              <a:buFont typeface="Arial"/>
              <a:buChar char="•"/>
            </a:pPr>
            <a:r>
              <a:rPr b="0" i="0" lang="en-US" sz="2800" u="none" cap="none" strike="noStrike">
                <a:solidFill>
                  <a:schemeClr val="dk1"/>
                </a:solidFill>
                <a:latin typeface="Century Gothic"/>
                <a:ea typeface="Century Gothic"/>
                <a:cs typeface="Century Gothic"/>
                <a:sym typeface="Century Gothic"/>
              </a:rPr>
              <a:t>To solve one</a:t>
            </a:r>
            <a:r>
              <a:rPr lang="en-US" sz="2800">
                <a:solidFill>
                  <a:schemeClr val="dk1"/>
                </a:solidFill>
                <a:latin typeface="Century Gothic"/>
                <a:ea typeface="Century Gothic"/>
                <a:cs typeface="Century Gothic"/>
                <a:sym typeface="Century Gothic"/>
              </a:rPr>
              <a:t>-</a:t>
            </a:r>
            <a:r>
              <a:rPr b="0" i="0" lang="en-US" sz="2800" u="none" cap="none" strike="noStrike">
                <a:solidFill>
                  <a:schemeClr val="dk1"/>
                </a:solidFill>
                <a:latin typeface="Century Gothic"/>
                <a:ea typeface="Century Gothic"/>
                <a:cs typeface="Century Gothic"/>
                <a:sym typeface="Century Gothic"/>
              </a:rPr>
              <a:t>to</a:t>
            </a:r>
            <a:r>
              <a:rPr lang="en-US" sz="2800">
                <a:solidFill>
                  <a:schemeClr val="dk1"/>
                </a:solidFill>
                <a:latin typeface="Century Gothic"/>
                <a:ea typeface="Century Gothic"/>
                <a:cs typeface="Century Gothic"/>
                <a:sym typeface="Century Gothic"/>
              </a:rPr>
              <a:t>-</a:t>
            </a:r>
            <a:r>
              <a:rPr b="0" i="0" lang="en-US" sz="2800" u="none" cap="none" strike="noStrike">
                <a:solidFill>
                  <a:schemeClr val="dk1"/>
                </a:solidFill>
                <a:latin typeface="Century Gothic"/>
                <a:ea typeface="Century Gothic"/>
                <a:cs typeface="Century Gothic"/>
                <a:sym typeface="Century Gothic"/>
              </a:rPr>
              <a:t>many relationship issues</a:t>
            </a:r>
            <a:endParaRPr b="0" i="0" sz="2800" u="none" cap="none" strike="noStrike">
              <a:solidFill>
                <a:schemeClr val="dk1"/>
              </a:solidFill>
              <a:latin typeface="Century Gothic"/>
              <a:ea typeface="Century Gothic"/>
              <a:cs typeface="Century Gothic"/>
              <a:sym typeface="Century Gothic"/>
            </a:endParaRPr>
          </a:p>
        </p:txBody>
      </p:sp>
      <p:sp>
        <p:nvSpPr>
          <p:cNvPr id="340" name="Google Shape;340;p40"/>
          <p:cNvSpPr txBox="1"/>
          <p:nvPr>
            <p:ph idx="4294967295" type="body"/>
          </p:nvPr>
        </p:nvSpPr>
        <p:spPr>
          <a:xfrm>
            <a:off x="374650" y="203200"/>
            <a:ext cx="1125855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Tree>
  </p:cSld>
  <p:clrMapOvr>
    <a:masterClrMapping/>
  </p:clrMapOvr>
  <mc:AlternateContent>
    <mc:Choice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4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1800"/>
              </a:spcBef>
              <a:spcAft>
                <a:spcPts val="0"/>
              </a:spcAft>
              <a:buSzPts val="2800"/>
              <a:buChar char="•"/>
            </a:pPr>
            <a:r>
              <a:rPr lang="en-US"/>
              <a:t>In the grid, specify records to link to the profile for each listed shared set (domain)</a:t>
            </a:r>
            <a:endParaRPr/>
          </a:p>
          <a:p>
            <a:pPr indent="-109538" lvl="0" marL="287338" rtl="0" algn="l">
              <a:lnSpc>
                <a:spcPct val="100000"/>
              </a:lnSpc>
              <a:spcBef>
                <a:spcPts val="0"/>
              </a:spcBef>
              <a:spcAft>
                <a:spcPts val="0"/>
              </a:spcAft>
              <a:buSzPts val="2800"/>
              <a:buNone/>
            </a:pPr>
            <a:r>
              <a:t/>
            </a:r>
            <a:endParaRPr/>
          </a:p>
        </p:txBody>
      </p:sp>
      <p:sp>
        <p:nvSpPr>
          <p:cNvPr id="347" name="Google Shape;347;p4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Profiles Setup</a:t>
            </a:r>
            <a:endParaRPr/>
          </a:p>
        </p:txBody>
      </p:sp>
      <p:pic>
        <p:nvPicPr>
          <p:cNvPr id="348" name="Google Shape;348;p41"/>
          <p:cNvPicPr preferRelativeResize="0"/>
          <p:nvPr/>
        </p:nvPicPr>
        <p:blipFill rotWithShape="1">
          <a:blip r:embed="rId3">
            <a:alphaModFix/>
          </a:blip>
          <a:srcRect b="0" l="0" r="0" t="0"/>
          <a:stretch/>
        </p:blipFill>
        <p:spPr>
          <a:xfrm>
            <a:off x="698500" y="2451525"/>
            <a:ext cx="9112250" cy="3921200"/>
          </a:xfrm>
          <a:prstGeom prst="rect">
            <a:avLst/>
          </a:prstGeom>
          <a:noFill/>
          <a:ln>
            <a:noFill/>
          </a:ln>
        </p:spPr>
      </p:pic>
      <p:sp>
        <p:nvSpPr>
          <p:cNvPr id="349" name="Google Shape;349;p41"/>
          <p:cNvSpPr/>
          <p:nvPr/>
        </p:nvSpPr>
        <p:spPr>
          <a:xfrm>
            <a:off x="1160817" y="5293490"/>
            <a:ext cx="5197700" cy="1006460"/>
          </a:xfrm>
          <a:prstGeom prst="rect">
            <a:avLst/>
          </a:prstGeom>
          <a:noFill/>
          <a:ln cap="flat" cmpd="sng" w="1905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50" name="Google Shape;350;p41"/>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351" name="Google Shape;351;p41"/>
          <p:cNvSpPr txBox="1"/>
          <p:nvPr>
            <p:ph idx="4294967295" type="sldNum"/>
          </p:nvPr>
        </p:nvSpPr>
        <p:spPr>
          <a:xfrm>
            <a:off x="99377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4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70000"/>
              </a:lnSpc>
              <a:spcBef>
                <a:spcPts val="0"/>
              </a:spcBef>
              <a:spcAft>
                <a:spcPts val="0"/>
              </a:spcAft>
              <a:buSzPts val="2800"/>
              <a:buChar char="•"/>
            </a:pPr>
            <a:r>
              <a:rPr lang="en-US" sz="2400"/>
              <a:t>Daybook and GL account</a:t>
            </a:r>
            <a:endParaRPr/>
          </a:p>
          <a:p>
            <a:pPr indent="-285750" lvl="1" marL="742950" rtl="0" algn="l">
              <a:lnSpc>
                <a:spcPct val="70000"/>
              </a:lnSpc>
              <a:spcBef>
                <a:spcPts val="480"/>
              </a:spcBef>
              <a:spcAft>
                <a:spcPts val="0"/>
              </a:spcAft>
              <a:buSzPts val="2400"/>
              <a:buChar char="-"/>
            </a:pPr>
            <a:r>
              <a:rPr lang="en-US" sz="2000"/>
              <a:t>Banking entry</a:t>
            </a:r>
            <a:endParaRPr/>
          </a:p>
          <a:p>
            <a:pPr indent="-285750" lvl="1" marL="742950" rtl="0" algn="l">
              <a:lnSpc>
                <a:spcPct val="70000"/>
              </a:lnSpc>
              <a:spcBef>
                <a:spcPts val="480"/>
              </a:spcBef>
              <a:spcAft>
                <a:spcPts val="0"/>
              </a:spcAft>
              <a:buSzPts val="2400"/>
              <a:buChar char="-"/>
            </a:pPr>
            <a:r>
              <a:rPr lang="en-US" sz="2000"/>
              <a:t>Cash Paid and Cash Received daybooks</a:t>
            </a:r>
            <a:endParaRPr/>
          </a:p>
          <a:p>
            <a:pPr indent="-342900" lvl="0" marL="342900" rtl="0" algn="l">
              <a:lnSpc>
                <a:spcPct val="70000"/>
              </a:lnSpc>
              <a:spcBef>
                <a:spcPts val="1800"/>
              </a:spcBef>
              <a:spcAft>
                <a:spcPts val="0"/>
              </a:spcAft>
              <a:buSzPts val="2800"/>
              <a:buChar char="•"/>
            </a:pPr>
            <a:r>
              <a:rPr lang="en-US" sz="2400"/>
              <a:t>GL account and customer</a:t>
            </a:r>
            <a:endParaRPr/>
          </a:p>
          <a:p>
            <a:pPr indent="-285750" lvl="1" marL="742950" rtl="0" algn="l">
              <a:lnSpc>
                <a:spcPct val="70000"/>
              </a:lnSpc>
              <a:spcBef>
                <a:spcPts val="480"/>
              </a:spcBef>
              <a:spcAft>
                <a:spcPts val="0"/>
              </a:spcAft>
              <a:buSzPts val="2400"/>
              <a:buChar char="-"/>
            </a:pPr>
            <a:r>
              <a:rPr lang="en-US" sz="2000"/>
              <a:t>Customer account</a:t>
            </a:r>
            <a:endParaRPr/>
          </a:p>
          <a:p>
            <a:pPr indent="-285750" lvl="1" marL="742950" rtl="0" algn="l">
              <a:lnSpc>
                <a:spcPct val="70000"/>
              </a:lnSpc>
              <a:spcBef>
                <a:spcPts val="480"/>
              </a:spcBef>
              <a:spcAft>
                <a:spcPts val="0"/>
              </a:spcAft>
              <a:buSzPts val="2400"/>
              <a:buChar char="-"/>
            </a:pPr>
            <a:r>
              <a:rPr lang="en-US" sz="2000"/>
              <a:t>Sales account</a:t>
            </a:r>
            <a:endParaRPr/>
          </a:p>
          <a:p>
            <a:pPr indent="-342900" lvl="0" marL="342900" rtl="0" algn="l">
              <a:lnSpc>
                <a:spcPct val="70000"/>
              </a:lnSpc>
              <a:spcBef>
                <a:spcPts val="1800"/>
              </a:spcBef>
              <a:spcAft>
                <a:spcPts val="0"/>
              </a:spcAft>
              <a:buSzPts val="2800"/>
              <a:buChar char="•"/>
            </a:pPr>
            <a:r>
              <a:rPr lang="en-US" sz="2400"/>
              <a:t>GL account and supplier</a:t>
            </a:r>
            <a:endParaRPr/>
          </a:p>
          <a:p>
            <a:pPr indent="-285750" lvl="1" marL="742950" rtl="0" algn="l">
              <a:lnSpc>
                <a:spcPct val="70000"/>
              </a:lnSpc>
              <a:spcBef>
                <a:spcPts val="480"/>
              </a:spcBef>
              <a:spcAft>
                <a:spcPts val="0"/>
              </a:spcAft>
              <a:buSzPts val="2400"/>
              <a:buChar char="-"/>
            </a:pPr>
            <a:r>
              <a:rPr lang="en-US" sz="2000"/>
              <a:t>Supplier account</a:t>
            </a:r>
            <a:endParaRPr/>
          </a:p>
          <a:p>
            <a:pPr indent="-285750" lvl="1" marL="742950" rtl="0" algn="l">
              <a:lnSpc>
                <a:spcPct val="70000"/>
              </a:lnSpc>
              <a:spcBef>
                <a:spcPts val="480"/>
              </a:spcBef>
              <a:spcAft>
                <a:spcPts val="0"/>
              </a:spcAft>
              <a:buSzPts val="2400"/>
              <a:buChar char="-"/>
            </a:pPr>
            <a:r>
              <a:rPr lang="en-US" sz="2000"/>
              <a:t>Purchase account</a:t>
            </a:r>
            <a:endParaRPr/>
          </a:p>
          <a:p>
            <a:pPr indent="-342900" lvl="0" marL="342900" rtl="0" algn="l">
              <a:lnSpc>
                <a:spcPct val="70000"/>
              </a:lnSpc>
              <a:spcBef>
                <a:spcPts val="1800"/>
              </a:spcBef>
              <a:spcAft>
                <a:spcPts val="0"/>
              </a:spcAft>
              <a:buSzPts val="2800"/>
              <a:buChar char="•"/>
            </a:pPr>
            <a:r>
              <a:rPr lang="en-US" sz="2400"/>
              <a:t>GL account and default values</a:t>
            </a:r>
            <a:endParaRPr/>
          </a:p>
          <a:p>
            <a:pPr indent="-285750" lvl="1" marL="742950" rtl="0" algn="l">
              <a:lnSpc>
                <a:spcPct val="70000"/>
              </a:lnSpc>
              <a:spcBef>
                <a:spcPts val="480"/>
              </a:spcBef>
              <a:spcAft>
                <a:spcPts val="0"/>
              </a:spcAft>
              <a:buSzPts val="2400"/>
              <a:buChar char="-"/>
            </a:pPr>
            <a:r>
              <a:rPr lang="en-US" sz="2000"/>
              <a:t>Sub-account</a:t>
            </a:r>
            <a:endParaRPr/>
          </a:p>
          <a:p>
            <a:pPr indent="-285750" lvl="1" marL="742950" rtl="0" algn="l">
              <a:lnSpc>
                <a:spcPct val="70000"/>
              </a:lnSpc>
              <a:spcBef>
                <a:spcPts val="480"/>
              </a:spcBef>
              <a:spcAft>
                <a:spcPts val="0"/>
              </a:spcAft>
              <a:buSzPts val="2400"/>
              <a:buChar char="-"/>
            </a:pPr>
            <a:r>
              <a:rPr lang="en-US" sz="2000"/>
              <a:t>Cost center</a:t>
            </a:r>
            <a:endParaRPr/>
          </a:p>
          <a:p>
            <a:pPr indent="-285750" lvl="1" marL="742950" rtl="0" algn="l">
              <a:lnSpc>
                <a:spcPct val="70000"/>
              </a:lnSpc>
              <a:spcBef>
                <a:spcPts val="480"/>
              </a:spcBef>
              <a:spcAft>
                <a:spcPts val="0"/>
              </a:spcAft>
              <a:buSzPts val="2400"/>
              <a:buChar char="-"/>
            </a:pPr>
            <a:r>
              <a:rPr lang="en-US" sz="2000"/>
              <a:t>Project</a:t>
            </a:r>
            <a:endParaRPr/>
          </a:p>
          <a:p>
            <a:pPr indent="-109538" lvl="0" marL="287338" rtl="0" algn="l">
              <a:lnSpc>
                <a:spcPct val="100000"/>
              </a:lnSpc>
              <a:spcBef>
                <a:spcPts val="0"/>
              </a:spcBef>
              <a:spcAft>
                <a:spcPts val="0"/>
              </a:spcAft>
              <a:buSzPts val="2800"/>
              <a:buNone/>
            </a:pPr>
            <a:r>
              <a:t/>
            </a:r>
            <a:endParaRPr/>
          </a:p>
        </p:txBody>
      </p:sp>
      <p:sp>
        <p:nvSpPr>
          <p:cNvPr id="358" name="Google Shape;358;p4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Profile Types</a:t>
            </a:r>
            <a:endParaRPr/>
          </a:p>
        </p:txBody>
      </p:sp>
      <p:sp>
        <p:nvSpPr>
          <p:cNvPr id="359" name="Google Shape;359;p42"/>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360" name="Google Shape;360;p42"/>
          <p:cNvSpPr txBox="1"/>
          <p:nvPr>
            <p:ph idx="4294967295" type="sldNum"/>
          </p:nvPr>
        </p:nvSpPr>
        <p:spPr>
          <a:xfrm>
            <a:off x="99377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4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Official, management, and transient layers</a:t>
            </a:r>
            <a:endParaRPr/>
          </a:p>
          <a:p>
            <a:pPr indent="-342900" lvl="0" marL="342900" rtl="0" algn="l">
              <a:lnSpc>
                <a:spcPct val="100000"/>
              </a:lnSpc>
              <a:spcBef>
                <a:spcPts val="1800"/>
              </a:spcBef>
              <a:spcAft>
                <a:spcPts val="0"/>
              </a:spcAft>
              <a:buSzPts val="2800"/>
              <a:buChar char="•"/>
            </a:pPr>
            <a:r>
              <a:rPr lang="en-US"/>
              <a:t>Associate daybooks with a layer</a:t>
            </a:r>
            <a:endParaRPr/>
          </a:p>
          <a:p>
            <a:pPr indent="-342900" lvl="0" marL="342900" rtl="0" algn="l">
              <a:lnSpc>
                <a:spcPct val="100000"/>
              </a:lnSpc>
              <a:spcBef>
                <a:spcPts val="1800"/>
              </a:spcBef>
              <a:spcAft>
                <a:spcPts val="0"/>
              </a:spcAft>
              <a:buSzPts val="2800"/>
              <a:buChar char="•"/>
            </a:pPr>
            <a:r>
              <a:rPr lang="en-US"/>
              <a:t>Change daybook to move to other layer</a:t>
            </a:r>
            <a:endParaRPr/>
          </a:p>
          <a:p>
            <a:pPr indent="-285750" lvl="1" marL="742950" rtl="0" algn="l">
              <a:lnSpc>
                <a:spcPct val="100000"/>
              </a:lnSpc>
              <a:spcBef>
                <a:spcPts val="480"/>
              </a:spcBef>
              <a:spcAft>
                <a:spcPts val="0"/>
              </a:spcAft>
              <a:buSzPts val="2400"/>
              <a:buChar char="-"/>
            </a:pPr>
            <a:r>
              <a:rPr lang="en-US"/>
              <a:t>Use the Mass Layer Transfer action in Journal Entries to move transactions in batch</a:t>
            </a:r>
            <a:endParaRPr/>
          </a:p>
          <a:p>
            <a:pPr indent="-342900" lvl="0" marL="342900" rtl="0" algn="l">
              <a:lnSpc>
                <a:spcPct val="100000"/>
              </a:lnSpc>
              <a:spcBef>
                <a:spcPts val="1800"/>
              </a:spcBef>
              <a:spcAft>
                <a:spcPts val="0"/>
              </a:spcAft>
              <a:buSzPts val="2800"/>
              <a:buChar char="•"/>
            </a:pPr>
            <a:r>
              <a:rPr lang="en-US"/>
              <a:t>Optional: select multiple layers for reporting</a:t>
            </a:r>
            <a:endParaRPr/>
          </a:p>
          <a:p>
            <a:pPr indent="-109538" lvl="0" marL="287338" rtl="0" algn="l">
              <a:lnSpc>
                <a:spcPct val="100000"/>
              </a:lnSpc>
              <a:spcBef>
                <a:spcPts val="0"/>
              </a:spcBef>
              <a:spcAft>
                <a:spcPts val="0"/>
              </a:spcAft>
              <a:buSzPts val="2800"/>
              <a:buNone/>
            </a:pPr>
            <a:r>
              <a:t/>
            </a:r>
            <a:endParaRPr/>
          </a:p>
        </p:txBody>
      </p:sp>
      <p:sp>
        <p:nvSpPr>
          <p:cNvPr id="367" name="Google Shape;367;p43"/>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Accounting Layers</a:t>
            </a:r>
            <a:endParaRPr/>
          </a:p>
        </p:txBody>
      </p:sp>
      <p:sp>
        <p:nvSpPr>
          <p:cNvPr id="368" name="Google Shape;368;p43"/>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369" name="Google Shape;369;p43"/>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4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Accounting Layers</a:t>
            </a:r>
            <a:endParaRPr/>
          </a:p>
        </p:txBody>
      </p:sp>
      <p:pic>
        <p:nvPicPr>
          <p:cNvPr id="376" name="Google Shape;376;p44"/>
          <p:cNvPicPr preferRelativeResize="0"/>
          <p:nvPr/>
        </p:nvPicPr>
        <p:blipFill rotWithShape="1">
          <a:blip r:embed="rId3">
            <a:alphaModFix/>
          </a:blip>
          <a:srcRect b="0" l="0" r="0" t="0"/>
          <a:stretch/>
        </p:blipFill>
        <p:spPr>
          <a:xfrm>
            <a:off x="445591" y="1365250"/>
            <a:ext cx="6683224" cy="4883301"/>
          </a:xfrm>
          <a:prstGeom prst="rect">
            <a:avLst/>
          </a:prstGeom>
          <a:noFill/>
          <a:ln>
            <a:noFill/>
          </a:ln>
        </p:spPr>
      </p:pic>
      <p:sp>
        <p:nvSpPr>
          <p:cNvPr id="377" name="Google Shape;377;p44"/>
          <p:cNvSpPr txBox="1"/>
          <p:nvPr>
            <p:ph idx="4294967295" type="body"/>
          </p:nvPr>
        </p:nvSpPr>
        <p:spPr>
          <a:xfrm>
            <a:off x="514350" y="203200"/>
            <a:ext cx="1125855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
        <p:nvSpPr>
          <p:cNvPr id="378" name="Google Shape;378;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4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System- or user-defined GL views</a:t>
            </a:r>
            <a:endParaRPr/>
          </a:p>
          <a:p>
            <a:pPr indent="-342900" lvl="0" marL="342900" rtl="0" algn="l">
              <a:lnSpc>
                <a:spcPct val="100000"/>
              </a:lnSpc>
              <a:spcBef>
                <a:spcPts val="1800"/>
              </a:spcBef>
              <a:spcAft>
                <a:spcPts val="0"/>
              </a:spcAft>
              <a:buSzPts val="2800"/>
              <a:buChar char="•"/>
            </a:pPr>
            <a:r>
              <a:rPr lang="en-US"/>
              <a:t>Mandatory</a:t>
            </a:r>
            <a:endParaRPr/>
          </a:p>
          <a:p>
            <a:pPr indent="-342900" lvl="0" marL="342900" rtl="0" algn="l">
              <a:lnSpc>
                <a:spcPct val="100000"/>
              </a:lnSpc>
              <a:spcBef>
                <a:spcPts val="1800"/>
              </a:spcBef>
              <a:spcAft>
                <a:spcPts val="0"/>
              </a:spcAft>
              <a:buSzPts val="2800"/>
              <a:buChar char="•"/>
            </a:pPr>
            <a:r>
              <a:rPr lang="en-US"/>
              <a:t>Useful for analysis and period close</a:t>
            </a:r>
            <a:endParaRPr/>
          </a:p>
          <a:p>
            <a:pPr indent="-342900" lvl="0" marL="342900" rtl="0" algn="l">
              <a:lnSpc>
                <a:spcPct val="100000"/>
              </a:lnSpc>
              <a:spcBef>
                <a:spcPts val="1800"/>
              </a:spcBef>
              <a:spcAft>
                <a:spcPts val="0"/>
              </a:spcAft>
              <a:buSzPts val="2800"/>
              <a:buChar char="•"/>
            </a:pPr>
            <a:r>
              <a:rPr lang="en-US"/>
              <a:t>Document numbering control</a:t>
            </a:r>
            <a:endParaRPr/>
          </a:p>
          <a:p>
            <a:pPr indent="-342900" lvl="0" marL="342900" rtl="0" algn="l">
              <a:lnSpc>
                <a:spcPct val="100000"/>
              </a:lnSpc>
              <a:spcBef>
                <a:spcPts val="1800"/>
              </a:spcBef>
              <a:spcAft>
                <a:spcPts val="0"/>
              </a:spcAft>
              <a:buSzPts val="2800"/>
              <a:buChar char="•"/>
            </a:pPr>
            <a:r>
              <a:rPr lang="en-US"/>
              <a:t>Financial, operational, external</a:t>
            </a:r>
            <a:endParaRPr/>
          </a:p>
          <a:p>
            <a:pPr indent="-342900" lvl="0" marL="342900" rtl="0" algn="l">
              <a:lnSpc>
                <a:spcPct val="100000"/>
              </a:lnSpc>
              <a:spcBef>
                <a:spcPts val="1800"/>
              </a:spcBef>
              <a:spcAft>
                <a:spcPts val="0"/>
              </a:spcAft>
              <a:buSzPts val="2800"/>
              <a:buChar char="•"/>
            </a:pPr>
            <a:r>
              <a:rPr lang="en-US"/>
              <a:t>Daybook groups</a:t>
            </a:r>
            <a:endParaRPr/>
          </a:p>
          <a:p>
            <a:pPr indent="-342900" lvl="0" marL="342900" rtl="0" algn="l">
              <a:lnSpc>
                <a:spcPct val="100000"/>
              </a:lnSpc>
              <a:spcBef>
                <a:spcPts val="1800"/>
              </a:spcBef>
              <a:spcAft>
                <a:spcPts val="0"/>
              </a:spcAft>
              <a:buSzPts val="2800"/>
              <a:buChar char="•"/>
            </a:pPr>
            <a:r>
              <a:rPr lang="en-US"/>
              <a:t>Daybook reporting</a:t>
            </a:r>
            <a:endParaRPr/>
          </a:p>
          <a:p>
            <a:pPr indent="-109538" lvl="0" marL="287338" rtl="0" algn="l">
              <a:lnSpc>
                <a:spcPct val="100000"/>
              </a:lnSpc>
              <a:spcBef>
                <a:spcPts val="0"/>
              </a:spcBef>
              <a:spcAft>
                <a:spcPts val="0"/>
              </a:spcAft>
              <a:buSzPts val="2800"/>
              <a:buNone/>
            </a:pPr>
            <a:r>
              <a:t/>
            </a:r>
            <a:endParaRPr/>
          </a:p>
        </p:txBody>
      </p:sp>
      <p:sp>
        <p:nvSpPr>
          <p:cNvPr id="385" name="Google Shape;385;p4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Daybooks</a:t>
            </a:r>
            <a:endParaRPr/>
          </a:p>
        </p:txBody>
      </p:sp>
      <p:sp>
        <p:nvSpPr>
          <p:cNvPr id="386" name="Google Shape;386;p45"/>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387" name="Google Shape;387;p45"/>
          <p:cNvSpPr txBox="1"/>
          <p:nvPr>
            <p:ph idx="4294967295" type="sldNum"/>
          </p:nvPr>
        </p:nvSpPr>
        <p:spPr>
          <a:xfrm>
            <a:off x="99123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Daybook Process</a:t>
            </a:r>
            <a:endParaRPr/>
          </a:p>
        </p:txBody>
      </p:sp>
      <p:sp>
        <p:nvSpPr>
          <p:cNvPr id="394" name="Google Shape;394;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95" name="Google Shape;395;p46"/>
          <p:cNvPicPr preferRelativeResize="0"/>
          <p:nvPr/>
        </p:nvPicPr>
        <p:blipFill rotWithShape="1">
          <a:blip r:embed="rId3">
            <a:alphaModFix/>
          </a:blip>
          <a:srcRect b="8858" l="6092" r="12776" t="0"/>
          <a:stretch/>
        </p:blipFill>
        <p:spPr>
          <a:xfrm>
            <a:off x="262837" y="1339849"/>
            <a:ext cx="8066265" cy="4924525"/>
          </a:xfrm>
          <a:prstGeom prst="rect">
            <a:avLst/>
          </a:prstGeom>
          <a:noFill/>
          <a:ln>
            <a:noFill/>
          </a:ln>
        </p:spPr>
      </p:pic>
      <p:sp>
        <p:nvSpPr>
          <p:cNvPr id="396" name="Google Shape;396;p46"/>
          <p:cNvSpPr txBox="1"/>
          <p:nvPr>
            <p:ph idx="4294967295" type="body"/>
          </p:nvPr>
        </p:nvSpPr>
        <p:spPr>
          <a:xfrm>
            <a:off x="361950" y="190500"/>
            <a:ext cx="1125855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Tree>
  </p:cSld>
  <p:clrMapOvr>
    <a:masterClrMapping/>
  </p:clrMapOvr>
  <mc:AlternateContent>
    <mc:Choice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4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Link daybooks for reporting purposes</a:t>
            </a:r>
            <a:endParaRPr/>
          </a:p>
          <a:p>
            <a:pPr indent="-342900" lvl="0" marL="342900" rtl="0" algn="l">
              <a:lnSpc>
                <a:spcPct val="120000"/>
              </a:lnSpc>
              <a:spcBef>
                <a:spcPts val="1200"/>
              </a:spcBef>
              <a:spcAft>
                <a:spcPts val="0"/>
              </a:spcAft>
              <a:buSzPts val="2800"/>
              <a:buChar char="•"/>
            </a:pPr>
            <a:r>
              <a:rPr lang="en-US"/>
              <a:t>Optional functionality</a:t>
            </a:r>
            <a:endParaRPr/>
          </a:p>
          <a:p>
            <a:pPr indent="-342900" lvl="0" marL="342900" rtl="0" algn="l">
              <a:lnSpc>
                <a:spcPct val="120000"/>
              </a:lnSpc>
              <a:spcBef>
                <a:spcPts val="1200"/>
              </a:spcBef>
              <a:spcAft>
                <a:spcPts val="0"/>
              </a:spcAft>
              <a:buSzPts val="2800"/>
              <a:buChar char="•"/>
            </a:pPr>
            <a:r>
              <a:rPr lang="en-US"/>
              <a:t>Create daybooks groups in Daybook Groups </a:t>
            </a:r>
            <a:endParaRPr/>
          </a:p>
          <a:p>
            <a:pPr indent="-342900" lvl="0" marL="342900" rtl="0" algn="l">
              <a:lnSpc>
                <a:spcPct val="120000"/>
              </a:lnSpc>
              <a:spcBef>
                <a:spcPts val="1200"/>
              </a:spcBef>
              <a:spcAft>
                <a:spcPts val="0"/>
              </a:spcAft>
              <a:buSzPts val="2800"/>
              <a:buChar char="•"/>
            </a:pPr>
            <a:r>
              <a:rPr lang="en-US"/>
              <a:t>Link groups to daybooks in Daybooks </a:t>
            </a:r>
            <a:endParaRPr/>
          </a:p>
          <a:p>
            <a:pPr indent="-342900" lvl="0" marL="342900" rtl="0" algn="l">
              <a:lnSpc>
                <a:spcPct val="120000"/>
              </a:lnSpc>
              <a:spcBef>
                <a:spcPts val="1200"/>
              </a:spcBef>
              <a:spcAft>
                <a:spcPts val="0"/>
              </a:spcAft>
              <a:buSzPts val="2800"/>
              <a:buChar char="•"/>
            </a:pPr>
            <a:r>
              <a:rPr lang="en-US"/>
              <a:t>If you create a daybook group</a:t>
            </a:r>
            <a:endParaRPr/>
          </a:p>
          <a:p>
            <a:pPr indent="-285750" lvl="1" marL="742950" rtl="0" algn="l">
              <a:lnSpc>
                <a:spcPct val="100000"/>
              </a:lnSpc>
              <a:spcBef>
                <a:spcPts val="480"/>
              </a:spcBef>
              <a:spcAft>
                <a:spcPts val="0"/>
              </a:spcAft>
              <a:buSzPts val="2400"/>
              <a:buChar char="-"/>
            </a:pPr>
            <a:r>
              <a:rPr lang="en-US"/>
              <a:t>Groups become mandatory </a:t>
            </a:r>
            <a:endParaRPr/>
          </a:p>
          <a:p>
            <a:pPr indent="-285750" lvl="1" marL="742950" rtl="0" algn="l">
              <a:lnSpc>
                <a:spcPct val="100000"/>
              </a:lnSpc>
              <a:spcBef>
                <a:spcPts val="480"/>
              </a:spcBef>
              <a:spcAft>
                <a:spcPts val="0"/>
              </a:spcAft>
              <a:buSzPts val="2400"/>
              <a:buChar char="-"/>
            </a:pPr>
            <a:r>
              <a:rPr lang="en-US"/>
              <a:t>Users must specify a group when creating daybooks</a:t>
            </a:r>
            <a:endParaRPr/>
          </a:p>
          <a:p>
            <a:pPr indent="-109538" lvl="0" marL="287338" rtl="0" algn="l">
              <a:lnSpc>
                <a:spcPct val="100000"/>
              </a:lnSpc>
              <a:spcBef>
                <a:spcPts val="0"/>
              </a:spcBef>
              <a:spcAft>
                <a:spcPts val="0"/>
              </a:spcAft>
              <a:buSzPts val="2800"/>
              <a:buNone/>
            </a:pPr>
            <a:r>
              <a:t/>
            </a:r>
            <a:endParaRPr/>
          </a:p>
        </p:txBody>
      </p:sp>
      <p:sp>
        <p:nvSpPr>
          <p:cNvPr id="403" name="Google Shape;403;p4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Daybook Groups</a:t>
            </a:r>
            <a:endParaRPr/>
          </a:p>
        </p:txBody>
      </p:sp>
      <p:sp>
        <p:nvSpPr>
          <p:cNvPr id="404" name="Google Shape;404;p47"/>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405" name="Google Shape;405;p47"/>
          <p:cNvSpPr txBox="1"/>
          <p:nvPr>
            <p:ph idx="4294967295" type="sldNum"/>
          </p:nvPr>
        </p:nvSpPr>
        <p:spPr>
          <a:xfrm>
            <a:off x="99314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pic>
        <p:nvPicPr>
          <p:cNvPr id="411" name="Google Shape;411;p48"/>
          <p:cNvPicPr preferRelativeResize="0"/>
          <p:nvPr/>
        </p:nvPicPr>
        <p:blipFill rotWithShape="1">
          <a:blip r:embed="rId3">
            <a:alphaModFix/>
          </a:blip>
          <a:srcRect b="0" l="0" r="0" t="0"/>
          <a:stretch/>
        </p:blipFill>
        <p:spPr>
          <a:xfrm>
            <a:off x="406425" y="1767625"/>
            <a:ext cx="10972799" cy="3397500"/>
          </a:xfrm>
          <a:prstGeom prst="rect">
            <a:avLst/>
          </a:prstGeom>
          <a:noFill/>
          <a:ln cap="flat" cmpd="sng" w="9525">
            <a:solidFill>
              <a:schemeClr val="accent1"/>
            </a:solidFill>
            <a:prstDash val="solid"/>
            <a:round/>
            <a:headEnd len="sm" w="sm" type="none"/>
            <a:tailEnd len="sm" w="sm" type="none"/>
          </a:ln>
        </p:spPr>
      </p:pic>
      <p:sp>
        <p:nvSpPr>
          <p:cNvPr id="412" name="Google Shape;412;p4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Daybooks</a:t>
            </a:r>
            <a:endParaRPr/>
          </a:p>
        </p:txBody>
      </p:sp>
      <p:sp>
        <p:nvSpPr>
          <p:cNvPr id="413" name="Google Shape;413;p48"/>
          <p:cNvSpPr/>
          <p:nvPr/>
        </p:nvSpPr>
        <p:spPr>
          <a:xfrm>
            <a:off x="1353125" y="4244150"/>
            <a:ext cx="4206900" cy="5772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414" name="Google Shape;414;p48"/>
          <p:cNvSpPr/>
          <p:nvPr/>
        </p:nvSpPr>
        <p:spPr>
          <a:xfrm>
            <a:off x="8492400" y="3355700"/>
            <a:ext cx="2025600" cy="2928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415" name="Google Shape;415;p48"/>
          <p:cNvSpPr txBox="1"/>
          <p:nvPr>
            <p:ph idx="4294967295" type="body"/>
          </p:nvPr>
        </p:nvSpPr>
        <p:spPr>
          <a:xfrm>
            <a:off x="476250" y="241300"/>
            <a:ext cx="1125855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
        <p:nvSpPr>
          <p:cNvPr id="416" name="Google Shape;416;p4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4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GL postings from</a:t>
            </a:r>
            <a:endParaRPr/>
          </a:p>
          <a:p>
            <a:pPr indent="-285750" lvl="1" marL="742950" rtl="0" algn="l">
              <a:lnSpc>
                <a:spcPct val="110000"/>
              </a:lnSpc>
              <a:spcBef>
                <a:spcPts val="480"/>
              </a:spcBef>
              <a:spcAft>
                <a:spcPts val="0"/>
              </a:spcAft>
              <a:buSzPts val="2400"/>
              <a:buChar char="-"/>
            </a:pPr>
            <a:r>
              <a:rPr lang="en-US"/>
              <a:t>Fixed Assets</a:t>
            </a:r>
            <a:endParaRPr/>
          </a:p>
          <a:p>
            <a:pPr indent="-285750" lvl="1" marL="742950" rtl="0" algn="l">
              <a:lnSpc>
                <a:spcPct val="110000"/>
              </a:lnSpc>
              <a:spcBef>
                <a:spcPts val="480"/>
              </a:spcBef>
              <a:spcAft>
                <a:spcPts val="0"/>
              </a:spcAft>
              <a:buSzPts val="2400"/>
              <a:buChar char="-"/>
            </a:pPr>
            <a:r>
              <a:rPr lang="en-US"/>
              <a:t>Inventory Control</a:t>
            </a:r>
            <a:endParaRPr/>
          </a:p>
          <a:p>
            <a:pPr indent="-285750" lvl="1" marL="742950" rtl="0" algn="l">
              <a:lnSpc>
                <a:spcPct val="110000"/>
              </a:lnSpc>
              <a:spcBef>
                <a:spcPts val="480"/>
              </a:spcBef>
              <a:spcAft>
                <a:spcPts val="0"/>
              </a:spcAft>
              <a:buSzPts val="2400"/>
              <a:buChar char="-"/>
            </a:pPr>
            <a:r>
              <a:rPr lang="en-US"/>
              <a:t>Sales Orders, Invoices</a:t>
            </a:r>
            <a:endParaRPr/>
          </a:p>
          <a:p>
            <a:pPr indent="-285750" lvl="1" marL="742950" rtl="0" algn="l">
              <a:lnSpc>
                <a:spcPct val="110000"/>
              </a:lnSpc>
              <a:spcBef>
                <a:spcPts val="480"/>
              </a:spcBef>
              <a:spcAft>
                <a:spcPts val="0"/>
              </a:spcAft>
              <a:buSzPts val="2400"/>
              <a:buChar char="-"/>
            </a:pPr>
            <a:r>
              <a:rPr lang="en-US"/>
              <a:t>Work Orders</a:t>
            </a:r>
            <a:endParaRPr/>
          </a:p>
          <a:p>
            <a:pPr indent="-342900" lvl="0" marL="342900" rtl="0" algn="l">
              <a:lnSpc>
                <a:spcPct val="100000"/>
              </a:lnSpc>
              <a:spcBef>
                <a:spcPts val="1800"/>
              </a:spcBef>
              <a:spcAft>
                <a:spcPts val="0"/>
              </a:spcAft>
              <a:buSzPts val="2800"/>
              <a:buChar char="•"/>
            </a:pPr>
            <a:r>
              <a:rPr lang="en-US"/>
              <a:t>Default daybooks to group transactions</a:t>
            </a:r>
            <a:endParaRPr/>
          </a:p>
          <a:p>
            <a:pPr indent="-109538" lvl="0" marL="287338" rtl="0" algn="l">
              <a:lnSpc>
                <a:spcPct val="100000"/>
              </a:lnSpc>
              <a:spcBef>
                <a:spcPts val="0"/>
              </a:spcBef>
              <a:spcAft>
                <a:spcPts val="0"/>
              </a:spcAft>
              <a:buSzPts val="2800"/>
              <a:buNone/>
            </a:pPr>
            <a:r>
              <a:t/>
            </a:r>
            <a:endParaRPr/>
          </a:p>
        </p:txBody>
      </p:sp>
      <p:sp>
        <p:nvSpPr>
          <p:cNvPr id="423" name="Google Shape;423;p4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Operational Daybooks</a:t>
            </a:r>
            <a:endParaRPr/>
          </a:p>
        </p:txBody>
      </p:sp>
      <p:sp>
        <p:nvSpPr>
          <p:cNvPr id="424" name="Google Shape;424;p49"/>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425" name="Google Shape;425;p49"/>
          <p:cNvSpPr txBox="1"/>
          <p:nvPr>
            <p:ph idx="4294967295" type="sldNum"/>
          </p:nvPr>
        </p:nvSpPr>
        <p:spPr>
          <a:xfrm>
            <a:off x="99060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3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Understand the </a:t>
            </a:r>
            <a:r>
              <a:rPr lang="en-US">
                <a:solidFill>
                  <a:schemeClr val="dk2"/>
                </a:solidFill>
              </a:rPr>
              <a:t>business considerations</a:t>
            </a:r>
            <a:r>
              <a:rPr lang="en-US"/>
              <a:t> for  setting up financial foundations in </a:t>
            </a:r>
            <a:r>
              <a:rPr lang="en-US"/>
              <a:t>QAD Adaptive UX</a:t>
            </a:r>
            <a:endParaRPr/>
          </a:p>
          <a:p>
            <a:pPr indent="-165100" lvl="0" marL="342900" rtl="0" algn="l">
              <a:lnSpc>
                <a:spcPct val="100000"/>
              </a:lnSpc>
              <a:spcBef>
                <a:spcPts val="560"/>
              </a:spcBef>
              <a:spcAft>
                <a:spcPts val="0"/>
              </a:spcAft>
              <a:buSzPts val="2800"/>
              <a:buNone/>
            </a:pPr>
            <a:r>
              <a:t/>
            </a:r>
            <a:endParaRPr/>
          </a:p>
          <a:p>
            <a:pPr indent="-342900" lvl="0" marL="342900" rtl="0" algn="l">
              <a:lnSpc>
                <a:spcPct val="100000"/>
              </a:lnSpc>
              <a:spcBef>
                <a:spcPts val="560"/>
              </a:spcBef>
              <a:spcAft>
                <a:spcPts val="0"/>
              </a:spcAft>
              <a:buSzPts val="2800"/>
              <a:buChar char="•"/>
            </a:pPr>
            <a:r>
              <a:rPr lang="en-US"/>
              <a:t>Be able to </a:t>
            </a:r>
            <a:r>
              <a:rPr lang="en-US">
                <a:solidFill>
                  <a:schemeClr val="dk2"/>
                </a:solidFill>
              </a:rPr>
              <a:t>set up financial foundations</a:t>
            </a:r>
            <a:r>
              <a:rPr lang="en-US"/>
              <a:t> in </a:t>
            </a:r>
            <a:r>
              <a:rPr lang="en-US"/>
              <a:t>QAD Adaptive UX</a:t>
            </a:r>
            <a:r>
              <a:rPr lang="en-US"/>
              <a:t> for a given business model</a:t>
            </a:r>
            <a:endParaRPr/>
          </a:p>
          <a:p>
            <a:pPr indent="-165100" lvl="0" marL="342900" rtl="0" algn="l">
              <a:lnSpc>
                <a:spcPct val="100000"/>
              </a:lnSpc>
              <a:spcBef>
                <a:spcPts val="560"/>
              </a:spcBef>
              <a:spcAft>
                <a:spcPts val="0"/>
              </a:spcAft>
              <a:buSzPts val="2800"/>
              <a:buNone/>
            </a:pPr>
            <a:r>
              <a:t/>
            </a:r>
            <a:endParaRPr/>
          </a:p>
          <a:p>
            <a:pPr indent="-342900" lvl="0" marL="342900" rtl="0" algn="l">
              <a:lnSpc>
                <a:spcPct val="100000"/>
              </a:lnSpc>
              <a:spcBef>
                <a:spcPts val="560"/>
              </a:spcBef>
              <a:spcAft>
                <a:spcPts val="0"/>
              </a:spcAft>
              <a:buSzPts val="2800"/>
              <a:buChar char="•"/>
            </a:pPr>
            <a:r>
              <a:rPr lang="en-US"/>
              <a:t>Understand the configuration </a:t>
            </a:r>
            <a:r>
              <a:rPr lang="en-US">
                <a:solidFill>
                  <a:schemeClr val="dk2"/>
                </a:solidFill>
              </a:rPr>
              <a:t>impact on operations</a:t>
            </a:r>
            <a:endParaRPr/>
          </a:p>
          <a:p>
            <a:pPr indent="-109538" lvl="0" marL="287338" rtl="0" algn="l">
              <a:lnSpc>
                <a:spcPct val="100000"/>
              </a:lnSpc>
              <a:spcBef>
                <a:spcPts val="0"/>
              </a:spcBef>
              <a:spcAft>
                <a:spcPts val="0"/>
              </a:spcAft>
              <a:buSzPts val="2800"/>
              <a:buNone/>
            </a:pPr>
            <a:r>
              <a:t/>
            </a:r>
            <a:endParaRPr/>
          </a:p>
        </p:txBody>
      </p:sp>
      <p:sp>
        <p:nvSpPr>
          <p:cNvPr id="254" name="Google Shape;254;p3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dk1"/>
              </a:buClr>
              <a:buSzPts val="1800"/>
              <a:buFont typeface="Century Gothic"/>
              <a:buNone/>
            </a:pPr>
            <a:r>
              <a:rPr lang="en-US"/>
              <a:t>Setting Up Financial Foundations</a:t>
            </a:r>
            <a:endParaRPr/>
          </a:p>
        </p:txBody>
      </p:sp>
      <p:sp>
        <p:nvSpPr>
          <p:cNvPr id="255" name="Google Shape;255;p3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2880"/>
              <a:buFont typeface="Century Gothic"/>
              <a:buNone/>
            </a:pPr>
            <a:br>
              <a:rPr lang="en-US" sz="2520"/>
            </a:br>
            <a:endParaRPr sz="2520"/>
          </a:p>
        </p:txBody>
      </p:sp>
      <p:sp>
        <p:nvSpPr>
          <p:cNvPr id="256" name="Google Shape;256;p32"/>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0"/>
          <p:cNvPicPr preferRelativeResize="0"/>
          <p:nvPr/>
        </p:nvPicPr>
        <p:blipFill rotWithShape="1">
          <a:blip r:embed="rId3">
            <a:alphaModFix/>
          </a:blip>
          <a:srcRect b="0" l="0" r="0" t="0"/>
          <a:stretch/>
        </p:blipFill>
        <p:spPr>
          <a:xfrm>
            <a:off x="433417" y="1699602"/>
            <a:ext cx="7927733" cy="3667600"/>
          </a:xfrm>
          <a:prstGeom prst="rect">
            <a:avLst/>
          </a:prstGeom>
          <a:noFill/>
          <a:ln cap="flat" cmpd="sng" w="9525">
            <a:solidFill>
              <a:schemeClr val="accent1"/>
            </a:solidFill>
            <a:prstDash val="solid"/>
            <a:round/>
            <a:headEnd len="sm" w="sm" type="none"/>
            <a:tailEnd len="sm" w="sm" type="none"/>
          </a:ln>
        </p:spPr>
      </p:pic>
      <p:sp>
        <p:nvSpPr>
          <p:cNvPr id="432" name="Google Shape;432;p50"/>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Default Daybooks</a:t>
            </a:r>
            <a:endParaRPr/>
          </a:p>
        </p:txBody>
      </p:sp>
      <p:sp>
        <p:nvSpPr>
          <p:cNvPr id="433" name="Google Shape;433;p50"/>
          <p:cNvSpPr/>
          <p:nvPr/>
        </p:nvSpPr>
        <p:spPr>
          <a:xfrm>
            <a:off x="1862117" y="3616075"/>
            <a:ext cx="3719600" cy="7086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434" name="Google Shape;434;p50"/>
          <p:cNvSpPr/>
          <p:nvPr/>
        </p:nvSpPr>
        <p:spPr>
          <a:xfrm>
            <a:off x="2211150" y="4951825"/>
            <a:ext cx="4743200" cy="3240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435" name="Google Shape;435;p50"/>
          <p:cNvSpPr txBox="1"/>
          <p:nvPr>
            <p:ph idx="4294967295" type="body"/>
          </p:nvPr>
        </p:nvSpPr>
        <p:spPr>
          <a:xfrm>
            <a:off x="457200" y="234950"/>
            <a:ext cx="1125855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
        <p:nvSpPr>
          <p:cNvPr id="436" name="Google Shape;436;p5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5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80000"/>
              </a:lnSpc>
              <a:spcBef>
                <a:spcPts val="0"/>
              </a:spcBef>
              <a:spcAft>
                <a:spcPts val="0"/>
              </a:spcAft>
              <a:buSzPts val="2800"/>
              <a:buChar char="•"/>
            </a:pPr>
            <a:r>
              <a:rPr lang="en-US"/>
              <a:t>For both AR and AP transactions</a:t>
            </a:r>
            <a:endParaRPr/>
          </a:p>
          <a:p>
            <a:pPr indent="-342900" lvl="0" marL="342900" rtl="0" algn="l">
              <a:lnSpc>
                <a:spcPct val="80000"/>
              </a:lnSpc>
              <a:spcBef>
                <a:spcPts val="1800"/>
              </a:spcBef>
              <a:spcAft>
                <a:spcPts val="0"/>
              </a:spcAft>
              <a:buSzPts val="2800"/>
              <a:buChar char="•"/>
            </a:pPr>
            <a:r>
              <a:rPr lang="en-US"/>
              <a:t>Assigned to customer bill-to in Customers screen</a:t>
            </a:r>
            <a:endParaRPr/>
          </a:p>
          <a:p>
            <a:pPr indent="-342900" lvl="0" marL="342900" rtl="0" algn="l">
              <a:lnSpc>
                <a:spcPct val="80000"/>
              </a:lnSpc>
              <a:spcBef>
                <a:spcPts val="1800"/>
              </a:spcBef>
              <a:spcAft>
                <a:spcPts val="0"/>
              </a:spcAft>
              <a:buSzPts val="2800"/>
              <a:buChar char="•"/>
            </a:pPr>
            <a:r>
              <a:rPr lang="en-US"/>
              <a:t>Assigned to suppliers in Suppliers screen</a:t>
            </a:r>
            <a:endParaRPr/>
          </a:p>
          <a:p>
            <a:pPr indent="-342900" lvl="0" marL="342900" rtl="0" algn="l">
              <a:lnSpc>
                <a:spcPct val="80000"/>
              </a:lnSpc>
              <a:spcBef>
                <a:spcPts val="1800"/>
              </a:spcBef>
              <a:spcAft>
                <a:spcPts val="0"/>
              </a:spcAft>
              <a:buSzPts val="2800"/>
              <a:buChar char="•"/>
            </a:pPr>
            <a:r>
              <a:rPr lang="en-US"/>
              <a:t>Separate daybooks for</a:t>
            </a:r>
            <a:endParaRPr/>
          </a:p>
          <a:p>
            <a:pPr indent="-285750" lvl="1" marL="742950" rtl="0" algn="l">
              <a:lnSpc>
                <a:spcPct val="80000"/>
              </a:lnSpc>
              <a:spcBef>
                <a:spcPts val="480"/>
              </a:spcBef>
              <a:spcAft>
                <a:spcPts val="0"/>
              </a:spcAft>
              <a:buSzPts val="2400"/>
              <a:buChar char="-"/>
            </a:pPr>
            <a:r>
              <a:rPr lang="en-US"/>
              <a:t>Invoices</a:t>
            </a:r>
            <a:endParaRPr/>
          </a:p>
          <a:p>
            <a:pPr indent="-285750" lvl="1" marL="742950" rtl="0" algn="l">
              <a:lnSpc>
                <a:spcPct val="80000"/>
              </a:lnSpc>
              <a:spcBef>
                <a:spcPts val="480"/>
              </a:spcBef>
              <a:spcAft>
                <a:spcPts val="0"/>
              </a:spcAft>
              <a:buSzPts val="2400"/>
              <a:buChar char="-"/>
            </a:pPr>
            <a:r>
              <a:rPr lang="en-US"/>
              <a:t>Credit notes</a:t>
            </a:r>
            <a:endParaRPr/>
          </a:p>
          <a:p>
            <a:pPr indent="-285750" lvl="1" marL="742950" rtl="0" algn="l">
              <a:lnSpc>
                <a:spcPct val="80000"/>
              </a:lnSpc>
              <a:spcBef>
                <a:spcPts val="480"/>
              </a:spcBef>
              <a:spcAft>
                <a:spcPts val="0"/>
              </a:spcAft>
              <a:buSzPts val="2400"/>
              <a:buChar char="-"/>
            </a:pPr>
            <a:r>
              <a:rPr lang="en-US"/>
              <a:t>Intercompany transactions</a:t>
            </a:r>
            <a:endParaRPr/>
          </a:p>
          <a:p>
            <a:pPr indent="-285750" lvl="1" marL="742950" rtl="0" algn="l">
              <a:lnSpc>
                <a:spcPct val="80000"/>
              </a:lnSpc>
              <a:spcBef>
                <a:spcPts val="480"/>
              </a:spcBef>
              <a:spcAft>
                <a:spcPts val="0"/>
              </a:spcAft>
              <a:buSzPts val="2400"/>
              <a:buChar char="-"/>
            </a:pPr>
            <a:r>
              <a:rPr lang="en-US"/>
              <a:t>Correction invoices</a:t>
            </a:r>
            <a:endParaRPr/>
          </a:p>
          <a:p>
            <a:pPr indent="-342900" lvl="0" marL="342900" rtl="0" algn="l">
              <a:lnSpc>
                <a:spcPct val="80000"/>
              </a:lnSpc>
              <a:spcBef>
                <a:spcPts val="1800"/>
              </a:spcBef>
              <a:spcAft>
                <a:spcPts val="0"/>
              </a:spcAft>
              <a:buSzPts val="2800"/>
              <a:buChar char="•"/>
            </a:pPr>
            <a:r>
              <a:rPr lang="en-US"/>
              <a:t>By domain or by site</a:t>
            </a:r>
            <a:endParaRPr/>
          </a:p>
          <a:p>
            <a:pPr indent="-109538" lvl="0" marL="287338" rtl="0" algn="l">
              <a:lnSpc>
                <a:spcPct val="100000"/>
              </a:lnSpc>
              <a:spcBef>
                <a:spcPts val="0"/>
              </a:spcBef>
              <a:spcAft>
                <a:spcPts val="0"/>
              </a:spcAft>
              <a:buSzPts val="2800"/>
              <a:buNone/>
            </a:pPr>
            <a:r>
              <a:t/>
            </a:r>
            <a:endParaRPr/>
          </a:p>
        </p:txBody>
      </p:sp>
      <p:sp>
        <p:nvSpPr>
          <p:cNvPr id="443" name="Google Shape;443;p5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Daybook Sets</a:t>
            </a:r>
            <a:endParaRPr/>
          </a:p>
        </p:txBody>
      </p:sp>
      <p:sp>
        <p:nvSpPr>
          <p:cNvPr id="444" name="Google Shape;444;p51"/>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445" name="Google Shape;445;p51"/>
          <p:cNvSpPr txBox="1"/>
          <p:nvPr>
            <p:ph idx="4294967295" type="sldNum"/>
          </p:nvPr>
        </p:nvSpPr>
        <p:spPr>
          <a:xfrm>
            <a:off x="99250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pic>
        <p:nvPicPr>
          <p:cNvPr id="451" name="Google Shape;451;p52"/>
          <p:cNvPicPr preferRelativeResize="0"/>
          <p:nvPr/>
        </p:nvPicPr>
        <p:blipFill rotWithShape="1">
          <a:blip r:embed="rId3">
            <a:alphaModFix/>
          </a:blip>
          <a:srcRect b="0" l="0" r="0" t="0"/>
          <a:stretch/>
        </p:blipFill>
        <p:spPr>
          <a:xfrm>
            <a:off x="1144150" y="1596451"/>
            <a:ext cx="4166650" cy="3203275"/>
          </a:xfrm>
          <a:prstGeom prst="rect">
            <a:avLst/>
          </a:prstGeom>
          <a:noFill/>
          <a:ln cap="flat" cmpd="sng" w="9525">
            <a:solidFill>
              <a:schemeClr val="accent1"/>
            </a:solidFill>
            <a:prstDash val="solid"/>
            <a:round/>
            <a:headEnd len="sm" w="sm" type="none"/>
            <a:tailEnd len="sm" w="sm" type="none"/>
          </a:ln>
        </p:spPr>
      </p:pic>
      <p:sp>
        <p:nvSpPr>
          <p:cNvPr id="452" name="Google Shape;452;p5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Setting Up AR Daybook Sets</a:t>
            </a:r>
            <a:endParaRPr/>
          </a:p>
        </p:txBody>
      </p:sp>
      <p:pic>
        <p:nvPicPr>
          <p:cNvPr id="453" name="Google Shape;453;p52"/>
          <p:cNvPicPr preferRelativeResize="0"/>
          <p:nvPr/>
        </p:nvPicPr>
        <p:blipFill rotWithShape="1">
          <a:blip r:embed="rId4">
            <a:alphaModFix/>
          </a:blip>
          <a:srcRect b="0" l="0" r="0" t="0"/>
          <a:stretch/>
        </p:blipFill>
        <p:spPr>
          <a:xfrm>
            <a:off x="5469525" y="2402199"/>
            <a:ext cx="5655899" cy="3203275"/>
          </a:xfrm>
          <a:prstGeom prst="rect">
            <a:avLst/>
          </a:prstGeom>
          <a:noFill/>
          <a:ln cap="flat" cmpd="sng" w="9525">
            <a:solidFill>
              <a:schemeClr val="accent1"/>
            </a:solidFill>
            <a:prstDash val="solid"/>
            <a:round/>
            <a:headEnd len="sm" w="sm" type="none"/>
            <a:tailEnd len="sm" w="sm" type="none"/>
          </a:ln>
        </p:spPr>
      </p:pic>
      <p:sp>
        <p:nvSpPr>
          <p:cNvPr id="454" name="Google Shape;454;p52"/>
          <p:cNvSpPr/>
          <p:nvPr/>
        </p:nvSpPr>
        <p:spPr>
          <a:xfrm>
            <a:off x="7616200" y="4863400"/>
            <a:ext cx="3356400" cy="7086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455" name="Google Shape;455;p52"/>
          <p:cNvSpPr/>
          <p:nvPr/>
        </p:nvSpPr>
        <p:spPr>
          <a:xfrm>
            <a:off x="1762675" y="3743325"/>
            <a:ext cx="3548100" cy="7086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456" name="Google Shape;456;p52"/>
          <p:cNvSpPr txBox="1"/>
          <p:nvPr>
            <p:ph idx="4294967295" type="body"/>
          </p:nvPr>
        </p:nvSpPr>
        <p:spPr>
          <a:xfrm>
            <a:off x="450850" y="234950"/>
            <a:ext cx="1125855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
        <p:nvSpPr>
          <p:cNvPr id="457" name="Google Shape;457;p5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53"/>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Setting Up AP Daybook Sets</a:t>
            </a:r>
            <a:endParaRPr/>
          </a:p>
        </p:txBody>
      </p:sp>
      <p:sp>
        <p:nvSpPr>
          <p:cNvPr id="464" name="Google Shape;464;p53"/>
          <p:cNvSpPr txBox="1"/>
          <p:nvPr/>
        </p:nvSpPr>
        <p:spPr>
          <a:xfrm>
            <a:off x="577851" y="3697289"/>
            <a:ext cx="3780367" cy="611187"/>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pic>
        <p:nvPicPr>
          <p:cNvPr id="465" name="Google Shape;465;p53"/>
          <p:cNvPicPr preferRelativeResize="0"/>
          <p:nvPr/>
        </p:nvPicPr>
        <p:blipFill rotWithShape="1">
          <a:blip r:embed="rId3">
            <a:alphaModFix/>
          </a:blip>
          <a:srcRect b="0" l="0" r="0" t="0"/>
          <a:stretch/>
        </p:blipFill>
        <p:spPr>
          <a:xfrm>
            <a:off x="609600" y="1278000"/>
            <a:ext cx="10972801" cy="3870675"/>
          </a:xfrm>
          <a:prstGeom prst="rect">
            <a:avLst/>
          </a:prstGeom>
          <a:noFill/>
          <a:ln cap="flat" cmpd="sng" w="9525">
            <a:solidFill>
              <a:schemeClr val="accent1"/>
            </a:solidFill>
            <a:prstDash val="solid"/>
            <a:round/>
            <a:headEnd len="sm" w="sm" type="none"/>
            <a:tailEnd len="sm" w="sm" type="none"/>
          </a:ln>
        </p:spPr>
      </p:pic>
      <p:sp>
        <p:nvSpPr>
          <p:cNvPr id="466" name="Google Shape;466;p53"/>
          <p:cNvSpPr/>
          <p:nvPr/>
        </p:nvSpPr>
        <p:spPr>
          <a:xfrm>
            <a:off x="6962400" y="2435100"/>
            <a:ext cx="4509600" cy="7602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467" name="Google Shape;467;p53"/>
          <p:cNvSpPr txBox="1"/>
          <p:nvPr>
            <p:ph idx="4294967295" type="body"/>
          </p:nvPr>
        </p:nvSpPr>
        <p:spPr>
          <a:xfrm>
            <a:off x="450850" y="241300"/>
            <a:ext cx="1125855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
        <p:nvSpPr>
          <p:cNvPr id="468" name="Google Shape;468;p5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5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Domain Creation Process Flow</a:t>
            </a:r>
            <a:endParaRPr/>
          </a:p>
        </p:txBody>
      </p:sp>
      <p:pic>
        <p:nvPicPr>
          <p:cNvPr descr="Set-Up-Fin-Str-pmap.jpg" id="475" name="Google Shape;475;p54"/>
          <p:cNvPicPr preferRelativeResize="0"/>
          <p:nvPr/>
        </p:nvPicPr>
        <p:blipFill rotWithShape="1">
          <a:blip r:embed="rId3">
            <a:alphaModFix/>
          </a:blip>
          <a:srcRect b="94542" l="0" r="16638" t="0"/>
          <a:stretch/>
        </p:blipFill>
        <p:spPr>
          <a:xfrm>
            <a:off x="441568" y="1367850"/>
            <a:ext cx="6541165" cy="282000"/>
          </a:xfrm>
          <a:prstGeom prst="rect">
            <a:avLst/>
          </a:prstGeom>
          <a:noFill/>
          <a:ln>
            <a:noFill/>
          </a:ln>
        </p:spPr>
      </p:pic>
      <p:pic>
        <p:nvPicPr>
          <p:cNvPr id="476" name="Google Shape;476;p54"/>
          <p:cNvPicPr preferRelativeResize="0"/>
          <p:nvPr/>
        </p:nvPicPr>
        <p:blipFill rotWithShape="1">
          <a:blip r:embed="rId4">
            <a:alphaModFix/>
          </a:blip>
          <a:srcRect b="0" l="0" r="0" t="0"/>
          <a:stretch/>
        </p:blipFill>
        <p:spPr>
          <a:xfrm>
            <a:off x="442023" y="1631950"/>
            <a:ext cx="5753312" cy="4413626"/>
          </a:xfrm>
          <a:prstGeom prst="rect">
            <a:avLst/>
          </a:prstGeom>
          <a:noFill/>
          <a:ln>
            <a:noFill/>
          </a:ln>
        </p:spPr>
      </p:pic>
      <p:pic>
        <p:nvPicPr>
          <p:cNvPr id="477" name="Google Shape;477;p54"/>
          <p:cNvPicPr preferRelativeResize="0"/>
          <p:nvPr/>
        </p:nvPicPr>
        <p:blipFill rotWithShape="1">
          <a:blip r:embed="rId5">
            <a:alphaModFix/>
          </a:blip>
          <a:srcRect b="0" l="0" r="0" t="0"/>
          <a:stretch/>
        </p:blipFill>
        <p:spPr>
          <a:xfrm>
            <a:off x="6138165" y="1259899"/>
            <a:ext cx="5266432" cy="2008782"/>
          </a:xfrm>
          <a:prstGeom prst="rect">
            <a:avLst/>
          </a:prstGeom>
          <a:noFill/>
          <a:ln>
            <a:noFill/>
          </a:ln>
        </p:spPr>
      </p:pic>
      <p:sp>
        <p:nvSpPr>
          <p:cNvPr id="478" name="Google Shape;478;p54"/>
          <p:cNvSpPr txBox="1"/>
          <p:nvPr>
            <p:ph idx="4294967295" type="body"/>
          </p:nvPr>
        </p:nvSpPr>
        <p:spPr>
          <a:xfrm>
            <a:off x="438150" y="234950"/>
            <a:ext cx="1125855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
        <p:nvSpPr>
          <p:cNvPr id="479" name="Google Shape;479;p5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5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Domains</a:t>
            </a:r>
            <a:endParaRPr/>
          </a:p>
        </p:txBody>
      </p:sp>
      <p:pic>
        <p:nvPicPr>
          <p:cNvPr id="486" name="Google Shape;486;p55"/>
          <p:cNvPicPr preferRelativeResize="0"/>
          <p:nvPr/>
        </p:nvPicPr>
        <p:blipFill rotWithShape="1">
          <a:blip r:embed="rId3">
            <a:alphaModFix/>
          </a:blip>
          <a:srcRect b="0" l="0" r="0" t="0"/>
          <a:stretch/>
        </p:blipFill>
        <p:spPr>
          <a:xfrm>
            <a:off x="203200" y="1523325"/>
            <a:ext cx="11785598" cy="4648875"/>
          </a:xfrm>
          <a:prstGeom prst="rect">
            <a:avLst/>
          </a:prstGeom>
          <a:noFill/>
          <a:ln cap="flat" cmpd="sng" w="9525">
            <a:solidFill>
              <a:schemeClr val="accent1"/>
            </a:solidFill>
            <a:prstDash val="solid"/>
            <a:round/>
            <a:headEnd len="sm" w="sm" type="none"/>
            <a:tailEnd len="sm" w="sm" type="none"/>
          </a:ln>
        </p:spPr>
      </p:pic>
      <p:sp>
        <p:nvSpPr>
          <p:cNvPr id="487" name="Google Shape;487;p55"/>
          <p:cNvSpPr txBox="1"/>
          <p:nvPr>
            <p:ph idx="4294967295" type="body"/>
          </p:nvPr>
        </p:nvSpPr>
        <p:spPr>
          <a:xfrm>
            <a:off x="463550" y="254000"/>
            <a:ext cx="1125855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
        <p:nvSpPr>
          <p:cNvPr id="488" name="Google Shape;488;p5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pic>
        <p:nvPicPr>
          <p:cNvPr id="494" name="Google Shape;494;p56"/>
          <p:cNvPicPr preferRelativeResize="0"/>
          <p:nvPr/>
        </p:nvPicPr>
        <p:blipFill rotWithShape="1">
          <a:blip r:embed="rId3">
            <a:alphaModFix/>
          </a:blip>
          <a:srcRect b="0" l="0" r="0" t="0"/>
          <a:stretch/>
        </p:blipFill>
        <p:spPr>
          <a:xfrm>
            <a:off x="609600" y="1368425"/>
            <a:ext cx="11167177" cy="4976487"/>
          </a:xfrm>
          <a:prstGeom prst="rect">
            <a:avLst/>
          </a:prstGeom>
          <a:noFill/>
          <a:ln cap="flat" cmpd="sng" w="9525">
            <a:solidFill>
              <a:schemeClr val="accent1"/>
            </a:solidFill>
            <a:prstDash val="solid"/>
            <a:round/>
            <a:headEnd len="sm" w="sm" type="none"/>
            <a:tailEnd len="sm" w="sm" type="none"/>
          </a:ln>
        </p:spPr>
      </p:pic>
      <p:sp>
        <p:nvSpPr>
          <p:cNvPr id="495" name="Google Shape;495;p5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Link Domain to Shared Sets</a:t>
            </a:r>
            <a:endParaRPr/>
          </a:p>
        </p:txBody>
      </p:sp>
      <p:sp>
        <p:nvSpPr>
          <p:cNvPr id="496" name="Google Shape;496;p56"/>
          <p:cNvSpPr txBox="1"/>
          <p:nvPr>
            <p:ph idx="4294967295" type="body"/>
          </p:nvPr>
        </p:nvSpPr>
        <p:spPr>
          <a:xfrm>
            <a:off x="431800" y="241300"/>
            <a:ext cx="1125855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
        <p:nvSpPr>
          <p:cNvPr id="497" name="Google Shape;497;p5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5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80000"/>
              </a:lnSpc>
              <a:spcBef>
                <a:spcPts val="0"/>
              </a:spcBef>
              <a:spcAft>
                <a:spcPts val="0"/>
              </a:spcAft>
              <a:buSzPts val="2800"/>
              <a:buChar char="•"/>
            </a:pPr>
            <a:r>
              <a:rPr lang="en-US"/>
              <a:t>Base currency and statutory currency fields</a:t>
            </a:r>
            <a:endParaRPr/>
          </a:p>
          <a:p>
            <a:pPr indent="-285750" lvl="1" marL="742950" rtl="0" algn="l">
              <a:lnSpc>
                <a:spcPct val="80000"/>
              </a:lnSpc>
              <a:spcBef>
                <a:spcPts val="480"/>
              </a:spcBef>
              <a:spcAft>
                <a:spcPts val="0"/>
              </a:spcAft>
              <a:buSzPts val="2400"/>
              <a:buChar char="-"/>
            </a:pPr>
            <a:r>
              <a:rPr lang="en-US"/>
              <a:t>Domains</a:t>
            </a:r>
            <a:endParaRPr/>
          </a:p>
          <a:p>
            <a:pPr indent="-342900" lvl="0" marL="342900" rtl="0" algn="l">
              <a:lnSpc>
                <a:spcPct val="80000"/>
              </a:lnSpc>
              <a:spcBef>
                <a:spcPts val="1800"/>
              </a:spcBef>
              <a:spcAft>
                <a:spcPts val="0"/>
              </a:spcAft>
              <a:buSzPts val="2800"/>
              <a:buChar char="•"/>
            </a:pPr>
            <a:r>
              <a:rPr lang="en-US"/>
              <a:t>Default GL accounts</a:t>
            </a:r>
            <a:endParaRPr/>
          </a:p>
          <a:p>
            <a:pPr indent="-285750" lvl="1" marL="742950" rtl="0" algn="l">
              <a:lnSpc>
                <a:spcPct val="80000"/>
              </a:lnSpc>
              <a:spcBef>
                <a:spcPts val="480"/>
              </a:spcBef>
              <a:spcAft>
                <a:spcPts val="0"/>
              </a:spcAft>
              <a:buSzPts val="2400"/>
              <a:buChar char="-"/>
            </a:pPr>
            <a:r>
              <a:rPr lang="en-US"/>
              <a:t>Base Control</a:t>
            </a:r>
            <a:endParaRPr/>
          </a:p>
          <a:p>
            <a:pPr indent="-285750" lvl="1" marL="742950" rtl="0" algn="l">
              <a:lnSpc>
                <a:spcPct val="80000"/>
              </a:lnSpc>
              <a:spcBef>
                <a:spcPts val="480"/>
              </a:spcBef>
              <a:spcAft>
                <a:spcPts val="0"/>
              </a:spcAft>
              <a:buSzPts val="2400"/>
              <a:buChar char="-"/>
            </a:pPr>
            <a:r>
              <a:rPr lang="en-US"/>
              <a:t>Verify GL accounts field</a:t>
            </a:r>
            <a:endParaRPr/>
          </a:p>
          <a:p>
            <a:pPr indent="-342900" lvl="0" marL="342900" rtl="0" algn="l">
              <a:lnSpc>
                <a:spcPct val="80000"/>
              </a:lnSpc>
              <a:spcBef>
                <a:spcPts val="1800"/>
              </a:spcBef>
              <a:spcAft>
                <a:spcPts val="0"/>
              </a:spcAft>
              <a:buSzPts val="2800"/>
              <a:buChar char="•"/>
            </a:pPr>
            <a:r>
              <a:rPr lang="en-US"/>
              <a:t>COA masks</a:t>
            </a:r>
            <a:endParaRPr/>
          </a:p>
          <a:p>
            <a:pPr indent="-109538" lvl="0" marL="287338" rtl="0" algn="l">
              <a:lnSpc>
                <a:spcPct val="100000"/>
              </a:lnSpc>
              <a:spcBef>
                <a:spcPts val="0"/>
              </a:spcBef>
              <a:spcAft>
                <a:spcPts val="0"/>
              </a:spcAft>
              <a:buSzPts val="2800"/>
              <a:buNone/>
            </a:pPr>
            <a:r>
              <a:t/>
            </a:r>
            <a:endParaRPr/>
          </a:p>
        </p:txBody>
      </p:sp>
      <p:sp>
        <p:nvSpPr>
          <p:cNvPr id="504" name="Google Shape;504;p57"/>
          <p:cNvSpPr txBox="1"/>
          <p:nvPr>
            <p:ph idx="2" type="body"/>
          </p:nvPr>
        </p:nvSpPr>
        <p:spPr>
          <a:xfrm>
            <a:off x="51435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505" name="Google Shape;505;p5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Domain-Level Data</a:t>
            </a:r>
            <a:endParaRPr/>
          </a:p>
        </p:txBody>
      </p:sp>
      <p:pic>
        <p:nvPicPr>
          <p:cNvPr id="506" name="Google Shape;506;p57"/>
          <p:cNvPicPr preferRelativeResize="0"/>
          <p:nvPr/>
        </p:nvPicPr>
        <p:blipFill rotWithShape="1">
          <a:blip r:embed="rId3">
            <a:alphaModFix/>
          </a:blip>
          <a:srcRect b="0" l="0" r="43750" t="0"/>
          <a:stretch/>
        </p:blipFill>
        <p:spPr>
          <a:xfrm>
            <a:off x="3251200" y="3619200"/>
            <a:ext cx="7684950" cy="2479525"/>
          </a:xfrm>
          <a:prstGeom prst="rect">
            <a:avLst/>
          </a:prstGeom>
          <a:noFill/>
          <a:ln cap="flat" cmpd="sng" w="9525">
            <a:solidFill>
              <a:schemeClr val="accent1"/>
            </a:solidFill>
            <a:prstDash val="solid"/>
            <a:round/>
            <a:headEnd len="sm" w="sm" type="none"/>
            <a:tailEnd len="sm" w="sm" type="none"/>
          </a:ln>
        </p:spPr>
      </p:pic>
      <p:sp>
        <p:nvSpPr>
          <p:cNvPr id="507" name="Google Shape;507;p57"/>
          <p:cNvSpPr/>
          <p:nvPr/>
        </p:nvSpPr>
        <p:spPr>
          <a:xfrm>
            <a:off x="3881714" y="5382350"/>
            <a:ext cx="1950900" cy="287400"/>
          </a:xfrm>
          <a:prstGeom prst="rect">
            <a:avLst/>
          </a:prstGeom>
          <a:noFill/>
          <a:ln cap="flat" cmpd="sng" w="1905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508" name="Google Shape;508;p57"/>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5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80000"/>
              </a:lnSpc>
              <a:spcBef>
                <a:spcPts val="0"/>
              </a:spcBef>
              <a:spcAft>
                <a:spcPts val="0"/>
              </a:spcAft>
              <a:buClr>
                <a:schemeClr val="accent2"/>
              </a:buClr>
              <a:buSzPts val="2800"/>
              <a:buChar char="•"/>
            </a:pPr>
            <a:r>
              <a:rPr lang="en-US"/>
              <a:t>GL calendar</a:t>
            </a:r>
            <a:endParaRPr/>
          </a:p>
          <a:p>
            <a:pPr indent="-285750" lvl="1" marL="742950" rtl="0" algn="l">
              <a:lnSpc>
                <a:spcPct val="80000"/>
              </a:lnSpc>
              <a:spcBef>
                <a:spcPts val="480"/>
              </a:spcBef>
              <a:spcAft>
                <a:spcPts val="0"/>
              </a:spcAft>
              <a:buClr>
                <a:schemeClr val="accent2"/>
              </a:buClr>
              <a:buSzPts val="2400"/>
              <a:buChar char="-"/>
            </a:pPr>
            <a:r>
              <a:rPr lang="en-US"/>
              <a:t>Domain GL Periods</a:t>
            </a:r>
            <a:endParaRPr/>
          </a:p>
          <a:p>
            <a:pPr indent="-342900" lvl="0" marL="342900" rtl="0" algn="l">
              <a:lnSpc>
                <a:spcPct val="80000"/>
              </a:lnSpc>
              <a:spcBef>
                <a:spcPts val="1800"/>
              </a:spcBef>
              <a:spcAft>
                <a:spcPts val="0"/>
              </a:spcAft>
              <a:buSzPts val="2800"/>
              <a:buChar char="•"/>
            </a:pPr>
            <a:r>
              <a:rPr lang="en-US"/>
              <a:t>Tax rates</a:t>
            </a:r>
            <a:endParaRPr/>
          </a:p>
          <a:p>
            <a:pPr indent="-342900" lvl="0" marL="342900" rtl="0" algn="l">
              <a:lnSpc>
                <a:spcPct val="80000"/>
              </a:lnSpc>
              <a:spcBef>
                <a:spcPts val="1800"/>
              </a:spcBef>
              <a:spcAft>
                <a:spcPts val="0"/>
              </a:spcAft>
              <a:buSzPts val="2800"/>
              <a:buChar char="•"/>
            </a:pPr>
            <a:r>
              <a:rPr lang="en-US"/>
              <a:t>Most operational data</a:t>
            </a:r>
            <a:endParaRPr/>
          </a:p>
          <a:p>
            <a:pPr indent="-285750" lvl="1" marL="742950" rtl="0" algn="l">
              <a:lnSpc>
                <a:spcPct val="80000"/>
              </a:lnSpc>
              <a:spcBef>
                <a:spcPts val="480"/>
              </a:spcBef>
              <a:spcAft>
                <a:spcPts val="0"/>
              </a:spcAft>
              <a:buSzPts val="2400"/>
              <a:buChar char="-"/>
            </a:pPr>
            <a:r>
              <a:rPr lang="en-US"/>
              <a:t>Items, purchasing, sales, </a:t>
            </a:r>
            <a:br>
              <a:rPr lang="en-US"/>
            </a:br>
            <a:r>
              <a:rPr lang="en-US"/>
              <a:t>and manufacturing setup</a:t>
            </a:r>
            <a:endParaRPr/>
          </a:p>
          <a:p>
            <a:pPr indent="-109538" lvl="0" marL="287338" rtl="0" algn="l">
              <a:lnSpc>
                <a:spcPct val="100000"/>
              </a:lnSpc>
              <a:spcBef>
                <a:spcPts val="0"/>
              </a:spcBef>
              <a:spcAft>
                <a:spcPts val="0"/>
              </a:spcAft>
              <a:buSzPts val="2800"/>
              <a:buNone/>
            </a:pPr>
            <a:r>
              <a:t/>
            </a:r>
            <a:endParaRPr/>
          </a:p>
        </p:txBody>
      </p:sp>
      <p:sp>
        <p:nvSpPr>
          <p:cNvPr id="515" name="Google Shape;515;p58"/>
          <p:cNvSpPr txBox="1"/>
          <p:nvPr>
            <p:ph idx="2" type="body"/>
          </p:nvPr>
        </p:nvSpPr>
        <p:spPr>
          <a:xfrm>
            <a:off x="5207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516" name="Google Shape;516;p5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Domain-Level Data – Continued  </a:t>
            </a:r>
            <a:endParaRPr/>
          </a:p>
        </p:txBody>
      </p:sp>
      <p:pic>
        <p:nvPicPr>
          <p:cNvPr id="517" name="Google Shape;517;p58"/>
          <p:cNvPicPr preferRelativeResize="0"/>
          <p:nvPr/>
        </p:nvPicPr>
        <p:blipFill rotWithShape="1">
          <a:blip r:embed="rId3">
            <a:alphaModFix/>
          </a:blip>
          <a:srcRect b="0" l="0" r="0" t="0"/>
          <a:stretch/>
        </p:blipFill>
        <p:spPr>
          <a:xfrm>
            <a:off x="5896675" y="1951175"/>
            <a:ext cx="4769401" cy="3174076"/>
          </a:xfrm>
          <a:prstGeom prst="rect">
            <a:avLst/>
          </a:prstGeom>
          <a:noFill/>
          <a:ln cap="flat" cmpd="sng" w="9525">
            <a:solidFill>
              <a:schemeClr val="accent1"/>
            </a:solidFill>
            <a:prstDash val="solid"/>
            <a:round/>
            <a:headEnd len="sm" w="sm" type="none"/>
            <a:tailEnd len="sm" w="sm" type="none"/>
          </a:ln>
        </p:spPr>
      </p:pic>
      <p:pic>
        <p:nvPicPr>
          <p:cNvPr id="518" name="Google Shape;518;p58"/>
          <p:cNvPicPr preferRelativeResize="0"/>
          <p:nvPr/>
        </p:nvPicPr>
        <p:blipFill rotWithShape="1">
          <a:blip r:embed="rId4">
            <a:alphaModFix/>
          </a:blip>
          <a:srcRect b="0" l="0" r="49919" t="0"/>
          <a:stretch/>
        </p:blipFill>
        <p:spPr>
          <a:xfrm>
            <a:off x="983699" y="4330793"/>
            <a:ext cx="3936118" cy="1985170"/>
          </a:xfrm>
          <a:prstGeom prst="rect">
            <a:avLst/>
          </a:prstGeom>
          <a:noFill/>
          <a:ln cap="flat" cmpd="sng" w="9525">
            <a:solidFill>
              <a:schemeClr val="accent1"/>
            </a:solidFill>
            <a:prstDash val="solid"/>
            <a:round/>
            <a:headEnd len="sm" w="sm" type="none"/>
            <a:tailEnd len="sm" w="sm" type="none"/>
          </a:ln>
        </p:spPr>
      </p:pic>
      <p:sp>
        <p:nvSpPr>
          <p:cNvPr id="519" name="Google Shape;519;p58"/>
          <p:cNvSpPr txBox="1"/>
          <p:nvPr>
            <p:ph idx="4294967295" type="sldNum"/>
          </p:nvPr>
        </p:nvSpPr>
        <p:spPr>
          <a:xfrm>
            <a:off x="9931400" y="650748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5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80000"/>
              </a:lnSpc>
              <a:spcBef>
                <a:spcPts val="0"/>
              </a:spcBef>
              <a:spcAft>
                <a:spcPts val="0"/>
              </a:spcAft>
              <a:buSzPts val="2800"/>
              <a:buChar char="•"/>
            </a:pPr>
            <a:r>
              <a:rPr lang="en-US"/>
              <a:t>Prerequisites</a:t>
            </a:r>
            <a:endParaRPr/>
          </a:p>
          <a:p>
            <a:pPr indent="-285750" lvl="1" marL="742950" rtl="0" algn="l">
              <a:lnSpc>
                <a:spcPct val="80000"/>
              </a:lnSpc>
              <a:spcBef>
                <a:spcPts val="480"/>
              </a:spcBef>
              <a:spcAft>
                <a:spcPts val="0"/>
              </a:spcAft>
              <a:buSzPts val="2400"/>
              <a:buChar char="-"/>
            </a:pPr>
            <a:r>
              <a:rPr lang="en-US"/>
              <a:t>Active domain</a:t>
            </a:r>
            <a:endParaRPr/>
          </a:p>
          <a:p>
            <a:pPr indent="-285750" lvl="1" marL="742950" rtl="0" algn="l">
              <a:lnSpc>
                <a:spcPct val="80000"/>
              </a:lnSpc>
              <a:spcBef>
                <a:spcPts val="480"/>
              </a:spcBef>
              <a:spcAft>
                <a:spcPts val="0"/>
              </a:spcAft>
              <a:buSzPts val="2400"/>
              <a:buChar char="-"/>
            </a:pPr>
            <a:r>
              <a:rPr lang="en-US"/>
              <a:t>Address data</a:t>
            </a:r>
            <a:endParaRPr/>
          </a:p>
          <a:p>
            <a:pPr indent="-285750" lvl="1" marL="742950" rtl="0" algn="l">
              <a:lnSpc>
                <a:spcPct val="80000"/>
              </a:lnSpc>
              <a:spcBef>
                <a:spcPts val="480"/>
              </a:spcBef>
              <a:spcAft>
                <a:spcPts val="0"/>
              </a:spcAft>
              <a:buSzPts val="2400"/>
              <a:buChar char="-"/>
            </a:pPr>
            <a:r>
              <a:rPr lang="en-US"/>
              <a:t>Business relation</a:t>
            </a:r>
            <a:endParaRPr/>
          </a:p>
          <a:p>
            <a:pPr indent="-342900" lvl="0" marL="342900" rtl="0" algn="l">
              <a:lnSpc>
                <a:spcPct val="80000"/>
              </a:lnSpc>
              <a:spcBef>
                <a:spcPts val="1800"/>
              </a:spcBef>
              <a:spcAft>
                <a:spcPts val="0"/>
              </a:spcAft>
              <a:buSzPts val="2800"/>
              <a:buChar char="•"/>
            </a:pPr>
            <a:r>
              <a:rPr lang="en-US"/>
              <a:t>Independent financial unit</a:t>
            </a:r>
            <a:endParaRPr/>
          </a:p>
          <a:p>
            <a:pPr indent="-285750" lvl="1" marL="742950" rtl="0" algn="l">
              <a:lnSpc>
                <a:spcPct val="80000"/>
              </a:lnSpc>
              <a:spcBef>
                <a:spcPts val="480"/>
              </a:spcBef>
              <a:spcAft>
                <a:spcPts val="0"/>
              </a:spcAft>
              <a:buSzPts val="2400"/>
              <a:buChar char="-"/>
            </a:pPr>
            <a:r>
              <a:rPr lang="en-US"/>
              <a:t>Separate balance sheet, income statement, and tax declaration</a:t>
            </a:r>
            <a:endParaRPr/>
          </a:p>
          <a:p>
            <a:pPr indent="-342900" lvl="0" marL="342900" rtl="0" algn="l">
              <a:lnSpc>
                <a:spcPct val="80000"/>
              </a:lnSpc>
              <a:spcBef>
                <a:spcPts val="1800"/>
              </a:spcBef>
              <a:spcAft>
                <a:spcPts val="0"/>
              </a:spcAft>
              <a:buSzPts val="2800"/>
              <a:buChar char="•"/>
            </a:pPr>
            <a:r>
              <a:rPr lang="en-US"/>
              <a:t>Domain consists of</a:t>
            </a:r>
            <a:endParaRPr sz="2400"/>
          </a:p>
          <a:p>
            <a:pPr indent="-285750" lvl="1" marL="742950" rtl="0" algn="l">
              <a:lnSpc>
                <a:spcPct val="80000"/>
              </a:lnSpc>
              <a:spcBef>
                <a:spcPts val="480"/>
              </a:spcBef>
              <a:spcAft>
                <a:spcPts val="0"/>
              </a:spcAft>
              <a:buClr>
                <a:schemeClr val="accent2"/>
              </a:buClr>
              <a:buSzPts val="2400"/>
              <a:buFont typeface="Merriweather Sans"/>
              <a:buChar char="-"/>
            </a:pPr>
            <a:r>
              <a:rPr lang="en-US"/>
              <a:t>Base currency</a:t>
            </a:r>
            <a:endParaRPr/>
          </a:p>
          <a:p>
            <a:pPr indent="-285750" lvl="1" marL="742950" rtl="0" algn="l">
              <a:lnSpc>
                <a:spcPct val="80000"/>
              </a:lnSpc>
              <a:spcBef>
                <a:spcPts val="480"/>
              </a:spcBef>
              <a:spcAft>
                <a:spcPts val="0"/>
              </a:spcAft>
              <a:buSzPts val="2400"/>
              <a:buChar char="-"/>
            </a:pPr>
            <a:r>
              <a:rPr lang="en-US"/>
              <a:t>Statutory currency</a:t>
            </a:r>
            <a:endParaRPr/>
          </a:p>
          <a:p>
            <a:pPr indent="-285750" lvl="1" marL="742950" rtl="0" algn="l">
              <a:lnSpc>
                <a:spcPct val="80000"/>
              </a:lnSpc>
              <a:spcBef>
                <a:spcPts val="480"/>
              </a:spcBef>
              <a:spcAft>
                <a:spcPts val="0"/>
              </a:spcAft>
              <a:buSzPts val="2400"/>
              <a:buChar char="-"/>
            </a:pPr>
            <a:r>
              <a:rPr lang="en-US"/>
              <a:t>Shared sets</a:t>
            </a:r>
            <a:endParaRPr/>
          </a:p>
          <a:p>
            <a:pPr indent="-109538" lvl="0" marL="287338" rtl="0" algn="l">
              <a:lnSpc>
                <a:spcPct val="100000"/>
              </a:lnSpc>
              <a:spcBef>
                <a:spcPts val="0"/>
              </a:spcBef>
              <a:spcAft>
                <a:spcPts val="0"/>
              </a:spcAft>
              <a:buSzPts val="2800"/>
              <a:buNone/>
            </a:pPr>
            <a:r>
              <a:t/>
            </a:r>
            <a:endParaRPr/>
          </a:p>
        </p:txBody>
      </p:sp>
      <p:sp>
        <p:nvSpPr>
          <p:cNvPr id="526" name="Google Shape;526;p59"/>
          <p:cNvSpPr txBox="1"/>
          <p:nvPr>
            <p:ph idx="2" type="body"/>
          </p:nvPr>
        </p:nvSpPr>
        <p:spPr>
          <a:xfrm>
            <a:off x="47625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527" name="Google Shape;527;p5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Entity Setup</a:t>
            </a:r>
            <a:endParaRPr/>
          </a:p>
        </p:txBody>
      </p:sp>
      <p:sp>
        <p:nvSpPr>
          <p:cNvPr id="528" name="Google Shape;528;p59"/>
          <p:cNvSpPr txBox="1"/>
          <p:nvPr>
            <p:ph idx="4294967295" type="sldNum"/>
          </p:nvPr>
        </p:nvSpPr>
        <p:spPr>
          <a:xfrm>
            <a:off x="99060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80000"/>
              </a:lnSpc>
              <a:spcBef>
                <a:spcPts val="0"/>
              </a:spcBef>
              <a:spcAft>
                <a:spcPts val="0"/>
              </a:spcAft>
              <a:buSzPts val="2380"/>
              <a:buChar char="•"/>
            </a:pPr>
            <a:r>
              <a:rPr lang="en-US" sz="2000"/>
              <a:t>Financial structure setup</a:t>
            </a:r>
            <a:endParaRPr sz="2400"/>
          </a:p>
          <a:p>
            <a:pPr indent="-285750" lvl="1" marL="742950" rtl="0" algn="l">
              <a:lnSpc>
                <a:spcPct val="80000"/>
              </a:lnSpc>
              <a:spcBef>
                <a:spcPts val="408"/>
              </a:spcBef>
              <a:spcAft>
                <a:spcPts val="0"/>
              </a:spcAft>
              <a:buSzPts val="2040"/>
              <a:buChar char="-"/>
            </a:pPr>
            <a:r>
              <a:rPr lang="en-US" sz="2000"/>
              <a:t>Domains</a:t>
            </a:r>
            <a:endParaRPr/>
          </a:p>
          <a:p>
            <a:pPr indent="-228600" lvl="2" marL="1143000" rtl="0" algn="l">
              <a:lnSpc>
                <a:spcPct val="80000"/>
              </a:lnSpc>
              <a:spcBef>
                <a:spcPts val="340"/>
              </a:spcBef>
              <a:spcAft>
                <a:spcPts val="0"/>
              </a:spcAft>
              <a:buSzPts val="1700"/>
              <a:buChar char="•"/>
            </a:pPr>
            <a:r>
              <a:rPr lang="en-US" sz="1700"/>
              <a:t>Currency</a:t>
            </a:r>
            <a:endParaRPr/>
          </a:p>
          <a:p>
            <a:pPr indent="-228600" lvl="2" marL="1143000" rtl="0" algn="l">
              <a:lnSpc>
                <a:spcPct val="80000"/>
              </a:lnSpc>
              <a:spcBef>
                <a:spcPts val="340"/>
              </a:spcBef>
              <a:spcAft>
                <a:spcPts val="0"/>
              </a:spcAft>
              <a:buSzPts val="1700"/>
              <a:buChar char="•"/>
            </a:pPr>
            <a:r>
              <a:rPr lang="en-US" sz="1700"/>
              <a:t>Shared set codes</a:t>
            </a:r>
            <a:endParaRPr/>
          </a:p>
          <a:p>
            <a:pPr indent="-228600" lvl="2" marL="1143000" rtl="0" algn="l">
              <a:lnSpc>
                <a:spcPct val="80000"/>
              </a:lnSpc>
              <a:spcBef>
                <a:spcPts val="340"/>
              </a:spcBef>
              <a:spcAft>
                <a:spcPts val="0"/>
              </a:spcAft>
              <a:buSzPts val="1700"/>
              <a:buChar char="•"/>
            </a:pPr>
            <a:r>
              <a:rPr lang="en-US" sz="1700"/>
              <a:t>Profiles</a:t>
            </a:r>
            <a:endParaRPr/>
          </a:p>
          <a:p>
            <a:pPr indent="-228600" lvl="2" marL="1143000" rtl="0" algn="l">
              <a:lnSpc>
                <a:spcPct val="80000"/>
              </a:lnSpc>
              <a:spcBef>
                <a:spcPts val="340"/>
              </a:spcBef>
              <a:spcAft>
                <a:spcPts val="0"/>
              </a:spcAft>
              <a:buSzPts val="1700"/>
              <a:buChar char="•"/>
            </a:pPr>
            <a:r>
              <a:rPr lang="en-US" sz="1700"/>
              <a:t>Accounting layers</a:t>
            </a:r>
            <a:endParaRPr/>
          </a:p>
          <a:p>
            <a:pPr indent="-228600" lvl="2" marL="1143000" rtl="0" algn="l">
              <a:lnSpc>
                <a:spcPct val="80000"/>
              </a:lnSpc>
              <a:spcBef>
                <a:spcPts val="340"/>
              </a:spcBef>
              <a:spcAft>
                <a:spcPts val="0"/>
              </a:spcAft>
              <a:buSzPts val="1700"/>
              <a:buChar char="•"/>
            </a:pPr>
            <a:r>
              <a:rPr lang="en-US" sz="1700"/>
              <a:t>Daybooks</a:t>
            </a:r>
            <a:endParaRPr/>
          </a:p>
          <a:p>
            <a:pPr indent="-285750" lvl="1" marL="742950" rtl="0" algn="l">
              <a:lnSpc>
                <a:spcPct val="80000"/>
              </a:lnSpc>
              <a:spcBef>
                <a:spcPts val="1200"/>
              </a:spcBef>
              <a:spcAft>
                <a:spcPts val="0"/>
              </a:spcAft>
              <a:buSzPts val="2040"/>
              <a:buChar char="-"/>
            </a:pPr>
            <a:r>
              <a:rPr lang="en-US" sz="2000"/>
              <a:t>Entities</a:t>
            </a:r>
            <a:endParaRPr/>
          </a:p>
          <a:p>
            <a:pPr indent="-228600" lvl="2" marL="1143000" rtl="0" algn="l">
              <a:lnSpc>
                <a:spcPct val="80000"/>
              </a:lnSpc>
              <a:spcBef>
                <a:spcPts val="340"/>
              </a:spcBef>
              <a:spcAft>
                <a:spcPts val="0"/>
              </a:spcAft>
              <a:buSzPts val="1700"/>
              <a:buChar char="•"/>
            </a:pPr>
            <a:r>
              <a:rPr lang="en-US" sz="1700"/>
              <a:t>Address data</a:t>
            </a:r>
            <a:endParaRPr/>
          </a:p>
          <a:p>
            <a:pPr indent="-228600" lvl="2" marL="1143000" rtl="0" algn="l">
              <a:lnSpc>
                <a:spcPct val="80000"/>
              </a:lnSpc>
              <a:spcBef>
                <a:spcPts val="340"/>
              </a:spcBef>
              <a:spcAft>
                <a:spcPts val="0"/>
              </a:spcAft>
              <a:buSzPts val="1700"/>
              <a:buChar char="•"/>
            </a:pPr>
            <a:r>
              <a:rPr lang="en-US" sz="1700"/>
              <a:t>Business relation</a:t>
            </a:r>
            <a:endParaRPr/>
          </a:p>
          <a:p>
            <a:pPr indent="-228600" lvl="2" marL="1143000" rtl="0" algn="l">
              <a:lnSpc>
                <a:spcPct val="80000"/>
              </a:lnSpc>
              <a:spcBef>
                <a:spcPts val="340"/>
              </a:spcBef>
              <a:spcAft>
                <a:spcPts val="0"/>
              </a:spcAft>
              <a:buSzPts val="1700"/>
              <a:buChar char="•"/>
            </a:pPr>
            <a:r>
              <a:rPr lang="en-US" sz="1700"/>
              <a:t>Entity groups</a:t>
            </a:r>
            <a:endParaRPr/>
          </a:p>
          <a:p>
            <a:pPr indent="-342900" lvl="0" marL="342900" rtl="0" algn="l">
              <a:lnSpc>
                <a:spcPct val="80000"/>
              </a:lnSpc>
              <a:spcBef>
                <a:spcPts val="1800"/>
              </a:spcBef>
              <a:spcAft>
                <a:spcPts val="0"/>
              </a:spcAft>
              <a:buSzPts val="2380"/>
              <a:buChar char="•"/>
            </a:pPr>
            <a:r>
              <a:rPr lang="en-US" sz="2000"/>
              <a:t>Security setup</a:t>
            </a:r>
            <a:endParaRPr sz="2400"/>
          </a:p>
          <a:p>
            <a:pPr indent="-228600" lvl="2" marL="1143000" rtl="0" algn="l">
              <a:lnSpc>
                <a:spcPct val="80000"/>
              </a:lnSpc>
              <a:spcBef>
                <a:spcPts val="340"/>
              </a:spcBef>
              <a:spcAft>
                <a:spcPts val="0"/>
              </a:spcAft>
              <a:buSzPts val="1700"/>
              <a:buChar char="•"/>
            </a:pPr>
            <a:r>
              <a:rPr lang="en-US" sz="1700"/>
              <a:t>Users, roles, permissions</a:t>
            </a:r>
            <a:endParaRPr/>
          </a:p>
          <a:p>
            <a:pPr indent="-342900" lvl="0" marL="342900" rtl="0" algn="l">
              <a:lnSpc>
                <a:spcPct val="80000"/>
              </a:lnSpc>
              <a:spcBef>
                <a:spcPts val="1800"/>
              </a:spcBef>
              <a:spcAft>
                <a:spcPts val="0"/>
              </a:spcAft>
              <a:buSzPts val="2380"/>
              <a:buChar char="•"/>
            </a:pPr>
            <a:r>
              <a:rPr lang="en-US" sz="2000"/>
              <a:t>Tax setup</a:t>
            </a:r>
            <a:endParaRPr sz="2400"/>
          </a:p>
          <a:p>
            <a:pPr indent="-342900" lvl="0" marL="342900" rtl="0" algn="l">
              <a:lnSpc>
                <a:spcPct val="80000"/>
              </a:lnSpc>
              <a:spcBef>
                <a:spcPts val="476"/>
              </a:spcBef>
              <a:spcAft>
                <a:spcPts val="0"/>
              </a:spcAft>
              <a:buSzPts val="2380"/>
              <a:buChar char="•"/>
            </a:pPr>
            <a:r>
              <a:rPr lang="en-US" sz="2000"/>
              <a:t>Exercise: Domain and entity creation</a:t>
            </a:r>
            <a:endParaRPr sz="2400"/>
          </a:p>
          <a:p>
            <a:pPr indent="-109538" lvl="0" marL="287338" rtl="0" algn="l">
              <a:lnSpc>
                <a:spcPct val="100000"/>
              </a:lnSpc>
              <a:spcBef>
                <a:spcPts val="0"/>
              </a:spcBef>
              <a:spcAft>
                <a:spcPts val="0"/>
              </a:spcAft>
              <a:buSzPts val="2800"/>
              <a:buNone/>
            </a:pPr>
            <a:r>
              <a:t/>
            </a:r>
            <a:endParaRPr/>
          </a:p>
        </p:txBody>
      </p:sp>
      <p:sp>
        <p:nvSpPr>
          <p:cNvPr id="263" name="Google Shape;263;p3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264" name="Google Shape;264;p33"/>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Overview</a:t>
            </a:r>
            <a:endParaRPr/>
          </a:p>
        </p:txBody>
      </p:sp>
      <p:sp>
        <p:nvSpPr>
          <p:cNvPr id="265" name="Google Shape;265;p33"/>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6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80000"/>
              </a:lnSpc>
              <a:spcBef>
                <a:spcPts val="0"/>
              </a:spcBef>
              <a:spcAft>
                <a:spcPts val="0"/>
              </a:spcAft>
              <a:buSzPts val="2800"/>
              <a:buChar char="•"/>
            </a:pPr>
            <a:r>
              <a:rPr lang="en-US"/>
              <a:t>Entity-specific data</a:t>
            </a:r>
            <a:endParaRPr/>
          </a:p>
          <a:p>
            <a:pPr indent="-285750" lvl="1" marL="742950" rtl="0" algn="l">
              <a:lnSpc>
                <a:spcPct val="80000"/>
              </a:lnSpc>
              <a:spcBef>
                <a:spcPts val="480"/>
              </a:spcBef>
              <a:spcAft>
                <a:spcPts val="0"/>
              </a:spcAft>
              <a:buSzPts val="2400"/>
              <a:buChar char="-"/>
            </a:pPr>
            <a:r>
              <a:rPr lang="en-US"/>
              <a:t>Employees</a:t>
            </a:r>
            <a:endParaRPr/>
          </a:p>
          <a:p>
            <a:pPr indent="-285750" lvl="1" marL="742950" rtl="0" algn="l">
              <a:lnSpc>
                <a:spcPct val="80000"/>
              </a:lnSpc>
              <a:spcBef>
                <a:spcPts val="480"/>
              </a:spcBef>
              <a:spcAft>
                <a:spcPts val="0"/>
              </a:spcAft>
              <a:buSzPts val="2400"/>
              <a:buChar char="-"/>
            </a:pPr>
            <a:r>
              <a:rPr lang="en-US"/>
              <a:t>Bank account numbers</a:t>
            </a:r>
            <a:endParaRPr/>
          </a:p>
          <a:p>
            <a:pPr indent="-342900" lvl="0" marL="342900" rtl="0" algn="l">
              <a:lnSpc>
                <a:spcPct val="80000"/>
              </a:lnSpc>
              <a:spcBef>
                <a:spcPts val="560"/>
              </a:spcBef>
              <a:spcAft>
                <a:spcPts val="0"/>
              </a:spcAft>
              <a:buSzPts val="2800"/>
              <a:buChar char="•"/>
            </a:pPr>
            <a:r>
              <a:rPr lang="en-US"/>
              <a:t>Entity groups</a:t>
            </a:r>
            <a:endParaRPr/>
          </a:p>
          <a:p>
            <a:pPr indent="-285750" lvl="1" marL="742950" rtl="0" algn="l">
              <a:lnSpc>
                <a:spcPct val="80000"/>
              </a:lnSpc>
              <a:spcBef>
                <a:spcPts val="480"/>
              </a:spcBef>
              <a:spcAft>
                <a:spcPts val="0"/>
              </a:spcAft>
              <a:buSzPts val="2400"/>
              <a:buChar char="-"/>
            </a:pPr>
            <a:r>
              <a:rPr lang="en-US"/>
              <a:t>Carry out period end activities for multiple entities without the need to switch between entities</a:t>
            </a:r>
            <a:endParaRPr/>
          </a:p>
          <a:p>
            <a:pPr indent="-109538" lvl="0" marL="287338" rtl="0" algn="l">
              <a:lnSpc>
                <a:spcPct val="100000"/>
              </a:lnSpc>
              <a:spcBef>
                <a:spcPts val="0"/>
              </a:spcBef>
              <a:spcAft>
                <a:spcPts val="0"/>
              </a:spcAft>
              <a:buSzPts val="2800"/>
              <a:buNone/>
            </a:pPr>
            <a:r>
              <a:t/>
            </a:r>
            <a:endParaRPr/>
          </a:p>
        </p:txBody>
      </p:sp>
      <p:sp>
        <p:nvSpPr>
          <p:cNvPr id="535" name="Google Shape;535;p60"/>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Entity Setup</a:t>
            </a:r>
            <a:endParaRPr/>
          </a:p>
        </p:txBody>
      </p:sp>
      <p:pic>
        <p:nvPicPr>
          <p:cNvPr id="536" name="Google Shape;536;p60"/>
          <p:cNvPicPr preferRelativeResize="0"/>
          <p:nvPr/>
        </p:nvPicPr>
        <p:blipFill rotWithShape="1">
          <a:blip r:embed="rId3">
            <a:alphaModFix/>
          </a:blip>
          <a:srcRect b="0" l="0" r="0" t="0"/>
          <a:stretch/>
        </p:blipFill>
        <p:spPr>
          <a:xfrm>
            <a:off x="977900" y="4163627"/>
            <a:ext cx="6871646" cy="609099"/>
          </a:xfrm>
          <a:prstGeom prst="rect">
            <a:avLst/>
          </a:prstGeom>
          <a:noFill/>
          <a:ln>
            <a:noFill/>
          </a:ln>
        </p:spPr>
      </p:pic>
      <p:sp>
        <p:nvSpPr>
          <p:cNvPr id="537" name="Google Shape;537;p60"/>
          <p:cNvSpPr txBox="1"/>
          <p:nvPr>
            <p:ph idx="2" type="body"/>
          </p:nvPr>
        </p:nvSpPr>
        <p:spPr>
          <a:xfrm>
            <a:off x="4953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538" name="Google Shape;538;p60"/>
          <p:cNvSpPr txBox="1"/>
          <p:nvPr>
            <p:ph idx="4294967295" type="sldNum"/>
          </p:nvPr>
        </p:nvSpPr>
        <p:spPr>
          <a:xfrm>
            <a:off x="9912350" y="649478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6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Address Data</a:t>
            </a:r>
            <a:endParaRPr/>
          </a:p>
        </p:txBody>
      </p:sp>
      <p:pic>
        <p:nvPicPr>
          <p:cNvPr id="545" name="Google Shape;545;p61"/>
          <p:cNvPicPr preferRelativeResize="0"/>
          <p:nvPr/>
        </p:nvPicPr>
        <p:blipFill rotWithShape="1">
          <a:blip r:embed="rId3">
            <a:alphaModFix/>
          </a:blip>
          <a:srcRect b="0" l="0" r="0" t="0"/>
          <a:stretch/>
        </p:blipFill>
        <p:spPr>
          <a:xfrm>
            <a:off x="501650" y="1305323"/>
            <a:ext cx="6991350" cy="4346735"/>
          </a:xfrm>
          <a:prstGeom prst="rect">
            <a:avLst/>
          </a:prstGeom>
          <a:noFill/>
          <a:ln cap="flat" cmpd="sng" w="9525">
            <a:solidFill>
              <a:schemeClr val="accent1"/>
            </a:solidFill>
            <a:prstDash val="solid"/>
            <a:round/>
            <a:headEnd len="sm" w="sm" type="none"/>
            <a:tailEnd len="sm" w="sm" type="none"/>
          </a:ln>
        </p:spPr>
      </p:pic>
      <p:sp>
        <p:nvSpPr>
          <p:cNvPr id="546" name="Google Shape;546;p61"/>
          <p:cNvSpPr txBox="1"/>
          <p:nvPr>
            <p:ph idx="4294967295" type="body"/>
          </p:nvPr>
        </p:nvSpPr>
        <p:spPr>
          <a:xfrm>
            <a:off x="476250" y="203200"/>
            <a:ext cx="11353800" cy="365760"/>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1800"/>
              <a:buNone/>
            </a:pPr>
            <a:r>
              <a:rPr lang="en-US" sz="1800"/>
              <a:t>Setting Up Financial Foundations</a:t>
            </a:r>
            <a:endParaRPr sz="1800"/>
          </a:p>
        </p:txBody>
      </p:sp>
      <p:sp>
        <p:nvSpPr>
          <p:cNvPr id="547" name="Google Shape;547;p6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6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38138" lvl="0" marL="338138" rtl="0" algn="l">
              <a:lnSpc>
                <a:spcPct val="100000"/>
              </a:lnSpc>
              <a:spcBef>
                <a:spcPts val="0"/>
              </a:spcBef>
              <a:spcAft>
                <a:spcPts val="0"/>
              </a:spcAft>
              <a:buSzPts val="2400"/>
              <a:buChar char="•"/>
            </a:pPr>
            <a:r>
              <a:rPr lang="en-US"/>
              <a:t>Every customer, supplier, end user, entity, and employee is linked to a business relation code</a:t>
            </a:r>
            <a:endParaRPr/>
          </a:p>
          <a:p>
            <a:pPr indent="-338138" lvl="0" marL="338138" rtl="0" algn="l">
              <a:lnSpc>
                <a:spcPct val="100000"/>
              </a:lnSpc>
              <a:spcBef>
                <a:spcPts val="1800"/>
              </a:spcBef>
              <a:spcAft>
                <a:spcPts val="0"/>
              </a:spcAft>
              <a:buSzPts val="2400"/>
              <a:buChar char="•"/>
            </a:pPr>
            <a:r>
              <a:rPr lang="en-US"/>
              <a:t>Defined at database or domain level</a:t>
            </a:r>
            <a:endParaRPr/>
          </a:p>
          <a:p>
            <a:pPr indent="-338138" lvl="0" marL="338138" rtl="0" algn="l">
              <a:lnSpc>
                <a:spcPct val="100000"/>
              </a:lnSpc>
              <a:spcBef>
                <a:spcPts val="1800"/>
              </a:spcBef>
              <a:spcAft>
                <a:spcPts val="0"/>
              </a:spcAft>
              <a:buSzPts val="2400"/>
              <a:buChar char="•"/>
            </a:pPr>
            <a:r>
              <a:rPr lang="en-US"/>
              <a:t>Create business relations as needed when creating a new customer or supplier</a:t>
            </a:r>
            <a:endParaRPr/>
          </a:p>
          <a:p>
            <a:pPr indent="-338138" lvl="0" marL="338138" rtl="0" algn="l">
              <a:lnSpc>
                <a:spcPct val="100000"/>
              </a:lnSpc>
              <a:spcBef>
                <a:spcPts val="1800"/>
              </a:spcBef>
              <a:spcAft>
                <a:spcPts val="0"/>
              </a:spcAft>
              <a:buSzPts val="2400"/>
              <a:buChar char="•"/>
            </a:pPr>
            <a:r>
              <a:rPr lang="en-US"/>
              <a:t>Business relations can have different address types</a:t>
            </a:r>
            <a:endParaRPr/>
          </a:p>
        </p:txBody>
      </p:sp>
      <p:sp>
        <p:nvSpPr>
          <p:cNvPr id="554" name="Google Shape;554;p6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Business Relations Setup</a:t>
            </a:r>
            <a:endParaRPr/>
          </a:p>
        </p:txBody>
      </p:sp>
      <p:graphicFrame>
        <p:nvGraphicFramePr>
          <p:cNvPr id="555" name="Google Shape;555;p62"/>
          <p:cNvGraphicFramePr/>
          <p:nvPr/>
        </p:nvGraphicFramePr>
        <p:xfrm>
          <a:off x="679450" y="5013326"/>
          <a:ext cx="3000000" cy="3000000"/>
        </p:xfrm>
        <a:graphic>
          <a:graphicData uri="http://schemas.openxmlformats.org/drawingml/2006/table">
            <a:tbl>
              <a:tblPr>
                <a:noFill/>
                <a:tableStyleId>{D912427D-46C5-439C-911D-01FA990B4F88}</a:tableStyleId>
              </a:tblPr>
              <a:tblGrid>
                <a:gridCol w="5487725"/>
                <a:gridCol w="5485075"/>
              </a:tblGrid>
              <a:tr h="1566875">
                <a:tc>
                  <a:txBody>
                    <a:bodyPr/>
                    <a:lstStyle/>
                    <a:p>
                      <a:pPr indent="0" lvl="1" marL="457200" marR="0" rtl="0" algn="l">
                        <a:lnSpc>
                          <a:spcPct val="90000"/>
                        </a:lnSpc>
                        <a:spcBef>
                          <a:spcPts val="0"/>
                        </a:spcBef>
                        <a:spcAft>
                          <a:spcPts val="0"/>
                        </a:spcAft>
                        <a:buClr>
                          <a:srgbClr val="2461AA"/>
                        </a:buClr>
                        <a:buSzPts val="2000"/>
                        <a:buFont typeface="Times New Roman"/>
                        <a:buNone/>
                      </a:pPr>
                      <a:r>
                        <a:rPr b="0" i="0" lang="en-US" sz="2000" u="none" cap="none" strike="noStrike">
                          <a:solidFill>
                            <a:schemeClr val="dk1"/>
                          </a:solidFill>
                          <a:latin typeface="Century Gothic"/>
                          <a:ea typeface="Century Gothic"/>
                          <a:cs typeface="Century Gothic"/>
                          <a:sym typeface="Century Gothic"/>
                        </a:rPr>
                        <a:t>- Head office</a:t>
                      </a:r>
                      <a:endParaRPr sz="1800" u="none" cap="none" strike="noStrike"/>
                    </a:p>
                    <a:p>
                      <a:pPr indent="0" lvl="1" marL="457200" marR="0" rtl="0" algn="l">
                        <a:lnSpc>
                          <a:spcPct val="90000"/>
                        </a:lnSpc>
                        <a:spcBef>
                          <a:spcPts val="625"/>
                        </a:spcBef>
                        <a:spcAft>
                          <a:spcPts val="0"/>
                        </a:spcAft>
                        <a:buClr>
                          <a:srgbClr val="2461AA"/>
                        </a:buClr>
                        <a:buSzPts val="2000"/>
                        <a:buFont typeface="Century Gothic"/>
                        <a:buNone/>
                      </a:pPr>
                      <a:r>
                        <a:rPr b="0" i="0" lang="en-US" sz="2000" u="none" cap="none" strike="noStrike">
                          <a:solidFill>
                            <a:schemeClr val="dk1"/>
                          </a:solidFill>
                          <a:latin typeface="Century Gothic"/>
                          <a:ea typeface="Century Gothic"/>
                          <a:cs typeface="Century Gothic"/>
                          <a:sym typeface="Century Gothic"/>
                        </a:rPr>
                        <a:t>- Reminder</a:t>
                      </a:r>
                      <a:endParaRPr sz="1800" u="none" cap="none" strike="noStrike"/>
                    </a:p>
                    <a:p>
                      <a:pPr indent="0" lvl="1" marL="457200" marR="0" rtl="0" algn="l">
                        <a:lnSpc>
                          <a:spcPct val="90000"/>
                        </a:lnSpc>
                        <a:spcBef>
                          <a:spcPts val="625"/>
                        </a:spcBef>
                        <a:spcAft>
                          <a:spcPts val="0"/>
                        </a:spcAft>
                        <a:buClr>
                          <a:srgbClr val="2461AA"/>
                        </a:buClr>
                        <a:buSzPts val="2000"/>
                        <a:buFont typeface="Century Gothic"/>
                        <a:buNone/>
                      </a:pPr>
                      <a:r>
                        <a:rPr b="0" i="0" lang="en-US" sz="2000" u="none" cap="none" strike="noStrike">
                          <a:solidFill>
                            <a:schemeClr val="dk1"/>
                          </a:solidFill>
                          <a:latin typeface="Century Gothic"/>
                          <a:ea typeface="Century Gothic"/>
                          <a:cs typeface="Century Gothic"/>
                          <a:sym typeface="Century Gothic"/>
                        </a:rPr>
                        <a:t>- Remittance</a:t>
                      </a:r>
                      <a:endParaRPr b="0" i="0" sz="2000" u="none" cap="none" strike="noStrike">
                        <a:solidFill>
                          <a:schemeClr val="dk1"/>
                        </a:solidFill>
                        <a:latin typeface="Century Gothic"/>
                        <a:ea typeface="Century Gothic"/>
                        <a:cs typeface="Century Gothic"/>
                        <a:sym typeface="Century Gothic"/>
                      </a:endParaRPr>
                    </a:p>
                  </a:txBody>
                  <a:tcPr marT="91450" marB="91450" marR="153000" marL="153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1" marL="457200" marR="0" rtl="0" algn="l">
                        <a:lnSpc>
                          <a:spcPct val="90000"/>
                        </a:lnSpc>
                        <a:spcBef>
                          <a:spcPts val="0"/>
                        </a:spcBef>
                        <a:spcAft>
                          <a:spcPts val="0"/>
                        </a:spcAft>
                        <a:buClr>
                          <a:srgbClr val="2461AA"/>
                        </a:buClr>
                        <a:buSzPts val="2000"/>
                        <a:buFont typeface="Times New Roman"/>
                        <a:buNone/>
                      </a:pPr>
                      <a:r>
                        <a:rPr b="0" i="0" lang="en-US" sz="2000" u="none" cap="none" strike="noStrike">
                          <a:solidFill>
                            <a:schemeClr val="dk1"/>
                          </a:solidFill>
                          <a:latin typeface="Century Gothic"/>
                          <a:ea typeface="Century Gothic"/>
                          <a:cs typeface="Century Gothic"/>
                          <a:sym typeface="Century Gothic"/>
                        </a:rPr>
                        <a:t>- Ship-to</a:t>
                      </a:r>
                      <a:endParaRPr sz="1800" u="none" cap="none" strike="noStrike"/>
                    </a:p>
                    <a:p>
                      <a:pPr indent="0" lvl="1" marL="457200" marR="0" rtl="0" algn="l">
                        <a:lnSpc>
                          <a:spcPct val="90000"/>
                        </a:lnSpc>
                        <a:spcBef>
                          <a:spcPts val="625"/>
                        </a:spcBef>
                        <a:spcAft>
                          <a:spcPts val="0"/>
                        </a:spcAft>
                        <a:buClr>
                          <a:srgbClr val="2461AA"/>
                        </a:buClr>
                        <a:buSzPts val="2000"/>
                        <a:buFont typeface="Century Gothic"/>
                        <a:buNone/>
                      </a:pPr>
                      <a:r>
                        <a:rPr b="0" i="0" lang="en-US" sz="2000" u="none" cap="none" strike="noStrike">
                          <a:solidFill>
                            <a:schemeClr val="dk1"/>
                          </a:solidFill>
                          <a:latin typeface="Century Gothic"/>
                          <a:ea typeface="Century Gothic"/>
                          <a:cs typeface="Century Gothic"/>
                          <a:sym typeface="Century Gothic"/>
                        </a:rPr>
                        <a:t>- Dock </a:t>
                      </a:r>
                      <a:endParaRPr sz="1800" u="none" cap="none" strike="noStrike"/>
                    </a:p>
                    <a:p>
                      <a:pPr indent="0" lvl="1" marL="457200" marR="0" rtl="0" algn="l">
                        <a:lnSpc>
                          <a:spcPct val="90000"/>
                        </a:lnSpc>
                        <a:spcBef>
                          <a:spcPts val="625"/>
                        </a:spcBef>
                        <a:spcAft>
                          <a:spcPts val="0"/>
                        </a:spcAft>
                        <a:buClr>
                          <a:srgbClr val="2461AA"/>
                        </a:buClr>
                        <a:buSzPts val="2000"/>
                        <a:buFont typeface="Times New Roman"/>
                        <a:buNone/>
                      </a:pPr>
                      <a:r>
                        <a:rPr b="0" i="0" lang="en-US" sz="2000" u="none" cap="none" strike="noStrike">
                          <a:solidFill>
                            <a:schemeClr val="dk1"/>
                          </a:solidFill>
                          <a:latin typeface="Century Gothic"/>
                          <a:ea typeface="Century Gothic"/>
                          <a:cs typeface="Century Gothic"/>
                          <a:sym typeface="Century Gothic"/>
                        </a:rPr>
                        <a:t>- End User</a:t>
                      </a:r>
                      <a:endParaRPr b="0" i="0" sz="2000" u="none" cap="none" strike="noStrike">
                        <a:solidFill>
                          <a:schemeClr val="dk1"/>
                        </a:solidFill>
                        <a:latin typeface="Century Gothic"/>
                        <a:ea typeface="Century Gothic"/>
                        <a:cs typeface="Century Gothic"/>
                        <a:sym typeface="Century Gothic"/>
                      </a:endParaRPr>
                    </a:p>
                  </a:txBody>
                  <a:tcPr marT="91450" marB="91450" marR="153000" marL="153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556" name="Google Shape;556;p6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557" name="Google Shape;557;p62"/>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6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Business Relations Setup</a:t>
            </a:r>
            <a:endParaRPr/>
          </a:p>
        </p:txBody>
      </p:sp>
      <p:sp>
        <p:nvSpPr>
          <p:cNvPr id="564" name="Google Shape;564;p6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565" name="Google Shape;565;p6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66" name="Google Shape;566;p63"/>
          <p:cNvPicPr preferRelativeResize="0"/>
          <p:nvPr/>
        </p:nvPicPr>
        <p:blipFill rotWithShape="1">
          <a:blip r:embed="rId3">
            <a:alphaModFix/>
          </a:blip>
          <a:srcRect b="0" l="0" r="0" t="0"/>
          <a:stretch/>
        </p:blipFill>
        <p:spPr>
          <a:xfrm>
            <a:off x="406400" y="1242300"/>
            <a:ext cx="9457925" cy="2878062"/>
          </a:xfrm>
          <a:prstGeom prst="rect">
            <a:avLst/>
          </a:prstGeom>
          <a:noFill/>
          <a:ln cap="flat" cmpd="sng" w="9525">
            <a:solidFill>
              <a:schemeClr val="accent1"/>
            </a:solidFill>
            <a:prstDash val="solid"/>
            <a:round/>
            <a:headEnd len="sm" w="sm" type="none"/>
            <a:tailEnd len="sm" w="sm" type="none"/>
          </a:ln>
        </p:spPr>
      </p:pic>
      <p:pic>
        <p:nvPicPr>
          <p:cNvPr id="567" name="Google Shape;567;p63"/>
          <p:cNvPicPr preferRelativeResize="0"/>
          <p:nvPr/>
        </p:nvPicPr>
        <p:blipFill rotWithShape="1">
          <a:blip r:embed="rId4">
            <a:alphaModFix/>
          </a:blip>
          <a:srcRect b="0" l="0" r="0" t="0"/>
          <a:stretch/>
        </p:blipFill>
        <p:spPr>
          <a:xfrm>
            <a:off x="348575" y="4120350"/>
            <a:ext cx="9515749" cy="2316025"/>
          </a:xfrm>
          <a:prstGeom prst="rect">
            <a:avLst/>
          </a:prstGeom>
          <a:noFill/>
          <a:ln cap="flat" cmpd="sng" w="9525">
            <a:solidFill>
              <a:schemeClr val="accent1"/>
            </a:solidFill>
            <a:prstDash val="solid"/>
            <a:round/>
            <a:headEnd len="sm" w="sm" type="none"/>
            <a:tailEnd len="sm" w="sm" type="none"/>
          </a:ln>
        </p:spPr>
      </p:pic>
      <p:sp>
        <p:nvSpPr>
          <p:cNvPr id="568" name="Google Shape;568;p63"/>
          <p:cNvSpPr txBox="1"/>
          <p:nvPr/>
        </p:nvSpPr>
        <p:spPr>
          <a:xfrm>
            <a:off x="7638988" y="3874070"/>
            <a:ext cx="1543200" cy="773100"/>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rgbClr val="4F4F4F"/>
                </a:solidFill>
                <a:latin typeface="Century Gothic"/>
                <a:ea typeface="Century Gothic"/>
                <a:cs typeface="Century Gothic"/>
                <a:sym typeface="Century Gothic"/>
              </a:rPr>
              <a:t>Click to create a business relation</a:t>
            </a:r>
            <a:endParaRPr b="0" i="0" sz="1400" u="none" cap="none" strike="noStrike">
              <a:solidFill>
                <a:schemeClr val="dk1"/>
              </a:solidFill>
              <a:latin typeface="Century Gothic"/>
              <a:ea typeface="Century Gothic"/>
              <a:cs typeface="Century Gothic"/>
              <a:sym typeface="Century Gothic"/>
            </a:endParaRPr>
          </a:p>
        </p:txBody>
      </p:sp>
      <p:cxnSp>
        <p:nvCxnSpPr>
          <p:cNvPr id="569" name="Google Shape;569;p63"/>
          <p:cNvCxnSpPr>
            <a:stCxn id="568" idx="0"/>
          </p:cNvCxnSpPr>
          <p:nvPr/>
        </p:nvCxnSpPr>
        <p:spPr>
          <a:xfrm rot="10800000">
            <a:off x="7416988" y="3619370"/>
            <a:ext cx="993600" cy="254700"/>
          </a:xfrm>
          <a:prstGeom prst="straightConnector1">
            <a:avLst/>
          </a:prstGeom>
          <a:noFill/>
          <a:ln cap="rnd" cmpd="sng" w="25400">
            <a:solidFill>
              <a:schemeClr val="dk1"/>
            </a:solidFill>
            <a:prstDash val="solid"/>
            <a:round/>
            <a:headEnd len="sm" w="sm" type="none"/>
            <a:tailEnd len="med" w="med" type="triangle"/>
          </a:ln>
        </p:spPr>
      </p:cxnSp>
      <p:sp>
        <p:nvSpPr>
          <p:cNvPr id="570" name="Google Shape;570;p63"/>
          <p:cNvSpPr txBox="1"/>
          <p:nvPr/>
        </p:nvSpPr>
        <p:spPr>
          <a:xfrm>
            <a:off x="1720788" y="4248720"/>
            <a:ext cx="1739962" cy="773223"/>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rgbClr val="4F4F4F"/>
                </a:solidFill>
                <a:latin typeface="Century Gothic"/>
                <a:ea typeface="Century Gothic"/>
                <a:cs typeface="Century Gothic"/>
                <a:sym typeface="Century Gothic"/>
              </a:rPr>
              <a:t>Insert a new row to create address info</a:t>
            </a:r>
            <a:endParaRPr b="0" i="0" sz="1400" u="none" cap="none" strike="noStrike">
              <a:solidFill>
                <a:schemeClr val="dk1"/>
              </a:solidFill>
              <a:latin typeface="Century Gothic"/>
              <a:ea typeface="Century Gothic"/>
              <a:cs typeface="Century Gothic"/>
              <a:sym typeface="Century Gothic"/>
            </a:endParaRPr>
          </a:p>
        </p:txBody>
      </p:sp>
      <p:cxnSp>
        <p:nvCxnSpPr>
          <p:cNvPr id="571" name="Google Shape;571;p63"/>
          <p:cNvCxnSpPr>
            <a:stCxn id="570" idx="1"/>
          </p:cNvCxnSpPr>
          <p:nvPr/>
        </p:nvCxnSpPr>
        <p:spPr>
          <a:xfrm flipH="1">
            <a:off x="1009788" y="4635331"/>
            <a:ext cx="711000" cy="1146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6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400"/>
              <a:buChar char="•"/>
            </a:pPr>
            <a:r>
              <a:rPr lang="en-US"/>
              <a:t>Combine multiple customer, supplier positions</a:t>
            </a:r>
            <a:endParaRPr/>
          </a:p>
          <a:p>
            <a:pPr indent="-342900" lvl="0" marL="342900" rtl="0" algn="l">
              <a:lnSpc>
                <a:spcPct val="100000"/>
              </a:lnSpc>
              <a:spcBef>
                <a:spcPts val="480"/>
              </a:spcBef>
              <a:spcAft>
                <a:spcPts val="0"/>
              </a:spcAft>
              <a:buSzPts val="2400"/>
              <a:buChar char="•"/>
            </a:pPr>
            <a:r>
              <a:rPr lang="en-US"/>
              <a:t>Allows for AR, AP netting and intercompany transactions</a:t>
            </a:r>
            <a:endParaRPr/>
          </a:p>
          <a:p>
            <a:pPr indent="-190500" lvl="0" marL="342900" rtl="0" algn="l">
              <a:lnSpc>
                <a:spcPct val="100000"/>
              </a:lnSpc>
              <a:spcBef>
                <a:spcPts val="480"/>
              </a:spcBef>
              <a:spcAft>
                <a:spcPts val="0"/>
              </a:spcAft>
              <a:buSzPts val="2400"/>
              <a:buNone/>
            </a:pPr>
            <a:r>
              <a:t/>
            </a:r>
            <a:endParaRPr/>
          </a:p>
          <a:p>
            <a:pPr indent="-109538" lvl="0" marL="287338" rtl="0" algn="l">
              <a:lnSpc>
                <a:spcPct val="100000"/>
              </a:lnSpc>
              <a:spcBef>
                <a:spcPts val="0"/>
              </a:spcBef>
              <a:spcAft>
                <a:spcPts val="0"/>
              </a:spcAft>
              <a:buSzPts val="2800"/>
              <a:buNone/>
            </a:pPr>
            <a:r>
              <a:t/>
            </a:r>
            <a:endParaRPr/>
          </a:p>
        </p:txBody>
      </p:sp>
      <p:sp>
        <p:nvSpPr>
          <p:cNvPr id="578" name="Google Shape;578;p6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579" name="Google Shape;579;p6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Business Relation Features</a:t>
            </a:r>
            <a:endParaRPr/>
          </a:p>
        </p:txBody>
      </p:sp>
      <p:pic>
        <p:nvPicPr>
          <p:cNvPr id="580" name="Google Shape;580;p64"/>
          <p:cNvPicPr preferRelativeResize="0"/>
          <p:nvPr/>
        </p:nvPicPr>
        <p:blipFill rotWithShape="1">
          <a:blip r:embed="rId3">
            <a:alphaModFix/>
          </a:blip>
          <a:srcRect b="0" l="0" r="0" t="0"/>
          <a:stretch/>
        </p:blipFill>
        <p:spPr>
          <a:xfrm>
            <a:off x="1003300" y="2785487"/>
            <a:ext cx="5993783" cy="3270287"/>
          </a:xfrm>
          <a:prstGeom prst="rect">
            <a:avLst/>
          </a:prstGeom>
          <a:noFill/>
          <a:ln cap="flat" cmpd="sng" w="9525">
            <a:solidFill>
              <a:srgbClr val="1B314F"/>
            </a:solidFill>
            <a:prstDash val="solid"/>
            <a:round/>
            <a:headEnd len="sm" w="sm" type="none"/>
            <a:tailEnd len="sm" w="sm" type="none"/>
          </a:ln>
        </p:spPr>
      </p:pic>
      <p:sp>
        <p:nvSpPr>
          <p:cNvPr id="581" name="Google Shape;581;p64"/>
          <p:cNvSpPr/>
          <p:nvPr/>
        </p:nvSpPr>
        <p:spPr>
          <a:xfrm rot="5400000">
            <a:off x="2427525" y="3989625"/>
            <a:ext cx="244000" cy="219075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582" name="Google Shape;582;p64"/>
          <p:cNvSpPr txBox="1"/>
          <p:nvPr>
            <p:ph idx="4294967295" type="sldNum"/>
          </p:nvPr>
        </p:nvSpPr>
        <p:spPr>
          <a:xfrm>
            <a:off x="99060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pic>
        <p:nvPicPr>
          <p:cNvPr id="588" name="Google Shape;588;p65"/>
          <p:cNvPicPr preferRelativeResize="0"/>
          <p:nvPr/>
        </p:nvPicPr>
        <p:blipFill rotWithShape="1">
          <a:blip r:embed="rId3">
            <a:alphaModFix/>
          </a:blip>
          <a:srcRect b="0" l="0" r="7672" t="0"/>
          <a:stretch/>
        </p:blipFill>
        <p:spPr>
          <a:xfrm>
            <a:off x="425450" y="1181725"/>
            <a:ext cx="11172675" cy="4876800"/>
          </a:xfrm>
          <a:prstGeom prst="rect">
            <a:avLst/>
          </a:prstGeom>
          <a:noFill/>
          <a:ln cap="flat" cmpd="sng" w="9525">
            <a:solidFill>
              <a:srgbClr val="1B314F"/>
            </a:solidFill>
            <a:prstDash val="solid"/>
            <a:round/>
            <a:headEnd len="sm" w="sm" type="none"/>
            <a:tailEnd len="sm" w="sm" type="none"/>
          </a:ln>
        </p:spPr>
      </p:pic>
      <p:sp>
        <p:nvSpPr>
          <p:cNvPr id="589" name="Google Shape;589;p6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Entities</a:t>
            </a:r>
            <a:endParaRPr/>
          </a:p>
        </p:txBody>
      </p:sp>
      <p:sp>
        <p:nvSpPr>
          <p:cNvPr id="590" name="Google Shape;590;p6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cxnSp>
        <p:nvCxnSpPr>
          <p:cNvPr id="591" name="Google Shape;591;p65"/>
          <p:cNvCxnSpPr/>
          <p:nvPr/>
        </p:nvCxnSpPr>
        <p:spPr>
          <a:xfrm rot="10800000">
            <a:off x="8737600" y="4546700"/>
            <a:ext cx="1066800" cy="660300"/>
          </a:xfrm>
          <a:prstGeom prst="straightConnector1">
            <a:avLst/>
          </a:prstGeom>
          <a:noFill/>
          <a:ln cap="flat" cmpd="sng" w="28575">
            <a:solidFill>
              <a:srgbClr val="4F4F4F"/>
            </a:solidFill>
            <a:prstDash val="solid"/>
            <a:round/>
            <a:headEnd len="sm" w="sm" type="none"/>
            <a:tailEnd len="med" w="med" type="stealth"/>
          </a:ln>
        </p:spPr>
      </p:cxnSp>
      <p:cxnSp>
        <p:nvCxnSpPr>
          <p:cNvPr id="592" name="Google Shape;592;p65"/>
          <p:cNvCxnSpPr/>
          <p:nvPr/>
        </p:nvCxnSpPr>
        <p:spPr>
          <a:xfrm rot="10800000">
            <a:off x="8942800" y="4273500"/>
            <a:ext cx="861600" cy="946200"/>
          </a:xfrm>
          <a:prstGeom prst="straightConnector1">
            <a:avLst/>
          </a:prstGeom>
          <a:noFill/>
          <a:ln cap="flat" cmpd="sng" w="28575">
            <a:solidFill>
              <a:srgbClr val="4F4F4F"/>
            </a:solidFill>
            <a:prstDash val="solid"/>
            <a:round/>
            <a:headEnd len="sm" w="sm" type="none"/>
            <a:tailEnd len="med" w="med" type="stealth"/>
          </a:ln>
        </p:spPr>
      </p:cxnSp>
      <p:sp>
        <p:nvSpPr>
          <p:cNvPr id="593" name="Google Shape;593;p65"/>
          <p:cNvSpPr/>
          <p:nvPr/>
        </p:nvSpPr>
        <p:spPr>
          <a:xfrm>
            <a:off x="7101050" y="2752275"/>
            <a:ext cx="4297200" cy="592500"/>
          </a:xfrm>
          <a:prstGeom prst="rect">
            <a:avLst/>
          </a:prstGeom>
          <a:noFill/>
          <a:ln cap="flat" cmpd="sng" w="1905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rgbClr val="244061"/>
              </a:solidFill>
              <a:latin typeface="Century Gothic"/>
              <a:ea typeface="Century Gothic"/>
              <a:cs typeface="Century Gothic"/>
              <a:sym typeface="Century Gothic"/>
            </a:endParaRPr>
          </a:p>
        </p:txBody>
      </p:sp>
      <p:sp>
        <p:nvSpPr>
          <p:cNvPr id="594" name="Google Shape;594;p65"/>
          <p:cNvSpPr txBox="1"/>
          <p:nvPr/>
        </p:nvSpPr>
        <p:spPr>
          <a:xfrm>
            <a:off x="9263743" y="5206706"/>
            <a:ext cx="1188300" cy="563700"/>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rgbClr val="4F4F4F"/>
                </a:solidFill>
                <a:latin typeface="Century Gothic"/>
                <a:ea typeface="Century Gothic"/>
                <a:cs typeface="Century Gothic"/>
                <a:sym typeface="Century Gothic"/>
              </a:rPr>
              <a:t>Error prevention</a:t>
            </a:r>
            <a:endParaRPr b="0" i="0" sz="1400" u="none" cap="none" strike="noStrike">
              <a:solidFill>
                <a:schemeClr val="dk1"/>
              </a:solidFill>
              <a:latin typeface="Century Gothic"/>
              <a:ea typeface="Century Gothic"/>
              <a:cs typeface="Century Gothic"/>
              <a:sym typeface="Century Gothic"/>
            </a:endParaRPr>
          </a:p>
        </p:txBody>
      </p:sp>
      <p:sp>
        <p:nvSpPr>
          <p:cNvPr id="595" name="Google Shape;595;p6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6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80000"/>
              </a:lnSpc>
              <a:spcBef>
                <a:spcPts val="0"/>
              </a:spcBef>
              <a:spcAft>
                <a:spcPts val="0"/>
              </a:spcAft>
              <a:buSzPts val="2800"/>
              <a:buChar char="•"/>
            </a:pPr>
            <a:r>
              <a:rPr lang="en-US"/>
              <a:t>Carry out period-end activities for multiple entities without the need to switch entities</a:t>
            </a:r>
            <a:endParaRPr/>
          </a:p>
          <a:p>
            <a:pPr indent="-285750" lvl="1" marL="742950" rtl="0" algn="l">
              <a:lnSpc>
                <a:spcPct val="80000"/>
              </a:lnSpc>
              <a:spcBef>
                <a:spcPts val="1200"/>
              </a:spcBef>
              <a:spcAft>
                <a:spcPts val="0"/>
              </a:spcAft>
              <a:buSzPts val="2400"/>
              <a:buChar char="-"/>
            </a:pPr>
            <a:r>
              <a:rPr lang="en-US"/>
              <a:t>Entity GL Period Lock by Daybook</a:t>
            </a:r>
            <a:endParaRPr/>
          </a:p>
          <a:p>
            <a:pPr indent="-285750" lvl="1" marL="742950" rtl="0" algn="l">
              <a:lnSpc>
                <a:spcPct val="80000"/>
              </a:lnSpc>
              <a:spcBef>
                <a:spcPts val="1200"/>
              </a:spcBef>
              <a:spcAft>
                <a:spcPts val="0"/>
              </a:spcAft>
              <a:buSzPts val="2400"/>
              <a:buChar char="-"/>
            </a:pPr>
            <a:r>
              <a:rPr lang="en-US"/>
              <a:t>Revaluation Simulate</a:t>
            </a:r>
            <a:endParaRPr/>
          </a:p>
          <a:p>
            <a:pPr indent="-285750" lvl="1" marL="742950" rtl="0" algn="l">
              <a:lnSpc>
                <a:spcPct val="80000"/>
              </a:lnSpc>
              <a:spcBef>
                <a:spcPts val="1200"/>
              </a:spcBef>
              <a:spcAft>
                <a:spcPts val="0"/>
              </a:spcAft>
              <a:buSzPts val="2400"/>
              <a:buChar char="-"/>
            </a:pPr>
            <a:r>
              <a:rPr lang="en-US"/>
              <a:t>Revaluation Post</a:t>
            </a:r>
            <a:endParaRPr/>
          </a:p>
          <a:p>
            <a:pPr indent="-285750" lvl="1" marL="742950" rtl="0" algn="l">
              <a:lnSpc>
                <a:spcPct val="80000"/>
              </a:lnSpc>
              <a:spcBef>
                <a:spcPts val="1200"/>
              </a:spcBef>
              <a:spcAft>
                <a:spcPts val="0"/>
              </a:spcAft>
              <a:buSzPts val="2400"/>
              <a:buChar char="-"/>
            </a:pPr>
            <a:r>
              <a:rPr lang="en-US"/>
              <a:t>Entity GL Period Lock</a:t>
            </a:r>
            <a:endParaRPr/>
          </a:p>
          <a:p>
            <a:pPr indent="-285750" lvl="1" marL="742950" rtl="0" algn="l">
              <a:lnSpc>
                <a:spcPct val="80000"/>
              </a:lnSpc>
              <a:spcBef>
                <a:spcPts val="1200"/>
              </a:spcBef>
              <a:spcAft>
                <a:spcPts val="0"/>
              </a:spcAft>
              <a:buSzPts val="2400"/>
              <a:buChar char="-"/>
            </a:pPr>
            <a:r>
              <a:rPr lang="en-US"/>
              <a:t>Entity GL Period Report</a:t>
            </a:r>
            <a:endParaRPr/>
          </a:p>
          <a:p>
            <a:pPr indent="-342900" lvl="0" marL="342900" rtl="0" algn="l">
              <a:lnSpc>
                <a:spcPct val="80000"/>
              </a:lnSpc>
              <a:spcBef>
                <a:spcPts val="2400"/>
              </a:spcBef>
              <a:spcAft>
                <a:spcPts val="0"/>
              </a:spcAft>
              <a:buSzPts val="2800"/>
              <a:buChar char="•"/>
            </a:pPr>
            <a:r>
              <a:rPr lang="en-US"/>
              <a:t>First, decide if multi-entity processing is applicable</a:t>
            </a:r>
            <a:endParaRPr/>
          </a:p>
          <a:p>
            <a:pPr indent="-342900" lvl="0" marL="342900" rtl="0" algn="l">
              <a:lnSpc>
                <a:spcPct val="80000"/>
              </a:lnSpc>
              <a:spcBef>
                <a:spcPts val="2400"/>
              </a:spcBef>
              <a:spcAft>
                <a:spcPts val="0"/>
              </a:spcAft>
              <a:buSzPts val="2800"/>
              <a:buChar char="•"/>
            </a:pPr>
            <a:r>
              <a:rPr lang="en-US"/>
              <a:t>Then, determine the entities to which multi-entity processing applies</a:t>
            </a:r>
            <a:endParaRPr/>
          </a:p>
          <a:p>
            <a:pPr indent="-109538" lvl="0" marL="287338" rtl="0" algn="l">
              <a:lnSpc>
                <a:spcPct val="100000"/>
              </a:lnSpc>
              <a:spcBef>
                <a:spcPts val="0"/>
              </a:spcBef>
              <a:spcAft>
                <a:spcPts val="0"/>
              </a:spcAft>
              <a:buSzPts val="2800"/>
              <a:buNone/>
            </a:pPr>
            <a:r>
              <a:t/>
            </a:r>
            <a:endParaRPr/>
          </a:p>
        </p:txBody>
      </p:sp>
      <p:sp>
        <p:nvSpPr>
          <p:cNvPr id="602" name="Google Shape;602;p6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Multi-Entity Processing</a:t>
            </a:r>
            <a:endParaRPr/>
          </a:p>
        </p:txBody>
      </p:sp>
      <p:sp>
        <p:nvSpPr>
          <p:cNvPr id="603" name="Google Shape;603;p66"/>
          <p:cNvSpPr txBox="1"/>
          <p:nvPr>
            <p:ph idx="4294967295" type="sldNum"/>
          </p:nvPr>
        </p:nvSpPr>
        <p:spPr>
          <a:xfrm>
            <a:off x="99123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
        <p:nvSpPr>
          <p:cNvPr id="604" name="Google Shape;604;p6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pic>
        <p:nvPicPr>
          <p:cNvPr descr="Entity-Create-2013.jpg" id="610" name="Google Shape;610;p67"/>
          <p:cNvPicPr preferRelativeResize="0"/>
          <p:nvPr/>
        </p:nvPicPr>
        <p:blipFill rotWithShape="1">
          <a:blip r:embed="rId3">
            <a:alphaModFix/>
          </a:blip>
          <a:srcRect b="0" l="0" r="0" t="0"/>
          <a:stretch/>
        </p:blipFill>
        <p:spPr>
          <a:xfrm>
            <a:off x="163581" y="939418"/>
            <a:ext cx="8821815" cy="4962269"/>
          </a:xfrm>
          <a:prstGeom prst="rect">
            <a:avLst/>
          </a:prstGeom>
          <a:noFill/>
          <a:ln>
            <a:noFill/>
          </a:ln>
        </p:spPr>
      </p:pic>
      <p:sp>
        <p:nvSpPr>
          <p:cNvPr id="611" name="Google Shape;611;p6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Setting Up Multi-Entity Groups</a:t>
            </a:r>
            <a:endParaRPr/>
          </a:p>
        </p:txBody>
      </p:sp>
      <p:sp>
        <p:nvSpPr>
          <p:cNvPr id="612" name="Google Shape;612;p6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613" name="Google Shape;613;p6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pic>
        <p:nvPicPr>
          <p:cNvPr id="619" name="Google Shape;619;p68"/>
          <p:cNvPicPr preferRelativeResize="0"/>
          <p:nvPr/>
        </p:nvPicPr>
        <p:blipFill rotWithShape="1">
          <a:blip r:embed="rId3">
            <a:alphaModFix/>
          </a:blip>
          <a:srcRect b="0" l="0" r="0" t="0"/>
          <a:stretch/>
        </p:blipFill>
        <p:spPr>
          <a:xfrm>
            <a:off x="355600" y="1367847"/>
            <a:ext cx="11379199" cy="4382213"/>
          </a:xfrm>
          <a:prstGeom prst="rect">
            <a:avLst/>
          </a:prstGeom>
          <a:noFill/>
          <a:ln cap="flat" cmpd="sng" w="9525">
            <a:solidFill>
              <a:srgbClr val="1B314F"/>
            </a:solidFill>
            <a:prstDash val="solid"/>
            <a:round/>
            <a:headEnd len="sm" w="sm" type="none"/>
            <a:tailEnd len="sm" w="sm" type="none"/>
          </a:ln>
        </p:spPr>
      </p:pic>
      <p:sp>
        <p:nvSpPr>
          <p:cNvPr id="620" name="Google Shape;620;p6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Entity Groups for Multi-Entity Processing</a:t>
            </a:r>
            <a:endParaRPr/>
          </a:p>
        </p:txBody>
      </p:sp>
      <p:sp>
        <p:nvSpPr>
          <p:cNvPr id="621" name="Google Shape;621;p6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622" name="Google Shape;622;p68"/>
          <p:cNvSpPr/>
          <p:nvPr/>
        </p:nvSpPr>
        <p:spPr>
          <a:xfrm>
            <a:off x="3373600" y="4126475"/>
            <a:ext cx="809700" cy="219600"/>
          </a:xfrm>
          <a:prstGeom prst="rect">
            <a:avLst/>
          </a:prstGeom>
          <a:noFill/>
          <a:ln cap="flat" cmpd="sng" w="1905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rgbClr val="244061"/>
              </a:solidFill>
              <a:latin typeface="Century Gothic"/>
              <a:ea typeface="Century Gothic"/>
              <a:cs typeface="Century Gothic"/>
              <a:sym typeface="Century Gothic"/>
            </a:endParaRPr>
          </a:p>
        </p:txBody>
      </p:sp>
      <p:sp>
        <p:nvSpPr>
          <p:cNvPr id="623" name="Google Shape;623;p6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6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Security Setup</a:t>
            </a:r>
            <a:endParaRPr/>
          </a:p>
        </p:txBody>
      </p:sp>
      <p:sp>
        <p:nvSpPr>
          <p:cNvPr id="630" name="Google Shape;630;p6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pic>
        <p:nvPicPr>
          <p:cNvPr id="631" name="Google Shape;631;p69"/>
          <p:cNvPicPr preferRelativeResize="0"/>
          <p:nvPr/>
        </p:nvPicPr>
        <p:blipFill rotWithShape="1">
          <a:blip r:embed="rId3">
            <a:alphaModFix/>
          </a:blip>
          <a:srcRect b="0" l="0" r="0" t="0"/>
          <a:stretch/>
        </p:blipFill>
        <p:spPr>
          <a:xfrm>
            <a:off x="425451" y="1526085"/>
            <a:ext cx="6540500" cy="3352800"/>
          </a:xfrm>
          <a:prstGeom prst="rect">
            <a:avLst/>
          </a:prstGeom>
          <a:noFill/>
          <a:ln>
            <a:noFill/>
          </a:ln>
        </p:spPr>
      </p:pic>
      <p:sp>
        <p:nvSpPr>
          <p:cNvPr id="632" name="Google Shape;632;p6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Financial Structure Setup</a:t>
            </a:r>
            <a:endParaRPr/>
          </a:p>
        </p:txBody>
      </p:sp>
      <p:sp>
        <p:nvSpPr>
          <p:cNvPr id="272" name="Google Shape;272;p3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273" name="Google Shape;273;p3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Set-Up-Fin-Str-pmap.jpg" id="274" name="Google Shape;274;p34"/>
          <p:cNvPicPr preferRelativeResize="0"/>
          <p:nvPr/>
        </p:nvPicPr>
        <p:blipFill rotWithShape="1">
          <a:blip r:embed="rId3">
            <a:alphaModFix/>
          </a:blip>
          <a:srcRect b="94542" l="0" r="16638" t="0"/>
          <a:stretch/>
        </p:blipFill>
        <p:spPr>
          <a:xfrm>
            <a:off x="801700" y="1431925"/>
            <a:ext cx="6541165" cy="282000"/>
          </a:xfrm>
          <a:prstGeom prst="rect">
            <a:avLst/>
          </a:prstGeom>
          <a:noFill/>
          <a:ln>
            <a:noFill/>
          </a:ln>
        </p:spPr>
      </p:pic>
      <p:pic>
        <p:nvPicPr>
          <p:cNvPr id="275" name="Google Shape;275;p34"/>
          <p:cNvPicPr preferRelativeResize="0"/>
          <p:nvPr/>
        </p:nvPicPr>
        <p:blipFill rotWithShape="1">
          <a:blip r:embed="rId4">
            <a:alphaModFix/>
          </a:blip>
          <a:srcRect b="0" l="0" r="0" t="0"/>
          <a:stretch/>
        </p:blipFill>
        <p:spPr>
          <a:xfrm>
            <a:off x="801700" y="1926500"/>
            <a:ext cx="5059226" cy="43437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7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33400" lvl="0" marL="533400" rtl="0" algn="l">
              <a:lnSpc>
                <a:spcPct val="100000"/>
              </a:lnSpc>
              <a:spcBef>
                <a:spcPts val="0"/>
              </a:spcBef>
              <a:spcAft>
                <a:spcPts val="0"/>
              </a:spcAft>
              <a:buSzPts val="2800"/>
              <a:buChar char="•"/>
            </a:pPr>
            <a:r>
              <a:rPr lang="en-US"/>
              <a:t>Set up role</a:t>
            </a:r>
            <a:endParaRPr/>
          </a:p>
          <a:p>
            <a:pPr indent="-533400" lvl="0" marL="533400" rtl="0" algn="l">
              <a:lnSpc>
                <a:spcPct val="100000"/>
              </a:lnSpc>
              <a:spcBef>
                <a:spcPts val="560"/>
              </a:spcBef>
              <a:spcAft>
                <a:spcPts val="0"/>
              </a:spcAft>
              <a:buSzPts val="2800"/>
              <a:buChar char="•"/>
            </a:pPr>
            <a:r>
              <a:rPr lang="en-US"/>
              <a:t>Add permissions to the role</a:t>
            </a:r>
            <a:endParaRPr/>
          </a:p>
          <a:p>
            <a:pPr indent="-109538" lvl="0" marL="287338" rtl="0" algn="l">
              <a:lnSpc>
                <a:spcPct val="100000"/>
              </a:lnSpc>
              <a:spcBef>
                <a:spcPts val="0"/>
              </a:spcBef>
              <a:spcAft>
                <a:spcPts val="0"/>
              </a:spcAft>
              <a:buSzPts val="2800"/>
              <a:buNone/>
            </a:pPr>
            <a:r>
              <a:t/>
            </a:r>
            <a:endParaRPr/>
          </a:p>
        </p:txBody>
      </p:sp>
      <p:sp>
        <p:nvSpPr>
          <p:cNvPr id="639" name="Google Shape;639;p70"/>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609600" lvl="0" marL="609600" rtl="0" algn="l">
              <a:lnSpc>
                <a:spcPct val="90000"/>
              </a:lnSpc>
              <a:spcBef>
                <a:spcPts val="0"/>
              </a:spcBef>
              <a:spcAft>
                <a:spcPts val="0"/>
              </a:spcAft>
              <a:buClr>
                <a:srgbClr val="4E4E4E"/>
              </a:buClr>
              <a:buSzPts val="3200"/>
              <a:buFont typeface="Century Gothic"/>
              <a:buNone/>
            </a:pPr>
            <a:r>
              <a:rPr lang="en-US"/>
              <a:t>1) Roles</a:t>
            </a:r>
            <a:endParaRPr/>
          </a:p>
        </p:txBody>
      </p:sp>
      <p:pic>
        <p:nvPicPr>
          <p:cNvPr id="640" name="Google Shape;640;p70"/>
          <p:cNvPicPr preferRelativeResize="0"/>
          <p:nvPr/>
        </p:nvPicPr>
        <p:blipFill rotWithShape="1">
          <a:blip r:embed="rId3">
            <a:alphaModFix/>
          </a:blip>
          <a:srcRect b="0" l="0" r="0" t="0"/>
          <a:stretch/>
        </p:blipFill>
        <p:spPr>
          <a:xfrm>
            <a:off x="444499" y="2722201"/>
            <a:ext cx="9901719" cy="3272199"/>
          </a:xfrm>
          <a:prstGeom prst="rect">
            <a:avLst/>
          </a:prstGeom>
          <a:noFill/>
          <a:ln cap="flat" cmpd="sng" w="9525">
            <a:solidFill>
              <a:srgbClr val="1B314F"/>
            </a:solidFill>
            <a:prstDash val="solid"/>
            <a:round/>
            <a:headEnd len="sm" w="sm" type="none"/>
            <a:tailEnd len="sm" w="sm" type="none"/>
          </a:ln>
        </p:spPr>
      </p:pic>
      <p:sp>
        <p:nvSpPr>
          <p:cNvPr id="641" name="Google Shape;641;p70"/>
          <p:cNvSpPr txBox="1"/>
          <p:nvPr>
            <p:ph idx="4294967295" type="sldNum"/>
          </p:nvPr>
        </p:nvSpPr>
        <p:spPr>
          <a:xfrm>
            <a:off x="991235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
        <p:nvSpPr>
          <p:cNvPr id="642" name="Google Shape;642;p7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sp>
        <p:nvSpPr>
          <p:cNvPr id="648" name="Google Shape;648;p7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2) Users</a:t>
            </a:r>
            <a:endParaRPr/>
          </a:p>
        </p:txBody>
      </p:sp>
      <p:sp>
        <p:nvSpPr>
          <p:cNvPr id="649" name="Google Shape;649;p7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650" name="Google Shape;650;p7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651" name="Google Shape;651;p71"/>
          <p:cNvPicPr preferRelativeResize="0"/>
          <p:nvPr/>
        </p:nvPicPr>
        <p:blipFill rotWithShape="1">
          <a:blip r:embed="rId3">
            <a:alphaModFix/>
          </a:blip>
          <a:srcRect b="0" l="0" r="0" t="0"/>
          <a:stretch/>
        </p:blipFill>
        <p:spPr>
          <a:xfrm>
            <a:off x="438150" y="1392976"/>
            <a:ext cx="7534926" cy="5059300"/>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7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3) User Access</a:t>
            </a:r>
            <a:endParaRPr/>
          </a:p>
        </p:txBody>
      </p:sp>
      <p:sp>
        <p:nvSpPr>
          <p:cNvPr id="658" name="Google Shape;658;p7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659" name="Google Shape;659;p7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660" name="Google Shape;660;p72"/>
          <p:cNvPicPr preferRelativeResize="0"/>
          <p:nvPr/>
        </p:nvPicPr>
        <p:blipFill rotWithShape="1">
          <a:blip r:embed="rId3">
            <a:alphaModFix/>
          </a:blip>
          <a:srcRect b="0" l="0" r="0" t="0"/>
          <a:stretch/>
        </p:blipFill>
        <p:spPr>
          <a:xfrm>
            <a:off x="196850" y="1617075"/>
            <a:ext cx="11111323" cy="4448838"/>
          </a:xfrm>
          <a:prstGeom prst="rect">
            <a:avLst/>
          </a:prstGeom>
          <a:noFill/>
          <a:ln cap="flat" cmpd="sng" w="9525">
            <a:solidFill>
              <a:srgbClr val="1B314F"/>
            </a:solidFill>
            <a:prstDash val="solid"/>
            <a:round/>
            <a:headEnd len="sm" w="sm" type="none"/>
            <a:tailEnd len="sm" w="sm" type="none"/>
          </a:ln>
        </p:spPr>
      </p:pic>
      <p:sp>
        <p:nvSpPr>
          <p:cNvPr id="661" name="Google Shape;661;p72"/>
          <p:cNvSpPr txBox="1"/>
          <p:nvPr/>
        </p:nvSpPr>
        <p:spPr>
          <a:xfrm>
            <a:off x="7492093" y="5721056"/>
            <a:ext cx="1601100" cy="730500"/>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chemeClr val="dk1"/>
                </a:solidFill>
                <a:latin typeface="Century Gothic"/>
                <a:ea typeface="Century Gothic"/>
                <a:cs typeface="Century Gothic"/>
                <a:sym typeface="Century Gothic"/>
              </a:rPr>
              <a:t>Assign domains and roles to users</a:t>
            </a:r>
            <a:endParaRPr b="0" i="0" sz="14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7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4) Link All Together</a:t>
            </a:r>
            <a:endParaRPr/>
          </a:p>
        </p:txBody>
      </p:sp>
      <p:sp>
        <p:nvSpPr>
          <p:cNvPr id="668" name="Google Shape;668;p7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669" name="Google Shape;669;p7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670" name="Google Shape;670;p73"/>
          <p:cNvPicPr preferRelativeResize="0"/>
          <p:nvPr/>
        </p:nvPicPr>
        <p:blipFill rotWithShape="1">
          <a:blip r:embed="rId3">
            <a:alphaModFix/>
          </a:blip>
          <a:srcRect b="0" l="0" r="0" t="0"/>
          <a:stretch/>
        </p:blipFill>
        <p:spPr>
          <a:xfrm>
            <a:off x="527050" y="1422425"/>
            <a:ext cx="8724024" cy="4894325"/>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5" name="Shape 675"/>
        <p:cNvGrpSpPr/>
        <p:nvPr/>
      </p:nvGrpSpPr>
      <p:grpSpPr>
        <a:xfrm>
          <a:off x="0" y="0"/>
          <a:ext cx="0" cy="0"/>
          <a:chOff x="0" y="0"/>
          <a:chExt cx="0" cy="0"/>
        </a:xfrm>
      </p:grpSpPr>
      <p:sp>
        <p:nvSpPr>
          <p:cNvPr id="676" name="Google Shape;676;p7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000"/>
              <a:buFont typeface="Century Gothic"/>
              <a:buNone/>
            </a:pPr>
            <a:r>
              <a:rPr lang="en-US" sz="3000"/>
              <a:t>Hands-on Exercise</a:t>
            </a:r>
            <a:endParaRPr/>
          </a:p>
        </p:txBody>
      </p:sp>
      <p:sp>
        <p:nvSpPr>
          <p:cNvPr id="677" name="Google Shape;677;p7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pic>
        <p:nvPicPr>
          <p:cNvPr descr="hands-on" id="678" name="Google Shape;678;p74"/>
          <p:cNvPicPr preferRelativeResize="0"/>
          <p:nvPr/>
        </p:nvPicPr>
        <p:blipFill rotWithShape="1">
          <a:blip r:embed="rId3">
            <a:alphaModFix/>
          </a:blip>
          <a:srcRect b="0" l="0" r="0" t="0"/>
          <a:stretch/>
        </p:blipFill>
        <p:spPr>
          <a:xfrm>
            <a:off x="609600" y="1935164"/>
            <a:ext cx="10871201" cy="3076575"/>
          </a:xfrm>
          <a:prstGeom prst="rect">
            <a:avLst/>
          </a:prstGeom>
          <a:noFill/>
          <a:ln>
            <a:noFill/>
          </a:ln>
        </p:spPr>
      </p:pic>
      <p:sp>
        <p:nvSpPr>
          <p:cNvPr id="679" name="Google Shape;679;p7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7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Set up at database level </a:t>
            </a:r>
            <a:endParaRPr/>
          </a:p>
          <a:p>
            <a:pPr indent="-285750" lvl="1" marL="742950" rtl="0" algn="l">
              <a:lnSpc>
                <a:spcPct val="100000"/>
              </a:lnSpc>
              <a:spcBef>
                <a:spcPts val="480"/>
              </a:spcBef>
              <a:spcAft>
                <a:spcPts val="0"/>
              </a:spcAft>
              <a:buSzPts val="2400"/>
              <a:buChar char="-"/>
            </a:pPr>
            <a:r>
              <a:rPr lang="en-US"/>
              <a:t>To be used with business relations and shared set data (customers, suppliers)</a:t>
            </a:r>
            <a:endParaRPr/>
          </a:p>
          <a:p>
            <a:pPr indent="-285750" lvl="1" marL="742950" rtl="0" algn="l">
              <a:lnSpc>
                <a:spcPct val="100000"/>
              </a:lnSpc>
              <a:spcBef>
                <a:spcPts val="480"/>
              </a:spcBef>
              <a:spcAft>
                <a:spcPts val="0"/>
              </a:spcAft>
              <a:buSzPts val="2400"/>
              <a:buChar char="-"/>
            </a:pPr>
            <a:r>
              <a:rPr lang="en-US"/>
              <a:t>Exception: tax rate setup at domain level</a:t>
            </a:r>
            <a:endParaRPr/>
          </a:p>
          <a:p>
            <a:pPr indent="-109538" lvl="0" marL="287338" rtl="0" algn="l">
              <a:lnSpc>
                <a:spcPct val="100000"/>
              </a:lnSpc>
              <a:spcBef>
                <a:spcPts val="0"/>
              </a:spcBef>
              <a:spcAft>
                <a:spcPts val="0"/>
              </a:spcAft>
              <a:buSzPts val="2800"/>
              <a:buNone/>
            </a:pPr>
            <a:r>
              <a:t/>
            </a:r>
            <a:endParaRPr/>
          </a:p>
        </p:txBody>
      </p:sp>
      <p:sp>
        <p:nvSpPr>
          <p:cNvPr id="686" name="Google Shape;686;p7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687" name="Google Shape;687;p7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Tax Setup</a:t>
            </a:r>
            <a:endParaRPr/>
          </a:p>
        </p:txBody>
      </p:sp>
      <p:sp>
        <p:nvSpPr>
          <p:cNvPr id="688" name="Google Shape;688;p75"/>
          <p:cNvSpPr txBox="1"/>
          <p:nvPr>
            <p:ph idx="4294967295" type="sldNum"/>
          </p:nvPr>
        </p:nvSpPr>
        <p:spPr>
          <a:xfrm>
            <a:off x="996950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3" name="Shape 693"/>
        <p:cNvGrpSpPr/>
        <p:nvPr/>
      </p:nvGrpSpPr>
      <p:grpSpPr>
        <a:xfrm>
          <a:off x="0" y="0"/>
          <a:ext cx="0" cy="0"/>
          <a:chOff x="0" y="0"/>
          <a:chExt cx="0" cy="0"/>
        </a:xfrm>
      </p:grpSpPr>
      <p:sp>
        <p:nvSpPr>
          <p:cNvPr id="694" name="Google Shape;694;p7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Tax Attributes</a:t>
            </a:r>
            <a:endParaRPr/>
          </a:p>
        </p:txBody>
      </p:sp>
      <p:sp>
        <p:nvSpPr>
          <p:cNvPr id="695" name="Google Shape;695;p7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696" name="Google Shape;696;p7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697" name="Google Shape;697;p76"/>
          <p:cNvGrpSpPr/>
          <p:nvPr/>
        </p:nvGrpSpPr>
        <p:grpSpPr>
          <a:xfrm>
            <a:off x="412752" y="1325564"/>
            <a:ext cx="10526182" cy="5129212"/>
            <a:chOff x="819152" y="938214"/>
            <a:chExt cx="10526182" cy="5129212"/>
          </a:xfrm>
        </p:grpSpPr>
        <p:sp>
          <p:nvSpPr>
            <p:cNvPr id="698" name="Google Shape;698;p76"/>
            <p:cNvSpPr/>
            <p:nvPr/>
          </p:nvSpPr>
          <p:spPr>
            <a:xfrm>
              <a:off x="4703233" y="938214"/>
              <a:ext cx="2940051" cy="719137"/>
            </a:xfrm>
            <a:prstGeom prst="rect">
              <a:avLst/>
            </a:prstGeom>
            <a:solidFill>
              <a:srgbClr val="DAE5F1"/>
            </a:solidFill>
            <a:ln cap="flat" cmpd="sng" w="28575">
              <a:solidFill>
                <a:srgbClr val="6287C6"/>
              </a:solidFill>
              <a:prstDash val="solid"/>
              <a:miter lim="800000"/>
              <a:headEnd len="sm" w="sm" type="none"/>
              <a:tailEnd len="sm" w="sm" type="none"/>
            </a:ln>
            <a:effectLst>
              <a:outerShdw rotWithShape="0" algn="ctr" dir="2700000" dist="8980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Class </a:t>
              </a:r>
              <a:r>
                <a:rPr b="0" i="0" lang="en-US" sz="16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sp>
          <p:nvSpPr>
            <p:cNvPr id="699" name="Google Shape;699;p76"/>
            <p:cNvSpPr/>
            <p:nvPr/>
          </p:nvSpPr>
          <p:spPr>
            <a:xfrm>
              <a:off x="8405285" y="1773239"/>
              <a:ext cx="2940049" cy="719137"/>
            </a:xfrm>
            <a:prstGeom prst="rect">
              <a:avLst/>
            </a:prstGeom>
            <a:solidFill>
              <a:srgbClr val="DAE5F1"/>
            </a:solidFill>
            <a:ln cap="flat" cmpd="sng" w="28575">
              <a:solidFill>
                <a:srgbClr val="6287C6"/>
              </a:solidFill>
              <a:prstDash val="dot"/>
              <a:miter lim="800000"/>
              <a:headEnd len="sm" w="sm" type="none"/>
              <a:tailEnd len="sm" w="sm" type="none"/>
            </a:ln>
            <a:effectLst>
              <a:outerShdw rotWithShape="0" algn="ctr" dir="2700000" dist="8980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Group</a:t>
              </a:r>
              <a:endParaRPr b="0" i="0" sz="1600" u="none" cap="none" strike="noStrike">
                <a:solidFill>
                  <a:schemeClr val="dk1"/>
                </a:solidFill>
                <a:latin typeface="Century Gothic"/>
                <a:ea typeface="Century Gothic"/>
                <a:cs typeface="Century Gothic"/>
                <a:sym typeface="Century Gothic"/>
              </a:endParaRPr>
            </a:p>
          </p:txBody>
        </p:sp>
        <p:sp>
          <p:nvSpPr>
            <p:cNvPr id="700" name="Google Shape;700;p76"/>
            <p:cNvSpPr/>
            <p:nvPr/>
          </p:nvSpPr>
          <p:spPr>
            <a:xfrm>
              <a:off x="4715933" y="3063875"/>
              <a:ext cx="2940051" cy="719138"/>
            </a:xfrm>
            <a:prstGeom prst="rect">
              <a:avLst/>
            </a:prstGeom>
            <a:solidFill>
              <a:srgbClr val="DAE5F1"/>
            </a:solidFill>
            <a:ln cap="flat" cmpd="sng" w="28575">
              <a:solidFill>
                <a:srgbClr val="6287C6"/>
              </a:solidFill>
              <a:prstDash val="solid"/>
              <a:miter lim="800000"/>
              <a:headEnd len="sm" w="sm" type="none"/>
              <a:tailEnd len="sm" w="sm" type="none"/>
            </a:ln>
            <a:effectLst>
              <a:outerShdw rotWithShape="0" algn="ctr" dir="2700000" dist="8980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Zone</a:t>
              </a:r>
              <a:endParaRPr b="0" i="0" sz="1800" u="none" cap="none" strike="noStrike">
                <a:solidFill>
                  <a:schemeClr val="dk1"/>
                </a:solidFill>
                <a:latin typeface="Century Gothic"/>
                <a:ea typeface="Century Gothic"/>
                <a:cs typeface="Century Gothic"/>
                <a:sym typeface="Century Gothic"/>
              </a:endParaRPr>
            </a:p>
          </p:txBody>
        </p:sp>
        <p:sp>
          <p:nvSpPr>
            <p:cNvPr id="701" name="Google Shape;701;p76"/>
            <p:cNvSpPr/>
            <p:nvPr/>
          </p:nvSpPr>
          <p:spPr>
            <a:xfrm>
              <a:off x="4709585" y="1992314"/>
              <a:ext cx="2940049" cy="719137"/>
            </a:xfrm>
            <a:prstGeom prst="rect">
              <a:avLst/>
            </a:prstGeom>
            <a:solidFill>
              <a:srgbClr val="DAE5F1"/>
            </a:solidFill>
            <a:ln cap="flat" cmpd="sng" w="28575">
              <a:solidFill>
                <a:srgbClr val="6287C6"/>
              </a:solidFill>
              <a:prstDash val="solid"/>
              <a:miter lim="800000"/>
              <a:headEnd len="sm" w="sm" type="none"/>
              <a:tailEnd len="sm" w="sm" type="none"/>
            </a:ln>
            <a:effectLst>
              <a:outerShdw rotWithShape="0" algn="ctr" dir="2700000" dist="8980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Usage </a:t>
              </a:r>
              <a:r>
                <a:rPr b="0" i="0" lang="en-US" sz="16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sp>
          <p:nvSpPr>
            <p:cNvPr id="702" name="Google Shape;702;p76"/>
            <p:cNvSpPr/>
            <p:nvPr/>
          </p:nvSpPr>
          <p:spPr>
            <a:xfrm>
              <a:off x="8403167" y="2835275"/>
              <a:ext cx="2940051" cy="719138"/>
            </a:xfrm>
            <a:prstGeom prst="rect">
              <a:avLst/>
            </a:prstGeom>
            <a:solidFill>
              <a:srgbClr val="DAE5F1"/>
            </a:solidFill>
            <a:ln cap="flat" cmpd="sng" w="28575">
              <a:solidFill>
                <a:srgbClr val="6287C6"/>
              </a:solidFill>
              <a:prstDash val="dot"/>
              <a:miter lim="800000"/>
              <a:headEnd len="sm" w="sm" type="none"/>
              <a:tailEnd len="sm" w="sm" type="none"/>
            </a:ln>
            <a:effectLst>
              <a:outerShdw rotWithShape="0" algn="ctr" dir="2700000" dist="8980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Box</a:t>
              </a:r>
              <a:endParaRPr b="0" i="0" sz="1800" u="none" cap="none" strike="noStrike">
                <a:solidFill>
                  <a:schemeClr val="dk1"/>
                </a:solidFill>
                <a:latin typeface="Century Gothic"/>
                <a:ea typeface="Century Gothic"/>
                <a:cs typeface="Century Gothic"/>
                <a:sym typeface="Century Gothic"/>
              </a:endParaRPr>
            </a:p>
          </p:txBody>
        </p:sp>
        <p:sp>
          <p:nvSpPr>
            <p:cNvPr id="703" name="Google Shape;703;p76"/>
            <p:cNvSpPr/>
            <p:nvPr/>
          </p:nvSpPr>
          <p:spPr>
            <a:xfrm>
              <a:off x="819152" y="938214"/>
              <a:ext cx="2940049" cy="719137"/>
            </a:xfrm>
            <a:prstGeom prst="rect">
              <a:avLst/>
            </a:prstGeom>
            <a:solidFill>
              <a:srgbClr val="E6E6E6"/>
            </a:solidFill>
            <a:ln cap="flat" cmpd="sng" w="28575">
              <a:solidFill>
                <a:srgbClr val="6287C6"/>
              </a:solidFill>
              <a:prstDash val="solid"/>
              <a:miter lim="800000"/>
              <a:headEnd len="sm" w="sm" type="none"/>
              <a:tailEnd len="sm" w="sm" type="none"/>
            </a:ln>
            <a:effectLst>
              <a:outerShdw rotWithShape="0" algn="ctr" dir="2700000" dist="8980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GTM</a:t>
              </a:r>
              <a:endParaRPr b="0" i="0" sz="1600" u="none" cap="none" strike="noStrike">
                <a:solidFill>
                  <a:schemeClr val="dk1"/>
                </a:solidFill>
                <a:latin typeface="Century Gothic"/>
                <a:ea typeface="Century Gothic"/>
                <a:cs typeface="Century Gothic"/>
                <a:sym typeface="Century Gothic"/>
              </a:endParaRPr>
            </a:p>
          </p:txBody>
        </p:sp>
        <p:sp>
          <p:nvSpPr>
            <p:cNvPr id="704" name="Google Shape;704;p76"/>
            <p:cNvSpPr/>
            <p:nvPr/>
          </p:nvSpPr>
          <p:spPr>
            <a:xfrm>
              <a:off x="8396818" y="3924300"/>
              <a:ext cx="2940049" cy="719138"/>
            </a:xfrm>
            <a:prstGeom prst="rect">
              <a:avLst/>
            </a:prstGeom>
            <a:solidFill>
              <a:srgbClr val="DAE5F1"/>
            </a:solidFill>
            <a:ln cap="flat" cmpd="sng" w="28575">
              <a:solidFill>
                <a:srgbClr val="6287C6"/>
              </a:solidFill>
              <a:prstDash val="dot"/>
              <a:miter lim="800000"/>
              <a:headEnd len="sm" w="sm" type="none"/>
              <a:tailEnd len="sm" w="sm" type="none"/>
            </a:ln>
            <a:effectLst>
              <a:outerShdw rotWithShape="0" algn="ctr" dir="2700000" dist="8980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Calendar</a:t>
              </a:r>
              <a:endParaRPr b="0" i="0" sz="1800" u="none" cap="none" strike="noStrike">
                <a:solidFill>
                  <a:schemeClr val="dk1"/>
                </a:solidFill>
                <a:latin typeface="Century Gothic"/>
                <a:ea typeface="Century Gothic"/>
                <a:cs typeface="Century Gothic"/>
                <a:sym typeface="Century Gothic"/>
              </a:endParaRPr>
            </a:p>
          </p:txBody>
        </p:sp>
        <p:sp>
          <p:nvSpPr>
            <p:cNvPr id="705" name="Google Shape;705;p76"/>
            <p:cNvSpPr/>
            <p:nvPr/>
          </p:nvSpPr>
          <p:spPr>
            <a:xfrm>
              <a:off x="4707467" y="4230689"/>
              <a:ext cx="2940051" cy="719137"/>
            </a:xfrm>
            <a:prstGeom prst="rect">
              <a:avLst/>
            </a:prstGeom>
            <a:solidFill>
              <a:srgbClr val="DAE5F1"/>
            </a:solidFill>
            <a:ln cap="flat" cmpd="sng" w="28575">
              <a:solidFill>
                <a:srgbClr val="6287C6"/>
              </a:solidFill>
              <a:prstDash val="solid"/>
              <a:miter lim="800000"/>
              <a:headEnd len="sm" w="sm" type="none"/>
              <a:tailEnd len="sm" w="sm" type="none"/>
            </a:ln>
            <a:effectLst>
              <a:outerShdw rotWithShape="0" algn="ctr" dir="2700000" dist="8980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Environment</a:t>
              </a:r>
              <a:endParaRPr b="0" i="0" sz="1800" u="none" cap="none" strike="noStrike">
                <a:solidFill>
                  <a:schemeClr val="dk1"/>
                </a:solidFill>
                <a:latin typeface="Century Gothic"/>
                <a:ea typeface="Century Gothic"/>
                <a:cs typeface="Century Gothic"/>
                <a:sym typeface="Century Gothic"/>
              </a:endParaRPr>
            </a:p>
          </p:txBody>
        </p:sp>
        <p:sp>
          <p:nvSpPr>
            <p:cNvPr id="706" name="Google Shape;706;p76"/>
            <p:cNvSpPr/>
            <p:nvPr/>
          </p:nvSpPr>
          <p:spPr>
            <a:xfrm>
              <a:off x="4726518" y="5348289"/>
              <a:ext cx="2940049" cy="719137"/>
            </a:xfrm>
            <a:prstGeom prst="rect">
              <a:avLst/>
            </a:prstGeom>
            <a:solidFill>
              <a:srgbClr val="DAE5F1"/>
            </a:solidFill>
            <a:ln cap="flat" cmpd="sng" w="28575">
              <a:solidFill>
                <a:srgbClr val="6287C6"/>
              </a:solidFill>
              <a:prstDash val="solid"/>
              <a:miter lim="800000"/>
              <a:headEnd len="sm" w="sm" type="none"/>
              <a:tailEnd len="sm" w="sm" type="none"/>
            </a:ln>
            <a:effectLst>
              <a:outerShdw rotWithShape="0" algn="ctr" dir="2700000" dist="89803">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Rate</a:t>
              </a:r>
              <a:endParaRPr b="0" i="0" sz="1800" u="none" cap="none" strike="noStrike">
                <a:solidFill>
                  <a:schemeClr val="dk1"/>
                </a:solidFill>
                <a:latin typeface="Century Gothic"/>
                <a:ea typeface="Century Gothic"/>
                <a:cs typeface="Century Gothic"/>
                <a:sym typeface="Century Gothic"/>
              </a:endParaRPr>
            </a:p>
          </p:txBody>
        </p:sp>
        <p:cxnSp>
          <p:nvCxnSpPr>
            <p:cNvPr id="707" name="Google Shape;707;p76"/>
            <p:cNvCxnSpPr>
              <a:stCxn id="703" idx="3"/>
              <a:endCxn id="706" idx="1"/>
            </p:cNvCxnSpPr>
            <p:nvPr/>
          </p:nvCxnSpPr>
          <p:spPr>
            <a:xfrm>
              <a:off x="3759201" y="1297782"/>
              <a:ext cx="967200" cy="4410000"/>
            </a:xfrm>
            <a:prstGeom prst="bentConnector3">
              <a:avLst>
                <a:gd fmla="val 91913" name="adj1"/>
              </a:avLst>
            </a:prstGeom>
            <a:noFill/>
            <a:ln cap="flat" cmpd="sng" w="28575">
              <a:solidFill>
                <a:srgbClr val="4F4F4F"/>
              </a:solidFill>
              <a:prstDash val="solid"/>
              <a:miter lim="800000"/>
              <a:headEnd len="sm" w="sm" type="none"/>
              <a:tailEnd len="med" w="med" type="stealth"/>
            </a:ln>
          </p:spPr>
        </p:cxnSp>
        <p:cxnSp>
          <p:nvCxnSpPr>
            <p:cNvPr id="708" name="Google Shape;708;p76"/>
            <p:cNvCxnSpPr>
              <a:stCxn id="703" idx="3"/>
              <a:endCxn id="705" idx="1"/>
            </p:cNvCxnSpPr>
            <p:nvPr/>
          </p:nvCxnSpPr>
          <p:spPr>
            <a:xfrm>
              <a:off x="3759201" y="1297782"/>
              <a:ext cx="948300" cy="3292500"/>
            </a:xfrm>
            <a:prstGeom prst="bentConnector3">
              <a:avLst>
                <a:gd fmla="val 92622" name="adj1"/>
              </a:avLst>
            </a:prstGeom>
            <a:noFill/>
            <a:ln cap="flat" cmpd="sng" w="28575">
              <a:solidFill>
                <a:srgbClr val="4F4F4F"/>
              </a:solidFill>
              <a:prstDash val="solid"/>
              <a:miter lim="800000"/>
              <a:headEnd len="sm" w="sm" type="none"/>
              <a:tailEnd len="med" w="med" type="stealth"/>
            </a:ln>
          </p:spPr>
        </p:cxnSp>
        <p:cxnSp>
          <p:nvCxnSpPr>
            <p:cNvPr id="709" name="Google Shape;709;p76"/>
            <p:cNvCxnSpPr>
              <a:stCxn id="703" idx="3"/>
              <a:endCxn id="700" idx="1"/>
            </p:cNvCxnSpPr>
            <p:nvPr/>
          </p:nvCxnSpPr>
          <p:spPr>
            <a:xfrm>
              <a:off x="3759201" y="1297782"/>
              <a:ext cx="956700" cy="2125800"/>
            </a:xfrm>
            <a:prstGeom prst="bentConnector3">
              <a:avLst>
                <a:gd fmla="val 92250" name="adj1"/>
              </a:avLst>
            </a:prstGeom>
            <a:noFill/>
            <a:ln cap="flat" cmpd="sng" w="28575">
              <a:solidFill>
                <a:srgbClr val="4F4F4F"/>
              </a:solidFill>
              <a:prstDash val="solid"/>
              <a:miter lim="800000"/>
              <a:headEnd len="sm" w="sm" type="none"/>
              <a:tailEnd len="med" w="med" type="stealth"/>
            </a:ln>
          </p:spPr>
        </p:cxnSp>
        <p:cxnSp>
          <p:nvCxnSpPr>
            <p:cNvPr id="710" name="Google Shape;710;p76"/>
            <p:cNvCxnSpPr>
              <a:stCxn id="703" idx="3"/>
              <a:endCxn id="701" idx="1"/>
            </p:cNvCxnSpPr>
            <p:nvPr/>
          </p:nvCxnSpPr>
          <p:spPr>
            <a:xfrm>
              <a:off x="3759201" y="1297782"/>
              <a:ext cx="950400" cy="1054200"/>
            </a:xfrm>
            <a:prstGeom prst="bentConnector3">
              <a:avLst>
                <a:gd fmla="val 92649" name="adj1"/>
              </a:avLst>
            </a:prstGeom>
            <a:noFill/>
            <a:ln cap="flat" cmpd="sng" w="28575">
              <a:solidFill>
                <a:srgbClr val="4F4F4F"/>
              </a:solidFill>
              <a:prstDash val="solid"/>
              <a:miter lim="800000"/>
              <a:headEnd len="sm" w="sm" type="none"/>
              <a:tailEnd len="med" w="med" type="stealth"/>
            </a:ln>
          </p:spPr>
        </p:cxnSp>
        <p:cxnSp>
          <p:nvCxnSpPr>
            <p:cNvPr id="711" name="Google Shape;711;p76"/>
            <p:cNvCxnSpPr>
              <a:stCxn id="703" idx="3"/>
              <a:endCxn id="698" idx="1"/>
            </p:cNvCxnSpPr>
            <p:nvPr/>
          </p:nvCxnSpPr>
          <p:spPr>
            <a:xfrm>
              <a:off x="3759201" y="1297782"/>
              <a:ext cx="944100" cy="0"/>
            </a:xfrm>
            <a:prstGeom prst="straightConnector1">
              <a:avLst/>
            </a:prstGeom>
            <a:noFill/>
            <a:ln cap="flat" cmpd="sng" w="28575">
              <a:solidFill>
                <a:srgbClr val="4F4F4F"/>
              </a:solidFill>
              <a:prstDash val="solid"/>
              <a:round/>
              <a:headEnd len="sm" w="sm" type="none"/>
              <a:tailEnd len="med" w="med" type="stealth"/>
            </a:ln>
          </p:spPr>
        </p:cxnSp>
      </p:grpSp>
    </p:spTree>
  </p:cSld>
  <p:clrMapOvr>
    <a:masterClrMapping/>
  </p:clrMapOvr>
  <mc:AlternateContent>
    <mc:Choice Requires="p14">
      <p:transition p14:dur="250">
        <p:fade/>
      </p:transition>
    </mc:Choice>
    <mc:Fallback>
      <p:transition>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6" name="Shape 716"/>
        <p:cNvGrpSpPr/>
        <p:nvPr/>
      </p:nvGrpSpPr>
      <p:grpSpPr>
        <a:xfrm>
          <a:off x="0" y="0"/>
          <a:ext cx="0" cy="0"/>
          <a:chOff x="0" y="0"/>
          <a:chExt cx="0" cy="0"/>
        </a:xfrm>
      </p:grpSpPr>
      <p:sp>
        <p:nvSpPr>
          <p:cNvPr id="717" name="Google Shape;717;p7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Credit Terms Data Setup</a:t>
            </a:r>
            <a:endParaRPr/>
          </a:p>
        </p:txBody>
      </p:sp>
      <p:sp>
        <p:nvSpPr>
          <p:cNvPr id="718" name="Google Shape;718;p7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719" name="Google Shape;719;p7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720" name="Google Shape;720;p77"/>
          <p:cNvPicPr preferRelativeResize="0"/>
          <p:nvPr/>
        </p:nvPicPr>
        <p:blipFill rotWithShape="1">
          <a:blip r:embed="rId3">
            <a:alphaModFix/>
          </a:blip>
          <a:srcRect b="0" l="0" r="0" t="0"/>
          <a:stretch/>
        </p:blipFill>
        <p:spPr>
          <a:xfrm>
            <a:off x="311150" y="1442800"/>
            <a:ext cx="10363199" cy="4818675"/>
          </a:xfrm>
          <a:prstGeom prst="rect">
            <a:avLst/>
          </a:prstGeom>
          <a:noFill/>
          <a:ln cap="flat" cmpd="sng" w="9525">
            <a:solidFill>
              <a:srgbClr val="1B314F"/>
            </a:solidFill>
            <a:prstDash val="solid"/>
            <a:round/>
            <a:headEnd len="sm" w="sm" type="none"/>
            <a:tailEnd len="sm" w="sm" type="none"/>
          </a:ln>
        </p:spPr>
      </p:pic>
      <p:sp>
        <p:nvSpPr>
          <p:cNvPr id="721" name="Google Shape;721;p77"/>
          <p:cNvSpPr txBox="1"/>
          <p:nvPr/>
        </p:nvSpPr>
        <p:spPr>
          <a:xfrm>
            <a:off x="9016093" y="2323806"/>
            <a:ext cx="1474200" cy="730500"/>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rgbClr val="4F4F4F"/>
                </a:solidFill>
                <a:latin typeface="Century Gothic"/>
                <a:ea typeface="Century Gothic"/>
                <a:cs typeface="Century Gothic"/>
                <a:sym typeface="Century Gothic"/>
              </a:rPr>
              <a:t>Payment type:</a:t>
            </a:r>
            <a:endParaRPr b="0" i="0" sz="14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None/>
            </a:pPr>
            <a:r>
              <a:rPr b="0" i="0" lang="en-US" sz="1400" u="none" cap="none" strike="noStrike">
                <a:solidFill>
                  <a:srgbClr val="4F4F4F"/>
                </a:solidFill>
                <a:latin typeface="Century Gothic"/>
                <a:ea typeface="Century Gothic"/>
                <a:cs typeface="Century Gothic"/>
                <a:sym typeface="Century Gothic"/>
              </a:rPr>
              <a:t>Normal or Staged</a:t>
            </a:r>
            <a:endParaRPr b="0" i="0" sz="1400" u="none" cap="none" strike="noStrike">
              <a:solidFill>
                <a:schemeClr val="dk1"/>
              </a:solidFill>
              <a:latin typeface="Century Gothic"/>
              <a:ea typeface="Century Gothic"/>
              <a:cs typeface="Century Gothic"/>
              <a:sym typeface="Century Gothic"/>
            </a:endParaRPr>
          </a:p>
        </p:txBody>
      </p:sp>
      <p:cxnSp>
        <p:nvCxnSpPr>
          <p:cNvPr id="722" name="Google Shape;722;p77"/>
          <p:cNvCxnSpPr>
            <a:stCxn id="721" idx="1"/>
          </p:cNvCxnSpPr>
          <p:nvPr/>
        </p:nvCxnSpPr>
        <p:spPr>
          <a:xfrm flipH="1">
            <a:off x="8470993" y="2689056"/>
            <a:ext cx="545100" cy="4416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7" name="Shape 727"/>
        <p:cNvGrpSpPr/>
        <p:nvPr/>
      </p:nvGrpSpPr>
      <p:grpSpPr>
        <a:xfrm>
          <a:off x="0" y="0"/>
          <a:ext cx="0" cy="0"/>
          <a:chOff x="0" y="0"/>
          <a:chExt cx="0" cy="0"/>
        </a:xfrm>
      </p:grpSpPr>
      <p:sp>
        <p:nvSpPr>
          <p:cNvPr id="728" name="Google Shape;728;p7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29" name="Google Shape;729;p7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None/>
            </a:pPr>
            <a:r>
              <a:t/>
            </a:r>
            <a:endParaRPr/>
          </a:p>
          <a:p>
            <a:pPr indent="-109538" lvl="0" marL="287338" rtl="0" algn="l">
              <a:lnSpc>
                <a:spcPct val="100000"/>
              </a:lnSpc>
              <a:spcBef>
                <a:spcPts val="600"/>
              </a:spcBef>
              <a:spcAft>
                <a:spcPts val="0"/>
              </a:spcAft>
              <a:buSzPts val="2800"/>
              <a:buNone/>
            </a:pPr>
            <a:r>
              <a:t/>
            </a:r>
            <a:endParaRPr/>
          </a:p>
        </p:txBody>
      </p:sp>
      <p:sp>
        <p:nvSpPr>
          <p:cNvPr id="730" name="Google Shape;730;p7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731" name="Google Shape;731;p7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Credit Terms Data Setup – Continued  </a:t>
            </a:r>
            <a:endParaRPr/>
          </a:p>
        </p:txBody>
      </p:sp>
      <p:pic>
        <p:nvPicPr>
          <p:cNvPr id="732" name="Google Shape;732;p78"/>
          <p:cNvPicPr preferRelativeResize="0"/>
          <p:nvPr/>
        </p:nvPicPr>
        <p:blipFill rotWithShape="1">
          <a:blip r:embed="rId3">
            <a:alphaModFix/>
          </a:blip>
          <a:srcRect b="0" l="0" r="0" t="0"/>
          <a:stretch/>
        </p:blipFill>
        <p:spPr>
          <a:xfrm>
            <a:off x="444500" y="1562099"/>
            <a:ext cx="9696448" cy="4645000"/>
          </a:xfrm>
          <a:prstGeom prst="rect">
            <a:avLst/>
          </a:prstGeom>
          <a:noFill/>
          <a:ln cap="flat" cmpd="sng" w="9525">
            <a:solidFill>
              <a:schemeClr val="dk1"/>
            </a:solidFill>
            <a:prstDash val="solid"/>
            <a:round/>
            <a:headEnd len="sm" w="sm" type="none"/>
            <a:tailEnd len="sm" w="sm" type="none"/>
          </a:ln>
        </p:spPr>
      </p:pic>
      <p:sp>
        <p:nvSpPr>
          <p:cNvPr id="733" name="Google Shape;733;p78"/>
          <p:cNvSpPr txBox="1"/>
          <p:nvPr/>
        </p:nvSpPr>
        <p:spPr>
          <a:xfrm>
            <a:off x="4191100" y="5359777"/>
            <a:ext cx="1474200" cy="457200"/>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a:solidFill>
                  <a:srgbClr val="4F4F4F"/>
                </a:solidFill>
                <a:latin typeface="Century Gothic"/>
                <a:ea typeface="Century Gothic"/>
                <a:cs typeface="Century Gothic"/>
                <a:sym typeface="Century Gothic"/>
              </a:rPr>
              <a:t>Discount setup</a:t>
            </a:r>
            <a:endParaRPr b="0" i="0" sz="14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7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40" name="Google Shape;740;p7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0" lvl="0" marL="287337" rtl="0" algn="l">
              <a:lnSpc>
                <a:spcPct val="100000"/>
              </a:lnSpc>
              <a:spcBef>
                <a:spcPts val="0"/>
              </a:spcBef>
              <a:spcAft>
                <a:spcPts val="0"/>
              </a:spcAft>
              <a:buNone/>
            </a:pPr>
            <a:r>
              <a:t/>
            </a:r>
            <a:endParaRPr/>
          </a:p>
          <a:p>
            <a:pPr indent="-109538" lvl="0" marL="287338" rtl="0" algn="l">
              <a:lnSpc>
                <a:spcPct val="100000"/>
              </a:lnSpc>
              <a:spcBef>
                <a:spcPts val="600"/>
              </a:spcBef>
              <a:spcAft>
                <a:spcPts val="0"/>
              </a:spcAft>
              <a:buSzPts val="2800"/>
              <a:buNone/>
            </a:pPr>
            <a:r>
              <a:t/>
            </a:r>
            <a:endParaRPr/>
          </a:p>
        </p:txBody>
      </p:sp>
      <p:sp>
        <p:nvSpPr>
          <p:cNvPr id="741" name="Google Shape;741;p7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742" name="Google Shape;742;p7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Credit Terms Data Setup – Continued </a:t>
            </a:r>
            <a:endParaRPr/>
          </a:p>
        </p:txBody>
      </p:sp>
      <p:pic>
        <p:nvPicPr>
          <p:cNvPr id="743" name="Google Shape;743;p79"/>
          <p:cNvPicPr preferRelativeResize="0"/>
          <p:nvPr/>
        </p:nvPicPr>
        <p:blipFill rotWithShape="1">
          <a:blip r:embed="rId3">
            <a:alphaModFix/>
          </a:blip>
          <a:srcRect b="0" l="0" r="0" t="0"/>
          <a:stretch/>
        </p:blipFill>
        <p:spPr>
          <a:xfrm>
            <a:off x="425450" y="1681499"/>
            <a:ext cx="9099550" cy="4419501"/>
          </a:xfrm>
          <a:prstGeom prst="rect">
            <a:avLst/>
          </a:prstGeom>
          <a:noFill/>
          <a:ln cap="flat" cmpd="sng" w="9525">
            <a:solidFill>
              <a:schemeClr val="dk1"/>
            </a:solidFill>
            <a:prstDash val="solid"/>
            <a:round/>
            <a:headEnd len="sm" w="sm" type="none"/>
            <a:tailEnd len="sm" w="sm" type="none"/>
          </a:ln>
        </p:spPr>
      </p:pic>
      <p:sp>
        <p:nvSpPr>
          <p:cNvPr id="744" name="Google Shape;744;p79"/>
          <p:cNvSpPr txBox="1"/>
          <p:nvPr/>
        </p:nvSpPr>
        <p:spPr>
          <a:xfrm>
            <a:off x="2609803" y="4089975"/>
            <a:ext cx="1910400" cy="374100"/>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rgbClr val="4F4F4F"/>
                </a:solidFill>
                <a:latin typeface="Century Gothic"/>
                <a:ea typeface="Century Gothic"/>
                <a:cs typeface="Century Gothic"/>
                <a:sym typeface="Century Gothic"/>
              </a:rPr>
              <a:t>Staged </a:t>
            </a:r>
            <a:r>
              <a:rPr lang="en-US">
                <a:solidFill>
                  <a:srgbClr val="4F4F4F"/>
                </a:solidFill>
                <a:latin typeface="Century Gothic"/>
                <a:ea typeface="Century Gothic"/>
                <a:cs typeface="Century Gothic"/>
                <a:sym typeface="Century Gothic"/>
              </a:rPr>
              <a:t>credit terms</a:t>
            </a:r>
            <a:endParaRPr b="0" i="0" sz="1400" u="none" cap="none" strike="noStrike">
              <a:solidFill>
                <a:schemeClr val="dk1"/>
              </a:solidFill>
              <a:latin typeface="Century Gothic"/>
              <a:ea typeface="Century Gothic"/>
              <a:cs typeface="Century Gothic"/>
              <a:sym typeface="Century Gothic"/>
            </a:endParaRPr>
          </a:p>
        </p:txBody>
      </p:sp>
      <p:cxnSp>
        <p:nvCxnSpPr>
          <p:cNvPr id="745" name="Google Shape;745;p79"/>
          <p:cNvCxnSpPr>
            <a:stCxn id="744" idx="1"/>
          </p:cNvCxnSpPr>
          <p:nvPr/>
        </p:nvCxnSpPr>
        <p:spPr>
          <a:xfrm flipH="1">
            <a:off x="1930303" y="4277025"/>
            <a:ext cx="679500" cy="180600"/>
          </a:xfrm>
          <a:prstGeom prst="straightConnector1">
            <a:avLst/>
          </a:prstGeom>
          <a:noFill/>
          <a:ln cap="rnd" cmpd="sng" w="25400">
            <a:solidFill>
              <a:schemeClr val="dk1"/>
            </a:solidFill>
            <a:prstDash val="solid"/>
            <a:round/>
            <a:headEnd len="sm" w="sm" type="none"/>
            <a:tailEnd len="med" w="med" type="triangle"/>
          </a:ln>
        </p:spPr>
      </p:cxnSp>
      <p:cxnSp>
        <p:nvCxnSpPr>
          <p:cNvPr id="746" name="Google Shape;746;p79"/>
          <p:cNvCxnSpPr/>
          <p:nvPr/>
        </p:nvCxnSpPr>
        <p:spPr>
          <a:xfrm flipH="1">
            <a:off x="2374800" y="4286250"/>
            <a:ext cx="216000" cy="8193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Currency-Related Data</a:t>
            </a:r>
            <a:endParaRPr/>
          </a:p>
        </p:txBody>
      </p:sp>
      <p:sp>
        <p:nvSpPr>
          <p:cNvPr id="282" name="Google Shape;282;p3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283" name="Google Shape;283;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84" name="Google Shape;284;p35"/>
          <p:cNvPicPr preferRelativeResize="0"/>
          <p:nvPr/>
        </p:nvPicPr>
        <p:blipFill rotWithShape="1">
          <a:blip r:embed="rId3">
            <a:alphaModFix/>
          </a:blip>
          <a:srcRect b="0" l="0" r="20476" t="11543"/>
          <a:stretch/>
        </p:blipFill>
        <p:spPr>
          <a:xfrm>
            <a:off x="282300" y="1138150"/>
            <a:ext cx="7239025" cy="2784624"/>
          </a:xfrm>
          <a:prstGeom prst="rect">
            <a:avLst/>
          </a:prstGeom>
          <a:noFill/>
          <a:ln cap="flat" cmpd="sng" w="9525">
            <a:solidFill>
              <a:srgbClr val="1B314F"/>
            </a:solidFill>
            <a:prstDash val="solid"/>
            <a:round/>
            <a:headEnd len="sm" w="sm" type="none"/>
            <a:tailEnd len="sm" w="sm" type="none"/>
          </a:ln>
        </p:spPr>
      </p:pic>
      <p:pic>
        <p:nvPicPr>
          <p:cNvPr id="285" name="Google Shape;285;p35"/>
          <p:cNvPicPr preferRelativeResize="0"/>
          <p:nvPr/>
        </p:nvPicPr>
        <p:blipFill rotWithShape="1">
          <a:blip r:embed="rId4">
            <a:alphaModFix/>
          </a:blip>
          <a:srcRect b="0" l="0" r="0" t="8958"/>
          <a:stretch/>
        </p:blipFill>
        <p:spPr>
          <a:xfrm>
            <a:off x="8047975" y="1447250"/>
            <a:ext cx="2293175" cy="3454749"/>
          </a:xfrm>
          <a:prstGeom prst="rect">
            <a:avLst/>
          </a:prstGeom>
          <a:noFill/>
          <a:ln cap="flat" cmpd="sng" w="9525">
            <a:solidFill>
              <a:srgbClr val="1B314F"/>
            </a:solidFill>
            <a:prstDash val="solid"/>
            <a:round/>
            <a:headEnd len="sm" w="sm" type="none"/>
            <a:tailEnd len="sm" w="sm" type="none"/>
          </a:ln>
        </p:spPr>
      </p:pic>
      <p:pic>
        <p:nvPicPr>
          <p:cNvPr id="286" name="Google Shape;286;p35"/>
          <p:cNvPicPr preferRelativeResize="0"/>
          <p:nvPr/>
        </p:nvPicPr>
        <p:blipFill rotWithShape="1">
          <a:blip r:embed="rId5">
            <a:alphaModFix/>
          </a:blip>
          <a:srcRect b="0" l="0" r="0" t="11543"/>
          <a:stretch/>
        </p:blipFill>
        <p:spPr>
          <a:xfrm>
            <a:off x="576575" y="3922775"/>
            <a:ext cx="7393949" cy="2526325"/>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1" name="Shape 751"/>
        <p:cNvGrpSpPr/>
        <p:nvPr/>
      </p:nvGrpSpPr>
      <p:grpSpPr>
        <a:xfrm>
          <a:off x="0" y="0"/>
          <a:ext cx="0" cy="0"/>
          <a:chOff x="0" y="0"/>
          <a:chExt cx="0" cy="0"/>
        </a:xfrm>
      </p:grpSpPr>
      <p:sp>
        <p:nvSpPr>
          <p:cNvPr id="752" name="Google Shape;752;p8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53" name="Google Shape;753;p8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Determine invoice process flow</a:t>
            </a:r>
            <a:endParaRPr/>
          </a:p>
          <a:p>
            <a:pPr indent="-342900" lvl="0" marL="342900" rtl="0" algn="l">
              <a:lnSpc>
                <a:spcPct val="100000"/>
              </a:lnSpc>
              <a:spcBef>
                <a:spcPts val="560"/>
              </a:spcBef>
              <a:spcAft>
                <a:spcPts val="0"/>
              </a:spcAft>
              <a:buSzPts val="2800"/>
              <a:buChar char="•"/>
            </a:pPr>
            <a:r>
              <a:rPr lang="en-US"/>
              <a:t>Use for supplier and customer invoices</a:t>
            </a:r>
            <a:endParaRPr/>
          </a:p>
          <a:p>
            <a:pPr indent="-109538" lvl="0" marL="287338" rtl="0" algn="l">
              <a:lnSpc>
                <a:spcPct val="100000"/>
              </a:lnSpc>
              <a:spcBef>
                <a:spcPts val="0"/>
              </a:spcBef>
              <a:spcAft>
                <a:spcPts val="0"/>
              </a:spcAft>
              <a:buSzPts val="2800"/>
              <a:buNone/>
            </a:pPr>
            <a:r>
              <a:t/>
            </a:r>
            <a:endParaRPr/>
          </a:p>
        </p:txBody>
      </p:sp>
      <p:sp>
        <p:nvSpPr>
          <p:cNvPr id="754" name="Google Shape;754;p8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755" name="Google Shape;755;p8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Invoice Statuses</a:t>
            </a:r>
            <a:endParaRPr/>
          </a:p>
        </p:txBody>
      </p:sp>
      <p:pic>
        <p:nvPicPr>
          <p:cNvPr id="756" name="Google Shape;756;p80"/>
          <p:cNvPicPr preferRelativeResize="0"/>
          <p:nvPr/>
        </p:nvPicPr>
        <p:blipFill rotWithShape="1">
          <a:blip r:embed="rId3">
            <a:alphaModFix/>
          </a:blip>
          <a:srcRect b="0" l="0" r="0" t="0"/>
          <a:stretch/>
        </p:blipFill>
        <p:spPr>
          <a:xfrm>
            <a:off x="222250" y="2842725"/>
            <a:ext cx="11595101" cy="3329475"/>
          </a:xfrm>
          <a:prstGeom prst="rect">
            <a:avLst/>
          </a:prstGeom>
          <a:noFill/>
          <a:ln cap="flat" cmpd="sng" w="9525">
            <a:solidFill>
              <a:schemeClr val="dk1"/>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1" name="Shape 761"/>
        <p:cNvGrpSpPr/>
        <p:nvPr/>
      </p:nvGrpSpPr>
      <p:grpSpPr>
        <a:xfrm>
          <a:off x="0" y="0"/>
          <a:ext cx="0" cy="0"/>
          <a:chOff x="0" y="0"/>
          <a:chExt cx="0" cy="0"/>
        </a:xfrm>
      </p:grpSpPr>
      <p:sp>
        <p:nvSpPr>
          <p:cNvPr id="762" name="Google Shape;762;p8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63" name="Google Shape;763;p8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Lock Payment: Y/N</a:t>
            </a:r>
            <a:endParaRPr/>
          </a:p>
          <a:p>
            <a:pPr indent="-342900" lvl="0" marL="342900" rtl="0" algn="l">
              <a:lnSpc>
                <a:spcPct val="100000"/>
              </a:lnSpc>
              <a:spcBef>
                <a:spcPts val="1200"/>
              </a:spcBef>
              <a:spcAft>
                <a:spcPts val="0"/>
              </a:spcAft>
              <a:buSzPts val="2800"/>
              <a:buChar char="•"/>
            </a:pPr>
            <a:r>
              <a:rPr lang="en-US"/>
              <a:t>Approved: Y/N</a:t>
            </a:r>
            <a:endParaRPr/>
          </a:p>
          <a:p>
            <a:pPr indent="-342900" lvl="0" marL="342900" rtl="0" algn="l">
              <a:lnSpc>
                <a:spcPct val="100000"/>
              </a:lnSpc>
              <a:spcBef>
                <a:spcPts val="1200"/>
              </a:spcBef>
              <a:spcAft>
                <a:spcPts val="0"/>
              </a:spcAft>
              <a:buSzPts val="2800"/>
              <a:buChar char="•"/>
            </a:pPr>
            <a:r>
              <a:rPr lang="en-US"/>
              <a:t>Allocation status:</a:t>
            </a:r>
            <a:endParaRPr/>
          </a:p>
          <a:p>
            <a:pPr indent="-285750" lvl="1" marL="742950" rtl="0" algn="l">
              <a:lnSpc>
                <a:spcPct val="100000"/>
              </a:lnSpc>
              <a:spcBef>
                <a:spcPts val="480"/>
              </a:spcBef>
              <a:spcAft>
                <a:spcPts val="0"/>
              </a:spcAft>
              <a:buSzPts val="2400"/>
              <a:buChar char="-"/>
            </a:pPr>
            <a:r>
              <a:rPr lang="en-US"/>
              <a:t>No Allocation</a:t>
            </a:r>
            <a:endParaRPr/>
          </a:p>
          <a:p>
            <a:pPr indent="-285750" lvl="1" marL="742950" rtl="0" algn="l">
              <a:lnSpc>
                <a:spcPct val="100000"/>
              </a:lnSpc>
              <a:spcBef>
                <a:spcPts val="480"/>
              </a:spcBef>
              <a:spcAft>
                <a:spcPts val="0"/>
              </a:spcAft>
              <a:buSzPts val="2400"/>
              <a:buChar char="-"/>
            </a:pPr>
            <a:r>
              <a:rPr lang="en-US"/>
              <a:t>Transient Allocation</a:t>
            </a:r>
            <a:endParaRPr/>
          </a:p>
          <a:p>
            <a:pPr indent="-285750" lvl="1" marL="742950" rtl="0" algn="l">
              <a:lnSpc>
                <a:spcPct val="100000"/>
              </a:lnSpc>
              <a:spcBef>
                <a:spcPts val="480"/>
              </a:spcBef>
              <a:spcAft>
                <a:spcPts val="0"/>
              </a:spcAft>
              <a:buSzPts val="2400"/>
              <a:buChar char="-"/>
            </a:pPr>
            <a:r>
              <a:rPr lang="en-US"/>
              <a:t>Allocation</a:t>
            </a:r>
            <a:endParaRPr/>
          </a:p>
          <a:p>
            <a:pPr indent="-285750" lvl="1" marL="742950" rtl="0" algn="l">
              <a:lnSpc>
                <a:spcPct val="100000"/>
              </a:lnSpc>
              <a:spcBef>
                <a:spcPts val="480"/>
              </a:spcBef>
              <a:spcAft>
                <a:spcPts val="0"/>
              </a:spcAft>
              <a:buSzPts val="2400"/>
              <a:buChar char="-"/>
            </a:pPr>
            <a:r>
              <a:rPr lang="en-US"/>
              <a:t>Any</a:t>
            </a:r>
            <a:endParaRPr/>
          </a:p>
          <a:p>
            <a:pPr indent="-342900" lvl="0" marL="342900" rtl="0" algn="l">
              <a:lnSpc>
                <a:spcPct val="100000"/>
              </a:lnSpc>
              <a:spcBef>
                <a:spcPts val="1200"/>
              </a:spcBef>
              <a:spcAft>
                <a:spcPts val="0"/>
              </a:spcAft>
              <a:buSzPts val="2800"/>
              <a:buChar char="•"/>
            </a:pPr>
            <a:r>
              <a:rPr lang="en-US"/>
              <a:t>Initial Status: Y/N</a:t>
            </a:r>
            <a:endParaRPr/>
          </a:p>
          <a:p>
            <a:pPr indent="-342900" lvl="0" marL="342900" rtl="0" algn="l">
              <a:lnSpc>
                <a:spcPct val="100000"/>
              </a:lnSpc>
              <a:spcBef>
                <a:spcPts val="1200"/>
              </a:spcBef>
              <a:spcAft>
                <a:spcPts val="0"/>
              </a:spcAft>
              <a:buSzPts val="2800"/>
              <a:buChar char="•"/>
            </a:pPr>
            <a:r>
              <a:rPr lang="en-US"/>
              <a:t>Receiver Matching: Y/N</a:t>
            </a:r>
            <a:endParaRPr/>
          </a:p>
        </p:txBody>
      </p:sp>
      <p:sp>
        <p:nvSpPr>
          <p:cNvPr id="764" name="Google Shape;764;p8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765" name="Google Shape;765;p8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Invoice Status Fields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9" name="Shape 769"/>
        <p:cNvGrpSpPr/>
        <p:nvPr/>
      </p:nvGrpSpPr>
      <p:grpSpPr>
        <a:xfrm>
          <a:off x="0" y="0"/>
          <a:ext cx="0" cy="0"/>
          <a:chOff x="0" y="0"/>
          <a:chExt cx="0" cy="0"/>
        </a:xfrm>
      </p:grpSpPr>
      <p:sp>
        <p:nvSpPr>
          <p:cNvPr id="770" name="Google Shape;770;p8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771" name="Google Shape;771;p8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Fundamentals</a:t>
            </a:r>
            <a:endParaRPr/>
          </a:p>
        </p:txBody>
      </p:sp>
      <p:sp>
        <p:nvSpPr>
          <p:cNvPr id="772" name="Google Shape;772;p8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ands-on" id="773" name="Google Shape;773;p82"/>
          <p:cNvPicPr preferRelativeResize="0"/>
          <p:nvPr/>
        </p:nvPicPr>
        <p:blipFill rotWithShape="1">
          <a:blip r:embed="rId3">
            <a:alphaModFix/>
          </a:blip>
          <a:srcRect b="0" l="0" r="0" t="0"/>
          <a:stretch/>
        </p:blipFill>
        <p:spPr>
          <a:xfrm>
            <a:off x="647700" y="1925639"/>
            <a:ext cx="10871201" cy="307657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sp>
        <p:nvSpPr>
          <p:cNvPr id="778" name="Google Shape;778;p83"/>
          <p:cNvSpPr txBox="1"/>
          <p:nvPr>
            <p:ph idx="12" type="sldNum"/>
          </p:nvPr>
        </p:nvSpPr>
        <p:spPr>
          <a:xfrm>
            <a:off x="9918700"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One set of codes supplied with system</a:t>
            </a:r>
            <a:endParaRPr/>
          </a:p>
          <a:p>
            <a:pPr indent="-342900" lvl="0" marL="342900" rtl="0" algn="l">
              <a:lnSpc>
                <a:spcPct val="100000"/>
              </a:lnSpc>
              <a:spcBef>
                <a:spcPts val="1800"/>
              </a:spcBef>
              <a:spcAft>
                <a:spcPts val="0"/>
              </a:spcAft>
              <a:buSzPts val="2800"/>
              <a:buChar char="•"/>
            </a:pPr>
            <a:r>
              <a:rPr lang="en-US"/>
              <a:t>Determined by specific financial structure</a:t>
            </a:r>
            <a:endParaRPr/>
          </a:p>
          <a:p>
            <a:pPr indent="-109538" lvl="0" marL="287338" rtl="0" algn="l">
              <a:lnSpc>
                <a:spcPct val="100000"/>
              </a:lnSpc>
              <a:spcBef>
                <a:spcPts val="0"/>
              </a:spcBef>
              <a:spcAft>
                <a:spcPts val="0"/>
              </a:spcAft>
              <a:buSzPts val="2800"/>
              <a:buNone/>
            </a:pPr>
            <a:r>
              <a:t/>
            </a:r>
            <a:endParaRPr/>
          </a:p>
        </p:txBody>
      </p:sp>
      <p:sp>
        <p:nvSpPr>
          <p:cNvPr id="293" name="Google Shape;293;p36"/>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294" name="Google Shape;294;p3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Shared Sets</a:t>
            </a:r>
            <a:endParaRPr/>
          </a:p>
        </p:txBody>
      </p:sp>
      <p:pic>
        <p:nvPicPr>
          <p:cNvPr id="295" name="Google Shape;295;p36"/>
          <p:cNvPicPr preferRelativeResize="0"/>
          <p:nvPr/>
        </p:nvPicPr>
        <p:blipFill rotWithShape="1">
          <a:blip r:embed="rId3">
            <a:alphaModFix/>
          </a:blip>
          <a:srcRect b="0" l="0" r="0" t="0"/>
          <a:stretch/>
        </p:blipFill>
        <p:spPr>
          <a:xfrm>
            <a:off x="660400" y="2879125"/>
            <a:ext cx="7614249" cy="3462500"/>
          </a:xfrm>
          <a:prstGeom prst="rect">
            <a:avLst/>
          </a:prstGeom>
          <a:noFill/>
          <a:ln cap="flat" cmpd="sng" w="9525">
            <a:solidFill>
              <a:srgbClr val="1B314F"/>
            </a:solidFill>
            <a:prstDash val="solid"/>
            <a:round/>
            <a:headEnd len="sm" w="sm" type="none"/>
            <a:tailEnd len="sm" w="sm" type="none"/>
          </a:ln>
        </p:spPr>
      </p:pic>
      <p:sp>
        <p:nvSpPr>
          <p:cNvPr id="296" name="Google Shape;296;p36"/>
          <p:cNvSpPr txBox="1"/>
          <p:nvPr>
            <p:ph idx="4294967295" type="sldNum"/>
          </p:nvPr>
        </p:nvSpPr>
        <p:spPr>
          <a:xfrm>
            <a:off x="9950450" y="64935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3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Financial data shared across domains</a:t>
            </a:r>
            <a:endParaRPr/>
          </a:p>
          <a:p>
            <a:pPr indent="-342900" lvl="0" marL="342900" rtl="0" algn="l">
              <a:lnSpc>
                <a:spcPct val="100000"/>
              </a:lnSpc>
              <a:spcBef>
                <a:spcPts val="1800"/>
              </a:spcBef>
              <a:spcAft>
                <a:spcPts val="0"/>
              </a:spcAft>
              <a:buSzPts val="2800"/>
              <a:buChar char="•"/>
            </a:pPr>
            <a:r>
              <a:rPr lang="en-US"/>
              <a:t>Minimum one shared set code of each type of data per domain</a:t>
            </a:r>
            <a:endParaRPr/>
          </a:p>
          <a:p>
            <a:pPr indent="-342900" lvl="0" marL="342900" rtl="0" algn="l">
              <a:lnSpc>
                <a:spcPct val="100000"/>
              </a:lnSpc>
              <a:spcBef>
                <a:spcPts val="1800"/>
              </a:spcBef>
              <a:spcAft>
                <a:spcPts val="0"/>
              </a:spcAft>
              <a:buSzPts val="2800"/>
              <a:buChar char="•"/>
            </a:pPr>
            <a:r>
              <a:rPr lang="en-US"/>
              <a:t>Use</a:t>
            </a:r>
            <a:r>
              <a:rPr lang="en-US">
                <a:solidFill>
                  <a:srgbClr val="FF0000"/>
                </a:solidFill>
              </a:rPr>
              <a:t> </a:t>
            </a:r>
            <a:r>
              <a:rPr lang="en-US"/>
              <a:t>profiles to link one shared set type to data in another shared set type </a:t>
            </a:r>
            <a:endParaRPr/>
          </a:p>
          <a:p>
            <a:pPr indent="-285750" lvl="1" marL="742950" rtl="0" algn="l">
              <a:lnSpc>
                <a:spcPct val="100000"/>
              </a:lnSpc>
              <a:spcBef>
                <a:spcPts val="480"/>
              </a:spcBef>
              <a:spcAft>
                <a:spcPts val="0"/>
              </a:spcAft>
              <a:buSzPts val="2400"/>
              <a:buChar char="-"/>
            </a:pPr>
            <a:r>
              <a:rPr lang="en-US"/>
              <a:t>Example: customers and suppliers link to control accounts</a:t>
            </a:r>
            <a:endParaRPr/>
          </a:p>
          <a:p>
            <a:pPr indent="-109538" lvl="0" marL="287338" rtl="0" algn="l">
              <a:lnSpc>
                <a:spcPct val="100000"/>
              </a:lnSpc>
              <a:spcBef>
                <a:spcPts val="0"/>
              </a:spcBef>
              <a:spcAft>
                <a:spcPts val="0"/>
              </a:spcAft>
              <a:buSzPts val="2800"/>
              <a:buNone/>
            </a:pPr>
            <a:r>
              <a:t/>
            </a:r>
            <a:endParaRPr/>
          </a:p>
        </p:txBody>
      </p:sp>
      <p:sp>
        <p:nvSpPr>
          <p:cNvPr id="303" name="Google Shape;303;p3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Shared Set Data Setup</a:t>
            </a:r>
            <a:endParaRPr/>
          </a:p>
        </p:txBody>
      </p:sp>
      <p:sp>
        <p:nvSpPr>
          <p:cNvPr id="304" name="Google Shape;304;p37"/>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305" name="Google Shape;305;p37"/>
          <p:cNvSpPr txBox="1"/>
          <p:nvPr>
            <p:ph idx="4294967295" type="sldNum"/>
          </p:nvPr>
        </p:nvSpPr>
        <p:spPr>
          <a:xfrm>
            <a:off x="9893300" y="64617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3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400"/>
              <a:buChar char="•"/>
            </a:pPr>
            <a:r>
              <a:rPr lang="en-US" sz="2400"/>
              <a:t>Exchange rates</a:t>
            </a:r>
            <a:endParaRPr/>
          </a:p>
          <a:p>
            <a:pPr indent="-342900" lvl="0" marL="342900" rtl="0" algn="l">
              <a:lnSpc>
                <a:spcPct val="100000"/>
              </a:lnSpc>
              <a:spcBef>
                <a:spcPts val="480"/>
              </a:spcBef>
              <a:spcAft>
                <a:spcPts val="0"/>
              </a:spcAft>
              <a:buSzPts val="2400"/>
              <a:buChar char="•"/>
            </a:pPr>
            <a:r>
              <a:rPr lang="en-US" sz="2400"/>
              <a:t>GL accounts</a:t>
            </a:r>
            <a:endParaRPr/>
          </a:p>
          <a:p>
            <a:pPr indent="-342900" lvl="0" marL="342900" rtl="0" algn="l">
              <a:lnSpc>
                <a:spcPct val="100000"/>
              </a:lnSpc>
              <a:spcBef>
                <a:spcPts val="480"/>
              </a:spcBef>
              <a:spcAft>
                <a:spcPts val="0"/>
              </a:spcAft>
              <a:buSzPts val="2400"/>
              <a:buChar char="•"/>
            </a:pPr>
            <a:r>
              <a:rPr lang="en-US" sz="2400"/>
              <a:t>Sub-accounts</a:t>
            </a:r>
            <a:endParaRPr/>
          </a:p>
          <a:p>
            <a:pPr indent="-342900" lvl="0" marL="342900" rtl="0" algn="l">
              <a:lnSpc>
                <a:spcPct val="100000"/>
              </a:lnSpc>
              <a:spcBef>
                <a:spcPts val="480"/>
              </a:spcBef>
              <a:spcAft>
                <a:spcPts val="0"/>
              </a:spcAft>
              <a:buSzPts val="2400"/>
              <a:buChar char="•"/>
            </a:pPr>
            <a:r>
              <a:rPr lang="en-US" sz="2400"/>
              <a:t>Sub-account mask</a:t>
            </a:r>
            <a:endParaRPr/>
          </a:p>
          <a:p>
            <a:pPr indent="-342900" lvl="0" marL="342900" rtl="0" algn="l">
              <a:lnSpc>
                <a:spcPct val="100000"/>
              </a:lnSpc>
              <a:spcBef>
                <a:spcPts val="480"/>
              </a:spcBef>
              <a:spcAft>
                <a:spcPts val="0"/>
              </a:spcAft>
              <a:buSzPts val="2400"/>
              <a:buChar char="•"/>
            </a:pPr>
            <a:r>
              <a:rPr lang="en-US" sz="2400"/>
              <a:t>Cost centers</a:t>
            </a:r>
            <a:endParaRPr/>
          </a:p>
          <a:p>
            <a:pPr indent="-342900" lvl="0" marL="342900" rtl="0" algn="l">
              <a:lnSpc>
                <a:spcPct val="100000"/>
              </a:lnSpc>
              <a:spcBef>
                <a:spcPts val="480"/>
              </a:spcBef>
              <a:spcAft>
                <a:spcPts val="0"/>
              </a:spcAft>
              <a:buSzPts val="2400"/>
              <a:buChar char="•"/>
            </a:pPr>
            <a:r>
              <a:rPr lang="en-US" sz="2400"/>
              <a:t>Cost center mask</a:t>
            </a:r>
            <a:endParaRPr/>
          </a:p>
          <a:p>
            <a:pPr indent="-342900" lvl="0" marL="342900" rtl="0" algn="l">
              <a:lnSpc>
                <a:spcPct val="100000"/>
              </a:lnSpc>
              <a:spcBef>
                <a:spcPts val="480"/>
              </a:spcBef>
              <a:spcAft>
                <a:spcPts val="0"/>
              </a:spcAft>
              <a:buSzPts val="2400"/>
              <a:buChar char="•"/>
            </a:pPr>
            <a:r>
              <a:rPr lang="en-US" sz="2400"/>
              <a:t>Projects</a:t>
            </a:r>
            <a:endParaRPr/>
          </a:p>
          <a:p>
            <a:pPr indent="-342900" lvl="0" marL="342900" rtl="0" algn="l">
              <a:lnSpc>
                <a:spcPct val="100000"/>
              </a:lnSpc>
              <a:spcBef>
                <a:spcPts val="480"/>
              </a:spcBef>
              <a:spcAft>
                <a:spcPts val="0"/>
              </a:spcAft>
              <a:buSzPts val="2400"/>
              <a:buChar char="•"/>
            </a:pPr>
            <a:r>
              <a:rPr lang="en-US" sz="2400"/>
              <a:t>Project mask</a:t>
            </a:r>
            <a:endParaRPr/>
          </a:p>
          <a:p>
            <a:pPr indent="-342900" lvl="0" marL="342900" rtl="0" algn="l">
              <a:lnSpc>
                <a:spcPct val="100000"/>
              </a:lnSpc>
              <a:spcBef>
                <a:spcPts val="480"/>
              </a:spcBef>
              <a:spcAft>
                <a:spcPts val="0"/>
              </a:spcAft>
              <a:buSzPts val="2400"/>
              <a:buChar char="•"/>
            </a:pPr>
            <a:r>
              <a:rPr lang="en-US" sz="2400"/>
              <a:t>Daybooks</a:t>
            </a:r>
            <a:endParaRPr/>
          </a:p>
          <a:p>
            <a:pPr indent="-342900" lvl="0" marL="342900" rtl="0" algn="l">
              <a:lnSpc>
                <a:spcPct val="100000"/>
              </a:lnSpc>
              <a:spcBef>
                <a:spcPts val="480"/>
              </a:spcBef>
              <a:spcAft>
                <a:spcPts val="0"/>
              </a:spcAft>
              <a:buSzPts val="2400"/>
              <a:buChar char="•"/>
            </a:pPr>
            <a:r>
              <a:rPr lang="en-US" sz="2400"/>
              <a:t>Suppliers</a:t>
            </a:r>
            <a:endParaRPr/>
          </a:p>
          <a:p>
            <a:pPr indent="-342900" lvl="0" marL="342900" rtl="0" algn="l">
              <a:lnSpc>
                <a:spcPct val="100000"/>
              </a:lnSpc>
              <a:spcBef>
                <a:spcPts val="480"/>
              </a:spcBef>
              <a:spcAft>
                <a:spcPts val="0"/>
              </a:spcAft>
              <a:buSzPts val="2400"/>
              <a:buChar char="•"/>
            </a:pPr>
            <a:r>
              <a:rPr lang="en-US" sz="2400"/>
              <a:t>Customers</a:t>
            </a:r>
            <a:endParaRPr/>
          </a:p>
          <a:p>
            <a:pPr indent="-109538" lvl="0" marL="287338" rtl="0" algn="l">
              <a:lnSpc>
                <a:spcPct val="100000"/>
              </a:lnSpc>
              <a:spcBef>
                <a:spcPts val="0"/>
              </a:spcBef>
              <a:spcAft>
                <a:spcPts val="0"/>
              </a:spcAft>
              <a:buSzPts val="2800"/>
              <a:buNone/>
            </a:pPr>
            <a:r>
              <a:t/>
            </a:r>
            <a:endParaRPr/>
          </a:p>
        </p:txBody>
      </p:sp>
      <p:sp>
        <p:nvSpPr>
          <p:cNvPr id="312" name="Google Shape;312;p3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Shared Set Types</a:t>
            </a:r>
            <a:endParaRPr/>
          </a:p>
        </p:txBody>
      </p:sp>
      <p:sp>
        <p:nvSpPr>
          <p:cNvPr id="313" name="Google Shape;313;p38"/>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314" name="Google Shape;314;p38"/>
          <p:cNvSpPr txBox="1"/>
          <p:nvPr>
            <p:ph idx="4294967295" type="sldNum"/>
          </p:nvPr>
        </p:nvSpPr>
        <p:spPr>
          <a:xfrm>
            <a:off x="9918700" y="64998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3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One supplier (supplier shared set): MyVendor</a:t>
            </a:r>
            <a:endParaRPr/>
          </a:p>
          <a:p>
            <a:pPr indent="-342900" lvl="0" marL="342900" rtl="0" algn="l">
              <a:lnSpc>
                <a:spcPct val="100000"/>
              </a:lnSpc>
              <a:spcBef>
                <a:spcPts val="560"/>
              </a:spcBef>
              <a:spcAft>
                <a:spcPts val="0"/>
              </a:spcAft>
              <a:buSzPts val="2800"/>
              <a:buChar char="•"/>
            </a:pPr>
            <a:r>
              <a:rPr lang="en-US"/>
              <a:t>Three domains: US, EMEA, ASIA</a:t>
            </a:r>
            <a:endParaRPr/>
          </a:p>
          <a:p>
            <a:pPr indent="-342900" lvl="0" marL="342900" rtl="0" algn="l">
              <a:lnSpc>
                <a:spcPct val="100000"/>
              </a:lnSpc>
              <a:spcBef>
                <a:spcPts val="560"/>
              </a:spcBef>
              <a:spcAft>
                <a:spcPts val="0"/>
              </a:spcAft>
              <a:buSzPts val="2800"/>
              <a:buChar char="•"/>
            </a:pPr>
            <a:r>
              <a:rPr lang="en-US"/>
              <a:t>Three COAs (GL shared sets)</a:t>
            </a:r>
            <a:endParaRPr/>
          </a:p>
          <a:p>
            <a:pPr indent="-342900" lvl="0" marL="342900" rtl="0" algn="l">
              <a:lnSpc>
                <a:spcPct val="100000"/>
              </a:lnSpc>
              <a:spcBef>
                <a:spcPts val="560"/>
              </a:spcBef>
              <a:spcAft>
                <a:spcPts val="0"/>
              </a:spcAft>
              <a:buSzPts val="2800"/>
              <a:buNone/>
            </a:pPr>
            <a:r>
              <a:t/>
            </a:r>
            <a:endParaRPr/>
          </a:p>
          <a:p>
            <a:pPr indent="-342900" lvl="0" marL="342900" rtl="0" algn="ctr">
              <a:lnSpc>
                <a:spcPct val="100000"/>
              </a:lnSpc>
              <a:spcBef>
                <a:spcPts val="560"/>
              </a:spcBef>
              <a:spcAft>
                <a:spcPts val="0"/>
              </a:spcAft>
              <a:buSzPts val="2800"/>
              <a:buNone/>
            </a:pPr>
            <a:r>
              <a:rPr lang="en-US"/>
              <a:t>Supplier: </a:t>
            </a:r>
            <a:r>
              <a:rPr b="1" lang="en-US"/>
              <a:t>MyVendor</a:t>
            </a:r>
            <a:r>
              <a:rPr lang="en-US"/>
              <a:t> (exists in domains A, B, C)</a:t>
            </a:r>
            <a:endParaRPr/>
          </a:p>
          <a:p>
            <a:pPr indent="-342900" lvl="0" marL="342900" rtl="0" algn="ctr">
              <a:lnSpc>
                <a:spcPct val="100000"/>
              </a:lnSpc>
              <a:spcBef>
                <a:spcPts val="560"/>
              </a:spcBef>
              <a:spcAft>
                <a:spcPts val="0"/>
              </a:spcAft>
              <a:buSzPts val="2800"/>
              <a:buNone/>
            </a:pPr>
            <a:r>
              <a:rPr lang="en-US"/>
              <a:t>Profile for Supplier Account Control invoices:</a:t>
            </a:r>
            <a:endParaRPr/>
          </a:p>
          <a:p>
            <a:pPr indent="-342900" lvl="0" marL="342900" rtl="0" algn="l">
              <a:lnSpc>
                <a:spcPct val="100000"/>
              </a:lnSpc>
              <a:spcBef>
                <a:spcPts val="560"/>
              </a:spcBef>
              <a:spcAft>
                <a:spcPts val="0"/>
              </a:spcAft>
              <a:buSzPts val="2800"/>
              <a:buNone/>
            </a:pPr>
            <a:r>
              <a:t/>
            </a:r>
            <a:endParaRPr/>
          </a:p>
          <a:p>
            <a:pPr indent="-342900" lvl="0" marL="342900" rtl="0" algn="l">
              <a:lnSpc>
                <a:spcPct val="100000"/>
              </a:lnSpc>
              <a:spcBef>
                <a:spcPts val="560"/>
              </a:spcBef>
              <a:spcAft>
                <a:spcPts val="0"/>
              </a:spcAft>
              <a:buSzPts val="2800"/>
              <a:buNone/>
            </a:pPr>
            <a:r>
              <a:rPr lang="en-US"/>
              <a:t>	          </a:t>
            </a:r>
            <a:r>
              <a:rPr lang="en-US" sz="2400"/>
              <a:t>Domain US       		Domain EMEA     Domain Asia</a:t>
            </a:r>
            <a:endParaRPr/>
          </a:p>
          <a:p>
            <a:pPr indent="-342900" lvl="0" marL="1714500" rtl="0" algn="l">
              <a:lnSpc>
                <a:spcPct val="100000"/>
              </a:lnSpc>
              <a:spcBef>
                <a:spcPts val="480"/>
              </a:spcBef>
              <a:spcAft>
                <a:spcPts val="0"/>
              </a:spcAft>
              <a:buSzPts val="2400"/>
              <a:buNone/>
            </a:pPr>
            <a:r>
              <a:rPr lang="en-US" sz="2400"/>
              <a:t>GL Acct:	 2000		2500	  	        	   3000</a:t>
            </a:r>
            <a:endParaRPr/>
          </a:p>
          <a:p>
            <a:pPr indent="-342900" lvl="0" marL="342900" rtl="0" algn="l">
              <a:lnSpc>
                <a:spcPct val="100000"/>
              </a:lnSpc>
              <a:spcBef>
                <a:spcPts val="480"/>
              </a:spcBef>
              <a:spcAft>
                <a:spcPts val="0"/>
              </a:spcAft>
              <a:buSzPts val="2400"/>
              <a:buNone/>
            </a:pPr>
            <a:r>
              <a:t/>
            </a:r>
            <a:endParaRPr sz="2400"/>
          </a:p>
          <a:p>
            <a:pPr indent="-109538" lvl="0" marL="287338" rtl="0" algn="l">
              <a:lnSpc>
                <a:spcPct val="100000"/>
              </a:lnSpc>
              <a:spcBef>
                <a:spcPts val="0"/>
              </a:spcBef>
              <a:spcAft>
                <a:spcPts val="0"/>
              </a:spcAft>
              <a:buSzPts val="2800"/>
              <a:buNone/>
            </a:pPr>
            <a:r>
              <a:t/>
            </a:r>
            <a:endParaRPr/>
          </a:p>
        </p:txBody>
      </p:sp>
      <p:sp>
        <p:nvSpPr>
          <p:cNvPr id="321" name="Google Shape;321;p3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3200"/>
              <a:buFont typeface="Century Gothic"/>
              <a:buNone/>
            </a:pPr>
            <a:r>
              <a:rPr lang="en-US"/>
              <a:t>Shared Set Data Setup with Profiles</a:t>
            </a:r>
            <a:endParaRPr/>
          </a:p>
        </p:txBody>
      </p:sp>
      <p:sp>
        <p:nvSpPr>
          <p:cNvPr id="322" name="Google Shape;322;p39"/>
          <p:cNvSpPr/>
          <p:nvPr/>
        </p:nvSpPr>
        <p:spPr>
          <a:xfrm rot="-2428755">
            <a:off x="3278191" y="4605284"/>
            <a:ext cx="939423" cy="473539"/>
          </a:xfrm>
          <a:prstGeom prst="leftArrow">
            <a:avLst>
              <a:gd fmla="val 50000" name="adj1"/>
              <a:gd fmla="val 41933" name="adj2"/>
            </a:avLst>
          </a:prstGeom>
          <a:solidFill>
            <a:srgbClr val="0000CC"/>
          </a:solidFill>
          <a:ln cap="flat" cmpd="sng" w="9525">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23" name="Google Shape;323;p39"/>
          <p:cNvSpPr/>
          <p:nvPr/>
        </p:nvSpPr>
        <p:spPr>
          <a:xfrm flipH="1" rot="2428478">
            <a:off x="4983541" y="4605214"/>
            <a:ext cx="868418" cy="473680"/>
          </a:xfrm>
          <a:prstGeom prst="leftArrow">
            <a:avLst>
              <a:gd fmla="val 50000" name="adj1"/>
              <a:gd fmla="val 41933" name="adj2"/>
            </a:avLst>
          </a:prstGeom>
          <a:solidFill>
            <a:srgbClr val="0000CC"/>
          </a:solidFill>
          <a:ln cap="flat" cmpd="sng" w="9525">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24" name="Google Shape;324;p39"/>
          <p:cNvSpPr/>
          <p:nvPr/>
        </p:nvSpPr>
        <p:spPr>
          <a:xfrm flipH="1" rot="2428755">
            <a:off x="7234244" y="4617985"/>
            <a:ext cx="939423" cy="473539"/>
          </a:xfrm>
          <a:prstGeom prst="leftArrow">
            <a:avLst>
              <a:gd fmla="val 50000" name="adj1"/>
              <a:gd fmla="val 41933" name="adj2"/>
            </a:avLst>
          </a:prstGeom>
          <a:solidFill>
            <a:srgbClr val="0000CC"/>
          </a:solidFill>
          <a:ln cap="flat" cmpd="sng" w="9525">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25" name="Google Shape;325;p39"/>
          <p:cNvSpPr txBox="1"/>
          <p:nvPr>
            <p:ph idx="2" type="body"/>
          </p:nvPr>
        </p:nvSpPr>
        <p:spPr>
          <a:xfrm>
            <a:off x="514350" y="203200"/>
            <a:ext cx="1125855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Setting Up Financial Foundations</a:t>
            </a:r>
            <a:endParaRPr/>
          </a:p>
        </p:txBody>
      </p:sp>
      <p:sp>
        <p:nvSpPr>
          <p:cNvPr id="326" name="Google Shape;326;p39"/>
          <p:cNvSpPr txBox="1"/>
          <p:nvPr>
            <p:ph idx="4294967295" type="sldNum"/>
          </p:nvPr>
        </p:nvSpPr>
        <p:spPr>
          <a:xfrm>
            <a:off x="992505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