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03" r:id="rId4"/>
    <p:sldMasterId id="214748370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Lst>
  <p:sldSz cy="6858000" cx="12192000"/>
  <p:notesSz cx="7102475" cy="9388475"/>
  <p:embeddedFontLst>
    <p:embeddedFont>
      <p:font typeface="Century Gothic"/>
      <p:regular r:id="rId63"/>
      <p:bold r:id="rId64"/>
      <p:italic r:id="rId65"/>
      <p:boldItalic r:id="rId6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2D200454-40CA-4A62-9FC3-DE9A4176ACB9}">
      <p15:notesGuideLst>
        <p15:guide id="1" orient="horz" pos="2957">
          <p15:clr>
            <a:srgbClr val="000000"/>
          </p15:clr>
        </p15:guide>
        <p15:guide id="2" pos="2237">
          <p15:clr>
            <a:srgbClr val="000000"/>
          </p15:clr>
        </p15:guide>
      </p15:notes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notesViewPr>
    <p:cSldViewPr snapToGrid="0">
      <p:cViewPr varScale="1">
        <p:scale>
          <a:sx n="100" d="100"/>
          <a:sy n="100" d="100"/>
        </p:scale>
        <p:origin x="0" y="0"/>
      </p:cViewPr>
      <p:guideLst>
        <p:guide pos="2957" orient="horz"/>
        <p:guide pos="2237"/>
      </p:guideLst>
    </p:cSldViewPr>
  </p:notes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font" Target="fonts/CenturyGothic-bold.fntdata"/><Relationship Id="rId63" Type="http://schemas.openxmlformats.org/officeDocument/2006/relationships/font" Target="fonts/CenturyGothic-regular.fntdata"/><Relationship Id="rId22" Type="http://schemas.openxmlformats.org/officeDocument/2006/relationships/slide" Target="slides/slide16.xml"/><Relationship Id="rId66" Type="http://schemas.openxmlformats.org/officeDocument/2006/relationships/font" Target="fonts/CenturyGothic-boldItalic.fntdata"/><Relationship Id="rId21" Type="http://schemas.openxmlformats.org/officeDocument/2006/relationships/slide" Target="slides/slide15.xml"/><Relationship Id="rId65" Type="http://schemas.openxmlformats.org/officeDocument/2006/relationships/font" Target="fonts/CenturyGothic-italic.fntdata"/><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77739" cy="471054"/>
          </a:xfrm>
          <a:prstGeom prst="rect">
            <a:avLst/>
          </a:prstGeom>
          <a:noFill/>
          <a:ln>
            <a:noFill/>
          </a:ln>
        </p:spPr>
        <p:txBody>
          <a:bodyPr anchorCtr="0" anchor="t" bIns="47100" lIns="94225" spcFirstLastPara="1" rIns="94225" wrap="square" tIns="471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4023092" y="0"/>
            <a:ext cx="3077739" cy="471054"/>
          </a:xfrm>
          <a:prstGeom prst="rect">
            <a:avLst/>
          </a:prstGeom>
          <a:noFill/>
          <a:ln>
            <a:noFill/>
          </a:ln>
        </p:spPr>
        <p:txBody>
          <a:bodyPr anchorCtr="0" anchor="t" bIns="47100" lIns="94225" spcFirstLastPara="1" rIns="94225" wrap="square" tIns="471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7" name="Google Shape;307;p1: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308" name="Google Shape;308;p1: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p1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0" name="Google Shape;420;p11: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421" name="Google Shape;421;p11: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1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1" name="Google Shape;431;p12: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In the following pages, you will learn more about journal entry templates.</a:t>
            </a:r>
            <a:endParaRPr/>
          </a:p>
          <a:p>
            <a:pPr indent="0" lvl="0" marL="0" rtl="0" algn="l">
              <a:spcBef>
                <a:spcPts val="0"/>
              </a:spcBef>
              <a:spcAft>
                <a:spcPts val="0"/>
              </a:spcAft>
              <a:buNone/>
            </a:pPr>
            <a:r>
              <a:t/>
            </a:r>
            <a:endParaRPr/>
          </a:p>
        </p:txBody>
      </p:sp>
      <p:sp>
        <p:nvSpPr>
          <p:cNvPr id="432" name="Google Shape;432;p12: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13: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
        <p:nvSpPr>
          <p:cNvPr id="438" name="Google Shape;438;p13: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39" name="Google Shape;439;p13: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If you plan to record the same journal entry on a regular basis, posting templates let you save the posting details for reuse. Templates are usually used with recurring entries in which the template is posted at recurring intervals according to a predefined schedule. However, you can use templates for any type of repetitive posting, and for allocations.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Journal entry templates retain the following transaction details:</a:t>
            </a:r>
            <a:endParaRPr/>
          </a:p>
          <a:p>
            <a:pPr indent="-317500" lvl="0" marL="457200" rtl="0" algn="l">
              <a:spcBef>
                <a:spcPts val="0"/>
              </a:spcBef>
              <a:spcAft>
                <a:spcPts val="0"/>
              </a:spcAft>
              <a:buSzPts val="1400"/>
              <a:buChar char="●"/>
            </a:pPr>
            <a:r>
              <a:rPr lang="en-US"/>
              <a:t>GL account, including the associated sub-account, cost center, project, or SAF details</a:t>
            </a:r>
            <a:endParaRPr/>
          </a:p>
          <a:p>
            <a:pPr indent="-317500" lvl="0" marL="457200" rtl="0" algn="l">
              <a:spcBef>
                <a:spcPts val="0"/>
              </a:spcBef>
              <a:spcAft>
                <a:spcPts val="0"/>
              </a:spcAft>
              <a:buSzPts val="1400"/>
              <a:buChar char="●"/>
            </a:pPr>
            <a:r>
              <a:rPr lang="en-US"/>
              <a:t>Description</a:t>
            </a:r>
            <a:endParaRPr/>
          </a:p>
          <a:p>
            <a:pPr indent="-317500" lvl="0" marL="457200" rtl="0" algn="l">
              <a:spcBef>
                <a:spcPts val="0"/>
              </a:spcBef>
              <a:spcAft>
                <a:spcPts val="0"/>
              </a:spcAft>
              <a:buSzPts val="1400"/>
              <a:buChar char="●"/>
            </a:pPr>
            <a:r>
              <a:rPr lang="en-US"/>
              <a:t>Currency</a:t>
            </a:r>
            <a:endParaRPr/>
          </a:p>
          <a:p>
            <a:pPr indent="-317500" lvl="0" marL="457200" rtl="0" algn="l">
              <a:spcBef>
                <a:spcPts val="0"/>
              </a:spcBef>
              <a:spcAft>
                <a:spcPts val="0"/>
              </a:spcAft>
              <a:buSzPts val="1400"/>
              <a:buChar char="●"/>
            </a:pPr>
            <a:r>
              <a:rPr lang="en-US"/>
              <a:t>Debit amount</a:t>
            </a:r>
            <a:endParaRPr/>
          </a:p>
          <a:p>
            <a:pPr indent="-317500" lvl="0" marL="457200" rtl="0" algn="l">
              <a:spcBef>
                <a:spcPts val="0"/>
              </a:spcBef>
              <a:spcAft>
                <a:spcPts val="0"/>
              </a:spcAft>
              <a:buSzPts val="1400"/>
              <a:buChar char="●"/>
            </a:pPr>
            <a:r>
              <a:rPr lang="en-US"/>
              <a:t>Credit amount</a:t>
            </a:r>
            <a:endParaRPr/>
          </a:p>
          <a:p>
            <a:pPr indent="457200" lvl="0" marL="0" rtl="0" algn="l">
              <a:spcBef>
                <a:spcPts val="0"/>
              </a:spcBef>
              <a:spcAft>
                <a:spcPts val="0"/>
              </a:spcAft>
              <a:buNone/>
            </a:pPr>
            <a:r>
              <a:t/>
            </a:r>
            <a:endParaRPr/>
          </a:p>
          <a:p>
            <a:pPr indent="0" lvl="0" marL="0" rtl="0" algn="l">
              <a:spcBef>
                <a:spcPts val="0"/>
              </a:spcBef>
              <a:spcAft>
                <a:spcPts val="0"/>
              </a:spcAft>
              <a:buNone/>
            </a:pPr>
            <a:r>
              <a:rPr lang="en-US"/>
              <a:t>The account details are loaded into the posting grid when you select the template. You need change only the monetary amount and the reference each time you reuse the template, or maintain and use the same values. You can save the transaction or edit the details as required.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Best practice is to use a transient layer daybook to post journal entry templates. If you use a daybook linked to a transient layer, you can review the template details.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14: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7" name="Google Shape;447;p14: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Complete the following steps to create a template for a journal entry in the transient layer:</a:t>
            </a:r>
            <a:endParaRPr/>
          </a:p>
          <a:p>
            <a:pPr indent="-228600" lvl="0" marL="228600" rtl="0" algn="l">
              <a:spcBef>
                <a:spcPts val="0"/>
              </a:spcBef>
              <a:spcAft>
                <a:spcPts val="0"/>
              </a:spcAft>
              <a:buClr>
                <a:schemeClr val="dk1"/>
              </a:buClr>
              <a:buSzPts val="1200"/>
              <a:buFont typeface="Century Gothic"/>
              <a:buAutoNum type="arabicPeriod"/>
            </a:pPr>
            <a:r>
              <a:rPr lang="en-US"/>
              <a:t>In Journal Entries, specify a daybook code that is associated with the transient layer.</a:t>
            </a:r>
            <a:endParaRPr/>
          </a:p>
          <a:p>
            <a:pPr indent="-228600" lvl="0" marL="228600" rtl="0" algn="l">
              <a:spcBef>
                <a:spcPts val="0"/>
              </a:spcBef>
              <a:spcAft>
                <a:spcPts val="0"/>
              </a:spcAft>
              <a:buClr>
                <a:schemeClr val="dk1"/>
              </a:buClr>
              <a:buSzPts val="1200"/>
              <a:buFont typeface="Century Gothic"/>
              <a:buAutoNum type="arabicPeriod"/>
            </a:pPr>
            <a:r>
              <a:rPr lang="en-US"/>
              <a:t>Select Save as Template.</a:t>
            </a:r>
            <a:endParaRPr/>
          </a:p>
          <a:p>
            <a:pPr indent="-228600" lvl="0" marL="228600" rtl="0" algn="l">
              <a:spcBef>
                <a:spcPts val="0"/>
              </a:spcBef>
              <a:spcAft>
                <a:spcPts val="0"/>
              </a:spcAft>
              <a:buClr>
                <a:schemeClr val="dk1"/>
              </a:buClr>
              <a:buSzPts val="1200"/>
              <a:buFont typeface="Century Gothic"/>
              <a:buAutoNum type="arabicPeriod"/>
            </a:pPr>
            <a:r>
              <a:rPr lang="en-US"/>
              <a:t>Enter the template code.</a:t>
            </a:r>
            <a:endParaRPr/>
          </a:p>
          <a:p>
            <a:pPr indent="-228600" lvl="0" marL="228600" rtl="0" algn="l">
              <a:spcBef>
                <a:spcPts val="0"/>
              </a:spcBef>
              <a:spcAft>
                <a:spcPts val="0"/>
              </a:spcAft>
              <a:buClr>
                <a:schemeClr val="dk1"/>
              </a:buClr>
              <a:buSzPts val="1200"/>
              <a:buFont typeface="Century Gothic"/>
              <a:buAutoNum type="arabicPeriod"/>
            </a:pPr>
            <a:r>
              <a:rPr lang="en-US"/>
              <a:t>In the grid, specify the detailed posting lines.</a:t>
            </a:r>
            <a:endParaRPr/>
          </a:p>
          <a:p>
            <a:pPr indent="-228600" lvl="0" marL="228600" rtl="0" algn="l">
              <a:spcBef>
                <a:spcPts val="0"/>
              </a:spcBef>
              <a:spcAft>
                <a:spcPts val="0"/>
              </a:spcAft>
              <a:buClr>
                <a:schemeClr val="dk1"/>
              </a:buClr>
              <a:buSzPts val="1200"/>
              <a:buFont typeface="Century Gothic"/>
              <a:buAutoNum type="arabicPeriod"/>
            </a:pPr>
            <a:r>
              <a:rPr lang="en-US"/>
              <a:t>Save the posting.</a:t>
            </a:r>
            <a:endParaRPr/>
          </a:p>
          <a:p>
            <a:pPr indent="-152400" lvl="0" marL="228600" rtl="0" algn="l">
              <a:spcBef>
                <a:spcPts val="0"/>
              </a:spcBef>
              <a:spcAft>
                <a:spcPts val="0"/>
              </a:spcAft>
              <a:buClr>
                <a:schemeClr val="dk1"/>
              </a:buClr>
              <a:buSzPts val="1200"/>
              <a:buFont typeface="Century Gothic"/>
              <a:buNone/>
            </a:pPr>
            <a:r>
              <a:t/>
            </a:r>
            <a:endParaRPr/>
          </a:p>
          <a:p>
            <a:pPr indent="0" lvl="0" marL="0" rtl="0" algn="l">
              <a:spcBef>
                <a:spcPts val="0"/>
              </a:spcBef>
              <a:spcAft>
                <a:spcPts val="0"/>
              </a:spcAft>
              <a:buNone/>
            </a:pPr>
            <a:r>
              <a:rPr lang="en-US"/>
              <a:t>You can modify templates, as required. Complete the following steps to create a journal entry using a posting template:</a:t>
            </a:r>
            <a:endParaRPr/>
          </a:p>
          <a:p>
            <a:pPr indent="-228600" lvl="0" marL="228600" rtl="0" algn="l">
              <a:spcBef>
                <a:spcPts val="0"/>
              </a:spcBef>
              <a:spcAft>
                <a:spcPts val="0"/>
              </a:spcAft>
              <a:buNone/>
            </a:pPr>
            <a:r>
              <a:t/>
            </a:r>
            <a:endParaRPr/>
          </a:p>
          <a:p>
            <a:pPr indent="-228600" lvl="0" marL="228600" rtl="0" algn="l">
              <a:spcBef>
                <a:spcPts val="0"/>
              </a:spcBef>
              <a:spcAft>
                <a:spcPts val="0"/>
              </a:spcAft>
              <a:buClr>
                <a:schemeClr val="dk1"/>
              </a:buClr>
              <a:buSzPts val="1200"/>
              <a:buFont typeface="Century Gothic"/>
              <a:buAutoNum type="arabicPeriod"/>
            </a:pPr>
            <a:r>
              <a:rPr lang="en-US"/>
              <a:t>In Journal Entries, click the Template Code lookup and select a template.</a:t>
            </a:r>
            <a:endParaRPr/>
          </a:p>
          <a:p>
            <a:pPr indent="-228600" lvl="0" marL="228600" rtl="0" algn="l">
              <a:spcBef>
                <a:spcPts val="0"/>
              </a:spcBef>
              <a:spcAft>
                <a:spcPts val="0"/>
              </a:spcAft>
              <a:buClr>
                <a:schemeClr val="dk1"/>
              </a:buClr>
              <a:buSzPts val="1200"/>
              <a:buFont typeface="Century Gothic"/>
              <a:buAutoNum type="arabicPeriod"/>
            </a:pPr>
            <a:r>
              <a:rPr lang="en-US"/>
              <a:t>Click anywhere in the posting grid to display the Journal Entries popup window.</a:t>
            </a:r>
            <a:endParaRPr/>
          </a:p>
          <a:p>
            <a:pPr indent="-228600" lvl="0" marL="228600" rtl="0" algn="l">
              <a:spcBef>
                <a:spcPts val="0"/>
              </a:spcBef>
              <a:spcAft>
                <a:spcPts val="0"/>
              </a:spcAft>
              <a:buClr>
                <a:schemeClr val="dk1"/>
              </a:buClr>
              <a:buSzPts val="1200"/>
              <a:buFont typeface="Century Gothic"/>
              <a:buAutoNum type="arabicPeriod"/>
            </a:pPr>
            <a:r>
              <a:rPr lang="en-US"/>
              <a:t>Specify the total amount and any other details as required.</a:t>
            </a:r>
            <a:endParaRPr/>
          </a:p>
          <a:p>
            <a:pPr indent="-228600" lvl="0" marL="228600" rtl="0" algn="l">
              <a:spcBef>
                <a:spcPts val="0"/>
              </a:spcBef>
              <a:spcAft>
                <a:spcPts val="0"/>
              </a:spcAft>
              <a:buClr>
                <a:schemeClr val="dk1"/>
              </a:buClr>
              <a:buSzPts val="1200"/>
              <a:buFont typeface="Century Gothic"/>
              <a:buAutoNum type="arabicPeriod"/>
            </a:pPr>
            <a:r>
              <a:rPr lang="en-US"/>
              <a:t>Click OK.</a:t>
            </a:r>
            <a:endParaRPr/>
          </a:p>
          <a:p>
            <a:pPr indent="-228600" lvl="0" marL="228600" rtl="0" algn="l">
              <a:spcBef>
                <a:spcPts val="0"/>
              </a:spcBef>
              <a:spcAft>
                <a:spcPts val="0"/>
              </a:spcAft>
              <a:buClr>
                <a:schemeClr val="dk1"/>
              </a:buClr>
              <a:buSzPts val="1200"/>
              <a:buFont typeface="Century Gothic"/>
              <a:buAutoNum type="arabicPeriod"/>
            </a:pPr>
            <a:r>
              <a:rPr lang="en-US"/>
              <a:t>The journal entry grid lines are updated according to the posting template.</a:t>
            </a:r>
            <a:endParaRPr/>
          </a:p>
          <a:p>
            <a:pPr indent="-228600" lvl="0" marL="228600" rtl="0" algn="l">
              <a:spcBef>
                <a:spcPts val="0"/>
              </a:spcBef>
              <a:spcAft>
                <a:spcPts val="0"/>
              </a:spcAft>
              <a:buClr>
                <a:schemeClr val="dk1"/>
              </a:buClr>
              <a:buSzPts val="1200"/>
              <a:buFont typeface="Century Gothic"/>
              <a:buAutoNum type="arabicPeriod"/>
            </a:pPr>
            <a:r>
              <a:rPr lang="en-US"/>
              <a:t>Save the journal entry.</a:t>
            </a:r>
            <a:endParaRPr/>
          </a:p>
        </p:txBody>
      </p:sp>
      <p:sp>
        <p:nvSpPr>
          <p:cNvPr id="448" name="Google Shape;448;p14: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p1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6" name="Google Shape;456;p15: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457" name="Google Shape;457;p15: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16: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7" name="Google Shape;467;p16: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468" name="Google Shape;468;p16: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p17: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6" name="Google Shape;486;p17: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487" name="Google Shape;487;p17: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p18: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5" name="Google Shape;495;p18: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Now, you will learn how to use reversing transactions to reverse activity on existing journal entries.</a:t>
            </a:r>
            <a:endParaRPr/>
          </a:p>
          <a:p>
            <a:pPr indent="0" lvl="0" marL="0" rtl="0" algn="l">
              <a:spcBef>
                <a:spcPts val="0"/>
              </a:spcBef>
              <a:spcAft>
                <a:spcPts val="0"/>
              </a:spcAft>
              <a:buNone/>
            </a:pPr>
            <a:r>
              <a:t/>
            </a:r>
            <a:endParaRPr/>
          </a:p>
        </p:txBody>
      </p:sp>
      <p:sp>
        <p:nvSpPr>
          <p:cNvPr id="496" name="Google Shape;496;p18: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19:notes"/>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p>
            <a:pPr indent="0" lvl="0" marL="0" rtl="0" algn="l">
              <a:spcBef>
                <a:spcPts val="0"/>
              </a:spcBef>
              <a:spcAft>
                <a:spcPts val="0"/>
              </a:spcAft>
              <a:buNone/>
            </a:pPr>
            <a:r>
              <a:rPr lang="en-US"/>
              <a:t>2.1.1_posting je</a:t>
            </a:r>
            <a:endParaRPr/>
          </a:p>
        </p:txBody>
      </p:sp>
      <p:sp>
        <p:nvSpPr>
          <p:cNvPr id="502" name="Google Shape;502;p19: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
        <p:nvSpPr>
          <p:cNvPr id="503" name="Google Shape;503;p19: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04" name="Google Shape;504;p19: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Reversing entries are used for two purposes:</a:t>
            </a:r>
            <a:endParaRPr/>
          </a:p>
          <a:p>
            <a:pPr indent="-317500" lvl="0" marL="457200" rtl="0" algn="l">
              <a:spcBef>
                <a:spcPts val="0"/>
              </a:spcBef>
              <a:spcAft>
                <a:spcPts val="0"/>
              </a:spcAft>
              <a:buSzPts val="1400"/>
              <a:buChar char="●"/>
            </a:pPr>
            <a:r>
              <a:rPr lang="en-US"/>
              <a:t>Correcting errors. Correct a posted transaction by posting an opposing entry to net out the original amounts.</a:t>
            </a:r>
            <a:endParaRPr/>
          </a:p>
          <a:p>
            <a:pPr indent="-317500" lvl="0" marL="457200" rtl="0" algn="l">
              <a:spcBef>
                <a:spcPts val="0"/>
              </a:spcBef>
              <a:spcAft>
                <a:spcPts val="0"/>
              </a:spcAft>
              <a:buSzPts val="1400"/>
              <a:buChar char="●"/>
            </a:pPr>
            <a:r>
              <a:rPr lang="en-US"/>
              <a:t>Posting accruals, such as payroll earned, but not yet paid. To do this, you post an entry(typically, on the last day of a GL period) and immediately reverse the entry on the first day of the next GL period. This procedure lets you record subsequent payments without having to recognize the portions that were accrued at an earlier date.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 reversing entry consists of two parts: the original adjusting entry, and the reversing, or opposite entry. The second entry reverses the position of all debits and credits.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Best practice for posting and reversing accruals is to use a separate daybook, and to reverse all postings at the same time. You can use the automatic journal entry reversal function to facilitate this process.</a:t>
            </a:r>
            <a:endParaRPr/>
          </a:p>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20:notes"/>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p>
            <a:pPr indent="0" lvl="0" marL="0" rtl="0" algn="l">
              <a:spcBef>
                <a:spcPts val="0"/>
              </a:spcBef>
              <a:spcAft>
                <a:spcPts val="0"/>
              </a:spcAft>
              <a:buNone/>
            </a:pPr>
            <a:r>
              <a:rPr lang="en-US"/>
              <a:t>2.1.1_posting je</a:t>
            </a:r>
            <a:endParaRPr/>
          </a:p>
        </p:txBody>
      </p:sp>
      <p:sp>
        <p:nvSpPr>
          <p:cNvPr id="512" name="Google Shape;512;p20: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
        <p:nvSpPr>
          <p:cNvPr id="513" name="Google Shape;513;p20: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14" name="Google Shape;514;p20: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In certain countries, such as in Eastern Europe, it is a legal requirement to post correction journal entries at the same side (debit/credit) as the original entry. The total balance should always equal zero in the GL.</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To post a reversing correction, select the Correction field in the Reverse Journal Entry subscreen accessed through the Action menu in Journal Entries. </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2: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315" name="Google Shape;315;p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2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3" name="Google Shape;543;p21: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544" name="Google Shape;544;p21: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p22:notes"/>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p>
            <a:pPr indent="0" lvl="0" marL="0" rtl="0" algn="l">
              <a:spcBef>
                <a:spcPts val="0"/>
              </a:spcBef>
              <a:spcAft>
                <a:spcPts val="0"/>
              </a:spcAft>
              <a:buNone/>
            </a:pPr>
            <a:r>
              <a:rPr lang="en-US"/>
              <a:t>2.1.1_posting je</a:t>
            </a:r>
            <a:endParaRPr/>
          </a:p>
        </p:txBody>
      </p:sp>
      <p:sp>
        <p:nvSpPr>
          <p:cNvPr id="552" name="Google Shape;552;p22: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
        <p:nvSpPr>
          <p:cNvPr id="553" name="Google Shape;553;p2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54" name="Google Shape;554;p22: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initial reversing screen displays a summary of the entry details. Reversals are usually processed on the first day of the GL period that follows the original posting period. </a:t>
            </a:r>
            <a:endParaRPr/>
          </a:p>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The year, period, and posting date, therefore, default to these values.</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change these defaults by changing the posting date or period. Select the Correction field to enable the correction JE reversal.</a:t>
            </a:r>
            <a:endParaRPr/>
          </a:p>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p23: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562" name="Google Shape;562;p23: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p25: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578" name="Google Shape;578;p2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26: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6" name="Google Shape;586;p26: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Recurring Entries to create, view, modify, and delete recurring entries, and to process recurring entry postings.</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lt1"/>
              </a:buClr>
              <a:buSzPts val="1100"/>
              <a:buFont typeface="Century Gothic"/>
              <a:buNone/>
            </a:pPr>
            <a:r>
              <a:rPr lang="en-US">
                <a:latin typeface="Century Gothic"/>
                <a:ea typeface="Century Gothic"/>
                <a:cs typeface="Century Gothic"/>
                <a:sym typeface="Century Gothic"/>
              </a:rPr>
              <a:t>Recurring entries are transactions that are repeated regularly, such as monthly rent payments.</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You can run recurring entry transactions in several GL periods, eliminating some of the manual effort required. An expected end</a:t>
            </a:r>
            <a:r>
              <a:rPr lang="en-US"/>
              <a:t>-</a:t>
            </a:r>
            <a:r>
              <a:rPr lang="en-US">
                <a:latin typeface="Century Gothic"/>
                <a:ea typeface="Century Gothic"/>
                <a:cs typeface="Century Gothic"/>
                <a:sym typeface="Century Gothic"/>
              </a:rPr>
              <a:t>of</a:t>
            </a:r>
            <a:r>
              <a:rPr lang="en-US"/>
              <a:t>-</a:t>
            </a:r>
            <a:r>
              <a:rPr lang="en-US">
                <a:latin typeface="Century Gothic"/>
                <a:ea typeface="Century Gothic"/>
                <a:cs typeface="Century Gothic"/>
                <a:sym typeface="Century Gothic"/>
              </a:rPr>
              <a:t>year expense might be accrued month</a:t>
            </a:r>
            <a:r>
              <a:rPr lang="en-US"/>
              <a:t>-</a:t>
            </a:r>
            <a:r>
              <a:rPr lang="en-US">
                <a:latin typeface="Century Gothic"/>
                <a:ea typeface="Century Gothic"/>
                <a:cs typeface="Century Gothic"/>
                <a:sym typeface="Century Gothic"/>
              </a:rPr>
              <a:t>by</a:t>
            </a:r>
            <a:r>
              <a:rPr lang="en-US"/>
              <a:t>-</a:t>
            </a:r>
            <a:r>
              <a:rPr lang="en-US">
                <a:latin typeface="Century Gothic"/>
                <a:ea typeface="Century Gothic"/>
                <a:cs typeface="Century Gothic"/>
                <a:sym typeface="Century Gothic"/>
              </a:rPr>
              <a:t>month to distribute the effect on the balance sheet.  Rather than making a manual entry each month, you can set up a recurring entry.</a:t>
            </a:r>
            <a:endParaRPr/>
          </a:p>
          <a:p>
            <a:pPr indent="0" lvl="0" marL="0" rtl="0" algn="l">
              <a:spcBef>
                <a:spcPts val="0"/>
              </a:spcBef>
              <a:spcAft>
                <a:spcPts val="0"/>
              </a:spcAft>
              <a:buNone/>
            </a:pPr>
            <a:r>
              <a:t/>
            </a:r>
            <a:endParaRPr/>
          </a:p>
        </p:txBody>
      </p:sp>
      <p:sp>
        <p:nvSpPr>
          <p:cNvPr id="587" name="Google Shape;587;p26: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p27:notes"/>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p>
            <a:pPr indent="0" lvl="0" marL="0" rtl="0" algn="l">
              <a:spcBef>
                <a:spcPts val="0"/>
              </a:spcBef>
              <a:spcAft>
                <a:spcPts val="0"/>
              </a:spcAft>
              <a:buNone/>
            </a:pPr>
            <a:r>
              <a:rPr lang="en-US"/>
              <a:t>2.1.1_posting je</a:t>
            </a:r>
            <a:endParaRPr/>
          </a:p>
        </p:txBody>
      </p:sp>
      <p:sp>
        <p:nvSpPr>
          <p:cNvPr id="593" name="Google Shape;593;p27: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
        <p:nvSpPr>
          <p:cNvPr id="594" name="Google Shape;594;p27: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95" name="Google Shape;595;p27: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A recurring entry consists of a posting template linked to a posting calendar. If you have created a recurring entry recorded in the transient layer, you then post the entry to the primary layer using Recurring Entry Post. If the template was recorded in the primary layer, the posting step is not required.</a:t>
            </a:r>
            <a:endParaRPr/>
          </a:p>
          <a:p>
            <a:pPr indent="0" lvl="0" marL="0" rtl="0" algn="l">
              <a:spcBef>
                <a:spcPts val="0"/>
              </a:spcBef>
              <a:spcAft>
                <a:spcPts val="0"/>
              </a:spcAft>
              <a:buNone/>
            </a:pPr>
            <a:r>
              <a:t/>
            </a:r>
            <a:endParaRPr/>
          </a:p>
          <a:p>
            <a:pPr indent="-228600" lvl="0" marL="228600" rtl="0" algn="l">
              <a:spcBef>
                <a:spcPts val="0"/>
              </a:spcBef>
              <a:spcAft>
                <a:spcPts val="0"/>
              </a:spcAft>
              <a:buClr>
                <a:schemeClr val="dk1"/>
              </a:buClr>
              <a:buSzPts val="1200"/>
              <a:buFont typeface="Century Gothic"/>
              <a:buAutoNum type="arabicPeriod"/>
            </a:pPr>
            <a:r>
              <a:rPr lang="en-US"/>
              <a:t>Create the posting template in Journal Entries.</a:t>
            </a:r>
            <a:endParaRPr/>
          </a:p>
          <a:p>
            <a:pPr indent="-228600" lvl="0" marL="228600" rtl="0" algn="l">
              <a:spcBef>
                <a:spcPts val="0"/>
              </a:spcBef>
              <a:spcAft>
                <a:spcPts val="0"/>
              </a:spcAft>
              <a:buClr>
                <a:schemeClr val="dk1"/>
              </a:buClr>
              <a:buSzPts val="1200"/>
              <a:buFont typeface="Century Gothic"/>
              <a:buAutoNum type="arabicPeriod"/>
            </a:pPr>
            <a:r>
              <a:rPr lang="en-US"/>
              <a:t>Set up the recurring entry in Recurring Entries.</a:t>
            </a:r>
            <a:endParaRPr/>
          </a:p>
          <a:p>
            <a:pPr indent="-228600" lvl="0" marL="228600" rtl="0" algn="l">
              <a:spcBef>
                <a:spcPts val="0"/>
              </a:spcBef>
              <a:spcAft>
                <a:spcPts val="0"/>
              </a:spcAft>
              <a:buClr>
                <a:schemeClr val="dk1"/>
              </a:buClr>
              <a:buSzPts val="1200"/>
              <a:buFont typeface="Century Gothic"/>
              <a:buAutoNum type="arabicPeriod"/>
            </a:pPr>
            <a:r>
              <a:rPr lang="en-US"/>
              <a:t>Post the recurring entry in each period.</a:t>
            </a:r>
            <a:endParaRPr/>
          </a:p>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 name="Shape 601"/>
        <p:cNvGrpSpPr/>
        <p:nvPr/>
      </p:nvGrpSpPr>
      <p:grpSpPr>
        <a:xfrm>
          <a:off x="0" y="0"/>
          <a:ext cx="0" cy="0"/>
          <a:chOff x="0" y="0"/>
          <a:chExt cx="0" cy="0"/>
        </a:xfrm>
      </p:grpSpPr>
      <p:sp>
        <p:nvSpPr>
          <p:cNvPr id="602" name="Google Shape;602;p28: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3" name="Google Shape;603;p28: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Using Recurring Entries, create the recurring entry.</a:t>
            </a:r>
            <a:endParaRPr/>
          </a:p>
          <a:p>
            <a:pPr indent="0" lvl="0" marL="0" rtl="0" algn="l">
              <a:spcBef>
                <a:spcPts val="0"/>
              </a:spcBef>
              <a:spcAft>
                <a:spcPts val="0"/>
              </a:spcAft>
              <a:buNone/>
            </a:pPr>
            <a:r>
              <a:rPr lang="en-US"/>
              <a:t>Specify the template, daybook, total amount, posting frequency, update type, from date, and to date.</a:t>
            </a:r>
            <a:endParaRPr/>
          </a:p>
          <a:p>
            <a:pPr indent="0" lvl="0" marL="0" rtl="0" algn="l">
              <a:spcBef>
                <a:spcPts val="0"/>
              </a:spcBef>
              <a:spcAft>
                <a:spcPts val="0"/>
              </a:spcAft>
              <a:buNone/>
            </a:pPr>
            <a:r>
              <a:rPr lang="en-US"/>
              <a:t>Select the Reverse checkbox to reverse the entry in the next GL period.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Update Type. Choose an option to indicate if the details in the template can be updated when the postings are run.</a:t>
            </a:r>
            <a:endParaRPr/>
          </a:p>
          <a:p>
            <a:pPr indent="-179388" lvl="0" marL="179388" rtl="0" algn="l">
              <a:spcBef>
                <a:spcPts val="0"/>
              </a:spcBef>
              <a:spcAft>
                <a:spcPts val="0"/>
              </a:spcAft>
              <a:buClr>
                <a:schemeClr val="dk1"/>
              </a:buClr>
              <a:buSzPts val="1200"/>
              <a:buFont typeface="Arial"/>
              <a:buChar char="•"/>
            </a:pPr>
            <a:r>
              <a:rPr lang="en-US"/>
              <a:t>Allowed: You can optionally update posting details marked as Allowed. Posting details with this status are displayed in yellow.</a:t>
            </a:r>
            <a:endParaRPr/>
          </a:p>
          <a:p>
            <a:pPr indent="-179388" lvl="0" marL="179388" rtl="0" algn="l">
              <a:spcBef>
                <a:spcPts val="0"/>
              </a:spcBef>
              <a:spcAft>
                <a:spcPts val="0"/>
              </a:spcAft>
              <a:buClr>
                <a:schemeClr val="dk1"/>
              </a:buClr>
              <a:buSzPts val="1200"/>
              <a:buFont typeface="Arial"/>
              <a:buChar char="•"/>
            </a:pPr>
            <a:r>
              <a:rPr lang="en-US"/>
              <a:t>Forbidden: You cannot update posting details marked as Forbidden. Posting details with this status are displayed in red.</a:t>
            </a:r>
            <a:endParaRPr/>
          </a:p>
          <a:p>
            <a:pPr indent="-179388" lvl="0" marL="179388" rtl="0" algn="l">
              <a:spcBef>
                <a:spcPts val="0"/>
              </a:spcBef>
              <a:spcAft>
                <a:spcPts val="0"/>
              </a:spcAft>
              <a:buClr>
                <a:schemeClr val="dk1"/>
              </a:buClr>
              <a:buSzPts val="1200"/>
              <a:buFont typeface="Arial"/>
              <a:buChar char="•"/>
            </a:pPr>
            <a:r>
              <a:rPr lang="en-US"/>
              <a:t>Mandatory: You must update posting details marked as Mandatory. Posting details with this status are displayed in orange.</a:t>
            </a:r>
            <a:endParaRPr/>
          </a:p>
          <a:p>
            <a:pPr indent="-103188" lvl="0" marL="179388" rtl="0" algn="l">
              <a:spcBef>
                <a:spcPts val="0"/>
              </a:spcBef>
              <a:spcAft>
                <a:spcPts val="0"/>
              </a:spcAft>
              <a:buClr>
                <a:schemeClr val="dk1"/>
              </a:buClr>
              <a:buSzPts val="1200"/>
              <a:buFont typeface="Arial"/>
              <a:buNone/>
            </a:pPr>
            <a:r>
              <a:t/>
            </a:r>
            <a:endParaRPr/>
          </a:p>
          <a:p>
            <a:pPr indent="0" lvl="0" marL="0" rtl="0" algn="l">
              <a:spcBef>
                <a:spcPts val="0"/>
              </a:spcBef>
              <a:spcAft>
                <a:spcPts val="0"/>
              </a:spcAft>
              <a:buNone/>
            </a:pPr>
            <a:r>
              <a:rPr lang="en-US"/>
              <a:t>Click Apply to generate the recurring entries. These are displayed in the Entries grid. The Status field </a:t>
            </a:r>
            <a:r>
              <a:rPr b="0" i="0" lang="en-US" sz="1200">
                <a:solidFill>
                  <a:schemeClr val="dk1"/>
                </a:solidFill>
                <a:latin typeface="Century Gothic"/>
                <a:ea typeface="Century Gothic"/>
                <a:cs typeface="Century Gothic"/>
                <a:sym typeface="Century Gothic"/>
              </a:rPr>
              <a:t>displays Posted or Waiting as the recurring entry status. Posted entries are color-coded green and entries with Waiting status are color-coded turquoise.</a:t>
            </a:r>
            <a:endParaRPr/>
          </a:p>
          <a:p>
            <a:pPr indent="0" lvl="0" marL="0" rtl="0" algn="l">
              <a:spcBef>
                <a:spcPts val="0"/>
              </a:spcBef>
              <a:spcAft>
                <a:spcPts val="0"/>
              </a:spcAft>
              <a:buNone/>
            </a:pPr>
            <a:br>
              <a:rPr lang="en-US"/>
            </a:br>
            <a:endParaRPr/>
          </a:p>
          <a:p>
            <a:pPr indent="-103188" lvl="0" marL="179388" rtl="0" algn="l">
              <a:spcBef>
                <a:spcPts val="0"/>
              </a:spcBef>
              <a:spcAft>
                <a:spcPts val="0"/>
              </a:spcAft>
              <a:buClr>
                <a:schemeClr val="dk1"/>
              </a:buClr>
              <a:buSzPts val="1200"/>
              <a:buFont typeface="Arial"/>
              <a:buNone/>
            </a:pPr>
            <a:r>
              <a:t/>
            </a:r>
            <a:endParaRPr/>
          </a:p>
          <a:p>
            <a:pPr indent="0" lvl="0" marL="0" rtl="0" algn="l">
              <a:spcBef>
                <a:spcPts val="0"/>
              </a:spcBef>
              <a:spcAft>
                <a:spcPts val="0"/>
              </a:spcAft>
              <a:buNone/>
            </a:pPr>
            <a:r>
              <a:t/>
            </a:r>
            <a:endParaRPr/>
          </a:p>
        </p:txBody>
      </p:sp>
      <p:sp>
        <p:nvSpPr>
          <p:cNvPr id="604" name="Google Shape;604;p28: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p29: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8" name="Google Shape;618;p29: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the Post action to post recurring entries to the primary layer, and update the accounts specified in the posting template.</a:t>
            </a:r>
            <a:endParaRPr/>
          </a:p>
          <a:p>
            <a:pPr indent="0" lvl="0" marL="0" rtl="0" algn="l">
              <a:spcBef>
                <a:spcPts val="0"/>
              </a:spcBef>
              <a:spcAft>
                <a:spcPts val="0"/>
              </a:spcAft>
              <a:buNone/>
            </a:pPr>
            <a:r>
              <a:t/>
            </a:r>
            <a:endParaRPr/>
          </a:p>
        </p:txBody>
      </p:sp>
      <p:sp>
        <p:nvSpPr>
          <p:cNvPr id="619" name="Google Shape;619;p29: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p30: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1" name="Google Shape;631;p30: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Use Recurring Entry Post to post recurring entries to the primary layer, and update the accounts specified in the posting template.</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When selecting recurring entries to post, you must specify an end date as a search criterion. Refine the search further using the template, daybook, frequency, and update type criteria.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Recurring entries without an end date are also included in searches if they match the other search criteria.</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Click Post.</a:t>
            </a:r>
            <a:endParaRPr>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632" name="Google Shape;632;p30: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p31: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644" name="Google Shape;644;p3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3:notes"/>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p>
            <a:pPr indent="0" lvl="0" marL="0" rtl="0" algn="l">
              <a:spcBef>
                <a:spcPts val="0"/>
              </a:spcBef>
              <a:spcAft>
                <a:spcPts val="0"/>
              </a:spcAft>
              <a:buNone/>
            </a:pPr>
            <a:r>
              <a:rPr lang="en-US"/>
              <a:t>2.1.1_posting je</a:t>
            </a:r>
            <a:endParaRPr/>
          </a:p>
        </p:txBody>
      </p:sp>
      <p:sp>
        <p:nvSpPr>
          <p:cNvPr id="323" name="Google Shape;323;p3: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
        <p:nvSpPr>
          <p:cNvPr id="324" name="Google Shape;324;p3:notes"/>
          <p:cNvSpPr/>
          <p:nvPr>
            <p:ph idx="2" type="sldImg"/>
          </p:nvPr>
        </p:nvSpPr>
        <p:spPr>
          <a:xfrm>
            <a:off x="423863" y="704850"/>
            <a:ext cx="6256337" cy="3519488"/>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5" name="Google Shape;325;p3:notes"/>
          <p:cNvSpPr txBox="1"/>
          <p:nvPr>
            <p:ph idx="1" type="body"/>
          </p:nvPr>
        </p:nvSpPr>
        <p:spPr>
          <a:xfrm>
            <a:off x="946034" y="4458805"/>
            <a:ext cx="5210409" cy="4224974"/>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In a production system, most GL transactions originate from operational transactions such as</a:t>
            </a:r>
            <a:r>
              <a:rPr lang="en-US"/>
              <a:t> </a:t>
            </a:r>
            <a:r>
              <a:rPr lang="en-US">
                <a:latin typeface="Century Gothic"/>
                <a:ea typeface="Century Gothic"/>
                <a:cs typeface="Century Gothic"/>
                <a:sym typeface="Century Gothic"/>
              </a:rPr>
              <a:t>manufacturing, purchasing, and inventory movements. This section describes General Ledger</a:t>
            </a:r>
            <a:r>
              <a:rPr lang="en-US"/>
              <a:t> </a:t>
            </a:r>
            <a:r>
              <a:rPr lang="en-US">
                <a:latin typeface="Century Gothic"/>
                <a:ea typeface="Century Gothic"/>
                <a:cs typeface="Century Gothic"/>
                <a:sym typeface="Century Gothic"/>
              </a:rPr>
              <a:t>transactions that do not originate from operational areas.</a:t>
            </a:r>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After reviewing the overall transaction posting flow, we will learn more about journal entries,</a:t>
            </a:r>
            <a:r>
              <a:rPr lang="en-US"/>
              <a:t> </a:t>
            </a:r>
            <a:r>
              <a:rPr lang="en-US">
                <a:latin typeface="Century Gothic"/>
                <a:ea typeface="Century Gothic"/>
                <a:cs typeface="Century Gothic"/>
                <a:sym typeface="Century Gothic"/>
              </a:rPr>
              <a:t>templates, reversing transactions, recurring entries, cross-company postings, and how to transfer</a:t>
            </a:r>
            <a:r>
              <a:rPr lang="en-US"/>
              <a:t> </a:t>
            </a:r>
            <a:r>
              <a:rPr lang="en-US">
                <a:latin typeface="Century Gothic"/>
                <a:ea typeface="Century Gothic"/>
                <a:cs typeface="Century Gothic"/>
                <a:sym typeface="Century Gothic"/>
              </a:rPr>
              <a:t>transactions in batch from the transient layer to the primary or secondary layer (mass layer</a:t>
            </a:r>
            <a:r>
              <a:rPr lang="en-US"/>
              <a:t> </a:t>
            </a:r>
            <a:r>
              <a:rPr lang="en-US">
                <a:latin typeface="Century Gothic"/>
                <a:ea typeface="Century Gothic"/>
                <a:cs typeface="Century Gothic"/>
                <a:sym typeface="Century Gothic"/>
              </a:rPr>
              <a:t>transfer).</a:t>
            </a:r>
            <a:endParaRPr/>
          </a:p>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p3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2" name="Google Shape;652;p32: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The system supports two types of transactions between entities within the same domain and across domains: intercompany transactions and cross-company transactions.</a:t>
            </a:r>
            <a:endParaRPr/>
          </a:p>
          <a:p>
            <a:pPr indent="0" lvl="0" marL="0" rtl="0" algn="l">
              <a:spcBef>
                <a:spcPts val="0"/>
              </a:spcBef>
              <a:spcAft>
                <a:spcPts val="0"/>
              </a:spcAft>
              <a:buNone/>
            </a:pPr>
            <a:r>
              <a:t/>
            </a:r>
            <a:endParaRPr/>
          </a:p>
        </p:txBody>
      </p:sp>
      <p:sp>
        <p:nvSpPr>
          <p:cNvPr id="653" name="Google Shape;653;p32: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p33: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9" name="Google Shape;659;p33: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Cross-company transactions span more than one entity, and the associated GL transaction posts to both entities.</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An intercompany transaction is a GL transaction or journal entry that affects only one entity, but</a:t>
            </a:r>
            <a:r>
              <a:rPr lang="en-US"/>
              <a:t> </a:t>
            </a:r>
            <a:r>
              <a:rPr lang="en-US">
                <a:latin typeface="Century Gothic"/>
                <a:ea typeface="Century Gothic"/>
                <a:cs typeface="Century Gothic"/>
                <a:sym typeface="Century Gothic"/>
              </a:rPr>
              <a:t>contains an intercompany code within the GL transaction, as a reference to another entity. </a:t>
            </a:r>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The GL transaction posts to one entity only. Use this feature to isolate internal transactions from those that</a:t>
            </a:r>
            <a:r>
              <a:rPr lang="en-US"/>
              <a:t> </a:t>
            </a:r>
            <a:r>
              <a:rPr lang="en-US">
                <a:latin typeface="Century Gothic"/>
                <a:ea typeface="Century Gothic"/>
                <a:cs typeface="Century Gothic"/>
                <a:sym typeface="Century Gothic"/>
              </a:rPr>
              <a:t>relate to third parties. Intercompany transactions are identified using intercompany codes.</a:t>
            </a:r>
            <a:endParaRPr/>
          </a:p>
          <a:p>
            <a:pPr indent="0" lvl="0" marL="0" rtl="0" algn="l">
              <a:spcBef>
                <a:spcPts val="0"/>
              </a:spcBef>
              <a:spcAft>
                <a:spcPts val="0"/>
              </a:spcAft>
              <a:buNone/>
            </a:pPr>
            <a:r>
              <a:t/>
            </a:r>
            <a:endParaRPr/>
          </a:p>
        </p:txBody>
      </p:sp>
      <p:sp>
        <p:nvSpPr>
          <p:cNvPr id="660" name="Google Shape;660;p33: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p34:notes"/>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p>
            <a:pPr indent="0" lvl="0" marL="0" rtl="0" algn="l">
              <a:spcBef>
                <a:spcPts val="0"/>
              </a:spcBef>
              <a:spcAft>
                <a:spcPts val="0"/>
              </a:spcAft>
              <a:buNone/>
            </a:pPr>
            <a:r>
              <a:rPr lang="en-US"/>
              <a:t>2.1.1_posting je</a:t>
            </a:r>
            <a:endParaRPr/>
          </a:p>
        </p:txBody>
      </p:sp>
      <p:sp>
        <p:nvSpPr>
          <p:cNvPr id="682" name="Google Shape;682;p34: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
        <p:nvSpPr>
          <p:cNvPr id="683" name="Google Shape;683;p34: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84" name="Google Shape;684;p34: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0" name="Shape 690"/>
        <p:cNvGrpSpPr/>
        <p:nvPr/>
      </p:nvGrpSpPr>
      <p:grpSpPr>
        <a:xfrm>
          <a:off x="0" y="0"/>
          <a:ext cx="0" cy="0"/>
          <a:chOff x="0" y="0"/>
          <a:chExt cx="0" cy="0"/>
        </a:xfrm>
      </p:grpSpPr>
      <p:sp>
        <p:nvSpPr>
          <p:cNvPr id="691" name="Google Shape;691;p3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2" name="Google Shape;692;p35: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This section describes some important concepts and the setup required for cross-company postings, and includes an example to illustrate the process.</a:t>
            </a:r>
            <a:endParaRPr/>
          </a:p>
          <a:p>
            <a:pPr indent="0" lvl="0" marL="0" rtl="0" algn="l">
              <a:spcBef>
                <a:spcPts val="0"/>
              </a:spcBef>
              <a:spcAft>
                <a:spcPts val="0"/>
              </a:spcAft>
              <a:buNone/>
            </a:pPr>
            <a:r>
              <a:t/>
            </a:r>
            <a:endParaRPr/>
          </a:p>
        </p:txBody>
      </p:sp>
      <p:sp>
        <p:nvSpPr>
          <p:cNvPr id="693" name="Google Shape;693;p35: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p36: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1" name="Google Shape;701;p36: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Use cross-company accounting functions to create balanced transactions between entities in a domain.  When transactions or invoices are generated by another entity in the organization, these</a:t>
            </a:r>
            <a:r>
              <a:rPr lang="en-US"/>
              <a:t> </a:t>
            </a:r>
            <a:r>
              <a:rPr lang="en-US">
                <a:latin typeface="Century Gothic"/>
                <a:ea typeface="Century Gothic"/>
                <a:cs typeface="Century Gothic"/>
                <a:sym typeface="Century Gothic"/>
              </a:rPr>
              <a:t>functions let you process the transactions or invoices in your current working entity.  GL transactions are created in both entities.</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Cross-company transactions use cross-company control accounts to link across entities.</a:t>
            </a:r>
            <a:endParaRPr/>
          </a:p>
          <a:p>
            <a:pPr indent="0" lvl="0" marL="0" rtl="0" algn="l">
              <a:spcBef>
                <a:spcPts val="0"/>
              </a:spcBef>
              <a:spcAft>
                <a:spcPts val="0"/>
              </a:spcAft>
              <a:buNone/>
            </a:pPr>
            <a:r>
              <a:t/>
            </a:r>
            <a:endParaRPr/>
          </a:p>
        </p:txBody>
      </p:sp>
      <p:sp>
        <p:nvSpPr>
          <p:cNvPr id="702" name="Google Shape;702;p36: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p37: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0" name="Google Shape;710;p37: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To identify GL accounts used in intercompany transactions, select the Intercompany Account field in GL Accounts. This makes the Default Intercompany field available. Use this field to assign the intercompany code defined in the business relation of the intercompany entity.</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Intercompany codes identify organizations that are members of a group of entities that trade with each other. This activity forms the basis for consolidation reporting at period closing when the</a:t>
            </a:r>
            <a:r>
              <a:rPr lang="en-US"/>
              <a:t> </a:t>
            </a:r>
            <a:r>
              <a:rPr lang="en-US">
                <a:latin typeface="Century Gothic"/>
                <a:ea typeface="Century Gothic"/>
                <a:cs typeface="Century Gothic"/>
                <a:sym typeface="Century Gothic"/>
              </a:rPr>
              <a:t>financial results of multiple entities are consolidated, and intercompany transactions are eliminated before consolidation.</a:t>
            </a:r>
            <a:endParaRPr/>
          </a:p>
          <a:p>
            <a:pPr indent="0" lvl="0" marL="0" rtl="0" algn="l">
              <a:spcBef>
                <a:spcPts val="0"/>
              </a:spcBef>
              <a:spcAft>
                <a:spcPts val="0"/>
              </a:spcAft>
              <a:buNone/>
            </a:pPr>
            <a:r>
              <a:t/>
            </a:r>
            <a:endParaRPr/>
          </a:p>
        </p:txBody>
      </p:sp>
      <p:sp>
        <p:nvSpPr>
          <p:cNvPr id="711" name="Google Shape;711;p37: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p38: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9" name="Google Shape;719;p38: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Cross-company transactions are created in the following cases:</a:t>
            </a:r>
            <a:endParaRPr/>
          </a:p>
          <a:p>
            <a:pPr indent="-179388" lvl="0" marL="179388" rtl="0" algn="l">
              <a:spcBef>
                <a:spcPts val="1200"/>
              </a:spcBef>
              <a:spcAft>
                <a:spcPts val="0"/>
              </a:spcAft>
              <a:buClr>
                <a:schemeClr val="dk1"/>
              </a:buClr>
              <a:buSzPts val="1200"/>
              <a:buFont typeface="Arial"/>
              <a:buChar char="•"/>
            </a:pPr>
            <a:r>
              <a:rPr lang="en-US"/>
              <a:t>Journal entries</a:t>
            </a:r>
            <a:endParaRPr/>
          </a:p>
          <a:p>
            <a:pPr indent="0" lvl="1" marL="179388" rtl="0" algn="l">
              <a:spcBef>
                <a:spcPts val="0"/>
              </a:spcBef>
              <a:spcAft>
                <a:spcPts val="0"/>
              </a:spcAft>
              <a:buNone/>
            </a:pPr>
            <a:r>
              <a:rPr lang="en-US"/>
              <a:t>When a posting is made to a cross-company control account.</a:t>
            </a:r>
            <a:endParaRPr/>
          </a:p>
          <a:p>
            <a:pPr indent="-179388" lvl="0" marL="179388" rtl="0" algn="l">
              <a:spcBef>
                <a:spcPts val="1200"/>
              </a:spcBef>
              <a:spcAft>
                <a:spcPts val="0"/>
              </a:spcAft>
              <a:buClr>
                <a:schemeClr val="dk1"/>
              </a:buClr>
              <a:buSzPts val="1200"/>
              <a:buFont typeface="Arial"/>
              <a:buChar char="•"/>
            </a:pPr>
            <a:r>
              <a:rPr lang="en-US"/>
              <a:t>Banking entries</a:t>
            </a:r>
            <a:endParaRPr/>
          </a:p>
          <a:p>
            <a:pPr indent="0" lvl="0" marL="179388" rtl="0" algn="l">
              <a:spcBef>
                <a:spcPts val="0"/>
              </a:spcBef>
              <a:spcAft>
                <a:spcPts val="0"/>
              </a:spcAft>
              <a:buNone/>
            </a:pPr>
            <a:r>
              <a:rPr lang="en-US"/>
              <a:t>When a collection is recorded from a customer for open items registered in another entity.</a:t>
            </a:r>
            <a:endParaRPr/>
          </a:p>
          <a:p>
            <a:pPr indent="0" lvl="0" marL="179388" rtl="0" algn="l">
              <a:spcBef>
                <a:spcPts val="0"/>
              </a:spcBef>
              <a:spcAft>
                <a:spcPts val="0"/>
              </a:spcAft>
              <a:buNone/>
            </a:pPr>
            <a:r>
              <a:rPr lang="en-US"/>
              <a:t>When a payment is recorded for a supplier for open items registered in another entity.</a:t>
            </a:r>
            <a:endParaRPr/>
          </a:p>
          <a:p>
            <a:pPr indent="-179388" lvl="0" marL="179388" rtl="0" algn="l">
              <a:spcBef>
                <a:spcPts val="1200"/>
              </a:spcBef>
              <a:spcAft>
                <a:spcPts val="0"/>
              </a:spcAft>
              <a:buClr>
                <a:schemeClr val="dk1"/>
              </a:buClr>
              <a:buSzPts val="1200"/>
              <a:buFont typeface="Arial"/>
              <a:buChar char="•"/>
            </a:pPr>
            <a:r>
              <a:rPr lang="en-US"/>
              <a:t>Payment selections</a:t>
            </a:r>
            <a:endParaRPr/>
          </a:p>
          <a:p>
            <a:pPr indent="0" lvl="0" marL="179388" rtl="0" algn="l">
              <a:spcBef>
                <a:spcPts val="0"/>
              </a:spcBef>
              <a:spcAft>
                <a:spcPts val="0"/>
              </a:spcAft>
              <a:buNone/>
            </a:pPr>
            <a:r>
              <a:rPr lang="en-US"/>
              <a:t>When the selection includes supplier invoices that are registered in another entity.</a:t>
            </a:r>
            <a:endParaRPr/>
          </a:p>
          <a:p>
            <a:pPr indent="0" lvl="0" marL="179388" rtl="0" algn="l">
              <a:spcBef>
                <a:spcPts val="0"/>
              </a:spcBef>
              <a:spcAft>
                <a:spcPts val="0"/>
              </a:spcAft>
              <a:buNone/>
            </a:pPr>
            <a:r>
              <a:rPr lang="en-US"/>
              <a:t>When the selection includes customer invoices that are registered in another entity.</a:t>
            </a:r>
            <a:endParaRPr/>
          </a:p>
        </p:txBody>
      </p:sp>
      <p:sp>
        <p:nvSpPr>
          <p:cNvPr id="720" name="Google Shape;720;p38: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p39: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8" name="Google Shape;728;p39: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729" name="Google Shape;729;p39: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p40: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3" name="Google Shape;743;p40: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First, verify that the cross-company daemon is running in Cross-Company Daemon Monitor (.NET UI).</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Then, set up the five required cross-company accounts in GL Accounts for AR, AP, fixed assets, inventory, and manual journal entry transactions. The account type is Cross-Company Control Account. </a:t>
            </a:r>
            <a:endParaRPr/>
          </a:p>
          <a:p>
            <a:pPr indent="0" lvl="0" marL="0" rtl="0" algn="l">
              <a:spcBef>
                <a:spcPts val="0"/>
              </a:spcBef>
              <a:spcAft>
                <a:spcPts val="0"/>
              </a:spcAft>
              <a:buNone/>
            </a:pPr>
            <a:r>
              <a:rPr lang="en-US"/>
              <a:t>Also, expense and revenue accounts involved should have the Intercompany field selected.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Next, enter the five cross-company accounts in the domain record in Domains on the Cross-Company panel. The accounts specified are used for every cross-company posting line for each entity in the domain. Each domain in the database can use a different set of cross-company control accounts, depending on the shared set used in the domain.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Finally, in Business Relations, modify the business relation linked to the entity. On the Business Settings panel, select the Intercompany field and enter the intercompany code.</a:t>
            </a:r>
            <a:endParaRPr/>
          </a:p>
        </p:txBody>
      </p:sp>
      <p:sp>
        <p:nvSpPr>
          <p:cNvPr id="744" name="Google Shape;744;p40: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41: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752" name="Google Shape;752;p4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4: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p4: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200"/>
              <a:buFont typeface="Century Gothic"/>
              <a:buNone/>
            </a:pPr>
            <a:r>
              <a:rPr lang="en-US">
                <a:latin typeface="Century Gothic"/>
                <a:ea typeface="Century Gothic"/>
                <a:cs typeface="Century Gothic"/>
                <a:sym typeface="Century Gothic"/>
              </a:rPr>
              <a:t>Journal entries, invoice post, and operational transactions are the basis of GL records.</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Transactions recorded in the primary layer or secondary layer are created and posted as part of the</a:t>
            </a:r>
            <a:r>
              <a:rPr lang="en-US"/>
              <a:t> </a:t>
            </a:r>
            <a:r>
              <a:rPr lang="en-US">
                <a:latin typeface="Century Gothic"/>
                <a:ea typeface="Century Gothic"/>
                <a:cs typeface="Century Gothic"/>
                <a:sym typeface="Century Gothic"/>
              </a:rPr>
              <a:t>same journal entry process. Transactions recorded in the transient layer can be transferred to the primary or secondary layer.</a:t>
            </a:r>
            <a:endParaRPr/>
          </a:p>
          <a:p>
            <a:pPr indent="0" lvl="0" marL="0" rtl="0" algn="l">
              <a:spcBef>
                <a:spcPts val="36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360"/>
              </a:spcBef>
              <a:spcAft>
                <a:spcPts val="0"/>
              </a:spcAft>
              <a:buClr>
                <a:schemeClr val="dk1"/>
              </a:buClr>
              <a:buSzPts val="1100"/>
              <a:buFont typeface="Arial"/>
              <a:buNone/>
            </a:pPr>
            <a:r>
              <a:rPr lang="en-US">
                <a:latin typeface="Century Gothic"/>
                <a:ea typeface="Century Gothic"/>
                <a:cs typeface="Century Gothic"/>
                <a:sym typeface="Century Gothic"/>
              </a:rPr>
              <a:t>Simple GL transactions consist of multiple posting lines associated with amounts and GL</a:t>
            </a:r>
            <a:r>
              <a:rPr lang="en-US"/>
              <a:t> </a:t>
            </a:r>
            <a:r>
              <a:rPr lang="en-US">
                <a:latin typeface="Century Gothic"/>
                <a:ea typeface="Century Gothic"/>
                <a:cs typeface="Century Gothic"/>
                <a:sym typeface="Century Gothic"/>
              </a:rPr>
              <a:t>accounts. During posting, the transaction detail in the posting line is used to update cumulative</a:t>
            </a:r>
            <a:r>
              <a:rPr lang="en-US"/>
              <a:t> </a:t>
            </a:r>
            <a:r>
              <a:rPr lang="en-US">
                <a:latin typeface="Century Gothic"/>
                <a:ea typeface="Century Gothic"/>
                <a:cs typeface="Century Gothic"/>
                <a:sym typeface="Century Gothic"/>
              </a:rPr>
              <a:t>account balance detail records for the GL period. This detail is then used when generating</a:t>
            </a:r>
            <a:r>
              <a:rPr lang="en-US"/>
              <a:t> </a:t>
            </a:r>
            <a:r>
              <a:rPr lang="en-US">
                <a:latin typeface="Century Gothic"/>
                <a:ea typeface="Century Gothic"/>
                <a:cs typeface="Century Gothic"/>
                <a:sym typeface="Century Gothic"/>
              </a:rPr>
              <a:t>financial statements and summary reports.</a:t>
            </a:r>
            <a:endParaRPr/>
          </a:p>
          <a:p>
            <a:pPr indent="0" lvl="0" marL="0" rtl="0" algn="l">
              <a:spcBef>
                <a:spcPts val="0"/>
              </a:spcBef>
              <a:spcAft>
                <a:spcPts val="0"/>
              </a:spcAft>
              <a:buNone/>
            </a:pPr>
            <a:r>
              <a:t/>
            </a:r>
            <a:endParaRPr/>
          </a:p>
        </p:txBody>
      </p:sp>
      <p:sp>
        <p:nvSpPr>
          <p:cNvPr id="334" name="Google Shape;334;p4: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p4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5" name="Google Shape;765;p42: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766" name="Google Shape;766;p42: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p43: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774" name="Google Shape;774;p43: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gf9d84a713e_0_0:notes"/>
          <p:cNvSpPr txBox="1"/>
          <p:nvPr>
            <p:ph idx="1" type="body"/>
          </p:nvPr>
        </p:nvSpPr>
        <p:spPr>
          <a:xfrm>
            <a:off x="710248" y="3991730"/>
            <a:ext cx="5682000" cy="4749600"/>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782" name="Google Shape;782;gf9d84a713e_0_0:notes"/>
          <p:cNvSpPr/>
          <p:nvPr>
            <p:ph idx="2" type="sldImg"/>
          </p:nvPr>
        </p:nvSpPr>
        <p:spPr>
          <a:xfrm>
            <a:off x="735013" y="647700"/>
            <a:ext cx="5632500" cy="31686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p44: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8" name="Google Shape;788;p44: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lnSpc>
                <a:spcPct val="80000"/>
              </a:lnSpc>
              <a:spcBef>
                <a:spcPts val="0"/>
              </a:spcBef>
              <a:spcAft>
                <a:spcPts val="0"/>
              </a:spcAft>
              <a:buNone/>
            </a:pPr>
            <a:r>
              <a:rPr b="1" i="0" lang="en-US">
                <a:solidFill>
                  <a:schemeClr val="dk1"/>
                </a:solidFill>
                <a:latin typeface="Century Gothic"/>
                <a:ea typeface="Century Gothic"/>
                <a:cs typeface="Century Gothic"/>
                <a:sym typeface="Century Gothic"/>
              </a:rPr>
              <a:t>Mass Layer Transfer</a:t>
            </a:r>
            <a:endParaRPr/>
          </a:p>
          <a:p>
            <a:pPr indent="0" lvl="0" marL="0" rtl="0" algn="l">
              <a:lnSpc>
                <a:spcPct val="80000"/>
              </a:lnSpc>
              <a:spcBef>
                <a:spcPts val="0"/>
              </a:spcBef>
              <a:spcAft>
                <a:spcPts val="0"/>
              </a:spcAft>
              <a:buNone/>
            </a:pPr>
            <a:r>
              <a:rPr b="0" i="0" lang="en-US">
                <a:solidFill>
                  <a:schemeClr val="dk1"/>
                </a:solidFill>
                <a:latin typeface="Century Gothic"/>
                <a:ea typeface="Century Gothic"/>
                <a:cs typeface="Century Gothic"/>
                <a:sym typeface="Century Gothic"/>
              </a:rPr>
              <a:t>Use the bulk Mass Layer Transfer action to transfer batches of postings from the transient layer to the management or official layers.</a:t>
            </a:r>
            <a:endParaRPr b="0" i="0">
              <a:solidFill>
                <a:schemeClr val="dk1"/>
              </a:solidFill>
              <a:latin typeface="Century Gothic"/>
              <a:ea typeface="Century Gothic"/>
              <a:cs typeface="Century Gothic"/>
              <a:sym typeface="Century Gothic"/>
            </a:endParaRPr>
          </a:p>
          <a:p>
            <a:pPr indent="0" lvl="0" marL="0" rtl="0" algn="l">
              <a:lnSpc>
                <a:spcPct val="80000"/>
              </a:lnSpc>
              <a:spcBef>
                <a:spcPts val="0"/>
              </a:spcBef>
              <a:spcAft>
                <a:spcPts val="0"/>
              </a:spcAft>
              <a:buNone/>
            </a:pPr>
            <a:r>
              <a:t/>
            </a:r>
            <a:endParaRPr/>
          </a:p>
          <a:p>
            <a:pPr indent="0" lvl="0" marL="0" rtl="0" algn="l">
              <a:lnSpc>
                <a:spcPct val="80000"/>
              </a:lnSpc>
              <a:spcBef>
                <a:spcPts val="0"/>
              </a:spcBef>
              <a:spcAft>
                <a:spcPts val="0"/>
              </a:spcAft>
              <a:buNone/>
            </a:pPr>
            <a:r>
              <a:rPr b="0" i="0" lang="en-US">
                <a:solidFill>
                  <a:schemeClr val="dk1"/>
                </a:solidFill>
                <a:latin typeface="Century Gothic"/>
                <a:ea typeface="Century Gothic"/>
                <a:cs typeface="Century Gothic"/>
                <a:sym typeface="Century Gothic"/>
              </a:rPr>
              <a:t>Unfinalized transactions are generally posted to a daybook in a transient layer for review or for simulation purposes. If these transactions are subsequently approved, you can transfer them in batch to the other layers using the Mass Layer Transfer action.</a:t>
            </a:r>
            <a:endParaRPr/>
          </a:p>
          <a:p>
            <a:pPr indent="0" lvl="0" marL="0" rtl="0" algn="l">
              <a:lnSpc>
                <a:spcPct val="80000"/>
              </a:lnSpc>
              <a:spcBef>
                <a:spcPts val="0"/>
              </a:spcBef>
              <a:spcAft>
                <a:spcPts val="0"/>
              </a:spcAft>
              <a:buNone/>
            </a:pPr>
            <a:r>
              <a:rPr b="0" i="0" lang="en-US">
                <a:solidFill>
                  <a:schemeClr val="dk1"/>
                </a:solidFill>
                <a:latin typeface="Century Gothic"/>
                <a:ea typeface="Century Gothic"/>
                <a:cs typeface="Century Gothic"/>
                <a:sym typeface="Century Gothic"/>
              </a:rPr>
              <a:t>When transferring, the target daybook must have the same GL type as the original transient daybook. If you do not specify a source daybook, all postings in the source daybook that have the same GL type as the target daybook and meet the other selection criteria are selected for transfer.</a:t>
            </a:r>
            <a:endParaRPr b="0" i="0">
              <a:solidFill>
                <a:schemeClr val="dk1"/>
              </a:solidFill>
              <a:latin typeface="Century Gothic"/>
              <a:ea typeface="Century Gothic"/>
              <a:cs typeface="Century Gothic"/>
              <a:sym typeface="Century Gothic"/>
            </a:endParaRPr>
          </a:p>
          <a:p>
            <a:pPr indent="0" lvl="0" marL="0" rtl="0" algn="l">
              <a:lnSpc>
                <a:spcPct val="80000"/>
              </a:lnSpc>
              <a:spcBef>
                <a:spcPts val="0"/>
              </a:spcBef>
              <a:spcAft>
                <a:spcPts val="0"/>
              </a:spcAft>
              <a:buNone/>
            </a:pPr>
            <a:r>
              <a:t/>
            </a:r>
            <a:endParaRPr/>
          </a:p>
          <a:p>
            <a:pPr indent="0" lvl="0" marL="0" rtl="0" algn="l">
              <a:lnSpc>
                <a:spcPct val="80000"/>
              </a:lnSpc>
              <a:spcBef>
                <a:spcPts val="0"/>
              </a:spcBef>
              <a:spcAft>
                <a:spcPts val="0"/>
              </a:spcAft>
              <a:buNone/>
            </a:pPr>
            <a:r>
              <a:rPr b="1" i="1" lang="en-US">
                <a:solidFill>
                  <a:schemeClr val="dk1"/>
                </a:solidFill>
                <a:latin typeface="Century Gothic"/>
                <a:ea typeface="Century Gothic"/>
                <a:cs typeface="Century Gothic"/>
                <a:sym typeface="Century Gothic"/>
              </a:rPr>
              <a:t>Note</a:t>
            </a:r>
            <a:r>
              <a:rPr b="1" i="0" lang="en-US">
                <a:solidFill>
                  <a:schemeClr val="dk1"/>
                </a:solidFill>
                <a:latin typeface="Century Gothic"/>
                <a:ea typeface="Century Gothic"/>
                <a:cs typeface="Century Gothic"/>
                <a:sym typeface="Century Gothic"/>
              </a:rPr>
              <a:t> </a:t>
            </a:r>
            <a:r>
              <a:rPr b="0" i="0" lang="en-US">
                <a:solidFill>
                  <a:schemeClr val="dk1"/>
                </a:solidFill>
                <a:latin typeface="Century Gothic"/>
                <a:ea typeface="Century Gothic"/>
                <a:cs typeface="Century Gothic"/>
                <a:sym typeface="Century Gothic"/>
              </a:rPr>
              <a:t>During the transfer to the official or management layers, the original transient GL transaction reference is stored. You can view the original transaction reference in GL Transactions and GL Transactions Detail.</a:t>
            </a:r>
            <a:endParaRPr b="0" i="0">
              <a:solidFill>
                <a:schemeClr val="dk1"/>
              </a:solidFill>
              <a:latin typeface="Century Gothic"/>
              <a:ea typeface="Century Gothic"/>
              <a:cs typeface="Century Gothic"/>
              <a:sym typeface="Century Gothic"/>
            </a:endParaRPr>
          </a:p>
          <a:p>
            <a:pPr indent="0" lvl="0" marL="0" rtl="0" algn="l">
              <a:lnSpc>
                <a:spcPct val="80000"/>
              </a:lnSpc>
              <a:spcBef>
                <a:spcPts val="0"/>
              </a:spcBef>
              <a:spcAft>
                <a:spcPts val="0"/>
              </a:spcAft>
              <a:buNone/>
            </a:pPr>
            <a:r>
              <a:t/>
            </a:r>
            <a:endParaRPr/>
          </a:p>
          <a:p>
            <a:pPr indent="0" lvl="0" marL="0" rtl="0" algn="l">
              <a:lnSpc>
                <a:spcPct val="80000"/>
              </a:lnSpc>
              <a:spcBef>
                <a:spcPts val="0"/>
              </a:spcBef>
              <a:spcAft>
                <a:spcPts val="0"/>
              </a:spcAft>
              <a:buNone/>
            </a:pPr>
            <a:r>
              <a:rPr b="0" i="0" lang="en-US">
                <a:solidFill>
                  <a:schemeClr val="dk1"/>
                </a:solidFill>
                <a:latin typeface="Century Gothic"/>
                <a:ea typeface="Century Gothic"/>
                <a:cs typeface="Century Gothic"/>
                <a:sym typeface="Century Gothic"/>
              </a:rPr>
              <a:t>All selected postings are transferred to the same target daybook, which can be linked to the official layer, a management layer, or another transient layer. However, the target daybook must be different from any of the source daybooks. The postings are transferred from the source daybook in blocks to ensure that they appear sequentially in the target daybook.</a:t>
            </a:r>
            <a:endParaRPr/>
          </a:p>
          <a:p>
            <a:pPr indent="0" lvl="0" marL="0" rtl="0" algn="l">
              <a:lnSpc>
                <a:spcPct val="80000"/>
              </a:lnSpc>
              <a:spcBef>
                <a:spcPts val="0"/>
              </a:spcBef>
              <a:spcAft>
                <a:spcPts val="0"/>
              </a:spcAft>
              <a:buNone/>
            </a:pPr>
            <a:r>
              <a:rPr b="0" i="0" lang="en-US">
                <a:solidFill>
                  <a:schemeClr val="dk1"/>
                </a:solidFill>
                <a:latin typeface="Century Gothic"/>
                <a:ea typeface="Century Gothic"/>
                <a:cs typeface="Century Gothic"/>
                <a:sym typeface="Century Gothic"/>
              </a:rPr>
              <a:t>The following types of postings cannot be transferred using Mass Layer Transfer:</a:t>
            </a:r>
            <a:endParaRPr/>
          </a:p>
          <a:p>
            <a:pPr indent="-304800" lvl="0" marL="457200" rtl="0" algn="l">
              <a:lnSpc>
                <a:spcPct val="80000"/>
              </a:lnSpc>
              <a:spcBef>
                <a:spcPts val="0"/>
              </a:spcBef>
              <a:spcAft>
                <a:spcPts val="0"/>
              </a:spcAft>
              <a:buClr>
                <a:schemeClr val="dk1"/>
              </a:buClr>
              <a:buSzPts val="1200"/>
              <a:buFont typeface="Century Gothic"/>
              <a:buChar char="●"/>
            </a:pPr>
            <a:r>
              <a:rPr b="0" i="0" lang="en-US">
                <a:solidFill>
                  <a:schemeClr val="dk1"/>
                </a:solidFill>
                <a:latin typeface="Century Gothic"/>
                <a:ea typeface="Century Gothic"/>
                <a:cs typeface="Century Gothic"/>
                <a:sym typeface="Century Gothic"/>
              </a:rPr>
              <a:t>Journal entries for posting templates or recurring entries</a:t>
            </a:r>
            <a:endParaRPr/>
          </a:p>
          <a:p>
            <a:pPr indent="-304800" lvl="0" marL="457200" rtl="0" algn="l">
              <a:lnSpc>
                <a:spcPct val="80000"/>
              </a:lnSpc>
              <a:spcBef>
                <a:spcPts val="0"/>
              </a:spcBef>
              <a:spcAft>
                <a:spcPts val="0"/>
              </a:spcAft>
              <a:buClr>
                <a:schemeClr val="dk1"/>
              </a:buClr>
              <a:buSzPts val="1200"/>
              <a:buFont typeface="Century Gothic"/>
              <a:buChar char="●"/>
            </a:pPr>
            <a:r>
              <a:rPr b="0" i="0" lang="en-US">
                <a:solidFill>
                  <a:schemeClr val="dk1"/>
                </a:solidFill>
                <a:latin typeface="Century Gothic"/>
                <a:ea typeface="Century Gothic"/>
                <a:cs typeface="Century Gothic"/>
                <a:sym typeface="Century Gothic"/>
              </a:rPr>
              <a:t>Journal entries that have a different GL type than the target daybook.</a:t>
            </a:r>
            <a:endParaRPr b="0" i="0">
              <a:solidFill>
                <a:schemeClr val="dk1"/>
              </a:solidFill>
              <a:latin typeface="Century Gothic"/>
              <a:ea typeface="Century Gothic"/>
              <a:cs typeface="Century Gothic"/>
              <a:sym typeface="Century Gothic"/>
            </a:endParaRPr>
          </a:p>
          <a:p>
            <a:pPr indent="0" lvl="0" marL="0" rtl="0" algn="l">
              <a:lnSpc>
                <a:spcPct val="80000"/>
              </a:lnSpc>
              <a:spcBef>
                <a:spcPts val="0"/>
              </a:spcBef>
              <a:spcAft>
                <a:spcPts val="0"/>
              </a:spcAft>
              <a:buNone/>
            </a:pPr>
            <a:r>
              <a:t/>
            </a:r>
            <a:endParaRPr/>
          </a:p>
          <a:p>
            <a:pPr indent="0" lvl="0" marL="0" rtl="0" algn="l">
              <a:lnSpc>
                <a:spcPct val="80000"/>
              </a:lnSpc>
              <a:spcBef>
                <a:spcPts val="0"/>
              </a:spcBef>
              <a:spcAft>
                <a:spcPts val="0"/>
              </a:spcAft>
              <a:buNone/>
            </a:pPr>
            <a:r>
              <a:rPr b="1" i="1" lang="en-US"/>
              <a:t>Example</a:t>
            </a:r>
            <a:r>
              <a:rPr lang="en-US"/>
              <a:t> </a:t>
            </a:r>
            <a:r>
              <a:rPr b="0" i="0" lang="en-US">
                <a:solidFill>
                  <a:schemeClr val="dk1"/>
                </a:solidFill>
                <a:latin typeface="Century Gothic"/>
                <a:ea typeface="Century Gothic"/>
                <a:cs typeface="Century Gothic"/>
                <a:sym typeface="Century Gothic"/>
              </a:rPr>
              <a:t>A US parent entity has a French subsidiary. In France, the accounts are compiled to conform with French GAAP standards. However, the French accounts must also conform to the GAAP standards of the parent entity, which is US GAAP. The subsidiary creates a transient layer for French accounts. It then reviews the accounts for errors, removes invalid transactions, and posts correction or adjustment transactions to make the French accounts apply to US GAAP. The subsidiary then uses the Mass Layer Transfer bulk action to move the postings to a specific management layer for final consolidation.</a:t>
            </a:r>
            <a:endParaRPr/>
          </a:p>
          <a:p>
            <a:pPr indent="0" lvl="0" marL="0" rtl="0" algn="l">
              <a:lnSpc>
                <a:spcPct val="80000"/>
              </a:lnSpc>
              <a:spcBef>
                <a:spcPts val="0"/>
              </a:spcBef>
              <a:spcAft>
                <a:spcPts val="0"/>
              </a:spcAft>
              <a:buNone/>
            </a:pPr>
            <a:r>
              <a:t/>
            </a:r>
            <a:endParaRPr sz="1110"/>
          </a:p>
        </p:txBody>
      </p:sp>
      <p:sp>
        <p:nvSpPr>
          <p:cNvPr id="789" name="Google Shape;789;p44: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5" name="Shape 795"/>
        <p:cNvGrpSpPr/>
        <p:nvPr/>
      </p:nvGrpSpPr>
      <p:grpSpPr>
        <a:xfrm>
          <a:off x="0" y="0"/>
          <a:ext cx="0" cy="0"/>
          <a:chOff x="0" y="0"/>
          <a:chExt cx="0" cy="0"/>
        </a:xfrm>
      </p:grpSpPr>
      <p:sp>
        <p:nvSpPr>
          <p:cNvPr id="796" name="Google Shape;796;p45: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797" name="Google Shape;797;p4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p46: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809" name="Google Shape;809;p46: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1" name="Shape 821"/>
        <p:cNvGrpSpPr/>
        <p:nvPr/>
      </p:nvGrpSpPr>
      <p:grpSpPr>
        <a:xfrm>
          <a:off x="0" y="0"/>
          <a:ext cx="0" cy="0"/>
          <a:chOff x="0" y="0"/>
          <a:chExt cx="0" cy="0"/>
        </a:xfrm>
      </p:grpSpPr>
      <p:sp>
        <p:nvSpPr>
          <p:cNvPr id="822" name="Google Shape;822;p47: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823" name="Google Shape;823;p47: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7" name="Shape 827"/>
        <p:cNvGrpSpPr/>
        <p:nvPr/>
      </p:nvGrpSpPr>
      <p:grpSpPr>
        <a:xfrm>
          <a:off x="0" y="0"/>
          <a:ext cx="0" cy="0"/>
          <a:chOff x="0" y="0"/>
          <a:chExt cx="0" cy="0"/>
        </a:xfrm>
      </p:grpSpPr>
      <p:sp>
        <p:nvSpPr>
          <p:cNvPr id="828" name="Google Shape;828;p48: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rPr lang="en-US"/>
              <a:t>The system provides a wide range of analytical reports. The GL activity reports let you to view and manage account balances in the general ledger. The GL transaction reports let you monitor transactions in the general ledger. Running reports by daybooks enables you to group, analyze, and report on similar transactions.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GL reporting can be detailed or summarized, and includes information on one or a range of entities. In addition, you can define supplementary analysis fields (SAFs) to fine-tune transaction reporting. These provide the basis for powerful and flexible financial reporting and analysis. You can define SAFs based on your unique reporting requirements.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GL reports are grouped according to the chart of accounts, and cannot include budget structures.</a:t>
            </a:r>
            <a:endParaRPr/>
          </a:p>
        </p:txBody>
      </p:sp>
      <p:sp>
        <p:nvSpPr>
          <p:cNvPr id="829" name="Google Shape;829;p48: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p49: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t>Some of the available GL transactions activity reports are:</a:t>
            </a:r>
            <a:endParaRPr/>
          </a:p>
          <a:p>
            <a:pPr indent="-317500" lvl="0" marL="457200" rtl="0" algn="l">
              <a:spcBef>
                <a:spcPts val="0"/>
              </a:spcBef>
              <a:spcAft>
                <a:spcPts val="0"/>
              </a:spcAft>
              <a:buSzPts val="1400"/>
              <a:buChar char="●"/>
            </a:pPr>
            <a:r>
              <a:rPr lang="en-US"/>
              <a:t>GL Transactions and GL Transactions by Account or Sub-Account (described on next slides).</a:t>
            </a:r>
            <a:endParaRPr/>
          </a:p>
          <a:p>
            <a:pPr indent="-317500" lvl="0" marL="457200" rtl="0" algn="l">
              <a:spcBef>
                <a:spcPts val="0"/>
              </a:spcBef>
              <a:spcAft>
                <a:spcPts val="0"/>
              </a:spcAft>
              <a:buSzPts val="1400"/>
              <a:buChar char="●"/>
            </a:pPr>
            <a:r>
              <a:rPr lang="en-US"/>
              <a:t>GL Transactions by Daybook, which lists all activity for the selected GL accounts during the selected time frame, grouped by daybook.</a:t>
            </a:r>
            <a:endParaRPr/>
          </a:p>
          <a:p>
            <a:pPr indent="-317500" lvl="0" marL="457200" rtl="0" algn="l">
              <a:spcBef>
                <a:spcPts val="0"/>
              </a:spcBef>
              <a:spcAft>
                <a:spcPts val="0"/>
              </a:spcAft>
              <a:buSzPts val="1400"/>
              <a:buChar char="●"/>
            </a:pPr>
            <a:r>
              <a:rPr lang="en-US"/>
              <a:t>GL Transactions by Intercompany Code, which lists all activity for the selected GL accounts and time frame, grouped by intercompany code.</a:t>
            </a:r>
            <a:endParaRPr/>
          </a:p>
          <a:p>
            <a:pPr indent="-317500" lvl="0" marL="457200" rtl="0" algn="l">
              <a:spcBef>
                <a:spcPts val="0"/>
              </a:spcBef>
              <a:spcAft>
                <a:spcPts val="0"/>
              </a:spcAft>
              <a:buSzPts val="1400"/>
              <a:buChar char="●"/>
            </a:pPr>
            <a:r>
              <a:rPr lang="en-US"/>
              <a:t>GL History, which lists transactions on the GL accounts that meet the selection criteria for the periods indicated. It also lists the currency in which each transaction was denominated.</a:t>
            </a:r>
            <a:endParaRPr/>
          </a:p>
          <a:p>
            <a:pPr indent="-317500" lvl="0" marL="457200" rtl="0" algn="l">
              <a:spcBef>
                <a:spcPts val="0"/>
              </a:spcBef>
              <a:spcAft>
                <a:spcPts val="0"/>
              </a:spcAft>
              <a:buSzPts val="1400"/>
              <a:buChar char="●"/>
            </a:pPr>
            <a:r>
              <a:rPr lang="en-US"/>
              <a:t>GL Open Items, which lists and totals GL open items within the Open Items sub-ledger. The output is grouped by allocation key.</a:t>
            </a:r>
            <a:endParaRPr/>
          </a:p>
          <a:p>
            <a:pPr indent="-317500" lvl="0" marL="457200" rtl="0" algn="l">
              <a:spcBef>
                <a:spcPts val="0"/>
              </a:spcBef>
              <a:spcAft>
                <a:spcPts val="0"/>
              </a:spcAft>
              <a:buSzPts val="1400"/>
              <a:buChar char="●"/>
            </a:pPr>
            <a:r>
              <a:rPr lang="en-US"/>
              <a:t>GL Transactions Audit Log, which prints a detailed list of each transaction for a particular GL period. It is only possible to run the report for a single GL period.</a:t>
            </a:r>
            <a:endParaRPr/>
          </a:p>
          <a:p>
            <a:pPr indent="-317500" lvl="0" marL="457200" rtl="0" algn="l">
              <a:spcBef>
                <a:spcPts val="0"/>
              </a:spcBef>
              <a:spcAft>
                <a:spcPts val="0"/>
              </a:spcAft>
              <a:buSzPts val="1400"/>
              <a:buChar char="●"/>
            </a:pPr>
            <a:r>
              <a:rPr lang="en-US"/>
              <a:t>GL </a:t>
            </a:r>
            <a:r>
              <a:rPr lang="en-US"/>
              <a:t>Reversed &amp; Replaced, which displays a list of all reversed/replaced GL transactions for the period indicated in the selection criteria.</a:t>
            </a:r>
            <a:endParaRPr/>
          </a:p>
          <a:p>
            <a:pPr indent="-317500" lvl="0" marL="457200" rtl="0" algn="l">
              <a:spcBef>
                <a:spcPts val="0"/>
              </a:spcBef>
              <a:spcAft>
                <a:spcPts val="0"/>
              </a:spcAft>
              <a:buSzPts val="1400"/>
              <a:buChar char="●"/>
            </a:pPr>
            <a:r>
              <a:rPr lang="en-US"/>
              <a:t>GL Transactions Operational, which is similar to GL Transactions but focuses on transactions created from operational transactions and their associated details, such as the GL reference, transaction type, doc type, and address.</a:t>
            </a:r>
            <a:endParaRPr/>
          </a:p>
        </p:txBody>
      </p:sp>
      <p:sp>
        <p:nvSpPr>
          <p:cNvPr id="838" name="Google Shape;838;p49: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5" name="Shape 845"/>
        <p:cNvGrpSpPr/>
        <p:nvPr/>
      </p:nvGrpSpPr>
      <p:grpSpPr>
        <a:xfrm>
          <a:off x="0" y="0"/>
          <a:ext cx="0" cy="0"/>
          <a:chOff x="0" y="0"/>
          <a:chExt cx="0" cy="0"/>
        </a:xfrm>
      </p:grpSpPr>
      <p:sp>
        <p:nvSpPr>
          <p:cNvPr id="846" name="Google Shape;846;p50: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t>The GL Transactions report lists all posting lines for the selected daybooks. The transactions are grouped by GL calendar year and GL period, daybook code, and entity. Within each grouping of daybook code and entity, transactions are grouped by voucher and posting date.</a:t>
            </a:r>
            <a:endParaRPr/>
          </a:p>
          <a:p>
            <a:pPr indent="0" lvl="0" marL="0" rtl="0" algn="l">
              <a:spcBef>
                <a:spcPts val="0"/>
              </a:spcBef>
              <a:spcAft>
                <a:spcPts val="0"/>
              </a:spcAft>
              <a:buNone/>
            </a:pPr>
            <a:r>
              <a:t/>
            </a:r>
            <a:endParaRPr/>
          </a:p>
        </p:txBody>
      </p:sp>
      <p:sp>
        <p:nvSpPr>
          <p:cNvPr id="847" name="Google Shape;847;p50: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5: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373" name="Google Shape;373;p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gdb5540e2ce_0_67:notes"/>
          <p:cNvSpPr/>
          <p:nvPr>
            <p:ph idx="2" type="sldImg"/>
          </p:nvPr>
        </p:nvSpPr>
        <p:spPr>
          <a:xfrm>
            <a:off x="735013" y="647700"/>
            <a:ext cx="5632500" cy="3168600"/>
          </a:xfrm>
          <a:custGeom>
            <a:rect b="b" l="l" r="r" t="t"/>
            <a:pathLst>
              <a:path extrusionOk="0" h="120000" w="120000">
                <a:moveTo>
                  <a:pt x="0" y="0"/>
                </a:moveTo>
                <a:lnTo>
                  <a:pt x="120000" y="0"/>
                </a:lnTo>
                <a:lnTo>
                  <a:pt x="120000" y="120000"/>
                </a:lnTo>
                <a:lnTo>
                  <a:pt x="0" y="120000"/>
                </a:lnTo>
                <a:close/>
              </a:path>
            </a:pathLst>
          </a:custGeom>
        </p:spPr>
      </p:sp>
      <p:sp>
        <p:nvSpPr>
          <p:cNvPr id="856" name="Google Shape;856;gdb5540e2ce_0_67:notes"/>
          <p:cNvSpPr txBox="1"/>
          <p:nvPr>
            <p:ph idx="1" type="body"/>
          </p:nvPr>
        </p:nvSpPr>
        <p:spPr>
          <a:xfrm>
            <a:off x="710248" y="3991730"/>
            <a:ext cx="5682000" cy="4749600"/>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b="1" lang="en-US"/>
              <a:t>GL Transactions by Account</a:t>
            </a:r>
            <a:r>
              <a:rPr lang="en-US"/>
              <a:t> </a:t>
            </a:r>
            <a:endParaRPr/>
          </a:p>
          <a:p>
            <a:pPr indent="0" lvl="0" marL="0" rtl="0" algn="l">
              <a:spcBef>
                <a:spcPts val="0"/>
              </a:spcBef>
              <a:spcAft>
                <a:spcPts val="0"/>
              </a:spcAft>
              <a:buNone/>
            </a:pPr>
            <a:r>
              <a:rPr lang="en-US"/>
              <a:t>The GL Transactions by Account report lists all activity for the selected GL accounts during the selected time frame, grouped by account.</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US"/>
              <a:t>GL Transactions by Sub-Account </a:t>
            </a:r>
            <a:endParaRPr b="1"/>
          </a:p>
          <a:p>
            <a:pPr indent="0" lvl="0" marL="0" rtl="0" algn="l">
              <a:spcBef>
                <a:spcPts val="0"/>
              </a:spcBef>
              <a:spcAft>
                <a:spcPts val="0"/>
              </a:spcAft>
              <a:buNone/>
            </a:pPr>
            <a:r>
              <a:rPr lang="en-US"/>
              <a:t>The GL Transactions by Sub-Account report lists all activity for the selected GL accounts during the selected time frame, grouped by sub-account. </a:t>
            </a:r>
            <a:endParaRPr/>
          </a:p>
        </p:txBody>
      </p:sp>
      <p:sp>
        <p:nvSpPr>
          <p:cNvPr id="857" name="Google Shape;857;gdb5540e2ce_0_67:notes"/>
          <p:cNvSpPr txBox="1"/>
          <p:nvPr>
            <p:ph idx="12" type="sldNum"/>
          </p:nvPr>
        </p:nvSpPr>
        <p:spPr>
          <a:xfrm>
            <a:off x="4023092" y="8917422"/>
            <a:ext cx="3077700" cy="471000"/>
          </a:xfrm>
          <a:prstGeom prst="rect">
            <a:avLst/>
          </a:prstGeom>
        </p:spPr>
        <p:txBody>
          <a:bodyPr anchorCtr="0" anchor="b" bIns="47100" lIns="94225" spcFirstLastPara="1" rIns="94225" wrap="square" tIns="471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6" name="Shape 866"/>
        <p:cNvGrpSpPr/>
        <p:nvPr/>
      </p:nvGrpSpPr>
      <p:grpSpPr>
        <a:xfrm>
          <a:off x="0" y="0"/>
          <a:ext cx="0" cy="0"/>
          <a:chOff x="0" y="0"/>
          <a:chExt cx="0" cy="0"/>
        </a:xfrm>
      </p:grpSpPr>
      <p:sp>
        <p:nvSpPr>
          <p:cNvPr id="867" name="Google Shape;867;p51: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Arial"/>
              <a:buNone/>
            </a:pPr>
            <a:r>
              <a:rPr lang="en-US"/>
              <a:t>The GL Transactions Views are especially useful because they allow drilling down into the source document for a transaction, such as the invoice that created it. Generally, the most-used views for day-to-day business are:</a:t>
            </a:r>
            <a:endParaRPr/>
          </a:p>
          <a:p>
            <a:pPr indent="-317500" lvl="0" marL="457200" rtl="0" algn="l">
              <a:spcBef>
                <a:spcPts val="0"/>
              </a:spcBef>
              <a:spcAft>
                <a:spcPts val="0"/>
              </a:spcAft>
              <a:buSzPts val="1400"/>
              <a:buChar char="●"/>
            </a:pPr>
            <a:r>
              <a:rPr lang="en-US"/>
              <a:t>GL Transactions View, which displays and sums all GL transactions that meet the search criteria.</a:t>
            </a:r>
            <a:endParaRPr/>
          </a:p>
          <a:p>
            <a:pPr indent="-317500" lvl="0" marL="457200" rtl="0" algn="l">
              <a:spcBef>
                <a:spcPts val="0"/>
              </a:spcBef>
              <a:spcAft>
                <a:spcPts val="0"/>
              </a:spcAft>
              <a:buSzPts val="1400"/>
              <a:buChar char="●"/>
            </a:pPr>
            <a:r>
              <a:rPr lang="en-US"/>
              <a:t>GL Summarized Transactions View, which displays the posting history of the accounts specified in the selection criteria.</a:t>
            </a:r>
            <a:endParaRPr/>
          </a:p>
          <a:p>
            <a:pPr indent="-317500" lvl="0" marL="457200" rtl="0" algn="l">
              <a:spcBef>
                <a:spcPts val="0"/>
              </a:spcBef>
              <a:spcAft>
                <a:spcPts val="0"/>
              </a:spcAft>
              <a:buSzPts val="1400"/>
              <a:buChar char="●"/>
            </a:pPr>
            <a:r>
              <a:rPr lang="en-US"/>
              <a:t>GL Transactions Detail, which displays extended details of GL accounts, including the posting sign (debit/credit), posting type, analysis, revaluation settings, shared sets, and budget groups, and discloses the full GL transaction analytical detail.</a:t>
            </a:r>
            <a:endParaRPr/>
          </a:p>
          <a:p>
            <a:pPr indent="-317500" lvl="0" marL="457200" rtl="0" algn="l">
              <a:spcBef>
                <a:spcPts val="0"/>
              </a:spcBef>
              <a:spcAft>
                <a:spcPts val="0"/>
              </a:spcAft>
              <a:buSzPts val="1400"/>
              <a:buChar char="●"/>
            </a:pPr>
            <a:r>
              <a:rPr lang="en-US"/>
              <a:t>Trial Balance View, which can include the detail of the full allocation keys that are used within a business, such as entity, account, sub-account, cost center, project, SAFs 1-5, and intercompany code.</a:t>
            </a:r>
            <a:endParaRPr/>
          </a:p>
          <a:p>
            <a:pPr indent="-317500" lvl="0" marL="457200" rtl="0" algn="l">
              <a:spcBef>
                <a:spcPts val="0"/>
              </a:spcBef>
              <a:spcAft>
                <a:spcPts val="0"/>
              </a:spcAft>
              <a:buSzPts val="1400"/>
              <a:buChar char="●"/>
            </a:pPr>
            <a:r>
              <a:rPr lang="en-US"/>
              <a:t>Cube Trial Balance View</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
        <p:nvSpPr>
          <p:cNvPr id="868" name="Google Shape;868;p51: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5" name="Shape 875"/>
        <p:cNvGrpSpPr/>
        <p:nvPr/>
      </p:nvGrpSpPr>
      <p:grpSpPr>
        <a:xfrm>
          <a:off x="0" y="0"/>
          <a:ext cx="0" cy="0"/>
          <a:chOff x="0" y="0"/>
          <a:chExt cx="0" cy="0"/>
        </a:xfrm>
      </p:grpSpPr>
      <p:sp>
        <p:nvSpPr>
          <p:cNvPr id="876" name="Google Shape;876;p52: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877" name="Google Shape;877;p52: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p53: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888" name="Google Shape;888;p53: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p54: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901" name="Google Shape;901;p54: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7" name="Shape 907"/>
        <p:cNvGrpSpPr/>
        <p:nvPr/>
      </p:nvGrpSpPr>
      <p:grpSpPr>
        <a:xfrm>
          <a:off x="0" y="0"/>
          <a:ext cx="0" cy="0"/>
          <a:chOff x="0" y="0"/>
          <a:chExt cx="0" cy="0"/>
        </a:xfrm>
      </p:grpSpPr>
      <p:sp>
        <p:nvSpPr>
          <p:cNvPr id="908" name="Google Shape;908;p55: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909" name="Google Shape;909;p55: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p56:notes"/>
          <p:cNvSpPr txBox="1"/>
          <p:nvPr>
            <p:ph idx="1" type="body"/>
          </p:nvPr>
        </p:nvSpPr>
        <p:spPr>
          <a:xfrm>
            <a:off x="710248" y="3991730"/>
            <a:ext cx="5681980" cy="4749658"/>
          </a:xfrm>
          <a:prstGeom prst="rect">
            <a:avLst/>
          </a:prstGeom>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917" name="Google Shape;917;p56: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7:notes"/>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p>
            <a:pPr indent="0" lvl="0" marL="0" rtl="0" algn="l">
              <a:spcBef>
                <a:spcPts val="0"/>
              </a:spcBef>
              <a:spcAft>
                <a:spcPts val="0"/>
              </a:spcAft>
              <a:buNone/>
            </a:pPr>
            <a:r>
              <a:rPr lang="en-US"/>
              <a:t>2.1.1_posting je</a:t>
            </a:r>
            <a:endParaRPr/>
          </a:p>
        </p:txBody>
      </p:sp>
      <p:sp>
        <p:nvSpPr>
          <p:cNvPr id="379" name="Google Shape;379;p7: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
        <p:nvSpPr>
          <p:cNvPr id="380" name="Google Shape;380;p7: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81" name="Google Shape;381;p7: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latin typeface="Century Gothic"/>
                <a:ea typeface="Century Gothic"/>
                <a:cs typeface="Century Gothic"/>
                <a:sym typeface="Century Gothic"/>
              </a:rPr>
              <a:t>A journal entry, or posting, is a basic transaction in the accounting system</a:t>
            </a:r>
            <a:r>
              <a:rPr lang="en-US"/>
              <a:t>. In its most simple representation, a journal entry is a transaction composed of multiple posting lines, each of them associated with a GL account and an amount. Nevertheless, in most cases, journal entries also have other dimensions, represented by analytical codes.</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a:latin typeface="Century Gothic"/>
                <a:ea typeface="Century Gothic"/>
                <a:cs typeface="Century Gothic"/>
                <a:sym typeface="Century Gothic"/>
              </a:rPr>
              <a:t>Journal entries can be based on templates, can be reversed, and</a:t>
            </a:r>
            <a:r>
              <a:rPr lang="en-US"/>
              <a:t>—</a:t>
            </a:r>
            <a:r>
              <a:rPr lang="en-US">
                <a:latin typeface="Century Gothic"/>
                <a:ea typeface="Century Gothic"/>
                <a:cs typeface="Century Gothic"/>
                <a:sym typeface="Century Gothic"/>
              </a:rPr>
              <a:t>if posted in the transient layer</a:t>
            </a:r>
            <a:r>
              <a:rPr lang="en-US"/>
              <a:t>—</a:t>
            </a:r>
            <a:r>
              <a:rPr lang="en-US">
                <a:latin typeface="Century Gothic"/>
                <a:ea typeface="Century Gothic"/>
                <a:cs typeface="Century Gothic"/>
                <a:sym typeface="Century Gothic"/>
              </a:rPr>
              <a:t>can even be modified and deleted.</a:t>
            </a: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8:notes"/>
          <p:cNvSpPr txBox="1"/>
          <p:nvPr>
            <p:ph idx="11" type="ftr"/>
          </p:nvPr>
        </p:nvSpPr>
        <p:spPr>
          <a:xfrm>
            <a:off x="0" y="8917422"/>
            <a:ext cx="3077739" cy="471053"/>
          </a:xfrm>
          <a:prstGeom prst="rect">
            <a:avLst/>
          </a:prstGeom>
          <a:noFill/>
          <a:ln>
            <a:noFill/>
          </a:ln>
        </p:spPr>
        <p:txBody>
          <a:bodyPr anchorCtr="0" anchor="b" bIns="47100" lIns="94225" spcFirstLastPara="1" rIns="94225" wrap="square" tIns="47100">
            <a:noAutofit/>
          </a:bodyPr>
          <a:lstStyle/>
          <a:p>
            <a:pPr indent="0" lvl="0" marL="0" rtl="0" algn="l">
              <a:spcBef>
                <a:spcPts val="0"/>
              </a:spcBef>
              <a:spcAft>
                <a:spcPts val="0"/>
              </a:spcAft>
              <a:buNone/>
            </a:pPr>
            <a:r>
              <a:rPr lang="en-US"/>
              <a:t>2.1.1_posting je</a:t>
            </a:r>
            <a:endParaRPr/>
          </a:p>
        </p:txBody>
      </p:sp>
      <p:sp>
        <p:nvSpPr>
          <p:cNvPr id="389" name="Google Shape;389;p8: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
        <p:nvSpPr>
          <p:cNvPr id="390" name="Google Shape;390;p8: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91" name="Google Shape;391;p8: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Clr>
                <a:schemeClr val="dk1"/>
              </a:buClr>
              <a:buSzPts val="1100"/>
              <a:buFont typeface="Century Gothic"/>
              <a:buNone/>
            </a:pPr>
            <a:r>
              <a:rPr lang="en-US">
                <a:latin typeface="Century Gothic"/>
                <a:ea typeface="Century Gothic"/>
                <a:cs typeface="Century Gothic"/>
                <a:sym typeface="Century Gothic"/>
              </a:rPr>
              <a:t>Use the Journal Entries screen to create, view, modify, delete, and reverse journal entries.  You can use Journal Entries to manually record transactions for financial daybooks. </a:t>
            </a:r>
            <a:endParaRPr/>
          </a:p>
          <a:p>
            <a:pPr indent="0" lvl="0" marL="0" rtl="0" algn="l">
              <a:spcBef>
                <a:spcPts val="0"/>
              </a:spcBef>
              <a:spcAft>
                <a:spcPts val="0"/>
              </a:spcAft>
              <a:buClr>
                <a:schemeClr val="dk1"/>
              </a:buClr>
              <a:buSzPts val="1100"/>
              <a:buFont typeface="Century Gothic"/>
              <a:buNone/>
            </a:pPr>
            <a:r>
              <a:t/>
            </a:r>
            <a:endParaRPr/>
          </a:p>
          <a:p>
            <a:pPr indent="0" lvl="0" marL="0" rtl="0" algn="l">
              <a:spcBef>
                <a:spcPts val="0"/>
              </a:spcBef>
              <a:spcAft>
                <a:spcPts val="0"/>
              </a:spcAft>
              <a:buNone/>
            </a:pPr>
            <a:r>
              <a:rPr b="1" i="1" lang="en-US"/>
              <a:t>Sequence number</a:t>
            </a:r>
            <a:r>
              <a:rPr lang="en-US"/>
              <a:t>: This field displays a nine-digit sequence number generated for the journal entry. This is an alternative reference number for use in countries where local GAAP constraints require that GL posting numbering be sequential, without any gaps.</a:t>
            </a:r>
            <a:endParaRPr/>
          </a:p>
          <a:p>
            <a:pPr indent="0" lvl="0" marL="0" rtl="0" algn="l">
              <a:spcBef>
                <a:spcPts val="0"/>
              </a:spcBef>
              <a:spcAft>
                <a:spcPts val="0"/>
              </a:spcAft>
              <a:buNone/>
            </a:pPr>
            <a:r>
              <a:rPr b="1" i="1" lang="en-US"/>
              <a:t>Note</a:t>
            </a:r>
            <a:r>
              <a:rPr lang="en-US"/>
              <a:t> The sequence number is generated only if the Additional GL Numbering field is activated for the entity.</a:t>
            </a:r>
            <a:endParaRPr/>
          </a:p>
          <a:p>
            <a:pPr indent="0" lvl="0" marL="0" rtl="0" algn="l">
              <a:spcBef>
                <a:spcPts val="0"/>
              </a:spcBef>
              <a:spcAft>
                <a:spcPts val="0"/>
              </a:spcAft>
              <a:buNone/>
            </a:pPr>
            <a:r>
              <a:t/>
            </a:r>
            <a:endParaRPr/>
          </a:p>
          <a:p>
            <a:pPr indent="0" lvl="0" marL="0" rtl="0" algn="l">
              <a:spcBef>
                <a:spcPts val="0"/>
              </a:spcBef>
              <a:spcAft>
                <a:spcPts val="0"/>
              </a:spcAft>
              <a:buNone/>
            </a:pPr>
            <a:r>
              <a:rPr b="1" i="1" lang="en-US"/>
              <a:t>Replacement. </a:t>
            </a:r>
            <a:r>
              <a:rPr lang="en-US"/>
              <a:t>Select the field if the journal entry is a replacement posting. Normally, if a GL posting is incorrect, it is rectified using two subsequent GL transactions: a reversal posting to balance out the original, incorrect posting, and a new replacement posting with the correct values.</a:t>
            </a:r>
            <a:endParaRPr/>
          </a:p>
          <a:p>
            <a:pPr indent="0" lvl="0" marL="0" rtl="0" algn="l">
              <a:spcBef>
                <a:spcPts val="0"/>
              </a:spcBef>
              <a:spcAft>
                <a:spcPts val="0"/>
              </a:spcAft>
              <a:buNone/>
            </a:pPr>
            <a:r>
              <a:t/>
            </a:r>
            <a:endParaRPr/>
          </a:p>
          <a:p>
            <a:pPr indent="0" lvl="0" marL="0" rtl="0" algn="l">
              <a:spcBef>
                <a:spcPts val="0"/>
              </a:spcBef>
              <a:spcAft>
                <a:spcPts val="0"/>
              </a:spcAft>
              <a:buNone/>
            </a:pPr>
            <a:r>
              <a:rPr b="1" i="1" lang="en-US"/>
              <a:t>Reversal.</a:t>
            </a:r>
            <a:r>
              <a:rPr lang="en-US"/>
              <a:t> Select the field if the journal entry is a reversal posting to balance out a previous, incorrect posting.</a:t>
            </a:r>
            <a:endParaRPr/>
          </a:p>
          <a:p>
            <a:pPr indent="457200" lvl="0" marL="0" rtl="0" algn="l">
              <a:spcBef>
                <a:spcPts val="0"/>
              </a:spcBef>
              <a:spcAft>
                <a:spcPts val="0"/>
              </a:spcAft>
              <a:buNone/>
            </a:pPr>
            <a:r>
              <a:t/>
            </a:r>
            <a:endParaRPr/>
          </a:p>
          <a:p>
            <a:pPr indent="0" lvl="0" marL="0" rtl="0" algn="l">
              <a:spcBef>
                <a:spcPts val="0"/>
              </a:spcBef>
              <a:spcAft>
                <a:spcPts val="0"/>
              </a:spcAft>
              <a:buNone/>
            </a:pPr>
            <a:r>
              <a:rPr lang="en-US"/>
              <a:t>Using Journal Entry Excel integration, you can export data into Excel spreadsheets for analysis or reporting. You can also create new data within Excel and import it to the system database, where it is validated before being saved.</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9: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p9: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US"/>
              <a:t>A posting line can be composed of multiple sublevels containing additional posting information. The level 1 posting line contains fields for the GL account, sub-account, cost center, journal entry description, base currency, and debit and credit amounts in the base currency.</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US"/>
              <a:t>The posting grid can automatically display additional level 2 posting lines and fields, depending on how the GL accounts used in the transaction are defined, such as fields for:</a:t>
            </a:r>
            <a:endParaRPr/>
          </a:p>
          <a:p>
            <a:pPr indent="-317500" lvl="0" marL="457200" rtl="0" algn="l">
              <a:spcBef>
                <a:spcPts val="360"/>
              </a:spcBef>
              <a:spcAft>
                <a:spcPts val="0"/>
              </a:spcAft>
              <a:buSzPts val="1400"/>
              <a:buChar char="●"/>
            </a:pPr>
            <a:r>
              <a:rPr lang="en-US"/>
              <a:t>Transaction currency</a:t>
            </a:r>
            <a:endParaRPr/>
          </a:p>
          <a:p>
            <a:pPr indent="-317500" lvl="0" marL="457200" rtl="0" algn="l">
              <a:spcBef>
                <a:spcPts val="0"/>
              </a:spcBef>
              <a:spcAft>
                <a:spcPts val="0"/>
              </a:spcAft>
              <a:buSzPts val="1400"/>
              <a:buChar char="●"/>
            </a:pPr>
            <a:r>
              <a:rPr lang="en-US"/>
              <a:t>Quantity</a:t>
            </a:r>
            <a:endParaRPr/>
          </a:p>
          <a:p>
            <a:pPr indent="-317500" lvl="0" marL="457200" rtl="0" algn="l">
              <a:spcBef>
                <a:spcPts val="0"/>
              </a:spcBef>
              <a:spcAft>
                <a:spcPts val="0"/>
              </a:spcAft>
              <a:buSzPts val="1400"/>
              <a:buChar char="●"/>
            </a:pPr>
            <a:r>
              <a:rPr lang="en-US"/>
              <a:t>Intercompany</a:t>
            </a:r>
            <a:endParaRPr/>
          </a:p>
          <a:p>
            <a:pPr indent="-317500" lvl="0" marL="457200" rtl="0" algn="l">
              <a:spcBef>
                <a:spcPts val="0"/>
              </a:spcBef>
              <a:spcAft>
                <a:spcPts val="0"/>
              </a:spcAft>
              <a:buSzPts val="1400"/>
              <a:buChar char="●"/>
            </a:pPr>
            <a:r>
              <a:rPr lang="en-US"/>
              <a:t>Cost center analysis</a:t>
            </a:r>
            <a:endParaRPr/>
          </a:p>
          <a:p>
            <a:pPr indent="-317500" lvl="0" marL="457200" rtl="0" algn="l">
              <a:spcBef>
                <a:spcPts val="0"/>
              </a:spcBef>
              <a:spcAft>
                <a:spcPts val="0"/>
              </a:spcAft>
              <a:buSzPts val="1400"/>
              <a:buChar char="●"/>
            </a:pPr>
            <a:r>
              <a:rPr lang="en-US"/>
              <a:t>Project analysis</a:t>
            </a:r>
            <a:endParaRPr/>
          </a:p>
          <a:p>
            <a:pPr indent="-317500" lvl="0" marL="457200" rtl="0" algn="l">
              <a:spcBef>
                <a:spcPts val="0"/>
              </a:spcBef>
              <a:spcAft>
                <a:spcPts val="0"/>
              </a:spcAft>
              <a:buSzPts val="1400"/>
              <a:buChar char="●"/>
            </a:pPr>
            <a:r>
              <a:rPr lang="en-US"/>
              <a:t>SAF analysis</a:t>
            </a:r>
            <a:endParaRPr/>
          </a:p>
          <a:p>
            <a:pPr indent="-317500" lvl="0" marL="457200" rtl="0" algn="l">
              <a:spcBef>
                <a:spcPts val="0"/>
              </a:spcBef>
              <a:spcAft>
                <a:spcPts val="0"/>
              </a:spcAft>
              <a:buSzPts val="1400"/>
              <a:buChar char="●"/>
            </a:pPr>
            <a:r>
              <a:rPr lang="en-US"/>
              <a:t>Open items</a:t>
            </a:r>
            <a:endParaRPr/>
          </a:p>
          <a:p>
            <a:pPr indent="-317500" lvl="0" marL="457200" rtl="0" algn="l">
              <a:spcBef>
                <a:spcPts val="0"/>
              </a:spcBef>
              <a:spcAft>
                <a:spcPts val="0"/>
              </a:spcAft>
              <a:buSzPts val="1400"/>
              <a:buChar char="●"/>
            </a:pPr>
            <a:r>
              <a:rPr lang="en-US"/>
              <a:t>Tax account details</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360"/>
              </a:spcBef>
              <a:spcAft>
                <a:spcPts val="0"/>
              </a:spcAft>
              <a:buNone/>
            </a:pPr>
            <a:r>
              <a:rPr lang="en-US"/>
              <a:t>If the posting line contains additional level 2 posting lines, a line expander (&gt;) appears to the left of the line. Click the expander to drill down and view all posting details.</a:t>
            </a:r>
            <a:endParaRPr/>
          </a:p>
          <a:p>
            <a:pPr indent="0" lvl="0" marL="0" rtl="0" algn="l">
              <a:spcBef>
                <a:spcPts val="0"/>
              </a:spcBef>
              <a:spcAft>
                <a:spcPts val="0"/>
              </a:spcAft>
              <a:buNone/>
            </a:pPr>
            <a:r>
              <a:t/>
            </a:r>
            <a:endParaRPr b="1"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400" name="Google Shape;400;p9: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10:notes"/>
          <p:cNvSpPr/>
          <p:nvPr>
            <p:ph idx="2" type="sldImg"/>
          </p:nvPr>
        </p:nvSpPr>
        <p:spPr>
          <a:xfrm>
            <a:off x="735013" y="647700"/>
            <a:ext cx="5632450" cy="31686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9" name="Google Shape;409;p10:notes"/>
          <p:cNvSpPr txBox="1"/>
          <p:nvPr>
            <p:ph idx="1" type="body"/>
          </p:nvPr>
        </p:nvSpPr>
        <p:spPr>
          <a:xfrm>
            <a:off x="710248" y="3991730"/>
            <a:ext cx="5681980" cy="4749658"/>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410" name="Google Shape;410;p10:notes"/>
          <p:cNvSpPr txBox="1"/>
          <p:nvPr>
            <p:ph idx="12" type="sldNum"/>
          </p:nvPr>
        </p:nvSpPr>
        <p:spPr>
          <a:xfrm>
            <a:off x="4023092" y="8917422"/>
            <a:ext cx="3077739" cy="471053"/>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spTree>
      <p:nvGrpSpPr>
        <p:cNvPr id="15"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17" name="Google Shape;17;p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9" name="Google Shape;19;p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21" name="Google Shape;21;p2"/>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
        <p:nvSpPr>
          <p:cNvPr id="22" name="Google Shape;22;p2"/>
          <p:cNvSpPr/>
          <p:nvPr/>
        </p:nvSpPr>
        <p:spPr>
          <a:xfrm>
            <a:off x="0" y="2570933"/>
            <a:ext cx="12193201" cy="10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62" name="Shape 62"/>
        <p:cNvGrpSpPr/>
        <p:nvPr/>
      </p:nvGrpSpPr>
      <p:grpSpPr>
        <a:xfrm>
          <a:off x="0" y="0"/>
          <a:ext cx="0" cy="0"/>
          <a:chOff x="0" y="0"/>
          <a:chExt cx="0" cy="0"/>
        </a:xfrm>
      </p:grpSpPr>
      <p:sp>
        <p:nvSpPr>
          <p:cNvPr id="63" name="Google Shape;63;p11"/>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strike="noStrike">
              <a:solidFill>
                <a:srgbClr val="FFFFFF"/>
              </a:solidFill>
              <a:latin typeface="Century Gothic"/>
              <a:ea typeface="Century Gothic"/>
              <a:cs typeface="Century Gothic"/>
              <a:sym typeface="Century Gothic"/>
            </a:endParaRPr>
          </a:p>
        </p:txBody>
      </p:sp>
      <p:sp>
        <p:nvSpPr>
          <p:cNvPr id="64" name="Google Shape;64;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lt1"/>
                </a:solidFill>
                <a:latin typeface="Century Gothic"/>
                <a:ea typeface="Century Gothic"/>
                <a:cs typeface="Century Gothic"/>
                <a:sym typeface="Century Gothic"/>
              </a:defRPr>
            </a:lvl1pPr>
            <a:lvl2pPr indent="0" lvl="1" marL="0" algn="r">
              <a:spcBef>
                <a:spcPts val="0"/>
              </a:spcBef>
              <a:buNone/>
              <a:defRPr sz="1800">
                <a:solidFill>
                  <a:schemeClr val="lt1"/>
                </a:solidFill>
                <a:latin typeface="Century Gothic"/>
                <a:ea typeface="Century Gothic"/>
                <a:cs typeface="Century Gothic"/>
                <a:sym typeface="Century Gothic"/>
              </a:defRPr>
            </a:lvl2pPr>
            <a:lvl3pPr indent="0" lvl="2" marL="0" algn="r">
              <a:spcBef>
                <a:spcPts val="0"/>
              </a:spcBef>
              <a:buNone/>
              <a:defRPr sz="1800">
                <a:solidFill>
                  <a:schemeClr val="lt1"/>
                </a:solidFill>
                <a:latin typeface="Century Gothic"/>
                <a:ea typeface="Century Gothic"/>
                <a:cs typeface="Century Gothic"/>
                <a:sym typeface="Century Gothic"/>
              </a:defRPr>
            </a:lvl3pPr>
            <a:lvl4pPr indent="0" lvl="3" marL="0" algn="r">
              <a:spcBef>
                <a:spcPts val="0"/>
              </a:spcBef>
              <a:buNone/>
              <a:defRPr sz="1800">
                <a:solidFill>
                  <a:schemeClr val="lt1"/>
                </a:solidFill>
                <a:latin typeface="Century Gothic"/>
                <a:ea typeface="Century Gothic"/>
                <a:cs typeface="Century Gothic"/>
                <a:sym typeface="Century Gothic"/>
              </a:defRPr>
            </a:lvl4pPr>
            <a:lvl5pPr indent="0" lvl="4" marL="0" algn="r">
              <a:spcBef>
                <a:spcPts val="0"/>
              </a:spcBef>
              <a:buNone/>
              <a:defRPr sz="1800">
                <a:solidFill>
                  <a:schemeClr val="lt1"/>
                </a:solidFill>
                <a:latin typeface="Century Gothic"/>
                <a:ea typeface="Century Gothic"/>
                <a:cs typeface="Century Gothic"/>
                <a:sym typeface="Century Gothic"/>
              </a:defRPr>
            </a:lvl5pPr>
            <a:lvl6pPr indent="0" lvl="5" marL="0" algn="r">
              <a:spcBef>
                <a:spcPts val="0"/>
              </a:spcBef>
              <a:buNone/>
              <a:defRPr sz="1800">
                <a:solidFill>
                  <a:schemeClr val="lt1"/>
                </a:solidFill>
                <a:latin typeface="Century Gothic"/>
                <a:ea typeface="Century Gothic"/>
                <a:cs typeface="Century Gothic"/>
                <a:sym typeface="Century Gothic"/>
              </a:defRPr>
            </a:lvl6pPr>
            <a:lvl7pPr indent="0" lvl="6" marL="0" algn="r">
              <a:spcBef>
                <a:spcPts val="0"/>
              </a:spcBef>
              <a:buNone/>
              <a:defRPr sz="1800">
                <a:solidFill>
                  <a:schemeClr val="lt1"/>
                </a:solidFill>
                <a:latin typeface="Century Gothic"/>
                <a:ea typeface="Century Gothic"/>
                <a:cs typeface="Century Gothic"/>
                <a:sym typeface="Century Gothic"/>
              </a:defRPr>
            </a:lvl7pPr>
            <a:lvl8pPr indent="0" lvl="7" marL="0" algn="r">
              <a:spcBef>
                <a:spcPts val="0"/>
              </a:spcBef>
              <a:buNone/>
              <a:defRPr sz="1800">
                <a:solidFill>
                  <a:schemeClr val="lt1"/>
                </a:solidFill>
                <a:latin typeface="Century Gothic"/>
                <a:ea typeface="Century Gothic"/>
                <a:cs typeface="Century Gothic"/>
                <a:sym typeface="Century Gothic"/>
              </a:defRPr>
            </a:lvl8pPr>
            <a:lvl9pPr indent="0" lvl="8" marL="0" algn="r">
              <a:spcBef>
                <a:spcPts val="0"/>
              </a:spcBef>
              <a:buNone/>
              <a:defRPr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65" name="Google Shape;65;p11"/>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66" name="Google Shape;66;p11"/>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3600">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lang="en-US" sz="1800">
                <a:solidFill>
                  <a:srgbClr val="5A87C5"/>
                </a:solidFill>
                <a:latin typeface="Century Gothic"/>
                <a:ea typeface="Century Gothic"/>
                <a:cs typeface="Century Gothic"/>
                <a:sym typeface="Century Gothic"/>
              </a:rPr>
              <a:t>© QAD Inc</a:t>
            </a:r>
            <a:endParaRPr sz="1800">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67" name="Shape 67"/>
        <p:cNvGrpSpPr/>
        <p:nvPr/>
      </p:nvGrpSpPr>
      <p:grpSpPr>
        <a:xfrm>
          <a:off x="0" y="0"/>
          <a:ext cx="0" cy="0"/>
          <a:chOff x="0" y="0"/>
          <a:chExt cx="0" cy="0"/>
        </a:xfrm>
      </p:grpSpPr>
      <p:sp>
        <p:nvSpPr>
          <p:cNvPr id="68" name="Google Shape;68;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69" name="Google Shape;69;p12"/>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showMasterSp="0">
  <p:cSld name="Automotive Title Slide">
    <p:spTree>
      <p:nvGrpSpPr>
        <p:cNvPr id="70" name="Shape 70"/>
        <p:cNvGrpSpPr/>
        <p:nvPr/>
      </p:nvGrpSpPr>
      <p:grpSpPr>
        <a:xfrm>
          <a:off x="0" y="0"/>
          <a:ext cx="0" cy="0"/>
          <a:chOff x="0" y="0"/>
          <a:chExt cx="0" cy="0"/>
        </a:xfrm>
      </p:grpSpPr>
      <p:pic>
        <p:nvPicPr>
          <p:cNvPr id="71" name="Google Shape;71;p13"/>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72" name="Google Shape;72;p1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1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74" name="Google Shape;74;p1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13"/>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76" name="Google Shape;76;p13"/>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77" name="Google Shape;77;p13"/>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showMasterSp="0">
  <p:cSld name="Consumer Products Title Slide">
    <p:spTree>
      <p:nvGrpSpPr>
        <p:cNvPr id="78" name="Shape 78"/>
        <p:cNvGrpSpPr/>
        <p:nvPr/>
      </p:nvGrpSpPr>
      <p:grpSpPr>
        <a:xfrm>
          <a:off x="0" y="0"/>
          <a:ext cx="0" cy="0"/>
          <a:chOff x="0" y="0"/>
          <a:chExt cx="0" cy="0"/>
        </a:xfrm>
      </p:grpSpPr>
      <p:pic>
        <p:nvPicPr>
          <p:cNvPr id="79" name="Google Shape;79;p14"/>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80" name="Google Shape;80;p1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82" name="Google Shape;82;p14"/>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3" name="Google Shape;83;p14"/>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84" name="Google Shape;84;p14"/>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85" name="Google Shape;85;p14"/>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showMasterSp="0">
  <p:cSld name="Food and Beverage Title Slide">
    <p:spTree>
      <p:nvGrpSpPr>
        <p:cNvPr id="86" name="Shape 86"/>
        <p:cNvGrpSpPr/>
        <p:nvPr/>
      </p:nvGrpSpPr>
      <p:grpSpPr>
        <a:xfrm>
          <a:off x="0" y="0"/>
          <a:ext cx="0" cy="0"/>
          <a:chOff x="0" y="0"/>
          <a:chExt cx="0" cy="0"/>
        </a:xfrm>
      </p:grpSpPr>
      <p:pic>
        <p:nvPicPr>
          <p:cNvPr id="87" name="Google Shape;87;p15"/>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88" name="Google Shape;88;p1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1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0" name="Google Shape;90;p15"/>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1" name="Google Shape;91;p15"/>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92" name="Google Shape;92;p15"/>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93" name="Google Shape;93;p15"/>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showMasterSp="0">
  <p:cSld name="High Tech Title Slide">
    <p:spTree>
      <p:nvGrpSpPr>
        <p:cNvPr id="94" name="Shape 94"/>
        <p:cNvGrpSpPr/>
        <p:nvPr/>
      </p:nvGrpSpPr>
      <p:grpSpPr>
        <a:xfrm>
          <a:off x="0" y="0"/>
          <a:ext cx="0" cy="0"/>
          <a:chOff x="0" y="0"/>
          <a:chExt cx="0" cy="0"/>
        </a:xfrm>
      </p:grpSpPr>
      <p:pic>
        <p:nvPicPr>
          <p:cNvPr id="95" name="Google Shape;95;p16"/>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96" name="Google Shape;96;p1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1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8" name="Google Shape;98;p16"/>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9" name="Google Shape;99;p16"/>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00" name="Google Shape;100;p16"/>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1" name="Google Shape;101;p16"/>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showMasterSp="0">
  <p:cSld name="Industrial Title Slide">
    <p:spTree>
      <p:nvGrpSpPr>
        <p:cNvPr id="102" name="Shape 102"/>
        <p:cNvGrpSpPr/>
        <p:nvPr/>
      </p:nvGrpSpPr>
      <p:grpSpPr>
        <a:xfrm>
          <a:off x="0" y="0"/>
          <a:ext cx="0" cy="0"/>
          <a:chOff x="0" y="0"/>
          <a:chExt cx="0" cy="0"/>
        </a:xfrm>
      </p:grpSpPr>
      <p:pic>
        <p:nvPicPr>
          <p:cNvPr id="103" name="Google Shape;103;p17"/>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04" name="Google Shape;104;p17"/>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05" name="Google Shape;105;p17"/>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 name="Google Shape;106;p17"/>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07" name="Google Shape;107;p17"/>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8" name="Google Shape;108;p17"/>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9" name="Google Shape;109;p17"/>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showMasterSp="0">
  <p:cSld name="Life Sciences Title Slide">
    <p:spTree>
      <p:nvGrpSpPr>
        <p:cNvPr id="110" name="Shape 110"/>
        <p:cNvGrpSpPr/>
        <p:nvPr/>
      </p:nvGrpSpPr>
      <p:grpSpPr>
        <a:xfrm>
          <a:off x="0" y="0"/>
          <a:ext cx="0" cy="0"/>
          <a:chOff x="0" y="0"/>
          <a:chExt cx="0" cy="0"/>
        </a:xfrm>
      </p:grpSpPr>
      <p:pic>
        <p:nvPicPr>
          <p:cNvPr id="111" name="Google Shape;111;p18"/>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12" name="Google Shape;112;p18"/>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13" name="Google Shape;113;p1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p1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15" name="Google Shape;115;p18"/>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16" name="Google Shape;116;p18"/>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17" name="Google Shape;117;p18"/>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showMasterSp="0">
  <p:cSld name="Generic Title Slide">
    <p:spTree>
      <p:nvGrpSpPr>
        <p:cNvPr id="118" name="Shape 118"/>
        <p:cNvGrpSpPr/>
        <p:nvPr/>
      </p:nvGrpSpPr>
      <p:grpSpPr>
        <a:xfrm>
          <a:off x="0" y="0"/>
          <a:ext cx="0" cy="0"/>
          <a:chOff x="0" y="0"/>
          <a:chExt cx="0" cy="0"/>
        </a:xfrm>
      </p:grpSpPr>
      <p:pic>
        <p:nvPicPr>
          <p:cNvPr id="119" name="Google Shape;119;p19"/>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120" name="Google Shape;120;p19"/>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21" name="Google Shape;121;p1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1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23" name="Google Shape;123;p19"/>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24" name="Google Shape;124;p19"/>
          <p:cNvSpPr/>
          <p:nvPr>
            <p:ph idx="2" type="pic"/>
          </p:nvPr>
        </p:nvSpPr>
        <p:spPr>
          <a:xfrm>
            <a:off x="9875519" y="3108960"/>
            <a:ext cx="1897381" cy="13716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25" name="Google Shape;125;p19"/>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126" name="Shape 126"/>
        <p:cNvGrpSpPr/>
        <p:nvPr/>
      </p:nvGrpSpPr>
      <p:grpSpPr>
        <a:xfrm>
          <a:off x="0" y="0"/>
          <a:ext cx="0" cy="0"/>
          <a:chOff x="0" y="0"/>
          <a:chExt cx="0" cy="0"/>
        </a:xfrm>
      </p:grpSpPr>
      <p:sp>
        <p:nvSpPr>
          <p:cNvPr id="127" name="Google Shape;127;p2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8" name="Google Shape;128;p20"/>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3" name="Shape 23"/>
        <p:cNvGrpSpPr/>
        <p:nvPr/>
      </p:nvGrpSpPr>
      <p:grpSpPr>
        <a:xfrm>
          <a:off x="0" y="0"/>
          <a:ext cx="0" cy="0"/>
          <a:chOff x="0" y="0"/>
          <a:chExt cx="0" cy="0"/>
        </a:xfrm>
      </p:grpSpPr>
      <p:sp>
        <p:nvSpPr>
          <p:cNvPr id="24" name="Google Shape;24;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5" name="Google Shape;25;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dk1"/>
                </a:solidFill>
              </a:defRPr>
            </a:lvl1pPr>
            <a:lvl2pPr indent="-381000" lvl="1" marL="914400" algn="l">
              <a:lnSpc>
                <a:spcPct val="95000"/>
              </a:lnSpc>
              <a:spcBef>
                <a:spcPts val="600"/>
              </a:spcBef>
              <a:spcAft>
                <a:spcPts val="0"/>
              </a:spcAft>
              <a:buSzPts val="2400"/>
              <a:buChar char="­"/>
              <a:defRPr>
                <a:solidFill>
                  <a:schemeClr val="dk1"/>
                </a:solidFill>
              </a:defRPr>
            </a:lvl2pPr>
            <a:lvl3pPr indent="-355600" lvl="2" marL="1371600" algn="l">
              <a:lnSpc>
                <a:spcPct val="95000"/>
              </a:lnSpc>
              <a:spcBef>
                <a:spcPts val="600"/>
              </a:spcBef>
              <a:spcAft>
                <a:spcPts val="0"/>
              </a:spcAft>
              <a:buSzPts val="2000"/>
              <a:buChar char="­"/>
              <a:defRPr>
                <a:solidFill>
                  <a:schemeClr val="dk1"/>
                </a:solidFill>
              </a:defRPr>
            </a:lvl3pPr>
            <a:lvl4pPr indent="-355600" lvl="3" marL="1828800" algn="l">
              <a:lnSpc>
                <a:spcPct val="95000"/>
              </a:lnSpc>
              <a:spcBef>
                <a:spcPts val="600"/>
              </a:spcBef>
              <a:spcAft>
                <a:spcPts val="0"/>
              </a:spcAft>
              <a:buSzPts val="2000"/>
              <a:buChar char="­"/>
              <a:defRPr>
                <a:solidFill>
                  <a:schemeClr val="dk1"/>
                </a:solidFill>
              </a:defRPr>
            </a:lvl4pPr>
            <a:lvl5pPr indent="-355600" lvl="4" marL="2286000" algn="l">
              <a:lnSpc>
                <a:spcPct val="95000"/>
              </a:lnSpc>
              <a:spcBef>
                <a:spcPts val="600"/>
              </a:spcBef>
              <a:spcAft>
                <a:spcPts val="0"/>
              </a:spcAft>
              <a:buSzPts val="2000"/>
              <a:buChar char="­"/>
              <a:defRPr>
                <a:solidFill>
                  <a:schemeClr val="dk1"/>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6" name="Google Shape;26;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7" name="Google Shape;27;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129" name="Shape 129"/>
        <p:cNvGrpSpPr/>
        <p:nvPr/>
      </p:nvGrpSpPr>
      <p:grpSpPr>
        <a:xfrm>
          <a:off x="0" y="0"/>
          <a:ext cx="0" cy="0"/>
          <a:chOff x="0" y="0"/>
          <a:chExt cx="0" cy="0"/>
        </a:xfrm>
      </p:grpSpPr>
      <p:sp>
        <p:nvSpPr>
          <p:cNvPr id="130" name="Google Shape;130;p21"/>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31" name="Google Shape;131;p21"/>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2" name="Google Shape;132;p21"/>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33" name="Google Shape;133;p21"/>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134" name="Shape 134"/>
        <p:cNvGrpSpPr/>
        <p:nvPr/>
      </p:nvGrpSpPr>
      <p:grpSpPr>
        <a:xfrm>
          <a:off x="0" y="0"/>
          <a:ext cx="0" cy="0"/>
          <a:chOff x="0" y="0"/>
          <a:chExt cx="0" cy="0"/>
        </a:xfrm>
      </p:grpSpPr>
      <p:sp>
        <p:nvSpPr>
          <p:cNvPr id="135" name="Google Shape;135;p22"/>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36" name="Google Shape;136;p22"/>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7" name="Google Shape;137;p22"/>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38" name="Google Shape;138;p22"/>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p:cSld name="1_Title Only">
    <p:spTree>
      <p:nvGrpSpPr>
        <p:cNvPr id="139" name="Shape 139"/>
        <p:cNvGrpSpPr/>
        <p:nvPr/>
      </p:nvGrpSpPr>
      <p:grpSpPr>
        <a:xfrm>
          <a:off x="0" y="0"/>
          <a:ext cx="0" cy="0"/>
          <a:chOff x="0" y="0"/>
          <a:chExt cx="0" cy="0"/>
        </a:xfrm>
      </p:grpSpPr>
      <p:sp>
        <p:nvSpPr>
          <p:cNvPr id="140" name="Google Shape;140;p23"/>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3"/>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42" name="Google Shape;142;p23"/>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p:cSld name="4_Title and Content">
    <p:spTree>
      <p:nvGrpSpPr>
        <p:cNvPr id="143" name="Shape 143"/>
        <p:cNvGrpSpPr/>
        <p:nvPr/>
      </p:nvGrpSpPr>
      <p:grpSpPr>
        <a:xfrm>
          <a:off x="0" y="0"/>
          <a:ext cx="0" cy="0"/>
          <a:chOff x="0" y="0"/>
          <a:chExt cx="0" cy="0"/>
        </a:xfrm>
      </p:grpSpPr>
      <p:sp>
        <p:nvSpPr>
          <p:cNvPr id="144" name="Google Shape;144;p24"/>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45" name="Google Shape;145;p24"/>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6" name="Google Shape;146;p24"/>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47" name="Google Shape;147;p24"/>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p:cSld name="5_Title and Content">
    <p:spTree>
      <p:nvGrpSpPr>
        <p:cNvPr id="148" name="Shape 148"/>
        <p:cNvGrpSpPr/>
        <p:nvPr/>
      </p:nvGrpSpPr>
      <p:grpSpPr>
        <a:xfrm>
          <a:off x="0" y="0"/>
          <a:ext cx="0" cy="0"/>
          <a:chOff x="0" y="0"/>
          <a:chExt cx="0" cy="0"/>
        </a:xfrm>
      </p:grpSpPr>
      <p:sp>
        <p:nvSpPr>
          <p:cNvPr id="149" name="Google Shape;149;p25"/>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50" name="Google Shape;150;p25"/>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5"/>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52" name="Google Shape;152;p25"/>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p:cSld name="6_Title and Content">
    <p:spTree>
      <p:nvGrpSpPr>
        <p:cNvPr id="153" name="Shape 153"/>
        <p:cNvGrpSpPr/>
        <p:nvPr/>
      </p:nvGrpSpPr>
      <p:grpSpPr>
        <a:xfrm>
          <a:off x="0" y="0"/>
          <a:ext cx="0" cy="0"/>
          <a:chOff x="0" y="0"/>
          <a:chExt cx="0" cy="0"/>
        </a:xfrm>
      </p:grpSpPr>
      <p:sp>
        <p:nvSpPr>
          <p:cNvPr id="154" name="Google Shape;154;p26"/>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55" name="Google Shape;155;p26"/>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6" name="Google Shape;156;p26"/>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57" name="Google Shape;157;p26"/>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and Content">
  <p:cSld name="7_Title and Content">
    <p:spTree>
      <p:nvGrpSpPr>
        <p:cNvPr id="158" name="Shape 158"/>
        <p:cNvGrpSpPr/>
        <p:nvPr/>
      </p:nvGrpSpPr>
      <p:grpSpPr>
        <a:xfrm>
          <a:off x="0" y="0"/>
          <a:ext cx="0" cy="0"/>
          <a:chOff x="0" y="0"/>
          <a:chExt cx="0" cy="0"/>
        </a:xfrm>
      </p:grpSpPr>
      <p:sp>
        <p:nvSpPr>
          <p:cNvPr id="159" name="Google Shape;159;p27"/>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60" name="Google Shape;160;p27"/>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7"/>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62" name="Google Shape;162;p27"/>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and Content">
  <p:cSld name="8_Title and Content">
    <p:spTree>
      <p:nvGrpSpPr>
        <p:cNvPr id="163" name="Shape 163"/>
        <p:cNvGrpSpPr/>
        <p:nvPr/>
      </p:nvGrpSpPr>
      <p:grpSpPr>
        <a:xfrm>
          <a:off x="0" y="0"/>
          <a:ext cx="0" cy="0"/>
          <a:chOff x="0" y="0"/>
          <a:chExt cx="0" cy="0"/>
        </a:xfrm>
      </p:grpSpPr>
      <p:sp>
        <p:nvSpPr>
          <p:cNvPr id="164" name="Google Shape;164;p28"/>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65" name="Google Shape;165;p28"/>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6" name="Google Shape;166;p28"/>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67" name="Google Shape;167;p28"/>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and Content">
  <p:cSld name="9_Title and Content">
    <p:spTree>
      <p:nvGrpSpPr>
        <p:cNvPr id="168" name="Shape 168"/>
        <p:cNvGrpSpPr/>
        <p:nvPr/>
      </p:nvGrpSpPr>
      <p:grpSpPr>
        <a:xfrm>
          <a:off x="0" y="0"/>
          <a:ext cx="0" cy="0"/>
          <a:chOff x="0" y="0"/>
          <a:chExt cx="0" cy="0"/>
        </a:xfrm>
      </p:grpSpPr>
      <p:sp>
        <p:nvSpPr>
          <p:cNvPr id="169" name="Google Shape;169;p29"/>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70" name="Google Shape;170;p29"/>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29"/>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72" name="Google Shape;172;p29"/>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Only">
  <p:cSld name="2_Title Only">
    <p:spTree>
      <p:nvGrpSpPr>
        <p:cNvPr id="173" name="Shape 173"/>
        <p:cNvGrpSpPr/>
        <p:nvPr/>
      </p:nvGrpSpPr>
      <p:grpSpPr>
        <a:xfrm>
          <a:off x="0" y="0"/>
          <a:ext cx="0" cy="0"/>
          <a:chOff x="0" y="0"/>
          <a:chExt cx="0" cy="0"/>
        </a:xfrm>
      </p:grpSpPr>
      <p:sp>
        <p:nvSpPr>
          <p:cNvPr id="174" name="Google Shape;174;p30"/>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 name="Google Shape;175;p30"/>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76" name="Google Shape;176;p30"/>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28" name="Shape 28"/>
        <p:cNvGrpSpPr/>
        <p:nvPr/>
      </p:nvGrpSpPr>
      <p:grpSpPr>
        <a:xfrm>
          <a:off x="0" y="0"/>
          <a:ext cx="0" cy="0"/>
          <a:chOff x="0" y="0"/>
          <a:chExt cx="0" cy="0"/>
        </a:xfrm>
      </p:grpSpPr>
      <p:sp>
        <p:nvSpPr>
          <p:cNvPr id="29" name="Google Shape;29;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31" name="Google Shape;31;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lt1"/>
                </a:solidFill>
                <a:latin typeface="Century Gothic"/>
                <a:ea typeface="Century Gothic"/>
                <a:cs typeface="Century Gothic"/>
                <a:sym typeface="Century Gothic"/>
              </a:defRPr>
            </a:lvl1pPr>
            <a:lvl2pPr indent="0" lvl="1" marL="0" algn="r">
              <a:spcBef>
                <a:spcPts val="0"/>
              </a:spcBef>
              <a:buNone/>
              <a:defRPr sz="1800">
                <a:solidFill>
                  <a:schemeClr val="lt1"/>
                </a:solidFill>
                <a:latin typeface="Century Gothic"/>
                <a:ea typeface="Century Gothic"/>
                <a:cs typeface="Century Gothic"/>
                <a:sym typeface="Century Gothic"/>
              </a:defRPr>
            </a:lvl2pPr>
            <a:lvl3pPr indent="0" lvl="2" marL="0" algn="r">
              <a:spcBef>
                <a:spcPts val="0"/>
              </a:spcBef>
              <a:buNone/>
              <a:defRPr sz="1800">
                <a:solidFill>
                  <a:schemeClr val="lt1"/>
                </a:solidFill>
                <a:latin typeface="Century Gothic"/>
                <a:ea typeface="Century Gothic"/>
                <a:cs typeface="Century Gothic"/>
                <a:sym typeface="Century Gothic"/>
              </a:defRPr>
            </a:lvl3pPr>
            <a:lvl4pPr indent="0" lvl="3" marL="0" algn="r">
              <a:spcBef>
                <a:spcPts val="0"/>
              </a:spcBef>
              <a:buNone/>
              <a:defRPr sz="1800">
                <a:solidFill>
                  <a:schemeClr val="lt1"/>
                </a:solidFill>
                <a:latin typeface="Century Gothic"/>
                <a:ea typeface="Century Gothic"/>
                <a:cs typeface="Century Gothic"/>
                <a:sym typeface="Century Gothic"/>
              </a:defRPr>
            </a:lvl4pPr>
            <a:lvl5pPr indent="0" lvl="4" marL="0" algn="r">
              <a:spcBef>
                <a:spcPts val="0"/>
              </a:spcBef>
              <a:buNone/>
              <a:defRPr sz="1800">
                <a:solidFill>
                  <a:schemeClr val="lt1"/>
                </a:solidFill>
                <a:latin typeface="Century Gothic"/>
                <a:ea typeface="Century Gothic"/>
                <a:cs typeface="Century Gothic"/>
                <a:sym typeface="Century Gothic"/>
              </a:defRPr>
            </a:lvl5pPr>
            <a:lvl6pPr indent="0" lvl="5" marL="0" algn="r">
              <a:spcBef>
                <a:spcPts val="0"/>
              </a:spcBef>
              <a:buNone/>
              <a:defRPr sz="1800">
                <a:solidFill>
                  <a:schemeClr val="lt1"/>
                </a:solidFill>
                <a:latin typeface="Century Gothic"/>
                <a:ea typeface="Century Gothic"/>
                <a:cs typeface="Century Gothic"/>
                <a:sym typeface="Century Gothic"/>
              </a:defRPr>
            </a:lvl6pPr>
            <a:lvl7pPr indent="0" lvl="6" marL="0" algn="r">
              <a:spcBef>
                <a:spcPts val="0"/>
              </a:spcBef>
              <a:buNone/>
              <a:defRPr sz="1800">
                <a:solidFill>
                  <a:schemeClr val="lt1"/>
                </a:solidFill>
                <a:latin typeface="Century Gothic"/>
                <a:ea typeface="Century Gothic"/>
                <a:cs typeface="Century Gothic"/>
                <a:sym typeface="Century Gothic"/>
              </a:defRPr>
            </a:lvl7pPr>
            <a:lvl8pPr indent="0" lvl="7" marL="0" algn="r">
              <a:spcBef>
                <a:spcPts val="0"/>
              </a:spcBef>
              <a:buNone/>
              <a:defRPr sz="1800">
                <a:solidFill>
                  <a:schemeClr val="lt1"/>
                </a:solidFill>
                <a:latin typeface="Century Gothic"/>
                <a:ea typeface="Century Gothic"/>
                <a:cs typeface="Century Gothic"/>
                <a:sym typeface="Century Gothic"/>
              </a:defRPr>
            </a:lvl8pPr>
            <a:lvl9pPr indent="0" lvl="8" marL="0" algn="r">
              <a:spcBef>
                <a:spcPts val="0"/>
              </a:spcBef>
              <a:buNone/>
              <a:defRPr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Only">
  <p:cSld name="3_Title Only">
    <p:spTree>
      <p:nvGrpSpPr>
        <p:cNvPr id="177" name="Shape 177"/>
        <p:cNvGrpSpPr/>
        <p:nvPr/>
      </p:nvGrpSpPr>
      <p:grpSpPr>
        <a:xfrm>
          <a:off x="0" y="0"/>
          <a:ext cx="0" cy="0"/>
          <a:chOff x="0" y="0"/>
          <a:chExt cx="0" cy="0"/>
        </a:xfrm>
      </p:grpSpPr>
      <p:sp>
        <p:nvSpPr>
          <p:cNvPr id="178" name="Google Shape;178;p3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9" name="Google Shape;179;p31"/>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80" name="Google Shape;180;p31"/>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Title and Content">
  <p:cSld name="10_Title and Content">
    <p:spTree>
      <p:nvGrpSpPr>
        <p:cNvPr id="181" name="Shape 181"/>
        <p:cNvGrpSpPr/>
        <p:nvPr/>
      </p:nvGrpSpPr>
      <p:grpSpPr>
        <a:xfrm>
          <a:off x="0" y="0"/>
          <a:ext cx="0" cy="0"/>
          <a:chOff x="0" y="0"/>
          <a:chExt cx="0" cy="0"/>
        </a:xfrm>
      </p:grpSpPr>
      <p:sp>
        <p:nvSpPr>
          <p:cNvPr id="182" name="Google Shape;182;p32"/>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83" name="Google Shape;183;p32"/>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4" name="Google Shape;184;p32"/>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85" name="Google Shape;185;p32"/>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itle and Content">
  <p:cSld name="11_Title and Content">
    <p:spTree>
      <p:nvGrpSpPr>
        <p:cNvPr id="186" name="Shape 186"/>
        <p:cNvGrpSpPr/>
        <p:nvPr/>
      </p:nvGrpSpPr>
      <p:grpSpPr>
        <a:xfrm>
          <a:off x="0" y="0"/>
          <a:ext cx="0" cy="0"/>
          <a:chOff x="0" y="0"/>
          <a:chExt cx="0" cy="0"/>
        </a:xfrm>
      </p:grpSpPr>
      <p:sp>
        <p:nvSpPr>
          <p:cNvPr id="187" name="Google Shape;187;p33"/>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88" name="Google Shape;188;p33"/>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9" name="Google Shape;189;p33"/>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90" name="Google Shape;190;p33"/>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Only">
  <p:cSld name="4_Title Only">
    <p:spTree>
      <p:nvGrpSpPr>
        <p:cNvPr id="191" name="Shape 191"/>
        <p:cNvGrpSpPr/>
        <p:nvPr/>
      </p:nvGrpSpPr>
      <p:grpSpPr>
        <a:xfrm>
          <a:off x="0" y="0"/>
          <a:ext cx="0" cy="0"/>
          <a:chOff x="0" y="0"/>
          <a:chExt cx="0" cy="0"/>
        </a:xfrm>
      </p:grpSpPr>
      <p:sp>
        <p:nvSpPr>
          <p:cNvPr id="192" name="Google Shape;192;p34"/>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3" name="Google Shape;193;p34"/>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94" name="Google Shape;194;p34"/>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itle and Content">
  <p:cSld name="12_Title and Content">
    <p:spTree>
      <p:nvGrpSpPr>
        <p:cNvPr id="195" name="Shape 195"/>
        <p:cNvGrpSpPr/>
        <p:nvPr/>
      </p:nvGrpSpPr>
      <p:grpSpPr>
        <a:xfrm>
          <a:off x="0" y="0"/>
          <a:ext cx="0" cy="0"/>
          <a:chOff x="0" y="0"/>
          <a:chExt cx="0" cy="0"/>
        </a:xfrm>
      </p:grpSpPr>
      <p:sp>
        <p:nvSpPr>
          <p:cNvPr id="196" name="Google Shape;196;p35"/>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97" name="Google Shape;197;p35"/>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8" name="Google Shape;198;p35"/>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99" name="Google Shape;199;p35"/>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Only">
  <p:cSld name="5_Title Only">
    <p:spTree>
      <p:nvGrpSpPr>
        <p:cNvPr id="200" name="Shape 200"/>
        <p:cNvGrpSpPr/>
        <p:nvPr/>
      </p:nvGrpSpPr>
      <p:grpSpPr>
        <a:xfrm>
          <a:off x="0" y="0"/>
          <a:ext cx="0" cy="0"/>
          <a:chOff x="0" y="0"/>
          <a:chExt cx="0" cy="0"/>
        </a:xfrm>
      </p:grpSpPr>
      <p:sp>
        <p:nvSpPr>
          <p:cNvPr id="201" name="Google Shape;201;p36"/>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2" name="Google Shape;202;p36"/>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03" name="Google Shape;203;p36"/>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and Content">
  <p:cSld name="13_Title and Content">
    <p:spTree>
      <p:nvGrpSpPr>
        <p:cNvPr id="204" name="Shape 204"/>
        <p:cNvGrpSpPr/>
        <p:nvPr/>
      </p:nvGrpSpPr>
      <p:grpSpPr>
        <a:xfrm>
          <a:off x="0" y="0"/>
          <a:ext cx="0" cy="0"/>
          <a:chOff x="0" y="0"/>
          <a:chExt cx="0" cy="0"/>
        </a:xfrm>
      </p:grpSpPr>
      <p:sp>
        <p:nvSpPr>
          <p:cNvPr id="205" name="Google Shape;205;p37"/>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06" name="Google Shape;206;p37"/>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7" name="Google Shape;207;p37"/>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08" name="Google Shape;208;p37"/>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Title and Content">
  <p:cSld name="14_Title and Content">
    <p:spTree>
      <p:nvGrpSpPr>
        <p:cNvPr id="209" name="Shape 209"/>
        <p:cNvGrpSpPr/>
        <p:nvPr/>
      </p:nvGrpSpPr>
      <p:grpSpPr>
        <a:xfrm>
          <a:off x="0" y="0"/>
          <a:ext cx="0" cy="0"/>
          <a:chOff x="0" y="0"/>
          <a:chExt cx="0" cy="0"/>
        </a:xfrm>
      </p:grpSpPr>
      <p:sp>
        <p:nvSpPr>
          <p:cNvPr id="210" name="Google Shape;210;p38"/>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11" name="Google Shape;211;p38"/>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2" name="Google Shape;212;p38"/>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13" name="Google Shape;213;p38"/>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Title and Content">
  <p:cSld name="15_Title and Content">
    <p:spTree>
      <p:nvGrpSpPr>
        <p:cNvPr id="214" name="Shape 214"/>
        <p:cNvGrpSpPr/>
        <p:nvPr/>
      </p:nvGrpSpPr>
      <p:grpSpPr>
        <a:xfrm>
          <a:off x="0" y="0"/>
          <a:ext cx="0" cy="0"/>
          <a:chOff x="0" y="0"/>
          <a:chExt cx="0" cy="0"/>
        </a:xfrm>
      </p:grpSpPr>
      <p:sp>
        <p:nvSpPr>
          <p:cNvPr id="215" name="Google Shape;215;p39"/>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16" name="Google Shape;216;p39"/>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39"/>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18" name="Google Shape;218;p39"/>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Title and Content">
  <p:cSld name="16_Title and Content">
    <p:spTree>
      <p:nvGrpSpPr>
        <p:cNvPr id="219" name="Shape 219"/>
        <p:cNvGrpSpPr/>
        <p:nvPr/>
      </p:nvGrpSpPr>
      <p:grpSpPr>
        <a:xfrm>
          <a:off x="0" y="0"/>
          <a:ext cx="0" cy="0"/>
          <a:chOff x="0" y="0"/>
          <a:chExt cx="0" cy="0"/>
        </a:xfrm>
      </p:grpSpPr>
      <p:sp>
        <p:nvSpPr>
          <p:cNvPr id="220" name="Google Shape;220;p40"/>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21" name="Google Shape;221;p40"/>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2" name="Google Shape;222;p40"/>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23" name="Google Shape;223;p40"/>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2" name="Shape 32"/>
        <p:cNvGrpSpPr/>
        <p:nvPr/>
      </p:nvGrpSpPr>
      <p:grpSpPr>
        <a:xfrm>
          <a:off x="0" y="0"/>
          <a:ext cx="0" cy="0"/>
          <a:chOff x="0" y="0"/>
          <a:chExt cx="0" cy="0"/>
        </a:xfrm>
      </p:grpSpPr>
      <p:sp>
        <p:nvSpPr>
          <p:cNvPr id="33" name="Google Shape;33;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4" name="Google Shape;34;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35" name="Google Shape;35;p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36" name="Google Shape;36;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 name="Google Shape;37;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Title and Content">
  <p:cSld name="17_Title and Content">
    <p:spTree>
      <p:nvGrpSpPr>
        <p:cNvPr id="224" name="Shape 224"/>
        <p:cNvGrpSpPr/>
        <p:nvPr/>
      </p:nvGrpSpPr>
      <p:grpSpPr>
        <a:xfrm>
          <a:off x="0" y="0"/>
          <a:ext cx="0" cy="0"/>
          <a:chOff x="0" y="0"/>
          <a:chExt cx="0" cy="0"/>
        </a:xfrm>
      </p:grpSpPr>
      <p:sp>
        <p:nvSpPr>
          <p:cNvPr id="225" name="Google Shape;225;p41"/>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26" name="Google Shape;226;p41"/>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7" name="Google Shape;227;p41"/>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28" name="Google Shape;228;p41"/>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Only">
  <p:cSld name="6_Title Only">
    <p:spTree>
      <p:nvGrpSpPr>
        <p:cNvPr id="229" name="Shape 229"/>
        <p:cNvGrpSpPr/>
        <p:nvPr/>
      </p:nvGrpSpPr>
      <p:grpSpPr>
        <a:xfrm>
          <a:off x="0" y="0"/>
          <a:ext cx="0" cy="0"/>
          <a:chOff x="0" y="0"/>
          <a:chExt cx="0" cy="0"/>
        </a:xfrm>
      </p:grpSpPr>
      <p:sp>
        <p:nvSpPr>
          <p:cNvPr id="230" name="Google Shape;230;p42"/>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42"/>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32" name="Google Shape;232;p42"/>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Only">
  <p:cSld name="7_Title Only">
    <p:spTree>
      <p:nvGrpSpPr>
        <p:cNvPr id="233" name="Shape 233"/>
        <p:cNvGrpSpPr/>
        <p:nvPr/>
      </p:nvGrpSpPr>
      <p:grpSpPr>
        <a:xfrm>
          <a:off x="0" y="0"/>
          <a:ext cx="0" cy="0"/>
          <a:chOff x="0" y="0"/>
          <a:chExt cx="0" cy="0"/>
        </a:xfrm>
      </p:grpSpPr>
      <p:sp>
        <p:nvSpPr>
          <p:cNvPr id="234" name="Google Shape;234;p43"/>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5" name="Google Shape;235;p43"/>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36" name="Google Shape;236;p43"/>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Title and Content">
  <p:cSld name="18_Title and Content">
    <p:spTree>
      <p:nvGrpSpPr>
        <p:cNvPr id="237" name="Shape 237"/>
        <p:cNvGrpSpPr/>
        <p:nvPr/>
      </p:nvGrpSpPr>
      <p:grpSpPr>
        <a:xfrm>
          <a:off x="0" y="0"/>
          <a:ext cx="0" cy="0"/>
          <a:chOff x="0" y="0"/>
          <a:chExt cx="0" cy="0"/>
        </a:xfrm>
      </p:grpSpPr>
      <p:sp>
        <p:nvSpPr>
          <p:cNvPr id="238" name="Google Shape;238;p44"/>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39" name="Google Shape;239;p44"/>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0" name="Google Shape;240;p44"/>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41" name="Google Shape;241;p44"/>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Only">
  <p:cSld name="8_Title Only">
    <p:spTree>
      <p:nvGrpSpPr>
        <p:cNvPr id="242" name="Shape 242"/>
        <p:cNvGrpSpPr/>
        <p:nvPr/>
      </p:nvGrpSpPr>
      <p:grpSpPr>
        <a:xfrm>
          <a:off x="0" y="0"/>
          <a:ext cx="0" cy="0"/>
          <a:chOff x="0" y="0"/>
          <a:chExt cx="0" cy="0"/>
        </a:xfrm>
      </p:grpSpPr>
      <p:sp>
        <p:nvSpPr>
          <p:cNvPr id="243" name="Google Shape;243;p4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4" name="Google Shape;244;p45"/>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45" name="Google Shape;245;p45"/>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Title and Content">
  <p:cSld name="19_Title and Content">
    <p:spTree>
      <p:nvGrpSpPr>
        <p:cNvPr id="246" name="Shape 246"/>
        <p:cNvGrpSpPr/>
        <p:nvPr/>
      </p:nvGrpSpPr>
      <p:grpSpPr>
        <a:xfrm>
          <a:off x="0" y="0"/>
          <a:ext cx="0" cy="0"/>
          <a:chOff x="0" y="0"/>
          <a:chExt cx="0" cy="0"/>
        </a:xfrm>
      </p:grpSpPr>
      <p:sp>
        <p:nvSpPr>
          <p:cNvPr id="247" name="Google Shape;247;p46"/>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48" name="Google Shape;248;p46"/>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9" name="Google Shape;249;p46"/>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50" name="Google Shape;250;p46"/>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Title and Content">
  <p:cSld name="20_Title and Content">
    <p:spTree>
      <p:nvGrpSpPr>
        <p:cNvPr id="251" name="Shape 251"/>
        <p:cNvGrpSpPr/>
        <p:nvPr/>
      </p:nvGrpSpPr>
      <p:grpSpPr>
        <a:xfrm>
          <a:off x="0" y="0"/>
          <a:ext cx="0" cy="0"/>
          <a:chOff x="0" y="0"/>
          <a:chExt cx="0" cy="0"/>
        </a:xfrm>
      </p:grpSpPr>
      <p:sp>
        <p:nvSpPr>
          <p:cNvPr id="252" name="Google Shape;252;p47"/>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53" name="Google Shape;253;p47"/>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4" name="Google Shape;254;p47"/>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55" name="Google Shape;255;p47"/>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Only">
  <p:cSld name="9_Title Only">
    <p:spTree>
      <p:nvGrpSpPr>
        <p:cNvPr id="256" name="Shape 256"/>
        <p:cNvGrpSpPr/>
        <p:nvPr/>
      </p:nvGrpSpPr>
      <p:grpSpPr>
        <a:xfrm>
          <a:off x="0" y="0"/>
          <a:ext cx="0" cy="0"/>
          <a:chOff x="0" y="0"/>
          <a:chExt cx="0" cy="0"/>
        </a:xfrm>
      </p:grpSpPr>
      <p:sp>
        <p:nvSpPr>
          <p:cNvPr id="257" name="Google Shape;257;p4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8" name="Google Shape;258;p48"/>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59" name="Google Shape;259;p48"/>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Title and Content">
  <p:cSld name="21_Title and Content">
    <p:spTree>
      <p:nvGrpSpPr>
        <p:cNvPr id="260" name="Shape 260"/>
        <p:cNvGrpSpPr/>
        <p:nvPr/>
      </p:nvGrpSpPr>
      <p:grpSpPr>
        <a:xfrm>
          <a:off x="0" y="0"/>
          <a:ext cx="0" cy="0"/>
          <a:chOff x="0" y="0"/>
          <a:chExt cx="0" cy="0"/>
        </a:xfrm>
      </p:grpSpPr>
      <p:sp>
        <p:nvSpPr>
          <p:cNvPr id="261" name="Google Shape;261;p49"/>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62" name="Google Shape;262;p49"/>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3" name="Google Shape;263;p49"/>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64" name="Google Shape;264;p49"/>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_Title and Content">
  <p:cSld name="24_Title and Content">
    <p:spTree>
      <p:nvGrpSpPr>
        <p:cNvPr id="265" name="Shape 265"/>
        <p:cNvGrpSpPr/>
        <p:nvPr/>
      </p:nvGrpSpPr>
      <p:grpSpPr>
        <a:xfrm>
          <a:off x="0" y="0"/>
          <a:ext cx="0" cy="0"/>
          <a:chOff x="0" y="0"/>
          <a:chExt cx="0" cy="0"/>
        </a:xfrm>
      </p:grpSpPr>
      <p:sp>
        <p:nvSpPr>
          <p:cNvPr id="266" name="Google Shape;266;p50"/>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67" name="Google Shape;267;p50"/>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8" name="Google Shape;268;p50"/>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69" name="Google Shape;269;p50"/>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38" name="Shape 38"/>
        <p:cNvGrpSpPr/>
        <p:nvPr/>
      </p:nvGrpSpPr>
      <p:grpSpPr>
        <a:xfrm>
          <a:off x="0" y="0"/>
          <a:ext cx="0" cy="0"/>
          <a:chOff x="0" y="0"/>
          <a:chExt cx="0" cy="0"/>
        </a:xfrm>
      </p:grpSpPr>
      <p:sp>
        <p:nvSpPr>
          <p:cNvPr id="39" name="Google Shape;39;p6"/>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40" name="Google Shape;40;p6"/>
          <p:cNvSpPr txBox="1"/>
          <p:nvPr>
            <p:ph idx="2" type="body"/>
          </p:nvPr>
        </p:nvSpPr>
        <p:spPr>
          <a:xfrm>
            <a:off x="419100" y="1524000"/>
            <a:ext cx="11353800" cy="48176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lt1"/>
                </a:solidFill>
              </a:defRPr>
            </a:lvl1pPr>
            <a:lvl2pPr indent="-381000" lvl="1" marL="914400" algn="l">
              <a:lnSpc>
                <a:spcPct val="95000"/>
              </a:lnSpc>
              <a:spcBef>
                <a:spcPts val="600"/>
              </a:spcBef>
              <a:spcAft>
                <a:spcPts val="0"/>
              </a:spcAft>
              <a:buSzPts val="2400"/>
              <a:buChar char="­"/>
              <a:defRPr>
                <a:solidFill>
                  <a:schemeClr val="lt1"/>
                </a:solidFill>
              </a:defRPr>
            </a:lvl2pPr>
            <a:lvl3pPr indent="-355600" lvl="2" marL="1371600" algn="l">
              <a:lnSpc>
                <a:spcPct val="95000"/>
              </a:lnSpc>
              <a:spcBef>
                <a:spcPts val="600"/>
              </a:spcBef>
              <a:spcAft>
                <a:spcPts val="0"/>
              </a:spcAft>
              <a:buSzPts val="2000"/>
              <a:buChar char="­"/>
              <a:defRPr>
                <a:solidFill>
                  <a:schemeClr val="lt1"/>
                </a:solidFill>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1" name="Google Shape;41;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accent1"/>
                </a:solidFill>
                <a:latin typeface="Century Gothic"/>
                <a:ea typeface="Century Gothic"/>
                <a:cs typeface="Century Gothic"/>
                <a:sym typeface="Century Gothic"/>
              </a:defRPr>
            </a:lvl1pPr>
            <a:lvl2pPr indent="0" lvl="1" marL="0" algn="r">
              <a:spcBef>
                <a:spcPts val="0"/>
              </a:spcBef>
              <a:buNone/>
              <a:defRPr sz="1800">
                <a:solidFill>
                  <a:schemeClr val="accent1"/>
                </a:solidFill>
                <a:latin typeface="Century Gothic"/>
                <a:ea typeface="Century Gothic"/>
                <a:cs typeface="Century Gothic"/>
                <a:sym typeface="Century Gothic"/>
              </a:defRPr>
            </a:lvl2pPr>
            <a:lvl3pPr indent="0" lvl="2" marL="0" algn="r">
              <a:spcBef>
                <a:spcPts val="0"/>
              </a:spcBef>
              <a:buNone/>
              <a:defRPr sz="1800">
                <a:solidFill>
                  <a:schemeClr val="accent1"/>
                </a:solidFill>
                <a:latin typeface="Century Gothic"/>
                <a:ea typeface="Century Gothic"/>
                <a:cs typeface="Century Gothic"/>
                <a:sym typeface="Century Gothic"/>
              </a:defRPr>
            </a:lvl3pPr>
            <a:lvl4pPr indent="0" lvl="3" marL="0" algn="r">
              <a:spcBef>
                <a:spcPts val="0"/>
              </a:spcBef>
              <a:buNone/>
              <a:defRPr sz="1800">
                <a:solidFill>
                  <a:schemeClr val="accent1"/>
                </a:solidFill>
                <a:latin typeface="Century Gothic"/>
                <a:ea typeface="Century Gothic"/>
                <a:cs typeface="Century Gothic"/>
                <a:sym typeface="Century Gothic"/>
              </a:defRPr>
            </a:lvl4pPr>
            <a:lvl5pPr indent="0" lvl="4" marL="0" algn="r">
              <a:spcBef>
                <a:spcPts val="0"/>
              </a:spcBef>
              <a:buNone/>
              <a:defRPr sz="1800">
                <a:solidFill>
                  <a:schemeClr val="accent1"/>
                </a:solidFill>
                <a:latin typeface="Century Gothic"/>
                <a:ea typeface="Century Gothic"/>
                <a:cs typeface="Century Gothic"/>
                <a:sym typeface="Century Gothic"/>
              </a:defRPr>
            </a:lvl5pPr>
            <a:lvl6pPr indent="0" lvl="5" marL="0" algn="r">
              <a:spcBef>
                <a:spcPts val="0"/>
              </a:spcBef>
              <a:buNone/>
              <a:defRPr sz="1800">
                <a:solidFill>
                  <a:schemeClr val="accent1"/>
                </a:solidFill>
                <a:latin typeface="Century Gothic"/>
                <a:ea typeface="Century Gothic"/>
                <a:cs typeface="Century Gothic"/>
                <a:sym typeface="Century Gothic"/>
              </a:defRPr>
            </a:lvl6pPr>
            <a:lvl7pPr indent="0" lvl="6" marL="0" algn="r">
              <a:spcBef>
                <a:spcPts val="0"/>
              </a:spcBef>
              <a:buNone/>
              <a:defRPr sz="1800">
                <a:solidFill>
                  <a:schemeClr val="accent1"/>
                </a:solidFill>
                <a:latin typeface="Century Gothic"/>
                <a:ea typeface="Century Gothic"/>
                <a:cs typeface="Century Gothic"/>
                <a:sym typeface="Century Gothic"/>
              </a:defRPr>
            </a:lvl7pPr>
            <a:lvl8pPr indent="0" lvl="7" marL="0" algn="r">
              <a:spcBef>
                <a:spcPts val="0"/>
              </a:spcBef>
              <a:buNone/>
              <a:defRPr sz="1800">
                <a:solidFill>
                  <a:schemeClr val="accent1"/>
                </a:solidFill>
                <a:latin typeface="Century Gothic"/>
                <a:ea typeface="Century Gothic"/>
                <a:cs typeface="Century Gothic"/>
                <a:sym typeface="Century Gothic"/>
              </a:defRPr>
            </a:lvl8pPr>
            <a:lvl9pPr indent="0" lvl="8" marL="0" algn="r">
              <a:spcBef>
                <a:spcPts val="0"/>
              </a:spcBef>
              <a:buNone/>
              <a:defRPr sz="1800">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6"/>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Title Only">
  <p:cSld name="10_Title Only">
    <p:spTree>
      <p:nvGrpSpPr>
        <p:cNvPr id="270" name="Shape 270"/>
        <p:cNvGrpSpPr/>
        <p:nvPr/>
      </p:nvGrpSpPr>
      <p:grpSpPr>
        <a:xfrm>
          <a:off x="0" y="0"/>
          <a:ext cx="0" cy="0"/>
          <a:chOff x="0" y="0"/>
          <a:chExt cx="0" cy="0"/>
        </a:xfrm>
      </p:grpSpPr>
      <p:sp>
        <p:nvSpPr>
          <p:cNvPr id="271" name="Google Shape;271;p5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2" name="Google Shape;272;p51"/>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73" name="Google Shape;273;p51"/>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5_Title and Content">
  <p:cSld name="25_Title and Content">
    <p:spTree>
      <p:nvGrpSpPr>
        <p:cNvPr id="274" name="Shape 274"/>
        <p:cNvGrpSpPr/>
        <p:nvPr/>
      </p:nvGrpSpPr>
      <p:grpSpPr>
        <a:xfrm>
          <a:off x="0" y="0"/>
          <a:ext cx="0" cy="0"/>
          <a:chOff x="0" y="0"/>
          <a:chExt cx="0" cy="0"/>
        </a:xfrm>
      </p:grpSpPr>
      <p:sp>
        <p:nvSpPr>
          <p:cNvPr id="275" name="Google Shape;275;p52"/>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76" name="Google Shape;276;p52"/>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7" name="Google Shape;277;p52"/>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78" name="Google Shape;278;p52"/>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6_Title and Content">
  <p:cSld name="26_Title and Content">
    <p:spTree>
      <p:nvGrpSpPr>
        <p:cNvPr id="279" name="Shape 279"/>
        <p:cNvGrpSpPr/>
        <p:nvPr/>
      </p:nvGrpSpPr>
      <p:grpSpPr>
        <a:xfrm>
          <a:off x="0" y="0"/>
          <a:ext cx="0" cy="0"/>
          <a:chOff x="0" y="0"/>
          <a:chExt cx="0" cy="0"/>
        </a:xfrm>
      </p:grpSpPr>
      <p:sp>
        <p:nvSpPr>
          <p:cNvPr id="280" name="Google Shape;280;p53"/>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81" name="Google Shape;281;p53"/>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2" name="Google Shape;282;p53"/>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83" name="Google Shape;283;p53"/>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7_Title and Content">
  <p:cSld name="27_Title and Content">
    <p:spTree>
      <p:nvGrpSpPr>
        <p:cNvPr id="284" name="Shape 284"/>
        <p:cNvGrpSpPr/>
        <p:nvPr/>
      </p:nvGrpSpPr>
      <p:grpSpPr>
        <a:xfrm>
          <a:off x="0" y="0"/>
          <a:ext cx="0" cy="0"/>
          <a:chOff x="0" y="0"/>
          <a:chExt cx="0" cy="0"/>
        </a:xfrm>
      </p:grpSpPr>
      <p:sp>
        <p:nvSpPr>
          <p:cNvPr id="285" name="Google Shape;285;p54"/>
          <p:cNvSpPr txBox="1"/>
          <p:nvPr>
            <p:ph idx="1" type="body"/>
          </p:nvPr>
        </p:nvSpPr>
        <p:spPr>
          <a:xfrm>
            <a:off x="609600" y="891611"/>
            <a:ext cx="10972800" cy="5424523"/>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rgbClr val="3F3F3F"/>
                </a:solidFill>
              </a:defRPr>
            </a:lvl1pPr>
            <a:lvl2pPr indent="-381000" lvl="1" marL="914400" algn="l">
              <a:lnSpc>
                <a:spcPct val="95000"/>
              </a:lnSpc>
              <a:spcBef>
                <a:spcPts val="600"/>
              </a:spcBef>
              <a:spcAft>
                <a:spcPts val="0"/>
              </a:spcAft>
              <a:buSzPts val="2400"/>
              <a:buChar char="­"/>
              <a:defRPr sz="2400">
                <a:solidFill>
                  <a:srgbClr val="3F3F3F"/>
                </a:solidFill>
              </a:defRPr>
            </a:lvl2pPr>
            <a:lvl3pPr indent="-355600" lvl="2" marL="1371600" algn="l">
              <a:lnSpc>
                <a:spcPct val="95000"/>
              </a:lnSpc>
              <a:spcBef>
                <a:spcPts val="600"/>
              </a:spcBef>
              <a:spcAft>
                <a:spcPts val="0"/>
              </a:spcAft>
              <a:buSzPts val="2000"/>
              <a:buChar char="­"/>
              <a:defRPr sz="2000">
                <a:solidFill>
                  <a:srgbClr val="3F3F3F"/>
                </a:solidFill>
              </a:defRPr>
            </a:lvl3pPr>
            <a:lvl4pPr indent="-342900" lvl="3" marL="1828800" algn="l">
              <a:lnSpc>
                <a:spcPct val="95000"/>
              </a:lnSpc>
              <a:spcBef>
                <a:spcPts val="600"/>
              </a:spcBef>
              <a:spcAft>
                <a:spcPts val="0"/>
              </a:spcAft>
              <a:buSzPts val="1800"/>
              <a:buChar char="­"/>
              <a:defRPr sz="1800">
                <a:solidFill>
                  <a:srgbClr val="3F3F3F"/>
                </a:solidFill>
              </a:defRPr>
            </a:lvl4pPr>
            <a:lvl5pPr indent="-342900" lvl="4" marL="2286000" algn="l">
              <a:lnSpc>
                <a:spcPct val="95000"/>
              </a:lnSpc>
              <a:spcBef>
                <a:spcPts val="600"/>
              </a:spcBef>
              <a:spcAft>
                <a:spcPts val="0"/>
              </a:spcAft>
              <a:buSzPts val="1800"/>
              <a:buChar char="­"/>
              <a:defRPr sz="1800">
                <a:solidFill>
                  <a:srgbClr val="3F3F3F"/>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86" name="Google Shape;286;p54"/>
          <p:cNvSpPr txBox="1"/>
          <p:nvPr>
            <p:ph type="title"/>
          </p:nvPr>
        </p:nvSpPr>
        <p:spPr>
          <a:xfrm>
            <a:off x="609600" y="182880"/>
            <a:ext cx="10972800" cy="70873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3F3F3F"/>
              </a:buClr>
              <a:buSzPts val="3200"/>
              <a:buFont typeface="Century Gothic"/>
              <a:buNone/>
              <a:defRPr>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7" name="Google Shape;287;p54"/>
          <p:cNvSpPr txBox="1"/>
          <p:nvPr>
            <p:ph idx="11" type="ftr"/>
          </p:nvPr>
        </p:nvSpPr>
        <p:spPr>
          <a:xfrm>
            <a:off x="10972800" y="6638544"/>
            <a:ext cx="1219200" cy="21945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88" name="Google Shape;288;p54"/>
          <p:cNvSpPr txBox="1"/>
          <p:nvPr>
            <p:ph idx="12" type="sldNum"/>
          </p:nvPr>
        </p:nvSpPr>
        <p:spPr>
          <a:xfrm>
            <a:off x="11409045" y="6333134"/>
            <a:ext cx="731700" cy="525000"/>
          </a:xfrm>
          <a:prstGeom prst="rect">
            <a:avLst/>
          </a:prstGeom>
        </p:spPr>
        <p:txBody>
          <a:bodyPr anchorCtr="0" anchor="t" bIns="45700" lIns="0" spcFirstLastPara="1" rIns="0" wrap="square" tIns="45700">
            <a:noAutofit/>
          </a:bodyPr>
          <a:lstStyle>
            <a:lvl1pPr lvl="0">
              <a:buNone/>
              <a:defRPr sz="1300">
                <a:solidFill>
                  <a:srgbClr val="3F3F3F"/>
                </a:solidFill>
              </a:defRPr>
            </a:lvl1pPr>
            <a:lvl2pPr lvl="1">
              <a:buNone/>
              <a:defRPr sz="1300">
                <a:solidFill>
                  <a:srgbClr val="3F3F3F"/>
                </a:solidFill>
              </a:defRPr>
            </a:lvl2pPr>
            <a:lvl3pPr lvl="2">
              <a:buNone/>
              <a:defRPr sz="1300">
                <a:solidFill>
                  <a:srgbClr val="3F3F3F"/>
                </a:solidFill>
              </a:defRPr>
            </a:lvl3pPr>
            <a:lvl4pPr lvl="3">
              <a:buNone/>
              <a:defRPr sz="1300">
                <a:solidFill>
                  <a:srgbClr val="3F3F3F"/>
                </a:solidFill>
              </a:defRPr>
            </a:lvl4pPr>
            <a:lvl5pPr lvl="4">
              <a:buNone/>
              <a:defRPr sz="1300">
                <a:solidFill>
                  <a:srgbClr val="3F3F3F"/>
                </a:solidFill>
              </a:defRPr>
            </a:lvl5pPr>
            <a:lvl6pPr lvl="5">
              <a:buNone/>
              <a:defRPr sz="1300">
                <a:solidFill>
                  <a:srgbClr val="3F3F3F"/>
                </a:solidFill>
              </a:defRPr>
            </a:lvl6pPr>
            <a:lvl7pPr lvl="6">
              <a:buNone/>
              <a:defRPr sz="1300">
                <a:solidFill>
                  <a:srgbClr val="3F3F3F"/>
                </a:solidFill>
              </a:defRPr>
            </a:lvl7pPr>
            <a:lvl8pPr lvl="7">
              <a:buNone/>
              <a:defRPr sz="1300">
                <a:solidFill>
                  <a:srgbClr val="3F3F3F"/>
                </a:solidFill>
              </a:defRPr>
            </a:lvl8pPr>
            <a:lvl9pPr lvl="8">
              <a:buNone/>
              <a:defRPr sz="1300">
                <a:solidFill>
                  <a:srgbClr val="3F3F3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295" name="Shape 295"/>
        <p:cNvGrpSpPr/>
        <p:nvPr/>
      </p:nvGrpSpPr>
      <p:grpSpPr>
        <a:xfrm>
          <a:off x="0" y="0"/>
          <a:ext cx="0" cy="0"/>
          <a:chOff x="0" y="0"/>
          <a:chExt cx="0" cy="0"/>
        </a:xfrm>
      </p:grpSpPr>
      <p:sp>
        <p:nvSpPr>
          <p:cNvPr id="296" name="Google Shape;296;p5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38639F"/>
                </a:solidFill>
                <a:latin typeface="Century Gothic"/>
                <a:ea typeface="Century Gothic"/>
                <a:cs typeface="Century Gothic"/>
                <a:sym typeface="Century Gothic"/>
              </a:defRPr>
            </a:lvl1pPr>
            <a:lvl2pPr indent="0" lvl="1" marL="0" algn="r">
              <a:spcBef>
                <a:spcPts val="0"/>
              </a:spcBef>
              <a:buNone/>
              <a:defRPr sz="1800">
                <a:solidFill>
                  <a:srgbClr val="38639F"/>
                </a:solidFill>
                <a:latin typeface="Century Gothic"/>
                <a:ea typeface="Century Gothic"/>
                <a:cs typeface="Century Gothic"/>
                <a:sym typeface="Century Gothic"/>
              </a:defRPr>
            </a:lvl2pPr>
            <a:lvl3pPr indent="0" lvl="2" marL="0" algn="r">
              <a:spcBef>
                <a:spcPts val="0"/>
              </a:spcBef>
              <a:buNone/>
              <a:defRPr sz="1800">
                <a:solidFill>
                  <a:srgbClr val="38639F"/>
                </a:solidFill>
                <a:latin typeface="Century Gothic"/>
                <a:ea typeface="Century Gothic"/>
                <a:cs typeface="Century Gothic"/>
                <a:sym typeface="Century Gothic"/>
              </a:defRPr>
            </a:lvl3pPr>
            <a:lvl4pPr indent="0" lvl="3" marL="0" algn="r">
              <a:spcBef>
                <a:spcPts val="0"/>
              </a:spcBef>
              <a:buNone/>
              <a:defRPr sz="1800">
                <a:solidFill>
                  <a:srgbClr val="38639F"/>
                </a:solidFill>
                <a:latin typeface="Century Gothic"/>
                <a:ea typeface="Century Gothic"/>
                <a:cs typeface="Century Gothic"/>
                <a:sym typeface="Century Gothic"/>
              </a:defRPr>
            </a:lvl4pPr>
            <a:lvl5pPr indent="0" lvl="4" marL="0" algn="r">
              <a:spcBef>
                <a:spcPts val="0"/>
              </a:spcBef>
              <a:buNone/>
              <a:defRPr sz="1800">
                <a:solidFill>
                  <a:srgbClr val="38639F"/>
                </a:solidFill>
                <a:latin typeface="Century Gothic"/>
                <a:ea typeface="Century Gothic"/>
                <a:cs typeface="Century Gothic"/>
                <a:sym typeface="Century Gothic"/>
              </a:defRPr>
            </a:lvl5pPr>
            <a:lvl6pPr indent="0" lvl="5" marL="0" algn="r">
              <a:spcBef>
                <a:spcPts val="0"/>
              </a:spcBef>
              <a:buNone/>
              <a:defRPr sz="1800">
                <a:solidFill>
                  <a:srgbClr val="38639F"/>
                </a:solidFill>
                <a:latin typeface="Century Gothic"/>
                <a:ea typeface="Century Gothic"/>
                <a:cs typeface="Century Gothic"/>
                <a:sym typeface="Century Gothic"/>
              </a:defRPr>
            </a:lvl6pPr>
            <a:lvl7pPr indent="0" lvl="6" marL="0" algn="r">
              <a:spcBef>
                <a:spcPts val="0"/>
              </a:spcBef>
              <a:buNone/>
              <a:defRPr sz="1800">
                <a:solidFill>
                  <a:srgbClr val="38639F"/>
                </a:solidFill>
                <a:latin typeface="Century Gothic"/>
                <a:ea typeface="Century Gothic"/>
                <a:cs typeface="Century Gothic"/>
                <a:sym typeface="Century Gothic"/>
              </a:defRPr>
            </a:lvl7pPr>
            <a:lvl8pPr indent="0" lvl="7" marL="0" algn="r">
              <a:spcBef>
                <a:spcPts val="0"/>
              </a:spcBef>
              <a:buNone/>
              <a:defRPr sz="1800">
                <a:solidFill>
                  <a:srgbClr val="38639F"/>
                </a:solidFill>
                <a:latin typeface="Century Gothic"/>
                <a:ea typeface="Century Gothic"/>
                <a:cs typeface="Century Gothic"/>
                <a:sym typeface="Century Gothic"/>
              </a:defRPr>
            </a:lvl8pPr>
            <a:lvl9pPr indent="0" lvl="8" marL="0" algn="r">
              <a:spcBef>
                <a:spcPts val="0"/>
              </a:spcBef>
              <a:buNone/>
              <a:defRPr sz="1800">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97" name="Google Shape;297;p56"/>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98" name="Google Shape;298;p56"/>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9" name="Google Shape;299;p56"/>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300" name="Shape 300"/>
        <p:cNvGrpSpPr/>
        <p:nvPr/>
      </p:nvGrpSpPr>
      <p:grpSpPr>
        <a:xfrm>
          <a:off x="0" y="0"/>
          <a:ext cx="0" cy="0"/>
          <a:chOff x="0" y="0"/>
          <a:chExt cx="0" cy="0"/>
        </a:xfrm>
      </p:grpSpPr>
      <p:sp>
        <p:nvSpPr>
          <p:cNvPr id="301" name="Google Shape;301;p57"/>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strike="noStrike">
              <a:solidFill>
                <a:srgbClr val="FFFFFF"/>
              </a:solidFill>
              <a:latin typeface="Century Gothic"/>
              <a:ea typeface="Century Gothic"/>
              <a:cs typeface="Century Gothic"/>
              <a:sym typeface="Century Gothic"/>
            </a:endParaRPr>
          </a:p>
        </p:txBody>
      </p:sp>
      <p:sp>
        <p:nvSpPr>
          <p:cNvPr id="302" name="Google Shape;302;p5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lt1"/>
                </a:solidFill>
                <a:latin typeface="Century Gothic"/>
                <a:ea typeface="Century Gothic"/>
                <a:cs typeface="Century Gothic"/>
                <a:sym typeface="Century Gothic"/>
              </a:defRPr>
            </a:lvl1pPr>
            <a:lvl2pPr indent="0" lvl="1" marL="0" algn="r">
              <a:spcBef>
                <a:spcPts val="0"/>
              </a:spcBef>
              <a:buNone/>
              <a:defRPr sz="1800">
                <a:solidFill>
                  <a:schemeClr val="lt1"/>
                </a:solidFill>
                <a:latin typeface="Century Gothic"/>
                <a:ea typeface="Century Gothic"/>
                <a:cs typeface="Century Gothic"/>
                <a:sym typeface="Century Gothic"/>
              </a:defRPr>
            </a:lvl2pPr>
            <a:lvl3pPr indent="0" lvl="2" marL="0" algn="r">
              <a:spcBef>
                <a:spcPts val="0"/>
              </a:spcBef>
              <a:buNone/>
              <a:defRPr sz="1800">
                <a:solidFill>
                  <a:schemeClr val="lt1"/>
                </a:solidFill>
                <a:latin typeface="Century Gothic"/>
                <a:ea typeface="Century Gothic"/>
                <a:cs typeface="Century Gothic"/>
                <a:sym typeface="Century Gothic"/>
              </a:defRPr>
            </a:lvl3pPr>
            <a:lvl4pPr indent="0" lvl="3" marL="0" algn="r">
              <a:spcBef>
                <a:spcPts val="0"/>
              </a:spcBef>
              <a:buNone/>
              <a:defRPr sz="1800">
                <a:solidFill>
                  <a:schemeClr val="lt1"/>
                </a:solidFill>
                <a:latin typeface="Century Gothic"/>
                <a:ea typeface="Century Gothic"/>
                <a:cs typeface="Century Gothic"/>
                <a:sym typeface="Century Gothic"/>
              </a:defRPr>
            </a:lvl4pPr>
            <a:lvl5pPr indent="0" lvl="4" marL="0" algn="r">
              <a:spcBef>
                <a:spcPts val="0"/>
              </a:spcBef>
              <a:buNone/>
              <a:defRPr sz="1800">
                <a:solidFill>
                  <a:schemeClr val="lt1"/>
                </a:solidFill>
                <a:latin typeface="Century Gothic"/>
                <a:ea typeface="Century Gothic"/>
                <a:cs typeface="Century Gothic"/>
                <a:sym typeface="Century Gothic"/>
              </a:defRPr>
            </a:lvl5pPr>
            <a:lvl6pPr indent="0" lvl="5" marL="0" algn="r">
              <a:spcBef>
                <a:spcPts val="0"/>
              </a:spcBef>
              <a:buNone/>
              <a:defRPr sz="1800">
                <a:solidFill>
                  <a:schemeClr val="lt1"/>
                </a:solidFill>
                <a:latin typeface="Century Gothic"/>
                <a:ea typeface="Century Gothic"/>
                <a:cs typeface="Century Gothic"/>
                <a:sym typeface="Century Gothic"/>
              </a:defRPr>
            </a:lvl6pPr>
            <a:lvl7pPr indent="0" lvl="6" marL="0" algn="r">
              <a:spcBef>
                <a:spcPts val="0"/>
              </a:spcBef>
              <a:buNone/>
              <a:defRPr sz="1800">
                <a:solidFill>
                  <a:schemeClr val="lt1"/>
                </a:solidFill>
                <a:latin typeface="Century Gothic"/>
                <a:ea typeface="Century Gothic"/>
                <a:cs typeface="Century Gothic"/>
                <a:sym typeface="Century Gothic"/>
              </a:defRPr>
            </a:lvl7pPr>
            <a:lvl8pPr indent="0" lvl="7" marL="0" algn="r">
              <a:spcBef>
                <a:spcPts val="0"/>
              </a:spcBef>
              <a:buNone/>
              <a:defRPr sz="1800">
                <a:solidFill>
                  <a:schemeClr val="lt1"/>
                </a:solidFill>
                <a:latin typeface="Century Gothic"/>
                <a:ea typeface="Century Gothic"/>
                <a:cs typeface="Century Gothic"/>
                <a:sym typeface="Century Gothic"/>
              </a:defRPr>
            </a:lvl8pPr>
            <a:lvl9pPr indent="0" lvl="8" marL="0" algn="r">
              <a:spcBef>
                <a:spcPts val="0"/>
              </a:spcBef>
              <a:buNone/>
              <a:defRPr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303" name="Google Shape;303;p57"/>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304" name="Google Shape;304;p57"/>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3600">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lang="en-US" sz="1800">
                <a:solidFill>
                  <a:srgbClr val="5A87C5"/>
                </a:solidFill>
                <a:latin typeface="Century Gothic"/>
                <a:ea typeface="Century Gothic"/>
                <a:cs typeface="Century Gothic"/>
                <a:sym typeface="Century Gothic"/>
              </a:rPr>
              <a:t>© QAD Inc</a:t>
            </a:r>
            <a:endParaRPr sz="1800">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43" name="Shape 43"/>
        <p:cNvGrpSpPr/>
        <p:nvPr/>
      </p:nvGrpSpPr>
      <p:grpSpPr>
        <a:xfrm>
          <a:off x="0" y="0"/>
          <a:ext cx="0" cy="0"/>
          <a:chOff x="0" y="0"/>
          <a:chExt cx="0" cy="0"/>
        </a:xfrm>
      </p:grpSpPr>
      <p:sp>
        <p:nvSpPr>
          <p:cNvPr id="44" name="Google Shape;44;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38639F"/>
                </a:solidFill>
                <a:latin typeface="Century Gothic"/>
                <a:ea typeface="Century Gothic"/>
                <a:cs typeface="Century Gothic"/>
                <a:sym typeface="Century Gothic"/>
              </a:defRPr>
            </a:lvl1pPr>
            <a:lvl2pPr indent="0" lvl="1" marL="0" algn="r">
              <a:spcBef>
                <a:spcPts val="0"/>
              </a:spcBef>
              <a:buNone/>
              <a:defRPr sz="1800">
                <a:solidFill>
                  <a:srgbClr val="38639F"/>
                </a:solidFill>
                <a:latin typeface="Century Gothic"/>
                <a:ea typeface="Century Gothic"/>
                <a:cs typeface="Century Gothic"/>
                <a:sym typeface="Century Gothic"/>
              </a:defRPr>
            </a:lvl2pPr>
            <a:lvl3pPr indent="0" lvl="2" marL="0" algn="r">
              <a:spcBef>
                <a:spcPts val="0"/>
              </a:spcBef>
              <a:buNone/>
              <a:defRPr sz="1800">
                <a:solidFill>
                  <a:srgbClr val="38639F"/>
                </a:solidFill>
                <a:latin typeface="Century Gothic"/>
                <a:ea typeface="Century Gothic"/>
                <a:cs typeface="Century Gothic"/>
                <a:sym typeface="Century Gothic"/>
              </a:defRPr>
            </a:lvl3pPr>
            <a:lvl4pPr indent="0" lvl="3" marL="0" algn="r">
              <a:spcBef>
                <a:spcPts val="0"/>
              </a:spcBef>
              <a:buNone/>
              <a:defRPr sz="1800">
                <a:solidFill>
                  <a:srgbClr val="38639F"/>
                </a:solidFill>
                <a:latin typeface="Century Gothic"/>
                <a:ea typeface="Century Gothic"/>
                <a:cs typeface="Century Gothic"/>
                <a:sym typeface="Century Gothic"/>
              </a:defRPr>
            </a:lvl4pPr>
            <a:lvl5pPr indent="0" lvl="4" marL="0" algn="r">
              <a:spcBef>
                <a:spcPts val="0"/>
              </a:spcBef>
              <a:buNone/>
              <a:defRPr sz="1800">
                <a:solidFill>
                  <a:srgbClr val="38639F"/>
                </a:solidFill>
                <a:latin typeface="Century Gothic"/>
                <a:ea typeface="Century Gothic"/>
                <a:cs typeface="Century Gothic"/>
                <a:sym typeface="Century Gothic"/>
              </a:defRPr>
            </a:lvl5pPr>
            <a:lvl6pPr indent="0" lvl="5" marL="0" algn="r">
              <a:spcBef>
                <a:spcPts val="0"/>
              </a:spcBef>
              <a:buNone/>
              <a:defRPr sz="1800">
                <a:solidFill>
                  <a:srgbClr val="38639F"/>
                </a:solidFill>
                <a:latin typeface="Century Gothic"/>
                <a:ea typeface="Century Gothic"/>
                <a:cs typeface="Century Gothic"/>
                <a:sym typeface="Century Gothic"/>
              </a:defRPr>
            </a:lvl6pPr>
            <a:lvl7pPr indent="0" lvl="6" marL="0" algn="r">
              <a:spcBef>
                <a:spcPts val="0"/>
              </a:spcBef>
              <a:buNone/>
              <a:defRPr sz="1800">
                <a:solidFill>
                  <a:srgbClr val="38639F"/>
                </a:solidFill>
                <a:latin typeface="Century Gothic"/>
                <a:ea typeface="Century Gothic"/>
                <a:cs typeface="Century Gothic"/>
                <a:sym typeface="Century Gothic"/>
              </a:defRPr>
            </a:lvl7pPr>
            <a:lvl8pPr indent="0" lvl="7" marL="0" algn="r">
              <a:spcBef>
                <a:spcPts val="0"/>
              </a:spcBef>
              <a:buNone/>
              <a:defRPr sz="1800">
                <a:solidFill>
                  <a:srgbClr val="38639F"/>
                </a:solidFill>
                <a:latin typeface="Century Gothic"/>
                <a:ea typeface="Century Gothic"/>
                <a:cs typeface="Century Gothic"/>
                <a:sym typeface="Century Gothic"/>
              </a:defRPr>
            </a:lvl8pPr>
            <a:lvl9pPr indent="0" lvl="8" marL="0" algn="r">
              <a:spcBef>
                <a:spcPts val="0"/>
              </a:spcBef>
              <a:buNone/>
              <a:defRPr sz="1800">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5" name="Google Shape;45;p7"/>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6" name="Google Shape;46;p7"/>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7"/>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48" name="Shape 48"/>
        <p:cNvGrpSpPr/>
        <p:nvPr/>
      </p:nvGrpSpPr>
      <p:grpSpPr>
        <a:xfrm>
          <a:off x="0" y="0"/>
          <a:ext cx="0" cy="0"/>
          <a:chOff x="0" y="0"/>
          <a:chExt cx="0" cy="0"/>
        </a:xfrm>
      </p:grpSpPr>
      <p:sp>
        <p:nvSpPr>
          <p:cNvPr id="49" name="Google Shape;49;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50" name="Google Shape;50;p8"/>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1" name="Google Shape;51;p8"/>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2" name="Google Shape;52;p8"/>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3" name="Google Shape;53;p8"/>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54" name="Google Shape;54;p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55" name="Shape 55"/>
        <p:cNvGrpSpPr/>
        <p:nvPr/>
      </p:nvGrpSpPr>
      <p:grpSpPr>
        <a:xfrm>
          <a:off x="0" y="0"/>
          <a:ext cx="0" cy="0"/>
          <a:chOff x="0" y="0"/>
          <a:chExt cx="0" cy="0"/>
        </a:xfrm>
      </p:grpSpPr>
      <p:sp>
        <p:nvSpPr>
          <p:cNvPr id="56" name="Google Shape;56;p9"/>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9"/>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58" name="Google Shape;58;p9"/>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95000"/>
              </a:lnSpc>
              <a:spcBef>
                <a:spcPts val="0"/>
              </a:spcBef>
              <a:spcAft>
                <a:spcPts val="0"/>
              </a:spcAft>
              <a:buSzPts val="2800"/>
              <a:buFont typeface="Arial"/>
              <a:buChar char="​"/>
              <a:defRPr sz="2800">
                <a:solidFill>
                  <a:schemeClr val="dk1"/>
                </a:solidFill>
              </a:defRPr>
            </a:lvl1pPr>
            <a:lvl2pPr indent="-381000" lvl="1" marL="914400" algn="ctr">
              <a:lnSpc>
                <a:spcPct val="95000"/>
              </a:lnSpc>
              <a:spcBef>
                <a:spcPts val="600"/>
              </a:spcBef>
              <a:spcAft>
                <a:spcPts val="0"/>
              </a:spcAft>
              <a:buSzPts val="2400"/>
              <a:buFont typeface="Arial"/>
              <a:buChar char="​"/>
              <a:defRPr sz="2400">
                <a:solidFill>
                  <a:schemeClr val="dk1"/>
                </a:solidFill>
              </a:defRPr>
            </a:lvl2pPr>
            <a:lvl3pPr indent="-355600" lvl="2" marL="1371600" algn="ctr">
              <a:lnSpc>
                <a:spcPct val="95000"/>
              </a:lnSpc>
              <a:spcBef>
                <a:spcPts val="600"/>
              </a:spcBef>
              <a:spcAft>
                <a:spcPts val="0"/>
              </a:spcAft>
              <a:buSzPts val="2000"/>
              <a:buFont typeface="Arial"/>
              <a:buChar char="​"/>
              <a:defRPr sz="2000">
                <a:solidFill>
                  <a:schemeClr val="dk1"/>
                </a:solidFill>
              </a:defRPr>
            </a:lvl3pPr>
            <a:lvl4pPr indent="-355600" lvl="3" marL="1828800" algn="ctr">
              <a:lnSpc>
                <a:spcPct val="95000"/>
              </a:lnSpc>
              <a:spcBef>
                <a:spcPts val="600"/>
              </a:spcBef>
              <a:spcAft>
                <a:spcPts val="0"/>
              </a:spcAft>
              <a:buSzPts val="2000"/>
              <a:buFont typeface="Arial"/>
              <a:buChar char="​"/>
              <a:defRPr sz="2000"/>
            </a:lvl4pPr>
            <a:lvl5pPr indent="-355600" lvl="4" marL="2286000" algn="ctr">
              <a:lnSpc>
                <a:spcPct val="95000"/>
              </a:lnSpc>
              <a:spcBef>
                <a:spcPts val="600"/>
              </a:spcBef>
              <a:spcAft>
                <a:spcPts val="0"/>
              </a:spcAft>
              <a:buSzPts val="2000"/>
              <a:buFont typeface="Arial"/>
              <a:buChar char="​"/>
              <a:defRPr sz="2000"/>
            </a:lvl5pPr>
            <a:lvl6pPr indent="-355600" lvl="5" marL="2743200" algn="ctr">
              <a:lnSpc>
                <a:spcPct val="95000"/>
              </a:lnSpc>
              <a:spcBef>
                <a:spcPts val="600"/>
              </a:spcBef>
              <a:spcAft>
                <a:spcPts val="0"/>
              </a:spcAft>
              <a:buSzPts val="2000"/>
              <a:buFont typeface="Arial"/>
              <a:buChar char="​"/>
              <a:defRPr sz="2000"/>
            </a:lvl6pPr>
            <a:lvl7pPr indent="-355600" lvl="6" marL="3200400" algn="ctr">
              <a:lnSpc>
                <a:spcPct val="95000"/>
              </a:lnSpc>
              <a:spcBef>
                <a:spcPts val="600"/>
              </a:spcBef>
              <a:spcAft>
                <a:spcPts val="0"/>
              </a:spcAft>
              <a:buSzPts val="2000"/>
              <a:buFont typeface="Arial"/>
              <a:buChar char="​"/>
              <a:defRPr sz="2000"/>
            </a:lvl7pPr>
            <a:lvl8pPr indent="-355600" lvl="7" marL="3657600" algn="ctr">
              <a:lnSpc>
                <a:spcPct val="95000"/>
              </a:lnSpc>
              <a:spcBef>
                <a:spcPts val="600"/>
              </a:spcBef>
              <a:spcAft>
                <a:spcPts val="0"/>
              </a:spcAft>
              <a:buSzPts val="2000"/>
              <a:buFont typeface="Arial"/>
              <a:buChar char="​"/>
              <a:defRPr sz="2000"/>
            </a:lvl8pPr>
            <a:lvl9pPr indent="-355600" lvl="8" marL="4114800" algn="ctr">
              <a:lnSpc>
                <a:spcPct val="95000"/>
              </a:lnSpc>
              <a:spcBef>
                <a:spcPts val="600"/>
              </a:spcBef>
              <a:spcAft>
                <a:spcPts val="600"/>
              </a:spcAft>
              <a:buSzPts val="2000"/>
              <a:buFont typeface="Arial"/>
              <a:buChar char="​"/>
              <a:defRPr sz="2000"/>
            </a:lvl9pPr>
          </a:lstStyle>
          <a:p/>
        </p:txBody>
      </p:sp>
      <p:sp>
        <p:nvSpPr>
          <p:cNvPr id="59" name="Google Shape;59;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
        <p:nvSpPr>
          <p:cNvPr id="61" name="Google Shape;6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9.xml"/><Relationship Id="rId42" Type="http://schemas.openxmlformats.org/officeDocument/2006/relationships/slideLayout" Target="../slideLayouts/slideLayout41.xml"/><Relationship Id="rId41" Type="http://schemas.openxmlformats.org/officeDocument/2006/relationships/slideLayout" Target="../slideLayouts/slideLayout40.xml"/><Relationship Id="rId44" Type="http://schemas.openxmlformats.org/officeDocument/2006/relationships/slideLayout" Target="../slideLayouts/slideLayout43.xml"/><Relationship Id="rId43" Type="http://schemas.openxmlformats.org/officeDocument/2006/relationships/slideLayout" Target="../slideLayouts/slideLayout42.xml"/><Relationship Id="rId46" Type="http://schemas.openxmlformats.org/officeDocument/2006/relationships/slideLayout" Target="../slideLayouts/slideLayout45.xml"/><Relationship Id="rId45" Type="http://schemas.openxmlformats.org/officeDocument/2006/relationships/slideLayout" Target="../slideLayouts/slideLayout44.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48" Type="http://schemas.openxmlformats.org/officeDocument/2006/relationships/slideLayout" Target="../slideLayouts/slideLayout47.xml"/><Relationship Id="rId47" Type="http://schemas.openxmlformats.org/officeDocument/2006/relationships/slideLayout" Target="../slideLayouts/slideLayout46.xml"/><Relationship Id="rId49" Type="http://schemas.openxmlformats.org/officeDocument/2006/relationships/slideLayout" Target="../slideLayouts/slideLayout4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33" Type="http://schemas.openxmlformats.org/officeDocument/2006/relationships/slideLayout" Target="../slideLayouts/slideLayout32.xml"/><Relationship Id="rId32" Type="http://schemas.openxmlformats.org/officeDocument/2006/relationships/slideLayout" Target="../slideLayouts/slideLayout31.xml"/><Relationship Id="rId35" Type="http://schemas.openxmlformats.org/officeDocument/2006/relationships/slideLayout" Target="../slideLayouts/slideLayout34.xml"/><Relationship Id="rId34" Type="http://schemas.openxmlformats.org/officeDocument/2006/relationships/slideLayout" Target="../slideLayouts/slideLayout33.xml"/><Relationship Id="rId37" Type="http://schemas.openxmlformats.org/officeDocument/2006/relationships/slideLayout" Target="../slideLayouts/slideLayout36.xml"/><Relationship Id="rId36" Type="http://schemas.openxmlformats.org/officeDocument/2006/relationships/slideLayout" Target="../slideLayouts/slideLayout35.xml"/><Relationship Id="rId39" Type="http://schemas.openxmlformats.org/officeDocument/2006/relationships/slideLayout" Target="../slideLayouts/slideLayout38.xml"/><Relationship Id="rId38" Type="http://schemas.openxmlformats.org/officeDocument/2006/relationships/slideLayout" Target="../slideLayouts/slideLayout37.xml"/><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29" Type="http://schemas.openxmlformats.org/officeDocument/2006/relationships/slideLayout" Target="../slideLayouts/slideLayout28.xml"/><Relationship Id="rId51" Type="http://schemas.openxmlformats.org/officeDocument/2006/relationships/slideLayout" Target="../slideLayouts/slideLayout50.xml"/><Relationship Id="rId50" Type="http://schemas.openxmlformats.org/officeDocument/2006/relationships/slideLayout" Target="../slideLayouts/slideLayout49.xml"/><Relationship Id="rId53" Type="http://schemas.openxmlformats.org/officeDocument/2006/relationships/slideLayout" Target="../slideLayouts/slideLayout52.xml"/><Relationship Id="rId52" Type="http://schemas.openxmlformats.org/officeDocument/2006/relationships/slideLayout" Target="../slideLayouts/slideLayout51.xml"/><Relationship Id="rId11" Type="http://schemas.openxmlformats.org/officeDocument/2006/relationships/slideLayout" Target="../slideLayouts/slideLayout10.xml"/><Relationship Id="rId55" Type="http://schemas.openxmlformats.org/officeDocument/2006/relationships/theme" Target="../theme/theme1.xml"/><Relationship Id="rId10" Type="http://schemas.openxmlformats.org/officeDocument/2006/relationships/slideLayout" Target="../slideLayouts/slideLayout9.xml"/><Relationship Id="rId54" Type="http://schemas.openxmlformats.org/officeDocument/2006/relationships/slideLayout" Target="../slideLayouts/slideLayout53.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54.xml"/><Relationship Id="rId3" Type="http://schemas.openxmlformats.org/officeDocument/2006/relationships/slideLayout" Target="../slideLayouts/slideLayout55.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 id="2147483688" r:id="rId42"/>
    <p:sldLayoutId id="2147483689" r:id="rId43"/>
    <p:sldLayoutId id="2147483690" r:id="rId44"/>
    <p:sldLayoutId id="2147483691" r:id="rId45"/>
    <p:sldLayoutId id="2147483692" r:id="rId46"/>
    <p:sldLayoutId id="2147483693" r:id="rId47"/>
    <p:sldLayoutId id="2147483694" r:id="rId48"/>
    <p:sldLayoutId id="2147483695" r:id="rId49"/>
    <p:sldLayoutId id="2147483696" r:id="rId50"/>
    <p:sldLayoutId id="2147483697" r:id="rId51"/>
    <p:sldLayoutId id="2147483698" r:id="rId52"/>
    <p:sldLayoutId id="2147483699" r:id="rId53"/>
    <p:sldLayoutId id="2147483700" r:id="rId54"/>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89" name="Shape 289"/>
        <p:cNvGrpSpPr/>
        <p:nvPr/>
      </p:nvGrpSpPr>
      <p:grpSpPr>
        <a:xfrm>
          <a:off x="0" y="0"/>
          <a:ext cx="0" cy="0"/>
          <a:chOff x="0" y="0"/>
          <a:chExt cx="0" cy="0"/>
        </a:xfrm>
      </p:grpSpPr>
      <p:sp>
        <p:nvSpPr>
          <p:cNvPr id="290" name="Google Shape;290;p55"/>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pic>
        <p:nvPicPr>
          <p:cNvPr id="291" name="Google Shape;291;p55"/>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292" name="Google Shape;292;p5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93" name="Google Shape;293;p55"/>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294" name="Google Shape;294;p5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sz="1800" u="none">
                <a:solidFill>
                  <a:schemeClr val="dk1"/>
                </a:solidFill>
                <a:latin typeface="Century Gothic"/>
                <a:ea typeface="Century Gothic"/>
                <a:cs typeface="Century Gothic"/>
                <a:sym typeface="Century Gothic"/>
              </a:defRPr>
            </a:lvl1pPr>
            <a:lvl2pPr indent="0" lvl="1" marL="0" marR="0" rtl="0" algn="r">
              <a:spcBef>
                <a:spcPts val="0"/>
              </a:spcBef>
              <a:buNone/>
              <a:defRPr b="0" sz="1800" u="none">
                <a:solidFill>
                  <a:schemeClr val="dk1"/>
                </a:solidFill>
                <a:latin typeface="Century Gothic"/>
                <a:ea typeface="Century Gothic"/>
                <a:cs typeface="Century Gothic"/>
                <a:sym typeface="Century Gothic"/>
              </a:defRPr>
            </a:lvl2pPr>
            <a:lvl3pPr indent="0" lvl="2" marL="0" marR="0" rtl="0" algn="r">
              <a:spcBef>
                <a:spcPts val="0"/>
              </a:spcBef>
              <a:buNone/>
              <a:defRPr b="0" sz="1800" u="none">
                <a:solidFill>
                  <a:schemeClr val="dk1"/>
                </a:solidFill>
                <a:latin typeface="Century Gothic"/>
                <a:ea typeface="Century Gothic"/>
                <a:cs typeface="Century Gothic"/>
                <a:sym typeface="Century Gothic"/>
              </a:defRPr>
            </a:lvl3pPr>
            <a:lvl4pPr indent="0" lvl="3" marL="0" marR="0" rtl="0" algn="r">
              <a:spcBef>
                <a:spcPts val="0"/>
              </a:spcBef>
              <a:buNone/>
              <a:defRPr b="0" sz="1800" u="none">
                <a:solidFill>
                  <a:schemeClr val="dk1"/>
                </a:solidFill>
                <a:latin typeface="Century Gothic"/>
                <a:ea typeface="Century Gothic"/>
                <a:cs typeface="Century Gothic"/>
                <a:sym typeface="Century Gothic"/>
              </a:defRPr>
            </a:lvl4pPr>
            <a:lvl5pPr indent="0" lvl="4" marL="0" marR="0" rtl="0" algn="r">
              <a:spcBef>
                <a:spcPts val="0"/>
              </a:spcBef>
              <a:buNone/>
              <a:defRPr b="0" sz="1800" u="none">
                <a:solidFill>
                  <a:schemeClr val="dk1"/>
                </a:solidFill>
                <a:latin typeface="Century Gothic"/>
                <a:ea typeface="Century Gothic"/>
                <a:cs typeface="Century Gothic"/>
                <a:sym typeface="Century Gothic"/>
              </a:defRPr>
            </a:lvl5pPr>
            <a:lvl6pPr indent="0" lvl="5" marL="0" marR="0" rtl="0" algn="r">
              <a:spcBef>
                <a:spcPts val="0"/>
              </a:spcBef>
              <a:buNone/>
              <a:defRPr b="0" sz="1800" u="none">
                <a:solidFill>
                  <a:schemeClr val="dk1"/>
                </a:solidFill>
                <a:latin typeface="Century Gothic"/>
                <a:ea typeface="Century Gothic"/>
                <a:cs typeface="Century Gothic"/>
                <a:sym typeface="Century Gothic"/>
              </a:defRPr>
            </a:lvl6pPr>
            <a:lvl7pPr indent="0" lvl="6" marL="0" marR="0" rtl="0" algn="r">
              <a:spcBef>
                <a:spcPts val="0"/>
              </a:spcBef>
              <a:buNone/>
              <a:defRPr b="0" sz="1800" u="none">
                <a:solidFill>
                  <a:schemeClr val="dk1"/>
                </a:solidFill>
                <a:latin typeface="Century Gothic"/>
                <a:ea typeface="Century Gothic"/>
                <a:cs typeface="Century Gothic"/>
                <a:sym typeface="Century Gothic"/>
              </a:defRPr>
            </a:lvl7pPr>
            <a:lvl8pPr indent="0" lvl="7" marL="0" marR="0" rtl="0" algn="r">
              <a:spcBef>
                <a:spcPts val="0"/>
              </a:spcBef>
              <a:buNone/>
              <a:defRPr b="0" sz="1800" u="none">
                <a:solidFill>
                  <a:schemeClr val="dk1"/>
                </a:solidFill>
                <a:latin typeface="Century Gothic"/>
                <a:ea typeface="Century Gothic"/>
                <a:cs typeface="Century Gothic"/>
                <a:sym typeface="Century Gothic"/>
              </a:defRPr>
            </a:lvl8pPr>
            <a:lvl9pPr indent="0" lvl="8" marL="0" marR="0" rtl="0" algn="r">
              <a:spcBef>
                <a:spcPts val="0"/>
              </a:spcBef>
              <a:buNone/>
              <a:defRPr b="0" sz="1800" u="non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01" r:id="rId2"/>
    <p:sldLayoutId id="2147483702" r:id="rId3"/>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2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2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2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20.jpg"/><Relationship Id="rId4" Type="http://schemas.openxmlformats.org/officeDocument/2006/relationships/image" Target="../media/image2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12.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27.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35.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3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34.jpg"/><Relationship Id="rId4" Type="http://schemas.openxmlformats.org/officeDocument/2006/relationships/image" Target="../media/image33.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29.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30.jpg"/><Relationship Id="rId4" Type="http://schemas.openxmlformats.org/officeDocument/2006/relationships/image" Target="../media/image3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26.jpg"/><Relationship Id="rId4" Type="http://schemas.openxmlformats.org/officeDocument/2006/relationships/image" Target="../media/image2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12.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5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5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Century Gothic"/>
              <a:buNone/>
            </a:pPr>
            <a:r>
              <a:rPr lang="en-US">
                <a:latin typeface="Century Gothic"/>
                <a:ea typeface="Century Gothic"/>
                <a:cs typeface="Century Gothic"/>
                <a:sym typeface="Century Gothic"/>
              </a:rPr>
              <a:t>GL Transactions</a:t>
            </a:r>
            <a:endParaRPr>
              <a:latin typeface="Century Gothic"/>
              <a:ea typeface="Century Gothic"/>
              <a:cs typeface="Century Gothic"/>
              <a:sym typeface="Century Gothic"/>
            </a:endParaRPr>
          </a:p>
        </p:txBody>
      </p:sp>
      <p:sp>
        <p:nvSpPr>
          <p:cNvPr id="311" name="Google Shape;311;p5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000"/>
              <a:buNone/>
            </a:pPr>
            <a:r>
              <a:t/>
            </a:r>
            <a:endParaRPr>
              <a:latin typeface="Century Gothic"/>
              <a:ea typeface="Century Gothic"/>
              <a:cs typeface="Century Gothic"/>
              <a:sym typeface="Century Gothic"/>
            </a:endParaRPr>
          </a:p>
          <a:p>
            <a:pPr indent="0" lvl="0" marL="0" rtl="0" algn="l">
              <a:lnSpc>
                <a:spcPct val="95000"/>
              </a:lnSpc>
              <a:spcBef>
                <a:spcPts val="600"/>
              </a:spcBef>
              <a:spcAft>
                <a:spcPts val="0"/>
              </a:spcAft>
              <a:buSzPts val="2000"/>
              <a:buNone/>
            </a:pPr>
            <a:r>
              <a:t/>
            </a:r>
            <a:endParaRPr>
              <a:latin typeface="Century Gothic"/>
              <a:ea typeface="Century Gothic"/>
              <a:cs typeface="Century Gothic"/>
              <a:sym typeface="Century Gothic"/>
            </a:endParaRPr>
          </a:p>
        </p:txBody>
      </p:sp>
      <p:sp>
        <p:nvSpPr>
          <p:cNvPr id="312" name="Google Shape;312;p58"/>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latin typeface="Century Gothic"/>
                <a:ea typeface="Century Gothic"/>
                <a:cs typeface="Century Gothic"/>
                <a:sym typeface="Century Gothic"/>
              </a:rPr>
              <a:t>‹#›</a:t>
            </a:fld>
            <a:endParaRPr>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6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JE Posting: Progressive Disclosure</a:t>
            </a:r>
            <a:endParaRPr/>
          </a:p>
        </p:txBody>
      </p:sp>
      <p:sp>
        <p:nvSpPr>
          <p:cNvPr id="424" name="Google Shape;424;p6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pic>
        <p:nvPicPr>
          <p:cNvPr descr="JE_3.jpg" id="425" name="Google Shape;425;p67"/>
          <p:cNvPicPr preferRelativeResize="0"/>
          <p:nvPr/>
        </p:nvPicPr>
        <p:blipFill rotWithShape="1">
          <a:blip r:embed="rId3">
            <a:alphaModFix/>
          </a:blip>
          <a:srcRect b="0" l="0" r="0" t="0"/>
          <a:stretch/>
        </p:blipFill>
        <p:spPr>
          <a:xfrm>
            <a:off x="407773" y="1365491"/>
            <a:ext cx="10431162" cy="4816499"/>
          </a:xfrm>
          <a:prstGeom prst="rect">
            <a:avLst/>
          </a:prstGeom>
          <a:noFill/>
          <a:ln>
            <a:noFill/>
          </a:ln>
        </p:spPr>
      </p:pic>
      <p:sp>
        <p:nvSpPr>
          <p:cNvPr id="426" name="Google Shape;426;p67"/>
          <p:cNvSpPr/>
          <p:nvPr/>
        </p:nvSpPr>
        <p:spPr>
          <a:xfrm>
            <a:off x="1482811" y="4207476"/>
            <a:ext cx="7339913" cy="1328351"/>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427" name="Google Shape;427;p67"/>
          <p:cNvSpPr/>
          <p:nvPr/>
        </p:nvSpPr>
        <p:spPr>
          <a:xfrm>
            <a:off x="284205" y="1297460"/>
            <a:ext cx="1575487" cy="426308"/>
          </a:xfrm>
          <a:prstGeom prst="ellipse">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428" name="Google Shape;428;p67"/>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6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35" name="Google Shape;435;p68"/>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Journal Entry Templates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69"/>
          <p:cNvSpPr txBox="1"/>
          <p:nvPr>
            <p:ph idx="1" type="body"/>
          </p:nvPr>
        </p:nvSpPr>
        <p:spPr>
          <a:xfrm>
            <a:off x="419100" y="1562100"/>
            <a:ext cx="11353800" cy="4779532"/>
          </a:xfrm>
          <a:prstGeom prst="rect">
            <a:avLst/>
          </a:prstGeom>
          <a:noFill/>
          <a:ln>
            <a:noFill/>
          </a:ln>
        </p:spPr>
        <p:txBody>
          <a:bodyPr anchorCtr="0" anchor="t" bIns="0" lIns="0" spcFirstLastPara="1" rIns="0" wrap="square" tIns="0">
            <a:normAutofit fontScale="92500" lnSpcReduction="20000"/>
          </a:bodyPr>
          <a:lstStyle/>
          <a:p>
            <a:pPr indent="-287338" lvl="0" marL="287338" rtl="0" algn="l">
              <a:lnSpc>
                <a:spcPct val="95000"/>
              </a:lnSpc>
              <a:spcBef>
                <a:spcPts val="0"/>
              </a:spcBef>
              <a:spcAft>
                <a:spcPts val="0"/>
              </a:spcAft>
              <a:buSzPct val="100000"/>
              <a:buChar char="•"/>
            </a:pPr>
            <a:r>
              <a:rPr lang="en-US"/>
              <a:t>Used for</a:t>
            </a:r>
            <a:endParaRPr/>
          </a:p>
          <a:p>
            <a:pPr indent="-225424" lvl="1" marL="569913" rtl="0" algn="l">
              <a:lnSpc>
                <a:spcPct val="95000"/>
              </a:lnSpc>
              <a:spcBef>
                <a:spcPts val="600"/>
              </a:spcBef>
              <a:spcAft>
                <a:spcPts val="0"/>
              </a:spcAft>
              <a:buSzPct val="100000"/>
              <a:buChar char="­"/>
            </a:pPr>
            <a:r>
              <a:rPr lang="en-US"/>
              <a:t>Recurring entries</a:t>
            </a:r>
            <a:endParaRPr/>
          </a:p>
          <a:p>
            <a:pPr indent="-225424" lvl="1" marL="569913" rtl="0" algn="l">
              <a:lnSpc>
                <a:spcPct val="95000"/>
              </a:lnSpc>
              <a:spcBef>
                <a:spcPts val="600"/>
              </a:spcBef>
              <a:spcAft>
                <a:spcPts val="0"/>
              </a:spcAft>
              <a:buSzPct val="100000"/>
              <a:buChar char="­"/>
            </a:pPr>
            <a:r>
              <a:rPr lang="en-US"/>
              <a:t>Repetitive postings</a:t>
            </a:r>
            <a:endParaRPr/>
          </a:p>
          <a:p>
            <a:pPr indent="-225424" lvl="1" marL="569913" rtl="0" algn="l">
              <a:lnSpc>
                <a:spcPct val="95000"/>
              </a:lnSpc>
              <a:spcBef>
                <a:spcPts val="600"/>
              </a:spcBef>
              <a:spcAft>
                <a:spcPts val="0"/>
              </a:spcAft>
              <a:buSzPct val="100000"/>
              <a:buChar char="­"/>
            </a:pPr>
            <a:r>
              <a:rPr lang="en-US"/>
              <a:t>Allocations</a:t>
            </a:r>
            <a:endParaRPr/>
          </a:p>
          <a:p>
            <a:pPr indent="-287338" lvl="0" marL="287338" rtl="0" algn="l">
              <a:lnSpc>
                <a:spcPct val="95000"/>
              </a:lnSpc>
              <a:spcBef>
                <a:spcPts val="2400"/>
              </a:spcBef>
              <a:spcAft>
                <a:spcPts val="0"/>
              </a:spcAft>
              <a:buSzPct val="100000"/>
              <a:buChar char="•"/>
            </a:pPr>
            <a:r>
              <a:rPr lang="en-US"/>
              <a:t>Best practice: separate transient layer </a:t>
            </a:r>
            <a:endParaRPr/>
          </a:p>
          <a:p>
            <a:pPr indent="-287338" lvl="0" marL="287338" rtl="0" algn="l">
              <a:lnSpc>
                <a:spcPct val="95000"/>
              </a:lnSpc>
              <a:spcBef>
                <a:spcPts val="2400"/>
              </a:spcBef>
              <a:spcAft>
                <a:spcPts val="0"/>
              </a:spcAft>
              <a:buSzPct val="100000"/>
              <a:buChar char="•"/>
            </a:pPr>
            <a:r>
              <a:rPr lang="en-US"/>
              <a:t>Clear all</a:t>
            </a:r>
            <a:endParaRPr/>
          </a:p>
          <a:p>
            <a:pPr indent="-225424" lvl="1" marL="569913" rtl="0" algn="l">
              <a:lnSpc>
                <a:spcPct val="95000"/>
              </a:lnSpc>
              <a:spcBef>
                <a:spcPts val="600"/>
              </a:spcBef>
              <a:spcAft>
                <a:spcPts val="0"/>
              </a:spcAft>
              <a:buSzPct val="100000"/>
              <a:buChar char="­"/>
            </a:pPr>
            <a:r>
              <a:rPr lang="en-US"/>
              <a:t>Yes: Delete all existing currency amounts </a:t>
            </a:r>
            <a:endParaRPr/>
          </a:p>
          <a:p>
            <a:pPr indent="-225424" lvl="1" marL="569913" rtl="0" algn="l">
              <a:lnSpc>
                <a:spcPct val="95000"/>
              </a:lnSpc>
              <a:spcBef>
                <a:spcPts val="600"/>
              </a:spcBef>
              <a:spcAft>
                <a:spcPts val="0"/>
              </a:spcAft>
              <a:buSzPct val="100000"/>
              <a:buChar char="­"/>
            </a:pPr>
            <a:r>
              <a:rPr lang="en-US"/>
              <a:t>No: Proportional allocation</a:t>
            </a:r>
            <a:endParaRPr/>
          </a:p>
          <a:p>
            <a:pPr indent="-287338" lvl="0" marL="287338" rtl="0" algn="l">
              <a:lnSpc>
                <a:spcPct val="95000"/>
              </a:lnSpc>
              <a:spcBef>
                <a:spcPts val="2400"/>
              </a:spcBef>
              <a:spcAft>
                <a:spcPts val="0"/>
              </a:spcAft>
              <a:buSzPct val="100000"/>
              <a:buChar char="•"/>
            </a:pPr>
            <a:r>
              <a:rPr lang="en-US"/>
              <a:t>Append</a:t>
            </a:r>
            <a:endParaRPr/>
          </a:p>
          <a:p>
            <a:pPr indent="-225424" lvl="1" marL="569913" rtl="0" algn="l">
              <a:lnSpc>
                <a:spcPct val="95000"/>
              </a:lnSpc>
              <a:spcBef>
                <a:spcPts val="600"/>
              </a:spcBef>
              <a:spcAft>
                <a:spcPts val="0"/>
              </a:spcAft>
              <a:buSzPct val="100000"/>
              <a:buChar char="­"/>
            </a:pPr>
            <a:r>
              <a:rPr lang="en-US"/>
              <a:t>Yes: Retain original append template posting lines</a:t>
            </a:r>
            <a:endParaRPr/>
          </a:p>
          <a:p>
            <a:pPr indent="-225424" lvl="1" marL="569913" rtl="0" algn="l">
              <a:lnSpc>
                <a:spcPct val="95000"/>
              </a:lnSpc>
              <a:spcBef>
                <a:spcPts val="600"/>
              </a:spcBef>
              <a:spcAft>
                <a:spcPts val="0"/>
              </a:spcAft>
              <a:buSzPct val="100000"/>
              <a:buChar char="­"/>
            </a:pPr>
            <a:r>
              <a:rPr lang="en-US"/>
              <a:t>No: Original posting lines are removed</a:t>
            </a:r>
            <a:endParaRPr/>
          </a:p>
        </p:txBody>
      </p:sp>
      <p:sp>
        <p:nvSpPr>
          <p:cNvPr id="442" name="Google Shape;442;p6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443" name="Google Shape;443;p6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Journal Entry Templates</a:t>
            </a:r>
            <a:endParaRPr/>
          </a:p>
        </p:txBody>
      </p:sp>
      <p:sp>
        <p:nvSpPr>
          <p:cNvPr id="444" name="Google Shape;444;p69"/>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7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Use </a:t>
            </a:r>
            <a:r>
              <a:rPr lang="en-US">
                <a:solidFill>
                  <a:srgbClr val="000099"/>
                </a:solidFill>
              </a:rPr>
              <a:t>Journal Entries</a:t>
            </a:r>
            <a:endParaRPr/>
          </a:p>
          <a:p>
            <a:pPr indent="-287338" lvl="0" marL="287338" rtl="0" algn="l">
              <a:lnSpc>
                <a:spcPct val="95000"/>
              </a:lnSpc>
              <a:spcBef>
                <a:spcPts val="600"/>
              </a:spcBef>
              <a:spcAft>
                <a:spcPts val="0"/>
              </a:spcAft>
              <a:buSzPts val="2800"/>
              <a:buNone/>
            </a:pPr>
            <a:r>
              <a:t/>
            </a:r>
            <a:endParaRPr/>
          </a:p>
          <a:p>
            <a:pPr indent="-457200" lvl="1" marL="801688" rtl="0" algn="l">
              <a:lnSpc>
                <a:spcPct val="95000"/>
              </a:lnSpc>
              <a:spcBef>
                <a:spcPts val="600"/>
              </a:spcBef>
              <a:spcAft>
                <a:spcPts val="0"/>
              </a:spcAft>
              <a:buSzPts val="2400"/>
              <a:buFont typeface="Century Gothic"/>
              <a:buAutoNum type="arabicPeriod"/>
            </a:pPr>
            <a:r>
              <a:rPr lang="en-US"/>
              <a:t>Select the </a:t>
            </a:r>
            <a:r>
              <a:rPr lang="en-US">
                <a:solidFill>
                  <a:srgbClr val="000099"/>
                </a:solidFill>
              </a:rPr>
              <a:t>Save as Template </a:t>
            </a:r>
            <a:r>
              <a:rPr lang="en-US">
                <a:solidFill>
                  <a:schemeClr val="dk1"/>
                </a:solidFill>
              </a:rPr>
              <a:t>field.</a:t>
            </a:r>
            <a:endParaRPr/>
          </a:p>
          <a:p>
            <a:pPr indent="-457200" lvl="1" marL="801688" rtl="0" algn="l">
              <a:lnSpc>
                <a:spcPct val="95000"/>
              </a:lnSpc>
              <a:spcBef>
                <a:spcPts val="600"/>
              </a:spcBef>
              <a:spcAft>
                <a:spcPts val="0"/>
              </a:spcAft>
              <a:buSzPts val="2400"/>
              <a:buFont typeface="Century Gothic"/>
              <a:buAutoNum type="arabicPeriod"/>
            </a:pPr>
            <a:r>
              <a:rPr lang="en-US">
                <a:solidFill>
                  <a:schemeClr val="dk1"/>
                </a:solidFill>
              </a:rPr>
              <a:t>Specify a daybook associated with the transient layer.</a:t>
            </a:r>
            <a:endParaRPr>
              <a:solidFill>
                <a:schemeClr val="dk1"/>
              </a:solidFill>
            </a:endParaRPr>
          </a:p>
          <a:p>
            <a:pPr indent="-457200" lvl="1" marL="801688" rtl="0" algn="l">
              <a:lnSpc>
                <a:spcPct val="95000"/>
              </a:lnSpc>
              <a:spcBef>
                <a:spcPts val="600"/>
              </a:spcBef>
              <a:spcAft>
                <a:spcPts val="0"/>
              </a:spcAft>
              <a:buSzPts val="2400"/>
              <a:buFont typeface="Century Gothic"/>
              <a:buAutoNum type="arabicPeriod"/>
            </a:pPr>
            <a:r>
              <a:rPr lang="en-US"/>
              <a:t>Enter the template code.</a:t>
            </a:r>
            <a:endParaRPr/>
          </a:p>
          <a:p>
            <a:pPr indent="-457200" lvl="1" marL="801688" rtl="0" algn="l">
              <a:lnSpc>
                <a:spcPct val="95000"/>
              </a:lnSpc>
              <a:spcBef>
                <a:spcPts val="600"/>
              </a:spcBef>
              <a:spcAft>
                <a:spcPts val="0"/>
              </a:spcAft>
              <a:buSzPts val="2400"/>
              <a:buFont typeface="Century Gothic"/>
              <a:buAutoNum type="arabicPeriod"/>
            </a:pPr>
            <a:r>
              <a:rPr lang="en-US"/>
              <a:t>Enter the detail lines.</a:t>
            </a:r>
            <a:endParaRPr/>
          </a:p>
          <a:p>
            <a:pPr indent="-457200" lvl="1" marL="801688" rtl="0" algn="l">
              <a:lnSpc>
                <a:spcPct val="95000"/>
              </a:lnSpc>
              <a:spcBef>
                <a:spcPts val="600"/>
              </a:spcBef>
              <a:spcAft>
                <a:spcPts val="0"/>
              </a:spcAft>
              <a:buSzPts val="2400"/>
              <a:buFont typeface="Century Gothic"/>
              <a:buAutoNum type="arabicPeriod"/>
            </a:pPr>
            <a:r>
              <a:rPr lang="en-US"/>
              <a:t>Save.</a:t>
            </a:r>
            <a:endParaRPr/>
          </a:p>
          <a:p>
            <a:pPr indent="-336550" lvl="0" marL="514350" rtl="0" algn="l">
              <a:lnSpc>
                <a:spcPct val="95000"/>
              </a:lnSpc>
              <a:spcBef>
                <a:spcPts val="600"/>
              </a:spcBef>
              <a:spcAft>
                <a:spcPts val="0"/>
              </a:spcAft>
              <a:buSzPts val="2800"/>
              <a:buFont typeface="Century Gothic"/>
              <a:buNone/>
            </a:pPr>
            <a:r>
              <a:t/>
            </a:r>
            <a:endParaRPr/>
          </a:p>
        </p:txBody>
      </p:sp>
      <p:sp>
        <p:nvSpPr>
          <p:cNvPr id="451" name="Google Shape;451;p7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452" name="Google Shape;452;p7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Creating Templates</a:t>
            </a:r>
            <a:endParaRPr/>
          </a:p>
        </p:txBody>
      </p:sp>
      <p:sp>
        <p:nvSpPr>
          <p:cNvPr id="453" name="Google Shape;453;p70"/>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7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Creating Templates – Journal Entries Fields</a:t>
            </a:r>
            <a:endParaRPr/>
          </a:p>
        </p:txBody>
      </p:sp>
      <p:sp>
        <p:nvSpPr>
          <p:cNvPr id="460" name="Google Shape;460;p7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461" name="Google Shape;461;p7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JE_Template.jpg" id="462" name="Google Shape;462;p71"/>
          <p:cNvPicPr preferRelativeResize="0"/>
          <p:nvPr/>
        </p:nvPicPr>
        <p:blipFill rotWithShape="1">
          <a:blip r:embed="rId3">
            <a:alphaModFix/>
          </a:blip>
          <a:srcRect b="0" l="0" r="0" t="0"/>
          <a:stretch/>
        </p:blipFill>
        <p:spPr>
          <a:xfrm>
            <a:off x="506627" y="1360765"/>
            <a:ext cx="9176822" cy="4923415"/>
          </a:xfrm>
          <a:prstGeom prst="rect">
            <a:avLst/>
          </a:prstGeom>
          <a:noFill/>
          <a:ln>
            <a:noFill/>
          </a:ln>
        </p:spPr>
      </p:pic>
      <p:sp>
        <p:nvSpPr>
          <p:cNvPr id="463" name="Google Shape;463;p71"/>
          <p:cNvSpPr/>
          <p:nvPr/>
        </p:nvSpPr>
        <p:spPr>
          <a:xfrm>
            <a:off x="284205" y="1297460"/>
            <a:ext cx="1575487" cy="426308"/>
          </a:xfrm>
          <a:prstGeom prst="ellipse">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464" name="Google Shape;464;p71"/>
          <p:cNvSpPr/>
          <p:nvPr/>
        </p:nvSpPr>
        <p:spPr>
          <a:xfrm>
            <a:off x="1050324" y="5387545"/>
            <a:ext cx="8223422" cy="797011"/>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72"/>
          <p:cNvSpPr txBox="1"/>
          <p:nvPr>
            <p:ph type="title"/>
          </p:nvPr>
        </p:nvSpPr>
        <p:spPr>
          <a:xfrm>
            <a:off x="419100" y="680944"/>
            <a:ext cx="11353800" cy="4572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Using Journal Entry Templates</a:t>
            </a:r>
            <a:endParaRPr/>
          </a:p>
        </p:txBody>
      </p:sp>
      <p:sp>
        <p:nvSpPr>
          <p:cNvPr id="471" name="Google Shape;471;p7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472" name="Google Shape;472;p72"/>
          <p:cNvSpPr/>
          <p:nvPr/>
        </p:nvSpPr>
        <p:spPr>
          <a:xfrm>
            <a:off x="990602" y="2484439"/>
            <a:ext cx="2895600" cy="776287"/>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Journals Entries</a:t>
            </a:r>
            <a:endParaRPr b="1" i="0" sz="1400">
              <a:solidFill>
                <a:schemeClr val="dk1"/>
              </a:solidFill>
              <a:latin typeface="Century Gothic"/>
              <a:ea typeface="Century Gothic"/>
              <a:cs typeface="Century Gothic"/>
              <a:sym typeface="Century Gothic"/>
            </a:endParaRPr>
          </a:p>
        </p:txBody>
      </p:sp>
      <p:sp>
        <p:nvSpPr>
          <p:cNvPr id="473" name="Google Shape;473;p72"/>
          <p:cNvSpPr/>
          <p:nvPr/>
        </p:nvSpPr>
        <p:spPr>
          <a:xfrm>
            <a:off x="4506759" y="2484439"/>
            <a:ext cx="3011168" cy="776287"/>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Enter header</a:t>
            </a:r>
            <a:br>
              <a:rPr b="1" i="0" lang="en-US" sz="1800">
                <a:solidFill>
                  <a:schemeClr val="dk1"/>
                </a:solidFill>
                <a:latin typeface="Century Gothic"/>
                <a:ea typeface="Century Gothic"/>
                <a:cs typeface="Century Gothic"/>
                <a:sym typeface="Century Gothic"/>
              </a:rPr>
            </a:br>
            <a:r>
              <a:rPr b="1" i="0" lang="en-US" sz="1800">
                <a:solidFill>
                  <a:schemeClr val="dk1"/>
                </a:solidFill>
                <a:latin typeface="Century Gothic"/>
                <a:ea typeface="Century Gothic"/>
                <a:cs typeface="Century Gothic"/>
                <a:sym typeface="Century Gothic"/>
              </a:rPr>
              <a:t>fields</a:t>
            </a:r>
            <a:endParaRPr b="1" i="0" sz="1400">
              <a:solidFill>
                <a:schemeClr val="dk1"/>
              </a:solidFill>
              <a:latin typeface="Century Gothic"/>
              <a:ea typeface="Century Gothic"/>
              <a:cs typeface="Century Gothic"/>
              <a:sym typeface="Century Gothic"/>
            </a:endParaRPr>
          </a:p>
        </p:txBody>
      </p:sp>
      <p:cxnSp>
        <p:nvCxnSpPr>
          <p:cNvPr id="474" name="Google Shape;474;p72"/>
          <p:cNvCxnSpPr>
            <a:stCxn id="472" idx="3"/>
            <a:endCxn id="473" idx="1"/>
          </p:cNvCxnSpPr>
          <p:nvPr/>
        </p:nvCxnSpPr>
        <p:spPr>
          <a:xfrm>
            <a:off x="3886202" y="2872583"/>
            <a:ext cx="620700" cy="0"/>
          </a:xfrm>
          <a:prstGeom prst="straightConnector1">
            <a:avLst/>
          </a:prstGeom>
          <a:noFill/>
          <a:ln cap="flat" cmpd="sng" w="28575">
            <a:solidFill>
              <a:srgbClr val="000066"/>
            </a:solidFill>
            <a:prstDash val="solid"/>
            <a:round/>
            <a:headEnd len="med" w="med" type="none"/>
            <a:tailEnd len="med" w="med" type="triangle"/>
          </a:ln>
        </p:spPr>
      </p:cxnSp>
      <p:sp>
        <p:nvSpPr>
          <p:cNvPr id="475" name="Google Shape;475;p72"/>
          <p:cNvSpPr/>
          <p:nvPr/>
        </p:nvSpPr>
        <p:spPr>
          <a:xfrm>
            <a:off x="8183034" y="2484439"/>
            <a:ext cx="3005667" cy="776287"/>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Select template</a:t>
            </a:r>
            <a:br>
              <a:rPr b="1" i="0" lang="en-US" sz="1800">
                <a:solidFill>
                  <a:schemeClr val="dk1"/>
                </a:solidFill>
                <a:latin typeface="Century Gothic"/>
                <a:ea typeface="Century Gothic"/>
                <a:cs typeface="Century Gothic"/>
                <a:sym typeface="Century Gothic"/>
              </a:rPr>
            </a:br>
            <a:r>
              <a:rPr b="1" i="0" lang="en-US" sz="1800">
                <a:solidFill>
                  <a:schemeClr val="dk1"/>
                </a:solidFill>
                <a:latin typeface="Century Gothic"/>
                <a:ea typeface="Century Gothic"/>
                <a:cs typeface="Century Gothic"/>
                <a:sym typeface="Century Gothic"/>
              </a:rPr>
              <a:t>code</a:t>
            </a:r>
            <a:endParaRPr b="1" i="0" sz="1400">
              <a:solidFill>
                <a:schemeClr val="dk1"/>
              </a:solidFill>
              <a:latin typeface="Century Gothic"/>
              <a:ea typeface="Century Gothic"/>
              <a:cs typeface="Century Gothic"/>
              <a:sym typeface="Century Gothic"/>
            </a:endParaRPr>
          </a:p>
        </p:txBody>
      </p:sp>
      <p:cxnSp>
        <p:nvCxnSpPr>
          <p:cNvPr id="476" name="Google Shape;476;p72"/>
          <p:cNvCxnSpPr>
            <a:stCxn id="473" idx="3"/>
            <a:endCxn id="475" idx="1"/>
          </p:cNvCxnSpPr>
          <p:nvPr/>
        </p:nvCxnSpPr>
        <p:spPr>
          <a:xfrm>
            <a:off x="7517927" y="2872583"/>
            <a:ext cx="665100" cy="0"/>
          </a:xfrm>
          <a:prstGeom prst="straightConnector1">
            <a:avLst/>
          </a:prstGeom>
          <a:noFill/>
          <a:ln cap="flat" cmpd="sng" w="28575">
            <a:solidFill>
              <a:srgbClr val="000066"/>
            </a:solidFill>
            <a:prstDash val="solid"/>
            <a:round/>
            <a:headEnd len="med" w="med" type="none"/>
            <a:tailEnd len="med" w="med" type="triangle"/>
          </a:ln>
        </p:spPr>
      </p:cxnSp>
      <p:sp>
        <p:nvSpPr>
          <p:cNvPr id="477" name="Google Shape;477;p72"/>
          <p:cNvSpPr/>
          <p:nvPr/>
        </p:nvSpPr>
        <p:spPr>
          <a:xfrm>
            <a:off x="971174" y="3709989"/>
            <a:ext cx="2948893" cy="776287"/>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Pop-up screen</a:t>
            </a:r>
            <a:br>
              <a:rPr b="1" i="0" lang="en-US" sz="1800">
                <a:solidFill>
                  <a:schemeClr val="dk1"/>
                </a:solidFill>
                <a:latin typeface="Century Gothic"/>
                <a:ea typeface="Century Gothic"/>
                <a:cs typeface="Century Gothic"/>
                <a:sym typeface="Century Gothic"/>
              </a:rPr>
            </a:br>
            <a:r>
              <a:rPr b="1" i="0" lang="en-US" sz="1400">
                <a:solidFill>
                  <a:schemeClr val="dk1"/>
                </a:solidFill>
                <a:latin typeface="Century Gothic"/>
                <a:ea typeface="Century Gothic"/>
                <a:cs typeface="Century Gothic"/>
                <a:sym typeface="Century Gothic"/>
              </a:rPr>
              <a:t>(enter totals)</a:t>
            </a:r>
            <a:endParaRPr/>
          </a:p>
        </p:txBody>
      </p:sp>
      <p:cxnSp>
        <p:nvCxnSpPr>
          <p:cNvPr id="478" name="Google Shape;478;p72"/>
          <p:cNvCxnSpPr>
            <a:stCxn id="475" idx="3"/>
            <a:endCxn id="477" idx="0"/>
          </p:cNvCxnSpPr>
          <p:nvPr/>
        </p:nvCxnSpPr>
        <p:spPr>
          <a:xfrm flipH="1">
            <a:off x="2445501" y="2872583"/>
            <a:ext cx="8743200" cy="837300"/>
          </a:xfrm>
          <a:prstGeom prst="bentConnector4">
            <a:avLst>
              <a:gd fmla="val -3486" name="adj1"/>
              <a:gd fmla="val 73184" name="adj2"/>
            </a:avLst>
          </a:prstGeom>
          <a:noFill/>
          <a:ln cap="flat" cmpd="sng" w="28575">
            <a:solidFill>
              <a:srgbClr val="000066"/>
            </a:solidFill>
            <a:prstDash val="solid"/>
            <a:miter lim="800000"/>
            <a:headEnd len="med" w="med" type="none"/>
            <a:tailEnd len="med" w="med" type="triangle"/>
          </a:ln>
        </p:spPr>
      </p:cxnSp>
      <p:sp>
        <p:nvSpPr>
          <p:cNvPr id="479" name="Google Shape;479;p72"/>
          <p:cNvSpPr/>
          <p:nvPr/>
        </p:nvSpPr>
        <p:spPr>
          <a:xfrm>
            <a:off x="8191500" y="3709989"/>
            <a:ext cx="3005667" cy="776287"/>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Save</a:t>
            </a:r>
            <a:br>
              <a:rPr b="1" i="0" lang="en-US" sz="1800">
                <a:solidFill>
                  <a:schemeClr val="dk1"/>
                </a:solidFill>
                <a:latin typeface="Century Gothic"/>
                <a:ea typeface="Century Gothic"/>
                <a:cs typeface="Century Gothic"/>
                <a:sym typeface="Century Gothic"/>
              </a:rPr>
            </a:br>
            <a:r>
              <a:rPr b="1" i="0" lang="en-US" sz="1400">
                <a:solidFill>
                  <a:schemeClr val="dk1"/>
                </a:solidFill>
                <a:latin typeface="Century Gothic"/>
                <a:ea typeface="Century Gothic"/>
                <a:cs typeface="Century Gothic"/>
                <a:sym typeface="Century Gothic"/>
              </a:rPr>
              <a:t>(any layer)</a:t>
            </a:r>
            <a:endParaRPr/>
          </a:p>
        </p:txBody>
      </p:sp>
      <p:cxnSp>
        <p:nvCxnSpPr>
          <p:cNvPr id="480" name="Google Shape;480;p72"/>
          <p:cNvCxnSpPr>
            <a:stCxn id="477" idx="3"/>
            <a:endCxn id="481" idx="1"/>
          </p:cNvCxnSpPr>
          <p:nvPr/>
        </p:nvCxnSpPr>
        <p:spPr>
          <a:xfrm>
            <a:off x="3920067" y="4098133"/>
            <a:ext cx="595200" cy="0"/>
          </a:xfrm>
          <a:prstGeom prst="straightConnector1">
            <a:avLst/>
          </a:prstGeom>
          <a:noFill/>
          <a:ln cap="flat" cmpd="sng" w="28575">
            <a:solidFill>
              <a:srgbClr val="000066"/>
            </a:solidFill>
            <a:prstDash val="solid"/>
            <a:round/>
            <a:headEnd len="med" w="med" type="none"/>
            <a:tailEnd len="med" w="med" type="triangle"/>
          </a:ln>
        </p:spPr>
      </p:cxnSp>
      <p:sp>
        <p:nvSpPr>
          <p:cNvPr id="481" name="Google Shape;481;p72"/>
          <p:cNvSpPr/>
          <p:nvPr/>
        </p:nvSpPr>
        <p:spPr>
          <a:xfrm>
            <a:off x="4515122" y="3709989"/>
            <a:ext cx="2990577" cy="776287"/>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Detail lines</a:t>
            </a:r>
            <a:br>
              <a:rPr b="1" i="0" lang="en-US" sz="1800">
                <a:solidFill>
                  <a:schemeClr val="dk1"/>
                </a:solidFill>
                <a:latin typeface="Century Gothic"/>
                <a:ea typeface="Century Gothic"/>
                <a:cs typeface="Century Gothic"/>
                <a:sym typeface="Century Gothic"/>
              </a:rPr>
            </a:br>
            <a:r>
              <a:rPr b="1" i="0" lang="en-US" sz="1400">
                <a:solidFill>
                  <a:schemeClr val="dk1"/>
                </a:solidFill>
                <a:latin typeface="Century Gothic"/>
                <a:ea typeface="Century Gothic"/>
                <a:cs typeface="Century Gothic"/>
                <a:sym typeface="Century Gothic"/>
              </a:rPr>
              <a:t>(auto-created)</a:t>
            </a:r>
            <a:endParaRPr/>
          </a:p>
        </p:txBody>
      </p:sp>
      <p:cxnSp>
        <p:nvCxnSpPr>
          <p:cNvPr id="482" name="Google Shape;482;p72"/>
          <p:cNvCxnSpPr>
            <a:stCxn id="481" idx="3"/>
            <a:endCxn id="479" idx="1"/>
          </p:cNvCxnSpPr>
          <p:nvPr/>
        </p:nvCxnSpPr>
        <p:spPr>
          <a:xfrm>
            <a:off x="7505699" y="4098133"/>
            <a:ext cx="685800" cy="0"/>
          </a:xfrm>
          <a:prstGeom prst="straightConnector1">
            <a:avLst/>
          </a:prstGeom>
          <a:noFill/>
          <a:ln cap="flat" cmpd="sng" w="28575">
            <a:solidFill>
              <a:srgbClr val="000066"/>
            </a:solidFill>
            <a:prstDash val="solid"/>
            <a:round/>
            <a:headEnd len="med" w="med" type="none"/>
            <a:tailEnd len="med" w="med" type="triangle"/>
          </a:ln>
        </p:spPr>
      </p:cxnSp>
      <p:sp>
        <p:nvSpPr>
          <p:cNvPr id="483" name="Google Shape;483;p72"/>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p7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490" name="Google Shape;490;p7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pic>
        <p:nvPicPr>
          <p:cNvPr descr="hands-on" id="491" name="Google Shape;491;p73"/>
          <p:cNvPicPr preferRelativeResize="0"/>
          <p:nvPr>
            <p:ph idx="4294967295" type="body"/>
          </p:nvPr>
        </p:nvPicPr>
        <p:blipFill rotWithShape="1">
          <a:blip r:embed="rId3">
            <a:alphaModFix/>
          </a:blip>
          <a:srcRect b="0" l="0" r="0" t="0"/>
          <a:stretch/>
        </p:blipFill>
        <p:spPr>
          <a:xfrm>
            <a:off x="407773" y="2026336"/>
            <a:ext cx="10972800" cy="3106738"/>
          </a:xfrm>
          <a:prstGeom prst="rect">
            <a:avLst/>
          </a:prstGeom>
          <a:noFill/>
          <a:ln>
            <a:noFill/>
          </a:ln>
        </p:spPr>
      </p:pic>
      <p:sp>
        <p:nvSpPr>
          <p:cNvPr id="492" name="Google Shape;492;p73"/>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7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99" name="Google Shape;499;p74"/>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Reversing Entries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75"/>
          <p:cNvSpPr txBox="1"/>
          <p:nvPr>
            <p:ph idx="1" type="body"/>
          </p:nvPr>
        </p:nvSpPr>
        <p:spPr>
          <a:xfrm>
            <a:off x="437635"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0000"/>
              </a:lnSpc>
              <a:spcBef>
                <a:spcPts val="0"/>
              </a:spcBef>
              <a:spcAft>
                <a:spcPts val="0"/>
              </a:spcAft>
              <a:buSzPts val="2800"/>
              <a:buChar char="•"/>
            </a:pPr>
            <a:r>
              <a:rPr lang="en-US"/>
              <a:t>Purpose </a:t>
            </a:r>
            <a:endParaRPr/>
          </a:p>
          <a:p>
            <a:pPr indent="-225425" lvl="1" marL="569913" rtl="0" algn="l">
              <a:lnSpc>
                <a:spcPct val="90000"/>
              </a:lnSpc>
              <a:spcBef>
                <a:spcPts val="600"/>
              </a:spcBef>
              <a:spcAft>
                <a:spcPts val="0"/>
              </a:spcAft>
              <a:buSzPts val="2400"/>
              <a:buChar char="­"/>
            </a:pPr>
            <a:r>
              <a:rPr lang="en-US"/>
              <a:t>Correcting errors</a:t>
            </a:r>
            <a:endParaRPr/>
          </a:p>
          <a:p>
            <a:pPr indent="-225425" lvl="1" marL="569913" rtl="0" algn="l">
              <a:lnSpc>
                <a:spcPct val="90000"/>
              </a:lnSpc>
              <a:spcBef>
                <a:spcPts val="600"/>
              </a:spcBef>
              <a:spcAft>
                <a:spcPts val="0"/>
              </a:spcAft>
              <a:buSzPts val="2400"/>
              <a:buChar char="­"/>
            </a:pPr>
            <a:r>
              <a:rPr lang="en-US"/>
              <a:t>Posting accruals</a:t>
            </a:r>
            <a:endParaRPr/>
          </a:p>
          <a:p>
            <a:pPr indent="-287338" lvl="0" marL="287338" rtl="0" algn="l">
              <a:lnSpc>
                <a:spcPct val="90000"/>
              </a:lnSpc>
              <a:spcBef>
                <a:spcPts val="2400"/>
              </a:spcBef>
              <a:spcAft>
                <a:spcPts val="0"/>
              </a:spcAft>
              <a:buSzPts val="2800"/>
              <a:buChar char="•"/>
            </a:pPr>
            <a:r>
              <a:rPr lang="en-US"/>
              <a:t>Best practice for posting accruals </a:t>
            </a:r>
            <a:endParaRPr/>
          </a:p>
          <a:p>
            <a:pPr indent="-225425" lvl="1" marL="569913" rtl="0" algn="l">
              <a:lnSpc>
                <a:spcPct val="90000"/>
              </a:lnSpc>
              <a:spcBef>
                <a:spcPts val="600"/>
              </a:spcBef>
              <a:spcAft>
                <a:spcPts val="0"/>
              </a:spcAft>
              <a:buSzPts val="2400"/>
              <a:buChar char="­"/>
            </a:pPr>
            <a:r>
              <a:rPr lang="en-US"/>
              <a:t>Create separate daybook (use as filter)</a:t>
            </a:r>
            <a:endParaRPr/>
          </a:p>
          <a:p>
            <a:pPr indent="-225425" lvl="1" marL="569913" rtl="0" algn="l">
              <a:lnSpc>
                <a:spcPct val="90000"/>
              </a:lnSpc>
              <a:spcBef>
                <a:spcPts val="600"/>
              </a:spcBef>
              <a:spcAft>
                <a:spcPts val="0"/>
              </a:spcAft>
              <a:buSzPts val="2400"/>
              <a:buChar char="­"/>
            </a:pPr>
            <a:r>
              <a:rPr lang="en-US"/>
              <a:t>Reverse all at the same time</a:t>
            </a:r>
            <a:endParaRPr/>
          </a:p>
          <a:p>
            <a:pPr indent="-225425" lvl="1" marL="569913" rtl="0" algn="l">
              <a:lnSpc>
                <a:spcPct val="90000"/>
              </a:lnSpc>
              <a:spcBef>
                <a:spcPts val="600"/>
              </a:spcBef>
              <a:spcAft>
                <a:spcPts val="0"/>
              </a:spcAft>
              <a:buSzPts val="2400"/>
              <a:buChar char="­"/>
            </a:pPr>
            <a:r>
              <a:rPr lang="en-US"/>
              <a:t>Use automatic reversal</a:t>
            </a:r>
            <a:endParaRPr/>
          </a:p>
          <a:p>
            <a:pPr indent="-287338" lvl="0" marL="287338" rtl="0" algn="l">
              <a:lnSpc>
                <a:spcPct val="90000"/>
              </a:lnSpc>
              <a:spcBef>
                <a:spcPts val="2400"/>
              </a:spcBef>
              <a:spcAft>
                <a:spcPts val="0"/>
              </a:spcAft>
              <a:buSzPts val="2800"/>
              <a:buChar char="•"/>
            </a:pPr>
            <a:r>
              <a:rPr lang="en-US"/>
              <a:t>Reversing entry, two entries</a:t>
            </a:r>
            <a:endParaRPr/>
          </a:p>
          <a:p>
            <a:pPr indent="-225425" lvl="1" marL="569913" rtl="0" algn="l">
              <a:lnSpc>
                <a:spcPct val="90000"/>
              </a:lnSpc>
              <a:spcBef>
                <a:spcPts val="600"/>
              </a:spcBef>
              <a:spcAft>
                <a:spcPts val="0"/>
              </a:spcAft>
              <a:buSzPts val="2400"/>
              <a:buChar char="­"/>
            </a:pPr>
            <a:r>
              <a:rPr lang="en-US"/>
              <a:t>Original entry to adjust</a:t>
            </a:r>
            <a:endParaRPr/>
          </a:p>
          <a:p>
            <a:pPr indent="-225425" lvl="1" marL="569913" rtl="0" algn="l">
              <a:lnSpc>
                <a:spcPct val="90000"/>
              </a:lnSpc>
              <a:spcBef>
                <a:spcPts val="600"/>
              </a:spcBef>
              <a:spcAft>
                <a:spcPts val="0"/>
              </a:spcAft>
              <a:buSzPts val="2400"/>
              <a:buChar char="­"/>
            </a:pPr>
            <a:r>
              <a:rPr lang="en-US"/>
              <a:t>Reversing or opposite entry: reverses all debit and credit positions</a:t>
            </a:r>
            <a:endParaRPr/>
          </a:p>
          <a:p>
            <a:pPr indent="-73025" lvl="1" marL="569913" rtl="0" algn="l">
              <a:lnSpc>
                <a:spcPct val="90000"/>
              </a:lnSpc>
              <a:spcBef>
                <a:spcPts val="600"/>
              </a:spcBef>
              <a:spcAft>
                <a:spcPts val="0"/>
              </a:spcAft>
              <a:buSzPts val="2400"/>
              <a:buNone/>
            </a:pPr>
            <a:r>
              <a:t/>
            </a:r>
            <a:endParaRPr/>
          </a:p>
        </p:txBody>
      </p:sp>
      <p:sp>
        <p:nvSpPr>
          <p:cNvPr id="507" name="Google Shape;507;p7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508" name="Google Shape;508;p7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Reversing Entries</a:t>
            </a:r>
            <a:endParaRPr/>
          </a:p>
        </p:txBody>
      </p:sp>
      <p:sp>
        <p:nvSpPr>
          <p:cNvPr id="509" name="Google Shape;509;p75"/>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7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Legal requirements (country, region)</a:t>
            </a:r>
            <a:endParaRPr/>
          </a:p>
          <a:p>
            <a:pPr indent="-225425" lvl="1" marL="569913" rtl="0" algn="l">
              <a:lnSpc>
                <a:spcPct val="95000"/>
              </a:lnSpc>
              <a:spcBef>
                <a:spcPts val="600"/>
              </a:spcBef>
              <a:spcAft>
                <a:spcPts val="0"/>
              </a:spcAft>
              <a:buSzPts val="2400"/>
              <a:buChar char="­"/>
            </a:pPr>
            <a:r>
              <a:rPr lang="en-US"/>
              <a:t>Reversing correction JE posted at the same GL side (DR CR) as the original posting</a:t>
            </a:r>
            <a:endParaRPr/>
          </a:p>
          <a:p>
            <a:pPr indent="-225425" lvl="1" marL="569913" rtl="0" algn="l">
              <a:lnSpc>
                <a:spcPct val="95000"/>
              </a:lnSpc>
              <a:spcBef>
                <a:spcPts val="600"/>
              </a:spcBef>
              <a:spcAft>
                <a:spcPts val="0"/>
              </a:spcAft>
              <a:buSzPts val="2400"/>
              <a:buChar char="­"/>
            </a:pPr>
            <a:r>
              <a:rPr lang="en-US"/>
              <a:t>Total balance of original plus correction must equal zero in the GL</a:t>
            </a:r>
            <a:endParaRPr/>
          </a:p>
          <a:p>
            <a:pPr indent="-287338" lvl="0" marL="287338" rtl="0" algn="l">
              <a:lnSpc>
                <a:spcPct val="95000"/>
              </a:lnSpc>
              <a:spcBef>
                <a:spcPts val="3000"/>
              </a:spcBef>
              <a:spcAft>
                <a:spcPts val="0"/>
              </a:spcAft>
              <a:buSzPts val="2800"/>
              <a:buChar char="•"/>
            </a:pPr>
            <a:r>
              <a:rPr lang="en-US"/>
              <a:t>Select the </a:t>
            </a:r>
            <a:r>
              <a:rPr lang="en-US">
                <a:solidFill>
                  <a:srgbClr val="000099"/>
                </a:solidFill>
              </a:rPr>
              <a:t>Correction</a:t>
            </a:r>
            <a:r>
              <a:rPr lang="en-US"/>
              <a:t> checkbox in </a:t>
            </a:r>
            <a:r>
              <a:rPr lang="en-US">
                <a:solidFill>
                  <a:srgbClr val="000099"/>
                </a:solidFill>
              </a:rPr>
              <a:t>Reverse Journal Entry</a:t>
            </a:r>
            <a:endParaRPr>
              <a:solidFill>
                <a:srgbClr val="000099"/>
              </a:solidFill>
            </a:endParaRPr>
          </a:p>
          <a:p>
            <a:pPr indent="-287338" lvl="0" marL="287338" rtl="0" algn="l">
              <a:lnSpc>
                <a:spcPct val="95000"/>
              </a:lnSpc>
              <a:spcBef>
                <a:spcPts val="600"/>
              </a:spcBef>
              <a:spcAft>
                <a:spcPts val="0"/>
              </a:spcAft>
              <a:buSzPts val="2800"/>
              <a:buFont typeface="Arimo"/>
              <a:buNone/>
            </a:pPr>
            <a:r>
              <a:rPr lang="en-US"/>
              <a:t>		</a:t>
            </a:r>
            <a:endParaRPr/>
          </a:p>
        </p:txBody>
      </p:sp>
      <p:sp>
        <p:nvSpPr>
          <p:cNvPr id="517" name="Google Shape;517;p7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518" name="Google Shape;518;p7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Correction JE Reversal</a:t>
            </a:r>
            <a:endParaRPr/>
          </a:p>
        </p:txBody>
      </p:sp>
      <p:grpSp>
        <p:nvGrpSpPr>
          <p:cNvPr id="519" name="Google Shape;519;p76"/>
          <p:cNvGrpSpPr/>
          <p:nvPr/>
        </p:nvGrpSpPr>
        <p:grpSpPr>
          <a:xfrm>
            <a:off x="393700" y="4171951"/>
            <a:ext cx="11396133" cy="1781175"/>
            <a:chOff x="190500" y="4514850"/>
            <a:chExt cx="8547100" cy="1781175"/>
          </a:xfrm>
        </p:grpSpPr>
        <p:cxnSp>
          <p:nvCxnSpPr>
            <p:cNvPr id="520" name="Google Shape;520;p76"/>
            <p:cNvCxnSpPr/>
            <p:nvPr/>
          </p:nvCxnSpPr>
          <p:spPr>
            <a:xfrm>
              <a:off x="2184400" y="4908550"/>
              <a:ext cx="1930400" cy="0"/>
            </a:xfrm>
            <a:prstGeom prst="straightConnector1">
              <a:avLst/>
            </a:prstGeom>
            <a:noFill/>
            <a:ln cap="flat" cmpd="sng" w="9525">
              <a:solidFill>
                <a:schemeClr val="dk1"/>
              </a:solidFill>
              <a:prstDash val="solid"/>
              <a:round/>
              <a:headEnd len="med" w="med" type="none"/>
              <a:tailEnd len="med" w="med" type="none"/>
            </a:ln>
          </p:spPr>
        </p:cxnSp>
        <p:cxnSp>
          <p:nvCxnSpPr>
            <p:cNvPr id="521" name="Google Shape;521;p76"/>
            <p:cNvCxnSpPr/>
            <p:nvPr/>
          </p:nvCxnSpPr>
          <p:spPr>
            <a:xfrm>
              <a:off x="3111500" y="4908550"/>
              <a:ext cx="0" cy="762000"/>
            </a:xfrm>
            <a:prstGeom prst="straightConnector1">
              <a:avLst/>
            </a:prstGeom>
            <a:noFill/>
            <a:ln cap="flat" cmpd="sng" w="9525">
              <a:solidFill>
                <a:schemeClr val="dk1"/>
              </a:solidFill>
              <a:prstDash val="solid"/>
              <a:round/>
              <a:headEnd len="med" w="med" type="none"/>
              <a:tailEnd len="med" w="med" type="none"/>
            </a:ln>
          </p:spPr>
        </p:cxnSp>
        <p:cxnSp>
          <p:nvCxnSpPr>
            <p:cNvPr id="522" name="Google Shape;522;p76"/>
            <p:cNvCxnSpPr/>
            <p:nvPr/>
          </p:nvCxnSpPr>
          <p:spPr>
            <a:xfrm>
              <a:off x="4470400" y="4921250"/>
              <a:ext cx="1930400" cy="0"/>
            </a:xfrm>
            <a:prstGeom prst="straightConnector1">
              <a:avLst/>
            </a:prstGeom>
            <a:noFill/>
            <a:ln cap="flat" cmpd="sng" w="9525">
              <a:solidFill>
                <a:schemeClr val="dk1"/>
              </a:solidFill>
              <a:prstDash val="solid"/>
              <a:round/>
              <a:headEnd len="med" w="med" type="none"/>
              <a:tailEnd len="med" w="med" type="none"/>
            </a:ln>
          </p:spPr>
        </p:cxnSp>
        <p:cxnSp>
          <p:nvCxnSpPr>
            <p:cNvPr id="523" name="Google Shape;523;p76"/>
            <p:cNvCxnSpPr/>
            <p:nvPr/>
          </p:nvCxnSpPr>
          <p:spPr>
            <a:xfrm>
              <a:off x="5448300" y="4933950"/>
              <a:ext cx="0" cy="762000"/>
            </a:xfrm>
            <a:prstGeom prst="straightConnector1">
              <a:avLst/>
            </a:prstGeom>
            <a:noFill/>
            <a:ln cap="flat" cmpd="sng" w="9525">
              <a:solidFill>
                <a:schemeClr val="dk1"/>
              </a:solidFill>
              <a:prstDash val="solid"/>
              <a:round/>
              <a:headEnd len="med" w="med" type="none"/>
              <a:tailEnd len="med" w="med" type="none"/>
            </a:ln>
          </p:spPr>
        </p:cxnSp>
        <p:cxnSp>
          <p:nvCxnSpPr>
            <p:cNvPr id="524" name="Google Shape;524;p76"/>
            <p:cNvCxnSpPr/>
            <p:nvPr/>
          </p:nvCxnSpPr>
          <p:spPr>
            <a:xfrm>
              <a:off x="6807200" y="4921250"/>
              <a:ext cx="1930400" cy="0"/>
            </a:xfrm>
            <a:prstGeom prst="straightConnector1">
              <a:avLst/>
            </a:prstGeom>
            <a:noFill/>
            <a:ln cap="flat" cmpd="sng" w="9525">
              <a:solidFill>
                <a:schemeClr val="dk1"/>
              </a:solidFill>
              <a:prstDash val="solid"/>
              <a:round/>
              <a:headEnd len="med" w="med" type="none"/>
              <a:tailEnd len="med" w="med" type="none"/>
            </a:ln>
          </p:spPr>
        </p:cxnSp>
        <p:cxnSp>
          <p:nvCxnSpPr>
            <p:cNvPr id="525" name="Google Shape;525;p76"/>
            <p:cNvCxnSpPr/>
            <p:nvPr/>
          </p:nvCxnSpPr>
          <p:spPr>
            <a:xfrm>
              <a:off x="7734300" y="4933950"/>
              <a:ext cx="0" cy="762000"/>
            </a:xfrm>
            <a:prstGeom prst="straightConnector1">
              <a:avLst/>
            </a:prstGeom>
            <a:noFill/>
            <a:ln cap="flat" cmpd="sng" w="9525">
              <a:solidFill>
                <a:schemeClr val="dk1"/>
              </a:solidFill>
              <a:prstDash val="solid"/>
              <a:round/>
              <a:headEnd len="med" w="med" type="none"/>
              <a:tailEnd len="med" w="med" type="none"/>
            </a:ln>
          </p:spPr>
        </p:cxnSp>
        <p:sp>
          <p:nvSpPr>
            <p:cNvPr id="526" name="Google Shape;526;p76"/>
            <p:cNvSpPr txBox="1"/>
            <p:nvPr/>
          </p:nvSpPr>
          <p:spPr>
            <a:xfrm>
              <a:off x="2336800" y="4514850"/>
              <a:ext cx="1625600" cy="396875"/>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None/>
              </a:pPr>
              <a:r>
                <a:rPr b="1" i="0" lang="en-US" sz="1400">
                  <a:solidFill>
                    <a:srgbClr val="5C8E3A"/>
                  </a:solidFill>
                  <a:latin typeface="Century Gothic"/>
                  <a:ea typeface="Century Gothic"/>
                  <a:cs typeface="Century Gothic"/>
                  <a:sym typeface="Century Gothic"/>
                </a:rPr>
                <a:t>DR            CR</a:t>
              </a:r>
              <a:endParaRPr/>
            </a:p>
          </p:txBody>
        </p:sp>
        <p:sp>
          <p:nvSpPr>
            <p:cNvPr id="527" name="Google Shape;527;p76"/>
            <p:cNvSpPr txBox="1"/>
            <p:nvPr/>
          </p:nvSpPr>
          <p:spPr>
            <a:xfrm>
              <a:off x="6946900" y="4514850"/>
              <a:ext cx="1625600" cy="396875"/>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None/>
              </a:pPr>
              <a:r>
                <a:rPr b="1" i="0" lang="en-US" sz="1400">
                  <a:solidFill>
                    <a:srgbClr val="5C8E3A"/>
                  </a:solidFill>
                  <a:latin typeface="Century Gothic"/>
                  <a:ea typeface="Century Gothic"/>
                  <a:cs typeface="Century Gothic"/>
                  <a:sym typeface="Century Gothic"/>
                </a:rPr>
                <a:t>DR            CR</a:t>
              </a:r>
              <a:endParaRPr/>
            </a:p>
          </p:txBody>
        </p:sp>
        <p:sp>
          <p:nvSpPr>
            <p:cNvPr id="528" name="Google Shape;528;p76"/>
            <p:cNvSpPr txBox="1"/>
            <p:nvPr/>
          </p:nvSpPr>
          <p:spPr>
            <a:xfrm>
              <a:off x="4610100" y="4514850"/>
              <a:ext cx="1625600" cy="396875"/>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None/>
              </a:pPr>
              <a:r>
                <a:rPr b="1" i="0" lang="en-US" sz="1400">
                  <a:solidFill>
                    <a:srgbClr val="5C8E3A"/>
                  </a:solidFill>
                  <a:latin typeface="Century Gothic"/>
                  <a:ea typeface="Century Gothic"/>
                  <a:cs typeface="Century Gothic"/>
                  <a:sym typeface="Century Gothic"/>
                </a:rPr>
                <a:t>DR            CR</a:t>
              </a:r>
              <a:endParaRPr/>
            </a:p>
          </p:txBody>
        </p:sp>
        <p:sp>
          <p:nvSpPr>
            <p:cNvPr id="529" name="Google Shape;529;p76"/>
            <p:cNvSpPr txBox="1"/>
            <p:nvPr/>
          </p:nvSpPr>
          <p:spPr>
            <a:xfrm>
              <a:off x="1435100" y="4908550"/>
              <a:ext cx="698500" cy="854658"/>
            </a:xfrm>
            <a:prstGeom prst="rect">
              <a:avLst/>
            </a:prstGeom>
            <a:noFill/>
            <a:ln>
              <a:noFill/>
            </a:ln>
          </p:spPr>
          <p:txBody>
            <a:bodyPr anchorCtr="0" anchor="t" bIns="91425" lIns="91425" spcFirstLastPara="1" rIns="91425" wrap="square" tIns="91425">
              <a:spAutoFit/>
            </a:bodyPr>
            <a:lstStyle/>
            <a:p>
              <a:pPr indent="0" lvl="0" marL="0" marR="0" rtl="0" algn="l">
                <a:lnSpc>
                  <a:spcPct val="70000"/>
                </a:lnSpc>
                <a:spcBef>
                  <a:spcPts val="0"/>
                </a:spcBef>
                <a:spcAft>
                  <a:spcPts val="0"/>
                </a:spcAft>
                <a:buNone/>
              </a:pPr>
              <a:r>
                <a:rPr b="1" i="0" lang="en-US" sz="1400">
                  <a:solidFill>
                    <a:srgbClr val="5C8E3A"/>
                  </a:solidFill>
                  <a:latin typeface="Century Gothic"/>
                  <a:ea typeface="Century Gothic"/>
                  <a:cs typeface="Century Gothic"/>
                  <a:sym typeface="Century Gothic"/>
                </a:rPr>
                <a:t>GL1</a:t>
              </a:r>
              <a:endParaRPr/>
            </a:p>
            <a:p>
              <a:pPr indent="0" lvl="0" marL="0" marR="0" rtl="0" algn="l">
                <a:lnSpc>
                  <a:spcPct val="70000"/>
                </a:lnSpc>
                <a:spcBef>
                  <a:spcPts val="700"/>
                </a:spcBef>
                <a:spcAft>
                  <a:spcPts val="0"/>
                </a:spcAft>
                <a:buNone/>
              </a:pPr>
              <a:r>
                <a:rPr b="1" i="0" lang="en-US" sz="1400">
                  <a:solidFill>
                    <a:srgbClr val="5C8E3A"/>
                  </a:solidFill>
                  <a:latin typeface="Century Gothic"/>
                  <a:ea typeface="Century Gothic"/>
                  <a:cs typeface="Century Gothic"/>
                  <a:sym typeface="Century Gothic"/>
                </a:rPr>
                <a:t>GL2</a:t>
              </a:r>
              <a:endParaRPr/>
            </a:p>
            <a:p>
              <a:pPr indent="0" lvl="0" marL="0" marR="0" rtl="0" algn="l">
                <a:lnSpc>
                  <a:spcPct val="70000"/>
                </a:lnSpc>
                <a:spcBef>
                  <a:spcPts val="700"/>
                </a:spcBef>
                <a:spcAft>
                  <a:spcPts val="0"/>
                </a:spcAft>
                <a:buNone/>
              </a:pPr>
              <a:r>
                <a:rPr b="1" i="0" lang="en-US" sz="1400">
                  <a:solidFill>
                    <a:srgbClr val="5C8E3A"/>
                  </a:solidFill>
                  <a:latin typeface="Century Gothic"/>
                  <a:ea typeface="Century Gothic"/>
                  <a:cs typeface="Century Gothic"/>
                  <a:sym typeface="Century Gothic"/>
                </a:rPr>
                <a:t>GL3</a:t>
              </a:r>
              <a:endParaRPr/>
            </a:p>
          </p:txBody>
        </p:sp>
        <p:sp>
          <p:nvSpPr>
            <p:cNvPr id="530" name="Google Shape;530;p76"/>
            <p:cNvSpPr txBox="1"/>
            <p:nvPr/>
          </p:nvSpPr>
          <p:spPr>
            <a:xfrm>
              <a:off x="2286000" y="4921250"/>
              <a:ext cx="698500" cy="854658"/>
            </a:xfrm>
            <a:prstGeom prst="rect">
              <a:avLst/>
            </a:prstGeom>
            <a:noFill/>
            <a:ln>
              <a:noFill/>
            </a:ln>
          </p:spPr>
          <p:txBody>
            <a:bodyPr anchorCtr="0" anchor="t" bIns="91425" lIns="91425" spcFirstLastPara="1" rIns="91425" wrap="square" tIns="91425">
              <a:spAutoFit/>
            </a:bodyPr>
            <a:lstStyle/>
            <a:p>
              <a:pPr indent="0" lvl="0" marL="0" marR="0" rtl="0" algn="l">
                <a:lnSpc>
                  <a:spcPct val="70000"/>
                </a:lnSpc>
                <a:spcBef>
                  <a:spcPts val="0"/>
                </a:spcBef>
                <a:spcAft>
                  <a:spcPts val="0"/>
                </a:spcAft>
                <a:buNone/>
              </a:pPr>
              <a:r>
                <a:rPr i="0" lang="en-US" sz="1400">
                  <a:solidFill>
                    <a:srgbClr val="000099"/>
                  </a:solidFill>
                  <a:latin typeface="Century Gothic"/>
                  <a:ea typeface="Century Gothic"/>
                  <a:cs typeface="Century Gothic"/>
                  <a:sym typeface="Century Gothic"/>
                </a:rPr>
                <a:t>100</a:t>
              </a:r>
              <a:endParaRPr/>
            </a:p>
            <a:p>
              <a:pPr indent="0" lvl="0" marL="0" marR="0" rtl="0" algn="l">
                <a:lnSpc>
                  <a:spcPct val="70000"/>
                </a:lnSpc>
                <a:spcBef>
                  <a:spcPts val="700"/>
                </a:spcBef>
                <a:spcAft>
                  <a:spcPts val="0"/>
                </a:spcAft>
                <a:buNone/>
              </a:pPr>
              <a:r>
                <a:t/>
              </a:r>
              <a:endParaRPr i="0" sz="1400">
                <a:solidFill>
                  <a:schemeClr val="dk1"/>
                </a:solidFill>
                <a:latin typeface="Century Gothic"/>
                <a:ea typeface="Century Gothic"/>
                <a:cs typeface="Century Gothic"/>
                <a:sym typeface="Century Gothic"/>
              </a:endParaRPr>
            </a:p>
            <a:p>
              <a:pPr indent="0" lvl="0" marL="0" marR="0" rtl="0" algn="l">
                <a:lnSpc>
                  <a:spcPct val="70000"/>
                </a:lnSpc>
                <a:spcBef>
                  <a:spcPts val="700"/>
                </a:spcBef>
                <a:spcAft>
                  <a:spcPts val="0"/>
                </a:spcAft>
                <a:buNone/>
              </a:pPr>
              <a:r>
                <a:t/>
              </a:r>
              <a:endParaRPr i="0" sz="1400">
                <a:solidFill>
                  <a:schemeClr val="dk1"/>
                </a:solidFill>
                <a:latin typeface="Century Gothic"/>
                <a:ea typeface="Century Gothic"/>
                <a:cs typeface="Century Gothic"/>
                <a:sym typeface="Century Gothic"/>
              </a:endParaRPr>
            </a:p>
          </p:txBody>
        </p:sp>
        <p:sp>
          <p:nvSpPr>
            <p:cNvPr id="531" name="Google Shape;531;p76"/>
            <p:cNvSpPr txBox="1"/>
            <p:nvPr/>
          </p:nvSpPr>
          <p:spPr>
            <a:xfrm>
              <a:off x="3238500" y="4921250"/>
              <a:ext cx="698500" cy="854658"/>
            </a:xfrm>
            <a:prstGeom prst="rect">
              <a:avLst/>
            </a:prstGeom>
            <a:noFill/>
            <a:ln>
              <a:noFill/>
            </a:ln>
          </p:spPr>
          <p:txBody>
            <a:bodyPr anchorCtr="0" anchor="t" bIns="91425" lIns="91425" spcFirstLastPara="1" rIns="91425" wrap="square" tIns="91425">
              <a:spAutoFit/>
            </a:bodyPr>
            <a:lstStyle/>
            <a:p>
              <a:pPr indent="0" lvl="0" marL="0" marR="0" rtl="0" algn="l">
                <a:lnSpc>
                  <a:spcPct val="70000"/>
                </a:lnSpc>
                <a:spcBef>
                  <a:spcPts val="0"/>
                </a:spcBef>
                <a:spcAft>
                  <a:spcPts val="0"/>
                </a:spcAft>
                <a:buNone/>
              </a:pPr>
              <a:r>
                <a:t/>
              </a:r>
              <a:endParaRPr i="0" sz="1400">
                <a:solidFill>
                  <a:schemeClr val="dk1"/>
                </a:solidFill>
                <a:latin typeface="Century Gothic"/>
                <a:ea typeface="Century Gothic"/>
                <a:cs typeface="Century Gothic"/>
                <a:sym typeface="Century Gothic"/>
              </a:endParaRPr>
            </a:p>
            <a:p>
              <a:pPr indent="0" lvl="0" marL="0" marR="0" rtl="0" algn="l">
                <a:lnSpc>
                  <a:spcPct val="70000"/>
                </a:lnSpc>
                <a:spcBef>
                  <a:spcPts val="700"/>
                </a:spcBef>
                <a:spcAft>
                  <a:spcPts val="0"/>
                </a:spcAft>
                <a:buNone/>
              </a:pPr>
              <a:r>
                <a:rPr i="0" lang="en-US" sz="1400">
                  <a:solidFill>
                    <a:srgbClr val="000099"/>
                  </a:solidFill>
                  <a:latin typeface="Century Gothic"/>
                  <a:ea typeface="Century Gothic"/>
                  <a:cs typeface="Century Gothic"/>
                  <a:sym typeface="Century Gothic"/>
                </a:rPr>
                <a:t>70</a:t>
              </a:r>
              <a:endParaRPr/>
            </a:p>
            <a:p>
              <a:pPr indent="0" lvl="0" marL="0" marR="0" rtl="0" algn="l">
                <a:lnSpc>
                  <a:spcPct val="70000"/>
                </a:lnSpc>
                <a:spcBef>
                  <a:spcPts val="700"/>
                </a:spcBef>
                <a:spcAft>
                  <a:spcPts val="0"/>
                </a:spcAft>
                <a:buNone/>
              </a:pPr>
              <a:r>
                <a:rPr i="0" lang="en-US" sz="1400">
                  <a:solidFill>
                    <a:srgbClr val="000099"/>
                  </a:solidFill>
                  <a:latin typeface="Century Gothic"/>
                  <a:ea typeface="Century Gothic"/>
                  <a:cs typeface="Century Gothic"/>
                  <a:sym typeface="Century Gothic"/>
                </a:rPr>
                <a:t>30</a:t>
              </a:r>
              <a:endParaRPr/>
            </a:p>
          </p:txBody>
        </p:sp>
        <p:sp>
          <p:nvSpPr>
            <p:cNvPr id="532" name="Google Shape;532;p76"/>
            <p:cNvSpPr txBox="1"/>
            <p:nvPr/>
          </p:nvSpPr>
          <p:spPr>
            <a:xfrm>
              <a:off x="4622800" y="4921250"/>
              <a:ext cx="698500" cy="854658"/>
            </a:xfrm>
            <a:prstGeom prst="rect">
              <a:avLst/>
            </a:prstGeom>
            <a:noFill/>
            <a:ln>
              <a:noFill/>
            </a:ln>
          </p:spPr>
          <p:txBody>
            <a:bodyPr anchorCtr="0" anchor="t" bIns="91425" lIns="91425" spcFirstLastPara="1" rIns="91425" wrap="square" tIns="91425">
              <a:spAutoFit/>
            </a:bodyPr>
            <a:lstStyle/>
            <a:p>
              <a:pPr indent="0" lvl="0" marL="0" marR="0" rtl="0" algn="l">
                <a:lnSpc>
                  <a:spcPct val="70000"/>
                </a:lnSpc>
                <a:spcBef>
                  <a:spcPts val="0"/>
                </a:spcBef>
                <a:spcAft>
                  <a:spcPts val="0"/>
                </a:spcAft>
                <a:buNone/>
              </a:pPr>
              <a:r>
                <a:t/>
              </a:r>
              <a:endParaRPr i="0" sz="1400">
                <a:solidFill>
                  <a:schemeClr val="dk1"/>
                </a:solidFill>
                <a:latin typeface="Century Gothic"/>
                <a:ea typeface="Century Gothic"/>
                <a:cs typeface="Century Gothic"/>
                <a:sym typeface="Century Gothic"/>
              </a:endParaRPr>
            </a:p>
            <a:p>
              <a:pPr indent="0" lvl="0" marL="0" marR="0" rtl="0" algn="l">
                <a:lnSpc>
                  <a:spcPct val="70000"/>
                </a:lnSpc>
                <a:spcBef>
                  <a:spcPts val="700"/>
                </a:spcBef>
                <a:spcAft>
                  <a:spcPts val="0"/>
                </a:spcAft>
                <a:buNone/>
              </a:pPr>
              <a:r>
                <a:rPr i="0" lang="en-US" sz="1400">
                  <a:solidFill>
                    <a:srgbClr val="000099"/>
                  </a:solidFill>
                  <a:latin typeface="Century Gothic"/>
                  <a:ea typeface="Century Gothic"/>
                  <a:cs typeface="Century Gothic"/>
                  <a:sym typeface="Century Gothic"/>
                </a:rPr>
                <a:t>70</a:t>
              </a:r>
              <a:endParaRPr/>
            </a:p>
            <a:p>
              <a:pPr indent="0" lvl="0" marL="0" marR="0" rtl="0" algn="l">
                <a:lnSpc>
                  <a:spcPct val="70000"/>
                </a:lnSpc>
                <a:spcBef>
                  <a:spcPts val="700"/>
                </a:spcBef>
                <a:spcAft>
                  <a:spcPts val="0"/>
                </a:spcAft>
                <a:buNone/>
              </a:pPr>
              <a:r>
                <a:rPr i="0" lang="en-US" sz="1400">
                  <a:solidFill>
                    <a:srgbClr val="000099"/>
                  </a:solidFill>
                  <a:latin typeface="Century Gothic"/>
                  <a:ea typeface="Century Gothic"/>
                  <a:cs typeface="Century Gothic"/>
                  <a:sym typeface="Century Gothic"/>
                </a:rPr>
                <a:t>30</a:t>
              </a:r>
              <a:endParaRPr/>
            </a:p>
          </p:txBody>
        </p:sp>
        <p:sp>
          <p:nvSpPr>
            <p:cNvPr id="533" name="Google Shape;533;p76"/>
            <p:cNvSpPr txBox="1"/>
            <p:nvPr/>
          </p:nvSpPr>
          <p:spPr>
            <a:xfrm>
              <a:off x="5600700" y="4908550"/>
              <a:ext cx="698500" cy="596125"/>
            </a:xfrm>
            <a:prstGeom prst="rect">
              <a:avLst/>
            </a:prstGeom>
            <a:noFill/>
            <a:ln>
              <a:noFill/>
            </a:ln>
          </p:spPr>
          <p:txBody>
            <a:bodyPr anchorCtr="0" anchor="t" bIns="91425" lIns="91425" spcFirstLastPara="1" rIns="91425" wrap="square" tIns="91425">
              <a:spAutoFit/>
            </a:bodyPr>
            <a:lstStyle/>
            <a:p>
              <a:pPr indent="0" lvl="0" marL="0" marR="0" rtl="0" algn="l">
                <a:lnSpc>
                  <a:spcPct val="70000"/>
                </a:lnSpc>
                <a:spcBef>
                  <a:spcPts val="0"/>
                </a:spcBef>
                <a:spcAft>
                  <a:spcPts val="0"/>
                </a:spcAft>
                <a:buNone/>
              </a:pPr>
              <a:r>
                <a:rPr i="0" lang="en-US" sz="1400">
                  <a:solidFill>
                    <a:srgbClr val="000099"/>
                  </a:solidFill>
                  <a:latin typeface="Century Gothic"/>
                  <a:ea typeface="Century Gothic"/>
                  <a:cs typeface="Century Gothic"/>
                  <a:sym typeface="Century Gothic"/>
                </a:rPr>
                <a:t>100</a:t>
              </a:r>
              <a:endParaRPr/>
            </a:p>
            <a:p>
              <a:pPr indent="0" lvl="0" marL="0" marR="0" rtl="0" algn="l">
                <a:lnSpc>
                  <a:spcPct val="70000"/>
                </a:lnSpc>
                <a:spcBef>
                  <a:spcPts val="700"/>
                </a:spcBef>
                <a:spcAft>
                  <a:spcPts val="0"/>
                </a:spcAft>
                <a:buNone/>
              </a:pPr>
              <a:r>
                <a:t/>
              </a:r>
              <a:endParaRPr i="0" sz="1400">
                <a:solidFill>
                  <a:schemeClr val="dk1"/>
                </a:solidFill>
                <a:latin typeface="Century Gothic"/>
                <a:ea typeface="Century Gothic"/>
                <a:cs typeface="Century Gothic"/>
                <a:sym typeface="Century Gothic"/>
              </a:endParaRPr>
            </a:p>
          </p:txBody>
        </p:sp>
        <p:sp>
          <p:nvSpPr>
            <p:cNvPr id="534" name="Google Shape;534;p76"/>
            <p:cNvSpPr txBox="1"/>
            <p:nvPr/>
          </p:nvSpPr>
          <p:spPr>
            <a:xfrm>
              <a:off x="6934200" y="4921250"/>
              <a:ext cx="698500" cy="854658"/>
            </a:xfrm>
            <a:prstGeom prst="rect">
              <a:avLst/>
            </a:prstGeom>
            <a:noFill/>
            <a:ln>
              <a:noFill/>
            </a:ln>
          </p:spPr>
          <p:txBody>
            <a:bodyPr anchorCtr="0" anchor="t" bIns="91425" lIns="91425" spcFirstLastPara="1" rIns="91425" wrap="square" tIns="91425">
              <a:spAutoFit/>
            </a:bodyPr>
            <a:lstStyle/>
            <a:p>
              <a:pPr indent="0" lvl="0" marL="0" marR="0" rtl="0" algn="l">
                <a:lnSpc>
                  <a:spcPct val="70000"/>
                </a:lnSpc>
                <a:spcBef>
                  <a:spcPts val="0"/>
                </a:spcBef>
                <a:spcAft>
                  <a:spcPts val="0"/>
                </a:spcAft>
                <a:buNone/>
              </a:pPr>
              <a:r>
                <a:rPr i="0" lang="en-US" sz="1400">
                  <a:solidFill>
                    <a:srgbClr val="000099"/>
                  </a:solidFill>
                  <a:latin typeface="Century Gothic"/>
                  <a:ea typeface="Century Gothic"/>
                  <a:cs typeface="Century Gothic"/>
                  <a:sym typeface="Century Gothic"/>
                </a:rPr>
                <a:t>-100</a:t>
              </a:r>
              <a:endParaRPr/>
            </a:p>
            <a:p>
              <a:pPr indent="0" lvl="0" marL="0" marR="0" rtl="0" algn="l">
                <a:lnSpc>
                  <a:spcPct val="70000"/>
                </a:lnSpc>
                <a:spcBef>
                  <a:spcPts val="700"/>
                </a:spcBef>
                <a:spcAft>
                  <a:spcPts val="0"/>
                </a:spcAft>
                <a:buNone/>
              </a:pPr>
              <a:r>
                <a:t/>
              </a:r>
              <a:endParaRPr i="0" sz="1400">
                <a:solidFill>
                  <a:schemeClr val="dk1"/>
                </a:solidFill>
                <a:latin typeface="Century Gothic"/>
                <a:ea typeface="Century Gothic"/>
                <a:cs typeface="Century Gothic"/>
                <a:sym typeface="Century Gothic"/>
              </a:endParaRPr>
            </a:p>
            <a:p>
              <a:pPr indent="0" lvl="0" marL="0" marR="0" rtl="0" algn="l">
                <a:lnSpc>
                  <a:spcPct val="70000"/>
                </a:lnSpc>
                <a:spcBef>
                  <a:spcPts val="700"/>
                </a:spcBef>
                <a:spcAft>
                  <a:spcPts val="0"/>
                </a:spcAft>
                <a:buNone/>
              </a:pPr>
              <a:r>
                <a:t/>
              </a:r>
              <a:endParaRPr i="0" sz="1400">
                <a:solidFill>
                  <a:schemeClr val="dk1"/>
                </a:solidFill>
                <a:latin typeface="Century Gothic"/>
                <a:ea typeface="Century Gothic"/>
                <a:cs typeface="Century Gothic"/>
                <a:sym typeface="Century Gothic"/>
              </a:endParaRPr>
            </a:p>
          </p:txBody>
        </p:sp>
        <p:sp>
          <p:nvSpPr>
            <p:cNvPr id="535" name="Google Shape;535;p76"/>
            <p:cNvSpPr txBox="1"/>
            <p:nvPr/>
          </p:nvSpPr>
          <p:spPr>
            <a:xfrm>
              <a:off x="7962900" y="4921250"/>
              <a:ext cx="698500" cy="854658"/>
            </a:xfrm>
            <a:prstGeom prst="rect">
              <a:avLst/>
            </a:prstGeom>
            <a:noFill/>
            <a:ln>
              <a:noFill/>
            </a:ln>
          </p:spPr>
          <p:txBody>
            <a:bodyPr anchorCtr="0" anchor="t" bIns="91425" lIns="91425" spcFirstLastPara="1" rIns="91425" wrap="square" tIns="91425">
              <a:spAutoFit/>
            </a:bodyPr>
            <a:lstStyle/>
            <a:p>
              <a:pPr indent="0" lvl="0" marL="0" marR="0" rtl="0" algn="l">
                <a:lnSpc>
                  <a:spcPct val="70000"/>
                </a:lnSpc>
                <a:spcBef>
                  <a:spcPts val="0"/>
                </a:spcBef>
                <a:spcAft>
                  <a:spcPts val="0"/>
                </a:spcAft>
                <a:buNone/>
              </a:pPr>
              <a:r>
                <a:t/>
              </a:r>
              <a:endParaRPr i="0" sz="1400">
                <a:solidFill>
                  <a:schemeClr val="dk1"/>
                </a:solidFill>
                <a:latin typeface="Century Gothic"/>
                <a:ea typeface="Century Gothic"/>
                <a:cs typeface="Century Gothic"/>
                <a:sym typeface="Century Gothic"/>
              </a:endParaRPr>
            </a:p>
            <a:p>
              <a:pPr indent="0" lvl="0" marL="0" marR="0" rtl="0" algn="l">
                <a:lnSpc>
                  <a:spcPct val="70000"/>
                </a:lnSpc>
                <a:spcBef>
                  <a:spcPts val="700"/>
                </a:spcBef>
                <a:spcAft>
                  <a:spcPts val="0"/>
                </a:spcAft>
                <a:buNone/>
              </a:pPr>
              <a:r>
                <a:rPr i="0" lang="en-US" sz="1400">
                  <a:solidFill>
                    <a:srgbClr val="000099"/>
                  </a:solidFill>
                  <a:latin typeface="Century Gothic"/>
                  <a:ea typeface="Century Gothic"/>
                  <a:cs typeface="Century Gothic"/>
                  <a:sym typeface="Century Gothic"/>
                </a:rPr>
                <a:t>-70</a:t>
              </a:r>
              <a:endParaRPr/>
            </a:p>
            <a:p>
              <a:pPr indent="0" lvl="0" marL="0" marR="0" rtl="0" algn="l">
                <a:lnSpc>
                  <a:spcPct val="70000"/>
                </a:lnSpc>
                <a:spcBef>
                  <a:spcPts val="700"/>
                </a:spcBef>
                <a:spcAft>
                  <a:spcPts val="0"/>
                </a:spcAft>
                <a:buNone/>
              </a:pPr>
              <a:r>
                <a:rPr i="0" lang="en-US" sz="1400">
                  <a:solidFill>
                    <a:srgbClr val="000099"/>
                  </a:solidFill>
                  <a:latin typeface="Century Gothic"/>
                  <a:ea typeface="Century Gothic"/>
                  <a:cs typeface="Century Gothic"/>
                  <a:sym typeface="Century Gothic"/>
                </a:rPr>
                <a:t>-30</a:t>
              </a:r>
              <a:endParaRPr i="0" sz="1400">
                <a:solidFill>
                  <a:srgbClr val="000099"/>
                </a:solidFill>
                <a:latin typeface="Century Gothic"/>
                <a:ea typeface="Century Gothic"/>
                <a:cs typeface="Century Gothic"/>
                <a:sym typeface="Century Gothic"/>
              </a:endParaRPr>
            </a:p>
          </p:txBody>
        </p:sp>
        <p:sp>
          <p:nvSpPr>
            <p:cNvPr id="536" name="Google Shape;536;p76"/>
            <p:cNvSpPr txBox="1"/>
            <p:nvPr/>
          </p:nvSpPr>
          <p:spPr>
            <a:xfrm>
              <a:off x="2197100" y="5899150"/>
              <a:ext cx="1714500" cy="396875"/>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None/>
              </a:pPr>
              <a:r>
                <a:rPr i="0" lang="en-US" sz="1400">
                  <a:solidFill>
                    <a:srgbClr val="000099"/>
                  </a:solidFill>
                  <a:latin typeface="Century Gothic"/>
                  <a:ea typeface="Century Gothic"/>
                  <a:cs typeface="Century Gothic"/>
                  <a:sym typeface="Century Gothic"/>
                </a:rPr>
                <a:t>Original posting</a:t>
              </a:r>
              <a:endParaRPr/>
            </a:p>
          </p:txBody>
        </p:sp>
        <p:sp>
          <p:nvSpPr>
            <p:cNvPr id="537" name="Google Shape;537;p76"/>
            <p:cNvSpPr txBox="1"/>
            <p:nvPr/>
          </p:nvSpPr>
          <p:spPr>
            <a:xfrm>
              <a:off x="4572000" y="5886450"/>
              <a:ext cx="1714500" cy="396875"/>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None/>
              </a:pPr>
              <a:r>
                <a:rPr i="0" lang="en-US" sz="1400">
                  <a:solidFill>
                    <a:srgbClr val="000099"/>
                  </a:solidFill>
                  <a:latin typeface="Century Gothic"/>
                  <a:ea typeface="Century Gothic"/>
                  <a:cs typeface="Century Gothic"/>
                  <a:sym typeface="Century Gothic"/>
                </a:rPr>
                <a:t>Reversal posting</a:t>
              </a:r>
              <a:endParaRPr/>
            </a:p>
          </p:txBody>
        </p:sp>
        <p:sp>
          <p:nvSpPr>
            <p:cNvPr id="538" name="Google Shape;538;p76"/>
            <p:cNvSpPr txBox="1"/>
            <p:nvPr/>
          </p:nvSpPr>
          <p:spPr>
            <a:xfrm>
              <a:off x="6896100" y="5873750"/>
              <a:ext cx="1714500" cy="40011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None/>
              </a:pPr>
              <a:r>
                <a:rPr i="0" lang="en-US" sz="1400">
                  <a:solidFill>
                    <a:srgbClr val="000099"/>
                  </a:solidFill>
                  <a:latin typeface="Century Gothic"/>
                  <a:ea typeface="Century Gothic"/>
                  <a:cs typeface="Century Gothic"/>
                  <a:sym typeface="Century Gothic"/>
                </a:rPr>
                <a:t>Correction posting</a:t>
              </a:r>
              <a:endParaRPr/>
            </a:p>
          </p:txBody>
        </p:sp>
        <p:sp>
          <p:nvSpPr>
            <p:cNvPr id="539" name="Google Shape;539;p76"/>
            <p:cNvSpPr txBox="1"/>
            <p:nvPr/>
          </p:nvSpPr>
          <p:spPr>
            <a:xfrm>
              <a:off x="190500" y="4781550"/>
              <a:ext cx="1136564" cy="932563"/>
            </a:xfrm>
            <a:prstGeom prst="rect">
              <a:avLst/>
            </a:prstGeom>
            <a:noFill/>
            <a:ln cap="flat" cmpd="sng" w="28575">
              <a:solidFill>
                <a:srgbClr val="000066"/>
              </a:solidFill>
              <a:prstDash val="solid"/>
              <a:miter lim="800000"/>
              <a:headEnd len="sm" w="sm" type="none"/>
              <a:tailEnd len="sm" w="sm" type="none"/>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None/>
              </a:pPr>
              <a:r>
                <a:rPr lang="en-US" sz="1800">
                  <a:solidFill>
                    <a:srgbClr val="000066"/>
                  </a:solidFill>
                  <a:latin typeface="Century Gothic"/>
                  <a:ea typeface="Century Gothic"/>
                  <a:cs typeface="Century Gothic"/>
                  <a:sym typeface="Century Gothic"/>
                </a:rPr>
                <a:t>C</a:t>
              </a:r>
              <a:r>
                <a:rPr i="0" lang="en-US" sz="1800">
                  <a:solidFill>
                    <a:srgbClr val="000066"/>
                  </a:solidFill>
                  <a:latin typeface="Century Gothic"/>
                  <a:ea typeface="Century Gothic"/>
                  <a:cs typeface="Century Gothic"/>
                  <a:sym typeface="Century Gothic"/>
                </a:rPr>
                <a:t>orrection vs reversal postings</a:t>
              </a:r>
              <a:endParaRPr/>
            </a:p>
          </p:txBody>
        </p:sp>
      </p:grpSp>
      <p:sp>
        <p:nvSpPr>
          <p:cNvPr id="540" name="Google Shape;540;p76"/>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5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18" name="Google Shape;318;p5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Learn how to manage General Ledger transactions and corrections</a:t>
            </a:r>
            <a:endParaRPr/>
          </a:p>
          <a:p>
            <a:pPr indent="-287338" lvl="0" marL="287338" rtl="0" algn="l">
              <a:lnSpc>
                <a:spcPct val="95000"/>
              </a:lnSpc>
              <a:spcBef>
                <a:spcPts val="3000"/>
              </a:spcBef>
              <a:spcAft>
                <a:spcPts val="0"/>
              </a:spcAft>
              <a:buSzPts val="2800"/>
              <a:buChar char="•"/>
            </a:pPr>
            <a:r>
              <a:rPr lang="en-US"/>
              <a:t>Learn what GL transactions reports and views are available</a:t>
            </a:r>
            <a:endParaRPr/>
          </a:p>
          <a:p>
            <a:pPr indent="-109538" lvl="0" marL="287338" rtl="0" algn="l">
              <a:lnSpc>
                <a:spcPct val="95000"/>
              </a:lnSpc>
              <a:spcBef>
                <a:spcPts val="600"/>
              </a:spcBef>
              <a:spcAft>
                <a:spcPts val="0"/>
              </a:spcAft>
              <a:buSzPts val="2800"/>
              <a:buNone/>
            </a:pPr>
            <a:r>
              <a:t/>
            </a:r>
            <a:endParaRPr/>
          </a:p>
        </p:txBody>
      </p:sp>
      <p:sp>
        <p:nvSpPr>
          <p:cNvPr id="319" name="Google Shape;319;p5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320" name="Google Shape;320;p5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Objective</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7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Journal Entry Reverse Action</a:t>
            </a:r>
            <a:endParaRPr/>
          </a:p>
        </p:txBody>
      </p:sp>
      <p:sp>
        <p:nvSpPr>
          <p:cNvPr id="547" name="Google Shape;547;p77"/>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548" name="Google Shape;548;p7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JE_RevAction.jpg" id="549" name="Google Shape;549;p77"/>
          <p:cNvPicPr preferRelativeResize="0"/>
          <p:nvPr/>
        </p:nvPicPr>
        <p:blipFill rotWithShape="1">
          <a:blip r:embed="rId3">
            <a:alphaModFix/>
          </a:blip>
          <a:srcRect b="0" l="0" r="0" t="0"/>
          <a:stretch/>
        </p:blipFill>
        <p:spPr>
          <a:xfrm>
            <a:off x="519111" y="1641646"/>
            <a:ext cx="9782175" cy="35623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7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557" name="Google Shape;557;p7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Reverse Journal Entry</a:t>
            </a:r>
            <a:endParaRPr/>
          </a:p>
        </p:txBody>
      </p:sp>
      <p:pic>
        <p:nvPicPr>
          <p:cNvPr descr="JE_Reverse.jpg" id="558" name="Google Shape;558;p78"/>
          <p:cNvPicPr preferRelativeResize="0"/>
          <p:nvPr/>
        </p:nvPicPr>
        <p:blipFill rotWithShape="1">
          <a:blip r:embed="rId3">
            <a:alphaModFix/>
          </a:blip>
          <a:srcRect b="0" l="0" r="0" t="0"/>
          <a:stretch/>
        </p:blipFill>
        <p:spPr>
          <a:xfrm>
            <a:off x="481912" y="1253100"/>
            <a:ext cx="9403493" cy="4902072"/>
          </a:xfrm>
          <a:prstGeom prst="rect">
            <a:avLst/>
          </a:prstGeom>
          <a:noFill/>
          <a:ln>
            <a:noFill/>
          </a:ln>
        </p:spPr>
      </p:pic>
      <p:sp>
        <p:nvSpPr>
          <p:cNvPr id="559" name="Google Shape;559;p78"/>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79"/>
          <p:cNvSpPr txBox="1"/>
          <p:nvPr>
            <p:ph type="title"/>
          </p:nvPr>
        </p:nvSpPr>
        <p:spPr>
          <a:xfrm>
            <a:off x="419100" y="680944"/>
            <a:ext cx="11353800" cy="4572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Reverse Journal Entry Flow</a:t>
            </a:r>
            <a:endParaRPr/>
          </a:p>
        </p:txBody>
      </p:sp>
      <p:sp>
        <p:nvSpPr>
          <p:cNvPr id="565" name="Google Shape;565;p7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566" name="Google Shape;566;p79"/>
          <p:cNvSpPr/>
          <p:nvPr/>
        </p:nvSpPr>
        <p:spPr>
          <a:xfrm>
            <a:off x="1143001" y="1855789"/>
            <a:ext cx="3873500" cy="776287"/>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Journal Entries</a:t>
            </a:r>
            <a:br>
              <a:rPr b="1" i="0" lang="en-US" sz="1800">
                <a:solidFill>
                  <a:schemeClr val="dk1"/>
                </a:solidFill>
                <a:latin typeface="Century Gothic"/>
                <a:ea typeface="Century Gothic"/>
                <a:cs typeface="Century Gothic"/>
                <a:sym typeface="Century Gothic"/>
              </a:rPr>
            </a:br>
            <a:r>
              <a:rPr b="1" i="0" lang="en-US" sz="1400">
                <a:solidFill>
                  <a:schemeClr val="dk1"/>
                </a:solidFill>
                <a:latin typeface="Century Gothic"/>
                <a:ea typeface="Century Gothic"/>
                <a:cs typeface="Century Gothic"/>
                <a:sym typeface="Century Gothic"/>
              </a:rPr>
              <a:t>Reverse action</a:t>
            </a:r>
            <a:endParaRPr b="1" i="0" sz="1400">
              <a:solidFill>
                <a:schemeClr val="dk1"/>
              </a:solidFill>
              <a:latin typeface="Century Gothic"/>
              <a:ea typeface="Century Gothic"/>
              <a:cs typeface="Century Gothic"/>
              <a:sym typeface="Century Gothic"/>
            </a:endParaRPr>
          </a:p>
        </p:txBody>
      </p:sp>
      <p:sp>
        <p:nvSpPr>
          <p:cNvPr id="567" name="Google Shape;567;p79"/>
          <p:cNvSpPr/>
          <p:nvPr/>
        </p:nvSpPr>
        <p:spPr>
          <a:xfrm>
            <a:off x="7112002" y="1860550"/>
            <a:ext cx="3177117" cy="776288"/>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Select existing</a:t>
            </a:r>
            <a:br>
              <a:rPr b="1" i="0" lang="en-US" sz="1800">
                <a:solidFill>
                  <a:schemeClr val="dk1"/>
                </a:solidFill>
                <a:latin typeface="Century Gothic"/>
                <a:ea typeface="Century Gothic"/>
                <a:cs typeface="Century Gothic"/>
                <a:sym typeface="Century Gothic"/>
              </a:rPr>
            </a:br>
            <a:r>
              <a:rPr b="1" i="0" lang="en-US" sz="1800">
                <a:solidFill>
                  <a:schemeClr val="dk1"/>
                </a:solidFill>
                <a:latin typeface="Century Gothic"/>
                <a:ea typeface="Century Gothic"/>
                <a:cs typeface="Century Gothic"/>
                <a:sym typeface="Century Gothic"/>
              </a:rPr>
              <a:t>journal entry</a:t>
            </a:r>
            <a:endParaRPr b="1" i="0" sz="1400">
              <a:solidFill>
                <a:schemeClr val="dk1"/>
              </a:solidFill>
              <a:latin typeface="Century Gothic"/>
              <a:ea typeface="Century Gothic"/>
              <a:cs typeface="Century Gothic"/>
              <a:sym typeface="Century Gothic"/>
            </a:endParaRPr>
          </a:p>
        </p:txBody>
      </p:sp>
      <p:cxnSp>
        <p:nvCxnSpPr>
          <p:cNvPr id="568" name="Google Shape;568;p79"/>
          <p:cNvCxnSpPr>
            <a:stCxn id="566" idx="3"/>
            <a:endCxn id="567" idx="1"/>
          </p:cNvCxnSpPr>
          <p:nvPr/>
        </p:nvCxnSpPr>
        <p:spPr>
          <a:xfrm>
            <a:off x="5016501" y="2243933"/>
            <a:ext cx="2095500" cy="4800"/>
          </a:xfrm>
          <a:prstGeom prst="straightConnector1">
            <a:avLst/>
          </a:prstGeom>
          <a:solidFill>
            <a:srgbClr val="D2DEEF"/>
          </a:solidFill>
          <a:ln cap="flat" cmpd="sng" w="28575">
            <a:solidFill>
              <a:srgbClr val="000066"/>
            </a:solidFill>
            <a:prstDash val="solid"/>
            <a:round/>
            <a:headEnd len="med" w="med" type="none"/>
            <a:tailEnd len="med" w="med" type="triangle"/>
          </a:ln>
        </p:spPr>
      </p:cxnSp>
      <p:sp>
        <p:nvSpPr>
          <p:cNvPr id="569" name="Google Shape;569;p79"/>
          <p:cNvSpPr/>
          <p:nvPr/>
        </p:nvSpPr>
        <p:spPr>
          <a:xfrm>
            <a:off x="635001" y="4078289"/>
            <a:ext cx="4377267" cy="1017587"/>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t/>
            </a:r>
            <a:endParaRPr i="0" sz="18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rPr b="1" lang="en-US" sz="1800">
                <a:solidFill>
                  <a:schemeClr val="dk1"/>
                </a:solidFill>
                <a:latin typeface="Century Gothic"/>
                <a:ea typeface="Century Gothic"/>
                <a:cs typeface="Century Gothic"/>
                <a:sym typeface="Century Gothic"/>
              </a:rPr>
              <a:t>Reverse </a:t>
            </a:r>
            <a:r>
              <a:rPr b="1" i="0" lang="en-US" sz="1800">
                <a:solidFill>
                  <a:schemeClr val="dk1"/>
                </a:solidFill>
                <a:latin typeface="Century Gothic"/>
                <a:ea typeface="Century Gothic"/>
                <a:cs typeface="Century Gothic"/>
                <a:sym typeface="Century Gothic"/>
              </a:rPr>
              <a:t>Journal Entry</a:t>
            </a:r>
            <a:endParaRPr b="1" i="0" sz="18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Pop-up screen </a:t>
            </a:r>
            <a:endParaRPr/>
          </a:p>
          <a:p>
            <a:pPr indent="0" lvl="0" marL="0" marR="0" rtl="0" algn="ctr">
              <a:spcBef>
                <a:spcPts val="0"/>
              </a:spcBef>
              <a:spcAft>
                <a:spcPts val="0"/>
              </a:spcAft>
              <a:buNone/>
            </a:pPr>
            <a:r>
              <a:rPr b="1" i="0" lang="en-US" sz="1600">
                <a:solidFill>
                  <a:schemeClr val="dk1"/>
                </a:solidFill>
                <a:latin typeface="Century Gothic"/>
                <a:ea typeface="Century Gothic"/>
                <a:cs typeface="Century Gothic"/>
                <a:sym typeface="Century Gothic"/>
              </a:rPr>
              <a:t>(enter reversal parameters)</a:t>
            </a:r>
            <a:endParaRPr/>
          </a:p>
          <a:p>
            <a:pPr indent="0" lvl="0" marL="0" marR="0" rtl="0" algn="l">
              <a:spcBef>
                <a:spcPts val="0"/>
              </a:spcBef>
              <a:spcAft>
                <a:spcPts val="0"/>
              </a:spcAft>
              <a:buNone/>
            </a:pPr>
            <a:r>
              <a:t/>
            </a:r>
            <a:endParaRPr i="0" sz="1600">
              <a:solidFill>
                <a:schemeClr val="dk1"/>
              </a:solidFill>
              <a:latin typeface="Century Gothic"/>
              <a:ea typeface="Century Gothic"/>
              <a:cs typeface="Century Gothic"/>
              <a:sym typeface="Century Gothic"/>
            </a:endParaRPr>
          </a:p>
        </p:txBody>
      </p:sp>
      <p:cxnSp>
        <p:nvCxnSpPr>
          <p:cNvPr id="570" name="Google Shape;570;p79"/>
          <p:cNvCxnSpPr/>
          <p:nvPr/>
        </p:nvCxnSpPr>
        <p:spPr>
          <a:xfrm flipH="1">
            <a:off x="3748518" y="2249488"/>
            <a:ext cx="6540600" cy="1828800"/>
          </a:xfrm>
          <a:prstGeom prst="bentConnector4">
            <a:avLst>
              <a:gd fmla="val -4662" name="adj1"/>
              <a:gd fmla="val 60505" name="adj2"/>
            </a:avLst>
          </a:prstGeom>
          <a:solidFill>
            <a:srgbClr val="D2DEEF"/>
          </a:solidFill>
          <a:ln cap="flat" cmpd="sng" w="28575">
            <a:solidFill>
              <a:srgbClr val="000066"/>
            </a:solidFill>
            <a:prstDash val="solid"/>
            <a:miter lim="800000"/>
            <a:headEnd len="med" w="med" type="none"/>
            <a:tailEnd len="med" w="med" type="triangle"/>
          </a:ln>
        </p:spPr>
      </p:cxnSp>
      <p:sp>
        <p:nvSpPr>
          <p:cNvPr id="571" name="Google Shape;571;p79"/>
          <p:cNvSpPr/>
          <p:nvPr/>
        </p:nvSpPr>
        <p:spPr>
          <a:xfrm>
            <a:off x="8913285" y="4192589"/>
            <a:ext cx="2459567" cy="776287"/>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Save</a:t>
            </a:r>
            <a:endParaRPr b="1" i="0" sz="1400">
              <a:solidFill>
                <a:schemeClr val="dk1"/>
              </a:solidFill>
              <a:latin typeface="Century Gothic"/>
              <a:ea typeface="Century Gothic"/>
              <a:cs typeface="Century Gothic"/>
              <a:sym typeface="Century Gothic"/>
            </a:endParaRPr>
          </a:p>
        </p:txBody>
      </p:sp>
      <p:cxnSp>
        <p:nvCxnSpPr>
          <p:cNvPr id="572" name="Google Shape;572;p79"/>
          <p:cNvCxnSpPr>
            <a:stCxn id="569" idx="3"/>
            <a:endCxn id="573" idx="1"/>
          </p:cNvCxnSpPr>
          <p:nvPr/>
        </p:nvCxnSpPr>
        <p:spPr>
          <a:xfrm flipH="1" rot="10800000">
            <a:off x="5012268" y="4580783"/>
            <a:ext cx="393600" cy="6300"/>
          </a:xfrm>
          <a:prstGeom prst="straightConnector1">
            <a:avLst/>
          </a:prstGeom>
          <a:solidFill>
            <a:srgbClr val="D2DEEF"/>
          </a:solidFill>
          <a:ln cap="flat" cmpd="sng" w="28575">
            <a:solidFill>
              <a:srgbClr val="000066"/>
            </a:solidFill>
            <a:prstDash val="solid"/>
            <a:round/>
            <a:headEnd len="med" w="med" type="none"/>
            <a:tailEnd len="med" w="med" type="triangle"/>
          </a:ln>
        </p:spPr>
      </p:cxnSp>
      <p:sp>
        <p:nvSpPr>
          <p:cNvPr id="573" name="Google Shape;573;p79"/>
          <p:cNvSpPr/>
          <p:nvPr/>
        </p:nvSpPr>
        <p:spPr>
          <a:xfrm>
            <a:off x="5405968" y="4192589"/>
            <a:ext cx="2899833" cy="776287"/>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Reverse posting</a:t>
            </a:r>
            <a:br>
              <a:rPr b="1" i="0" lang="en-US" sz="1800">
                <a:solidFill>
                  <a:schemeClr val="dk1"/>
                </a:solidFill>
                <a:latin typeface="Century Gothic"/>
                <a:ea typeface="Century Gothic"/>
                <a:cs typeface="Century Gothic"/>
                <a:sym typeface="Century Gothic"/>
              </a:rPr>
            </a:br>
            <a:r>
              <a:rPr b="1" i="0" lang="en-US" sz="1400">
                <a:solidFill>
                  <a:schemeClr val="dk1"/>
                </a:solidFill>
                <a:latin typeface="Century Gothic"/>
                <a:ea typeface="Century Gothic"/>
                <a:cs typeface="Century Gothic"/>
                <a:sym typeface="Century Gothic"/>
              </a:rPr>
              <a:t>(auto created)</a:t>
            </a:r>
            <a:endParaRPr/>
          </a:p>
        </p:txBody>
      </p:sp>
      <p:cxnSp>
        <p:nvCxnSpPr>
          <p:cNvPr id="574" name="Google Shape;574;p79"/>
          <p:cNvCxnSpPr>
            <a:stCxn id="573" idx="3"/>
            <a:endCxn id="571" idx="1"/>
          </p:cNvCxnSpPr>
          <p:nvPr/>
        </p:nvCxnSpPr>
        <p:spPr>
          <a:xfrm>
            <a:off x="8305801" y="4580733"/>
            <a:ext cx="607500" cy="0"/>
          </a:xfrm>
          <a:prstGeom prst="straightConnector1">
            <a:avLst/>
          </a:prstGeom>
          <a:solidFill>
            <a:srgbClr val="D2DEEF"/>
          </a:solidFill>
          <a:ln cap="flat" cmpd="sng" w="28575">
            <a:solidFill>
              <a:srgbClr val="000066"/>
            </a:solidFill>
            <a:prstDash val="solid"/>
            <a:round/>
            <a:headEnd len="med" w="med" type="none"/>
            <a:tailEnd len="med" w="med" type="triangle"/>
          </a:ln>
        </p:spPr>
      </p:cxnSp>
      <p:sp>
        <p:nvSpPr>
          <p:cNvPr id="575" name="Google Shape;575;p79"/>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8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581" name="Google Shape;581;p8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pic>
        <p:nvPicPr>
          <p:cNvPr descr="hands-on" id="582" name="Google Shape;582;p80"/>
          <p:cNvPicPr preferRelativeResize="0"/>
          <p:nvPr>
            <p:ph idx="4294967295" type="body"/>
          </p:nvPr>
        </p:nvPicPr>
        <p:blipFill rotWithShape="1">
          <a:blip r:embed="rId3">
            <a:alphaModFix/>
          </a:blip>
          <a:srcRect b="0" l="0" r="0" t="0"/>
          <a:stretch/>
        </p:blipFill>
        <p:spPr>
          <a:xfrm>
            <a:off x="407773" y="2026336"/>
            <a:ext cx="10972800" cy="3106738"/>
          </a:xfrm>
          <a:prstGeom prst="rect">
            <a:avLst/>
          </a:prstGeom>
          <a:noFill/>
          <a:ln>
            <a:noFill/>
          </a:ln>
        </p:spPr>
      </p:pic>
      <p:sp>
        <p:nvSpPr>
          <p:cNvPr id="583" name="Google Shape;583;p80"/>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8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90" name="Google Shape;590;p81"/>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Recurring Entries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sp>
        <p:nvSpPr>
          <p:cNvPr id="597" name="Google Shape;597;p8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Posting template is linked to a posting calendar</a:t>
            </a:r>
            <a:endParaRPr/>
          </a:p>
          <a:p>
            <a:pPr indent="-287338" lvl="0" marL="287338" rtl="0" algn="l">
              <a:lnSpc>
                <a:spcPct val="95000"/>
              </a:lnSpc>
              <a:spcBef>
                <a:spcPts val="3000"/>
              </a:spcBef>
              <a:spcAft>
                <a:spcPts val="0"/>
              </a:spcAft>
              <a:buSzPts val="2800"/>
              <a:buChar char="•"/>
            </a:pPr>
            <a:r>
              <a:rPr lang="en-US"/>
              <a:t>Process:</a:t>
            </a:r>
            <a:endParaRPr/>
          </a:p>
          <a:p>
            <a:pPr indent="-457200" lvl="1" marL="801688" rtl="0" algn="l">
              <a:lnSpc>
                <a:spcPct val="95000"/>
              </a:lnSpc>
              <a:spcBef>
                <a:spcPts val="1800"/>
              </a:spcBef>
              <a:spcAft>
                <a:spcPts val="0"/>
              </a:spcAft>
              <a:buSzPts val="2400"/>
              <a:buFont typeface="Century Gothic"/>
              <a:buAutoNum type="arabicPeriod"/>
            </a:pPr>
            <a:r>
              <a:rPr lang="en-US"/>
              <a:t>Create the template in </a:t>
            </a:r>
            <a:r>
              <a:rPr lang="en-US">
                <a:solidFill>
                  <a:srgbClr val="000099"/>
                </a:solidFill>
              </a:rPr>
              <a:t>Journal Entries</a:t>
            </a:r>
            <a:r>
              <a:rPr lang="en-US"/>
              <a:t>.</a:t>
            </a:r>
            <a:endParaRPr/>
          </a:p>
          <a:p>
            <a:pPr indent="-457200" lvl="1" marL="801688" rtl="0" algn="l">
              <a:lnSpc>
                <a:spcPct val="95000"/>
              </a:lnSpc>
              <a:spcBef>
                <a:spcPts val="1800"/>
              </a:spcBef>
              <a:spcAft>
                <a:spcPts val="0"/>
              </a:spcAft>
              <a:buSzPts val="2400"/>
              <a:buFont typeface="Century Gothic"/>
              <a:buAutoNum type="arabicPeriod"/>
            </a:pPr>
            <a:r>
              <a:rPr lang="en-US"/>
              <a:t>Use </a:t>
            </a:r>
            <a:r>
              <a:rPr lang="en-US">
                <a:solidFill>
                  <a:srgbClr val="000099"/>
                </a:solidFill>
              </a:rPr>
              <a:t>Recurring Entries </a:t>
            </a:r>
            <a:r>
              <a:rPr lang="en-US"/>
              <a:t>to create the recurring entry. </a:t>
            </a:r>
            <a:endParaRPr/>
          </a:p>
          <a:p>
            <a:pPr indent="-230187" lvl="2" marL="857250" rtl="0" algn="l">
              <a:lnSpc>
                <a:spcPct val="95000"/>
              </a:lnSpc>
              <a:spcBef>
                <a:spcPts val="600"/>
              </a:spcBef>
              <a:spcAft>
                <a:spcPts val="0"/>
              </a:spcAft>
              <a:buSzPts val="2000"/>
              <a:buChar char="­"/>
            </a:pPr>
            <a:r>
              <a:rPr lang="en-US"/>
              <a:t>Template, daybook, total amount, posting frequency, update type, from date, to date</a:t>
            </a:r>
            <a:endParaRPr/>
          </a:p>
          <a:p>
            <a:pPr indent="-230187" lvl="2" marL="857250" rtl="0" algn="l">
              <a:lnSpc>
                <a:spcPct val="95000"/>
              </a:lnSpc>
              <a:spcBef>
                <a:spcPts val="600"/>
              </a:spcBef>
              <a:spcAft>
                <a:spcPts val="0"/>
              </a:spcAft>
              <a:buSzPts val="2000"/>
              <a:buChar char="­"/>
            </a:pPr>
            <a:r>
              <a:rPr lang="en-US"/>
              <a:t>Reverse in next period (Y/N)</a:t>
            </a:r>
            <a:endParaRPr/>
          </a:p>
          <a:p>
            <a:pPr indent="-457200" lvl="1" marL="801688" rtl="0" algn="l">
              <a:lnSpc>
                <a:spcPct val="95000"/>
              </a:lnSpc>
              <a:spcBef>
                <a:spcPts val="1800"/>
              </a:spcBef>
              <a:spcAft>
                <a:spcPts val="0"/>
              </a:spcAft>
              <a:buSzPts val="2400"/>
              <a:buFont typeface="Century Gothic"/>
              <a:buAutoNum type="arabicPeriod"/>
            </a:pPr>
            <a:r>
              <a:rPr lang="en-US"/>
              <a:t>Click </a:t>
            </a:r>
            <a:r>
              <a:rPr lang="en-US">
                <a:solidFill>
                  <a:srgbClr val="000099"/>
                </a:solidFill>
              </a:rPr>
              <a:t>Apply</a:t>
            </a:r>
            <a:r>
              <a:rPr lang="en-US"/>
              <a:t> to generate recurring entries.</a:t>
            </a:r>
            <a:endParaRPr/>
          </a:p>
          <a:p>
            <a:pPr indent="-457200" lvl="1" marL="801688" rtl="0" algn="l">
              <a:lnSpc>
                <a:spcPct val="95000"/>
              </a:lnSpc>
              <a:spcBef>
                <a:spcPts val="1800"/>
              </a:spcBef>
              <a:spcAft>
                <a:spcPts val="0"/>
              </a:spcAft>
              <a:buSzPts val="2400"/>
              <a:buFont typeface="Century Gothic"/>
              <a:buAutoNum type="arabicPeriod"/>
            </a:pPr>
            <a:r>
              <a:rPr lang="en-US"/>
              <a:t>Use the </a:t>
            </a:r>
            <a:r>
              <a:rPr lang="en-US">
                <a:solidFill>
                  <a:srgbClr val="000099"/>
                </a:solidFill>
              </a:rPr>
              <a:t>Post</a:t>
            </a:r>
            <a:r>
              <a:rPr lang="en-US"/>
              <a:t> action to post the entries (</a:t>
            </a:r>
            <a:r>
              <a:rPr lang="en-US">
                <a:solidFill>
                  <a:srgbClr val="000099"/>
                </a:solidFill>
              </a:rPr>
              <a:t>Recurring Entry Post</a:t>
            </a:r>
            <a:r>
              <a:rPr lang="en-US"/>
              <a:t>).</a:t>
            </a:r>
            <a:endParaRPr/>
          </a:p>
          <a:p>
            <a:pPr indent="-73025" lvl="1" marL="569913" rtl="0" algn="l">
              <a:lnSpc>
                <a:spcPct val="95000"/>
              </a:lnSpc>
              <a:spcBef>
                <a:spcPts val="600"/>
              </a:spcBef>
              <a:spcAft>
                <a:spcPts val="0"/>
              </a:spcAft>
              <a:buSzPts val="2400"/>
              <a:buNone/>
            </a:pPr>
            <a:r>
              <a:t/>
            </a:r>
            <a:endParaRPr/>
          </a:p>
          <a:p>
            <a:pPr indent="-73025" lvl="1" marL="569913" rtl="0" algn="l">
              <a:lnSpc>
                <a:spcPct val="95000"/>
              </a:lnSpc>
              <a:spcBef>
                <a:spcPts val="600"/>
              </a:spcBef>
              <a:spcAft>
                <a:spcPts val="0"/>
              </a:spcAft>
              <a:buSzPts val="2400"/>
              <a:buNone/>
            </a:pPr>
            <a:r>
              <a:t/>
            </a:r>
            <a:endParaRPr/>
          </a:p>
        </p:txBody>
      </p:sp>
      <p:sp>
        <p:nvSpPr>
          <p:cNvPr id="598" name="Google Shape;598;p8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599" name="Google Shape;599;p8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Recurring Entry</a:t>
            </a:r>
            <a:endParaRPr/>
          </a:p>
        </p:txBody>
      </p:sp>
      <p:sp>
        <p:nvSpPr>
          <p:cNvPr id="600" name="Google Shape;600;p82"/>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8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Creating Recurring Entries</a:t>
            </a:r>
            <a:endParaRPr/>
          </a:p>
        </p:txBody>
      </p:sp>
      <p:sp>
        <p:nvSpPr>
          <p:cNvPr id="607" name="Google Shape;607;p8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608" name="Google Shape;608;p8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Recurring-Entries_Create.jpg" id="609" name="Google Shape;609;p83"/>
          <p:cNvPicPr preferRelativeResize="0"/>
          <p:nvPr/>
        </p:nvPicPr>
        <p:blipFill rotWithShape="1">
          <a:blip r:embed="rId3">
            <a:alphaModFix/>
          </a:blip>
          <a:srcRect b="0" l="0" r="0" t="0"/>
          <a:stretch/>
        </p:blipFill>
        <p:spPr>
          <a:xfrm>
            <a:off x="420129" y="1465288"/>
            <a:ext cx="8963154" cy="4825201"/>
          </a:xfrm>
          <a:prstGeom prst="rect">
            <a:avLst/>
          </a:prstGeom>
          <a:noFill/>
          <a:ln>
            <a:noFill/>
          </a:ln>
        </p:spPr>
      </p:pic>
      <p:sp>
        <p:nvSpPr>
          <p:cNvPr id="610" name="Google Shape;610;p83"/>
          <p:cNvSpPr/>
          <p:nvPr/>
        </p:nvSpPr>
        <p:spPr>
          <a:xfrm>
            <a:off x="1217141" y="2891481"/>
            <a:ext cx="2699951" cy="766119"/>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611" name="Google Shape;611;p83"/>
          <p:cNvSpPr/>
          <p:nvPr/>
        </p:nvSpPr>
        <p:spPr>
          <a:xfrm>
            <a:off x="986482" y="5088924"/>
            <a:ext cx="7224583" cy="766119"/>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612" name="Google Shape;612;p83"/>
          <p:cNvSpPr/>
          <p:nvPr/>
        </p:nvSpPr>
        <p:spPr>
          <a:xfrm>
            <a:off x="345989" y="1340708"/>
            <a:ext cx="1439562" cy="531341"/>
          </a:xfrm>
          <a:prstGeom prst="ellipse">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613" name="Google Shape;613;p83"/>
          <p:cNvSpPr/>
          <p:nvPr/>
        </p:nvSpPr>
        <p:spPr>
          <a:xfrm>
            <a:off x="5885935" y="2858530"/>
            <a:ext cx="2158314" cy="1268627"/>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614" name="Google Shape;614;p83"/>
          <p:cNvSpPr txBox="1"/>
          <p:nvPr/>
        </p:nvSpPr>
        <p:spPr>
          <a:xfrm>
            <a:off x="8218399" y="4162027"/>
            <a:ext cx="1765861" cy="650930"/>
          </a:xfrm>
          <a:prstGeom prst="rect">
            <a:avLst/>
          </a:prstGeom>
          <a:solidFill>
            <a:srgbClr val="BEE8CA"/>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Click to generate the postings</a:t>
            </a:r>
            <a:endParaRPr b="1" i="0" sz="1600" u="none" cap="none" strike="noStrike">
              <a:solidFill>
                <a:srgbClr val="141414"/>
              </a:solidFill>
              <a:latin typeface="Century Gothic"/>
              <a:ea typeface="Century Gothic"/>
              <a:cs typeface="Century Gothic"/>
              <a:sym typeface="Century Gothic"/>
            </a:endParaRPr>
          </a:p>
        </p:txBody>
      </p:sp>
      <p:cxnSp>
        <p:nvCxnSpPr>
          <p:cNvPr id="615" name="Google Shape;615;p83"/>
          <p:cNvCxnSpPr/>
          <p:nvPr/>
        </p:nvCxnSpPr>
        <p:spPr>
          <a:xfrm rot="10800000">
            <a:off x="7055708" y="4349578"/>
            <a:ext cx="1136822" cy="67964"/>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0" name="Shape 620"/>
        <p:cNvGrpSpPr/>
        <p:nvPr/>
      </p:nvGrpSpPr>
      <p:grpSpPr>
        <a:xfrm>
          <a:off x="0" y="0"/>
          <a:ext cx="0" cy="0"/>
          <a:chOff x="0" y="0"/>
          <a:chExt cx="0" cy="0"/>
        </a:xfrm>
      </p:grpSpPr>
      <p:sp>
        <p:nvSpPr>
          <p:cNvPr id="621" name="Google Shape;621;p8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Recurring Entries: Post Action</a:t>
            </a:r>
            <a:endParaRPr/>
          </a:p>
        </p:txBody>
      </p:sp>
      <p:sp>
        <p:nvSpPr>
          <p:cNvPr id="622" name="Google Shape;622;p8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623" name="Google Shape;623;p8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Recurring-Entries_Action.jpg" id="624" name="Google Shape;624;p84"/>
          <p:cNvPicPr preferRelativeResize="0"/>
          <p:nvPr/>
        </p:nvPicPr>
        <p:blipFill rotWithShape="1">
          <a:blip r:embed="rId3">
            <a:alphaModFix/>
          </a:blip>
          <a:srcRect b="0" l="0" r="0" t="0"/>
          <a:stretch/>
        </p:blipFill>
        <p:spPr>
          <a:xfrm>
            <a:off x="694038" y="1777571"/>
            <a:ext cx="7467600" cy="2647950"/>
          </a:xfrm>
          <a:prstGeom prst="rect">
            <a:avLst/>
          </a:prstGeom>
          <a:noFill/>
          <a:ln>
            <a:noFill/>
          </a:ln>
        </p:spPr>
      </p:pic>
      <p:sp>
        <p:nvSpPr>
          <p:cNvPr id="625" name="Google Shape;625;p84"/>
          <p:cNvSpPr/>
          <p:nvPr/>
        </p:nvSpPr>
        <p:spPr>
          <a:xfrm>
            <a:off x="5653216" y="1909119"/>
            <a:ext cx="864973" cy="846438"/>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626" name="Google Shape;626;p84"/>
          <p:cNvSpPr/>
          <p:nvPr/>
        </p:nvSpPr>
        <p:spPr>
          <a:xfrm>
            <a:off x="698157" y="1736124"/>
            <a:ext cx="1841157" cy="500449"/>
          </a:xfrm>
          <a:prstGeom prst="ellipse">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627" name="Google Shape;627;p84"/>
          <p:cNvSpPr txBox="1"/>
          <p:nvPr/>
        </p:nvSpPr>
        <p:spPr>
          <a:xfrm>
            <a:off x="7013615" y="2011951"/>
            <a:ext cx="1765861" cy="570612"/>
          </a:xfrm>
          <a:prstGeom prst="rect">
            <a:avLst/>
          </a:prstGeom>
          <a:solidFill>
            <a:srgbClr val="BEE8CA"/>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Action to select</a:t>
            </a:r>
            <a:endParaRPr b="1" i="0" sz="1600" u="none" cap="none" strike="noStrike">
              <a:solidFill>
                <a:srgbClr val="141414"/>
              </a:solidFill>
              <a:latin typeface="Century Gothic"/>
              <a:ea typeface="Century Gothic"/>
              <a:cs typeface="Century Gothic"/>
              <a:sym typeface="Century Gothic"/>
            </a:endParaRPr>
          </a:p>
        </p:txBody>
      </p:sp>
      <p:cxnSp>
        <p:nvCxnSpPr>
          <p:cNvPr id="628" name="Google Shape;628;p84"/>
          <p:cNvCxnSpPr/>
          <p:nvPr/>
        </p:nvCxnSpPr>
        <p:spPr>
          <a:xfrm flipH="1">
            <a:off x="6555260" y="2267466"/>
            <a:ext cx="432486" cy="358346"/>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8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Recurring Entry Post</a:t>
            </a:r>
            <a:endParaRPr/>
          </a:p>
        </p:txBody>
      </p:sp>
      <p:sp>
        <p:nvSpPr>
          <p:cNvPr id="635" name="Google Shape;635;p8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636" name="Google Shape;636;p8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Recurring-Entries_Post.jpg" id="637" name="Google Shape;637;p85"/>
          <p:cNvPicPr preferRelativeResize="0"/>
          <p:nvPr/>
        </p:nvPicPr>
        <p:blipFill rotWithShape="1">
          <a:blip r:embed="rId3">
            <a:alphaModFix/>
          </a:blip>
          <a:srcRect b="0" l="0" r="0" t="0"/>
          <a:stretch/>
        </p:blipFill>
        <p:spPr>
          <a:xfrm>
            <a:off x="661086" y="1269997"/>
            <a:ext cx="9961605" cy="5038301"/>
          </a:xfrm>
          <a:prstGeom prst="rect">
            <a:avLst/>
          </a:prstGeom>
          <a:noFill/>
          <a:ln>
            <a:noFill/>
          </a:ln>
        </p:spPr>
      </p:pic>
      <p:sp>
        <p:nvSpPr>
          <p:cNvPr id="638" name="Google Shape;638;p85"/>
          <p:cNvSpPr/>
          <p:nvPr/>
        </p:nvSpPr>
        <p:spPr>
          <a:xfrm>
            <a:off x="327454" y="1136822"/>
            <a:ext cx="2866768" cy="846437"/>
          </a:xfrm>
          <a:prstGeom prst="ellipse">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639" name="Google Shape;639;p85"/>
          <p:cNvSpPr/>
          <p:nvPr/>
        </p:nvSpPr>
        <p:spPr>
          <a:xfrm>
            <a:off x="494270" y="1173891"/>
            <a:ext cx="2619633" cy="803189"/>
          </a:xfrm>
          <a:prstGeom prst="ellipse">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640" name="Google Shape;640;p85"/>
          <p:cNvSpPr/>
          <p:nvPr/>
        </p:nvSpPr>
        <p:spPr>
          <a:xfrm>
            <a:off x="869093" y="4699686"/>
            <a:ext cx="9337588" cy="867033"/>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641" name="Google Shape;641;p85"/>
          <p:cNvSpPr/>
          <p:nvPr/>
        </p:nvSpPr>
        <p:spPr>
          <a:xfrm>
            <a:off x="8989541" y="5962136"/>
            <a:ext cx="549875" cy="284206"/>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sp>
        <p:nvSpPr>
          <p:cNvPr id="646" name="Google Shape;646;p8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647" name="Google Shape;647;p8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pic>
        <p:nvPicPr>
          <p:cNvPr descr="hands-on" id="648" name="Google Shape;648;p86"/>
          <p:cNvPicPr preferRelativeResize="0"/>
          <p:nvPr>
            <p:ph idx="4294967295" type="body"/>
          </p:nvPr>
        </p:nvPicPr>
        <p:blipFill rotWithShape="1">
          <a:blip r:embed="rId3">
            <a:alphaModFix/>
          </a:blip>
          <a:srcRect b="0" l="0" r="0" t="0"/>
          <a:stretch/>
        </p:blipFill>
        <p:spPr>
          <a:xfrm>
            <a:off x="407773" y="2026336"/>
            <a:ext cx="10972800" cy="3106738"/>
          </a:xfrm>
          <a:prstGeom prst="rect">
            <a:avLst/>
          </a:prstGeom>
          <a:noFill/>
          <a:ln>
            <a:noFill/>
          </a:ln>
        </p:spPr>
      </p:pic>
      <p:sp>
        <p:nvSpPr>
          <p:cNvPr id="649" name="Google Shape;649;p86"/>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60"/>
          <p:cNvSpPr txBox="1"/>
          <p:nvPr>
            <p:ph idx="1" type="body"/>
          </p:nvPr>
        </p:nvSpPr>
        <p:spPr>
          <a:xfrm>
            <a:off x="419100" y="1562100"/>
            <a:ext cx="11353800" cy="4779532"/>
          </a:xfrm>
          <a:prstGeom prst="rect">
            <a:avLst/>
          </a:prstGeom>
          <a:noFill/>
          <a:ln>
            <a:noFill/>
          </a:ln>
        </p:spPr>
        <p:txBody>
          <a:bodyPr anchorCtr="0" anchor="t" bIns="0" lIns="0" spcFirstLastPara="1" rIns="0" wrap="square" tIns="0">
            <a:normAutofit lnSpcReduction="10000"/>
          </a:bodyPr>
          <a:lstStyle/>
          <a:p>
            <a:pPr indent="-287338" lvl="0" marL="287338" rtl="0" algn="l">
              <a:lnSpc>
                <a:spcPct val="95000"/>
              </a:lnSpc>
              <a:spcBef>
                <a:spcPts val="0"/>
              </a:spcBef>
              <a:spcAft>
                <a:spcPts val="0"/>
              </a:spcAft>
              <a:buSzPts val="2800"/>
              <a:buChar char="•"/>
            </a:pPr>
            <a:r>
              <a:rPr lang="en-US"/>
              <a:t>General Ledger transactions flow</a:t>
            </a:r>
            <a:endParaRPr/>
          </a:p>
          <a:p>
            <a:pPr indent="-287338" lvl="0" marL="287338" rtl="0" algn="l">
              <a:lnSpc>
                <a:spcPct val="95000"/>
              </a:lnSpc>
              <a:spcBef>
                <a:spcPts val="2400"/>
              </a:spcBef>
              <a:spcAft>
                <a:spcPts val="0"/>
              </a:spcAft>
              <a:buSzPts val="2800"/>
              <a:buChar char="•"/>
            </a:pPr>
            <a:r>
              <a:rPr lang="en-US"/>
              <a:t>General Ledger transaction features		</a:t>
            </a:r>
            <a:endParaRPr/>
          </a:p>
          <a:p>
            <a:pPr indent="-225425" lvl="1" marL="569913" rtl="0" algn="l">
              <a:lnSpc>
                <a:spcPct val="95000"/>
              </a:lnSpc>
              <a:spcBef>
                <a:spcPts val="600"/>
              </a:spcBef>
              <a:spcAft>
                <a:spcPts val="0"/>
              </a:spcAft>
              <a:buSzPts val="2400"/>
              <a:buChar char="­"/>
            </a:pPr>
            <a:r>
              <a:rPr lang="en-US"/>
              <a:t>Journal entries</a:t>
            </a:r>
            <a:endParaRPr/>
          </a:p>
          <a:p>
            <a:pPr indent="-225425" lvl="1" marL="569913" rtl="0" algn="l">
              <a:lnSpc>
                <a:spcPct val="95000"/>
              </a:lnSpc>
              <a:spcBef>
                <a:spcPts val="600"/>
              </a:spcBef>
              <a:spcAft>
                <a:spcPts val="0"/>
              </a:spcAft>
              <a:buSzPts val="2400"/>
              <a:buChar char="­"/>
            </a:pPr>
            <a:r>
              <a:rPr lang="en-US"/>
              <a:t>Journal entry templates</a:t>
            </a:r>
            <a:endParaRPr/>
          </a:p>
          <a:p>
            <a:pPr indent="-225425" lvl="1" marL="569913" rtl="0" algn="l">
              <a:lnSpc>
                <a:spcPct val="95000"/>
              </a:lnSpc>
              <a:spcBef>
                <a:spcPts val="600"/>
              </a:spcBef>
              <a:spcAft>
                <a:spcPts val="0"/>
              </a:spcAft>
              <a:buSzPts val="2400"/>
              <a:buChar char="­"/>
            </a:pPr>
            <a:r>
              <a:rPr lang="en-US"/>
              <a:t>Reversing entries</a:t>
            </a:r>
            <a:endParaRPr/>
          </a:p>
          <a:p>
            <a:pPr indent="-225425" lvl="1" marL="569913" rtl="0" algn="l">
              <a:lnSpc>
                <a:spcPct val="95000"/>
              </a:lnSpc>
              <a:spcBef>
                <a:spcPts val="600"/>
              </a:spcBef>
              <a:spcAft>
                <a:spcPts val="0"/>
              </a:spcAft>
              <a:buSzPts val="2400"/>
              <a:buChar char="­"/>
            </a:pPr>
            <a:r>
              <a:rPr lang="en-US"/>
              <a:t>Recurring entry</a:t>
            </a:r>
            <a:endParaRPr/>
          </a:p>
          <a:p>
            <a:pPr indent="-225425" lvl="1" marL="569913" rtl="0" algn="l">
              <a:lnSpc>
                <a:spcPct val="95000"/>
              </a:lnSpc>
              <a:spcBef>
                <a:spcPts val="600"/>
              </a:spcBef>
              <a:spcAft>
                <a:spcPts val="0"/>
              </a:spcAft>
              <a:buSzPts val="2400"/>
              <a:buChar char="­"/>
            </a:pPr>
            <a:r>
              <a:rPr lang="en-US"/>
              <a:t>Intercompany and cross-company postings</a:t>
            </a:r>
            <a:endParaRPr/>
          </a:p>
          <a:p>
            <a:pPr indent="-225425" lvl="1" marL="569913" rtl="0" algn="l">
              <a:lnSpc>
                <a:spcPct val="95000"/>
              </a:lnSpc>
              <a:spcBef>
                <a:spcPts val="600"/>
              </a:spcBef>
              <a:spcAft>
                <a:spcPts val="0"/>
              </a:spcAft>
              <a:buSzPts val="2400"/>
              <a:buChar char="­"/>
            </a:pPr>
            <a:r>
              <a:rPr lang="en-US"/>
              <a:t>Mass layer transfer</a:t>
            </a:r>
            <a:endParaRPr/>
          </a:p>
          <a:p>
            <a:pPr indent="-287338" lvl="0" marL="287338" rtl="0" algn="l">
              <a:lnSpc>
                <a:spcPct val="95000"/>
              </a:lnSpc>
              <a:spcBef>
                <a:spcPts val="2400"/>
              </a:spcBef>
              <a:spcAft>
                <a:spcPts val="0"/>
              </a:spcAft>
              <a:buSzPts val="2800"/>
              <a:buChar char="•"/>
            </a:pPr>
            <a:r>
              <a:rPr lang="en-US"/>
              <a:t>General Ledger transaction reporting</a:t>
            </a:r>
            <a:endParaRPr/>
          </a:p>
          <a:p>
            <a:pPr indent="-109538" lvl="0" marL="287338" rtl="0" algn="l">
              <a:lnSpc>
                <a:spcPct val="95000"/>
              </a:lnSpc>
              <a:spcBef>
                <a:spcPts val="600"/>
              </a:spcBef>
              <a:spcAft>
                <a:spcPts val="0"/>
              </a:spcAft>
              <a:buSzPts val="2800"/>
              <a:buNone/>
            </a:pPr>
            <a:r>
              <a:t/>
            </a:r>
            <a:endParaRPr/>
          </a:p>
        </p:txBody>
      </p:sp>
      <p:sp>
        <p:nvSpPr>
          <p:cNvPr id="328" name="Google Shape;328;p6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329" name="Google Shape;329;p60"/>
          <p:cNvSpPr txBox="1"/>
          <p:nvPr>
            <p:ph type="title"/>
          </p:nvPr>
        </p:nvSpPr>
        <p:spPr>
          <a:xfrm>
            <a:off x="419100" y="680944"/>
            <a:ext cx="11353800" cy="457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Clr>
                <a:srgbClr val="000000"/>
              </a:buClr>
              <a:buSzPts val="3200"/>
              <a:buFont typeface="Century Gothic"/>
              <a:buNone/>
            </a:pPr>
            <a:r>
              <a:rPr lang="en-US"/>
              <a:t>General Ledger Transactions</a:t>
            </a:r>
            <a:endParaRPr/>
          </a:p>
        </p:txBody>
      </p:sp>
      <p:sp>
        <p:nvSpPr>
          <p:cNvPr id="330" name="Google Shape;330;p60"/>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8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56" name="Google Shape;656;p87"/>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Intercompany and Cross-Company Postings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88"/>
          <p:cNvSpPr txBox="1"/>
          <p:nvPr>
            <p:ph type="title"/>
          </p:nvPr>
        </p:nvSpPr>
        <p:spPr>
          <a:xfrm>
            <a:off x="419100" y="680944"/>
            <a:ext cx="11353800" cy="4572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Cross-Company vs Intercompany</a:t>
            </a:r>
            <a:endParaRPr/>
          </a:p>
        </p:txBody>
      </p:sp>
      <p:sp>
        <p:nvSpPr>
          <p:cNvPr id="663" name="Google Shape;663;p88"/>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664" name="Google Shape;664;p88"/>
          <p:cNvSpPr/>
          <p:nvPr/>
        </p:nvSpPr>
        <p:spPr>
          <a:xfrm>
            <a:off x="6631975" y="1176253"/>
            <a:ext cx="3456516" cy="1871662"/>
          </a:xfrm>
          <a:prstGeom prst="flowChartMagneticDisk">
            <a:avLst/>
          </a:prstGeom>
          <a:solidFill>
            <a:srgbClr val="C9F1FF"/>
          </a:solidFill>
          <a:ln cap="flat" cmpd="sng" w="57150">
            <a:solidFill>
              <a:srgbClr val="00006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Domain 3</a:t>
            </a:r>
            <a:endParaRPr/>
          </a:p>
        </p:txBody>
      </p:sp>
      <p:sp>
        <p:nvSpPr>
          <p:cNvPr id="665" name="Google Shape;665;p88"/>
          <p:cNvSpPr/>
          <p:nvPr/>
        </p:nvSpPr>
        <p:spPr>
          <a:xfrm>
            <a:off x="487292" y="2687553"/>
            <a:ext cx="3934884" cy="2016125"/>
          </a:xfrm>
          <a:prstGeom prst="flowChartMagneticDisk">
            <a:avLst/>
          </a:prstGeom>
          <a:solidFill>
            <a:srgbClr val="C9F1FF"/>
          </a:solidFill>
          <a:ln cap="flat" cmpd="sng" w="57150">
            <a:solidFill>
              <a:srgbClr val="00006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br>
              <a:rPr i="0" lang="en-US" sz="2000">
                <a:solidFill>
                  <a:schemeClr val="dk1"/>
                </a:solidFill>
                <a:latin typeface="Century Gothic"/>
                <a:ea typeface="Century Gothic"/>
                <a:cs typeface="Century Gothic"/>
                <a:sym typeface="Century Gothic"/>
              </a:rPr>
            </a:br>
            <a:r>
              <a:rPr b="1" i="0" lang="en-US" sz="2000">
                <a:solidFill>
                  <a:schemeClr val="dk1"/>
                </a:solidFill>
                <a:latin typeface="Century Gothic"/>
                <a:ea typeface="Century Gothic"/>
                <a:cs typeface="Century Gothic"/>
                <a:sym typeface="Century Gothic"/>
              </a:rPr>
              <a:t>Entity C</a:t>
            </a:r>
            <a:br>
              <a:rPr b="1" i="0" lang="en-US" sz="1800">
                <a:solidFill>
                  <a:schemeClr val="dk1"/>
                </a:solidFill>
                <a:latin typeface="Century Gothic"/>
                <a:ea typeface="Century Gothic"/>
                <a:cs typeface="Century Gothic"/>
                <a:sym typeface="Century Gothic"/>
              </a:rPr>
            </a:br>
            <a:r>
              <a:rPr b="1" i="0" lang="en-US" sz="1800">
                <a:solidFill>
                  <a:schemeClr val="dk1"/>
                </a:solidFill>
                <a:latin typeface="Century Gothic"/>
                <a:ea typeface="Century Gothic"/>
                <a:cs typeface="Century Gothic"/>
                <a:sym typeface="Century Gothic"/>
              </a:rPr>
              <a:t>Domain 2</a:t>
            </a:r>
            <a:endParaRPr/>
          </a:p>
        </p:txBody>
      </p:sp>
      <p:sp>
        <p:nvSpPr>
          <p:cNvPr id="666" name="Google Shape;666;p88"/>
          <p:cNvSpPr/>
          <p:nvPr/>
        </p:nvSpPr>
        <p:spPr>
          <a:xfrm>
            <a:off x="6727225" y="3479715"/>
            <a:ext cx="3456517" cy="1944688"/>
          </a:xfrm>
          <a:prstGeom prst="flowChartMagneticDisk">
            <a:avLst/>
          </a:prstGeom>
          <a:solidFill>
            <a:srgbClr val="C9F1FF"/>
          </a:solidFill>
          <a:ln cap="flat" cmpd="sng" w="57150">
            <a:solidFill>
              <a:srgbClr val="00006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Other System</a:t>
            </a:r>
            <a:endParaRPr/>
          </a:p>
        </p:txBody>
      </p:sp>
      <p:sp>
        <p:nvSpPr>
          <p:cNvPr id="667" name="Google Shape;667;p88"/>
          <p:cNvSpPr/>
          <p:nvPr/>
        </p:nvSpPr>
        <p:spPr>
          <a:xfrm>
            <a:off x="487292" y="1463590"/>
            <a:ext cx="3934884" cy="1871663"/>
          </a:xfrm>
          <a:prstGeom prst="flowChartMagneticDisk">
            <a:avLst/>
          </a:prstGeom>
          <a:solidFill>
            <a:srgbClr val="C9F1FF"/>
          </a:solidFill>
          <a:ln cap="flat" cmpd="sng" w="57150">
            <a:solidFill>
              <a:srgbClr val="00006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i="0" lang="en-US" sz="1800">
                <a:solidFill>
                  <a:schemeClr val="dk1"/>
                </a:solidFill>
                <a:latin typeface="Century Gothic"/>
                <a:ea typeface="Century Gothic"/>
                <a:cs typeface="Century Gothic"/>
                <a:sym typeface="Century Gothic"/>
              </a:rPr>
              <a:t>Domain 1</a:t>
            </a:r>
            <a:br>
              <a:rPr b="1" i="0" lang="en-US" sz="1800">
                <a:solidFill>
                  <a:schemeClr val="dk1"/>
                </a:solidFill>
                <a:latin typeface="Century Gothic"/>
                <a:ea typeface="Century Gothic"/>
                <a:cs typeface="Century Gothic"/>
                <a:sym typeface="Century Gothic"/>
              </a:rPr>
            </a:br>
            <a:r>
              <a:rPr b="1" i="0" lang="en-US" sz="2000">
                <a:solidFill>
                  <a:schemeClr val="dk1"/>
                </a:solidFill>
                <a:latin typeface="Century Gothic"/>
                <a:ea typeface="Century Gothic"/>
                <a:cs typeface="Century Gothic"/>
                <a:sym typeface="Century Gothic"/>
              </a:rPr>
              <a:t>Entity A           Entity B</a:t>
            </a:r>
            <a:endParaRPr b="1" i="0" sz="1800">
              <a:solidFill>
                <a:schemeClr val="dk1"/>
              </a:solidFill>
              <a:latin typeface="Century Gothic"/>
              <a:ea typeface="Century Gothic"/>
              <a:cs typeface="Century Gothic"/>
              <a:sym typeface="Century Gothic"/>
            </a:endParaRPr>
          </a:p>
        </p:txBody>
      </p:sp>
      <p:sp>
        <p:nvSpPr>
          <p:cNvPr id="668" name="Google Shape;668;p88"/>
          <p:cNvSpPr/>
          <p:nvPr/>
        </p:nvSpPr>
        <p:spPr>
          <a:xfrm rot="-1354221">
            <a:off x="924298" y="2866553"/>
            <a:ext cx="400049" cy="757237"/>
          </a:xfrm>
          <a:prstGeom prst="upDownArrow">
            <a:avLst>
              <a:gd fmla="val 50278" name="adj1"/>
              <a:gd fmla="val 66811" name="adj2"/>
            </a:avLst>
          </a:prstGeom>
          <a:solidFill>
            <a:srgbClr val="FF0000"/>
          </a:solidFill>
          <a:ln cap="flat" cmpd="sng" w="9525">
            <a:solidFill>
              <a:schemeClr val="dk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669" name="Google Shape;669;p88"/>
          <p:cNvSpPr/>
          <p:nvPr/>
        </p:nvSpPr>
        <p:spPr>
          <a:xfrm rot="1640843">
            <a:off x="2118841" y="2897274"/>
            <a:ext cx="402167" cy="785812"/>
          </a:xfrm>
          <a:prstGeom prst="upDownArrow">
            <a:avLst>
              <a:gd fmla="val 50278" name="adj1"/>
              <a:gd fmla="val 68967" name="adj2"/>
            </a:avLst>
          </a:prstGeom>
          <a:solidFill>
            <a:srgbClr val="FF0000"/>
          </a:solidFill>
          <a:ln cap="flat" cmpd="sng" w="9525">
            <a:solidFill>
              <a:schemeClr val="dk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670" name="Google Shape;670;p88"/>
          <p:cNvSpPr/>
          <p:nvPr/>
        </p:nvSpPr>
        <p:spPr>
          <a:xfrm rot="-5400000">
            <a:off x="1747570" y="2398915"/>
            <a:ext cx="298450" cy="593066"/>
          </a:xfrm>
          <a:prstGeom prst="upDownArrow">
            <a:avLst>
              <a:gd fmla="val 50278" name="adj1"/>
              <a:gd fmla="val 48720" name="adj2"/>
            </a:avLst>
          </a:prstGeom>
          <a:solidFill>
            <a:srgbClr val="FF0000"/>
          </a:solidFill>
          <a:ln cap="flat" cmpd="sng" w="9525">
            <a:solidFill>
              <a:schemeClr val="dk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671" name="Google Shape;671;p88"/>
          <p:cNvSpPr/>
          <p:nvPr/>
        </p:nvSpPr>
        <p:spPr>
          <a:xfrm>
            <a:off x="4039058" y="2111290"/>
            <a:ext cx="863600" cy="360363"/>
          </a:xfrm>
          <a:custGeom>
            <a:rect b="b" l="l" r="r" t="t"/>
            <a:pathLst>
              <a:path extrusionOk="0" h="21600" w="21600">
                <a:moveTo>
                  <a:pt x="16200" y="0"/>
                </a:moveTo>
                <a:lnTo>
                  <a:pt x="16200" y="5400"/>
                </a:lnTo>
                <a:lnTo>
                  <a:pt x="3375" y="5400"/>
                </a:lnTo>
                <a:lnTo>
                  <a:pt x="3375" y="16200"/>
                </a:lnTo>
                <a:lnTo>
                  <a:pt x="16200" y="16200"/>
                </a:lnTo>
                <a:lnTo>
                  <a:pt x="16200" y="21600"/>
                </a:lnTo>
                <a:lnTo>
                  <a:pt x="21600" y="10800"/>
                </a:lnTo>
                <a:close/>
              </a:path>
              <a:path extrusionOk="0" h="21600" w="21600">
                <a:moveTo>
                  <a:pt x="1350" y="5400"/>
                </a:moveTo>
                <a:lnTo>
                  <a:pt x="1350" y="16200"/>
                </a:lnTo>
                <a:lnTo>
                  <a:pt x="2700" y="16200"/>
                </a:lnTo>
                <a:lnTo>
                  <a:pt x="2700" y="5400"/>
                </a:lnTo>
                <a:close/>
              </a:path>
              <a:path extrusionOk="0" h="21600" w="21600">
                <a:moveTo>
                  <a:pt x="0" y="5400"/>
                </a:moveTo>
                <a:lnTo>
                  <a:pt x="0" y="16200"/>
                </a:lnTo>
                <a:lnTo>
                  <a:pt x="675" y="16200"/>
                </a:lnTo>
                <a:lnTo>
                  <a:pt x="675" y="5400"/>
                </a:lnTo>
                <a:close/>
              </a:path>
            </a:pathLst>
          </a:custGeom>
          <a:solidFill>
            <a:srgbClr val="000080"/>
          </a:solidFill>
          <a:ln cap="flat" cmpd="sng" w="9525">
            <a:solidFill>
              <a:schemeClr val="dk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672" name="Google Shape;672;p88"/>
          <p:cNvSpPr/>
          <p:nvPr/>
        </p:nvSpPr>
        <p:spPr>
          <a:xfrm>
            <a:off x="4134309" y="3768640"/>
            <a:ext cx="863600" cy="360363"/>
          </a:xfrm>
          <a:custGeom>
            <a:rect b="b" l="l" r="r" t="t"/>
            <a:pathLst>
              <a:path extrusionOk="0" h="21600" w="21600">
                <a:moveTo>
                  <a:pt x="16200" y="0"/>
                </a:moveTo>
                <a:lnTo>
                  <a:pt x="16200" y="5400"/>
                </a:lnTo>
                <a:lnTo>
                  <a:pt x="3375" y="5400"/>
                </a:lnTo>
                <a:lnTo>
                  <a:pt x="3375" y="16200"/>
                </a:lnTo>
                <a:lnTo>
                  <a:pt x="16200" y="16200"/>
                </a:lnTo>
                <a:lnTo>
                  <a:pt x="16200" y="21600"/>
                </a:lnTo>
                <a:lnTo>
                  <a:pt x="21600" y="10800"/>
                </a:lnTo>
                <a:close/>
              </a:path>
              <a:path extrusionOk="0" h="21600" w="21600">
                <a:moveTo>
                  <a:pt x="1350" y="5400"/>
                </a:moveTo>
                <a:lnTo>
                  <a:pt x="1350" y="16200"/>
                </a:lnTo>
                <a:lnTo>
                  <a:pt x="2700" y="16200"/>
                </a:lnTo>
                <a:lnTo>
                  <a:pt x="2700" y="5400"/>
                </a:lnTo>
                <a:close/>
              </a:path>
              <a:path extrusionOk="0" h="21600" w="21600">
                <a:moveTo>
                  <a:pt x="0" y="5400"/>
                </a:moveTo>
                <a:lnTo>
                  <a:pt x="0" y="16200"/>
                </a:lnTo>
                <a:lnTo>
                  <a:pt x="675" y="16200"/>
                </a:lnTo>
                <a:lnTo>
                  <a:pt x="675" y="5400"/>
                </a:lnTo>
                <a:close/>
              </a:path>
            </a:pathLst>
          </a:custGeom>
          <a:solidFill>
            <a:srgbClr val="000080"/>
          </a:solidFill>
          <a:ln cap="flat" cmpd="sng" w="9525">
            <a:solidFill>
              <a:schemeClr val="dk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673" name="Google Shape;673;p88"/>
          <p:cNvSpPr/>
          <p:nvPr/>
        </p:nvSpPr>
        <p:spPr>
          <a:xfrm rot="10800000">
            <a:off x="5958875" y="4127415"/>
            <a:ext cx="863600" cy="360363"/>
          </a:xfrm>
          <a:custGeom>
            <a:rect b="b" l="l" r="r" t="t"/>
            <a:pathLst>
              <a:path extrusionOk="0" h="21600" w="21600">
                <a:moveTo>
                  <a:pt x="16200" y="0"/>
                </a:moveTo>
                <a:lnTo>
                  <a:pt x="16200" y="5400"/>
                </a:lnTo>
                <a:lnTo>
                  <a:pt x="3375" y="5400"/>
                </a:lnTo>
                <a:lnTo>
                  <a:pt x="3375" y="16200"/>
                </a:lnTo>
                <a:lnTo>
                  <a:pt x="16200" y="16200"/>
                </a:lnTo>
                <a:lnTo>
                  <a:pt x="16200" y="21600"/>
                </a:lnTo>
                <a:lnTo>
                  <a:pt x="21600" y="10800"/>
                </a:lnTo>
                <a:close/>
              </a:path>
              <a:path extrusionOk="0" h="21600" w="21600">
                <a:moveTo>
                  <a:pt x="1350" y="5400"/>
                </a:moveTo>
                <a:lnTo>
                  <a:pt x="1350" y="16200"/>
                </a:lnTo>
                <a:lnTo>
                  <a:pt x="2700" y="16200"/>
                </a:lnTo>
                <a:lnTo>
                  <a:pt x="2700" y="5400"/>
                </a:lnTo>
                <a:close/>
              </a:path>
              <a:path extrusionOk="0" h="21600" w="21600">
                <a:moveTo>
                  <a:pt x="0" y="5400"/>
                </a:moveTo>
                <a:lnTo>
                  <a:pt x="0" y="16200"/>
                </a:lnTo>
                <a:lnTo>
                  <a:pt x="675" y="16200"/>
                </a:lnTo>
                <a:lnTo>
                  <a:pt x="675" y="5400"/>
                </a:lnTo>
                <a:close/>
              </a:path>
            </a:pathLst>
          </a:custGeom>
          <a:solidFill>
            <a:srgbClr val="000080"/>
          </a:solidFill>
          <a:ln cap="flat" cmpd="sng" w="9525">
            <a:solidFill>
              <a:schemeClr val="dk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674" name="Google Shape;674;p88"/>
          <p:cNvSpPr/>
          <p:nvPr/>
        </p:nvSpPr>
        <p:spPr>
          <a:xfrm rot="10800000">
            <a:off x="5958875" y="1895390"/>
            <a:ext cx="863600" cy="360363"/>
          </a:xfrm>
          <a:custGeom>
            <a:rect b="b" l="l" r="r" t="t"/>
            <a:pathLst>
              <a:path extrusionOk="0" h="21600" w="21600">
                <a:moveTo>
                  <a:pt x="16200" y="0"/>
                </a:moveTo>
                <a:lnTo>
                  <a:pt x="16200" y="5400"/>
                </a:lnTo>
                <a:lnTo>
                  <a:pt x="3375" y="5400"/>
                </a:lnTo>
                <a:lnTo>
                  <a:pt x="3375" y="16200"/>
                </a:lnTo>
                <a:lnTo>
                  <a:pt x="16200" y="16200"/>
                </a:lnTo>
                <a:lnTo>
                  <a:pt x="16200" y="21600"/>
                </a:lnTo>
                <a:lnTo>
                  <a:pt x="21600" y="10800"/>
                </a:lnTo>
                <a:close/>
              </a:path>
              <a:path extrusionOk="0" h="21600" w="21600">
                <a:moveTo>
                  <a:pt x="1350" y="5400"/>
                </a:moveTo>
                <a:lnTo>
                  <a:pt x="1350" y="16200"/>
                </a:lnTo>
                <a:lnTo>
                  <a:pt x="2700" y="16200"/>
                </a:lnTo>
                <a:lnTo>
                  <a:pt x="2700" y="5400"/>
                </a:lnTo>
                <a:close/>
              </a:path>
              <a:path extrusionOk="0" h="21600" w="21600">
                <a:moveTo>
                  <a:pt x="0" y="5400"/>
                </a:moveTo>
                <a:lnTo>
                  <a:pt x="0" y="16200"/>
                </a:lnTo>
                <a:lnTo>
                  <a:pt x="675" y="16200"/>
                </a:lnTo>
                <a:lnTo>
                  <a:pt x="675" y="5400"/>
                </a:lnTo>
                <a:close/>
              </a:path>
            </a:pathLst>
          </a:custGeom>
          <a:solidFill>
            <a:srgbClr val="000080"/>
          </a:solidFill>
          <a:ln cap="flat" cmpd="sng" w="9525">
            <a:solidFill>
              <a:schemeClr val="dk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675" name="Google Shape;675;p88"/>
          <p:cNvSpPr/>
          <p:nvPr/>
        </p:nvSpPr>
        <p:spPr>
          <a:xfrm rot="5400000">
            <a:off x="776218" y="4913757"/>
            <a:ext cx="215900" cy="865716"/>
          </a:xfrm>
          <a:prstGeom prst="upDownArrow">
            <a:avLst>
              <a:gd fmla="val 50278" name="adj1"/>
              <a:gd fmla="val 79611" name="adj2"/>
            </a:avLst>
          </a:prstGeom>
          <a:solidFill>
            <a:srgbClr val="FF0000"/>
          </a:solidFill>
          <a:ln cap="flat" cmpd="sng" w="9525">
            <a:solidFill>
              <a:schemeClr val="dk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676" name="Google Shape;676;p88"/>
          <p:cNvSpPr txBox="1"/>
          <p:nvPr/>
        </p:nvSpPr>
        <p:spPr>
          <a:xfrm>
            <a:off x="1604892" y="5094203"/>
            <a:ext cx="3291417" cy="458787"/>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None/>
            </a:pPr>
            <a:r>
              <a:rPr b="1" i="0" lang="en-US" sz="1800">
                <a:solidFill>
                  <a:schemeClr val="dk1"/>
                </a:solidFill>
                <a:latin typeface="Century Gothic"/>
                <a:ea typeface="Century Gothic"/>
                <a:cs typeface="Century Gothic"/>
                <a:sym typeface="Century Gothic"/>
              </a:rPr>
              <a:t>Cross-Company</a:t>
            </a:r>
            <a:endParaRPr/>
          </a:p>
        </p:txBody>
      </p:sp>
      <p:sp>
        <p:nvSpPr>
          <p:cNvPr id="677" name="Google Shape;677;p88"/>
          <p:cNvSpPr/>
          <p:nvPr/>
        </p:nvSpPr>
        <p:spPr>
          <a:xfrm rot="5400000">
            <a:off x="776218" y="5416995"/>
            <a:ext cx="215900" cy="865716"/>
          </a:xfrm>
          <a:prstGeom prst="upDownArrow">
            <a:avLst>
              <a:gd fmla="val 50278" name="adj1"/>
              <a:gd fmla="val 79611" name="adj2"/>
            </a:avLst>
          </a:prstGeom>
          <a:solidFill>
            <a:srgbClr val="000080"/>
          </a:solidFill>
          <a:ln cap="flat" cmpd="sng" w="9525">
            <a:solidFill>
              <a:schemeClr val="dk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678" name="Google Shape;678;p88"/>
          <p:cNvSpPr txBox="1"/>
          <p:nvPr/>
        </p:nvSpPr>
        <p:spPr>
          <a:xfrm>
            <a:off x="1604892" y="5597440"/>
            <a:ext cx="3291417" cy="458788"/>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None/>
            </a:pPr>
            <a:r>
              <a:rPr b="1" i="0" lang="en-US" sz="1800">
                <a:solidFill>
                  <a:schemeClr val="dk1"/>
                </a:solidFill>
                <a:latin typeface="Century Gothic"/>
                <a:ea typeface="Century Gothic"/>
                <a:cs typeface="Century Gothic"/>
                <a:sym typeface="Century Gothic"/>
              </a:rPr>
              <a:t>Intercompany</a:t>
            </a:r>
            <a:endParaRPr/>
          </a:p>
        </p:txBody>
      </p:sp>
      <p:sp>
        <p:nvSpPr>
          <p:cNvPr id="679" name="Google Shape;679;p88"/>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5" name="Shape 685"/>
        <p:cNvGrpSpPr/>
        <p:nvPr/>
      </p:nvGrpSpPr>
      <p:grpSpPr>
        <a:xfrm>
          <a:off x="0" y="0"/>
          <a:ext cx="0" cy="0"/>
          <a:chOff x="0" y="0"/>
          <a:chExt cx="0" cy="0"/>
        </a:xfrm>
      </p:grpSpPr>
      <p:sp>
        <p:nvSpPr>
          <p:cNvPr id="686" name="Google Shape;686;p8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Cross-Company Transactions Process</a:t>
            </a:r>
            <a:endParaRPr/>
          </a:p>
        </p:txBody>
      </p:sp>
      <p:sp>
        <p:nvSpPr>
          <p:cNvPr id="687" name="Google Shape;687;p8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pic>
        <p:nvPicPr>
          <p:cNvPr descr="CC-PMAP.jpg" id="688" name="Google Shape;688;p89"/>
          <p:cNvPicPr preferRelativeResize="0"/>
          <p:nvPr/>
        </p:nvPicPr>
        <p:blipFill rotWithShape="1">
          <a:blip r:embed="rId3">
            <a:alphaModFix/>
          </a:blip>
          <a:srcRect b="0" l="0" r="0" t="0"/>
          <a:stretch/>
        </p:blipFill>
        <p:spPr>
          <a:xfrm>
            <a:off x="543696" y="1241253"/>
            <a:ext cx="7583959" cy="4763873"/>
          </a:xfrm>
          <a:prstGeom prst="rect">
            <a:avLst/>
          </a:prstGeom>
          <a:noFill/>
          <a:ln>
            <a:noFill/>
          </a:ln>
        </p:spPr>
      </p:pic>
      <p:sp>
        <p:nvSpPr>
          <p:cNvPr id="689" name="Google Shape;689;p89"/>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4" name="Shape 694"/>
        <p:cNvGrpSpPr/>
        <p:nvPr/>
      </p:nvGrpSpPr>
      <p:grpSpPr>
        <a:xfrm>
          <a:off x="0" y="0"/>
          <a:ext cx="0" cy="0"/>
          <a:chOff x="0" y="0"/>
          <a:chExt cx="0" cy="0"/>
        </a:xfrm>
      </p:grpSpPr>
      <p:sp>
        <p:nvSpPr>
          <p:cNvPr id="695" name="Google Shape;695;p9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Concept</a:t>
            </a:r>
            <a:endParaRPr/>
          </a:p>
          <a:p>
            <a:pPr indent="-287338" lvl="0" marL="287338" rtl="0" algn="l">
              <a:lnSpc>
                <a:spcPct val="95000"/>
              </a:lnSpc>
              <a:spcBef>
                <a:spcPts val="2400"/>
              </a:spcBef>
              <a:spcAft>
                <a:spcPts val="0"/>
              </a:spcAft>
              <a:buSzPts val="2800"/>
              <a:buChar char="•"/>
            </a:pPr>
            <a:r>
              <a:rPr lang="en-US"/>
              <a:t>Types</a:t>
            </a:r>
            <a:endParaRPr/>
          </a:p>
          <a:p>
            <a:pPr indent="-287338" lvl="0" marL="287338" rtl="0" algn="l">
              <a:lnSpc>
                <a:spcPct val="95000"/>
              </a:lnSpc>
              <a:spcBef>
                <a:spcPts val="2400"/>
              </a:spcBef>
              <a:spcAft>
                <a:spcPts val="0"/>
              </a:spcAft>
              <a:buSzPts val="2800"/>
              <a:buChar char="•"/>
            </a:pPr>
            <a:r>
              <a:rPr lang="en-US"/>
              <a:t>Setup requirements</a:t>
            </a:r>
            <a:endParaRPr/>
          </a:p>
          <a:p>
            <a:pPr indent="-287338" lvl="0" marL="287338" rtl="0" algn="l">
              <a:lnSpc>
                <a:spcPct val="95000"/>
              </a:lnSpc>
              <a:spcBef>
                <a:spcPts val="2400"/>
              </a:spcBef>
              <a:spcAft>
                <a:spcPts val="0"/>
              </a:spcAft>
              <a:buSzPts val="2800"/>
              <a:buChar char="•"/>
            </a:pPr>
            <a:r>
              <a:rPr lang="en-US"/>
              <a:t>Example: journal entry</a:t>
            </a:r>
            <a:endParaRPr/>
          </a:p>
          <a:p>
            <a:pPr indent="-109538" lvl="0" marL="287338" rtl="0" algn="l">
              <a:lnSpc>
                <a:spcPct val="95000"/>
              </a:lnSpc>
              <a:spcBef>
                <a:spcPts val="600"/>
              </a:spcBef>
              <a:spcAft>
                <a:spcPts val="0"/>
              </a:spcAft>
              <a:buSzPts val="2800"/>
              <a:buNone/>
            </a:pPr>
            <a:r>
              <a:t/>
            </a:r>
            <a:endParaRPr/>
          </a:p>
        </p:txBody>
      </p:sp>
      <p:sp>
        <p:nvSpPr>
          <p:cNvPr id="696" name="Google Shape;696;p9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697" name="Google Shape;697;p9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Cross-Company Transactions Overview</a:t>
            </a:r>
            <a:endParaRPr/>
          </a:p>
        </p:txBody>
      </p:sp>
      <p:sp>
        <p:nvSpPr>
          <p:cNvPr id="698" name="Google Shape;698;p90"/>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9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05" name="Google Shape;705;p9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Transaction between two entities</a:t>
            </a:r>
            <a:endParaRPr/>
          </a:p>
          <a:p>
            <a:pPr indent="-287338" lvl="0" marL="287338" rtl="0" algn="l">
              <a:lnSpc>
                <a:spcPct val="95000"/>
              </a:lnSpc>
              <a:spcBef>
                <a:spcPts val="2400"/>
              </a:spcBef>
              <a:spcAft>
                <a:spcPts val="0"/>
              </a:spcAft>
              <a:buSzPts val="2800"/>
              <a:buChar char="•"/>
            </a:pPr>
            <a:r>
              <a:rPr lang="en-US"/>
              <a:t>Both entities are in a QAD Adaptive UX database</a:t>
            </a:r>
            <a:endParaRPr/>
          </a:p>
          <a:p>
            <a:pPr indent="-287338" lvl="0" marL="287338" rtl="0" algn="l">
              <a:lnSpc>
                <a:spcPct val="95000"/>
              </a:lnSpc>
              <a:spcBef>
                <a:spcPts val="2400"/>
              </a:spcBef>
              <a:spcAft>
                <a:spcPts val="0"/>
              </a:spcAft>
              <a:buSzPts val="2800"/>
              <a:buChar char="•"/>
            </a:pPr>
            <a:r>
              <a:rPr lang="en-US"/>
              <a:t>Posting in both entities</a:t>
            </a:r>
            <a:endParaRPr/>
          </a:p>
          <a:p>
            <a:pPr indent="-287338" lvl="0" marL="287338" rtl="0" algn="l">
              <a:lnSpc>
                <a:spcPct val="95000"/>
              </a:lnSpc>
              <a:spcBef>
                <a:spcPts val="2400"/>
              </a:spcBef>
              <a:spcAft>
                <a:spcPts val="0"/>
              </a:spcAft>
              <a:buSzPts val="2800"/>
              <a:buChar char="•"/>
            </a:pPr>
            <a:r>
              <a:rPr lang="en-US"/>
              <a:t>Special type of account: cross-company account</a:t>
            </a:r>
            <a:endParaRPr/>
          </a:p>
          <a:p>
            <a:pPr indent="-109538" lvl="0" marL="287338" rtl="0" algn="l">
              <a:lnSpc>
                <a:spcPct val="95000"/>
              </a:lnSpc>
              <a:spcBef>
                <a:spcPts val="600"/>
              </a:spcBef>
              <a:spcAft>
                <a:spcPts val="0"/>
              </a:spcAft>
              <a:buSzPts val="2800"/>
              <a:buNone/>
            </a:pPr>
            <a:r>
              <a:t/>
            </a:r>
            <a:endParaRPr/>
          </a:p>
        </p:txBody>
      </p:sp>
      <p:sp>
        <p:nvSpPr>
          <p:cNvPr id="706" name="Google Shape;706;p9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707" name="Google Shape;707;p9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Concepts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2" name="Shape 712"/>
        <p:cNvGrpSpPr/>
        <p:nvPr/>
      </p:nvGrpSpPr>
      <p:grpSpPr>
        <a:xfrm>
          <a:off x="0" y="0"/>
          <a:ext cx="0" cy="0"/>
          <a:chOff x="0" y="0"/>
          <a:chExt cx="0" cy="0"/>
        </a:xfrm>
      </p:grpSpPr>
      <p:sp>
        <p:nvSpPr>
          <p:cNvPr id="713" name="Google Shape;713;p9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14" name="Google Shape;714;p92"/>
          <p:cNvSpPr txBox="1"/>
          <p:nvPr>
            <p:ph idx="1" type="body"/>
          </p:nvPr>
        </p:nvSpPr>
        <p:spPr>
          <a:xfrm>
            <a:off x="449650" y="1562100"/>
            <a:ext cx="11353800" cy="4779600"/>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Intercompany account</a:t>
            </a:r>
            <a:endParaRPr/>
          </a:p>
          <a:p>
            <a:pPr indent="-225425" lvl="1" marL="569913" rtl="0" algn="l">
              <a:lnSpc>
                <a:spcPct val="95000"/>
              </a:lnSpc>
              <a:spcBef>
                <a:spcPts val="600"/>
              </a:spcBef>
              <a:spcAft>
                <a:spcPts val="0"/>
              </a:spcAft>
              <a:buSzPts val="2400"/>
              <a:buChar char="­"/>
            </a:pPr>
            <a:r>
              <a:rPr lang="en-US"/>
              <a:t>Reflects the position against another company of the same group</a:t>
            </a:r>
            <a:endParaRPr/>
          </a:p>
          <a:p>
            <a:pPr indent="-225425" lvl="1" marL="569913" rtl="0" algn="l">
              <a:lnSpc>
                <a:spcPct val="95000"/>
              </a:lnSpc>
              <a:spcBef>
                <a:spcPts val="600"/>
              </a:spcBef>
              <a:spcAft>
                <a:spcPts val="0"/>
              </a:spcAft>
              <a:buSzPts val="2400"/>
              <a:buChar char="­"/>
            </a:pPr>
            <a:r>
              <a:rPr lang="en-US"/>
              <a:t>Each transaction uses an intercompany code</a:t>
            </a:r>
            <a:endParaRPr/>
          </a:p>
          <a:p>
            <a:pPr indent="-225425" lvl="1" marL="569913" rtl="0" algn="l">
              <a:lnSpc>
                <a:spcPct val="95000"/>
              </a:lnSpc>
              <a:spcBef>
                <a:spcPts val="600"/>
              </a:spcBef>
              <a:spcAft>
                <a:spcPts val="0"/>
              </a:spcAft>
              <a:buSzPts val="2400"/>
              <a:buChar char="­"/>
            </a:pPr>
            <a:r>
              <a:rPr lang="en-US"/>
              <a:t>Balances and transaction reports</a:t>
            </a:r>
            <a:endParaRPr/>
          </a:p>
          <a:p>
            <a:pPr indent="-225425" lvl="1" marL="569913" rtl="0" algn="l">
              <a:lnSpc>
                <a:spcPct val="95000"/>
              </a:lnSpc>
              <a:spcBef>
                <a:spcPts val="600"/>
              </a:spcBef>
              <a:spcAft>
                <a:spcPts val="0"/>
              </a:spcAft>
              <a:buSzPts val="2400"/>
              <a:buChar char="­"/>
            </a:pPr>
            <a:r>
              <a:rPr lang="en-US"/>
              <a:t>Multi-database, multi-system</a:t>
            </a:r>
            <a:endParaRPr/>
          </a:p>
          <a:p>
            <a:pPr indent="-287338" lvl="0" marL="287338" rtl="0" algn="l">
              <a:lnSpc>
                <a:spcPct val="95000"/>
              </a:lnSpc>
              <a:spcBef>
                <a:spcPts val="2400"/>
              </a:spcBef>
              <a:spcAft>
                <a:spcPts val="0"/>
              </a:spcAft>
              <a:buSzPts val="2800"/>
              <a:buChar char="•"/>
            </a:pPr>
            <a:r>
              <a:rPr lang="en-US"/>
              <a:t>Cross-company account</a:t>
            </a:r>
            <a:endParaRPr/>
          </a:p>
          <a:p>
            <a:pPr indent="-225425" lvl="1" marL="569913" rtl="0" algn="l">
              <a:lnSpc>
                <a:spcPct val="95000"/>
              </a:lnSpc>
              <a:spcBef>
                <a:spcPts val="600"/>
              </a:spcBef>
              <a:spcAft>
                <a:spcPts val="0"/>
              </a:spcAft>
              <a:buSzPts val="2400"/>
              <a:buChar char="­"/>
            </a:pPr>
            <a:r>
              <a:rPr lang="en-US"/>
              <a:t>Specific subcategory of intercompany</a:t>
            </a:r>
            <a:endParaRPr/>
          </a:p>
          <a:p>
            <a:pPr indent="-225425" lvl="1" marL="569913" rtl="0" algn="l">
              <a:lnSpc>
                <a:spcPct val="95000"/>
              </a:lnSpc>
              <a:spcBef>
                <a:spcPts val="600"/>
              </a:spcBef>
              <a:spcAft>
                <a:spcPts val="0"/>
              </a:spcAft>
              <a:buSzPts val="2400"/>
              <a:buChar char="­"/>
            </a:pPr>
            <a:r>
              <a:rPr lang="en-US"/>
              <a:t>Each transaction has a reciprocal transaction in the other company</a:t>
            </a:r>
            <a:endParaRPr/>
          </a:p>
          <a:p>
            <a:pPr indent="-225425" lvl="1" marL="569913" rtl="0" algn="l">
              <a:lnSpc>
                <a:spcPct val="95000"/>
              </a:lnSpc>
              <a:spcBef>
                <a:spcPts val="600"/>
              </a:spcBef>
              <a:spcAft>
                <a:spcPts val="0"/>
              </a:spcAft>
              <a:buSzPts val="2400"/>
              <a:buChar char="­"/>
            </a:pPr>
            <a:r>
              <a:rPr lang="en-US"/>
              <a:t>Cross domain but single database</a:t>
            </a:r>
            <a:endParaRPr/>
          </a:p>
          <a:p>
            <a:pPr indent="-109538" lvl="0" marL="287338" rtl="0" algn="l">
              <a:lnSpc>
                <a:spcPct val="95000"/>
              </a:lnSpc>
              <a:spcBef>
                <a:spcPts val="600"/>
              </a:spcBef>
              <a:spcAft>
                <a:spcPts val="0"/>
              </a:spcAft>
              <a:buSzPts val="2800"/>
              <a:buNone/>
            </a:pPr>
            <a:r>
              <a:t/>
            </a:r>
            <a:endParaRPr/>
          </a:p>
        </p:txBody>
      </p:sp>
      <p:sp>
        <p:nvSpPr>
          <p:cNvPr id="715" name="Google Shape;715;p9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716" name="Google Shape;716;p9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Intercompany Accounts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1" name="Shape 721"/>
        <p:cNvGrpSpPr/>
        <p:nvPr/>
      </p:nvGrpSpPr>
      <p:grpSpPr>
        <a:xfrm>
          <a:off x="0" y="0"/>
          <a:ext cx="0" cy="0"/>
          <a:chOff x="0" y="0"/>
          <a:chExt cx="0" cy="0"/>
        </a:xfrm>
      </p:grpSpPr>
      <p:sp>
        <p:nvSpPr>
          <p:cNvPr id="722" name="Google Shape;722;p9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23" name="Google Shape;723;p9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Journal entries</a:t>
            </a:r>
            <a:endParaRPr/>
          </a:p>
          <a:p>
            <a:pPr indent="-225425" lvl="1" marL="569913" rtl="0" algn="l">
              <a:lnSpc>
                <a:spcPct val="95000"/>
              </a:lnSpc>
              <a:spcBef>
                <a:spcPts val="600"/>
              </a:spcBef>
              <a:spcAft>
                <a:spcPts val="0"/>
              </a:spcAft>
              <a:buSzPts val="2400"/>
              <a:buChar char="­"/>
            </a:pPr>
            <a:r>
              <a:rPr lang="en-US"/>
              <a:t>Cross-company control account posting</a:t>
            </a:r>
            <a:endParaRPr/>
          </a:p>
          <a:p>
            <a:pPr indent="-103187" lvl="2" marL="857250" rtl="0" algn="l">
              <a:lnSpc>
                <a:spcPct val="95000"/>
              </a:lnSpc>
              <a:spcBef>
                <a:spcPts val="600"/>
              </a:spcBef>
              <a:spcAft>
                <a:spcPts val="0"/>
              </a:spcAft>
              <a:buSzPts val="2000"/>
              <a:buNone/>
            </a:pPr>
            <a:r>
              <a:t/>
            </a:r>
            <a:endParaRPr/>
          </a:p>
          <a:p>
            <a:pPr indent="-287338" lvl="0" marL="287338" rtl="0" algn="l">
              <a:lnSpc>
                <a:spcPct val="95000"/>
              </a:lnSpc>
              <a:spcBef>
                <a:spcPts val="600"/>
              </a:spcBef>
              <a:spcAft>
                <a:spcPts val="0"/>
              </a:spcAft>
              <a:buSzPts val="2800"/>
              <a:buChar char="•"/>
            </a:pPr>
            <a:r>
              <a:rPr lang="en-US"/>
              <a:t>Banking entries</a:t>
            </a:r>
            <a:endParaRPr/>
          </a:p>
          <a:p>
            <a:pPr indent="-225425" lvl="1" marL="569913" rtl="0" algn="l">
              <a:lnSpc>
                <a:spcPct val="95000"/>
              </a:lnSpc>
              <a:spcBef>
                <a:spcPts val="600"/>
              </a:spcBef>
              <a:spcAft>
                <a:spcPts val="0"/>
              </a:spcAft>
              <a:buSzPts val="2400"/>
              <a:buChar char="­"/>
            </a:pPr>
            <a:r>
              <a:rPr lang="en-US"/>
              <a:t>Payment and open items registered in different entities</a:t>
            </a:r>
            <a:endParaRPr/>
          </a:p>
          <a:p>
            <a:pPr indent="-225424" lvl="1" marL="569913" rtl="0" algn="l">
              <a:lnSpc>
                <a:spcPct val="95000"/>
              </a:lnSpc>
              <a:spcBef>
                <a:spcPts val="600"/>
              </a:spcBef>
              <a:spcAft>
                <a:spcPts val="0"/>
              </a:spcAft>
              <a:buSzPts val="2400"/>
              <a:buNone/>
            </a:pPr>
            <a:r>
              <a:t/>
            </a:r>
            <a:endParaRPr/>
          </a:p>
          <a:p>
            <a:pPr indent="-287338" lvl="0" marL="287338" rtl="0" algn="l">
              <a:lnSpc>
                <a:spcPct val="95000"/>
              </a:lnSpc>
              <a:spcBef>
                <a:spcPts val="600"/>
              </a:spcBef>
              <a:spcAft>
                <a:spcPts val="0"/>
              </a:spcAft>
              <a:buSzPts val="2800"/>
              <a:buChar char="•"/>
            </a:pPr>
            <a:r>
              <a:rPr lang="en-US"/>
              <a:t>Payment selections</a:t>
            </a:r>
            <a:endParaRPr/>
          </a:p>
          <a:p>
            <a:pPr indent="-225425" lvl="1" marL="569913" rtl="0" algn="l">
              <a:lnSpc>
                <a:spcPct val="95000"/>
              </a:lnSpc>
              <a:spcBef>
                <a:spcPts val="600"/>
              </a:spcBef>
              <a:spcAft>
                <a:spcPts val="0"/>
              </a:spcAft>
              <a:buSzPts val="2400"/>
              <a:buChar char="­"/>
            </a:pPr>
            <a:r>
              <a:rPr lang="en-US"/>
              <a:t>Supplier, customer invoices registered in different entity</a:t>
            </a:r>
            <a:endParaRPr/>
          </a:p>
        </p:txBody>
      </p:sp>
      <p:sp>
        <p:nvSpPr>
          <p:cNvPr id="724" name="Google Shape;724;p9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725" name="Google Shape;725;p9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Cross-Company Transaction Types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0" name="Shape 730"/>
        <p:cNvGrpSpPr/>
        <p:nvPr/>
      </p:nvGrpSpPr>
      <p:grpSpPr>
        <a:xfrm>
          <a:off x="0" y="0"/>
          <a:ext cx="0" cy="0"/>
          <a:chOff x="0" y="0"/>
          <a:chExt cx="0" cy="0"/>
        </a:xfrm>
      </p:grpSpPr>
      <p:sp>
        <p:nvSpPr>
          <p:cNvPr id="731" name="Google Shape;731;p9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Cross-Company Transactions Setup</a:t>
            </a:r>
            <a:endParaRPr/>
          </a:p>
        </p:txBody>
      </p:sp>
      <p:sp>
        <p:nvSpPr>
          <p:cNvPr id="732" name="Google Shape;732;p9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733" name="Google Shape;733;p9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34" name="Google Shape;734;p94"/>
          <p:cNvSpPr/>
          <p:nvPr/>
        </p:nvSpPr>
        <p:spPr>
          <a:xfrm>
            <a:off x="1018403" y="2984156"/>
            <a:ext cx="3642784" cy="1657350"/>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Intercompany</a:t>
            </a:r>
            <a:br>
              <a:rPr b="1" i="0" lang="en-US" sz="1800">
                <a:solidFill>
                  <a:schemeClr val="dk1"/>
                </a:solidFill>
                <a:latin typeface="Century Gothic"/>
                <a:ea typeface="Century Gothic"/>
                <a:cs typeface="Century Gothic"/>
                <a:sym typeface="Century Gothic"/>
              </a:rPr>
            </a:br>
            <a:r>
              <a:rPr b="1" i="0" lang="en-US" sz="1800">
                <a:solidFill>
                  <a:schemeClr val="dk1"/>
                </a:solidFill>
                <a:latin typeface="Century Gothic"/>
                <a:ea typeface="Century Gothic"/>
                <a:cs typeface="Century Gothic"/>
                <a:sym typeface="Century Gothic"/>
              </a:rPr>
              <a:t>Accounts</a:t>
            </a:r>
            <a:endParaRPr b="1" i="0" sz="1600">
              <a:solidFill>
                <a:schemeClr val="dk1"/>
              </a:solidFill>
              <a:latin typeface="Century Gothic"/>
              <a:ea typeface="Century Gothic"/>
              <a:cs typeface="Century Gothic"/>
              <a:sym typeface="Century Gothic"/>
            </a:endParaRPr>
          </a:p>
        </p:txBody>
      </p:sp>
      <p:sp>
        <p:nvSpPr>
          <p:cNvPr id="735" name="Google Shape;735;p94"/>
          <p:cNvSpPr/>
          <p:nvPr/>
        </p:nvSpPr>
        <p:spPr>
          <a:xfrm>
            <a:off x="1201375" y="3633445"/>
            <a:ext cx="3330695" cy="865187"/>
          </a:xfrm>
          <a:prstGeom prst="rect">
            <a:avLst/>
          </a:prstGeom>
          <a:solidFill>
            <a:srgbClr val="8FE2FF"/>
          </a:solidFill>
          <a:ln cap="flat" cmpd="sng" w="28575">
            <a:solidFill>
              <a:srgbClr val="00006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Cross-Company</a:t>
            </a:r>
            <a:br>
              <a:rPr b="1" i="0" lang="en-US" sz="1800">
                <a:solidFill>
                  <a:schemeClr val="dk1"/>
                </a:solidFill>
                <a:latin typeface="Century Gothic"/>
                <a:ea typeface="Century Gothic"/>
                <a:cs typeface="Century Gothic"/>
                <a:sym typeface="Century Gothic"/>
              </a:rPr>
            </a:br>
            <a:r>
              <a:rPr b="1" i="0" lang="en-US" sz="1800">
                <a:solidFill>
                  <a:schemeClr val="dk1"/>
                </a:solidFill>
                <a:latin typeface="Century Gothic"/>
                <a:ea typeface="Century Gothic"/>
                <a:cs typeface="Century Gothic"/>
                <a:sym typeface="Century Gothic"/>
              </a:rPr>
              <a:t>Accounts</a:t>
            </a:r>
            <a:endParaRPr b="1" i="0" sz="1600">
              <a:solidFill>
                <a:schemeClr val="dk1"/>
              </a:solidFill>
              <a:latin typeface="Century Gothic"/>
              <a:ea typeface="Century Gothic"/>
              <a:cs typeface="Century Gothic"/>
              <a:sym typeface="Century Gothic"/>
            </a:endParaRPr>
          </a:p>
        </p:txBody>
      </p:sp>
      <p:sp>
        <p:nvSpPr>
          <p:cNvPr id="736" name="Google Shape;736;p94"/>
          <p:cNvSpPr/>
          <p:nvPr/>
        </p:nvSpPr>
        <p:spPr>
          <a:xfrm>
            <a:off x="1018403" y="1431581"/>
            <a:ext cx="3642784" cy="1047750"/>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Business Relations </a:t>
            </a:r>
            <a:br>
              <a:rPr b="1" i="0" lang="en-US" sz="1800">
                <a:solidFill>
                  <a:schemeClr val="dk1"/>
                </a:solidFill>
                <a:latin typeface="Century Gothic"/>
                <a:ea typeface="Century Gothic"/>
                <a:cs typeface="Century Gothic"/>
                <a:sym typeface="Century Gothic"/>
              </a:rPr>
            </a:br>
            <a:r>
              <a:rPr b="1" i="0" lang="en-US" sz="1800">
                <a:solidFill>
                  <a:schemeClr val="dk1"/>
                </a:solidFill>
                <a:latin typeface="Century Gothic"/>
                <a:ea typeface="Century Gothic"/>
                <a:cs typeface="Century Gothic"/>
                <a:sym typeface="Century Gothic"/>
              </a:rPr>
              <a:t>with Intercompany </a:t>
            </a:r>
            <a:endParaRPr/>
          </a:p>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code</a:t>
            </a:r>
            <a:endParaRPr b="1" i="0" sz="1600">
              <a:solidFill>
                <a:schemeClr val="dk1"/>
              </a:solidFill>
              <a:latin typeface="Century Gothic"/>
              <a:ea typeface="Century Gothic"/>
              <a:cs typeface="Century Gothic"/>
              <a:sym typeface="Century Gothic"/>
            </a:endParaRPr>
          </a:p>
        </p:txBody>
      </p:sp>
      <p:sp>
        <p:nvSpPr>
          <p:cNvPr id="737" name="Google Shape;737;p94"/>
          <p:cNvSpPr/>
          <p:nvPr/>
        </p:nvSpPr>
        <p:spPr>
          <a:xfrm>
            <a:off x="6138620" y="3481044"/>
            <a:ext cx="2976033" cy="1179512"/>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Domain</a:t>
            </a:r>
            <a:br>
              <a:rPr b="1" i="0" lang="en-US" sz="1800">
                <a:solidFill>
                  <a:schemeClr val="dk1"/>
                </a:solidFill>
                <a:latin typeface="Century Gothic"/>
                <a:ea typeface="Century Gothic"/>
                <a:cs typeface="Century Gothic"/>
                <a:sym typeface="Century Gothic"/>
              </a:rPr>
            </a:br>
            <a:r>
              <a:rPr b="1" i="0" lang="en-US" sz="1800">
                <a:solidFill>
                  <a:schemeClr val="dk1"/>
                </a:solidFill>
                <a:latin typeface="Century Gothic"/>
                <a:ea typeface="Century Gothic"/>
                <a:cs typeface="Century Gothic"/>
                <a:sym typeface="Century Gothic"/>
              </a:rPr>
              <a:t>Cross-Company</a:t>
            </a:r>
            <a:br>
              <a:rPr b="1" i="0" lang="en-US" sz="1800">
                <a:solidFill>
                  <a:schemeClr val="dk1"/>
                </a:solidFill>
                <a:latin typeface="Century Gothic"/>
                <a:ea typeface="Century Gothic"/>
                <a:cs typeface="Century Gothic"/>
                <a:sym typeface="Century Gothic"/>
              </a:rPr>
            </a:br>
            <a:r>
              <a:rPr b="1" i="0" lang="en-US" sz="1800">
                <a:solidFill>
                  <a:schemeClr val="dk1"/>
                </a:solidFill>
                <a:latin typeface="Century Gothic"/>
                <a:ea typeface="Century Gothic"/>
                <a:cs typeface="Century Gothic"/>
                <a:sym typeface="Century Gothic"/>
              </a:rPr>
              <a:t>Accounts</a:t>
            </a:r>
            <a:endParaRPr b="1" i="0" sz="1600">
              <a:solidFill>
                <a:schemeClr val="dk1"/>
              </a:solidFill>
              <a:latin typeface="Century Gothic"/>
              <a:ea typeface="Century Gothic"/>
              <a:cs typeface="Century Gothic"/>
              <a:sym typeface="Century Gothic"/>
            </a:endParaRPr>
          </a:p>
        </p:txBody>
      </p:sp>
      <p:cxnSp>
        <p:nvCxnSpPr>
          <p:cNvPr id="738" name="Google Shape;738;p94"/>
          <p:cNvCxnSpPr>
            <a:stCxn id="735" idx="3"/>
            <a:endCxn id="737" idx="1"/>
          </p:cNvCxnSpPr>
          <p:nvPr/>
        </p:nvCxnSpPr>
        <p:spPr>
          <a:xfrm>
            <a:off x="4532070" y="4066038"/>
            <a:ext cx="1606500" cy="4800"/>
          </a:xfrm>
          <a:prstGeom prst="straightConnector1">
            <a:avLst/>
          </a:prstGeom>
          <a:solidFill>
            <a:srgbClr val="D2DEEF"/>
          </a:solidFill>
          <a:ln cap="flat" cmpd="sng" w="28575">
            <a:solidFill>
              <a:srgbClr val="000066"/>
            </a:solidFill>
            <a:prstDash val="solid"/>
            <a:round/>
            <a:headEnd len="med" w="med" type="none"/>
            <a:tailEnd len="med" w="med" type="triangle"/>
          </a:ln>
        </p:spPr>
      </p:cxnSp>
      <p:cxnSp>
        <p:nvCxnSpPr>
          <p:cNvPr id="739" name="Google Shape;739;p94"/>
          <p:cNvCxnSpPr>
            <a:stCxn id="736" idx="2"/>
            <a:endCxn id="734" idx="0"/>
          </p:cNvCxnSpPr>
          <p:nvPr/>
        </p:nvCxnSpPr>
        <p:spPr>
          <a:xfrm>
            <a:off x="2839795" y="2479331"/>
            <a:ext cx="0" cy="504900"/>
          </a:xfrm>
          <a:prstGeom prst="straightConnector1">
            <a:avLst/>
          </a:prstGeom>
          <a:solidFill>
            <a:srgbClr val="D2DEEF"/>
          </a:solidFill>
          <a:ln cap="flat" cmpd="sng" w="28575">
            <a:solidFill>
              <a:srgbClr val="000066"/>
            </a:solidFill>
            <a:prstDash val="solid"/>
            <a:round/>
            <a:headEnd len="med" w="med" type="none"/>
            <a:tailEnd len="med" w="med" type="triangle"/>
          </a:ln>
        </p:spPr>
      </p:cxnSp>
      <p:sp>
        <p:nvSpPr>
          <p:cNvPr id="740" name="Google Shape;740;p94"/>
          <p:cNvSpPr/>
          <p:nvPr/>
        </p:nvSpPr>
        <p:spPr>
          <a:xfrm>
            <a:off x="1018403" y="5217769"/>
            <a:ext cx="3642784" cy="881062"/>
          </a:xfrm>
          <a:prstGeom prst="rect">
            <a:avLst/>
          </a:prstGeom>
          <a:solidFill>
            <a:srgbClr val="8FE2FF"/>
          </a:solidFill>
          <a:ln cap="flat" cmpd="sng" w="28575">
            <a:solidFill>
              <a:srgbClr val="000066"/>
            </a:solidFill>
            <a:prstDash val="solid"/>
            <a:miter lim="800000"/>
            <a:headEnd len="sm" w="sm" type="none"/>
            <a:tailEnd len="sm" w="sm" type="none"/>
          </a:ln>
          <a:effectLst>
            <a:outerShdw rotWithShape="0" algn="ctr" dir="2700000" dist="71842">
              <a:srgbClr val="80808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a:solidFill>
                  <a:schemeClr val="dk1"/>
                </a:solidFill>
                <a:latin typeface="Century Gothic"/>
                <a:ea typeface="Century Gothic"/>
                <a:cs typeface="Century Gothic"/>
                <a:sym typeface="Century Gothic"/>
              </a:rPr>
              <a:t>Cross-Company</a:t>
            </a:r>
            <a:br>
              <a:rPr b="1" i="0" lang="en-US" sz="1800">
                <a:solidFill>
                  <a:schemeClr val="dk1"/>
                </a:solidFill>
                <a:latin typeface="Century Gothic"/>
                <a:ea typeface="Century Gothic"/>
                <a:cs typeface="Century Gothic"/>
                <a:sym typeface="Century Gothic"/>
              </a:rPr>
            </a:br>
            <a:r>
              <a:rPr b="1" i="0" lang="en-US" sz="1800">
                <a:solidFill>
                  <a:schemeClr val="dk1"/>
                </a:solidFill>
                <a:latin typeface="Century Gothic"/>
                <a:ea typeface="Century Gothic"/>
                <a:cs typeface="Century Gothic"/>
                <a:sym typeface="Century Gothic"/>
              </a:rPr>
              <a:t>Daemon</a:t>
            </a:r>
            <a:endParaRPr b="1" i="0" sz="1600">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5" name="Shape 745"/>
        <p:cNvGrpSpPr/>
        <p:nvPr/>
      </p:nvGrpSpPr>
      <p:grpSpPr>
        <a:xfrm>
          <a:off x="0" y="0"/>
          <a:ext cx="0" cy="0"/>
          <a:chOff x="0" y="0"/>
          <a:chExt cx="0" cy="0"/>
        </a:xfrm>
      </p:grpSpPr>
      <p:sp>
        <p:nvSpPr>
          <p:cNvPr id="746" name="Google Shape;746;p9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47" name="Google Shape;747;p9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Cross-company daemon must be running</a:t>
            </a:r>
            <a:endParaRPr/>
          </a:p>
          <a:p>
            <a:pPr indent="-287338" lvl="0" marL="287338" rtl="0" algn="l">
              <a:lnSpc>
                <a:spcPct val="95000"/>
              </a:lnSpc>
              <a:spcBef>
                <a:spcPts val="1400"/>
              </a:spcBef>
              <a:spcAft>
                <a:spcPts val="0"/>
              </a:spcAft>
              <a:buSzPts val="2800"/>
              <a:buChar char="•"/>
            </a:pPr>
            <a:r>
              <a:rPr lang="en-US"/>
              <a:t>Cross-company accounts</a:t>
            </a:r>
            <a:endParaRPr/>
          </a:p>
          <a:p>
            <a:pPr indent="-287338" lvl="0" marL="287338" rtl="0" algn="l">
              <a:lnSpc>
                <a:spcPct val="95000"/>
              </a:lnSpc>
              <a:spcBef>
                <a:spcPts val="1400"/>
              </a:spcBef>
              <a:spcAft>
                <a:spcPts val="0"/>
              </a:spcAft>
              <a:buSzPts val="2800"/>
              <a:buChar char="•"/>
            </a:pPr>
            <a:r>
              <a:rPr lang="en-US"/>
              <a:t>Expense, income accounts</a:t>
            </a:r>
            <a:endParaRPr/>
          </a:p>
          <a:p>
            <a:pPr indent="-287338" lvl="0" marL="287338" rtl="0" algn="l">
              <a:lnSpc>
                <a:spcPct val="95000"/>
              </a:lnSpc>
              <a:spcBef>
                <a:spcPts val="1400"/>
              </a:spcBef>
              <a:spcAft>
                <a:spcPts val="0"/>
              </a:spcAft>
              <a:buSzPts val="2800"/>
              <a:buChar char="•"/>
            </a:pPr>
            <a:r>
              <a:rPr lang="en-US"/>
              <a:t>Business relation linked to entity</a:t>
            </a:r>
            <a:endParaRPr/>
          </a:p>
          <a:p>
            <a:pPr indent="-287338" lvl="0" marL="287338" rtl="0" algn="l">
              <a:lnSpc>
                <a:spcPct val="95000"/>
              </a:lnSpc>
              <a:spcBef>
                <a:spcPts val="1400"/>
              </a:spcBef>
              <a:spcAft>
                <a:spcPts val="0"/>
              </a:spcAft>
              <a:buSzPts val="2800"/>
              <a:buChar char="•"/>
            </a:pPr>
            <a:r>
              <a:rPr lang="en-US"/>
              <a:t>Domain record</a:t>
            </a:r>
            <a:endParaRPr/>
          </a:p>
          <a:p>
            <a:pPr indent="-109538" lvl="0" marL="287338" rtl="0" algn="l">
              <a:lnSpc>
                <a:spcPct val="95000"/>
              </a:lnSpc>
              <a:spcBef>
                <a:spcPts val="600"/>
              </a:spcBef>
              <a:spcAft>
                <a:spcPts val="0"/>
              </a:spcAft>
              <a:buSzPts val="2800"/>
              <a:buNone/>
            </a:pPr>
            <a:r>
              <a:t/>
            </a:r>
            <a:endParaRPr/>
          </a:p>
        </p:txBody>
      </p:sp>
      <p:sp>
        <p:nvSpPr>
          <p:cNvPr id="748" name="Google Shape;748;p9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749" name="Google Shape;749;p9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Setup Requirements </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pic>
        <p:nvPicPr>
          <p:cNvPr descr="GL_Accounts_IC.jpg" id="754" name="Google Shape;754;p96"/>
          <p:cNvPicPr preferRelativeResize="0"/>
          <p:nvPr/>
        </p:nvPicPr>
        <p:blipFill rotWithShape="1">
          <a:blip r:embed="rId3">
            <a:alphaModFix/>
          </a:blip>
          <a:srcRect b="0" l="0" r="0" t="0"/>
          <a:stretch/>
        </p:blipFill>
        <p:spPr>
          <a:xfrm>
            <a:off x="3818238" y="1408515"/>
            <a:ext cx="8090715" cy="3261438"/>
          </a:xfrm>
          <a:prstGeom prst="rect">
            <a:avLst/>
          </a:prstGeom>
          <a:noFill/>
          <a:ln>
            <a:noFill/>
          </a:ln>
        </p:spPr>
      </p:pic>
      <p:sp>
        <p:nvSpPr>
          <p:cNvPr id="755" name="Google Shape;755;p9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Setup Requirements – Continued </a:t>
            </a:r>
            <a:endParaRPr/>
          </a:p>
        </p:txBody>
      </p:sp>
      <p:sp>
        <p:nvSpPr>
          <p:cNvPr id="756" name="Google Shape;756;p9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757" name="Google Shape;757;p9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58" name="Google Shape;758;p96"/>
          <p:cNvSpPr/>
          <p:nvPr/>
        </p:nvSpPr>
        <p:spPr>
          <a:xfrm>
            <a:off x="3657600" y="1340708"/>
            <a:ext cx="1451919" cy="432486"/>
          </a:xfrm>
          <a:prstGeom prst="ellipse">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759" name="Google Shape;759;p96"/>
          <p:cNvSpPr/>
          <p:nvPr/>
        </p:nvSpPr>
        <p:spPr>
          <a:xfrm>
            <a:off x="9069859" y="3744097"/>
            <a:ext cx="1445740" cy="222422"/>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760" name="Google Shape;760;p96"/>
          <p:cNvSpPr/>
          <p:nvPr/>
        </p:nvSpPr>
        <p:spPr>
          <a:xfrm>
            <a:off x="7766222" y="1791730"/>
            <a:ext cx="2471351" cy="481913"/>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pic>
        <p:nvPicPr>
          <p:cNvPr id="761" name="Google Shape;761;p96"/>
          <p:cNvPicPr preferRelativeResize="0"/>
          <p:nvPr/>
        </p:nvPicPr>
        <p:blipFill>
          <a:blip r:embed="rId4">
            <a:alphaModFix/>
          </a:blip>
          <a:stretch>
            <a:fillRect/>
          </a:stretch>
        </p:blipFill>
        <p:spPr>
          <a:xfrm>
            <a:off x="236425" y="3608075"/>
            <a:ext cx="6739001" cy="2740800"/>
          </a:xfrm>
          <a:prstGeom prst="rect">
            <a:avLst/>
          </a:prstGeom>
          <a:noFill/>
          <a:ln cap="flat" cmpd="sng" w="25400">
            <a:solidFill>
              <a:schemeClr val="lt1"/>
            </a:solidFill>
            <a:prstDash val="solid"/>
            <a:miter lim="8000"/>
            <a:headEnd len="sm" w="sm" type="none"/>
            <a:tailEnd len="sm" w="sm" type="none"/>
          </a:ln>
        </p:spPr>
      </p:pic>
      <p:sp>
        <p:nvSpPr>
          <p:cNvPr id="762" name="Google Shape;762;p96"/>
          <p:cNvSpPr/>
          <p:nvPr/>
        </p:nvSpPr>
        <p:spPr>
          <a:xfrm>
            <a:off x="55701" y="3466050"/>
            <a:ext cx="1452000" cy="432600"/>
          </a:xfrm>
          <a:prstGeom prst="ellipse">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6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800"/>
              <a:buFont typeface="Century Gothic"/>
              <a:buNone/>
            </a:pPr>
            <a:r>
              <a:rPr lang="en-US" sz="2800"/>
              <a:t>General Ledger Transactions Flow</a:t>
            </a:r>
            <a:endParaRPr/>
          </a:p>
        </p:txBody>
      </p:sp>
      <p:sp>
        <p:nvSpPr>
          <p:cNvPr id="337" name="Google Shape;337;p6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cxnSp>
        <p:nvCxnSpPr>
          <p:cNvPr id="338" name="Google Shape;338;p61"/>
          <p:cNvCxnSpPr/>
          <p:nvPr/>
        </p:nvCxnSpPr>
        <p:spPr>
          <a:xfrm>
            <a:off x="8238067" y="2352676"/>
            <a:ext cx="0" cy="619125"/>
          </a:xfrm>
          <a:prstGeom prst="straightConnector1">
            <a:avLst/>
          </a:prstGeom>
          <a:noFill/>
          <a:ln cap="flat" cmpd="sng" w="28575">
            <a:solidFill>
              <a:srgbClr val="6287C6"/>
            </a:solidFill>
            <a:prstDash val="solid"/>
            <a:round/>
            <a:headEnd len="med" w="med" type="none"/>
            <a:tailEnd len="med" w="med" type="none"/>
          </a:ln>
        </p:spPr>
      </p:cxnSp>
      <p:sp>
        <p:nvSpPr>
          <p:cNvPr id="339" name="Google Shape;339;p61"/>
          <p:cNvSpPr/>
          <p:nvPr/>
        </p:nvSpPr>
        <p:spPr>
          <a:xfrm>
            <a:off x="2808818" y="3717925"/>
            <a:ext cx="1316567" cy="701675"/>
          </a:xfrm>
          <a:prstGeom prst="rect">
            <a:avLst/>
          </a:prstGeom>
          <a:solidFill>
            <a:srgbClr val="FAF6EB"/>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Invoice Post</a:t>
            </a:r>
            <a:endParaRPr/>
          </a:p>
        </p:txBody>
      </p:sp>
      <p:sp>
        <p:nvSpPr>
          <p:cNvPr id="340" name="Google Shape;340;p61"/>
          <p:cNvSpPr/>
          <p:nvPr/>
        </p:nvSpPr>
        <p:spPr>
          <a:xfrm>
            <a:off x="2779184" y="2647950"/>
            <a:ext cx="1354667" cy="744538"/>
          </a:xfrm>
          <a:prstGeom prst="rect">
            <a:avLst/>
          </a:prstGeom>
          <a:solidFill>
            <a:srgbClr val="FAF6EB"/>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Financial</a:t>
            </a:r>
            <a:endParaRPr/>
          </a:p>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Transactions</a:t>
            </a:r>
            <a:endParaRPr/>
          </a:p>
        </p:txBody>
      </p:sp>
      <p:sp>
        <p:nvSpPr>
          <p:cNvPr id="341" name="Google Shape;341;p61"/>
          <p:cNvSpPr/>
          <p:nvPr/>
        </p:nvSpPr>
        <p:spPr>
          <a:xfrm>
            <a:off x="6146801" y="3940175"/>
            <a:ext cx="1386417" cy="742950"/>
          </a:xfrm>
          <a:prstGeom prst="rect">
            <a:avLst/>
          </a:prstGeom>
          <a:solidFill>
            <a:srgbClr val="C0D3CE"/>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Primary Layer</a:t>
            </a:r>
            <a:endParaRPr/>
          </a:p>
        </p:txBody>
      </p:sp>
      <p:sp>
        <p:nvSpPr>
          <p:cNvPr id="342" name="Google Shape;342;p61"/>
          <p:cNvSpPr/>
          <p:nvPr/>
        </p:nvSpPr>
        <p:spPr>
          <a:xfrm>
            <a:off x="6146800" y="2860675"/>
            <a:ext cx="1388533" cy="744538"/>
          </a:xfrm>
          <a:prstGeom prst="rect">
            <a:avLst/>
          </a:prstGeom>
          <a:solidFill>
            <a:srgbClr val="EDD1C5"/>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Transient</a:t>
            </a:r>
            <a:endParaRPr/>
          </a:p>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Layer</a:t>
            </a:r>
            <a:endParaRPr/>
          </a:p>
        </p:txBody>
      </p:sp>
      <p:sp>
        <p:nvSpPr>
          <p:cNvPr id="343" name="Google Shape;343;p61"/>
          <p:cNvSpPr/>
          <p:nvPr/>
        </p:nvSpPr>
        <p:spPr>
          <a:xfrm>
            <a:off x="6129868" y="1917700"/>
            <a:ext cx="1386417" cy="744538"/>
          </a:xfrm>
          <a:prstGeom prst="rect">
            <a:avLst/>
          </a:prstGeom>
          <a:solidFill>
            <a:srgbClr val="C0C0C0"/>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Secondary</a:t>
            </a:r>
            <a:endParaRPr/>
          </a:p>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Layer</a:t>
            </a:r>
            <a:endParaRPr/>
          </a:p>
        </p:txBody>
      </p:sp>
      <p:sp>
        <p:nvSpPr>
          <p:cNvPr descr="Wide upward diagonal" id="344" name="Google Shape;344;p61"/>
          <p:cNvSpPr/>
          <p:nvPr/>
        </p:nvSpPr>
        <p:spPr>
          <a:xfrm>
            <a:off x="4633384" y="4660900"/>
            <a:ext cx="1278467" cy="685800"/>
          </a:xfrm>
          <a:prstGeom prst="rect">
            <a:avLst/>
          </a:prstGeom>
          <a:solidFill>
            <a:srgbClr val="FFFFFF"/>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Posting</a:t>
            </a:r>
            <a:endParaRPr/>
          </a:p>
        </p:txBody>
      </p:sp>
      <p:sp>
        <p:nvSpPr>
          <p:cNvPr id="345" name="Google Shape;345;p61"/>
          <p:cNvSpPr/>
          <p:nvPr/>
        </p:nvSpPr>
        <p:spPr>
          <a:xfrm>
            <a:off x="2808817" y="4660900"/>
            <a:ext cx="1278467" cy="685800"/>
          </a:xfrm>
          <a:prstGeom prst="rect">
            <a:avLst/>
          </a:prstGeom>
          <a:solidFill>
            <a:srgbClr val="B5C5CF"/>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Unposted </a:t>
            </a:r>
            <a:br>
              <a:rPr b="1" i="0" lang="en-US" sz="1000">
                <a:solidFill>
                  <a:schemeClr val="dk1"/>
                </a:solidFill>
                <a:latin typeface="Century Gothic"/>
                <a:ea typeface="Century Gothic"/>
                <a:cs typeface="Century Gothic"/>
                <a:sym typeface="Century Gothic"/>
              </a:rPr>
            </a:br>
            <a:r>
              <a:rPr b="1" i="0" lang="en-US" sz="1000">
                <a:solidFill>
                  <a:schemeClr val="dk1"/>
                </a:solidFill>
                <a:latin typeface="Century Gothic"/>
                <a:ea typeface="Century Gothic"/>
                <a:cs typeface="Century Gothic"/>
                <a:sym typeface="Century Gothic"/>
              </a:rPr>
              <a:t>Transactions</a:t>
            </a:r>
            <a:br>
              <a:rPr b="1" i="0" lang="en-US" sz="1000">
                <a:solidFill>
                  <a:schemeClr val="dk1"/>
                </a:solidFill>
                <a:latin typeface="Century Gothic"/>
                <a:ea typeface="Century Gothic"/>
                <a:cs typeface="Century Gothic"/>
                <a:sym typeface="Century Gothic"/>
              </a:rPr>
            </a:br>
            <a:r>
              <a:rPr b="1" i="0" lang="en-US" sz="1000">
                <a:solidFill>
                  <a:schemeClr val="dk1"/>
                </a:solidFill>
                <a:latin typeface="Century Gothic"/>
                <a:ea typeface="Century Gothic"/>
                <a:cs typeface="Century Gothic"/>
                <a:sym typeface="Century Gothic"/>
              </a:rPr>
              <a:t>Table</a:t>
            </a:r>
            <a:endParaRPr/>
          </a:p>
        </p:txBody>
      </p:sp>
      <p:sp>
        <p:nvSpPr>
          <p:cNvPr id="346" name="Google Shape;346;p61"/>
          <p:cNvSpPr/>
          <p:nvPr/>
        </p:nvSpPr>
        <p:spPr>
          <a:xfrm>
            <a:off x="977901" y="4660900"/>
            <a:ext cx="1488017" cy="685800"/>
          </a:xfrm>
          <a:prstGeom prst="rect">
            <a:avLst/>
          </a:prstGeom>
          <a:solidFill>
            <a:srgbClr val="CFD9DF"/>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br>
              <a:rPr b="1" i="0" lang="en-US" sz="1000">
                <a:solidFill>
                  <a:schemeClr val="dk1"/>
                </a:solidFill>
                <a:latin typeface="Century Gothic"/>
                <a:ea typeface="Century Gothic"/>
                <a:cs typeface="Century Gothic"/>
                <a:sym typeface="Century Gothic"/>
              </a:rPr>
            </a:br>
            <a:r>
              <a:rPr b="1" i="0" lang="en-US" sz="1000">
                <a:solidFill>
                  <a:schemeClr val="dk1"/>
                </a:solidFill>
                <a:latin typeface="Century Gothic"/>
                <a:ea typeface="Century Gothic"/>
                <a:cs typeface="Century Gothic"/>
                <a:sym typeface="Century Gothic"/>
              </a:rPr>
              <a:t>Unposted </a:t>
            </a:r>
            <a:br>
              <a:rPr b="1" i="0" lang="en-US" sz="1000">
                <a:solidFill>
                  <a:schemeClr val="dk1"/>
                </a:solidFill>
                <a:latin typeface="Century Gothic"/>
                <a:ea typeface="Century Gothic"/>
                <a:cs typeface="Century Gothic"/>
                <a:sym typeface="Century Gothic"/>
              </a:rPr>
            </a:br>
            <a:r>
              <a:rPr b="1" i="0" lang="en-US" sz="1000">
                <a:solidFill>
                  <a:schemeClr val="dk1"/>
                </a:solidFill>
                <a:latin typeface="Century Gothic"/>
                <a:ea typeface="Century Gothic"/>
                <a:cs typeface="Century Gothic"/>
                <a:sym typeface="Century Gothic"/>
              </a:rPr>
              <a:t>Operational</a:t>
            </a:r>
            <a:br>
              <a:rPr b="1" i="0" lang="en-US" sz="1000">
                <a:solidFill>
                  <a:schemeClr val="dk1"/>
                </a:solidFill>
                <a:latin typeface="Century Gothic"/>
                <a:ea typeface="Century Gothic"/>
                <a:cs typeface="Century Gothic"/>
                <a:sym typeface="Century Gothic"/>
              </a:rPr>
            </a:br>
            <a:r>
              <a:rPr b="1" i="0" lang="en-US" sz="1000">
                <a:solidFill>
                  <a:schemeClr val="dk1"/>
                </a:solidFill>
                <a:latin typeface="Century Gothic"/>
                <a:ea typeface="Century Gothic"/>
                <a:cs typeface="Century Gothic"/>
                <a:sym typeface="Century Gothic"/>
              </a:rPr>
              <a:t>Transactions</a:t>
            </a:r>
            <a:br>
              <a:rPr b="1" i="0" lang="en-US" sz="1000">
                <a:solidFill>
                  <a:schemeClr val="dk1"/>
                </a:solidFill>
                <a:latin typeface="Century Gothic"/>
                <a:ea typeface="Century Gothic"/>
                <a:cs typeface="Century Gothic"/>
                <a:sym typeface="Century Gothic"/>
              </a:rPr>
            </a:br>
            <a:endParaRPr b="1" i="0" sz="1000">
              <a:solidFill>
                <a:schemeClr val="dk1"/>
              </a:solidFill>
              <a:latin typeface="Century Gothic"/>
              <a:ea typeface="Century Gothic"/>
              <a:cs typeface="Century Gothic"/>
              <a:sym typeface="Century Gothic"/>
            </a:endParaRPr>
          </a:p>
        </p:txBody>
      </p:sp>
      <p:sp>
        <p:nvSpPr>
          <p:cNvPr id="347" name="Google Shape;347;p61"/>
          <p:cNvSpPr/>
          <p:nvPr/>
        </p:nvSpPr>
        <p:spPr>
          <a:xfrm>
            <a:off x="9749367" y="4556125"/>
            <a:ext cx="1592421" cy="673100"/>
          </a:xfrm>
          <a:prstGeom prst="rect">
            <a:avLst/>
          </a:prstGeom>
          <a:solidFill>
            <a:srgbClr val="FAF6EB"/>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Cum. Account</a:t>
            </a:r>
            <a:endParaRPr/>
          </a:p>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Balance Detail</a:t>
            </a:r>
            <a:endParaRPr/>
          </a:p>
        </p:txBody>
      </p:sp>
      <p:sp>
        <p:nvSpPr>
          <p:cNvPr id="348" name="Google Shape;348;p61"/>
          <p:cNvSpPr/>
          <p:nvPr/>
        </p:nvSpPr>
        <p:spPr>
          <a:xfrm>
            <a:off x="9749367" y="3579813"/>
            <a:ext cx="1642533" cy="669925"/>
          </a:xfrm>
          <a:prstGeom prst="rect">
            <a:avLst/>
          </a:prstGeom>
          <a:solidFill>
            <a:srgbClr val="FAF6EB"/>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Financial </a:t>
            </a:r>
            <a:endParaRPr/>
          </a:p>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Statements and</a:t>
            </a:r>
            <a:endParaRPr/>
          </a:p>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 Summary</a:t>
            </a:r>
            <a:endParaRPr/>
          </a:p>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Reports</a:t>
            </a:r>
            <a:endParaRPr/>
          </a:p>
        </p:txBody>
      </p:sp>
      <p:sp>
        <p:nvSpPr>
          <p:cNvPr id="349" name="Google Shape;349;p61"/>
          <p:cNvSpPr/>
          <p:nvPr/>
        </p:nvSpPr>
        <p:spPr>
          <a:xfrm>
            <a:off x="9749367" y="1655764"/>
            <a:ext cx="1592421" cy="649287"/>
          </a:xfrm>
          <a:prstGeom prst="rect">
            <a:avLst/>
          </a:prstGeom>
          <a:solidFill>
            <a:srgbClr val="FAF6EB"/>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Posted</a:t>
            </a:r>
            <a:endParaRPr/>
          </a:p>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Transactions</a:t>
            </a:r>
            <a:endParaRPr/>
          </a:p>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Detail</a:t>
            </a:r>
            <a:endParaRPr/>
          </a:p>
        </p:txBody>
      </p:sp>
      <p:sp>
        <p:nvSpPr>
          <p:cNvPr id="350" name="Google Shape;350;p61"/>
          <p:cNvSpPr/>
          <p:nvPr/>
        </p:nvSpPr>
        <p:spPr>
          <a:xfrm>
            <a:off x="9749366" y="2606675"/>
            <a:ext cx="1609127" cy="655638"/>
          </a:xfrm>
          <a:prstGeom prst="rect">
            <a:avLst/>
          </a:prstGeom>
          <a:solidFill>
            <a:srgbClr val="FAF6EB"/>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Detail</a:t>
            </a:r>
            <a:endParaRPr/>
          </a:p>
          <a:p>
            <a:pPr indent="0" lvl="0" marL="0" marR="0" rtl="0" algn="l">
              <a:spcBef>
                <a:spcPts val="0"/>
              </a:spcBef>
              <a:spcAft>
                <a:spcPts val="0"/>
              </a:spcAft>
              <a:buNone/>
            </a:pPr>
            <a:r>
              <a:rPr b="1" i="0" lang="en-US" sz="1000">
                <a:solidFill>
                  <a:schemeClr val="dk1"/>
                </a:solidFill>
                <a:latin typeface="Century Gothic"/>
                <a:ea typeface="Century Gothic"/>
                <a:cs typeface="Century Gothic"/>
                <a:sym typeface="Century Gothic"/>
              </a:rPr>
              <a:t>Reports</a:t>
            </a:r>
            <a:endParaRPr/>
          </a:p>
        </p:txBody>
      </p:sp>
      <p:sp>
        <p:nvSpPr>
          <p:cNvPr id="351" name="Google Shape;351;p61"/>
          <p:cNvSpPr/>
          <p:nvPr/>
        </p:nvSpPr>
        <p:spPr>
          <a:xfrm>
            <a:off x="7988301" y="2870200"/>
            <a:ext cx="1386417" cy="744538"/>
          </a:xfrm>
          <a:prstGeom prst="rect">
            <a:avLst/>
          </a:prstGeom>
          <a:solidFill>
            <a:srgbClr val="FAF6EB"/>
          </a:solidFill>
          <a:ln cap="flat" cmpd="sng" w="28575">
            <a:solidFill>
              <a:srgbClr val="6287C6"/>
            </a:solidFill>
            <a:prstDash val="solid"/>
            <a:miter lim="800000"/>
            <a:headEnd len="sm" w="sm" type="none"/>
            <a:tailEnd len="sm" w="sm" type="none"/>
          </a:ln>
          <a:effectLst>
            <a:outerShdw rotWithShape="0" algn="ctr" dir="2700000" dist="53882">
              <a:srgbClr val="BFBFBF"/>
            </a:outerShdw>
          </a:effectLst>
        </p:spPr>
        <p:txBody>
          <a:bodyPr anchorCtr="0" anchor="ctr" bIns="41275" lIns="82550" spcFirstLastPara="1" rIns="82550" wrap="square" tIns="41275">
            <a:noAutofit/>
          </a:bodyPr>
          <a:lstStyle/>
          <a:p>
            <a:pPr indent="0" lvl="0" marL="0" marR="0" rtl="0" algn="l">
              <a:spcBef>
                <a:spcPts val="0"/>
              </a:spcBef>
              <a:spcAft>
                <a:spcPts val="0"/>
              </a:spcAft>
              <a:buNone/>
            </a:pPr>
            <a:r>
              <a:rPr b="1" lang="en-US" sz="1000">
                <a:solidFill>
                  <a:schemeClr val="dk1"/>
                </a:solidFill>
                <a:latin typeface="Century Gothic"/>
                <a:ea typeface="Century Gothic"/>
                <a:cs typeface="Century Gothic"/>
                <a:sym typeface="Century Gothic"/>
              </a:rPr>
              <a:t>Review or </a:t>
            </a:r>
            <a:endParaRPr/>
          </a:p>
          <a:p>
            <a:pPr indent="0" lvl="0" marL="0" marR="0" rtl="0" algn="l">
              <a:spcBef>
                <a:spcPts val="0"/>
              </a:spcBef>
              <a:spcAft>
                <a:spcPts val="0"/>
              </a:spcAft>
              <a:buNone/>
            </a:pPr>
            <a:r>
              <a:rPr b="1" lang="en-US" sz="1000">
                <a:solidFill>
                  <a:schemeClr val="dk1"/>
                </a:solidFill>
                <a:latin typeface="Century Gothic"/>
                <a:ea typeface="Century Gothic"/>
                <a:cs typeface="Century Gothic"/>
                <a:sym typeface="Century Gothic"/>
              </a:rPr>
              <a:t>Analyze</a:t>
            </a:r>
            <a:endParaRPr/>
          </a:p>
          <a:p>
            <a:pPr indent="0" lvl="0" marL="0" marR="0" rtl="0" algn="l">
              <a:spcBef>
                <a:spcPts val="0"/>
              </a:spcBef>
              <a:spcAft>
                <a:spcPts val="0"/>
              </a:spcAft>
              <a:buNone/>
            </a:pPr>
            <a:r>
              <a:rPr b="1" lang="en-US" sz="1000">
                <a:solidFill>
                  <a:schemeClr val="dk1"/>
                </a:solidFill>
                <a:latin typeface="Century Gothic"/>
                <a:ea typeface="Century Gothic"/>
                <a:cs typeface="Century Gothic"/>
                <a:sym typeface="Century Gothic"/>
              </a:rPr>
              <a:t>Transactions</a:t>
            </a:r>
            <a:endParaRPr/>
          </a:p>
          <a:p>
            <a:pPr indent="0" lvl="0" marL="0" marR="0" rtl="0" algn="l">
              <a:spcBef>
                <a:spcPts val="0"/>
              </a:spcBef>
              <a:spcAft>
                <a:spcPts val="0"/>
              </a:spcAft>
              <a:buNone/>
            </a:pPr>
            <a:r>
              <a:rPr b="1" lang="en-US" sz="1000">
                <a:solidFill>
                  <a:schemeClr val="dk1"/>
                </a:solidFill>
                <a:latin typeface="Century Gothic"/>
                <a:ea typeface="Century Gothic"/>
                <a:cs typeface="Century Gothic"/>
                <a:sym typeface="Century Gothic"/>
              </a:rPr>
              <a:t>Detail</a:t>
            </a:r>
            <a:endParaRPr/>
          </a:p>
        </p:txBody>
      </p:sp>
      <p:cxnSp>
        <p:nvCxnSpPr>
          <p:cNvPr id="352" name="Google Shape;352;p61"/>
          <p:cNvCxnSpPr/>
          <p:nvPr/>
        </p:nvCxnSpPr>
        <p:spPr>
          <a:xfrm>
            <a:off x="2474385" y="5043488"/>
            <a:ext cx="334433" cy="0"/>
          </a:xfrm>
          <a:prstGeom prst="straightConnector1">
            <a:avLst/>
          </a:prstGeom>
          <a:noFill/>
          <a:ln cap="flat" cmpd="sng" w="28575">
            <a:solidFill>
              <a:srgbClr val="6287C6"/>
            </a:solidFill>
            <a:prstDash val="solid"/>
            <a:round/>
            <a:headEnd len="med" w="med" type="none"/>
            <a:tailEnd len="med" w="med" type="triangle"/>
          </a:ln>
        </p:spPr>
      </p:cxnSp>
      <p:cxnSp>
        <p:nvCxnSpPr>
          <p:cNvPr id="353" name="Google Shape;353;p61"/>
          <p:cNvCxnSpPr/>
          <p:nvPr/>
        </p:nvCxnSpPr>
        <p:spPr>
          <a:xfrm>
            <a:off x="4080933" y="5043488"/>
            <a:ext cx="552451" cy="0"/>
          </a:xfrm>
          <a:prstGeom prst="straightConnector1">
            <a:avLst/>
          </a:prstGeom>
          <a:noFill/>
          <a:ln cap="flat" cmpd="sng" w="28575">
            <a:solidFill>
              <a:srgbClr val="6287C6"/>
            </a:solidFill>
            <a:prstDash val="solid"/>
            <a:round/>
            <a:headEnd len="med" w="med" type="none"/>
            <a:tailEnd len="med" w="med" type="triangle"/>
          </a:ln>
        </p:spPr>
      </p:cxnSp>
      <p:cxnSp>
        <p:nvCxnSpPr>
          <p:cNvPr id="354" name="Google Shape;354;p61"/>
          <p:cNvCxnSpPr/>
          <p:nvPr/>
        </p:nvCxnSpPr>
        <p:spPr>
          <a:xfrm>
            <a:off x="4129617" y="4240213"/>
            <a:ext cx="2032000" cy="0"/>
          </a:xfrm>
          <a:prstGeom prst="straightConnector1">
            <a:avLst/>
          </a:prstGeom>
          <a:noFill/>
          <a:ln cap="flat" cmpd="sng" w="28575">
            <a:solidFill>
              <a:srgbClr val="6287C6"/>
            </a:solidFill>
            <a:prstDash val="solid"/>
            <a:round/>
            <a:headEnd len="med" w="med" type="none"/>
            <a:tailEnd len="med" w="med" type="triangle"/>
          </a:ln>
        </p:spPr>
      </p:cxnSp>
      <p:cxnSp>
        <p:nvCxnSpPr>
          <p:cNvPr id="355" name="Google Shape;355;p61"/>
          <p:cNvCxnSpPr/>
          <p:nvPr/>
        </p:nvCxnSpPr>
        <p:spPr>
          <a:xfrm>
            <a:off x="5903384" y="5011738"/>
            <a:ext cx="914400" cy="0"/>
          </a:xfrm>
          <a:prstGeom prst="straightConnector1">
            <a:avLst/>
          </a:prstGeom>
          <a:noFill/>
          <a:ln cap="flat" cmpd="sng" w="28575">
            <a:solidFill>
              <a:srgbClr val="6287C6"/>
            </a:solidFill>
            <a:prstDash val="solid"/>
            <a:round/>
            <a:headEnd len="med" w="med" type="none"/>
            <a:tailEnd len="med" w="med" type="none"/>
          </a:ln>
        </p:spPr>
      </p:cxnSp>
      <p:cxnSp>
        <p:nvCxnSpPr>
          <p:cNvPr id="356" name="Google Shape;356;p61"/>
          <p:cNvCxnSpPr/>
          <p:nvPr/>
        </p:nvCxnSpPr>
        <p:spPr>
          <a:xfrm rot="10800000">
            <a:off x="6817784" y="4684714"/>
            <a:ext cx="0" cy="333375"/>
          </a:xfrm>
          <a:prstGeom prst="straightConnector1">
            <a:avLst/>
          </a:prstGeom>
          <a:noFill/>
          <a:ln cap="flat" cmpd="sng" w="28575">
            <a:solidFill>
              <a:srgbClr val="6287C6"/>
            </a:solidFill>
            <a:prstDash val="solid"/>
            <a:round/>
            <a:headEnd len="med" w="med" type="none"/>
            <a:tailEnd len="med" w="med" type="triangle"/>
          </a:ln>
        </p:spPr>
      </p:cxnSp>
      <p:cxnSp>
        <p:nvCxnSpPr>
          <p:cNvPr id="357" name="Google Shape;357;p61"/>
          <p:cNvCxnSpPr/>
          <p:nvPr/>
        </p:nvCxnSpPr>
        <p:spPr>
          <a:xfrm>
            <a:off x="4125384" y="3116263"/>
            <a:ext cx="2006600" cy="0"/>
          </a:xfrm>
          <a:prstGeom prst="straightConnector1">
            <a:avLst/>
          </a:prstGeom>
          <a:noFill/>
          <a:ln cap="flat" cmpd="sng" w="28575">
            <a:solidFill>
              <a:srgbClr val="6287C6"/>
            </a:solidFill>
            <a:prstDash val="solid"/>
            <a:round/>
            <a:headEnd len="med" w="med" type="none"/>
            <a:tailEnd len="med" w="med" type="triangle"/>
          </a:ln>
        </p:spPr>
      </p:cxnSp>
      <p:cxnSp>
        <p:nvCxnSpPr>
          <p:cNvPr id="358" name="Google Shape;358;p61"/>
          <p:cNvCxnSpPr/>
          <p:nvPr/>
        </p:nvCxnSpPr>
        <p:spPr>
          <a:xfrm rot="10800000">
            <a:off x="5585884" y="2335214"/>
            <a:ext cx="0" cy="1722437"/>
          </a:xfrm>
          <a:prstGeom prst="straightConnector1">
            <a:avLst/>
          </a:prstGeom>
          <a:noFill/>
          <a:ln cap="flat" cmpd="sng" w="28575">
            <a:solidFill>
              <a:srgbClr val="6287C6"/>
            </a:solidFill>
            <a:prstDash val="solid"/>
            <a:round/>
            <a:headEnd len="med" w="med" type="none"/>
            <a:tailEnd len="med" w="med" type="none"/>
          </a:ln>
        </p:spPr>
      </p:cxnSp>
      <p:cxnSp>
        <p:nvCxnSpPr>
          <p:cNvPr id="359" name="Google Shape;359;p61"/>
          <p:cNvCxnSpPr/>
          <p:nvPr/>
        </p:nvCxnSpPr>
        <p:spPr>
          <a:xfrm>
            <a:off x="5585884" y="4052888"/>
            <a:ext cx="558800" cy="0"/>
          </a:xfrm>
          <a:prstGeom prst="straightConnector1">
            <a:avLst/>
          </a:prstGeom>
          <a:noFill/>
          <a:ln cap="flat" cmpd="sng" w="28575">
            <a:solidFill>
              <a:srgbClr val="6287C6"/>
            </a:solidFill>
            <a:prstDash val="solid"/>
            <a:round/>
            <a:headEnd len="med" w="med" type="none"/>
            <a:tailEnd len="med" w="med" type="triangle"/>
          </a:ln>
        </p:spPr>
      </p:cxnSp>
      <p:cxnSp>
        <p:nvCxnSpPr>
          <p:cNvPr id="360" name="Google Shape;360;p61"/>
          <p:cNvCxnSpPr/>
          <p:nvPr/>
        </p:nvCxnSpPr>
        <p:spPr>
          <a:xfrm>
            <a:off x="5585885" y="2335213"/>
            <a:ext cx="546100" cy="0"/>
          </a:xfrm>
          <a:prstGeom prst="straightConnector1">
            <a:avLst/>
          </a:prstGeom>
          <a:noFill/>
          <a:ln cap="flat" cmpd="sng" w="28575">
            <a:solidFill>
              <a:srgbClr val="6287C6"/>
            </a:solidFill>
            <a:prstDash val="solid"/>
            <a:round/>
            <a:headEnd len="med" w="med" type="none"/>
            <a:tailEnd len="med" w="med" type="triangle"/>
          </a:ln>
        </p:spPr>
      </p:cxnSp>
      <p:cxnSp>
        <p:nvCxnSpPr>
          <p:cNvPr id="361" name="Google Shape;361;p61"/>
          <p:cNvCxnSpPr/>
          <p:nvPr/>
        </p:nvCxnSpPr>
        <p:spPr>
          <a:xfrm>
            <a:off x="7528984" y="3135313"/>
            <a:ext cx="457200" cy="0"/>
          </a:xfrm>
          <a:prstGeom prst="straightConnector1">
            <a:avLst/>
          </a:prstGeom>
          <a:noFill/>
          <a:ln cap="flat" cmpd="sng" w="28575">
            <a:solidFill>
              <a:srgbClr val="6287C6"/>
            </a:solidFill>
            <a:prstDash val="solid"/>
            <a:round/>
            <a:headEnd len="med" w="med" type="none"/>
            <a:tailEnd len="med" w="med" type="triangle"/>
          </a:ln>
        </p:spPr>
      </p:cxnSp>
      <p:cxnSp>
        <p:nvCxnSpPr>
          <p:cNvPr id="362" name="Google Shape;362;p61"/>
          <p:cNvCxnSpPr/>
          <p:nvPr/>
        </p:nvCxnSpPr>
        <p:spPr>
          <a:xfrm>
            <a:off x="8246533" y="3616326"/>
            <a:ext cx="0" cy="619125"/>
          </a:xfrm>
          <a:prstGeom prst="straightConnector1">
            <a:avLst/>
          </a:prstGeom>
          <a:noFill/>
          <a:ln cap="flat" cmpd="sng" w="28575">
            <a:solidFill>
              <a:srgbClr val="6287C6"/>
            </a:solidFill>
            <a:prstDash val="solid"/>
            <a:round/>
            <a:headEnd len="med" w="med" type="none"/>
            <a:tailEnd len="med" w="med" type="none"/>
          </a:ln>
        </p:spPr>
      </p:cxnSp>
      <p:cxnSp>
        <p:nvCxnSpPr>
          <p:cNvPr id="363" name="Google Shape;363;p61"/>
          <p:cNvCxnSpPr/>
          <p:nvPr/>
        </p:nvCxnSpPr>
        <p:spPr>
          <a:xfrm rot="10800000">
            <a:off x="7535334" y="4232275"/>
            <a:ext cx="717551" cy="0"/>
          </a:xfrm>
          <a:prstGeom prst="straightConnector1">
            <a:avLst/>
          </a:prstGeom>
          <a:noFill/>
          <a:ln cap="flat" cmpd="sng" w="28575">
            <a:solidFill>
              <a:srgbClr val="6287C6"/>
            </a:solidFill>
            <a:prstDash val="solid"/>
            <a:round/>
            <a:headEnd len="med" w="med" type="none"/>
            <a:tailEnd len="med" w="med" type="triangle"/>
          </a:ln>
        </p:spPr>
      </p:cxnSp>
      <p:cxnSp>
        <p:nvCxnSpPr>
          <p:cNvPr id="364" name="Google Shape;364;p61"/>
          <p:cNvCxnSpPr/>
          <p:nvPr/>
        </p:nvCxnSpPr>
        <p:spPr>
          <a:xfrm>
            <a:off x="9505951" y="1649413"/>
            <a:ext cx="254000" cy="0"/>
          </a:xfrm>
          <a:prstGeom prst="straightConnector1">
            <a:avLst/>
          </a:prstGeom>
          <a:noFill/>
          <a:ln cap="flat" cmpd="sng" w="28575">
            <a:solidFill>
              <a:srgbClr val="6287C6"/>
            </a:solidFill>
            <a:prstDash val="solid"/>
            <a:round/>
            <a:headEnd len="med" w="med" type="none"/>
            <a:tailEnd len="med" w="med" type="triangle"/>
          </a:ln>
        </p:spPr>
      </p:cxnSp>
      <p:cxnSp>
        <p:nvCxnSpPr>
          <p:cNvPr id="365" name="Google Shape;365;p61"/>
          <p:cNvCxnSpPr/>
          <p:nvPr/>
        </p:nvCxnSpPr>
        <p:spPr>
          <a:xfrm>
            <a:off x="9516533" y="5224463"/>
            <a:ext cx="273051" cy="0"/>
          </a:xfrm>
          <a:prstGeom prst="straightConnector1">
            <a:avLst/>
          </a:prstGeom>
          <a:noFill/>
          <a:ln cap="flat" cmpd="sng" w="28575">
            <a:solidFill>
              <a:srgbClr val="6287C6"/>
            </a:solidFill>
            <a:prstDash val="solid"/>
            <a:round/>
            <a:headEnd len="med" w="med" type="none"/>
            <a:tailEnd len="med" w="med" type="triangle"/>
          </a:ln>
        </p:spPr>
      </p:cxnSp>
      <p:cxnSp>
        <p:nvCxnSpPr>
          <p:cNvPr id="366" name="Google Shape;366;p61"/>
          <p:cNvCxnSpPr/>
          <p:nvPr/>
        </p:nvCxnSpPr>
        <p:spPr>
          <a:xfrm rot="10800000">
            <a:off x="7524751" y="2357438"/>
            <a:ext cx="717549" cy="0"/>
          </a:xfrm>
          <a:prstGeom prst="straightConnector1">
            <a:avLst/>
          </a:prstGeom>
          <a:noFill/>
          <a:ln cap="flat" cmpd="sng" w="28575">
            <a:solidFill>
              <a:srgbClr val="6287C6"/>
            </a:solidFill>
            <a:prstDash val="solid"/>
            <a:round/>
            <a:headEnd len="med" w="med" type="none"/>
            <a:tailEnd len="med" w="med" type="triangle"/>
          </a:ln>
        </p:spPr>
      </p:cxnSp>
      <p:sp>
        <p:nvSpPr>
          <p:cNvPr id="367" name="Google Shape;367;p61"/>
          <p:cNvSpPr/>
          <p:nvPr/>
        </p:nvSpPr>
        <p:spPr>
          <a:xfrm>
            <a:off x="8036984" y="2393950"/>
            <a:ext cx="1140883" cy="2603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100">
                <a:solidFill>
                  <a:schemeClr val="dk1"/>
                </a:solidFill>
                <a:latin typeface="Century Gothic"/>
                <a:ea typeface="Century Gothic"/>
                <a:cs typeface="Century Gothic"/>
                <a:sym typeface="Century Gothic"/>
              </a:rPr>
              <a:t>Transfer </a:t>
            </a:r>
            <a:endParaRPr/>
          </a:p>
        </p:txBody>
      </p:sp>
      <p:sp>
        <p:nvSpPr>
          <p:cNvPr id="368" name="Google Shape;368;p61"/>
          <p:cNvSpPr/>
          <p:nvPr/>
        </p:nvSpPr>
        <p:spPr>
          <a:xfrm>
            <a:off x="8062384" y="3773488"/>
            <a:ext cx="1140883" cy="2603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100">
                <a:solidFill>
                  <a:schemeClr val="dk1"/>
                </a:solidFill>
                <a:latin typeface="Century Gothic"/>
                <a:ea typeface="Century Gothic"/>
                <a:cs typeface="Century Gothic"/>
                <a:sym typeface="Century Gothic"/>
              </a:rPr>
              <a:t>Transfer </a:t>
            </a:r>
            <a:endParaRPr/>
          </a:p>
        </p:txBody>
      </p:sp>
      <p:cxnSp>
        <p:nvCxnSpPr>
          <p:cNvPr id="369" name="Google Shape;369;p61"/>
          <p:cNvCxnSpPr/>
          <p:nvPr/>
        </p:nvCxnSpPr>
        <p:spPr>
          <a:xfrm flipH="1">
            <a:off x="9512300" y="1644650"/>
            <a:ext cx="2117" cy="3582988"/>
          </a:xfrm>
          <a:prstGeom prst="straightConnector1">
            <a:avLst/>
          </a:prstGeom>
          <a:noFill/>
          <a:ln cap="flat" cmpd="sng" w="28575">
            <a:solidFill>
              <a:srgbClr val="6287C6"/>
            </a:solidFill>
            <a:prstDash val="solid"/>
            <a:round/>
            <a:headEnd len="med" w="med" type="none"/>
            <a:tailEnd len="med" w="med" type="none"/>
          </a:ln>
        </p:spPr>
      </p:cxnSp>
      <p:sp>
        <p:nvSpPr>
          <p:cNvPr id="370" name="Google Shape;370;p61"/>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9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69" name="Google Shape;769;p9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In entity </a:t>
            </a:r>
            <a:r>
              <a:rPr lang="en-US">
                <a:solidFill>
                  <a:srgbClr val="000099"/>
                </a:solidFill>
              </a:rPr>
              <a:t>10USACO</a:t>
            </a:r>
            <a:r>
              <a:rPr lang="en-US"/>
              <a:t>, post a fee revenue to receive from entity </a:t>
            </a:r>
            <a:r>
              <a:rPr lang="en-US">
                <a:solidFill>
                  <a:srgbClr val="000099"/>
                </a:solidFill>
              </a:rPr>
              <a:t>11CANCO</a:t>
            </a:r>
            <a:endParaRPr/>
          </a:p>
          <a:p>
            <a:pPr indent="-287338" lvl="0" marL="287338" rtl="0" algn="l">
              <a:lnSpc>
                <a:spcPct val="95000"/>
              </a:lnSpc>
              <a:spcBef>
                <a:spcPts val="2400"/>
              </a:spcBef>
              <a:spcAft>
                <a:spcPts val="0"/>
              </a:spcAft>
              <a:buSzPts val="2800"/>
              <a:buChar char="•"/>
            </a:pPr>
            <a:r>
              <a:rPr lang="en-US"/>
              <a:t>Fee amount: 10,000 USD</a:t>
            </a:r>
            <a:endParaRPr/>
          </a:p>
          <a:p>
            <a:pPr indent="-287338" lvl="0" marL="287338" rtl="0" algn="l">
              <a:lnSpc>
                <a:spcPct val="95000"/>
              </a:lnSpc>
              <a:spcBef>
                <a:spcPts val="2400"/>
              </a:spcBef>
              <a:spcAft>
                <a:spcPts val="0"/>
              </a:spcAft>
              <a:buSzPts val="2800"/>
              <a:buChar char="•"/>
            </a:pPr>
            <a:r>
              <a:rPr lang="en-US">
                <a:solidFill>
                  <a:srgbClr val="000099"/>
                </a:solidFill>
              </a:rPr>
              <a:t>Posting in 10USACO</a:t>
            </a:r>
            <a:endParaRPr/>
          </a:p>
          <a:p>
            <a:pPr indent="-225425" lvl="1" marL="569913" rtl="0" algn="l">
              <a:lnSpc>
                <a:spcPct val="95000"/>
              </a:lnSpc>
              <a:spcBef>
                <a:spcPts val="600"/>
              </a:spcBef>
              <a:spcAft>
                <a:spcPts val="0"/>
              </a:spcAft>
              <a:buSzPts val="2400"/>
              <a:buChar char="­"/>
            </a:pPr>
            <a:r>
              <a:rPr lang="en-US">
                <a:solidFill>
                  <a:srgbClr val="5C8E3A"/>
                </a:solidFill>
              </a:rPr>
              <a:t>DR</a:t>
            </a:r>
            <a:r>
              <a:rPr lang="en-US"/>
              <a:t>: 1970 IC Manual JE GL Acct</a:t>
            </a:r>
            <a:endParaRPr/>
          </a:p>
          <a:p>
            <a:pPr indent="-225425" lvl="1" marL="569913" rtl="0" algn="l">
              <a:lnSpc>
                <a:spcPct val="95000"/>
              </a:lnSpc>
              <a:spcBef>
                <a:spcPts val="600"/>
              </a:spcBef>
              <a:spcAft>
                <a:spcPts val="0"/>
              </a:spcAft>
              <a:buSzPts val="2400"/>
              <a:buChar char="­"/>
            </a:pPr>
            <a:r>
              <a:rPr lang="en-US">
                <a:solidFill>
                  <a:srgbClr val="5C8E3A"/>
                </a:solidFill>
              </a:rPr>
              <a:t>CR</a:t>
            </a:r>
            <a:r>
              <a:rPr lang="en-US"/>
              <a:t>: 4800 Revenue </a:t>
            </a:r>
            <a:endParaRPr/>
          </a:p>
          <a:p>
            <a:pPr indent="-287338" lvl="0" marL="287338" rtl="0" algn="l">
              <a:lnSpc>
                <a:spcPct val="95000"/>
              </a:lnSpc>
              <a:spcBef>
                <a:spcPts val="2400"/>
              </a:spcBef>
              <a:spcAft>
                <a:spcPts val="0"/>
              </a:spcAft>
              <a:buSzPts val="2800"/>
              <a:buChar char="•"/>
            </a:pPr>
            <a:r>
              <a:rPr lang="en-US">
                <a:solidFill>
                  <a:srgbClr val="000099"/>
                </a:solidFill>
              </a:rPr>
              <a:t>Posting in 11CANCO</a:t>
            </a:r>
            <a:endParaRPr/>
          </a:p>
          <a:p>
            <a:pPr indent="-225425" lvl="1" marL="569913" rtl="0" algn="l">
              <a:lnSpc>
                <a:spcPct val="95000"/>
              </a:lnSpc>
              <a:spcBef>
                <a:spcPts val="600"/>
              </a:spcBef>
              <a:spcAft>
                <a:spcPts val="0"/>
              </a:spcAft>
              <a:buSzPts val="2400"/>
              <a:buChar char="­"/>
            </a:pPr>
            <a:r>
              <a:rPr lang="en-US">
                <a:solidFill>
                  <a:srgbClr val="5C8E3A"/>
                </a:solidFill>
              </a:rPr>
              <a:t>DR</a:t>
            </a:r>
            <a:r>
              <a:rPr lang="en-US"/>
              <a:t>: 7040 Fees</a:t>
            </a:r>
            <a:endParaRPr/>
          </a:p>
          <a:p>
            <a:pPr indent="-225425" lvl="1" marL="569913" rtl="0" algn="l">
              <a:lnSpc>
                <a:spcPct val="95000"/>
              </a:lnSpc>
              <a:spcBef>
                <a:spcPts val="600"/>
              </a:spcBef>
              <a:spcAft>
                <a:spcPts val="0"/>
              </a:spcAft>
              <a:buSzPts val="2400"/>
              <a:buChar char="­"/>
            </a:pPr>
            <a:r>
              <a:rPr lang="en-US">
                <a:solidFill>
                  <a:srgbClr val="5C8E3A"/>
                </a:solidFill>
              </a:rPr>
              <a:t>CR</a:t>
            </a:r>
            <a:r>
              <a:rPr lang="en-US"/>
              <a:t>: 1970 IC Manual JE GL Acct</a:t>
            </a:r>
            <a:endParaRPr/>
          </a:p>
        </p:txBody>
      </p:sp>
      <p:sp>
        <p:nvSpPr>
          <p:cNvPr id="770" name="Google Shape;770;p9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771" name="Google Shape;771;p9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Cross-Company Transaction Example</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5" name="Shape 775"/>
        <p:cNvGrpSpPr/>
        <p:nvPr/>
      </p:nvGrpSpPr>
      <p:grpSpPr>
        <a:xfrm>
          <a:off x="0" y="0"/>
          <a:ext cx="0" cy="0"/>
          <a:chOff x="0" y="0"/>
          <a:chExt cx="0" cy="0"/>
        </a:xfrm>
      </p:grpSpPr>
      <p:sp>
        <p:nvSpPr>
          <p:cNvPr id="776" name="Google Shape;776;p9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777" name="Google Shape;777;p98"/>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pic>
        <p:nvPicPr>
          <p:cNvPr descr="hands-on" id="778" name="Google Shape;778;p98"/>
          <p:cNvPicPr preferRelativeResize="0"/>
          <p:nvPr>
            <p:ph idx="4294967295" type="body"/>
          </p:nvPr>
        </p:nvPicPr>
        <p:blipFill rotWithShape="1">
          <a:blip r:embed="rId3">
            <a:alphaModFix/>
          </a:blip>
          <a:srcRect b="0" l="0" r="0" t="0"/>
          <a:stretch/>
        </p:blipFill>
        <p:spPr>
          <a:xfrm>
            <a:off x="407773" y="2026336"/>
            <a:ext cx="10972800" cy="3106738"/>
          </a:xfrm>
          <a:prstGeom prst="rect">
            <a:avLst/>
          </a:prstGeom>
          <a:noFill/>
          <a:ln>
            <a:noFill/>
          </a:ln>
        </p:spPr>
      </p:pic>
      <p:sp>
        <p:nvSpPr>
          <p:cNvPr id="779" name="Google Shape;779;p98"/>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3" name="Shape 783"/>
        <p:cNvGrpSpPr/>
        <p:nvPr/>
      </p:nvGrpSpPr>
      <p:grpSpPr>
        <a:xfrm>
          <a:off x="0" y="0"/>
          <a:ext cx="0" cy="0"/>
          <a:chOff x="0" y="0"/>
          <a:chExt cx="0" cy="0"/>
        </a:xfrm>
      </p:grpSpPr>
      <p:sp>
        <p:nvSpPr>
          <p:cNvPr id="784" name="Google Shape;784;p99"/>
          <p:cNvSpPr txBox="1"/>
          <p:nvPr>
            <p:ph idx="12" type="sldNum"/>
          </p:nvPr>
        </p:nvSpPr>
        <p:spPr>
          <a:xfrm>
            <a:off x="9918700" y="6537960"/>
            <a:ext cx="2025600" cy="27420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85" name="Google Shape;785;p99"/>
          <p:cNvSpPr txBox="1"/>
          <p:nvPr>
            <p:ph type="title"/>
          </p:nvPr>
        </p:nvSpPr>
        <p:spPr>
          <a:xfrm>
            <a:off x="609600" y="2049593"/>
            <a:ext cx="10972800" cy="14502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Mass Layer Transfer</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10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92" name="Google Shape;792;p10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Transfer batches of transactions</a:t>
            </a:r>
            <a:endParaRPr/>
          </a:p>
          <a:p>
            <a:pPr indent="-225425" lvl="1" marL="569913" rtl="0" algn="l">
              <a:lnSpc>
                <a:spcPct val="95000"/>
              </a:lnSpc>
              <a:spcBef>
                <a:spcPts val="600"/>
              </a:spcBef>
              <a:spcAft>
                <a:spcPts val="0"/>
              </a:spcAft>
              <a:buSzPts val="2400"/>
              <a:buChar char="­"/>
            </a:pPr>
            <a:r>
              <a:rPr lang="en-US"/>
              <a:t>from transient to primary or secondary layer</a:t>
            </a:r>
            <a:endParaRPr/>
          </a:p>
          <a:p>
            <a:pPr indent="-287338" lvl="0" marL="287338" rtl="0" algn="l">
              <a:lnSpc>
                <a:spcPct val="95000"/>
              </a:lnSpc>
              <a:spcBef>
                <a:spcPts val="2400"/>
              </a:spcBef>
              <a:spcAft>
                <a:spcPts val="0"/>
              </a:spcAft>
              <a:buSzPts val="2800"/>
              <a:buChar char="•"/>
            </a:pPr>
            <a:r>
              <a:rPr lang="en-US"/>
              <a:t>Origin daybook type equals target daybook type</a:t>
            </a:r>
            <a:endParaRPr/>
          </a:p>
          <a:p>
            <a:pPr indent="-109538" lvl="0" marL="287338" rtl="0" algn="l">
              <a:lnSpc>
                <a:spcPct val="95000"/>
              </a:lnSpc>
              <a:spcBef>
                <a:spcPts val="600"/>
              </a:spcBef>
              <a:spcAft>
                <a:spcPts val="0"/>
              </a:spcAft>
              <a:buSzPts val="2800"/>
              <a:buNone/>
            </a:pPr>
            <a:r>
              <a:t/>
            </a:r>
            <a:endParaRPr/>
          </a:p>
        </p:txBody>
      </p:sp>
      <p:sp>
        <p:nvSpPr>
          <p:cNvPr id="793" name="Google Shape;793;p10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794" name="Google Shape;794;p10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Mass Layer Transfer (Journal Entries)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8" name="Shape 798"/>
        <p:cNvGrpSpPr/>
        <p:nvPr/>
      </p:nvGrpSpPr>
      <p:grpSpPr>
        <a:xfrm>
          <a:off x="0" y="0"/>
          <a:ext cx="0" cy="0"/>
          <a:chOff x="0" y="0"/>
          <a:chExt cx="0" cy="0"/>
        </a:xfrm>
      </p:grpSpPr>
      <p:sp>
        <p:nvSpPr>
          <p:cNvPr id="799" name="Google Shape;799;p10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Mass Layer Transfer</a:t>
            </a:r>
            <a:endParaRPr/>
          </a:p>
        </p:txBody>
      </p:sp>
      <p:sp>
        <p:nvSpPr>
          <p:cNvPr id="800" name="Google Shape;800;p101"/>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801" name="Google Shape;801;p10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MassLayerTransfer-JE.jpg" id="802" name="Google Shape;802;p101"/>
          <p:cNvPicPr preferRelativeResize="0"/>
          <p:nvPr/>
        </p:nvPicPr>
        <p:blipFill rotWithShape="1">
          <a:blip r:embed="rId3">
            <a:alphaModFix/>
          </a:blip>
          <a:srcRect b="0" l="0" r="0" t="0"/>
          <a:stretch/>
        </p:blipFill>
        <p:spPr>
          <a:xfrm>
            <a:off x="401594" y="1528026"/>
            <a:ext cx="11462951" cy="4020588"/>
          </a:xfrm>
          <a:prstGeom prst="rect">
            <a:avLst/>
          </a:prstGeom>
          <a:noFill/>
          <a:ln>
            <a:noFill/>
          </a:ln>
        </p:spPr>
      </p:pic>
      <p:sp>
        <p:nvSpPr>
          <p:cNvPr id="803" name="Google Shape;803;p101"/>
          <p:cNvSpPr/>
          <p:nvPr/>
        </p:nvSpPr>
        <p:spPr>
          <a:xfrm>
            <a:off x="4633784" y="2415746"/>
            <a:ext cx="1340708" cy="457200"/>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804" name="Google Shape;804;p101"/>
          <p:cNvSpPr/>
          <p:nvPr/>
        </p:nvSpPr>
        <p:spPr>
          <a:xfrm>
            <a:off x="339810" y="1427205"/>
            <a:ext cx="1680519" cy="512806"/>
          </a:xfrm>
          <a:prstGeom prst="ellipse">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805" name="Google Shape;805;p101"/>
          <p:cNvSpPr txBox="1"/>
          <p:nvPr/>
        </p:nvSpPr>
        <p:spPr>
          <a:xfrm>
            <a:off x="6303101" y="1913096"/>
            <a:ext cx="1765861" cy="570612"/>
          </a:xfrm>
          <a:prstGeom prst="rect">
            <a:avLst/>
          </a:prstGeom>
          <a:solidFill>
            <a:srgbClr val="BEE8CA"/>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Bulk action to select</a:t>
            </a:r>
            <a:endParaRPr b="1" i="0" sz="1600" u="none" cap="none" strike="noStrike">
              <a:solidFill>
                <a:srgbClr val="141414"/>
              </a:solidFill>
              <a:latin typeface="Century Gothic"/>
              <a:ea typeface="Century Gothic"/>
              <a:cs typeface="Century Gothic"/>
              <a:sym typeface="Century Gothic"/>
            </a:endParaRPr>
          </a:p>
        </p:txBody>
      </p:sp>
      <p:cxnSp>
        <p:nvCxnSpPr>
          <p:cNvPr id="806" name="Google Shape;806;p101"/>
          <p:cNvCxnSpPr/>
          <p:nvPr/>
        </p:nvCxnSpPr>
        <p:spPr>
          <a:xfrm flipH="1">
            <a:off x="5844746" y="2168611"/>
            <a:ext cx="432486" cy="358346"/>
          </a:xfrm>
          <a:prstGeom prst="straightConnector1">
            <a:avLst/>
          </a:prstGeom>
          <a:noFill/>
          <a:ln cap="rnd" cmpd="sng" w="25400">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0" name="Shape 810"/>
        <p:cNvGrpSpPr/>
        <p:nvPr/>
      </p:nvGrpSpPr>
      <p:grpSpPr>
        <a:xfrm>
          <a:off x="0" y="0"/>
          <a:ext cx="0" cy="0"/>
          <a:chOff x="0" y="0"/>
          <a:chExt cx="0" cy="0"/>
        </a:xfrm>
      </p:grpSpPr>
      <p:sp>
        <p:nvSpPr>
          <p:cNvPr id="811" name="Google Shape;811;p10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Mass Layer Transfer Screen</a:t>
            </a:r>
            <a:endParaRPr/>
          </a:p>
        </p:txBody>
      </p:sp>
      <p:sp>
        <p:nvSpPr>
          <p:cNvPr id="812" name="Google Shape;812;p10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813" name="Google Shape;813;p10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Mass-Layer-Transfer.jpg" id="814" name="Google Shape;814;p102"/>
          <p:cNvPicPr preferRelativeResize="0"/>
          <p:nvPr/>
        </p:nvPicPr>
        <p:blipFill rotWithShape="1">
          <a:blip r:embed="rId3">
            <a:alphaModFix/>
          </a:blip>
          <a:srcRect b="0" l="0" r="0" t="0"/>
          <a:stretch/>
        </p:blipFill>
        <p:spPr>
          <a:xfrm>
            <a:off x="500448" y="1161231"/>
            <a:ext cx="8186351" cy="5287681"/>
          </a:xfrm>
          <a:prstGeom prst="rect">
            <a:avLst/>
          </a:prstGeom>
          <a:noFill/>
          <a:ln>
            <a:noFill/>
          </a:ln>
        </p:spPr>
      </p:pic>
      <p:sp>
        <p:nvSpPr>
          <p:cNvPr id="815" name="Google Shape;815;p102"/>
          <p:cNvSpPr/>
          <p:nvPr/>
        </p:nvSpPr>
        <p:spPr>
          <a:xfrm>
            <a:off x="685800" y="2205681"/>
            <a:ext cx="7234881" cy="413951"/>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816" name="Google Shape;816;p102"/>
          <p:cNvSpPr/>
          <p:nvPr/>
        </p:nvSpPr>
        <p:spPr>
          <a:xfrm>
            <a:off x="677562" y="2982098"/>
            <a:ext cx="7037173" cy="298622"/>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817" name="Google Shape;817;p102"/>
          <p:cNvSpPr/>
          <p:nvPr/>
        </p:nvSpPr>
        <p:spPr>
          <a:xfrm>
            <a:off x="535460" y="4133334"/>
            <a:ext cx="7372864" cy="1476633"/>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818" name="Google Shape;818;p102"/>
          <p:cNvSpPr txBox="1"/>
          <p:nvPr/>
        </p:nvSpPr>
        <p:spPr>
          <a:xfrm>
            <a:off x="8403749" y="2174648"/>
            <a:ext cx="1765861" cy="420270"/>
          </a:xfrm>
          <a:prstGeom prst="rect">
            <a:avLst/>
          </a:prstGeom>
          <a:solidFill>
            <a:srgbClr val="BEE8CA"/>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Source daybook</a:t>
            </a:r>
            <a:endParaRPr b="1" i="0" sz="1600" u="none" cap="none" strike="noStrike">
              <a:solidFill>
                <a:srgbClr val="141414"/>
              </a:solidFill>
              <a:latin typeface="Century Gothic"/>
              <a:ea typeface="Century Gothic"/>
              <a:cs typeface="Century Gothic"/>
              <a:sym typeface="Century Gothic"/>
            </a:endParaRPr>
          </a:p>
        </p:txBody>
      </p:sp>
      <p:sp>
        <p:nvSpPr>
          <p:cNvPr id="819" name="Google Shape;819;p102"/>
          <p:cNvSpPr txBox="1"/>
          <p:nvPr/>
        </p:nvSpPr>
        <p:spPr>
          <a:xfrm>
            <a:off x="8403749" y="2876923"/>
            <a:ext cx="1765861" cy="420270"/>
          </a:xfrm>
          <a:prstGeom prst="rect">
            <a:avLst/>
          </a:prstGeom>
          <a:solidFill>
            <a:srgbClr val="BEE8CA"/>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Target daybook</a:t>
            </a:r>
            <a:endParaRPr b="1" i="0" sz="1600" u="none" cap="none" strike="noStrike">
              <a:solidFill>
                <a:srgbClr val="141414"/>
              </a:solidFill>
              <a:latin typeface="Century Gothic"/>
              <a:ea typeface="Century Gothic"/>
              <a:cs typeface="Century Gothic"/>
              <a:sym typeface="Century Gothic"/>
            </a:endParaRPr>
          </a:p>
        </p:txBody>
      </p:sp>
      <p:sp>
        <p:nvSpPr>
          <p:cNvPr id="820" name="Google Shape;820;p102"/>
          <p:cNvSpPr txBox="1"/>
          <p:nvPr/>
        </p:nvSpPr>
        <p:spPr>
          <a:xfrm>
            <a:off x="8403749" y="4184680"/>
            <a:ext cx="2431067" cy="420270"/>
          </a:xfrm>
          <a:prstGeom prst="rect">
            <a:avLst/>
          </a:prstGeom>
          <a:solidFill>
            <a:srgbClr val="FAEAA4"/>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Transactions to move</a:t>
            </a:r>
            <a:endParaRPr b="1" i="0" sz="1600" u="none" cap="none" strike="noStrike">
              <a:solidFill>
                <a:srgbClr val="141414"/>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4" name="Shape 824"/>
        <p:cNvGrpSpPr/>
        <p:nvPr/>
      </p:nvGrpSpPr>
      <p:grpSpPr>
        <a:xfrm>
          <a:off x="0" y="0"/>
          <a:ext cx="0" cy="0"/>
          <a:chOff x="0" y="0"/>
          <a:chExt cx="0" cy="0"/>
        </a:xfrm>
      </p:grpSpPr>
      <p:sp>
        <p:nvSpPr>
          <p:cNvPr id="825" name="Google Shape;825;p10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826" name="Google Shape;826;p103"/>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GL Transaction Reporting</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10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832" name="Google Shape;832;p104"/>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110000"/>
              </a:lnSpc>
              <a:spcBef>
                <a:spcPts val="0"/>
              </a:spcBef>
              <a:spcAft>
                <a:spcPts val="0"/>
              </a:spcAft>
              <a:buSzPts val="2400"/>
              <a:buChar char="•"/>
            </a:pPr>
            <a:r>
              <a:rPr lang="en-US" sz="2400"/>
              <a:t>Daybooks</a:t>
            </a:r>
            <a:endParaRPr/>
          </a:p>
          <a:p>
            <a:pPr indent="-287338" lvl="0" marL="287338" rtl="0" algn="l">
              <a:lnSpc>
                <a:spcPct val="110000"/>
              </a:lnSpc>
              <a:spcBef>
                <a:spcPts val="2400"/>
              </a:spcBef>
              <a:spcAft>
                <a:spcPts val="0"/>
              </a:spcAft>
              <a:buSzPts val="2400"/>
              <a:buChar char="•"/>
            </a:pPr>
            <a:r>
              <a:rPr lang="en-US" sz="2400"/>
              <a:t>Detailed, summarized</a:t>
            </a:r>
            <a:endParaRPr/>
          </a:p>
          <a:p>
            <a:pPr indent="-287338" lvl="0" marL="287338" rtl="0" algn="l">
              <a:lnSpc>
                <a:spcPct val="110000"/>
              </a:lnSpc>
              <a:spcBef>
                <a:spcPts val="2400"/>
              </a:spcBef>
              <a:spcAft>
                <a:spcPts val="0"/>
              </a:spcAft>
              <a:buSzPts val="2400"/>
              <a:buChar char="•"/>
            </a:pPr>
            <a:r>
              <a:rPr lang="en-US" sz="2400"/>
              <a:t>One or more entities</a:t>
            </a:r>
            <a:endParaRPr/>
          </a:p>
          <a:p>
            <a:pPr indent="-287338" lvl="0" marL="287338" rtl="0" algn="l">
              <a:lnSpc>
                <a:spcPct val="110000"/>
              </a:lnSpc>
              <a:spcBef>
                <a:spcPts val="2400"/>
              </a:spcBef>
              <a:spcAft>
                <a:spcPts val="0"/>
              </a:spcAft>
              <a:buSzPts val="2400"/>
              <a:buChar char="•"/>
            </a:pPr>
            <a:r>
              <a:rPr lang="en-US" sz="2400"/>
              <a:t>Supplementary Analysis Fields</a:t>
            </a:r>
            <a:endParaRPr/>
          </a:p>
          <a:p>
            <a:pPr indent="-287338" lvl="0" marL="287338" rtl="0" algn="l">
              <a:lnSpc>
                <a:spcPct val="110000"/>
              </a:lnSpc>
              <a:spcBef>
                <a:spcPts val="2400"/>
              </a:spcBef>
              <a:spcAft>
                <a:spcPts val="0"/>
              </a:spcAft>
              <a:buSzPts val="2400"/>
              <a:buChar char="•"/>
            </a:pPr>
            <a:r>
              <a:rPr lang="en-US" sz="2400"/>
              <a:t>GL transactions reports and views</a:t>
            </a:r>
            <a:endParaRPr sz="2400"/>
          </a:p>
        </p:txBody>
      </p:sp>
      <p:sp>
        <p:nvSpPr>
          <p:cNvPr id="833" name="Google Shape;833;p104"/>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110000"/>
              </a:lnSpc>
              <a:spcBef>
                <a:spcPts val="0"/>
              </a:spcBef>
              <a:spcAft>
                <a:spcPts val="0"/>
              </a:spcAft>
              <a:buSzPts val="2400"/>
              <a:buChar char="•"/>
            </a:pPr>
            <a:r>
              <a:rPr lang="en-US" sz="2400"/>
              <a:t>Analytical transactions reports and views</a:t>
            </a:r>
            <a:endParaRPr/>
          </a:p>
          <a:p>
            <a:pPr indent="-287338" lvl="0" marL="287338" rtl="0" algn="l">
              <a:lnSpc>
                <a:spcPct val="110000"/>
              </a:lnSpc>
              <a:spcBef>
                <a:spcPts val="2400"/>
              </a:spcBef>
              <a:spcAft>
                <a:spcPts val="0"/>
              </a:spcAft>
              <a:buSzPts val="2400"/>
              <a:buChar char="•"/>
            </a:pPr>
            <a:r>
              <a:rPr lang="en-US" sz="2400"/>
              <a:t>Closing reports</a:t>
            </a:r>
            <a:endParaRPr/>
          </a:p>
          <a:p>
            <a:pPr indent="-287338" lvl="0" marL="287338" rtl="0" algn="l">
              <a:lnSpc>
                <a:spcPct val="95000"/>
              </a:lnSpc>
              <a:spcBef>
                <a:spcPts val="600"/>
              </a:spcBef>
              <a:spcAft>
                <a:spcPts val="0"/>
              </a:spcAft>
              <a:buSzPts val="2800"/>
              <a:buNone/>
            </a:pPr>
            <a:r>
              <a:t/>
            </a:r>
            <a:endParaRPr/>
          </a:p>
        </p:txBody>
      </p:sp>
      <p:sp>
        <p:nvSpPr>
          <p:cNvPr id="834" name="Google Shape;834;p104"/>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General Ledger Reporting Features</a:t>
            </a:r>
            <a:endParaRPr/>
          </a:p>
        </p:txBody>
      </p:sp>
      <p:sp>
        <p:nvSpPr>
          <p:cNvPr id="835" name="Google Shape;835;p104"/>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9" name="Shape 839"/>
        <p:cNvGrpSpPr/>
        <p:nvPr/>
      </p:nvGrpSpPr>
      <p:grpSpPr>
        <a:xfrm>
          <a:off x="0" y="0"/>
          <a:ext cx="0" cy="0"/>
          <a:chOff x="0" y="0"/>
          <a:chExt cx="0" cy="0"/>
        </a:xfrm>
      </p:grpSpPr>
      <p:sp>
        <p:nvSpPr>
          <p:cNvPr id="840" name="Google Shape;840;p10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841" name="Google Shape;841;p10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110000"/>
              </a:lnSpc>
              <a:spcBef>
                <a:spcPts val="0"/>
              </a:spcBef>
              <a:spcAft>
                <a:spcPts val="0"/>
              </a:spcAft>
              <a:buSzPts val="2400"/>
              <a:buChar char="•"/>
            </a:pPr>
            <a:r>
              <a:rPr lang="en-US" sz="2400"/>
              <a:t>GL Transactions </a:t>
            </a:r>
            <a:endParaRPr/>
          </a:p>
          <a:p>
            <a:pPr indent="-287338" lvl="0" marL="287338" rtl="0" algn="l">
              <a:lnSpc>
                <a:spcPct val="110000"/>
              </a:lnSpc>
              <a:spcBef>
                <a:spcPts val="2400"/>
              </a:spcBef>
              <a:spcAft>
                <a:spcPts val="0"/>
              </a:spcAft>
              <a:buSzPts val="2400"/>
              <a:buChar char="•"/>
            </a:pPr>
            <a:r>
              <a:rPr lang="en-US" sz="2400"/>
              <a:t>GL Transactions by</a:t>
            </a:r>
            <a:endParaRPr/>
          </a:p>
          <a:p>
            <a:pPr indent="-225425" lvl="1" marL="569913" rtl="0" algn="l">
              <a:lnSpc>
                <a:spcPct val="95000"/>
              </a:lnSpc>
              <a:spcBef>
                <a:spcPts val="600"/>
              </a:spcBef>
              <a:spcAft>
                <a:spcPts val="0"/>
              </a:spcAft>
              <a:buSzPts val="2000"/>
              <a:buChar char="­"/>
            </a:pPr>
            <a:r>
              <a:rPr lang="en-US" sz="2000"/>
              <a:t>Account</a:t>
            </a:r>
            <a:endParaRPr/>
          </a:p>
          <a:p>
            <a:pPr indent="-225425" lvl="1" marL="569913" rtl="0" algn="l">
              <a:lnSpc>
                <a:spcPct val="95000"/>
              </a:lnSpc>
              <a:spcBef>
                <a:spcPts val="600"/>
              </a:spcBef>
              <a:spcAft>
                <a:spcPts val="0"/>
              </a:spcAft>
              <a:buSzPts val="2000"/>
              <a:buChar char="­"/>
            </a:pPr>
            <a:r>
              <a:rPr lang="en-US" sz="2000"/>
              <a:t>Sub-Account</a:t>
            </a:r>
            <a:endParaRPr/>
          </a:p>
          <a:p>
            <a:pPr indent="-225425" lvl="1" marL="569913" rtl="0" algn="l">
              <a:lnSpc>
                <a:spcPct val="95000"/>
              </a:lnSpc>
              <a:spcBef>
                <a:spcPts val="600"/>
              </a:spcBef>
              <a:spcAft>
                <a:spcPts val="0"/>
              </a:spcAft>
              <a:buSzPts val="2000"/>
              <a:buChar char="­"/>
            </a:pPr>
            <a:r>
              <a:rPr lang="en-US" sz="2000"/>
              <a:t>Daybook</a:t>
            </a:r>
            <a:endParaRPr/>
          </a:p>
          <a:p>
            <a:pPr indent="-225425" lvl="1" marL="569913" rtl="0" algn="l">
              <a:lnSpc>
                <a:spcPct val="95000"/>
              </a:lnSpc>
              <a:spcBef>
                <a:spcPts val="600"/>
              </a:spcBef>
              <a:spcAft>
                <a:spcPts val="0"/>
              </a:spcAft>
              <a:buSzPts val="2000"/>
              <a:buChar char="­"/>
            </a:pPr>
            <a:r>
              <a:rPr lang="en-US" sz="2000"/>
              <a:t>Intercompany Code</a:t>
            </a:r>
            <a:endParaRPr/>
          </a:p>
          <a:p>
            <a:pPr indent="-287337" lvl="0" marL="287337" rtl="0" algn="l">
              <a:lnSpc>
                <a:spcPct val="110000"/>
              </a:lnSpc>
              <a:spcBef>
                <a:spcPts val="2400"/>
              </a:spcBef>
              <a:spcAft>
                <a:spcPts val="0"/>
              </a:spcAft>
              <a:buSzPts val="2400"/>
              <a:buChar char="•"/>
            </a:pPr>
            <a:r>
              <a:rPr lang="en-US" sz="2400"/>
              <a:t>GL History</a:t>
            </a:r>
            <a:endParaRPr sz="2400"/>
          </a:p>
          <a:p>
            <a:pPr indent="-287338" lvl="0" marL="287338" rtl="0" algn="l">
              <a:lnSpc>
                <a:spcPct val="110000"/>
              </a:lnSpc>
              <a:spcBef>
                <a:spcPts val="2400"/>
              </a:spcBef>
              <a:spcAft>
                <a:spcPts val="0"/>
              </a:spcAft>
              <a:buSzPts val="2400"/>
              <a:buChar char="•"/>
            </a:pPr>
            <a:r>
              <a:rPr lang="en-US" sz="2400"/>
              <a:t>GL Open Items </a:t>
            </a:r>
            <a:endParaRPr/>
          </a:p>
          <a:p>
            <a:pPr indent="-109538" lvl="0" marL="287338" rtl="0" algn="l">
              <a:lnSpc>
                <a:spcPct val="95000"/>
              </a:lnSpc>
              <a:spcBef>
                <a:spcPts val="600"/>
              </a:spcBef>
              <a:spcAft>
                <a:spcPts val="0"/>
              </a:spcAft>
              <a:buSzPts val="2800"/>
              <a:buNone/>
            </a:pPr>
            <a:r>
              <a:t/>
            </a:r>
            <a:endParaRPr/>
          </a:p>
        </p:txBody>
      </p:sp>
      <p:sp>
        <p:nvSpPr>
          <p:cNvPr id="842" name="Google Shape;842;p105"/>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261938" lvl="0" marL="287338" rtl="0" algn="l">
              <a:lnSpc>
                <a:spcPct val="110000"/>
              </a:lnSpc>
              <a:spcBef>
                <a:spcPts val="0"/>
              </a:spcBef>
              <a:spcAft>
                <a:spcPts val="0"/>
              </a:spcAft>
              <a:buSzPts val="2400"/>
              <a:buChar char="•"/>
            </a:pPr>
            <a:r>
              <a:rPr lang="en-US" sz="2400"/>
              <a:t>GL Transactions Audit Log</a:t>
            </a:r>
            <a:endParaRPr sz="2400"/>
          </a:p>
          <a:p>
            <a:pPr indent="-261938" lvl="0" marL="287338" rtl="0" algn="l">
              <a:lnSpc>
                <a:spcPct val="110000"/>
              </a:lnSpc>
              <a:spcBef>
                <a:spcPts val="2400"/>
              </a:spcBef>
              <a:spcAft>
                <a:spcPts val="0"/>
              </a:spcAft>
              <a:buSzPts val="2400"/>
              <a:buChar char="•"/>
            </a:pPr>
            <a:r>
              <a:rPr lang="en-US" sz="2400"/>
              <a:t>GL Reversed &amp; Replaced </a:t>
            </a:r>
            <a:endParaRPr sz="2400"/>
          </a:p>
          <a:p>
            <a:pPr indent="-287338" lvl="0" marL="287338" rtl="0" algn="l">
              <a:lnSpc>
                <a:spcPct val="110000"/>
              </a:lnSpc>
              <a:spcBef>
                <a:spcPts val="2400"/>
              </a:spcBef>
              <a:spcAft>
                <a:spcPts val="0"/>
              </a:spcAft>
              <a:buSzPts val="2800"/>
              <a:buChar char="•"/>
            </a:pPr>
            <a:r>
              <a:rPr lang="en-US" sz="2400"/>
              <a:t>GL Transactions Operational</a:t>
            </a:r>
            <a:r>
              <a:rPr lang="en-US"/>
              <a:t> </a:t>
            </a:r>
            <a:endParaRPr/>
          </a:p>
          <a:p>
            <a:pPr indent="-109538" lvl="0" marL="287338" rtl="0" algn="l">
              <a:lnSpc>
                <a:spcPct val="95000"/>
              </a:lnSpc>
              <a:spcBef>
                <a:spcPts val="600"/>
              </a:spcBef>
              <a:spcAft>
                <a:spcPts val="0"/>
              </a:spcAft>
              <a:buSzPts val="2800"/>
              <a:buNone/>
            </a:pPr>
            <a:r>
              <a:t/>
            </a:r>
            <a:endParaRPr/>
          </a:p>
        </p:txBody>
      </p:sp>
      <p:sp>
        <p:nvSpPr>
          <p:cNvPr id="843" name="Google Shape;843;p10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General Ledger Transaction Reports</a:t>
            </a:r>
            <a:endParaRPr/>
          </a:p>
        </p:txBody>
      </p:sp>
      <p:sp>
        <p:nvSpPr>
          <p:cNvPr id="844" name="Google Shape;844;p10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8" name="Shape 848"/>
        <p:cNvGrpSpPr/>
        <p:nvPr/>
      </p:nvGrpSpPr>
      <p:grpSpPr>
        <a:xfrm>
          <a:off x="0" y="0"/>
          <a:ext cx="0" cy="0"/>
          <a:chOff x="0" y="0"/>
          <a:chExt cx="0" cy="0"/>
        </a:xfrm>
      </p:grpSpPr>
      <p:sp>
        <p:nvSpPr>
          <p:cNvPr id="849" name="Google Shape;849;p10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GL Transactions Report</a:t>
            </a:r>
            <a:endParaRPr/>
          </a:p>
        </p:txBody>
      </p:sp>
      <p:sp>
        <p:nvSpPr>
          <p:cNvPr id="850" name="Google Shape;850;p10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851" name="Google Shape;851;p10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852" name="Google Shape;852;p106"/>
          <p:cNvPicPr preferRelativeResize="0"/>
          <p:nvPr/>
        </p:nvPicPr>
        <p:blipFill>
          <a:blip r:embed="rId3">
            <a:alphaModFix/>
          </a:blip>
          <a:stretch>
            <a:fillRect/>
          </a:stretch>
        </p:blipFill>
        <p:spPr>
          <a:xfrm>
            <a:off x="170450" y="1250150"/>
            <a:ext cx="7723101" cy="5111626"/>
          </a:xfrm>
          <a:prstGeom prst="rect">
            <a:avLst/>
          </a:prstGeom>
          <a:noFill/>
          <a:ln>
            <a:noFill/>
          </a:ln>
        </p:spPr>
      </p:pic>
      <p:sp>
        <p:nvSpPr>
          <p:cNvPr id="853" name="Google Shape;853;p106"/>
          <p:cNvSpPr/>
          <p:nvPr/>
        </p:nvSpPr>
        <p:spPr>
          <a:xfrm>
            <a:off x="0" y="1977210"/>
            <a:ext cx="4673700" cy="6858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6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76" name="Google Shape;376;p62"/>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Journal Entries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8" name="Shape 858"/>
        <p:cNvGrpSpPr/>
        <p:nvPr/>
      </p:nvGrpSpPr>
      <p:grpSpPr>
        <a:xfrm>
          <a:off x="0" y="0"/>
          <a:ext cx="0" cy="0"/>
          <a:chOff x="0" y="0"/>
          <a:chExt cx="0" cy="0"/>
        </a:xfrm>
      </p:grpSpPr>
      <p:sp>
        <p:nvSpPr>
          <p:cNvPr id="859" name="Google Shape;859;p107"/>
          <p:cNvSpPr txBox="1"/>
          <p:nvPr>
            <p:ph type="title"/>
          </p:nvPr>
        </p:nvSpPr>
        <p:spPr>
          <a:xfrm>
            <a:off x="419100" y="680944"/>
            <a:ext cx="11353800" cy="45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GL Transactions by Account, Sub-Account Reports</a:t>
            </a:r>
            <a:endParaRPr/>
          </a:p>
        </p:txBody>
      </p:sp>
      <p:sp>
        <p:nvSpPr>
          <p:cNvPr id="860" name="Google Shape;860;p107"/>
          <p:cNvSpPr txBox="1"/>
          <p:nvPr>
            <p:ph idx="1" type="body"/>
          </p:nvPr>
        </p:nvSpPr>
        <p:spPr>
          <a:xfrm>
            <a:off x="419100" y="203200"/>
            <a:ext cx="11353800" cy="3657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US"/>
              <a:t>GL Transactions</a:t>
            </a:r>
            <a:endParaRPr/>
          </a:p>
        </p:txBody>
      </p:sp>
      <p:sp>
        <p:nvSpPr>
          <p:cNvPr id="861" name="Google Shape;861;p107"/>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862" name="Google Shape;862;p107"/>
          <p:cNvPicPr preferRelativeResize="0"/>
          <p:nvPr/>
        </p:nvPicPr>
        <p:blipFill>
          <a:blip r:embed="rId3">
            <a:alphaModFix/>
          </a:blip>
          <a:stretch>
            <a:fillRect/>
          </a:stretch>
        </p:blipFill>
        <p:spPr>
          <a:xfrm>
            <a:off x="211900" y="1325850"/>
            <a:ext cx="7830525" cy="3934174"/>
          </a:xfrm>
          <a:prstGeom prst="rect">
            <a:avLst/>
          </a:prstGeom>
          <a:noFill/>
          <a:ln>
            <a:noFill/>
          </a:ln>
        </p:spPr>
      </p:pic>
      <p:sp>
        <p:nvSpPr>
          <p:cNvPr id="863" name="Google Shape;863;p107"/>
          <p:cNvSpPr/>
          <p:nvPr/>
        </p:nvSpPr>
        <p:spPr>
          <a:xfrm>
            <a:off x="281913" y="1901025"/>
            <a:ext cx="7690500" cy="12177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pic>
        <p:nvPicPr>
          <p:cNvPr id="864" name="Google Shape;864;p107"/>
          <p:cNvPicPr preferRelativeResize="0"/>
          <p:nvPr/>
        </p:nvPicPr>
        <p:blipFill>
          <a:blip r:embed="rId4">
            <a:alphaModFix/>
          </a:blip>
          <a:stretch>
            <a:fillRect/>
          </a:stretch>
        </p:blipFill>
        <p:spPr>
          <a:xfrm>
            <a:off x="4300478" y="3028832"/>
            <a:ext cx="7830525" cy="3431943"/>
          </a:xfrm>
          <a:prstGeom prst="rect">
            <a:avLst/>
          </a:prstGeom>
          <a:noFill/>
          <a:ln>
            <a:noFill/>
          </a:ln>
        </p:spPr>
      </p:pic>
      <p:sp>
        <p:nvSpPr>
          <p:cNvPr id="865" name="Google Shape;865;p107"/>
          <p:cNvSpPr/>
          <p:nvPr/>
        </p:nvSpPr>
        <p:spPr>
          <a:xfrm>
            <a:off x="4131888" y="3938350"/>
            <a:ext cx="7690500" cy="12177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9" name="Shape 869"/>
        <p:cNvGrpSpPr/>
        <p:nvPr/>
      </p:nvGrpSpPr>
      <p:grpSpPr>
        <a:xfrm>
          <a:off x="0" y="0"/>
          <a:ext cx="0" cy="0"/>
          <a:chOff x="0" y="0"/>
          <a:chExt cx="0" cy="0"/>
        </a:xfrm>
      </p:grpSpPr>
      <p:sp>
        <p:nvSpPr>
          <p:cNvPr id="870" name="Google Shape;870;p10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871" name="Google Shape;871;p10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120000"/>
              </a:lnSpc>
              <a:spcBef>
                <a:spcPts val="0"/>
              </a:spcBef>
              <a:spcAft>
                <a:spcPts val="0"/>
              </a:spcAft>
              <a:buSzPts val="2800"/>
              <a:buChar char="•"/>
            </a:pPr>
            <a:r>
              <a:rPr lang="en-US"/>
              <a:t>GL Transactions View</a:t>
            </a:r>
            <a:endParaRPr/>
          </a:p>
          <a:p>
            <a:pPr indent="-287338" lvl="0" marL="287338" rtl="0" algn="l">
              <a:lnSpc>
                <a:spcPct val="120000"/>
              </a:lnSpc>
              <a:spcBef>
                <a:spcPts val="2400"/>
              </a:spcBef>
              <a:spcAft>
                <a:spcPts val="0"/>
              </a:spcAft>
              <a:buSzPts val="2800"/>
              <a:buChar char="•"/>
            </a:pPr>
            <a:r>
              <a:rPr lang="en-US"/>
              <a:t>GL Summarized Transactions View</a:t>
            </a:r>
            <a:endParaRPr/>
          </a:p>
          <a:p>
            <a:pPr indent="-287338" lvl="0" marL="287338" rtl="0" algn="l">
              <a:lnSpc>
                <a:spcPct val="120000"/>
              </a:lnSpc>
              <a:spcBef>
                <a:spcPts val="2400"/>
              </a:spcBef>
              <a:spcAft>
                <a:spcPts val="0"/>
              </a:spcAft>
              <a:buSzPts val="2800"/>
              <a:buChar char="•"/>
            </a:pPr>
            <a:r>
              <a:rPr lang="en-US"/>
              <a:t>GL Transactions Detail View</a:t>
            </a:r>
            <a:endParaRPr/>
          </a:p>
          <a:p>
            <a:pPr indent="-287338" lvl="0" marL="287338" rtl="0" algn="l">
              <a:lnSpc>
                <a:spcPct val="120000"/>
              </a:lnSpc>
              <a:spcBef>
                <a:spcPts val="2400"/>
              </a:spcBef>
              <a:spcAft>
                <a:spcPts val="0"/>
              </a:spcAft>
              <a:buSzPts val="2800"/>
              <a:buChar char="•"/>
            </a:pPr>
            <a:r>
              <a:rPr lang="en-US"/>
              <a:t>Trial Balance View</a:t>
            </a:r>
            <a:endParaRPr/>
          </a:p>
          <a:p>
            <a:pPr indent="-287338" lvl="0" marL="287338" rtl="0" algn="l">
              <a:lnSpc>
                <a:spcPct val="120000"/>
              </a:lnSpc>
              <a:spcBef>
                <a:spcPts val="2400"/>
              </a:spcBef>
              <a:spcAft>
                <a:spcPts val="0"/>
              </a:spcAft>
              <a:buSzPts val="2800"/>
              <a:buChar char="•"/>
            </a:pPr>
            <a:r>
              <a:rPr lang="en-US"/>
              <a:t>Cube Trial Balance View</a:t>
            </a:r>
            <a:endParaRPr/>
          </a:p>
          <a:p>
            <a:pPr indent="-109538" lvl="0" marL="287338" rtl="0" algn="l">
              <a:lnSpc>
                <a:spcPct val="95000"/>
              </a:lnSpc>
              <a:spcBef>
                <a:spcPts val="600"/>
              </a:spcBef>
              <a:spcAft>
                <a:spcPts val="0"/>
              </a:spcAft>
              <a:buSzPts val="2800"/>
              <a:buNone/>
            </a:pPr>
            <a:r>
              <a:t/>
            </a:r>
            <a:endParaRPr/>
          </a:p>
        </p:txBody>
      </p:sp>
      <p:sp>
        <p:nvSpPr>
          <p:cNvPr id="872" name="Google Shape;872;p10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873" name="Google Shape;873;p10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GL Transactions Views</a:t>
            </a:r>
            <a:endParaRPr/>
          </a:p>
        </p:txBody>
      </p:sp>
      <p:pic>
        <p:nvPicPr>
          <p:cNvPr descr="GL_Trans_Views.jpg" id="874" name="Google Shape;874;p108"/>
          <p:cNvPicPr preferRelativeResize="0"/>
          <p:nvPr/>
        </p:nvPicPr>
        <p:blipFill rotWithShape="1">
          <a:blip r:embed="rId3">
            <a:alphaModFix/>
          </a:blip>
          <a:srcRect b="0" l="0" r="0" t="0"/>
          <a:stretch/>
        </p:blipFill>
        <p:spPr>
          <a:xfrm>
            <a:off x="7506859" y="1274933"/>
            <a:ext cx="3882497" cy="2061391"/>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8" name="Shape 878"/>
        <p:cNvGrpSpPr/>
        <p:nvPr/>
      </p:nvGrpSpPr>
      <p:grpSpPr>
        <a:xfrm>
          <a:off x="0" y="0"/>
          <a:ext cx="0" cy="0"/>
          <a:chOff x="0" y="0"/>
          <a:chExt cx="0" cy="0"/>
        </a:xfrm>
      </p:grpSpPr>
      <p:pic>
        <p:nvPicPr>
          <p:cNvPr descr="GL_Trans_View.jpg" id="879" name="Google Shape;879;p109"/>
          <p:cNvPicPr preferRelativeResize="0"/>
          <p:nvPr/>
        </p:nvPicPr>
        <p:blipFill rotWithShape="1">
          <a:blip r:embed="rId3">
            <a:alphaModFix/>
          </a:blip>
          <a:srcRect b="0" l="0" r="0" t="0"/>
          <a:stretch/>
        </p:blipFill>
        <p:spPr>
          <a:xfrm>
            <a:off x="457199" y="1667731"/>
            <a:ext cx="10221098" cy="4624289"/>
          </a:xfrm>
          <a:prstGeom prst="rect">
            <a:avLst/>
          </a:prstGeom>
          <a:noFill/>
          <a:ln>
            <a:noFill/>
          </a:ln>
        </p:spPr>
      </p:pic>
      <p:sp>
        <p:nvSpPr>
          <p:cNvPr id="880" name="Google Shape;880;p10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GL Transactions View</a:t>
            </a:r>
            <a:endParaRPr/>
          </a:p>
        </p:txBody>
      </p:sp>
      <p:sp>
        <p:nvSpPr>
          <p:cNvPr id="881" name="Google Shape;881;p109"/>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882" name="Google Shape;882;p10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883" name="Google Shape;883;p109"/>
          <p:cNvPicPr preferRelativeResize="0"/>
          <p:nvPr/>
        </p:nvPicPr>
        <p:blipFill rotWithShape="1">
          <a:blip r:embed="rId4">
            <a:alphaModFix/>
          </a:blip>
          <a:srcRect b="0" l="0" r="0" t="0"/>
          <a:stretch/>
        </p:blipFill>
        <p:spPr>
          <a:xfrm>
            <a:off x="5226335" y="687131"/>
            <a:ext cx="7107767" cy="1355725"/>
          </a:xfrm>
          <a:prstGeom prst="rect">
            <a:avLst/>
          </a:prstGeom>
          <a:noFill/>
          <a:ln>
            <a:noFill/>
          </a:ln>
        </p:spPr>
      </p:pic>
      <p:sp>
        <p:nvSpPr>
          <p:cNvPr id="884" name="Google Shape;884;p109"/>
          <p:cNvSpPr/>
          <p:nvPr/>
        </p:nvSpPr>
        <p:spPr>
          <a:xfrm>
            <a:off x="8989541" y="2038865"/>
            <a:ext cx="1692875" cy="4219832"/>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885" name="Google Shape;885;p109"/>
          <p:cNvSpPr/>
          <p:nvPr/>
        </p:nvSpPr>
        <p:spPr>
          <a:xfrm>
            <a:off x="407773" y="1631092"/>
            <a:ext cx="1235676" cy="376881"/>
          </a:xfrm>
          <a:prstGeom prst="ellipse">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descr="Trial_Balance_View.jpg" id="890" name="Google Shape;890;p110"/>
          <p:cNvPicPr preferRelativeResize="0"/>
          <p:nvPr/>
        </p:nvPicPr>
        <p:blipFill rotWithShape="1">
          <a:blip r:embed="rId3">
            <a:alphaModFix/>
          </a:blip>
          <a:srcRect b="0" l="0" r="0" t="0"/>
          <a:stretch/>
        </p:blipFill>
        <p:spPr>
          <a:xfrm>
            <a:off x="451022" y="1692429"/>
            <a:ext cx="11055178" cy="4518557"/>
          </a:xfrm>
          <a:prstGeom prst="rect">
            <a:avLst/>
          </a:prstGeom>
          <a:noFill/>
          <a:ln>
            <a:noFill/>
          </a:ln>
        </p:spPr>
      </p:pic>
      <p:sp>
        <p:nvSpPr>
          <p:cNvPr id="891" name="Google Shape;891;p11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Trial Balance View</a:t>
            </a:r>
            <a:endParaRPr/>
          </a:p>
        </p:txBody>
      </p:sp>
      <p:sp>
        <p:nvSpPr>
          <p:cNvPr id="892" name="Google Shape;892;p110"/>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893" name="Google Shape;893;p1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894" name="Google Shape;894;p110"/>
          <p:cNvPicPr preferRelativeResize="0"/>
          <p:nvPr/>
        </p:nvPicPr>
        <p:blipFill rotWithShape="1">
          <a:blip r:embed="rId4">
            <a:alphaModFix/>
          </a:blip>
          <a:srcRect b="0" l="0" r="0" t="0"/>
          <a:stretch/>
        </p:blipFill>
        <p:spPr>
          <a:xfrm>
            <a:off x="5867400" y="1131373"/>
            <a:ext cx="6324600" cy="1238250"/>
          </a:xfrm>
          <a:prstGeom prst="rect">
            <a:avLst/>
          </a:prstGeom>
          <a:noFill/>
          <a:ln>
            <a:noFill/>
          </a:ln>
        </p:spPr>
      </p:pic>
      <p:sp>
        <p:nvSpPr>
          <p:cNvPr id="895" name="Google Shape;895;p110"/>
          <p:cNvSpPr/>
          <p:nvPr/>
        </p:nvSpPr>
        <p:spPr>
          <a:xfrm>
            <a:off x="9415850" y="2366319"/>
            <a:ext cx="1865870" cy="3799703"/>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896" name="Google Shape;896;p110"/>
          <p:cNvSpPr txBox="1"/>
          <p:nvPr/>
        </p:nvSpPr>
        <p:spPr>
          <a:xfrm>
            <a:off x="7470815" y="5764286"/>
            <a:ext cx="1333374" cy="420270"/>
          </a:xfrm>
          <a:prstGeom prst="rect">
            <a:avLst/>
          </a:prstGeom>
          <a:solidFill>
            <a:srgbClr val="BEE8CA"/>
          </a:solidFill>
          <a:ln cap="flat" cmpd="sng" w="28575">
            <a:solidFill>
              <a:srgbClr val="4F4F4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Drill-downs</a:t>
            </a:r>
            <a:endParaRPr b="1" i="0" sz="1600" u="none" cap="none" strike="noStrike">
              <a:solidFill>
                <a:srgbClr val="141414"/>
              </a:solidFill>
              <a:latin typeface="Century Gothic"/>
              <a:ea typeface="Century Gothic"/>
              <a:cs typeface="Century Gothic"/>
              <a:sym typeface="Century Gothic"/>
            </a:endParaRPr>
          </a:p>
        </p:txBody>
      </p:sp>
      <p:cxnSp>
        <p:nvCxnSpPr>
          <p:cNvPr id="897" name="Google Shape;897;p110"/>
          <p:cNvCxnSpPr>
            <a:stCxn id="896" idx="0"/>
          </p:cNvCxnSpPr>
          <p:nvPr/>
        </p:nvCxnSpPr>
        <p:spPr>
          <a:xfrm flipH="1" rot="10800000">
            <a:off x="8137502" y="5294786"/>
            <a:ext cx="1228800" cy="469500"/>
          </a:xfrm>
          <a:prstGeom prst="straightConnector1">
            <a:avLst/>
          </a:prstGeom>
          <a:noFill/>
          <a:ln cap="rnd" cmpd="sng" w="25400">
            <a:solidFill>
              <a:schemeClr val="dk1"/>
            </a:solidFill>
            <a:prstDash val="solid"/>
            <a:round/>
            <a:headEnd len="sm" w="sm" type="none"/>
            <a:tailEnd len="med" w="med" type="triangle"/>
          </a:ln>
        </p:spPr>
      </p:cxnSp>
      <p:sp>
        <p:nvSpPr>
          <p:cNvPr id="898" name="Google Shape;898;p110"/>
          <p:cNvSpPr/>
          <p:nvPr/>
        </p:nvSpPr>
        <p:spPr>
          <a:xfrm>
            <a:off x="432486" y="1686697"/>
            <a:ext cx="1112109" cy="327454"/>
          </a:xfrm>
          <a:prstGeom prst="ellipse">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1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904" name="Google Shape;904;p11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33400" lvl="0" marL="533400" rtl="0" algn="l">
              <a:lnSpc>
                <a:spcPct val="90000"/>
              </a:lnSpc>
              <a:spcBef>
                <a:spcPts val="0"/>
              </a:spcBef>
              <a:spcAft>
                <a:spcPts val="0"/>
              </a:spcAft>
              <a:buSzPts val="2000"/>
              <a:buFont typeface="Arimo"/>
              <a:buAutoNum type="arabicPeriod"/>
            </a:pPr>
            <a:r>
              <a:rPr lang="en-US" sz="2000"/>
              <a:t>What are the three layers that GL transactions can be posted in? </a:t>
            </a:r>
            <a:endParaRPr/>
          </a:p>
          <a:p>
            <a:pPr indent="-533400" lvl="0" marL="533400" rtl="0" algn="l">
              <a:lnSpc>
                <a:spcPct val="90000"/>
              </a:lnSpc>
              <a:spcBef>
                <a:spcPts val="600"/>
              </a:spcBef>
              <a:spcAft>
                <a:spcPts val="0"/>
              </a:spcAft>
              <a:buSzPts val="2000"/>
              <a:buFont typeface="Arimo"/>
              <a:buAutoNum type="arabicPeriod"/>
            </a:pPr>
            <a:r>
              <a:rPr lang="en-US" sz="2000"/>
              <a:t>What is the unique layer that operational transactions are posted in?</a:t>
            </a:r>
            <a:endParaRPr/>
          </a:p>
          <a:p>
            <a:pPr indent="-533400" lvl="0" marL="533400" rtl="0" algn="l">
              <a:lnSpc>
                <a:spcPct val="90000"/>
              </a:lnSpc>
              <a:spcBef>
                <a:spcPts val="600"/>
              </a:spcBef>
              <a:spcAft>
                <a:spcPts val="0"/>
              </a:spcAft>
              <a:buSzPts val="2000"/>
              <a:buFont typeface="Arimo"/>
              <a:buAutoNum type="arabicPeriod"/>
            </a:pPr>
            <a:r>
              <a:rPr lang="en-US" sz="2000"/>
              <a:t>What are the two types of JE reversal entries? What is the difference between those two postings?</a:t>
            </a:r>
            <a:endParaRPr/>
          </a:p>
          <a:p>
            <a:pPr indent="-533400" lvl="0" marL="533400" rtl="0" algn="l">
              <a:lnSpc>
                <a:spcPct val="90000"/>
              </a:lnSpc>
              <a:spcBef>
                <a:spcPts val="600"/>
              </a:spcBef>
              <a:spcAft>
                <a:spcPts val="0"/>
              </a:spcAft>
              <a:buSzPts val="2000"/>
              <a:buFont typeface="Arimo"/>
              <a:buAutoNum type="arabicPeriod"/>
            </a:pPr>
            <a:r>
              <a:rPr lang="en-US" sz="2000"/>
              <a:t>What is the difference between cross-company and intercompany postings?</a:t>
            </a:r>
            <a:endParaRPr/>
          </a:p>
          <a:p>
            <a:pPr indent="-533400" lvl="0" marL="533400" rtl="0" algn="l">
              <a:lnSpc>
                <a:spcPct val="90000"/>
              </a:lnSpc>
              <a:spcBef>
                <a:spcPts val="600"/>
              </a:spcBef>
              <a:spcAft>
                <a:spcPts val="0"/>
              </a:spcAft>
              <a:buSzPts val="2000"/>
              <a:buFont typeface="Arimo"/>
              <a:buAutoNum type="arabicPeriod"/>
            </a:pPr>
            <a:r>
              <a:rPr lang="en-US" sz="2000"/>
              <a:t>What type of journal entries would you use to post rent, or monthly maintenance fees?</a:t>
            </a:r>
            <a:endParaRPr/>
          </a:p>
          <a:p>
            <a:pPr indent="-533400" lvl="0" marL="533400" rtl="0" algn="l">
              <a:lnSpc>
                <a:spcPct val="90000"/>
              </a:lnSpc>
              <a:spcBef>
                <a:spcPts val="600"/>
              </a:spcBef>
              <a:spcAft>
                <a:spcPts val="0"/>
              </a:spcAft>
              <a:buSzPts val="2000"/>
              <a:buFont typeface="Arimo"/>
              <a:buAutoNum type="arabicPeriod"/>
            </a:pPr>
            <a:r>
              <a:rPr lang="en-US" sz="2000"/>
              <a:t>What is meant with “progressive disclosure” of journal entry view?</a:t>
            </a:r>
            <a:endParaRPr/>
          </a:p>
          <a:p>
            <a:pPr indent="-533400" lvl="0" marL="533400" rtl="0" algn="l">
              <a:lnSpc>
                <a:spcPct val="90000"/>
              </a:lnSpc>
              <a:spcBef>
                <a:spcPts val="600"/>
              </a:spcBef>
              <a:spcAft>
                <a:spcPts val="0"/>
              </a:spcAft>
              <a:buSzPts val="2000"/>
              <a:buFont typeface="Arimo"/>
              <a:buAutoNum type="arabicPeriod"/>
            </a:pPr>
            <a:r>
              <a:rPr lang="en-US" sz="2000"/>
              <a:t>What are three usages of journal entry templates?</a:t>
            </a:r>
            <a:endParaRPr/>
          </a:p>
          <a:p>
            <a:pPr indent="-533400" lvl="0" marL="533400" rtl="0" algn="l">
              <a:lnSpc>
                <a:spcPct val="90000"/>
              </a:lnSpc>
              <a:spcBef>
                <a:spcPts val="600"/>
              </a:spcBef>
              <a:spcAft>
                <a:spcPts val="0"/>
              </a:spcAft>
              <a:buSzPts val="2000"/>
              <a:buFont typeface="Arimo"/>
              <a:buAutoNum type="arabicPeriod"/>
            </a:pPr>
            <a:r>
              <a:rPr lang="en-US" sz="2000"/>
              <a:t>What are the two GL transactions views that allow you to review the detail of the full allocation key? </a:t>
            </a:r>
            <a:endParaRPr/>
          </a:p>
          <a:p>
            <a:pPr indent="-109538" lvl="0" marL="287338" rtl="0" algn="l">
              <a:lnSpc>
                <a:spcPct val="95000"/>
              </a:lnSpc>
              <a:spcBef>
                <a:spcPts val="600"/>
              </a:spcBef>
              <a:spcAft>
                <a:spcPts val="0"/>
              </a:spcAft>
              <a:buSzPts val="2800"/>
              <a:buNone/>
            </a:pPr>
            <a:r>
              <a:t/>
            </a:r>
            <a:endParaRPr/>
          </a:p>
        </p:txBody>
      </p:sp>
      <p:sp>
        <p:nvSpPr>
          <p:cNvPr id="905" name="Google Shape;905;p11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906" name="Google Shape;906;p11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Review</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0" name="Shape 910"/>
        <p:cNvGrpSpPr/>
        <p:nvPr/>
      </p:nvGrpSpPr>
      <p:grpSpPr>
        <a:xfrm>
          <a:off x="0" y="0"/>
          <a:ext cx="0" cy="0"/>
          <a:chOff x="0" y="0"/>
          <a:chExt cx="0" cy="0"/>
        </a:xfrm>
      </p:grpSpPr>
      <p:sp>
        <p:nvSpPr>
          <p:cNvPr id="911" name="Google Shape;911;p11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Hands-on Exercise</a:t>
            </a:r>
            <a:endParaRPr/>
          </a:p>
        </p:txBody>
      </p:sp>
      <p:sp>
        <p:nvSpPr>
          <p:cNvPr id="912" name="Google Shape;912;p11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pic>
        <p:nvPicPr>
          <p:cNvPr descr="hands-on" id="913" name="Google Shape;913;p112"/>
          <p:cNvPicPr preferRelativeResize="0"/>
          <p:nvPr>
            <p:ph idx="4294967295" type="body"/>
          </p:nvPr>
        </p:nvPicPr>
        <p:blipFill rotWithShape="1">
          <a:blip r:embed="rId3">
            <a:alphaModFix/>
          </a:blip>
          <a:srcRect b="0" l="0" r="0" t="0"/>
          <a:stretch/>
        </p:blipFill>
        <p:spPr>
          <a:xfrm>
            <a:off x="407773" y="2026336"/>
            <a:ext cx="10972800" cy="3106738"/>
          </a:xfrm>
          <a:prstGeom prst="rect">
            <a:avLst/>
          </a:prstGeom>
          <a:noFill/>
          <a:ln>
            <a:noFill/>
          </a:ln>
        </p:spPr>
      </p:pic>
      <p:sp>
        <p:nvSpPr>
          <p:cNvPr id="914" name="Google Shape;914;p112"/>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8" name="Shape 918"/>
        <p:cNvGrpSpPr/>
        <p:nvPr/>
      </p:nvGrpSpPr>
      <p:grpSpPr>
        <a:xfrm>
          <a:off x="0" y="0"/>
          <a:ext cx="0" cy="0"/>
          <a:chOff x="0" y="0"/>
          <a:chExt cx="0" cy="0"/>
        </a:xfrm>
      </p:grpSpPr>
      <p:sp>
        <p:nvSpPr>
          <p:cNvPr id="919" name="Google Shape;919;p1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6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384" name="Google Shape;384;p6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Journal Entry Posting Process</a:t>
            </a:r>
            <a:endParaRPr/>
          </a:p>
        </p:txBody>
      </p:sp>
      <p:pic>
        <p:nvPicPr>
          <p:cNvPr descr="JE-PMAP.jpg" id="385" name="Google Shape;385;p63"/>
          <p:cNvPicPr preferRelativeResize="0"/>
          <p:nvPr/>
        </p:nvPicPr>
        <p:blipFill rotWithShape="1">
          <a:blip r:embed="rId3">
            <a:alphaModFix/>
          </a:blip>
          <a:srcRect b="0" l="0" r="0" t="0"/>
          <a:stretch/>
        </p:blipFill>
        <p:spPr>
          <a:xfrm>
            <a:off x="395417" y="1221863"/>
            <a:ext cx="7535690" cy="5266464"/>
          </a:xfrm>
          <a:prstGeom prst="rect">
            <a:avLst/>
          </a:prstGeom>
          <a:noFill/>
          <a:ln>
            <a:noFill/>
          </a:ln>
        </p:spPr>
      </p:pic>
      <p:sp>
        <p:nvSpPr>
          <p:cNvPr id="386" name="Google Shape;386;p63"/>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6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Journal Entries</a:t>
            </a:r>
            <a:endParaRPr/>
          </a:p>
          <a:p>
            <a:pPr indent="-287338" lvl="0" marL="287338" rtl="0" algn="l">
              <a:lnSpc>
                <a:spcPct val="95000"/>
              </a:lnSpc>
              <a:spcBef>
                <a:spcPts val="2400"/>
              </a:spcBef>
              <a:spcAft>
                <a:spcPts val="0"/>
              </a:spcAft>
              <a:buSzPts val="2800"/>
              <a:buChar char="•"/>
            </a:pPr>
            <a:r>
              <a:rPr lang="en-US"/>
              <a:t>Sequence number</a:t>
            </a:r>
            <a:endParaRPr/>
          </a:p>
          <a:p>
            <a:pPr indent="-287338" lvl="0" marL="287338" rtl="0" algn="l">
              <a:lnSpc>
                <a:spcPct val="95000"/>
              </a:lnSpc>
              <a:spcBef>
                <a:spcPts val="2400"/>
              </a:spcBef>
              <a:spcAft>
                <a:spcPts val="0"/>
              </a:spcAft>
              <a:buSzPts val="2800"/>
              <a:buChar char="•"/>
            </a:pPr>
            <a:r>
              <a:rPr lang="en-US"/>
              <a:t>External</a:t>
            </a:r>
            <a:endParaRPr/>
          </a:p>
          <a:p>
            <a:pPr indent="-225425" lvl="1" marL="569913" rtl="0" algn="l">
              <a:lnSpc>
                <a:spcPct val="95000"/>
              </a:lnSpc>
              <a:spcBef>
                <a:spcPts val="600"/>
              </a:spcBef>
              <a:spcAft>
                <a:spcPts val="0"/>
              </a:spcAft>
              <a:buSzPts val="2400"/>
              <a:buChar char="­"/>
            </a:pPr>
            <a:r>
              <a:rPr lang="en-US"/>
              <a:t>Only in view mode</a:t>
            </a:r>
            <a:endParaRPr/>
          </a:p>
          <a:p>
            <a:pPr indent="-287338" lvl="0" marL="287338" rtl="0" algn="l">
              <a:lnSpc>
                <a:spcPct val="95000"/>
              </a:lnSpc>
              <a:spcBef>
                <a:spcPts val="2400"/>
              </a:spcBef>
              <a:spcAft>
                <a:spcPts val="0"/>
              </a:spcAft>
              <a:buSzPts val="2800"/>
              <a:buChar char="•"/>
            </a:pPr>
            <a:r>
              <a:rPr lang="en-US"/>
              <a:t>Replacement</a:t>
            </a:r>
            <a:endParaRPr/>
          </a:p>
          <a:p>
            <a:pPr indent="-287338" lvl="0" marL="287338" rtl="0" algn="l">
              <a:lnSpc>
                <a:spcPct val="95000"/>
              </a:lnSpc>
              <a:spcBef>
                <a:spcPts val="2400"/>
              </a:spcBef>
              <a:spcAft>
                <a:spcPts val="0"/>
              </a:spcAft>
              <a:buSzPts val="2800"/>
              <a:buChar char="•"/>
            </a:pPr>
            <a:r>
              <a:rPr lang="en-US"/>
              <a:t>Posting lines</a:t>
            </a:r>
            <a:endParaRPr/>
          </a:p>
          <a:p>
            <a:pPr indent="-225425" lvl="1" marL="569913" rtl="0" algn="l">
              <a:lnSpc>
                <a:spcPct val="95000"/>
              </a:lnSpc>
              <a:spcBef>
                <a:spcPts val="600"/>
              </a:spcBef>
              <a:spcAft>
                <a:spcPts val="0"/>
              </a:spcAft>
              <a:buSzPts val="2400"/>
              <a:buChar char="­"/>
            </a:pPr>
            <a:r>
              <a:rPr lang="en-US"/>
              <a:t>Level 1</a:t>
            </a:r>
            <a:endParaRPr/>
          </a:p>
          <a:p>
            <a:pPr indent="-225425" lvl="1" marL="569913" rtl="0" algn="l">
              <a:lnSpc>
                <a:spcPct val="95000"/>
              </a:lnSpc>
              <a:spcBef>
                <a:spcPts val="600"/>
              </a:spcBef>
              <a:spcAft>
                <a:spcPts val="0"/>
              </a:spcAft>
              <a:buSzPts val="2400"/>
              <a:buChar char="­"/>
            </a:pPr>
            <a:r>
              <a:rPr lang="en-US"/>
              <a:t>Sub-levels</a:t>
            </a:r>
            <a:endParaRPr/>
          </a:p>
          <a:p>
            <a:pPr indent="-73025" lvl="1" marL="569913" rtl="0" algn="l">
              <a:lnSpc>
                <a:spcPct val="95000"/>
              </a:lnSpc>
              <a:spcBef>
                <a:spcPts val="600"/>
              </a:spcBef>
              <a:spcAft>
                <a:spcPts val="0"/>
              </a:spcAft>
              <a:buSzPts val="2400"/>
              <a:buNone/>
            </a:pPr>
            <a:r>
              <a:t/>
            </a:r>
            <a:endParaRPr/>
          </a:p>
        </p:txBody>
      </p:sp>
      <p:sp>
        <p:nvSpPr>
          <p:cNvPr id="394" name="Google Shape;394;p6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sp>
        <p:nvSpPr>
          <p:cNvPr id="395" name="Google Shape;395;p64"/>
          <p:cNvSpPr txBox="1"/>
          <p:nvPr>
            <p:ph type="title"/>
          </p:nvPr>
        </p:nvSpPr>
        <p:spPr>
          <a:xfrm>
            <a:off x="419100" y="680944"/>
            <a:ext cx="11353800" cy="457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Clr>
                <a:srgbClr val="000000"/>
              </a:buClr>
              <a:buSzPts val="2800"/>
              <a:buFont typeface="Century Gothic"/>
              <a:buNone/>
            </a:pPr>
            <a:r>
              <a:rPr lang="en-US"/>
              <a:t>Creating Journal Entries</a:t>
            </a:r>
            <a:endParaRPr/>
          </a:p>
        </p:txBody>
      </p:sp>
      <p:sp>
        <p:nvSpPr>
          <p:cNvPr id="396" name="Google Shape;396;p64"/>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6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JE Posting: Progressive Disclosure</a:t>
            </a:r>
            <a:endParaRPr/>
          </a:p>
        </p:txBody>
      </p:sp>
      <p:sp>
        <p:nvSpPr>
          <p:cNvPr id="403" name="Google Shape;403;p6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pic>
        <p:nvPicPr>
          <p:cNvPr descr="JE_1.jpg" id="404" name="Google Shape;404;p65"/>
          <p:cNvPicPr preferRelativeResize="0"/>
          <p:nvPr/>
        </p:nvPicPr>
        <p:blipFill rotWithShape="1">
          <a:blip r:embed="rId3">
            <a:alphaModFix/>
          </a:blip>
          <a:srcRect b="0" l="0" r="0" t="0"/>
          <a:stretch/>
        </p:blipFill>
        <p:spPr>
          <a:xfrm>
            <a:off x="296561" y="1469779"/>
            <a:ext cx="11685373" cy="4380196"/>
          </a:xfrm>
          <a:prstGeom prst="rect">
            <a:avLst/>
          </a:prstGeom>
          <a:noFill/>
          <a:ln>
            <a:noFill/>
          </a:ln>
        </p:spPr>
      </p:pic>
      <p:sp>
        <p:nvSpPr>
          <p:cNvPr id="405" name="Google Shape;405;p65"/>
          <p:cNvSpPr/>
          <p:nvPr/>
        </p:nvSpPr>
        <p:spPr>
          <a:xfrm>
            <a:off x="840259" y="3429000"/>
            <a:ext cx="3076833" cy="1451919"/>
          </a:xfrm>
          <a:prstGeom prst="ellipse">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406" name="Google Shape;406;p65"/>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6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JE Posting: Progressive Disclosure</a:t>
            </a:r>
            <a:endParaRPr/>
          </a:p>
        </p:txBody>
      </p:sp>
      <p:sp>
        <p:nvSpPr>
          <p:cNvPr id="413" name="Google Shape;413;p66"/>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t>GL Transactions</a:t>
            </a:r>
            <a:endParaRPr/>
          </a:p>
        </p:txBody>
      </p:sp>
      <p:pic>
        <p:nvPicPr>
          <p:cNvPr descr="JE_2.jpg" id="414" name="Google Shape;414;p66"/>
          <p:cNvPicPr preferRelativeResize="0"/>
          <p:nvPr/>
        </p:nvPicPr>
        <p:blipFill rotWithShape="1">
          <a:blip r:embed="rId3">
            <a:alphaModFix/>
          </a:blip>
          <a:srcRect b="0" l="0" r="0" t="0"/>
          <a:stretch/>
        </p:blipFill>
        <p:spPr>
          <a:xfrm>
            <a:off x="495377" y="1445740"/>
            <a:ext cx="9021384" cy="4725157"/>
          </a:xfrm>
          <a:prstGeom prst="rect">
            <a:avLst/>
          </a:prstGeom>
          <a:noFill/>
          <a:ln>
            <a:noFill/>
          </a:ln>
        </p:spPr>
      </p:pic>
      <p:sp>
        <p:nvSpPr>
          <p:cNvPr id="415" name="Google Shape;415;p66"/>
          <p:cNvSpPr/>
          <p:nvPr/>
        </p:nvSpPr>
        <p:spPr>
          <a:xfrm>
            <a:off x="315097" y="1402492"/>
            <a:ext cx="1575487" cy="426308"/>
          </a:xfrm>
          <a:prstGeom prst="ellipse">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416" name="Google Shape;416;p66"/>
          <p:cNvSpPr/>
          <p:nvPr/>
        </p:nvSpPr>
        <p:spPr>
          <a:xfrm>
            <a:off x="1235676" y="4096265"/>
            <a:ext cx="7148383" cy="1451919"/>
          </a:xfrm>
          <a:prstGeom prst="rect">
            <a:avLst/>
          </a:prstGeom>
          <a:noFill/>
          <a:ln cap="flat" cmpd="sng" w="25400">
            <a:solidFill>
              <a:srgbClr val="C0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
        <p:nvSpPr>
          <p:cNvPr id="417" name="Google Shape;417;p66"/>
          <p:cNvSpPr txBox="1"/>
          <p:nvPr>
            <p:ph idx="12" type="sldNum"/>
          </p:nvPr>
        </p:nvSpPr>
        <p:spPr>
          <a:xfrm>
            <a:off x="9918700" y="6537960"/>
            <a:ext cx="2025600" cy="274200"/>
          </a:xfrm>
          <a:prstGeom prst="rect">
            <a:avLst/>
          </a:prstGeom>
        </p:spPr>
        <p:txBody>
          <a:bodyPr anchorCtr="0" anchor="ctr" bIns="45700" lIns="0" spcFirstLastPara="1" rIns="0"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transition>
    <p:fade/>
  </p:transition>
</p:sld>
</file>

<file path=ppt/theme/theme1.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