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0" r:id="rId4"/>
    <p:sldMasterId id="214748368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6858000" cx="12192000"/>
  <p:notesSz cx="6858000" cy="9144000"/>
  <p:embeddedFontLst>
    <p:embeddedFont>
      <p:font typeface="Tahoma"/>
      <p:regular r:id="rId25"/>
      <p:bold r:id="rId26"/>
    </p:embeddedFont>
    <p:embeddedFont>
      <p:font typeface="Century Gothic"/>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Tahoma-bold.fntdata"/><Relationship Id="rId25" Type="http://schemas.openxmlformats.org/officeDocument/2006/relationships/font" Target="fonts/Tahoma-regular.fntdata"/><Relationship Id="rId28" Type="http://schemas.openxmlformats.org/officeDocument/2006/relationships/font" Target="fonts/CenturyGothic-bold.fntdata"/><Relationship Id="rId27" Type="http://schemas.openxmlformats.org/officeDocument/2006/relationships/font" Target="fonts/CenturyGothic-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CenturyGothic-italic.fntdata"/><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font" Target="fonts/CenturyGothic-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 name="Google Shape;356;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Bill-To address is linked to a customer code in Customers. </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End User and Ship-To addresses are created and linked in separate menus.</a:t>
            </a:r>
            <a:endParaRPr/>
          </a:p>
          <a:p>
            <a:pPr indent="0" lvl="0" marL="0" rtl="0" algn="l">
              <a:spcBef>
                <a:spcPts val="0"/>
              </a:spcBef>
              <a:spcAft>
                <a:spcPts val="0"/>
              </a:spcAft>
              <a:buNone/>
            </a:pPr>
            <a:r>
              <a:t/>
            </a:r>
            <a:endParaRPr/>
          </a:p>
        </p:txBody>
      </p:sp>
      <p:sp>
        <p:nvSpPr>
          <p:cNvPr id="357" name="Google Shape;357;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It is common for affiliated addresses to operate under different names.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For example, a customer ship-to address may have a name that is distinct from the customer address.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create temporary ship-to address records using the following operational programs:</a:t>
            </a:r>
            <a:endParaRPr>
              <a:latin typeface="Century Gothic"/>
              <a:ea typeface="Century Gothic"/>
              <a:cs typeface="Century Gothic"/>
              <a:sym typeface="Century Gothic"/>
            </a:endParaRPr>
          </a:p>
          <a:p>
            <a:pPr indent="-317500" lvl="0" marL="457200" rtl="0" algn="l">
              <a:spcBef>
                <a:spcPts val="360"/>
              </a:spcBef>
              <a:spcAft>
                <a:spcPts val="0"/>
              </a:spcAft>
              <a:buClr>
                <a:schemeClr val="dk1"/>
              </a:buClr>
              <a:buSzPts val="1400"/>
              <a:buFont typeface="Century Gothic"/>
              <a:buChar char="●"/>
            </a:pPr>
            <a:r>
              <a:rPr lang="en-US">
                <a:latin typeface="Century Gothic"/>
                <a:ea typeface="Century Gothic"/>
                <a:cs typeface="Century Gothic"/>
                <a:sym typeface="Century Gothic"/>
              </a:rPr>
              <a:t>Sales Quotes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Sales Orders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Pending Invoice Maintenance (7.13.1)</a:t>
            </a:r>
            <a:br>
              <a:rPr lang="en-US">
                <a:latin typeface="Century Gothic"/>
                <a:ea typeface="Century Gothic"/>
                <a:cs typeface="Century Gothic"/>
                <a:sym typeface="Century Gothic"/>
              </a:rPr>
            </a:br>
            <a:r>
              <a:rPr b="1" i="1" lang="en-US">
                <a:latin typeface="Century Gothic"/>
                <a:ea typeface="Century Gothic"/>
                <a:cs typeface="Century Gothic"/>
                <a:sym typeface="Century Gothic"/>
              </a:rPr>
              <a:t>Note </a:t>
            </a:r>
            <a:r>
              <a:rPr lang="en-US">
                <a:latin typeface="Century Gothic"/>
                <a:ea typeface="Century Gothic"/>
                <a:cs typeface="Century Gothic"/>
                <a:sym typeface="Century Gothic"/>
              </a:rPr>
              <a:t>This program is still being developed for Web UI.</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Service Orders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RMAs (which stands for Return Material Authorizations)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Material Orders</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only create temporary ship-to addresses using these programs if you also have permission to create records in Customer Ship-To’s.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create customer ship-to addresses in multiple ways:</a:t>
            </a:r>
            <a:endParaRPr>
              <a:latin typeface="Century Gothic"/>
              <a:ea typeface="Century Gothic"/>
              <a:cs typeface="Century Gothic"/>
              <a:sym typeface="Century Gothic"/>
            </a:endParaRPr>
          </a:p>
          <a:p>
            <a:pPr indent="-317500" lvl="0" marL="457200" rtl="0" algn="l">
              <a:spcBef>
                <a:spcPts val="360"/>
              </a:spcBef>
              <a:spcAft>
                <a:spcPts val="0"/>
              </a:spcAft>
              <a:buClr>
                <a:schemeClr val="dk1"/>
              </a:buClr>
              <a:buSzPts val="1400"/>
              <a:buFont typeface="Century Gothic"/>
              <a:buChar char="●"/>
            </a:pPr>
            <a:r>
              <a:rPr lang="en-US">
                <a:latin typeface="Century Gothic"/>
                <a:ea typeface="Century Gothic"/>
                <a:cs typeface="Century Gothic"/>
                <a:sym typeface="Century Gothic"/>
              </a:rPr>
              <a:t>Create an entirely new ship-to and specify the address, tax, and contact details in this function. To do this, clear all the link-to-address fields, and enter a code in the Ship-To field  (or leave blank for a system-generated number). The new address is created as a ship-to address type for the customer’s business relation. Multiple ship-tos for the same customer can share the same address.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Indicate that another customer—of the same or different business relation—is the ship-to address of a specified customer; in this case, the same code and address information is used. A customer can be the ship-to address of only one other customer, and the address used is the head office address. You can create ship-to records for inactive customers.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Indicate that a customer’s end user is also a ship-to address. In this case also, the same code and address information is used.</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Specify a new ship-to code and associate it with an existing address with the ship-to type defined for the customer or the customer’s business relation (where two customers share the same business relation).</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b="1" i="1" lang="en-US">
                <a:latin typeface="Century Gothic"/>
                <a:ea typeface="Century Gothic"/>
                <a:cs typeface="Century Gothic"/>
                <a:sym typeface="Century Gothic"/>
              </a:rPr>
              <a:t>Example</a:t>
            </a:r>
            <a:r>
              <a:rPr lang="en-US">
                <a:latin typeface="Century Gothic"/>
                <a:ea typeface="Century Gothic"/>
                <a:cs typeface="Century Gothic"/>
                <a:sym typeface="Century Gothic"/>
              </a:rPr>
              <a:t> Alverton has two associated ship-tos: one for deliveries and one for returns. The company uses a central receiving address, so deliveries and returns have a common ship-to address. If Alverton updates any of the address details, the same change can be applied to both ship-tos at the same time.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b="1" i="1" lang="en-US">
                <a:latin typeface="Century Gothic"/>
                <a:ea typeface="Century Gothic"/>
                <a:cs typeface="Century Gothic"/>
                <a:sym typeface="Century Gothic"/>
              </a:rPr>
              <a:t>Important</a:t>
            </a:r>
            <a:r>
              <a:rPr lang="en-US">
                <a:latin typeface="Century Gothic"/>
                <a:ea typeface="Century Gothic"/>
                <a:cs typeface="Century Gothic"/>
                <a:sym typeface="Century Gothic"/>
              </a:rPr>
              <a:t> When maintaining ship-to addresses in Customer Ship-To Modify, if you modify any of the key address fields (address lines 1 to 3, the City field, or the Zip field) to be the same as an existing address, the system displays an error message stating that you must use the Link to Ship-To option to assign the ship-to to an existing address.</a:t>
            </a:r>
            <a:endParaRPr>
              <a:latin typeface="Century Gothic"/>
              <a:ea typeface="Century Gothic"/>
              <a:cs typeface="Century Gothic"/>
              <a:sym typeface="Century Gothic"/>
            </a:endParaRPr>
          </a:p>
        </p:txBody>
      </p:sp>
      <p:sp>
        <p:nvSpPr>
          <p:cNvPr id="368" name="Google Shape;36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p1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Customer Ship-To’s to create, view, modify, or delete customer ship-to records. You can manage Customer Ship-To records in multiple ways, depending on the scenario, as described on the previous slide.</a:t>
            </a:r>
            <a:endParaRPr/>
          </a:p>
          <a:p>
            <a:pPr indent="0" lvl="0" marL="0" rtl="0" algn="l">
              <a:lnSpc>
                <a:spcPct val="8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then select an existing customer from the lookup in the Customer field. </a:t>
            </a:r>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Ship-To Code field is filled with the value you specify for the customer or end user and the customer’s head office address is displayed in the Address Information fields. </a:t>
            </a:r>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These addresses will be added as ship-to addresses in the business relation record for the customer specified.</a:t>
            </a:r>
            <a:endParaRPr/>
          </a:p>
          <a:p>
            <a:pPr indent="0" lvl="0" marL="0" rtl="0" algn="l">
              <a:lnSpc>
                <a:spcPct val="8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see tax and contact details in the corresponding Tax and Contact Persons panels in a form.</a:t>
            </a:r>
            <a:endParaRPr/>
          </a:p>
          <a:p>
            <a:pPr indent="0" lvl="0" marL="0" rtl="0" algn="l">
              <a:lnSpc>
                <a:spcPct val="8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you want create a new code that shares address information with another existing ship-to address for the specified customer, enter the same address information for the new customer. </a:t>
            </a:r>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Click the Use Existing Address button to display all ship-to addresses for the customer. </a:t>
            </a:r>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After you select the address you require from the Addresses form, you can modify details.</a:t>
            </a:r>
            <a:endParaRPr/>
          </a:p>
          <a:p>
            <a:pPr indent="0" lvl="0" marL="0" rtl="0" algn="l">
              <a:lnSpc>
                <a:spcPct val="8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All fields in the Address panel are read only when you opt to use an existing address. The active buttons depend on your previous input:</a:t>
            </a:r>
            <a:endParaRPr/>
          </a:p>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specify another customer or end user as the ship-to, the address is display only.</a:t>
            </a:r>
            <a:endParaRPr/>
          </a:p>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Click Edit from the Customer Ship-To’s screen to modify an existing ship-to type address.</a:t>
            </a:r>
            <a:endParaRPr/>
          </a:p>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Click New from the  Customer Ship-To’s  screen to create a new address to use as the ship-to address.</a:t>
            </a:r>
            <a:endParaRPr/>
          </a:p>
          <a:p>
            <a:pPr indent="0" lvl="0" marL="0" rtl="0" algn="l">
              <a:lnSpc>
                <a:spcPct val="8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create or modify a  ship-to address using Customer Ship-To’s, the customer’s business relation is updated with the new ship-to address details.</a:t>
            </a:r>
            <a:endParaRPr/>
          </a:p>
          <a:p>
            <a:pPr indent="0" lvl="0" marL="0" rtl="0" algn="l">
              <a:lnSpc>
                <a:spcPct val="80000"/>
              </a:lnSpc>
              <a:spcBef>
                <a:spcPts val="0"/>
              </a:spcBef>
              <a:spcAft>
                <a:spcPts val="0"/>
              </a:spcAft>
              <a:buNone/>
            </a:pPr>
            <a:r>
              <a:t/>
            </a:r>
            <a:endParaRPr sz="1110"/>
          </a:p>
        </p:txBody>
      </p:sp>
      <p:sp>
        <p:nvSpPr>
          <p:cNvPr id="385" name="Google Shape;38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14: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94" name="Google Shape;394;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95" name="Google Shape;395;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6" name="Google Shape;396;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With End Users, you can create, view, modify, or delete end user records.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i="1" lang="en-US"/>
              <a:t>Important</a:t>
            </a:r>
            <a:r>
              <a:rPr lang="en-US"/>
              <a:t> </a:t>
            </a:r>
            <a:r>
              <a:rPr lang="en-US">
                <a:latin typeface="Century Gothic"/>
                <a:ea typeface="Century Gothic"/>
                <a:cs typeface="Century Gothic"/>
                <a:sym typeface="Century Gothic"/>
              </a:rPr>
              <a:t>End users are used in the </a:t>
            </a:r>
            <a:r>
              <a:rPr lang="en-US"/>
              <a:t>Field Service</a:t>
            </a:r>
            <a:r>
              <a:rPr lang="en-US">
                <a:latin typeface="Century Gothic"/>
                <a:ea typeface="Century Gothic"/>
                <a:cs typeface="Century Gothic"/>
                <a:sym typeface="Century Gothic"/>
              </a:rPr>
              <a:t> Management module to identify the address that owns items requiring service. End users are specified on calls, return material authorizations, and contracts. End user addresses must be of type End User. For full details on end users, see the Field </a:t>
            </a:r>
            <a:r>
              <a:rPr lang="en-US"/>
              <a:t>Service Management Certification Training Slides, which are available in the QAD Document Library.</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addition to creating new customer end users, you can also specify additional FSM data in End Users.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An email is automatically sent to the members of the EndUserNotify role responsible for creating this data when a new end user is created.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can automatically create end user records based on settings in Service Control when an invoice is posted for an item being recorded in the FSM installed base.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use the End Users function in multiple ways:</a:t>
            </a:r>
            <a:endParaRPr>
              <a:latin typeface="Century Gothic"/>
              <a:ea typeface="Century Gothic"/>
              <a:cs typeface="Century Gothic"/>
              <a:sym typeface="Century Gothic"/>
            </a:endParaRPr>
          </a:p>
          <a:p>
            <a:pPr indent="-317500" lvl="0" marL="457200" rtl="0" algn="l">
              <a:spcBef>
                <a:spcPts val="360"/>
              </a:spcBef>
              <a:spcAft>
                <a:spcPts val="0"/>
              </a:spcAft>
              <a:buClr>
                <a:schemeClr val="dk1"/>
              </a:buClr>
              <a:buSzPts val="1400"/>
              <a:buFont typeface="Century Gothic"/>
              <a:buChar char="●"/>
            </a:pPr>
            <a:r>
              <a:rPr lang="en-US">
                <a:latin typeface="Century Gothic"/>
                <a:ea typeface="Century Gothic"/>
                <a:cs typeface="Century Gothic"/>
                <a:sym typeface="Century Gothic"/>
              </a:rPr>
              <a:t>Create an entirely new end user and specify the address, tax, and contact details in this function. To do this, clear the Link-to Customer field, and enter a code in the End User field (or leave blank for a system-generated number). The new address is created as an end user address type for the customer’s business relation. Multiple end users for the same customer can share the same address.</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Indicate that the customer is also an end user.</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Specify an existing ship-to address of a customer as an end user. In this case, the end user code is the same as the ship-to code, and the address details cannot be modified here.</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Specify a new end user code and associate it with an existing address with the end user type defined for the customer or the customer’s business relation (where two customers share the same business relation).</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b="1" i="1" lang="en-US">
                <a:latin typeface="Century Gothic"/>
                <a:ea typeface="Century Gothic"/>
                <a:cs typeface="Century Gothic"/>
                <a:sym typeface="Century Gothic"/>
              </a:rPr>
              <a:t>Example</a:t>
            </a:r>
            <a:r>
              <a:rPr lang="en-US">
                <a:latin typeface="Century Gothic"/>
                <a:ea typeface="Century Gothic"/>
                <a:cs typeface="Century Gothic"/>
                <a:sym typeface="Century Gothic"/>
              </a:rPr>
              <a:t> Alverton has two associated end users, E1001 and E1002. The two end users share the same end user address. You create a third end user E1003 for customer Alverton. You can now associate the same address with E1003 by specifying Alverton as the customer code, selecting Link to Customer, clicking the Use Existing Address button, and choosing the E1001 (or E1002) address from the pop-up form. If you update any of the address details, you have the option to apply the changes to all end users who reference the address.</a:t>
            </a:r>
            <a:endParaRPr>
              <a:latin typeface="Century Gothic"/>
              <a:ea typeface="Century Gothic"/>
              <a:cs typeface="Century Gothic"/>
              <a:sym typeface="Century Gothic"/>
            </a:endParaRPr>
          </a:p>
          <a:p>
            <a:pPr indent="-317500" lvl="0" marL="457200" rtl="0" algn="l">
              <a:spcBef>
                <a:spcPts val="360"/>
              </a:spcBef>
              <a:spcAft>
                <a:spcPts val="0"/>
              </a:spcAft>
              <a:buClr>
                <a:schemeClr val="dk1"/>
              </a:buClr>
              <a:buSzPts val="1400"/>
              <a:buFont typeface="Century Gothic"/>
              <a:buChar char="●"/>
            </a:pPr>
            <a:r>
              <a:rPr lang="en-US">
                <a:latin typeface="Century Gothic"/>
                <a:ea typeface="Century Gothic"/>
                <a:cs typeface="Century Gothic"/>
                <a:sym typeface="Century Gothic"/>
              </a:rPr>
              <a:t>When maintaining end user addresses in End Users, if you modify any of the key address fields (address lines 1 to 3, the City field, or the Postal Code field) to be the same as an existing address, the system displays an error message stating that you must use the Link to Customer option to assign an end user to an existing address.</a:t>
            </a:r>
            <a:endParaRPr>
              <a:latin typeface="Century Gothic"/>
              <a:ea typeface="Century Gothic"/>
              <a:cs typeface="Century Gothic"/>
              <a:sym typeface="Century Gothic"/>
            </a:endParaRPr>
          </a:p>
        </p:txBody>
      </p:sp>
      <p:sp>
        <p:nvSpPr>
          <p:cNvPr id="404" name="Google Shape;404;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6: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420" name="Google Shape;420;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21" name="Google Shape;421;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2" name="Google Shape;422;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following is a more detailed description of the fields in End Users: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Customer</a:t>
            </a:r>
            <a:r>
              <a:rPr lang="en-US">
                <a:latin typeface="Century Gothic"/>
                <a:ea typeface="Century Gothic"/>
                <a:cs typeface="Century Gothic"/>
                <a:sym typeface="Century Gothic"/>
              </a:rPr>
              <a:t>. If you are linking to another customer or to a ship-to address, enter the code that identifies the customer this end user record is associated with; otherwise leave blank.</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End User</a:t>
            </a:r>
            <a:r>
              <a:rPr lang="en-US">
                <a:latin typeface="Century Gothic"/>
                <a:ea typeface="Century Gothic"/>
                <a:cs typeface="Century Gothic"/>
                <a:sym typeface="Century Gothic"/>
              </a:rPr>
              <a:t>. If you are not linking to another customer or to a ship-to address, specify a new code. This code is automatically created with an address type of end user. If you select Link to Customer, the End User field is filled with the value you specify for the customer. These addresses will be added as end users for the customer specified in Customer.</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End User Name</a:t>
            </a:r>
            <a:r>
              <a:rPr b="1" lang="en-US">
                <a:latin typeface="Century Gothic"/>
                <a:ea typeface="Century Gothic"/>
                <a:cs typeface="Century Gothic"/>
                <a:sym typeface="Century Gothic"/>
              </a:rPr>
              <a:t>.</a:t>
            </a:r>
            <a:r>
              <a:rPr lang="en-US">
                <a:latin typeface="Century Gothic"/>
                <a:ea typeface="Century Gothic"/>
                <a:cs typeface="Century Gothic"/>
                <a:sym typeface="Century Gothic"/>
              </a:rPr>
              <a:t> Enter an end user name. The default is the business relation name for the customer to which the end user is linked. This field is optional.</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Link to Customer</a:t>
            </a:r>
            <a:r>
              <a:rPr lang="en-US">
                <a:latin typeface="Century Gothic"/>
                <a:ea typeface="Century Gothic"/>
                <a:cs typeface="Century Gothic"/>
                <a:sym typeface="Century Gothic"/>
              </a:rPr>
              <a:t>. Select this field if you want to define the customer entered in the first field as an end user. In this case, the end user code is set to the customer code and cannot be modified. All address details are filled in based on the head office address of the customer and cannot be changed.</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i="1" lang="en-US">
                <a:latin typeface="Century Gothic"/>
                <a:ea typeface="Century Gothic"/>
                <a:cs typeface="Century Gothic"/>
                <a:sym typeface="Century Gothic"/>
              </a:rPr>
              <a:t>Use Existing Address.</a:t>
            </a:r>
            <a:r>
              <a:rPr lang="en-US">
                <a:latin typeface="Century Gothic"/>
                <a:ea typeface="Century Gothic"/>
                <a:cs typeface="Century Gothic"/>
                <a:sym typeface="Century Gothic"/>
              </a:rPr>
              <a:t> Click this button if you want create a new end user code that shares address information with another existing end user address for the specified customer code. Click the End User Address button to display all end user addresses for the customer. If you select the address you require from the Use Existing Address pop-up form, fields in the Address panel will populate as read only.</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Click Create to display the Customer End User Create Address Information screen, which lets you create a new address for the ship to end user. This button is active when none of the link-to check boxes </a:t>
            </a:r>
            <a:r>
              <a:rPr lang="en-US"/>
              <a:t>are </a:t>
            </a:r>
            <a:r>
              <a:rPr lang="en-US">
                <a:latin typeface="Century Gothic"/>
                <a:ea typeface="Century Gothic"/>
                <a:cs typeface="Century Gothic"/>
                <a:sym typeface="Century Gothic"/>
              </a:rPr>
              <a:t>selected.</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When you create a new end user address, the customer’s business relation is updated with the new end user address.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lang="en-US">
                <a:solidFill>
                  <a:srgbClr val="6D9EEB"/>
                </a:solidFill>
                <a:latin typeface="Century Gothic"/>
                <a:ea typeface="Century Gothic"/>
                <a:cs typeface="Century Gothic"/>
                <a:sym typeface="Century Gothic"/>
              </a:rPr>
              <a:t>Creating a New End User Code and Address</a:t>
            </a:r>
            <a:endParaRPr b="1">
              <a:solidFill>
                <a:srgbClr val="6D9EEB"/>
              </a:solidFill>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customer code.</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Clear the Link to Customer field.</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end user code in the End User field or leave blank for a system-generated number.</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new end user address in the fields provided under the Address panel.</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Click Save. The end user address is saved in the business relation for the customer.</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lang="en-US">
                <a:solidFill>
                  <a:srgbClr val="6D9EEB"/>
                </a:solidFill>
                <a:latin typeface="Century Gothic"/>
                <a:ea typeface="Century Gothic"/>
                <a:cs typeface="Century Gothic"/>
                <a:sym typeface="Century Gothic"/>
              </a:rPr>
              <a:t>Setting Up a Ship-To Address as an End User</a:t>
            </a:r>
            <a:endParaRPr b="1">
              <a:solidFill>
                <a:srgbClr val="6D9EEB"/>
              </a:solidFill>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customer code.</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Leave the End User field blank.</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Clear the Link to Customer field.</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Select the Link to Ship-To Address field. A lookup for existing ship-tos is enabled.</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Enter or select the ship-to. All address details come from the selected ship-to address.</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The ship-to code displays in the End User field and the address details of the head office of the customer’s business relation display in the Address Information area. The address cannot be modified; tax and contact details can be viewed by clicking the View button.</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Click Save.</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b="1" lang="en-US">
                <a:solidFill>
                  <a:srgbClr val="6D9EEB"/>
                </a:solidFill>
                <a:latin typeface="Century Gothic"/>
                <a:ea typeface="Century Gothic"/>
                <a:cs typeface="Century Gothic"/>
                <a:sym typeface="Century Gothic"/>
              </a:rPr>
              <a:t>Setting Up an Existing Address as an End User</a:t>
            </a:r>
            <a:endParaRPr b="1">
              <a:solidFill>
                <a:srgbClr val="6D9EEB"/>
              </a:solidFill>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customer code.</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end user code or leave blank for a system supplied number.</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Click the Use Existing Address button. This displays all end user addresses for the business relation associated with the customer code.</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Select the address you want to use.</a:t>
            </a:r>
            <a:br>
              <a:rPr lang="en-US">
                <a:latin typeface="Century Gothic"/>
                <a:ea typeface="Century Gothic"/>
                <a:cs typeface="Century Gothic"/>
                <a:sym typeface="Century Gothic"/>
              </a:rPr>
            </a:br>
            <a:r>
              <a:rPr b="1" i="1" lang="en-US">
                <a:latin typeface="Century Gothic"/>
                <a:ea typeface="Century Gothic"/>
                <a:cs typeface="Century Gothic"/>
                <a:sym typeface="Century Gothic"/>
              </a:rPr>
              <a:t>Note</a:t>
            </a:r>
            <a:r>
              <a:rPr lang="en-US">
                <a:latin typeface="Century Gothic"/>
                <a:ea typeface="Century Gothic"/>
                <a:cs typeface="Century Gothic"/>
                <a:sym typeface="Century Gothic"/>
              </a:rPr>
              <a:t> A business relation end user address can be linked to only one end user address for the same customer.</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Update address details if necessary.</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Click Save.</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rgbClr val="6D9EEB"/>
              </a:buClr>
              <a:buSzPts val="1100"/>
              <a:buFont typeface="Century Gothic"/>
              <a:buNone/>
            </a:pPr>
            <a:r>
              <a:rPr b="1" lang="en-US">
                <a:solidFill>
                  <a:srgbClr val="6D9EEB"/>
                </a:solidFill>
                <a:latin typeface="Century Gothic"/>
                <a:ea typeface="Century Gothic"/>
                <a:cs typeface="Century Gothic"/>
                <a:sym typeface="Century Gothic"/>
              </a:rPr>
              <a:t>Modifying a Shared End User Address</a:t>
            </a:r>
            <a:endParaRPr b="1">
              <a:solidFill>
                <a:srgbClr val="6D9EEB"/>
              </a:solidFill>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In the End Users browse, locate and open the record you want to modify.</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Modify the details as required.</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Save the changes.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If you modify address details for an end user address shared by other end users for the same customer, the system prompts you to apply the change to all end users with that address.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If you select Yes, the system checks to see if an address that matches the modified address already exists. If a matching address already exists, the system links all end users who shared the original address to that address record. If a matching address does not already exist, the system links all end users who shared the original address to the modified address record.</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If you select No, the system checks to see if an address that matches the modified address already exists. If a matching address already exists, the system links the end user to that address record. If a matching address does not already exist, the system links the end user to the modified address.</a:t>
            </a:r>
            <a:endParaRPr>
              <a:latin typeface="Century Gothic"/>
              <a:ea typeface="Century Gothic"/>
              <a:cs typeface="Century Gothic"/>
              <a:sym typeface="Century Gothic"/>
            </a:endParaRPr>
          </a:p>
          <a:p>
            <a:pPr indent="457200" lvl="0" marL="0" rtl="0" algn="l">
              <a:lnSpc>
                <a:spcPct val="10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rgbClr val="6D9EEB"/>
              </a:buClr>
              <a:buSzPts val="1100"/>
              <a:buFont typeface="Century Gothic"/>
              <a:buNone/>
            </a:pPr>
            <a:r>
              <a:rPr b="1" lang="en-US">
                <a:solidFill>
                  <a:srgbClr val="6D9EEB"/>
                </a:solidFill>
                <a:latin typeface="Century Gothic"/>
                <a:ea typeface="Century Gothic"/>
                <a:cs typeface="Century Gothic"/>
                <a:sym typeface="Century Gothic"/>
              </a:rPr>
              <a:t>Reassigning a Shared End User Address</a:t>
            </a:r>
            <a:endParaRPr b="1">
              <a:solidFill>
                <a:srgbClr val="6D9EEB"/>
              </a:solidFill>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If an end user shares the same address as other end users for the same customer and you use the End User Address option to select a different end user address, the system prompts you to apply this address change to all end users that share the original address. If you select Yes, the system applies the change to all end users that share the original address. If you select No, the system links the current end user alone to the new address.</a:t>
            </a:r>
            <a:endParaRPr>
              <a:latin typeface="Century Gothic"/>
              <a:ea typeface="Century Gothic"/>
              <a:cs typeface="Century Gothic"/>
              <a:sym typeface="Century Gothic"/>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define one or a combination of credit limits on the Credit Limit panel of the Customers screen.</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Once defined and saved, these credit limits are automatically applied to this customer, and enable credit checking on the customer’s transactions.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maintenance of credit data is also available as a separate activity.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30" name="Google Shape;430;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t/>
            </a:r>
            <a:endParaRPr/>
          </a:p>
        </p:txBody>
      </p:sp>
      <p:sp>
        <p:nvSpPr>
          <p:cNvPr id="438" name="Google Shape;43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1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1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Your customers are the companies that purchase your goods and services.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They are referenced on sales quotations, sales orders, invoices, and in accounts receivable.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They are also used for service and support documents such as calls, contracts, and return material authorizations (RMAs).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Before setting up customers, you must first define customer type codes and credit rating codes, described next. Customer records also require GL account profiles—control accounts for invoices, control accounts for credit notes, customer bank accounts, and sales accounts.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After reviewing the setup flow, you will learn about each element in more detail.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Lastly, we will explain how customer credit is managed in the QAD Financials.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9" name="Google Shape;269;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Before setting up customers, you must create customer type codes, credit rating codes, and GL profiles  for the control accounts for invoices, credit notes, bank accounts, and sales accounts (for memo items).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A sales order can reference up to three customer addresses: a sold-to address, a bill-to address, and a ship-to address.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A customer can also be referenced as an end user address by service and support functions.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Customer Credit Rating Categories lets you rank customers by credit worthiness.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system stores the customer and company bank account numbers in the Banking panel of the customer and supplier definitions,  together with the default payment formats for transactions.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77" name="Google Shape;27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set up most customer data in the Customers screen.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However, some data specific to the operational functions, such as the site linked to the customer, daybook set, or EMT type, is set up in Customer Domain Settings.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Credit rating and customer type codes are optional. However, if you want to use ratings or customer types, you must define these prior to creating a customer record. This restriction also applies to some mandatory data, such as account profiles, invoice status codes, and tax zones.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85" name="Google Shape;28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6: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293" name="Google Shape;293;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94" name="Google Shape;29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5" name="Google Shape;295;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Customer Types to create, modify, view, and delete codes for grouping customers.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use the customer type to select groups of customers for reporting</a:t>
            </a:r>
            <a:r>
              <a:rPr lang="en-US"/>
              <a:t>—</a:t>
            </a:r>
            <a:r>
              <a:rPr lang="en-US">
                <a:latin typeface="Century Gothic"/>
                <a:ea typeface="Century Gothic"/>
                <a:cs typeface="Century Gothic"/>
                <a:sym typeface="Century Gothic"/>
              </a:rPr>
              <a:t>in particular, for sales analysis reports.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Customer types are system-wide data, and apply to all domains and entities.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also define GL sales accounts by customer type, channel, product line, and site in Sales Accounts.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This lets you track sales and cost of sales amounts separately for different types of customers.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7: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04" name="Google Shape;304;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05" name="Google Shape;305;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6" name="Google Shape;306;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Customer Credit Rating Categories to create, modify, delete,  and view codes for ranking customers by creditworthiness.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use customer credit rating codes to select groups of customers for reporting.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Customer credit rating codes are system-wide data, and apply to all domains and entities.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8: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15" name="Google Shape;315;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16" name="Google Shape;31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7" name="Google Shape;317;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Customers to create, view, modify, or delete customer records.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link the customer code to an existing business relation or create a new business relation.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only delete a customer record if it is not referenced in the system.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However, you can mark a referenced record as inactive.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export customer records or load records from an Excel spreadsheet using the Import and Export functions located on the More drop-down in Customers.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also use Excel Integration to import customer bank accounts.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creating a customer, you must specify additional operational data in Customer Domain Settings. An email is automatically sent to the members of the CustomerNotify role responsible for creating this data when a new customer is created.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 sales order or sales quotation can reference up to three customer addresses. These addresses can reference the same or different business relations.</a:t>
            </a:r>
            <a:endParaRPr>
              <a:latin typeface="Century Gothic"/>
              <a:ea typeface="Century Gothic"/>
              <a:cs typeface="Century Gothic"/>
              <a:sym typeface="Century Gothic"/>
            </a:endParaRPr>
          </a:p>
          <a:p>
            <a:pPr indent="-317500" lvl="0" marL="457200" rtl="0" algn="l">
              <a:spcBef>
                <a:spcPts val="360"/>
              </a:spcBef>
              <a:spcAft>
                <a:spcPts val="0"/>
              </a:spcAft>
              <a:buClr>
                <a:schemeClr val="dk1"/>
              </a:buClr>
              <a:buSzPts val="1400"/>
              <a:buFont typeface="Century Gothic"/>
              <a:buChar char="●"/>
            </a:pPr>
            <a:r>
              <a:rPr lang="en-US">
                <a:latin typeface="Century Gothic"/>
                <a:ea typeface="Century Gothic"/>
                <a:cs typeface="Century Gothic"/>
                <a:sym typeface="Century Gothic"/>
              </a:rPr>
              <a:t>Sold-to customer. The customer placing the order.</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Bill-to customer. The customer paying the invoice. A single bill-to is assigned when the customer is set up. If no bill-to is assigned, the sold-to customer is used as the bill-to.</a:t>
            </a:r>
            <a:endParaRPr>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Ship-to customer. The customer receiving the order. Ship-to customer IDs are set up in Customer Ship-To’s. Each customer can have multiple ship-to addresses.</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Sales order header information, such as default credit terms and currency, is determined by the bill-to customer.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Other fields default from the sold-to customer, unless a customer record was entered for the ship-to address for the order.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These include language, taxable status, and other tax defaults.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During order entry, the bill-to address defaults from the sold-to, unless a different bill-to address is assigned to the sold-to customer. The ship-to address also defaults from the sold-to address.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If alternate ship-to addresses are defined, they can be selected as needed.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26" name="Google Shape;32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0: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46" name="Google Shape;346;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47" name="Google Shape;34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8" name="Google Shape;348;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 business relation must have a single address of type head office.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To add an address, select and open a record in Business Relations. From there, navigate to the Address panel and click the New button to add a new row to the grid. Fill out the fields required to save your address in the grid.</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Specify the full name for the address. The name defaults from the value specified for the business relation. It cannot be modified for the head office type. The name is useful since some address types in the business relation may operate under their own name. For example, a ship-to address for this business relation may have a unique name.</a:t>
            </a:r>
            <a:endParaRPr>
              <a:latin typeface="Century Gothic"/>
              <a:ea typeface="Century Gothic"/>
              <a:cs typeface="Century Gothic"/>
              <a:sym typeface="Century Gothic"/>
            </a:endParaRPr>
          </a:p>
          <a:p>
            <a:pPr indent="-317500" lvl="0" marL="457200" rtl="0" algn="l">
              <a:lnSpc>
                <a:spcPct val="100000"/>
              </a:lnSpc>
              <a:spcBef>
                <a:spcPts val="0"/>
              </a:spcBef>
              <a:spcAft>
                <a:spcPts val="0"/>
              </a:spcAft>
              <a:buClr>
                <a:schemeClr val="dk1"/>
              </a:buClr>
              <a:buSzPts val="1400"/>
              <a:buFont typeface="Century Gothic"/>
              <a:buAutoNum type="arabicPeriod"/>
            </a:pPr>
            <a:r>
              <a:rPr lang="en-US">
                <a:latin typeface="Century Gothic"/>
                <a:ea typeface="Century Gothic"/>
                <a:cs typeface="Century Gothic"/>
                <a:sym typeface="Century Gothic"/>
              </a:rPr>
              <a:t>Choose an address type by either clicking the lookup icon in the Address Type field, or entering one in manually. This field is mandatory. A set of address types is supplied with the system and are accessible when you click the lookup icon in the field. You can create new address types using Address Types.</a:t>
            </a:r>
            <a:endParaRPr>
              <a:latin typeface="Century Gothic"/>
              <a:ea typeface="Century Gothic"/>
              <a:cs typeface="Century Gothic"/>
              <a:sym typeface="Century Gothic"/>
            </a:endParaRPr>
          </a:p>
          <a:p>
            <a:pPr indent="457200" lvl="0" marL="0" rtl="0" algn="l">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For each business relation, you must create an address with the head office address type.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Other types of business relation addresses can be created as needed.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 business relation can have multiple ship-to addresses.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only address types that can be created directly in the business relation are head office, dock, reminder, and remittance;</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cannot create or delete ship-to and end user addresses. You must use the Customer Ship-To</a:t>
            </a:r>
            <a:r>
              <a:rPr lang="en-US"/>
              <a:t>’s</a:t>
            </a:r>
            <a:r>
              <a:rPr lang="en-US">
                <a:latin typeface="Century Gothic"/>
                <a:ea typeface="Century Gothic"/>
                <a:cs typeface="Century Gothic"/>
                <a:sym typeface="Century Gothic"/>
              </a:rPr>
              <a:t> and End Users </a:t>
            </a:r>
            <a:r>
              <a:rPr lang="en-US"/>
              <a:t>screens</a:t>
            </a: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This prevents ship-to and end user addresses from being created that are not linked to customer ship-to and end user records.</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spTree>
      <p:nvGrpSpPr>
        <p:cNvPr id="241" name="Shape 241"/>
        <p:cNvGrpSpPr/>
        <p:nvPr/>
      </p:nvGrpSpPr>
      <p:grpSpPr>
        <a:xfrm>
          <a:off x="0" y="0"/>
          <a:ext cx="0" cy="0"/>
          <a:chOff x="0" y="0"/>
          <a:chExt cx="0" cy="0"/>
        </a:xfrm>
      </p:grpSpPr>
      <p:sp>
        <p:nvSpPr>
          <p:cNvPr id="242" name="Google Shape;242;p31"/>
          <p:cNvSpPr txBox="1"/>
          <p:nvPr>
            <p:ph idx="1" type="body"/>
          </p:nvPr>
        </p:nvSpPr>
        <p:spPr>
          <a:xfrm>
            <a:off x="609600" y="891611"/>
            <a:ext cx="10972800" cy="542452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SzPts val="2800"/>
              <a:buChar char="•"/>
              <a:defRPr sz="2800">
                <a:solidFill>
                  <a:srgbClr val="4E4E4E"/>
                </a:solidFill>
              </a:defRPr>
            </a:lvl1pPr>
            <a:lvl2pPr indent="-381000" lvl="1" marL="914400" algn="l">
              <a:lnSpc>
                <a:spcPct val="100000"/>
              </a:lnSpc>
              <a:spcBef>
                <a:spcPts val="480"/>
              </a:spcBef>
              <a:spcAft>
                <a:spcPts val="0"/>
              </a:spcAft>
              <a:buSzPts val="2400"/>
              <a:buChar char="-"/>
              <a:defRPr sz="2400">
                <a:solidFill>
                  <a:srgbClr val="4E4E4E"/>
                </a:solidFill>
              </a:defRPr>
            </a:lvl2pPr>
            <a:lvl3pPr indent="-355600" lvl="2" marL="1371600" algn="l">
              <a:lnSpc>
                <a:spcPct val="100000"/>
              </a:lnSpc>
              <a:spcBef>
                <a:spcPts val="400"/>
              </a:spcBef>
              <a:spcAft>
                <a:spcPts val="0"/>
              </a:spcAft>
              <a:buSzPts val="2000"/>
              <a:buChar char="•"/>
              <a:defRPr sz="2000">
                <a:solidFill>
                  <a:srgbClr val="4E4E4E"/>
                </a:solidFill>
              </a:defRPr>
            </a:lvl3pPr>
            <a:lvl4pPr indent="-342900" lvl="3" marL="1828800" algn="l">
              <a:lnSpc>
                <a:spcPct val="100000"/>
              </a:lnSpc>
              <a:spcBef>
                <a:spcPts val="360"/>
              </a:spcBef>
              <a:spcAft>
                <a:spcPts val="0"/>
              </a:spcAft>
              <a:buSzPts val="1800"/>
              <a:buChar char="-"/>
              <a:defRPr sz="1800">
                <a:solidFill>
                  <a:srgbClr val="4E4E4E"/>
                </a:solidFill>
              </a:defRPr>
            </a:lvl4pPr>
            <a:lvl5pPr indent="-342900" lvl="4" marL="2286000" algn="l">
              <a:lnSpc>
                <a:spcPct val="100000"/>
              </a:lnSpc>
              <a:spcBef>
                <a:spcPts val="360"/>
              </a:spcBef>
              <a:spcAft>
                <a:spcPts val="0"/>
              </a:spcAft>
              <a:buSzPts val="1800"/>
              <a:buChar char="•"/>
              <a:defRPr sz="1800">
                <a:solidFill>
                  <a:srgbClr val="4E4E4E"/>
                </a:solidFill>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3" name="Google Shape;243;p31"/>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 name="Google Shape;244;p31"/>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sz="1800">
                <a:solidFill>
                  <a:schemeClr val="dk1"/>
                </a:solidFill>
                <a:latin typeface="Century Gothic"/>
                <a:ea typeface="Century Gothic"/>
                <a:cs typeface="Century Gothic"/>
                <a:sym typeface="Century Gothic"/>
              </a:defRPr>
            </a:lvl1pPr>
            <a:lvl2pPr lvl="1"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1_Title Only">
    <p:spTree>
      <p:nvGrpSpPr>
        <p:cNvPr id="245" name="Shape 245"/>
        <p:cNvGrpSpPr/>
        <p:nvPr/>
      </p:nvGrpSpPr>
      <p:grpSpPr>
        <a:xfrm>
          <a:off x="0" y="0"/>
          <a:ext cx="0" cy="0"/>
          <a:chOff x="0" y="0"/>
          <a:chExt cx="0" cy="0"/>
        </a:xfrm>
      </p:grpSpPr>
      <p:sp>
        <p:nvSpPr>
          <p:cNvPr id="246" name="Google Shape;246;p32"/>
          <p:cNvSpPr txBox="1"/>
          <p:nvPr>
            <p:ph type="title"/>
          </p:nvPr>
        </p:nvSpPr>
        <p:spPr>
          <a:xfrm>
            <a:off x="609600" y="182881"/>
            <a:ext cx="10972800" cy="7165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7" name="Google Shape;247;p32"/>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sz="1800">
                <a:solidFill>
                  <a:schemeClr val="dk1"/>
                </a:solidFill>
                <a:latin typeface="Century Gothic"/>
                <a:ea typeface="Century Gothic"/>
                <a:cs typeface="Century Gothic"/>
                <a:sym typeface="Century Gothic"/>
              </a:defRPr>
            </a:lvl1pPr>
            <a:lvl2pPr lvl="1"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54" name="Shape 254"/>
        <p:cNvGrpSpPr/>
        <p:nvPr/>
      </p:nvGrpSpPr>
      <p:grpSpPr>
        <a:xfrm>
          <a:off x="0" y="0"/>
          <a:ext cx="0" cy="0"/>
          <a:chOff x="0" y="0"/>
          <a:chExt cx="0" cy="0"/>
        </a:xfrm>
      </p:grpSpPr>
      <p:sp>
        <p:nvSpPr>
          <p:cNvPr id="255" name="Google Shape;255;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6" name="Google Shape;256;p3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7" name="Google Shape;257;p34"/>
          <p:cNvGrpSpPr/>
          <p:nvPr/>
        </p:nvGrpSpPr>
        <p:grpSpPr>
          <a:xfrm>
            <a:off x="0" y="0"/>
            <a:ext cx="12192000" cy="4125113"/>
            <a:chOff x="0" y="0"/>
            <a:chExt cx="12192000" cy="4125113"/>
          </a:xfrm>
        </p:grpSpPr>
        <p:sp>
          <p:nvSpPr>
            <p:cNvPr id="258" name="Google Shape;258;p3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9" name="Google Shape;259;p3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theme" Target="../theme/theme3.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2.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8" name="Shape 248"/>
        <p:cNvGrpSpPr/>
        <p:nvPr/>
      </p:nvGrpSpPr>
      <p:grpSpPr>
        <a:xfrm>
          <a:off x="0" y="0"/>
          <a:ext cx="0" cy="0"/>
          <a:chOff x="0" y="0"/>
          <a:chExt cx="0" cy="0"/>
        </a:xfrm>
      </p:grpSpPr>
      <p:sp>
        <p:nvSpPr>
          <p:cNvPr id="249" name="Google Shape;249;p33"/>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50" name="Google Shape;250;p33"/>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51" name="Google Shape;251;p3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2" name="Google Shape;252;p33"/>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53" name="Google Shape;253;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9"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Customer Setup</a:t>
            </a:r>
            <a:endParaRPr/>
          </a:p>
        </p:txBody>
      </p:sp>
      <p:sp>
        <p:nvSpPr>
          <p:cNvPr id="265" name="Google Shape;265;p3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66" name="Google Shape;266;p3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Customers</a:t>
            </a:r>
            <a:endParaRPr/>
          </a:p>
        </p:txBody>
      </p:sp>
      <p:sp>
        <p:nvSpPr>
          <p:cNvPr id="360" name="Google Shape;360;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61" name="Google Shape;361;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62" name="Google Shape;362;p44"/>
          <p:cNvPicPr preferRelativeResize="0"/>
          <p:nvPr/>
        </p:nvPicPr>
        <p:blipFill rotWithShape="1">
          <a:blip r:embed="rId3">
            <a:alphaModFix/>
          </a:blip>
          <a:srcRect b="0" l="0" r="0" t="0"/>
          <a:stretch/>
        </p:blipFill>
        <p:spPr>
          <a:xfrm>
            <a:off x="571500" y="1933398"/>
            <a:ext cx="8924976" cy="2650850"/>
          </a:xfrm>
          <a:prstGeom prst="rect">
            <a:avLst/>
          </a:prstGeom>
          <a:noFill/>
          <a:ln cap="flat" cmpd="sng" w="9525">
            <a:solidFill>
              <a:srgbClr val="1B314F"/>
            </a:solidFill>
            <a:prstDash val="solid"/>
            <a:round/>
            <a:headEnd len="sm" w="sm" type="none"/>
            <a:tailEnd len="sm" w="sm" type="none"/>
          </a:ln>
        </p:spPr>
      </p:pic>
      <p:sp>
        <p:nvSpPr>
          <p:cNvPr id="363" name="Google Shape;363;p44"/>
          <p:cNvSpPr/>
          <p:nvPr/>
        </p:nvSpPr>
        <p:spPr>
          <a:xfrm>
            <a:off x="1520890" y="4031027"/>
            <a:ext cx="3381300" cy="3504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
        <p:nvSpPr>
          <p:cNvPr id="364" name="Google Shape;364;p44"/>
          <p:cNvSpPr txBox="1"/>
          <p:nvPr/>
        </p:nvSpPr>
        <p:spPr>
          <a:xfrm>
            <a:off x="1370631" y="5354527"/>
            <a:ext cx="1588500" cy="633600"/>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chemeClr val="dk1"/>
                </a:solidFill>
                <a:latin typeface="Century Gothic"/>
                <a:ea typeface="Century Gothic"/>
                <a:cs typeface="Century Gothic"/>
                <a:sym typeface="Century Gothic"/>
              </a:rPr>
              <a:t>Link the bill-to address</a:t>
            </a:r>
            <a:endParaRPr b="0" i="0" sz="1600" u="none" cap="none" strike="noStrike">
              <a:solidFill>
                <a:schemeClr val="dk1"/>
              </a:solidFill>
              <a:latin typeface="Century Gothic"/>
              <a:ea typeface="Century Gothic"/>
              <a:cs typeface="Century Gothic"/>
              <a:sym typeface="Century Gothic"/>
            </a:endParaRPr>
          </a:p>
        </p:txBody>
      </p:sp>
      <p:cxnSp>
        <p:nvCxnSpPr>
          <p:cNvPr id="365" name="Google Shape;365;p44"/>
          <p:cNvCxnSpPr>
            <a:stCxn id="364" idx="0"/>
          </p:cNvCxnSpPr>
          <p:nvPr/>
        </p:nvCxnSpPr>
        <p:spPr>
          <a:xfrm flipH="1" rot="10800000">
            <a:off x="2164881" y="4432327"/>
            <a:ext cx="1441800" cy="9222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Ship-To Scenarios</a:t>
            </a:r>
            <a:endParaRPr/>
          </a:p>
        </p:txBody>
      </p:sp>
      <p:sp>
        <p:nvSpPr>
          <p:cNvPr id="371" name="Google Shape;371;p4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72" name="Google Shape;372;p45"/>
          <p:cNvSpPr txBox="1"/>
          <p:nvPr/>
        </p:nvSpPr>
        <p:spPr>
          <a:xfrm>
            <a:off x="3371281" y="1571096"/>
            <a:ext cx="5351655" cy="553998"/>
          </a:xfrm>
          <a:prstGeom prst="rect">
            <a:avLst/>
          </a:prstGeom>
          <a:solidFill>
            <a:srgbClr val="B7CCE4"/>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Customer A Ship-To</a:t>
            </a:r>
            <a:endParaRPr b="0" i="0" sz="1800" u="none" cap="none" strike="noStrike">
              <a:solidFill>
                <a:schemeClr val="dk1"/>
              </a:solidFill>
              <a:latin typeface="Century Gothic"/>
              <a:ea typeface="Century Gothic"/>
              <a:cs typeface="Century Gothic"/>
              <a:sym typeface="Century Gothic"/>
            </a:endParaRPr>
          </a:p>
        </p:txBody>
      </p:sp>
      <p:sp>
        <p:nvSpPr>
          <p:cNvPr id="373" name="Google Shape;373;p45"/>
          <p:cNvSpPr txBox="1"/>
          <p:nvPr/>
        </p:nvSpPr>
        <p:spPr>
          <a:xfrm>
            <a:off x="1050605" y="3418946"/>
            <a:ext cx="2418459" cy="738664"/>
          </a:xfrm>
          <a:prstGeom prst="rect">
            <a:avLst/>
          </a:prstGeom>
          <a:solidFill>
            <a:srgbClr val="DAE5F1"/>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New Ship-To</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a:t>
            </a:r>
            <a:endParaRPr b="0" i="0" sz="1800" u="none" cap="none" strike="noStrike">
              <a:solidFill>
                <a:schemeClr val="dk1"/>
              </a:solidFill>
              <a:latin typeface="Century Gothic"/>
              <a:ea typeface="Century Gothic"/>
              <a:cs typeface="Century Gothic"/>
              <a:sym typeface="Century Gothic"/>
            </a:endParaRPr>
          </a:p>
        </p:txBody>
      </p:sp>
      <p:sp>
        <p:nvSpPr>
          <p:cNvPr id="374" name="Google Shape;374;p45"/>
          <p:cNvSpPr txBox="1"/>
          <p:nvPr/>
        </p:nvSpPr>
        <p:spPr>
          <a:xfrm>
            <a:off x="3210142" y="4827059"/>
            <a:ext cx="2295111" cy="738664"/>
          </a:xfrm>
          <a:prstGeom prst="rect">
            <a:avLst/>
          </a:prstGeom>
          <a:solidFill>
            <a:srgbClr val="EAF1DD"/>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B</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a:t>
            </a:r>
            <a:endParaRPr b="0" i="0" sz="1800" u="none" cap="none" strike="noStrike">
              <a:solidFill>
                <a:schemeClr val="dk1"/>
              </a:solidFill>
              <a:latin typeface="Century Gothic"/>
              <a:ea typeface="Century Gothic"/>
              <a:cs typeface="Century Gothic"/>
              <a:sym typeface="Century Gothic"/>
            </a:endParaRPr>
          </a:p>
        </p:txBody>
      </p:sp>
      <p:sp>
        <p:nvSpPr>
          <p:cNvPr id="375" name="Google Shape;375;p45"/>
          <p:cNvSpPr txBox="1"/>
          <p:nvPr/>
        </p:nvSpPr>
        <p:spPr>
          <a:xfrm>
            <a:off x="6496302" y="4827059"/>
            <a:ext cx="1887269" cy="738664"/>
          </a:xfrm>
          <a:prstGeom prst="rect">
            <a:avLst/>
          </a:prstGeom>
          <a:solidFill>
            <a:srgbClr val="EAF1DD"/>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End User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a:t>
            </a:r>
            <a:endParaRPr b="0" i="0" sz="1800" u="none" cap="none" strike="noStrike">
              <a:solidFill>
                <a:schemeClr val="dk1"/>
              </a:solidFill>
              <a:latin typeface="Century Gothic"/>
              <a:ea typeface="Century Gothic"/>
              <a:cs typeface="Century Gothic"/>
              <a:sym typeface="Century Gothic"/>
            </a:endParaRPr>
          </a:p>
        </p:txBody>
      </p:sp>
      <p:sp>
        <p:nvSpPr>
          <p:cNvPr id="376" name="Google Shape;376;p45"/>
          <p:cNvSpPr txBox="1"/>
          <p:nvPr/>
        </p:nvSpPr>
        <p:spPr>
          <a:xfrm>
            <a:off x="7625239" y="3422122"/>
            <a:ext cx="3988583" cy="1015663"/>
          </a:xfrm>
          <a:prstGeom prst="rect">
            <a:avLst/>
          </a:prstGeom>
          <a:solidFill>
            <a:srgbClr val="DAE5F1"/>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New Ship-To Code,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Existing address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B’s Ship-To)</a:t>
            </a:r>
            <a:endParaRPr b="0" i="0" sz="1800" u="none" cap="none" strike="noStrike">
              <a:solidFill>
                <a:schemeClr val="dk1"/>
              </a:solidFill>
              <a:latin typeface="Century Gothic"/>
              <a:ea typeface="Century Gothic"/>
              <a:cs typeface="Century Gothic"/>
              <a:sym typeface="Century Gothic"/>
            </a:endParaRPr>
          </a:p>
        </p:txBody>
      </p:sp>
      <p:cxnSp>
        <p:nvCxnSpPr>
          <p:cNvPr id="377" name="Google Shape;377;p45"/>
          <p:cNvCxnSpPr>
            <a:stCxn id="372" idx="2"/>
            <a:endCxn id="373" idx="0"/>
          </p:cNvCxnSpPr>
          <p:nvPr/>
        </p:nvCxnSpPr>
        <p:spPr>
          <a:xfrm rot="5400000">
            <a:off x="3506558" y="878444"/>
            <a:ext cx="1293900" cy="3787200"/>
          </a:xfrm>
          <a:prstGeom prst="bentConnector3">
            <a:avLst>
              <a:gd fmla="val 49998" name="adj1"/>
            </a:avLst>
          </a:prstGeom>
          <a:noFill/>
          <a:ln cap="flat" cmpd="sng" w="25400">
            <a:solidFill>
              <a:srgbClr val="4F4F4F"/>
            </a:solidFill>
            <a:prstDash val="solid"/>
            <a:miter lim="800000"/>
            <a:headEnd len="sm" w="sm" type="none"/>
            <a:tailEnd len="med" w="med" type="stealth"/>
          </a:ln>
        </p:spPr>
      </p:cxnSp>
      <p:cxnSp>
        <p:nvCxnSpPr>
          <p:cNvPr id="378" name="Google Shape;378;p45"/>
          <p:cNvCxnSpPr>
            <a:stCxn id="372" idx="2"/>
            <a:endCxn id="374" idx="0"/>
          </p:cNvCxnSpPr>
          <p:nvPr/>
        </p:nvCxnSpPr>
        <p:spPr>
          <a:xfrm rot="5400000">
            <a:off x="3851408" y="2631494"/>
            <a:ext cx="2702100" cy="1689300"/>
          </a:xfrm>
          <a:prstGeom prst="bentConnector3">
            <a:avLst>
              <a:gd fmla="val 49997" name="adj1"/>
            </a:avLst>
          </a:prstGeom>
          <a:noFill/>
          <a:ln cap="flat" cmpd="sng" w="25400">
            <a:solidFill>
              <a:srgbClr val="4F4F4F"/>
            </a:solidFill>
            <a:prstDash val="solid"/>
            <a:miter lim="800000"/>
            <a:headEnd len="sm" w="sm" type="none"/>
            <a:tailEnd len="med" w="med" type="stealth"/>
          </a:ln>
        </p:spPr>
      </p:cxnSp>
      <p:cxnSp>
        <p:nvCxnSpPr>
          <p:cNvPr id="379" name="Google Shape;379;p45"/>
          <p:cNvCxnSpPr>
            <a:stCxn id="372" idx="2"/>
            <a:endCxn id="375" idx="0"/>
          </p:cNvCxnSpPr>
          <p:nvPr/>
        </p:nvCxnSpPr>
        <p:spPr>
          <a:xfrm flipH="1" rot="-5400000">
            <a:off x="5392508" y="2779694"/>
            <a:ext cx="2702100" cy="1392900"/>
          </a:xfrm>
          <a:prstGeom prst="bentConnector3">
            <a:avLst>
              <a:gd fmla="val 49997" name="adj1"/>
            </a:avLst>
          </a:prstGeom>
          <a:noFill/>
          <a:ln cap="flat" cmpd="sng" w="25400">
            <a:solidFill>
              <a:srgbClr val="4F4F4F"/>
            </a:solidFill>
            <a:prstDash val="solid"/>
            <a:miter lim="800000"/>
            <a:headEnd len="sm" w="sm" type="none"/>
            <a:tailEnd len="med" w="med" type="stealth"/>
          </a:ln>
        </p:spPr>
      </p:cxnSp>
      <p:cxnSp>
        <p:nvCxnSpPr>
          <p:cNvPr id="380" name="Google Shape;380;p45"/>
          <p:cNvCxnSpPr>
            <a:stCxn id="372" idx="2"/>
            <a:endCxn id="376" idx="0"/>
          </p:cNvCxnSpPr>
          <p:nvPr/>
        </p:nvCxnSpPr>
        <p:spPr>
          <a:xfrm flipH="1" rot="-5400000">
            <a:off x="7184858" y="987344"/>
            <a:ext cx="1296900" cy="3572400"/>
          </a:xfrm>
          <a:prstGeom prst="bentConnector3">
            <a:avLst>
              <a:gd fmla="val 50005" name="adj1"/>
            </a:avLst>
          </a:prstGeom>
          <a:noFill/>
          <a:ln cap="flat" cmpd="sng" w="25400">
            <a:solidFill>
              <a:srgbClr val="4F4F4F"/>
            </a:solidFill>
            <a:prstDash val="solid"/>
            <a:miter lim="800000"/>
            <a:headEnd len="sm" w="sm" type="none"/>
            <a:tailEnd len="med" w="med" type="stealth"/>
          </a:ln>
        </p:spPr>
      </p:cxnSp>
      <p:sp>
        <p:nvSpPr>
          <p:cNvPr id="381" name="Google Shape;381;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Customer Ship-To’s</a:t>
            </a:r>
            <a:endParaRPr/>
          </a:p>
        </p:txBody>
      </p:sp>
      <p:sp>
        <p:nvSpPr>
          <p:cNvPr id="388" name="Google Shape;388;p4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89" name="Google Shape;389;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90" name="Google Shape;390;p46"/>
          <p:cNvPicPr preferRelativeResize="0"/>
          <p:nvPr/>
        </p:nvPicPr>
        <p:blipFill rotWithShape="1">
          <a:blip r:embed="rId3">
            <a:alphaModFix/>
          </a:blip>
          <a:srcRect b="0" l="0" r="0" t="0"/>
          <a:stretch/>
        </p:blipFill>
        <p:spPr>
          <a:xfrm>
            <a:off x="247651" y="1670979"/>
            <a:ext cx="11785601" cy="3429495"/>
          </a:xfrm>
          <a:prstGeom prst="rect">
            <a:avLst/>
          </a:prstGeom>
          <a:noFill/>
          <a:ln cap="flat" cmpd="sng" w="9525">
            <a:solidFill>
              <a:srgbClr val="1B314F"/>
            </a:solidFill>
            <a:prstDash val="solid"/>
            <a:round/>
            <a:headEnd len="sm" w="sm" type="none"/>
            <a:tailEnd len="sm" w="sm" type="none"/>
          </a:ln>
        </p:spPr>
      </p:pic>
      <p:sp>
        <p:nvSpPr>
          <p:cNvPr id="391" name="Google Shape;391;p46"/>
          <p:cNvSpPr/>
          <p:nvPr/>
        </p:nvSpPr>
        <p:spPr>
          <a:xfrm>
            <a:off x="4917850" y="3224325"/>
            <a:ext cx="428000" cy="322800"/>
          </a:xfrm>
          <a:prstGeom prst="rect">
            <a:avLst/>
          </a:prstGeom>
          <a:noFill/>
          <a:ln cap="flat"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lt1"/>
              </a:solidFill>
              <a:latin typeface="Tahoma"/>
              <a:ea typeface="Tahoma"/>
              <a:cs typeface="Tahoma"/>
              <a:sym typeface="Tahoma"/>
            </a:endParaRPr>
          </a:p>
        </p:txBody>
      </p: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4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Used in the Field Service Management (FSM) module</a:t>
            </a:r>
            <a:endParaRPr/>
          </a:p>
          <a:p>
            <a:pPr indent="-342900" lvl="0" marL="342900" rtl="0" algn="l">
              <a:lnSpc>
                <a:spcPct val="100000"/>
              </a:lnSpc>
              <a:spcBef>
                <a:spcPts val="1800"/>
              </a:spcBef>
              <a:spcAft>
                <a:spcPts val="0"/>
              </a:spcAft>
              <a:buSzPts val="2800"/>
              <a:buChar char="•"/>
            </a:pPr>
            <a:r>
              <a:rPr lang="en-US"/>
              <a:t>Use address type: end user</a:t>
            </a:r>
            <a:endParaRPr/>
          </a:p>
          <a:p>
            <a:pPr indent="-342900" lvl="0" marL="342900" rtl="0" algn="l">
              <a:lnSpc>
                <a:spcPct val="100000"/>
              </a:lnSpc>
              <a:spcBef>
                <a:spcPts val="1800"/>
              </a:spcBef>
              <a:spcAft>
                <a:spcPts val="0"/>
              </a:spcAft>
              <a:buSzPts val="2800"/>
              <a:buChar char="•"/>
            </a:pPr>
            <a:r>
              <a:rPr lang="en-US"/>
              <a:t>Use End Users to create a complete end user record</a:t>
            </a:r>
            <a:endParaRPr/>
          </a:p>
          <a:p>
            <a:pPr indent="-285750" lvl="1" marL="742950" rtl="0" algn="l">
              <a:lnSpc>
                <a:spcPct val="100000"/>
              </a:lnSpc>
              <a:spcBef>
                <a:spcPts val="480"/>
              </a:spcBef>
              <a:spcAft>
                <a:spcPts val="0"/>
              </a:spcAft>
              <a:buSzPts val="2400"/>
              <a:buChar char="-"/>
            </a:pPr>
            <a:r>
              <a:rPr lang="en-US"/>
              <a:t>Financial data</a:t>
            </a:r>
            <a:endParaRPr/>
          </a:p>
          <a:p>
            <a:pPr indent="-285750" lvl="1" marL="742950" rtl="0" algn="l">
              <a:lnSpc>
                <a:spcPct val="100000"/>
              </a:lnSpc>
              <a:spcBef>
                <a:spcPts val="480"/>
              </a:spcBef>
              <a:spcAft>
                <a:spcPts val="0"/>
              </a:spcAft>
              <a:buSzPts val="2400"/>
              <a:buChar char="-"/>
            </a:pPr>
            <a:r>
              <a:rPr lang="en-US"/>
              <a:t>Operational data</a:t>
            </a:r>
            <a:endParaRPr/>
          </a:p>
          <a:p>
            <a:pPr indent="-342900" lvl="0" marL="342900" rtl="0" algn="l">
              <a:lnSpc>
                <a:spcPct val="100000"/>
              </a:lnSpc>
              <a:spcBef>
                <a:spcPts val="1800"/>
              </a:spcBef>
              <a:spcAft>
                <a:spcPts val="0"/>
              </a:spcAft>
              <a:buSzPts val="2800"/>
              <a:buChar char="•"/>
            </a:pPr>
            <a:r>
              <a:rPr lang="en-US"/>
              <a:t>You can create end users as needed in FSM</a:t>
            </a:r>
            <a:endParaRPr/>
          </a:p>
          <a:p>
            <a:pPr indent="-285750" lvl="1" marL="742950" rtl="0" algn="l">
              <a:lnSpc>
                <a:spcPct val="100000"/>
              </a:lnSpc>
              <a:spcBef>
                <a:spcPts val="480"/>
              </a:spcBef>
              <a:spcAft>
                <a:spcPts val="0"/>
              </a:spcAft>
              <a:buSzPts val="2400"/>
              <a:buChar char="-"/>
            </a:pPr>
            <a:r>
              <a:rPr lang="en-US"/>
              <a:t>Service Contracts, Service Orders</a:t>
            </a:r>
            <a:endParaRPr/>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399" name="Google Shape;399;p4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400" name="Google Shape;400;p4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Defining End Users</a:t>
            </a:r>
            <a:endParaRPr/>
          </a:p>
        </p:txBody>
      </p:sp>
      <p:sp>
        <p:nvSpPr>
          <p:cNvPr id="401" name="Google Shape;401;p47"/>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4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End User Creation Scenarios</a:t>
            </a:r>
            <a:endParaRPr/>
          </a:p>
        </p:txBody>
      </p:sp>
      <p:sp>
        <p:nvSpPr>
          <p:cNvPr id="407" name="Google Shape;407;p4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408" name="Google Shape;408;p48"/>
          <p:cNvSpPr txBox="1"/>
          <p:nvPr/>
        </p:nvSpPr>
        <p:spPr>
          <a:xfrm>
            <a:off x="3721826" y="1533388"/>
            <a:ext cx="4037857" cy="523220"/>
          </a:xfrm>
          <a:prstGeom prst="rect">
            <a:avLst/>
          </a:prstGeom>
          <a:solidFill>
            <a:srgbClr val="B7CCE4"/>
          </a:solidFill>
          <a:ln cap="flat" cmpd="sng" w="22225">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200"/>
              <a:buFont typeface="Century Gothic"/>
              <a:buNone/>
            </a:pPr>
            <a:r>
              <a:rPr b="0" i="0" lang="en-US" sz="2200" u="none" cap="none" strike="noStrike">
                <a:solidFill>
                  <a:schemeClr val="dk1"/>
                </a:solidFill>
                <a:latin typeface="Century Gothic"/>
                <a:ea typeface="Century Gothic"/>
                <a:cs typeface="Century Gothic"/>
                <a:sym typeface="Century Gothic"/>
              </a:rPr>
              <a:t>Customer A End User</a:t>
            </a:r>
            <a:endParaRPr b="0" i="0" sz="1800" u="none" cap="none" strike="noStrike">
              <a:solidFill>
                <a:schemeClr val="dk1"/>
              </a:solidFill>
              <a:latin typeface="Century Gothic"/>
              <a:ea typeface="Century Gothic"/>
              <a:cs typeface="Century Gothic"/>
              <a:sym typeface="Century Gothic"/>
            </a:endParaRPr>
          </a:p>
        </p:txBody>
      </p:sp>
      <p:sp>
        <p:nvSpPr>
          <p:cNvPr id="409" name="Google Shape;409;p48"/>
          <p:cNvSpPr txBox="1"/>
          <p:nvPr/>
        </p:nvSpPr>
        <p:spPr>
          <a:xfrm>
            <a:off x="943728" y="3381238"/>
            <a:ext cx="2280968" cy="738664"/>
          </a:xfrm>
          <a:prstGeom prst="rect">
            <a:avLst/>
          </a:prstGeom>
          <a:solidFill>
            <a:srgbClr val="DAE5F1"/>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New End User</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Address</a:t>
            </a:r>
            <a:endParaRPr b="0" i="0" sz="1800" u="none" cap="none" strike="noStrike">
              <a:solidFill>
                <a:schemeClr val="dk1"/>
              </a:solidFill>
              <a:latin typeface="Century Gothic"/>
              <a:ea typeface="Century Gothic"/>
              <a:cs typeface="Century Gothic"/>
              <a:sym typeface="Century Gothic"/>
            </a:endParaRPr>
          </a:p>
        </p:txBody>
      </p:sp>
      <p:sp>
        <p:nvSpPr>
          <p:cNvPr id="410" name="Google Shape;410;p48"/>
          <p:cNvSpPr txBox="1"/>
          <p:nvPr/>
        </p:nvSpPr>
        <p:spPr>
          <a:xfrm>
            <a:off x="2804050" y="4789351"/>
            <a:ext cx="2766143" cy="738664"/>
          </a:xfrm>
          <a:prstGeom prst="rect">
            <a:avLst/>
          </a:prstGeom>
          <a:solidFill>
            <a:srgbClr val="EAF1DD"/>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equals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End User</a:t>
            </a:r>
            <a:endParaRPr b="0" i="0" sz="1800" u="none" cap="none" strike="noStrike">
              <a:solidFill>
                <a:schemeClr val="dk1"/>
              </a:solidFill>
              <a:latin typeface="Century Gothic"/>
              <a:ea typeface="Century Gothic"/>
              <a:cs typeface="Century Gothic"/>
              <a:sym typeface="Century Gothic"/>
            </a:endParaRPr>
          </a:p>
        </p:txBody>
      </p:sp>
      <p:sp>
        <p:nvSpPr>
          <p:cNvPr id="411" name="Google Shape;411;p48"/>
          <p:cNvSpPr txBox="1"/>
          <p:nvPr/>
        </p:nvSpPr>
        <p:spPr>
          <a:xfrm>
            <a:off x="6067755" y="4789351"/>
            <a:ext cx="2368597" cy="738664"/>
          </a:xfrm>
          <a:prstGeom prst="rect">
            <a:avLst/>
          </a:prstGeom>
          <a:solidFill>
            <a:srgbClr val="EAF1DD"/>
          </a:solidFill>
          <a:ln cap="flat" cmpd="sng" w="19050">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Ship-To equals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End User</a:t>
            </a:r>
            <a:endParaRPr b="0" i="0" sz="1800" u="none" cap="none" strike="noStrike">
              <a:solidFill>
                <a:schemeClr val="dk1"/>
              </a:solidFill>
              <a:latin typeface="Century Gothic"/>
              <a:ea typeface="Century Gothic"/>
              <a:cs typeface="Century Gothic"/>
              <a:sym typeface="Century Gothic"/>
            </a:endParaRPr>
          </a:p>
        </p:txBody>
      </p:sp>
      <p:sp>
        <p:nvSpPr>
          <p:cNvPr id="412" name="Google Shape;412;p48"/>
          <p:cNvSpPr txBox="1"/>
          <p:nvPr/>
        </p:nvSpPr>
        <p:spPr>
          <a:xfrm>
            <a:off x="7518363" y="3384413"/>
            <a:ext cx="3757867" cy="1015663"/>
          </a:xfrm>
          <a:prstGeom prst="rect">
            <a:avLst/>
          </a:prstGeom>
          <a:solidFill>
            <a:srgbClr val="DAE5F1"/>
          </a:solidFill>
          <a:ln cap="flat" cmpd="sng" w="22225">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New End User Code,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Existing address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B’s End User)</a:t>
            </a:r>
            <a:endParaRPr b="0" i="0" sz="1800" u="none" cap="none" strike="noStrike">
              <a:solidFill>
                <a:schemeClr val="dk1"/>
              </a:solidFill>
              <a:latin typeface="Century Gothic"/>
              <a:ea typeface="Century Gothic"/>
              <a:cs typeface="Century Gothic"/>
              <a:sym typeface="Century Gothic"/>
            </a:endParaRPr>
          </a:p>
        </p:txBody>
      </p:sp>
      <p:cxnSp>
        <p:nvCxnSpPr>
          <p:cNvPr id="413" name="Google Shape;413;p48"/>
          <p:cNvCxnSpPr>
            <a:stCxn id="408" idx="2"/>
            <a:endCxn id="409" idx="0"/>
          </p:cNvCxnSpPr>
          <p:nvPr/>
        </p:nvCxnSpPr>
        <p:spPr>
          <a:xfrm rot="5400000">
            <a:off x="3250305" y="890658"/>
            <a:ext cx="1324500" cy="3656400"/>
          </a:xfrm>
          <a:prstGeom prst="bentConnector3">
            <a:avLst>
              <a:gd fmla="val 50005" name="adj1"/>
            </a:avLst>
          </a:prstGeom>
          <a:noFill/>
          <a:ln cap="flat" cmpd="sng" w="28575">
            <a:solidFill>
              <a:srgbClr val="4F4F4F"/>
            </a:solidFill>
            <a:prstDash val="solid"/>
            <a:miter lim="800000"/>
            <a:headEnd len="sm" w="sm" type="none"/>
            <a:tailEnd len="med" w="med" type="stealth"/>
          </a:ln>
        </p:spPr>
      </p:cxnSp>
      <p:cxnSp>
        <p:nvCxnSpPr>
          <p:cNvPr id="414" name="Google Shape;414;p48"/>
          <p:cNvCxnSpPr>
            <a:stCxn id="408" idx="2"/>
            <a:endCxn id="410" idx="0"/>
          </p:cNvCxnSpPr>
          <p:nvPr/>
        </p:nvCxnSpPr>
        <p:spPr>
          <a:xfrm rot="5400000">
            <a:off x="3597555" y="2646108"/>
            <a:ext cx="2732700" cy="1553700"/>
          </a:xfrm>
          <a:prstGeom prst="bentConnector3">
            <a:avLst>
              <a:gd fmla="val 50001" name="adj1"/>
            </a:avLst>
          </a:prstGeom>
          <a:noFill/>
          <a:ln cap="flat" cmpd="sng" w="28575">
            <a:solidFill>
              <a:srgbClr val="4F4F4F"/>
            </a:solidFill>
            <a:prstDash val="solid"/>
            <a:miter lim="800000"/>
            <a:headEnd len="sm" w="sm" type="none"/>
            <a:tailEnd len="med" w="med" type="stealth"/>
          </a:ln>
        </p:spPr>
      </p:cxnSp>
      <p:cxnSp>
        <p:nvCxnSpPr>
          <p:cNvPr id="415" name="Google Shape;415;p48"/>
          <p:cNvCxnSpPr>
            <a:stCxn id="408" idx="2"/>
            <a:endCxn id="411" idx="0"/>
          </p:cNvCxnSpPr>
          <p:nvPr/>
        </p:nvCxnSpPr>
        <p:spPr>
          <a:xfrm flipH="1" rot="-5400000">
            <a:off x="5130105" y="2667258"/>
            <a:ext cx="2732700" cy="1511400"/>
          </a:xfrm>
          <a:prstGeom prst="bentConnector3">
            <a:avLst>
              <a:gd fmla="val 50001" name="adj1"/>
            </a:avLst>
          </a:prstGeom>
          <a:noFill/>
          <a:ln cap="flat" cmpd="sng" w="28575">
            <a:solidFill>
              <a:srgbClr val="4F4F4F"/>
            </a:solidFill>
            <a:prstDash val="solid"/>
            <a:miter lim="800000"/>
            <a:headEnd len="sm" w="sm" type="none"/>
            <a:tailEnd len="med" w="med" type="stealth"/>
          </a:ln>
        </p:spPr>
      </p:cxnSp>
      <p:cxnSp>
        <p:nvCxnSpPr>
          <p:cNvPr id="416" name="Google Shape;416;p48"/>
          <p:cNvCxnSpPr>
            <a:stCxn id="408" idx="2"/>
            <a:endCxn id="412" idx="0"/>
          </p:cNvCxnSpPr>
          <p:nvPr/>
        </p:nvCxnSpPr>
        <p:spPr>
          <a:xfrm flipH="1" rot="-5400000">
            <a:off x="6905055" y="892308"/>
            <a:ext cx="1327800" cy="3656400"/>
          </a:xfrm>
          <a:prstGeom prst="bentConnector3">
            <a:avLst>
              <a:gd fmla="val 50000" name="adj1"/>
            </a:avLst>
          </a:prstGeom>
          <a:noFill/>
          <a:ln cap="flat" cmpd="sng" w="28575">
            <a:solidFill>
              <a:srgbClr val="4F4F4F"/>
            </a:solidFill>
            <a:prstDash val="solid"/>
            <a:miter lim="800000"/>
            <a:headEnd len="sm" w="sm" type="none"/>
            <a:tailEnd len="med" w="med" type="stealth"/>
          </a:ln>
        </p:spPr>
      </p:cxnSp>
      <p:sp>
        <p:nvSpPr>
          <p:cNvPr id="417" name="Google Shape;417;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4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End Users</a:t>
            </a:r>
            <a:endParaRPr/>
          </a:p>
        </p:txBody>
      </p:sp>
      <p:sp>
        <p:nvSpPr>
          <p:cNvPr id="425" name="Google Shape;425;p4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pic>
        <p:nvPicPr>
          <p:cNvPr id="426" name="Google Shape;426;p49"/>
          <p:cNvPicPr preferRelativeResize="0"/>
          <p:nvPr/>
        </p:nvPicPr>
        <p:blipFill rotWithShape="1">
          <a:blip r:embed="rId3">
            <a:alphaModFix/>
          </a:blip>
          <a:srcRect b="0" l="0" r="0" t="0"/>
          <a:stretch/>
        </p:blipFill>
        <p:spPr>
          <a:xfrm>
            <a:off x="234950" y="1355150"/>
            <a:ext cx="11785598" cy="5009062"/>
          </a:xfrm>
          <a:prstGeom prst="rect">
            <a:avLst/>
          </a:prstGeom>
          <a:noFill/>
          <a:ln>
            <a:noFill/>
          </a:ln>
        </p:spPr>
      </p:pic>
      <p:sp>
        <p:nvSpPr>
          <p:cNvPr id="427" name="Google Shape;427;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5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Three configurable types of credit limit</a:t>
            </a:r>
            <a:endParaRPr/>
          </a:p>
          <a:p>
            <a:pPr indent="-285750" lvl="1" marL="742950" rtl="0" algn="l">
              <a:lnSpc>
                <a:spcPct val="100000"/>
              </a:lnSpc>
              <a:spcBef>
                <a:spcPts val="480"/>
              </a:spcBef>
              <a:spcAft>
                <a:spcPts val="0"/>
              </a:spcAft>
              <a:buSzPts val="2400"/>
              <a:buChar char="-"/>
            </a:pPr>
            <a:r>
              <a:rPr lang="en-US"/>
              <a:t>Fixed maximum limit</a:t>
            </a:r>
            <a:endParaRPr/>
          </a:p>
          <a:p>
            <a:pPr indent="-285750" lvl="1" marL="742950" rtl="0" algn="l">
              <a:lnSpc>
                <a:spcPct val="100000"/>
              </a:lnSpc>
              <a:spcBef>
                <a:spcPts val="480"/>
              </a:spcBef>
              <a:spcAft>
                <a:spcPts val="0"/>
              </a:spcAft>
              <a:buSzPts val="2400"/>
              <a:buChar char="-"/>
            </a:pPr>
            <a:r>
              <a:rPr lang="en-US"/>
              <a:t>Percentage of gross turnover</a:t>
            </a:r>
            <a:endParaRPr/>
          </a:p>
          <a:p>
            <a:pPr indent="-285750" lvl="1" marL="742950" rtl="0" algn="l">
              <a:lnSpc>
                <a:spcPct val="100000"/>
              </a:lnSpc>
              <a:spcBef>
                <a:spcPts val="480"/>
              </a:spcBef>
              <a:spcAft>
                <a:spcPts val="0"/>
              </a:spcAft>
              <a:buSzPts val="2400"/>
              <a:buChar char="-"/>
            </a:pPr>
            <a:r>
              <a:rPr lang="en-US"/>
              <a:t>Maximum number of days overdue</a:t>
            </a:r>
            <a:endParaRPr/>
          </a:p>
          <a:p>
            <a:pPr indent="-342900" lvl="0" marL="342900" rtl="0" algn="l">
              <a:lnSpc>
                <a:spcPct val="100000"/>
              </a:lnSpc>
              <a:spcBef>
                <a:spcPts val="1800"/>
              </a:spcBef>
              <a:spcAft>
                <a:spcPts val="0"/>
              </a:spcAft>
              <a:buSzPts val="2800"/>
              <a:buChar char="•"/>
            </a:pPr>
            <a:r>
              <a:rPr lang="en-US"/>
              <a:t>Credit limit valid for all entities with same customer shared set</a:t>
            </a:r>
            <a:endParaRPr/>
          </a:p>
          <a:p>
            <a:pPr indent="-109538" lvl="0" marL="287338" rtl="0" algn="l">
              <a:lnSpc>
                <a:spcPct val="100000"/>
              </a:lnSpc>
              <a:spcBef>
                <a:spcPts val="0"/>
              </a:spcBef>
              <a:spcAft>
                <a:spcPts val="0"/>
              </a:spcAft>
              <a:buSzPts val="2800"/>
              <a:buNone/>
            </a:pPr>
            <a:r>
              <a:t/>
            </a:r>
            <a:endParaRPr/>
          </a:p>
        </p:txBody>
      </p:sp>
      <p:sp>
        <p:nvSpPr>
          <p:cNvPr id="433" name="Google Shape;433;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434" name="Google Shape;434;p5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Managing Customer Credit</a:t>
            </a:r>
            <a:endParaRPr/>
          </a:p>
        </p:txBody>
      </p:sp>
      <p:sp>
        <p:nvSpPr>
          <p:cNvPr id="435" name="Google Shape;435;p50"/>
          <p:cNvSpPr txBox="1"/>
          <p:nvPr>
            <p:ph idx="4294967295" type="sldNum"/>
          </p:nvPr>
        </p:nvSpPr>
        <p:spPr>
          <a:xfrm>
            <a:off x="9931400" y="650748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sz="3000"/>
              <a:t>Hands-on Exercise</a:t>
            </a:r>
            <a:endParaRPr/>
          </a:p>
        </p:txBody>
      </p:sp>
      <p:sp>
        <p:nvSpPr>
          <p:cNvPr id="441" name="Google Shape;441;p5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442" name="Google Shape;442;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pic>
        <p:nvPicPr>
          <p:cNvPr descr="hand" id="443" name="Google Shape;443;p51"/>
          <p:cNvPicPr preferRelativeResize="0"/>
          <p:nvPr/>
        </p:nvPicPr>
        <p:blipFill rotWithShape="1">
          <a:blip r:embed="rId3">
            <a:alphaModFix/>
          </a:blip>
          <a:srcRect b="0" l="0" r="0" t="0"/>
          <a:stretch/>
        </p:blipFill>
        <p:spPr>
          <a:xfrm>
            <a:off x="470486" y="1662416"/>
            <a:ext cx="9606000" cy="3624600"/>
          </a:xfrm>
          <a:prstGeom prst="rect">
            <a:avLst/>
          </a:prstGeom>
          <a:noFill/>
          <a:ln>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Customer setup flow</a:t>
            </a:r>
            <a:endParaRPr/>
          </a:p>
          <a:p>
            <a:pPr indent="-342900" lvl="0" marL="342900" rtl="0" algn="l">
              <a:lnSpc>
                <a:spcPct val="100000"/>
              </a:lnSpc>
              <a:spcBef>
                <a:spcPts val="1200"/>
              </a:spcBef>
              <a:spcAft>
                <a:spcPts val="0"/>
              </a:spcAft>
              <a:buSzPts val="2800"/>
              <a:buChar char="•"/>
            </a:pPr>
            <a:r>
              <a:rPr lang="en-US"/>
              <a:t>Customer setup highlights</a:t>
            </a:r>
            <a:endParaRPr/>
          </a:p>
          <a:p>
            <a:pPr indent="-342900" lvl="0" marL="342900" rtl="0" algn="l">
              <a:lnSpc>
                <a:spcPct val="100000"/>
              </a:lnSpc>
              <a:spcBef>
                <a:spcPts val="1200"/>
              </a:spcBef>
              <a:spcAft>
                <a:spcPts val="0"/>
              </a:spcAft>
              <a:buSzPts val="2800"/>
              <a:buChar char="•"/>
            </a:pPr>
            <a:r>
              <a:rPr lang="en-US"/>
              <a:t> Customer data setup in Customers screen</a:t>
            </a:r>
            <a:endParaRPr/>
          </a:p>
          <a:p>
            <a:pPr indent="-285750" lvl="1" marL="742950" rtl="0" algn="l">
              <a:lnSpc>
                <a:spcPct val="100000"/>
              </a:lnSpc>
              <a:spcBef>
                <a:spcPts val="480"/>
              </a:spcBef>
              <a:spcAft>
                <a:spcPts val="0"/>
              </a:spcAft>
              <a:buSzPts val="2400"/>
              <a:buChar char="-"/>
            </a:pPr>
            <a:r>
              <a:rPr lang="en-US"/>
              <a:t>Customer type</a:t>
            </a:r>
            <a:endParaRPr/>
          </a:p>
          <a:p>
            <a:pPr indent="-285750" lvl="1" marL="742950" rtl="0" algn="l">
              <a:lnSpc>
                <a:spcPct val="100000"/>
              </a:lnSpc>
              <a:spcBef>
                <a:spcPts val="480"/>
              </a:spcBef>
              <a:spcAft>
                <a:spcPts val="0"/>
              </a:spcAft>
              <a:buSzPts val="2400"/>
              <a:buChar char="-"/>
            </a:pPr>
            <a:r>
              <a:rPr lang="en-US"/>
              <a:t>Customer rating</a:t>
            </a:r>
            <a:endParaRPr/>
          </a:p>
          <a:p>
            <a:pPr indent="-342900" lvl="0" marL="342900" rtl="0" algn="l">
              <a:lnSpc>
                <a:spcPct val="100000"/>
              </a:lnSpc>
              <a:spcBef>
                <a:spcPts val="1200"/>
              </a:spcBef>
              <a:spcAft>
                <a:spcPts val="0"/>
              </a:spcAft>
              <a:buSzPts val="2800"/>
              <a:buChar char="•"/>
            </a:pPr>
            <a:r>
              <a:rPr lang="en-US"/>
              <a:t>Customer ship-to and end user setup</a:t>
            </a:r>
            <a:endParaRPr/>
          </a:p>
          <a:p>
            <a:pPr indent="-342900" lvl="0" marL="342900" rtl="0" algn="l">
              <a:lnSpc>
                <a:spcPct val="100000"/>
              </a:lnSpc>
              <a:spcBef>
                <a:spcPts val="1200"/>
              </a:spcBef>
              <a:spcAft>
                <a:spcPts val="0"/>
              </a:spcAft>
              <a:buSzPts val="2800"/>
              <a:buChar char="•"/>
            </a:pPr>
            <a:r>
              <a:rPr lang="en-US"/>
              <a:t>Managing customer credit</a:t>
            </a:r>
            <a:endParaRPr/>
          </a:p>
          <a:p>
            <a:pPr indent="-342900" lvl="0" marL="342900" rtl="0" algn="l">
              <a:lnSpc>
                <a:spcPct val="100000"/>
              </a:lnSpc>
              <a:spcBef>
                <a:spcPts val="1200"/>
              </a:spcBef>
              <a:spcAft>
                <a:spcPts val="0"/>
              </a:spcAft>
              <a:buSzPts val="2800"/>
              <a:buChar char="•"/>
            </a:pPr>
            <a:r>
              <a:rPr lang="en-US"/>
              <a:t>Customer payment status codes</a:t>
            </a:r>
            <a:endParaRPr/>
          </a:p>
        </p:txBody>
      </p:sp>
      <p:sp>
        <p:nvSpPr>
          <p:cNvPr id="272" name="Google Shape;272;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Setup Overview</a:t>
            </a:r>
            <a:endParaRPr/>
          </a:p>
        </p:txBody>
      </p:sp>
      <p:sp>
        <p:nvSpPr>
          <p:cNvPr id="273" name="Google Shape;273;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274" name="Google Shape;274;p36"/>
          <p:cNvSpPr txBox="1"/>
          <p:nvPr>
            <p:ph idx="4294967295" type="sldNum"/>
          </p:nvPr>
        </p:nvSpPr>
        <p:spPr>
          <a:xfrm>
            <a:off x="9931400" y="64744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Three control accounts</a:t>
            </a:r>
            <a:endParaRPr/>
          </a:p>
          <a:p>
            <a:pPr indent="-342900" lvl="0" marL="342900" rtl="0" algn="l">
              <a:lnSpc>
                <a:spcPct val="100000"/>
              </a:lnSpc>
              <a:spcBef>
                <a:spcPts val="1800"/>
              </a:spcBef>
              <a:spcAft>
                <a:spcPts val="0"/>
              </a:spcAft>
              <a:buSzPts val="2800"/>
              <a:buChar char="•"/>
            </a:pPr>
            <a:r>
              <a:rPr lang="en-US" sz="2400"/>
              <a:t>Sales account profile </a:t>
            </a:r>
            <a:endParaRPr/>
          </a:p>
          <a:p>
            <a:pPr indent="-342900" lvl="0" marL="342900" rtl="0" algn="l">
              <a:lnSpc>
                <a:spcPct val="100000"/>
              </a:lnSpc>
              <a:spcBef>
                <a:spcPts val="1800"/>
              </a:spcBef>
              <a:spcAft>
                <a:spcPts val="0"/>
              </a:spcAft>
              <a:buSzPts val="2800"/>
              <a:buChar char="•"/>
            </a:pPr>
            <a:r>
              <a:rPr lang="en-US" sz="2400"/>
              <a:t>Sold-to, bill-to, ship-to, and end user addresses</a:t>
            </a:r>
            <a:endParaRPr/>
          </a:p>
          <a:p>
            <a:pPr indent="-342900" lvl="0" marL="342900" rtl="0" algn="l">
              <a:lnSpc>
                <a:spcPct val="100000"/>
              </a:lnSpc>
              <a:spcBef>
                <a:spcPts val="1800"/>
              </a:spcBef>
              <a:spcAft>
                <a:spcPts val="0"/>
              </a:spcAft>
              <a:buSzPts val="2800"/>
              <a:buChar char="•"/>
            </a:pPr>
            <a:r>
              <a:rPr lang="en-US" sz="2400"/>
              <a:t>Banking panel</a:t>
            </a:r>
            <a:endParaRPr/>
          </a:p>
          <a:p>
            <a:pPr indent="-285750" lvl="1" marL="742950" rtl="0" algn="l">
              <a:lnSpc>
                <a:spcPct val="100000"/>
              </a:lnSpc>
              <a:spcBef>
                <a:spcPts val="480"/>
              </a:spcBef>
              <a:spcAft>
                <a:spcPts val="0"/>
              </a:spcAft>
              <a:buSzPts val="2400"/>
              <a:buChar char="-"/>
            </a:pPr>
            <a:r>
              <a:rPr lang="en-US" sz="2000"/>
              <a:t>Link customer bank account to your bank and payment format</a:t>
            </a:r>
            <a:endParaRPr/>
          </a:p>
          <a:p>
            <a:pPr indent="-342900" lvl="0" marL="342900" rtl="0" algn="l">
              <a:lnSpc>
                <a:spcPct val="100000"/>
              </a:lnSpc>
              <a:spcBef>
                <a:spcPts val="1800"/>
              </a:spcBef>
              <a:spcAft>
                <a:spcPts val="0"/>
              </a:spcAft>
              <a:buSzPts val="2800"/>
              <a:buChar char="•"/>
            </a:pPr>
            <a:r>
              <a:rPr lang="en-US" sz="2400"/>
              <a:t>Credit control</a:t>
            </a:r>
            <a:endParaRPr/>
          </a:p>
          <a:p>
            <a:pPr indent="-342900" lvl="0" marL="342900" rtl="0" algn="l">
              <a:lnSpc>
                <a:spcPct val="100000"/>
              </a:lnSpc>
              <a:spcBef>
                <a:spcPts val="1800"/>
              </a:spcBef>
              <a:spcAft>
                <a:spcPts val="0"/>
              </a:spcAft>
              <a:buSzPts val="2800"/>
              <a:buChar char="•"/>
            </a:pPr>
            <a:r>
              <a:rPr lang="en-US" sz="2400"/>
              <a:t>Email notification</a:t>
            </a:r>
            <a:endParaRPr sz="2400"/>
          </a:p>
          <a:p>
            <a:pPr indent="-342900" lvl="0" marL="342900" rtl="0" algn="l">
              <a:lnSpc>
                <a:spcPct val="100000"/>
              </a:lnSpc>
              <a:spcBef>
                <a:spcPts val="1800"/>
              </a:spcBef>
              <a:spcAft>
                <a:spcPts val="0"/>
              </a:spcAft>
              <a:buSzPts val="2800"/>
              <a:buChar char="•"/>
            </a:pPr>
            <a:r>
              <a:rPr lang="en-US" sz="2400"/>
              <a:t>Autonumbering sequences</a:t>
            </a:r>
            <a:endParaRPr/>
          </a:p>
          <a:p>
            <a:pPr indent="-109538" lvl="0" marL="287338" rtl="0" algn="l">
              <a:lnSpc>
                <a:spcPct val="100000"/>
              </a:lnSpc>
              <a:spcBef>
                <a:spcPts val="0"/>
              </a:spcBef>
              <a:spcAft>
                <a:spcPts val="0"/>
              </a:spcAft>
              <a:buSzPts val="2800"/>
              <a:buNone/>
            </a:pPr>
            <a:r>
              <a:t/>
            </a:r>
            <a:endParaRPr/>
          </a:p>
        </p:txBody>
      </p:sp>
      <p:sp>
        <p:nvSpPr>
          <p:cNvPr id="280" name="Google Shape;280;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281" name="Google Shape;281;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Setup Details</a:t>
            </a:r>
            <a:endParaRPr/>
          </a:p>
        </p:txBody>
      </p:sp>
      <p:sp>
        <p:nvSpPr>
          <p:cNvPr id="282" name="Google Shape;282;p37"/>
          <p:cNvSpPr txBox="1"/>
          <p:nvPr>
            <p:ph idx="4294967295" type="sldNum"/>
          </p:nvPr>
        </p:nvSpPr>
        <p:spPr>
          <a:xfrm>
            <a:off x="992505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400"/>
              <a:buChar char="•"/>
            </a:pPr>
            <a:r>
              <a:rPr lang="en-US" sz="2400"/>
              <a:t>Customers</a:t>
            </a:r>
            <a:endParaRPr/>
          </a:p>
          <a:p>
            <a:pPr indent="-285750" lvl="1" marL="742950" rtl="0" algn="l">
              <a:lnSpc>
                <a:spcPct val="100000"/>
              </a:lnSpc>
              <a:spcBef>
                <a:spcPts val="400"/>
              </a:spcBef>
              <a:spcAft>
                <a:spcPts val="0"/>
              </a:spcAft>
              <a:buSzPts val="2000"/>
              <a:buChar char="-"/>
            </a:pPr>
            <a:r>
              <a:rPr lang="en-US" sz="2000"/>
              <a:t>Customer code</a:t>
            </a:r>
            <a:endParaRPr/>
          </a:p>
          <a:p>
            <a:pPr indent="-285750" lvl="1" marL="742950" rtl="0" algn="l">
              <a:lnSpc>
                <a:spcPct val="100000"/>
              </a:lnSpc>
              <a:spcBef>
                <a:spcPts val="400"/>
              </a:spcBef>
              <a:spcAft>
                <a:spcPts val="0"/>
              </a:spcAft>
              <a:buSzPts val="2000"/>
              <a:buChar char="-"/>
            </a:pPr>
            <a:r>
              <a:rPr lang="en-US" sz="2000"/>
              <a:t>Customer type code (optional)</a:t>
            </a:r>
            <a:endParaRPr/>
          </a:p>
          <a:p>
            <a:pPr indent="-285750" lvl="1" marL="742950" rtl="0" algn="l">
              <a:lnSpc>
                <a:spcPct val="100000"/>
              </a:lnSpc>
              <a:spcBef>
                <a:spcPts val="400"/>
              </a:spcBef>
              <a:spcAft>
                <a:spcPts val="0"/>
              </a:spcAft>
              <a:buSzPts val="2000"/>
              <a:buChar char="-"/>
            </a:pPr>
            <a:r>
              <a:rPr lang="en-US" sz="2000"/>
              <a:t>Business relation</a:t>
            </a:r>
            <a:endParaRPr/>
          </a:p>
          <a:p>
            <a:pPr indent="-285750" lvl="1" marL="742950" rtl="0" algn="l">
              <a:lnSpc>
                <a:spcPct val="100000"/>
              </a:lnSpc>
              <a:spcBef>
                <a:spcPts val="400"/>
              </a:spcBef>
              <a:spcAft>
                <a:spcPts val="0"/>
              </a:spcAft>
              <a:buSzPts val="2000"/>
              <a:buChar char="-"/>
            </a:pPr>
            <a:r>
              <a:rPr lang="en-US" sz="2000"/>
              <a:t>Accounts profiles</a:t>
            </a:r>
            <a:endParaRPr/>
          </a:p>
          <a:p>
            <a:pPr indent="-285750" lvl="1" marL="742950" rtl="0" algn="l">
              <a:lnSpc>
                <a:spcPct val="100000"/>
              </a:lnSpc>
              <a:spcBef>
                <a:spcPts val="400"/>
              </a:spcBef>
              <a:spcAft>
                <a:spcPts val="0"/>
              </a:spcAft>
              <a:buSzPts val="2000"/>
              <a:buChar char="-"/>
            </a:pPr>
            <a:r>
              <a:rPr lang="en-US" sz="2000"/>
              <a:t>Credit terms</a:t>
            </a:r>
            <a:endParaRPr/>
          </a:p>
          <a:p>
            <a:pPr indent="-285750" lvl="1" marL="742950" rtl="0" algn="l">
              <a:lnSpc>
                <a:spcPct val="100000"/>
              </a:lnSpc>
              <a:spcBef>
                <a:spcPts val="400"/>
              </a:spcBef>
              <a:spcAft>
                <a:spcPts val="0"/>
              </a:spcAft>
              <a:buSzPts val="2000"/>
              <a:buChar char="-"/>
            </a:pPr>
            <a:r>
              <a:rPr lang="en-US" sz="2000"/>
              <a:t>Credit rating code (optional)</a:t>
            </a:r>
            <a:endParaRPr/>
          </a:p>
          <a:p>
            <a:pPr indent="-285750" lvl="1" marL="742950" rtl="0" algn="l">
              <a:lnSpc>
                <a:spcPct val="100000"/>
              </a:lnSpc>
              <a:spcBef>
                <a:spcPts val="400"/>
              </a:spcBef>
              <a:spcAft>
                <a:spcPts val="0"/>
              </a:spcAft>
              <a:buSzPts val="2000"/>
              <a:buChar char="-"/>
            </a:pPr>
            <a:r>
              <a:rPr lang="en-US" sz="2000"/>
              <a:t>Tax zone </a:t>
            </a:r>
            <a:endParaRPr/>
          </a:p>
          <a:p>
            <a:pPr indent="-285750" lvl="1" marL="742950" rtl="0" algn="l">
              <a:lnSpc>
                <a:spcPct val="100000"/>
              </a:lnSpc>
              <a:spcBef>
                <a:spcPts val="400"/>
              </a:spcBef>
              <a:spcAft>
                <a:spcPts val="0"/>
              </a:spcAft>
              <a:buSzPts val="2000"/>
              <a:buChar char="-"/>
            </a:pPr>
            <a:r>
              <a:rPr lang="en-US" sz="2000"/>
              <a:t>Invoice status code</a:t>
            </a:r>
            <a:endParaRPr/>
          </a:p>
          <a:p>
            <a:pPr indent="-342900" lvl="0" marL="342900" rtl="0" algn="l">
              <a:lnSpc>
                <a:spcPct val="100000"/>
              </a:lnSpc>
              <a:spcBef>
                <a:spcPts val="1800"/>
              </a:spcBef>
              <a:spcAft>
                <a:spcPts val="0"/>
              </a:spcAft>
              <a:buSzPts val="2400"/>
              <a:buChar char="•"/>
            </a:pPr>
            <a:r>
              <a:rPr lang="en-US" sz="2400"/>
              <a:t>Customer Domain Settings</a:t>
            </a:r>
            <a:endParaRPr/>
          </a:p>
          <a:p>
            <a:pPr indent="-285750" lvl="1" marL="742950" rtl="0" algn="l">
              <a:lnSpc>
                <a:spcPct val="100000"/>
              </a:lnSpc>
              <a:spcBef>
                <a:spcPts val="400"/>
              </a:spcBef>
              <a:spcAft>
                <a:spcPts val="0"/>
              </a:spcAft>
              <a:buSzPts val="2000"/>
              <a:buChar char="-"/>
            </a:pPr>
            <a:r>
              <a:rPr lang="en-US" sz="2000"/>
              <a:t>Site</a:t>
            </a:r>
            <a:endParaRPr/>
          </a:p>
          <a:p>
            <a:pPr indent="-285750" lvl="1" marL="742950" rtl="0" algn="l">
              <a:lnSpc>
                <a:spcPct val="100000"/>
              </a:lnSpc>
              <a:spcBef>
                <a:spcPts val="400"/>
              </a:spcBef>
              <a:spcAft>
                <a:spcPts val="0"/>
              </a:spcAft>
              <a:buSzPts val="2000"/>
              <a:buChar char="-"/>
            </a:pPr>
            <a:r>
              <a:rPr lang="en-US" sz="2000"/>
              <a:t>Daybook set</a:t>
            </a:r>
            <a:endParaRPr/>
          </a:p>
          <a:p>
            <a:pPr indent="-285750" lvl="1" marL="742950" rtl="0" algn="l">
              <a:lnSpc>
                <a:spcPct val="100000"/>
              </a:lnSpc>
              <a:spcBef>
                <a:spcPts val="400"/>
              </a:spcBef>
              <a:spcAft>
                <a:spcPts val="0"/>
              </a:spcAft>
              <a:buSzPts val="2000"/>
              <a:buChar char="-"/>
            </a:pPr>
            <a:r>
              <a:rPr lang="en-US" sz="2000"/>
              <a:t>EMT type</a:t>
            </a:r>
            <a:endParaRPr/>
          </a:p>
          <a:p>
            <a:pPr indent="-109538" lvl="0" marL="287338" rtl="0" algn="l">
              <a:lnSpc>
                <a:spcPct val="100000"/>
              </a:lnSpc>
              <a:spcBef>
                <a:spcPts val="0"/>
              </a:spcBef>
              <a:spcAft>
                <a:spcPts val="0"/>
              </a:spcAft>
              <a:buSzPts val="2800"/>
              <a:buNone/>
            </a:pPr>
            <a:r>
              <a:t/>
            </a:r>
            <a:endParaRPr/>
          </a:p>
        </p:txBody>
      </p:sp>
      <p:sp>
        <p:nvSpPr>
          <p:cNvPr id="288" name="Google Shape;288;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289" name="Google Shape;289;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Setup</a:t>
            </a:r>
            <a:endParaRPr/>
          </a:p>
        </p:txBody>
      </p:sp>
      <p:sp>
        <p:nvSpPr>
          <p:cNvPr id="290" name="Google Shape;290;p38"/>
          <p:cNvSpPr txBox="1"/>
          <p:nvPr>
            <p:ph idx="4294967295" type="sldNum"/>
          </p:nvPr>
        </p:nvSpPr>
        <p:spPr>
          <a:xfrm>
            <a:off x="9912350" y="648716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Used for sales analysis</a:t>
            </a:r>
            <a:endParaRPr/>
          </a:p>
          <a:p>
            <a:pPr indent="-342900" lvl="0" marL="342900" rtl="0" algn="l">
              <a:lnSpc>
                <a:spcPct val="100000"/>
              </a:lnSpc>
              <a:spcBef>
                <a:spcPts val="1200"/>
              </a:spcBef>
              <a:spcAft>
                <a:spcPts val="0"/>
              </a:spcAft>
              <a:buSzPts val="2800"/>
              <a:buChar char="•"/>
            </a:pPr>
            <a:r>
              <a:rPr lang="en-US"/>
              <a:t>Available system wide when defined</a:t>
            </a:r>
            <a:endParaRPr/>
          </a:p>
          <a:p>
            <a:pPr indent="-342900" lvl="0" marL="342900" rtl="0" algn="l">
              <a:lnSpc>
                <a:spcPct val="100000"/>
              </a:lnSpc>
              <a:spcBef>
                <a:spcPts val="1200"/>
              </a:spcBef>
              <a:spcAft>
                <a:spcPts val="0"/>
              </a:spcAft>
              <a:buSzPts val="2800"/>
              <a:buChar char="•"/>
            </a:pPr>
            <a:r>
              <a:rPr lang="en-US"/>
              <a:t>Define GL sales account by customer type (optional)</a:t>
            </a:r>
            <a:endParaRPr/>
          </a:p>
          <a:p>
            <a:pPr indent="-285750" lvl="1" marL="742950" rtl="0" algn="l">
              <a:lnSpc>
                <a:spcPct val="100000"/>
              </a:lnSpc>
              <a:spcBef>
                <a:spcPts val="480"/>
              </a:spcBef>
              <a:spcAft>
                <a:spcPts val="0"/>
              </a:spcAft>
              <a:buSzPts val="2400"/>
              <a:buChar char="-"/>
            </a:pPr>
            <a:r>
              <a:rPr lang="en-US"/>
              <a:t>For example, you can report sales by customer type</a:t>
            </a:r>
            <a:endParaRPr/>
          </a:p>
          <a:p>
            <a:pPr indent="-109538" lvl="0" marL="287338" rtl="0" algn="l">
              <a:lnSpc>
                <a:spcPct val="100000"/>
              </a:lnSpc>
              <a:spcBef>
                <a:spcPts val="0"/>
              </a:spcBef>
              <a:spcAft>
                <a:spcPts val="0"/>
              </a:spcAft>
              <a:buSzPts val="2800"/>
              <a:buNone/>
            </a:pPr>
            <a:r>
              <a:t/>
            </a:r>
            <a:endParaRPr/>
          </a:p>
        </p:txBody>
      </p:sp>
      <p:sp>
        <p:nvSpPr>
          <p:cNvPr id="298" name="Google Shape;298;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299" name="Google Shape;299;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Type</a:t>
            </a:r>
            <a:endParaRPr/>
          </a:p>
        </p:txBody>
      </p:sp>
      <p:pic>
        <p:nvPicPr>
          <p:cNvPr id="300" name="Google Shape;300;p39"/>
          <p:cNvPicPr preferRelativeResize="0"/>
          <p:nvPr/>
        </p:nvPicPr>
        <p:blipFill rotWithShape="1">
          <a:blip r:embed="rId3">
            <a:alphaModFix/>
          </a:blip>
          <a:srcRect b="0" l="0" r="0" t="0"/>
          <a:stretch/>
        </p:blipFill>
        <p:spPr>
          <a:xfrm>
            <a:off x="1435101" y="3715675"/>
            <a:ext cx="6299201" cy="2682999"/>
          </a:xfrm>
          <a:prstGeom prst="rect">
            <a:avLst/>
          </a:prstGeom>
          <a:noFill/>
          <a:ln cap="flat" cmpd="sng" w="9525">
            <a:solidFill>
              <a:srgbClr val="1B314F"/>
            </a:solidFill>
            <a:prstDash val="solid"/>
            <a:round/>
            <a:headEnd len="sm" w="sm" type="none"/>
            <a:tailEnd len="sm" w="sm" type="none"/>
          </a:ln>
        </p:spPr>
      </p:pic>
      <p:sp>
        <p:nvSpPr>
          <p:cNvPr id="301" name="Google Shape;301;p39"/>
          <p:cNvSpPr txBox="1"/>
          <p:nvPr>
            <p:ph idx="4294967295" type="sldNum"/>
          </p:nvPr>
        </p:nvSpPr>
        <p:spPr>
          <a:xfrm>
            <a:off x="9912350" y="64935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Used to rate customer creditworthiness</a:t>
            </a:r>
            <a:endParaRPr/>
          </a:p>
          <a:p>
            <a:pPr indent="-342900" lvl="0" marL="342900" rtl="0" algn="l">
              <a:lnSpc>
                <a:spcPct val="100000"/>
              </a:lnSpc>
              <a:spcBef>
                <a:spcPts val="1800"/>
              </a:spcBef>
              <a:spcAft>
                <a:spcPts val="0"/>
              </a:spcAft>
              <a:buSzPts val="2800"/>
              <a:buChar char="•"/>
            </a:pPr>
            <a:r>
              <a:rPr lang="en-US" sz="2400"/>
              <a:t>Available system wide when defined</a:t>
            </a:r>
            <a:endParaRPr/>
          </a:p>
          <a:p>
            <a:pPr indent="-342900" lvl="0" marL="342900" rtl="0" algn="l">
              <a:lnSpc>
                <a:spcPct val="100000"/>
              </a:lnSpc>
              <a:spcBef>
                <a:spcPts val="1800"/>
              </a:spcBef>
              <a:spcAft>
                <a:spcPts val="0"/>
              </a:spcAft>
              <a:buSzPts val="2800"/>
              <a:buChar char="•"/>
            </a:pPr>
            <a:r>
              <a:rPr lang="en-US" sz="2400"/>
              <a:t>Useful for reporting</a:t>
            </a:r>
            <a:endParaRPr/>
          </a:p>
          <a:p>
            <a:pPr indent="-109538" lvl="0" marL="287338" rtl="0" algn="l">
              <a:lnSpc>
                <a:spcPct val="100000"/>
              </a:lnSpc>
              <a:spcBef>
                <a:spcPts val="0"/>
              </a:spcBef>
              <a:spcAft>
                <a:spcPts val="0"/>
              </a:spcAft>
              <a:buSzPts val="2800"/>
              <a:buNone/>
            </a:pPr>
            <a:r>
              <a:t/>
            </a:r>
            <a:endParaRPr/>
          </a:p>
        </p:txBody>
      </p:sp>
      <p:sp>
        <p:nvSpPr>
          <p:cNvPr id="309" name="Google Shape;309;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10" name="Google Shape;310;p4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Credit Rating Categories</a:t>
            </a:r>
            <a:endParaRPr/>
          </a:p>
        </p:txBody>
      </p:sp>
      <p:pic>
        <p:nvPicPr>
          <p:cNvPr id="311" name="Google Shape;311;p40"/>
          <p:cNvPicPr preferRelativeResize="0"/>
          <p:nvPr/>
        </p:nvPicPr>
        <p:blipFill rotWithShape="1">
          <a:blip r:embed="rId3">
            <a:alphaModFix/>
          </a:blip>
          <a:srcRect b="0" l="0" r="0" t="0"/>
          <a:stretch/>
        </p:blipFill>
        <p:spPr>
          <a:xfrm>
            <a:off x="711000" y="3513750"/>
            <a:ext cx="7027298" cy="2771375"/>
          </a:xfrm>
          <a:prstGeom prst="rect">
            <a:avLst/>
          </a:prstGeom>
          <a:noFill/>
          <a:ln cap="flat" cmpd="sng" w="9525">
            <a:solidFill>
              <a:srgbClr val="1B314F"/>
            </a:solidFill>
            <a:prstDash val="solid"/>
            <a:round/>
            <a:headEnd len="sm" w="sm" type="none"/>
            <a:tailEnd len="sm" w="sm" type="none"/>
          </a:ln>
        </p:spPr>
      </p:pic>
      <p:sp>
        <p:nvSpPr>
          <p:cNvPr id="312" name="Google Shape;312;p40"/>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Financial setup: Customers</a:t>
            </a:r>
            <a:endParaRPr/>
          </a:p>
          <a:p>
            <a:pPr indent="-342900" lvl="0" marL="342900" rtl="0" algn="l">
              <a:lnSpc>
                <a:spcPct val="100000"/>
              </a:lnSpc>
              <a:spcBef>
                <a:spcPts val="0"/>
              </a:spcBef>
              <a:spcAft>
                <a:spcPts val="0"/>
              </a:spcAft>
              <a:buSzPts val="2800"/>
              <a:buChar char="•"/>
            </a:pPr>
            <a:r>
              <a:rPr lang="en-US" sz="2400"/>
              <a:t>Operational setup: Customer Domain Settings</a:t>
            </a:r>
            <a:endParaRPr/>
          </a:p>
          <a:p>
            <a:pPr indent="-109538" lvl="0" marL="287338" rtl="0" algn="l">
              <a:lnSpc>
                <a:spcPct val="100000"/>
              </a:lnSpc>
              <a:spcBef>
                <a:spcPts val="0"/>
              </a:spcBef>
              <a:spcAft>
                <a:spcPts val="0"/>
              </a:spcAft>
              <a:buSzPts val="2800"/>
              <a:buNone/>
            </a:pPr>
            <a:r>
              <a:t/>
            </a:r>
            <a:endParaRPr/>
          </a:p>
        </p:txBody>
      </p:sp>
      <p:sp>
        <p:nvSpPr>
          <p:cNvPr id="320" name="Google Shape;320;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21" name="Google Shape;321;p4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00000"/>
              <a:buFont typeface="Century Gothic"/>
              <a:buNone/>
            </a:pPr>
            <a:r>
              <a:rPr lang="en-US"/>
              <a:t>Mandatory Customer Setup Components</a:t>
            </a:r>
            <a:endParaRPr/>
          </a:p>
        </p:txBody>
      </p:sp>
      <p:pic>
        <p:nvPicPr>
          <p:cNvPr id="322" name="Google Shape;322;p41"/>
          <p:cNvPicPr preferRelativeResize="0"/>
          <p:nvPr/>
        </p:nvPicPr>
        <p:blipFill rotWithShape="1">
          <a:blip r:embed="rId3">
            <a:alphaModFix/>
          </a:blip>
          <a:srcRect b="0" l="0" r="0" t="0"/>
          <a:stretch/>
        </p:blipFill>
        <p:spPr>
          <a:xfrm>
            <a:off x="704850" y="2709025"/>
            <a:ext cx="9419126" cy="3531175"/>
          </a:xfrm>
          <a:prstGeom prst="rect">
            <a:avLst/>
          </a:prstGeom>
          <a:noFill/>
          <a:ln cap="flat" cmpd="sng" w="9525">
            <a:solidFill>
              <a:srgbClr val="1B314F"/>
            </a:solidFill>
            <a:prstDash val="solid"/>
            <a:round/>
            <a:headEnd len="sm" w="sm" type="none"/>
            <a:tailEnd len="sm" w="sm" type="none"/>
          </a:ln>
        </p:spPr>
      </p:pic>
      <p:sp>
        <p:nvSpPr>
          <p:cNvPr id="323" name="Google Shape;323;p41"/>
          <p:cNvSpPr txBox="1"/>
          <p:nvPr>
            <p:ph idx="4294967295" type="sldNum"/>
          </p:nvPr>
        </p:nvSpPr>
        <p:spPr>
          <a:xfrm>
            <a:off x="9912350" y="6506210"/>
            <a:ext cx="2025652" cy="274320"/>
          </a:xfrm>
          <a:prstGeom prst="rect">
            <a:avLst/>
          </a:prstGeom>
          <a:noFill/>
          <a:ln>
            <a:noFill/>
          </a:ln>
        </p:spPr>
        <p:txBody>
          <a:bodyPr anchorCtr="0" anchor="ctr" bIns="45700" lIns="0" spcFirstLastPara="1" rIns="0" wrap="square" tIns="45700">
            <a:noAutofit/>
          </a:bodyPr>
          <a:lstStyle/>
          <a:p>
            <a:pPr indent="0" lvl="0" marL="0" marR="0" rtl="0" algn="r">
              <a:spcBef>
                <a:spcPts val="0"/>
              </a:spcBef>
              <a:spcAft>
                <a:spcPts val="0"/>
              </a:spcAft>
              <a:buNone/>
            </a:pPr>
            <a:fld id="{00000000-1234-1234-1234-123412341234}" type="slidenum">
              <a:rPr b="0" i="0" lang="en-US" sz="1800" u="none" cap="none" strike="noStrike">
                <a:solidFill>
                  <a:srgbClr val="FFFFFF"/>
                </a:solidFill>
                <a:latin typeface="Century Gothic"/>
                <a:ea typeface="Century Gothic"/>
                <a:cs typeface="Century Gothic"/>
                <a:sym typeface="Century Gothic"/>
              </a:rPr>
              <a:t>‹#›</a:t>
            </a:fld>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Customer Address Setup</a:t>
            </a:r>
            <a:endParaRPr/>
          </a:p>
        </p:txBody>
      </p:sp>
      <p:sp>
        <p:nvSpPr>
          <p:cNvPr id="329" name="Google Shape;329;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sp>
        <p:nvSpPr>
          <p:cNvPr id="330" name="Google Shape;330;p42"/>
          <p:cNvSpPr txBox="1"/>
          <p:nvPr/>
        </p:nvSpPr>
        <p:spPr>
          <a:xfrm>
            <a:off x="4743077" y="1488135"/>
            <a:ext cx="3067908" cy="553998"/>
          </a:xfrm>
          <a:prstGeom prst="rect">
            <a:avLst/>
          </a:prstGeom>
          <a:solidFill>
            <a:srgbClr val="D6E3BC"/>
          </a:solidFill>
          <a:ln cap="flat" cmpd="sng" w="28575">
            <a:solidFill>
              <a:schemeClr val="dk1"/>
            </a:solidFill>
            <a:prstDash val="solid"/>
            <a:miter lim="800000"/>
            <a:headEnd len="sm" w="sm" type="none"/>
            <a:tailEnd len="sm" w="sm" type="none"/>
          </a:ln>
          <a:effectLst>
            <a:outerShdw rotWithShape="0" algn="ctr" dir="2700000" dist="88900">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Sales Order</a:t>
            </a:r>
            <a:endParaRPr b="0" i="0" sz="1800" u="none" cap="none" strike="noStrike">
              <a:solidFill>
                <a:schemeClr val="dk1"/>
              </a:solidFill>
              <a:latin typeface="Century Gothic"/>
              <a:ea typeface="Century Gothic"/>
              <a:cs typeface="Century Gothic"/>
              <a:sym typeface="Century Gothic"/>
            </a:endParaRPr>
          </a:p>
        </p:txBody>
      </p:sp>
      <p:sp>
        <p:nvSpPr>
          <p:cNvPr id="331" name="Google Shape;331;p42"/>
          <p:cNvSpPr txBox="1"/>
          <p:nvPr/>
        </p:nvSpPr>
        <p:spPr>
          <a:xfrm>
            <a:off x="1074883" y="2921648"/>
            <a:ext cx="3070184" cy="830997"/>
          </a:xfrm>
          <a:prstGeom prst="rect">
            <a:avLst/>
          </a:prstGeom>
          <a:solidFill>
            <a:srgbClr val="B7CCE4"/>
          </a:solidFill>
          <a:ln cap="flat" cmpd="sng" w="28575">
            <a:solidFill>
              <a:schemeClr val="dk1"/>
            </a:solidFill>
            <a:prstDash val="solid"/>
            <a:miter lim="800000"/>
            <a:headEnd len="sm" w="sm" type="none"/>
            <a:tailEnd len="sm" w="sm" type="none"/>
          </a:ln>
          <a:effectLst>
            <a:outerShdw rotWithShape="0" algn="ctr" dir="2700000" dist="88900">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Sold-To</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Placing the Order</a:t>
            </a:r>
            <a:endParaRPr b="0" i="0" sz="1800" u="none" cap="none" strike="noStrike">
              <a:solidFill>
                <a:schemeClr val="dk1"/>
              </a:solidFill>
              <a:latin typeface="Century Gothic"/>
              <a:ea typeface="Century Gothic"/>
              <a:cs typeface="Century Gothic"/>
              <a:sym typeface="Century Gothic"/>
            </a:endParaRPr>
          </a:p>
        </p:txBody>
      </p:sp>
      <p:sp>
        <p:nvSpPr>
          <p:cNvPr id="332" name="Google Shape;332;p42"/>
          <p:cNvSpPr txBox="1"/>
          <p:nvPr/>
        </p:nvSpPr>
        <p:spPr>
          <a:xfrm>
            <a:off x="4668341" y="2929586"/>
            <a:ext cx="3211268" cy="830997"/>
          </a:xfrm>
          <a:prstGeom prst="rect">
            <a:avLst/>
          </a:prstGeom>
          <a:solidFill>
            <a:srgbClr val="B7CCE4"/>
          </a:solidFill>
          <a:ln cap="flat" cmpd="sng" w="28575">
            <a:solidFill>
              <a:schemeClr val="dk1"/>
            </a:solidFill>
            <a:prstDash val="solid"/>
            <a:miter lim="800000"/>
            <a:headEnd len="sm" w="sm" type="none"/>
            <a:tailEnd len="sm" w="sm" type="none"/>
          </a:ln>
          <a:effectLst>
            <a:outerShdw rotWithShape="0" algn="ctr" dir="2700000" dist="35921">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Bill-To</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Paying the Invoice</a:t>
            </a:r>
            <a:endParaRPr b="0" i="0" sz="1800" u="none" cap="none" strike="noStrike">
              <a:solidFill>
                <a:schemeClr val="dk1"/>
              </a:solidFill>
              <a:latin typeface="Century Gothic"/>
              <a:ea typeface="Century Gothic"/>
              <a:cs typeface="Century Gothic"/>
              <a:sym typeface="Century Gothic"/>
            </a:endParaRPr>
          </a:p>
        </p:txBody>
      </p:sp>
      <p:sp>
        <p:nvSpPr>
          <p:cNvPr id="333" name="Google Shape;333;p42"/>
          <p:cNvSpPr txBox="1"/>
          <p:nvPr/>
        </p:nvSpPr>
        <p:spPr>
          <a:xfrm>
            <a:off x="8208389" y="2931173"/>
            <a:ext cx="3461580" cy="830997"/>
          </a:xfrm>
          <a:prstGeom prst="rect">
            <a:avLst/>
          </a:prstGeom>
          <a:solidFill>
            <a:srgbClr val="B7CCE4"/>
          </a:solidFill>
          <a:ln cap="flat" cmpd="sng" w="28575">
            <a:solidFill>
              <a:schemeClr val="dk1"/>
            </a:solidFill>
            <a:prstDash val="solid"/>
            <a:miter lim="800000"/>
            <a:headEnd len="sm" w="sm" type="none"/>
            <a:tailEnd len="sm" w="sm" type="none"/>
          </a:ln>
          <a:effectLst>
            <a:outerShdw rotWithShape="0" algn="ctr" dir="2700000" dist="88900">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Ship-To</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Receiving the Order</a:t>
            </a:r>
            <a:endParaRPr b="0" i="0" sz="1800" u="none" cap="none" strike="noStrike">
              <a:solidFill>
                <a:schemeClr val="dk1"/>
              </a:solidFill>
              <a:latin typeface="Century Gothic"/>
              <a:ea typeface="Century Gothic"/>
              <a:cs typeface="Century Gothic"/>
              <a:sym typeface="Century Gothic"/>
            </a:endParaRPr>
          </a:p>
        </p:txBody>
      </p:sp>
      <p:sp>
        <p:nvSpPr>
          <p:cNvPr id="334" name="Google Shape;334;p42"/>
          <p:cNvSpPr txBox="1"/>
          <p:nvPr/>
        </p:nvSpPr>
        <p:spPr>
          <a:xfrm>
            <a:off x="5413110" y="4363098"/>
            <a:ext cx="1645685" cy="461665"/>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Set Up In</a:t>
            </a:r>
            <a:endParaRPr b="0" i="0" sz="1800" u="none" cap="none" strike="noStrike">
              <a:solidFill>
                <a:schemeClr val="dk1"/>
              </a:solidFill>
              <a:latin typeface="Century Gothic"/>
              <a:ea typeface="Century Gothic"/>
              <a:cs typeface="Century Gothic"/>
              <a:sym typeface="Century Gothic"/>
            </a:endParaRPr>
          </a:p>
        </p:txBody>
      </p:sp>
      <p:sp>
        <p:nvSpPr>
          <p:cNvPr id="335" name="Google Shape;335;p42"/>
          <p:cNvSpPr txBox="1"/>
          <p:nvPr/>
        </p:nvSpPr>
        <p:spPr>
          <a:xfrm>
            <a:off x="130384" y="4931422"/>
            <a:ext cx="4947600" cy="738900"/>
          </a:xfrm>
          <a:prstGeom prst="rect">
            <a:avLst/>
          </a:prstGeom>
          <a:solidFill>
            <a:srgbClr val="DAE5F1"/>
          </a:solidFill>
          <a:ln cap="flat" cmpd="sng" w="28575">
            <a:solidFill>
              <a:schemeClr val="dk1"/>
            </a:solidFill>
            <a:prstDash val="solid"/>
            <a:miter lim="800000"/>
            <a:headEnd len="sm" w="sm" type="none"/>
            <a:tailEnd len="sm" w="sm" type="none"/>
          </a:ln>
          <a:effectLst>
            <a:outerShdw rotWithShape="0" algn="ctr" dir="2700000" dist="88900">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Domain Settings</a:t>
            </a:r>
            <a:endParaRPr b="0" i="0" sz="1800" u="none" cap="none" strike="noStrike">
              <a:solidFill>
                <a:schemeClr val="dk1"/>
              </a:solidFill>
              <a:latin typeface="Century Gothic"/>
              <a:ea typeface="Century Gothic"/>
              <a:cs typeface="Century Gothic"/>
              <a:sym typeface="Century Gothic"/>
            </a:endParaRPr>
          </a:p>
        </p:txBody>
      </p:sp>
      <p:sp>
        <p:nvSpPr>
          <p:cNvPr id="336" name="Google Shape;336;p42"/>
          <p:cNvSpPr txBox="1"/>
          <p:nvPr/>
        </p:nvSpPr>
        <p:spPr>
          <a:xfrm>
            <a:off x="7828421" y="5072711"/>
            <a:ext cx="4223892" cy="461665"/>
          </a:xfrm>
          <a:prstGeom prst="rect">
            <a:avLst/>
          </a:prstGeom>
          <a:solidFill>
            <a:srgbClr val="DAE5F1"/>
          </a:solidFill>
          <a:ln cap="flat" cmpd="sng" w="28575">
            <a:solidFill>
              <a:schemeClr val="dk1"/>
            </a:solidFill>
            <a:prstDash val="solid"/>
            <a:miter lim="800000"/>
            <a:headEnd len="sm" w="sm" type="none"/>
            <a:tailEnd len="sm" w="sm" type="none"/>
          </a:ln>
          <a:effectLst>
            <a:outerShdw rotWithShape="0" algn="ctr" dir="2700000" dist="88900">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Customer Ship-To’s</a:t>
            </a:r>
            <a:endParaRPr b="0" i="0" sz="1800" u="none" cap="none" strike="noStrike">
              <a:solidFill>
                <a:schemeClr val="dk1"/>
              </a:solidFill>
              <a:latin typeface="Century Gothic"/>
              <a:ea typeface="Century Gothic"/>
              <a:cs typeface="Century Gothic"/>
              <a:sym typeface="Century Gothic"/>
            </a:endParaRPr>
          </a:p>
        </p:txBody>
      </p:sp>
      <p:cxnSp>
        <p:nvCxnSpPr>
          <p:cNvPr id="337" name="Google Shape;337;p42"/>
          <p:cNvCxnSpPr>
            <a:stCxn id="330" idx="2"/>
            <a:endCxn id="331" idx="0"/>
          </p:cNvCxnSpPr>
          <p:nvPr/>
        </p:nvCxnSpPr>
        <p:spPr>
          <a:xfrm rot="5400000">
            <a:off x="4003631" y="648333"/>
            <a:ext cx="879600" cy="3667200"/>
          </a:xfrm>
          <a:prstGeom prst="bentConnector3">
            <a:avLst>
              <a:gd fmla="val 49995" name="adj1"/>
            </a:avLst>
          </a:prstGeom>
          <a:noFill/>
          <a:ln cap="flat" cmpd="sng" w="28575">
            <a:solidFill>
              <a:srgbClr val="4F4F4F"/>
            </a:solidFill>
            <a:prstDash val="solid"/>
            <a:miter lim="800000"/>
            <a:headEnd len="sm" w="sm" type="none"/>
            <a:tailEnd len="med" w="med" type="stealth"/>
          </a:ln>
        </p:spPr>
      </p:cxnSp>
      <p:cxnSp>
        <p:nvCxnSpPr>
          <p:cNvPr id="338" name="Google Shape;338;p42"/>
          <p:cNvCxnSpPr>
            <a:stCxn id="330" idx="2"/>
            <a:endCxn id="332" idx="0"/>
          </p:cNvCxnSpPr>
          <p:nvPr/>
        </p:nvCxnSpPr>
        <p:spPr>
          <a:xfrm rot="5400000">
            <a:off x="5831831" y="2484333"/>
            <a:ext cx="887400" cy="3000"/>
          </a:xfrm>
          <a:prstGeom prst="bentConnector3">
            <a:avLst>
              <a:gd fmla="val 50003" name="adj1"/>
            </a:avLst>
          </a:prstGeom>
          <a:noFill/>
          <a:ln cap="flat" cmpd="sng" w="28575">
            <a:solidFill>
              <a:srgbClr val="4F4F4F"/>
            </a:solidFill>
            <a:prstDash val="solid"/>
            <a:miter lim="800000"/>
            <a:headEnd len="sm" w="sm" type="none"/>
            <a:tailEnd len="med" w="med" type="stealth"/>
          </a:ln>
        </p:spPr>
      </p:cxnSp>
      <p:cxnSp>
        <p:nvCxnSpPr>
          <p:cNvPr id="339" name="Google Shape;339;p42"/>
          <p:cNvCxnSpPr>
            <a:stCxn id="330" idx="2"/>
            <a:endCxn id="333" idx="0"/>
          </p:cNvCxnSpPr>
          <p:nvPr/>
        </p:nvCxnSpPr>
        <p:spPr>
          <a:xfrm flipH="1" rot="-5400000">
            <a:off x="7663631" y="655533"/>
            <a:ext cx="888900" cy="3662100"/>
          </a:xfrm>
          <a:prstGeom prst="bentConnector3">
            <a:avLst>
              <a:gd fmla="val 50008" name="adj1"/>
            </a:avLst>
          </a:prstGeom>
          <a:noFill/>
          <a:ln cap="flat" cmpd="sng" w="28575">
            <a:solidFill>
              <a:srgbClr val="4F4F4F"/>
            </a:solidFill>
            <a:prstDash val="solid"/>
            <a:miter lim="800000"/>
            <a:headEnd len="sm" w="sm" type="none"/>
            <a:tailEnd len="med" w="med" type="stealth"/>
          </a:ln>
        </p:spPr>
      </p:cxnSp>
      <p:cxnSp>
        <p:nvCxnSpPr>
          <p:cNvPr id="340" name="Google Shape;340;p42"/>
          <p:cNvCxnSpPr>
            <a:stCxn id="332" idx="2"/>
            <a:endCxn id="335" idx="0"/>
          </p:cNvCxnSpPr>
          <p:nvPr/>
        </p:nvCxnSpPr>
        <p:spPr>
          <a:xfrm rot="5400000">
            <a:off x="3853575" y="2511083"/>
            <a:ext cx="1170900" cy="3669900"/>
          </a:xfrm>
          <a:prstGeom prst="bentConnector3">
            <a:avLst>
              <a:gd fmla="val 49997" name="adj1"/>
            </a:avLst>
          </a:prstGeom>
          <a:noFill/>
          <a:ln cap="flat" cmpd="sng" w="28575">
            <a:solidFill>
              <a:srgbClr val="4F4F4F"/>
            </a:solidFill>
            <a:prstDash val="solid"/>
            <a:miter lim="800000"/>
            <a:headEnd len="sm" w="sm" type="none"/>
            <a:tailEnd len="med" w="med" type="stealth"/>
          </a:ln>
        </p:spPr>
      </p:cxnSp>
      <p:cxnSp>
        <p:nvCxnSpPr>
          <p:cNvPr id="341" name="Google Shape;341;p42"/>
          <p:cNvCxnSpPr>
            <a:stCxn id="331" idx="2"/>
            <a:endCxn id="335" idx="0"/>
          </p:cNvCxnSpPr>
          <p:nvPr/>
        </p:nvCxnSpPr>
        <p:spPr>
          <a:xfrm flipH="1">
            <a:off x="2604275" y="3752645"/>
            <a:ext cx="5700" cy="1178700"/>
          </a:xfrm>
          <a:prstGeom prst="straightConnector1">
            <a:avLst/>
          </a:prstGeom>
          <a:noFill/>
          <a:ln cap="flat" cmpd="sng" w="28575">
            <a:solidFill>
              <a:srgbClr val="4F4F4F"/>
            </a:solidFill>
            <a:prstDash val="solid"/>
            <a:round/>
            <a:headEnd len="sm" w="sm" type="none"/>
            <a:tailEnd len="med" w="med" type="stealth"/>
          </a:ln>
        </p:spPr>
      </p:cxnSp>
      <p:cxnSp>
        <p:nvCxnSpPr>
          <p:cNvPr id="342" name="Google Shape;342;p42"/>
          <p:cNvCxnSpPr>
            <a:stCxn id="333" idx="2"/>
            <a:endCxn id="336" idx="0"/>
          </p:cNvCxnSpPr>
          <p:nvPr/>
        </p:nvCxnSpPr>
        <p:spPr>
          <a:xfrm flipH="1" rot="-5400000">
            <a:off x="9284579" y="4416770"/>
            <a:ext cx="1310400" cy="1200"/>
          </a:xfrm>
          <a:prstGeom prst="bentConnector3">
            <a:avLst>
              <a:gd fmla="val 50005" name="adj1"/>
            </a:avLst>
          </a:prstGeom>
          <a:noFill/>
          <a:ln cap="flat" cmpd="sng" w="28575">
            <a:solidFill>
              <a:srgbClr val="4F4F4F"/>
            </a:solidFill>
            <a:prstDash val="solid"/>
            <a:miter lim="800000"/>
            <a:headEnd len="sm" w="sm" type="none"/>
            <a:tailEnd len="med" w="med" type="stealth"/>
          </a:ln>
        </p:spPr>
      </p:cxnSp>
      <p:sp>
        <p:nvSpPr>
          <p:cNvPr id="343" name="Google Shape;343;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Business Relation Addresses</a:t>
            </a:r>
            <a:endParaRPr/>
          </a:p>
        </p:txBody>
      </p:sp>
      <p:sp>
        <p:nvSpPr>
          <p:cNvPr id="351" name="Google Shape;351;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Customer Setup</a:t>
            </a:r>
            <a:endParaRPr/>
          </a:p>
        </p:txBody>
      </p:sp>
      <p:pic>
        <p:nvPicPr>
          <p:cNvPr id="352" name="Google Shape;352;p43"/>
          <p:cNvPicPr preferRelativeResize="0"/>
          <p:nvPr/>
        </p:nvPicPr>
        <p:blipFill rotWithShape="1">
          <a:blip r:embed="rId3">
            <a:alphaModFix/>
          </a:blip>
          <a:srcRect b="0" l="0" r="0" t="0"/>
          <a:stretch/>
        </p:blipFill>
        <p:spPr>
          <a:xfrm>
            <a:off x="457200" y="1635999"/>
            <a:ext cx="10769597" cy="3585998"/>
          </a:xfrm>
          <a:prstGeom prst="rect">
            <a:avLst/>
          </a:prstGeom>
          <a:noFill/>
          <a:ln cap="flat" cmpd="sng" w="9525">
            <a:solidFill>
              <a:srgbClr val="1B314F"/>
            </a:solidFill>
            <a:prstDash val="solid"/>
            <a:round/>
            <a:headEnd len="sm" w="sm" type="none"/>
            <a:tailEnd len="sm" w="sm" type="none"/>
          </a:ln>
        </p:spPr>
      </p:pic>
      <p:sp>
        <p:nvSpPr>
          <p:cNvPr id="353" name="Google Shape;353;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b="0" i="0" lang="en-US" sz="1800" u="none" cap="none" strike="noStrike">
                <a:solidFill>
                  <a:schemeClr val="lt1"/>
                </a:solidFill>
                <a:latin typeface="Century Gothic"/>
                <a:ea typeface="Century Gothic"/>
                <a:cs typeface="Century Gothic"/>
                <a:sym typeface="Century Gothic"/>
              </a:rPr>
              <a:t>‹#›</a:t>
            </a:fld>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